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65" r:id="rId2"/>
    <p:sldId id="264" r:id="rId3"/>
    <p:sldId id="258" r:id="rId4"/>
    <p:sldId id="268" r:id="rId5"/>
    <p:sldId id="260" r:id="rId6"/>
    <p:sldId id="262" r:id="rId7"/>
    <p:sldId id="266" r:id="rId8"/>
    <p:sldId id="263" r:id="rId9"/>
    <p:sldId id="26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5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7C4249-BBFD-4915-B282-5C60B1BC5F49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B55E5-342E-415A-8415-E55081BF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12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D4677B-C5CE-4183-A13D-EB29CCD21300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D3685C-CFC7-40CD-888A-AF8AAE071549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D73186-C7E7-4D58-92F1-CA6E43EBF833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EC38D-76F9-4D02-B218-3C9CB0039E2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226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B0C960C-6805-4193-8999-8626886B029B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C1097E-4E1A-429E-9D18-4E5F1AF0DA1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928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ECBCD8-8123-4A28-8ED7-5C8069706EB7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C141A-9CC6-41A7-A7D0-011D836CC6E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40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A5D04E1-C7DF-4791-A59D-75E2636CF366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63A95-EFDD-42CD-9D76-FAD52E8A5B4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1010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85CBD-A47F-45DF-A496-568E8394BBBE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168EA6-6EA6-45E6-A5AA-9910092C436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469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AF6515-ABF6-4FAD-83D6-8E90C2A18B59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7D5EB-B370-4F48-9C1E-EF1F474161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25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5FEA99E-1D6C-4338-9DDB-D6B1D25076BB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CFE096-9650-498C-990C-20F2420C253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161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D6C439-BF23-4C00-A9EF-F430A02737C4}" type="datetime1">
              <a:rPr lang="en-US"/>
              <a:pPr/>
              <a:t>11/13/2012</a:t>
            </a:fld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046A98-E713-4B22-96A8-FD47EC0F5D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205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s://portal.futuregrid.org/" TargetMode="Externa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337D7BBC-53A7-495F-9E9A-078AED3FDFDE}" type="datetime1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11/13/2012</a:t>
            </a:fld>
            <a:endParaRPr lang="en-US" smtClean="0">
              <a:ea typeface="ＭＳ Ｐゴシック" pitchFamily="34" charset="-128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fld id="{1310F143-984D-44E5-B575-7A3B728F021C}" type="slidenum">
              <a:rPr lang="en-US" smtClean="0">
                <a:ea typeface="ＭＳ Ｐゴシック" pitchFamily="34" charset="-128"/>
              </a:rPr>
              <a:pPr defTabSz="4572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ea typeface="ＭＳ Ｐゴシック" pitchFamily="34" charset="-128"/>
            </a:endParaRPr>
          </a:p>
        </p:txBody>
      </p:sp>
      <p:pic>
        <p:nvPicPr>
          <p:cNvPr id="1031" name="Picture 6" descr="pixture_reloaded_logo.pn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9925" y="6278563"/>
            <a:ext cx="738188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Footer Placeholder 3"/>
          <p:cNvSpPr>
            <a:spLocks noGrp="1"/>
          </p:cNvSpPr>
          <p:nvPr/>
        </p:nvSpPr>
        <p:spPr bwMode="auto">
          <a:xfrm>
            <a:off x="3142343" y="6324600"/>
            <a:ext cx="3334657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ctr" defTabSz="914400" rtl="0" eaLnBrk="1" latinLnBrk="0" hangingPunct="1">
              <a:defRPr sz="1100" kern="1200" dirty="0" smtClean="0">
                <a:solidFill>
                  <a:srgbClr val="898989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hlinkClick r:id="rId11"/>
              </a:rPr>
              <a:t>https://portal.futuregrid.org </a:t>
            </a:r>
            <a:endParaRPr lang="en-US">
              <a:latin typeface="Calibri" pitchFamily="34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49896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uturegrid.org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3510" y="457200"/>
            <a:ext cx="7772400" cy="1470025"/>
          </a:xfrm>
        </p:spPr>
        <p:txBody>
          <a:bodyPr>
            <a:noAutofit/>
          </a:bodyPr>
          <a:lstStyle/>
          <a:p>
            <a:r>
              <a:rPr lang="en-US" sz="4800" dirty="0"/>
              <a:t>Computing Research Testbeds as a Service:  Supporting large scale Experiments and Testing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9939" y="2514600"/>
            <a:ext cx="9144000" cy="838200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SC12 Birds of a Feather</a:t>
            </a:r>
            <a:br>
              <a:rPr lang="en-US" sz="2000" b="1" dirty="0" smtClean="0"/>
            </a:br>
            <a:r>
              <a:rPr lang="it-IT" sz="2000" b="1" dirty="0" smtClean="0">
                <a:solidFill>
                  <a:schemeClr val="tx1"/>
                </a:solidFill>
              </a:rPr>
              <a:t>November 13 2012</a:t>
            </a: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0" y="3657600"/>
            <a:ext cx="9144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2400" b="1" dirty="0"/>
              <a:t>José A.B. </a:t>
            </a:r>
            <a:r>
              <a:rPr lang="en-US" sz="2400" b="1" dirty="0" smtClean="0"/>
              <a:t>Fortes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b="1" dirty="0" smtClean="0">
                <a:solidFill>
                  <a:prstClr val="black"/>
                </a:solidFill>
                <a:cs typeface="Times New Roman" pitchFamily="18" charset="0"/>
              </a:rPr>
              <a:t>Geoffrey Fox</a:t>
            </a:r>
          </a:p>
          <a:p>
            <a:pPr algn="ctr">
              <a:spcBef>
                <a:spcPct val="20000"/>
              </a:spcBef>
              <a:buFont typeface="Arial" pitchFamily="34" charset="0"/>
              <a:buNone/>
              <a:defRPr/>
            </a:pPr>
            <a:r>
              <a:rPr lang="en-US" sz="2400" b="1" dirty="0">
                <a:solidFill>
                  <a:prstClr val="black"/>
                </a:solidFill>
                <a:cs typeface="Times New Roman" pitchFamily="18" charset="0"/>
              </a:rPr>
              <a:t>Gregor von Laszewski</a:t>
            </a:r>
            <a:r>
              <a:rPr lang="en-US" sz="2400" dirty="0" smtClean="0">
                <a:solidFill>
                  <a:prstClr val="black"/>
                </a:solidFill>
              </a:rPr>
              <a:t>      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400" dirty="0" smtClean="0">
                <a:solidFill>
                  <a:prstClr val="black"/>
                </a:solidFill>
                <a:hlinkClick r:id="rId3"/>
              </a:rPr>
              <a:t>http://www.futuregrid.org</a:t>
            </a:r>
            <a:r>
              <a:rPr lang="en-US" sz="2400" dirty="0" smtClean="0">
                <a:solidFill>
                  <a:prstClr val="black"/>
                </a:solidFill>
              </a:rPr>
              <a:t>  </a:t>
            </a:r>
          </a:p>
          <a:p>
            <a:pPr algn="ctr">
              <a:spcBef>
                <a:spcPct val="20000"/>
              </a:spcBef>
              <a:defRPr/>
            </a:pP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79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Some Existing Testbeds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8991600" cy="4525963"/>
          </a:xfrm>
        </p:spPr>
        <p:txBody>
          <a:bodyPr/>
          <a:lstStyle/>
          <a:p>
            <a:r>
              <a:rPr lang="en-US" sz="2800" dirty="0" smtClean="0"/>
              <a:t>Grid5000</a:t>
            </a:r>
          </a:p>
          <a:p>
            <a:r>
              <a:rPr lang="en-US" sz="2800" dirty="0" err="1" smtClean="0"/>
              <a:t>Emulab</a:t>
            </a:r>
            <a:r>
              <a:rPr lang="en-US" sz="2800" dirty="0" smtClean="0"/>
              <a:t> </a:t>
            </a:r>
            <a:r>
              <a:rPr lang="en-US" sz="2800" dirty="0"/>
              <a:t>(and </a:t>
            </a:r>
            <a:r>
              <a:rPr lang="en-US" sz="2800" dirty="0" err="1"/>
              <a:t>PRObE</a:t>
            </a:r>
            <a:r>
              <a:rPr lang="en-US" sz="2800" dirty="0"/>
              <a:t> Parallel Reconfigurable Observational </a:t>
            </a:r>
            <a:r>
              <a:rPr lang="en-US" sz="2800" dirty="0" smtClean="0"/>
              <a:t>Environment)</a:t>
            </a:r>
          </a:p>
          <a:p>
            <a:r>
              <a:rPr lang="en-US" sz="2800" dirty="0" err="1" smtClean="0"/>
              <a:t>OpenCirrus</a:t>
            </a:r>
            <a:endParaRPr lang="en-US" sz="2800" dirty="0" smtClean="0"/>
          </a:p>
          <a:p>
            <a:r>
              <a:rPr lang="en-US" sz="2800" dirty="0" err="1" smtClean="0"/>
              <a:t>Planetlab</a:t>
            </a:r>
            <a:endParaRPr lang="en-US" sz="2800" dirty="0"/>
          </a:p>
          <a:p>
            <a:r>
              <a:rPr lang="en-US" sz="2800" dirty="0" err="1" smtClean="0"/>
              <a:t>ExoGENI</a:t>
            </a:r>
            <a:r>
              <a:rPr lang="en-US" sz="2800" dirty="0" smtClean="0"/>
              <a:t> </a:t>
            </a:r>
            <a:r>
              <a:rPr lang="en-US" sz="2800" dirty="0"/>
              <a:t>and </a:t>
            </a:r>
            <a:r>
              <a:rPr lang="en-US" sz="2800" dirty="0" err="1"/>
              <a:t>ProtoGENI</a:t>
            </a:r>
            <a:r>
              <a:rPr lang="en-US" sz="2800" dirty="0"/>
              <a:t> </a:t>
            </a:r>
            <a:endParaRPr lang="en-US" sz="2800" dirty="0" smtClean="0"/>
          </a:p>
          <a:p>
            <a:r>
              <a:rPr lang="en-US" sz="2800" dirty="0" smtClean="0"/>
              <a:t>FutureGrid</a:t>
            </a:r>
          </a:p>
          <a:p>
            <a:r>
              <a:rPr lang="en-US" sz="2800" dirty="0" smtClean="0"/>
              <a:t>Production systems used in testing mode!</a:t>
            </a:r>
          </a:p>
          <a:p>
            <a:pPr lvl="1"/>
            <a:r>
              <a:rPr lang="en-US" sz="2400" dirty="0" smtClean="0"/>
              <a:t>Production emphasizes stability; long jobs</a:t>
            </a:r>
          </a:p>
          <a:p>
            <a:pPr lvl="1"/>
            <a:r>
              <a:rPr lang="en-US" sz="2400" dirty="0" smtClean="0"/>
              <a:t>Testbeds emphasize flexibility, interactivity and short(</a:t>
            </a:r>
            <a:r>
              <a:rPr lang="en-US" sz="2400" dirty="0" err="1" smtClean="0"/>
              <a:t>er</a:t>
            </a:r>
            <a:r>
              <a:rPr lang="en-US" sz="2400" dirty="0" smtClean="0"/>
              <a:t>) jobs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73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0"/>
            <a:ext cx="5867400" cy="9144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FutureGrid key Concepts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4525963"/>
          </a:xfrm>
        </p:spPr>
        <p:txBody>
          <a:bodyPr>
            <a:noAutofit/>
          </a:bodyPr>
          <a:lstStyle/>
          <a:p>
            <a:r>
              <a:rPr lang="en-US" sz="2400" dirty="0" smtClean="0">
                <a:cs typeface="Times New Roman" pitchFamily="18" charset="0"/>
              </a:rPr>
              <a:t>FutureGrid is an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international testbed </a:t>
            </a:r>
            <a:r>
              <a:rPr lang="en-US" sz="2400" dirty="0" smtClean="0">
                <a:cs typeface="Times New Roman" pitchFamily="18" charset="0"/>
              </a:rPr>
              <a:t>modeled on Grid5000</a:t>
            </a:r>
          </a:p>
          <a:p>
            <a:r>
              <a:rPr lang="en-US" sz="2400" dirty="0" smtClean="0"/>
              <a:t>Supporting international </a:t>
            </a:r>
            <a:r>
              <a:rPr lang="en-US" sz="2400" dirty="0" smtClean="0">
                <a:solidFill>
                  <a:srgbClr val="FF0000"/>
                </a:solidFill>
              </a:rPr>
              <a:t>Computer Science </a:t>
            </a:r>
            <a:r>
              <a:rPr lang="en-US" sz="2400" dirty="0" smtClean="0"/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Computational Science </a:t>
            </a:r>
            <a:r>
              <a:rPr lang="en-US" sz="2400" dirty="0" smtClean="0"/>
              <a:t>research in cloud, grid and parallel computing (HPC)</a:t>
            </a:r>
            <a:endParaRPr lang="en-US" sz="2400" dirty="0" smtClean="0">
              <a:solidFill>
                <a:srgbClr val="FF0000"/>
              </a:solidFill>
            </a:endParaRPr>
          </a:p>
          <a:p>
            <a:r>
              <a:rPr lang="en-US" sz="2400" dirty="0" smtClean="0">
                <a:cs typeface="Times New Roman" pitchFamily="18" charset="0"/>
              </a:rPr>
              <a:t>The FutureGrid testbed provides to its users:</a:t>
            </a:r>
          </a:p>
          <a:p>
            <a:pPr lvl="1"/>
            <a:r>
              <a:rPr lang="en-US" sz="2400" dirty="0" smtClean="0">
                <a:cs typeface="Times New Roman" pitchFamily="18" charset="0"/>
              </a:rPr>
              <a:t>A flexible development and testing platform for middleware and application users looking at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interoperability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functionality</a:t>
            </a:r>
            <a:r>
              <a:rPr lang="en-US" sz="2400" dirty="0" smtClean="0">
                <a:cs typeface="Times New Roman" pitchFamily="18" charset="0"/>
              </a:rPr>
              <a:t>,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performance</a:t>
            </a:r>
            <a:r>
              <a:rPr lang="en-US" sz="2400" dirty="0" smtClean="0">
                <a:cs typeface="Times New Roman" pitchFamily="18" charset="0"/>
              </a:rPr>
              <a:t> or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evaluation</a:t>
            </a:r>
          </a:p>
          <a:p>
            <a:pPr lvl="1"/>
            <a:r>
              <a:rPr lang="en-US" sz="2400" dirty="0">
                <a:cs typeface="Times New Roman" pitchFamily="18" charset="0"/>
              </a:rPr>
              <a:t>FutureGrid is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user-customizable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accessed interactively </a:t>
            </a:r>
            <a:r>
              <a:rPr lang="en-US" sz="2400" dirty="0">
                <a:cs typeface="Times New Roman" pitchFamily="18" charset="0"/>
              </a:rPr>
              <a:t>and supports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Grid</a:t>
            </a:r>
            <a:r>
              <a:rPr lang="en-US" sz="2400" dirty="0">
                <a:cs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Cloud</a:t>
            </a:r>
            <a:r>
              <a:rPr lang="en-US" sz="2400" dirty="0">
                <a:cs typeface="Times New Roman" pitchFamily="18" charset="0"/>
              </a:rPr>
              <a:t> and </a:t>
            </a:r>
            <a:r>
              <a:rPr lang="en-US" sz="2400" dirty="0">
                <a:solidFill>
                  <a:srgbClr val="FF0000"/>
                </a:solidFill>
                <a:cs typeface="Times New Roman" pitchFamily="18" charset="0"/>
              </a:rPr>
              <a:t>HPC </a:t>
            </a:r>
            <a:r>
              <a:rPr lang="en-US" sz="2400" dirty="0">
                <a:cs typeface="Times New Roman" pitchFamily="18" charset="0"/>
              </a:rPr>
              <a:t>software with and </a:t>
            </a:r>
            <a:r>
              <a:rPr lang="en-US" sz="2400" dirty="0" smtClean="0">
                <a:cs typeface="Times New Roman" pitchFamily="18" charset="0"/>
              </a:rPr>
              <a:t>without VM’s</a:t>
            </a:r>
            <a:endParaRPr lang="en-US" sz="2400" dirty="0">
              <a:cs typeface="Times New Roman" pitchFamily="18" charset="0"/>
            </a:endParaRPr>
          </a:p>
          <a:p>
            <a:pPr lvl="1"/>
            <a:r>
              <a:rPr lang="en-US" sz="2400" dirty="0" smtClean="0">
                <a:cs typeface="Times New Roman" pitchFamily="18" charset="0"/>
              </a:rPr>
              <a:t>A rich </a:t>
            </a:r>
            <a:r>
              <a:rPr lang="en-US" sz="2400" dirty="0" smtClean="0">
                <a:solidFill>
                  <a:srgbClr val="FF0000"/>
                </a:solidFill>
                <a:cs typeface="Times New Roman" pitchFamily="18" charset="0"/>
              </a:rPr>
              <a:t>education and teaching </a:t>
            </a:r>
            <a:r>
              <a:rPr lang="en-US" sz="2400" dirty="0" smtClean="0">
                <a:cs typeface="Times New Roman" pitchFamily="18" charset="0"/>
              </a:rPr>
              <a:t>platform for classes</a:t>
            </a:r>
          </a:p>
          <a:p>
            <a:r>
              <a:rPr lang="en-US" sz="2400" dirty="0" smtClean="0"/>
              <a:t>See G. Fox, </a:t>
            </a:r>
            <a:r>
              <a:rPr lang="en-US" sz="2400" dirty="0"/>
              <a:t>G. von Laszewski, J. Diaz, K. </a:t>
            </a:r>
            <a:r>
              <a:rPr lang="en-US" sz="2400" dirty="0" err="1"/>
              <a:t>Keahey</a:t>
            </a:r>
            <a:r>
              <a:rPr lang="en-US" sz="2400" dirty="0"/>
              <a:t>, J. Fortes, R. </a:t>
            </a:r>
            <a:r>
              <a:rPr lang="en-US" sz="2400" dirty="0" err="1"/>
              <a:t>Figueiredo</a:t>
            </a:r>
            <a:r>
              <a:rPr lang="en-US" sz="2400" dirty="0"/>
              <a:t>, S. </a:t>
            </a:r>
            <a:r>
              <a:rPr lang="en-US" sz="2400" dirty="0" err="1"/>
              <a:t>Smallen</a:t>
            </a:r>
            <a:r>
              <a:rPr lang="en-US" sz="2400" dirty="0"/>
              <a:t>, W. Smith, A. </a:t>
            </a:r>
            <a:r>
              <a:rPr lang="en-US" sz="2400" dirty="0" err="1"/>
              <a:t>Grimshaw</a:t>
            </a:r>
            <a:r>
              <a:rPr lang="en-US" sz="2400" dirty="0"/>
              <a:t>, </a:t>
            </a:r>
            <a:r>
              <a:rPr lang="en-US" sz="2400" b="1" dirty="0">
                <a:solidFill>
                  <a:srgbClr val="FF0000"/>
                </a:solidFill>
              </a:rPr>
              <a:t>FutureGrid - a reconfigurable testbed for Cloud, HPC and Grid Computing</a:t>
            </a:r>
            <a:r>
              <a:rPr lang="en-US" sz="2400" dirty="0"/>
              <a:t>, </a:t>
            </a:r>
            <a:r>
              <a:rPr lang="en-US" sz="2400" dirty="0" err="1"/>
              <a:t>Bookchapter</a:t>
            </a:r>
            <a:r>
              <a:rPr lang="en-US" sz="2400" dirty="0"/>
              <a:t> – draft</a:t>
            </a:r>
            <a:endParaRPr lang="en-US" sz="2400" dirty="0" smtClean="0">
              <a:cs typeface="Times New Roman" pitchFamily="18" charset="0"/>
            </a:endParaRPr>
          </a:p>
          <a:p>
            <a:pPr lvl="1"/>
            <a:endParaRPr lang="en-US" sz="2400" dirty="0" smtClean="0"/>
          </a:p>
          <a:p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246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FutureGrid Offers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91440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Common Clouds: </a:t>
            </a:r>
          </a:p>
          <a:p>
            <a:pPr lvl="1"/>
            <a:r>
              <a:rPr lang="en-US" dirty="0" smtClean="0"/>
              <a:t>OpenStack, Eucalyptus, Nimbus, (OpenNebula)</a:t>
            </a:r>
          </a:p>
          <a:p>
            <a:r>
              <a:rPr lang="en-US" dirty="0" smtClean="0"/>
              <a:t>HPC</a:t>
            </a:r>
          </a:p>
          <a:p>
            <a:pPr lvl="1"/>
            <a:r>
              <a:rPr lang="en-US" dirty="0" smtClean="0"/>
              <a:t>MPI, …</a:t>
            </a:r>
          </a:p>
          <a:p>
            <a:r>
              <a:rPr lang="en-US" dirty="0" smtClean="0"/>
              <a:t>Dynamic Provisioning</a:t>
            </a:r>
          </a:p>
          <a:p>
            <a:pPr lvl="1"/>
            <a:r>
              <a:rPr lang="en-US" dirty="0" smtClean="0"/>
              <a:t>Replace OS on a Node</a:t>
            </a:r>
          </a:p>
          <a:p>
            <a:r>
              <a:rPr lang="en-US" dirty="0" smtClean="0"/>
              <a:t>RAIN </a:t>
            </a:r>
          </a:p>
          <a:p>
            <a:pPr lvl="1"/>
            <a:r>
              <a:rPr lang="en-US" dirty="0" smtClean="0"/>
              <a:t>Place Templated Images on HPC, Eucalyptus, and OpenStack</a:t>
            </a:r>
          </a:p>
          <a:p>
            <a:pPr lvl="1"/>
            <a:r>
              <a:rPr lang="en-US" dirty="0" smtClean="0"/>
              <a:t>Demonstrated </a:t>
            </a:r>
            <a:r>
              <a:rPr lang="en-US" dirty="0"/>
              <a:t>Feasibility and Usefulness of </a:t>
            </a:r>
            <a:br>
              <a:rPr lang="en-US" dirty="0"/>
            </a:br>
            <a:r>
              <a:rPr lang="en-US" b="1" dirty="0"/>
              <a:t>Cloud-shifting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Assign resources (</a:t>
            </a:r>
            <a:r>
              <a:rPr lang="en-US" dirty="0" smtClean="0"/>
              <a:t>servers) </a:t>
            </a:r>
            <a:r>
              <a:rPr lang="en-US" dirty="0"/>
              <a:t>to a cloud on demand</a:t>
            </a:r>
          </a:p>
          <a:p>
            <a:pPr lvl="1"/>
            <a:r>
              <a:rPr lang="en-US" dirty="0"/>
              <a:t>Demonstrated during the Cloud Summer </a:t>
            </a:r>
            <a:r>
              <a:rPr lang="en-US"/>
              <a:t>School </a:t>
            </a:r>
            <a:r>
              <a:rPr lang="en-US" smtClean="0"/>
              <a:t>July 2012 at </a:t>
            </a:r>
            <a:r>
              <a:rPr lang="en-US" dirty="0"/>
              <a:t>Indiana University on the cluster </a:t>
            </a:r>
            <a:r>
              <a:rPr lang="en-US" dirty="0" smtClean="0"/>
              <a:t>India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023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0" y="100560"/>
            <a:ext cx="9071419" cy="1556421"/>
          </a:xfrm>
        </p:spPr>
        <p:txBody>
          <a:bodyPr/>
          <a:lstStyle/>
          <a:p>
            <a:r>
              <a:rPr lang="en-US" sz="4000" dirty="0"/>
              <a:t>FutureGrid </a:t>
            </a:r>
            <a:r>
              <a:rPr lang="en-US" sz="4000" dirty="0" smtClean="0"/>
              <a:t>Grid supports Cloud Grid HPC Computing Testbed as </a:t>
            </a:r>
            <a:r>
              <a:rPr lang="en-US" sz="4000" dirty="0"/>
              <a:t>a </a:t>
            </a:r>
            <a:r>
              <a:rPr lang="en-US" sz="4000" dirty="0" smtClean="0"/>
              <a:t>Service (</a:t>
            </a:r>
            <a:r>
              <a:rPr lang="en-US" sz="4000" dirty="0" err="1" smtClean="0"/>
              <a:t>aaS</a:t>
            </a:r>
            <a:r>
              <a:rPr lang="en-US" sz="4000" dirty="0" smtClean="0"/>
              <a:t>)</a:t>
            </a:r>
            <a:endParaRPr lang="en-US" sz="4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FE096-9650-498C-990C-20F2420C253B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38" name="Group 37"/>
          <p:cNvGrpSpPr/>
          <p:nvPr/>
        </p:nvGrpSpPr>
        <p:grpSpPr>
          <a:xfrm>
            <a:off x="117579" y="1656981"/>
            <a:ext cx="9100728" cy="4684865"/>
            <a:chOff x="21636" y="1334935"/>
            <a:chExt cx="9100728" cy="4684865"/>
          </a:xfrm>
        </p:grpSpPr>
        <p:grpSp>
          <p:nvGrpSpPr>
            <p:cNvPr id="39" name="Group 38"/>
            <p:cNvGrpSpPr/>
            <p:nvPr/>
          </p:nvGrpSpPr>
          <p:grpSpPr>
            <a:xfrm>
              <a:off x="227427" y="5029200"/>
              <a:ext cx="8518273" cy="990600"/>
              <a:chOff x="227427" y="4495800"/>
              <a:chExt cx="8518273" cy="990600"/>
            </a:xfrm>
          </p:grpSpPr>
          <p:grpSp>
            <p:nvGrpSpPr>
              <p:cNvPr id="43" name="Group 11"/>
              <p:cNvGrpSpPr/>
              <p:nvPr/>
            </p:nvGrpSpPr>
            <p:grpSpPr>
              <a:xfrm>
                <a:off x="227427" y="4860341"/>
                <a:ext cx="2820573" cy="626059"/>
                <a:chOff x="152400" y="6172200"/>
                <a:chExt cx="2820573" cy="646331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838200" y="6172200"/>
                  <a:ext cx="835485" cy="64633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Private</a:t>
                  </a:r>
                  <a:br>
                    <a:rPr lang="en-US" dirty="0">
                      <a:solidFill>
                        <a:prstClr val="black"/>
                      </a:solidFill>
                    </a:rPr>
                  </a:br>
                  <a:r>
                    <a:rPr lang="en-US" dirty="0">
                      <a:solidFill>
                        <a:prstClr val="black"/>
                      </a:solidFill>
                    </a:rPr>
                    <a:t>Public</a:t>
                  </a:r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152400" y="6400800"/>
                  <a:ext cx="457200" cy="0"/>
                </a:xfrm>
                <a:prstGeom prst="line">
                  <a:avLst/>
                </a:prstGeom>
                <a:ln w="7620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Straight Connector 46"/>
                <p:cNvCxnSpPr/>
                <p:nvPr/>
              </p:nvCxnSpPr>
              <p:spPr>
                <a:xfrm>
                  <a:off x="152400" y="6629400"/>
                  <a:ext cx="457200" cy="0"/>
                </a:xfrm>
                <a:prstGeom prst="line">
                  <a:avLst/>
                </a:prstGeom>
                <a:ln w="7620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8" name="TextBox 47"/>
                <p:cNvSpPr txBox="1"/>
                <p:nvPr/>
              </p:nvSpPr>
              <p:spPr>
                <a:xfrm>
                  <a:off x="1676400" y="6324600"/>
                  <a:ext cx="129657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defTabSz="457200"/>
                  <a:r>
                    <a:rPr lang="en-US" dirty="0">
                      <a:solidFill>
                        <a:prstClr val="black"/>
                      </a:solidFill>
                    </a:rPr>
                    <a:t>FG Network</a:t>
                  </a:r>
                </a:p>
              </p:txBody>
            </p:sp>
          </p:grpSp>
          <p:sp>
            <p:nvSpPr>
              <p:cNvPr id="44" name="TextBox 43"/>
              <p:cNvSpPr txBox="1"/>
              <p:nvPr/>
            </p:nvSpPr>
            <p:spPr>
              <a:xfrm>
                <a:off x="6934200" y="4495800"/>
                <a:ext cx="1811500" cy="5366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defTabSz="457200"/>
                <a:r>
                  <a:rPr lang="en-US" sz="1600" b="1" dirty="0">
                    <a:solidFill>
                      <a:prstClr val="black"/>
                    </a:solidFill>
                  </a:rPr>
                  <a:t>NID</a:t>
                </a:r>
                <a:r>
                  <a:rPr lang="en-US" sz="1400" dirty="0">
                    <a:solidFill>
                      <a:prstClr val="black"/>
                    </a:solidFill>
                  </a:rPr>
                  <a:t>: Network Impairment Device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21636" y="1334935"/>
              <a:ext cx="9100728" cy="4564174"/>
              <a:chOff x="21636" y="1146913"/>
              <a:chExt cx="9100728" cy="4564174"/>
            </a:xfrm>
          </p:grpSpPr>
          <p:pic>
            <p:nvPicPr>
              <p:cNvPr id="41" name="Picture 40" descr="gtb network v15.png"/>
              <p:cNvPicPr>
                <a:picLocks noChangeAspect="1"/>
              </p:cNvPicPr>
              <p:nvPr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21636" y="1146913"/>
                <a:ext cx="9100728" cy="4564174"/>
              </a:xfrm>
              <a:prstGeom prst="rect">
                <a:avLst/>
              </a:prstGeom>
            </p:spPr>
          </p:pic>
          <p:sp>
            <p:nvSpPr>
              <p:cNvPr id="42" name="TextBox 41"/>
              <p:cNvSpPr txBox="1"/>
              <p:nvPr/>
            </p:nvSpPr>
            <p:spPr>
              <a:xfrm>
                <a:off x="6955407" y="3733799"/>
                <a:ext cx="2142638" cy="27699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solidFill>
                      <a:prstClr val="black"/>
                    </a:solidFill>
                  </a:rPr>
                  <a:t>12TF Disk rich + GPU 512 cores</a:t>
                </a:r>
              </a:p>
            </p:txBody>
          </p:sp>
        </p:grpSp>
      </p:grpSp>
      <p:sp>
        <p:nvSpPr>
          <p:cNvPr id="49" name="Slide Number Placeholder 2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rgbClr val="898989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8CFE096-9650-498C-990C-20F2420C253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64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r>
              <a:rPr lang="en-US" dirty="0" smtClean="0"/>
              <a:t>4 Use Types for FutureGrid </a:t>
            </a:r>
            <a:r>
              <a:rPr lang="en-US" dirty="0" err="1" smtClean="0"/>
              <a:t>TestbedaaS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90600"/>
            <a:ext cx="9144000" cy="5715000"/>
          </a:xfrm>
          <a:noFill/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2800" b="1" dirty="0" smtClean="0"/>
              <a:t>275 </a:t>
            </a:r>
            <a:r>
              <a:rPr lang="en-US" sz="2800" dirty="0" smtClean="0"/>
              <a:t>approved projects (1400 users) November 13 2012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USA, China, India, Pakistan, lots of European countries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Industry, Government, Academia</a:t>
            </a:r>
            <a:endParaRPr lang="en-US" sz="2000" dirty="0" smtClean="0"/>
          </a:p>
          <a:p>
            <a:pPr>
              <a:spcBef>
                <a:spcPts val="0"/>
              </a:spcBef>
            </a:pPr>
            <a:r>
              <a:rPr lang="en-US" sz="2800" b="1" dirty="0" smtClean="0"/>
              <a:t>Training Education and Outreach (</a:t>
            </a:r>
            <a:r>
              <a:rPr lang="en-US" sz="2800" b="1" dirty="0" smtClean="0">
                <a:solidFill>
                  <a:srgbClr val="FF0000"/>
                </a:solidFill>
              </a:rPr>
              <a:t>10%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Semester and short events; interesting outreach to HBCU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science and Middleware (</a:t>
            </a:r>
            <a:r>
              <a:rPr lang="en-US" sz="2800" b="1" dirty="0" smtClean="0">
                <a:solidFill>
                  <a:srgbClr val="FF0000"/>
                </a:solidFill>
              </a:rPr>
              <a:t>59%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Core CS </a:t>
            </a:r>
            <a:r>
              <a:rPr lang="en-US" sz="2400" dirty="0"/>
              <a:t>and Cyberinfrastructure; </a:t>
            </a:r>
            <a:r>
              <a:rPr lang="en-US" sz="2400" dirty="0" smtClean="0"/>
              <a:t>Interoperability (</a:t>
            </a:r>
            <a:r>
              <a:rPr lang="en-US" sz="2400" dirty="0"/>
              <a:t>2</a:t>
            </a:r>
            <a:r>
              <a:rPr lang="en-US" sz="2400" dirty="0" smtClean="0"/>
              <a:t>%) for Grids </a:t>
            </a:r>
            <a:r>
              <a:rPr lang="en-US" sz="2400" dirty="0"/>
              <a:t>and Clouds; Open Grid Forum OGF </a:t>
            </a:r>
            <a:r>
              <a:rPr lang="en-US" sz="2400" dirty="0" smtClean="0"/>
              <a:t>Standards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Computer Systems Evaluation (</a:t>
            </a:r>
            <a:r>
              <a:rPr lang="en-US" sz="2800" b="1" dirty="0" smtClean="0">
                <a:solidFill>
                  <a:srgbClr val="FF0000"/>
                </a:solidFill>
              </a:rPr>
              <a:t>29%</a:t>
            </a:r>
            <a:r>
              <a:rPr lang="en-US" sz="2800" b="1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XSEDE (TIS, TAS), OSG, EGI; Campuses</a:t>
            </a:r>
          </a:p>
          <a:p>
            <a:pPr>
              <a:spcBef>
                <a:spcPts val="0"/>
              </a:spcBef>
            </a:pPr>
            <a:r>
              <a:rPr lang="en-US" sz="2800" b="1" dirty="0" smtClean="0"/>
              <a:t>New Domain Science applications (</a:t>
            </a:r>
            <a:r>
              <a:rPr lang="en-US" sz="2800" b="1" dirty="0" smtClean="0">
                <a:solidFill>
                  <a:srgbClr val="FF0000"/>
                </a:solidFill>
              </a:rPr>
              <a:t>26%)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Life </a:t>
            </a:r>
            <a:r>
              <a:rPr lang="en-US" sz="2400" dirty="0"/>
              <a:t>science highlighted (</a:t>
            </a:r>
            <a:r>
              <a:rPr lang="en-US" sz="2400" dirty="0">
                <a:solidFill>
                  <a:srgbClr val="FF0000"/>
                </a:solidFill>
              </a:rPr>
              <a:t>14%</a:t>
            </a:r>
            <a:r>
              <a:rPr lang="en-US" sz="2400" dirty="0"/>
              <a:t>), Non Life Science (</a:t>
            </a:r>
            <a:r>
              <a:rPr lang="en-US" sz="2400" dirty="0">
                <a:solidFill>
                  <a:srgbClr val="FF0000"/>
                </a:solidFill>
              </a:rPr>
              <a:t>12</a:t>
            </a:r>
            <a:r>
              <a:rPr lang="en-US" sz="2400" dirty="0" smtClean="0">
                <a:solidFill>
                  <a:srgbClr val="FF0000"/>
                </a:solidFill>
              </a:rPr>
              <a:t>%</a:t>
            </a:r>
            <a:r>
              <a:rPr lang="en-US" sz="2400" dirty="0" smtClean="0"/>
              <a:t>)</a:t>
            </a:r>
          </a:p>
          <a:p>
            <a:pPr lvl="1">
              <a:spcBef>
                <a:spcPts val="0"/>
              </a:spcBef>
            </a:pPr>
            <a:r>
              <a:rPr lang="en-US" sz="2400" dirty="0" smtClean="0"/>
              <a:t>Generalize to building </a:t>
            </a:r>
            <a:r>
              <a:rPr lang="en-US" sz="2400" b="1" dirty="0" smtClean="0"/>
              <a:t>Research Computing-</a:t>
            </a:r>
            <a:r>
              <a:rPr lang="en-US" sz="2400" b="1" dirty="0" err="1" smtClean="0"/>
              <a:t>aaS</a:t>
            </a:r>
            <a:endParaRPr lang="en-US" sz="24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81800" y="3905071"/>
            <a:ext cx="2221730" cy="1200329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black"/>
                </a:solidFill>
              </a:rPr>
              <a:t>Fractions are as of July 15 2012 add to &gt; 100%</a:t>
            </a:r>
          </a:p>
        </p:txBody>
      </p:sp>
    </p:spTree>
    <p:extLst>
      <p:ext uri="{BB962C8B-B14F-4D97-AF65-F5344CB8AC3E}">
        <p14:creationId xmlns:p14="http://schemas.microsoft.com/office/powerpoint/2010/main" val="5228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Learning from FutureGrid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8915400" cy="4525963"/>
          </a:xfrm>
        </p:spPr>
        <p:txBody>
          <a:bodyPr/>
          <a:lstStyle/>
          <a:p>
            <a:r>
              <a:rPr lang="en-US" sz="2800" dirty="0" smtClean="0"/>
              <a:t>Architecture of </a:t>
            </a:r>
            <a:r>
              <a:rPr lang="en-US" sz="2800" dirty="0" err="1" smtClean="0"/>
              <a:t>TestbedaaS</a:t>
            </a:r>
            <a:endParaRPr lang="en-US" sz="2800" dirty="0" smtClean="0"/>
          </a:p>
          <a:p>
            <a:r>
              <a:rPr lang="en-US" sz="2800" dirty="0" smtClean="0"/>
              <a:t>Extend current IaaS dynamic provisioning to </a:t>
            </a:r>
            <a:r>
              <a:rPr lang="en-US" sz="2800" dirty="0" err="1" smtClean="0"/>
              <a:t>IaaS+NaaS</a:t>
            </a:r>
            <a:endParaRPr lang="en-US" sz="2800" dirty="0" smtClean="0"/>
          </a:p>
          <a:p>
            <a:r>
              <a:rPr lang="en-US" sz="2800" dirty="0" smtClean="0"/>
              <a:t>Generate a cross-continent distributed system on demand with</a:t>
            </a:r>
          </a:p>
          <a:p>
            <a:pPr lvl="1"/>
            <a:r>
              <a:rPr lang="en-US" sz="2400" dirty="0" smtClean="0"/>
              <a:t>Desired O/S, hypervisor or not</a:t>
            </a:r>
          </a:p>
          <a:p>
            <a:pPr lvl="1"/>
            <a:r>
              <a:rPr lang="en-US" sz="2400" dirty="0" smtClean="0"/>
              <a:t>Optimized networking</a:t>
            </a:r>
          </a:p>
          <a:p>
            <a:pPr lvl="1"/>
            <a:r>
              <a:rPr lang="en-US" sz="2400" dirty="0" smtClean="0"/>
              <a:t>All software defined without systems </a:t>
            </a:r>
            <a:r>
              <a:rPr lang="en-US" sz="2400" dirty="0" smtClean="0"/>
              <a:t>admins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Form a group of interested researchers/developers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r>
              <a:rPr lang="en-US" sz="2800" dirty="0" smtClean="0"/>
              <a:t>Need broader choice in hardware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Form an international collaboration</a:t>
            </a:r>
          </a:p>
          <a:p>
            <a:r>
              <a:rPr lang="en-US" sz="2800" dirty="0" smtClean="0"/>
              <a:t>Use most appropriate solution</a:t>
            </a:r>
          </a:p>
          <a:p>
            <a:pPr lvl="1"/>
            <a:r>
              <a:rPr lang="en-US" sz="2400" b="1" dirty="0" smtClean="0">
                <a:solidFill>
                  <a:srgbClr val="FF0000"/>
                </a:solidFill>
              </a:rPr>
              <a:t>Commercial clouds </a:t>
            </a:r>
            <a:r>
              <a:rPr lang="en-US" sz="2400" dirty="0" smtClean="0"/>
              <a:t>could be best solution for some users 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C141A-9CC6-41A7-A7D0-011D836CC6E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7021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744746" y="4471468"/>
            <a:ext cx="4450644" cy="1323438"/>
            <a:chOff x="2133600" y="4844268"/>
            <a:chExt cx="4114800" cy="131778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4" name="Rounded Rectangle 3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181202" y="4844268"/>
              <a:ext cx="1447800" cy="13177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Infra</a:t>
              </a:r>
            </a:p>
            <a:p>
              <a:pPr algn="ctr"/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structure</a:t>
              </a:r>
            </a:p>
            <a:p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IaaS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36694" y="4876800"/>
              <a:ext cx="2911706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Computing (virtual Clusters)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Hypervisor, Bare Metal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Operating System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97146" y="2931762"/>
            <a:ext cx="4145844" cy="1524454"/>
            <a:chOff x="2133600" y="2133600"/>
            <a:chExt cx="4145844" cy="1229221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10" name="Rounded Rectangle 9"/>
            <p:cNvSpPr/>
            <p:nvPr/>
          </p:nvSpPr>
          <p:spPr>
            <a:xfrm>
              <a:off x="2133600" y="21336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33600" y="2381934"/>
              <a:ext cx="1600200" cy="82247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latin typeface="Cooper Std Black" pitchFamily="18" charset="0"/>
                  <a:ea typeface="Adobe Gothic Std B" pitchFamily="34" charset="-128"/>
                </a:rPr>
                <a:t>Platform</a:t>
              </a: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/>
              </a:r>
              <a:b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</a:br>
              <a:r>
                <a:rPr lang="en-US" sz="4000" dirty="0" smtClean="0">
                  <a:latin typeface="Cooper Std Black" pitchFamily="18" charset="0"/>
                  <a:ea typeface="Adobe Gothic Std B" pitchFamily="34" charset="-128"/>
                </a:rPr>
                <a:t>PaaS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612444" y="2166490"/>
              <a:ext cx="2667000" cy="119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Cloud e.g. MapReduce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HPC e.g. </a:t>
              </a:r>
              <a:r>
                <a:rPr lang="en-US" b="1" dirty="0" err="1" smtClean="0"/>
                <a:t>PETSc</a:t>
              </a:r>
              <a:r>
                <a:rPr lang="en-US" b="1" dirty="0" smtClean="0"/>
                <a:t>, SAGA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Computer Science e.g. Compiler tools, Sensor nets, Monitors</a:t>
              </a:r>
              <a:endParaRPr lang="en-US" b="1" dirty="0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532477" y="115867"/>
            <a:ext cx="48751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FutureGrid offers</a:t>
            </a:r>
          </a:p>
          <a:p>
            <a:pPr algn="ctr"/>
            <a:r>
              <a:rPr lang="en-US" sz="2800" b="1" dirty="0"/>
              <a:t>Computing Testbed as a Service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744746" y="5757540"/>
            <a:ext cx="4450644" cy="1100460"/>
            <a:chOff x="2133600" y="4869606"/>
            <a:chExt cx="4114800" cy="1309799"/>
          </a:xfrm>
          <a:solidFill>
            <a:schemeClr val="bg1">
              <a:lumMod val="85000"/>
            </a:schemeClr>
          </a:solidFill>
        </p:grpSpPr>
        <p:sp>
          <p:nvSpPr>
            <p:cNvPr id="30" name="Rounded Rectangle 29"/>
            <p:cNvSpPr/>
            <p:nvPr/>
          </p:nvSpPr>
          <p:spPr>
            <a:xfrm>
              <a:off x="2133600" y="4876800"/>
              <a:ext cx="4114800" cy="1143000"/>
            </a:xfrm>
            <a:prstGeom prst="roundRect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258822" y="4891772"/>
              <a:ext cx="1613969" cy="12876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Cooper Std Black" pitchFamily="18" charset="0"/>
                  <a:ea typeface="Adobe Gothic Std B" pitchFamily="34" charset="-128"/>
                </a:rPr>
                <a:t>Network</a:t>
              </a:r>
            </a:p>
            <a:p>
              <a:r>
                <a:rPr lang="en-US" sz="4000" dirty="0" err="1" smtClean="0">
                  <a:latin typeface="Cooper Std Black" pitchFamily="18" charset="0"/>
                  <a:ea typeface="Adobe Gothic Std B" pitchFamily="34" charset="-128"/>
                </a:rPr>
                <a:t>NaaS</a:t>
              </a:r>
              <a:endParaRPr lang="en-US" sz="4000" dirty="0">
                <a:latin typeface="Cooper Std Black" pitchFamily="18" charset="0"/>
                <a:ea typeface="Adobe Gothic Std B" pitchFamily="34" charset="-128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705098" y="4869606"/>
              <a:ext cx="2497532" cy="11036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Software Defined Networks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OpenFlow GENI</a:t>
              </a:r>
              <a:endParaRPr lang="en-US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910936" y="1121989"/>
            <a:ext cx="4118264" cy="1754326"/>
            <a:chOff x="734040" y="1277123"/>
            <a:chExt cx="4118264" cy="1746835"/>
          </a:xfrm>
        </p:grpSpPr>
        <p:grpSp>
          <p:nvGrpSpPr>
            <p:cNvPr id="19" name="Group 18"/>
            <p:cNvGrpSpPr/>
            <p:nvPr/>
          </p:nvGrpSpPr>
          <p:grpSpPr>
            <a:xfrm>
              <a:off x="734040" y="1295400"/>
              <a:ext cx="4118264" cy="1692195"/>
              <a:chOff x="2130136" y="2133600"/>
              <a:chExt cx="4118264" cy="1154636"/>
            </a:xfrm>
            <a:solidFill>
              <a:schemeClr val="accent6">
                <a:lumMod val="40000"/>
                <a:lumOff val="60000"/>
              </a:schemeClr>
            </a:solidFill>
          </p:grpSpPr>
          <p:sp>
            <p:nvSpPr>
              <p:cNvPr id="20" name="Rounded Rectangle 19"/>
              <p:cNvSpPr/>
              <p:nvPr/>
            </p:nvSpPr>
            <p:spPr>
              <a:xfrm>
                <a:off x="2133600" y="2133600"/>
                <a:ext cx="4114800" cy="1143000"/>
              </a:xfrm>
              <a:prstGeom prst="round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>
                <a:off x="2130136" y="2242693"/>
                <a:ext cx="1600200" cy="1045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smtClean="0">
                    <a:latin typeface="Cooper Std Black" pitchFamily="18" charset="0"/>
                    <a:ea typeface="Adobe Gothic Std B" pitchFamily="34" charset="-128"/>
                  </a:rPr>
                  <a:t>Software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(Application</a:t>
                </a:r>
              </a:p>
              <a:p>
                <a:r>
                  <a:rPr lang="en-US" sz="1600" dirty="0" smtClean="0">
                    <a:latin typeface="Cooper Std Black" pitchFamily="18" charset="0"/>
                    <a:ea typeface="Adobe Gothic Std B" pitchFamily="34" charset="-128"/>
                  </a:rPr>
                  <a:t>Or  Usage) </a:t>
                </a:r>
                <a:r>
                  <a:rPr lang="en-US" sz="4000" dirty="0" err="1" smtClean="0">
                    <a:latin typeface="Cooper Std Black" pitchFamily="18" charset="0"/>
                    <a:ea typeface="Adobe Gothic Std B" pitchFamily="34" charset="-128"/>
                  </a:rPr>
                  <a:t>SaaS</a:t>
                </a:r>
                <a:endParaRPr lang="en-US" sz="4000" dirty="0">
                  <a:latin typeface="Cooper Std Black" pitchFamily="18" charset="0"/>
                  <a:ea typeface="Adobe Gothic Std B" pitchFamily="34" charset="-128"/>
                </a:endParaRPr>
              </a:p>
            </p:txBody>
          </p:sp>
        </p:grpSp>
        <p:sp>
          <p:nvSpPr>
            <p:cNvPr id="35" name="TextBox 34"/>
            <p:cNvSpPr txBox="1"/>
            <p:nvPr/>
          </p:nvSpPr>
          <p:spPr>
            <a:xfrm>
              <a:off x="2185304" y="1277123"/>
              <a:ext cx="2667000" cy="17468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CS Research </a:t>
              </a:r>
              <a:r>
                <a:rPr lang="en-US" b="1" dirty="0"/>
                <a:t>Use e.g. test new compiler or storage model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Class Usages e.g. run GPU  &amp; multicore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en-US" b="1" dirty="0" smtClean="0"/>
                <a:t>Applications</a:t>
              </a:r>
            </a:p>
          </p:txBody>
        </p:sp>
      </p:grpSp>
      <p:sp>
        <p:nvSpPr>
          <p:cNvPr id="36" name="Trapezoid 35"/>
          <p:cNvSpPr/>
          <p:nvPr/>
        </p:nvSpPr>
        <p:spPr>
          <a:xfrm>
            <a:off x="76200" y="1114054"/>
            <a:ext cx="5791200" cy="5662981"/>
          </a:xfrm>
          <a:prstGeom prst="trapezoid">
            <a:avLst>
              <a:gd name="adj" fmla="val 11343"/>
            </a:avLst>
          </a:prstGeom>
          <a:solidFill>
            <a:schemeClr val="bg1">
              <a:lumMod val="65000"/>
              <a:alpha val="27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Content Placeholder 29"/>
          <p:cNvSpPr>
            <a:spLocks noGrp="1"/>
          </p:cNvSpPr>
          <p:nvPr>
            <p:ph idx="1"/>
          </p:nvPr>
        </p:nvSpPr>
        <p:spPr>
          <a:xfrm>
            <a:off x="5867400" y="2915617"/>
            <a:ext cx="3276600" cy="361309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2400" b="1" dirty="0" smtClean="0"/>
              <a:t>FutureGrid Usages</a:t>
            </a:r>
          </a:p>
          <a:p>
            <a:r>
              <a:rPr lang="en-US" sz="2400" b="1" dirty="0" smtClean="0"/>
              <a:t>Computer Science</a:t>
            </a:r>
          </a:p>
          <a:p>
            <a:r>
              <a:rPr lang="en-US" sz="2400" b="1" dirty="0" smtClean="0"/>
              <a:t>Applications</a:t>
            </a:r>
            <a:r>
              <a:rPr lang="en-US" sz="2400" dirty="0" smtClean="0"/>
              <a:t> and understanding </a:t>
            </a:r>
            <a:r>
              <a:rPr lang="en-US" sz="2400" b="1" dirty="0" smtClean="0"/>
              <a:t>Science Clouds</a:t>
            </a:r>
          </a:p>
          <a:p>
            <a:r>
              <a:rPr lang="en-US" sz="2400" b="1" dirty="0" smtClean="0"/>
              <a:t>Technology Evaluation </a:t>
            </a:r>
            <a:r>
              <a:rPr lang="en-US" sz="2400" dirty="0" smtClean="0"/>
              <a:t>including XSEDE testing</a:t>
            </a:r>
          </a:p>
          <a:p>
            <a:r>
              <a:rPr lang="en-US" sz="2400" b="1" dirty="0" smtClean="0"/>
              <a:t>Education &amp; Training</a:t>
            </a:r>
            <a:endParaRPr lang="en-US" sz="2400" b="1" dirty="0"/>
          </a:p>
        </p:txBody>
      </p:sp>
      <p:sp>
        <p:nvSpPr>
          <p:cNvPr id="29" name="Rounded Rectangle 28"/>
          <p:cNvSpPr/>
          <p:nvPr/>
        </p:nvSpPr>
        <p:spPr>
          <a:xfrm>
            <a:off x="5791200" y="200971"/>
            <a:ext cx="3352800" cy="2458714"/>
          </a:xfrm>
          <a:prstGeom prst="roundRect">
            <a:avLst/>
          </a:prstGeom>
          <a:solidFill>
            <a:srgbClr val="FFFFCC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FutureGrid Uses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Testbed-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Provisioning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Image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IaaS Interoperability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, IaaS tools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Expt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management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Dynamic IaaS </a:t>
            </a: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NaaS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err="1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Devops</a:t>
            </a:r>
            <a:r>
              <a:rPr lang="en-US" dirty="0" smtClean="0">
                <a:solidFill>
                  <a:schemeClr val="tx1"/>
                </a:solidFill>
                <a:latin typeface="Cooper Std Black" pitchFamily="18" charset="0"/>
                <a:cs typeface="Aharoni" pitchFamily="2" charset="-79"/>
              </a:rPr>
              <a:t> </a:t>
            </a:r>
            <a:endParaRPr lang="en-US" dirty="0">
              <a:solidFill>
                <a:schemeClr val="tx1"/>
              </a:solidFill>
              <a:latin typeface="Cooper Std Black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2307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067800" cy="960438"/>
          </a:xfrm>
        </p:spPr>
        <p:txBody>
          <a:bodyPr/>
          <a:lstStyle/>
          <a:p>
            <a:r>
              <a:rPr lang="en-US" dirty="0" smtClean="0"/>
              <a:t>Technical Architecture  of </a:t>
            </a:r>
            <a:r>
              <a:rPr lang="en-US" dirty="0" err="1" smtClean="0"/>
              <a:t>TestbedaaS</a:t>
            </a:r>
            <a:endParaRPr lang="en-US" dirty="0"/>
          </a:p>
        </p:txBody>
      </p:sp>
      <p:pic>
        <p:nvPicPr>
          <p:cNvPr id="4" name="Content Placeholder 3" descr="C:\Users\Geoffrey Fox\Desktop\FG2\vcluster-3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4" r="-12484"/>
          <a:stretch>
            <a:fillRect/>
          </a:stretch>
        </p:blipFill>
        <p:spPr bwMode="auto">
          <a:xfrm>
            <a:off x="-746066" y="1165860"/>
            <a:ext cx="10598727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659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597</Words>
  <Application>Microsoft Office PowerPoint</Application>
  <PresentationFormat>On-screen Show (4:3)</PresentationFormat>
  <Paragraphs>113</Paragraphs>
  <Slides>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3_Office Theme</vt:lpstr>
      <vt:lpstr>Computing Research Testbeds as a Service:  Supporting large scale Experiments and Testing</vt:lpstr>
      <vt:lpstr>Some Existing Testbeds</vt:lpstr>
      <vt:lpstr>FutureGrid key Concepts</vt:lpstr>
      <vt:lpstr>FutureGrid Offers</vt:lpstr>
      <vt:lpstr>FutureGrid Grid supports Cloud Grid HPC Computing Testbed as a Service (aaS)</vt:lpstr>
      <vt:lpstr>4 Use Types for FutureGrid TestbedaaS</vt:lpstr>
      <vt:lpstr>Learning from FutureGrid</vt:lpstr>
      <vt:lpstr>PowerPoint Presentation</vt:lpstr>
      <vt:lpstr>Technical Architecture  of TestbedaaS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Geoffrey Fox</dc:creator>
  <cp:lastModifiedBy>Geoffrey Fox</cp:lastModifiedBy>
  <cp:revision>8</cp:revision>
  <dcterms:created xsi:type="dcterms:W3CDTF">2012-11-13T18:49:56Z</dcterms:created>
  <dcterms:modified xsi:type="dcterms:W3CDTF">2012-11-13T19:42:37Z</dcterms:modified>
</cp:coreProperties>
</file>