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 id="2147483720" r:id="rId3"/>
    <p:sldMasterId id="2147483732" r:id="rId4"/>
  </p:sldMasterIdLst>
  <p:notesMasterIdLst>
    <p:notesMasterId r:id="rId74"/>
  </p:notesMasterIdLst>
  <p:handoutMasterIdLst>
    <p:handoutMasterId r:id="rId75"/>
  </p:handoutMasterIdLst>
  <p:sldIdLst>
    <p:sldId id="257" r:id="rId5"/>
    <p:sldId id="301" r:id="rId6"/>
    <p:sldId id="302"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98" r:id="rId20"/>
    <p:sldId id="299" r:id="rId21"/>
    <p:sldId id="300" r:id="rId22"/>
    <p:sldId id="271" r:id="rId23"/>
    <p:sldId id="304" r:id="rId24"/>
    <p:sldId id="305" r:id="rId25"/>
    <p:sldId id="306" r:id="rId26"/>
    <p:sldId id="307" r:id="rId27"/>
    <p:sldId id="308" r:id="rId28"/>
    <p:sldId id="309" r:id="rId29"/>
    <p:sldId id="310" r:id="rId30"/>
    <p:sldId id="311" r:id="rId31"/>
    <p:sldId id="312" r:id="rId32"/>
    <p:sldId id="313" r:id="rId33"/>
    <p:sldId id="314" r:id="rId34"/>
    <p:sldId id="325" r:id="rId35"/>
    <p:sldId id="315" r:id="rId36"/>
    <p:sldId id="327" r:id="rId37"/>
    <p:sldId id="328" r:id="rId38"/>
    <p:sldId id="329" r:id="rId39"/>
    <p:sldId id="330" r:id="rId40"/>
    <p:sldId id="331" r:id="rId41"/>
    <p:sldId id="332" r:id="rId42"/>
    <p:sldId id="333" r:id="rId43"/>
    <p:sldId id="334" r:id="rId44"/>
    <p:sldId id="317" r:id="rId45"/>
    <p:sldId id="318" r:id="rId46"/>
    <p:sldId id="319" r:id="rId47"/>
    <p:sldId id="320" r:id="rId48"/>
    <p:sldId id="321" r:id="rId49"/>
    <p:sldId id="322" r:id="rId50"/>
    <p:sldId id="274" r:id="rId51"/>
    <p:sldId id="275" r:id="rId52"/>
    <p:sldId id="276" r:id="rId53"/>
    <p:sldId id="277" r:id="rId54"/>
    <p:sldId id="278" r:id="rId55"/>
    <p:sldId id="279" r:id="rId56"/>
    <p:sldId id="280" r:id="rId57"/>
    <p:sldId id="282" r:id="rId58"/>
    <p:sldId id="303" r:id="rId59"/>
    <p:sldId id="283" r:id="rId60"/>
    <p:sldId id="284" r:id="rId61"/>
    <p:sldId id="285" r:id="rId62"/>
    <p:sldId id="286" r:id="rId63"/>
    <p:sldId id="287" r:id="rId64"/>
    <p:sldId id="288" r:id="rId65"/>
    <p:sldId id="289" r:id="rId66"/>
    <p:sldId id="290" r:id="rId67"/>
    <p:sldId id="291" r:id="rId68"/>
    <p:sldId id="292" r:id="rId69"/>
    <p:sldId id="293" r:id="rId70"/>
    <p:sldId id="294" r:id="rId71"/>
    <p:sldId id="295" r:id="rId72"/>
    <p:sldId id="296" r:id="rId7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'Cap3'!$G$43</c:f>
              <c:strCache>
                <c:ptCount val="1"/>
                <c:pt idx="0">
                  <c:v>Azure MapReduce</c:v>
                </c:pt>
              </c:strCache>
            </c:strRef>
          </c:tx>
          <c:invertIfNegative val="0"/>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3.916646399999983</c:v>
                </c:pt>
                <c:pt idx="1">
                  <c:v>5.8735072000000006</c:v>
                </c:pt>
                <c:pt idx="2">
                  <c:v>7.7306624000000319</c:v>
                </c:pt>
                <c:pt idx="3">
                  <c:v>9.8383786666666619</c:v>
                </c:pt>
                <c:pt idx="4">
                  <c:v>11.568659200000004</c:v>
                </c:pt>
              </c:numCache>
            </c:numRef>
          </c:val>
        </c:ser>
        <c:ser>
          <c:idx val="1"/>
          <c:order val="1"/>
          <c:tx>
            <c:strRef>
              <c:f>'Cap3'!$H$43</c:f>
              <c:strCache>
                <c:ptCount val="1"/>
                <c:pt idx="0">
                  <c:v>Amazon EMR</c:v>
                </c:pt>
              </c:strCache>
            </c:strRef>
          </c:tx>
          <c:invertIfNegative val="0"/>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invertIfNegative val="0"/>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5.8048154666666365</c:v>
                </c:pt>
                <c:pt idx="1">
                  <c:v>8.5323000000000011</c:v>
                </c:pt>
                <c:pt idx="2">
                  <c:v>11.317975533333335</c:v>
                </c:pt>
                <c:pt idx="3">
                  <c:v>14.10687728888889</c:v>
                </c:pt>
                <c:pt idx="4">
                  <c:v>16.874571544444521</c:v>
                </c:pt>
              </c:numCache>
            </c:numRef>
          </c:val>
        </c:ser>
        <c:dLbls>
          <c:showLegendKey val="0"/>
          <c:showVal val="0"/>
          <c:showCatName val="0"/>
          <c:showSerName val="0"/>
          <c:showPercent val="0"/>
          <c:showBubbleSize val="0"/>
        </c:dLbls>
        <c:gapWidth val="150"/>
        <c:axId val="212404864"/>
        <c:axId val="213671296"/>
      </c:barChart>
      <c:catAx>
        <c:axId val="212404864"/>
        <c:scaling>
          <c:orientation val="minMax"/>
        </c:scaling>
        <c:delete val="0"/>
        <c:axPos val="b"/>
        <c:title>
          <c:tx>
            <c:rich>
              <a:bodyPr/>
              <a:lstStyle/>
              <a:p>
                <a:pPr>
                  <a:defRPr/>
                </a:pPr>
                <a:r>
                  <a:rPr lang="en-US"/>
                  <a:t>Num. Cores * Num. Files</a:t>
                </a:r>
              </a:p>
            </c:rich>
          </c:tx>
          <c:layout/>
          <c:overlay val="0"/>
        </c:title>
        <c:majorTickMark val="out"/>
        <c:minorTickMark val="none"/>
        <c:tickLblPos val="nextTo"/>
        <c:crossAx val="213671296"/>
        <c:crosses val="autoZero"/>
        <c:auto val="1"/>
        <c:lblAlgn val="ctr"/>
        <c:lblOffset val="100"/>
        <c:noMultiLvlLbl val="0"/>
      </c:catAx>
      <c:valAx>
        <c:axId val="213671296"/>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2124048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C84FB64-FAB5-465E-BEB0-F00E64BBB560}" type="datetime1">
              <a:rPr lang="en-US"/>
              <a:pPr/>
              <a:t>9/11/2011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C05F232-A4D4-4E46-ABD2-E7D690C189E6}" type="slidenum">
              <a:rPr lang="en-US"/>
              <a:pPr/>
              <a:t>‹#›</a:t>
            </a:fld>
            <a:endParaRPr lang="en-US"/>
          </a:p>
        </p:txBody>
      </p:sp>
    </p:spTree>
    <p:extLst>
      <p:ext uri="{BB962C8B-B14F-4D97-AF65-F5344CB8AC3E}">
        <p14:creationId xmlns:p14="http://schemas.microsoft.com/office/powerpoint/2010/main" val="198446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670B68D-1D50-4F36-B481-120AB2C8FB1A}" type="datetime1">
              <a:rPr lang="en-US"/>
              <a:pPr/>
              <a:t>9/11/2011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4467647-7276-4588-8FF8-20A5C104EA7D}" type="slidenum">
              <a:rPr lang="en-US"/>
              <a:pPr/>
              <a:t>‹#›</a:t>
            </a:fld>
            <a:endParaRPr lang="en-US"/>
          </a:p>
        </p:txBody>
      </p:sp>
    </p:spTree>
    <p:extLst>
      <p:ext uri="{BB962C8B-B14F-4D97-AF65-F5344CB8AC3E}">
        <p14:creationId xmlns:p14="http://schemas.microsoft.com/office/powerpoint/2010/main" val="21738118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a:t>
            </a:fld>
            <a:endParaRPr lang="en-US"/>
          </a:p>
        </p:txBody>
      </p:sp>
    </p:spTree>
    <p:extLst>
      <p:ext uri="{BB962C8B-B14F-4D97-AF65-F5344CB8AC3E}">
        <p14:creationId xmlns:p14="http://schemas.microsoft.com/office/powerpoint/2010/main" val="412801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10</a:t>
            </a:fld>
            <a:endParaRPr lang="en-US"/>
          </a:p>
        </p:txBody>
      </p:sp>
    </p:spTree>
    <p:extLst>
      <p:ext uri="{BB962C8B-B14F-4D97-AF65-F5344CB8AC3E}">
        <p14:creationId xmlns:p14="http://schemas.microsoft.com/office/powerpoint/2010/main" val="342463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11</a:t>
            </a:fld>
            <a:endParaRPr lang="en-US"/>
          </a:p>
        </p:txBody>
      </p:sp>
    </p:spTree>
    <p:extLst>
      <p:ext uri="{BB962C8B-B14F-4D97-AF65-F5344CB8AC3E}">
        <p14:creationId xmlns:p14="http://schemas.microsoft.com/office/powerpoint/2010/main" val="18317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12</a:t>
            </a:fld>
            <a:endParaRPr lang="en-US"/>
          </a:p>
        </p:txBody>
      </p:sp>
    </p:spTree>
    <p:extLst>
      <p:ext uri="{BB962C8B-B14F-4D97-AF65-F5344CB8AC3E}">
        <p14:creationId xmlns:p14="http://schemas.microsoft.com/office/powerpoint/2010/main" val="216159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13</a:t>
            </a:fld>
            <a:endParaRPr lang="en-US"/>
          </a:p>
        </p:txBody>
      </p:sp>
    </p:spTree>
    <p:extLst>
      <p:ext uri="{BB962C8B-B14F-4D97-AF65-F5344CB8AC3E}">
        <p14:creationId xmlns:p14="http://schemas.microsoft.com/office/powerpoint/2010/main" val="190176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14</a:t>
            </a:fld>
            <a:endParaRPr lang="en-US"/>
          </a:p>
        </p:txBody>
      </p:sp>
    </p:spTree>
    <p:extLst>
      <p:ext uri="{BB962C8B-B14F-4D97-AF65-F5344CB8AC3E}">
        <p14:creationId xmlns:p14="http://schemas.microsoft.com/office/powerpoint/2010/main" val="253551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15</a:t>
            </a:fld>
            <a:endParaRPr lang="en-US"/>
          </a:p>
        </p:txBody>
      </p:sp>
    </p:spTree>
    <p:extLst>
      <p:ext uri="{BB962C8B-B14F-4D97-AF65-F5344CB8AC3E}">
        <p14:creationId xmlns:p14="http://schemas.microsoft.com/office/powerpoint/2010/main" val="148233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8A27E-BEA6-444F-BF20-37F16E337D9B}" type="slidenum">
              <a:rPr lang="en-US" smtClean="0"/>
              <a:t>16</a:t>
            </a:fld>
            <a:endParaRPr lang="en-US"/>
          </a:p>
        </p:txBody>
      </p:sp>
    </p:spTree>
    <p:extLst>
      <p:ext uri="{BB962C8B-B14F-4D97-AF65-F5344CB8AC3E}">
        <p14:creationId xmlns:p14="http://schemas.microsoft.com/office/powerpoint/2010/main" val="29494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8A27E-BEA6-444F-BF20-37F16E337D9B}" type="slidenum">
              <a:rPr lang="en-US" smtClean="0"/>
              <a:t>17</a:t>
            </a:fld>
            <a:endParaRPr lang="en-US"/>
          </a:p>
        </p:txBody>
      </p:sp>
    </p:spTree>
    <p:extLst>
      <p:ext uri="{BB962C8B-B14F-4D97-AF65-F5344CB8AC3E}">
        <p14:creationId xmlns:p14="http://schemas.microsoft.com/office/powerpoint/2010/main" val="121322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8A27E-BEA6-444F-BF20-37F16E337D9B}" type="slidenum">
              <a:rPr lang="en-US" smtClean="0"/>
              <a:t>18</a:t>
            </a:fld>
            <a:endParaRPr lang="en-US"/>
          </a:p>
        </p:txBody>
      </p:sp>
    </p:spTree>
    <p:extLst>
      <p:ext uri="{BB962C8B-B14F-4D97-AF65-F5344CB8AC3E}">
        <p14:creationId xmlns:p14="http://schemas.microsoft.com/office/powerpoint/2010/main" val="216993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19</a:t>
            </a:fld>
            <a:endParaRPr lang="en-US"/>
          </a:p>
        </p:txBody>
      </p:sp>
    </p:spTree>
    <p:extLst>
      <p:ext uri="{BB962C8B-B14F-4D97-AF65-F5344CB8AC3E}">
        <p14:creationId xmlns:p14="http://schemas.microsoft.com/office/powerpoint/2010/main" val="420688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8A27E-BEA6-444F-BF20-37F16E337D9B}" type="slidenum">
              <a:rPr lang="en-US" smtClean="0"/>
              <a:t>2</a:t>
            </a:fld>
            <a:endParaRPr lang="en-US"/>
          </a:p>
        </p:txBody>
      </p:sp>
    </p:spTree>
    <p:extLst>
      <p:ext uri="{BB962C8B-B14F-4D97-AF65-F5344CB8AC3E}">
        <p14:creationId xmlns:p14="http://schemas.microsoft.com/office/powerpoint/2010/main" val="197135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20</a:t>
            </a:fld>
            <a:endParaRPr lang="en-US"/>
          </a:p>
        </p:txBody>
      </p:sp>
    </p:spTree>
    <p:extLst>
      <p:ext uri="{BB962C8B-B14F-4D97-AF65-F5344CB8AC3E}">
        <p14:creationId xmlns:p14="http://schemas.microsoft.com/office/powerpoint/2010/main" val="173432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21</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22</a:t>
            </a:fld>
            <a:endParaRPr lang="en-US"/>
          </a:p>
        </p:txBody>
      </p:sp>
    </p:spTree>
    <p:extLst>
      <p:ext uri="{BB962C8B-B14F-4D97-AF65-F5344CB8AC3E}">
        <p14:creationId xmlns:p14="http://schemas.microsoft.com/office/powerpoint/2010/main" val="3690315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24</a:t>
            </a:fld>
            <a:endParaRPr lang="en-US"/>
          </a:p>
        </p:txBody>
      </p:sp>
    </p:spTree>
    <p:extLst>
      <p:ext uri="{BB962C8B-B14F-4D97-AF65-F5344CB8AC3E}">
        <p14:creationId xmlns:p14="http://schemas.microsoft.com/office/powerpoint/2010/main" val="403459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25</a:t>
            </a:fld>
            <a:endParaRPr lang="en-US"/>
          </a:p>
        </p:txBody>
      </p:sp>
    </p:spTree>
    <p:extLst>
      <p:ext uri="{BB962C8B-B14F-4D97-AF65-F5344CB8AC3E}">
        <p14:creationId xmlns:p14="http://schemas.microsoft.com/office/powerpoint/2010/main" val="3596393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26</a:t>
            </a:fld>
            <a:endParaRPr lang="en-US"/>
          </a:p>
        </p:txBody>
      </p:sp>
    </p:spTree>
    <p:extLst>
      <p:ext uri="{BB962C8B-B14F-4D97-AF65-F5344CB8AC3E}">
        <p14:creationId xmlns:p14="http://schemas.microsoft.com/office/powerpoint/2010/main" val="692231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B6679-D0BE-0943-BA35-C616DA8BB327}" type="slidenum">
              <a:rPr lang="en-US" smtClean="0"/>
              <a:t>27</a:t>
            </a:fld>
            <a:endParaRPr lang="en-US"/>
          </a:p>
        </p:txBody>
      </p:sp>
    </p:spTree>
    <p:extLst>
      <p:ext uri="{BB962C8B-B14F-4D97-AF65-F5344CB8AC3E}">
        <p14:creationId xmlns:p14="http://schemas.microsoft.com/office/powerpoint/2010/main" val="2431912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26A48-FAFA-44C5-849D-076216A06894}" type="slidenum">
              <a:rPr lang="en-US" smtClean="0"/>
              <a:t>28</a:t>
            </a:fld>
            <a:endParaRPr lang="en-US"/>
          </a:p>
        </p:txBody>
      </p:sp>
    </p:spTree>
    <p:extLst>
      <p:ext uri="{BB962C8B-B14F-4D97-AF65-F5344CB8AC3E}">
        <p14:creationId xmlns:p14="http://schemas.microsoft.com/office/powerpoint/2010/main" val="16226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8A27E-BEA6-444F-BF20-37F16E337D9B}" type="slidenum">
              <a:rPr lang="en-US" smtClean="0"/>
              <a:t>3</a:t>
            </a:fld>
            <a:endParaRPr lang="en-US"/>
          </a:p>
        </p:txBody>
      </p:sp>
    </p:spTree>
    <p:extLst>
      <p:ext uri="{BB962C8B-B14F-4D97-AF65-F5344CB8AC3E}">
        <p14:creationId xmlns:p14="http://schemas.microsoft.com/office/powerpoint/2010/main" val="613648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~123 million sequence alignments, for under 30$ with zero up front hardware cost,</a:t>
            </a:r>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32</a:t>
            </a:fld>
            <a:endParaRPr lang="en-US"/>
          </a:p>
        </p:txBody>
      </p:sp>
    </p:spTree>
    <p:extLst>
      <p:ext uri="{BB962C8B-B14F-4D97-AF65-F5344CB8AC3E}">
        <p14:creationId xmlns:p14="http://schemas.microsoft.com/office/powerpoint/2010/main" val="2750698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D0941-BBAD-4EF7-AB6D-111D6000CC49}" type="slidenum">
              <a:rPr lang="en-US">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430353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C2E7C-EC1E-402E-B503-5E9975690D0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352372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normalizeH="0" baseline="0" dirty="0" err="1" smtClean="0">
                <a:ln>
                  <a:noFill/>
                </a:ln>
                <a:solidFill>
                  <a:schemeClr val="tx1"/>
                </a:solidFill>
                <a:effectLst/>
                <a:latin typeface="+mn-lt"/>
                <a:ea typeface="+mn-ea"/>
                <a:cs typeface="Arial" pitchFamily="34" charset="0"/>
              </a:rPr>
              <a:t>KMeans</a:t>
            </a:r>
            <a:r>
              <a:rPr kumimoji="0" lang="en-US" sz="1200" i="0" u="none" strike="noStrike" kern="1200" cap="none" normalizeH="0" baseline="0" dirty="0" smtClean="0">
                <a:ln>
                  <a:noFill/>
                </a:ln>
                <a:solidFill>
                  <a:schemeClr val="tx1"/>
                </a:solidFill>
                <a:effectLst/>
                <a:latin typeface="+mn-lt"/>
                <a:ea typeface="+mn-ea"/>
                <a:cs typeface="Arial" pitchFamily="34" charset="0"/>
              </a:rPr>
              <a:t> iterative </a:t>
            </a:r>
            <a:r>
              <a:rPr kumimoji="0" lang="en-US" sz="1200" i="0" u="none" strike="noStrike" kern="1200" cap="none" normalizeH="0" baseline="0" dirty="0" err="1" smtClean="0">
                <a:ln>
                  <a:noFill/>
                </a:ln>
                <a:solidFill>
                  <a:schemeClr val="tx1"/>
                </a:solidFill>
                <a:effectLst/>
                <a:latin typeface="+mn-lt"/>
                <a:ea typeface="+mn-ea"/>
                <a:cs typeface="Arial" pitchFamily="34" charset="0"/>
              </a:rPr>
              <a:t>MapReduce</a:t>
            </a:r>
            <a:r>
              <a:rPr kumimoji="0" lang="en-US" sz="1200" i="0" u="none" strike="noStrike" kern="1200" cap="none" normalizeH="0" baseline="0" dirty="0" smtClean="0">
                <a:ln>
                  <a:noFill/>
                </a:ln>
                <a:solidFill>
                  <a:schemeClr val="tx1"/>
                </a:solidFill>
                <a:effectLst/>
                <a:latin typeface="+mn-lt"/>
                <a:ea typeface="+mn-ea"/>
                <a:cs typeface="Arial" pitchFamily="34" charset="0"/>
              </a:rPr>
              <a:t> performance.</a:t>
            </a:r>
            <a:r>
              <a:rPr kumimoji="0" lang="en-US" sz="1200" i="0" u="none" strike="noStrike" kern="1200" cap="none" normalizeH="0" dirty="0" smtClean="0">
                <a:ln>
                  <a:noFill/>
                </a:ln>
                <a:solidFill>
                  <a:schemeClr val="tx1"/>
                </a:solidFill>
                <a:effectLst/>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16 Azure Small instances,</a:t>
            </a:r>
            <a:r>
              <a:rPr kumimoji="0" lang="en-US" sz="1200" i="0" u="none" strike="noStrike" kern="1200" cap="none" normalizeH="0" dirty="0" smtClean="0">
                <a:ln>
                  <a:noFill/>
                </a:ln>
                <a:solidFill>
                  <a:schemeClr val="tx1"/>
                </a:solidFill>
                <a:effectLst/>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6 iterations,</a:t>
            </a:r>
            <a:r>
              <a:rPr kumimoji="0" lang="en-US" sz="1200" i="0" u="none" strike="noStrike" kern="1200" cap="none" normalizeH="0" dirty="0" smtClean="0">
                <a:ln>
                  <a:noFill/>
                </a:ln>
                <a:solidFill>
                  <a:schemeClr val="tx1"/>
                </a:solidFill>
                <a:effectLst/>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8</a:t>
            </a:r>
            <a:r>
              <a:rPr kumimoji="0" lang="en-US" sz="1200" i="0" u="none" strike="noStrike" kern="1200" cap="none" normalizeH="0" dirty="0" smtClean="0">
                <a:ln>
                  <a:noFill/>
                </a:ln>
                <a:solidFill>
                  <a:schemeClr val="tx1"/>
                </a:solidFill>
                <a:effectLst/>
                <a:latin typeface="+mn-lt"/>
                <a:ea typeface="+mn-ea"/>
                <a:cs typeface="Arial" pitchFamily="34" charset="0"/>
              </a:rPr>
              <a:t> to 48 million</a:t>
            </a:r>
            <a:r>
              <a:rPr kumimoji="0" lang="en-US" sz="1200" i="0" u="none" strike="noStrike" kern="1200" cap="none" normalizeH="0" baseline="0" dirty="0" smtClean="0">
                <a:ln>
                  <a:noFill/>
                </a:ln>
                <a:solidFill>
                  <a:schemeClr val="tx1"/>
                </a:solidFill>
                <a:effectLst/>
                <a:latin typeface="+mn-lt"/>
                <a:ea typeface="+mn-ea"/>
                <a:cs typeface="Arial" pitchFamily="34" charset="0"/>
              </a:rPr>
              <a:t> 20</a:t>
            </a:r>
            <a:r>
              <a:rPr lang="en-US" sz="1200" kern="1200" dirty="0" smtClean="0">
                <a:solidFill>
                  <a:schemeClr val="tx1"/>
                </a:solidFill>
                <a:latin typeface="+mn-lt"/>
                <a:ea typeface="+mn-ea"/>
                <a:cs typeface="Arial" pitchFamily="34" charset="0"/>
              </a:rPr>
              <a:t>-D </a:t>
            </a:r>
            <a:r>
              <a:rPr kumimoji="0" lang="en-US" sz="1200" i="0" u="none" strike="noStrike" kern="1200" cap="none" normalizeH="0" dirty="0" smtClean="0">
                <a:ln>
                  <a:noFill/>
                </a:ln>
                <a:solidFill>
                  <a:schemeClr val="tx1"/>
                </a:solidFill>
                <a:effectLst/>
                <a:latin typeface="+mn-lt"/>
                <a:ea typeface="+mn-ea"/>
                <a:cs typeface="Arial" pitchFamily="34" charset="0"/>
              </a:rPr>
              <a:t>data points.</a:t>
            </a:r>
            <a:br>
              <a:rPr kumimoji="0" lang="en-US" sz="1200" i="0" u="none" strike="noStrike" kern="1200" cap="none" normalizeH="0" dirty="0" smtClean="0">
                <a:ln>
                  <a:noFill/>
                </a:ln>
                <a:solidFill>
                  <a:schemeClr val="tx1"/>
                </a:solidFill>
                <a:effectLst/>
                <a:latin typeface="+mn-lt"/>
                <a:ea typeface="+mn-ea"/>
                <a:cs typeface="Arial" pitchFamily="34" charset="0"/>
              </a:rPr>
            </a:br>
            <a:r>
              <a:rPr lang="en-US" sz="1200" kern="1200" dirty="0" smtClean="0">
                <a:solidFill>
                  <a:schemeClr val="tx1"/>
                </a:solidFill>
                <a:latin typeface="+mn-lt"/>
                <a:ea typeface="+mn-ea"/>
                <a:cs typeface="Arial" pitchFamily="34" charset="0"/>
              </a:rPr>
              <a:t> </a:t>
            </a:r>
            <a:br>
              <a:rPr lang="en-US" sz="1200" kern="1200" dirty="0" smtClean="0">
                <a:solidFill>
                  <a:schemeClr val="tx1"/>
                </a:solidFill>
                <a:latin typeface="+mn-lt"/>
                <a:ea typeface="+mn-ea"/>
                <a:cs typeface="Arial" pitchFamily="34" charset="0"/>
              </a:rPr>
            </a:br>
            <a:r>
              <a:rPr lang="en-US" sz="1200" b="1" kern="1200" dirty="0" smtClean="0">
                <a:solidFill>
                  <a:schemeClr val="tx1"/>
                </a:solidFill>
                <a:latin typeface="+mn-lt"/>
                <a:ea typeface="+mn-ea"/>
                <a:cs typeface="Arial" pitchFamily="34" charset="0"/>
              </a:rPr>
              <a:t>Left</a:t>
            </a:r>
            <a:r>
              <a:rPr lang="en-US" sz="1200" kern="1200" dirty="0" smtClean="0">
                <a:solidFill>
                  <a:schemeClr val="tx1"/>
                </a:solidFill>
                <a:latin typeface="+mn-lt"/>
                <a:ea typeface="+mn-ea"/>
                <a:cs typeface="Arial" pitchFamily="34" charset="0"/>
              </a:rPr>
              <a:t>: </a:t>
            </a:r>
            <a:r>
              <a:rPr kumimoji="0" lang="en-US" sz="1200" i="0" u="none" strike="noStrike" kern="1200" cap="none" normalizeH="0" baseline="0" dirty="0" smtClean="0">
                <a:ln>
                  <a:noFill/>
                </a:ln>
                <a:solidFill>
                  <a:schemeClr val="tx1"/>
                </a:solidFill>
                <a:effectLst/>
                <a:latin typeface="+mn-lt"/>
                <a:ea typeface="+mn-ea"/>
                <a:cs typeface="Arial" pitchFamily="34" charset="0"/>
              </a:rPr>
              <a:t>Performance </a:t>
            </a:r>
            <a:r>
              <a:rPr lang="en-US" sz="1200" kern="1200" dirty="0" smtClean="0">
                <a:solidFill>
                  <a:prstClr val="black"/>
                </a:solidFill>
                <a:latin typeface="+mn-lt"/>
                <a:ea typeface="+mn-ea"/>
                <a:cs typeface="Arial" pitchFamily="34" charset="0"/>
              </a:rPr>
              <a:t>with and without data caching</a:t>
            </a:r>
            <a:r>
              <a:rPr lang="en-US" sz="1200" dirty="0" smtClean="0">
                <a:solidFill>
                  <a:prstClr val="black"/>
                </a:solidFill>
                <a:cs typeface="Arial" pitchFamily="34" charset="0"/>
              </a:rPr>
              <a:t>.</a:t>
            </a:r>
            <a:r>
              <a:rPr lang="en-US" sz="1200" kern="1200" dirty="0" smtClean="0">
                <a:solidFill>
                  <a:prstClr val="black"/>
                </a:solidFill>
                <a:latin typeface="+mn-lt"/>
                <a:ea typeface="+mn-ea"/>
                <a:cs typeface="Arial" pitchFamily="34" charset="0"/>
              </a:rPr>
              <a:t> </a:t>
            </a:r>
            <a:br>
              <a:rPr lang="en-US" sz="1200" kern="1200" dirty="0" smtClean="0">
                <a:solidFill>
                  <a:prstClr val="black"/>
                </a:solidFill>
                <a:latin typeface="+mn-lt"/>
                <a:ea typeface="+mn-ea"/>
                <a:cs typeface="Arial" pitchFamily="34" charset="0"/>
              </a:rPr>
            </a:br>
            <a:r>
              <a:rPr lang="en-US" sz="1200" b="1" kern="1200" dirty="0" smtClean="0">
                <a:solidFill>
                  <a:prstClr val="black"/>
                </a:solidFill>
                <a:latin typeface="+mn-lt"/>
                <a:ea typeface="+mn-ea"/>
                <a:cs typeface="Arial" pitchFamily="34" charset="0"/>
              </a:rPr>
              <a:t>Right</a:t>
            </a:r>
            <a:r>
              <a:rPr lang="en-US" sz="1200" kern="1200" dirty="0" smtClean="0">
                <a:solidFill>
                  <a:prstClr val="black"/>
                </a:solidFill>
                <a:latin typeface="+mn-lt"/>
                <a:ea typeface="+mn-ea"/>
                <a:cs typeface="Arial" pitchFamily="34" charset="0"/>
              </a:rPr>
              <a:t>: Speedup obtained from using the data cache</a:t>
            </a:r>
            <a:endParaRPr kumimoji="0" lang="en-US" sz="3200" i="0" u="none" strike="noStrike" kern="1200" cap="none" normalizeH="0" baseline="0" dirty="0" smtClean="0">
              <a:ln>
                <a:noFill/>
              </a:ln>
              <a:solidFill>
                <a:schemeClr val="tx1"/>
              </a:solidFill>
              <a:effectLst/>
              <a:latin typeface="+mn-lt"/>
              <a:ea typeface="+mn-ea"/>
              <a:cs typeface="Arial" pitchFamily="34" charset="0"/>
            </a:endParaRPr>
          </a:p>
          <a:p>
            <a:endParaRPr lang="en-US" dirty="0" smtClean="0"/>
          </a:p>
          <a:p>
            <a:r>
              <a:rPr lang="en-US" sz="1200" b="1" dirty="0" smtClean="0">
                <a:solidFill>
                  <a:prstClr val="black"/>
                </a:solidFill>
                <a:cs typeface="Arial" pitchFamily="34" charset="0"/>
              </a:rPr>
              <a:t>Left</a:t>
            </a:r>
            <a:r>
              <a:rPr lang="en-US" sz="1200" dirty="0" smtClean="0">
                <a:solidFill>
                  <a:prstClr val="black"/>
                </a:solidFill>
                <a:cs typeface="Arial" pitchFamily="34" charset="0"/>
              </a:rPr>
              <a:t>: Scaling speedup with increasing number of instances (Azure Small) &amp; data for 10 iterations.</a:t>
            </a:r>
          </a:p>
          <a:p>
            <a:r>
              <a:rPr lang="en-US" sz="1200" b="1" dirty="0" smtClean="0">
                <a:solidFill>
                  <a:prstClr val="black"/>
                </a:solidFill>
                <a:cs typeface="Arial" pitchFamily="34" charset="0"/>
              </a:rPr>
              <a:t>Right</a:t>
            </a:r>
            <a:r>
              <a:rPr lang="en-US" sz="1200" dirty="0" smtClean="0">
                <a:solidFill>
                  <a:prstClr val="black"/>
                </a:solidFill>
                <a:cs typeface="Arial" pitchFamily="34" charset="0"/>
              </a:rPr>
              <a:t>: Increasing number of iterations using 16 million data points with caching using 16 Azure Small instances.</a:t>
            </a:r>
            <a:endParaRPr lang="en-US" dirty="0" smtClean="0"/>
          </a:p>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C2E7C-EC1E-402E-B503-5E9975690D0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0723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4</a:t>
            </a:fld>
            <a:endParaRPr lang="en-US"/>
          </a:p>
        </p:txBody>
      </p:sp>
    </p:spTree>
    <p:extLst>
      <p:ext uri="{BB962C8B-B14F-4D97-AF65-F5344CB8AC3E}">
        <p14:creationId xmlns:p14="http://schemas.microsoft.com/office/powerpoint/2010/main" val="4083926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484538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52BF6-F65C-435A-B9FF-6992F4F7755A}" type="slidenum">
              <a:rPr lang="en-US" smtClean="0"/>
              <a:t>41</a:t>
            </a:fld>
            <a:endParaRPr lang="en-US"/>
          </a:p>
        </p:txBody>
      </p:sp>
    </p:spTree>
    <p:extLst>
      <p:ext uri="{BB962C8B-B14F-4D97-AF65-F5344CB8AC3E}">
        <p14:creationId xmlns:p14="http://schemas.microsoft.com/office/powerpoint/2010/main" val="3670256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52BF6-F65C-435A-B9FF-6992F4F7755A}" type="slidenum">
              <a:rPr lang="en-US" smtClean="0"/>
              <a:t>42</a:t>
            </a:fld>
            <a:endParaRPr lang="en-US"/>
          </a:p>
        </p:txBody>
      </p:sp>
    </p:spTree>
    <p:extLst>
      <p:ext uri="{BB962C8B-B14F-4D97-AF65-F5344CB8AC3E}">
        <p14:creationId xmlns:p14="http://schemas.microsoft.com/office/powerpoint/2010/main" val="2121775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F52BF6-F65C-435A-B9FF-6992F4F7755A}" type="slidenum">
              <a:rPr lang="en-US" smtClean="0"/>
              <a:t>43</a:t>
            </a:fld>
            <a:endParaRPr lang="en-US"/>
          </a:p>
        </p:txBody>
      </p:sp>
    </p:spTree>
    <p:extLst>
      <p:ext uri="{BB962C8B-B14F-4D97-AF65-F5344CB8AC3E}">
        <p14:creationId xmlns:p14="http://schemas.microsoft.com/office/powerpoint/2010/main" val="1844403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1A5867-E282-4670-8DDB-32BF3D5B56BF}" type="slidenum">
              <a:rPr lang="en-US" sz="1200">
                <a:solidFill>
                  <a:prstClr val="black"/>
                </a:solidFill>
              </a:rPr>
              <a:pPr eaLnBrk="1" hangingPunct="1"/>
              <a:t>45</a:t>
            </a:fld>
            <a:endParaRPr lang="en-US" sz="120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46</a:t>
            </a:fld>
            <a:endParaRPr lang="en-US"/>
          </a:p>
        </p:txBody>
      </p:sp>
    </p:spTree>
    <p:extLst>
      <p:ext uri="{BB962C8B-B14F-4D97-AF65-F5344CB8AC3E}">
        <p14:creationId xmlns:p14="http://schemas.microsoft.com/office/powerpoint/2010/main" val="2156710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47</a:t>
            </a:fld>
            <a:endParaRPr lang="en-US"/>
          </a:p>
        </p:txBody>
      </p:sp>
    </p:spTree>
    <p:extLst>
      <p:ext uri="{BB962C8B-B14F-4D97-AF65-F5344CB8AC3E}">
        <p14:creationId xmlns:p14="http://schemas.microsoft.com/office/powerpoint/2010/main" val="3104610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48</a:t>
            </a:fld>
            <a:endParaRPr lang="en-US"/>
          </a:p>
        </p:txBody>
      </p:sp>
    </p:spTree>
    <p:extLst>
      <p:ext uri="{BB962C8B-B14F-4D97-AF65-F5344CB8AC3E}">
        <p14:creationId xmlns:p14="http://schemas.microsoft.com/office/powerpoint/2010/main" val="487285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49</a:t>
            </a:fld>
            <a:endParaRPr lang="en-US"/>
          </a:p>
        </p:txBody>
      </p:sp>
    </p:spTree>
    <p:extLst>
      <p:ext uri="{BB962C8B-B14F-4D97-AF65-F5344CB8AC3E}">
        <p14:creationId xmlns:p14="http://schemas.microsoft.com/office/powerpoint/2010/main" val="126039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 comment</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3F8923F-7EA7-470A-9BF5-E0CC79BA6215}" type="slidenum">
              <a:rPr lang="en-US" sz="120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50</a:t>
            </a:fld>
            <a:endParaRPr lang="en-US"/>
          </a:p>
        </p:txBody>
      </p:sp>
    </p:spTree>
    <p:extLst>
      <p:ext uri="{BB962C8B-B14F-4D97-AF65-F5344CB8AC3E}">
        <p14:creationId xmlns:p14="http://schemas.microsoft.com/office/powerpoint/2010/main" val="1219183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51</a:t>
            </a:fld>
            <a:endParaRPr lang="en-US"/>
          </a:p>
        </p:txBody>
      </p:sp>
    </p:spTree>
    <p:extLst>
      <p:ext uri="{BB962C8B-B14F-4D97-AF65-F5344CB8AC3E}">
        <p14:creationId xmlns:p14="http://schemas.microsoft.com/office/powerpoint/2010/main" val="16435088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52</a:t>
            </a:fld>
            <a:endParaRPr lang="en-US"/>
          </a:p>
        </p:txBody>
      </p:sp>
    </p:spTree>
    <p:extLst>
      <p:ext uri="{BB962C8B-B14F-4D97-AF65-F5344CB8AC3E}">
        <p14:creationId xmlns:p14="http://schemas.microsoft.com/office/powerpoint/2010/main" val="604000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53</a:t>
            </a:fld>
            <a:endParaRPr lang="en-US"/>
          </a:p>
        </p:txBody>
      </p:sp>
    </p:spTree>
    <p:extLst>
      <p:ext uri="{BB962C8B-B14F-4D97-AF65-F5344CB8AC3E}">
        <p14:creationId xmlns:p14="http://schemas.microsoft.com/office/powerpoint/2010/main" val="117213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54</a:t>
            </a:fld>
            <a:endParaRPr lang="en-US"/>
          </a:p>
        </p:txBody>
      </p:sp>
    </p:spTree>
    <p:extLst>
      <p:ext uri="{BB962C8B-B14F-4D97-AF65-F5344CB8AC3E}">
        <p14:creationId xmlns:p14="http://schemas.microsoft.com/office/powerpoint/2010/main" val="3850343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8A27E-BEA6-444F-BF20-37F16E337D9B}" type="slidenum">
              <a:rPr lang="en-US" smtClean="0"/>
              <a:t>55</a:t>
            </a:fld>
            <a:endParaRPr lang="en-US"/>
          </a:p>
        </p:txBody>
      </p:sp>
    </p:spTree>
    <p:extLst>
      <p:ext uri="{BB962C8B-B14F-4D97-AF65-F5344CB8AC3E}">
        <p14:creationId xmlns:p14="http://schemas.microsoft.com/office/powerpoint/2010/main" val="192765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56</a:t>
            </a:fld>
            <a:endParaRPr lang="en-US"/>
          </a:p>
        </p:txBody>
      </p:sp>
    </p:spTree>
    <p:extLst>
      <p:ext uri="{BB962C8B-B14F-4D97-AF65-F5344CB8AC3E}">
        <p14:creationId xmlns:p14="http://schemas.microsoft.com/office/powerpoint/2010/main" val="2126607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57</a:t>
            </a:fld>
            <a:endParaRPr lang="en-US"/>
          </a:p>
        </p:txBody>
      </p:sp>
    </p:spTree>
    <p:extLst>
      <p:ext uri="{BB962C8B-B14F-4D97-AF65-F5344CB8AC3E}">
        <p14:creationId xmlns:p14="http://schemas.microsoft.com/office/powerpoint/2010/main" val="4148672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58</a:t>
            </a:fld>
            <a:endParaRPr lang="en-US"/>
          </a:p>
        </p:txBody>
      </p:sp>
    </p:spTree>
    <p:extLst>
      <p:ext uri="{BB962C8B-B14F-4D97-AF65-F5344CB8AC3E}">
        <p14:creationId xmlns:p14="http://schemas.microsoft.com/office/powerpoint/2010/main" val="29132107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59</a:t>
            </a:fld>
            <a:endParaRPr lang="en-US"/>
          </a:p>
        </p:txBody>
      </p:sp>
    </p:spTree>
    <p:extLst>
      <p:ext uri="{BB962C8B-B14F-4D97-AF65-F5344CB8AC3E}">
        <p14:creationId xmlns:p14="http://schemas.microsoft.com/office/powerpoint/2010/main" val="74330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a:t>
            </a:fld>
            <a:endParaRPr lang="en-US"/>
          </a:p>
        </p:txBody>
      </p:sp>
    </p:spTree>
    <p:extLst>
      <p:ext uri="{BB962C8B-B14F-4D97-AF65-F5344CB8AC3E}">
        <p14:creationId xmlns:p14="http://schemas.microsoft.com/office/powerpoint/2010/main" val="1338035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60</a:t>
            </a:fld>
            <a:endParaRPr lang="en-US"/>
          </a:p>
        </p:txBody>
      </p:sp>
    </p:spTree>
    <p:extLst>
      <p:ext uri="{BB962C8B-B14F-4D97-AF65-F5344CB8AC3E}">
        <p14:creationId xmlns:p14="http://schemas.microsoft.com/office/powerpoint/2010/main" val="2822495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61</a:t>
            </a:fld>
            <a:endParaRPr lang="en-US"/>
          </a:p>
        </p:txBody>
      </p:sp>
    </p:spTree>
    <p:extLst>
      <p:ext uri="{BB962C8B-B14F-4D97-AF65-F5344CB8AC3E}">
        <p14:creationId xmlns:p14="http://schemas.microsoft.com/office/powerpoint/2010/main" val="9166637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62</a:t>
            </a:fld>
            <a:endParaRPr lang="en-US"/>
          </a:p>
        </p:txBody>
      </p:sp>
    </p:spTree>
    <p:extLst>
      <p:ext uri="{BB962C8B-B14F-4D97-AF65-F5344CB8AC3E}">
        <p14:creationId xmlns:p14="http://schemas.microsoft.com/office/powerpoint/2010/main" val="3700635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63</a:t>
            </a:fld>
            <a:endParaRPr lang="en-US"/>
          </a:p>
        </p:txBody>
      </p:sp>
    </p:spTree>
    <p:extLst>
      <p:ext uri="{BB962C8B-B14F-4D97-AF65-F5344CB8AC3E}">
        <p14:creationId xmlns:p14="http://schemas.microsoft.com/office/powerpoint/2010/main" val="18440322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64</a:t>
            </a:fld>
            <a:endParaRPr lang="en-US"/>
          </a:p>
        </p:txBody>
      </p:sp>
    </p:spTree>
    <p:extLst>
      <p:ext uri="{BB962C8B-B14F-4D97-AF65-F5344CB8AC3E}">
        <p14:creationId xmlns:p14="http://schemas.microsoft.com/office/powerpoint/2010/main" val="32682681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65</a:t>
            </a:fld>
            <a:endParaRPr lang="en-US"/>
          </a:p>
        </p:txBody>
      </p:sp>
    </p:spTree>
    <p:extLst>
      <p:ext uri="{BB962C8B-B14F-4D97-AF65-F5344CB8AC3E}">
        <p14:creationId xmlns:p14="http://schemas.microsoft.com/office/powerpoint/2010/main" val="1182413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66</a:t>
            </a:fld>
            <a:endParaRPr lang="en-US"/>
          </a:p>
        </p:txBody>
      </p:sp>
    </p:spTree>
    <p:extLst>
      <p:ext uri="{BB962C8B-B14F-4D97-AF65-F5344CB8AC3E}">
        <p14:creationId xmlns:p14="http://schemas.microsoft.com/office/powerpoint/2010/main" val="3933296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67</a:t>
            </a:fld>
            <a:endParaRPr lang="en-US"/>
          </a:p>
        </p:txBody>
      </p:sp>
    </p:spTree>
    <p:extLst>
      <p:ext uri="{BB962C8B-B14F-4D97-AF65-F5344CB8AC3E}">
        <p14:creationId xmlns:p14="http://schemas.microsoft.com/office/powerpoint/2010/main" val="31626555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68</a:t>
            </a:fld>
            <a:endParaRPr lang="en-US"/>
          </a:p>
        </p:txBody>
      </p:sp>
    </p:spTree>
    <p:extLst>
      <p:ext uri="{BB962C8B-B14F-4D97-AF65-F5344CB8AC3E}">
        <p14:creationId xmlns:p14="http://schemas.microsoft.com/office/powerpoint/2010/main" val="2560964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69</a:t>
            </a:fld>
            <a:endParaRPr lang="en-US"/>
          </a:p>
        </p:txBody>
      </p:sp>
    </p:spTree>
    <p:extLst>
      <p:ext uri="{BB962C8B-B14F-4D97-AF65-F5344CB8AC3E}">
        <p14:creationId xmlns:p14="http://schemas.microsoft.com/office/powerpoint/2010/main" val="372221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7</a:t>
            </a:fld>
            <a:endParaRPr lang="en-US"/>
          </a:p>
        </p:txBody>
      </p:sp>
    </p:spTree>
    <p:extLst>
      <p:ext uri="{BB962C8B-B14F-4D97-AF65-F5344CB8AC3E}">
        <p14:creationId xmlns:p14="http://schemas.microsoft.com/office/powerpoint/2010/main" val="52982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8</a:t>
            </a:fld>
            <a:endParaRPr lang="en-US"/>
          </a:p>
        </p:txBody>
      </p:sp>
    </p:spTree>
    <p:extLst>
      <p:ext uri="{BB962C8B-B14F-4D97-AF65-F5344CB8AC3E}">
        <p14:creationId xmlns:p14="http://schemas.microsoft.com/office/powerpoint/2010/main" val="94288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67647-7276-4588-8FF8-20A5C104EA7D}" type="slidenum">
              <a:rPr lang="en-US" smtClean="0"/>
              <a:pPr/>
              <a:t>9</a:t>
            </a:fld>
            <a:endParaRPr lang="en-US"/>
          </a:p>
        </p:txBody>
      </p:sp>
    </p:spTree>
    <p:extLst>
      <p:ext uri="{BB962C8B-B14F-4D97-AF65-F5344CB8AC3E}">
        <p14:creationId xmlns:p14="http://schemas.microsoft.com/office/powerpoint/2010/main" val="1175844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B7E1BAC-2122-43F8-8F14-0D3EAC3ADBBC}" type="datetime1">
              <a:rPr lang="en-US"/>
              <a:pPr/>
              <a:t>9/11/2011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7F858E66-1327-4F1D-8C5C-A65E7F69C833}" type="slidenum">
              <a:rPr lang="en-US"/>
              <a:pPr/>
              <a:t>‹#›</a:t>
            </a:fld>
            <a:endParaRPr lang="en-US"/>
          </a:p>
        </p:txBody>
      </p:sp>
    </p:spTree>
    <p:extLst>
      <p:ext uri="{BB962C8B-B14F-4D97-AF65-F5344CB8AC3E}">
        <p14:creationId xmlns:p14="http://schemas.microsoft.com/office/powerpoint/2010/main" val="261014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7EC0E4-7C6A-45C4-B814-0669FCD7F542}" type="datetime1">
              <a:rPr lang="en-US"/>
              <a:pPr/>
              <a:t>9/11/2011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E888B26E-29FB-493F-BC2D-0DDF0898AB4F}" type="slidenum">
              <a:rPr lang="en-US"/>
              <a:pPr/>
              <a:t>‹#›</a:t>
            </a:fld>
            <a:endParaRPr lang="en-US"/>
          </a:p>
        </p:txBody>
      </p:sp>
    </p:spTree>
    <p:extLst>
      <p:ext uri="{BB962C8B-B14F-4D97-AF65-F5344CB8AC3E}">
        <p14:creationId xmlns:p14="http://schemas.microsoft.com/office/powerpoint/2010/main" val="56713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F639CA-722C-4799-A697-F21A59DA9A0E}" type="datetime1">
              <a:rPr lang="en-US"/>
              <a:pPr/>
              <a:t>9/11/2011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E0F0BD35-6DDF-4F80-9530-2262D11BB5B8}" type="slidenum">
              <a:rPr lang="en-US"/>
              <a:pPr/>
              <a:t>‹#›</a:t>
            </a:fld>
            <a:endParaRPr lang="en-US"/>
          </a:p>
        </p:txBody>
      </p:sp>
    </p:spTree>
    <p:extLst>
      <p:ext uri="{BB962C8B-B14F-4D97-AF65-F5344CB8AC3E}">
        <p14:creationId xmlns:p14="http://schemas.microsoft.com/office/powerpoint/2010/main" val="318708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80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88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2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44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57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66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644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3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FA1DD9-6831-4907-AB6E-75F8D5B8D593}" type="datetime1">
              <a:rPr lang="en-US"/>
              <a:pPr/>
              <a:t>9/11/2011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5D2065C8-3055-40ED-97C7-6BABE885B76D}" type="slidenum">
              <a:rPr lang="en-US"/>
              <a:pPr/>
              <a:t>‹#›</a:t>
            </a:fld>
            <a:endParaRPr lang="en-US"/>
          </a:p>
        </p:txBody>
      </p:sp>
    </p:spTree>
    <p:extLst>
      <p:ext uri="{BB962C8B-B14F-4D97-AF65-F5344CB8AC3E}">
        <p14:creationId xmlns:p14="http://schemas.microsoft.com/office/powerpoint/2010/main" val="899681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30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380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77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ED54AF-81AF-4D72-B9E5-4DC3FBCB3C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442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46EEC0-0553-4E28-97A1-94B2FD4255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5015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F88BBE-F9F1-40CD-B0C2-2DC4CE5C97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382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8EA73F-CBA0-480F-8620-5B946AF7BF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392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4D644D-FCDB-4309-919A-DE501910A3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798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ACBBB27-0738-4421-A873-1B7FC92589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8789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357724C-6BFD-4CA5-867E-364EFF07E6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472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C040E0-0610-409E-8CF7-FBD89E58EDE7}" type="datetime1">
              <a:rPr lang="en-US"/>
              <a:pPr/>
              <a:t>9/11/2011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fld id="{4F4BA79C-1AB2-465C-B64D-C3BDC5A89237}" type="slidenum">
              <a:rPr lang="en-US"/>
              <a:pPr/>
              <a:t>‹#›</a:t>
            </a:fld>
            <a:endParaRPr lang="en-US"/>
          </a:p>
        </p:txBody>
      </p:sp>
    </p:spTree>
    <p:extLst>
      <p:ext uri="{BB962C8B-B14F-4D97-AF65-F5344CB8AC3E}">
        <p14:creationId xmlns:p14="http://schemas.microsoft.com/office/powerpoint/2010/main" val="3024402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3B404C-0F1D-4233-BDD4-75D734E73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4617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E49C8-13D8-46F8-BA1B-4EDCD53720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21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CA6C5E-C18E-4194-A779-26CD0419C2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9283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FC2903-7AC9-44DB-B44D-04109C50FF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7694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defTabSz="914400" fontAlgn="auto">
              <a:spcBef>
                <a:spcPts val="0"/>
              </a:spcBef>
              <a:spcAft>
                <a:spcPts val="0"/>
              </a:spcAft>
              <a:defRPr/>
            </a:pPr>
            <a:r>
              <a:rPr lang="en-US" b="1" i="1" dirty="0">
                <a:solidFill>
                  <a:srgbClr val="1851CE"/>
                </a:solidFill>
                <a:latin typeface="Calibri"/>
                <a:ea typeface="+mn-ea"/>
              </a:rPr>
              <a:t>S</a:t>
            </a:r>
            <a:r>
              <a:rPr lang="en-US" b="1" i="1" dirty="0">
                <a:solidFill>
                  <a:srgbClr val="E40701"/>
                </a:solidFill>
                <a:latin typeface="Calibri"/>
                <a:ea typeface="+mn-ea"/>
              </a:rPr>
              <a:t>A</a:t>
            </a:r>
            <a:r>
              <a:rPr lang="en-US" b="1" i="1" dirty="0">
                <a:solidFill>
                  <a:srgbClr val="EFBA00"/>
                </a:solidFill>
                <a:latin typeface="Calibri"/>
                <a:ea typeface="+mn-ea"/>
              </a:rPr>
              <a:t>L</a:t>
            </a:r>
            <a:r>
              <a:rPr lang="en-US" b="1" i="1" dirty="0">
                <a:solidFill>
                  <a:srgbClr val="1851CE"/>
                </a:solidFill>
                <a:latin typeface="Calibri"/>
                <a:ea typeface="+mn-ea"/>
              </a:rPr>
              <a:t>S</a:t>
            </a:r>
            <a:r>
              <a:rPr lang="en-US" b="1" i="1" dirty="0">
                <a:solidFill>
                  <a:srgbClr val="18A221"/>
                </a:solidFill>
                <a:latin typeface="Calibri"/>
                <a:ea typeface="+mn-ea"/>
              </a:rPr>
              <a:t>A</a:t>
            </a:r>
            <a:endParaRPr lang="en-US" dirty="0">
              <a:solidFill>
                <a:prstClr val="black"/>
              </a:solidFill>
              <a:latin typeface="Corbel" pitchFamily="34" charset="0"/>
              <a:ea typeface="+mn-ea"/>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685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913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264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98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19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16765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9D0BC24-B970-4BFF-A4A1-154EFE859A7B}" type="datetime1">
              <a:rPr lang="en-US"/>
              <a:pPr/>
              <a:t>9/11/2011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fld id="{DDBD25B9-C8A2-4B31-A07E-F8E0B271C1E5}" type="slidenum">
              <a:rPr lang="en-US"/>
              <a:pPr/>
              <a:t>‹#›</a:t>
            </a:fld>
            <a:endParaRPr lang="en-US"/>
          </a:p>
        </p:txBody>
      </p:sp>
    </p:spTree>
    <p:extLst>
      <p:ext uri="{BB962C8B-B14F-4D97-AF65-F5344CB8AC3E}">
        <p14:creationId xmlns:p14="http://schemas.microsoft.com/office/powerpoint/2010/main" val="4143098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690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34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146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601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9/11/2011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76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BE700C7-C1F2-4828-A1E5-32F045116C01}" type="datetime1">
              <a:rPr lang="en-US"/>
              <a:pPr/>
              <a:t>9/11/2011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http://futuregrid.org</a:t>
            </a:r>
          </a:p>
        </p:txBody>
      </p:sp>
      <p:sp>
        <p:nvSpPr>
          <p:cNvPr id="9" name="Slide Number Placeholder 5"/>
          <p:cNvSpPr>
            <a:spLocks noGrp="1"/>
          </p:cNvSpPr>
          <p:nvPr>
            <p:ph type="sldNum" sz="quarter" idx="12"/>
          </p:nvPr>
        </p:nvSpPr>
        <p:spPr/>
        <p:txBody>
          <a:bodyPr/>
          <a:lstStyle>
            <a:lvl1pPr>
              <a:defRPr/>
            </a:lvl1pPr>
          </a:lstStyle>
          <a:p>
            <a:fld id="{C78A2DEB-C58B-4012-97C6-B168F993F074}" type="slidenum">
              <a:rPr lang="en-US"/>
              <a:pPr/>
              <a:t>‹#›</a:t>
            </a:fld>
            <a:endParaRPr lang="en-US"/>
          </a:p>
        </p:txBody>
      </p:sp>
    </p:spTree>
    <p:extLst>
      <p:ext uri="{BB962C8B-B14F-4D97-AF65-F5344CB8AC3E}">
        <p14:creationId xmlns:p14="http://schemas.microsoft.com/office/powerpoint/2010/main" val="345426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2CB1851-E62C-4FF9-9E6A-F62EDDBDC873}" type="datetime1">
              <a:rPr lang="en-US"/>
              <a:pPr/>
              <a:t>9/11/2011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http://futuregrid.org</a:t>
            </a:r>
          </a:p>
        </p:txBody>
      </p:sp>
      <p:sp>
        <p:nvSpPr>
          <p:cNvPr id="5" name="Slide Number Placeholder 5"/>
          <p:cNvSpPr>
            <a:spLocks noGrp="1"/>
          </p:cNvSpPr>
          <p:nvPr>
            <p:ph type="sldNum" sz="quarter" idx="12"/>
          </p:nvPr>
        </p:nvSpPr>
        <p:spPr/>
        <p:txBody>
          <a:bodyPr/>
          <a:lstStyle>
            <a:lvl1pPr>
              <a:defRPr/>
            </a:lvl1pPr>
          </a:lstStyle>
          <a:p>
            <a:fld id="{6B3B5131-F7AB-4E29-A874-03BF40D4E178}" type="slidenum">
              <a:rPr lang="en-US"/>
              <a:pPr/>
              <a:t>‹#›</a:t>
            </a:fld>
            <a:endParaRPr lang="en-US"/>
          </a:p>
        </p:txBody>
      </p:sp>
    </p:spTree>
    <p:extLst>
      <p:ext uri="{BB962C8B-B14F-4D97-AF65-F5344CB8AC3E}">
        <p14:creationId xmlns:p14="http://schemas.microsoft.com/office/powerpoint/2010/main" val="329142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3FA3331-788E-4FEA-B33B-5293332056E6}" type="datetime1">
              <a:rPr lang="en-US"/>
              <a:pPr/>
              <a:t>9/11/2011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http://futuregrid.org</a:t>
            </a:r>
          </a:p>
        </p:txBody>
      </p:sp>
      <p:sp>
        <p:nvSpPr>
          <p:cNvPr id="4" name="Slide Number Placeholder 5"/>
          <p:cNvSpPr>
            <a:spLocks noGrp="1"/>
          </p:cNvSpPr>
          <p:nvPr>
            <p:ph type="sldNum" sz="quarter" idx="12"/>
          </p:nvPr>
        </p:nvSpPr>
        <p:spPr/>
        <p:txBody>
          <a:bodyPr/>
          <a:lstStyle>
            <a:lvl1pPr>
              <a:defRPr/>
            </a:lvl1pPr>
          </a:lstStyle>
          <a:p>
            <a:fld id="{23EBF021-4FAE-4A37-AF68-848C56E06FB8}" type="slidenum">
              <a:rPr lang="en-US"/>
              <a:pPr/>
              <a:t>‹#›</a:t>
            </a:fld>
            <a:endParaRPr lang="en-US"/>
          </a:p>
        </p:txBody>
      </p:sp>
    </p:spTree>
    <p:extLst>
      <p:ext uri="{BB962C8B-B14F-4D97-AF65-F5344CB8AC3E}">
        <p14:creationId xmlns:p14="http://schemas.microsoft.com/office/powerpoint/2010/main" val="369098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59FFBA-36B3-4778-BD0A-2EAF5664492C}" type="datetime1">
              <a:rPr lang="en-US"/>
              <a:pPr/>
              <a:t>9/11/2011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fld id="{4BCF5898-6011-4122-8256-B55C8162987B}" type="slidenum">
              <a:rPr lang="en-US"/>
              <a:pPr/>
              <a:t>‹#›</a:t>
            </a:fld>
            <a:endParaRPr lang="en-US"/>
          </a:p>
        </p:txBody>
      </p:sp>
    </p:spTree>
    <p:extLst>
      <p:ext uri="{BB962C8B-B14F-4D97-AF65-F5344CB8AC3E}">
        <p14:creationId xmlns:p14="http://schemas.microsoft.com/office/powerpoint/2010/main" val="263597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C2DD60F-ACCD-45BE-8FCA-DE069F6DCCAB}" type="datetime1">
              <a:rPr lang="en-US"/>
              <a:pPr/>
              <a:t>9/11/2011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fld id="{0621E25C-DB47-43A7-A15B-1746E314E368}" type="slidenum">
              <a:rPr lang="en-US"/>
              <a:pPr/>
              <a:t>‹#›</a:t>
            </a:fld>
            <a:endParaRPr lang="en-US"/>
          </a:p>
        </p:txBody>
      </p:sp>
    </p:spTree>
    <p:extLst>
      <p:ext uri="{BB962C8B-B14F-4D97-AF65-F5344CB8AC3E}">
        <p14:creationId xmlns:p14="http://schemas.microsoft.com/office/powerpoint/2010/main" val="375964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72998E0-E3C3-467F-A859-F8BB242610B0}" type="datetime1">
              <a:rPr lang="en-US"/>
              <a:pPr/>
              <a:t>9/11/2011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898989"/>
                </a:solidFill>
                <a:latin typeface="Calibri" charset="0"/>
                <a:ea typeface="ＭＳ Ｐゴシック" charset="0"/>
                <a:cs typeface="ＭＳ Ｐゴシック" charset="0"/>
              </a:defRPr>
            </a:lvl1pPr>
          </a:lstStyle>
          <a:p>
            <a:pPr>
              <a:defRPr/>
            </a:pPr>
            <a:r>
              <a:rPr lang="en-US"/>
              <a:t>http://futuregrid.org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72DFEA6-E3AF-4A5B-A60D-C3AE484347DF}" type="slidenum">
              <a:rPr lang="en-US"/>
              <a:pPr/>
              <a:t>‹#›</a:t>
            </a:fld>
            <a:endParaRPr lang="en-US"/>
          </a:p>
        </p:txBody>
      </p:sp>
      <p:pic>
        <p:nvPicPr>
          <p:cNvPr id="1031" name="Picture 6" descr="pixture_reloaded_logo.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09925" y="6278563"/>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06015A1C-A950-4BF7-9F1F-2CA7C903A8EE}" type="datetimeFigureOut">
              <a:rPr lang="en-US" smtClean="0">
                <a:solidFill>
                  <a:prstClr val="black">
                    <a:tint val="75000"/>
                  </a:prstClr>
                </a:solidFill>
                <a:latin typeface="Calibri"/>
                <a:ea typeface="+mn-ea"/>
              </a:rPr>
              <a:pPr defTabSz="914400" fontAlgn="auto">
                <a:spcBef>
                  <a:spcPts val="0"/>
                </a:spcBef>
                <a:spcAft>
                  <a:spcPts val="0"/>
                </a:spcAft>
              </a:pPr>
              <a:t>9/11/2011</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04EFFF6C-AE4E-4FE6-A064-67A5E3D5DC7A}"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extLst>
      <p:ext uri="{BB962C8B-B14F-4D97-AF65-F5344CB8AC3E}">
        <p14:creationId xmlns:p14="http://schemas.microsoft.com/office/powerpoint/2010/main" val="7010242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w="9525">
            <a:noFill/>
            <a:miter lim="800000"/>
            <a:headEnd/>
            <a:tailEnd/>
          </a:ln>
          <a:effec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defRPr sz="1300"/>
            </a:lvl1pPr>
          </a:lstStyle>
          <a:p>
            <a:pPr defTabSz="914400"/>
            <a:endParaRPr lang="en-US" smtClean="0">
              <a:solidFill>
                <a:srgbClr val="000000"/>
              </a:solidFill>
              <a:latin typeface="Times New Roman"/>
              <a:ea typeface="+mn-ea"/>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a:defRPr sz="1300"/>
            </a:lvl1pPr>
          </a:lstStyle>
          <a:p>
            <a:pPr defTabSz="914400"/>
            <a:endParaRPr lang="en-US" smtClean="0">
              <a:solidFill>
                <a:srgbClr val="000000"/>
              </a:solidFill>
              <a:latin typeface="Times New Roman"/>
              <a:ea typeface="+mn-ea"/>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300"/>
            </a:lvl1pPr>
          </a:lstStyle>
          <a:p>
            <a:pPr defTabSz="914400"/>
            <a:fld id="{9E4EF2DB-F545-4624-AD8C-FBEB4FC295F9}" type="slidenum">
              <a:rPr lang="en-US" smtClean="0">
                <a:solidFill>
                  <a:srgbClr val="000000"/>
                </a:solidFill>
                <a:latin typeface="Times New Roman"/>
                <a:ea typeface="+mn-ea"/>
              </a:rPr>
              <a:pPr defTabSz="914400"/>
              <a:t>‹#›</a:t>
            </a:fld>
            <a:endParaRPr lang="en-US" smtClean="0">
              <a:solidFill>
                <a:srgbClr val="000000"/>
              </a:solidFill>
              <a:latin typeface="Times New Roman"/>
              <a:ea typeface="+mn-ea"/>
            </a:endParaRPr>
          </a:p>
        </p:txBody>
      </p:sp>
    </p:spTree>
    <p:extLst>
      <p:ext uri="{BB962C8B-B14F-4D97-AF65-F5344CB8AC3E}">
        <p14:creationId xmlns:p14="http://schemas.microsoft.com/office/powerpoint/2010/main" val="14805629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pitchFamily="18" charset="0"/>
        </a:defRPr>
      </a:lvl2pPr>
      <a:lvl3pPr algn="ctr" rtl="0" fontAlgn="base">
        <a:spcBef>
          <a:spcPct val="0"/>
        </a:spcBef>
        <a:spcAft>
          <a:spcPct val="0"/>
        </a:spcAft>
        <a:defRPr sz="4000">
          <a:solidFill>
            <a:schemeClr val="tx2"/>
          </a:solidFill>
          <a:latin typeface="Times New Roman" pitchFamily="18" charset="0"/>
        </a:defRPr>
      </a:lvl3pPr>
      <a:lvl4pPr algn="ctr" rtl="0" fontAlgn="base">
        <a:spcBef>
          <a:spcPct val="0"/>
        </a:spcBef>
        <a:spcAft>
          <a:spcPct val="0"/>
        </a:spcAft>
        <a:defRPr sz="4000">
          <a:solidFill>
            <a:schemeClr val="tx2"/>
          </a:solidFill>
          <a:latin typeface="Times New Roman" pitchFamily="18" charset="0"/>
        </a:defRPr>
      </a:lvl4pPr>
      <a:lvl5pPr algn="ctr" rtl="0" fontAlgn="base">
        <a:spcBef>
          <a:spcPct val="0"/>
        </a:spcBef>
        <a:spcAft>
          <a:spcPct val="0"/>
        </a:spcAft>
        <a:defRPr sz="4000">
          <a:solidFill>
            <a:schemeClr val="tx2"/>
          </a:solidFill>
          <a:latin typeface="Times New Roman"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8610" indent="-308610" algn="l" rtl="0" fontAlgn="base">
        <a:spcBef>
          <a:spcPct val="20000"/>
        </a:spcBef>
        <a:spcAft>
          <a:spcPct val="0"/>
        </a:spcAft>
        <a:buChar char="•"/>
        <a:defRPr sz="2900">
          <a:solidFill>
            <a:schemeClr val="tx1"/>
          </a:solidFill>
          <a:latin typeface="+mn-lt"/>
          <a:ea typeface="+mn-ea"/>
          <a:cs typeface="+mn-cs"/>
        </a:defRPr>
      </a:lvl1pPr>
      <a:lvl2pPr marL="668655" indent="-257175" algn="l" rtl="0" fontAlgn="base">
        <a:spcBef>
          <a:spcPct val="20000"/>
        </a:spcBef>
        <a:spcAft>
          <a:spcPct val="0"/>
        </a:spcAft>
        <a:buChar char="–"/>
        <a:defRPr sz="2500">
          <a:solidFill>
            <a:schemeClr val="tx1"/>
          </a:solidFill>
          <a:latin typeface="+mn-lt"/>
        </a:defRPr>
      </a:lvl2pPr>
      <a:lvl3pPr marL="1028700" indent="-205740" algn="l" rtl="0" fontAlgn="base">
        <a:spcBef>
          <a:spcPct val="20000"/>
        </a:spcBef>
        <a:spcAft>
          <a:spcPct val="0"/>
        </a:spcAft>
        <a:buChar char="•"/>
        <a:defRPr sz="220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06015A1C-A950-4BF7-9F1F-2CA7C903A8EE}" type="datetimeFigureOut">
              <a:rPr lang="en-US" smtClean="0">
                <a:solidFill>
                  <a:prstClr val="black">
                    <a:tint val="75000"/>
                  </a:prstClr>
                </a:solidFill>
                <a:latin typeface="Calibri"/>
                <a:ea typeface="+mn-ea"/>
              </a:rPr>
              <a:pPr defTabSz="914400" fontAlgn="auto">
                <a:spcBef>
                  <a:spcPts val="0"/>
                </a:spcBef>
                <a:spcAft>
                  <a:spcPts val="0"/>
                </a:spcAft>
              </a:pPr>
              <a:t>9/11/2011</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04EFFF6C-AE4E-4FE6-A064-67A5E3D5DC7A}"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p:nvPicPr>
        <p:blipFill>
          <a:blip r:embed="rId14"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10290156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hronicle.com/blogs/wiredcampus/microsoft-wants-to-make-it-easy-for-academics-to-analyze-big-data/3226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8.xml"/><Relationship Id="rId7" Type="http://schemas.openxmlformats.org/officeDocument/2006/relationships/image" Target="../media/image26.emf"/><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39.xml"/><Relationship Id="rId7" Type="http://schemas.openxmlformats.org/officeDocument/2006/relationships/image" Target="../media/image31.png"/><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hyperlink" Target="https://portal.futuregrid.org/tutorial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44.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Cp-YzYlwPUg"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eucalyptus.india.futuregrid.org:844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hyperlink" Target="http://open.eucalyptus.com/downloads"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725488" y="859559"/>
            <a:ext cx="7693025" cy="1377950"/>
          </a:xfrm>
        </p:spPr>
        <p:txBody>
          <a:bodyPr lIns="0" tIns="0" rIns="0" bIns="0"/>
          <a:lstStyle/>
          <a:p>
            <a:pPr defTabSz="457196" eaLnBrk="1" hangingPunct="1">
              <a:lnSpc>
                <a:spcPct val="95000"/>
              </a:lnSpc>
              <a:defRPr/>
            </a:pPr>
            <a:r>
              <a:rPr lang="en-US" i="1" dirty="0"/>
              <a:t>FutureGrid Services </a:t>
            </a:r>
            <a:r>
              <a:rPr lang="en-US" i="1" dirty="0" smtClean="0"/>
              <a:t>II</a:t>
            </a:r>
            <a:br>
              <a:rPr lang="en-US" i="1" dirty="0" smtClean="0"/>
            </a:br>
            <a:r>
              <a:rPr lang="en-US" sz="3600" dirty="0" smtClean="0">
                <a:solidFill>
                  <a:srgbClr val="000000"/>
                </a:solidFill>
                <a:latin typeface="Arial" charset="0"/>
                <a:cs typeface="+mj-cs"/>
              </a:rPr>
              <a:t>Using </a:t>
            </a:r>
            <a:r>
              <a:rPr lang="en-US" sz="3600" dirty="0" smtClean="0">
                <a:solidFill>
                  <a:srgbClr val="000000"/>
                </a:solidFill>
                <a:latin typeface="Arial" charset="0"/>
              </a:rPr>
              <a:t>HPC </a:t>
            </a:r>
            <a:r>
              <a:rPr lang="en-US" sz="3600" dirty="0">
                <a:solidFill>
                  <a:srgbClr val="000000"/>
                </a:solidFill>
                <a:latin typeface="Arial" charset="0"/>
              </a:rPr>
              <a:t>Systems</a:t>
            </a:r>
            <a:r>
              <a:rPr lang="en-US" sz="3600" dirty="0" smtClean="0">
                <a:solidFill>
                  <a:srgbClr val="000000"/>
                </a:solidFill>
                <a:latin typeface="Arial" charset="0"/>
              </a:rPr>
              <a:t> </a:t>
            </a:r>
            <a:r>
              <a:rPr lang="en-US" sz="3600" dirty="0">
                <a:solidFill>
                  <a:srgbClr val="000000"/>
                </a:solidFill>
                <a:latin typeface="Arial" charset="0"/>
              </a:rPr>
              <a:t>MapReduce </a:t>
            </a:r>
            <a:r>
              <a:rPr lang="en-US" sz="3600" dirty="0" smtClean="0">
                <a:solidFill>
                  <a:srgbClr val="000000"/>
                </a:solidFill>
                <a:latin typeface="Arial" charset="0"/>
              </a:rPr>
              <a:t>&amp; Eucalyptus</a:t>
            </a:r>
            <a:r>
              <a:rPr lang="en-US" sz="3600" dirty="0" smtClean="0">
                <a:solidFill>
                  <a:srgbClr val="000000"/>
                </a:solidFill>
                <a:latin typeface="Arial" charset="0"/>
                <a:cs typeface="+mj-cs"/>
              </a:rPr>
              <a:t> on FutureGrid</a:t>
            </a:r>
            <a:br>
              <a:rPr lang="en-US" sz="3600" dirty="0" smtClean="0">
                <a:solidFill>
                  <a:srgbClr val="000000"/>
                </a:solidFill>
                <a:latin typeface="Arial" charset="0"/>
                <a:cs typeface="+mj-cs"/>
              </a:rPr>
            </a:br>
            <a:endParaRPr lang="en-US" dirty="0" smtClean="0">
              <a:solidFill>
                <a:srgbClr val="000000"/>
              </a:solidFill>
              <a:latin typeface="Arial" charset="0"/>
              <a:cs typeface="+mj-cs"/>
            </a:endParaRPr>
          </a:p>
        </p:txBody>
      </p:sp>
      <p:sp>
        <p:nvSpPr>
          <p:cNvPr id="2050" name="Rectangle 2"/>
          <p:cNvSpPr>
            <a:spLocks noGrp="1" noChangeArrowheads="1"/>
          </p:cNvSpPr>
          <p:nvPr>
            <p:ph type="subTitle" idx="1"/>
          </p:nvPr>
        </p:nvSpPr>
        <p:spPr>
          <a:xfrm>
            <a:off x="1225406" y="3990109"/>
            <a:ext cx="6321425" cy="1824904"/>
          </a:xfrm>
        </p:spPr>
        <p:txBody>
          <a:bodyPr lIns="0" tIns="0" rIns="0" bIns="0"/>
          <a:lstStyle/>
          <a:p>
            <a:pPr defTabSz="457196" eaLnBrk="1" hangingPunct="1">
              <a:lnSpc>
                <a:spcPct val="95000"/>
              </a:lnSpc>
              <a:spcBef>
                <a:spcPct val="0"/>
              </a:spcBef>
              <a:buFont typeface="Arial" charset="0"/>
              <a:buNone/>
              <a:defRPr/>
            </a:pPr>
            <a:r>
              <a:rPr lang="en-US" dirty="0" smtClean="0">
                <a:solidFill>
                  <a:srgbClr val="898989"/>
                </a:solidFill>
                <a:latin typeface="Arial" charset="0"/>
              </a:rPr>
              <a:t>Gregory </a:t>
            </a:r>
            <a:r>
              <a:rPr lang="en-US" dirty="0">
                <a:solidFill>
                  <a:srgbClr val="898989"/>
                </a:solidFill>
                <a:latin typeface="Arial" charset="0"/>
              </a:rPr>
              <a:t>G. </a:t>
            </a:r>
            <a:r>
              <a:rPr lang="en-US" dirty="0" smtClean="0">
                <a:solidFill>
                  <a:srgbClr val="898989"/>
                </a:solidFill>
                <a:latin typeface="Arial" charset="0"/>
              </a:rPr>
              <a:t>Pike, </a:t>
            </a:r>
          </a:p>
          <a:p>
            <a:pPr defTabSz="457196" eaLnBrk="1" hangingPunct="1">
              <a:lnSpc>
                <a:spcPct val="95000"/>
              </a:lnSpc>
              <a:spcBef>
                <a:spcPct val="0"/>
              </a:spcBef>
              <a:buFont typeface="Arial" charset="0"/>
              <a:buNone/>
              <a:defRPr/>
            </a:pPr>
            <a:r>
              <a:rPr lang="en-US" dirty="0" smtClean="0">
                <a:solidFill>
                  <a:srgbClr val="898989"/>
                </a:solidFill>
                <a:latin typeface="Arial" charset="0"/>
              </a:rPr>
              <a:t>Andrew Younge, </a:t>
            </a:r>
          </a:p>
          <a:p>
            <a:pPr defTabSz="457196" eaLnBrk="1" hangingPunct="1">
              <a:lnSpc>
                <a:spcPct val="95000"/>
              </a:lnSpc>
              <a:spcBef>
                <a:spcPct val="0"/>
              </a:spcBef>
              <a:buFont typeface="Arial" charset="0"/>
              <a:buNone/>
              <a:defRPr/>
            </a:pPr>
            <a:r>
              <a:rPr lang="en-US" dirty="0" smtClean="0">
                <a:solidFill>
                  <a:srgbClr val="898989"/>
                </a:solidFill>
                <a:latin typeface="Arial" charset="0"/>
              </a:rPr>
              <a:t>Geoffrey Fox,</a:t>
            </a:r>
            <a:endParaRPr lang="en-US" dirty="0">
              <a:solidFill>
                <a:srgbClr val="898989"/>
              </a:solidFill>
              <a:latin typeface="Arial" charset="0"/>
            </a:endParaRPr>
          </a:p>
          <a:p>
            <a:pPr defTabSz="457196" eaLnBrk="1" hangingPunct="1">
              <a:lnSpc>
                <a:spcPct val="95000"/>
              </a:lnSpc>
              <a:spcBef>
                <a:spcPct val="0"/>
              </a:spcBef>
              <a:buFont typeface="Arial" charset="0"/>
              <a:buNone/>
              <a:defRPr/>
            </a:pPr>
            <a:r>
              <a:rPr lang="en-US" dirty="0" smtClean="0">
                <a:solidFill>
                  <a:srgbClr val="898989"/>
                </a:solidFill>
                <a:latin typeface="Arial" charset="0"/>
                <a:cs typeface="+mn-cs"/>
              </a:rPr>
              <a:t>Gregor von Laszewski</a:t>
            </a:r>
            <a:endParaRPr lang="en-US" dirty="0">
              <a:solidFill>
                <a:srgbClr val="898989"/>
              </a:solidFill>
              <a:latin typeface="Arial" charset="0"/>
              <a:cs typeface="+mn-cs"/>
            </a:endParaRPr>
          </a:p>
        </p:txBody>
      </p:sp>
      <p:sp>
        <p:nvSpPr>
          <p:cNvPr id="2052" name="Text Box 4"/>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5" name="Subtitle 2"/>
          <p:cNvSpPr txBox="1">
            <a:spLocks/>
          </p:cNvSpPr>
          <p:nvPr/>
        </p:nvSpPr>
        <p:spPr bwMode="auto">
          <a:xfrm>
            <a:off x="228600" y="2237509"/>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smtClean="0">
                <a:solidFill>
                  <a:schemeClr val="tx1"/>
                </a:solidFill>
              </a:rPr>
              <a:t>FutureGrid Tutorial at </a:t>
            </a:r>
            <a:r>
              <a:rPr lang="en-US" sz="2800" b="1" dirty="0">
                <a:solidFill>
                  <a:schemeClr val="tx1"/>
                </a:solidFill>
              </a:rPr>
              <a:t>PPAM 2011 </a:t>
            </a:r>
            <a:endParaRPr lang="en-US" sz="2800" b="1" dirty="0" smtClean="0">
              <a:solidFill>
                <a:schemeClr val="tx1"/>
              </a:solidFill>
            </a:endParaRPr>
          </a:p>
          <a:p>
            <a:r>
              <a:rPr lang="en-US" sz="2800" b="1" dirty="0" smtClean="0">
                <a:solidFill>
                  <a:schemeClr val="tx1"/>
                </a:solidFill>
              </a:rPr>
              <a:t>Torun Poland</a:t>
            </a:r>
          </a:p>
          <a:p>
            <a:r>
              <a:rPr lang="en-US" sz="2800" b="1" dirty="0" smtClean="0">
                <a:solidFill>
                  <a:schemeClr val="tx1"/>
                </a:solidFill>
              </a:rPr>
              <a:t>September 11 2011</a:t>
            </a:r>
            <a:endParaRPr lang="it-IT"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Writing a job script</a:t>
            </a:r>
          </a:p>
        </p:txBody>
      </p:sp>
      <p:sp>
        <p:nvSpPr>
          <p:cNvPr id="13316" name="Text Box 4"/>
          <p:cNvSpPr txBox="1">
            <a:spLocks noChangeArrowheads="1"/>
          </p:cNvSpPr>
          <p:nvPr/>
        </p:nvSpPr>
        <p:spPr bwMode="auto">
          <a:xfrm>
            <a:off x="496888" y="1646238"/>
            <a:ext cx="81502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3200">
                <a:solidFill>
                  <a:srgbClr val="000000"/>
                </a:solidFill>
                <a:latin typeface="Arial" charset="0"/>
              </a:rPr>
              <a:t>Use the qsub command to submit your job</a:t>
            </a:r>
            <a:endParaRPr lang="en-US" smtClean="0"/>
          </a:p>
          <a:p>
            <a:pPr lvl="2">
              <a:lnSpc>
                <a:spcPct val="95000"/>
              </a:lnSpc>
              <a:buClr>
                <a:srgbClr val="000000"/>
              </a:buClr>
              <a:buSzPct val="80000"/>
              <a:buFont typeface="Courier New" charset="0"/>
              <a:buChar char="o"/>
              <a:defRPr/>
            </a:pPr>
            <a:r>
              <a:rPr lang="en-US" sz="2800">
                <a:solidFill>
                  <a:srgbClr val="000000"/>
                </a:solidFill>
                <a:latin typeface="Arial" charset="0"/>
              </a:rPr>
              <a:t>qsub testjob.pbs</a:t>
            </a:r>
            <a:endParaRPr lang="en-US" smtClean="0"/>
          </a:p>
          <a:p>
            <a:pPr lvl="1">
              <a:lnSpc>
                <a:spcPct val="95000"/>
              </a:lnSpc>
              <a:buClr>
                <a:srgbClr val="000000"/>
              </a:buClr>
              <a:buSzPct val="100000"/>
              <a:buFontTx/>
              <a:buChar char="•"/>
              <a:defRPr/>
            </a:pPr>
            <a:r>
              <a:rPr lang="en-US" sz="3200">
                <a:solidFill>
                  <a:srgbClr val="000000"/>
                </a:solidFill>
                <a:latin typeface="Arial" charset="0"/>
              </a:rPr>
              <a:t>Use the qstat command to check your job</a:t>
            </a:r>
            <a:endParaRPr lang="en-US" smtClean="0"/>
          </a:p>
          <a:p>
            <a:pPr lvl="2">
              <a:lnSpc>
                <a:spcPct val="95000"/>
              </a:lnSpc>
              <a:buClr>
                <a:srgbClr val="000000"/>
              </a:buClr>
              <a:buSzPct val="100000"/>
              <a:buFontTx/>
              <a:buChar char=" "/>
              <a:defRPr/>
            </a:pPr>
            <a:endParaRPr lang="en-US" sz="2800">
              <a:solidFill>
                <a:srgbClr val="000000"/>
              </a:solidFill>
              <a:latin typeface="Arial" charset="0"/>
            </a:endParaRPr>
          </a:p>
          <a:p>
            <a:pPr>
              <a:lnSpc>
                <a:spcPct val="95000"/>
              </a:lnSpc>
              <a:buClr>
                <a:srgbClr val="000000"/>
              </a:buClr>
              <a:buSzPct val="100000"/>
              <a:defRPr/>
            </a:pPr>
            <a:endParaRPr lang="en-US" sz="3200">
              <a:solidFill>
                <a:srgbClr val="000000"/>
              </a:solidFill>
              <a:latin typeface="Arial" charset="0"/>
            </a:endParaRPr>
          </a:p>
        </p:txBody>
      </p:sp>
      <p:sp>
        <p:nvSpPr>
          <p:cNvPr id="13317"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13318" name="Text Box 6"/>
          <p:cNvSpPr txBox="1">
            <a:spLocks noChangeArrowheads="1"/>
          </p:cNvSpPr>
          <p:nvPr/>
        </p:nvSpPr>
        <p:spPr bwMode="auto">
          <a:xfrm>
            <a:off x="371475" y="3879850"/>
            <a:ext cx="8542338" cy="2298700"/>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pPr>
            <a:r>
              <a:rPr lang="en-US" sz="1900">
                <a:solidFill>
                  <a:srgbClr val="000000"/>
                </a:solidFill>
                <a:latin typeface="Andale Mono" charset="0"/>
              </a:rPr>
              <a:t>&gt; qsub testjob.pbs</a:t>
            </a:r>
            <a:endParaRPr lang="en-US">
              <a:latin typeface="Andale Mono" charset="0"/>
            </a:endParaRPr>
          </a:p>
          <a:p>
            <a:pPr lvl="1" eaLnBrk="1" hangingPunct="1">
              <a:lnSpc>
                <a:spcPct val="95000"/>
              </a:lnSpc>
            </a:pPr>
            <a:r>
              <a:rPr lang="en-US" sz="1900">
                <a:solidFill>
                  <a:srgbClr val="000000"/>
                </a:solidFill>
                <a:latin typeface="Andale Mono" charset="0"/>
              </a:rPr>
              <a:t>25265.i136</a:t>
            </a:r>
          </a:p>
          <a:p>
            <a:pPr lvl="1" eaLnBrk="1" hangingPunct="1">
              <a:lnSpc>
                <a:spcPct val="95000"/>
              </a:lnSpc>
            </a:pPr>
            <a:endParaRPr lang="en-US">
              <a:latin typeface="Andale Mono" charset="0"/>
            </a:endParaRPr>
          </a:p>
          <a:p>
            <a:pPr lvl="1" eaLnBrk="1" hangingPunct="1">
              <a:lnSpc>
                <a:spcPct val="95000"/>
              </a:lnSpc>
            </a:pPr>
            <a:r>
              <a:rPr lang="en-US" sz="1900">
                <a:solidFill>
                  <a:srgbClr val="000000"/>
                </a:solidFill>
                <a:latin typeface="Andale Mono" charset="0"/>
              </a:rPr>
              <a:t>&gt; qstat</a:t>
            </a:r>
            <a:endParaRPr lang="en-US">
              <a:latin typeface="Andale Mono" charset="0"/>
            </a:endParaRPr>
          </a:p>
          <a:p>
            <a:pPr lvl="1" eaLnBrk="1" hangingPunct="1">
              <a:lnSpc>
                <a:spcPct val="95000"/>
              </a:lnSpc>
            </a:pPr>
            <a:r>
              <a:rPr lang="en-US" sz="1900">
                <a:solidFill>
                  <a:srgbClr val="000000"/>
                </a:solidFill>
                <a:latin typeface="Andale Mono" charset="0"/>
              </a:rPr>
              <a:t>Job id     Name         User  Time Use S Queue</a:t>
            </a:r>
            <a:endParaRPr lang="en-US">
              <a:latin typeface="Andale Mono" charset="0"/>
            </a:endParaRPr>
          </a:p>
          <a:p>
            <a:pPr lvl="1" eaLnBrk="1" hangingPunct="1">
              <a:lnSpc>
                <a:spcPct val="95000"/>
              </a:lnSpc>
            </a:pPr>
            <a:r>
              <a:rPr lang="en-US" sz="1900">
                <a:solidFill>
                  <a:srgbClr val="000000"/>
                </a:solidFill>
                <a:latin typeface="Andale Mono" charset="0"/>
              </a:rPr>
              <a:t>---------- ------------ ----- -------- - ------</a:t>
            </a:r>
            <a:endParaRPr lang="en-US">
              <a:latin typeface="Andale Mono" charset="0"/>
            </a:endParaRPr>
          </a:p>
          <a:p>
            <a:pPr lvl="1" eaLnBrk="1" hangingPunct="1">
              <a:lnSpc>
                <a:spcPct val="95000"/>
              </a:lnSpc>
            </a:pPr>
            <a:r>
              <a:rPr lang="en-US" sz="1900">
                <a:solidFill>
                  <a:srgbClr val="000000"/>
                </a:solidFill>
                <a:latin typeface="Andale Mono" charset="0"/>
              </a:rPr>
              <a:t>25264.i136 sub27988.sub inca  00:00:00 C batch </a:t>
            </a:r>
            <a:endParaRPr lang="en-US">
              <a:latin typeface="Andale Mono" charset="0"/>
            </a:endParaRPr>
          </a:p>
          <a:p>
            <a:pPr lvl="1" eaLnBrk="1" hangingPunct="1">
              <a:lnSpc>
                <a:spcPct val="95000"/>
              </a:lnSpc>
            </a:pPr>
            <a:r>
              <a:rPr lang="en-US" sz="1900">
                <a:solidFill>
                  <a:srgbClr val="000000"/>
                </a:solidFill>
                <a:latin typeface="Andale Mono" charset="0"/>
              </a:rPr>
              <a:t>25265.i136 testjob      gpike 0        R batch </a:t>
            </a:r>
            <a:endParaRPr lang="en-US">
              <a:latin typeface="Andale Mono"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Looking at the job queue</a:t>
            </a:r>
          </a:p>
        </p:txBody>
      </p:sp>
      <p:sp>
        <p:nvSpPr>
          <p:cNvPr id="14340" name="Text Box 4"/>
          <p:cNvSpPr txBox="1">
            <a:spLocks noChangeArrowheads="1"/>
          </p:cNvSpPr>
          <p:nvPr/>
        </p:nvSpPr>
        <p:spPr bwMode="auto">
          <a:xfrm>
            <a:off x="406400" y="1600200"/>
            <a:ext cx="8331200"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sz="3200">
                <a:solidFill>
                  <a:srgbClr val="000000"/>
                </a:solidFill>
              </a:rPr>
              <a:t>Both </a:t>
            </a:r>
            <a:r>
              <a:rPr lang="en-US" sz="3200" i="1">
                <a:solidFill>
                  <a:srgbClr val="000000"/>
                </a:solidFill>
                <a:latin typeface="Courier" charset="0"/>
              </a:rPr>
              <a:t>qstat</a:t>
            </a:r>
            <a:r>
              <a:rPr lang="en-US" sz="3200">
                <a:solidFill>
                  <a:srgbClr val="000000"/>
                </a:solidFill>
              </a:rPr>
              <a:t> and </a:t>
            </a:r>
            <a:r>
              <a:rPr lang="en-US" sz="3200" i="1">
                <a:solidFill>
                  <a:srgbClr val="000000"/>
                </a:solidFill>
                <a:latin typeface="Courier" charset="0"/>
              </a:rPr>
              <a:t>showq</a:t>
            </a:r>
            <a:r>
              <a:rPr lang="en-US" sz="3200">
                <a:solidFill>
                  <a:srgbClr val="000000"/>
                </a:solidFill>
              </a:rPr>
              <a:t> can be used to show what</a:t>
            </a:r>
            <a:r>
              <a:rPr lang="ja-JP" altLang="en-US" sz="3200">
                <a:solidFill>
                  <a:srgbClr val="000000"/>
                </a:solidFill>
              </a:rPr>
              <a:t>’</a:t>
            </a:r>
            <a:r>
              <a:rPr lang="en-US" altLang="ja-JP" sz="3200">
                <a:solidFill>
                  <a:srgbClr val="000000"/>
                </a:solidFill>
              </a:rPr>
              <a:t>s running on the system</a:t>
            </a:r>
            <a:endParaRPr lang="en-US" altLang="ja-JP">
              <a:latin typeface="Times New Roman" pitchFamily="18" charset="0"/>
            </a:endParaRPr>
          </a:p>
          <a:p>
            <a:pPr lvl="1" eaLnBrk="1" hangingPunct="1">
              <a:lnSpc>
                <a:spcPct val="95000"/>
              </a:lnSpc>
              <a:buClr>
                <a:srgbClr val="000000"/>
              </a:buClr>
              <a:buSzPct val="100000"/>
              <a:buFontTx/>
              <a:buChar char="•"/>
            </a:pPr>
            <a:r>
              <a:rPr lang="en-US" sz="3200">
                <a:solidFill>
                  <a:srgbClr val="000000"/>
                </a:solidFill>
              </a:rPr>
              <a:t>The </a:t>
            </a:r>
            <a:r>
              <a:rPr lang="en-US" sz="3200" i="1">
                <a:solidFill>
                  <a:srgbClr val="000000"/>
                </a:solidFill>
                <a:latin typeface="Courier" charset="0"/>
              </a:rPr>
              <a:t>showq</a:t>
            </a:r>
            <a:r>
              <a:rPr lang="en-US" sz="3200">
                <a:solidFill>
                  <a:srgbClr val="000000"/>
                </a:solidFill>
              </a:rPr>
              <a:t> command gives nicer output</a:t>
            </a:r>
            <a:endParaRPr lang="en-US">
              <a:latin typeface="Times New Roman" pitchFamily="18" charset="0"/>
            </a:endParaRPr>
          </a:p>
          <a:p>
            <a:pPr lvl="1" eaLnBrk="1" hangingPunct="1">
              <a:lnSpc>
                <a:spcPct val="95000"/>
              </a:lnSpc>
              <a:buClr>
                <a:srgbClr val="000000"/>
              </a:buClr>
              <a:buSzPct val="100000"/>
              <a:buFontTx/>
              <a:buChar char="•"/>
            </a:pPr>
            <a:r>
              <a:rPr lang="en-US" sz="3200">
                <a:solidFill>
                  <a:srgbClr val="000000"/>
                </a:solidFill>
              </a:rPr>
              <a:t>The </a:t>
            </a:r>
            <a:r>
              <a:rPr lang="en-US" sz="3200" i="1">
                <a:solidFill>
                  <a:srgbClr val="000000"/>
                </a:solidFill>
                <a:latin typeface="Courier" charset="0"/>
              </a:rPr>
              <a:t>pbsnodes</a:t>
            </a:r>
            <a:r>
              <a:rPr lang="en-US" sz="3200">
                <a:solidFill>
                  <a:srgbClr val="000000"/>
                </a:solidFill>
              </a:rPr>
              <a:t> command will list all nodes and details about each node</a:t>
            </a:r>
            <a:endParaRPr lang="en-US">
              <a:latin typeface="Times New Roman" pitchFamily="18" charset="0"/>
            </a:endParaRPr>
          </a:p>
          <a:p>
            <a:pPr lvl="1" eaLnBrk="1" hangingPunct="1">
              <a:lnSpc>
                <a:spcPct val="95000"/>
              </a:lnSpc>
              <a:buClr>
                <a:srgbClr val="000000"/>
              </a:buClr>
              <a:buSzPct val="100000"/>
              <a:buFontTx/>
              <a:buChar char="•"/>
            </a:pPr>
            <a:r>
              <a:rPr lang="en-US" sz="3200">
                <a:solidFill>
                  <a:srgbClr val="000000"/>
                </a:solidFill>
              </a:rPr>
              <a:t>The </a:t>
            </a:r>
            <a:r>
              <a:rPr lang="en-US" sz="3200" i="1">
                <a:solidFill>
                  <a:srgbClr val="000000"/>
                </a:solidFill>
                <a:latin typeface="Courier" charset="0"/>
              </a:rPr>
              <a:t>checknode</a:t>
            </a:r>
            <a:r>
              <a:rPr lang="en-US" sz="3200">
                <a:solidFill>
                  <a:srgbClr val="000000"/>
                </a:solidFill>
              </a:rPr>
              <a:t> command will give extensive details about a particular node</a:t>
            </a:r>
          </a:p>
          <a:p>
            <a:pPr lvl="1" eaLnBrk="1" hangingPunct="1">
              <a:lnSpc>
                <a:spcPct val="95000"/>
              </a:lnSpc>
              <a:buClr>
                <a:srgbClr val="000000"/>
              </a:buClr>
              <a:buSzPct val="100000"/>
              <a:buFontTx/>
              <a:buChar char="•"/>
            </a:pPr>
            <a:endParaRPr lang="en-US" sz="3200">
              <a:solidFill>
                <a:srgbClr val="000000"/>
              </a:solidFill>
            </a:endParaRPr>
          </a:p>
          <a:p>
            <a:pPr lvl="1" algn="ctr" eaLnBrk="1" hangingPunct="1">
              <a:lnSpc>
                <a:spcPct val="95000"/>
              </a:lnSpc>
              <a:buClr>
                <a:srgbClr val="000000"/>
              </a:buClr>
              <a:buSzPct val="100000"/>
            </a:pPr>
            <a:r>
              <a:rPr lang="en-US" sz="2000">
                <a:solidFill>
                  <a:srgbClr val="000000"/>
                </a:solidFill>
              </a:rPr>
              <a:t>Run </a:t>
            </a:r>
            <a:r>
              <a:rPr lang="en-US" sz="2000">
                <a:solidFill>
                  <a:srgbClr val="000000"/>
                </a:solidFill>
                <a:latin typeface="Courier" charset="0"/>
              </a:rPr>
              <a:t>module load moab</a:t>
            </a:r>
            <a:r>
              <a:rPr lang="en-US" sz="2000">
                <a:solidFill>
                  <a:srgbClr val="000000"/>
                </a:solidFill>
              </a:rPr>
              <a:t> to add commands to path</a:t>
            </a:r>
            <a:endParaRPr lang="en-US" sz="2000">
              <a:latin typeface="Times New Roman" pitchFamily="18" charset="0"/>
            </a:endParaRPr>
          </a:p>
          <a:p>
            <a:pPr eaLnBrk="1" hangingPunct="1">
              <a:lnSpc>
                <a:spcPct val="95000"/>
              </a:lnSpc>
              <a:buClr>
                <a:srgbClr val="000000"/>
              </a:buClr>
              <a:buSzPct val="100000"/>
            </a:pPr>
            <a:endParaRPr lang="en-US" sz="2800">
              <a:solidFill>
                <a:srgbClr val="000000"/>
              </a:solidFill>
            </a:endParaRPr>
          </a:p>
        </p:txBody>
      </p:sp>
      <p:sp>
        <p:nvSpPr>
          <p:cNvPr id="14341"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ctrTitle"/>
          </p:nvPr>
        </p:nvSpPr>
        <p:spPr>
          <a:xfrm>
            <a:off x="496888" y="320675"/>
            <a:ext cx="8150225" cy="1050925"/>
          </a:xfrm>
        </p:spPr>
        <p:txBody>
          <a:bodyPr lIns="0" tIns="0" rIns="0" bIns="0"/>
          <a:lstStyle/>
          <a:p>
            <a:pPr defTabSz="455613" eaLnBrk="1" hangingPunct="1">
              <a:lnSpc>
                <a:spcPct val="95000"/>
              </a:lnSpc>
            </a:pPr>
            <a:r>
              <a:rPr lang="en-US" smtClean="0">
                <a:solidFill>
                  <a:srgbClr val="000000"/>
                </a:solidFill>
                <a:latin typeface="Arial" pitchFamily="34" charset="0"/>
                <a:ea typeface="ＭＳ Ｐゴシック" pitchFamily="34" charset="-128"/>
              </a:rPr>
              <a:t>Why won</a:t>
            </a:r>
            <a:r>
              <a:rPr lang="en-US" altLang="en-US" smtClean="0">
                <a:solidFill>
                  <a:srgbClr val="000000"/>
                </a:solidFill>
                <a:latin typeface="Arial" pitchFamily="34" charset="0"/>
                <a:ea typeface="ＭＳ Ｐゴシック" pitchFamily="34" charset="-128"/>
              </a:rPr>
              <a:t>’</a:t>
            </a:r>
            <a:r>
              <a:rPr lang="en-US" smtClean="0">
                <a:solidFill>
                  <a:srgbClr val="000000"/>
                </a:solidFill>
                <a:latin typeface="Arial" pitchFamily="34" charset="0"/>
                <a:ea typeface="ＭＳ Ｐゴシック" pitchFamily="34" charset="-128"/>
              </a:rPr>
              <a:t>t my job run?</a:t>
            </a:r>
          </a:p>
        </p:txBody>
      </p:sp>
      <p:sp>
        <p:nvSpPr>
          <p:cNvPr id="15364" name="Text Box 4"/>
          <p:cNvSpPr txBox="1">
            <a:spLocks noChangeArrowheads="1"/>
          </p:cNvSpPr>
          <p:nvPr/>
        </p:nvSpPr>
        <p:spPr bwMode="auto">
          <a:xfrm>
            <a:off x="496888" y="1646238"/>
            <a:ext cx="815022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marL="101600" eaLnBrk="0" hangingPunct="0">
              <a:defRPr sz="2400">
                <a:solidFill>
                  <a:schemeClr val="tx1"/>
                </a:solidFill>
                <a:latin typeface="Arial" pitchFamily="34" charset="0"/>
                <a:ea typeface="ＭＳ Ｐゴシック" pitchFamily="34" charset="-128"/>
              </a:defRPr>
            </a:lvl2pPr>
            <a:lvl3pPr marL="857250" indent="-285750" eaLnBrk="0" hangingPunct="0">
              <a:defRPr sz="2400">
                <a:solidFill>
                  <a:schemeClr val="tx1"/>
                </a:solidFill>
                <a:latin typeface="Arial" pitchFamily="34" charset="0"/>
                <a:ea typeface="ＭＳ Ｐゴシック" pitchFamily="34" charset="-128"/>
              </a:defRPr>
            </a:lvl3pPr>
            <a:lvl4pPr marL="12573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pPr>
            <a:r>
              <a:rPr lang="en-US" sz="3200">
                <a:solidFill>
                  <a:srgbClr val="000000"/>
                </a:solidFill>
              </a:rPr>
              <a:t>Two common reasons:</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800">
                <a:solidFill>
                  <a:srgbClr val="000000"/>
                </a:solidFill>
              </a:rPr>
              <a:t>The cluster is full and your job is waiting for other jobs to finish</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800">
                <a:solidFill>
                  <a:srgbClr val="000000"/>
                </a:solidFill>
              </a:rPr>
              <a:t>You asked for something that doesn</a:t>
            </a:r>
            <a:r>
              <a:rPr lang="ja-JP" altLang="en-US" sz="2800">
                <a:solidFill>
                  <a:srgbClr val="000000"/>
                </a:solidFill>
              </a:rPr>
              <a:t>’</a:t>
            </a:r>
            <a:r>
              <a:rPr lang="en-US" altLang="ja-JP" sz="2800">
                <a:solidFill>
                  <a:srgbClr val="000000"/>
                </a:solidFill>
              </a:rPr>
              <a:t>t exist</a:t>
            </a:r>
            <a:endParaRPr lang="en-US" altLang="ja-JP">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rPr>
              <a:t>More CPUs or nodes than exist</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800">
                <a:solidFill>
                  <a:srgbClr val="000000"/>
                </a:solidFill>
              </a:rPr>
              <a:t>The job manager is optimistic!</a:t>
            </a:r>
            <a:endParaRPr lang="en-US">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rPr>
              <a:t>If you ask for more resources than we have, the job manager will sometimes hold your job until we buy more hardware</a:t>
            </a:r>
          </a:p>
        </p:txBody>
      </p:sp>
      <p:sp>
        <p:nvSpPr>
          <p:cNvPr id="15365"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a:xfrm>
            <a:off x="496888" y="320675"/>
            <a:ext cx="8150225" cy="1050925"/>
          </a:xfrm>
        </p:spPr>
        <p:txBody>
          <a:bodyPr lIns="0" tIns="0" rIns="0" bIns="0"/>
          <a:lstStyle/>
          <a:p>
            <a:pPr defTabSz="455613" eaLnBrk="1" hangingPunct="1">
              <a:lnSpc>
                <a:spcPct val="95000"/>
              </a:lnSpc>
            </a:pPr>
            <a:r>
              <a:rPr lang="en-US" smtClean="0">
                <a:solidFill>
                  <a:srgbClr val="000000"/>
                </a:solidFill>
                <a:latin typeface="Arial" pitchFamily="34" charset="0"/>
                <a:ea typeface="ＭＳ Ｐゴシック" pitchFamily="34" charset="-128"/>
              </a:rPr>
              <a:t>Why won</a:t>
            </a:r>
            <a:r>
              <a:rPr lang="en-US" altLang="en-US" smtClean="0">
                <a:solidFill>
                  <a:srgbClr val="000000"/>
                </a:solidFill>
                <a:latin typeface="Arial" pitchFamily="34" charset="0"/>
                <a:ea typeface="ＭＳ Ｐゴシック" pitchFamily="34" charset="-128"/>
              </a:rPr>
              <a:t>’</a:t>
            </a:r>
            <a:r>
              <a:rPr lang="en-US" smtClean="0">
                <a:solidFill>
                  <a:srgbClr val="000000"/>
                </a:solidFill>
                <a:latin typeface="Arial" pitchFamily="34" charset="0"/>
                <a:ea typeface="ＭＳ Ｐゴシック" pitchFamily="34" charset="-128"/>
              </a:rPr>
              <a:t>t my job run?</a:t>
            </a:r>
          </a:p>
        </p:txBody>
      </p:sp>
      <p:sp>
        <p:nvSpPr>
          <p:cNvPr id="16388" name="Text Box 4"/>
          <p:cNvSpPr txBox="1">
            <a:spLocks noChangeArrowheads="1"/>
          </p:cNvSpPr>
          <p:nvPr/>
        </p:nvSpPr>
        <p:spPr bwMode="auto">
          <a:xfrm>
            <a:off x="496888" y="1279525"/>
            <a:ext cx="8150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3200" dirty="0">
                <a:solidFill>
                  <a:srgbClr val="000000"/>
                </a:solidFill>
                <a:latin typeface="Arial" charset="0"/>
              </a:rPr>
              <a:t>Use the </a:t>
            </a:r>
            <a:r>
              <a:rPr lang="en-US" sz="3200" dirty="0" err="1">
                <a:solidFill>
                  <a:srgbClr val="000000"/>
                </a:solidFill>
                <a:latin typeface="Arial" charset="0"/>
              </a:rPr>
              <a:t>checkjob</a:t>
            </a:r>
            <a:r>
              <a:rPr lang="en-US" sz="3200" dirty="0">
                <a:solidFill>
                  <a:srgbClr val="000000"/>
                </a:solidFill>
                <a:latin typeface="Arial" charset="0"/>
              </a:rPr>
              <a:t> command to see why your job will not run</a:t>
            </a:r>
          </a:p>
        </p:txBody>
      </p:sp>
      <p:sp>
        <p:nvSpPr>
          <p:cNvPr id="16389"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16390" name="Text Box 6"/>
          <p:cNvSpPr txBox="1">
            <a:spLocks noChangeArrowheads="1"/>
          </p:cNvSpPr>
          <p:nvPr/>
        </p:nvSpPr>
        <p:spPr bwMode="auto">
          <a:xfrm>
            <a:off x="868363" y="2378075"/>
            <a:ext cx="7339012" cy="3962400"/>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defRPr/>
            </a:pPr>
            <a:r>
              <a:rPr lang="en-US" sz="1300" dirty="0">
                <a:solidFill>
                  <a:srgbClr val="000000"/>
                </a:solidFill>
                <a:latin typeface="Arial" charset="0"/>
              </a:rPr>
              <a:t>&gt; </a:t>
            </a:r>
            <a:r>
              <a:rPr lang="en-US" sz="1300" dirty="0" err="1">
                <a:solidFill>
                  <a:srgbClr val="000000"/>
                </a:solidFill>
                <a:latin typeface="Arial" charset="0"/>
              </a:rPr>
              <a:t>checkjob</a:t>
            </a:r>
            <a:r>
              <a:rPr lang="en-US" sz="1300" dirty="0">
                <a:solidFill>
                  <a:srgbClr val="000000"/>
                </a:solidFill>
                <a:latin typeface="Arial" charset="0"/>
              </a:rPr>
              <a:t> 319285</a:t>
            </a:r>
          </a:p>
          <a:p>
            <a:pPr lvl="1">
              <a:lnSpc>
                <a:spcPct val="95000"/>
              </a:lnSpc>
              <a:defRPr/>
            </a:pPr>
            <a:endParaRPr lang="en-US" dirty="0" smtClean="0">
              <a:latin typeface="Andale Mono"/>
              <a:cs typeface="Andale Mono"/>
            </a:endParaRPr>
          </a:p>
          <a:p>
            <a:pPr lvl="1">
              <a:lnSpc>
                <a:spcPct val="95000"/>
              </a:lnSpc>
              <a:defRPr/>
            </a:pPr>
            <a:r>
              <a:rPr lang="en-US" sz="1300" dirty="0">
                <a:solidFill>
                  <a:srgbClr val="000000"/>
                </a:solidFill>
                <a:latin typeface="Andale Mono"/>
                <a:cs typeface="Andale Mono"/>
              </a:rPr>
              <a:t>job 319285</a:t>
            </a:r>
            <a:endParaRPr lang="en-US" dirty="0" smtClean="0">
              <a:latin typeface="Andale Mono"/>
              <a:cs typeface="Andale Mono"/>
            </a:endParaRPr>
          </a:p>
          <a:p>
            <a:pPr lvl="1">
              <a:lnSpc>
                <a:spcPct val="95000"/>
              </a:lnSpc>
              <a:defRPr/>
            </a:pPr>
            <a:endParaRPr lang="en-US" sz="1300" dirty="0">
              <a:solidFill>
                <a:srgbClr val="000000"/>
              </a:solidFill>
              <a:latin typeface="Andale Mono"/>
              <a:cs typeface="Andale Mono"/>
            </a:endParaRPr>
          </a:p>
          <a:p>
            <a:pPr lvl="1">
              <a:lnSpc>
                <a:spcPct val="95000"/>
              </a:lnSpc>
              <a:defRPr/>
            </a:pPr>
            <a:r>
              <a:rPr lang="en-US" sz="1300" dirty="0">
                <a:solidFill>
                  <a:srgbClr val="000000"/>
                </a:solidFill>
                <a:latin typeface="Andale Mono"/>
                <a:cs typeface="Andale Mono"/>
              </a:rPr>
              <a:t>Name: </a:t>
            </a:r>
            <a:r>
              <a:rPr lang="en-US" sz="1300" dirty="0" err="1">
                <a:solidFill>
                  <a:srgbClr val="000000"/>
                </a:solidFill>
                <a:latin typeface="Andale Mono"/>
                <a:cs typeface="Andale Mono"/>
              </a:rPr>
              <a:t>testjob</a:t>
            </a:r>
            <a:endParaRPr lang="en-US" dirty="0" smtClean="0">
              <a:latin typeface="Andale Mono"/>
              <a:cs typeface="Andale Mono"/>
            </a:endParaRPr>
          </a:p>
          <a:p>
            <a:pPr lvl="1">
              <a:lnSpc>
                <a:spcPct val="95000"/>
              </a:lnSpc>
              <a:defRPr/>
            </a:pPr>
            <a:r>
              <a:rPr lang="en-US" sz="1300" dirty="0">
                <a:solidFill>
                  <a:srgbClr val="000000"/>
                </a:solidFill>
                <a:latin typeface="Andale Mono"/>
                <a:cs typeface="Andale Mono"/>
              </a:rPr>
              <a:t>State: Idle </a:t>
            </a:r>
            <a:endParaRPr lang="en-US" dirty="0" smtClean="0">
              <a:latin typeface="Andale Mono"/>
              <a:cs typeface="Andale Mono"/>
            </a:endParaRPr>
          </a:p>
          <a:p>
            <a:pPr lvl="1">
              <a:lnSpc>
                <a:spcPct val="95000"/>
              </a:lnSpc>
              <a:defRPr/>
            </a:pPr>
            <a:r>
              <a:rPr lang="en-US" sz="1300" dirty="0" err="1">
                <a:solidFill>
                  <a:srgbClr val="000000"/>
                </a:solidFill>
                <a:latin typeface="Andale Mono"/>
                <a:cs typeface="Andale Mono"/>
              </a:rPr>
              <a:t>Creds</a:t>
            </a:r>
            <a:r>
              <a:rPr lang="en-US" sz="1300" dirty="0">
                <a:solidFill>
                  <a:srgbClr val="000000"/>
                </a:solidFill>
                <a:latin typeface="Andale Mono"/>
                <a:cs typeface="Andale Mono"/>
              </a:rPr>
              <a:t>: </a:t>
            </a:r>
            <a:r>
              <a:rPr lang="en-US" sz="1300" dirty="0" err="1">
                <a:solidFill>
                  <a:srgbClr val="000000"/>
                </a:solidFill>
                <a:latin typeface="Andale Mono"/>
                <a:cs typeface="Andale Mono"/>
              </a:rPr>
              <a:t>user:gpike</a:t>
            </a:r>
            <a:r>
              <a:rPr lang="en-US" sz="1300" dirty="0">
                <a:solidFill>
                  <a:srgbClr val="000000"/>
                </a:solidFill>
                <a:latin typeface="Andale Mono"/>
                <a:cs typeface="Andale Mono"/>
              </a:rPr>
              <a:t> </a:t>
            </a:r>
            <a:r>
              <a:rPr lang="en-US" sz="1300" dirty="0" err="1">
                <a:solidFill>
                  <a:srgbClr val="000000"/>
                </a:solidFill>
                <a:latin typeface="Andale Mono"/>
                <a:cs typeface="Andale Mono"/>
              </a:rPr>
              <a:t>group:users</a:t>
            </a:r>
            <a:r>
              <a:rPr lang="en-US" sz="1300" dirty="0">
                <a:solidFill>
                  <a:srgbClr val="000000"/>
                </a:solidFill>
                <a:latin typeface="Andale Mono"/>
                <a:cs typeface="Andale Mono"/>
              </a:rPr>
              <a:t> </a:t>
            </a:r>
            <a:r>
              <a:rPr lang="en-US" sz="1300" dirty="0" err="1">
                <a:solidFill>
                  <a:srgbClr val="000000"/>
                </a:solidFill>
                <a:latin typeface="Andale Mono"/>
                <a:cs typeface="Andale Mono"/>
              </a:rPr>
              <a:t>class:batch</a:t>
            </a:r>
            <a:r>
              <a:rPr lang="en-US" sz="1300" dirty="0">
                <a:solidFill>
                  <a:srgbClr val="000000"/>
                </a:solidFill>
                <a:latin typeface="Andale Mono"/>
                <a:cs typeface="Andale Mono"/>
              </a:rPr>
              <a:t> </a:t>
            </a:r>
            <a:r>
              <a:rPr lang="en-US" sz="1300" dirty="0" err="1">
                <a:solidFill>
                  <a:srgbClr val="000000"/>
                </a:solidFill>
                <a:latin typeface="Andale Mono"/>
                <a:cs typeface="Andale Mono"/>
              </a:rPr>
              <a:t>qos:od</a:t>
            </a:r>
            <a:endParaRPr lang="en-US" dirty="0" smtClean="0">
              <a:latin typeface="Andale Mono"/>
              <a:cs typeface="Andale Mono"/>
            </a:endParaRPr>
          </a:p>
          <a:p>
            <a:pPr lvl="1">
              <a:lnSpc>
                <a:spcPct val="95000"/>
              </a:lnSpc>
              <a:defRPr/>
            </a:pPr>
            <a:r>
              <a:rPr lang="en-US" sz="1300" dirty="0" err="1">
                <a:solidFill>
                  <a:srgbClr val="000000"/>
                </a:solidFill>
                <a:latin typeface="Andale Mono"/>
                <a:cs typeface="Andale Mono"/>
              </a:rPr>
              <a:t>WallTime</a:t>
            </a:r>
            <a:r>
              <a:rPr lang="en-US" sz="1300" dirty="0">
                <a:solidFill>
                  <a:srgbClr val="000000"/>
                </a:solidFill>
                <a:latin typeface="Andale Mono"/>
                <a:cs typeface="Andale Mono"/>
              </a:rPr>
              <a:t>: 00:00:00 of 4:00:00</a:t>
            </a:r>
            <a:endParaRPr lang="en-US" dirty="0" smtClean="0">
              <a:latin typeface="Andale Mono"/>
              <a:cs typeface="Andale Mono"/>
            </a:endParaRPr>
          </a:p>
          <a:p>
            <a:pPr lvl="1">
              <a:lnSpc>
                <a:spcPct val="95000"/>
              </a:lnSpc>
              <a:defRPr/>
            </a:pPr>
            <a:r>
              <a:rPr lang="en-US" sz="1300" dirty="0" err="1">
                <a:solidFill>
                  <a:srgbClr val="000000"/>
                </a:solidFill>
                <a:latin typeface="Andale Mono"/>
                <a:cs typeface="Andale Mono"/>
              </a:rPr>
              <a:t>SubmitTime</a:t>
            </a:r>
            <a:r>
              <a:rPr lang="en-US" sz="1300" dirty="0">
                <a:solidFill>
                  <a:srgbClr val="000000"/>
                </a:solidFill>
                <a:latin typeface="Andale Mono"/>
                <a:cs typeface="Andale Mono"/>
              </a:rPr>
              <a:t>: Wed Dec 1 20:01:42</a:t>
            </a:r>
            <a:endParaRPr lang="en-US" dirty="0" smtClean="0">
              <a:latin typeface="Andale Mono"/>
              <a:cs typeface="Andale Mono"/>
            </a:endParaRPr>
          </a:p>
          <a:p>
            <a:pPr lvl="1">
              <a:lnSpc>
                <a:spcPct val="95000"/>
              </a:lnSpc>
              <a:defRPr/>
            </a:pPr>
            <a:r>
              <a:rPr lang="en-US" sz="1300" dirty="0">
                <a:solidFill>
                  <a:srgbClr val="000000"/>
                </a:solidFill>
                <a:latin typeface="Andale Mono"/>
                <a:cs typeface="Andale Mono"/>
              </a:rPr>
              <a:t>(Time Queued Total: 00:03:47 Eligible: 00:03:26)</a:t>
            </a:r>
            <a:endParaRPr lang="en-US" dirty="0" smtClean="0">
              <a:latin typeface="Andale Mono"/>
              <a:cs typeface="Andale Mono"/>
            </a:endParaRPr>
          </a:p>
          <a:p>
            <a:pPr lvl="1">
              <a:lnSpc>
                <a:spcPct val="95000"/>
              </a:lnSpc>
              <a:defRPr/>
            </a:pPr>
            <a:endParaRPr lang="en-US" sz="1300" dirty="0">
              <a:solidFill>
                <a:srgbClr val="000000"/>
              </a:solidFill>
              <a:latin typeface="Andale Mono"/>
              <a:cs typeface="Andale Mono"/>
            </a:endParaRPr>
          </a:p>
          <a:p>
            <a:pPr lvl="1">
              <a:lnSpc>
                <a:spcPct val="95000"/>
              </a:lnSpc>
              <a:defRPr/>
            </a:pPr>
            <a:r>
              <a:rPr lang="en-US" sz="1300" dirty="0">
                <a:solidFill>
                  <a:srgbClr val="000000"/>
                </a:solidFill>
                <a:latin typeface="Andale Mono"/>
                <a:cs typeface="Andale Mono"/>
              </a:rPr>
              <a:t>Total Requested Tasks: 320</a:t>
            </a:r>
            <a:endParaRPr lang="en-US" dirty="0" smtClean="0">
              <a:latin typeface="Andale Mono"/>
              <a:cs typeface="Andale Mono"/>
            </a:endParaRPr>
          </a:p>
          <a:p>
            <a:pPr lvl="1">
              <a:lnSpc>
                <a:spcPct val="95000"/>
              </a:lnSpc>
              <a:defRPr/>
            </a:pPr>
            <a:endParaRPr lang="en-US" sz="1300" dirty="0">
              <a:solidFill>
                <a:srgbClr val="000000"/>
              </a:solidFill>
              <a:latin typeface="Andale Mono"/>
              <a:cs typeface="Andale Mono"/>
            </a:endParaRPr>
          </a:p>
          <a:p>
            <a:pPr lvl="1">
              <a:lnSpc>
                <a:spcPct val="95000"/>
              </a:lnSpc>
              <a:defRPr/>
            </a:pPr>
            <a:r>
              <a:rPr lang="en-US" sz="1300" dirty="0" err="1">
                <a:solidFill>
                  <a:srgbClr val="000000"/>
                </a:solidFill>
                <a:latin typeface="Andale Mono"/>
                <a:cs typeface="Andale Mono"/>
              </a:rPr>
              <a:t>Req</a:t>
            </a:r>
            <a:r>
              <a:rPr lang="en-US" sz="1300" dirty="0">
                <a:solidFill>
                  <a:srgbClr val="000000"/>
                </a:solidFill>
                <a:latin typeface="Andale Mono"/>
                <a:cs typeface="Andale Mono"/>
              </a:rPr>
              <a:t>[0] </a:t>
            </a:r>
            <a:r>
              <a:rPr lang="en-US" sz="1300" dirty="0" err="1">
                <a:solidFill>
                  <a:srgbClr val="000000"/>
                </a:solidFill>
                <a:latin typeface="Andale Mono"/>
                <a:cs typeface="Andale Mono"/>
              </a:rPr>
              <a:t>TaskCount</a:t>
            </a:r>
            <a:r>
              <a:rPr lang="en-US" sz="1300" dirty="0">
                <a:solidFill>
                  <a:srgbClr val="000000"/>
                </a:solidFill>
                <a:latin typeface="Andale Mono"/>
                <a:cs typeface="Andale Mono"/>
              </a:rPr>
              <a:t>: 320 Partition: ALL </a:t>
            </a:r>
            <a:endParaRPr lang="en-US" dirty="0" smtClean="0">
              <a:latin typeface="Andale Mono"/>
              <a:cs typeface="Andale Mono"/>
            </a:endParaRPr>
          </a:p>
          <a:p>
            <a:pPr lvl="1">
              <a:lnSpc>
                <a:spcPct val="95000"/>
              </a:lnSpc>
              <a:defRPr/>
            </a:pPr>
            <a:endParaRPr lang="en-US" sz="1300" dirty="0">
              <a:solidFill>
                <a:srgbClr val="000000"/>
              </a:solidFill>
              <a:latin typeface="Andale Mono"/>
              <a:cs typeface="Andale Mono"/>
            </a:endParaRPr>
          </a:p>
          <a:p>
            <a:pPr lvl="1">
              <a:lnSpc>
                <a:spcPct val="95000"/>
              </a:lnSpc>
              <a:defRPr/>
            </a:pPr>
            <a:r>
              <a:rPr lang="en-US" sz="1300" dirty="0">
                <a:solidFill>
                  <a:srgbClr val="000000"/>
                </a:solidFill>
                <a:latin typeface="Andale Mono"/>
                <a:cs typeface="Andale Mono"/>
              </a:rPr>
              <a:t>Partition List: ALL,s82,SHARED,msm</a:t>
            </a:r>
            <a:endParaRPr lang="en-US" dirty="0" smtClean="0">
              <a:latin typeface="Andale Mono"/>
              <a:cs typeface="Andale Mono"/>
            </a:endParaRPr>
          </a:p>
          <a:p>
            <a:pPr lvl="1">
              <a:lnSpc>
                <a:spcPct val="95000"/>
              </a:lnSpc>
              <a:defRPr/>
            </a:pPr>
            <a:r>
              <a:rPr lang="en-US" sz="1300" dirty="0">
                <a:solidFill>
                  <a:srgbClr val="000000"/>
                </a:solidFill>
                <a:latin typeface="Andale Mono"/>
                <a:cs typeface="Andale Mono"/>
              </a:rPr>
              <a:t>Flags: RESTARTABLE</a:t>
            </a:r>
            <a:endParaRPr lang="en-US" dirty="0" smtClean="0">
              <a:latin typeface="Andale Mono"/>
              <a:cs typeface="Andale Mono"/>
            </a:endParaRPr>
          </a:p>
          <a:p>
            <a:pPr lvl="1">
              <a:lnSpc>
                <a:spcPct val="95000"/>
              </a:lnSpc>
              <a:defRPr/>
            </a:pPr>
            <a:r>
              <a:rPr lang="en-US" sz="1300" dirty="0" err="1">
                <a:solidFill>
                  <a:srgbClr val="000000"/>
                </a:solidFill>
                <a:latin typeface="Andale Mono"/>
                <a:cs typeface="Andale Mono"/>
              </a:rPr>
              <a:t>Attr</a:t>
            </a:r>
            <a:r>
              <a:rPr lang="en-US" sz="1300" dirty="0">
                <a:solidFill>
                  <a:srgbClr val="000000"/>
                </a:solidFill>
                <a:latin typeface="Andale Mono"/>
                <a:cs typeface="Andale Mono"/>
              </a:rPr>
              <a:t>: checkpoint</a:t>
            </a:r>
            <a:endParaRPr lang="en-US" dirty="0" smtClean="0">
              <a:latin typeface="Andale Mono"/>
              <a:cs typeface="Andale Mono"/>
            </a:endParaRPr>
          </a:p>
          <a:p>
            <a:pPr lvl="1">
              <a:lnSpc>
                <a:spcPct val="95000"/>
              </a:lnSpc>
              <a:defRPr/>
            </a:pPr>
            <a:r>
              <a:rPr lang="en-US" sz="1300" dirty="0" err="1">
                <a:solidFill>
                  <a:srgbClr val="000000"/>
                </a:solidFill>
                <a:latin typeface="Andale Mono"/>
                <a:cs typeface="Andale Mono"/>
              </a:rPr>
              <a:t>StartPriority</a:t>
            </a:r>
            <a:r>
              <a:rPr lang="en-US" sz="1300" dirty="0">
                <a:solidFill>
                  <a:srgbClr val="000000"/>
                </a:solidFill>
                <a:latin typeface="Andale Mono"/>
                <a:cs typeface="Andale Mono"/>
              </a:rPr>
              <a:t>: 3</a:t>
            </a:r>
            <a:endParaRPr lang="en-US" dirty="0" smtClean="0">
              <a:latin typeface="Andale Mono"/>
              <a:cs typeface="Andale Mono"/>
            </a:endParaRPr>
          </a:p>
          <a:p>
            <a:pPr lvl="1">
              <a:lnSpc>
                <a:spcPct val="95000"/>
              </a:lnSpc>
              <a:defRPr/>
            </a:pPr>
            <a:r>
              <a:rPr lang="en-US" sz="1300" dirty="0">
                <a:solidFill>
                  <a:srgbClr val="000000"/>
                </a:solidFill>
                <a:latin typeface="Andale Mono"/>
                <a:cs typeface="Andale Mono"/>
              </a:rPr>
              <a:t>NOTE: job cannot run (insufficient available </a:t>
            </a:r>
            <a:r>
              <a:rPr lang="en-US" sz="1300" dirty="0" err="1">
                <a:solidFill>
                  <a:srgbClr val="000000"/>
                </a:solidFill>
                <a:latin typeface="Andale Mono"/>
                <a:cs typeface="Andale Mono"/>
              </a:rPr>
              <a:t>procs</a:t>
            </a:r>
            <a:r>
              <a:rPr lang="en-US" sz="1300" dirty="0">
                <a:solidFill>
                  <a:srgbClr val="000000"/>
                </a:solidFill>
                <a:latin typeface="Andale Mono"/>
                <a:cs typeface="Andale Mono"/>
              </a:rPr>
              <a:t>: 312 available)</a:t>
            </a:r>
            <a:endParaRPr lang="en-US" dirty="0" smtClean="0">
              <a:latin typeface="Andale Mono"/>
              <a:cs typeface="Andale Mon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a:xfrm>
            <a:off x="496888" y="320675"/>
            <a:ext cx="8150225" cy="1050925"/>
          </a:xfrm>
        </p:spPr>
        <p:txBody>
          <a:bodyPr lIns="0" tIns="0" rIns="0" bIns="0"/>
          <a:lstStyle/>
          <a:p>
            <a:pPr defTabSz="455613" eaLnBrk="1" hangingPunct="1">
              <a:lnSpc>
                <a:spcPct val="95000"/>
              </a:lnSpc>
            </a:pPr>
            <a:r>
              <a:rPr lang="en-US" smtClean="0">
                <a:solidFill>
                  <a:srgbClr val="000000"/>
                </a:solidFill>
                <a:latin typeface="Arial" pitchFamily="34" charset="0"/>
                <a:ea typeface="ＭＳ Ｐゴシック" pitchFamily="34" charset="-128"/>
              </a:rPr>
              <a:t>Why won</a:t>
            </a:r>
            <a:r>
              <a:rPr lang="en-US" altLang="en-US" smtClean="0">
                <a:solidFill>
                  <a:srgbClr val="000000"/>
                </a:solidFill>
                <a:latin typeface="Arial" pitchFamily="34" charset="0"/>
                <a:ea typeface="ＭＳ Ｐゴシック" pitchFamily="34" charset="-128"/>
              </a:rPr>
              <a:t>’</a:t>
            </a:r>
            <a:r>
              <a:rPr lang="en-US" smtClean="0">
                <a:solidFill>
                  <a:srgbClr val="000000"/>
                </a:solidFill>
                <a:latin typeface="Arial" pitchFamily="34" charset="0"/>
                <a:ea typeface="ＭＳ Ｐゴシック" pitchFamily="34" charset="-128"/>
              </a:rPr>
              <a:t>t my job run?</a:t>
            </a:r>
          </a:p>
        </p:txBody>
      </p:sp>
      <p:sp>
        <p:nvSpPr>
          <p:cNvPr id="17412" name="Text Box 4"/>
          <p:cNvSpPr txBox="1">
            <a:spLocks noChangeArrowheads="1"/>
          </p:cNvSpPr>
          <p:nvPr/>
        </p:nvSpPr>
        <p:spPr bwMode="auto">
          <a:xfrm>
            <a:off x="496888" y="1646238"/>
            <a:ext cx="8150225" cy="42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857250" indent="-2857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sz="3200">
                <a:solidFill>
                  <a:srgbClr val="000000"/>
                </a:solidFill>
              </a:rPr>
              <a:t>If you submitted a job that cannot run, use qdel to delete the job, fix your script, and resubmit the job</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800">
                <a:solidFill>
                  <a:srgbClr val="000000"/>
                </a:solidFill>
                <a:latin typeface="Courier" charset="0"/>
              </a:rPr>
              <a:t>qdel 319285</a:t>
            </a:r>
            <a:endParaRPr lang="en-US">
              <a:latin typeface="Courier" charset="0"/>
            </a:endParaRPr>
          </a:p>
          <a:p>
            <a:pPr lvl="1" eaLnBrk="1" hangingPunct="1">
              <a:lnSpc>
                <a:spcPct val="95000"/>
              </a:lnSpc>
              <a:buClr>
                <a:srgbClr val="000000"/>
              </a:buClr>
              <a:buSzPct val="100000"/>
              <a:buFontTx/>
              <a:buChar char="•"/>
            </a:pPr>
            <a:r>
              <a:rPr lang="en-US" sz="3200">
                <a:solidFill>
                  <a:srgbClr val="000000"/>
                </a:solidFill>
              </a:rPr>
              <a:t>If you think your job should run, leave it in the queue and send email</a:t>
            </a:r>
            <a:endParaRPr lang="en-US">
              <a:latin typeface="Times New Roman" pitchFamily="18" charset="0"/>
            </a:endParaRPr>
          </a:p>
          <a:p>
            <a:pPr lvl="1" eaLnBrk="1" hangingPunct="1">
              <a:lnSpc>
                <a:spcPct val="95000"/>
              </a:lnSpc>
              <a:buClr>
                <a:srgbClr val="000000"/>
              </a:buClr>
              <a:buSzPct val="100000"/>
              <a:buFontTx/>
              <a:buChar char="•"/>
            </a:pPr>
            <a:r>
              <a:rPr lang="en-US" sz="3200">
                <a:solidFill>
                  <a:srgbClr val="000000"/>
                </a:solidFill>
              </a:rPr>
              <a:t>It</a:t>
            </a:r>
            <a:r>
              <a:rPr lang="ja-JP" altLang="en-US" sz="3200">
                <a:solidFill>
                  <a:srgbClr val="000000"/>
                </a:solidFill>
              </a:rPr>
              <a:t>’</a:t>
            </a:r>
            <a:r>
              <a:rPr lang="en-US" altLang="ja-JP" sz="3200">
                <a:solidFill>
                  <a:srgbClr val="000000"/>
                </a:solidFill>
              </a:rPr>
              <a:t>s also possible that maintenance is coming up soon</a:t>
            </a:r>
            <a:endParaRPr lang="en-US" altLang="ja-JP">
              <a:latin typeface="Times New Roman" pitchFamily="18" charset="0"/>
            </a:endParaRPr>
          </a:p>
          <a:p>
            <a:pPr eaLnBrk="1" hangingPunct="1">
              <a:lnSpc>
                <a:spcPct val="95000"/>
              </a:lnSpc>
              <a:buClr>
                <a:srgbClr val="000000"/>
              </a:buClr>
              <a:buSzPct val="100000"/>
            </a:pPr>
            <a:endParaRPr lang="en-US" sz="3200">
              <a:solidFill>
                <a:srgbClr val="000000"/>
              </a:solidFill>
            </a:endParaRPr>
          </a:p>
        </p:txBody>
      </p:sp>
      <p:sp>
        <p:nvSpPr>
          <p:cNvPr id="17413"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Making your job run sooner</a:t>
            </a:r>
          </a:p>
        </p:txBody>
      </p:sp>
      <p:sp>
        <p:nvSpPr>
          <p:cNvPr id="18436" name="Text Box 4"/>
          <p:cNvSpPr txBox="1">
            <a:spLocks noChangeArrowheads="1"/>
          </p:cNvSpPr>
          <p:nvPr/>
        </p:nvSpPr>
        <p:spPr bwMode="auto">
          <a:xfrm>
            <a:off x="496888" y="1646238"/>
            <a:ext cx="8150225"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857250" indent="-285750" eaLnBrk="0" hangingPunct="0">
              <a:defRPr sz="2400">
                <a:solidFill>
                  <a:schemeClr val="tx1"/>
                </a:solidFill>
                <a:latin typeface="Arial" pitchFamily="34" charset="0"/>
                <a:ea typeface="ＭＳ Ｐゴシック" pitchFamily="34" charset="-128"/>
              </a:defRPr>
            </a:lvl3pPr>
            <a:lvl4pPr marL="12573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sz="3200">
                <a:solidFill>
                  <a:srgbClr val="000000"/>
                </a:solidFill>
              </a:rPr>
              <a:t>In general, specify the minimal set of resources you need</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800">
                <a:solidFill>
                  <a:srgbClr val="000000"/>
                </a:solidFill>
              </a:rPr>
              <a:t>Use minimum number of nodes</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800">
                <a:solidFill>
                  <a:srgbClr val="000000"/>
                </a:solidFill>
              </a:rPr>
              <a:t>Use the job queue with the shortest max walltime</a:t>
            </a:r>
            <a:endParaRPr lang="en-US">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latin typeface="Courier" charset="0"/>
              </a:rPr>
              <a:t>qstat –Q –f</a:t>
            </a:r>
            <a:endParaRPr lang="en-US">
              <a:latin typeface="Courier" charset="0"/>
            </a:endParaRPr>
          </a:p>
          <a:p>
            <a:pPr lvl="2" eaLnBrk="1" hangingPunct="1">
              <a:lnSpc>
                <a:spcPct val="95000"/>
              </a:lnSpc>
              <a:buClr>
                <a:srgbClr val="000000"/>
              </a:buClr>
              <a:buSzPct val="80000"/>
              <a:buFont typeface="Courier New" pitchFamily="49" charset="0"/>
              <a:buChar char="o"/>
            </a:pPr>
            <a:r>
              <a:rPr lang="en-US" sz="2800">
                <a:solidFill>
                  <a:srgbClr val="000000"/>
                </a:solidFill>
              </a:rPr>
              <a:t>Specify the minimum amount of time you need for the job</a:t>
            </a:r>
            <a:endParaRPr lang="en-US">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latin typeface="Courier" charset="0"/>
              </a:rPr>
              <a:t>qsub –l walltime=hh:mm:ss</a:t>
            </a:r>
          </a:p>
        </p:txBody>
      </p:sp>
      <p:sp>
        <p:nvSpPr>
          <p:cNvPr id="18437"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Calibri" charset="0"/>
              </a:rPr>
              <a:t>Example with MPI</a:t>
            </a:r>
          </a:p>
        </p:txBody>
      </p:sp>
      <p:sp>
        <p:nvSpPr>
          <p:cNvPr id="30722" name="Content Placeholder 2"/>
          <p:cNvSpPr>
            <a:spLocks noGrp="1"/>
          </p:cNvSpPr>
          <p:nvPr>
            <p:ph sz="half" idx="1"/>
          </p:nvPr>
        </p:nvSpPr>
        <p:spPr>
          <a:xfrm>
            <a:off x="457200" y="1600200"/>
            <a:ext cx="4039077" cy="4526280"/>
          </a:xfrm>
        </p:spPr>
        <p:txBody>
          <a:bodyPr/>
          <a:lstStyle/>
          <a:p>
            <a:pPr eaLnBrk="1" hangingPunct="1"/>
            <a:r>
              <a:rPr lang="en-US">
                <a:latin typeface="Calibri" charset="0"/>
              </a:rPr>
              <a:t>Run through a simple example of an MPI job</a:t>
            </a:r>
          </a:p>
          <a:p>
            <a:pPr lvl="1" eaLnBrk="1" hangingPunct="1"/>
            <a:r>
              <a:rPr lang="en-US">
                <a:latin typeface="Calibri" charset="0"/>
              </a:rPr>
              <a:t>Ring algorithm passes messages along to each process as a chain or string</a:t>
            </a:r>
          </a:p>
          <a:p>
            <a:pPr lvl="1" eaLnBrk="1" hangingPunct="1"/>
            <a:r>
              <a:rPr lang="en-US">
                <a:latin typeface="Calibri" charset="0"/>
              </a:rPr>
              <a:t>Use Intel compiler and mpi to compile &amp; run</a:t>
            </a:r>
          </a:p>
          <a:p>
            <a:pPr lvl="1" eaLnBrk="1" hangingPunct="1"/>
            <a:r>
              <a:rPr lang="en-US">
                <a:latin typeface="Calibri" charset="0"/>
              </a:rPr>
              <a:t>Hands on experience with PBS scripts</a:t>
            </a:r>
          </a:p>
          <a:p>
            <a:pPr lvl="1" eaLnBrk="1" hangingPunct="1"/>
            <a:endParaRPr lang="en-US">
              <a:latin typeface="Calibri" charset="0"/>
            </a:endParaRPr>
          </a:p>
        </p:txBody>
      </p:sp>
      <p:pic>
        <p:nvPicPr>
          <p:cNvPr id="30723" name="Picture 3" descr="MPI_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1969" y="1851660"/>
            <a:ext cx="4509135" cy="443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770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5"/>
          <p:cNvSpPr>
            <a:spLocks noGrp="1"/>
          </p:cNvSpPr>
          <p:nvPr>
            <p:ph idx="1"/>
          </p:nvPr>
        </p:nvSpPr>
        <p:spPr>
          <a:xfrm>
            <a:off x="1897380" y="480060"/>
            <a:ext cx="5280660" cy="569214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defRPr/>
            </a:pPr>
            <a:r>
              <a:rPr lang="en-US" sz="1600" dirty="0">
                <a:latin typeface="Courier" charset="0"/>
                <a:cs typeface="Courier" charset="0"/>
              </a:rPr>
              <a:t>#PBS -N hello-</a:t>
            </a:r>
            <a:r>
              <a:rPr lang="en-US" sz="1600" dirty="0" err="1">
                <a:latin typeface="Courier" charset="0"/>
                <a:cs typeface="Courier" charset="0"/>
              </a:rPr>
              <a:t>mvapich</a:t>
            </a:r>
            <a:r>
              <a:rPr lang="en-US" sz="1600" dirty="0">
                <a:latin typeface="Courier" charset="0"/>
                <a:cs typeface="Courier" charset="0"/>
              </a:rPr>
              <a:t>-</a:t>
            </a:r>
            <a:r>
              <a:rPr lang="en-US" sz="1600" dirty="0" err="1">
                <a:latin typeface="Courier" charset="0"/>
                <a:cs typeface="Courier" charset="0"/>
              </a:rPr>
              <a:t>intel</a:t>
            </a:r>
            <a:endParaRPr lang="en-US" sz="1600" dirty="0">
              <a:latin typeface="Courier" charset="0"/>
              <a:cs typeface="Courier" charset="0"/>
            </a:endParaRPr>
          </a:p>
          <a:p>
            <a:pPr marL="0" indent="0">
              <a:buNone/>
              <a:defRPr/>
            </a:pPr>
            <a:r>
              <a:rPr lang="en-US" sz="1600" dirty="0">
                <a:latin typeface="Courier" charset="0"/>
                <a:cs typeface="Courier" charset="0"/>
              </a:rPr>
              <a:t>#PBS -l nodes=4:ppn=8</a:t>
            </a:r>
          </a:p>
          <a:p>
            <a:pPr marL="0" indent="0">
              <a:buNone/>
              <a:defRPr/>
            </a:pPr>
            <a:r>
              <a:rPr lang="en-US" sz="1600" dirty="0">
                <a:latin typeface="Courier" charset="0"/>
                <a:cs typeface="Courier" charset="0"/>
              </a:rPr>
              <a:t>#PBS -l </a:t>
            </a:r>
            <a:r>
              <a:rPr lang="en-US" sz="1600" dirty="0" err="1">
                <a:latin typeface="Courier" charset="0"/>
                <a:cs typeface="Courier" charset="0"/>
              </a:rPr>
              <a:t>walltime</a:t>
            </a:r>
            <a:r>
              <a:rPr lang="en-US" sz="1600" dirty="0">
                <a:latin typeface="Courier" charset="0"/>
                <a:cs typeface="Courier" charset="0"/>
              </a:rPr>
              <a:t>=00:02:00</a:t>
            </a:r>
          </a:p>
          <a:p>
            <a:pPr marL="0" indent="0">
              <a:buNone/>
              <a:defRPr/>
            </a:pPr>
            <a:r>
              <a:rPr lang="en-US" sz="1600" dirty="0">
                <a:latin typeface="Courier" charset="0"/>
                <a:cs typeface="Courier" charset="0"/>
              </a:rPr>
              <a:t>#PBS -k </a:t>
            </a:r>
            <a:r>
              <a:rPr lang="en-US" sz="1600" dirty="0" err="1">
                <a:latin typeface="Courier" charset="0"/>
                <a:cs typeface="Courier" charset="0"/>
              </a:rPr>
              <a:t>oe</a:t>
            </a:r>
            <a:endParaRPr lang="en-US" sz="1600" dirty="0">
              <a:latin typeface="Courier" charset="0"/>
              <a:cs typeface="Courier" charset="0"/>
            </a:endParaRPr>
          </a:p>
          <a:p>
            <a:pPr marL="0" indent="0">
              <a:buNone/>
              <a:defRPr/>
            </a:pPr>
            <a:r>
              <a:rPr lang="en-US" sz="1600" dirty="0">
                <a:latin typeface="Courier" charset="0"/>
                <a:cs typeface="Courier" charset="0"/>
              </a:rPr>
              <a:t>#PBS -j </a:t>
            </a:r>
            <a:r>
              <a:rPr lang="en-US" sz="1600" dirty="0" err="1">
                <a:latin typeface="Courier" charset="0"/>
                <a:cs typeface="Courier" charset="0"/>
              </a:rPr>
              <a:t>oe</a:t>
            </a:r>
            <a:endParaRPr lang="en-US" sz="1600" dirty="0">
              <a:latin typeface="Courier" charset="0"/>
              <a:cs typeface="Courier" charset="0"/>
            </a:endParaRPr>
          </a:p>
          <a:p>
            <a:pPr marL="0" indent="0">
              <a:buNone/>
              <a:defRPr/>
            </a:pPr>
            <a:endParaRPr lang="en-US" sz="1600" dirty="0">
              <a:latin typeface="Courier" charset="0"/>
              <a:cs typeface="Courier" charset="0"/>
            </a:endParaRPr>
          </a:p>
          <a:p>
            <a:pPr marL="0" indent="0">
              <a:buNone/>
              <a:defRPr/>
            </a:pPr>
            <a:r>
              <a:rPr lang="en-US" sz="1600" dirty="0">
                <a:latin typeface="Courier" charset="0"/>
                <a:cs typeface="Courier" charset="0"/>
              </a:rPr>
              <a:t>EXE=$HOME/</a:t>
            </a:r>
            <a:r>
              <a:rPr lang="en-US" sz="1600" dirty="0" err="1">
                <a:latin typeface="Courier" charset="0"/>
                <a:cs typeface="Courier" charset="0"/>
              </a:rPr>
              <a:t>mpiring</a:t>
            </a:r>
            <a:r>
              <a:rPr lang="en-US" sz="1600" dirty="0">
                <a:latin typeface="Courier" charset="0"/>
                <a:cs typeface="Courier" charset="0"/>
              </a:rPr>
              <a:t>/</a:t>
            </a:r>
            <a:r>
              <a:rPr lang="en-US" sz="1600" dirty="0" err="1">
                <a:latin typeface="Courier" charset="0"/>
                <a:cs typeface="Courier" charset="0"/>
              </a:rPr>
              <a:t>mpiring</a:t>
            </a:r>
            <a:endParaRPr lang="en-US" sz="1600" dirty="0">
              <a:latin typeface="Courier" charset="0"/>
              <a:cs typeface="Courier" charset="0"/>
            </a:endParaRPr>
          </a:p>
          <a:p>
            <a:pPr marL="0" indent="0">
              <a:buNone/>
              <a:defRPr/>
            </a:pPr>
            <a:endParaRPr lang="en-US" sz="1600" dirty="0">
              <a:latin typeface="Courier" charset="0"/>
              <a:cs typeface="Courier" charset="0"/>
            </a:endParaRPr>
          </a:p>
          <a:p>
            <a:pPr marL="0" indent="0">
              <a:buNone/>
              <a:defRPr/>
            </a:pPr>
            <a:r>
              <a:rPr lang="en-US" sz="1600" dirty="0">
                <a:latin typeface="Courier" charset="0"/>
                <a:cs typeface="Courier" charset="0"/>
              </a:rPr>
              <a:t>echo "Started on `/bin/hostname`"</a:t>
            </a:r>
          </a:p>
          <a:p>
            <a:pPr marL="0" indent="0">
              <a:buNone/>
              <a:defRPr/>
            </a:pPr>
            <a:r>
              <a:rPr lang="en-US" sz="1600" dirty="0">
                <a:latin typeface="Courier" charset="0"/>
                <a:cs typeface="Courier" charset="0"/>
              </a:rPr>
              <a:t>echo</a:t>
            </a:r>
          </a:p>
          <a:p>
            <a:pPr marL="0" indent="0">
              <a:buNone/>
              <a:defRPr/>
            </a:pPr>
            <a:r>
              <a:rPr lang="en-US" sz="1600" dirty="0">
                <a:latin typeface="Courier" charset="0"/>
                <a:cs typeface="Courier" charset="0"/>
              </a:rPr>
              <a:t>echo "PATH is [$PATH]"</a:t>
            </a:r>
          </a:p>
          <a:p>
            <a:pPr marL="0" indent="0">
              <a:buNone/>
              <a:defRPr/>
            </a:pPr>
            <a:r>
              <a:rPr lang="en-US" sz="1600" dirty="0">
                <a:latin typeface="Courier" charset="0"/>
                <a:cs typeface="Courier" charset="0"/>
              </a:rPr>
              <a:t>echo</a:t>
            </a:r>
          </a:p>
          <a:p>
            <a:pPr marL="0" indent="0">
              <a:buNone/>
              <a:defRPr/>
            </a:pPr>
            <a:r>
              <a:rPr lang="en-US" sz="1600" dirty="0">
                <a:latin typeface="Courier" charset="0"/>
                <a:cs typeface="Courier" charset="0"/>
              </a:rPr>
              <a:t>echo "Nodes chosen are:"</a:t>
            </a:r>
          </a:p>
          <a:p>
            <a:pPr marL="0" indent="0">
              <a:buNone/>
              <a:defRPr/>
            </a:pPr>
            <a:r>
              <a:rPr lang="en-US" sz="1600" dirty="0">
                <a:latin typeface="Courier" charset="0"/>
                <a:cs typeface="Courier" charset="0"/>
              </a:rPr>
              <a:t>cat $PBS_NODEFILE</a:t>
            </a:r>
          </a:p>
          <a:p>
            <a:pPr marL="0" indent="0">
              <a:buNone/>
              <a:defRPr/>
            </a:pPr>
            <a:r>
              <a:rPr lang="en-US" sz="1600" dirty="0">
                <a:latin typeface="Courier" charset="0"/>
                <a:cs typeface="Courier" charset="0"/>
              </a:rPr>
              <a:t>echo</a:t>
            </a:r>
          </a:p>
          <a:p>
            <a:pPr marL="0" indent="0">
              <a:buNone/>
              <a:defRPr/>
            </a:pPr>
            <a:r>
              <a:rPr lang="en-US" sz="1600" dirty="0">
                <a:latin typeface="Courier" charset="0"/>
                <a:cs typeface="Courier" charset="0"/>
              </a:rPr>
              <a:t>module load </a:t>
            </a:r>
            <a:r>
              <a:rPr lang="en-US" sz="1600" dirty="0" err="1">
                <a:latin typeface="Courier" charset="0"/>
                <a:cs typeface="Courier" charset="0"/>
              </a:rPr>
              <a:t>intel</a:t>
            </a:r>
            <a:r>
              <a:rPr lang="en-US" sz="1600" dirty="0">
                <a:latin typeface="Courier" charset="0"/>
                <a:cs typeface="Courier" charset="0"/>
              </a:rPr>
              <a:t> </a:t>
            </a:r>
            <a:r>
              <a:rPr lang="en-US" sz="1600" dirty="0" err="1">
                <a:latin typeface="Courier" charset="0"/>
                <a:cs typeface="Courier" charset="0"/>
              </a:rPr>
              <a:t>intelmpi</a:t>
            </a:r>
            <a:endParaRPr lang="en-US" sz="1600" dirty="0">
              <a:latin typeface="Courier" charset="0"/>
              <a:cs typeface="Courier" charset="0"/>
            </a:endParaRPr>
          </a:p>
          <a:p>
            <a:pPr marL="0" indent="0">
              <a:buNone/>
              <a:defRPr/>
            </a:pPr>
            <a:r>
              <a:rPr lang="en-US" sz="1600" dirty="0" err="1">
                <a:latin typeface="Courier" charset="0"/>
                <a:cs typeface="Courier" charset="0"/>
              </a:rPr>
              <a:t>mpdboot</a:t>
            </a:r>
            <a:r>
              <a:rPr lang="en-US" sz="1600" dirty="0">
                <a:latin typeface="Courier" charset="0"/>
                <a:cs typeface="Courier" charset="0"/>
              </a:rPr>
              <a:t> -n 4 -f $PBS_NODEFILE -v --</a:t>
            </a:r>
            <a:r>
              <a:rPr lang="en-US" sz="1600" dirty="0" err="1">
                <a:latin typeface="Courier" charset="0"/>
                <a:cs typeface="Courier" charset="0"/>
              </a:rPr>
              <a:t>remcons</a:t>
            </a:r>
            <a:endParaRPr lang="en-US" sz="1600" dirty="0">
              <a:latin typeface="Courier" charset="0"/>
              <a:cs typeface="Courier" charset="0"/>
            </a:endParaRPr>
          </a:p>
          <a:p>
            <a:pPr marL="0" indent="0">
              <a:buNone/>
              <a:defRPr/>
            </a:pPr>
            <a:endParaRPr lang="en-US" sz="1600" dirty="0">
              <a:latin typeface="Courier" charset="0"/>
              <a:cs typeface="Courier" charset="0"/>
            </a:endParaRPr>
          </a:p>
          <a:p>
            <a:pPr marL="0" indent="0">
              <a:buNone/>
              <a:defRPr/>
            </a:pPr>
            <a:r>
              <a:rPr lang="en-US" sz="1600" dirty="0" err="1">
                <a:latin typeface="Courier" charset="0"/>
                <a:cs typeface="Courier" charset="0"/>
              </a:rPr>
              <a:t>mpiexec</a:t>
            </a:r>
            <a:r>
              <a:rPr lang="en-US" sz="1600" dirty="0">
                <a:latin typeface="Courier" charset="0"/>
                <a:cs typeface="Courier" charset="0"/>
              </a:rPr>
              <a:t> -n 32 $EXE</a:t>
            </a:r>
          </a:p>
          <a:p>
            <a:pPr marL="0" indent="0">
              <a:buNone/>
              <a:defRPr/>
            </a:pPr>
            <a:endParaRPr lang="en-US" sz="1600" dirty="0">
              <a:latin typeface="Courier" charset="0"/>
              <a:cs typeface="Courier" charset="0"/>
            </a:endParaRPr>
          </a:p>
          <a:p>
            <a:pPr marL="0" indent="0">
              <a:buNone/>
              <a:defRPr/>
            </a:pPr>
            <a:r>
              <a:rPr lang="en-US" sz="1600" dirty="0" err="1">
                <a:latin typeface="Courier" charset="0"/>
                <a:cs typeface="Courier" charset="0"/>
              </a:rPr>
              <a:t>mpdallexit</a:t>
            </a:r>
            <a:endParaRPr lang="en-US" sz="1600" dirty="0">
              <a:latin typeface="Courier" charset="0"/>
              <a:cs typeface="Courier" charset="0"/>
            </a:endParaRPr>
          </a:p>
          <a:p>
            <a:pPr marL="0" indent="0">
              <a:buNone/>
              <a:defRPr/>
            </a:pPr>
            <a:endParaRPr lang="en-US" sz="1600" dirty="0">
              <a:latin typeface="Courier" charset="0"/>
              <a:cs typeface="Courier" charset="0"/>
            </a:endParaRPr>
          </a:p>
        </p:txBody>
      </p:sp>
    </p:spTree>
    <p:extLst>
      <p:ext uri="{BB962C8B-B14F-4D97-AF65-F5344CB8AC3E}">
        <p14:creationId xmlns:p14="http://schemas.microsoft.com/office/powerpoint/2010/main" val="425210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p:nvPr>
        </p:nvSpPr>
        <p:spPr/>
        <p:txBody>
          <a:bodyPr/>
          <a:lstStyle/>
          <a:p>
            <a:pPr eaLnBrk="1" hangingPunct="1"/>
            <a:r>
              <a:rPr lang="en-US">
                <a:latin typeface="Calibri" charset="0"/>
              </a:rPr>
              <a:t>Lets Run</a:t>
            </a:r>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defRPr/>
            </a:pPr>
            <a:r>
              <a:rPr lang="it-IT" sz="1800" dirty="0">
                <a:latin typeface="Courier"/>
                <a:cs typeface="Courier"/>
              </a:rPr>
              <a:t>&gt; </a:t>
            </a:r>
            <a:r>
              <a:rPr lang="it-IT" sz="1800" dirty="0" err="1">
                <a:latin typeface="Courier"/>
                <a:cs typeface="Courier"/>
              </a:rPr>
              <a:t>cp</a:t>
            </a:r>
            <a:r>
              <a:rPr lang="it-IT" sz="1800" dirty="0">
                <a:latin typeface="Courier"/>
                <a:cs typeface="Courier"/>
              </a:rPr>
              <a:t> /share/project/mpiexample/mpiring.tar.gz .</a:t>
            </a:r>
          </a:p>
          <a:p>
            <a:pPr marL="0" indent="0">
              <a:buNone/>
              <a:defRPr/>
            </a:pPr>
            <a:r>
              <a:rPr lang="it-IT" sz="1800" dirty="0">
                <a:latin typeface="Courier"/>
                <a:cs typeface="Courier"/>
              </a:rPr>
              <a:t>&gt; tar xfz mpiring.tar.gz </a:t>
            </a:r>
          </a:p>
          <a:p>
            <a:pPr marL="0" indent="0">
              <a:buNone/>
              <a:defRPr/>
            </a:pPr>
            <a:r>
              <a:rPr lang="it-IT" sz="1800" dirty="0">
                <a:latin typeface="Courier"/>
                <a:cs typeface="Courier"/>
              </a:rPr>
              <a:t>&gt; cd mpiring</a:t>
            </a:r>
          </a:p>
          <a:p>
            <a:pPr marL="0" indent="0">
              <a:buNone/>
              <a:defRPr/>
            </a:pPr>
            <a:r>
              <a:rPr lang="it-IT" sz="1800" dirty="0">
                <a:latin typeface="Courier"/>
                <a:cs typeface="Courier"/>
              </a:rPr>
              <a:t>&gt; </a:t>
            </a:r>
            <a:r>
              <a:rPr lang="it-IT" sz="1800" dirty="0" err="1">
                <a:latin typeface="Courier"/>
                <a:cs typeface="Courier"/>
              </a:rPr>
              <a:t>module</a:t>
            </a:r>
            <a:r>
              <a:rPr lang="it-IT" sz="1800" dirty="0">
                <a:latin typeface="Courier"/>
                <a:cs typeface="Courier"/>
              </a:rPr>
              <a:t> load intel </a:t>
            </a:r>
            <a:r>
              <a:rPr lang="it-IT" sz="1800" dirty="0" err="1">
                <a:latin typeface="Courier"/>
                <a:cs typeface="Courier"/>
              </a:rPr>
              <a:t>intelmpi</a:t>
            </a:r>
            <a:r>
              <a:rPr lang="it-IT" sz="1800" dirty="0">
                <a:latin typeface="Courier"/>
                <a:cs typeface="Courier"/>
              </a:rPr>
              <a:t> </a:t>
            </a:r>
            <a:r>
              <a:rPr lang="it-IT" sz="1800" dirty="0" err="1">
                <a:latin typeface="Courier"/>
                <a:cs typeface="Courier"/>
              </a:rPr>
              <a:t>moab</a:t>
            </a:r>
            <a:endParaRPr lang="it-IT" sz="1800" dirty="0">
              <a:latin typeface="Courier"/>
              <a:cs typeface="Courier"/>
            </a:endParaRPr>
          </a:p>
          <a:p>
            <a:pPr marL="0" indent="0">
              <a:buNone/>
              <a:defRPr/>
            </a:pPr>
            <a:endParaRPr lang="it-IT" sz="1800" dirty="0">
              <a:latin typeface="Courier"/>
              <a:cs typeface="Courier"/>
            </a:endParaRPr>
          </a:p>
          <a:p>
            <a:pPr marL="0" indent="0">
              <a:buNone/>
              <a:defRPr/>
            </a:pPr>
            <a:r>
              <a:rPr lang="it-IT" sz="1800" i="1" dirty="0">
                <a:latin typeface="Courier"/>
                <a:cs typeface="Courier"/>
              </a:rPr>
              <a:t>Intel compiler suite version 11.1/072 loaded</a:t>
            </a:r>
          </a:p>
          <a:p>
            <a:pPr marL="0" indent="0">
              <a:buNone/>
              <a:defRPr/>
            </a:pPr>
            <a:r>
              <a:rPr lang="it-IT" sz="1800" i="1" dirty="0">
                <a:latin typeface="Courier"/>
                <a:cs typeface="Courier"/>
              </a:rPr>
              <a:t>Intel MPI version 4.0.0.028 loaded</a:t>
            </a:r>
          </a:p>
          <a:p>
            <a:pPr marL="0" indent="0">
              <a:buNone/>
              <a:defRPr/>
            </a:pPr>
            <a:r>
              <a:rPr lang="it-IT" sz="1800" i="1" dirty="0">
                <a:latin typeface="Courier"/>
                <a:cs typeface="Courier"/>
              </a:rPr>
              <a:t>moab version 5.4.0 </a:t>
            </a:r>
            <a:r>
              <a:rPr lang="it-IT" sz="1800" i="1" dirty="0" err="1">
                <a:latin typeface="Courier"/>
                <a:cs typeface="Courier"/>
              </a:rPr>
              <a:t>loaded</a:t>
            </a:r>
            <a:r>
              <a:rPr lang="it-IT" sz="1800" i="1" dirty="0">
                <a:latin typeface="Courier"/>
                <a:cs typeface="Courier"/>
              </a:rPr>
              <a:t/>
            </a:r>
            <a:br>
              <a:rPr lang="it-IT" sz="1800" i="1" dirty="0">
                <a:latin typeface="Courier"/>
                <a:cs typeface="Courier"/>
              </a:rPr>
            </a:br>
            <a:endParaRPr lang="it-IT" sz="1800" i="1" dirty="0">
              <a:latin typeface="Courier"/>
              <a:cs typeface="Courier"/>
            </a:endParaRPr>
          </a:p>
          <a:p>
            <a:pPr marL="0" indent="0">
              <a:buNone/>
              <a:defRPr/>
            </a:pPr>
            <a:r>
              <a:rPr lang="it-IT" sz="1800" dirty="0">
                <a:latin typeface="Courier"/>
                <a:cs typeface="Courier"/>
              </a:rPr>
              <a:t>&gt; </a:t>
            </a:r>
            <a:r>
              <a:rPr lang="it-IT" sz="1800" dirty="0" err="1">
                <a:latin typeface="Courier"/>
                <a:cs typeface="Courier"/>
              </a:rPr>
              <a:t>mpicc</a:t>
            </a:r>
            <a:r>
              <a:rPr lang="it-IT" sz="1800" dirty="0">
                <a:latin typeface="Courier"/>
                <a:cs typeface="Courier"/>
              </a:rPr>
              <a:t> -o mpiring ./mpiring.c</a:t>
            </a:r>
          </a:p>
          <a:p>
            <a:pPr marL="0" indent="0">
              <a:buNone/>
              <a:defRPr/>
            </a:pPr>
            <a:r>
              <a:rPr lang="it-IT" sz="1800" dirty="0">
                <a:latin typeface="Courier"/>
                <a:cs typeface="Courier"/>
              </a:rPr>
              <a:t>&gt; </a:t>
            </a:r>
            <a:r>
              <a:rPr lang="it-IT" sz="1800" dirty="0" err="1">
                <a:latin typeface="Courier"/>
                <a:cs typeface="Courier"/>
              </a:rPr>
              <a:t>qsub</a:t>
            </a:r>
            <a:r>
              <a:rPr lang="it-IT" sz="1800" dirty="0">
                <a:latin typeface="Courier"/>
                <a:cs typeface="Courier"/>
              </a:rPr>
              <a:t> mpiring.pbs </a:t>
            </a:r>
          </a:p>
          <a:p>
            <a:pPr marL="0" indent="0">
              <a:buNone/>
              <a:defRPr/>
            </a:pPr>
            <a:r>
              <a:rPr lang="it-IT" sz="1800" dirty="0">
                <a:latin typeface="Courier"/>
                <a:cs typeface="Courier"/>
              </a:rPr>
              <a:t>100506.i136</a:t>
            </a:r>
          </a:p>
          <a:p>
            <a:pPr marL="0" indent="0">
              <a:buNone/>
              <a:defRPr/>
            </a:pPr>
            <a:endParaRPr lang="en-US" sz="1800" dirty="0">
              <a:latin typeface="Courier"/>
              <a:cs typeface="Courier"/>
            </a:endParaRPr>
          </a:p>
          <a:p>
            <a:pPr marL="0" indent="0">
              <a:buNone/>
              <a:defRPr/>
            </a:pPr>
            <a:r>
              <a:rPr lang="ro-RO" sz="1800" dirty="0">
                <a:latin typeface="Courier"/>
                <a:cs typeface="Courier"/>
              </a:rPr>
              <a:t>&gt; cat ~/hello-mvapich-intel.o100506 </a:t>
            </a:r>
          </a:p>
          <a:p>
            <a:pPr marL="0" indent="0">
              <a:buNone/>
              <a:defRPr/>
            </a:pPr>
            <a:r>
              <a:rPr lang="ro-RO" sz="1800" dirty="0">
                <a:latin typeface="Courier"/>
                <a:cs typeface="Courier"/>
              </a:rPr>
              <a:t>...</a:t>
            </a:r>
            <a:endParaRPr lang="it-IT" sz="1800" dirty="0">
              <a:latin typeface="Courier"/>
              <a:cs typeface="Courier"/>
            </a:endParaRPr>
          </a:p>
        </p:txBody>
      </p:sp>
    </p:spTree>
    <p:extLst>
      <p:ext uri="{BB962C8B-B14F-4D97-AF65-F5344CB8AC3E}">
        <p14:creationId xmlns:p14="http://schemas.microsoft.com/office/powerpoint/2010/main" val="206375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685800" y="660400"/>
            <a:ext cx="7772400" cy="1470025"/>
          </a:xfrm>
        </p:spPr>
        <p:txBody>
          <a:bodyPr/>
          <a:lstStyle/>
          <a:p>
            <a:pPr eaLnBrk="1" hangingPunct="1"/>
            <a:r>
              <a:rPr lang="en-US" smtClean="0">
                <a:ea typeface="ＭＳ Ｐゴシック" pitchFamily="34" charset="-128"/>
              </a:rPr>
              <a:t>MapReduce on FutureGrid</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35C2E3-6898-4898-A7DA-FE49DB6C6BC0}" type="slidenum">
              <a:rPr lang="en-US" sz="1200">
                <a:solidFill>
                  <a:srgbClr val="898989"/>
                </a:solidFill>
                <a:latin typeface="Calibri" pitchFamily="34" charset="0"/>
              </a:rPr>
              <a:pPr eaLnBrk="1" hangingPunct="1"/>
              <a:t>19</a:t>
            </a:fld>
            <a:endParaRPr lang="en-US" sz="1200">
              <a:solidFill>
                <a:srgbClr val="898989"/>
              </a:solidFill>
              <a:latin typeface="Calibri" pitchFamily="34" charset="0"/>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 name="Subtitle 2"/>
          <p:cNvSpPr>
            <a:spLocks noGrp="1"/>
          </p:cNvSpPr>
          <p:nvPr>
            <p:ph type="subTitle" idx="1"/>
          </p:nvPr>
        </p:nvSpPr>
        <p:spPr/>
        <p:txBody>
          <a:bodyPr/>
          <a:lstStyle/>
          <a:p>
            <a:r>
              <a:rPr lang="en-US" dirty="0" err="1">
                <a:solidFill>
                  <a:srgbClr val="898989"/>
                </a:solidFill>
                <a:ea typeface="ＭＳ Ｐゴシック" pitchFamily="34" charset="-128"/>
              </a:rPr>
              <a:t>Shava</a:t>
            </a:r>
            <a:r>
              <a:rPr lang="en-US" dirty="0">
                <a:solidFill>
                  <a:srgbClr val="898989"/>
                </a:solidFill>
                <a:ea typeface="ＭＳ Ｐゴシック" pitchFamily="34" charset="-128"/>
              </a:rPr>
              <a:t> </a:t>
            </a:r>
            <a:r>
              <a:rPr lang="en-US" dirty="0" err="1">
                <a:solidFill>
                  <a:srgbClr val="898989"/>
                </a:solidFill>
                <a:ea typeface="ＭＳ Ｐゴシック" pitchFamily="34" charset="-128"/>
              </a:rPr>
              <a:t>Smallen</a:t>
            </a:r>
            <a:r>
              <a:rPr lang="en-US" dirty="0">
                <a:solidFill>
                  <a:srgbClr val="898989"/>
                </a:solidFill>
                <a:ea typeface="ＭＳ Ｐゴシック" pitchFamily="34" charset="-128"/>
              </a:rPr>
              <a:t>, Andrew </a:t>
            </a:r>
            <a:r>
              <a:rPr lang="en-US" dirty="0" smtClean="0">
                <a:solidFill>
                  <a:srgbClr val="898989"/>
                </a:solidFill>
                <a:ea typeface="ＭＳ Ｐゴシック" pitchFamily="34" charset="-128"/>
              </a:rPr>
              <a:t>Younge, Geoffrey Fox</a:t>
            </a:r>
            <a:endParaRPr lang="en-US" dirty="0">
              <a:solidFill>
                <a:srgbClr val="898989"/>
              </a:solidFill>
              <a:ea typeface="ＭＳ Ｐゴシック" pitchFamily="34" charset="-128"/>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497205" y="320040"/>
            <a:ext cx="8149590" cy="1051560"/>
          </a:xfrm>
        </p:spPr>
        <p:txBody>
          <a:bodyPr lIns="0" tIns="0" rIns="0" bIns="0"/>
          <a:lstStyle/>
          <a:p>
            <a:pPr defTabSz="457196">
              <a:lnSpc>
                <a:spcPct val="95000"/>
              </a:lnSpc>
              <a:defRPr/>
            </a:pPr>
            <a:r>
              <a:rPr lang="en-US" smtClean="0">
                <a:solidFill>
                  <a:srgbClr val="000000"/>
                </a:solidFill>
                <a:latin typeface="Arial" charset="0"/>
                <a:cs typeface="+mj-cs"/>
              </a:rPr>
              <a:t>A brief overview</a:t>
            </a:r>
          </a:p>
        </p:txBody>
      </p:sp>
      <p:sp>
        <p:nvSpPr>
          <p:cNvPr id="3076" name="Text Box 4"/>
          <p:cNvSpPr txBox="1">
            <a:spLocks noChangeArrowheads="1"/>
          </p:cNvSpPr>
          <p:nvPr/>
        </p:nvSpPr>
        <p:spPr bwMode="auto">
          <a:xfrm>
            <a:off x="497205" y="1645920"/>
            <a:ext cx="814959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3200" dirty="0">
                <a:solidFill>
                  <a:srgbClr val="000000"/>
                </a:solidFill>
                <a:latin typeface="Arial" charset="0"/>
              </a:rPr>
              <a:t>FutureGrid is a </a:t>
            </a:r>
            <a:r>
              <a:rPr lang="en-US" sz="3200" dirty="0" err="1">
                <a:solidFill>
                  <a:srgbClr val="000000"/>
                </a:solidFill>
                <a:latin typeface="Arial" charset="0"/>
              </a:rPr>
              <a:t>testbed</a:t>
            </a:r>
            <a:endParaRPr lang="en-US" dirty="0" smtClean="0">
              <a:cs typeface="+mn-cs"/>
            </a:endParaRPr>
          </a:p>
          <a:p>
            <a:pPr lvl="2">
              <a:lnSpc>
                <a:spcPct val="95000"/>
              </a:lnSpc>
              <a:buClr>
                <a:srgbClr val="000000"/>
              </a:buClr>
              <a:buSzPct val="80000"/>
              <a:buFont typeface="Courier New" charset="0"/>
              <a:buChar char="o"/>
              <a:defRPr/>
            </a:pPr>
            <a:r>
              <a:rPr lang="en-US" sz="2800" dirty="0">
                <a:solidFill>
                  <a:srgbClr val="000000"/>
                </a:solidFill>
                <a:latin typeface="Arial" charset="0"/>
              </a:rPr>
              <a:t>Varied resources with varied capabilities</a:t>
            </a:r>
            <a:endParaRPr lang="en-US" dirty="0" smtClean="0">
              <a:cs typeface="+mn-cs"/>
            </a:endParaRPr>
          </a:p>
          <a:p>
            <a:pPr lvl="2">
              <a:lnSpc>
                <a:spcPct val="95000"/>
              </a:lnSpc>
              <a:buClr>
                <a:srgbClr val="000000"/>
              </a:buClr>
              <a:buSzPct val="80000"/>
              <a:buFont typeface="Courier New" charset="0"/>
              <a:buChar char="o"/>
              <a:defRPr/>
            </a:pPr>
            <a:r>
              <a:rPr lang="en-US" sz="2800" dirty="0">
                <a:solidFill>
                  <a:srgbClr val="000000"/>
                </a:solidFill>
                <a:latin typeface="Arial" charset="0"/>
              </a:rPr>
              <a:t>Support for grid, cloud, HPC</a:t>
            </a:r>
            <a:endParaRPr lang="en-US" dirty="0" smtClean="0">
              <a:cs typeface="+mn-cs"/>
            </a:endParaRPr>
          </a:p>
          <a:p>
            <a:pPr lvl="2">
              <a:lnSpc>
                <a:spcPct val="95000"/>
              </a:lnSpc>
              <a:buClr>
                <a:srgbClr val="000000"/>
              </a:buClr>
              <a:buSzPct val="80000"/>
              <a:buFont typeface="Courier New" charset="0"/>
              <a:buChar char="o"/>
              <a:defRPr/>
            </a:pPr>
            <a:r>
              <a:rPr lang="en-US" sz="2800" dirty="0">
                <a:solidFill>
                  <a:srgbClr val="000000"/>
                </a:solidFill>
                <a:latin typeface="Arial" charset="0"/>
              </a:rPr>
              <a:t>Continually evolving</a:t>
            </a:r>
            <a:endParaRPr lang="en-US" dirty="0" smtClean="0">
              <a:cs typeface="+mn-cs"/>
            </a:endParaRPr>
          </a:p>
          <a:p>
            <a:pPr lvl="2">
              <a:lnSpc>
                <a:spcPct val="95000"/>
              </a:lnSpc>
              <a:buClr>
                <a:srgbClr val="000000"/>
              </a:buClr>
              <a:buSzPct val="80000"/>
              <a:buFont typeface="Courier New" charset="0"/>
              <a:buChar char="o"/>
              <a:defRPr/>
            </a:pPr>
            <a:r>
              <a:rPr lang="en-US" sz="2800" dirty="0">
                <a:solidFill>
                  <a:srgbClr val="000000"/>
                </a:solidFill>
                <a:latin typeface="Arial" charset="0"/>
              </a:rPr>
              <a:t>Sometimes breaks in strange and unusual ways</a:t>
            </a:r>
            <a:endParaRPr lang="en-US" dirty="0" smtClean="0">
              <a:cs typeface="+mn-cs"/>
            </a:endParaRPr>
          </a:p>
          <a:p>
            <a:pPr lvl="1">
              <a:lnSpc>
                <a:spcPct val="95000"/>
              </a:lnSpc>
              <a:buClr>
                <a:srgbClr val="000000"/>
              </a:buClr>
              <a:buSzPct val="100000"/>
              <a:buFontTx/>
              <a:buChar char="•"/>
              <a:defRPr/>
            </a:pPr>
            <a:r>
              <a:rPr lang="en-US" sz="3200" dirty="0">
                <a:solidFill>
                  <a:srgbClr val="000000"/>
                </a:solidFill>
                <a:latin typeface="Arial" charset="0"/>
              </a:rPr>
              <a:t>FutureGrid as an experiment</a:t>
            </a:r>
            <a:endParaRPr lang="en-US" dirty="0" smtClean="0">
              <a:cs typeface="+mn-cs"/>
            </a:endParaRPr>
          </a:p>
          <a:p>
            <a:pPr lvl="2">
              <a:lnSpc>
                <a:spcPct val="95000"/>
              </a:lnSpc>
              <a:buClr>
                <a:srgbClr val="000000"/>
              </a:buClr>
              <a:buSzPct val="80000"/>
              <a:buFont typeface="Courier New" charset="0"/>
              <a:buChar char="o"/>
              <a:defRPr/>
            </a:pPr>
            <a:r>
              <a:rPr lang="en-US" sz="2800" dirty="0">
                <a:solidFill>
                  <a:srgbClr val="000000"/>
                </a:solidFill>
                <a:latin typeface="Arial" charset="0"/>
              </a:rPr>
              <a:t>We</a:t>
            </a:r>
            <a:r>
              <a:rPr lang="ja-JP" altLang="en-US" sz="2800" dirty="0">
                <a:solidFill>
                  <a:srgbClr val="000000"/>
                </a:solidFill>
                <a:latin typeface="Arial"/>
              </a:rPr>
              <a:t>’</a:t>
            </a:r>
            <a:r>
              <a:rPr lang="en-US" sz="2800" dirty="0">
                <a:solidFill>
                  <a:srgbClr val="000000"/>
                </a:solidFill>
                <a:latin typeface="Arial" charset="0"/>
              </a:rPr>
              <a:t>re learning as well</a:t>
            </a:r>
            <a:endParaRPr lang="en-US" dirty="0" smtClean="0">
              <a:cs typeface="+mn-cs"/>
            </a:endParaRPr>
          </a:p>
          <a:p>
            <a:pPr lvl="2">
              <a:lnSpc>
                <a:spcPct val="95000"/>
              </a:lnSpc>
              <a:buClr>
                <a:srgbClr val="000000"/>
              </a:buClr>
              <a:buSzPct val="80000"/>
              <a:buFont typeface="Courier New" charset="0"/>
              <a:buChar char="o"/>
              <a:defRPr/>
            </a:pPr>
            <a:r>
              <a:rPr lang="en-US" sz="2800" dirty="0">
                <a:solidFill>
                  <a:srgbClr val="000000"/>
                </a:solidFill>
                <a:latin typeface="Arial" charset="0"/>
              </a:rPr>
              <a:t>Adapting the environment to meet user needs</a:t>
            </a:r>
            <a:endParaRPr lang="en-US" dirty="0" smtClean="0">
              <a:cs typeface="+mn-cs"/>
            </a:endParaRPr>
          </a:p>
          <a:p>
            <a:pPr lvl="2">
              <a:lnSpc>
                <a:spcPct val="95000"/>
              </a:lnSpc>
              <a:buClr>
                <a:srgbClr val="000000"/>
              </a:buClr>
              <a:buSzPct val="100000"/>
              <a:buFont typeface="Courier New" charset="0"/>
              <a:buChar char=" "/>
              <a:defRPr/>
            </a:pPr>
            <a:endParaRPr lang="en-US" sz="2800" dirty="0">
              <a:solidFill>
                <a:srgbClr val="000000"/>
              </a:solidFill>
              <a:latin typeface="Arial" charset="0"/>
            </a:endParaRPr>
          </a:p>
        </p:txBody>
      </p:sp>
      <p:sp>
        <p:nvSpPr>
          <p:cNvPr id="3077"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039856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15"/>
            <a:ext cx="8229600" cy="1143000"/>
          </a:xfrm>
        </p:spPr>
        <p:txBody>
          <a:bodyPr/>
          <a:lstStyle/>
          <a:p>
            <a:r>
              <a:rPr lang="en-US" dirty="0" smtClean="0"/>
              <a:t>Why MapReduce?</a:t>
            </a:r>
            <a:endParaRPr lang="en-US" dirty="0"/>
          </a:p>
        </p:txBody>
      </p:sp>
      <p:sp>
        <p:nvSpPr>
          <p:cNvPr id="3" name="Content Placeholder 2"/>
          <p:cNvSpPr>
            <a:spLocks noGrp="1"/>
          </p:cNvSpPr>
          <p:nvPr>
            <p:ph idx="1"/>
          </p:nvPr>
        </p:nvSpPr>
        <p:spPr>
          <a:xfrm>
            <a:off x="31812" y="990600"/>
            <a:ext cx="9112188" cy="4525963"/>
          </a:xfrm>
        </p:spPr>
        <p:txBody>
          <a:bodyPr/>
          <a:lstStyle/>
          <a:p>
            <a:r>
              <a:rPr lang="en-US" sz="2600" dirty="0" smtClean="0"/>
              <a:t>Largest (in data processed) parallel computing platform today as runs information retrieval engines at Google, Yahoo and Bing.</a:t>
            </a:r>
          </a:p>
          <a:p>
            <a:r>
              <a:rPr lang="en-US" sz="2600" dirty="0" smtClean="0"/>
              <a:t>Portable to Clouds and HPC systems</a:t>
            </a:r>
          </a:p>
          <a:p>
            <a:r>
              <a:rPr lang="en-US" sz="2600" dirty="0" smtClean="0"/>
              <a:t>Has been shown to support much data analysis</a:t>
            </a:r>
          </a:p>
          <a:p>
            <a:r>
              <a:rPr lang="en-US" sz="2600" dirty="0" smtClean="0"/>
              <a:t>It is “disk” (basic MapReduce) or “database” (</a:t>
            </a:r>
            <a:r>
              <a:rPr lang="en-US" sz="2600" dirty="0" err="1" smtClean="0"/>
              <a:t>DrayadLINQ</a:t>
            </a:r>
            <a:r>
              <a:rPr lang="en-US" sz="2600" dirty="0" smtClean="0"/>
              <a:t>) NOT “memory” oriented like MPI; supports “Data-enabled Science”</a:t>
            </a:r>
          </a:p>
          <a:p>
            <a:r>
              <a:rPr lang="en-US" sz="2600" dirty="0" smtClean="0"/>
              <a:t>Fault Tolerant and Flexible</a:t>
            </a:r>
          </a:p>
          <a:p>
            <a:r>
              <a:rPr lang="en-US" sz="2600" dirty="0" smtClean="0"/>
              <a:t>Interesting extensions like Pregel and Twister (Iterative MapReduce)</a:t>
            </a:r>
          </a:p>
          <a:p>
            <a:r>
              <a:rPr lang="en-US" sz="2600" dirty="0" smtClean="0"/>
              <a:t>Spans Pleasingly Parallel, Simple Analysis (make histograms) to main stream parallel data analysis as in parallel linear algebra</a:t>
            </a:r>
          </a:p>
          <a:p>
            <a:pPr lvl="1"/>
            <a:r>
              <a:rPr lang="en-US" sz="2600" dirty="0" smtClean="0"/>
              <a:t>Not so good at solving PDE’s</a:t>
            </a:r>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33880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143000"/>
          </a:xfrm>
        </p:spPr>
        <p:txBody>
          <a:bodyPr/>
          <a:lstStyle/>
          <a:p>
            <a:r>
              <a:rPr lang="en-US" dirty="0" smtClean="0"/>
              <a:t>Application Classification: </a:t>
            </a:r>
            <a:br>
              <a:rPr lang="en-US" dirty="0" smtClean="0"/>
            </a:br>
            <a:r>
              <a:rPr lang="en-US" dirty="0" smtClean="0"/>
              <a:t>MapReduce and MPI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grpSp>
        <p:nvGrpSpPr>
          <p:cNvPr id="5" name="Canvas 17"/>
          <p:cNvGrpSpPr/>
          <p:nvPr/>
        </p:nvGrpSpPr>
        <p:grpSpPr>
          <a:xfrm>
            <a:off x="838200" y="1432420"/>
            <a:ext cx="7772400" cy="5267092"/>
            <a:chOff x="0" y="0"/>
            <a:chExt cx="6191250" cy="3514725"/>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3514725"/>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100" b="1">
                  <a:solidFill>
                    <a:srgbClr val="000000"/>
                  </a:solidFill>
                  <a:effectLst/>
                  <a:latin typeface="Arial"/>
                  <a:ea typeface="Times New Roman"/>
                  <a:cs typeface="Times New Roman"/>
                </a:rPr>
                <a:t>(a) Map Only</a:t>
              </a:r>
              <a:endParaRPr lang="en-US" sz="1400" b="1">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sz="1100" b="1">
                  <a:solidFill>
                    <a:srgbClr val="000000"/>
                  </a:solidFill>
                  <a:effectLst/>
                  <a:latin typeface="Arial"/>
                  <a:ea typeface="Times New Roman"/>
                  <a:cs typeface="Times New Roman"/>
                </a:rPr>
                <a:t>(d) Loosely Synchronous</a:t>
              </a:r>
              <a:endParaRPr lang="en-US" sz="1600" b="1">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100" b="1" dirty="0">
                  <a:solidFill>
                    <a:srgbClr val="000000"/>
                  </a:solidFill>
                  <a:effectLst/>
                  <a:latin typeface="Arial"/>
                  <a:ea typeface="Times New Roman"/>
                  <a:cs typeface="Times New Roman"/>
                </a:rPr>
                <a:t>(c) Iterative MapReduce</a:t>
              </a:r>
              <a:endParaRPr lang="en-US" sz="16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nSpc>
                  <a:spcPct val="115000"/>
                </a:lnSpc>
                <a:spcBef>
                  <a:spcPts val="0"/>
                </a:spcBef>
                <a:spcAft>
                  <a:spcPts val="1000"/>
                </a:spcAft>
              </a:pPr>
              <a:r>
                <a:rPr lang="en-US" sz="1100" b="1">
                  <a:solidFill>
                    <a:srgbClr val="000000"/>
                  </a:solidFill>
                  <a:effectLst/>
                  <a:latin typeface="Arial"/>
                  <a:ea typeface="Times New Roman"/>
                  <a:cs typeface="Times New Roman"/>
                </a:rPr>
                <a:t>(b) Classic MapReduce</a:t>
              </a:r>
              <a:endParaRPr lang="en-US" sz="16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6" y="592084"/>
              <a:ext cx="1591064" cy="1252943"/>
              <a:chOff x="4697170" y="1719596"/>
              <a:chExt cx="1591408"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Input</a:t>
                </a:r>
                <a:endParaRPr lang="en-US" sz="12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33921"/>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map</a:t>
                </a:r>
                <a:endParaRPr lang="en-US" sz="120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01838"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reduce</a:t>
                </a:r>
                <a:endParaRPr lang="en-US" sz="120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36866" y="507032"/>
              <a:ext cx="1594916" cy="1398727"/>
              <a:chOff x="4628557" y="1730864"/>
              <a:chExt cx="1595261" cy="1469536"/>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Input</a:t>
                </a:r>
                <a:endParaRPr lang="en-US" sz="12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map</a:t>
                </a:r>
                <a:endParaRPr lang="en-US" sz="12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28557"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reduce</a:t>
                </a:r>
                <a:endParaRPr lang="en-US" sz="120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30864"/>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Iterations</a:t>
                </a:r>
                <a:endParaRPr lang="en-US" sz="120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dirty="0">
                    <a:solidFill>
                      <a:srgbClr val="000000"/>
                    </a:solidFill>
                    <a:effectLst/>
                    <a:latin typeface="Arial"/>
                    <a:ea typeface="Times New Roman"/>
                  </a:rPr>
                  <a:t>Input</a:t>
                </a:r>
                <a:endParaRPr lang="en-US" sz="12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Output</a:t>
                </a:r>
                <a:endParaRPr lang="en-US" sz="12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000" kern="1200">
                    <a:solidFill>
                      <a:srgbClr val="000000"/>
                    </a:solidFill>
                    <a:effectLst/>
                    <a:latin typeface="Arial"/>
                    <a:ea typeface="Times New Roman"/>
                  </a:rPr>
                  <a:t>map</a:t>
                </a:r>
                <a:endParaRPr lang="en-US" sz="120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118430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dirty="0" smtClean="0">
                  <a:solidFill>
                    <a:srgbClr val="000000"/>
                  </a:solidFill>
                  <a:effectLst/>
                  <a:latin typeface="Arial"/>
                  <a:ea typeface="Times New Roman"/>
                </a:rPr>
                <a:t>BLAST Analysis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Smith-Waterman Distances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Parametric sweeps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PolarGrid Matlab data analysis</a:t>
              </a:r>
              <a:endParaRPr lang="en-US" sz="1200" dirty="0">
                <a:effectLst/>
                <a:latin typeface="Times New Roman"/>
                <a:ea typeface="Times New Roman"/>
              </a:endParaRPr>
            </a:p>
          </p:txBody>
        </p:sp>
        <p:sp>
          <p:nvSpPr>
            <p:cNvPr id="29" name="Rectangle 28"/>
            <p:cNvSpPr/>
            <p:nvPr/>
          </p:nvSpPr>
          <p:spPr>
            <a:xfrm>
              <a:off x="1446245" y="1906661"/>
              <a:ext cx="1533071" cy="118236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dirty="0">
                  <a:solidFill>
                    <a:srgbClr val="000000"/>
                  </a:solidFill>
                  <a:effectLst/>
                  <a:latin typeface="Arial"/>
                  <a:ea typeface="Times New Roman"/>
                </a:rPr>
                <a:t>High Energy Physics (HEP) Histograms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Distributed search</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Distributed sorting</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Information retrieval</a:t>
              </a:r>
              <a:endParaRPr lang="en-US" sz="1200" dirty="0">
                <a:effectLst/>
                <a:latin typeface="Times New Roman"/>
                <a:ea typeface="Times New Roman"/>
              </a:endParaRPr>
            </a:p>
            <a:p>
              <a:pPr marL="0" marR="0">
                <a:lnSpc>
                  <a:spcPct val="150000"/>
                </a:lnSpc>
                <a:spcBef>
                  <a:spcPts val="0"/>
                </a:spcBef>
                <a:spcAft>
                  <a:spcPts val="0"/>
                </a:spcAft>
              </a:pPr>
              <a:r>
                <a:rPr lang="en-US" sz="1200" dirty="0">
                  <a:effectLst/>
                  <a:latin typeface="Times New Roman"/>
                  <a:ea typeface="Times New Roman"/>
                </a:rPr>
                <a:t> </a:t>
              </a:r>
            </a:p>
          </p:txBody>
        </p:sp>
        <p:sp>
          <p:nvSpPr>
            <p:cNvPr id="30" name="Rectangle 29"/>
            <p:cNvSpPr/>
            <p:nvPr/>
          </p:nvSpPr>
          <p:spPr>
            <a:xfrm>
              <a:off x="4607862" y="1900603"/>
              <a:ext cx="1383363" cy="118233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a:solidFill>
                    <a:srgbClr val="000000"/>
                  </a:solidFill>
                  <a:effectLst/>
                  <a:latin typeface="Arial"/>
                  <a:ea typeface="Times New Roman"/>
                </a:rPr>
                <a:t>Many MPI scientific applications such as solving differential equations and particle dynamics</a:t>
              </a:r>
              <a:endParaRPr lang="en-US" sz="1200">
                <a:effectLst/>
                <a:latin typeface="Times New Roman"/>
                <a:ea typeface="Times New Roman"/>
              </a:endParaRPr>
            </a:p>
            <a:p>
              <a:pPr marL="0" marR="0">
                <a:lnSpc>
                  <a:spcPct val="150000"/>
                </a:lnSpc>
                <a:spcBef>
                  <a:spcPts val="0"/>
                </a:spcBef>
                <a:spcAft>
                  <a:spcPts val="0"/>
                </a:spcAft>
              </a:pPr>
              <a:r>
                <a:rPr lang="en-US" sz="1200">
                  <a:effectLst/>
                  <a:latin typeface="Times New Roman"/>
                  <a:ea typeface="Times New Roman"/>
                </a:rPr>
                <a:t> </a:t>
              </a:r>
            </a:p>
          </p:txBody>
        </p:sp>
        <p:sp>
          <p:nvSpPr>
            <p:cNvPr id="31" name="Rectangle 30"/>
            <p:cNvSpPr/>
            <p:nvPr/>
          </p:nvSpPr>
          <p:spPr>
            <a:xfrm>
              <a:off x="90090" y="3090860"/>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3089107"/>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3274350"/>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3265284"/>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117628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200" dirty="0">
                  <a:solidFill>
                    <a:srgbClr val="000000"/>
                  </a:solidFill>
                  <a:effectLst/>
                  <a:latin typeface="Arial"/>
                  <a:ea typeface="Times New Roman"/>
                  <a:cs typeface="Times New Roman"/>
                </a:rPr>
                <a:t>Expectation maximization clustering e.g. </a:t>
              </a:r>
              <a:r>
                <a:rPr lang="en-US" sz="1200" dirty="0" err="1">
                  <a:solidFill>
                    <a:srgbClr val="000000"/>
                  </a:solidFill>
                  <a:effectLst/>
                  <a:latin typeface="Arial"/>
                  <a:ea typeface="Times New Roman"/>
                  <a:cs typeface="Times New Roman"/>
                </a:rPr>
                <a:t>Kmeans</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cs typeface="Times New Roman"/>
                </a:rPr>
                <a:t>Linear Algebra</a:t>
              </a:r>
              <a:endParaRPr lang="en-US" sz="1200" dirty="0">
                <a:effectLst/>
                <a:latin typeface="Times New Roman"/>
                <a:ea typeface="Times New Roman"/>
              </a:endParaRPr>
            </a:p>
            <a:p>
              <a:pPr marL="0" marR="0">
                <a:lnSpc>
                  <a:spcPct val="150000"/>
                </a:lnSpc>
                <a:spcBef>
                  <a:spcPts val="0"/>
                </a:spcBef>
                <a:spcAft>
                  <a:spcPts val="0"/>
                </a:spcAft>
              </a:pPr>
              <a:r>
                <a:rPr lang="en-US" sz="1200" dirty="0" err="1">
                  <a:solidFill>
                    <a:srgbClr val="000000"/>
                  </a:solidFill>
                  <a:effectLst/>
                  <a:latin typeface="Arial"/>
                  <a:ea typeface="Times New Roman"/>
                  <a:cs typeface="Times New Roman"/>
                </a:rPr>
                <a:t>Multimensional</a:t>
              </a:r>
              <a:r>
                <a:rPr lang="en-US" sz="1200" dirty="0">
                  <a:solidFill>
                    <a:srgbClr val="000000"/>
                  </a:solidFill>
                  <a:effectLst/>
                  <a:latin typeface="Arial"/>
                  <a:ea typeface="Times New Roman"/>
                  <a:cs typeface="Times New Roman"/>
                </a:rPr>
                <a:t> Scaling</a:t>
              </a:r>
              <a:endParaRPr lang="en-US" sz="1200" dirty="0">
                <a:effectLst/>
                <a:latin typeface="Times New Roman"/>
                <a:ea typeface="Times New Roman"/>
              </a:endParaRPr>
            </a:p>
            <a:p>
              <a:pPr marL="0" marR="0">
                <a:lnSpc>
                  <a:spcPct val="150000"/>
                </a:lnSpc>
                <a:spcBef>
                  <a:spcPts val="0"/>
                </a:spcBef>
                <a:spcAft>
                  <a:spcPts val="0"/>
                </a:spcAft>
              </a:pPr>
              <a:r>
                <a:rPr lang="en-US" sz="1200" dirty="0">
                  <a:solidFill>
                    <a:srgbClr val="000000"/>
                  </a:solidFill>
                  <a:effectLst/>
                  <a:latin typeface="Arial"/>
                  <a:ea typeface="Times New Roman"/>
                </a:rPr>
                <a:t>Page Rank</a:t>
              </a:r>
              <a:endParaRPr lang="en-US" sz="1200" dirty="0">
                <a:effectLst/>
                <a:latin typeface="Times New Roman"/>
                <a:ea typeface="Times New Roman"/>
              </a:endParaRPr>
            </a:p>
            <a:p>
              <a:pPr marL="0" marR="0">
                <a:lnSpc>
                  <a:spcPct val="115000"/>
                </a:lnSpc>
                <a:spcBef>
                  <a:spcPts val="0"/>
                </a:spcBef>
                <a:spcAft>
                  <a:spcPts val="0"/>
                </a:spcAft>
              </a:pPr>
              <a:r>
                <a:rPr lang="en-US" sz="1200" dirty="0">
                  <a:solidFill>
                    <a:srgbClr val="000000"/>
                  </a:solidFill>
                  <a:effectLst/>
                  <a:latin typeface="Times New Roman"/>
                  <a:ea typeface="Times New Roman"/>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1514177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lstStyle/>
          <a:p>
            <a:r>
              <a:rPr lang="en-US" dirty="0"/>
              <a:t>Microsoft Wants to Make It Easy for Academics to Analyze ‘Big </a:t>
            </a:r>
            <a:r>
              <a:rPr lang="en-US" dirty="0" smtClean="0"/>
              <a:t>Data’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
        <p:nvSpPr>
          <p:cNvPr id="7" name="Content Placeholder 6"/>
          <p:cNvSpPr>
            <a:spLocks noGrp="1"/>
          </p:cNvSpPr>
          <p:nvPr>
            <p:ph idx="1"/>
          </p:nvPr>
        </p:nvSpPr>
        <p:spPr>
          <a:xfrm>
            <a:off x="0" y="1447800"/>
            <a:ext cx="8991600" cy="4525963"/>
          </a:xfrm>
        </p:spPr>
        <p:txBody>
          <a:bodyPr/>
          <a:lstStyle/>
          <a:p>
            <a:r>
              <a:rPr lang="en-US" sz="1800" dirty="0">
                <a:solidFill>
                  <a:srgbClr val="FF0000"/>
                </a:solidFill>
              </a:rPr>
              <a:t>July 18</a:t>
            </a:r>
            <a:r>
              <a:rPr lang="en-US" sz="1800" dirty="0"/>
              <a:t>, 2011, 2:04 pm By Josh </a:t>
            </a:r>
            <a:r>
              <a:rPr lang="en-US" sz="1800" dirty="0" err="1" smtClean="0"/>
              <a:t>Fischman</a:t>
            </a:r>
            <a:endParaRPr lang="en-US" sz="1800" dirty="0" smtClean="0"/>
          </a:p>
          <a:p>
            <a:r>
              <a:rPr lang="en-US" sz="1400" dirty="0">
                <a:hlinkClick r:id="rId3"/>
              </a:rPr>
              <a:t>http://</a:t>
            </a:r>
            <a:r>
              <a:rPr lang="en-US" sz="1400" dirty="0" smtClean="0">
                <a:hlinkClick r:id="rId3"/>
              </a:rPr>
              <a:t>chronicle.com/blogs/wiredcampus/microsoft-wants-to-make-it-easy-for-academics-to-analyze-big-data/32265</a:t>
            </a:r>
            <a:r>
              <a:rPr lang="en-US" sz="1400" dirty="0" smtClean="0"/>
              <a:t>  </a:t>
            </a:r>
            <a:endParaRPr lang="en-US" sz="1400" dirty="0"/>
          </a:p>
          <a:p>
            <a:r>
              <a:rPr lang="en-US" sz="1800" dirty="0"/>
              <a:t>The enormous amount of data that scholars can generate now can easily overwhelm their desktops and university computing centers. Microsoft Corporation comes riding to the rescue with a new project called Daytona, unveiled at the Microsoft Research Faculty Summit on Monday. Essentially, it’s a tool—a free one—that connects these data to Microsoft’s giant data centers, and lets scholars run ready-made analytic programs on them. It puts the power of cloud computing at every scholar’s fingertips, says Tony Hey, corporate vice president of Microsoft Research Connections, as crunching “Big Data” becomes an essential part of research in health care, education, and the environment.</a:t>
            </a:r>
          </a:p>
          <a:p>
            <a:r>
              <a:rPr lang="en-US" sz="1800" dirty="0"/>
              <a:t>Researchers don’t need to know how to code for the cloud, for virtual machines, or to write their own software, Mr. Hey says. “What we do needs to be relevant to what academics want,” he says, and what they want is to spend time doing research and not writing computer programs. The idea grew out of academe, he adds, with roots in an open-source  computing project led by Geoffrey Fox, a professor at Indiana University who directs the Digital Science Center there</a:t>
            </a:r>
            <a:r>
              <a:rPr lang="en-US" sz="1800" dirty="0" smtClean="0"/>
              <a:t>.</a:t>
            </a:r>
          </a:p>
          <a:p>
            <a:r>
              <a:rPr lang="en-US" sz="2400" b="1" dirty="0" smtClean="0">
                <a:solidFill>
                  <a:srgbClr val="FF0000"/>
                </a:solidFill>
              </a:rPr>
              <a:t>This is Iterative MapReduce (aka Twister) on Azure; portably runs on HPC at FutureGrid                                       (with Excel front end)</a:t>
            </a:r>
            <a:endParaRPr lang="en-US" sz="2400" b="1" dirty="0">
              <a:solidFill>
                <a:srgbClr val="FF0000"/>
              </a:solidFill>
            </a:endParaRPr>
          </a:p>
        </p:txBody>
      </p:sp>
    </p:spTree>
    <p:extLst>
      <p:ext uri="{BB962C8B-B14F-4D97-AF65-F5344CB8AC3E}">
        <p14:creationId xmlns:p14="http://schemas.microsoft.com/office/powerpoint/2010/main" val="221268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3962400"/>
            <a:ext cx="8077200" cy="2438400"/>
          </a:xfrm>
        </p:spPr>
        <p:txBody>
          <a:bodyPr>
            <a:normAutofit fontScale="700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 with customized file systems</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r>
              <a:rPr lang="en-US" dirty="0" smtClean="0">
                <a:solidFill>
                  <a:srgbClr val="002060"/>
                </a:solidFill>
              </a:rPr>
              <a:t>20 </a:t>
            </a:r>
            <a:r>
              <a:rPr lang="en-US" dirty="0" err="1" smtClean="0">
                <a:solidFill>
                  <a:srgbClr val="002060"/>
                </a:solidFill>
              </a:rPr>
              <a:t>petabytes</a:t>
            </a:r>
            <a:r>
              <a:rPr lang="en-US" dirty="0" smtClean="0">
                <a:solidFill>
                  <a:srgbClr val="002060"/>
                </a:solidFill>
              </a:rPr>
              <a:t> per day (on an average of 400 machines) processed by Google using MapReduce September 2007</a:t>
            </a:r>
          </a:p>
          <a:p>
            <a:endParaRPr lang="en-US" dirty="0"/>
          </a:p>
        </p:txBody>
      </p:sp>
      <p:grpSp>
        <p:nvGrpSpPr>
          <p:cNvPr id="2" name="Group 5"/>
          <p:cNvGrpSpPr/>
          <p:nvPr/>
        </p:nvGrpSpPr>
        <p:grpSpPr>
          <a:xfrm>
            <a:off x="609600" y="11430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extLst>
      <p:ext uri="{BB962C8B-B14F-4D97-AF65-F5344CB8AC3E}">
        <p14:creationId xmlns:p14="http://schemas.microsoft.com/office/powerpoint/2010/main" val="4256832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latin typeface="Times"/>
                <a:cs typeface="Times"/>
              </a:rPr>
              <a:t>MapReduce</a:t>
            </a:r>
            <a:r>
              <a:rPr lang="en-US" sz="4400" dirty="0" smtClean="0">
                <a:latin typeface="Times"/>
                <a:cs typeface="Times"/>
              </a:rPr>
              <a:t>: The Map Step</a:t>
            </a:r>
            <a:endParaRPr lang="en-US" sz="4400" dirty="0">
              <a:latin typeface="Times"/>
              <a:cs typeface="Times"/>
            </a:endParaRPr>
          </a:p>
        </p:txBody>
      </p:sp>
      <p:grpSp>
        <p:nvGrpSpPr>
          <p:cNvPr id="35" name="Group 21"/>
          <p:cNvGrpSpPr>
            <a:grpSpLocks/>
          </p:cNvGrpSpPr>
          <p:nvPr/>
        </p:nvGrpSpPr>
        <p:grpSpPr bwMode="auto">
          <a:xfrm>
            <a:off x="2667000" y="3994150"/>
            <a:ext cx="1219200" cy="381000"/>
            <a:chOff x="240" y="2016"/>
            <a:chExt cx="768" cy="240"/>
          </a:xfrm>
        </p:grpSpPr>
        <p:sp>
          <p:nvSpPr>
            <p:cNvPr id="36" name="Rectangle 4"/>
            <p:cNvSpPr>
              <a:spLocks noChangeArrowheads="1"/>
            </p:cNvSpPr>
            <p:nvPr/>
          </p:nvSpPr>
          <p:spPr bwMode="auto">
            <a:xfrm>
              <a:off x="576" y="2016"/>
              <a:ext cx="432" cy="24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37" name="AutoShape 5"/>
            <p:cNvSpPr>
              <a:spLocks noChangeArrowheads="1"/>
            </p:cNvSpPr>
            <p:nvPr/>
          </p:nvSpPr>
          <p:spPr bwMode="auto">
            <a:xfrm>
              <a:off x="240" y="2016"/>
              <a:ext cx="288" cy="24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grpSp>
      <p:grpSp>
        <p:nvGrpSpPr>
          <p:cNvPr id="38" name="Group 36"/>
          <p:cNvGrpSpPr>
            <a:grpSpLocks/>
          </p:cNvGrpSpPr>
          <p:nvPr/>
        </p:nvGrpSpPr>
        <p:grpSpPr bwMode="auto">
          <a:xfrm>
            <a:off x="5105400" y="2698750"/>
            <a:ext cx="1676400" cy="1219200"/>
            <a:chOff x="1776" y="1152"/>
            <a:chExt cx="1056" cy="768"/>
          </a:xfrm>
        </p:grpSpPr>
        <p:grpSp>
          <p:nvGrpSpPr>
            <p:cNvPr id="39" name="Group 10"/>
            <p:cNvGrpSpPr>
              <a:grpSpLocks/>
            </p:cNvGrpSpPr>
            <p:nvPr/>
          </p:nvGrpSpPr>
          <p:grpSpPr bwMode="auto">
            <a:xfrm>
              <a:off x="1776" y="1152"/>
              <a:ext cx="1056" cy="336"/>
              <a:chOff x="2256" y="1344"/>
              <a:chExt cx="1056" cy="336"/>
            </a:xfrm>
          </p:grpSpPr>
          <p:sp>
            <p:nvSpPr>
              <p:cNvPr id="43" name="AutoShape 8"/>
              <p:cNvSpPr>
                <a:spLocks noChangeArrowheads="1"/>
              </p:cNvSpPr>
              <p:nvPr/>
            </p:nvSpPr>
            <p:spPr bwMode="auto">
              <a:xfrm>
                <a:off x="2256" y="1344"/>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44" name="AutoShape 9"/>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40" name="Group 11"/>
            <p:cNvGrpSpPr>
              <a:grpSpLocks/>
            </p:cNvGrpSpPr>
            <p:nvPr/>
          </p:nvGrpSpPr>
          <p:grpSpPr bwMode="auto">
            <a:xfrm>
              <a:off x="1776" y="1584"/>
              <a:ext cx="1056" cy="336"/>
              <a:chOff x="2256" y="1344"/>
              <a:chExt cx="1056" cy="336"/>
            </a:xfrm>
          </p:grpSpPr>
          <p:sp>
            <p:nvSpPr>
              <p:cNvPr id="41" name="AutoShape 12"/>
              <p:cNvSpPr>
                <a:spLocks noChangeArrowheads="1"/>
              </p:cNvSpPr>
              <p:nvPr/>
            </p:nvSpPr>
            <p:spPr bwMode="auto">
              <a:xfrm>
                <a:off x="2256" y="1344"/>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42" name="AutoShape 13"/>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grpSp>
        <p:nvGrpSpPr>
          <p:cNvPr id="45" name="Group 35"/>
          <p:cNvGrpSpPr>
            <a:grpSpLocks/>
          </p:cNvGrpSpPr>
          <p:nvPr/>
        </p:nvGrpSpPr>
        <p:grpSpPr bwMode="auto">
          <a:xfrm>
            <a:off x="4038600" y="3079750"/>
            <a:ext cx="762000" cy="609600"/>
            <a:chOff x="1104" y="1296"/>
            <a:chExt cx="480" cy="384"/>
          </a:xfrm>
        </p:grpSpPr>
        <p:sp>
          <p:nvSpPr>
            <p:cNvPr id="46" name="AutoShape 19"/>
            <p:cNvSpPr>
              <a:spLocks noChangeArrowheads="1"/>
            </p:cNvSpPr>
            <p:nvPr/>
          </p:nvSpPr>
          <p:spPr bwMode="auto">
            <a:xfrm>
              <a:off x="1152" y="1488"/>
              <a:ext cx="432" cy="192"/>
            </a:xfrm>
            <a:prstGeom prst="rightArrow">
              <a:avLst>
                <a:gd name="adj1" fmla="val 50000"/>
                <a:gd name="adj2" fmla="val 5625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Text Box 20"/>
            <p:cNvSpPr txBox="1">
              <a:spLocks noChangeArrowheads="1"/>
            </p:cNvSpPr>
            <p:nvPr/>
          </p:nvSpPr>
          <p:spPr bwMode="auto">
            <a:xfrm>
              <a:off x="1104" y="129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map</a:t>
              </a:r>
            </a:p>
          </p:txBody>
        </p:sp>
      </p:grpSp>
      <p:grpSp>
        <p:nvGrpSpPr>
          <p:cNvPr id="48" name="Group 25"/>
          <p:cNvGrpSpPr>
            <a:grpSpLocks/>
          </p:cNvGrpSpPr>
          <p:nvPr/>
        </p:nvGrpSpPr>
        <p:grpSpPr bwMode="auto">
          <a:xfrm>
            <a:off x="2667000" y="3308350"/>
            <a:ext cx="1219200" cy="381000"/>
            <a:chOff x="240" y="2016"/>
            <a:chExt cx="768" cy="240"/>
          </a:xfrm>
        </p:grpSpPr>
        <p:sp>
          <p:nvSpPr>
            <p:cNvPr id="49" name="Rectangle 26"/>
            <p:cNvSpPr>
              <a:spLocks noChangeArrowheads="1"/>
            </p:cNvSpPr>
            <p:nvPr/>
          </p:nvSpPr>
          <p:spPr bwMode="auto">
            <a:xfrm>
              <a:off x="576" y="2016"/>
              <a:ext cx="432"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50" name="AutoShape 27"/>
            <p:cNvSpPr>
              <a:spLocks noChangeArrowheads="1"/>
            </p:cNvSpPr>
            <p:nvPr/>
          </p:nvSpPr>
          <p:spPr bwMode="auto">
            <a:xfrm>
              <a:off x="240" y="2016"/>
              <a:ext cx="288" cy="240"/>
            </a:xfrm>
            <a:prstGeom prst="triangle">
              <a:avLst>
                <a:gd name="adj" fmla="val 50000"/>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grpSp>
      <p:grpSp>
        <p:nvGrpSpPr>
          <p:cNvPr id="51" name="Group 28"/>
          <p:cNvGrpSpPr>
            <a:grpSpLocks/>
          </p:cNvGrpSpPr>
          <p:nvPr/>
        </p:nvGrpSpPr>
        <p:grpSpPr bwMode="auto">
          <a:xfrm>
            <a:off x="2590800" y="5441950"/>
            <a:ext cx="1219200" cy="381000"/>
            <a:chOff x="240" y="2016"/>
            <a:chExt cx="768" cy="240"/>
          </a:xfrm>
        </p:grpSpPr>
        <p:sp>
          <p:nvSpPr>
            <p:cNvPr id="52" name="Rectangle 29"/>
            <p:cNvSpPr>
              <a:spLocks noChangeArrowheads="1"/>
            </p:cNvSpPr>
            <p:nvPr/>
          </p:nvSpPr>
          <p:spPr bwMode="auto">
            <a:xfrm>
              <a:off x="576" y="2016"/>
              <a:ext cx="432" cy="24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53" name="AutoShape 30"/>
            <p:cNvSpPr>
              <a:spLocks noChangeArrowheads="1"/>
            </p:cNvSpPr>
            <p:nvPr/>
          </p:nvSpPr>
          <p:spPr bwMode="auto">
            <a:xfrm>
              <a:off x="240" y="2016"/>
              <a:ext cx="288" cy="240"/>
            </a:xfrm>
            <a:prstGeom prst="triangle">
              <a:avLst>
                <a:gd name="adj" fmla="val 50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grpSp>
      <p:sp>
        <p:nvSpPr>
          <p:cNvPr id="54" name="Text Box 33"/>
          <p:cNvSpPr txBox="1">
            <a:spLocks noChangeArrowheads="1"/>
          </p:cNvSpPr>
          <p:nvPr/>
        </p:nvSpPr>
        <p:spPr bwMode="auto">
          <a:xfrm>
            <a:off x="2925763" y="4603750"/>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grpSp>
        <p:nvGrpSpPr>
          <p:cNvPr id="55" name="Group 37"/>
          <p:cNvGrpSpPr>
            <a:grpSpLocks/>
          </p:cNvGrpSpPr>
          <p:nvPr/>
        </p:nvGrpSpPr>
        <p:grpSpPr bwMode="auto">
          <a:xfrm>
            <a:off x="5105400" y="4070350"/>
            <a:ext cx="1676400" cy="533400"/>
            <a:chOff x="2256" y="1344"/>
            <a:chExt cx="1056" cy="336"/>
          </a:xfrm>
        </p:grpSpPr>
        <p:sp>
          <p:nvSpPr>
            <p:cNvPr id="56" name="AutoShape 38"/>
            <p:cNvSpPr>
              <a:spLocks noChangeArrowheads="1"/>
            </p:cNvSpPr>
            <p:nvPr/>
          </p:nvSpPr>
          <p:spPr bwMode="auto">
            <a:xfrm>
              <a:off x="2256" y="1344"/>
              <a:ext cx="432" cy="336"/>
            </a:xfrm>
            <a:prstGeom prst="diamond">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7" name="AutoShape 39"/>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58" name="Group 40"/>
          <p:cNvGrpSpPr>
            <a:grpSpLocks/>
          </p:cNvGrpSpPr>
          <p:nvPr/>
        </p:nvGrpSpPr>
        <p:grpSpPr bwMode="auto">
          <a:xfrm>
            <a:off x="4038600" y="3841750"/>
            <a:ext cx="762000" cy="609600"/>
            <a:chOff x="1104" y="1296"/>
            <a:chExt cx="480" cy="384"/>
          </a:xfrm>
        </p:grpSpPr>
        <p:sp>
          <p:nvSpPr>
            <p:cNvPr id="59" name="AutoShape 41"/>
            <p:cNvSpPr>
              <a:spLocks noChangeArrowheads="1"/>
            </p:cNvSpPr>
            <p:nvPr/>
          </p:nvSpPr>
          <p:spPr bwMode="auto">
            <a:xfrm>
              <a:off x="1152" y="1488"/>
              <a:ext cx="432" cy="192"/>
            </a:xfrm>
            <a:prstGeom prst="rightArrow">
              <a:avLst>
                <a:gd name="adj1" fmla="val 50000"/>
                <a:gd name="adj2" fmla="val 5625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Text Box 42"/>
            <p:cNvSpPr txBox="1">
              <a:spLocks noChangeArrowheads="1"/>
            </p:cNvSpPr>
            <p:nvPr/>
          </p:nvSpPr>
          <p:spPr bwMode="auto">
            <a:xfrm>
              <a:off x="1104" y="129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map</a:t>
              </a:r>
            </a:p>
          </p:txBody>
        </p:sp>
      </p:grpSp>
      <p:sp>
        <p:nvSpPr>
          <p:cNvPr id="61" name="Text Box 67"/>
          <p:cNvSpPr txBox="1">
            <a:spLocks noChangeArrowheads="1"/>
          </p:cNvSpPr>
          <p:nvPr/>
        </p:nvSpPr>
        <p:spPr bwMode="auto">
          <a:xfrm>
            <a:off x="2667000" y="2012950"/>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Input</a:t>
            </a:r>
          </a:p>
          <a:p>
            <a:r>
              <a:rPr lang="en-US" dirty="0"/>
              <a:t>key-value pairs</a:t>
            </a:r>
          </a:p>
        </p:txBody>
      </p:sp>
      <p:sp>
        <p:nvSpPr>
          <p:cNvPr id="62" name="Text Box 34"/>
          <p:cNvSpPr txBox="1">
            <a:spLocks noChangeArrowheads="1"/>
          </p:cNvSpPr>
          <p:nvPr/>
        </p:nvSpPr>
        <p:spPr bwMode="auto">
          <a:xfrm>
            <a:off x="5105400" y="2012950"/>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Intermediate</a:t>
            </a:r>
          </a:p>
          <a:p>
            <a:r>
              <a:rPr lang="en-US" dirty="0"/>
              <a:t>key-value pairs</a:t>
            </a:r>
          </a:p>
        </p:txBody>
      </p:sp>
      <p:sp>
        <p:nvSpPr>
          <p:cNvPr id="63" name="Text Box 75"/>
          <p:cNvSpPr txBox="1">
            <a:spLocks noChangeArrowheads="1"/>
          </p:cNvSpPr>
          <p:nvPr/>
        </p:nvSpPr>
        <p:spPr bwMode="auto">
          <a:xfrm>
            <a:off x="5410200" y="4679950"/>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t>…</a:t>
            </a:r>
          </a:p>
        </p:txBody>
      </p:sp>
      <p:sp>
        <p:nvSpPr>
          <p:cNvPr id="64" name="AutoShape 76"/>
          <p:cNvSpPr>
            <a:spLocks noChangeArrowheads="1"/>
          </p:cNvSpPr>
          <p:nvPr/>
        </p:nvSpPr>
        <p:spPr bwMode="auto">
          <a:xfrm>
            <a:off x="5181600" y="5365750"/>
            <a:ext cx="685800" cy="533400"/>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k</a:t>
            </a:r>
          </a:p>
        </p:txBody>
      </p:sp>
      <p:sp>
        <p:nvSpPr>
          <p:cNvPr id="65" name="AutoShape 77"/>
          <p:cNvSpPr>
            <a:spLocks noChangeArrowheads="1"/>
          </p:cNvSpPr>
          <p:nvPr/>
        </p:nvSpPr>
        <p:spPr bwMode="auto">
          <a:xfrm>
            <a:off x="5867400" y="5365750"/>
            <a:ext cx="990600" cy="533400"/>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Tree>
    <p:extLst>
      <p:ext uri="{BB962C8B-B14F-4D97-AF65-F5344CB8AC3E}">
        <p14:creationId xmlns:p14="http://schemas.microsoft.com/office/powerpoint/2010/main" val="10397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par>
                                <p:cTn id="18" presetID="1" presetClass="exit" presetSubtype="0" fill="hold" nodeType="withEffect">
                                  <p:stCondLst>
                                    <p:cond delay="0"/>
                                  </p:stCondLst>
                                  <p:childTnLst>
                                    <p:set>
                                      <p:cBhvr>
                                        <p:cTn id="19" dur="1" fill="hold">
                                          <p:stCondLst>
                                            <p:cond delay="0"/>
                                          </p:stCondLst>
                                        </p:cTn>
                                        <p:tgtEl>
                                          <p:spTgt spid="4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dissolv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8"/>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ssolve">
                                      <p:cBhvr>
                                        <p:cTn id="34" dur="500"/>
                                        <p:tgtEl>
                                          <p:spTgt spid="6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dissolve">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 (Example)</a:t>
            </a:r>
            <a:endParaRPr lang="en-US" dirty="0"/>
          </a:p>
        </p:txBody>
      </p:sp>
      <p:grpSp>
        <p:nvGrpSpPr>
          <p:cNvPr id="4" name="Group 3"/>
          <p:cNvGrpSpPr/>
          <p:nvPr/>
        </p:nvGrpSpPr>
        <p:grpSpPr>
          <a:xfrm>
            <a:off x="533400" y="2288233"/>
            <a:ext cx="1447800" cy="838200"/>
            <a:chOff x="533400" y="1447800"/>
            <a:chExt cx="1447800" cy="838200"/>
          </a:xfrm>
        </p:grpSpPr>
        <p:sp>
          <p:nvSpPr>
            <p:cNvPr id="5" name="TextBox 4"/>
            <p:cNvSpPr txBox="1"/>
            <p:nvPr/>
          </p:nvSpPr>
          <p:spPr>
            <a:xfrm>
              <a:off x="609600" y="1524000"/>
              <a:ext cx="1371600" cy="646331"/>
            </a:xfrm>
            <a:prstGeom prst="rect">
              <a:avLst/>
            </a:prstGeom>
            <a:noFill/>
          </p:spPr>
          <p:txBody>
            <a:bodyPr wrap="square" rtlCol="0">
              <a:spAutoFit/>
            </a:bodyPr>
            <a:lstStyle/>
            <a:p>
              <a:r>
                <a:rPr lang="en-US" sz="1200" dirty="0" smtClean="0"/>
                <a:t>When in the course of human events it …</a:t>
              </a:r>
              <a:endParaRPr lang="en-US" sz="1200" dirty="0"/>
            </a:p>
          </p:txBody>
        </p:sp>
        <p:sp>
          <p:nvSpPr>
            <p:cNvPr id="6" name="Flowchart: Document 8"/>
            <p:cNvSpPr/>
            <p:nvPr/>
          </p:nvSpPr>
          <p:spPr bwMode="auto">
            <a:xfrm>
              <a:off x="533400" y="1447800"/>
              <a:ext cx="13716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grpSp>
        <p:nvGrpSpPr>
          <p:cNvPr id="7" name="Group 6"/>
          <p:cNvGrpSpPr/>
          <p:nvPr/>
        </p:nvGrpSpPr>
        <p:grpSpPr>
          <a:xfrm>
            <a:off x="533400" y="3278833"/>
            <a:ext cx="1524000" cy="762000"/>
            <a:chOff x="609600" y="2971800"/>
            <a:chExt cx="1524000" cy="762000"/>
          </a:xfrm>
        </p:grpSpPr>
        <p:sp>
          <p:nvSpPr>
            <p:cNvPr id="8" name="TextBox 7"/>
            <p:cNvSpPr txBox="1"/>
            <p:nvPr/>
          </p:nvSpPr>
          <p:spPr>
            <a:xfrm>
              <a:off x="609600" y="3048000"/>
              <a:ext cx="1524000" cy="646331"/>
            </a:xfrm>
            <a:prstGeom prst="rect">
              <a:avLst/>
            </a:prstGeom>
            <a:noFill/>
          </p:spPr>
          <p:txBody>
            <a:bodyPr wrap="square" rtlCol="0">
              <a:spAutoFit/>
            </a:bodyPr>
            <a:lstStyle/>
            <a:p>
              <a:r>
                <a:rPr lang="en-US" sz="1200" dirty="0" smtClean="0"/>
                <a:t>It was the best of times and the worst of times… </a:t>
              </a:r>
              <a:endParaRPr lang="en-US" sz="1200" dirty="0"/>
            </a:p>
          </p:txBody>
        </p:sp>
        <p:sp>
          <p:nvSpPr>
            <p:cNvPr id="9" name="Flowchart: Document 9"/>
            <p:cNvSpPr/>
            <p:nvPr/>
          </p:nvSpPr>
          <p:spPr bwMode="auto">
            <a:xfrm>
              <a:off x="609600" y="2971800"/>
              <a:ext cx="1447800" cy="7620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10" name="TextBox 9"/>
          <p:cNvSpPr txBox="1"/>
          <p:nvPr/>
        </p:nvSpPr>
        <p:spPr>
          <a:xfrm>
            <a:off x="3086100" y="2893368"/>
            <a:ext cx="784189" cy="461665"/>
          </a:xfrm>
          <a:prstGeom prst="rect">
            <a:avLst/>
          </a:prstGeom>
          <a:noFill/>
          <a:ln>
            <a:solidFill>
              <a:schemeClr val="accent1"/>
            </a:solidFill>
          </a:ln>
        </p:spPr>
        <p:txBody>
          <a:bodyPr wrap="none" rtlCol="0">
            <a:spAutoFit/>
          </a:bodyPr>
          <a:lstStyle/>
          <a:p>
            <a:r>
              <a:rPr lang="en-US" dirty="0" smtClean="0"/>
              <a:t>map</a:t>
            </a:r>
            <a:endParaRPr lang="en-US" dirty="0"/>
          </a:p>
        </p:txBody>
      </p:sp>
      <p:cxnSp>
        <p:nvCxnSpPr>
          <p:cNvPr id="11" name="Straight Arrow Connector 10"/>
          <p:cNvCxnSpPr>
            <a:stCxn id="5" idx="3"/>
            <a:endCxn id="10" idx="1"/>
          </p:cNvCxnSpPr>
          <p:nvPr/>
        </p:nvCxnSpPr>
        <p:spPr bwMode="auto">
          <a:xfrm>
            <a:off x="1981200" y="2687599"/>
            <a:ext cx="1104900" cy="4366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stCxn id="8" idx="3"/>
            <a:endCxn id="10" idx="1"/>
          </p:cNvCxnSpPr>
          <p:nvPr/>
        </p:nvCxnSpPr>
        <p:spPr bwMode="auto">
          <a:xfrm flipV="1">
            <a:off x="2057400" y="3124201"/>
            <a:ext cx="1028700" cy="5539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4648200" y="3202633"/>
            <a:ext cx="3759362" cy="276999"/>
          </a:xfrm>
          <a:prstGeom prst="rect">
            <a:avLst/>
          </a:prstGeom>
          <a:noFill/>
          <a:ln>
            <a:solidFill>
              <a:schemeClr val="accent1"/>
            </a:solidFill>
          </a:ln>
        </p:spPr>
        <p:txBody>
          <a:bodyPr wrap="none" rtlCol="0">
            <a:spAutoFit/>
          </a:bodyPr>
          <a:lstStyle/>
          <a:p>
            <a:r>
              <a:rPr lang="en-US" sz="1200" dirty="0" smtClean="0"/>
              <a:t>(in,1) (the,1) (of,1) (it,1) (it,1) (was,1) (the,1) (of,1) …</a:t>
            </a:r>
            <a:endParaRPr lang="en-US" sz="1200" dirty="0"/>
          </a:p>
        </p:txBody>
      </p:sp>
      <p:sp>
        <p:nvSpPr>
          <p:cNvPr id="14" name="TextBox 13"/>
          <p:cNvSpPr txBox="1"/>
          <p:nvPr/>
        </p:nvSpPr>
        <p:spPr>
          <a:xfrm>
            <a:off x="4648200" y="2773234"/>
            <a:ext cx="3764172" cy="276999"/>
          </a:xfrm>
          <a:prstGeom prst="rect">
            <a:avLst/>
          </a:prstGeom>
          <a:noFill/>
          <a:ln>
            <a:solidFill>
              <a:schemeClr val="accent1"/>
            </a:solidFill>
          </a:ln>
        </p:spPr>
        <p:txBody>
          <a:bodyPr wrap="none" rtlCol="0">
            <a:spAutoFit/>
          </a:bodyPr>
          <a:lstStyle/>
          <a:p>
            <a:r>
              <a:rPr lang="en-US" sz="1200" dirty="0" smtClean="0"/>
              <a:t>(when,1), (course,1) (human,1) (events,1) (best,1) …</a:t>
            </a:r>
            <a:endParaRPr lang="en-US" sz="1200" dirty="0"/>
          </a:p>
        </p:txBody>
      </p:sp>
      <p:sp>
        <p:nvSpPr>
          <p:cNvPr id="15" name="TextBox 14"/>
          <p:cNvSpPr txBox="1"/>
          <p:nvPr/>
        </p:nvSpPr>
        <p:spPr>
          <a:xfrm>
            <a:off x="762000" y="1792933"/>
            <a:ext cx="877163" cy="369332"/>
          </a:xfrm>
          <a:prstGeom prst="rect">
            <a:avLst/>
          </a:prstGeom>
          <a:noFill/>
        </p:spPr>
        <p:txBody>
          <a:bodyPr wrap="none" rtlCol="0">
            <a:spAutoFit/>
          </a:bodyPr>
          <a:lstStyle/>
          <a:p>
            <a:r>
              <a:rPr lang="en-US" sz="1800" b="1" dirty="0" smtClean="0"/>
              <a:t>inputs</a:t>
            </a:r>
            <a:endParaRPr lang="en-US" sz="1800" b="1" dirty="0"/>
          </a:p>
        </p:txBody>
      </p:sp>
      <p:sp>
        <p:nvSpPr>
          <p:cNvPr id="16" name="TextBox 15"/>
          <p:cNvSpPr txBox="1"/>
          <p:nvPr/>
        </p:nvSpPr>
        <p:spPr>
          <a:xfrm>
            <a:off x="2971800" y="1792933"/>
            <a:ext cx="1494833" cy="369332"/>
          </a:xfrm>
          <a:prstGeom prst="rect">
            <a:avLst/>
          </a:prstGeom>
          <a:noFill/>
        </p:spPr>
        <p:txBody>
          <a:bodyPr wrap="none" rtlCol="0">
            <a:spAutoFit/>
          </a:bodyPr>
          <a:lstStyle/>
          <a:p>
            <a:r>
              <a:rPr lang="en-US" sz="1800" b="1" dirty="0" smtClean="0"/>
              <a:t>tasks (M=3)</a:t>
            </a:r>
            <a:endParaRPr lang="en-US" sz="1800" b="1" dirty="0"/>
          </a:p>
        </p:txBody>
      </p:sp>
      <p:sp>
        <p:nvSpPr>
          <p:cNvPr id="17" name="TextBox 16"/>
          <p:cNvSpPr txBox="1"/>
          <p:nvPr/>
        </p:nvSpPr>
        <p:spPr>
          <a:xfrm>
            <a:off x="4648200" y="1792933"/>
            <a:ext cx="4012637" cy="369332"/>
          </a:xfrm>
          <a:prstGeom prst="rect">
            <a:avLst/>
          </a:prstGeom>
          <a:noFill/>
        </p:spPr>
        <p:txBody>
          <a:bodyPr wrap="none" rtlCol="0">
            <a:spAutoFit/>
          </a:bodyPr>
          <a:lstStyle/>
          <a:p>
            <a:r>
              <a:rPr lang="en-US" sz="1800" b="1" dirty="0" smtClean="0"/>
              <a:t>partitions (intermediate files) (R=2)</a:t>
            </a:r>
            <a:endParaRPr lang="en-US" sz="1800" b="1" dirty="0"/>
          </a:p>
        </p:txBody>
      </p:sp>
      <p:cxnSp>
        <p:nvCxnSpPr>
          <p:cNvPr id="18" name="Straight Arrow Connector 17"/>
          <p:cNvCxnSpPr>
            <a:stCxn id="10" idx="3"/>
            <a:endCxn id="14" idx="1"/>
          </p:cNvCxnSpPr>
          <p:nvPr/>
        </p:nvCxnSpPr>
        <p:spPr bwMode="auto">
          <a:xfrm flipV="1">
            <a:off x="3870289" y="2911734"/>
            <a:ext cx="777911" cy="212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10" idx="3"/>
            <a:endCxn id="13" idx="1"/>
          </p:cNvCxnSpPr>
          <p:nvPr/>
        </p:nvCxnSpPr>
        <p:spPr bwMode="auto">
          <a:xfrm>
            <a:off x="3870289" y="3124201"/>
            <a:ext cx="777911" cy="2169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0" name="Group 19"/>
          <p:cNvGrpSpPr/>
          <p:nvPr/>
        </p:nvGrpSpPr>
        <p:grpSpPr>
          <a:xfrm>
            <a:off x="457200" y="5412433"/>
            <a:ext cx="7216920" cy="762000"/>
            <a:chOff x="457200" y="5105400"/>
            <a:chExt cx="7216920" cy="762000"/>
          </a:xfrm>
        </p:grpSpPr>
        <p:grpSp>
          <p:nvGrpSpPr>
            <p:cNvPr id="21" name="Group 20"/>
            <p:cNvGrpSpPr/>
            <p:nvPr/>
          </p:nvGrpSpPr>
          <p:grpSpPr>
            <a:xfrm>
              <a:off x="457200" y="5105400"/>
              <a:ext cx="1600200" cy="762000"/>
              <a:chOff x="457200" y="5105400"/>
              <a:chExt cx="1600200" cy="762000"/>
            </a:xfrm>
          </p:grpSpPr>
          <p:sp>
            <p:nvSpPr>
              <p:cNvPr id="28" name="TextBox 27"/>
              <p:cNvSpPr txBox="1"/>
              <p:nvPr/>
            </p:nvSpPr>
            <p:spPr>
              <a:xfrm>
                <a:off x="457200" y="5181600"/>
                <a:ext cx="1600200" cy="646331"/>
              </a:xfrm>
              <a:prstGeom prst="rect">
                <a:avLst/>
              </a:prstGeom>
              <a:noFill/>
            </p:spPr>
            <p:txBody>
              <a:bodyPr wrap="square" rtlCol="0">
                <a:spAutoFit/>
              </a:bodyPr>
              <a:lstStyle/>
              <a:p>
                <a:r>
                  <a:rPr lang="en-US" sz="1200" dirty="0" smtClean="0"/>
                  <a:t>This paper evaluates the suitability of the … </a:t>
                </a:r>
                <a:endParaRPr lang="en-US" sz="1200" dirty="0"/>
              </a:p>
            </p:txBody>
          </p:sp>
          <p:sp>
            <p:nvSpPr>
              <p:cNvPr id="29" name="Flowchart: Document 17"/>
              <p:cNvSpPr/>
              <p:nvPr/>
            </p:nvSpPr>
            <p:spPr bwMode="auto">
              <a:xfrm>
                <a:off x="457200" y="5105400"/>
                <a:ext cx="1524000" cy="7620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22" name="TextBox 21"/>
            <p:cNvSpPr txBox="1"/>
            <p:nvPr/>
          </p:nvSpPr>
          <p:spPr>
            <a:xfrm>
              <a:off x="3086100" y="5255568"/>
              <a:ext cx="784189" cy="461665"/>
            </a:xfrm>
            <a:prstGeom prst="rect">
              <a:avLst/>
            </a:prstGeom>
            <a:noFill/>
            <a:ln>
              <a:solidFill>
                <a:schemeClr val="accent1"/>
              </a:solidFill>
            </a:ln>
          </p:spPr>
          <p:txBody>
            <a:bodyPr wrap="none" rtlCol="0">
              <a:spAutoFit/>
            </a:bodyPr>
            <a:lstStyle/>
            <a:p>
              <a:r>
                <a:rPr lang="en-US" dirty="0" smtClean="0"/>
                <a:t>map</a:t>
              </a:r>
              <a:endParaRPr lang="en-US" dirty="0"/>
            </a:p>
          </p:txBody>
        </p:sp>
        <p:cxnSp>
          <p:nvCxnSpPr>
            <p:cNvPr id="23" name="Straight Arrow Connector 22"/>
            <p:cNvCxnSpPr>
              <a:stCxn id="28" idx="3"/>
              <a:endCxn id="22" idx="1"/>
            </p:cNvCxnSpPr>
            <p:nvPr/>
          </p:nvCxnSpPr>
          <p:spPr bwMode="auto">
            <a:xfrm flipV="1">
              <a:off x="2057400" y="5486401"/>
              <a:ext cx="1028700" cy="183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4343400" y="5209401"/>
              <a:ext cx="3330720" cy="276999"/>
            </a:xfrm>
            <a:prstGeom prst="rect">
              <a:avLst/>
            </a:prstGeom>
            <a:noFill/>
            <a:ln>
              <a:solidFill>
                <a:schemeClr val="accent1"/>
              </a:solidFill>
            </a:ln>
          </p:spPr>
          <p:txBody>
            <a:bodyPr wrap="none" rtlCol="0">
              <a:spAutoFit/>
            </a:bodyPr>
            <a:lstStyle/>
            <a:p>
              <a:r>
                <a:rPr lang="en-US" sz="1200" dirty="0" smtClean="0"/>
                <a:t>(this,1) (paper,1) (evaluates,1) (suitability,1) …</a:t>
              </a:r>
              <a:endParaRPr lang="en-US" sz="1200" dirty="0"/>
            </a:p>
          </p:txBody>
        </p:sp>
        <p:sp>
          <p:nvSpPr>
            <p:cNvPr id="25" name="TextBox 24"/>
            <p:cNvSpPr txBox="1"/>
            <p:nvPr/>
          </p:nvSpPr>
          <p:spPr>
            <a:xfrm>
              <a:off x="4343400" y="5562600"/>
              <a:ext cx="1715534" cy="276999"/>
            </a:xfrm>
            <a:prstGeom prst="rect">
              <a:avLst/>
            </a:prstGeom>
            <a:noFill/>
            <a:ln>
              <a:solidFill>
                <a:schemeClr val="accent1"/>
              </a:solidFill>
            </a:ln>
          </p:spPr>
          <p:txBody>
            <a:bodyPr wrap="none" rtlCol="0">
              <a:spAutoFit/>
            </a:bodyPr>
            <a:lstStyle/>
            <a:p>
              <a:r>
                <a:rPr lang="en-US" sz="1200" dirty="0" smtClean="0"/>
                <a:t>(the,1) (of,1) (the,1) …</a:t>
              </a:r>
              <a:endParaRPr lang="en-US" sz="1200" dirty="0"/>
            </a:p>
          </p:txBody>
        </p:sp>
        <p:cxnSp>
          <p:nvCxnSpPr>
            <p:cNvPr id="26" name="Straight Arrow Connector 25"/>
            <p:cNvCxnSpPr>
              <a:stCxn id="22" idx="3"/>
              <a:endCxn id="24" idx="1"/>
            </p:cNvCxnSpPr>
            <p:nvPr/>
          </p:nvCxnSpPr>
          <p:spPr bwMode="auto">
            <a:xfrm flipV="1">
              <a:off x="3870289" y="5347901"/>
              <a:ext cx="473111" cy="138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22" idx="3"/>
              <a:endCxn id="25" idx="1"/>
            </p:cNvCxnSpPr>
            <p:nvPr/>
          </p:nvCxnSpPr>
          <p:spPr bwMode="auto">
            <a:xfrm>
              <a:off x="3870289" y="5486401"/>
              <a:ext cx="473111" cy="2146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30" name="Group 29"/>
          <p:cNvGrpSpPr/>
          <p:nvPr/>
        </p:nvGrpSpPr>
        <p:grpSpPr>
          <a:xfrm>
            <a:off x="457200" y="4269433"/>
            <a:ext cx="8119410" cy="886600"/>
            <a:chOff x="457200" y="3809999"/>
            <a:chExt cx="8119410" cy="886600"/>
          </a:xfrm>
        </p:grpSpPr>
        <p:grpSp>
          <p:nvGrpSpPr>
            <p:cNvPr id="31" name="Group 30"/>
            <p:cNvGrpSpPr/>
            <p:nvPr/>
          </p:nvGrpSpPr>
          <p:grpSpPr>
            <a:xfrm>
              <a:off x="457200" y="3809999"/>
              <a:ext cx="1524000" cy="762000"/>
              <a:chOff x="609600" y="2971800"/>
              <a:chExt cx="1524000" cy="762000"/>
            </a:xfrm>
          </p:grpSpPr>
          <p:sp>
            <p:nvSpPr>
              <p:cNvPr id="38" name="TextBox 37"/>
              <p:cNvSpPr txBox="1"/>
              <p:nvPr/>
            </p:nvSpPr>
            <p:spPr>
              <a:xfrm>
                <a:off x="609600" y="3048000"/>
                <a:ext cx="1524000" cy="646331"/>
              </a:xfrm>
              <a:prstGeom prst="rect">
                <a:avLst/>
              </a:prstGeom>
              <a:noFill/>
            </p:spPr>
            <p:txBody>
              <a:bodyPr wrap="square" rtlCol="0">
                <a:spAutoFit/>
              </a:bodyPr>
              <a:lstStyle/>
              <a:p>
                <a:r>
                  <a:rPr lang="en-US" sz="1200" dirty="0" smtClean="0"/>
                  <a:t>Over the past five years, the authors and many… </a:t>
                </a:r>
                <a:endParaRPr lang="en-US" sz="1200" dirty="0"/>
              </a:p>
            </p:txBody>
          </p:sp>
          <p:sp>
            <p:nvSpPr>
              <p:cNvPr id="39" name="Flowchart: Document 14"/>
              <p:cNvSpPr/>
              <p:nvPr/>
            </p:nvSpPr>
            <p:spPr bwMode="auto">
              <a:xfrm>
                <a:off x="609600" y="2971800"/>
                <a:ext cx="1447800" cy="7620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cxnSp>
          <p:nvCxnSpPr>
            <p:cNvPr id="32" name="Straight Arrow Connector 31"/>
            <p:cNvCxnSpPr>
              <a:endCxn id="33" idx="1"/>
            </p:cNvCxnSpPr>
            <p:nvPr/>
          </p:nvCxnSpPr>
          <p:spPr bwMode="auto">
            <a:xfrm flipV="1">
              <a:off x="1981200" y="4191000"/>
              <a:ext cx="1066800" cy="183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3048000" y="3960167"/>
              <a:ext cx="784189" cy="461665"/>
            </a:xfrm>
            <a:prstGeom prst="rect">
              <a:avLst/>
            </a:prstGeom>
            <a:noFill/>
            <a:ln>
              <a:solidFill>
                <a:schemeClr val="accent1"/>
              </a:solidFill>
            </a:ln>
          </p:spPr>
          <p:txBody>
            <a:bodyPr wrap="none" rtlCol="0">
              <a:spAutoFit/>
            </a:bodyPr>
            <a:lstStyle/>
            <a:p>
              <a:r>
                <a:rPr lang="en-US" dirty="0" smtClean="0"/>
                <a:t>map</a:t>
              </a:r>
              <a:endParaRPr lang="en-US" dirty="0"/>
            </a:p>
          </p:txBody>
        </p:sp>
        <p:sp>
          <p:nvSpPr>
            <p:cNvPr id="34" name="TextBox 33"/>
            <p:cNvSpPr txBox="1"/>
            <p:nvPr/>
          </p:nvSpPr>
          <p:spPr>
            <a:xfrm>
              <a:off x="4343400" y="3962400"/>
              <a:ext cx="4233210" cy="276999"/>
            </a:xfrm>
            <a:prstGeom prst="rect">
              <a:avLst/>
            </a:prstGeom>
            <a:noFill/>
            <a:ln>
              <a:solidFill>
                <a:schemeClr val="accent1"/>
              </a:solidFill>
            </a:ln>
          </p:spPr>
          <p:txBody>
            <a:bodyPr wrap="none" rtlCol="0">
              <a:spAutoFit/>
            </a:bodyPr>
            <a:lstStyle/>
            <a:p>
              <a:r>
                <a:rPr lang="en-US" sz="1200" dirty="0" smtClean="0"/>
                <a:t>(over,1), (past,1) (five,1) (years,1) (authors,1) (many,1) …</a:t>
              </a:r>
              <a:endParaRPr lang="en-US" sz="1200" dirty="0"/>
            </a:p>
          </p:txBody>
        </p:sp>
        <p:sp>
          <p:nvSpPr>
            <p:cNvPr id="35" name="TextBox 34"/>
            <p:cNvSpPr txBox="1"/>
            <p:nvPr/>
          </p:nvSpPr>
          <p:spPr>
            <a:xfrm>
              <a:off x="4343400" y="4419600"/>
              <a:ext cx="1885453" cy="276999"/>
            </a:xfrm>
            <a:prstGeom prst="rect">
              <a:avLst/>
            </a:prstGeom>
            <a:noFill/>
            <a:ln>
              <a:solidFill>
                <a:schemeClr val="accent1"/>
              </a:solidFill>
            </a:ln>
          </p:spPr>
          <p:txBody>
            <a:bodyPr wrap="none" rtlCol="0">
              <a:spAutoFit/>
            </a:bodyPr>
            <a:lstStyle/>
            <a:p>
              <a:r>
                <a:rPr lang="en-US" sz="1200" dirty="0" smtClean="0"/>
                <a:t>(the,1), (the,1) (and,1) …</a:t>
              </a:r>
              <a:endParaRPr lang="en-US" sz="1200" dirty="0"/>
            </a:p>
          </p:txBody>
        </p:sp>
        <p:cxnSp>
          <p:nvCxnSpPr>
            <p:cNvPr id="36" name="Straight Arrow Connector 35"/>
            <p:cNvCxnSpPr>
              <a:stCxn id="33" idx="3"/>
            </p:cNvCxnSpPr>
            <p:nvPr/>
          </p:nvCxnSpPr>
          <p:spPr bwMode="auto">
            <a:xfrm flipV="1">
              <a:off x="3832189" y="4024700"/>
              <a:ext cx="511211" cy="166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a:stCxn id="33" idx="3"/>
            </p:cNvCxnSpPr>
            <p:nvPr/>
          </p:nvCxnSpPr>
          <p:spPr bwMode="auto">
            <a:xfrm>
              <a:off x="3832189" y="4191000"/>
              <a:ext cx="511211" cy="290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53515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latin typeface="Times"/>
                <a:cs typeface="Times"/>
              </a:rPr>
              <a:t>MapReduce</a:t>
            </a:r>
            <a:r>
              <a:rPr lang="en-US" sz="4400" dirty="0" smtClean="0">
                <a:latin typeface="Times"/>
                <a:cs typeface="Times"/>
              </a:rPr>
              <a:t>: The Reduce Step</a:t>
            </a:r>
            <a:endParaRPr lang="en-US" sz="4400" dirty="0">
              <a:latin typeface="Times"/>
              <a:cs typeface="Times"/>
            </a:endParaRPr>
          </a:p>
        </p:txBody>
      </p:sp>
      <p:grpSp>
        <p:nvGrpSpPr>
          <p:cNvPr id="47" name="Group 15"/>
          <p:cNvGrpSpPr>
            <a:grpSpLocks/>
          </p:cNvGrpSpPr>
          <p:nvPr/>
        </p:nvGrpSpPr>
        <p:grpSpPr bwMode="auto">
          <a:xfrm>
            <a:off x="565150" y="1966913"/>
            <a:ext cx="1949450" cy="3733800"/>
            <a:chOff x="3476" y="960"/>
            <a:chExt cx="1228" cy="2352"/>
          </a:xfrm>
        </p:grpSpPr>
        <p:grpSp>
          <p:nvGrpSpPr>
            <p:cNvPr id="48" name="Group 16"/>
            <p:cNvGrpSpPr>
              <a:grpSpLocks/>
            </p:cNvGrpSpPr>
            <p:nvPr/>
          </p:nvGrpSpPr>
          <p:grpSpPr bwMode="auto">
            <a:xfrm>
              <a:off x="3552" y="1392"/>
              <a:ext cx="1104" cy="1920"/>
              <a:chOff x="3552" y="1392"/>
              <a:chExt cx="1104" cy="1920"/>
            </a:xfrm>
          </p:grpSpPr>
          <p:sp>
            <p:nvSpPr>
              <p:cNvPr id="50" name="AutoShape 17"/>
              <p:cNvSpPr>
                <a:spLocks noChangeArrowheads="1"/>
              </p:cNvSpPr>
              <p:nvPr/>
            </p:nvSpPr>
            <p:spPr bwMode="auto">
              <a:xfrm>
                <a:off x="3600" y="2976"/>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1" name="AutoShape 18"/>
              <p:cNvSpPr>
                <a:spLocks noChangeArrowheads="1"/>
              </p:cNvSpPr>
              <p:nvPr/>
            </p:nvSpPr>
            <p:spPr bwMode="auto">
              <a:xfrm>
                <a:off x="4032" y="2976"/>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52" name="Text Box 19"/>
              <p:cNvSpPr txBox="1">
                <a:spLocks noChangeArrowheads="1"/>
              </p:cNvSpPr>
              <p:nvPr/>
            </p:nvSpPr>
            <p:spPr bwMode="auto">
              <a:xfrm>
                <a:off x="3840" y="2592"/>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grpSp>
            <p:nvGrpSpPr>
              <p:cNvPr id="53" name="Group 20"/>
              <p:cNvGrpSpPr>
                <a:grpSpLocks/>
              </p:cNvGrpSpPr>
              <p:nvPr/>
            </p:nvGrpSpPr>
            <p:grpSpPr bwMode="auto">
              <a:xfrm>
                <a:off x="3552" y="1392"/>
                <a:ext cx="1056" cy="336"/>
                <a:chOff x="2256" y="1344"/>
                <a:chExt cx="1056" cy="336"/>
              </a:xfrm>
            </p:grpSpPr>
            <p:sp>
              <p:nvSpPr>
                <p:cNvPr id="59" name="AutoShape 21"/>
                <p:cNvSpPr>
                  <a:spLocks noChangeArrowheads="1"/>
                </p:cNvSpPr>
                <p:nvPr/>
              </p:nvSpPr>
              <p:spPr bwMode="auto">
                <a:xfrm>
                  <a:off x="2256" y="1344"/>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k</a:t>
                  </a:r>
                </a:p>
              </p:txBody>
            </p:sp>
            <p:sp>
              <p:nvSpPr>
                <p:cNvPr id="60" name="AutoShape 22"/>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54" name="Group 23"/>
              <p:cNvGrpSpPr>
                <a:grpSpLocks/>
              </p:cNvGrpSpPr>
              <p:nvPr/>
            </p:nvGrpSpPr>
            <p:grpSpPr bwMode="auto">
              <a:xfrm>
                <a:off x="3552" y="1824"/>
                <a:ext cx="1056" cy="336"/>
                <a:chOff x="2256" y="1344"/>
                <a:chExt cx="1056" cy="336"/>
              </a:xfrm>
            </p:grpSpPr>
            <p:sp>
              <p:nvSpPr>
                <p:cNvPr id="57" name="AutoShape 24"/>
                <p:cNvSpPr>
                  <a:spLocks noChangeArrowheads="1"/>
                </p:cNvSpPr>
                <p:nvPr/>
              </p:nvSpPr>
              <p:spPr bwMode="auto">
                <a:xfrm>
                  <a:off x="2256" y="1344"/>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8" name="AutoShape 25"/>
                <p:cNvSpPr>
                  <a:spLocks noChangeArrowheads="1"/>
                </p:cNvSpPr>
                <p:nvPr/>
              </p:nvSpPr>
              <p:spPr bwMode="auto">
                <a:xfrm>
                  <a:off x="2688" y="1344"/>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sp>
            <p:nvSpPr>
              <p:cNvPr id="55" name="AutoShape 26"/>
              <p:cNvSpPr>
                <a:spLocks noChangeArrowheads="1"/>
              </p:cNvSpPr>
              <p:nvPr/>
            </p:nvSpPr>
            <p:spPr bwMode="auto">
              <a:xfrm>
                <a:off x="3552" y="2256"/>
                <a:ext cx="432" cy="336"/>
              </a:xfrm>
              <a:prstGeom prst="diamond">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56" name="AutoShape 27"/>
              <p:cNvSpPr>
                <a:spLocks noChangeArrowheads="1"/>
              </p:cNvSpPr>
              <p:nvPr/>
            </p:nvSpPr>
            <p:spPr bwMode="auto">
              <a:xfrm>
                <a:off x="3984" y="2256"/>
                <a:ext cx="624" cy="336"/>
              </a:xfrm>
              <a:prstGeom prst="parallelogram">
                <a:avLst>
                  <a:gd name="adj"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sp>
          <p:nvSpPr>
            <p:cNvPr id="49" name="Text Box 28"/>
            <p:cNvSpPr txBox="1">
              <a:spLocks noChangeArrowheads="1"/>
            </p:cNvSpPr>
            <p:nvPr/>
          </p:nvSpPr>
          <p:spPr bwMode="auto">
            <a:xfrm>
              <a:off x="3476" y="960"/>
              <a:ext cx="12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Intermediate</a:t>
              </a:r>
            </a:p>
            <a:p>
              <a:r>
                <a:rPr lang="en-US"/>
                <a:t>key-value pairs</a:t>
              </a:r>
            </a:p>
          </p:txBody>
        </p:sp>
      </p:grpSp>
      <p:grpSp>
        <p:nvGrpSpPr>
          <p:cNvPr id="61" name="Group 67"/>
          <p:cNvGrpSpPr>
            <a:grpSpLocks/>
          </p:cNvGrpSpPr>
          <p:nvPr/>
        </p:nvGrpSpPr>
        <p:grpSpPr bwMode="auto">
          <a:xfrm>
            <a:off x="2382838" y="3490913"/>
            <a:ext cx="849312" cy="609600"/>
            <a:chOff x="1529" y="1920"/>
            <a:chExt cx="535" cy="384"/>
          </a:xfrm>
        </p:grpSpPr>
        <p:sp>
          <p:nvSpPr>
            <p:cNvPr id="62" name="AutoShape 29"/>
            <p:cNvSpPr>
              <a:spLocks noChangeArrowheads="1"/>
            </p:cNvSpPr>
            <p:nvPr/>
          </p:nvSpPr>
          <p:spPr bwMode="auto">
            <a:xfrm>
              <a:off x="1584" y="2112"/>
              <a:ext cx="480" cy="192"/>
            </a:xfrm>
            <a:prstGeom prst="rightArrow">
              <a:avLst>
                <a:gd name="adj1" fmla="val 50000"/>
                <a:gd name="adj2" fmla="val 6250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Text Box 30"/>
            <p:cNvSpPr txBox="1">
              <a:spLocks noChangeArrowheads="1"/>
            </p:cNvSpPr>
            <p:nvPr/>
          </p:nvSpPr>
          <p:spPr bwMode="auto">
            <a:xfrm>
              <a:off x="1529" y="1920"/>
              <a:ext cx="5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group</a:t>
              </a:r>
            </a:p>
          </p:txBody>
        </p:sp>
      </p:grpSp>
      <p:grpSp>
        <p:nvGrpSpPr>
          <p:cNvPr id="64" name="Group 33"/>
          <p:cNvGrpSpPr>
            <a:grpSpLocks/>
          </p:cNvGrpSpPr>
          <p:nvPr/>
        </p:nvGrpSpPr>
        <p:grpSpPr bwMode="auto">
          <a:xfrm>
            <a:off x="5899150" y="2500313"/>
            <a:ext cx="1066800" cy="533400"/>
            <a:chOff x="3456" y="1296"/>
            <a:chExt cx="672" cy="336"/>
          </a:xfrm>
        </p:grpSpPr>
        <p:sp>
          <p:nvSpPr>
            <p:cNvPr id="65" name="AutoShape 31"/>
            <p:cNvSpPr>
              <a:spLocks noChangeArrowheads="1"/>
            </p:cNvSpPr>
            <p:nvPr/>
          </p:nvSpPr>
          <p:spPr bwMode="auto">
            <a:xfrm>
              <a:off x="3504" y="1488"/>
              <a:ext cx="624" cy="144"/>
            </a:xfrm>
            <a:prstGeom prst="rightArrow">
              <a:avLst>
                <a:gd name="adj1" fmla="val 50000"/>
                <a:gd name="adj2" fmla="val 108333"/>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Text Box 32"/>
            <p:cNvSpPr txBox="1">
              <a:spLocks noChangeArrowheads="1"/>
            </p:cNvSpPr>
            <p:nvPr/>
          </p:nvSpPr>
          <p:spPr bwMode="auto">
            <a:xfrm>
              <a:off x="3456" y="1296"/>
              <a:ext cx="6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reduce</a:t>
              </a:r>
            </a:p>
          </p:txBody>
        </p:sp>
      </p:grpSp>
      <p:grpSp>
        <p:nvGrpSpPr>
          <p:cNvPr id="67" name="Group 34"/>
          <p:cNvGrpSpPr>
            <a:grpSpLocks/>
          </p:cNvGrpSpPr>
          <p:nvPr/>
        </p:nvGrpSpPr>
        <p:grpSpPr bwMode="auto">
          <a:xfrm>
            <a:off x="5899150" y="3109913"/>
            <a:ext cx="1066800" cy="533400"/>
            <a:chOff x="3456" y="1296"/>
            <a:chExt cx="672" cy="336"/>
          </a:xfrm>
        </p:grpSpPr>
        <p:sp>
          <p:nvSpPr>
            <p:cNvPr id="68" name="AutoShape 35"/>
            <p:cNvSpPr>
              <a:spLocks noChangeArrowheads="1"/>
            </p:cNvSpPr>
            <p:nvPr/>
          </p:nvSpPr>
          <p:spPr bwMode="auto">
            <a:xfrm>
              <a:off x="3504" y="1488"/>
              <a:ext cx="624" cy="144"/>
            </a:xfrm>
            <a:prstGeom prst="rightArrow">
              <a:avLst>
                <a:gd name="adj1" fmla="val 50000"/>
                <a:gd name="adj2" fmla="val 108333"/>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Text Box 36"/>
            <p:cNvSpPr txBox="1">
              <a:spLocks noChangeArrowheads="1"/>
            </p:cNvSpPr>
            <p:nvPr/>
          </p:nvSpPr>
          <p:spPr bwMode="auto">
            <a:xfrm>
              <a:off x="3456" y="1296"/>
              <a:ext cx="6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reduce</a:t>
              </a:r>
            </a:p>
          </p:txBody>
        </p:sp>
      </p:grpSp>
      <p:grpSp>
        <p:nvGrpSpPr>
          <p:cNvPr id="70" name="Group 42"/>
          <p:cNvGrpSpPr>
            <a:grpSpLocks/>
          </p:cNvGrpSpPr>
          <p:nvPr/>
        </p:nvGrpSpPr>
        <p:grpSpPr bwMode="auto">
          <a:xfrm>
            <a:off x="7042150" y="2652713"/>
            <a:ext cx="1295400" cy="533400"/>
            <a:chOff x="4464" y="1392"/>
            <a:chExt cx="816" cy="336"/>
          </a:xfrm>
        </p:grpSpPr>
        <p:sp>
          <p:nvSpPr>
            <p:cNvPr id="71" name="AutoShape 37"/>
            <p:cNvSpPr>
              <a:spLocks noChangeArrowheads="1"/>
            </p:cNvSpPr>
            <p:nvPr/>
          </p:nvSpPr>
          <p:spPr bwMode="auto">
            <a:xfrm>
              <a:off x="44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72" name="AutoShape 39"/>
            <p:cNvSpPr>
              <a:spLocks noChangeArrowheads="1"/>
            </p:cNvSpPr>
            <p:nvPr/>
          </p:nvSpPr>
          <p:spPr bwMode="auto">
            <a:xfrm>
              <a:off x="4944" y="1392"/>
              <a:ext cx="336" cy="33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73" name="Group 43"/>
          <p:cNvGrpSpPr>
            <a:grpSpLocks/>
          </p:cNvGrpSpPr>
          <p:nvPr/>
        </p:nvGrpSpPr>
        <p:grpSpPr bwMode="auto">
          <a:xfrm>
            <a:off x="7042150" y="3262313"/>
            <a:ext cx="1295400" cy="533400"/>
            <a:chOff x="4464" y="1392"/>
            <a:chExt cx="816" cy="336"/>
          </a:xfrm>
        </p:grpSpPr>
        <p:sp>
          <p:nvSpPr>
            <p:cNvPr id="74" name="AutoShape 44"/>
            <p:cNvSpPr>
              <a:spLocks noChangeArrowheads="1"/>
            </p:cNvSpPr>
            <p:nvPr/>
          </p:nvSpPr>
          <p:spPr bwMode="auto">
            <a:xfrm>
              <a:off x="44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75" name="AutoShape 45"/>
            <p:cNvSpPr>
              <a:spLocks noChangeArrowheads="1"/>
            </p:cNvSpPr>
            <p:nvPr/>
          </p:nvSpPr>
          <p:spPr bwMode="auto">
            <a:xfrm>
              <a:off x="4944" y="1392"/>
              <a:ext cx="336" cy="33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grpSp>
        <p:nvGrpSpPr>
          <p:cNvPr id="76" name="Group 46"/>
          <p:cNvGrpSpPr>
            <a:grpSpLocks/>
          </p:cNvGrpSpPr>
          <p:nvPr/>
        </p:nvGrpSpPr>
        <p:grpSpPr bwMode="auto">
          <a:xfrm>
            <a:off x="7118350" y="5243513"/>
            <a:ext cx="1295400" cy="533400"/>
            <a:chOff x="4464" y="1392"/>
            <a:chExt cx="816" cy="336"/>
          </a:xfrm>
        </p:grpSpPr>
        <p:sp>
          <p:nvSpPr>
            <p:cNvPr id="77" name="AutoShape 47"/>
            <p:cNvSpPr>
              <a:spLocks noChangeArrowheads="1"/>
            </p:cNvSpPr>
            <p:nvPr/>
          </p:nvSpPr>
          <p:spPr bwMode="auto">
            <a:xfrm>
              <a:off x="44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78" name="AutoShape 48"/>
            <p:cNvSpPr>
              <a:spLocks noChangeArrowheads="1"/>
            </p:cNvSpPr>
            <p:nvPr/>
          </p:nvSpPr>
          <p:spPr bwMode="auto">
            <a:xfrm>
              <a:off x="4944" y="1392"/>
              <a:ext cx="336" cy="33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grpSp>
      <p:sp>
        <p:nvSpPr>
          <p:cNvPr id="79" name="Text Box 49"/>
          <p:cNvSpPr txBox="1">
            <a:spLocks noChangeArrowheads="1"/>
          </p:cNvSpPr>
          <p:nvPr/>
        </p:nvSpPr>
        <p:spPr bwMode="auto">
          <a:xfrm>
            <a:off x="7529513" y="4405313"/>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grpSp>
        <p:nvGrpSpPr>
          <p:cNvPr id="80" name="Group 66"/>
          <p:cNvGrpSpPr>
            <a:grpSpLocks/>
          </p:cNvGrpSpPr>
          <p:nvPr/>
        </p:nvGrpSpPr>
        <p:grpSpPr bwMode="auto">
          <a:xfrm>
            <a:off x="3232150" y="2043113"/>
            <a:ext cx="2743200" cy="3657600"/>
            <a:chOff x="2064" y="1008"/>
            <a:chExt cx="1728" cy="2304"/>
          </a:xfrm>
        </p:grpSpPr>
        <p:sp>
          <p:nvSpPr>
            <p:cNvPr id="81" name="AutoShape 5"/>
            <p:cNvSpPr>
              <a:spLocks noChangeArrowheads="1"/>
            </p:cNvSpPr>
            <p:nvPr/>
          </p:nvSpPr>
          <p:spPr bwMode="auto">
            <a:xfrm>
              <a:off x="2112" y="2976"/>
              <a:ext cx="432" cy="336"/>
            </a:xfrm>
            <a:prstGeom prst="diamond">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82" name="AutoShape 6"/>
            <p:cNvSpPr>
              <a:spLocks noChangeArrowheads="1"/>
            </p:cNvSpPr>
            <p:nvPr/>
          </p:nvSpPr>
          <p:spPr bwMode="auto">
            <a:xfrm>
              <a:off x="2544" y="2976"/>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3" name="Text Box 7"/>
            <p:cNvSpPr txBox="1">
              <a:spLocks noChangeArrowheads="1"/>
            </p:cNvSpPr>
            <p:nvPr/>
          </p:nvSpPr>
          <p:spPr bwMode="auto">
            <a:xfrm>
              <a:off x="2467" y="2496"/>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t>…</a:t>
              </a:r>
            </a:p>
          </p:txBody>
        </p:sp>
        <p:sp>
          <p:nvSpPr>
            <p:cNvPr id="84" name="AutoShape 8"/>
            <p:cNvSpPr>
              <a:spLocks noChangeArrowheads="1"/>
            </p:cNvSpPr>
            <p:nvPr/>
          </p:nvSpPr>
          <p:spPr bwMode="auto">
            <a:xfrm>
              <a:off x="2064" y="1392"/>
              <a:ext cx="432" cy="336"/>
            </a:xfrm>
            <a:prstGeom prst="diamond">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85" name="AutoShape 9"/>
            <p:cNvSpPr>
              <a:spLocks noChangeArrowheads="1"/>
            </p:cNvSpPr>
            <p:nvPr/>
          </p:nvSpPr>
          <p:spPr bwMode="auto">
            <a:xfrm>
              <a:off x="2496" y="1392"/>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6" name="AutoShape 10"/>
            <p:cNvSpPr>
              <a:spLocks noChangeArrowheads="1"/>
            </p:cNvSpPr>
            <p:nvPr/>
          </p:nvSpPr>
          <p:spPr bwMode="auto">
            <a:xfrm>
              <a:off x="2064" y="1824"/>
              <a:ext cx="432" cy="336"/>
            </a:xfrm>
            <a:prstGeom prst="diamond">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k</a:t>
              </a:r>
            </a:p>
          </p:txBody>
        </p:sp>
        <p:sp>
          <p:nvSpPr>
            <p:cNvPr id="87" name="AutoShape 11"/>
            <p:cNvSpPr>
              <a:spLocks noChangeArrowheads="1"/>
            </p:cNvSpPr>
            <p:nvPr/>
          </p:nvSpPr>
          <p:spPr bwMode="auto">
            <a:xfrm>
              <a:off x="2496" y="1824"/>
              <a:ext cx="480" cy="336"/>
            </a:xfrm>
            <a:prstGeom prst="parallelogram">
              <a:avLst>
                <a:gd name="adj" fmla="val 357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8" name="AutoShape 12"/>
            <p:cNvSpPr>
              <a:spLocks noChangeArrowheads="1"/>
            </p:cNvSpPr>
            <p:nvPr/>
          </p:nvSpPr>
          <p:spPr bwMode="auto">
            <a:xfrm>
              <a:off x="2832" y="1824"/>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89" name="AutoShape 13"/>
            <p:cNvSpPr>
              <a:spLocks noChangeArrowheads="1"/>
            </p:cNvSpPr>
            <p:nvPr/>
          </p:nvSpPr>
          <p:spPr bwMode="auto">
            <a:xfrm>
              <a:off x="2880" y="1392"/>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90" name="AutoShape 14"/>
            <p:cNvSpPr>
              <a:spLocks noChangeArrowheads="1"/>
            </p:cNvSpPr>
            <p:nvPr/>
          </p:nvSpPr>
          <p:spPr bwMode="auto">
            <a:xfrm>
              <a:off x="3264" y="1392"/>
              <a:ext cx="528" cy="336"/>
            </a:xfrm>
            <a:prstGeom prst="parallelogram">
              <a:avLst>
                <a:gd name="adj"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v</a:t>
              </a:r>
            </a:p>
          </p:txBody>
        </p:sp>
        <p:sp>
          <p:nvSpPr>
            <p:cNvPr id="91" name="Rectangle 64"/>
            <p:cNvSpPr>
              <a:spLocks noChangeArrowheads="1"/>
            </p:cNvSpPr>
            <p:nvPr/>
          </p:nvSpPr>
          <p:spPr bwMode="auto">
            <a:xfrm>
              <a:off x="2160" y="1008"/>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Key-value groups</a:t>
              </a:r>
            </a:p>
          </p:txBody>
        </p:sp>
      </p:grpSp>
      <p:sp>
        <p:nvSpPr>
          <p:cNvPr id="92" name="Rectangle 65"/>
          <p:cNvSpPr>
            <a:spLocks noChangeArrowheads="1"/>
          </p:cNvSpPr>
          <p:nvPr/>
        </p:nvSpPr>
        <p:spPr bwMode="auto">
          <a:xfrm>
            <a:off x="6661150" y="1814513"/>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Output </a:t>
            </a:r>
          </a:p>
          <a:p>
            <a:r>
              <a:rPr lang="en-US"/>
              <a:t>key-value pairs</a:t>
            </a:r>
          </a:p>
        </p:txBody>
      </p:sp>
    </p:spTree>
    <p:extLst>
      <p:ext uri="{BB962C8B-B14F-4D97-AF65-F5344CB8AC3E}">
        <p14:creationId xmlns:p14="http://schemas.microsoft.com/office/powerpoint/2010/main" val="4441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par>
                                <p:cTn id="18" presetID="9"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par>
                                <p:cTn id="26" presetID="1" presetClass="exit" presetSubtype="0" fill="hold" nodeType="with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dissolve">
                                      <p:cBhvr>
                                        <p:cTn id="37" dur="500"/>
                                        <p:tgtEl>
                                          <p:spTgt spid="79"/>
                                        </p:tgtEl>
                                      </p:cBhvr>
                                    </p:animEffect>
                                  </p:childTnLst>
                                </p:cTn>
                              </p:par>
                              <p:par>
                                <p:cTn id="38" presetID="9" presetClass="entr" presetSubtype="0"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dissolve">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dissolve">
                                      <p:cBhvr>
                                        <p:cTn id="4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Reduce (Example)</a:t>
            </a:r>
            <a:endParaRPr lang="en-US" dirty="0"/>
          </a:p>
        </p:txBody>
      </p:sp>
      <p:sp>
        <p:nvSpPr>
          <p:cNvPr id="4" name="TextBox 3"/>
          <p:cNvSpPr txBox="1"/>
          <p:nvPr/>
        </p:nvSpPr>
        <p:spPr>
          <a:xfrm>
            <a:off x="5656192" y="4360013"/>
            <a:ext cx="1127232" cy="461665"/>
          </a:xfrm>
          <a:prstGeom prst="rect">
            <a:avLst/>
          </a:prstGeom>
          <a:noFill/>
          <a:ln>
            <a:solidFill>
              <a:schemeClr val="accent1"/>
            </a:solidFill>
          </a:ln>
        </p:spPr>
        <p:txBody>
          <a:bodyPr wrap="none" rtlCol="0">
            <a:spAutoFit/>
          </a:bodyPr>
          <a:lstStyle/>
          <a:p>
            <a:r>
              <a:rPr lang="en-US" dirty="0" smtClean="0"/>
              <a:t>reduce</a:t>
            </a:r>
            <a:endParaRPr lang="en-US" dirty="0"/>
          </a:p>
        </p:txBody>
      </p:sp>
      <p:sp>
        <p:nvSpPr>
          <p:cNvPr id="5" name="TextBox 4"/>
          <p:cNvSpPr txBox="1"/>
          <p:nvPr/>
        </p:nvSpPr>
        <p:spPr>
          <a:xfrm>
            <a:off x="466708" y="2639679"/>
            <a:ext cx="3759362" cy="276999"/>
          </a:xfrm>
          <a:prstGeom prst="rect">
            <a:avLst/>
          </a:prstGeom>
          <a:noFill/>
          <a:ln>
            <a:solidFill>
              <a:schemeClr val="accent1"/>
            </a:solidFill>
          </a:ln>
        </p:spPr>
        <p:txBody>
          <a:bodyPr wrap="none" rtlCol="0">
            <a:spAutoFit/>
          </a:bodyPr>
          <a:lstStyle/>
          <a:p>
            <a:r>
              <a:rPr lang="en-US" sz="1200" dirty="0" smtClean="0"/>
              <a:t>(in,1) (the,1) (of,1) (it,1) (it,1) (was,1) (the,1) (of,1) …</a:t>
            </a:r>
            <a:endParaRPr lang="en-US" sz="1200" dirty="0"/>
          </a:p>
        </p:txBody>
      </p:sp>
      <p:sp>
        <p:nvSpPr>
          <p:cNvPr id="6" name="TextBox 5"/>
          <p:cNvSpPr txBox="1"/>
          <p:nvPr/>
        </p:nvSpPr>
        <p:spPr>
          <a:xfrm>
            <a:off x="466708" y="3554079"/>
            <a:ext cx="1715534" cy="276999"/>
          </a:xfrm>
          <a:prstGeom prst="rect">
            <a:avLst/>
          </a:prstGeom>
          <a:noFill/>
          <a:ln>
            <a:solidFill>
              <a:schemeClr val="accent1"/>
            </a:solidFill>
          </a:ln>
        </p:spPr>
        <p:txBody>
          <a:bodyPr wrap="none" rtlCol="0">
            <a:spAutoFit/>
          </a:bodyPr>
          <a:lstStyle/>
          <a:p>
            <a:r>
              <a:rPr lang="en-US" sz="1200" dirty="0" smtClean="0"/>
              <a:t>(the,1) (of,1) (the,1) …</a:t>
            </a:r>
            <a:endParaRPr lang="en-US" sz="1200" dirty="0"/>
          </a:p>
        </p:txBody>
      </p:sp>
      <p:sp>
        <p:nvSpPr>
          <p:cNvPr id="7" name="TextBox 6"/>
          <p:cNvSpPr txBox="1"/>
          <p:nvPr/>
        </p:nvSpPr>
        <p:spPr>
          <a:xfrm>
            <a:off x="6410308" y="1849878"/>
            <a:ext cx="1531188" cy="369332"/>
          </a:xfrm>
          <a:prstGeom prst="rect">
            <a:avLst/>
          </a:prstGeom>
          <a:noFill/>
        </p:spPr>
        <p:txBody>
          <a:bodyPr wrap="none" rtlCol="0">
            <a:spAutoFit/>
          </a:bodyPr>
          <a:lstStyle/>
          <a:p>
            <a:r>
              <a:rPr lang="en-US" sz="1800" b="1" dirty="0" smtClean="0"/>
              <a:t> reduce task</a:t>
            </a:r>
            <a:endParaRPr lang="en-US" sz="1800" b="1" dirty="0"/>
          </a:p>
        </p:txBody>
      </p:sp>
      <p:sp>
        <p:nvSpPr>
          <p:cNvPr id="8" name="TextBox 7"/>
          <p:cNvSpPr txBox="1"/>
          <p:nvPr/>
        </p:nvSpPr>
        <p:spPr>
          <a:xfrm>
            <a:off x="468511" y="1697478"/>
            <a:ext cx="3884397" cy="369332"/>
          </a:xfrm>
          <a:prstGeom prst="rect">
            <a:avLst/>
          </a:prstGeom>
          <a:noFill/>
        </p:spPr>
        <p:txBody>
          <a:bodyPr wrap="none" rtlCol="0">
            <a:spAutoFit/>
          </a:bodyPr>
          <a:lstStyle/>
          <a:p>
            <a:r>
              <a:rPr lang="en-US" sz="1800" b="1" dirty="0" smtClean="0"/>
              <a:t>partition (intermediate files) (R=2)</a:t>
            </a:r>
            <a:endParaRPr lang="en-US" sz="1800" b="1" dirty="0"/>
          </a:p>
        </p:txBody>
      </p:sp>
      <p:sp>
        <p:nvSpPr>
          <p:cNvPr id="9" name="TextBox 8"/>
          <p:cNvSpPr txBox="1"/>
          <p:nvPr/>
        </p:nvSpPr>
        <p:spPr>
          <a:xfrm>
            <a:off x="466708" y="3096879"/>
            <a:ext cx="1885453" cy="276999"/>
          </a:xfrm>
          <a:prstGeom prst="rect">
            <a:avLst/>
          </a:prstGeom>
          <a:noFill/>
          <a:ln>
            <a:solidFill>
              <a:schemeClr val="accent1"/>
            </a:solidFill>
          </a:ln>
        </p:spPr>
        <p:txBody>
          <a:bodyPr wrap="none" rtlCol="0">
            <a:spAutoFit/>
          </a:bodyPr>
          <a:lstStyle/>
          <a:p>
            <a:r>
              <a:rPr lang="en-US" sz="1200" dirty="0" smtClean="0"/>
              <a:t>(the,1), (the,1) (and,1) …</a:t>
            </a:r>
            <a:endParaRPr lang="en-US" sz="1200" dirty="0"/>
          </a:p>
        </p:txBody>
      </p:sp>
      <p:sp>
        <p:nvSpPr>
          <p:cNvPr id="10" name="TextBox 9"/>
          <p:cNvSpPr txBox="1"/>
          <p:nvPr/>
        </p:nvSpPr>
        <p:spPr>
          <a:xfrm>
            <a:off x="5870995" y="2531213"/>
            <a:ext cx="697627" cy="461665"/>
          </a:xfrm>
          <a:prstGeom prst="rect">
            <a:avLst/>
          </a:prstGeom>
          <a:noFill/>
          <a:ln>
            <a:solidFill>
              <a:schemeClr val="accent1"/>
            </a:solidFill>
          </a:ln>
        </p:spPr>
        <p:txBody>
          <a:bodyPr wrap="none" rtlCol="0">
            <a:spAutoFit/>
          </a:bodyPr>
          <a:lstStyle/>
          <a:p>
            <a:r>
              <a:rPr lang="en-US" dirty="0" smtClean="0"/>
              <a:t>sort</a:t>
            </a:r>
            <a:endParaRPr lang="en-US" dirty="0"/>
          </a:p>
        </p:txBody>
      </p:sp>
      <p:sp>
        <p:nvSpPr>
          <p:cNvPr id="11" name="TextBox 10"/>
          <p:cNvSpPr txBox="1"/>
          <p:nvPr/>
        </p:nvSpPr>
        <p:spPr>
          <a:xfrm>
            <a:off x="4592600" y="3445613"/>
            <a:ext cx="3254417" cy="461665"/>
          </a:xfrm>
          <a:prstGeom prst="rect">
            <a:avLst/>
          </a:prstGeom>
          <a:noFill/>
          <a:ln>
            <a:solidFill>
              <a:schemeClr val="accent1"/>
            </a:solidFill>
          </a:ln>
        </p:spPr>
        <p:txBody>
          <a:bodyPr wrap="none" rtlCol="0">
            <a:spAutoFit/>
          </a:bodyPr>
          <a:lstStyle/>
          <a:p>
            <a:r>
              <a:rPr lang="en-US" sz="1200" dirty="0" smtClean="0"/>
              <a:t>(and, (1)) (in,(1)) (it, (1,1)) (the, (1,1,1,1,1,1)) </a:t>
            </a:r>
          </a:p>
          <a:p>
            <a:r>
              <a:rPr lang="en-US" sz="1200" dirty="0" smtClean="0"/>
              <a:t>(of, (1,1,1)) (was,(1))</a:t>
            </a:r>
            <a:endParaRPr lang="en-US" sz="1200" dirty="0"/>
          </a:p>
        </p:txBody>
      </p:sp>
      <p:sp>
        <p:nvSpPr>
          <p:cNvPr id="12" name="TextBox 11"/>
          <p:cNvSpPr txBox="1"/>
          <p:nvPr/>
        </p:nvSpPr>
        <p:spPr>
          <a:xfrm>
            <a:off x="4619608" y="5230479"/>
            <a:ext cx="3200400" cy="276999"/>
          </a:xfrm>
          <a:prstGeom prst="rect">
            <a:avLst/>
          </a:prstGeom>
          <a:noFill/>
          <a:ln>
            <a:solidFill>
              <a:schemeClr val="accent1"/>
            </a:solidFill>
          </a:ln>
        </p:spPr>
        <p:txBody>
          <a:bodyPr wrap="square" rtlCol="0">
            <a:spAutoFit/>
          </a:bodyPr>
          <a:lstStyle/>
          <a:p>
            <a:r>
              <a:rPr lang="en-US" sz="1200" dirty="0" smtClean="0"/>
              <a:t>(and,1) (in,1) (it, 2) (of, 3) (the,6) (was,1)</a:t>
            </a:r>
            <a:endParaRPr lang="en-US" sz="1200" dirty="0"/>
          </a:p>
        </p:txBody>
      </p:sp>
      <p:cxnSp>
        <p:nvCxnSpPr>
          <p:cNvPr id="13" name="Straight Arrow Connector 12"/>
          <p:cNvCxnSpPr>
            <a:stCxn id="5" idx="3"/>
            <a:endCxn id="10" idx="1"/>
          </p:cNvCxnSpPr>
          <p:nvPr/>
        </p:nvCxnSpPr>
        <p:spPr bwMode="auto">
          <a:xfrm flipV="1">
            <a:off x="4226070" y="2762046"/>
            <a:ext cx="1644925" cy="161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9" idx="3"/>
            <a:endCxn id="10" idx="1"/>
          </p:cNvCxnSpPr>
          <p:nvPr/>
        </p:nvCxnSpPr>
        <p:spPr bwMode="auto">
          <a:xfrm flipV="1">
            <a:off x="2352161" y="2762046"/>
            <a:ext cx="3518834" cy="4733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6" idx="3"/>
            <a:endCxn id="10" idx="1"/>
          </p:cNvCxnSpPr>
          <p:nvPr/>
        </p:nvCxnSpPr>
        <p:spPr bwMode="auto">
          <a:xfrm flipV="1">
            <a:off x="2182242" y="2762046"/>
            <a:ext cx="3688753" cy="9305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11" idx="2"/>
            <a:endCxn id="4" idx="0"/>
          </p:cNvCxnSpPr>
          <p:nvPr/>
        </p:nvCxnSpPr>
        <p:spPr bwMode="auto">
          <a:xfrm rot="5400000">
            <a:off x="5993442" y="4133645"/>
            <a:ext cx="452735"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a:stCxn id="4" idx="2"/>
            <a:endCxn id="12" idx="0"/>
          </p:cNvCxnSpPr>
          <p:nvPr/>
        </p:nvCxnSpPr>
        <p:spPr bwMode="auto">
          <a:xfrm rot="5400000">
            <a:off x="6015408" y="5026078"/>
            <a:ext cx="408801"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ectangle 17"/>
          <p:cNvSpPr/>
          <p:nvPr/>
        </p:nvSpPr>
        <p:spPr bwMode="auto">
          <a:xfrm>
            <a:off x="4429108" y="2307078"/>
            <a:ext cx="3657600" cy="3733800"/>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9" name="TextBox 18"/>
          <p:cNvSpPr txBox="1"/>
          <p:nvPr/>
        </p:nvSpPr>
        <p:spPr>
          <a:xfrm>
            <a:off x="466708" y="5659878"/>
            <a:ext cx="3796232" cy="307777"/>
          </a:xfrm>
          <a:prstGeom prst="rect">
            <a:avLst/>
          </a:prstGeom>
          <a:noFill/>
        </p:spPr>
        <p:txBody>
          <a:bodyPr wrap="none" rtlCol="0">
            <a:spAutoFit/>
          </a:bodyPr>
          <a:lstStyle/>
          <a:p>
            <a:r>
              <a:rPr lang="en-US" sz="1400" dirty="0" smtClean="0"/>
              <a:t>Note: only one of the two reduce tasks shown</a:t>
            </a:r>
            <a:endParaRPr lang="en-US" sz="1400" dirty="0"/>
          </a:p>
        </p:txBody>
      </p:sp>
      <p:sp>
        <p:nvSpPr>
          <p:cNvPr id="20" name="TextBox 19"/>
          <p:cNvSpPr txBox="1"/>
          <p:nvPr/>
        </p:nvSpPr>
        <p:spPr>
          <a:xfrm>
            <a:off x="6562708" y="2611878"/>
            <a:ext cx="1327608" cy="276999"/>
          </a:xfrm>
          <a:prstGeom prst="rect">
            <a:avLst/>
          </a:prstGeom>
          <a:noFill/>
        </p:spPr>
        <p:txBody>
          <a:bodyPr wrap="none" rtlCol="0">
            <a:spAutoFit/>
          </a:bodyPr>
          <a:lstStyle/>
          <a:p>
            <a:r>
              <a:rPr lang="en-US" sz="1200" dirty="0" smtClean="0"/>
              <a:t>run-time function</a:t>
            </a:r>
            <a:endParaRPr lang="en-US" sz="1200" dirty="0"/>
          </a:p>
        </p:txBody>
      </p:sp>
    </p:spTree>
    <p:extLst>
      <p:ext uri="{BB962C8B-B14F-4D97-AF65-F5344CB8AC3E}">
        <p14:creationId xmlns:p14="http://schemas.microsoft.com/office/powerpoint/2010/main" val="803289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Generalizing Information Retrieval</a:t>
            </a:r>
            <a:endParaRPr lang="en-US" dirty="0"/>
          </a:p>
        </p:txBody>
      </p:sp>
      <p:sp>
        <p:nvSpPr>
          <p:cNvPr id="3" name="Content Placeholder 2"/>
          <p:cNvSpPr>
            <a:spLocks noGrp="1"/>
          </p:cNvSpPr>
          <p:nvPr>
            <p:ph idx="1"/>
          </p:nvPr>
        </p:nvSpPr>
        <p:spPr/>
        <p:txBody>
          <a:bodyPr/>
          <a:lstStyle/>
          <a:p>
            <a:r>
              <a:rPr lang="en-US" dirty="0" smtClean="0"/>
              <a:t>But you input anything from genome sequences to HEP events as well as documents</a:t>
            </a:r>
          </a:p>
          <a:p>
            <a:r>
              <a:rPr lang="en-US" dirty="0" smtClean="0"/>
              <a:t>You can map them with an arbitrary program</a:t>
            </a:r>
          </a:p>
          <a:p>
            <a:r>
              <a:rPr lang="en-US" dirty="0" smtClean="0"/>
              <a:t>You can reduce with an arbitrary reduction including all of those in MPI_(ALL)REDUCE</a:t>
            </a:r>
          </a:p>
          <a:p>
            <a:r>
              <a:rPr lang="en-US" dirty="0" smtClean="0"/>
              <a:t>In Twister you can iterate this</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2303962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20000" cy="3810000"/>
            <a:chOff x="228600" y="3048000"/>
            <a:chExt cx="7620000" cy="3810000"/>
          </a:xfrm>
        </p:grpSpPr>
        <p:grpSp>
          <p:nvGrpSpPr>
            <p:cNvPr id="4" name="Group 51"/>
            <p:cNvGrpSpPr/>
            <p:nvPr/>
          </p:nvGrpSpPr>
          <p:grpSpPr>
            <a:xfrm>
              <a:off x="228600" y="3048000"/>
              <a:ext cx="7620000" cy="3810000"/>
              <a:chOff x="228600" y="3048000"/>
              <a:chExt cx="76200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3914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449" name="Group 448"/>
          <p:cNvGrpSpPr/>
          <p:nvPr/>
        </p:nvGrpSpPr>
        <p:grpSpPr>
          <a:xfrm>
            <a:off x="3505200" y="1752600"/>
            <a:ext cx="4648200" cy="4876800"/>
            <a:chOff x="3505200" y="1752600"/>
            <a:chExt cx="4648200" cy="4876800"/>
          </a:xfrm>
        </p:grpSpPr>
        <p:grpSp>
          <p:nvGrpSpPr>
            <p:cNvPr id="243" name="Group 242"/>
            <p:cNvGrpSpPr/>
            <p:nvPr/>
          </p:nvGrpSpPr>
          <p:grpSpPr>
            <a:xfrm>
              <a:off x="3505200" y="1752600"/>
              <a:ext cx="4648200" cy="4876800"/>
              <a:chOff x="381000" y="1219200"/>
              <a:chExt cx="4648200" cy="4876800"/>
            </a:xfrm>
          </p:grpSpPr>
          <p:grpSp>
            <p:nvGrpSpPr>
              <p:cNvPr id="244" name="Group 291"/>
              <p:cNvGrpSpPr/>
              <p:nvPr/>
            </p:nvGrpSpPr>
            <p:grpSpPr>
              <a:xfrm>
                <a:off x="381000" y="1219200"/>
                <a:ext cx="4648200" cy="4876800"/>
                <a:chOff x="228600" y="1905000"/>
                <a:chExt cx="4331278" cy="4724400"/>
              </a:xfrm>
            </p:grpSpPr>
            <p:grpSp>
              <p:nvGrpSpPr>
                <p:cNvPr id="271" name="Group 163"/>
                <p:cNvGrpSpPr/>
                <p:nvPr/>
              </p:nvGrpSpPr>
              <p:grpSpPr>
                <a:xfrm>
                  <a:off x="228600" y="1905000"/>
                  <a:ext cx="4331278" cy="4724400"/>
                  <a:chOff x="228600" y="1905000"/>
                  <a:chExt cx="4331278" cy="4724400"/>
                </a:xfrm>
              </p:grpSpPr>
              <p:sp>
                <p:nvSpPr>
                  <p:cNvPr id="273" name="Rectangle 272"/>
                  <p:cNvSpPr/>
                  <p:nvPr/>
                </p:nvSpPr>
                <p:spPr>
                  <a:xfrm>
                    <a:off x="228600" y="1905000"/>
                    <a:ext cx="4331278"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4" name="Group 94"/>
                  <p:cNvGrpSpPr/>
                  <p:nvPr/>
                </p:nvGrpSpPr>
                <p:grpSpPr>
                  <a:xfrm>
                    <a:off x="304800" y="2895600"/>
                    <a:ext cx="685801" cy="3668485"/>
                    <a:chOff x="304800" y="2895600"/>
                    <a:chExt cx="685801" cy="3668485"/>
                  </a:xfrm>
                </p:grpSpPr>
                <p:grpSp>
                  <p:nvGrpSpPr>
                    <p:cNvPr id="307" name="Group 13"/>
                    <p:cNvGrpSpPr/>
                    <p:nvPr/>
                  </p:nvGrpSpPr>
                  <p:grpSpPr>
                    <a:xfrm>
                      <a:off x="304800" y="2895600"/>
                      <a:ext cx="457200" cy="3668485"/>
                      <a:chOff x="3581400" y="3037115"/>
                      <a:chExt cx="457200" cy="3668485"/>
                    </a:xfrm>
                    <a:solidFill>
                      <a:srgbClr val="92D050"/>
                    </a:solidFill>
                  </p:grpSpPr>
                  <p:sp>
                    <p:nvSpPr>
                      <p:cNvPr id="341" name="Oval 5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Oval 35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Oval 35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8" name="Group 81"/>
                    <p:cNvGrpSpPr/>
                    <p:nvPr/>
                  </p:nvGrpSpPr>
                  <p:grpSpPr>
                    <a:xfrm>
                      <a:off x="838200" y="3048000"/>
                      <a:ext cx="152401" cy="838200"/>
                      <a:chOff x="838200" y="3048000"/>
                      <a:chExt cx="152401" cy="838200"/>
                    </a:xfrm>
                  </p:grpSpPr>
                  <p:cxnSp>
                    <p:nvCxnSpPr>
                      <p:cNvPr id="339" name="Straight Arrow Connector 5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5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82"/>
                    <p:cNvGrpSpPr/>
                    <p:nvPr/>
                  </p:nvGrpSpPr>
                  <p:grpSpPr>
                    <a:xfrm>
                      <a:off x="838200" y="4343400"/>
                      <a:ext cx="152401" cy="838200"/>
                      <a:chOff x="838200" y="3048000"/>
                      <a:chExt cx="152401" cy="838200"/>
                    </a:xfrm>
                  </p:grpSpPr>
                  <p:cxnSp>
                    <p:nvCxnSpPr>
                      <p:cNvPr id="325" name="Straight Arrow Connector 324"/>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2" name="Group 87"/>
                    <p:cNvGrpSpPr/>
                    <p:nvPr/>
                  </p:nvGrpSpPr>
                  <p:grpSpPr>
                    <a:xfrm>
                      <a:off x="838200" y="5638800"/>
                      <a:ext cx="152401" cy="838200"/>
                      <a:chOff x="838200" y="3048000"/>
                      <a:chExt cx="152401" cy="838200"/>
                    </a:xfrm>
                  </p:grpSpPr>
                  <p:cxnSp>
                    <p:nvCxnSpPr>
                      <p:cNvPr id="323" name="Straight Arrow Connector 322"/>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5" name="Group 95"/>
                  <p:cNvGrpSpPr/>
                  <p:nvPr/>
                </p:nvGrpSpPr>
                <p:grpSpPr>
                  <a:xfrm>
                    <a:off x="1143000" y="2895600"/>
                    <a:ext cx="685801" cy="3668485"/>
                    <a:chOff x="304800" y="2895600"/>
                    <a:chExt cx="685801" cy="3668485"/>
                  </a:xfrm>
                </p:grpSpPr>
                <p:grpSp>
                  <p:nvGrpSpPr>
                    <p:cNvPr id="283" name="Group 13"/>
                    <p:cNvGrpSpPr/>
                    <p:nvPr/>
                  </p:nvGrpSpPr>
                  <p:grpSpPr>
                    <a:xfrm>
                      <a:off x="304800" y="2895600"/>
                      <a:ext cx="457200" cy="3668485"/>
                      <a:chOff x="3581400" y="3037115"/>
                      <a:chExt cx="457200" cy="3668485"/>
                    </a:xfrm>
                    <a:solidFill>
                      <a:srgbClr val="92D050"/>
                    </a:solidFill>
                  </p:grpSpPr>
                  <p:sp>
                    <p:nvSpPr>
                      <p:cNvPr id="293" name="Oval 43"/>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Oval 44"/>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Oval 29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Oval 298"/>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Oval 305"/>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4" name="Group 97"/>
                    <p:cNvGrpSpPr/>
                    <p:nvPr/>
                  </p:nvGrpSpPr>
                  <p:grpSpPr>
                    <a:xfrm>
                      <a:off x="838200" y="3048000"/>
                      <a:ext cx="152401" cy="838200"/>
                      <a:chOff x="838200" y="3048000"/>
                      <a:chExt cx="152401" cy="838200"/>
                    </a:xfrm>
                  </p:grpSpPr>
                  <p:cxnSp>
                    <p:nvCxnSpPr>
                      <p:cNvPr id="291" name="Straight Arrow Connector 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5" name="Group 98"/>
                    <p:cNvGrpSpPr/>
                    <p:nvPr/>
                  </p:nvGrpSpPr>
                  <p:grpSpPr>
                    <a:xfrm>
                      <a:off x="838200" y="4343400"/>
                      <a:ext cx="152401" cy="838200"/>
                      <a:chOff x="838200" y="3048000"/>
                      <a:chExt cx="152401" cy="838200"/>
                    </a:xfrm>
                  </p:grpSpPr>
                  <p:cxnSp>
                    <p:nvCxnSpPr>
                      <p:cNvPr id="289" name="Straight Arrow Connector 288"/>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6" name="Group 102"/>
                    <p:cNvGrpSpPr/>
                    <p:nvPr/>
                  </p:nvGrpSpPr>
                  <p:grpSpPr>
                    <a:xfrm>
                      <a:off x="838200" y="5638800"/>
                      <a:ext cx="152401" cy="838200"/>
                      <a:chOff x="838200" y="3048000"/>
                      <a:chExt cx="152401" cy="838200"/>
                    </a:xfrm>
                  </p:grpSpPr>
                  <p:cxnSp>
                    <p:nvCxnSpPr>
                      <p:cNvPr id="287" name="Straight Arrow Connector 286"/>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6" name="Group 13"/>
                  <p:cNvGrpSpPr/>
                  <p:nvPr/>
                </p:nvGrpSpPr>
                <p:grpSpPr>
                  <a:xfrm>
                    <a:off x="1981200" y="2895600"/>
                    <a:ext cx="457200" cy="3668485"/>
                    <a:chOff x="3581400" y="3037115"/>
                    <a:chExt cx="457200" cy="3668485"/>
                  </a:xfrm>
                  <a:solidFill>
                    <a:srgbClr val="92D050"/>
                  </a:solidFill>
                </p:grpSpPr>
                <p:sp>
                  <p:nvSpPr>
                    <p:cNvPr id="277" name="Oval 276"/>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Oval 277"/>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9"/>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Oval 279"/>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Oval 3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72" name="Rectangle 271"/>
                <p:cNvSpPr/>
                <p:nvPr/>
              </p:nvSpPr>
              <p:spPr>
                <a:xfrm>
                  <a:off x="228600" y="1905000"/>
                  <a:ext cx="397625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MPI or Iterative MapReduce</a:t>
                  </a:r>
                </a:p>
                <a:p>
                  <a:r>
                    <a:rPr lang="en-US" dirty="0" smtClean="0">
                      <a:solidFill>
                        <a:schemeClr val="tx1"/>
                      </a:solidFill>
                    </a:rPr>
                    <a:t>Map        Reduce      Map       Reduce     Map   </a:t>
                  </a:r>
                </a:p>
                <a:p>
                  <a:r>
                    <a:rPr lang="en-US" dirty="0" smtClean="0">
                      <a:solidFill>
                        <a:schemeClr val="tx1"/>
                      </a:solidFill>
                    </a:rPr>
                    <a:t>      </a:t>
                  </a:r>
                  <a:endParaRPr lang="en-US" dirty="0">
                    <a:solidFill>
                      <a:schemeClr val="tx1"/>
                    </a:solidFill>
                  </a:endParaRPr>
                </a:p>
              </p:txBody>
            </p:sp>
          </p:grpSp>
          <p:grpSp>
            <p:nvGrpSpPr>
              <p:cNvPr id="245" name="Group 77"/>
              <p:cNvGrpSpPr/>
              <p:nvPr/>
            </p:nvGrpSpPr>
            <p:grpSpPr>
              <a:xfrm>
                <a:off x="2834269" y="2241755"/>
                <a:ext cx="817756" cy="3786823"/>
                <a:chOff x="2834269" y="2241755"/>
                <a:chExt cx="817756" cy="3786823"/>
              </a:xfrm>
            </p:grpSpPr>
            <p:cxnSp>
              <p:nvCxnSpPr>
                <p:cNvPr id="259" name="Straight Arrow Connector 258"/>
                <p:cNvCxnSpPr/>
                <p:nvPr/>
              </p:nvCxnSpPr>
              <p:spPr>
                <a:xfrm rot="16200000" flipH="1">
                  <a:off x="2483426" y="2749915"/>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flipH="1" flipV="1">
                  <a:off x="2483425" y="2749915"/>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2483426" y="4087102"/>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flipH="1" flipV="1">
                  <a:off x="2483425" y="4087102"/>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16200000" flipH="1">
                  <a:off x="2483426" y="5424289"/>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flipH="1" flipV="1">
                  <a:off x="2483425" y="5424289"/>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5" name="Oval 264"/>
                <p:cNvSpPr/>
                <p:nvPr/>
              </p:nvSpPr>
              <p:spPr>
                <a:xfrm rot="16200000">
                  <a:off x="3170724" y="55472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Oval 265"/>
                <p:cNvSpPr/>
                <p:nvPr/>
              </p:nvSpPr>
              <p:spPr>
                <a:xfrm rot="16200000">
                  <a:off x="3170724" y="48843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rot="16200000">
                  <a:off x="3170724" y="422132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Oval 267"/>
                <p:cNvSpPr/>
                <p:nvPr/>
              </p:nvSpPr>
              <p:spPr>
                <a:xfrm rot="16200000">
                  <a:off x="3170724" y="355835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Oval 268"/>
                <p:cNvSpPr/>
                <p:nvPr/>
              </p:nvSpPr>
              <p:spPr>
                <a:xfrm rot="16200000">
                  <a:off x="3170724" y="22324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Oval 269"/>
                <p:cNvSpPr/>
                <p:nvPr/>
              </p:nvSpPr>
              <p:spPr>
                <a:xfrm rot="16200000">
                  <a:off x="3170724" y="28953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78"/>
              <p:cNvGrpSpPr/>
              <p:nvPr/>
            </p:nvGrpSpPr>
            <p:grpSpPr>
              <a:xfrm>
                <a:off x="3733800" y="2286000"/>
                <a:ext cx="817756" cy="3786823"/>
                <a:chOff x="2834269" y="2241755"/>
                <a:chExt cx="817756" cy="3786823"/>
              </a:xfrm>
            </p:grpSpPr>
            <p:cxnSp>
              <p:nvCxnSpPr>
                <p:cNvPr id="247" name="Straight Arrow Connector 246"/>
                <p:cNvCxnSpPr/>
                <p:nvPr/>
              </p:nvCxnSpPr>
              <p:spPr>
                <a:xfrm rot="16200000" flipH="1">
                  <a:off x="2483426" y="2749915"/>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flipH="1" flipV="1">
                  <a:off x="2483425" y="2749915"/>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16200000" flipH="1">
                  <a:off x="2483426" y="4087102"/>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flipH="1" flipV="1">
                  <a:off x="2483425" y="4087102"/>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16200000" flipH="1">
                  <a:off x="2483426" y="5424289"/>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flipH="1" flipV="1">
                  <a:off x="2483425" y="5424289"/>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rot="16200000">
                  <a:off x="3170724" y="55472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Oval 253"/>
                <p:cNvSpPr/>
                <p:nvPr/>
              </p:nvSpPr>
              <p:spPr>
                <a:xfrm rot="16200000">
                  <a:off x="3170724" y="48843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p:cNvSpPr/>
                <p:nvPr/>
              </p:nvSpPr>
              <p:spPr>
                <a:xfrm rot="16200000">
                  <a:off x="3170724" y="422132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p:cNvSpPr/>
                <p:nvPr/>
              </p:nvSpPr>
              <p:spPr>
                <a:xfrm rot="16200000">
                  <a:off x="3170724" y="355835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p:cNvSpPr/>
                <p:nvPr/>
              </p:nvSpPr>
              <p:spPr>
                <a:xfrm rot="16200000">
                  <a:off x="3170724" y="22324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Oval 257"/>
                <p:cNvSpPr/>
                <p:nvPr/>
              </p:nvSpPr>
              <p:spPr>
                <a:xfrm rot="16200000">
                  <a:off x="3170724" y="28953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359" name="Straight Arrow Connector 358"/>
            <p:cNvCxnSpPr/>
            <p:nvPr/>
          </p:nvCxnSpPr>
          <p:spPr>
            <a:xfrm rot="16200000" flipH="1">
              <a:off x="7772400" y="3276600"/>
              <a:ext cx="3048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7772400" y="37338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a:off x="7772400" y="44196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nvCxnSpPr>
          <p:spPr>
            <a:xfrm>
              <a:off x="7772400" y="57150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flipV="1">
              <a:off x="7772400" y="6096000"/>
              <a:ext cx="3810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flipV="1">
              <a:off x="7772400" y="4800600"/>
              <a:ext cx="3810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81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dissolve">
                                      <p:cBhvr>
                                        <p:cTn id="7"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497205" y="320040"/>
            <a:ext cx="8149590" cy="1051560"/>
          </a:xfrm>
        </p:spPr>
        <p:txBody>
          <a:bodyPr lIns="0" tIns="0" rIns="0" bIns="0"/>
          <a:lstStyle/>
          <a:p>
            <a:pPr defTabSz="457196">
              <a:lnSpc>
                <a:spcPct val="95000"/>
              </a:lnSpc>
              <a:defRPr/>
            </a:pPr>
            <a:r>
              <a:rPr lang="en-US" smtClean="0">
                <a:solidFill>
                  <a:srgbClr val="000000"/>
                </a:solidFill>
                <a:latin typeface="Arial" charset="0"/>
                <a:cs typeface="+mj-cs"/>
              </a:rPr>
              <a:t>Getting Started</a:t>
            </a:r>
          </a:p>
        </p:txBody>
      </p:sp>
      <p:sp>
        <p:nvSpPr>
          <p:cNvPr id="5124" name="Text Box 4"/>
          <p:cNvSpPr txBox="1">
            <a:spLocks noChangeArrowheads="1"/>
          </p:cNvSpPr>
          <p:nvPr/>
        </p:nvSpPr>
        <p:spPr bwMode="auto">
          <a:xfrm>
            <a:off x="497205" y="1645920"/>
            <a:ext cx="8149590" cy="456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dirty="0" smtClean="0">
                <a:solidFill>
                  <a:srgbClr val="000000"/>
                </a:solidFill>
                <a:latin typeface="Arial" charset="0"/>
                <a:cs typeface="+mn-cs"/>
              </a:rPr>
              <a:t>Getting an account</a:t>
            </a: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Logging in</a:t>
            </a: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Setting up your environment</a:t>
            </a: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Writing a job script</a:t>
            </a: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Looking at the job queue</a:t>
            </a: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Why won</a:t>
            </a:r>
            <a:r>
              <a:rPr lang="ja-JP" altLang="en-US" dirty="0" smtClean="0">
                <a:solidFill>
                  <a:srgbClr val="000000"/>
                </a:solidFill>
                <a:latin typeface="Arial"/>
                <a:cs typeface="+mn-cs"/>
              </a:rPr>
              <a:t>’</a:t>
            </a:r>
            <a:r>
              <a:rPr lang="en-US" dirty="0" smtClean="0">
                <a:solidFill>
                  <a:srgbClr val="000000"/>
                </a:solidFill>
                <a:latin typeface="Arial" charset="0"/>
                <a:cs typeface="+mn-cs"/>
              </a:rPr>
              <a:t>t my job run?</a:t>
            </a:r>
            <a:endParaRPr lang="en-US" dirty="0" smtClean="0">
              <a:cs typeface="+mn-cs"/>
            </a:endParaRPr>
          </a:p>
          <a:p>
            <a:pPr lvl="1">
              <a:lnSpc>
                <a:spcPct val="95000"/>
              </a:lnSpc>
              <a:buClr>
                <a:srgbClr val="000000"/>
              </a:buClr>
              <a:buSzPct val="100000"/>
              <a:buFontTx/>
              <a:buChar char="•"/>
              <a:defRPr/>
            </a:pPr>
            <a:r>
              <a:rPr lang="en-US" dirty="0" smtClean="0">
                <a:solidFill>
                  <a:srgbClr val="000000"/>
                </a:solidFill>
                <a:latin typeface="Arial" charset="0"/>
                <a:cs typeface="+mn-cs"/>
              </a:rPr>
              <a:t>Getting your job to run sooner</a:t>
            </a:r>
          </a:p>
          <a:p>
            <a:pPr lvl="1">
              <a:lnSpc>
                <a:spcPct val="95000"/>
              </a:lnSpc>
              <a:buClr>
                <a:srgbClr val="000000"/>
              </a:buClr>
              <a:buSzPct val="100000"/>
              <a:buFontTx/>
              <a:buChar char="•"/>
              <a:defRPr/>
            </a:pPr>
            <a:endParaRPr lang="en-US" dirty="0">
              <a:solidFill>
                <a:srgbClr val="000000"/>
              </a:solidFill>
              <a:latin typeface="Arial" charset="0"/>
              <a:cs typeface="+mn-cs"/>
            </a:endParaRPr>
          </a:p>
          <a:p>
            <a:pPr lvl="2">
              <a:lnSpc>
                <a:spcPct val="95000"/>
              </a:lnSpc>
              <a:buClr>
                <a:srgbClr val="000000"/>
              </a:buClr>
              <a:buSzPct val="80000"/>
              <a:buFont typeface="Courier New" charset="0"/>
              <a:buChar char="o"/>
              <a:defRPr/>
            </a:pPr>
            <a:endParaRPr lang="en-US" dirty="0" smtClean="0">
              <a:solidFill>
                <a:srgbClr val="000000"/>
              </a:solidFill>
              <a:latin typeface="Arial" charset="0"/>
            </a:endParaRPr>
          </a:p>
          <a:p>
            <a:pPr marL="514350" lvl="2" indent="0">
              <a:lnSpc>
                <a:spcPct val="95000"/>
              </a:lnSpc>
              <a:buClr>
                <a:srgbClr val="000000"/>
              </a:buClr>
              <a:buSzPct val="80000"/>
              <a:defRPr/>
            </a:pPr>
            <a:r>
              <a:rPr lang="en-US" dirty="0" smtClean="0">
                <a:solidFill>
                  <a:srgbClr val="000000"/>
                </a:solidFill>
                <a:latin typeface="Arial" charset="0"/>
              </a:rPr>
              <a:t>		http</a:t>
            </a:r>
            <a:r>
              <a:rPr lang="en-US" dirty="0">
                <a:solidFill>
                  <a:srgbClr val="000000"/>
                </a:solidFill>
                <a:latin typeface="Arial" charset="0"/>
              </a:rPr>
              <a:t>://</a:t>
            </a:r>
            <a:r>
              <a:rPr lang="en-US" dirty="0" err="1">
                <a:solidFill>
                  <a:srgbClr val="000000"/>
                </a:solidFill>
                <a:latin typeface="Arial" charset="0"/>
              </a:rPr>
              <a:t>portal.futuregrid.org</a:t>
            </a:r>
            <a:r>
              <a:rPr lang="en-US" dirty="0">
                <a:solidFill>
                  <a:srgbClr val="000000"/>
                </a:solidFill>
                <a:latin typeface="Arial" charset="0"/>
              </a:rPr>
              <a:t>/manual</a:t>
            </a:r>
            <a:endParaRPr lang="en-US" dirty="0"/>
          </a:p>
          <a:p>
            <a:pPr marL="514350" lvl="2" indent="0">
              <a:lnSpc>
                <a:spcPct val="95000"/>
              </a:lnSpc>
              <a:buClr>
                <a:srgbClr val="000000"/>
              </a:buClr>
              <a:buSzPct val="80000"/>
              <a:defRPr/>
            </a:pPr>
            <a:r>
              <a:rPr lang="en-US" dirty="0" smtClean="0">
                <a:solidFill>
                  <a:srgbClr val="000000"/>
                </a:solidFill>
                <a:latin typeface="Arial" charset="0"/>
              </a:rPr>
              <a:t>		http</a:t>
            </a:r>
            <a:r>
              <a:rPr lang="en-US" dirty="0">
                <a:solidFill>
                  <a:srgbClr val="000000"/>
                </a:solidFill>
                <a:latin typeface="Arial" charset="0"/>
              </a:rPr>
              <a:t>://</a:t>
            </a:r>
            <a:r>
              <a:rPr lang="en-US" dirty="0" err="1">
                <a:solidFill>
                  <a:srgbClr val="000000"/>
                </a:solidFill>
                <a:latin typeface="Arial" charset="0"/>
              </a:rPr>
              <a:t>portal.futuregrid.org</a:t>
            </a:r>
            <a:r>
              <a:rPr lang="en-US" dirty="0">
                <a:solidFill>
                  <a:srgbClr val="000000"/>
                </a:solidFill>
                <a:latin typeface="Arial" charset="0"/>
              </a:rPr>
              <a:t>/tutorials</a:t>
            </a:r>
            <a:br>
              <a:rPr lang="en-US" dirty="0">
                <a:solidFill>
                  <a:srgbClr val="000000"/>
                </a:solidFill>
                <a:latin typeface="Arial" charset="0"/>
              </a:rPr>
            </a:br>
            <a:endParaRPr lang="en-US" dirty="0"/>
          </a:p>
          <a:p>
            <a:pPr lvl="1">
              <a:lnSpc>
                <a:spcPct val="95000"/>
              </a:lnSpc>
              <a:buClr>
                <a:srgbClr val="000000"/>
              </a:buClr>
              <a:buSzPct val="100000"/>
              <a:buFontTx/>
              <a:buChar char="•"/>
              <a:defRPr/>
            </a:pPr>
            <a:endParaRPr lang="en-US" dirty="0" smtClean="0">
              <a:solidFill>
                <a:srgbClr val="000000"/>
              </a:solidFill>
              <a:latin typeface="Arial" charset="0"/>
              <a:cs typeface="+mn-cs"/>
            </a:endParaRPr>
          </a:p>
        </p:txBody>
      </p:sp>
      <p:sp>
        <p:nvSpPr>
          <p:cNvPr id="5125"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255913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762000"/>
          </a:xfrm>
        </p:spPr>
        <p:txBody>
          <a:bodyPr>
            <a:normAutofit/>
          </a:bodyPr>
          <a:lstStyle/>
          <a:p>
            <a:r>
              <a:rPr lang="en-US" sz="3600" b="1" dirty="0" smtClean="0"/>
              <a:t>High Energy Physics Data Analysis</a:t>
            </a:r>
            <a:endParaRPr lang="en-US" sz="3600" b="1"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1447800" y="609600"/>
            <a:ext cx="4953407" cy="584775"/>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br>
              <a:rPr lang="en-US" sz="1600" dirty="0" smtClean="0">
                <a:solidFill>
                  <a:srgbClr val="009900"/>
                </a:solidFill>
              </a:rPr>
            </a:b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extLst>
      <p:ext uri="{BB962C8B-B14F-4D97-AF65-F5344CB8AC3E}">
        <p14:creationId xmlns:p14="http://schemas.microsoft.com/office/powerpoint/2010/main" val="3327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60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24900" cy="792162"/>
          </a:xfrm>
        </p:spPr>
        <p:txBody>
          <a:bodyPr>
            <a:normAutofit fontScale="90000"/>
          </a:bodyPr>
          <a:lstStyle/>
          <a:p>
            <a:r>
              <a:rPr lang="en-US" dirty="0" smtClean="0"/>
              <a:t>SWG Sequence Alignment Performance</a:t>
            </a:r>
            <a:endParaRPr lang="en-US" dirty="0"/>
          </a:p>
        </p:txBody>
      </p:sp>
      <p:pic>
        <p:nvPicPr>
          <p:cNvPr id="2050" name="Picture 2" descr="swg_all_in_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90600"/>
            <a:ext cx="9067800" cy="4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5867400"/>
            <a:ext cx="7658100" cy="369332"/>
          </a:xfrm>
          <a:prstGeom prst="rect">
            <a:avLst/>
          </a:prstGeom>
        </p:spPr>
        <p:txBody>
          <a:bodyPr wrap="square">
            <a:spAutoFit/>
          </a:bodyPr>
          <a:lstStyle/>
          <a:p>
            <a:r>
              <a:rPr lang="en-US" dirty="0"/>
              <a:t>Smith-Waterman-GOTOH to calculate all-pairs dissimilarity</a:t>
            </a:r>
          </a:p>
        </p:txBody>
      </p:sp>
    </p:spTree>
    <p:extLst>
      <p:ext uri="{BB962C8B-B14F-4D97-AF65-F5344CB8AC3E}">
        <p14:creationId xmlns:p14="http://schemas.microsoft.com/office/powerpoint/2010/main" val="1987265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662940" y="617220"/>
            <a:ext cx="7600950" cy="1234440"/>
          </a:xfrm>
        </p:spPr>
        <p:txBody>
          <a:bodyPr lIns="0" tIns="0" rIns="0" bIns="0" anchor="t"/>
          <a:lstStyle/>
          <a:p>
            <a:pPr>
              <a:lnSpc>
                <a:spcPct val="95000"/>
              </a:lnSpc>
            </a:pPr>
            <a:r>
              <a:rPr lang="en-US" sz="4300" dirty="0">
                <a:solidFill>
                  <a:srgbClr val="000000"/>
                </a:solidFill>
                <a:latin typeface="Arial" pitchFamily="34" charset="0"/>
              </a:rPr>
              <a:t>Twister </a:t>
            </a:r>
            <a:r>
              <a:rPr lang="en-US" sz="4300" dirty="0" smtClean="0">
                <a:solidFill>
                  <a:srgbClr val="000000"/>
                </a:solidFill>
                <a:latin typeface="Arial" pitchFamily="34" charset="0"/>
              </a:rPr>
              <a:t>v0.9</a:t>
            </a:r>
            <a:br>
              <a:rPr lang="en-US" sz="4300" dirty="0" smtClean="0">
                <a:solidFill>
                  <a:srgbClr val="000000"/>
                </a:solidFill>
                <a:latin typeface="Arial" pitchFamily="34" charset="0"/>
              </a:rPr>
            </a:br>
            <a:r>
              <a:rPr lang="en-US" sz="1600" dirty="0" smtClean="0">
                <a:solidFill>
                  <a:srgbClr val="000000"/>
                </a:solidFill>
                <a:latin typeface="Arial" pitchFamily="34" charset="0"/>
              </a:rPr>
              <a:t>March 15, 2011</a:t>
            </a:r>
            <a:endParaRPr lang="en-US" sz="1600" dirty="0">
              <a:solidFill>
                <a:srgbClr val="000000"/>
              </a:solidFill>
              <a:latin typeface="Arial" pitchFamily="34" charset="0"/>
            </a:endParaRPr>
          </a:p>
        </p:txBody>
      </p:sp>
      <p:sp>
        <p:nvSpPr>
          <p:cNvPr id="2050" name="Rectangle 2"/>
          <p:cNvSpPr>
            <a:spLocks noGrp="1" noChangeArrowheads="1"/>
          </p:cNvSpPr>
          <p:nvPr>
            <p:ph type="subTitle" idx="1"/>
          </p:nvPr>
        </p:nvSpPr>
        <p:spPr>
          <a:xfrm>
            <a:off x="685800" y="1645920"/>
            <a:ext cx="7658100" cy="1085850"/>
          </a:xfrm>
        </p:spPr>
        <p:txBody>
          <a:bodyPr lIns="0" tIns="0" rIns="0" bIns="0"/>
          <a:lstStyle/>
          <a:p>
            <a:pPr lvl="1" indent="-308607" algn="l">
              <a:lnSpc>
                <a:spcPct val="95000"/>
              </a:lnSpc>
              <a:spcBef>
                <a:spcPct val="0"/>
              </a:spcBef>
              <a:buClr>
                <a:srgbClr val="000000"/>
              </a:buClr>
            </a:pPr>
            <a:r>
              <a:rPr lang="en-US" sz="2400" i="1" dirty="0">
                <a:solidFill>
                  <a:srgbClr val="000000"/>
                </a:solidFill>
                <a:latin typeface="Arial" pitchFamily="34" charset="0"/>
              </a:rPr>
              <a:t>New Interfaces for </a:t>
            </a:r>
            <a:r>
              <a:rPr lang="en-US" sz="2400" i="1" dirty="0" smtClean="0">
                <a:solidFill>
                  <a:srgbClr val="000000"/>
                </a:solidFill>
                <a:latin typeface="Arial" pitchFamily="34" charset="0"/>
              </a:rPr>
              <a:t>Iterative MapReduce Programming</a:t>
            </a:r>
          </a:p>
          <a:p>
            <a:pPr lvl="1" indent="-308607" algn="l">
              <a:lnSpc>
                <a:spcPct val="95000"/>
              </a:lnSpc>
              <a:spcBef>
                <a:spcPct val="0"/>
              </a:spcBef>
              <a:buClr>
                <a:srgbClr val="000000"/>
              </a:buClr>
            </a:pPr>
            <a:r>
              <a:rPr lang="en-US" dirty="0">
                <a:solidFill>
                  <a:srgbClr val="FF0000"/>
                </a:solidFill>
              </a:rPr>
              <a:t>http://www.iterativemapreduce.org</a:t>
            </a:r>
            <a:r>
              <a:rPr lang="en-US" dirty="0" smtClean="0">
                <a:solidFill>
                  <a:srgbClr val="FF0000"/>
                </a:solidFill>
              </a:rPr>
              <a:t>/</a:t>
            </a:r>
            <a:endParaRPr lang="en-US" dirty="0">
              <a:solidFill>
                <a:srgbClr val="FF0000"/>
              </a:solidFill>
            </a:endParaRPr>
          </a:p>
          <a:p>
            <a:pPr algn="r">
              <a:lnSpc>
                <a:spcPct val="95000"/>
              </a:lnSpc>
              <a:spcBef>
                <a:spcPct val="0"/>
              </a:spcBef>
            </a:pPr>
            <a:endParaRPr lang="en-US" sz="2400" dirty="0" smtClean="0">
              <a:solidFill>
                <a:srgbClr val="000000"/>
              </a:solidFill>
              <a:latin typeface="Arial" pitchFamily="34" charset="0"/>
            </a:endParaRPr>
          </a:p>
          <a:p>
            <a:pPr algn="r">
              <a:lnSpc>
                <a:spcPct val="95000"/>
              </a:lnSpc>
              <a:spcBef>
                <a:spcPct val="0"/>
              </a:spcBef>
            </a:pPr>
            <a:r>
              <a:rPr lang="en-US" sz="2400" dirty="0" smtClean="0">
                <a:solidFill>
                  <a:srgbClr val="000000"/>
                </a:solidFill>
                <a:latin typeface="Arial" pitchFamily="34" charset="0"/>
              </a:rPr>
              <a:t>SALSA Group</a:t>
            </a:r>
            <a:endParaRPr lang="en-US" sz="2400" dirty="0">
              <a:solidFill>
                <a:srgbClr val="000000"/>
              </a:solidFill>
              <a:latin typeface="Arial" pitchFamily="34" charset="0"/>
            </a:endParaRPr>
          </a:p>
          <a:p>
            <a:pPr algn="r">
              <a:lnSpc>
                <a:spcPct val="95000"/>
              </a:lnSpc>
              <a:spcBef>
                <a:spcPct val="0"/>
              </a:spcBef>
            </a:pPr>
            <a:endParaRPr lang="en-US" sz="2400" dirty="0">
              <a:solidFill>
                <a:srgbClr val="000000"/>
              </a:solidFill>
              <a:latin typeface="Arial" pitchFamily="34" charset="0"/>
            </a:endParaRPr>
          </a:p>
        </p:txBody>
      </p:sp>
      <p:sp>
        <p:nvSpPr>
          <p:cNvPr id="6" name="TextBox 5"/>
          <p:cNvSpPr txBox="1"/>
          <p:nvPr/>
        </p:nvSpPr>
        <p:spPr>
          <a:xfrm>
            <a:off x="617220" y="3497581"/>
            <a:ext cx="7932420" cy="1991314"/>
          </a:xfrm>
          <a:prstGeom prst="rect">
            <a:avLst/>
          </a:prstGeom>
          <a:noFill/>
        </p:spPr>
        <p:txBody>
          <a:bodyPr wrap="square" lIns="82295" tIns="41148" rIns="82295" bIns="41148" rtlCol="0">
            <a:spAutoFit/>
          </a:bodyPr>
          <a:lstStyle/>
          <a:p>
            <a:pPr defTabSz="914400"/>
            <a:r>
              <a:rPr lang="en-US" sz="2500" dirty="0" smtClean="0">
                <a:solidFill>
                  <a:srgbClr val="000000"/>
                </a:solidFill>
                <a:latin typeface="Times New Roman"/>
                <a:ea typeface="+mn-ea"/>
              </a:rPr>
              <a:t>Bingjing Zhang, Yang </a:t>
            </a:r>
            <a:r>
              <a:rPr lang="en-US" sz="2500" dirty="0" err="1" smtClean="0">
                <a:solidFill>
                  <a:srgbClr val="000000"/>
                </a:solidFill>
                <a:latin typeface="Times New Roman"/>
                <a:ea typeface="+mn-ea"/>
              </a:rPr>
              <a:t>Ruan</a:t>
            </a:r>
            <a:r>
              <a:rPr lang="en-US" sz="2500" dirty="0" smtClean="0">
                <a:solidFill>
                  <a:srgbClr val="000000"/>
                </a:solidFill>
                <a:latin typeface="Times New Roman"/>
                <a:ea typeface="+mn-ea"/>
              </a:rPr>
              <a:t>, </a:t>
            </a:r>
            <a:r>
              <a:rPr lang="en-US" sz="2500" dirty="0" err="1" smtClean="0">
                <a:solidFill>
                  <a:srgbClr val="000000"/>
                </a:solidFill>
                <a:latin typeface="Times New Roman"/>
                <a:ea typeface="+mn-ea"/>
              </a:rPr>
              <a:t>Tak</a:t>
            </a:r>
            <a:r>
              <a:rPr lang="en-US" sz="2500" dirty="0" smtClean="0">
                <a:solidFill>
                  <a:srgbClr val="000000"/>
                </a:solidFill>
                <a:latin typeface="Times New Roman"/>
                <a:ea typeface="+mn-ea"/>
              </a:rPr>
              <a:t>-Lon Wu, Judy Qiu, Adam Hughes, Geoffrey Fox, </a:t>
            </a:r>
            <a:r>
              <a:rPr lang="en-US" sz="2500" b="1" dirty="0" smtClean="0">
                <a:solidFill>
                  <a:srgbClr val="7030A0"/>
                </a:solidFill>
                <a:latin typeface="Times New Roman"/>
                <a:ea typeface="+mn-ea"/>
              </a:rPr>
              <a:t>Applying Twister to Scientific Applications</a:t>
            </a:r>
            <a:r>
              <a:rPr lang="en-US" sz="2500" dirty="0" smtClean="0">
                <a:solidFill>
                  <a:srgbClr val="000000"/>
                </a:solidFill>
                <a:latin typeface="Times New Roman"/>
                <a:ea typeface="+mn-ea"/>
              </a:rPr>
              <a:t>, Proceedings of IEEE </a:t>
            </a:r>
            <a:r>
              <a:rPr lang="en-US" sz="2500" dirty="0" err="1" smtClean="0">
                <a:solidFill>
                  <a:srgbClr val="000000"/>
                </a:solidFill>
                <a:latin typeface="Times New Roman"/>
                <a:ea typeface="+mn-ea"/>
              </a:rPr>
              <a:t>CloudCom</a:t>
            </a:r>
            <a:r>
              <a:rPr lang="en-US" sz="2500" dirty="0" smtClean="0">
                <a:solidFill>
                  <a:srgbClr val="000000"/>
                </a:solidFill>
                <a:latin typeface="Times New Roman"/>
                <a:ea typeface="+mn-ea"/>
              </a:rPr>
              <a:t> 2010 Conference, Indianapolis, November 30-December 3, 2010</a:t>
            </a:r>
          </a:p>
          <a:p>
            <a:pPr defTabSz="914400"/>
            <a:endParaRPr lang="en-US" sz="2200" dirty="0" smtClean="0">
              <a:solidFill>
                <a:srgbClr val="000000"/>
              </a:solidFill>
              <a:latin typeface="Times New Roman"/>
              <a:ea typeface="+mn-ea"/>
            </a:endParaRPr>
          </a:p>
        </p:txBody>
      </p:sp>
      <p:sp>
        <p:nvSpPr>
          <p:cNvPr id="2" name="TextBox 1"/>
          <p:cNvSpPr txBox="1"/>
          <p:nvPr/>
        </p:nvSpPr>
        <p:spPr>
          <a:xfrm>
            <a:off x="603773" y="5181600"/>
            <a:ext cx="6711324" cy="1569660"/>
          </a:xfrm>
          <a:prstGeom prst="rect">
            <a:avLst/>
          </a:prstGeom>
          <a:noFill/>
        </p:spPr>
        <p:txBody>
          <a:bodyPr wrap="none" rtlCol="0">
            <a:spAutoFit/>
          </a:bodyPr>
          <a:lstStyle/>
          <a:p>
            <a:pPr defTabSz="914400" fontAlgn="auto">
              <a:spcBef>
                <a:spcPts val="0"/>
              </a:spcBef>
              <a:spcAft>
                <a:spcPts val="0"/>
              </a:spcAft>
            </a:pPr>
            <a:r>
              <a:rPr lang="en-US" sz="2400" b="1" dirty="0">
                <a:solidFill>
                  <a:srgbClr val="000000"/>
                </a:solidFill>
                <a:latin typeface="Times New Roman"/>
                <a:ea typeface="+mn-ea"/>
              </a:rPr>
              <a:t>Twister4Azure</a:t>
            </a:r>
            <a:r>
              <a:rPr lang="en-US" sz="2400" dirty="0">
                <a:solidFill>
                  <a:srgbClr val="000000"/>
                </a:solidFill>
                <a:latin typeface="Times New Roman"/>
                <a:ea typeface="+mn-ea"/>
              </a:rPr>
              <a:t> </a:t>
            </a:r>
            <a:r>
              <a:rPr lang="en-US" sz="2400" dirty="0" smtClean="0">
                <a:solidFill>
                  <a:srgbClr val="000000"/>
                </a:solidFill>
                <a:latin typeface="Times New Roman"/>
                <a:ea typeface="+mn-ea"/>
              </a:rPr>
              <a:t>released May 2011</a:t>
            </a:r>
          </a:p>
          <a:p>
            <a:pPr defTabSz="914400" fontAlgn="auto">
              <a:spcBef>
                <a:spcPts val="0"/>
              </a:spcBef>
              <a:spcAft>
                <a:spcPts val="0"/>
              </a:spcAft>
            </a:pPr>
            <a:r>
              <a:rPr lang="en-US" sz="2400" dirty="0">
                <a:solidFill>
                  <a:srgbClr val="FF0000"/>
                </a:solidFill>
                <a:latin typeface="Times New Roman"/>
                <a:ea typeface="+mn-ea"/>
              </a:rPr>
              <a:t>http://</a:t>
            </a:r>
            <a:r>
              <a:rPr lang="en-US" sz="2400" dirty="0" smtClean="0">
                <a:solidFill>
                  <a:srgbClr val="FF0000"/>
                </a:solidFill>
                <a:latin typeface="Times New Roman"/>
                <a:ea typeface="+mn-ea"/>
              </a:rPr>
              <a:t>salsahpc.indiana.edu/twister4azure/</a:t>
            </a:r>
            <a:endParaRPr lang="en-US" sz="2400" dirty="0" smtClean="0">
              <a:solidFill>
                <a:srgbClr val="000000"/>
              </a:solidFill>
              <a:latin typeface="Times New Roman"/>
              <a:ea typeface="+mn-ea"/>
            </a:endParaRPr>
          </a:p>
          <a:p>
            <a:pPr defTabSz="914400" fontAlgn="auto">
              <a:spcBef>
                <a:spcPts val="0"/>
              </a:spcBef>
              <a:spcAft>
                <a:spcPts val="0"/>
              </a:spcAft>
            </a:pPr>
            <a:r>
              <a:rPr lang="en-US" sz="2400" b="1" dirty="0" smtClean="0">
                <a:solidFill>
                  <a:srgbClr val="000000"/>
                </a:solidFill>
                <a:latin typeface="Times New Roman"/>
                <a:ea typeface="+mn-ea"/>
              </a:rPr>
              <a:t>MapReduceRoles4Azure </a:t>
            </a:r>
            <a:r>
              <a:rPr lang="en-US" sz="2400" dirty="0">
                <a:solidFill>
                  <a:srgbClr val="000000"/>
                </a:solidFill>
                <a:latin typeface="Times New Roman"/>
                <a:ea typeface="+mn-ea"/>
              </a:rPr>
              <a:t>available </a:t>
            </a:r>
            <a:r>
              <a:rPr lang="en-US" sz="2400" dirty="0" smtClean="0">
                <a:solidFill>
                  <a:srgbClr val="000000"/>
                </a:solidFill>
                <a:latin typeface="Times New Roman"/>
                <a:ea typeface="+mn-ea"/>
              </a:rPr>
              <a:t>for some time at</a:t>
            </a:r>
          </a:p>
          <a:p>
            <a:pPr defTabSz="914400" fontAlgn="auto">
              <a:spcBef>
                <a:spcPts val="0"/>
              </a:spcBef>
              <a:spcAft>
                <a:spcPts val="0"/>
              </a:spcAft>
            </a:pPr>
            <a:r>
              <a:rPr lang="en-US" sz="2400" dirty="0" smtClean="0">
                <a:solidFill>
                  <a:srgbClr val="FF0000"/>
                </a:solidFill>
                <a:latin typeface="Times New Roman"/>
                <a:ea typeface="+mn-ea"/>
              </a:rPr>
              <a:t>http://</a:t>
            </a:r>
            <a:r>
              <a:rPr lang="en-US" sz="2400" dirty="0">
                <a:solidFill>
                  <a:srgbClr val="FF0000"/>
                </a:solidFill>
                <a:latin typeface="Times New Roman"/>
                <a:ea typeface="+mn-ea"/>
              </a:rPr>
              <a:t>salsahpc.indiana.edu/mapreduceroles4azure/ </a:t>
            </a:r>
          </a:p>
        </p:txBody>
      </p:sp>
    </p:spTree>
    <p:extLst>
      <p:ext uri="{BB962C8B-B14F-4D97-AF65-F5344CB8AC3E}">
        <p14:creationId xmlns:p14="http://schemas.microsoft.com/office/powerpoint/2010/main" val="3464726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187150"/>
            <a:ext cx="5194428" cy="36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633" y="4419600"/>
            <a:ext cx="8153400" cy="2438400"/>
          </a:xfrm>
        </p:spPr>
        <p:txBody>
          <a:bodyPr>
            <a:normAutofit/>
          </a:bodyPr>
          <a:lstStyle/>
          <a:p>
            <a:pPr>
              <a:lnSpc>
                <a:spcPct val="110000"/>
              </a:lnSpc>
            </a:pPr>
            <a:r>
              <a:rPr lang="en-US" sz="2100" dirty="0" smtClean="0">
                <a:solidFill>
                  <a:srgbClr val="002060"/>
                </a:solidFill>
              </a:rPr>
              <a:t>Iteratively refining operation</a:t>
            </a:r>
          </a:p>
          <a:p>
            <a:pPr>
              <a:lnSpc>
                <a:spcPct val="110000"/>
              </a:lnSpc>
            </a:pPr>
            <a:r>
              <a:rPr lang="en-US" sz="2100" dirty="0" smtClean="0"/>
              <a:t>Typical MapReduce runtimes incur extremely high overheads</a:t>
            </a:r>
          </a:p>
          <a:p>
            <a:pPr lvl="1">
              <a:lnSpc>
                <a:spcPct val="110000"/>
              </a:lnSpc>
            </a:pPr>
            <a:r>
              <a:rPr lang="en-US" sz="1700" dirty="0" smtClean="0">
                <a:solidFill>
                  <a:srgbClr val="002060"/>
                </a:solidFill>
              </a:rPr>
              <a:t>New maps/reducers/vertices in every iteration </a:t>
            </a:r>
          </a:p>
          <a:p>
            <a:pPr lvl="1">
              <a:lnSpc>
                <a:spcPct val="110000"/>
              </a:lnSpc>
            </a:pPr>
            <a:r>
              <a:rPr lang="en-US" sz="1700" dirty="0" smtClean="0">
                <a:solidFill>
                  <a:srgbClr val="002060"/>
                </a:solidFill>
              </a:rPr>
              <a:t>File system based communication</a:t>
            </a:r>
          </a:p>
          <a:p>
            <a:pPr>
              <a:lnSpc>
                <a:spcPct val="110000"/>
              </a:lnSpc>
            </a:pPr>
            <a:r>
              <a:rPr lang="en-US" sz="2100" dirty="0" smtClean="0">
                <a:solidFill>
                  <a:srgbClr val="002060"/>
                </a:solidFill>
              </a:rPr>
              <a:t>Long running tasks and faste</a:t>
            </a:r>
            <a:r>
              <a:rPr lang="en-US" sz="2100" dirty="0" smtClean="0"/>
              <a:t>r communication in Twister enables it to perform close to MPI</a:t>
            </a:r>
            <a:endParaRPr lang="en-US" sz="2100" dirty="0" smtClean="0">
              <a:solidFill>
                <a:srgbClr val="002060"/>
              </a:solidFill>
            </a:endParaRPr>
          </a:p>
          <a:p>
            <a:pPr lvl="1">
              <a:buNone/>
            </a:pPr>
            <a:endParaRPr lang="en-US" dirty="0" smtClean="0">
              <a:solidFill>
                <a:srgbClr val="002060"/>
              </a:solidFill>
            </a:endParaRPr>
          </a:p>
          <a:p>
            <a:endParaRPr lang="en-US" dirty="0" smtClean="0">
              <a:solidFill>
                <a:srgbClr val="002060"/>
              </a:solidFill>
            </a:endParaRPr>
          </a:p>
        </p:txBody>
      </p:sp>
      <p:sp>
        <p:nvSpPr>
          <p:cNvPr id="8" name="TextBox 7"/>
          <p:cNvSpPr txBox="1"/>
          <p:nvPr/>
        </p:nvSpPr>
        <p:spPr>
          <a:xfrm>
            <a:off x="5715000" y="2867761"/>
            <a:ext cx="2199833" cy="369332"/>
          </a:xfrm>
          <a:prstGeom prst="rect">
            <a:avLst/>
          </a:prstGeom>
          <a:noFill/>
        </p:spPr>
        <p:txBody>
          <a:bodyPr wrap="none" rtlCol="0">
            <a:spAutoFit/>
          </a:bodyPr>
          <a:lstStyle/>
          <a:p>
            <a:pPr defTabSz="914400" fontAlgn="auto">
              <a:spcBef>
                <a:spcPts val="0"/>
              </a:spcBef>
              <a:spcAft>
                <a:spcPts val="0"/>
              </a:spcAft>
            </a:pPr>
            <a:r>
              <a:rPr lang="en-US" dirty="0" smtClean="0">
                <a:solidFill>
                  <a:prstClr val="black"/>
                </a:solidFill>
                <a:latin typeface="Calibri"/>
                <a:ea typeface="+mn-ea"/>
              </a:rPr>
              <a:t>Time for 20 iterations</a:t>
            </a:r>
            <a:endParaRPr lang="en-US" dirty="0">
              <a:solidFill>
                <a:prstClr val="black"/>
              </a:solidFill>
              <a:latin typeface="Calibri"/>
              <a:ea typeface="+mn-ea"/>
            </a:endParaRPr>
          </a:p>
        </p:txBody>
      </p:sp>
      <p:sp>
        <p:nvSpPr>
          <p:cNvPr id="4" name="Title 3"/>
          <p:cNvSpPr>
            <a:spLocks noGrp="1"/>
          </p:cNvSpPr>
          <p:nvPr>
            <p:ph type="title"/>
          </p:nvPr>
        </p:nvSpPr>
        <p:spPr>
          <a:xfrm>
            <a:off x="362955" y="106326"/>
            <a:ext cx="8229600" cy="808074"/>
          </a:xfrm>
        </p:spPr>
        <p:txBody>
          <a:bodyPr>
            <a:normAutofit/>
          </a:bodyPr>
          <a:lstStyle/>
          <a:p>
            <a:r>
              <a:rPr lang="en-US" b="1" dirty="0" smtClean="0"/>
              <a:t>K-Means Clustering</a:t>
            </a:r>
            <a:endParaRPr lang="en-US" b="1" dirty="0"/>
          </a:p>
        </p:txBody>
      </p:sp>
      <p:grpSp>
        <p:nvGrpSpPr>
          <p:cNvPr id="9" name="Group 8"/>
          <p:cNvGrpSpPr/>
          <p:nvPr/>
        </p:nvGrpSpPr>
        <p:grpSpPr>
          <a:xfrm>
            <a:off x="118656" y="1291704"/>
            <a:ext cx="3657626" cy="3006613"/>
            <a:chOff x="118656" y="714154"/>
            <a:chExt cx="3657626" cy="3006613"/>
          </a:xfrm>
        </p:grpSpPr>
        <p:grpSp>
          <p:nvGrpSpPr>
            <p:cNvPr id="6" name="Group 5"/>
            <p:cNvGrpSpPr/>
            <p:nvPr/>
          </p:nvGrpSpPr>
          <p:grpSpPr>
            <a:xfrm>
              <a:off x="118656" y="1286391"/>
              <a:ext cx="1516998" cy="2278180"/>
              <a:chOff x="118656" y="1286391"/>
              <a:chExt cx="1516998" cy="2278180"/>
            </a:xfrm>
          </p:grpSpPr>
          <p:sp>
            <p:nvSpPr>
              <p:cNvPr id="7" name="Rounded Rectangle 6"/>
              <p:cNvSpPr/>
              <p:nvPr/>
            </p:nvSpPr>
            <p:spPr>
              <a:xfrm>
                <a:off x="280743" y="3226017"/>
                <a:ext cx="1354911" cy="338554"/>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059" name="Freeform 2058"/>
              <p:cNvSpPr/>
              <p:nvPr/>
            </p:nvSpPr>
            <p:spPr>
              <a:xfrm>
                <a:off x="118656" y="1286391"/>
                <a:ext cx="529930" cy="1924642"/>
              </a:xfrm>
              <a:custGeom>
                <a:avLst/>
                <a:gdLst>
                  <a:gd name="connsiteX0" fmla="*/ 529930 w 529930"/>
                  <a:gd name="connsiteY0" fmla="*/ 1924642 h 1924642"/>
                  <a:gd name="connsiteX1" fmla="*/ 62097 w 529930"/>
                  <a:gd name="connsiteY1" fmla="*/ 1531237 h 1924642"/>
                  <a:gd name="connsiteX2" fmla="*/ 30200 w 529930"/>
                  <a:gd name="connsiteY2" fmla="*/ 106474 h 1924642"/>
                  <a:gd name="connsiteX3" fmla="*/ 296014 w 529930"/>
                  <a:gd name="connsiteY3" fmla="*/ 212800 h 1924642"/>
                </a:gdLst>
                <a:ahLst/>
                <a:cxnLst>
                  <a:cxn ang="0">
                    <a:pos x="connsiteX0" y="connsiteY0"/>
                  </a:cxn>
                  <a:cxn ang="0">
                    <a:pos x="connsiteX1" y="connsiteY1"/>
                  </a:cxn>
                  <a:cxn ang="0">
                    <a:pos x="connsiteX2" y="connsiteY2"/>
                  </a:cxn>
                  <a:cxn ang="0">
                    <a:pos x="connsiteX3" y="connsiteY3"/>
                  </a:cxn>
                </a:cxnLst>
                <a:rect l="l" t="t" r="r" b="b"/>
                <a:pathLst>
                  <a:path w="529930" h="1924642">
                    <a:moveTo>
                      <a:pt x="529930" y="1924642"/>
                    </a:moveTo>
                    <a:cubicBezTo>
                      <a:pt x="337657" y="1879453"/>
                      <a:pt x="145385" y="1834265"/>
                      <a:pt x="62097" y="1531237"/>
                    </a:cubicBezTo>
                    <a:cubicBezTo>
                      <a:pt x="-21191" y="1228209"/>
                      <a:pt x="-8786" y="326213"/>
                      <a:pt x="30200" y="106474"/>
                    </a:cubicBezTo>
                    <a:cubicBezTo>
                      <a:pt x="69186" y="-113265"/>
                      <a:pt x="182600" y="49767"/>
                      <a:pt x="296014" y="212800"/>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a:solidFill>
                    <a:prstClr val="black"/>
                  </a:solidFill>
                </a:endParaRPr>
              </a:p>
            </p:txBody>
          </p:sp>
        </p:grpSp>
        <p:grpSp>
          <p:nvGrpSpPr>
            <p:cNvPr id="12" name="Group 11"/>
            <p:cNvGrpSpPr/>
            <p:nvPr/>
          </p:nvGrpSpPr>
          <p:grpSpPr>
            <a:xfrm>
              <a:off x="300990" y="714154"/>
              <a:ext cx="3475292" cy="3006613"/>
              <a:chOff x="205620" y="714154"/>
              <a:chExt cx="3475292" cy="3006613"/>
            </a:xfrm>
          </p:grpSpPr>
          <p:sp>
            <p:nvSpPr>
              <p:cNvPr id="14" name="Oval 13"/>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endParaRPr lang="en-US" sz="1600" b="1" dirty="0">
                  <a:solidFill>
                    <a:prstClr val="black"/>
                  </a:solidFill>
                </a:endParaRPr>
              </a:p>
            </p:txBody>
          </p:sp>
          <p:pic>
            <p:nvPicPr>
              <p:cNvPr id="15"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05620" y="714154"/>
                <a:ext cx="609600" cy="609600"/>
              </a:xfrm>
              <a:prstGeom prst="rect">
                <a:avLst/>
              </a:prstGeom>
              <a:noFill/>
            </p:spPr>
          </p:pic>
          <p:cxnSp>
            <p:nvCxnSpPr>
              <p:cNvPr id="16" name="Straight Arrow Connector 15"/>
              <p:cNvCxnSpPr>
                <a:stCxn id="15" idx="2"/>
                <a:endCxn id="14"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447800" y="737192"/>
                <a:ext cx="609600" cy="609600"/>
              </a:xfrm>
              <a:prstGeom prst="rect">
                <a:avLst/>
              </a:prstGeom>
              <a:noFill/>
            </p:spPr>
          </p:pic>
          <p:cxnSp>
            <p:nvCxnSpPr>
              <p:cNvPr id="18" name="Straight Arrow Connector 17"/>
              <p:cNvCxnSpPr>
                <a:stCxn id="17"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066800" y="1694094"/>
                <a:ext cx="152400" cy="45719"/>
                <a:chOff x="1417319" y="3060684"/>
                <a:chExt cx="152400" cy="45719"/>
              </a:xfrm>
            </p:grpSpPr>
            <p:sp>
              <p:nvSpPr>
                <p:cNvPr id="39" name="Oval 38"/>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40" name="Oval 39"/>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pic>
            <p:nvPicPr>
              <p:cNvPr id="20"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95275" y="2034362"/>
                <a:ext cx="412898" cy="412898"/>
              </a:xfrm>
              <a:prstGeom prst="rect">
                <a:avLst/>
              </a:prstGeom>
              <a:noFill/>
            </p:spPr>
          </p:pic>
          <p:cxnSp>
            <p:nvCxnSpPr>
              <p:cNvPr id="21" name="Straight Arrow Connector 20"/>
              <p:cNvCxnSpPr>
                <a:stCxn id="20"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537455" y="2057400"/>
                <a:ext cx="412898" cy="412898"/>
              </a:xfrm>
              <a:prstGeom prst="rect">
                <a:avLst/>
              </a:prstGeom>
              <a:noFill/>
            </p:spPr>
          </p:pic>
          <p:cxnSp>
            <p:nvCxnSpPr>
              <p:cNvPr id="23" name="Straight Arrow Connector 22"/>
              <p:cNvCxnSpPr/>
              <p:nvPr/>
            </p:nvCxnSpPr>
            <p:spPr>
              <a:xfrm flipH="1">
                <a:off x="1424488" y="2431448"/>
                <a:ext cx="225698"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77245" y="2596853"/>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endParaRPr lang="en-US" sz="1600" b="1" dirty="0">
                  <a:solidFill>
                    <a:prstClr val="black"/>
                  </a:solidFill>
                </a:endParaRPr>
              </a:p>
            </p:txBody>
          </p:sp>
          <p:cxnSp>
            <p:nvCxnSpPr>
              <p:cNvPr id="25" name="Straight Arrow Connector 24"/>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932" y="1518866"/>
                <a:ext cx="562975" cy="338554"/>
              </a:xfrm>
              <a:prstGeom prst="rect">
                <a:avLst/>
              </a:prstGeom>
              <a:noFill/>
            </p:spPr>
            <p:txBody>
              <a:bodyPr wrap="none" rtlCol="0">
                <a:spAutoFit/>
              </a:bodyPr>
              <a:lstStyle/>
              <a:p>
                <a:pPr defTabSz="914400" fontAlgn="auto">
                  <a:spcBef>
                    <a:spcPts val="0"/>
                  </a:spcBef>
                  <a:spcAft>
                    <a:spcPts val="0"/>
                  </a:spcAft>
                </a:pPr>
                <a:r>
                  <a:rPr lang="en-US" sz="1600" b="1" dirty="0" smtClean="0">
                    <a:solidFill>
                      <a:prstClr val="black"/>
                    </a:solidFill>
                    <a:latin typeface="Calibri"/>
                    <a:ea typeface="+mn-ea"/>
                  </a:rPr>
                  <a:t>map</a:t>
                </a:r>
                <a:endParaRPr lang="en-US" sz="1600" b="1" dirty="0">
                  <a:solidFill>
                    <a:prstClr val="black"/>
                  </a:solidFill>
                  <a:latin typeface="Calibri"/>
                  <a:ea typeface="+mn-ea"/>
                </a:endParaRPr>
              </a:p>
            </p:txBody>
          </p:sp>
          <p:sp>
            <p:nvSpPr>
              <p:cNvPr id="29" name="Oval 2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endParaRPr lang="en-US" sz="1600" b="1" dirty="0">
                  <a:solidFill>
                    <a:prstClr val="black"/>
                  </a:solidFill>
                </a:endParaRPr>
              </a:p>
            </p:txBody>
          </p:sp>
          <p:sp>
            <p:nvSpPr>
              <p:cNvPr id="30" name="TextBox 29"/>
              <p:cNvSpPr txBox="1"/>
              <p:nvPr/>
            </p:nvSpPr>
            <p:spPr>
              <a:xfrm>
                <a:off x="1447800" y="1520681"/>
                <a:ext cx="562975" cy="338554"/>
              </a:xfrm>
              <a:prstGeom prst="rect">
                <a:avLst/>
              </a:prstGeom>
              <a:noFill/>
            </p:spPr>
            <p:txBody>
              <a:bodyPr wrap="none" rtlCol="0">
                <a:spAutoFit/>
              </a:bodyPr>
              <a:lstStyle/>
              <a:p>
                <a:pPr defTabSz="914400" fontAlgn="auto">
                  <a:spcBef>
                    <a:spcPts val="0"/>
                  </a:spcBef>
                  <a:spcAft>
                    <a:spcPts val="0"/>
                  </a:spcAft>
                </a:pPr>
                <a:r>
                  <a:rPr lang="en-US" sz="1600" b="1" dirty="0" smtClean="0">
                    <a:solidFill>
                      <a:prstClr val="black"/>
                    </a:solidFill>
                    <a:latin typeface="Calibri"/>
                    <a:ea typeface="+mn-ea"/>
                  </a:rPr>
                  <a:t>map</a:t>
                </a:r>
                <a:endParaRPr lang="en-US" sz="1600" b="1" dirty="0">
                  <a:solidFill>
                    <a:prstClr val="black"/>
                  </a:solidFill>
                  <a:latin typeface="Calibri"/>
                  <a:ea typeface="+mn-ea"/>
                </a:endParaRPr>
              </a:p>
            </p:txBody>
          </p:sp>
          <p:sp>
            <p:nvSpPr>
              <p:cNvPr id="31" name="TextBox 30"/>
              <p:cNvSpPr txBox="1"/>
              <p:nvPr/>
            </p:nvSpPr>
            <p:spPr>
              <a:xfrm>
                <a:off x="708173" y="2608521"/>
                <a:ext cx="769057" cy="338554"/>
              </a:xfrm>
              <a:prstGeom prst="rect">
                <a:avLst/>
              </a:prstGeom>
              <a:noFill/>
            </p:spPr>
            <p:txBody>
              <a:bodyPr wrap="none" rtlCol="0">
                <a:spAutoFit/>
              </a:bodyPr>
              <a:lstStyle/>
              <a:p>
                <a:pPr defTabSz="914400" fontAlgn="auto">
                  <a:spcBef>
                    <a:spcPts val="0"/>
                  </a:spcBef>
                  <a:spcAft>
                    <a:spcPts val="0"/>
                  </a:spcAft>
                </a:pPr>
                <a:r>
                  <a:rPr lang="en-US" sz="1600" b="1" dirty="0" smtClean="0">
                    <a:solidFill>
                      <a:prstClr val="black"/>
                    </a:solidFill>
                    <a:latin typeface="Calibri"/>
                    <a:ea typeface="+mn-ea"/>
                  </a:rPr>
                  <a:t>reduce</a:t>
                </a:r>
                <a:endParaRPr lang="en-US" sz="1600" b="1" dirty="0">
                  <a:solidFill>
                    <a:prstClr val="black"/>
                  </a:solidFill>
                  <a:latin typeface="Calibri"/>
                  <a:ea typeface="+mn-ea"/>
                </a:endParaRPr>
              </a:p>
            </p:txBody>
          </p:sp>
          <p:cxnSp>
            <p:nvCxnSpPr>
              <p:cNvPr id="33" name="Straight Arrow Connector 32"/>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1085303"/>
                <a:ext cx="1623512" cy="1384995"/>
              </a:xfrm>
              <a:prstGeom prst="rect">
                <a:avLst/>
              </a:prstGeom>
              <a:noFill/>
            </p:spPr>
            <p:txBody>
              <a:bodyPr wrap="square" rtlCol="0">
                <a:spAutoFit/>
              </a:bodyPr>
              <a:lstStyle/>
              <a:p>
                <a:pPr defTabSz="914400" fontAlgn="auto">
                  <a:spcBef>
                    <a:spcPts val="0"/>
                  </a:spcBef>
                  <a:spcAft>
                    <a:spcPts val="0"/>
                  </a:spcAft>
                </a:pPr>
                <a:r>
                  <a:rPr lang="en-US" sz="1400" b="1" dirty="0" smtClean="0">
                    <a:solidFill>
                      <a:srgbClr val="002060"/>
                    </a:solidFill>
                    <a:latin typeface="Calibri"/>
                    <a:ea typeface="+mn-ea"/>
                  </a:rPr>
                  <a:t>Compute the distance to each data point from each cluster center and assign points to cluster centers</a:t>
                </a:r>
              </a:p>
            </p:txBody>
          </p:sp>
          <p:sp>
            <p:nvSpPr>
              <p:cNvPr id="37" name="TextBox 36"/>
              <p:cNvSpPr txBox="1"/>
              <p:nvPr/>
            </p:nvSpPr>
            <p:spPr>
              <a:xfrm>
                <a:off x="1537455" y="2571489"/>
                <a:ext cx="1762790" cy="523220"/>
              </a:xfrm>
              <a:prstGeom prst="rect">
                <a:avLst/>
              </a:prstGeom>
              <a:noFill/>
            </p:spPr>
            <p:txBody>
              <a:bodyPr wrap="none" rtlCol="0">
                <a:spAutoFit/>
              </a:bodyPr>
              <a:lstStyle/>
              <a:p>
                <a:pPr defTabSz="914400" fontAlgn="auto">
                  <a:spcBef>
                    <a:spcPts val="0"/>
                  </a:spcBef>
                  <a:spcAft>
                    <a:spcPts val="0"/>
                  </a:spcAft>
                </a:pPr>
                <a:r>
                  <a:rPr lang="en-US" sz="1400" b="1" dirty="0" smtClean="0">
                    <a:solidFill>
                      <a:srgbClr val="002060"/>
                    </a:solidFill>
                    <a:latin typeface="Calibri"/>
                    <a:ea typeface="+mn-ea"/>
                  </a:rPr>
                  <a:t>Compute new cluster</a:t>
                </a:r>
              </a:p>
              <a:p>
                <a:pPr defTabSz="914400" fontAlgn="auto">
                  <a:spcBef>
                    <a:spcPts val="0"/>
                  </a:spcBef>
                  <a:spcAft>
                    <a:spcPts val="0"/>
                  </a:spcAft>
                </a:pPr>
                <a:r>
                  <a:rPr lang="en-US" sz="1400" b="1" dirty="0" smtClean="0">
                    <a:solidFill>
                      <a:srgbClr val="002060"/>
                    </a:solidFill>
                    <a:latin typeface="Calibri"/>
                    <a:ea typeface="+mn-ea"/>
                  </a:rPr>
                  <a:t>centers</a:t>
                </a:r>
              </a:p>
            </p:txBody>
          </p:sp>
          <p:sp>
            <p:nvSpPr>
              <p:cNvPr id="38" name="TextBox 37"/>
              <p:cNvSpPr txBox="1"/>
              <p:nvPr/>
            </p:nvSpPr>
            <p:spPr>
              <a:xfrm>
                <a:off x="1517247" y="3197547"/>
                <a:ext cx="1823015" cy="523220"/>
              </a:xfrm>
              <a:prstGeom prst="rect">
                <a:avLst/>
              </a:prstGeom>
              <a:noFill/>
            </p:spPr>
            <p:txBody>
              <a:bodyPr wrap="square" rtlCol="0">
                <a:spAutoFit/>
              </a:bodyPr>
              <a:lstStyle/>
              <a:p>
                <a:pPr defTabSz="914400" fontAlgn="auto">
                  <a:spcBef>
                    <a:spcPts val="0"/>
                  </a:spcBef>
                  <a:spcAft>
                    <a:spcPts val="0"/>
                  </a:spcAft>
                </a:pPr>
                <a:r>
                  <a:rPr lang="en-US" sz="1400" b="1" dirty="0" smtClean="0">
                    <a:solidFill>
                      <a:srgbClr val="002060"/>
                    </a:solidFill>
                    <a:latin typeface="Calibri"/>
                    <a:ea typeface="+mn-ea"/>
                  </a:rPr>
                  <a:t>Compute new cluster centers</a:t>
                </a:r>
              </a:p>
            </p:txBody>
          </p:sp>
          <p:sp>
            <p:nvSpPr>
              <p:cNvPr id="32" name="TextBox 31"/>
              <p:cNvSpPr txBox="1"/>
              <p:nvPr/>
            </p:nvSpPr>
            <p:spPr>
              <a:xfrm>
                <a:off x="210215" y="3242846"/>
                <a:ext cx="1351075" cy="338554"/>
              </a:xfrm>
              <a:prstGeom prst="rect">
                <a:avLst/>
              </a:prstGeom>
              <a:noFill/>
            </p:spPr>
            <p:txBody>
              <a:bodyPr wrap="none" rtlCol="0">
                <a:spAutoFit/>
              </a:bodyPr>
              <a:lstStyle/>
              <a:p>
                <a:pPr defTabSz="914400" fontAlgn="auto">
                  <a:spcBef>
                    <a:spcPts val="0"/>
                  </a:spcBef>
                  <a:spcAft>
                    <a:spcPts val="0"/>
                  </a:spcAft>
                </a:pPr>
                <a:r>
                  <a:rPr lang="en-US" sz="1600" b="1" dirty="0" smtClean="0">
                    <a:solidFill>
                      <a:prstClr val="black"/>
                    </a:solidFill>
                    <a:latin typeface="Calibri"/>
                    <a:ea typeface="+mn-ea"/>
                  </a:rPr>
                  <a:t>User program</a:t>
                </a:r>
                <a:endParaRPr lang="en-US" sz="1600" b="1" dirty="0">
                  <a:solidFill>
                    <a:prstClr val="black"/>
                  </a:solidFill>
                  <a:latin typeface="Calibri"/>
                  <a:ea typeface="+mn-ea"/>
                </a:endParaRPr>
              </a:p>
            </p:txBody>
          </p:sp>
        </p:grpSp>
      </p:grpSp>
    </p:spTree>
    <p:extLst>
      <p:ext uri="{BB962C8B-B14F-4D97-AF65-F5344CB8AC3E}">
        <p14:creationId xmlns:p14="http://schemas.microsoft.com/office/powerpoint/2010/main" val="365108695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91200" cy="762000"/>
          </a:xfrm>
        </p:spPr>
        <p:txBody>
          <a:bodyPr>
            <a:normAutofit/>
          </a:bodyPr>
          <a:lstStyle/>
          <a:p>
            <a:r>
              <a:rPr lang="en-US" sz="4000" b="1" dirty="0" smtClean="0"/>
              <a:t>Twister</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defTabSz="914400" fontAlgn="auto">
              <a:spcBef>
                <a:spcPct val="20000"/>
              </a:spcBef>
              <a:spcAft>
                <a:spcPts val="0"/>
              </a:spcAft>
              <a:buFont typeface="Arial" pitchFamily="34" charset="0"/>
              <a:buChar char="•"/>
              <a:defRPr/>
            </a:pPr>
            <a:r>
              <a:rPr lang="en-US" sz="3500" dirty="0" smtClean="0">
                <a:solidFill>
                  <a:srgbClr val="990033"/>
                </a:solidFill>
                <a:latin typeface="Calibri"/>
                <a:ea typeface="+mn-ea"/>
              </a:rPr>
              <a:t>Streaming based </a:t>
            </a:r>
            <a:r>
              <a:rPr lang="en-US" sz="3500" dirty="0" smtClean="0">
                <a:solidFill>
                  <a:prstClr val="black"/>
                </a:solidFill>
                <a:latin typeface="Calibri"/>
                <a:ea typeface="+mn-ea"/>
              </a:rPr>
              <a:t>communication</a:t>
            </a:r>
          </a:p>
          <a:p>
            <a:pPr marL="342883" indent="-342883" defTabSz="914400" fontAlgn="auto">
              <a:spcBef>
                <a:spcPct val="20000"/>
              </a:spcBef>
              <a:spcAft>
                <a:spcPts val="0"/>
              </a:spcAft>
              <a:buFont typeface="Arial" pitchFamily="34" charset="0"/>
              <a:buChar char="•"/>
              <a:defRPr/>
            </a:pPr>
            <a:r>
              <a:rPr lang="en-US" sz="3500" dirty="0" smtClean="0">
                <a:solidFill>
                  <a:prstClr val="black"/>
                </a:solidFill>
                <a:latin typeface="Calibri"/>
                <a:ea typeface="+mn-ea"/>
              </a:rPr>
              <a:t>Intermediate results are directly transferred from the map tasks to the reduce tasks – </a:t>
            </a:r>
            <a:r>
              <a:rPr lang="en-US" sz="3500" b="1" dirty="0" smtClean="0">
                <a:solidFill>
                  <a:prstClr val="black"/>
                </a:solidFill>
                <a:latin typeface="Calibri"/>
                <a:ea typeface="+mn-ea"/>
              </a:rPr>
              <a:t>eliminates local files</a:t>
            </a:r>
          </a:p>
          <a:p>
            <a:pPr marL="342883" indent="-342883" defTabSz="914400" fontAlgn="auto">
              <a:spcBef>
                <a:spcPct val="20000"/>
              </a:spcBef>
              <a:spcAft>
                <a:spcPts val="0"/>
              </a:spcAft>
              <a:buFont typeface="Arial" pitchFamily="34" charset="0"/>
              <a:buChar char="•"/>
              <a:defRPr/>
            </a:pPr>
            <a:r>
              <a:rPr lang="en-US" sz="3500" dirty="0" smtClean="0">
                <a:solidFill>
                  <a:srgbClr val="990033"/>
                </a:solidFill>
                <a:latin typeface="Calibri"/>
                <a:ea typeface="+mn-ea"/>
              </a:rPr>
              <a:t>Cacheable</a:t>
            </a:r>
            <a:r>
              <a:rPr lang="en-US" sz="3500" dirty="0" smtClean="0">
                <a:solidFill>
                  <a:srgbClr val="E4CFA0"/>
                </a:solidFill>
                <a:latin typeface="Calibri"/>
                <a:ea typeface="+mn-ea"/>
              </a:rPr>
              <a:t> </a:t>
            </a:r>
            <a:r>
              <a:rPr lang="en-US" sz="3500" dirty="0" smtClean="0">
                <a:solidFill>
                  <a:prstClr val="black"/>
                </a:solidFill>
                <a:latin typeface="Calibri"/>
                <a:ea typeface="+mn-ea"/>
              </a:rPr>
              <a:t>map/reduce tasks</a:t>
            </a:r>
          </a:p>
          <a:p>
            <a:pPr marL="569913" lvl="1" indent="-112713" defTabSz="914400" fontAlgn="auto">
              <a:spcBef>
                <a:spcPct val="20000"/>
              </a:spcBef>
              <a:spcAft>
                <a:spcPts val="0"/>
              </a:spcAft>
              <a:buFont typeface="Arial" pitchFamily="34" charset="0"/>
              <a:buChar char="•"/>
              <a:defRPr/>
            </a:pPr>
            <a:r>
              <a:rPr lang="en-US" sz="3500" dirty="0" smtClean="0">
                <a:solidFill>
                  <a:prstClr val="black"/>
                </a:solidFill>
                <a:latin typeface="Calibri"/>
                <a:ea typeface="+mn-ea"/>
              </a:rPr>
              <a:t>Static data remains in memory</a:t>
            </a:r>
          </a:p>
          <a:p>
            <a:pPr marL="342883" indent="-342883" defTabSz="914400" fontAlgn="auto">
              <a:spcBef>
                <a:spcPct val="20000"/>
              </a:spcBef>
              <a:spcAft>
                <a:spcPts val="0"/>
              </a:spcAft>
              <a:buFont typeface="Arial" pitchFamily="34" charset="0"/>
              <a:buChar char="•"/>
              <a:defRPr/>
            </a:pPr>
            <a:r>
              <a:rPr lang="en-US" sz="3500" dirty="0" smtClean="0">
                <a:solidFill>
                  <a:srgbClr val="990033"/>
                </a:solidFill>
                <a:latin typeface="Calibri"/>
                <a:ea typeface="+mn-ea"/>
              </a:rPr>
              <a:t>Combine </a:t>
            </a:r>
            <a:r>
              <a:rPr lang="en-US" sz="3500" dirty="0" smtClean="0">
                <a:solidFill>
                  <a:prstClr val="black"/>
                </a:solidFill>
                <a:latin typeface="Calibri"/>
                <a:ea typeface="+mn-ea"/>
              </a:rPr>
              <a:t>phase to combine reductions</a:t>
            </a:r>
          </a:p>
          <a:p>
            <a:pPr marL="342883" indent="-342883" defTabSz="914400" fontAlgn="auto">
              <a:spcBef>
                <a:spcPct val="20000"/>
              </a:spcBef>
              <a:spcAft>
                <a:spcPts val="0"/>
              </a:spcAft>
              <a:buFont typeface="Arial" pitchFamily="34" charset="0"/>
              <a:buChar char="•"/>
              <a:defRPr/>
            </a:pPr>
            <a:r>
              <a:rPr lang="en-US" sz="3500" dirty="0" smtClean="0">
                <a:solidFill>
                  <a:prstClr val="black"/>
                </a:solidFill>
                <a:latin typeface="Calibri"/>
                <a:ea typeface="+mn-ea"/>
              </a:rPr>
              <a:t>User Program is the </a:t>
            </a:r>
            <a:r>
              <a:rPr lang="en-US" sz="3500" b="1" dirty="0" smtClean="0">
                <a:solidFill>
                  <a:prstClr val="black"/>
                </a:solidFill>
                <a:latin typeface="Calibri"/>
                <a:ea typeface="+mn-ea"/>
              </a:rPr>
              <a:t>composer</a:t>
            </a:r>
            <a:r>
              <a:rPr lang="en-US" sz="3500" dirty="0" smtClean="0">
                <a:solidFill>
                  <a:prstClr val="black"/>
                </a:solidFill>
                <a:latin typeface="Calibri"/>
                <a:ea typeface="+mn-ea"/>
              </a:rPr>
              <a:t> of MapReduce computations</a:t>
            </a:r>
          </a:p>
          <a:p>
            <a:pPr marL="342883" indent="-342883" defTabSz="914400" fontAlgn="auto">
              <a:spcBef>
                <a:spcPct val="20000"/>
              </a:spcBef>
              <a:spcAft>
                <a:spcPts val="0"/>
              </a:spcAft>
              <a:buFont typeface="Arial" pitchFamily="34" charset="0"/>
              <a:buChar char="•"/>
              <a:defRPr/>
            </a:pPr>
            <a:r>
              <a:rPr lang="en-US" sz="3500" b="1" dirty="0" smtClean="0">
                <a:solidFill>
                  <a:srgbClr val="990033"/>
                </a:solidFill>
                <a:latin typeface="Calibri"/>
                <a:ea typeface="+mn-ea"/>
              </a:rPr>
              <a:t>Extends</a:t>
            </a:r>
            <a:r>
              <a:rPr lang="en-US" sz="3500" b="1" dirty="0" smtClean="0">
                <a:solidFill>
                  <a:srgbClr val="E4CFA0"/>
                </a:solidFill>
                <a:latin typeface="Calibri"/>
                <a:ea typeface="+mn-ea"/>
              </a:rPr>
              <a:t> </a:t>
            </a:r>
            <a:r>
              <a:rPr lang="en-US" sz="3500" b="1" dirty="0" smtClean="0">
                <a:solidFill>
                  <a:prstClr val="black"/>
                </a:solidFill>
                <a:latin typeface="Calibri"/>
                <a:ea typeface="+mn-ea"/>
              </a:rPr>
              <a:t>the MapReduce model to </a:t>
            </a:r>
            <a:r>
              <a:rPr lang="en-US" sz="3500" b="1" dirty="0" smtClean="0">
                <a:solidFill>
                  <a:srgbClr val="00B0F0"/>
                </a:solidFill>
                <a:latin typeface="Calibri"/>
                <a:ea typeface="+mn-ea"/>
              </a:rPr>
              <a:t>iterative</a:t>
            </a:r>
            <a:r>
              <a:rPr lang="en-US" sz="3500" b="1" dirty="0" smtClean="0">
                <a:solidFill>
                  <a:srgbClr val="E4CFA0"/>
                </a:solidFill>
                <a:latin typeface="Calibri"/>
                <a:ea typeface="+mn-ea"/>
              </a:rPr>
              <a:t> </a:t>
            </a:r>
            <a:r>
              <a:rPr lang="en-US" sz="3500" b="1" dirty="0" smtClean="0">
                <a:solidFill>
                  <a:prstClr val="black"/>
                </a:solidFill>
                <a:latin typeface="Calibri"/>
                <a:ea typeface="+mn-ea"/>
              </a:rPr>
              <a:t>computations</a:t>
            </a:r>
          </a:p>
          <a:p>
            <a:pPr marL="342883" indent="-342883" defTabSz="914400" fontAlgn="auto">
              <a:spcBef>
                <a:spcPct val="20000"/>
              </a:spcBef>
              <a:spcAft>
                <a:spcPts val="0"/>
              </a:spcAft>
              <a:defRPr/>
            </a:pPr>
            <a:endParaRPr lang="en-US" sz="3200" dirty="0" smtClean="0">
              <a:solidFill>
                <a:srgbClr val="E4CFA0"/>
              </a:solidFill>
              <a:latin typeface="Calibri"/>
              <a:ea typeface="+mn-ea"/>
            </a:endParaRPr>
          </a:p>
          <a:p>
            <a:pPr marL="342883" indent="-342883" defTabSz="914400" fontAlgn="auto">
              <a:spcBef>
                <a:spcPct val="20000"/>
              </a:spcBef>
              <a:spcAft>
                <a:spcPts val="0"/>
              </a:spcAft>
              <a:buFont typeface="Arial" pitchFamily="34" charset="0"/>
              <a:buChar char="•"/>
              <a:defRPr/>
            </a:pPr>
            <a:endParaRPr lang="en-US" sz="3200" dirty="0">
              <a:solidFill>
                <a:srgbClr val="E4CFA0"/>
              </a:solidFill>
              <a:latin typeface="Calibri"/>
              <a:ea typeface="+mn-ea"/>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defTabSz="914400" fontAlgn="auto">
                <a:spcBef>
                  <a:spcPts val="0"/>
                </a:spcBef>
                <a:spcAft>
                  <a:spcPts val="0"/>
                </a:spcAft>
              </a:pPr>
              <a:endParaRPr lang="en-US" sz="1400" dirty="0">
                <a:solidFill>
                  <a:prstClr val="black"/>
                </a:solidFill>
              </a:endParaRPr>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endParaRPr lang="en-US" sz="1400" dirty="0">
                <a:solidFill>
                  <a:prstClr val="black"/>
                </a:solidFill>
              </a:endParaRPr>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r>
                <a:rPr lang="en-US" sz="1400" b="1" dirty="0" smtClean="0">
                  <a:solidFill>
                    <a:srgbClr val="1F497D">
                      <a:lumMod val="75000"/>
                    </a:srgbClr>
                  </a:solidFill>
                </a:rPr>
                <a:t>Data Split</a:t>
              </a:r>
              <a:endParaRPr lang="en-US" sz="1400" b="1" dirty="0">
                <a:solidFill>
                  <a:srgbClr val="1F497D">
                    <a:lumMod val="75000"/>
                  </a:srgb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sz="1400" dirty="0">
                <a:solidFill>
                  <a:prstClr val="black"/>
                </a:solidFill>
              </a:endParaRPr>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auto">
                <a:spcBef>
                  <a:spcPts val="0"/>
                </a:spcBef>
                <a:spcAft>
                  <a:spcPts val="0"/>
                </a:spcAft>
              </a:pPr>
              <a:endParaRPr lang="en-US" sz="1400" dirty="0">
                <a:solidFill>
                  <a:prstClr val="black"/>
                </a:solidFill>
              </a:endParaRPr>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prstClr val="white"/>
                  </a:solidFill>
                </a:rPr>
                <a:t>D</a:t>
              </a:r>
              <a:endParaRPr lang="en-US" sz="1400" b="1" dirty="0">
                <a:solidFill>
                  <a:prstClr val="white"/>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1F497D">
                      <a:lumMod val="75000"/>
                    </a:srgbClr>
                  </a:solidFill>
                  <a:latin typeface="Calibri"/>
                  <a:ea typeface="+mn-ea"/>
                </a:rPr>
                <a:t>MR</a:t>
              </a:r>
            </a:p>
            <a:p>
              <a:pPr algn="ctr" defTabSz="914400" fontAlgn="auto">
                <a:spcBef>
                  <a:spcPts val="0"/>
                </a:spcBef>
                <a:spcAft>
                  <a:spcPts val="0"/>
                </a:spcAft>
              </a:pPr>
              <a:r>
                <a:rPr lang="en-US" sz="1300" b="1" dirty="0" smtClean="0">
                  <a:solidFill>
                    <a:srgbClr val="1F497D">
                      <a:lumMod val="75000"/>
                    </a:srgbClr>
                  </a:solidFill>
                  <a:latin typeface="Calibri"/>
                  <a:ea typeface="+mn-ea"/>
                </a:rPr>
                <a:t>Driver</a:t>
              </a:r>
              <a:endParaRPr lang="en-US" sz="1300" b="1" dirty="0">
                <a:solidFill>
                  <a:srgbClr val="1F497D">
                    <a:lumMod val="75000"/>
                  </a:srgbClr>
                </a:solidFill>
                <a:latin typeface="Calibri"/>
                <a:ea typeface="+mn-ea"/>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1F497D">
                      <a:lumMod val="75000"/>
                    </a:srgbClr>
                  </a:solidFill>
                  <a:latin typeface="Calibri"/>
                  <a:ea typeface="+mn-ea"/>
                </a:rPr>
                <a:t>User</a:t>
              </a:r>
            </a:p>
            <a:p>
              <a:pPr algn="ctr" defTabSz="914400" fontAlgn="auto">
                <a:spcBef>
                  <a:spcPts val="0"/>
                </a:spcBef>
                <a:spcAft>
                  <a:spcPts val="0"/>
                </a:spcAft>
              </a:pPr>
              <a:r>
                <a:rPr lang="en-US" sz="1300" b="1" dirty="0" smtClean="0">
                  <a:solidFill>
                    <a:srgbClr val="1F497D">
                      <a:lumMod val="75000"/>
                    </a:srgbClr>
                  </a:solidFill>
                  <a:latin typeface="Calibri"/>
                  <a:ea typeface="+mn-ea"/>
                </a:rPr>
                <a:t>Program</a:t>
              </a:r>
              <a:endParaRPr lang="en-US" sz="1300" b="1" dirty="0">
                <a:solidFill>
                  <a:srgbClr val="1F497D">
                    <a:lumMod val="75000"/>
                  </a:srgbClr>
                </a:solidFill>
                <a:latin typeface="Calibri"/>
                <a:ea typeface="+mn-ea"/>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defTabSz="914400" fontAlgn="auto">
                <a:spcBef>
                  <a:spcPts val="0"/>
                </a:spcBef>
                <a:spcAft>
                  <a:spcPts val="0"/>
                </a:spcAft>
              </a:pPr>
              <a:r>
                <a:rPr lang="en-US" sz="1400" b="1" dirty="0" smtClean="0">
                  <a:solidFill>
                    <a:srgbClr val="1F497D">
                      <a:lumMod val="75000"/>
                    </a:srgbClr>
                  </a:solidFill>
                  <a:latin typeface="Calibri"/>
                  <a:ea typeface="+mn-ea"/>
                </a:rPr>
                <a:t>Pub/Sub Broker Network</a:t>
              </a:r>
              <a:endParaRPr lang="en-US" sz="1400" b="1" dirty="0">
                <a:solidFill>
                  <a:srgbClr val="1F497D">
                    <a:lumMod val="75000"/>
                  </a:srgbClr>
                </a:solidFill>
                <a:latin typeface="Calibri"/>
                <a:ea typeface="+mn-ea"/>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defTabSz="914400" fontAlgn="auto">
                <a:spcBef>
                  <a:spcPts val="0"/>
                </a:spcBef>
                <a:spcAft>
                  <a:spcPts val="0"/>
                </a:spcAft>
              </a:pPr>
              <a:endParaRPr lang="en-US" sz="1400" dirty="0">
                <a:solidFill>
                  <a:prstClr val="black"/>
                </a:solidFill>
              </a:endParaRPr>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prstClr val="white"/>
                  </a:solidFill>
                </a:rPr>
                <a:t>D</a:t>
              </a:r>
              <a:endParaRPr lang="en-US" sz="1400" b="1" dirty="0">
                <a:solidFill>
                  <a:prstClr val="white"/>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pPr defTabSz="914400" fontAlgn="auto">
                <a:spcBef>
                  <a:spcPts val="0"/>
                </a:spcBef>
                <a:spcAft>
                  <a:spcPts val="0"/>
                </a:spcAft>
              </a:pPr>
              <a:r>
                <a:rPr lang="en-US" sz="1400" b="1" dirty="0" smtClean="0">
                  <a:solidFill>
                    <a:srgbClr val="1F497D">
                      <a:lumMod val="75000"/>
                    </a:srgbClr>
                  </a:solidFill>
                  <a:latin typeface="Calibri"/>
                  <a:ea typeface="+mn-ea"/>
                </a:rPr>
                <a:t>File System</a:t>
              </a:r>
              <a:endParaRPr lang="en-US" sz="1400" b="1" dirty="0">
                <a:solidFill>
                  <a:srgbClr val="1F497D">
                    <a:lumMod val="75000"/>
                  </a:srgbClr>
                </a:solidFill>
                <a:latin typeface="Calibri"/>
                <a:ea typeface="+mn-ea"/>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400" dirty="0">
                  <a:solidFill>
                    <a:prstClr val="white"/>
                  </a:solidFill>
                </a:endParaRPr>
              </a:p>
            </p:txBody>
          </p:sp>
        </p:grpSp>
        <p:sp>
          <p:nvSpPr>
            <p:cNvPr id="236" name="TextBox 235"/>
            <p:cNvSpPr txBox="1"/>
            <p:nvPr/>
          </p:nvSpPr>
          <p:spPr>
            <a:xfrm>
              <a:off x="1828801" y="1219201"/>
              <a:ext cx="1591458" cy="311017"/>
            </a:xfrm>
            <a:prstGeom prst="rect">
              <a:avLst/>
            </a:prstGeom>
            <a:noFill/>
          </p:spPr>
          <p:txBody>
            <a:bodyPr wrap="none" rtlCol="0">
              <a:spAutoFit/>
            </a:bodyPr>
            <a:lstStyle/>
            <a:p>
              <a:pPr defTabSz="914400" fontAlgn="auto">
                <a:spcBef>
                  <a:spcPts val="0"/>
                </a:spcBef>
                <a:spcAft>
                  <a:spcPts val="0"/>
                </a:spcAft>
              </a:pPr>
              <a:r>
                <a:rPr lang="en-US" sz="1400" b="1" dirty="0" smtClean="0">
                  <a:solidFill>
                    <a:prstClr val="black"/>
                  </a:solidFill>
                  <a:latin typeface="Calibri"/>
                  <a:ea typeface="+mn-ea"/>
                </a:rPr>
                <a:t>Worker Nodes</a:t>
              </a:r>
              <a:endParaRPr lang="en-US" sz="1400" b="1" dirty="0">
                <a:solidFill>
                  <a:prstClr val="black"/>
                </a:solidFill>
                <a:latin typeface="Calibri"/>
                <a:ea typeface="+mn-ea"/>
              </a:endParaRPr>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fontAlgn="auto">
              <a:spcBef>
                <a:spcPts val="0"/>
              </a:spcBef>
              <a:spcAft>
                <a:spcPts val="0"/>
              </a:spcAft>
            </a:pP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fontAlgn="auto">
              <a:spcBef>
                <a:spcPts val="0"/>
              </a:spcBef>
              <a:spcAft>
                <a:spcPts val="0"/>
              </a:spcAft>
            </a:pP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fontAlgn="auto">
              <a:spcBef>
                <a:spcPts val="0"/>
              </a:spcBef>
              <a:spcAft>
                <a:spcPts val="0"/>
              </a:spcAft>
            </a:pPr>
            <a:endParaRPr lang="en-US" sz="1400" b="1" dirty="0">
              <a:solidFill>
                <a:prstClr val="white"/>
              </a:solidFill>
            </a:endParaRPr>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fontAlgn="auto">
              <a:spcBef>
                <a:spcPts val="0"/>
              </a:spcBef>
              <a:spcAft>
                <a:spcPts val="0"/>
              </a:spcAft>
            </a:pPr>
            <a:r>
              <a:rPr lang="en-US" sz="1400" b="1" dirty="0" smtClean="0">
                <a:solidFill>
                  <a:prstClr val="white"/>
                </a:solidFill>
              </a:rPr>
              <a:t>D</a:t>
            </a:r>
            <a:endParaRPr lang="en-US" sz="1400" b="1" dirty="0">
              <a:solidFill>
                <a:prstClr val="white"/>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pPr defTabSz="914400" fontAlgn="auto">
              <a:spcBef>
                <a:spcPts val="0"/>
              </a:spcBef>
              <a:spcAft>
                <a:spcPts val="0"/>
              </a:spcAft>
            </a:pPr>
            <a:r>
              <a:rPr lang="en-US" sz="1400" b="1" dirty="0" smtClean="0">
                <a:solidFill>
                  <a:prstClr val="black"/>
                </a:solidFill>
                <a:latin typeface="Calibri"/>
                <a:ea typeface="+mn-ea"/>
              </a:rPr>
              <a:t>Map Worker</a:t>
            </a:r>
            <a:endParaRPr lang="en-US" sz="1400" b="1" dirty="0">
              <a:solidFill>
                <a:prstClr val="black"/>
              </a:solidFill>
              <a:latin typeface="Calibri"/>
              <a:ea typeface="+mn-ea"/>
            </a:endParaRPr>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pPr defTabSz="914400" fontAlgn="auto">
              <a:spcBef>
                <a:spcPts val="0"/>
              </a:spcBef>
              <a:spcAft>
                <a:spcPts val="0"/>
              </a:spcAft>
            </a:pPr>
            <a:r>
              <a:rPr lang="en-US" sz="1400" b="1" dirty="0" smtClean="0">
                <a:solidFill>
                  <a:prstClr val="black"/>
                </a:solidFill>
                <a:latin typeface="Calibri"/>
                <a:ea typeface="+mn-ea"/>
              </a:rPr>
              <a:t>Reduce Worker</a:t>
            </a:r>
            <a:endParaRPr lang="en-US" sz="1400" b="1" dirty="0">
              <a:solidFill>
                <a:prstClr val="black"/>
              </a:solidFill>
              <a:latin typeface="Calibri"/>
              <a:ea typeface="+mn-ea"/>
            </a:endParaRPr>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pPr defTabSz="914400" fontAlgn="auto">
              <a:spcBef>
                <a:spcPts val="0"/>
              </a:spcBef>
              <a:spcAft>
                <a:spcPts val="0"/>
              </a:spcAft>
            </a:pPr>
            <a:r>
              <a:rPr lang="en-US" sz="1400" b="1" dirty="0" smtClean="0">
                <a:solidFill>
                  <a:prstClr val="black"/>
                </a:solidFill>
                <a:latin typeface="Calibri"/>
                <a:ea typeface="+mn-ea"/>
              </a:rPr>
              <a:t>MRDeamon</a:t>
            </a:r>
            <a:endParaRPr lang="en-US" sz="1400" b="1" dirty="0">
              <a:solidFill>
                <a:prstClr val="black"/>
              </a:solidFill>
              <a:latin typeface="Calibri"/>
              <a:ea typeface="+mn-ea"/>
            </a:endParaRPr>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pPr defTabSz="914400" fontAlgn="auto">
              <a:spcBef>
                <a:spcPts val="0"/>
              </a:spcBef>
              <a:spcAft>
                <a:spcPts val="0"/>
              </a:spcAft>
            </a:pPr>
            <a:r>
              <a:rPr lang="en-US" sz="1400" b="1" dirty="0" smtClean="0">
                <a:solidFill>
                  <a:prstClr val="black"/>
                </a:solidFill>
                <a:latin typeface="Calibri"/>
                <a:ea typeface="+mn-ea"/>
              </a:rPr>
              <a:t>Data Read/Write</a:t>
            </a:r>
            <a:endParaRPr lang="en-US" sz="1400" b="1" dirty="0">
              <a:solidFill>
                <a:prstClr val="black"/>
              </a:solidFill>
              <a:latin typeface="Calibri"/>
              <a:ea typeface="+mn-ea"/>
            </a:endParaRPr>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pPr defTabSz="914400" fontAlgn="auto">
              <a:spcBef>
                <a:spcPts val="0"/>
              </a:spcBef>
              <a:spcAft>
                <a:spcPts val="0"/>
              </a:spcAft>
            </a:pPr>
            <a:r>
              <a:rPr lang="en-US" sz="1400" b="1" dirty="0" smtClean="0">
                <a:solidFill>
                  <a:prstClr val="black"/>
                </a:solidFill>
                <a:latin typeface="Calibri"/>
                <a:ea typeface="+mn-ea"/>
              </a:rPr>
              <a:t>Communication</a:t>
            </a:r>
            <a:endParaRPr lang="en-US" sz="1400" b="1" dirty="0">
              <a:solidFill>
                <a:prstClr val="black"/>
              </a:solidFill>
              <a:latin typeface="Calibri"/>
              <a:ea typeface="+mn-ea"/>
            </a:endParaRPr>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sz="1400">
                  <a:solidFill>
                    <a:prstClr val="black"/>
                  </a:solidFill>
                </a:endParaRPr>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fontAlgn="auto">
                  <a:spcBef>
                    <a:spcPts val="0"/>
                  </a:spcBef>
                  <a:spcAft>
                    <a:spcPts val="0"/>
                  </a:spcAft>
                </a:pPr>
                <a:r>
                  <a:rPr lang="en-US" sz="1400" b="1" dirty="0" smtClean="0">
                    <a:solidFill>
                      <a:prstClr val="black"/>
                    </a:solidFill>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pPr defTabSz="914400" fontAlgn="auto">
                  <a:spcBef>
                    <a:spcPts val="0"/>
                  </a:spcBef>
                  <a:spcAft>
                    <a:spcPts val="0"/>
                  </a:spcAft>
                </a:pPr>
                <a:r>
                  <a:rPr lang="en-US" sz="1400" b="1" dirty="0" smtClean="0">
                    <a:solidFill>
                      <a:srgbClr val="C00000"/>
                    </a:solidFill>
                    <a:latin typeface="Calibri"/>
                    <a:ea typeface="+mn-ea"/>
                  </a:rPr>
                  <a:t>Iterate</a:t>
                </a:r>
                <a:endParaRPr lang="en-US" sz="1400" b="1" dirty="0">
                  <a:solidFill>
                    <a:srgbClr val="C00000"/>
                  </a:solidFill>
                  <a:latin typeface="Calibri"/>
                  <a:ea typeface="+mn-ea"/>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pPr defTabSz="914400" fontAlgn="auto">
                  <a:spcBef>
                    <a:spcPts val="0"/>
                  </a:spcBef>
                  <a:spcAft>
                    <a:spcPts val="0"/>
                  </a:spcAft>
                </a:pPr>
                <a:r>
                  <a:rPr lang="en-US" sz="1400" b="1" dirty="0" smtClean="0">
                    <a:solidFill>
                      <a:prstClr val="black"/>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fontAlgn="auto">
                  <a:spcBef>
                    <a:spcPts val="0"/>
                  </a:spcBef>
                  <a:spcAft>
                    <a:spcPts val="0"/>
                  </a:spcAft>
                </a:pPr>
                <a:r>
                  <a:rPr lang="en-US" sz="1400" b="1" dirty="0" smtClean="0">
                    <a:solidFill>
                      <a:prstClr val="black"/>
                    </a:solidFill>
                    <a:cs typeface="Courier New" pitchFamily="49" charset="0"/>
                  </a:rPr>
                  <a:t>Combine (Key, List&lt;Value&gt;)</a:t>
                </a:r>
                <a:endParaRPr lang="en-US" sz="1400" b="1" dirty="0">
                  <a:solidFill>
                    <a:prstClr val="black"/>
                  </a:solidFill>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r>
                  <a:rPr lang="en-US" sz="1400" b="1" dirty="0" smtClean="0">
                    <a:solidFill>
                      <a:prstClr val="black"/>
                    </a:solidFill>
                  </a:rPr>
                  <a:t>User Program</a:t>
                </a:r>
                <a:endParaRPr lang="en-US" sz="1400" b="1" dirty="0">
                  <a:solidFill>
                    <a:prstClr val="black"/>
                  </a:solidFill>
                </a:endParaRPr>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fontAlgn="auto">
                <a:spcBef>
                  <a:spcPts val="0"/>
                </a:spcBef>
                <a:spcAft>
                  <a:spcPts val="0"/>
                </a:spcAft>
              </a:pPr>
              <a:r>
                <a:rPr lang="en-US" sz="1400" b="1" dirty="0" smtClean="0">
                  <a:solidFill>
                    <a:prstClr val="black"/>
                  </a:solidFill>
                  <a:cs typeface="Courier New" pitchFamily="49" charset="0"/>
                </a:rPr>
                <a:t>Close()</a:t>
              </a:r>
              <a:endParaRPr lang="en-US" sz="1400" b="1" dirty="0">
                <a:solidFill>
                  <a:prstClr val="black"/>
                </a:solidFill>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fontAlgn="auto">
                <a:spcBef>
                  <a:spcPts val="0"/>
                </a:spcBef>
                <a:spcAft>
                  <a:spcPts val="0"/>
                </a:spcAft>
              </a:pPr>
              <a:r>
                <a:rPr lang="en-US" sz="1400" b="1" dirty="0" smtClean="0">
                  <a:solidFill>
                    <a:prstClr val="black"/>
                  </a:solidFill>
                  <a:cs typeface="Courier New" pitchFamily="49" charset="0"/>
                </a:rPr>
                <a:t>Configure()</a:t>
              </a:r>
              <a:endParaRPr lang="en-US" sz="1400" b="1" dirty="0">
                <a:solidFill>
                  <a:prstClr val="black"/>
                </a:solidFill>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r>
                <a:rPr lang="en-US" sz="1400" b="1" dirty="0" smtClean="0">
                  <a:solidFill>
                    <a:prstClr val="black"/>
                  </a:solidFill>
                </a:rPr>
                <a:t>Static</a:t>
              </a:r>
            </a:p>
            <a:p>
              <a:pPr algn="ctr" defTabSz="914400" fontAlgn="auto">
                <a:spcBef>
                  <a:spcPts val="0"/>
                </a:spcBef>
                <a:spcAft>
                  <a:spcPts val="0"/>
                </a:spcAft>
              </a:pPr>
              <a:r>
                <a:rPr lang="en-US" sz="1400" b="1" dirty="0" smtClean="0">
                  <a:solidFill>
                    <a:prstClr val="black"/>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fontAlgn="auto">
                <a:spcBef>
                  <a:spcPts val="0"/>
                </a:spcBef>
                <a:spcAft>
                  <a:spcPts val="0"/>
                </a:spcAft>
              </a:pPr>
              <a:r>
                <a:rPr lang="el-GR" sz="1400" b="1" dirty="0" smtClean="0">
                  <a:solidFill>
                    <a:prstClr val="black"/>
                  </a:solidFill>
                </a:rPr>
                <a:t>δ</a:t>
              </a:r>
              <a:r>
                <a:rPr lang="en-US" sz="1400" b="1" dirty="0" smtClean="0">
                  <a:solidFill>
                    <a:prstClr val="black"/>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defTabSz="914400" fontAlgn="auto">
              <a:spcBef>
                <a:spcPts val="0"/>
              </a:spcBef>
              <a:spcAft>
                <a:spcPts val="0"/>
              </a:spcAft>
            </a:pPr>
            <a:r>
              <a:rPr lang="en-US" sz="1400" b="1" dirty="0" smtClean="0">
                <a:solidFill>
                  <a:prstClr val="black"/>
                </a:solidFill>
                <a:latin typeface="Calibri"/>
                <a:ea typeface="+mn-ea"/>
              </a:rPr>
              <a:t>Different synchronization and intercommunication mechanisms used by the parallel runtimes</a:t>
            </a:r>
            <a:endParaRPr lang="en-US" sz="1400" b="1" dirty="0">
              <a:solidFill>
                <a:prstClr val="black"/>
              </a:solidFill>
              <a:latin typeface="Calibri"/>
              <a:ea typeface="+mn-ea"/>
            </a:endParaRPr>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5791200" y="76200"/>
            <a:ext cx="501094" cy="609600"/>
          </a:xfrm>
          <a:prstGeom prst="rect">
            <a:avLst/>
          </a:prstGeom>
          <a:noFill/>
        </p:spPr>
      </p:pic>
      <p:pic>
        <p:nvPicPr>
          <p:cNvPr id="84" name="Picture 2" descr="D:\academic\phd\Publications\MapReduce++\logo.png"/>
          <p:cNvPicPr>
            <a:picLocks noChangeAspect="1" noChangeArrowheads="1"/>
          </p:cNvPicPr>
          <p:nvPr/>
        </p:nvPicPr>
        <p:blipFill>
          <a:blip r:embed="rId4" cstate="print"/>
          <a:srcRect/>
          <a:stretch>
            <a:fillRect/>
          </a:stretch>
        </p:blipFill>
        <p:spPr bwMode="auto">
          <a:xfrm>
            <a:off x="3429000" y="76200"/>
            <a:ext cx="501094" cy="609600"/>
          </a:xfrm>
          <a:prstGeom prst="rect">
            <a:avLst/>
          </a:prstGeom>
          <a:noFill/>
        </p:spPr>
      </p:pic>
    </p:spTree>
    <p:extLst>
      <p:ext uri="{BB962C8B-B14F-4D97-AF65-F5344CB8AC3E}">
        <p14:creationId xmlns:p14="http://schemas.microsoft.com/office/powerpoint/2010/main" val="2511559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6400800" cy="1200329"/>
          </a:xfrm>
          <a:prstGeom prst="rect">
            <a:avLst/>
          </a:prstGeom>
        </p:spPr>
        <p:txBody>
          <a:bodyPr wrap="square">
            <a:spAutoFit/>
          </a:bodyPr>
          <a:lstStyle/>
          <a:p>
            <a:pPr algn="ctr" defTabSz="914400" fontAlgn="auto">
              <a:spcBef>
                <a:spcPts val="0"/>
              </a:spcBef>
              <a:spcAft>
                <a:spcPts val="0"/>
              </a:spcAft>
            </a:pPr>
            <a:r>
              <a:rPr lang="en-US" sz="2400" b="1" dirty="0">
                <a:solidFill>
                  <a:prstClr val="black"/>
                </a:solidFill>
                <a:ea typeface="+mn-ea"/>
                <a:cs typeface="Arial" pitchFamily="34" charset="0"/>
              </a:rPr>
              <a:t>Performance of </a:t>
            </a:r>
            <a:r>
              <a:rPr lang="en-US" sz="2400" b="1" dirty="0" err="1">
                <a:solidFill>
                  <a:prstClr val="black"/>
                </a:solidFill>
                <a:ea typeface="+mn-ea"/>
                <a:cs typeface="Arial" pitchFamily="34" charset="0"/>
              </a:rPr>
              <a:t>Pagerank</a:t>
            </a:r>
            <a:r>
              <a:rPr lang="en-US" sz="2400" b="1" dirty="0">
                <a:solidFill>
                  <a:prstClr val="black"/>
                </a:solidFill>
                <a:ea typeface="+mn-ea"/>
                <a:cs typeface="Arial" pitchFamily="34" charset="0"/>
              </a:rPr>
              <a:t> using </a:t>
            </a:r>
            <a:br>
              <a:rPr lang="en-US" sz="2400" b="1" dirty="0">
                <a:solidFill>
                  <a:prstClr val="black"/>
                </a:solidFill>
                <a:ea typeface="+mn-ea"/>
                <a:cs typeface="Arial" pitchFamily="34" charset="0"/>
              </a:rPr>
            </a:br>
            <a:r>
              <a:rPr lang="en-US" sz="2400" b="1" dirty="0" err="1">
                <a:solidFill>
                  <a:prstClr val="black"/>
                </a:solidFill>
                <a:ea typeface="+mn-ea"/>
                <a:cs typeface="Arial" pitchFamily="34" charset="0"/>
              </a:rPr>
              <a:t>ClueWeb</a:t>
            </a:r>
            <a:r>
              <a:rPr lang="en-US" sz="2400" b="1" dirty="0">
                <a:solidFill>
                  <a:prstClr val="black"/>
                </a:solidFill>
                <a:ea typeface="+mn-ea"/>
                <a:cs typeface="Arial" pitchFamily="34" charset="0"/>
              </a:rPr>
              <a:t> Data (Time for 20 iterations)</a:t>
            </a:r>
            <a:r>
              <a:rPr lang="en-US" sz="2400" dirty="0">
                <a:solidFill>
                  <a:prstClr val="black"/>
                </a:solidFill>
                <a:ea typeface="+mn-ea"/>
                <a:cs typeface="Arial" pitchFamily="34" charset="0"/>
              </a:rPr>
              <a:t> </a:t>
            </a:r>
            <a:br>
              <a:rPr lang="en-US" sz="2400" dirty="0">
                <a:solidFill>
                  <a:prstClr val="black"/>
                </a:solidFill>
                <a:ea typeface="+mn-ea"/>
                <a:cs typeface="Arial" pitchFamily="34" charset="0"/>
              </a:rPr>
            </a:br>
            <a:r>
              <a:rPr lang="en-US" sz="2400" dirty="0">
                <a:solidFill>
                  <a:prstClr val="black"/>
                </a:solidFill>
                <a:ea typeface="+mn-ea"/>
                <a:cs typeface="Arial" pitchFamily="34" charset="0"/>
              </a:rPr>
              <a:t>using </a:t>
            </a:r>
            <a:r>
              <a:rPr lang="fr-FR" sz="2400" dirty="0">
                <a:solidFill>
                  <a:prstClr val="black"/>
                </a:solidFill>
                <a:ea typeface="+mn-ea"/>
                <a:cs typeface="Arial" pitchFamily="34" charset="0"/>
              </a:rPr>
              <a:t>32 </a:t>
            </a:r>
            <a:r>
              <a:rPr lang="fr-FR" sz="2400" dirty="0" err="1">
                <a:solidFill>
                  <a:prstClr val="black"/>
                </a:solidFill>
                <a:ea typeface="+mn-ea"/>
                <a:cs typeface="Arial" pitchFamily="34" charset="0"/>
              </a:rPr>
              <a:t>nodes</a:t>
            </a:r>
            <a:r>
              <a:rPr lang="fr-FR" sz="2400" dirty="0">
                <a:solidFill>
                  <a:prstClr val="black"/>
                </a:solidFill>
                <a:ea typeface="+mn-ea"/>
                <a:cs typeface="Arial" pitchFamily="34" charset="0"/>
              </a:rPr>
              <a:t> (256 CPU </a:t>
            </a:r>
            <a:r>
              <a:rPr lang="fr-FR" sz="2400" dirty="0" err="1">
                <a:solidFill>
                  <a:prstClr val="black"/>
                </a:solidFill>
                <a:ea typeface="+mn-ea"/>
                <a:cs typeface="Arial" pitchFamily="34" charset="0"/>
              </a:rPr>
              <a:t>cores</a:t>
            </a:r>
            <a:r>
              <a:rPr lang="fr-FR" sz="2400" dirty="0">
                <a:solidFill>
                  <a:prstClr val="black"/>
                </a:solidFill>
                <a:ea typeface="+mn-ea"/>
                <a:cs typeface="Arial" pitchFamily="34" charset="0"/>
              </a:rPr>
              <a:t>) of Crevasse</a:t>
            </a:r>
            <a:endParaRPr lang="en-US" sz="2400" dirty="0">
              <a:solidFill>
                <a:prstClr val="black"/>
              </a:solidFill>
              <a:ea typeface="+mn-ea"/>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extLst>
      <p:ext uri="{BB962C8B-B14F-4D97-AF65-F5344CB8AC3E}">
        <p14:creationId xmlns:p14="http://schemas.microsoft.com/office/powerpoint/2010/main" val="827852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524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Iterative MapReduce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Azure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542399"/>
            <a:ext cx="6781800" cy="2572402"/>
          </a:xfrm>
          <a:prstGeom prst="rect">
            <a:avLst/>
          </a:prstGeom>
        </p:spPr>
      </p:pic>
      <p:sp>
        <p:nvSpPr>
          <p:cNvPr id="5" name="Rectangle 4"/>
          <p:cNvSpPr/>
          <p:nvPr/>
        </p:nvSpPr>
        <p:spPr>
          <a:xfrm>
            <a:off x="838200" y="4495800"/>
            <a:ext cx="7239000" cy="1646605"/>
          </a:xfrm>
          <a:prstGeom prst="rect">
            <a:avLst/>
          </a:prstGeom>
        </p:spPr>
        <p:txBody>
          <a:bodyPr wrap="square">
            <a:spAutoFit/>
          </a:bodyPr>
          <a:lstStyle/>
          <a:p>
            <a:pPr marL="514350" indent="-514350" defTabSz="914400" fontAlgn="auto">
              <a:spcBef>
                <a:spcPts val="300"/>
              </a:spcBef>
              <a:spcAft>
                <a:spcPts val="0"/>
              </a:spcAft>
              <a:buClr>
                <a:srgbClr val="C00000"/>
              </a:buClr>
              <a:buFont typeface="Wingdings" pitchFamily="2" charset="2"/>
              <a:buChar char="§"/>
            </a:pP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Merge Step</a:t>
            </a:r>
          </a:p>
          <a:p>
            <a:pPr marL="514350" indent="-514350" defTabSz="914400" fontAlgn="auto">
              <a:spcBef>
                <a:spcPts val="300"/>
              </a:spcBef>
              <a:spcAft>
                <a:spcPts val="0"/>
              </a:spcAft>
              <a:buClr>
                <a:srgbClr val="C00000"/>
              </a:buClr>
              <a:buFont typeface="Wingdings" pitchFamily="2" charset="2"/>
              <a:buChar char="§"/>
            </a:pP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In-Memory Caching of static data</a:t>
            </a:r>
          </a:p>
          <a:p>
            <a:pPr marL="514350" indent="-514350" defTabSz="914400" fontAlgn="auto">
              <a:spcBef>
                <a:spcPts val="300"/>
              </a:spcBef>
              <a:spcAft>
                <a:spcPts val="0"/>
              </a:spcAft>
              <a:buClr>
                <a:srgbClr val="C00000"/>
              </a:buClr>
              <a:buFont typeface="Wingdings" pitchFamily="2" charset="2"/>
              <a:buChar char="§"/>
            </a:pP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Cache aware hybrid scheduling using Queues as well as </a:t>
            </a:r>
            <a:r>
              <a:rPr lang="en-U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using a </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a typeface="+mn-ea"/>
              </a:rPr>
              <a:t>bulletin board (special table) </a:t>
            </a:r>
          </a:p>
        </p:txBody>
      </p:sp>
    </p:spTree>
    <p:extLst>
      <p:ext uri="{BB962C8B-B14F-4D97-AF65-F5344CB8AC3E}">
        <p14:creationId xmlns:p14="http://schemas.microsoft.com/office/powerpoint/2010/main" val="771849257"/>
      </p:ext>
    </p:extLst>
  </p:cSld>
  <p:clrMapOvr>
    <a:masterClrMapping/>
  </p:clrMapOvr>
  <mc:AlternateContent xmlns:mc="http://schemas.openxmlformats.org/markup-compatibility/2006" xmlns:p14="http://schemas.microsoft.com/office/powerpoint/2010/main">
    <mc:Choice Requires="p14">
      <p:transition spd="slow" p14:dur="2000" advTm="6006"/>
    </mc:Choice>
    <mc:Fallback xmlns="">
      <p:transition spd="slow" advTm="600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01" y="6927"/>
            <a:ext cx="8229600" cy="1143000"/>
          </a:xfrm>
        </p:spPr>
        <p:txBody>
          <a:bodyPr>
            <a:no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Performance –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Kmeans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Clustering</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3" name="Group 2"/>
          <p:cNvGrpSpPr/>
          <p:nvPr/>
        </p:nvGrpSpPr>
        <p:grpSpPr>
          <a:xfrm>
            <a:off x="2895600" y="1549569"/>
            <a:ext cx="6096000" cy="2625485"/>
            <a:chOff x="2895600" y="1219200"/>
            <a:chExt cx="6096000" cy="262548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pPr defTabSz="914400" fontAlgn="auto">
                <a:spcBef>
                  <a:spcPts val="0"/>
                </a:spcBef>
                <a:spcAft>
                  <a:spcPts val="0"/>
                </a:spcAft>
              </a:pPr>
              <a:r>
                <a:rPr lang="en-US" sz="1600" b="1" dirty="0">
                  <a:solidFill>
                    <a:prstClr val="black"/>
                  </a:solidFill>
                  <a:latin typeface="Calibri"/>
                  <a:ea typeface="+mn-ea"/>
                  <a:cs typeface="Arial" pitchFamily="34" charset="0"/>
                </a:rPr>
                <a:t>Performance </a:t>
              </a:r>
              <a:r>
                <a:rPr lang="en-US" sz="1600" b="1" dirty="0" smtClean="0">
                  <a:solidFill>
                    <a:prstClr val="black"/>
                  </a:solidFill>
                  <a:latin typeface="Calibri"/>
                  <a:ea typeface="+mn-ea"/>
                  <a:cs typeface="Arial" pitchFamily="34" charset="0"/>
                </a:rPr>
                <a:t>with/without</a:t>
              </a:r>
            </a:p>
            <a:p>
              <a:pPr algn="ctr" defTabSz="914400" fontAlgn="auto">
                <a:spcBef>
                  <a:spcPts val="0"/>
                </a:spcBef>
                <a:spcAft>
                  <a:spcPts val="0"/>
                </a:spcAft>
              </a:pPr>
              <a:r>
                <a:rPr lang="en-US" sz="1600" b="1" dirty="0" smtClean="0">
                  <a:solidFill>
                    <a:prstClr val="black"/>
                  </a:solidFill>
                  <a:latin typeface="Calibri"/>
                  <a:ea typeface="+mn-ea"/>
                  <a:cs typeface="Arial" pitchFamily="34" charset="0"/>
                </a:rPr>
                <a:t> </a:t>
              </a:r>
              <a:r>
                <a:rPr lang="en-US" sz="1600" b="1" dirty="0">
                  <a:solidFill>
                    <a:prstClr val="black"/>
                  </a:solidFill>
                  <a:latin typeface="Calibri"/>
                  <a:ea typeface="+mn-ea"/>
                  <a:cs typeface="Arial" pitchFamily="34" charset="0"/>
                </a:rPr>
                <a:t>data </a:t>
              </a:r>
              <a:r>
                <a:rPr lang="en-US" sz="1600" b="1" dirty="0" smtClean="0">
                  <a:solidFill>
                    <a:prstClr val="black"/>
                  </a:solidFill>
                  <a:latin typeface="Calibri"/>
                  <a:ea typeface="+mn-ea"/>
                  <a:cs typeface="Arial" pitchFamily="34" charset="0"/>
                </a:rPr>
                <a:t>caching </a:t>
              </a:r>
              <a:endParaRPr lang="en-US" sz="1600" b="1" dirty="0">
                <a:solidFill>
                  <a:prstClr val="black"/>
                </a:solidFill>
                <a:latin typeface="Calibri"/>
                <a:ea typeface="+mn-ea"/>
              </a:endParaRPr>
            </a:p>
          </p:txBody>
        </p:sp>
        <p:sp>
          <p:nvSpPr>
            <p:cNvPr id="11" name="Rectangle 10"/>
            <p:cNvSpPr/>
            <p:nvPr/>
          </p:nvSpPr>
          <p:spPr>
            <a:xfrm>
              <a:off x="5853049" y="3259910"/>
              <a:ext cx="3000501" cy="338554"/>
            </a:xfrm>
            <a:prstGeom prst="rect">
              <a:avLst/>
            </a:prstGeom>
          </p:spPr>
          <p:txBody>
            <a:bodyPr wrap="none">
              <a:spAutoFit/>
            </a:bodyPr>
            <a:lstStyle/>
            <a:p>
              <a:pPr defTabSz="914400" fontAlgn="auto">
                <a:spcBef>
                  <a:spcPts val="0"/>
                </a:spcBef>
                <a:spcAft>
                  <a:spcPts val="0"/>
                </a:spcAft>
              </a:pPr>
              <a:r>
                <a:rPr lang="en-US" sz="1600" b="1" dirty="0" smtClean="0">
                  <a:solidFill>
                    <a:prstClr val="black"/>
                  </a:solidFill>
                  <a:latin typeface="Calibri"/>
                  <a:ea typeface="+mn-ea"/>
                  <a:cs typeface="Arial" pitchFamily="34" charset="0"/>
                </a:rPr>
                <a:t>Speedup gained using data cache</a:t>
              </a:r>
              <a:endParaRPr lang="en-US" sz="1600" b="1" dirty="0">
                <a:solidFill>
                  <a:prstClr val="black"/>
                </a:solidFill>
                <a:latin typeface="Calibri"/>
                <a:ea typeface="+mn-ea"/>
              </a:endParaRPr>
            </a:p>
          </p:txBody>
        </p:sp>
      </p:grpSp>
      <p:grpSp>
        <p:nvGrpSpPr>
          <p:cNvPr id="7" name="Group 6"/>
          <p:cNvGrpSpPr/>
          <p:nvPr/>
        </p:nvGrpSpPr>
        <p:grpSpPr>
          <a:xfrm>
            <a:off x="303633" y="4195187"/>
            <a:ext cx="6708960" cy="2510413"/>
            <a:chOff x="303633" y="3864818"/>
            <a:chExt cx="6708960" cy="2510413"/>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pPr defTabSz="914400" fontAlgn="auto">
                <a:spcBef>
                  <a:spcPts val="0"/>
                </a:spcBef>
                <a:spcAft>
                  <a:spcPts val="0"/>
                </a:spcAft>
              </a:pPr>
              <a:r>
                <a:rPr lang="en-US" sz="1600" b="1" dirty="0" smtClean="0">
                  <a:solidFill>
                    <a:prstClr val="black"/>
                  </a:solidFill>
                  <a:latin typeface="Calibri"/>
                  <a:ea typeface="+mn-ea"/>
                  <a:cs typeface="Arial" pitchFamily="34" charset="0"/>
                </a:rPr>
                <a:t>Scaling speedup</a:t>
              </a:r>
              <a:endParaRPr lang="en-US" sz="1600" b="1" dirty="0">
                <a:solidFill>
                  <a:prstClr val="black"/>
                </a:solidFill>
                <a:latin typeface="Calibri"/>
                <a:ea typeface="+mn-ea"/>
              </a:endParaRPr>
            </a:p>
          </p:txBody>
        </p:sp>
        <p:sp>
          <p:nvSpPr>
            <p:cNvPr id="13" name="Rectangle 12"/>
            <p:cNvSpPr/>
            <p:nvPr/>
          </p:nvSpPr>
          <p:spPr>
            <a:xfrm>
              <a:off x="4077152" y="6036677"/>
              <a:ext cx="2853666" cy="338554"/>
            </a:xfrm>
            <a:prstGeom prst="rect">
              <a:avLst/>
            </a:prstGeom>
          </p:spPr>
          <p:txBody>
            <a:bodyPr wrap="none">
              <a:spAutoFit/>
            </a:bodyPr>
            <a:lstStyle/>
            <a:p>
              <a:pPr defTabSz="914400" fontAlgn="auto">
                <a:spcBef>
                  <a:spcPts val="0"/>
                </a:spcBef>
                <a:spcAft>
                  <a:spcPts val="0"/>
                </a:spcAft>
              </a:pPr>
              <a:r>
                <a:rPr lang="en-US" sz="1600" b="1" dirty="0" smtClean="0">
                  <a:solidFill>
                    <a:prstClr val="black"/>
                  </a:solidFill>
                  <a:latin typeface="Calibri"/>
                  <a:ea typeface="+mn-ea"/>
                  <a:cs typeface="Arial" pitchFamily="34" charset="0"/>
                </a:rPr>
                <a:t>Increasing number of iterations</a:t>
              </a:r>
              <a:endParaRPr lang="en-US" sz="1600" b="1" dirty="0">
                <a:solidFill>
                  <a:prstClr val="black"/>
                </a:solidFill>
                <a:latin typeface="Calibri"/>
                <a:ea typeface="+mn-ea"/>
              </a:endParaRPr>
            </a:p>
          </p:txBody>
        </p:sp>
      </p:grpSp>
      <p:pic>
        <p:nvPicPr>
          <p:cNvPr id="14" name="Picture 13" descr="k-means.png"/>
          <p:cNvPicPr>
            <a:picLocks noChangeAspect="1"/>
          </p:cNvPicPr>
          <p:nvPr/>
        </p:nvPicPr>
        <p:blipFill>
          <a:blip r:embed="rId8" cstate="print"/>
          <a:stretch>
            <a:fillRect/>
          </a:stretch>
        </p:blipFill>
        <p:spPr>
          <a:xfrm>
            <a:off x="303633" y="1744979"/>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328952572"/>
      </p:ext>
    </p:extLst>
  </p:cSld>
  <p:clrMapOvr>
    <a:masterClrMapping/>
  </p:clrMapOvr>
  <mc:AlternateContent xmlns:mc="http://schemas.openxmlformats.org/markup-compatibility/2006" xmlns:p14="http://schemas.microsoft.com/office/powerpoint/2010/main">
    <mc:Choice Requires="p14">
      <p:transition spd="slow" p14:dur="2000" advTm="7911"/>
    </mc:Choice>
    <mc:Fallback xmlns="">
      <p:transition spd="slow" advTm="7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14" y="134022"/>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Performance Comparisons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3" name="Group 2"/>
          <p:cNvGrpSpPr/>
          <p:nvPr/>
        </p:nvGrpSpPr>
        <p:grpSpPr>
          <a:xfrm>
            <a:off x="2438400" y="1277022"/>
            <a:ext cx="3429000" cy="2472154"/>
            <a:chOff x="2438400" y="1126175"/>
            <a:chExt cx="3429000" cy="2472154"/>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464729"/>
              <a:ext cx="3429000" cy="2133600"/>
            </a:xfrm>
            <a:prstGeom prst="rect">
              <a:avLst/>
            </a:prstGeom>
            <a:ln w="3175">
              <a:solidFill>
                <a:schemeClr val="tx1"/>
              </a:solidFill>
            </a:ln>
            <a:effectLst/>
          </p:spPr>
        </p:pic>
        <p:sp>
          <p:nvSpPr>
            <p:cNvPr id="7" name="Rectangle 6"/>
            <p:cNvSpPr/>
            <p:nvPr/>
          </p:nvSpPr>
          <p:spPr>
            <a:xfrm>
              <a:off x="3061294" y="1126175"/>
              <a:ext cx="2194768" cy="338554"/>
            </a:xfrm>
            <a:prstGeom prst="rect">
              <a:avLst/>
            </a:prstGeom>
          </p:spPr>
          <p:txBody>
            <a:bodyPr wrap="none">
              <a:spAutoFit/>
            </a:bodyPr>
            <a:lstStyle/>
            <a:p>
              <a:pPr defTabSz="914400" fontAlgn="auto">
                <a:spcBef>
                  <a:spcPts val="0"/>
                </a:spcBef>
                <a:spcAft>
                  <a:spcPts val="0"/>
                </a:spcAft>
              </a:pPr>
              <a:r>
                <a:rPr lang="en-US" sz="1600" b="1" dirty="0" smtClean="0">
                  <a:solidFill>
                    <a:prstClr val="black"/>
                  </a:solidFill>
                  <a:latin typeface="Calibri"/>
                  <a:ea typeface="+mn-ea"/>
                  <a:cs typeface="Arial" pitchFamily="34" charset="0"/>
                </a:rPr>
                <a:t>BLAST Sequence Search</a:t>
              </a:r>
              <a:endParaRPr lang="en-US" sz="1600" b="1" dirty="0">
                <a:solidFill>
                  <a:prstClr val="black"/>
                </a:solidFill>
                <a:latin typeface="Calibri"/>
                <a:ea typeface="+mn-ea"/>
              </a:endParaRPr>
            </a:p>
          </p:txBody>
        </p:sp>
      </p:grpSp>
      <p:grpSp>
        <p:nvGrpSpPr>
          <p:cNvPr id="13" name="Group 12"/>
          <p:cNvGrpSpPr/>
          <p:nvPr/>
        </p:nvGrpSpPr>
        <p:grpSpPr>
          <a:xfrm>
            <a:off x="407590" y="3810000"/>
            <a:ext cx="5307409" cy="2667000"/>
            <a:chOff x="407590" y="3810000"/>
            <a:chExt cx="5307409" cy="266700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590" y="4142228"/>
              <a:ext cx="5307409" cy="2334772"/>
            </a:xfrm>
            <a:prstGeom prst="rect">
              <a:avLst/>
            </a:prstGeom>
            <a:ln w="3175">
              <a:solidFill>
                <a:schemeClr val="tx1"/>
              </a:solidFill>
            </a:ln>
            <a:effectLst/>
          </p:spPr>
        </p:pic>
        <p:sp>
          <p:nvSpPr>
            <p:cNvPr id="8" name="Rectangle 7"/>
            <p:cNvSpPr/>
            <p:nvPr/>
          </p:nvSpPr>
          <p:spPr>
            <a:xfrm>
              <a:off x="1890140" y="3810000"/>
              <a:ext cx="2342308" cy="338554"/>
            </a:xfrm>
            <a:prstGeom prst="rect">
              <a:avLst/>
            </a:prstGeom>
          </p:spPr>
          <p:txBody>
            <a:bodyPr wrap="none">
              <a:spAutoFit/>
            </a:bodyPr>
            <a:lstStyle/>
            <a:p>
              <a:pPr defTabSz="914400" fontAlgn="auto">
                <a:spcBef>
                  <a:spcPts val="0"/>
                </a:spcBef>
                <a:spcAft>
                  <a:spcPts val="0"/>
                </a:spcAft>
              </a:pPr>
              <a:r>
                <a:rPr lang="en-US" sz="1600" b="1" dirty="0" smtClean="0">
                  <a:solidFill>
                    <a:prstClr val="black"/>
                  </a:solidFill>
                  <a:latin typeface="Calibri"/>
                  <a:ea typeface="+mn-ea"/>
                  <a:cs typeface="Arial" pitchFamily="34" charset="0"/>
                </a:rPr>
                <a:t>Cap3 Sequence Assembly</a:t>
              </a:r>
              <a:endParaRPr lang="en-US" sz="1600" b="1" dirty="0">
                <a:solidFill>
                  <a:prstClr val="black"/>
                </a:solidFill>
                <a:latin typeface="Calibri"/>
                <a:ea typeface="+mn-ea"/>
              </a:endParaRPr>
            </a:p>
          </p:txBody>
        </p:sp>
      </p:grpSp>
      <p:grpSp>
        <p:nvGrpSpPr>
          <p:cNvPr id="12" name="Group 11"/>
          <p:cNvGrpSpPr/>
          <p:nvPr/>
        </p:nvGrpSpPr>
        <p:grpSpPr>
          <a:xfrm>
            <a:off x="5943600" y="1293847"/>
            <a:ext cx="3124200" cy="3201953"/>
            <a:chOff x="5943600" y="1143000"/>
            <a:chExt cx="3124200" cy="3201953"/>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27775"/>
              <a:ext cx="3124200" cy="2617178"/>
            </a:xfrm>
            <a:prstGeom prst="rect">
              <a:avLst/>
            </a:prstGeom>
            <a:ln w="3175">
              <a:solidFill>
                <a:schemeClr val="tx1"/>
              </a:solidFill>
            </a:ln>
            <a:effectLst/>
          </p:spPr>
        </p:pic>
        <p:sp>
          <p:nvSpPr>
            <p:cNvPr id="9" name="Rectangle 8"/>
            <p:cNvSpPr/>
            <p:nvPr/>
          </p:nvSpPr>
          <p:spPr>
            <a:xfrm>
              <a:off x="6575586" y="1143000"/>
              <a:ext cx="1936428" cy="584775"/>
            </a:xfrm>
            <a:prstGeom prst="rect">
              <a:avLst/>
            </a:prstGeom>
          </p:spPr>
          <p:txBody>
            <a:bodyPr wrap="none">
              <a:spAutoFit/>
            </a:bodyPr>
            <a:lstStyle/>
            <a:p>
              <a:pPr algn="ctr" defTabSz="914400" fontAlgn="auto">
                <a:spcBef>
                  <a:spcPts val="0"/>
                </a:spcBef>
                <a:spcAft>
                  <a:spcPts val="0"/>
                </a:spcAft>
              </a:pPr>
              <a:r>
                <a:rPr lang="en-US" sz="1600" b="1" dirty="0" smtClean="0">
                  <a:solidFill>
                    <a:prstClr val="black"/>
                  </a:solidFill>
                  <a:latin typeface="Calibri"/>
                  <a:ea typeface="+mn-ea"/>
                  <a:cs typeface="Arial" pitchFamily="34" charset="0"/>
                </a:rPr>
                <a:t>Smith </a:t>
              </a:r>
              <a:r>
                <a:rPr lang="en-US" sz="1600" b="1" dirty="0" err="1" smtClean="0">
                  <a:solidFill>
                    <a:prstClr val="black"/>
                  </a:solidFill>
                  <a:latin typeface="Calibri"/>
                  <a:ea typeface="+mn-ea"/>
                  <a:cs typeface="Arial" pitchFamily="34" charset="0"/>
                </a:rPr>
                <a:t>Watermann</a:t>
              </a:r>
              <a:r>
                <a:rPr lang="en-US" sz="1600" b="1" dirty="0" smtClean="0">
                  <a:solidFill>
                    <a:prstClr val="black"/>
                  </a:solidFill>
                  <a:latin typeface="Calibri"/>
                  <a:ea typeface="+mn-ea"/>
                  <a:cs typeface="Arial" pitchFamily="34" charset="0"/>
                </a:rPr>
                <a:t> </a:t>
              </a:r>
            </a:p>
            <a:p>
              <a:pPr algn="ctr" defTabSz="914400" fontAlgn="auto">
                <a:spcBef>
                  <a:spcPts val="0"/>
                </a:spcBef>
                <a:spcAft>
                  <a:spcPts val="0"/>
                </a:spcAft>
              </a:pPr>
              <a:r>
                <a:rPr lang="en-US" sz="1600" b="1" dirty="0" smtClean="0">
                  <a:solidFill>
                    <a:prstClr val="black"/>
                  </a:solidFill>
                  <a:latin typeface="Calibri"/>
                  <a:ea typeface="+mn-ea"/>
                  <a:cs typeface="Arial" pitchFamily="34" charset="0"/>
                </a:rPr>
                <a:t>Sequence Alignment</a:t>
              </a:r>
              <a:endParaRPr lang="en-US" sz="1600" b="1" dirty="0">
                <a:solidFill>
                  <a:prstClr val="black"/>
                </a:solidFill>
                <a:latin typeface="Calibri"/>
                <a:ea typeface="+mn-ea"/>
              </a:endParaRPr>
            </a:p>
          </p:txBody>
        </p:sp>
      </p:grpSp>
      <p:pic>
        <p:nvPicPr>
          <p:cNvPr id="10" name="Picture 9" descr="D:\academic\phd\Publications\CloudComp09\figures\cap3.png"/>
          <p:cNvPicPr>
            <a:picLocks noChangeAspect="1" noChangeArrowheads="1"/>
          </p:cNvPicPr>
          <p:nvPr/>
        </p:nvPicPr>
        <p:blipFill>
          <a:blip r:embed="rId7" cstate="print"/>
          <a:srcRect/>
          <a:stretch>
            <a:fillRect/>
          </a:stretch>
        </p:blipFill>
        <p:spPr bwMode="auto">
          <a:xfrm>
            <a:off x="400565" y="1522447"/>
            <a:ext cx="1719648"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Untitled.jpg"/>
          <p:cNvPicPr/>
          <p:nvPr/>
        </p:nvPicPr>
        <p:blipFill>
          <a:blip r:embed="rId8" cstate="print"/>
          <a:stretch>
            <a:fillRect/>
          </a:stretch>
        </p:blipFill>
        <p:spPr>
          <a:xfrm>
            <a:off x="6400800" y="4455891"/>
            <a:ext cx="1962144" cy="18687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extLst>
      <p:ext uri="{BB962C8B-B14F-4D97-AF65-F5344CB8AC3E}">
        <p14:creationId xmlns:p14="http://schemas.microsoft.com/office/powerpoint/2010/main" val="4278525389"/>
      </p:ext>
    </p:extLst>
  </p:cSld>
  <p:clrMapOvr>
    <a:masterClrMapping/>
  </p:clrMapOvr>
  <mc:AlternateContent xmlns:mc="http://schemas.openxmlformats.org/markup-compatibility/2006" xmlns:p14="http://schemas.microsoft.com/office/powerpoint/2010/main">
    <mc:Choice Requires="p14">
      <p:transition spd="slow" p14:dur="2000" advTm="9174"/>
    </mc:Choice>
    <mc:Fallback xmlns="">
      <p:transition spd="slow" advTm="9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Getting an account</a:t>
            </a:r>
          </a:p>
        </p:txBody>
      </p:sp>
      <p:sp>
        <p:nvSpPr>
          <p:cNvPr id="7172" name="Text Box 4"/>
          <p:cNvSpPr txBox="1">
            <a:spLocks noChangeArrowheads="1"/>
          </p:cNvSpPr>
          <p:nvPr/>
        </p:nvSpPr>
        <p:spPr bwMode="auto">
          <a:xfrm>
            <a:off x="496888" y="1646238"/>
            <a:ext cx="81502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857250" indent="-285750" eaLnBrk="0" hangingPunct="0">
              <a:defRPr sz="2400">
                <a:solidFill>
                  <a:schemeClr val="tx1"/>
                </a:solidFill>
                <a:latin typeface="Arial" pitchFamily="34" charset="0"/>
                <a:ea typeface="ＭＳ Ｐゴシック" pitchFamily="34" charset="-128"/>
              </a:defRPr>
            </a:lvl3pPr>
            <a:lvl4pPr marL="12573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a:solidFill>
                  <a:srgbClr val="000000"/>
                </a:solidFill>
              </a:rPr>
              <a:t>Upload your ssh key to the portal, if you have not done that when you created the portal account</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a:solidFill>
                  <a:srgbClr val="000000"/>
                </a:solidFill>
              </a:rPr>
              <a:t>Account -&gt; Portal Account </a:t>
            </a:r>
            <a:endParaRPr lang="en-US">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rPr>
              <a:t>Edit the ssh key</a:t>
            </a:r>
            <a:endParaRPr lang="en-US">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rPr>
              <a:t>Include the public portion of your SSH key!</a:t>
            </a:r>
            <a:endParaRPr lang="en-US">
              <a:latin typeface="Times New Roman" pitchFamily="18" charset="0"/>
            </a:endParaRPr>
          </a:p>
          <a:p>
            <a:pPr lvl="3" eaLnBrk="1" hangingPunct="1">
              <a:lnSpc>
                <a:spcPct val="95000"/>
              </a:lnSpc>
              <a:buClr>
                <a:srgbClr val="000000"/>
              </a:buClr>
              <a:buSzPct val="100000"/>
              <a:buFont typeface="Wingdings" pitchFamily="2" charset="2"/>
              <a:buChar char="§"/>
            </a:pPr>
            <a:r>
              <a:rPr lang="en-US">
                <a:solidFill>
                  <a:srgbClr val="000000"/>
                </a:solidFill>
              </a:rPr>
              <a:t>Use a passphrase when generating the key!!!!!</a:t>
            </a:r>
            <a:br>
              <a:rPr lang="en-US">
                <a:solidFill>
                  <a:srgbClr val="000000"/>
                </a:solidFill>
              </a:rPr>
            </a:br>
            <a:endParaRPr lang="en-US">
              <a:latin typeface="Times New Roman" pitchFamily="18" charset="0"/>
            </a:endParaRPr>
          </a:p>
          <a:p>
            <a:pPr lvl="1" eaLnBrk="1" hangingPunct="1">
              <a:lnSpc>
                <a:spcPct val="95000"/>
              </a:lnSpc>
              <a:buClr>
                <a:srgbClr val="000000"/>
              </a:buClr>
              <a:buSzPct val="100000"/>
              <a:buFontTx/>
              <a:buChar char="•"/>
            </a:pPr>
            <a:r>
              <a:rPr lang="en-US">
                <a:solidFill>
                  <a:srgbClr val="000000"/>
                </a:solidFill>
              </a:rPr>
              <a:t>Request a FutureGrid HPC/Nimbus Account</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a:solidFill>
                  <a:srgbClr val="000000"/>
                </a:solidFill>
              </a:rPr>
              <a:t>Account -&gt; HPC &amp; Nimbus</a:t>
            </a:r>
            <a:br>
              <a:rPr lang="en-US">
                <a:solidFill>
                  <a:srgbClr val="000000"/>
                </a:solidFill>
              </a:rPr>
            </a:br>
            <a:endParaRPr lang="en-US">
              <a:latin typeface="Times New Roman" pitchFamily="18" charset="0"/>
            </a:endParaRPr>
          </a:p>
          <a:p>
            <a:pPr lvl="1" eaLnBrk="1" hangingPunct="1">
              <a:lnSpc>
                <a:spcPct val="95000"/>
              </a:lnSpc>
              <a:buClr>
                <a:srgbClr val="000000"/>
              </a:buClr>
              <a:buSzPct val="100000"/>
              <a:buFontTx/>
              <a:buChar char="•"/>
            </a:pPr>
            <a:r>
              <a:rPr lang="en-US">
                <a:solidFill>
                  <a:srgbClr val="000000"/>
                </a:solidFill>
              </a:rPr>
              <a:t>This process may take up to 3 days.</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a:solidFill>
                  <a:srgbClr val="000000"/>
                </a:solidFill>
              </a:rPr>
              <a:t>If it</a:t>
            </a:r>
            <a:r>
              <a:rPr lang="ja-JP" altLang="en-US">
                <a:solidFill>
                  <a:srgbClr val="000000"/>
                </a:solidFill>
              </a:rPr>
              <a:t>’</a:t>
            </a:r>
            <a:r>
              <a:rPr lang="en-US" altLang="ja-JP">
                <a:solidFill>
                  <a:srgbClr val="000000"/>
                </a:solidFill>
              </a:rPr>
              <a:t>s been longer than a week, send email</a:t>
            </a:r>
            <a:endParaRPr lang="en-US" altLang="ja-JP">
              <a:latin typeface="Times New Roman" pitchFamily="18" charset="0"/>
            </a:endParaRPr>
          </a:p>
          <a:p>
            <a:pPr lvl="2" eaLnBrk="1" hangingPunct="1">
              <a:lnSpc>
                <a:spcPct val="95000"/>
              </a:lnSpc>
              <a:buClr>
                <a:srgbClr val="000000"/>
              </a:buClr>
              <a:buSzPct val="80000"/>
              <a:buFont typeface="Courier New" pitchFamily="49" charset="0"/>
              <a:buChar char="o"/>
            </a:pPr>
            <a:r>
              <a:rPr lang="en-US">
                <a:solidFill>
                  <a:srgbClr val="000000"/>
                </a:solidFill>
              </a:rPr>
              <a:t>We do not do any account management over weekends!</a:t>
            </a:r>
          </a:p>
        </p:txBody>
      </p:sp>
      <p:sp>
        <p:nvSpPr>
          <p:cNvPr id="7173"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85" y="152400"/>
            <a:ext cx="8229600" cy="1143000"/>
          </a:xfrm>
        </p:spPr>
        <p:txBody>
          <a:bodyPr/>
          <a:lstStyle/>
          <a:p>
            <a:r>
              <a:rPr lang="en-US" b="1" dirty="0" smtClean="0"/>
              <a:t>Twister as Map Collective </a:t>
            </a:r>
            <a:endParaRPr lang="en-US" b="1" dirty="0"/>
          </a:p>
        </p:txBody>
      </p:sp>
      <p:grpSp>
        <p:nvGrpSpPr>
          <p:cNvPr id="4" name="Canvas 115"/>
          <p:cNvGrpSpPr/>
          <p:nvPr/>
        </p:nvGrpSpPr>
        <p:grpSpPr>
          <a:xfrm>
            <a:off x="804626" y="1596380"/>
            <a:ext cx="6537960" cy="4601210"/>
            <a:chOff x="0" y="0"/>
            <a:chExt cx="2880360" cy="2467610"/>
          </a:xfrm>
        </p:grpSpPr>
        <p:sp>
          <p:nvSpPr>
            <p:cNvPr id="5" name="Rectangle 4"/>
            <p:cNvSpPr/>
            <p:nvPr/>
          </p:nvSpPr>
          <p:spPr>
            <a:xfrm>
              <a:off x="0" y="0"/>
              <a:ext cx="2880360" cy="2467610"/>
            </a:xfrm>
            <a:prstGeom prst="rect">
              <a:avLst/>
            </a:prstGeom>
          </p:spPr>
        </p:sp>
        <p:grpSp>
          <p:nvGrpSpPr>
            <p:cNvPr id="6" name="Group 5"/>
            <p:cNvGrpSpPr/>
            <p:nvPr/>
          </p:nvGrpSpPr>
          <p:grpSpPr>
            <a:xfrm>
              <a:off x="86116" y="35985"/>
              <a:ext cx="2754187" cy="2375440"/>
              <a:chOff x="-127750" y="0"/>
              <a:chExt cx="3747592" cy="2962559"/>
            </a:xfrm>
          </p:grpSpPr>
          <p:grpSp>
            <p:nvGrpSpPr>
              <p:cNvPr id="7" name="Group 6"/>
              <p:cNvGrpSpPr/>
              <p:nvPr/>
            </p:nvGrpSpPr>
            <p:grpSpPr>
              <a:xfrm>
                <a:off x="-127750" y="0"/>
                <a:ext cx="3323847" cy="2962559"/>
                <a:chOff x="-127750" y="0"/>
                <a:chExt cx="3323847" cy="2962559"/>
              </a:xfrm>
            </p:grpSpPr>
            <p:sp>
              <p:nvSpPr>
                <p:cNvPr id="9" name="TextBox 36"/>
                <p:cNvSpPr txBox="1"/>
                <p:nvPr/>
              </p:nvSpPr>
              <p:spPr>
                <a:xfrm>
                  <a:off x="1145489" y="73958"/>
                  <a:ext cx="731419" cy="314141"/>
                </a:xfrm>
                <a:prstGeom prst="rect">
                  <a:avLst/>
                </a:prstGeom>
                <a:noFill/>
                <a:ln>
                  <a:noFill/>
                </a:ln>
              </p:spPr>
              <p:txBody>
                <a:bodyPr wrap="square" rtlCol="0">
                  <a:noAutofit/>
                </a:bodyPr>
                <a:lstStyle/>
                <a:p>
                  <a:pPr algn="just" defTabSz="914400" fontAlgn="auto">
                    <a:spcBef>
                      <a:spcPts val="0"/>
                    </a:spcBef>
                    <a:spcAft>
                      <a:spcPts val="0"/>
                    </a:spcAft>
                  </a:pPr>
                  <a:r>
                    <a:rPr lang="en-US" sz="1600" dirty="0">
                      <a:solidFill>
                        <a:srgbClr val="000000"/>
                      </a:solidFill>
                      <a:latin typeface="Arial"/>
                      <a:ea typeface="Times New Roman"/>
                    </a:rPr>
                    <a:t>Input</a:t>
                  </a:r>
                  <a:endParaRPr lang="en-US" sz="3200" dirty="0">
                    <a:solidFill>
                      <a:prstClr val="black"/>
                    </a:solidFill>
                    <a:latin typeface="Times New Roman"/>
                    <a:ea typeface="PMingLiU"/>
                  </a:endParaRPr>
                </a:p>
              </p:txBody>
            </p:sp>
            <p:sp>
              <p:nvSpPr>
                <p:cNvPr id="10" name="Oval 9"/>
                <p:cNvSpPr/>
                <p:nvPr/>
              </p:nvSpPr>
              <p:spPr>
                <a:xfrm>
                  <a:off x="2454629" y="667630"/>
                  <a:ext cx="317521" cy="302382"/>
                </a:xfrm>
                <a:prstGeom prst="ellipse">
                  <a:avLst/>
                </a:prstGeom>
                <a:solidFill>
                  <a:sysClr val="window" lastClr="FFFFFF"/>
                </a:soli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cxnSp>
              <p:nvCxnSpPr>
                <p:cNvPr id="11" name="Straight Arrow Connector 10"/>
                <p:cNvCxnSpPr/>
                <p:nvPr/>
              </p:nvCxnSpPr>
              <p:spPr>
                <a:xfrm>
                  <a:off x="2613389" y="367349"/>
                  <a:ext cx="0" cy="300281"/>
                </a:xfrm>
                <a:prstGeom prst="straightConnector1">
                  <a:avLst/>
                </a:prstGeom>
                <a:noFill/>
                <a:ln w="19050" cap="flat" cmpd="sng" algn="ctr">
                  <a:solidFill>
                    <a:sysClr val="windowText" lastClr="000000"/>
                  </a:solidFill>
                  <a:prstDash val="solid"/>
                  <a:round/>
                  <a:tailEnd type="triangle" w="lg" len="med"/>
                </a:ln>
                <a:effectLst>
                  <a:outerShdw blurRad="50800" dist="38100" dir="2700000" algn="tl" rotWithShape="0">
                    <a:prstClr val="black">
                      <a:alpha val="40000"/>
                    </a:prstClr>
                  </a:outerShdw>
                </a:effectLst>
              </p:spPr>
            </p:cxnSp>
            <p:grpSp>
              <p:nvGrpSpPr>
                <p:cNvPr id="12" name="Group 11"/>
                <p:cNvGrpSpPr/>
                <p:nvPr/>
              </p:nvGrpSpPr>
              <p:grpSpPr>
                <a:xfrm>
                  <a:off x="2018069" y="808280"/>
                  <a:ext cx="237085" cy="24191"/>
                  <a:chOff x="2018045" y="808280"/>
                  <a:chExt cx="170688" cy="18288"/>
                </a:xfrm>
              </p:grpSpPr>
              <p:sp>
                <p:nvSpPr>
                  <p:cNvPr id="45" name="Oval 44"/>
                  <p:cNvSpPr/>
                  <p:nvPr/>
                </p:nvSpPr>
                <p:spPr>
                  <a:xfrm>
                    <a:off x="2018045" y="808280"/>
                    <a:ext cx="18288" cy="18288"/>
                  </a:xfrm>
                  <a:prstGeom prst="ellipse">
                    <a:avLst/>
                  </a:prstGeom>
                  <a:solidFill>
                    <a:srgbClr val="1F497D">
                      <a:lumMod val="5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46" name="Oval 45"/>
                  <p:cNvSpPr/>
                  <p:nvPr/>
                </p:nvSpPr>
                <p:spPr>
                  <a:xfrm>
                    <a:off x="2170445" y="808280"/>
                    <a:ext cx="18288" cy="18288"/>
                  </a:xfrm>
                  <a:prstGeom prst="ellipse">
                    <a:avLst/>
                  </a:prstGeom>
                  <a:solidFill>
                    <a:srgbClr val="1F497D">
                      <a:lumMod val="5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grpSp>
            <p:sp>
              <p:nvSpPr>
                <p:cNvPr id="13" name="TextBox 48"/>
                <p:cNvSpPr txBox="1"/>
                <p:nvPr/>
              </p:nvSpPr>
              <p:spPr>
                <a:xfrm>
                  <a:off x="704604" y="596439"/>
                  <a:ext cx="658077" cy="402148"/>
                </a:xfrm>
                <a:prstGeom prst="rect">
                  <a:avLst/>
                </a:prstGeom>
                <a:noFill/>
                <a:ln>
                  <a:noFill/>
                </a:ln>
              </p:spPr>
              <p:txBody>
                <a:bodyPr wrap="square" rtlCol="0">
                  <a:noAutofit/>
                </a:bodyPr>
                <a:lstStyle/>
                <a:p>
                  <a:pPr algn="just" defTabSz="914400" fontAlgn="auto">
                    <a:spcBef>
                      <a:spcPts val="0"/>
                    </a:spcBef>
                    <a:spcAft>
                      <a:spcPts val="0"/>
                    </a:spcAft>
                  </a:pPr>
                  <a:r>
                    <a:rPr lang="en-US" sz="1600">
                      <a:solidFill>
                        <a:srgbClr val="000000"/>
                      </a:solidFill>
                      <a:latin typeface="Arial"/>
                      <a:ea typeface="Times New Roman"/>
                    </a:rPr>
                    <a:t>map</a:t>
                  </a:r>
                  <a:endParaRPr lang="en-US" sz="3200">
                    <a:solidFill>
                      <a:prstClr val="black"/>
                    </a:solidFill>
                    <a:latin typeface="Times New Roman"/>
                    <a:ea typeface="PMingLiU"/>
                  </a:endParaRPr>
                </a:p>
              </p:txBody>
            </p:sp>
            <p:sp>
              <p:nvSpPr>
                <p:cNvPr id="14" name="Oval 13"/>
                <p:cNvSpPr/>
                <p:nvPr/>
              </p:nvSpPr>
              <p:spPr>
                <a:xfrm>
                  <a:off x="1099148" y="667630"/>
                  <a:ext cx="317521" cy="302382"/>
                </a:xfrm>
                <a:prstGeom prst="ellipse">
                  <a:avLst/>
                </a:prstGeom>
                <a:solidFill>
                  <a:sysClr val="window" lastClr="FFFFFF"/>
                </a:soli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cxnSp>
              <p:nvCxnSpPr>
                <p:cNvPr id="15" name="Straight Arrow Connector 14"/>
                <p:cNvCxnSpPr/>
                <p:nvPr/>
              </p:nvCxnSpPr>
              <p:spPr>
                <a:xfrm>
                  <a:off x="1257909" y="367767"/>
                  <a:ext cx="0" cy="299862"/>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6" name="Straight Arrow Connector 15"/>
                <p:cNvCxnSpPr/>
                <p:nvPr/>
              </p:nvCxnSpPr>
              <p:spPr>
                <a:xfrm>
                  <a:off x="1257909" y="970012"/>
                  <a:ext cx="158760" cy="269214"/>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17" name="Oval 16"/>
                <p:cNvSpPr/>
                <p:nvPr/>
              </p:nvSpPr>
              <p:spPr>
                <a:xfrm>
                  <a:off x="1473368" y="667630"/>
                  <a:ext cx="317521" cy="302382"/>
                </a:xfrm>
                <a:prstGeom prst="ellipse">
                  <a:avLst/>
                </a:prstGeom>
                <a:solidFill>
                  <a:sysClr val="window" lastClr="FFFFFF"/>
                </a:soli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cxnSp>
              <p:nvCxnSpPr>
                <p:cNvPr id="18" name="Straight Arrow Connector 17"/>
                <p:cNvCxnSpPr/>
                <p:nvPr/>
              </p:nvCxnSpPr>
              <p:spPr>
                <a:xfrm>
                  <a:off x="1632128" y="367767"/>
                  <a:ext cx="0" cy="299862"/>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9" name="Straight Arrow Connector 18"/>
                <p:cNvCxnSpPr/>
                <p:nvPr/>
              </p:nvCxnSpPr>
              <p:spPr>
                <a:xfrm flipH="1">
                  <a:off x="2454629" y="970012"/>
                  <a:ext cx="158761" cy="269164"/>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20" name="Oval 19"/>
                <p:cNvSpPr/>
                <p:nvPr/>
              </p:nvSpPr>
              <p:spPr>
                <a:xfrm>
                  <a:off x="1474112" y="1809823"/>
                  <a:ext cx="316777" cy="302382"/>
                </a:xfrm>
                <a:prstGeom prst="ellipse">
                  <a:avLst/>
                </a:prstGeom>
                <a:solidFill>
                  <a:sysClr val="window" lastClr="FFFFFF"/>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21" name="Oval 20"/>
                <p:cNvSpPr/>
                <p:nvPr/>
              </p:nvSpPr>
              <p:spPr>
                <a:xfrm>
                  <a:off x="2203275" y="1798442"/>
                  <a:ext cx="316777" cy="302382"/>
                </a:xfrm>
                <a:prstGeom prst="ellipse">
                  <a:avLst/>
                </a:prstGeom>
                <a:solidFill>
                  <a:sysClr val="window" lastClr="FFFFFF"/>
                </a:soli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grpSp>
              <p:nvGrpSpPr>
                <p:cNvPr id="22" name="Group 21"/>
                <p:cNvGrpSpPr/>
                <p:nvPr/>
              </p:nvGrpSpPr>
              <p:grpSpPr>
                <a:xfrm>
                  <a:off x="1879979" y="1980981"/>
                  <a:ext cx="236488" cy="23519"/>
                  <a:chOff x="1879968" y="1980981"/>
                  <a:chExt cx="170688" cy="18288"/>
                </a:xfrm>
              </p:grpSpPr>
              <p:sp>
                <p:nvSpPr>
                  <p:cNvPr id="43" name="Oval 42"/>
                  <p:cNvSpPr/>
                  <p:nvPr/>
                </p:nvSpPr>
                <p:spPr>
                  <a:xfrm>
                    <a:off x="1879968" y="1980981"/>
                    <a:ext cx="18288" cy="18288"/>
                  </a:xfrm>
                  <a:prstGeom prst="ellipse">
                    <a:avLst/>
                  </a:prstGeom>
                  <a:solidFill>
                    <a:srgbClr val="1F497D">
                      <a:lumMod val="5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44" name="Oval 43"/>
                  <p:cNvSpPr/>
                  <p:nvPr/>
                </p:nvSpPr>
                <p:spPr>
                  <a:xfrm>
                    <a:off x="2032368" y="1980981"/>
                    <a:ext cx="18288" cy="18288"/>
                  </a:xfrm>
                  <a:prstGeom prst="ellipse">
                    <a:avLst/>
                  </a:prstGeom>
                  <a:solidFill>
                    <a:srgbClr val="1F497D">
                      <a:lumMod val="5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grpSp>
            <p:cxnSp>
              <p:nvCxnSpPr>
                <p:cNvPr id="23" name="Straight Arrow Connector 22"/>
                <p:cNvCxnSpPr/>
                <p:nvPr/>
              </p:nvCxnSpPr>
              <p:spPr>
                <a:xfrm>
                  <a:off x="1632129" y="970012"/>
                  <a:ext cx="158760" cy="269164"/>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24" name="Straight Arrow Connector 23"/>
                <p:cNvCxnSpPr/>
                <p:nvPr/>
              </p:nvCxnSpPr>
              <p:spPr>
                <a:xfrm>
                  <a:off x="1626118" y="1594709"/>
                  <a:ext cx="6383" cy="215114"/>
                </a:xfrm>
                <a:prstGeom prst="straightConnector1">
                  <a:avLst/>
                </a:prstGeom>
                <a:noFill/>
                <a:ln w="9525" cap="flat" cmpd="sng" algn="ctr">
                  <a:solidFill>
                    <a:sysClr val="windowText" lastClr="00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5" name="Straight Arrow Connector 24"/>
                <p:cNvCxnSpPr/>
                <p:nvPr/>
              </p:nvCxnSpPr>
              <p:spPr>
                <a:xfrm>
                  <a:off x="2360066" y="1594709"/>
                  <a:ext cx="1598" cy="203733"/>
                </a:xfrm>
                <a:prstGeom prst="straightConnector1">
                  <a:avLst/>
                </a:prstGeom>
                <a:noFill/>
                <a:ln w="9525" cap="flat" cmpd="sng" algn="ctr">
                  <a:solidFill>
                    <a:sysClr val="windowText" lastClr="000000"/>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6" name="TextBox 48"/>
                <p:cNvSpPr txBox="1"/>
                <p:nvPr/>
              </p:nvSpPr>
              <p:spPr>
                <a:xfrm>
                  <a:off x="218317" y="1823910"/>
                  <a:ext cx="815325" cy="314141"/>
                </a:xfrm>
                <a:prstGeom prst="rect">
                  <a:avLst/>
                </a:prstGeom>
                <a:noFill/>
                <a:ln>
                  <a:noFill/>
                </a:ln>
              </p:spPr>
              <p:txBody>
                <a:bodyPr wrap="square" rtlCol="0">
                  <a:noAutofit/>
                </a:bodyPr>
                <a:lstStyle/>
                <a:p>
                  <a:pPr algn="r" defTabSz="914400" fontAlgn="auto">
                    <a:spcBef>
                      <a:spcPts val="0"/>
                    </a:spcBef>
                    <a:spcAft>
                      <a:spcPts val="0"/>
                    </a:spcAft>
                  </a:pPr>
                  <a:r>
                    <a:rPr lang="en-US" sz="1600" dirty="0">
                      <a:solidFill>
                        <a:srgbClr val="000000"/>
                      </a:solidFill>
                      <a:latin typeface="Arial"/>
                      <a:ea typeface="Times New Roman"/>
                    </a:rPr>
                    <a:t>reduce</a:t>
                  </a:r>
                  <a:endParaRPr lang="en-US" sz="3200" dirty="0">
                    <a:solidFill>
                      <a:prstClr val="black"/>
                    </a:solidFill>
                    <a:latin typeface="Times New Roman"/>
                    <a:ea typeface="PMingLiU"/>
                  </a:endParaRPr>
                </a:p>
              </p:txBody>
            </p:sp>
            <p:cxnSp>
              <p:nvCxnSpPr>
                <p:cNvPr id="27" name="Straight Arrow Connector 26"/>
                <p:cNvCxnSpPr/>
                <p:nvPr/>
              </p:nvCxnSpPr>
              <p:spPr>
                <a:xfrm>
                  <a:off x="1632501" y="2112205"/>
                  <a:ext cx="2874" cy="291284"/>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28" name="Straight Arrow Connector 27"/>
                <p:cNvCxnSpPr/>
                <p:nvPr/>
              </p:nvCxnSpPr>
              <p:spPr>
                <a:xfrm flipH="1">
                  <a:off x="2359002" y="2100824"/>
                  <a:ext cx="2663" cy="302594"/>
                </a:xfrm>
                <a:prstGeom prst="straightConnector1">
                  <a:avLst/>
                </a:prstGeom>
                <a:noFill/>
                <a:ln w="9525" cap="flat" cmpd="sng" algn="ctr">
                  <a:solidFill>
                    <a:sysClr val="windowText" lastClr="000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29" name="Arc 28"/>
                <p:cNvSpPr/>
                <p:nvPr/>
              </p:nvSpPr>
              <p:spPr>
                <a:xfrm rot="593999">
                  <a:off x="1943557" y="142724"/>
                  <a:ext cx="1252540" cy="2819835"/>
                </a:xfrm>
                <a:prstGeom prst="arc">
                  <a:avLst>
                    <a:gd name="adj1" fmla="val 14769707"/>
                    <a:gd name="adj2" fmla="val 6208161"/>
                  </a:avLst>
                </a:prstGeom>
                <a:noFill/>
                <a:ln w="9525" cap="flat" cmpd="sng" algn="ctr">
                  <a:solidFill>
                    <a:sysClr val="windowText" lastClr="000000"/>
                  </a:solidFill>
                  <a:prstDash val="solid"/>
                  <a:headEnd type="triangle" w="med" len="med"/>
                  <a:tailEnd type="none" w="med" len="me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30" name="TextBox 36"/>
                <p:cNvSpPr txBox="1"/>
                <p:nvPr/>
              </p:nvSpPr>
              <p:spPr>
                <a:xfrm>
                  <a:off x="1876404" y="0"/>
                  <a:ext cx="992745" cy="314180"/>
                </a:xfrm>
                <a:prstGeom prst="rect">
                  <a:avLst/>
                </a:prstGeom>
                <a:noFill/>
                <a:ln>
                  <a:noFill/>
                </a:ln>
              </p:spPr>
              <p:txBody>
                <a:bodyPr wrap="square" rtlCol="0">
                  <a:noAutofit/>
                </a:bodyPr>
                <a:lstStyle/>
                <a:p>
                  <a:pPr algn="just" defTabSz="914400" fontAlgn="auto">
                    <a:spcBef>
                      <a:spcPts val="0"/>
                    </a:spcBef>
                    <a:spcAft>
                      <a:spcPts val="0"/>
                    </a:spcAft>
                  </a:pPr>
                  <a:r>
                    <a:rPr lang="en-US" sz="1600" dirty="0">
                      <a:solidFill>
                        <a:srgbClr val="000000"/>
                      </a:solidFill>
                      <a:latin typeface="Arial"/>
                      <a:ea typeface="Times New Roman"/>
                    </a:rPr>
                    <a:t>Iterations</a:t>
                  </a:r>
                  <a:endParaRPr lang="en-US" sz="3200" dirty="0">
                    <a:solidFill>
                      <a:prstClr val="black"/>
                    </a:solidFill>
                    <a:latin typeface="Times New Roman"/>
                    <a:ea typeface="PMingLiU"/>
                  </a:endParaRPr>
                </a:p>
              </p:txBody>
            </p:sp>
            <p:grpSp>
              <p:nvGrpSpPr>
                <p:cNvPr id="31" name="Group 30"/>
                <p:cNvGrpSpPr/>
                <p:nvPr/>
              </p:nvGrpSpPr>
              <p:grpSpPr>
                <a:xfrm>
                  <a:off x="1204850" y="1295401"/>
                  <a:ext cx="1517831" cy="260523"/>
                  <a:chOff x="1204850" y="1295401"/>
                  <a:chExt cx="1517831" cy="260523"/>
                </a:xfrm>
                <a:noFill/>
              </p:grpSpPr>
              <p:sp>
                <p:nvSpPr>
                  <p:cNvPr id="39" name="Hexagon 38"/>
                  <p:cNvSpPr/>
                  <p:nvPr/>
                </p:nvSpPr>
                <p:spPr>
                  <a:xfrm>
                    <a:off x="1204850" y="1295401"/>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40" name="Hexagon 39"/>
                  <p:cNvSpPr/>
                  <p:nvPr/>
                </p:nvSpPr>
                <p:spPr>
                  <a:xfrm>
                    <a:off x="1610058" y="1295401"/>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41" name="Hexagon 40"/>
                  <p:cNvSpPr/>
                  <p:nvPr/>
                </p:nvSpPr>
                <p:spPr>
                  <a:xfrm>
                    <a:off x="2015266" y="1295401"/>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42" name="Hexagon 41"/>
                  <p:cNvSpPr/>
                  <p:nvPr/>
                </p:nvSpPr>
                <p:spPr>
                  <a:xfrm>
                    <a:off x="2420474" y="1295401"/>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grpSp>
            <p:grpSp>
              <p:nvGrpSpPr>
                <p:cNvPr id="32" name="Group 31"/>
                <p:cNvGrpSpPr/>
                <p:nvPr/>
              </p:nvGrpSpPr>
              <p:grpSpPr>
                <a:xfrm>
                  <a:off x="1252391" y="2417334"/>
                  <a:ext cx="1517651" cy="260350"/>
                  <a:chOff x="1252393" y="2417334"/>
                  <a:chExt cx="1517831" cy="260523"/>
                </a:xfrm>
                <a:noFill/>
              </p:grpSpPr>
              <p:sp>
                <p:nvSpPr>
                  <p:cNvPr id="35" name="Hexagon 34"/>
                  <p:cNvSpPr/>
                  <p:nvPr/>
                </p:nvSpPr>
                <p:spPr>
                  <a:xfrm>
                    <a:off x="1252393" y="2417334"/>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36" name="Hexagon 35"/>
                  <p:cNvSpPr/>
                  <p:nvPr/>
                </p:nvSpPr>
                <p:spPr>
                  <a:xfrm>
                    <a:off x="1657601" y="2417334"/>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37" name="Hexagon 36"/>
                  <p:cNvSpPr/>
                  <p:nvPr/>
                </p:nvSpPr>
                <p:spPr>
                  <a:xfrm>
                    <a:off x="2062809" y="2417334"/>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sp>
                <p:nvSpPr>
                  <p:cNvPr id="38" name="Hexagon 37"/>
                  <p:cNvSpPr/>
                  <p:nvPr/>
                </p:nvSpPr>
                <p:spPr>
                  <a:xfrm>
                    <a:off x="2468017" y="2417334"/>
                    <a:ext cx="302207" cy="260523"/>
                  </a:xfrm>
                  <a:prstGeom prst="hexagon">
                    <a:avLst/>
                  </a:prstGeom>
                  <a:grpFill/>
                  <a:ln w="9525" cap="flat" cmpd="sng" algn="ctr">
                    <a:solidFill>
                      <a:sysClr val="windowText" lastClr="000000"/>
                    </a:solidFill>
                    <a:prstDash val="solid"/>
                  </a:ln>
                  <a:effectLst/>
                </p:spPr>
                <p:txBody>
                  <a:bodyPr rtlCol="0" anchor="ctr"/>
                  <a:lstStyle/>
                  <a:p>
                    <a:pPr algn="just" defTabSz="914400" fontAlgn="auto">
                      <a:lnSpc>
                        <a:spcPct val="115000"/>
                      </a:lnSpc>
                      <a:spcBef>
                        <a:spcPts val="0"/>
                      </a:spcBef>
                      <a:spcAft>
                        <a:spcPts val="1000"/>
                      </a:spcAft>
                    </a:pPr>
                    <a:r>
                      <a:rPr lang="en-US" sz="2800">
                        <a:solidFill>
                          <a:prstClr val="black"/>
                        </a:solidFill>
                        <a:latin typeface="Times New Roman"/>
                        <a:ea typeface="Times New Roman"/>
                      </a:rPr>
                      <a:t> </a:t>
                    </a:r>
                    <a:endParaRPr lang="en-US" sz="3200">
                      <a:solidFill>
                        <a:prstClr val="black"/>
                      </a:solidFill>
                      <a:latin typeface="Times New Roman"/>
                      <a:ea typeface="PMingLiU"/>
                    </a:endParaRPr>
                  </a:p>
                </p:txBody>
              </p:sp>
            </p:grpSp>
            <p:sp>
              <p:nvSpPr>
                <p:cNvPr id="33" name="TextBox 92"/>
                <p:cNvSpPr txBox="1"/>
                <p:nvPr/>
              </p:nvSpPr>
              <p:spPr>
                <a:xfrm>
                  <a:off x="-127750" y="1252528"/>
                  <a:ext cx="1313055" cy="448839"/>
                </a:xfrm>
                <a:prstGeom prst="rect">
                  <a:avLst/>
                </a:prstGeom>
                <a:noFill/>
              </p:spPr>
              <p:txBody>
                <a:bodyPr wrap="square" lIns="0" rIns="0" rtlCol="0">
                  <a:noAutofit/>
                </a:bodyPr>
                <a:lstStyle/>
                <a:p>
                  <a:pPr algn="r" defTabSz="914400" fontAlgn="auto">
                    <a:spcBef>
                      <a:spcPts val="0"/>
                    </a:spcBef>
                    <a:spcAft>
                      <a:spcPts val="0"/>
                    </a:spcAft>
                  </a:pPr>
                  <a:r>
                    <a:rPr lang="en-US" sz="1600">
                      <a:solidFill>
                        <a:srgbClr val="000000"/>
                      </a:solidFill>
                      <a:latin typeface="Arial"/>
                      <a:ea typeface="Times New Roman"/>
                    </a:rPr>
                    <a:t>Initial Collective Step</a:t>
                  </a:r>
                  <a:br>
                    <a:rPr lang="en-US" sz="1600">
                      <a:solidFill>
                        <a:srgbClr val="000000"/>
                      </a:solidFill>
                      <a:latin typeface="Arial"/>
                      <a:ea typeface="Times New Roman"/>
                    </a:rPr>
                  </a:br>
                  <a:r>
                    <a:rPr lang="en-US" sz="1600">
                      <a:solidFill>
                        <a:srgbClr val="000000"/>
                      </a:solidFill>
                      <a:latin typeface="Arial"/>
                      <a:ea typeface="Times New Roman"/>
                    </a:rPr>
                    <a:t>Network of Brokers</a:t>
                  </a:r>
                  <a:endParaRPr lang="en-US" sz="3200">
                    <a:solidFill>
                      <a:prstClr val="black"/>
                    </a:solidFill>
                    <a:latin typeface="Times New Roman"/>
                    <a:ea typeface="PMingLiU"/>
                  </a:endParaRPr>
                </a:p>
              </p:txBody>
            </p:sp>
            <p:sp>
              <p:nvSpPr>
                <p:cNvPr id="34" name="TextBox 92"/>
                <p:cNvSpPr txBox="1"/>
                <p:nvPr/>
              </p:nvSpPr>
              <p:spPr>
                <a:xfrm>
                  <a:off x="-101788" y="2371603"/>
                  <a:ext cx="1340582" cy="419392"/>
                </a:xfrm>
                <a:prstGeom prst="rect">
                  <a:avLst/>
                </a:prstGeom>
                <a:noFill/>
              </p:spPr>
              <p:txBody>
                <a:bodyPr wrap="square" lIns="0" rIns="0" rtlCol="0">
                  <a:noAutofit/>
                </a:bodyPr>
                <a:lstStyle/>
                <a:p>
                  <a:pPr algn="r" defTabSz="914400" fontAlgn="auto">
                    <a:spcBef>
                      <a:spcPts val="0"/>
                    </a:spcBef>
                    <a:spcAft>
                      <a:spcPts val="0"/>
                    </a:spcAft>
                  </a:pPr>
                  <a:r>
                    <a:rPr lang="en-US" sz="1600" dirty="0">
                      <a:solidFill>
                        <a:srgbClr val="000000"/>
                      </a:solidFill>
                      <a:latin typeface="Arial"/>
                      <a:ea typeface="Times New Roman"/>
                    </a:rPr>
                    <a:t>Final Collective Step</a:t>
                  </a:r>
                  <a:br>
                    <a:rPr lang="en-US" sz="1600" dirty="0">
                      <a:solidFill>
                        <a:srgbClr val="000000"/>
                      </a:solidFill>
                      <a:latin typeface="Arial"/>
                      <a:ea typeface="Times New Roman"/>
                    </a:rPr>
                  </a:br>
                  <a:r>
                    <a:rPr lang="en-US" sz="1600" dirty="0">
                      <a:solidFill>
                        <a:srgbClr val="000000"/>
                      </a:solidFill>
                      <a:latin typeface="Arial"/>
                      <a:ea typeface="Times New Roman"/>
                    </a:rPr>
                    <a:t>Network of Brokers</a:t>
                  </a:r>
                  <a:endParaRPr lang="en-US" sz="3200" dirty="0">
                    <a:solidFill>
                      <a:prstClr val="black"/>
                    </a:solidFill>
                    <a:latin typeface="Times New Roman"/>
                    <a:ea typeface="PMingLiU"/>
                  </a:endParaRPr>
                </a:p>
              </p:txBody>
            </p:sp>
          </p:grpSp>
          <p:sp>
            <p:nvSpPr>
              <p:cNvPr id="8" name="Rounded Rectangle 7"/>
              <p:cNvSpPr/>
              <p:nvPr/>
            </p:nvSpPr>
            <p:spPr>
              <a:xfrm>
                <a:off x="2772117" y="54798"/>
                <a:ext cx="847725" cy="533400"/>
              </a:xfrm>
              <a:prstGeom prst="roundRect">
                <a:avLst/>
              </a:prstGeom>
              <a:solidFill>
                <a:sysClr val="window" lastClr="FFFFFF"/>
              </a:solidFill>
              <a:ln w="952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defTabSz="914400" fontAlgn="auto">
                  <a:lnSpc>
                    <a:spcPct val="115000"/>
                  </a:lnSpc>
                  <a:spcBef>
                    <a:spcPts val="0"/>
                  </a:spcBef>
                  <a:spcAft>
                    <a:spcPts val="1000"/>
                  </a:spcAft>
                </a:pPr>
                <a:r>
                  <a:rPr lang="en-US" sz="1600" dirty="0">
                    <a:solidFill>
                      <a:prstClr val="black"/>
                    </a:solidFill>
                    <a:latin typeface="Arial"/>
                    <a:ea typeface="Times New Roman"/>
                  </a:rPr>
                  <a:t>User Program</a:t>
                </a:r>
                <a:endParaRPr lang="en-US" sz="3200" dirty="0">
                  <a:solidFill>
                    <a:prstClr val="black"/>
                  </a:solidFill>
                  <a:latin typeface="Times New Roman"/>
                  <a:ea typeface="PMingLiU"/>
                </a:endParaRPr>
              </a:p>
            </p:txBody>
          </p:sp>
        </p:grpSp>
      </p:grpSp>
    </p:spTree>
    <p:extLst>
      <p:ext uri="{BB962C8B-B14F-4D97-AF65-F5344CB8AC3E}">
        <p14:creationId xmlns:p14="http://schemas.microsoft.com/office/powerpoint/2010/main" val="2487565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Statistics from FutureGrid</a:t>
            </a:r>
            <a:endParaRPr lang="en-US" dirty="0"/>
          </a:p>
        </p:txBody>
      </p:sp>
      <p:sp>
        <p:nvSpPr>
          <p:cNvPr id="3" name="Content Placeholder 2"/>
          <p:cNvSpPr>
            <a:spLocks noGrp="1"/>
          </p:cNvSpPr>
          <p:nvPr>
            <p:ph sz="half" idx="1"/>
          </p:nvPr>
        </p:nvSpPr>
        <p:spPr/>
        <p:txBody>
          <a:bodyPr/>
          <a:lstStyle/>
          <a:p>
            <a:r>
              <a:rPr lang="en-US" dirty="0" smtClean="0"/>
              <a:t>Based on User input we focused on </a:t>
            </a:r>
          </a:p>
          <a:p>
            <a:pPr lvl="1"/>
            <a:r>
              <a:rPr lang="en-US" dirty="0" smtClean="0"/>
              <a:t>Nimbus (53%)</a:t>
            </a:r>
          </a:p>
          <a:p>
            <a:pPr lvl="1"/>
            <a:r>
              <a:rPr lang="en-US" dirty="0" smtClean="0"/>
              <a:t>Eucalyptus (51%)</a:t>
            </a:r>
          </a:p>
          <a:p>
            <a:pPr lvl="1"/>
            <a:r>
              <a:rPr lang="en-US" b="1" u="sng" dirty="0" err="1" smtClean="0"/>
              <a:t>Hadoop</a:t>
            </a:r>
            <a:r>
              <a:rPr lang="en-US" b="1" u="sng" dirty="0" smtClean="0"/>
              <a:t> (37%)</a:t>
            </a:r>
          </a:p>
          <a:p>
            <a:pPr lvl="1"/>
            <a:r>
              <a:rPr lang="en-US" dirty="0" smtClean="0"/>
              <a:t>HPC (36%)</a:t>
            </a:r>
            <a:endParaRPr lang="en-US" dirty="0"/>
          </a:p>
        </p:txBody>
      </p:sp>
      <p:pic>
        <p:nvPicPr>
          <p:cNvPr id="5" name="Content Placeholder 4" descr="chart1.png"/>
          <p:cNvPicPr>
            <a:picLocks noGrp="1" noChangeAspect="1"/>
          </p:cNvPicPr>
          <p:nvPr>
            <p:ph sz="half" idx="2"/>
          </p:nvPr>
        </p:nvPicPr>
        <p:blipFill>
          <a:blip r:embed="rId3">
            <a:extLst>
              <a:ext uri="{28A0092B-C50C-407E-A947-70E740481C1C}">
                <a14:useLocalDpi xmlns:a14="http://schemas.microsoft.com/office/drawing/2010/main" val="0"/>
              </a:ext>
            </a:extLst>
          </a:blip>
          <a:srcRect t="-62068" b="-62068"/>
          <a:stretch>
            <a:fillRect/>
          </a:stretch>
        </p:blipFill>
        <p:spPr>
          <a:xfrm>
            <a:off x="4648200" y="228600"/>
            <a:ext cx="4038600" cy="4525963"/>
          </a:xfrm>
        </p:spPr>
      </p:pic>
      <p:sp>
        <p:nvSpPr>
          <p:cNvPr id="6" name="Content Placeholder 2"/>
          <p:cNvSpPr txBox="1">
            <a:spLocks/>
          </p:cNvSpPr>
          <p:nvPr/>
        </p:nvSpPr>
        <p:spPr bwMode="auto">
          <a:xfrm>
            <a:off x="4648200" y="3505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200" dirty="0"/>
              <a:t>Eucalyptus: 64(50.8%)</a:t>
            </a:r>
          </a:p>
          <a:p>
            <a:r>
              <a:rPr lang="en-US" sz="1200" dirty="0"/>
              <a:t>High Performance Computing Environment: 45(35.7%)</a:t>
            </a:r>
          </a:p>
          <a:p>
            <a:r>
              <a:rPr lang="en-US" sz="1200" dirty="0"/>
              <a:t>Nimbus: 67(53.2%)</a:t>
            </a:r>
          </a:p>
          <a:p>
            <a:r>
              <a:rPr lang="en-US" sz="1200" dirty="0" err="1"/>
              <a:t>Hadoop</a:t>
            </a:r>
            <a:r>
              <a:rPr lang="en-US" sz="1200" dirty="0"/>
              <a:t>: 47(37.3%)</a:t>
            </a:r>
          </a:p>
          <a:p>
            <a:r>
              <a:rPr lang="en-US" sz="1200" dirty="0" err="1"/>
              <a:t>MapReduce</a:t>
            </a:r>
            <a:r>
              <a:rPr lang="en-US" sz="1200" dirty="0"/>
              <a:t>: 42(33.3%)</a:t>
            </a:r>
          </a:p>
          <a:p>
            <a:r>
              <a:rPr lang="en-US" sz="1200" dirty="0"/>
              <a:t>Twister: 20(15.9%)</a:t>
            </a:r>
          </a:p>
          <a:p>
            <a:r>
              <a:rPr lang="en-US" sz="1200" dirty="0" err="1"/>
              <a:t>OpenNebula</a:t>
            </a:r>
            <a:r>
              <a:rPr lang="en-US" sz="1200" dirty="0"/>
              <a:t>: 14(11.1%)</a:t>
            </a:r>
          </a:p>
          <a:p>
            <a:r>
              <a:rPr lang="en-US" sz="1200" dirty="0"/>
              <a:t>Genesis II: 21(16.7%)</a:t>
            </a:r>
          </a:p>
          <a:p>
            <a:r>
              <a:rPr lang="en-US" sz="1200" dirty="0"/>
              <a:t>Common </a:t>
            </a:r>
            <a:r>
              <a:rPr lang="en-US" sz="1200" dirty="0" err="1"/>
              <a:t>TeraGrid</a:t>
            </a:r>
            <a:r>
              <a:rPr lang="en-US" sz="1200" dirty="0"/>
              <a:t> Software Stack: 34(27%)</a:t>
            </a:r>
          </a:p>
          <a:p>
            <a:r>
              <a:rPr lang="en-US" sz="1200" dirty="0" err="1"/>
              <a:t>Unicore</a:t>
            </a:r>
            <a:r>
              <a:rPr lang="en-US" sz="1200" dirty="0"/>
              <a:t> 6: 13(10.3%)</a:t>
            </a:r>
          </a:p>
          <a:p>
            <a:r>
              <a:rPr lang="en-US" sz="1200" dirty="0" err="1"/>
              <a:t>gLite</a:t>
            </a:r>
            <a:r>
              <a:rPr lang="en-US" sz="1200" dirty="0"/>
              <a:t>: 12(9.5%)</a:t>
            </a:r>
          </a:p>
          <a:p>
            <a:r>
              <a:rPr lang="en-US" sz="1200" dirty="0" err="1"/>
              <a:t>OpenStack</a:t>
            </a:r>
            <a:r>
              <a:rPr lang="en-US" sz="1200" dirty="0"/>
              <a:t>: 16(12.7%)</a:t>
            </a:r>
          </a:p>
        </p:txBody>
      </p:sp>
    </p:spTree>
    <p:extLst>
      <p:ext uri="{BB962C8B-B14F-4D97-AF65-F5344CB8AC3E}">
        <p14:creationId xmlns:p14="http://schemas.microsoft.com/office/powerpoint/2010/main" val="2091656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87" y="199748"/>
            <a:ext cx="4495800" cy="1143000"/>
          </a:xfrm>
        </p:spPr>
        <p:txBody>
          <a:bodyPr/>
          <a:lstStyle/>
          <a:p>
            <a:pPr algn="l"/>
            <a:r>
              <a:rPr lang="en-US" sz="3600" dirty="0" smtClean="0"/>
              <a:t>Hadoop on FutureGrid</a:t>
            </a:r>
            <a:endParaRPr lang="en-US" sz="3600" dirty="0"/>
          </a:p>
        </p:txBody>
      </p:sp>
      <p:sp>
        <p:nvSpPr>
          <p:cNvPr id="5" name="Content Placeholder 2"/>
          <p:cNvSpPr txBox="1">
            <a:spLocks/>
          </p:cNvSpPr>
          <p:nvPr/>
        </p:nvSpPr>
        <p:spPr bwMode="auto">
          <a:xfrm>
            <a:off x="457200" y="1447800"/>
            <a:ext cx="426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Goal</a:t>
            </a:r>
            <a:r>
              <a:rPr lang="en-US" dirty="0"/>
              <a:t>:  </a:t>
            </a:r>
          </a:p>
          <a:p>
            <a:pPr lvl="1"/>
            <a:r>
              <a:rPr lang="en-US" dirty="0"/>
              <a:t>Simplify running </a:t>
            </a:r>
            <a:r>
              <a:rPr lang="en-US" dirty="0" err="1"/>
              <a:t>Hadoop</a:t>
            </a:r>
            <a:r>
              <a:rPr lang="en-US" dirty="0"/>
              <a:t> jobs thru FutureGrid batch queue systems</a:t>
            </a:r>
          </a:p>
          <a:p>
            <a:pPr lvl="1"/>
            <a:r>
              <a:rPr lang="en-US" dirty="0">
                <a:solidFill>
                  <a:srgbClr val="000000"/>
                </a:solidFill>
              </a:rPr>
              <a:t>Allows user customized </a:t>
            </a:r>
            <a:r>
              <a:rPr lang="en-US" dirty="0" smtClean="0">
                <a:solidFill>
                  <a:srgbClr val="000000"/>
                </a:solidFill>
              </a:rPr>
              <a:t>install </a:t>
            </a:r>
            <a:r>
              <a:rPr lang="en-US" dirty="0">
                <a:solidFill>
                  <a:srgbClr val="000000"/>
                </a:solidFill>
              </a:rPr>
              <a:t>of </a:t>
            </a:r>
            <a:r>
              <a:rPr lang="en-US" dirty="0" err="1">
                <a:solidFill>
                  <a:srgbClr val="000000"/>
                </a:solidFill>
              </a:rPr>
              <a:t>Hadoop</a:t>
            </a:r>
            <a:endParaRPr lang="en-US" dirty="0"/>
          </a:p>
        </p:txBody>
      </p:sp>
      <p:sp>
        <p:nvSpPr>
          <p:cNvPr id="6" name="Content Placeholder 3"/>
          <p:cNvSpPr txBox="1">
            <a:spLocks/>
          </p:cNvSpPr>
          <p:nvPr/>
        </p:nvSpPr>
        <p:spPr>
          <a:xfrm>
            <a:off x="4343400" y="1447800"/>
            <a:ext cx="4572000" cy="45259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solidFill>
                  <a:srgbClr val="000000"/>
                </a:solidFill>
              </a:rPr>
              <a:t>Status and Milestones</a:t>
            </a:r>
          </a:p>
          <a:p>
            <a:pPr lvl="1"/>
            <a:r>
              <a:rPr lang="en-US" sz="2400" b="1" dirty="0" smtClean="0"/>
              <a:t>Today</a:t>
            </a:r>
            <a:endParaRPr lang="en-US" sz="2400" b="1" dirty="0"/>
          </a:p>
          <a:p>
            <a:pPr lvl="2"/>
            <a:r>
              <a:rPr lang="en-US" dirty="0" err="1">
                <a:solidFill>
                  <a:srgbClr val="000000"/>
                </a:solidFill>
              </a:rPr>
              <a:t>myHadoop</a:t>
            </a:r>
            <a:r>
              <a:rPr lang="en-US" dirty="0">
                <a:solidFill>
                  <a:srgbClr val="000000"/>
                </a:solidFill>
              </a:rPr>
              <a:t> 0.2a </a:t>
            </a:r>
            <a:r>
              <a:rPr lang="en-US" dirty="0" smtClean="0">
                <a:solidFill>
                  <a:srgbClr val="000000"/>
                </a:solidFill>
              </a:rPr>
              <a:t>released early this year, </a:t>
            </a:r>
            <a:r>
              <a:rPr lang="en-US" dirty="0">
                <a:solidFill>
                  <a:srgbClr val="000000"/>
                </a:solidFill>
              </a:rPr>
              <a:t>deployed to Sierra and India, tutorial </a:t>
            </a:r>
            <a:r>
              <a:rPr lang="en-US" dirty="0" smtClean="0">
                <a:solidFill>
                  <a:srgbClr val="000000"/>
                </a:solidFill>
              </a:rPr>
              <a:t>available</a:t>
            </a:r>
            <a:endParaRPr lang="en-US" dirty="0">
              <a:solidFill>
                <a:srgbClr val="000000"/>
              </a:solidFill>
            </a:endParaRPr>
          </a:p>
          <a:p>
            <a:pPr lvl="1"/>
            <a:r>
              <a:rPr lang="en-US" sz="2400" b="1" dirty="0" smtClean="0"/>
              <a:t>In </a:t>
            </a:r>
            <a:r>
              <a:rPr lang="en-US" sz="2400" b="1" dirty="0"/>
              <a:t>future</a:t>
            </a:r>
          </a:p>
          <a:p>
            <a:pPr lvl="2"/>
            <a:r>
              <a:rPr lang="en-US" dirty="0" smtClean="0">
                <a:solidFill>
                  <a:srgbClr val="000000"/>
                </a:solidFill>
              </a:rPr>
              <a:t>deploy to Alamo, Hotel, </a:t>
            </a:r>
            <a:r>
              <a:rPr lang="en-US" dirty="0" err="1" smtClean="0">
                <a:solidFill>
                  <a:srgbClr val="000000"/>
                </a:solidFill>
              </a:rPr>
              <a:t>Xray</a:t>
            </a:r>
            <a:r>
              <a:rPr lang="en-US" dirty="0" smtClean="0">
                <a:solidFill>
                  <a:srgbClr val="000000"/>
                </a:solidFill>
              </a:rPr>
              <a:t> (end of year 2)</a:t>
            </a:r>
          </a:p>
        </p:txBody>
      </p:sp>
      <p:pic>
        <p:nvPicPr>
          <p:cNvPr id="7" name="Picture 6" descr="myHado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257800"/>
            <a:ext cx="3346725" cy="783458"/>
          </a:xfrm>
          <a:prstGeom prst="rect">
            <a:avLst/>
          </a:prstGeom>
        </p:spPr>
      </p:pic>
      <p:pic>
        <p:nvPicPr>
          <p:cNvPr id="9" name="Picture 8" descr="hadoop+elephant_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04800"/>
            <a:ext cx="4179747" cy="990600"/>
          </a:xfrm>
          <a:prstGeom prst="rect">
            <a:avLst/>
          </a:prstGeom>
        </p:spPr>
      </p:pic>
    </p:spTree>
    <p:extLst>
      <p:ext uri="{BB962C8B-B14F-4D97-AF65-F5344CB8AC3E}">
        <p14:creationId xmlns:p14="http://schemas.microsoft.com/office/powerpoint/2010/main" val="1074528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Many FutureGrid uses of MapReduce demonstrated in various Tutorials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hlinkClick r:id="rId3"/>
              </a:rPr>
              <a:t>https://</a:t>
            </a:r>
            <a:r>
              <a:rPr lang="en-US" dirty="0" smtClean="0">
                <a:hlinkClick r:id="rId3"/>
              </a:rPr>
              <a:t>portal.futuregrid.org/tutorials</a:t>
            </a:r>
            <a:r>
              <a:rPr lang="en-US" dirty="0" smtClean="0"/>
              <a:t>   </a:t>
            </a:r>
          </a:p>
          <a:p>
            <a:r>
              <a:rPr lang="en-US" dirty="0" smtClean="0"/>
              <a:t>Running </a:t>
            </a:r>
            <a:r>
              <a:rPr lang="en-US" dirty="0"/>
              <a:t>Hadoop as a batch job using MyHadoop</a:t>
            </a:r>
          </a:p>
          <a:p>
            <a:pPr lvl="1"/>
            <a:r>
              <a:rPr lang="en-US" dirty="0"/>
              <a:t>Useful for coordinating many </a:t>
            </a:r>
            <a:r>
              <a:rPr lang="en-US" dirty="0" err="1"/>
              <a:t>hadoop</a:t>
            </a:r>
            <a:r>
              <a:rPr lang="en-US" dirty="0"/>
              <a:t> jobs through the HPC system and </a:t>
            </a:r>
            <a:r>
              <a:rPr lang="en-US" dirty="0" smtClean="0"/>
              <a:t>queues</a:t>
            </a:r>
          </a:p>
          <a:p>
            <a:r>
              <a:rPr lang="en-US" dirty="0" smtClean="0"/>
              <a:t>Running </a:t>
            </a:r>
            <a:r>
              <a:rPr lang="en-US" dirty="0" err="1" smtClean="0"/>
              <a:t>Hadoop</a:t>
            </a:r>
            <a:r>
              <a:rPr lang="en-US" dirty="0" smtClean="0"/>
              <a:t> on Eucalyptus</a:t>
            </a:r>
          </a:p>
          <a:p>
            <a:pPr lvl="1"/>
            <a:r>
              <a:rPr lang="en-US" dirty="0" smtClean="0"/>
              <a:t>Running </a:t>
            </a:r>
            <a:r>
              <a:rPr lang="en-US" dirty="0" err="1" smtClean="0"/>
              <a:t>hadoop</a:t>
            </a:r>
            <a:r>
              <a:rPr lang="en-US" dirty="0" smtClean="0"/>
              <a:t> in a virtualized environment</a:t>
            </a:r>
          </a:p>
          <a:p>
            <a:r>
              <a:rPr lang="en-US" dirty="0" smtClean="0"/>
              <a:t>Running </a:t>
            </a:r>
            <a:r>
              <a:rPr lang="en-US" dirty="0" err="1" smtClean="0"/>
              <a:t>Hadoop</a:t>
            </a:r>
            <a:r>
              <a:rPr lang="en-US" dirty="0" smtClean="0"/>
              <a:t> on the Grid Appliance</a:t>
            </a:r>
          </a:p>
          <a:p>
            <a:pPr lvl="1"/>
            <a:r>
              <a:rPr lang="en-US" dirty="0" smtClean="0"/>
              <a:t>Running </a:t>
            </a:r>
            <a:r>
              <a:rPr lang="en-US" dirty="0" err="1" smtClean="0"/>
              <a:t>haddop</a:t>
            </a:r>
            <a:r>
              <a:rPr lang="en-US" dirty="0" smtClean="0"/>
              <a:t> in a virtualized environment</a:t>
            </a:r>
          </a:p>
          <a:p>
            <a:pPr lvl="1"/>
            <a:r>
              <a:rPr lang="en-US" dirty="0" smtClean="0"/>
              <a:t>Benefit from easy setup</a:t>
            </a:r>
          </a:p>
          <a:p>
            <a:r>
              <a:rPr lang="en-US" dirty="0" smtClean="0"/>
              <a:t>Eucalyptus and Twister on FG</a:t>
            </a:r>
          </a:p>
          <a:p>
            <a:pPr lvl="1"/>
            <a:r>
              <a:rPr lang="en-US" dirty="0" smtClean="0"/>
              <a:t>Those wanting to use the Twister Iterative MapReduce</a:t>
            </a:r>
          </a:p>
          <a:p>
            <a:r>
              <a:rPr lang="en-US" dirty="0" smtClean="0"/>
              <a:t>Could organize workshops, seminars and/or increase online material.</a:t>
            </a:r>
            <a:endParaRPr lang="en-US" dirty="0"/>
          </a:p>
        </p:txBody>
      </p:sp>
    </p:spTree>
    <p:extLst>
      <p:ext uri="{BB962C8B-B14F-4D97-AF65-F5344CB8AC3E}">
        <p14:creationId xmlns:p14="http://schemas.microsoft.com/office/powerpoint/2010/main" val="3865159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12302" y="647700"/>
                <a:ext cx="463287" cy="270528"/>
              </a:xfrm>
              <a:prstGeom prst="rect">
                <a:avLst/>
              </a:prstGeom>
              <a:noFill/>
            </p:spPr>
            <p:txBody>
              <a:bodyPr wrap="none" rtlCol="0">
                <a:spAutoFit/>
              </a:bodyPr>
              <a:lstStyle/>
              <a:p>
                <a:pPr defTabSz="457200"/>
                <a:r>
                  <a:rPr lang="en-US" sz="1100" dirty="0" smtClean="0">
                    <a:solidFill>
                      <a:prstClr val="black"/>
                    </a:solidFill>
                  </a:rPr>
                  <a:t>Iowa</a:t>
                </a:r>
                <a:endParaRPr lang="en-US" sz="1100" dirty="0">
                  <a:solidFill>
                    <a:prstClr val="black"/>
                  </a:solidFill>
                </a:endParaRP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extLst>
      <p:ext uri="{BB962C8B-B14F-4D97-AF65-F5344CB8AC3E}">
        <p14:creationId xmlns:p14="http://schemas.microsoft.com/office/powerpoint/2010/main" val="2832337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42001" y="19600"/>
            <a:ext cx="8419322" cy="1275800"/>
          </a:xfrm>
        </p:spPr>
        <p:txBody>
          <a:bodyPr>
            <a:noAutofit/>
          </a:bodyPr>
          <a:lstStyle/>
          <a:p>
            <a:pPr marL="0" indent="0"/>
            <a:r>
              <a:rPr lang="en-US" sz="3600" b="1" dirty="0">
                <a:ea typeface="ＭＳ Ｐゴシック" pitchFamily="34" charset="-128"/>
              </a:rPr>
              <a:t>ADMI Cloudy View on </a:t>
            </a:r>
            <a:br>
              <a:rPr lang="en-US" sz="3600" b="1" dirty="0">
                <a:ea typeface="ＭＳ Ｐゴシック" pitchFamily="34" charset="-128"/>
              </a:rPr>
            </a:br>
            <a:r>
              <a:rPr lang="en-US" sz="3600" b="1" dirty="0">
                <a:ea typeface="ＭＳ Ｐゴシック" pitchFamily="34" charset="-128"/>
              </a:rPr>
              <a:t>Computing </a:t>
            </a:r>
            <a:r>
              <a:rPr lang="en-US" sz="3600" b="1" dirty="0" smtClean="0">
                <a:ea typeface="ＭＳ Ｐゴシック" pitchFamily="34" charset="-128"/>
              </a:rPr>
              <a:t>Workshop </a:t>
            </a:r>
            <a:r>
              <a:rPr lang="en-US" sz="3200" b="1" dirty="0" smtClean="0">
                <a:ea typeface="ＭＳ Ｐゴシック" pitchFamily="34" charset="-128"/>
              </a:rPr>
              <a:t>June 2011</a:t>
            </a:r>
            <a:endParaRPr lang="en-US" sz="3600" b="1" dirty="0" smtClean="0">
              <a:latin typeface="+mn-lt"/>
              <a:ea typeface="ＭＳ Ｐゴシック" pitchFamily="34" charset="-128"/>
            </a:endParaRPr>
          </a:p>
        </p:txBody>
      </p:sp>
      <p:sp>
        <p:nvSpPr>
          <p:cNvPr id="6146" name="Content Placeholder 2"/>
          <p:cNvSpPr>
            <a:spLocks noGrp="1"/>
          </p:cNvSpPr>
          <p:nvPr>
            <p:ph idx="1"/>
          </p:nvPr>
        </p:nvSpPr>
        <p:spPr>
          <a:xfrm>
            <a:off x="157718" y="3495619"/>
            <a:ext cx="8586787" cy="2994984"/>
          </a:xfrm>
        </p:spPr>
        <p:txBody>
          <a:bodyPr>
            <a:noAutofit/>
          </a:bodyPr>
          <a:lstStyle/>
          <a:p>
            <a:pPr>
              <a:spcBef>
                <a:spcPts val="0"/>
              </a:spcBef>
            </a:pPr>
            <a:r>
              <a:rPr lang="en-US" sz="2000" dirty="0" smtClean="0">
                <a:ea typeface="ＭＳ Ｐゴシック" pitchFamily="34" charset="-128"/>
              </a:rPr>
              <a:t>Jerome took two courses from IU in this area Fall 2010 and Spring 2011 on FutureGrid</a:t>
            </a:r>
          </a:p>
          <a:p>
            <a:pPr>
              <a:spcBef>
                <a:spcPts val="0"/>
              </a:spcBef>
            </a:pPr>
            <a:r>
              <a:rPr lang="en-US" sz="2000" dirty="0" smtClean="0">
                <a:solidFill>
                  <a:srgbClr val="FF0000"/>
                </a:solidFill>
                <a:ea typeface="ＭＳ Ｐゴシック" pitchFamily="34" charset="-128"/>
              </a:rPr>
              <a:t>ADMI: </a:t>
            </a:r>
            <a:r>
              <a:rPr lang="en-US" sz="2000" dirty="0" smtClean="0">
                <a:solidFill>
                  <a:srgbClr val="FF0000"/>
                </a:solidFill>
              </a:rPr>
              <a:t>Association </a:t>
            </a:r>
            <a:r>
              <a:rPr lang="en-US" sz="2000" dirty="0">
                <a:solidFill>
                  <a:srgbClr val="FF0000"/>
                </a:solidFill>
              </a:rPr>
              <a:t>of Computer and Information Science/Engineering Departments at Minority </a:t>
            </a:r>
            <a:r>
              <a:rPr lang="en-US" sz="2000" dirty="0" smtClean="0">
                <a:solidFill>
                  <a:srgbClr val="FF0000"/>
                </a:solidFill>
              </a:rPr>
              <a:t>Institutions</a:t>
            </a:r>
          </a:p>
          <a:p>
            <a:pPr>
              <a:spcBef>
                <a:spcPts val="0"/>
              </a:spcBef>
            </a:pPr>
            <a:r>
              <a:rPr lang="en-US" sz="2000" dirty="0" smtClean="0">
                <a:ea typeface="ＭＳ Ｐゴシック" pitchFamily="34" charset="-128"/>
              </a:rPr>
              <a:t>10 Faculty and Graduate Students from ADMI Universities</a:t>
            </a:r>
          </a:p>
          <a:p>
            <a:pPr>
              <a:spcBef>
                <a:spcPts val="0"/>
              </a:spcBef>
            </a:pPr>
            <a:r>
              <a:rPr lang="en-US" sz="2000" dirty="0" smtClean="0"/>
              <a:t>Included </a:t>
            </a:r>
            <a:r>
              <a:rPr lang="en-US" sz="2000" dirty="0" err="1" smtClean="0"/>
              <a:t>bootcamp</a:t>
            </a:r>
            <a:r>
              <a:rPr lang="en-US" sz="2000" dirty="0" smtClean="0"/>
              <a:t> on </a:t>
            </a:r>
            <a:r>
              <a:rPr lang="en-US" sz="2000" dirty="0" err="1" smtClean="0"/>
              <a:t>Mapreduce</a:t>
            </a:r>
            <a:r>
              <a:rPr lang="en-US" sz="2000" dirty="0" smtClean="0"/>
              <a:t> illustrated with case </a:t>
            </a:r>
            <a:r>
              <a:rPr lang="en-US" sz="2000" dirty="0"/>
              <a:t>studies of scientific applications on FutureGrid. </a:t>
            </a:r>
            <a:endParaRPr lang="en-US" sz="2000" dirty="0" smtClean="0"/>
          </a:p>
          <a:p>
            <a:pPr>
              <a:spcBef>
                <a:spcPts val="0"/>
              </a:spcBef>
            </a:pPr>
            <a:r>
              <a:rPr lang="en-US" sz="2000" dirty="0" smtClean="0"/>
              <a:t>At the </a:t>
            </a:r>
            <a:r>
              <a:rPr lang="en-US" sz="2000" dirty="0"/>
              <a:t>conclusion of the workshop, the participants </a:t>
            </a:r>
            <a:r>
              <a:rPr lang="en-US" sz="2000" dirty="0" smtClean="0"/>
              <a:t>indicated that they </a:t>
            </a:r>
            <a:r>
              <a:rPr lang="en-US" sz="2000" dirty="0"/>
              <a:t>would incorporate cloud computing into their </a:t>
            </a:r>
            <a:r>
              <a:rPr lang="en-US" sz="2000" dirty="0" smtClean="0"/>
              <a:t>courses and/or research</a:t>
            </a:r>
            <a:r>
              <a:rPr lang="en-US" sz="2000" dirty="0"/>
              <a:t>.</a:t>
            </a:r>
            <a:endParaRPr lang="en-US" sz="2000" dirty="0" smtClean="0">
              <a:ea typeface="ＭＳ Ｐゴシック" pitchFamily="34" charset="-128"/>
            </a:endParaRPr>
          </a:p>
          <a:p>
            <a:pPr>
              <a:spcBef>
                <a:spcPts val="0"/>
              </a:spcBef>
            </a:pPr>
            <a:endParaRPr lang="en-US" sz="2000" dirty="0" smtClean="0">
              <a:ea typeface="ＭＳ Ｐゴシック" pitchFamily="34" charset="-128"/>
            </a:endParaRPr>
          </a:p>
        </p:txBody>
      </p:sp>
      <p:sp>
        <p:nvSpPr>
          <p:cNvPr id="2" name="AutoShape 4"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sp>
        <p:nvSpPr>
          <p:cNvPr id="3" name="AutoShape 6" descr="data:image/jpg;base64,/9j/4AAQSkZJRgABAQAAAQABAAD/2wCEAAkGBhQSERUUExQWFBUWFRwaGBgYFhobGBcZHBkXGBwYFhUYHCYgGBokHRUaHy8gIycpLCwsHB4xNTAqNScsLCkBCQoKDgwOGg8PGjAkHyUsLC0pKiwpLCwtLDQpKSwsLywsKiwsLCwsLCwsLCwsKSkpLCwpLCwsLCwpLCwpLCwsLP/AABEIAKIAoAMBIgACEQEDEQH/xAAbAAACAwEBAQAAAAAAAAAAAAAEBQIDBgABB//EADgQAAIBAwMCBAQEBQQCAwAAAAECEQADIQQSMUFRBSJhcRMygZEGI7HBFEKh0fAzUnLhFaJTYuL/xAAaAQACAwEBAAAAAAAAAAAAAAABAgADBAUG/8QAJxEAAgICAgIBAwUBAAAAAAAAAAECEQMxEiEEQTITYXEiI1GBkUL/2gAMAwEAAhEDEQA/AFV7xNTa+GPzANrBzkyRLIvXaGmJzVPh143LiIVDKh2KGubOhY+fgHOKXWjAZlXyzJx1JNRvodk9CZieTx965d3K2ZNuxxrdYLltQpKi2gAGfPB+Yx1g8mhL+vZ7UBFBI2u5nc+ZUSe0dO1V+FaghmRkLfFX4fzRHBBE9QRQWv1bBl5/LwJyAJn65p+VjXaLToyVBJIxjPr1ANSKE7RJHT5oBz2B/Wm/garfs3TdulCs/D8qpb3v5iGuRyei0oXQupIeRntz6g9vUVGqFZJvFm0xV1m44DDqPhknDowPzACBiKq1N/deLy6A5EsWPfzMT5jVl3T4cKgY4lpAhR781UbZYTDEDBaPKCeB9qkpAb6DUuM5kNIHf5Y++BV1rQ7XAbcpV5kTt7gfpmg/4UxBJDsMCCJBHX0iml0MWYk4Md+NoH04qyMHLS7Cu9Hfwm0u0n/dg/NngTkkc17/ABCJJZ7isASq21k74PzA8Ag89K8SzbACtvIzLEywJESmMCOlGWdPZTTEr5r7hrZ2gFws4aGwAVIE8iMUzwyjsZxdGbGodm8sLI4JmDRCeKgqynrAP/XaorobUOH3fEkBdsQMwdwiftRVrRhZnaIkwVHsT3qhtITRHReLsDuAJgzniB1NXeJ+MN8NSs7gxYuBBg8QQePWg7DBhNxSABxbYS3uO1BL4h5wAQttjERx083/AFTJ9kT7D317vudZZmElQZkjr7xjHSiNH4rbvbEuSFMgNPnXuR6cjNZu5q3ttEx2K9R3+1FC3ZQYOTktxg+lM50WX0Harw/5rfxndZ8jgFlC8wc49Y7Vy6G7YVWYl03DzBsNmcAmcAfrVWittBCEMjDPSMz16cU60uuF78i6iBgvlGckGYBmASOI60vO3QLFT3ILLBMn12kjvVa6PLGTjgDiYmM881qbXw72l3Mxs/CubIC7kO7i5HQAfNzwO9Zg2GuNcVDFteWbBcFoVwrHEkjAzVbg76A1YLfR+D/Kf/Y+ooK8GYTRnil8LFoIq/DPnYOSXbvPEDgQKHuAtwMTn+80y60DQV4ZrDZK7GEq28KRuXcBElTg4pv4l4//ABNty4a5ccAIS3lswwb8scmc4OM4rMrpn3cc+tFW2J7QOg6fXrQ5taYGwxbD21tuzq4ubvKCNy7THn7DNW2NUCGRTBchvQkHEj0zStiZkj+tHaFM7isdvUn/AKowXOZEuTGwvEKBgxyQACx9+TFcLx9vofvTzwf8PBwN9aQ/hmzs2nPriQe4Mc10Y5IpUjesDSPnrj7/AOetRtNtyMH05mt234esg9fXjNAaz8M248h/z/OlMsiYzwsyt5w/Mq0fMOsDsKE1HyqbY3GcycmPfJq/WpseJg+4BketVN4aXHxDAuZM/pxWLNBRl17MGSPFgmougL8RRtPBxiT2oTVaYkq4UnPmEUw1ZDFQw2TkejevvXq6oofy2Ugck4n2jmqVsrjsS3wzvt2xtwAP0nvU9PbBiTEECDHE1oLamFm15pmeknqD7Up8c2bVGza/WRAjI+pkU2+i1NaQZb0xUtLDYTGemMCKo1Wr2sm0jcpGI5g4+0V2gCvb2kw6gEz64nHNMbGGAvKkiCuD74Peq43F9gSl7RXrvFQ5C/y2124gAwImB1MZ9qW6h9+RAMZ9QOgq46Esz7YwM4zz2qNvwhhlj5REx0n+Uz1pJMX7gS2ATwf0iiLZKAKMg1eVxA4H6CoNG4MplRG7GZP7ChboS7PH0jA/NjrPT2rm05YDZJnr7dxRbaZieZB7xj2q74gtgiIAGDyakeyWKxpV4OCenMD1NNvDhvuIMYBEj0jp3oOwPiNsJycwY+3pWh8LsW/KxWGSQGmFfymZHQg9fWr8apmnxo8p/js1GjQgiJpo0xzWM1niNwL/AKzKw/2pKj0MD9688H8bvXWAZgZwDBGQOIPWrKpHX5Js1l1THNDKpzxWR8Z1d/cRuYCY8okmp6NCoB26hTM72n77T0+lMl/IHL0LvxN5bgzywjr1g1Qw27ll+I5JUTPSnviVu3cKXLy+UYIaV8xIiQOAYrIeOahhqbqqVUtGFwueNq9BEf1ozd0jn+Rjdc/QwvW5RVdTugDcMjHBPYUue8q+Tb5geTInPIr3w7XAIPMQVMMAZkdSFjrRGu0Rcbwu0DhieBOSR0qlow6YTqLjG0BvAA6k5noe8ivNNp0e0TdktmH7RyZ61GwArKbqyHWB1DHice9V2jta5bIIIaZE5WI4PSle7DsC0DG1eW6pEA+p3JwZH+TTzxXS7bxcElDBAPSYOP7Cql8NgfEJztyZHI9O1WjU7lBC7+BE/wA3eKWcuXTHc+uIV/4nT3HUpdNsAiWeZ3en261r1/D+9Q1zMrDWxG1yJ2tPQmsovgq/B+JcJBdptwCQV4O4AcZ5r6PptP8AlKsn5AJ68RPpVmNXdmnEr2jAXPBtNcR2b4ivahfhhQSd2dxI+XtPpxS3UKDZRQUXzHcAsT2DEfMRM1sNX+EWtWrpstElZctBW2BlQvDGczWSSENyG+YiCYJ+uMEihxlpoonaZCzo9tsLg7D9R9eetefwLbdyq08T0Pt9KgNQouAb5BBk8rPoac2NqoE3As8ZkSg6wD1IxQUUKlb7FRUqGlVLQIIU7gB1n69aaeCbGUypDJcKsD6qs/560M+rdS3wVf4YaCpGCBmGc5biTHFQsa9rxLm4D8STtUQAZPp696KZdhkseRf4bLVrZW2M7R2VmE+mDmu8L0oLI/lVBlZbPES0nmP1rLabUEtLnyp+siPc5orxHQWmb4iXFtuRmXj/ANZpots7NIceIWVRncMjKclSRn2zzFd4Xr7AUlVUHrjI+9Zax4ba+IHu3Udxwd3H04rzUv5j8M8c/tkc0W2iUhrq2Fy4ynIJ9Jj9jWL8a0Svq3edhDAggSpGBx2xTHxFrht+RDcaZaJwoBMyPpQtt2W2LzBWg7SDJKHp7iM0rkzm+XN/BAHiXh62ouHcyvMlBges/TipXXNy0WFyJaNnEj0FNdbf/LuqPOXEmCI6eYDtSPQ3V2wRLCdpxg9qVyo55d4brGEWyOG+bkqPSm2p1TNFsFtzfzQJb0kekUr03hZZLjk/6RE7TyDVv8WCSc7gZHYDEexpHYWmEazUxp5EyrgPnGDGR60T+Fkt3LylxBEkRIXpExS1tG90P8ESNwBXvgnj0qOju7YCkjzZHUDHJ9YqK9jR/S7aPtfh4i0gg4UCGGcDrRDuACTwBP0rrY8tU6zWrbUyZMfKuWPTC8mtrdHS0hX4j+IrVyzetW/zJtbtymRO4Ltjn19K+Ya3SXnuG38NsiYUyCBncCPmxTnxLR6g3Ll3YGthfhuwAXaScCBBByJNILdm4GsrbfJPTBDTEes1llNvZgm7l2a+z4Ij6SwtqyC5bbvPQcs7fbg1dqvDU07s10hRyLnLEREDt7fWrB4lqdIiB3tMpBAAndzliTjB5pX4n4u9+VYtctGQBhSBIhusex7VHNJd7LpOC/JV4grJte6A9q5hHDEzHoe+M0Te8Bu2ktfDW38Nwp+KIB2vlg8mDHH0ojQi27q1381VTYgfy27RgCGjEHv6VDx/Vvc22yU+FaXC22BRjBIBI+nlParsa56KWuLUkK5hwj5Vus4I6Gad6UW9KIUqgIOGth1IIzBIlTk9aU/BNzT22Pz7Qfqcx/WvdJ49bj4d8Qw71Pi+jsRfXYfrtcl0gblbAEW7SoMbYl43fyjr3pFqdMlnFsAScgYA+lGajxfT2xKZPaltt2vNuPE0G7C69BJJ2gRcm5/8ZzHXyzLY6UiN8runcyxxESRiSO8VqtOQuosMyyokg8FXWIz2IP8ASkfiurLatmiN44PQ/wC0Ed+/rSzjo5fk25O2LtysFGwq20wwaBHQVRa0rGfKRGcjkd6ZPdW4ML5lwY454qzQ2CxUOFDNgA/NII69BBqtGRd9IBR2CbVO0NhsnI6SKM0lgW/IVBJUmQcxEyOh4rvE/Dzau7XXYSAYBnExz9K603m3CWxEnj2qu++yy6dMhbuuFFxW2KSdp4LPEMB9MTR/hWh3qWbcpzkiQSI+Yduxrr+gV2QXGRvJhFgFevmXpRa2PLuQxtABmBvWcAic5EUyavoGmfWEGKW+K+CJdYXNu64g8vmKz2yKZokrHeqbcoAGJIBieS3uAMR6VtlFS6Z0aTXYlufhwuGe4SpJm4oMhz6+uee1ZjW6S2t1/h21tFGG24TyRiABxW88X1oS3EeYmROAY55PasLD3nYlQbauMyFYYI4HM1my410obMs2k2StOYXGRuKhwpU7jJYREg5OeIojT6K5/q7UcOJAkKpU8NIxInj+1Cuqhi7Dcx5Enb2AjE47x7V6brMAOFAgDoB2AGAPpWnF4TavIZ5ZlX8s8uae2qshYsrNJRT5fQbjkxziqvGvEUXRWbdtQhW87FVEAgqoBb15Fc6Uu8RsyhAro4ccMbVIqjN32WeG+JKV2ntKnuO3uKD8U0ofBE/r96W6Z5G2c8imWlBfBPm6Z5rF5OBwlcTrePnT/bnsRWtCFfg/XitDpnqm54dc3YH1oW8CMEz7VRCMsjo0ZMkMKth93W7iSOFUx6k9aKSyuosKrHYQ5O4AGekN1HHSkVy+flwAef8AutF4ba8gHpXV+jH6Si0cXJklK5P2XaL8Pi0khRcYnJQ4A9JyPrQAZBkpt80STuYiZJWcCIjFNiblvIyPSq7+tt3htuIVPMgQf0g/b61z8vht/Fg+qmtA2r1yM+W2yBvDCQw5WBn7VZYtq5tttlScKF7HMKcDmJFFWNoDeVXBHJzwcYPB6dquS+wuIZAMeUHmJ4/6Fcr6bjKpb9l8UnTYDd8MEkvAYhgCgiUYiAZHIK1PR6FbYb4m05AE7gQWOOefbimGr07IJY7lZTMLALc5Y+pxSnXagg/M1wAjJHlkkGcCTHseKeXKIyh21I+oWuBSjxpPzFBa5DgrCAdM56leppmnAod9P+aHyfJH/HMkj1OPtW+ceXRqatCfxHwFmtsXcwoENOBBypX5uMzPIFJXvqohZCg4BMn3JPLfpWi/F2v2acIDm4+f+K5P0mBWE1Gq/vWvBjjFcjm+R1Lig9tTB4E0PqfFtozQSa2VJPSaWW1a6248dBWmzPQ0TxAscVe7GJbiusWFtgSM1zIXOeO1Qhl9ahV93GcT/ma654i7YtoVxlnHHsv9/tWn1KgLMDHFBW9P3/mNGb5UWc72i3xO5dXT2yl74jlmD2iv8gHlY3AJJP78Ypbb1Sc3A1sj/dwfZxj7xTtYZAOo4+kihQgYf0P0pVFLQHPlsXae1vYEQQTOCCPuKbtqGGIqnTaFEbcFAPcCKZ3GxIyKslLkCUrF/wD5Z17xRVjx0NyoP0riyN8wigRokuZtHI6HBpBR7b1CnIge1XJaLZTzNIxCxHUszA/5FIdLYZDmmvgOui8B0Jj7g/uBVGbGpx+/otwy4zQz1nhVwWglos2Yg3D5ATJKwYaO1Dn8PMr292+6oIHmZwEAHziDJPpT8ken12/uBUVX0H2H7NWDj3Z13BMuXXsOx96sTxXNAEZqBePpmsUc810c5ZpIQ/iXxD4upYD5UXaPfk/1ms/q3iD2wf2r3VX28zgwSZ/f96pFzeGB6ivQpUqMzfJ2wZ7uGHcTRugYIm9uOFXqTSMEm5s6wR78ftTey26/t/ltKAP+XU1LI0NbKE+Z+T07UQvaqQ9e3LsLjk4FMID3jveBwK9vL5wOgBNXWLe0Cq7wgs3sP0qBCl8Ot/AN748XVYAWY+ZTHmn7ntigNOMsPX9Yq+y4gT2qlTF1vUD/AD+lRBbsuCyKlZulTHSvYry4Kgp163mRWa8UDWbu9SQCa0HxcUo/FFwfCHcsAKDGjsPXxMvb3HoKhptX8NVudn+5wBSsMRbVR1NW694W2vbP7VA12fVVuSAZwQD1656g1Ce8f+v9qX/h/Ub7CHqBH29jNEajWKjBTuk5ET36j61zZKnR2oyTimel4ofxDURZf/iR98VN7lLfHLv5cdyP71zfG/XlivucdszOoHlNAWHgj7UydcUs7jsa9IIgfxEQ9u6MQ0N7HH71Pw26Q7nvVfiv+i0e9V+F3pKnvFKP/wAmjV5bb2H61N7oLegFBB/zDXoamK6GAu1VrrvlA7sKFS6ZirtYPMPQ1CFN7VgNBPBjmom/5x6p+5qxrkn5f6mqPEB5kYeo/SoEZC7ioPqYih1MrQovZE8ioRIZXD2rO/ihiWsr0k/qtOkuce9JfFX3lD1W4f6j/wDNBjQ2WlZKjqMn0H9681rTcUdlH9/3oGxfY3GA4J/TFFMd10+8fbH7VA1RvPwrdPwSOzdgeR605AUuGLbcR8p79xWb/D1/YGHtTT+IB6/0/tWLI1GZtxSvHTJG7nmlvi74Ue5/ao3NZ+/X9qF1d2SD/wDX96w+BD92/sYZaA7ppXew9M7k0t1oyDXcFRVdEqQf8mlngTwdp5Vx+tMS/PqKWaXGpA/3Ef0NL7LI6aNHY+dqkwio6TlqnexTFZPSL5hV13LVVouauIzUIUtzUdUkpPY11w5qZEq3tUAR0rUPrLUGatsGr9RblagQXS3JgetI7tyLjKelwn7A/wB6a6Iw8Uk8ZXbfuHuoj6gA/pSseC7os8N6t9f3ovQiWoTTGEA70y0iQaKDI0fhJzHpTE2qTeH3YYdKaLq8x61yvPi1JSQsWwTYM4HNdqFyP+Irq6p4HyZJA91BHFAaxBtOK6urrAQAFEjFBKg/ibeB81dXUjLI+/waPw9RnFSvoOwr2upir2T0aDtVoUdq9rqKID3VE8VYiiGx0rq6oQp0yDsKNCCOBXV1QDFCqPijHX96S/iBB8Y4HA/evK6lei7H8i61bHkwOO3tTS2g7CurqiBIP0iieKKI8x9zXV1YPO1H+xYn/9k="/>
          <p:cNvSpPr>
            <a:spLocks noChangeAspect="1" noChangeArrowheads="1"/>
          </p:cNvSpPr>
          <p:nvPr/>
        </p:nvSpPr>
        <p:spPr bwMode="auto">
          <a:xfrm>
            <a:off x="328613"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pitchFamily="34" charset="-128"/>
            </a:endParaRPr>
          </a:p>
        </p:txBody>
      </p:sp>
      <p:pic>
        <p:nvPicPr>
          <p:cNvPr id="6152" name="Picture 8" descr="http://nia.ecsu.edu/sp/0405/0405jem/images/j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221027"/>
            <a:ext cx="19050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1248850"/>
            <a:ext cx="4648200" cy="2246769"/>
          </a:xfrm>
          <a:prstGeom prst="rect">
            <a:avLst/>
          </a:prstGeom>
          <a:noFill/>
        </p:spPr>
        <p:txBody>
          <a:bodyPr wrap="square" rtlCol="0">
            <a:spAutoFit/>
          </a:bodyPr>
          <a:lstStyle/>
          <a:p>
            <a:r>
              <a:rPr lang="en-US" sz="2800" dirty="0">
                <a:ea typeface="ＭＳ Ｐゴシック" pitchFamily="34" charset="-128"/>
              </a:rPr>
              <a:t>Concept and Delivery by</a:t>
            </a:r>
            <a:br>
              <a:rPr lang="en-US" sz="2800" dirty="0">
                <a:ea typeface="ＭＳ Ｐゴシック" pitchFamily="34" charset="-128"/>
              </a:rPr>
            </a:br>
            <a:r>
              <a:rPr lang="en-US" sz="2800" dirty="0">
                <a:ea typeface="ＭＳ Ｐゴシック" pitchFamily="34" charset="-128"/>
              </a:rPr>
              <a:t>Jerome Mitchell: </a:t>
            </a:r>
            <a:endParaRPr lang="en-US" sz="2800" dirty="0" smtClean="0">
              <a:ea typeface="ＭＳ Ｐゴシック" pitchFamily="34" charset="-128"/>
            </a:endParaRPr>
          </a:p>
          <a:p>
            <a:r>
              <a:rPr lang="en-US" sz="2800" dirty="0" smtClean="0">
                <a:ea typeface="ＭＳ Ｐゴシック" pitchFamily="34" charset="-128"/>
              </a:rPr>
              <a:t>Undergraduate </a:t>
            </a:r>
            <a:r>
              <a:rPr lang="en-US" sz="2800" dirty="0">
                <a:ea typeface="ＭＳ Ｐゴシック" pitchFamily="34" charset="-128"/>
              </a:rPr>
              <a:t>ECSU, </a:t>
            </a:r>
            <a:endParaRPr lang="en-US" sz="2800" dirty="0" smtClean="0">
              <a:ea typeface="ＭＳ Ｐゴシック" pitchFamily="34" charset="-128"/>
            </a:endParaRPr>
          </a:p>
          <a:p>
            <a:r>
              <a:rPr lang="en-US" sz="2800" dirty="0" smtClean="0">
                <a:ea typeface="ＭＳ Ｐゴシック" pitchFamily="34" charset="-128"/>
              </a:rPr>
              <a:t>Masters </a:t>
            </a:r>
            <a:r>
              <a:rPr lang="en-US" sz="2800" dirty="0">
                <a:ea typeface="ＭＳ Ｐゴシック" pitchFamily="34" charset="-128"/>
              </a:rPr>
              <a:t>Kansas, PhD </a:t>
            </a:r>
            <a:r>
              <a:rPr lang="en-US" sz="2800" dirty="0" smtClean="0">
                <a:ea typeface="ＭＳ Ｐゴシック" pitchFamily="34" charset="-128"/>
              </a:rPr>
              <a:t>(in progress)Indiana </a:t>
            </a:r>
            <a:endParaRPr lang="en-US" sz="2800" dirty="0">
              <a:ea typeface="ＭＳ Ｐゴシック" pitchFamily="34" charset="-128"/>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758"/>
          <a:stretch/>
        </p:blipFill>
        <p:spPr bwMode="auto">
          <a:xfrm>
            <a:off x="6934200" y="1143000"/>
            <a:ext cx="2069176" cy="208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154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62800" cy="1143000"/>
          </a:xfrm>
        </p:spPr>
        <p:txBody>
          <a:bodyPr>
            <a:noAutofit/>
          </a:bodyPr>
          <a:lstStyle/>
          <a:p>
            <a:r>
              <a:rPr lang="en-US" sz="3600" b="1" dirty="0" smtClean="0"/>
              <a:t>ADMI Cloudy View on Computing Workshop Participants</a:t>
            </a:r>
            <a:endParaRPr lang="en-US" sz="3600" b="1"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01" t="27325" r="21227" b="20505"/>
          <a:stretch/>
        </p:blipFill>
        <p:spPr bwMode="auto">
          <a:xfrm>
            <a:off x="21770" y="1341913"/>
            <a:ext cx="9122229" cy="551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42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ea typeface="ＭＳ Ｐゴシック" pitchFamily="34" charset="-128"/>
              </a:rPr>
              <a:t>Hadoop</a:t>
            </a:r>
          </a:p>
        </p:txBody>
      </p:sp>
      <p:sp>
        <p:nvSpPr>
          <p:cNvPr id="32770" name="Content Placeholder 2"/>
          <p:cNvSpPr>
            <a:spLocks noGrp="1"/>
          </p:cNvSpPr>
          <p:nvPr>
            <p:ph idx="1"/>
          </p:nvPr>
        </p:nvSpPr>
        <p:spPr/>
        <p:txBody>
          <a:bodyPr/>
          <a:lstStyle/>
          <a:p>
            <a:r>
              <a:rPr lang="en-US" smtClean="0">
                <a:ea typeface="ＭＳ Ｐゴシック" pitchFamily="34" charset="-128"/>
              </a:rPr>
              <a:t>Hadoop provides an open source implementation of MapReduce and HDFS.</a:t>
            </a:r>
          </a:p>
          <a:p>
            <a:r>
              <a:rPr lang="en-US" smtClean="0">
                <a:ea typeface="ＭＳ Ｐゴシック" pitchFamily="34" charset="-128"/>
              </a:rPr>
              <a:t>myHadoop provides a set of scripts to configure and run Hadoop within an HPC environment</a:t>
            </a:r>
          </a:p>
          <a:p>
            <a:pPr lvl="1"/>
            <a:r>
              <a:rPr lang="en-US" smtClean="0">
                <a:ea typeface="ＭＳ Ｐゴシック" pitchFamily="34" charset="-128"/>
              </a:rPr>
              <a:t>From San Diego Supercomputer Center</a:t>
            </a:r>
          </a:p>
          <a:p>
            <a:pPr lvl="1"/>
            <a:r>
              <a:rPr lang="en-US" smtClean="0">
                <a:ea typeface="ＭＳ Ｐゴシック" pitchFamily="34" charset="-128"/>
              </a:rPr>
              <a:t>Available on India, Sierra, and Alamo systems within FutureGrid</a:t>
            </a:r>
          </a:p>
        </p:txBody>
      </p:sp>
      <p:sp>
        <p:nvSpPr>
          <p:cNvPr id="3277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3ADA7B-7103-4368-BB47-0C42A074E033}" type="slidenum">
              <a:rPr lang="en-US" sz="1200">
                <a:solidFill>
                  <a:srgbClr val="898989"/>
                </a:solidFill>
                <a:latin typeface="Calibri" pitchFamily="34" charset="0"/>
              </a:rPr>
              <a:pPr eaLnBrk="1" hangingPunct="1"/>
              <a:t>47</a:t>
            </a:fld>
            <a:endParaRPr lang="en-US" sz="1200">
              <a:solidFill>
                <a:srgbClr val="898989"/>
              </a:solidFill>
              <a:latin typeface="Calibri" pitchFamily="34" charset="0"/>
            </a:endParaRPr>
          </a:p>
        </p:txBody>
      </p:sp>
      <p:pic>
        <p:nvPicPr>
          <p:cNvPr id="327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6249988"/>
            <a:ext cx="20193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8513" y="6249988"/>
            <a:ext cx="20701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ea typeface="ＭＳ Ｐゴシック" pitchFamily="34" charset="-128"/>
              </a:rPr>
              <a:t>myHadoop</a:t>
            </a:r>
          </a:p>
        </p:txBody>
      </p:sp>
      <p:sp>
        <p:nvSpPr>
          <p:cNvPr id="3" name="Content Placeholder 2"/>
          <p:cNvSpPr>
            <a:spLocks noGrp="1"/>
          </p:cNvSpPr>
          <p:nvPr>
            <p:ph idx="1"/>
          </p:nvPr>
        </p:nvSpPr>
        <p:spPr/>
        <p:txBody>
          <a:bodyPr/>
          <a:lstStyle/>
          <a:p>
            <a:pPr>
              <a:buFont typeface="Arial" charset="0"/>
              <a:buChar char="•"/>
              <a:defRPr/>
            </a:pPr>
            <a:r>
              <a:rPr lang="en-US" dirty="0" smtClean="0"/>
              <a:t>Log into to </a:t>
            </a:r>
            <a:r>
              <a:rPr lang="en-US" dirty="0" err="1" smtClean="0"/>
              <a:t>india</a:t>
            </a:r>
            <a:r>
              <a:rPr lang="en-US" dirty="0"/>
              <a:t> </a:t>
            </a:r>
            <a:r>
              <a:rPr lang="en-US" dirty="0" smtClean="0"/>
              <a:t>&amp; load </a:t>
            </a:r>
            <a:r>
              <a:rPr lang="en-US" dirty="0" err="1" smtClean="0"/>
              <a:t>mymadoop</a:t>
            </a:r>
            <a:endParaRPr lang="en-US" dirty="0" smtClean="0"/>
          </a:p>
          <a:p>
            <a:pPr>
              <a:buFont typeface="Arial" charset="0"/>
              <a:buChar char="•"/>
              <a:defRPr/>
            </a:pPr>
            <a:endParaRPr lang="en-US" dirty="0" smtClean="0"/>
          </a:p>
          <a:p>
            <a:pPr marL="0" indent="0">
              <a:buFont typeface="Arial" charset="0"/>
              <a:buNone/>
              <a:defRPr/>
            </a:pPr>
            <a:r>
              <a:rPr lang="hu-HU" sz="1800" dirty="0" smtClean="0">
                <a:latin typeface="Courier"/>
                <a:cs typeface="Courier"/>
              </a:rPr>
              <a:t>user@host:$ ssh user@india.futuregrid.org</a:t>
            </a:r>
          </a:p>
          <a:p>
            <a:pPr marL="0" indent="0">
              <a:buFont typeface="Arial" charset="0"/>
              <a:buNone/>
              <a:defRPr/>
            </a:pPr>
            <a:endParaRPr lang="nl-NL" sz="1800" dirty="0" smtClean="0">
              <a:latin typeface="Courier"/>
              <a:cs typeface="Courier"/>
            </a:endParaRPr>
          </a:p>
          <a:p>
            <a:pPr marL="0" indent="0">
              <a:buFont typeface="Arial" charset="0"/>
              <a:buNone/>
              <a:defRPr/>
            </a:pPr>
            <a:r>
              <a:rPr lang="nl-NL" sz="1800" dirty="0" smtClean="0">
                <a:latin typeface="Courier"/>
                <a:cs typeface="Courier"/>
              </a:rPr>
              <a:t>[user@i136 ~]$ module load myhadoop</a:t>
            </a:r>
          </a:p>
          <a:p>
            <a:pPr marL="0" indent="0">
              <a:buFont typeface="Arial" charset="0"/>
              <a:buNone/>
              <a:defRPr/>
            </a:pPr>
            <a:r>
              <a:rPr lang="nl-NL" sz="1800" dirty="0" smtClean="0">
                <a:latin typeface="Courier"/>
                <a:cs typeface="Courier"/>
              </a:rPr>
              <a:t>myHadoop version 0.2a loaded</a:t>
            </a:r>
          </a:p>
          <a:p>
            <a:pPr marL="0" indent="0">
              <a:buFont typeface="Arial" charset="0"/>
              <a:buNone/>
              <a:defRPr/>
            </a:pPr>
            <a:r>
              <a:rPr lang="nl-NL" sz="1800" dirty="0" smtClean="0">
                <a:latin typeface="Courier"/>
                <a:cs typeface="Courier"/>
              </a:rPr>
              <a:t>[user@i136 ~]$ echo $MY_HADOOP_HOME </a:t>
            </a:r>
          </a:p>
          <a:p>
            <a:pPr marL="0" indent="0">
              <a:buFont typeface="Arial" charset="0"/>
              <a:buNone/>
              <a:defRPr/>
            </a:pPr>
            <a:r>
              <a:rPr lang="nl-NL" sz="1800" dirty="0" smtClean="0">
                <a:latin typeface="Courier"/>
                <a:cs typeface="Courier"/>
              </a:rPr>
              <a:t>/N/soft/myHadoop</a:t>
            </a:r>
          </a:p>
          <a:p>
            <a:pPr marL="0" indent="0">
              <a:buFont typeface="Arial" charset="0"/>
              <a:buNone/>
              <a:defRPr/>
            </a:pPr>
            <a:endParaRPr lang="en-US" dirty="0"/>
          </a:p>
        </p:txBody>
      </p:sp>
      <p:sp>
        <p:nvSpPr>
          <p:cNvPr id="3379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7B84704-4FC5-48F2-8563-F951F0905D6C}" type="slidenum">
              <a:rPr lang="en-US" sz="1200">
                <a:solidFill>
                  <a:srgbClr val="898989"/>
                </a:solidFill>
                <a:latin typeface="Calibri" pitchFamily="34" charset="0"/>
              </a:rPr>
              <a:pPr eaLnBrk="1" hangingPunct="1"/>
              <a:t>48</a:t>
            </a:fld>
            <a:endParaRPr lang="en-US" sz="1200">
              <a:solidFill>
                <a:srgbClr val="898989"/>
              </a:solidFill>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ea typeface="ＭＳ Ｐゴシック" pitchFamily="34" charset="-128"/>
              </a:rPr>
              <a:t>myHadoop</a:t>
            </a:r>
          </a:p>
        </p:txBody>
      </p:sp>
      <p:sp>
        <p:nvSpPr>
          <p:cNvPr id="3" name="Content Placeholder 2"/>
          <p:cNvSpPr>
            <a:spLocks noGrp="1"/>
          </p:cNvSpPr>
          <p:nvPr>
            <p:ph idx="1"/>
          </p:nvPr>
        </p:nvSpPr>
        <p:spPr/>
        <p:txBody>
          <a:bodyPr/>
          <a:lstStyle/>
          <a:p>
            <a:r>
              <a:rPr lang="en-US" smtClean="0">
                <a:ea typeface="ＭＳ Ｐゴシック" pitchFamily="34" charset="-128"/>
              </a:rPr>
              <a:t>Create a PBS Job</a:t>
            </a:r>
          </a:p>
          <a:p>
            <a:pPr>
              <a:buFont typeface="Arial" pitchFamily="34" charset="0"/>
              <a:buNone/>
            </a:pPr>
            <a:endParaRPr lang="nl-NL" sz="1800" smtClean="0">
              <a:latin typeface="Courier" charset="0"/>
              <a:ea typeface="ＭＳ Ｐゴシック" pitchFamily="34" charset="-128"/>
            </a:endParaRPr>
          </a:p>
          <a:p>
            <a:pPr>
              <a:buFont typeface="Arial" pitchFamily="34" charset="0"/>
              <a:buNone/>
            </a:pPr>
            <a:r>
              <a:rPr lang="nl-NL" sz="1800" smtClean="0">
                <a:latin typeface="Courier" charset="0"/>
                <a:ea typeface="ＭＳ Ｐゴシック" pitchFamily="34" charset="-128"/>
              </a:rPr>
              <a:t>#PBS -q batch </a:t>
            </a:r>
          </a:p>
          <a:p>
            <a:pPr>
              <a:buFont typeface="Arial" pitchFamily="34" charset="0"/>
              <a:buNone/>
            </a:pPr>
            <a:r>
              <a:rPr lang="nl-NL" sz="1800" smtClean="0">
                <a:latin typeface="Courier" charset="0"/>
                <a:ea typeface="ＭＳ Ｐゴシック" pitchFamily="34" charset="-128"/>
              </a:rPr>
              <a:t>#PBS -N hadoop_job </a:t>
            </a:r>
          </a:p>
          <a:p>
            <a:pPr>
              <a:buFont typeface="Arial" pitchFamily="34" charset="0"/>
              <a:buNone/>
            </a:pPr>
            <a:r>
              <a:rPr lang="nl-NL" sz="1800" smtClean="0">
                <a:latin typeface="Courier" charset="0"/>
                <a:ea typeface="ＭＳ Ｐゴシック" pitchFamily="34" charset="-128"/>
              </a:rPr>
              <a:t>#PBS -l nodes=4:ppn=1 </a:t>
            </a:r>
          </a:p>
          <a:p>
            <a:pPr>
              <a:buFont typeface="Arial" pitchFamily="34" charset="0"/>
              <a:buNone/>
            </a:pPr>
            <a:r>
              <a:rPr lang="nl-NL" sz="1800" smtClean="0">
                <a:latin typeface="Courier" charset="0"/>
                <a:ea typeface="ＭＳ Ｐゴシック" pitchFamily="34" charset="-128"/>
              </a:rPr>
              <a:t>#PBS -o hadoop_run.out </a:t>
            </a:r>
          </a:p>
          <a:p>
            <a:pPr>
              <a:buFont typeface="Arial" pitchFamily="34" charset="0"/>
              <a:buNone/>
            </a:pPr>
            <a:r>
              <a:rPr lang="nl-NL" sz="1800" smtClean="0">
                <a:latin typeface="Courier" charset="0"/>
                <a:ea typeface="ＭＳ Ｐゴシック" pitchFamily="34" charset="-128"/>
              </a:rPr>
              <a:t>#PBS -e hadoop_run.err </a:t>
            </a:r>
          </a:p>
          <a:p>
            <a:pPr>
              <a:buFont typeface="Arial" pitchFamily="34" charset="0"/>
              <a:buNone/>
            </a:pPr>
            <a:r>
              <a:rPr lang="nl-NL" sz="1800" smtClean="0">
                <a:latin typeface="Courier" charset="0"/>
                <a:ea typeface="ＭＳ Ｐゴシック" pitchFamily="34" charset="-128"/>
              </a:rPr>
              <a:t>#PBS </a:t>
            </a:r>
            <a:r>
              <a:rPr lang="en-US" sz="1800" smtClean="0">
                <a:latin typeface="Courier" charset="0"/>
                <a:ea typeface="ＭＳ Ｐゴシック" pitchFamily="34" charset="-128"/>
              </a:rPr>
              <a:t>–</a:t>
            </a:r>
            <a:r>
              <a:rPr lang="nl-NL" sz="1800" smtClean="0">
                <a:latin typeface="Courier" charset="0"/>
                <a:ea typeface="ＭＳ Ｐゴシック" pitchFamily="34" charset="-128"/>
              </a:rPr>
              <a:t>V</a:t>
            </a:r>
          </a:p>
          <a:p>
            <a:pPr>
              <a:buFont typeface="Arial" pitchFamily="34" charset="0"/>
              <a:buNone/>
            </a:pPr>
            <a:endParaRPr lang="nl-NL" sz="1800" smtClean="0">
              <a:latin typeface="Courier" charset="0"/>
              <a:ea typeface="ＭＳ Ｐゴシック" pitchFamily="34" charset="-128"/>
            </a:endParaRPr>
          </a:p>
          <a:p>
            <a:pPr>
              <a:buFont typeface="Arial" pitchFamily="34" charset="0"/>
              <a:buNone/>
            </a:pPr>
            <a:r>
              <a:rPr lang="en-US" sz="1800" smtClean="0">
                <a:latin typeface="Courier" charset="0"/>
                <a:ea typeface="ＭＳ Ｐゴシック" pitchFamily="34" charset="-128"/>
              </a:rPr>
              <a:t>m</a:t>
            </a:r>
            <a:r>
              <a:rPr lang="nl-NL" sz="1800" smtClean="0">
                <a:latin typeface="Courier" charset="0"/>
                <a:ea typeface="ＭＳ Ｐゴシック" pitchFamily="34" charset="-128"/>
              </a:rPr>
              <a:t>odule load java</a:t>
            </a:r>
          </a:p>
          <a:p>
            <a:pPr>
              <a:buFont typeface="Arial" pitchFamily="34" charset="0"/>
              <a:buNone/>
            </a:pPr>
            <a:r>
              <a:rPr lang="en-US" sz="1800" smtClean="0">
                <a:latin typeface="Courier" charset="0"/>
                <a:ea typeface="ＭＳ Ｐゴシック" pitchFamily="34" charset="-128"/>
              </a:rPr>
              <a:t>#### Set this to the directory where Hadoop configs should be generated</a:t>
            </a:r>
          </a:p>
          <a:p>
            <a:pPr>
              <a:buFont typeface="Arial" pitchFamily="34" charset="0"/>
              <a:buNone/>
            </a:pPr>
            <a:r>
              <a:rPr lang="en-US" sz="1800" smtClean="0">
                <a:latin typeface="Courier" charset="0"/>
                <a:ea typeface="ＭＳ Ｐゴシック" pitchFamily="34" charset="-128"/>
              </a:rPr>
              <a:t>#...</a:t>
            </a:r>
          </a:p>
          <a:p>
            <a:pPr>
              <a:buFont typeface="Arial" pitchFamily="34" charset="0"/>
              <a:buNone/>
            </a:pPr>
            <a:r>
              <a:rPr lang="en-US" sz="1800" smtClean="0">
                <a:latin typeface="Courier" charset="0"/>
                <a:ea typeface="ＭＳ Ｐゴシック" pitchFamily="34" charset="-128"/>
              </a:rPr>
              <a:t>export HADOOP_CONF_DIR="${HOME}/myHadoop-config"</a:t>
            </a:r>
          </a:p>
          <a:p>
            <a:pPr>
              <a:buFont typeface="Arial" pitchFamily="34" charset="0"/>
              <a:buNone/>
            </a:pPr>
            <a:endParaRPr lang="en-US" sz="1800" smtClean="0">
              <a:latin typeface="Courier" charset="0"/>
              <a:ea typeface="ＭＳ Ｐゴシック" pitchFamily="34" charset="-128"/>
            </a:endParaRPr>
          </a:p>
        </p:txBody>
      </p:sp>
      <p:sp>
        <p:nvSpPr>
          <p:cNvPr id="348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C7CE26-5D0D-4A3D-B0AE-C09BAE6761B5}" type="slidenum">
              <a:rPr lang="en-US" sz="1200">
                <a:solidFill>
                  <a:srgbClr val="898989"/>
                </a:solidFill>
                <a:latin typeface="Calibri" pitchFamily="34" charset="0"/>
              </a:rPr>
              <a:pPr eaLnBrk="1" hangingPunct="1"/>
              <a:t>49</a:t>
            </a:fld>
            <a:endParaRPr lang="en-US" sz="1200">
              <a:solidFill>
                <a:srgbClr val="898989"/>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Generating an SSH key pair</a:t>
            </a:r>
          </a:p>
        </p:txBody>
      </p:sp>
      <p:sp>
        <p:nvSpPr>
          <p:cNvPr id="8196" name="Text Box 4"/>
          <p:cNvSpPr txBox="1">
            <a:spLocks noChangeArrowheads="1"/>
          </p:cNvSpPr>
          <p:nvPr/>
        </p:nvSpPr>
        <p:spPr bwMode="auto">
          <a:xfrm>
            <a:off x="496888" y="1646238"/>
            <a:ext cx="8150225" cy="405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857250" indent="-285750" eaLnBrk="0" hangingPunct="0">
              <a:defRPr sz="2400">
                <a:solidFill>
                  <a:schemeClr val="tx1"/>
                </a:solidFill>
                <a:latin typeface="Arial" pitchFamily="34" charset="0"/>
                <a:ea typeface="ＭＳ Ｐゴシック" pitchFamily="34" charset="-128"/>
              </a:defRPr>
            </a:lvl3pPr>
            <a:lvl4pPr marL="12573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sz="2500">
                <a:solidFill>
                  <a:srgbClr val="000000"/>
                </a:solidFill>
              </a:rPr>
              <a:t>For Mac or Linux users</a:t>
            </a:r>
            <a:endParaRPr lang="en-US" sz="2500">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latin typeface="Courier" charset="0"/>
              </a:rPr>
              <a:t>ssh-keygen –t rsa</a:t>
            </a:r>
            <a:endParaRPr lang="en-US" sz="2500">
              <a:latin typeface="Courier" charset="0"/>
            </a:endParaRPr>
          </a:p>
          <a:p>
            <a:pPr lvl="2" eaLnBrk="1" hangingPunct="1">
              <a:lnSpc>
                <a:spcPct val="95000"/>
              </a:lnSpc>
              <a:buClr>
                <a:srgbClr val="000000"/>
              </a:buClr>
              <a:buSzPct val="80000"/>
              <a:buFont typeface="Courier New" pitchFamily="49" charset="0"/>
              <a:buChar char="o"/>
            </a:pPr>
            <a:r>
              <a:rPr lang="en-US" sz="2500">
                <a:solidFill>
                  <a:srgbClr val="000000"/>
                </a:solidFill>
              </a:rPr>
              <a:t>Copy ~/.ssh/id_rsa.pub to the web form</a:t>
            </a:r>
            <a:br>
              <a:rPr lang="en-US" sz="2500">
                <a:solidFill>
                  <a:srgbClr val="000000"/>
                </a:solidFill>
              </a:rPr>
            </a:br>
            <a:endParaRPr lang="en-US" sz="2500">
              <a:latin typeface="Times New Roman" pitchFamily="18" charset="0"/>
            </a:endParaRPr>
          </a:p>
          <a:p>
            <a:pPr lvl="1" eaLnBrk="1" hangingPunct="1">
              <a:lnSpc>
                <a:spcPct val="95000"/>
              </a:lnSpc>
              <a:buClr>
                <a:srgbClr val="000000"/>
              </a:buClr>
              <a:buSzPct val="100000"/>
              <a:buFontTx/>
              <a:buChar char="•"/>
            </a:pPr>
            <a:r>
              <a:rPr lang="en-US" sz="2500">
                <a:solidFill>
                  <a:srgbClr val="000000"/>
                </a:solidFill>
              </a:rPr>
              <a:t>For Windows users, this is more difficult</a:t>
            </a:r>
            <a:endParaRPr lang="en-US" sz="2500">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rPr>
              <a:t>Download putty.exe and puttygen.exe</a:t>
            </a:r>
            <a:endParaRPr lang="en-US" sz="2500">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rPr>
              <a:t>Puttygen is used to generate an SSH key pair</a:t>
            </a:r>
            <a:endParaRPr lang="en-US" sz="2500">
              <a:latin typeface="Times New Roman" pitchFamily="18" charset="0"/>
            </a:endParaRPr>
          </a:p>
          <a:p>
            <a:pPr lvl="3" eaLnBrk="1" hangingPunct="1">
              <a:lnSpc>
                <a:spcPct val="95000"/>
              </a:lnSpc>
              <a:buClr>
                <a:srgbClr val="000000"/>
              </a:buClr>
              <a:buSzPct val="100000"/>
              <a:buFont typeface="Wingdings" pitchFamily="2" charset="2"/>
              <a:buChar char="§"/>
            </a:pPr>
            <a:r>
              <a:rPr lang="en-US" sz="2500">
                <a:solidFill>
                  <a:srgbClr val="000000"/>
                </a:solidFill>
              </a:rPr>
              <a:t>Run puttygen and click </a:t>
            </a:r>
            <a:r>
              <a:rPr lang="ja-JP" altLang="en-US" sz="2500">
                <a:solidFill>
                  <a:srgbClr val="000000"/>
                </a:solidFill>
              </a:rPr>
              <a:t>“</a:t>
            </a:r>
            <a:r>
              <a:rPr lang="en-US" altLang="ja-JP" sz="2500">
                <a:solidFill>
                  <a:srgbClr val="000000"/>
                </a:solidFill>
              </a:rPr>
              <a:t>Generate</a:t>
            </a:r>
            <a:r>
              <a:rPr lang="ja-JP" altLang="en-US" sz="2500">
                <a:solidFill>
                  <a:srgbClr val="000000"/>
                </a:solidFill>
              </a:rPr>
              <a:t>”</a:t>
            </a:r>
            <a:endParaRPr lang="en-US" altLang="ja-JP" sz="2500">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rPr>
              <a:t>The public portion of your key is in the box labeled </a:t>
            </a:r>
            <a:r>
              <a:rPr lang="ja-JP" altLang="en-US" sz="2500">
                <a:solidFill>
                  <a:srgbClr val="000000"/>
                </a:solidFill>
              </a:rPr>
              <a:t>“</a:t>
            </a:r>
            <a:r>
              <a:rPr lang="en-US" altLang="ja-JP" sz="2500">
                <a:solidFill>
                  <a:srgbClr val="000000"/>
                </a:solidFill>
              </a:rPr>
              <a:t>SSH key for pasting into OpenSSH authorized_keys file</a:t>
            </a:r>
            <a:r>
              <a:rPr lang="ja-JP" altLang="en-US" sz="2500">
                <a:solidFill>
                  <a:srgbClr val="000000"/>
                </a:solidFill>
              </a:rPr>
              <a:t>”</a:t>
            </a:r>
            <a:endParaRPr lang="en-US" sz="2500">
              <a:solidFill>
                <a:srgbClr val="000000"/>
              </a:solidFill>
            </a:endParaRPr>
          </a:p>
        </p:txBody>
      </p:sp>
      <p:sp>
        <p:nvSpPr>
          <p:cNvPr id="8197"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ea typeface="ＭＳ Ｐゴシック" pitchFamily="34" charset="-128"/>
              </a:rPr>
              <a:t>myHadoop</a:t>
            </a:r>
          </a:p>
        </p:txBody>
      </p:sp>
      <p:sp>
        <p:nvSpPr>
          <p:cNvPr id="35842" name="Content Placeholder 2"/>
          <p:cNvSpPr>
            <a:spLocks noGrp="1"/>
          </p:cNvSpPr>
          <p:nvPr>
            <p:ph idx="1"/>
          </p:nvPr>
        </p:nvSpPr>
        <p:spPr>
          <a:xfrm>
            <a:off x="457200" y="1308100"/>
            <a:ext cx="8229600" cy="4525963"/>
          </a:xfrm>
        </p:spPr>
        <p:txBody>
          <a:bodyPr/>
          <a:lstStyle/>
          <a:p>
            <a:pPr marL="0" indent="0">
              <a:buFont typeface="Arial" pitchFamily="34" charset="0"/>
              <a:buNone/>
            </a:pPr>
            <a:r>
              <a:rPr lang="nl-NL" sz="1600" smtClean="0">
                <a:latin typeface="Courier" charset="0"/>
                <a:ea typeface="ＭＳ Ｐゴシック" pitchFamily="34" charset="-128"/>
              </a:rPr>
              <a:t>#### Start the Hadoop cluster </a:t>
            </a:r>
          </a:p>
          <a:p>
            <a:pPr marL="0" indent="0">
              <a:buFont typeface="Arial" pitchFamily="34" charset="0"/>
              <a:buNone/>
            </a:pPr>
            <a:r>
              <a:rPr lang="nl-NL" sz="1600" smtClean="0">
                <a:latin typeface="Courier" charset="0"/>
                <a:ea typeface="ＭＳ Ｐゴシック" pitchFamily="34" charset="-128"/>
              </a:rPr>
              <a:t>echo "Start all Hadoop daemons"</a:t>
            </a:r>
          </a:p>
          <a:p>
            <a:pPr marL="0" indent="0">
              <a:buFont typeface="Arial" pitchFamily="34" charset="0"/>
              <a:buNone/>
            </a:pPr>
            <a:r>
              <a:rPr lang="nl-NL" sz="1600" smtClean="0">
                <a:latin typeface="Courier" charset="0"/>
                <a:ea typeface="ＭＳ Ｐゴシック" pitchFamily="34" charset="-128"/>
              </a:rPr>
              <a:t>$HADOOP_HOME/bin/start-all.sh</a:t>
            </a:r>
          </a:p>
          <a:p>
            <a:pPr marL="0" indent="0">
              <a:buFont typeface="Arial" pitchFamily="34" charset="0"/>
              <a:buNone/>
            </a:pPr>
            <a:r>
              <a:rPr lang="nl-NL" sz="1600" smtClean="0">
                <a:latin typeface="Courier" charset="0"/>
                <a:ea typeface="ＭＳ Ｐゴシック" pitchFamily="34" charset="-128"/>
              </a:rPr>
              <a:t>#$HADOOP_HOME/bin/hadoop dfsadmin -safemode leave</a:t>
            </a:r>
          </a:p>
          <a:p>
            <a:pPr marL="0" indent="0">
              <a:buFont typeface="Arial" pitchFamily="34" charset="0"/>
              <a:buNone/>
            </a:pPr>
            <a:endParaRPr lang="nl-NL" sz="1600" smtClean="0">
              <a:latin typeface="Courier" charset="0"/>
              <a:ea typeface="ＭＳ Ｐゴシック" pitchFamily="34" charset="-128"/>
            </a:endParaRPr>
          </a:p>
          <a:p>
            <a:pPr marL="0" indent="0">
              <a:buFont typeface="Arial" pitchFamily="34" charset="0"/>
              <a:buNone/>
            </a:pPr>
            <a:r>
              <a:rPr lang="nl-NL" sz="1600" smtClean="0">
                <a:latin typeface="Courier" charset="0"/>
                <a:ea typeface="ＭＳ Ｐゴシック" pitchFamily="34" charset="-128"/>
              </a:rPr>
              <a:t>#### Run your jobs here</a:t>
            </a:r>
          </a:p>
          <a:p>
            <a:pPr marL="0" indent="0">
              <a:buFont typeface="Arial" pitchFamily="34" charset="0"/>
              <a:buNone/>
            </a:pPr>
            <a:r>
              <a:rPr lang="nl-NL" sz="1600" smtClean="0">
                <a:latin typeface="Courier" charset="0"/>
                <a:ea typeface="ＭＳ Ｐゴシック" pitchFamily="34" charset="-128"/>
              </a:rPr>
              <a:t>echo "Run some test Hadoop jobs"</a:t>
            </a:r>
          </a:p>
          <a:p>
            <a:pPr marL="0" indent="0">
              <a:buFont typeface="Arial" pitchFamily="34" charset="0"/>
              <a:buNone/>
            </a:pPr>
            <a:r>
              <a:rPr lang="nl-NL" sz="1600" smtClean="0">
                <a:latin typeface="Courier" charset="0"/>
                <a:ea typeface="ＭＳ Ｐゴシック" pitchFamily="34" charset="-128"/>
              </a:rPr>
              <a:t>$HADOOP_HOME/bin/hadoop --config $HADOOP_CONF_DIR dfs -mkdir Data</a:t>
            </a:r>
          </a:p>
          <a:p>
            <a:pPr marL="0" indent="0">
              <a:buFont typeface="Arial" pitchFamily="34" charset="0"/>
              <a:buNone/>
            </a:pPr>
            <a:r>
              <a:rPr lang="nl-NL" sz="1600" smtClean="0">
                <a:latin typeface="Courier" charset="0"/>
                <a:ea typeface="ＭＳ Ｐゴシック" pitchFamily="34" charset="-128"/>
              </a:rPr>
              <a:t>$HADOOP_HOME/bin/hadoop --config $HADOOP_CONF_DIR dfs -copyFromLocal $MY_HADOOP_HOME/gutenberg Data</a:t>
            </a:r>
          </a:p>
          <a:p>
            <a:pPr marL="0" indent="0">
              <a:buFont typeface="Arial" pitchFamily="34" charset="0"/>
              <a:buNone/>
            </a:pPr>
            <a:r>
              <a:rPr lang="nl-NL" sz="1600" smtClean="0">
                <a:latin typeface="Courier" charset="0"/>
                <a:ea typeface="ＭＳ Ｐゴシック" pitchFamily="34" charset="-128"/>
              </a:rPr>
              <a:t>$HADOOP_HOME/bin/hadoop --config $HADOOP_CONF_DIR dfs -ls Data/gutenberg</a:t>
            </a:r>
          </a:p>
          <a:p>
            <a:pPr marL="0" indent="0">
              <a:buFont typeface="Arial" pitchFamily="34" charset="0"/>
              <a:buNone/>
            </a:pPr>
            <a:r>
              <a:rPr lang="nl-NL" sz="1600" smtClean="0">
                <a:latin typeface="Courier" charset="0"/>
                <a:ea typeface="ＭＳ Ｐゴシック" pitchFamily="34" charset="-128"/>
              </a:rPr>
              <a:t>$HADOOP_HOME/bin/hadoop --config $HADOOP_CONF_DIR jar $HADOOP_HOME/hadoop-0.20.2-examples.jar wordcount Data/gutenberg Outputs</a:t>
            </a:r>
          </a:p>
          <a:p>
            <a:pPr marL="0" indent="0">
              <a:buFont typeface="Arial" pitchFamily="34" charset="0"/>
              <a:buNone/>
            </a:pPr>
            <a:r>
              <a:rPr lang="nl-NL" sz="1600" smtClean="0">
                <a:latin typeface="Courier" charset="0"/>
                <a:ea typeface="ＭＳ Ｐゴシック" pitchFamily="34" charset="-128"/>
              </a:rPr>
              <a:t>$HADOOP_HOME/bin/hadoop --config $HADOOP_CONF_DIR dfs -ls Outputs</a:t>
            </a:r>
          </a:p>
          <a:p>
            <a:pPr marL="0" indent="0">
              <a:buFont typeface="Arial" pitchFamily="34" charset="0"/>
              <a:buNone/>
            </a:pPr>
            <a:r>
              <a:rPr lang="nl-NL" sz="1600" smtClean="0">
                <a:latin typeface="Courier" charset="0"/>
                <a:ea typeface="ＭＳ Ｐゴシック" pitchFamily="34" charset="-128"/>
              </a:rPr>
              <a:t>$HADOOP_HOME/bin/hadoop --config $HADOOP_CONF_DIR dfs -copyToLocal Outputs ${HOME}/Hadoop-Outputs</a:t>
            </a:r>
          </a:p>
          <a:p>
            <a:pPr marL="0" indent="0">
              <a:buFont typeface="Arial" pitchFamily="34" charset="0"/>
              <a:buNone/>
            </a:pPr>
            <a:endParaRPr lang="en-US" smtClean="0">
              <a:ea typeface="ＭＳ Ｐゴシック" pitchFamily="34" charset="-128"/>
            </a:endParaRPr>
          </a:p>
        </p:txBody>
      </p:sp>
      <p:sp>
        <p:nvSpPr>
          <p:cNvPr id="3584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462945D-51C0-4DDB-971E-1909331CF660}" type="slidenum">
              <a:rPr lang="en-US" sz="1200">
                <a:solidFill>
                  <a:srgbClr val="898989"/>
                </a:solidFill>
                <a:latin typeface="Calibri" pitchFamily="34" charset="0"/>
              </a:rPr>
              <a:pPr eaLnBrk="1" hangingPunct="1"/>
              <a:t>50</a:t>
            </a:fld>
            <a:endParaRPr lang="en-US" sz="1200">
              <a:solidFill>
                <a:srgbClr val="898989"/>
              </a:solidFill>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ea typeface="ＭＳ Ｐゴシック" pitchFamily="34" charset="-128"/>
              </a:rPr>
              <a:t>myHadoop</a:t>
            </a:r>
          </a:p>
        </p:txBody>
      </p:sp>
      <p:sp>
        <p:nvSpPr>
          <p:cNvPr id="3" name="Content Placeholder 2"/>
          <p:cNvSpPr>
            <a:spLocks noGrp="1"/>
          </p:cNvSpPr>
          <p:nvPr>
            <p:ph idx="1"/>
          </p:nvPr>
        </p:nvSpPr>
        <p:spPr>
          <a:xfrm>
            <a:off x="79375" y="1600200"/>
            <a:ext cx="9064625" cy="4525963"/>
          </a:xfrm>
        </p:spPr>
        <p:txBody>
          <a:bodyPr/>
          <a:lstStyle/>
          <a:p>
            <a:pPr>
              <a:buFont typeface="Arial" charset="0"/>
              <a:buChar char="•"/>
              <a:defRPr/>
            </a:pPr>
            <a:r>
              <a:rPr lang="en-US" dirty="0" smtClean="0"/>
              <a:t>Submit a job</a:t>
            </a:r>
          </a:p>
          <a:p>
            <a:pPr marL="0" indent="0">
              <a:buFont typeface="Arial" charset="0"/>
              <a:buNone/>
              <a:defRPr/>
            </a:pPr>
            <a:endParaRPr lang="en-US" sz="1600" dirty="0" smtClean="0">
              <a:latin typeface="Courier"/>
              <a:cs typeface="Courier"/>
            </a:endParaRPr>
          </a:p>
          <a:p>
            <a:pPr marL="0" indent="0">
              <a:buFont typeface="Arial" charset="0"/>
              <a:buNone/>
              <a:defRPr/>
            </a:pPr>
            <a:r>
              <a:rPr lang="en-US" sz="1600" dirty="0" smtClean="0">
                <a:latin typeface="Courier"/>
                <a:cs typeface="Courier"/>
              </a:rPr>
              <a:t>[user@i136 ~]$ </a:t>
            </a:r>
            <a:r>
              <a:rPr lang="en-US" sz="1600" dirty="0" err="1" smtClean="0">
                <a:latin typeface="Courier"/>
                <a:cs typeface="Courier"/>
              </a:rPr>
              <a:t>qsub</a:t>
            </a:r>
            <a:r>
              <a:rPr lang="en-US" sz="1600" dirty="0" smtClean="0">
                <a:latin typeface="Courier"/>
                <a:cs typeface="Courier"/>
              </a:rPr>
              <a:t> </a:t>
            </a:r>
            <a:r>
              <a:rPr lang="en-US" sz="1600" dirty="0" err="1" smtClean="0">
                <a:latin typeface="Courier"/>
                <a:cs typeface="Courier"/>
              </a:rPr>
              <a:t>pbs-example.sh</a:t>
            </a:r>
            <a:r>
              <a:rPr lang="en-US" sz="1600" dirty="0" smtClean="0">
                <a:latin typeface="Courier"/>
                <a:cs typeface="Courier"/>
              </a:rPr>
              <a:t> </a:t>
            </a:r>
          </a:p>
          <a:p>
            <a:pPr marL="0" indent="0">
              <a:buFont typeface="Arial" charset="0"/>
              <a:buNone/>
              <a:defRPr/>
            </a:pPr>
            <a:r>
              <a:rPr lang="en-US" sz="1600" dirty="0" smtClean="0">
                <a:latin typeface="Courier"/>
                <a:cs typeface="Courier"/>
              </a:rPr>
              <a:t>125525.i136</a:t>
            </a:r>
          </a:p>
          <a:p>
            <a:pPr marL="0" indent="0">
              <a:buFont typeface="Arial" charset="0"/>
              <a:buNone/>
              <a:defRPr/>
            </a:pPr>
            <a:r>
              <a:rPr lang="tr-TR" sz="1600" dirty="0" smtClean="0">
                <a:latin typeface="Courier"/>
                <a:cs typeface="Courier"/>
              </a:rPr>
              <a:t>[user@i136 ~]$ qstat -u user</a:t>
            </a:r>
          </a:p>
          <a:p>
            <a:pPr marL="0" indent="0">
              <a:buFont typeface="Arial" charset="0"/>
              <a:buNone/>
              <a:defRPr/>
            </a:pPr>
            <a:endParaRPr lang="tr-TR" sz="1600" dirty="0" smtClean="0">
              <a:latin typeface="Courier"/>
              <a:cs typeface="Courier"/>
            </a:endParaRPr>
          </a:p>
          <a:p>
            <a:pPr marL="0" indent="0">
              <a:buFont typeface="Arial" charset="0"/>
              <a:buNone/>
              <a:defRPr/>
            </a:pPr>
            <a:r>
              <a:rPr lang="tr-TR" sz="1600" dirty="0" smtClean="0">
                <a:latin typeface="Courier"/>
                <a:cs typeface="Courier"/>
              </a:rPr>
              <a:t>i136: </a:t>
            </a:r>
          </a:p>
          <a:p>
            <a:pPr marL="0" indent="0">
              <a:buFont typeface="Arial" charset="0"/>
              <a:buNone/>
              <a:defRPr/>
            </a:pPr>
            <a:r>
              <a:rPr lang="tr-TR" sz="1600" dirty="0" smtClean="0">
                <a:latin typeface="Courier"/>
                <a:cs typeface="Courier"/>
              </a:rPr>
              <a:t>                                                                         Req'd  Req'd   Elap</a:t>
            </a:r>
          </a:p>
          <a:p>
            <a:pPr marL="0" indent="0">
              <a:buFont typeface="Arial" charset="0"/>
              <a:buNone/>
              <a:defRPr/>
            </a:pPr>
            <a:r>
              <a:rPr lang="tr-TR" sz="1600" dirty="0" smtClean="0">
                <a:latin typeface="Courier"/>
                <a:cs typeface="Courier"/>
              </a:rPr>
              <a:t>Job ID               Username Queue    Jobname          SessID NDS   TSK Memory Time  S Time</a:t>
            </a:r>
          </a:p>
          <a:p>
            <a:pPr marL="0" indent="0">
              <a:buFont typeface="Arial" charset="0"/>
              <a:buNone/>
              <a:defRPr/>
            </a:pPr>
            <a:r>
              <a:rPr lang="tr-TR" sz="1600" dirty="0" smtClean="0">
                <a:latin typeface="Courier"/>
                <a:cs typeface="Courier"/>
              </a:rPr>
              <a:t>-------------------- -------- -------- ---------------- ------ ----- --- ------ ----- - -----</a:t>
            </a:r>
          </a:p>
          <a:p>
            <a:pPr marL="0" indent="0">
              <a:buFont typeface="Arial" charset="0"/>
              <a:buNone/>
              <a:defRPr/>
            </a:pPr>
            <a:r>
              <a:rPr lang="tr-TR" sz="1600" dirty="0" smtClean="0">
                <a:latin typeface="Courier"/>
                <a:cs typeface="Courier"/>
              </a:rPr>
              <a:t>125525.i136          user	 batch    hadoop_job          --      4   4    --  04:00 Q   -- </a:t>
            </a:r>
          </a:p>
          <a:p>
            <a:pPr marL="0" indent="0">
              <a:buFont typeface="Arial" charset="0"/>
              <a:buNone/>
              <a:defRPr/>
            </a:pPr>
            <a:endParaRPr lang="en-US" sz="1600" dirty="0">
              <a:latin typeface="Courier"/>
              <a:cs typeface="Courier"/>
            </a:endParaRPr>
          </a:p>
        </p:txBody>
      </p:sp>
      <p:sp>
        <p:nvSpPr>
          <p:cNvPr id="368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9403943-FC3B-46A1-89EF-226D95CA4727}" type="slidenum">
              <a:rPr lang="en-US" sz="1200">
                <a:solidFill>
                  <a:srgbClr val="898989"/>
                </a:solidFill>
                <a:latin typeface="Calibri" pitchFamily="34" charset="0"/>
              </a:rPr>
              <a:pPr eaLnBrk="1" hangingPunct="1"/>
              <a:t>51</a:t>
            </a:fld>
            <a:endParaRPr lang="en-US" sz="1200">
              <a:solidFill>
                <a:srgbClr val="898989"/>
              </a:solidFill>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ea typeface="ＭＳ Ｐゴシック" pitchFamily="34" charset="-128"/>
              </a:rPr>
              <a:t>myHadoop</a:t>
            </a:r>
          </a:p>
        </p:txBody>
      </p:sp>
      <p:sp>
        <p:nvSpPr>
          <p:cNvPr id="3" name="Content Placeholder 2"/>
          <p:cNvSpPr>
            <a:spLocks noGrp="1"/>
          </p:cNvSpPr>
          <p:nvPr>
            <p:ph idx="1"/>
          </p:nvPr>
        </p:nvSpPr>
        <p:spPr/>
        <p:txBody>
          <a:bodyPr/>
          <a:lstStyle/>
          <a:p>
            <a:pPr>
              <a:buFont typeface="Arial" charset="0"/>
              <a:buChar char="•"/>
              <a:defRPr/>
            </a:pPr>
            <a:r>
              <a:rPr lang="en-US" dirty="0" smtClean="0"/>
              <a:t>Get results</a:t>
            </a:r>
          </a:p>
          <a:p>
            <a:pPr marL="0" indent="0">
              <a:buFont typeface="Arial" charset="0"/>
              <a:buNone/>
              <a:defRPr/>
            </a:pPr>
            <a:endParaRPr lang="tr-TR" sz="1800" dirty="0" smtClean="0">
              <a:latin typeface="Courier"/>
              <a:cs typeface="Courier"/>
            </a:endParaRPr>
          </a:p>
          <a:p>
            <a:pPr marL="0" indent="0">
              <a:buFont typeface="Arial" charset="0"/>
              <a:buNone/>
              <a:defRPr/>
            </a:pPr>
            <a:r>
              <a:rPr lang="tr-TR" sz="1800" dirty="0" smtClean="0">
                <a:latin typeface="Courier"/>
                <a:cs typeface="Courier"/>
              </a:rPr>
              <a:t>[user@i136 ~]$ </a:t>
            </a:r>
            <a:r>
              <a:rPr lang="nl-NL" sz="1800" dirty="0">
                <a:latin typeface="Courier"/>
                <a:cs typeface="Courier"/>
              </a:rPr>
              <a:t>head Hadoop-Outputs/part-r-00000 </a:t>
            </a:r>
          </a:p>
          <a:p>
            <a:pPr marL="0" indent="0">
              <a:buFont typeface="Arial" charset="0"/>
              <a:buNone/>
              <a:defRPr/>
            </a:pPr>
            <a:r>
              <a:rPr lang="en-US" sz="1800" dirty="0">
                <a:latin typeface="Courier"/>
                <a:cs typeface="Courier"/>
              </a:rPr>
              <a:t>"'After	1</a:t>
            </a:r>
          </a:p>
          <a:p>
            <a:pPr marL="0" indent="0">
              <a:buFont typeface="Arial" charset="0"/>
              <a:buNone/>
              <a:defRPr/>
            </a:pPr>
            <a:r>
              <a:rPr lang="fr-FR" sz="1800" dirty="0">
                <a:latin typeface="Courier"/>
                <a:cs typeface="Courier"/>
              </a:rPr>
              <a:t>"'My	1</a:t>
            </a:r>
          </a:p>
          <a:p>
            <a:pPr marL="0" indent="0">
              <a:buFont typeface="Arial" charset="0"/>
              <a:buNone/>
              <a:defRPr/>
            </a:pPr>
            <a:r>
              <a:rPr lang="fr-FR" sz="1800" dirty="0">
                <a:latin typeface="Courier"/>
                <a:cs typeface="Courier"/>
              </a:rPr>
              <a:t>"'Tis	2</a:t>
            </a:r>
          </a:p>
          <a:p>
            <a:pPr marL="0" indent="0">
              <a:buFont typeface="Arial" charset="0"/>
              <a:buNone/>
              <a:defRPr/>
            </a:pPr>
            <a:r>
              <a:rPr lang="en-US" sz="1800" dirty="0">
                <a:latin typeface="Courier"/>
                <a:cs typeface="Courier"/>
              </a:rPr>
              <a:t>"A	12</a:t>
            </a:r>
          </a:p>
          <a:p>
            <a:pPr marL="0" indent="0">
              <a:buFont typeface="Arial" charset="0"/>
              <a:buNone/>
              <a:defRPr/>
            </a:pPr>
            <a:r>
              <a:rPr lang="en-US" sz="1800" dirty="0">
                <a:latin typeface="Courier"/>
                <a:cs typeface="Courier"/>
              </a:rPr>
              <a:t>"About	2</a:t>
            </a:r>
          </a:p>
          <a:p>
            <a:pPr marL="0" indent="0">
              <a:buFont typeface="Arial" charset="0"/>
              <a:buNone/>
              <a:defRPr/>
            </a:pPr>
            <a:r>
              <a:rPr lang="en-US" sz="1800" dirty="0">
                <a:latin typeface="Courier"/>
                <a:cs typeface="Courier"/>
              </a:rPr>
              <a:t>"Ah!	2</a:t>
            </a:r>
          </a:p>
          <a:p>
            <a:pPr marL="0" indent="0">
              <a:buFont typeface="Arial" charset="0"/>
              <a:buNone/>
              <a:defRPr/>
            </a:pPr>
            <a:r>
              <a:rPr lang="en-US" sz="1800" dirty="0">
                <a:latin typeface="Courier"/>
                <a:cs typeface="Courier"/>
              </a:rPr>
              <a:t>"Ah!"	1</a:t>
            </a:r>
          </a:p>
          <a:p>
            <a:pPr marL="0" indent="0">
              <a:buFont typeface="Arial" charset="0"/>
              <a:buNone/>
              <a:defRPr/>
            </a:pPr>
            <a:r>
              <a:rPr lang="en-US" sz="1800" dirty="0">
                <a:latin typeface="Courier"/>
                <a:cs typeface="Courier"/>
              </a:rPr>
              <a:t>"Ah,	1</a:t>
            </a:r>
          </a:p>
          <a:p>
            <a:pPr marL="0" indent="0">
              <a:buFont typeface="Arial" charset="0"/>
              <a:buNone/>
              <a:defRPr/>
            </a:pPr>
            <a:r>
              <a:rPr lang="en-US" sz="1800" dirty="0">
                <a:latin typeface="Courier"/>
                <a:cs typeface="Courier"/>
              </a:rPr>
              <a:t>"All	2</a:t>
            </a:r>
          </a:p>
          <a:p>
            <a:pPr marL="0" indent="0">
              <a:buFont typeface="Arial" charset="0"/>
              <a:buNone/>
              <a:defRPr/>
            </a:pPr>
            <a:r>
              <a:rPr lang="en-US" sz="1800" dirty="0">
                <a:latin typeface="Courier"/>
                <a:cs typeface="Courier"/>
              </a:rPr>
              <a:t>"All!	1</a:t>
            </a:r>
          </a:p>
        </p:txBody>
      </p:sp>
      <p:sp>
        <p:nvSpPr>
          <p:cNvPr id="378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78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307BE9-E210-4658-899F-B3AC305C6EED}" type="slidenum">
              <a:rPr lang="en-US" sz="1200">
                <a:solidFill>
                  <a:srgbClr val="898989"/>
                </a:solidFill>
                <a:latin typeface="Calibri" pitchFamily="34" charset="0"/>
              </a:rPr>
              <a:pPr eaLnBrk="1" hangingPunct="1"/>
              <a:t>52</a:t>
            </a:fld>
            <a:endParaRPr lang="en-US" sz="1200">
              <a:solidFill>
                <a:srgbClr val="898989"/>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ea typeface="ＭＳ Ｐゴシック" pitchFamily="34" charset="-128"/>
              </a:rPr>
              <a:t>Custom Hadoop</a:t>
            </a:r>
          </a:p>
        </p:txBody>
      </p:sp>
      <p:sp>
        <p:nvSpPr>
          <p:cNvPr id="3" name="Content Placeholder 2"/>
          <p:cNvSpPr>
            <a:spLocks noGrp="1"/>
          </p:cNvSpPr>
          <p:nvPr>
            <p:ph idx="1"/>
          </p:nvPr>
        </p:nvSpPr>
        <p:spPr/>
        <p:txBody>
          <a:bodyPr/>
          <a:lstStyle/>
          <a:p>
            <a:r>
              <a:rPr lang="en-US" smtClean="0">
                <a:ea typeface="ＭＳ Ｐゴシック" pitchFamily="34" charset="-128"/>
              </a:rPr>
              <a:t>Can use another configuration of Hadoop…</a:t>
            </a:r>
          </a:p>
          <a:p>
            <a:endParaRPr lang="en-US" smtClean="0">
              <a:ea typeface="ＭＳ Ｐゴシック" pitchFamily="34" charset="-128"/>
            </a:endParaRPr>
          </a:p>
          <a:p>
            <a:pPr>
              <a:buFont typeface="Arial" pitchFamily="34" charset="0"/>
              <a:buNone/>
            </a:pPr>
            <a:r>
              <a:rPr lang="en-US" sz="1800" smtClean="0">
                <a:latin typeface="Courier" charset="0"/>
                <a:ea typeface="ＭＳ Ｐゴシック" pitchFamily="34" charset="-128"/>
              </a:rPr>
              <a:t>### Run the myHadoop environment script to set the appropriate variables</a:t>
            </a:r>
          </a:p>
          <a:p>
            <a:pPr>
              <a:buFont typeface="Arial" pitchFamily="34" charset="0"/>
              <a:buNone/>
            </a:pPr>
            <a:r>
              <a:rPr lang="en-US" sz="1800" smtClean="0">
                <a:latin typeface="Courier" charset="0"/>
                <a:ea typeface="ＭＳ Ｐゴシック" pitchFamily="34" charset="-128"/>
              </a:rPr>
              <a:t>#</a:t>
            </a:r>
          </a:p>
          <a:p>
            <a:pPr>
              <a:buFont typeface="Arial" pitchFamily="34" charset="0"/>
              <a:buNone/>
            </a:pPr>
            <a:r>
              <a:rPr lang="en-US" sz="1800" smtClean="0">
                <a:latin typeface="Courier" charset="0"/>
                <a:ea typeface="ＭＳ Ｐゴシック" pitchFamily="34" charset="-128"/>
              </a:rPr>
              <a:t># Note: ensure that the variables are set correctly in bin/setenv.sh</a:t>
            </a:r>
          </a:p>
          <a:p>
            <a:pPr>
              <a:buFont typeface="Arial" pitchFamily="34" charset="0"/>
              <a:buNone/>
            </a:pPr>
            <a:r>
              <a:rPr lang="nl-NL" sz="1800" smtClean="0">
                <a:latin typeface="Courier" charset="0"/>
                <a:ea typeface="ＭＳ Ｐゴシック" pitchFamily="34" charset="-128"/>
              </a:rPr>
              <a:t>. /N/soft/myHadoop/bin/setenv.sh</a:t>
            </a:r>
          </a:p>
          <a:p>
            <a:pPr>
              <a:buFont typeface="Arial" pitchFamily="34" charset="0"/>
              <a:buNone/>
            </a:pPr>
            <a:r>
              <a:rPr lang="nl-NL" sz="1800" smtClean="0">
                <a:latin typeface="Courier" charset="0"/>
                <a:ea typeface="ＭＳ Ｐゴシック" pitchFamily="34" charset="-128"/>
              </a:rPr>
              <a:t>export HADOOP_HOME=${HOME}/my-custom-hadoop</a:t>
            </a:r>
          </a:p>
          <a:p>
            <a:pPr>
              <a:buFont typeface="Arial" pitchFamily="34" charset="0"/>
              <a:buNone/>
            </a:pPr>
            <a:endParaRPr lang="en-US" smtClean="0">
              <a:ea typeface="ＭＳ Ｐゴシック" pitchFamily="34" charset="-128"/>
            </a:endParaRPr>
          </a:p>
        </p:txBody>
      </p:sp>
      <p:sp>
        <p:nvSpPr>
          <p:cNvPr id="3891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smtClean="0">
                <a:solidFill>
                  <a:srgbClr val="898989"/>
                </a:solidFill>
                <a:latin typeface="Calibri" pitchFamily="34" charset="0"/>
              </a:rPr>
              <a:t>http://futuregrid.org</a:t>
            </a: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59CB2F-79B1-4319-8449-402D64024618}" type="slidenum">
              <a:rPr lang="en-US" sz="1200">
                <a:solidFill>
                  <a:srgbClr val="898989"/>
                </a:solidFill>
                <a:latin typeface="Calibri" pitchFamily="34" charset="0"/>
              </a:rPr>
              <a:pPr eaLnBrk="1" hangingPunct="1"/>
              <a:t>53</a:t>
            </a:fld>
            <a:endParaRPr lang="en-US" sz="1200">
              <a:solidFill>
                <a:srgbClr val="898989"/>
              </a:solidFill>
              <a:latin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ctrTitle"/>
          </p:nvPr>
        </p:nvSpPr>
        <p:spPr>
          <a:xfrm>
            <a:off x="725488" y="435762"/>
            <a:ext cx="7693025" cy="1377950"/>
          </a:xfrm>
        </p:spPr>
        <p:txBody>
          <a:bodyPr lIns="0" tIns="0" rIns="0" bIns="0"/>
          <a:lstStyle/>
          <a:p>
            <a:pPr eaLnBrk="1" hangingPunct="1">
              <a:lnSpc>
                <a:spcPct val="95000"/>
              </a:lnSpc>
            </a:pPr>
            <a:r>
              <a:rPr lang="en-US" dirty="0" smtClean="0">
                <a:solidFill>
                  <a:srgbClr val="000000"/>
                </a:solidFill>
                <a:latin typeface="Arial" pitchFamily="34" charset="0"/>
                <a:ea typeface="ＭＳ Ｐゴシック" pitchFamily="34" charset="-128"/>
              </a:rPr>
              <a:t>Eucalyptus on FutureGrid</a:t>
            </a:r>
          </a:p>
        </p:txBody>
      </p:sp>
      <p:sp>
        <p:nvSpPr>
          <p:cNvPr id="40962" name="Rectangle 2"/>
          <p:cNvSpPr>
            <a:spLocks noGrp="1" noChangeArrowheads="1"/>
          </p:cNvSpPr>
          <p:nvPr>
            <p:ph type="subTitle" idx="1"/>
          </p:nvPr>
        </p:nvSpPr>
        <p:spPr>
          <a:xfrm>
            <a:off x="1206017" y="2747203"/>
            <a:ext cx="6321425" cy="1662113"/>
          </a:xfrm>
        </p:spPr>
        <p:txBody>
          <a:bodyPr lIns="0" tIns="0" rIns="0" bIns="0"/>
          <a:lstStyle/>
          <a:p>
            <a:pPr defTabSz="455613" eaLnBrk="1" hangingPunct="1">
              <a:lnSpc>
                <a:spcPct val="95000"/>
              </a:lnSpc>
              <a:spcBef>
                <a:spcPct val="0"/>
              </a:spcBef>
            </a:pPr>
            <a:endParaRPr lang="en-US" dirty="0" smtClean="0">
              <a:solidFill>
                <a:srgbClr val="898989"/>
              </a:solidFill>
              <a:latin typeface="Arial" pitchFamily="34" charset="0"/>
              <a:ea typeface="ＭＳ Ｐゴシック" pitchFamily="34" charset="-128"/>
            </a:endParaRPr>
          </a:p>
          <a:p>
            <a:pPr defTabSz="455613" eaLnBrk="1" hangingPunct="1">
              <a:lnSpc>
                <a:spcPct val="95000"/>
              </a:lnSpc>
              <a:spcBef>
                <a:spcPct val="0"/>
              </a:spcBef>
            </a:pPr>
            <a:r>
              <a:rPr lang="en-US" dirty="0" smtClean="0">
                <a:solidFill>
                  <a:srgbClr val="898989"/>
                </a:solidFill>
                <a:latin typeface="Arial" pitchFamily="34" charset="0"/>
                <a:ea typeface="ＭＳ Ｐゴシック" pitchFamily="34" charset="-128"/>
              </a:rPr>
              <a:t>Slide authors:</a:t>
            </a:r>
          </a:p>
          <a:p>
            <a:pPr defTabSz="455613" eaLnBrk="1" hangingPunct="1">
              <a:lnSpc>
                <a:spcPct val="95000"/>
              </a:lnSpc>
              <a:spcBef>
                <a:spcPct val="0"/>
              </a:spcBef>
            </a:pPr>
            <a:r>
              <a:rPr lang="en-US" dirty="0" err="1" smtClean="0">
                <a:solidFill>
                  <a:srgbClr val="898989"/>
                </a:solidFill>
                <a:latin typeface="Arial" pitchFamily="34" charset="0"/>
                <a:ea typeface="ＭＳ Ｐゴシック" pitchFamily="34" charset="-128"/>
              </a:rPr>
              <a:t>Archit</a:t>
            </a:r>
            <a:r>
              <a:rPr lang="en-US" dirty="0" smtClean="0">
                <a:solidFill>
                  <a:srgbClr val="898989"/>
                </a:solidFill>
                <a:latin typeface="Arial" pitchFamily="34" charset="0"/>
                <a:ea typeface="ＭＳ Ｐゴシック" pitchFamily="34" charset="-128"/>
              </a:rPr>
              <a:t> </a:t>
            </a:r>
            <a:r>
              <a:rPr lang="en-US" dirty="0" err="1" smtClean="0">
                <a:solidFill>
                  <a:srgbClr val="898989"/>
                </a:solidFill>
                <a:latin typeface="Arial" pitchFamily="34" charset="0"/>
                <a:ea typeface="ＭＳ Ｐゴシック" pitchFamily="34" charset="-128"/>
              </a:rPr>
              <a:t>Kulshrestha</a:t>
            </a:r>
            <a:r>
              <a:rPr lang="en-US" dirty="0" smtClean="0">
                <a:solidFill>
                  <a:srgbClr val="898989"/>
                </a:solidFill>
                <a:latin typeface="Arial" pitchFamily="34" charset="0"/>
                <a:ea typeface="ＭＳ Ｐゴシック" pitchFamily="34" charset="-128"/>
              </a:rPr>
              <a:t>, Gregor von Laszewski, Andrew Younge</a:t>
            </a:r>
          </a:p>
          <a:p>
            <a:pPr defTabSz="455613" eaLnBrk="1" hangingPunct="1">
              <a:lnSpc>
                <a:spcPct val="95000"/>
              </a:lnSpc>
              <a:spcBef>
                <a:spcPct val="0"/>
              </a:spcBef>
            </a:pPr>
            <a:endParaRPr lang="en-US" dirty="0" smtClean="0">
              <a:solidFill>
                <a:srgbClr val="898989"/>
              </a:solidFill>
              <a:latin typeface="Arial" pitchFamily="34" charset="0"/>
              <a:ea typeface="ＭＳ Ｐゴシック" pitchFamily="34" charset="-128"/>
            </a:endParaRPr>
          </a:p>
          <a:p>
            <a:pPr defTabSz="455613" eaLnBrk="1" hangingPunct="1">
              <a:lnSpc>
                <a:spcPct val="95000"/>
              </a:lnSpc>
              <a:spcBef>
                <a:spcPct val="0"/>
              </a:spcBef>
            </a:pPr>
            <a:endParaRPr lang="en-US" dirty="0" smtClean="0">
              <a:solidFill>
                <a:srgbClr val="898989"/>
              </a:solidFill>
              <a:latin typeface="Arial" pitchFamily="34" charset="0"/>
              <a:ea typeface="ＭＳ Ｐゴシック" pitchFamily="34" charset="-128"/>
            </a:endParaRPr>
          </a:p>
        </p:txBody>
      </p:sp>
      <p:sp>
        <p:nvSpPr>
          <p:cNvPr id="2052" name="Text Box 4"/>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2" name="TextBox 1"/>
          <p:cNvSpPr txBox="1"/>
          <p:nvPr/>
        </p:nvSpPr>
        <p:spPr>
          <a:xfrm>
            <a:off x="1908313" y="5398936"/>
            <a:ext cx="5141216" cy="369332"/>
          </a:xfrm>
          <a:prstGeom prst="rect">
            <a:avLst/>
          </a:prstGeom>
          <a:noFill/>
        </p:spPr>
        <p:txBody>
          <a:bodyPr wrap="none" rtlCol="0">
            <a:spAutoFit/>
          </a:bodyPr>
          <a:lstStyle/>
          <a:p>
            <a:r>
              <a:rPr lang="en-US" dirty="0">
                <a:hlinkClick r:id="rId3"/>
              </a:rPr>
              <a:t>http://</a:t>
            </a:r>
            <a:r>
              <a:rPr lang="en-US" dirty="0" smtClean="0">
                <a:hlinkClick r:id="rId3"/>
              </a:rPr>
              <a:t>www.youtube.com/watch?v=Cp-YzYlwPUg</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22885" y="274320"/>
            <a:ext cx="8698230" cy="822960"/>
          </a:xfrm>
        </p:spPr>
        <p:txBody>
          <a:bodyPr lIns="0" tIns="0" rIns="0" bIns="0" anchor="t"/>
          <a:lstStyle/>
          <a:p>
            <a:pPr algn="l" eaLnBrk="1" hangingPunct="1">
              <a:lnSpc>
                <a:spcPct val="95000"/>
              </a:lnSpc>
            </a:pPr>
            <a:r>
              <a:rPr lang="en-US" sz="3900">
                <a:solidFill>
                  <a:srgbClr val="000000"/>
                </a:solidFill>
                <a:latin typeface="Arial" charset="0"/>
              </a:rPr>
              <a:t>Before you can use Eucalyptus</a:t>
            </a:r>
          </a:p>
        </p:txBody>
      </p:sp>
      <p:sp>
        <p:nvSpPr>
          <p:cNvPr id="14339" name="Rectangle 2"/>
          <p:cNvSpPr>
            <a:spLocks noGrp="1" noChangeArrowheads="1"/>
          </p:cNvSpPr>
          <p:nvPr>
            <p:ph idx="1"/>
          </p:nvPr>
        </p:nvSpPr>
        <p:spPr>
          <a:xfrm>
            <a:off x="222885" y="1645920"/>
            <a:ext cx="8698230" cy="4937760"/>
          </a:xfrm>
        </p:spPr>
        <p:txBody>
          <a:bodyPr lIns="0" tIns="0" rIns="0" bIns="0"/>
          <a:lstStyle/>
          <a:p>
            <a:pPr marL="408623" lvl="1" indent="-305753">
              <a:lnSpc>
                <a:spcPct val="95000"/>
              </a:lnSpc>
              <a:spcBef>
                <a:spcPct val="0"/>
              </a:spcBef>
              <a:buClr>
                <a:srgbClr val="000000"/>
              </a:buClr>
              <a:buFontTx/>
              <a:buChar char="•"/>
            </a:pPr>
            <a:r>
              <a:rPr lang="en-US" sz="2400">
                <a:solidFill>
                  <a:srgbClr val="000000"/>
                </a:solidFill>
                <a:latin typeface="Arial" charset="0"/>
              </a:rPr>
              <a:t>Please make sure you have a portal account</a:t>
            </a:r>
            <a:endParaRPr lang="en-US">
              <a:latin typeface="Calibri" charset="0"/>
            </a:endParaRPr>
          </a:p>
          <a:p>
            <a:pPr marL="768668" lvl="2" indent="-254318">
              <a:lnSpc>
                <a:spcPct val="95000"/>
              </a:lnSpc>
              <a:spcBef>
                <a:spcPct val="0"/>
              </a:spcBef>
              <a:buClr>
                <a:srgbClr val="000000"/>
              </a:buClr>
              <a:buSzPct val="80000"/>
              <a:buFont typeface="Courier New" charset="0"/>
              <a:buChar char="o"/>
            </a:pPr>
            <a:r>
              <a:rPr lang="en-US">
                <a:solidFill>
                  <a:srgbClr val="000000"/>
                </a:solidFill>
                <a:latin typeface="Arial" charset="0"/>
              </a:rPr>
              <a:t>https://portal.futuregrid.org</a:t>
            </a:r>
            <a:br>
              <a:rPr lang="en-US">
                <a:solidFill>
                  <a:srgbClr val="000000"/>
                </a:solidFill>
                <a:latin typeface="Arial" charset="0"/>
              </a:rPr>
            </a:br>
            <a:endParaRPr lang="en-US">
              <a:latin typeface="Calibri" charset="0"/>
            </a:endParaRPr>
          </a:p>
          <a:p>
            <a:pPr marL="408623" lvl="1" indent="-305753">
              <a:lnSpc>
                <a:spcPct val="95000"/>
              </a:lnSpc>
              <a:spcBef>
                <a:spcPct val="0"/>
              </a:spcBef>
              <a:buClr>
                <a:srgbClr val="000000"/>
              </a:buClr>
              <a:buFontTx/>
              <a:buChar char="•"/>
            </a:pPr>
            <a:r>
              <a:rPr lang="en-US" sz="2400">
                <a:solidFill>
                  <a:srgbClr val="000000"/>
                </a:solidFill>
                <a:latin typeface="Arial" charset="0"/>
              </a:rPr>
              <a:t>Please make sure you are part of a valid FG project</a:t>
            </a:r>
            <a:endParaRPr lang="en-US">
              <a:latin typeface="Calibri" charset="0"/>
            </a:endParaRPr>
          </a:p>
          <a:p>
            <a:pPr marL="768668" lvl="2" indent="-254318">
              <a:lnSpc>
                <a:spcPct val="95000"/>
              </a:lnSpc>
              <a:spcBef>
                <a:spcPct val="0"/>
              </a:spcBef>
              <a:buClr>
                <a:srgbClr val="000000"/>
              </a:buClr>
              <a:buSzPct val="80000"/>
              <a:buFont typeface="Courier New" charset="0"/>
              <a:buChar char="o"/>
            </a:pPr>
            <a:r>
              <a:rPr lang="en-US">
                <a:solidFill>
                  <a:srgbClr val="000000"/>
                </a:solidFill>
                <a:latin typeface="Arial" charset="0"/>
              </a:rPr>
              <a:t>You can either create a new one or</a:t>
            </a:r>
            <a:endParaRPr lang="en-US">
              <a:latin typeface="Calibri" charset="0"/>
            </a:endParaRPr>
          </a:p>
          <a:p>
            <a:pPr marL="768668" lvl="2" indent="-254318">
              <a:lnSpc>
                <a:spcPct val="95000"/>
              </a:lnSpc>
              <a:spcBef>
                <a:spcPct val="0"/>
              </a:spcBef>
              <a:buClr>
                <a:srgbClr val="000000"/>
              </a:buClr>
              <a:buSzPct val="80000"/>
              <a:buFont typeface="Courier New" charset="0"/>
              <a:buChar char="o"/>
            </a:pPr>
            <a:r>
              <a:rPr lang="en-US">
                <a:solidFill>
                  <a:srgbClr val="000000"/>
                </a:solidFill>
                <a:latin typeface="Arial" charset="0"/>
              </a:rPr>
              <a:t>You can join an existing one with permission of the Lead</a:t>
            </a:r>
            <a:br>
              <a:rPr lang="en-US">
                <a:solidFill>
                  <a:srgbClr val="000000"/>
                </a:solidFill>
                <a:latin typeface="Arial" charset="0"/>
              </a:rPr>
            </a:br>
            <a:endParaRPr lang="en-US">
              <a:latin typeface="Calibri" charset="0"/>
            </a:endParaRPr>
          </a:p>
          <a:p>
            <a:pPr marL="408623" lvl="1" indent="-305753">
              <a:lnSpc>
                <a:spcPct val="95000"/>
              </a:lnSpc>
              <a:spcBef>
                <a:spcPct val="0"/>
              </a:spcBef>
              <a:buClr>
                <a:srgbClr val="000000"/>
              </a:buClr>
              <a:buFontTx/>
              <a:buChar char="•"/>
            </a:pPr>
            <a:r>
              <a:rPr lang="en-US" sz="2400">
                <a:solidFill>
                  <a:srgbClr val="000000"/>
                </a:solidFill>
                <a:latin typeface="Arial" charset="0"/>
              </a:rPr>
              <a:t>Do not apply for an account before you have joined the project, your Eucalyptus account request will not be granted!</a:t>
            </a:r>
          </a:p>
        </p:txBody>
      </p:sp>
    </p:spTree>
    <p:extLst>
      <p:ext uri="{BB962C8B-B14F-4D97-AF65-F5344CB8AC3E}">
        <p14:creationId xmlns:p14="http://schemas.microsoft.com/office/powerpoint/2010/main" val="4029347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ctrTitle"/>
          </p:nvPr>
        </p:nvSpPr>
        <p:spPr>
          <a:xfrm>
            <a:off x="496888" y="320675"/>
            <a:ext cx="8150225"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Eucalyptus</a:t>
            </a:r>
          </a:p>
        </p:txBody>
      </p:sp>
      <p:sp>
        <p:nvSpPr>
          <p:cNvPr id="4100" name="Text Box 4"/>
          <p:cNvSpPr txBox="1">
            <a:spLocks noChangeArrowheads="1"/>
          </p:cNvSpPr>
          <p:nvPr/>
        </p:nvSpPr>
        <p:spPr bwMode="auto">
          <a:xfrm>
            <a:off x="496888" y="1646238"/>
            <a:ext cx="8150225"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Elastic Utility Computing Architecture Linking Your Programs To Useful Systems</a:t>
            </a:r>
            <a:endParaRPr lang="en-US" smtClean="0"/>
          </a:p>
          <a:p>
            <a:pPr lvl="2">
              <a:lnSpc>
                <a:spcPct val="95000"/>
              </a:lnSpc>
              <a:buClr>
                <a:srgbClr val="000000"/>
              </a:buClr>
              <a:buSzPct val="80000"/>
              <a:buFont typeface="Courier New" charset="0"/>
              <a:buChar char="o"/>
              <a:defRPr/>
            </a:pPr>
            <a:r>
              <a:rPr lang="en-US" sz="2900">
                <a:solidFill>
                  <a:srgbClr val="000000"/>
                </a:solidFill>
                <a:latin typeface="Arial" charset="0"/>
              </a:rPr>
              <a:t>Eucalyptus is an open-source software platform that implements IaaS-style cloud computing using the existing Linux-based infrastructure</a:t>
            </a:r>
            <a:endParaRPr lang="en-US" smtClean="0"/>
          </a:p>
          <a:p>
            <a:pPr lvl="2">
              <a:lnSpc>
                <a:spcPct val="95000"/>
              </a:lnSpc>
              <a:buClr>
                <a:srgbClr val="000000"/>
              </a:buClr>
              <a:buSzPct val="80000"/>
              <a:buFont typeface="Courier New" charset="0"/>
              <a:buChar char="o"/>
              <a:defRPr/>
            </a:pPr>
            <a:r>
              <a:rPr lang="en-US" sz="2900">
                <a:solidFill>
                  <a:srgbClr val="000000"/>
                </a:solidFill>
                <a:latin typeface="Arial" charset="0"/>
              </a:rPr>
              <a:t>IaaS Cloud Services providing atomic allocation for</a:t>
            </a:r>
            <a:endParaRPr lang="en-US" smtClean="0"/>
          </a:p>
          <a:p>
            <a:pPr lvl="3">
              <a:lnSpc>
                <a:spcPct val="95000"/>
              </a:lnSpc>
              <a:buClr>
                <a:srgbClr val="000000"/>
              </a:buClr>
              <a:buSzPct val="100000"/>
              <a:buFont typeface="Wingdings" charset="0"/>
              <a:buChar char="§"/>
              <a:defRPr/>
            </a:pPr>
            <a:r>
              <a:rPr lang="en-US" sz="2600">
                <a:solidFill>
                  <a:srgbClr val="000000"/>
                </a:solidFill>
                <a:latin typeface="Arial" charset="0"/>
              </a:rPr>
              <a:t>Set of VMs</a:t>
            </a:r>
            <a:endParaRPr lang="en-US" smtClean="0"/>
          </a:p>
          <a:p>
            <a:pPr lvl="3">
              <a:lnSpc>
                <a:spcPct val="95000"/>
              </a:lnSpc>
              <a:buClr>
                <a:srgbClr val="000000"/>
              </a:buClr>
              <a:buSzPct val="100000"/>
              <a:buFont typeface="Wingdings" charset="0"/>
              <a:buChar char="§"/>
              <a:defRPr/>
            </a:pPr>
            <a:r>
              <a:rPr lang="en-US" sz="2600">
                <a:solidFill>
                  <a:srgbClr val="000000"/>
                </a:solidFill>
                <a:latin typeface="Arial" charset="0"/>
              </a:rPr>
              <a:t>Set of Storage resources</a:t>
            </a:r>
            <a:endParaRPr lang="en-US" smtClean="0"/>
          </a:p>
          <a:p>
            <a:pPr lvl="3">
              <a:lnSpc>
                <a:spcPct val="95000"/>
              </a:lnSpc>
              <a:buClr>
                <a:srgbClr val="000000"/>
              </a:buClr>
              <a:buSzPct val="100000"/>
              <a:buFont typeface="Wingdings" charset="0"/>
              <a:buChar char="§"/>
              <a:defRPr/>
            </a:pPr>
            <a:r>
              <a:rPr lang="en-US" sz="2600">
                <a:solidFill>
                  <a:srgbClr val="000000"/>
                </a:solidFill>
                <a:latin typeface="Arial" charset="0"/>
              </a:rPr>
              <a:t>Networking</a:t>
            </a:r>
            <a:endParaRPr lang="en-US" smtClean="0"/>
          </a:p>
          <a:p>
            <a:pPr>
              <a:lnSpc>
                <a:spcPct val="95000"/>
              </a:lnSpc>
              <a:buClr>
                <a:srgbClr val="000000"/>
              </a:buClr>
              <a:buSzPct val="100000"/>
              <a:buFont typeface="Wingdings" charset="0"/>
              <a:buNone/>
              <a:defRPr/>
            </a:pPr>
            <a:endParaRPr lang="en-US" sz="3200">
              <a:solidFill>
                <a:srgbClr val="000000"/>
              </a:solidFill>
              <a:latin typeface="Arial" charset="0"/>
            </a:endParaRPr>
          </a:p>
        </p:txBody>
      </p:sp>
      <p:sp>
        <p:nvSpPr>
          <p:cNvPr id="4101" name="Text Box 5"/>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419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000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ctrTitle"/>
          </p:nvPr>
        </p:nvSpPr>
        <p:spPr>
          <a:xfrm>
            <a:off x="496888" y="320675"/>
            <a:ext cx="8150225"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Open Source Eucalyptus </a:t>
            </a:r>
          </a:p>
        </p:txBody>
      </p:sp>
      <p:sp>
        <p:nvSpPr>
          <p:cNvPr id="5124" name="Text Box 4"/>
          <p:cNvSpPr txBox="1">
            <a:spLocks noChangeArrowheads="1"/>
          </p:cNvSpPr>
          <p:nvPr/>
        </p:nvSpPr>
        <p:spPr bwMode="auto">
          <a:xfrm>
            <a:off x="496888" y="1646238"/>
            <a:ext cx="8150225"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2900" b="1">
                <a:solidFill>
                  <a:srgbClr val="000000"/>
                </a:solidFill>
                <a:latin typeface="Arial" charset="0"/>
              </a:rPr>
              <a:t>Eucalyptus Features</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Amazon AWS Interface Compatibility</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Web-based interface for cloud configuration and credential management.</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Flexible Clustering and Availability Zones.</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Network Management, Security Groups, Traffic Isolation</a:t>
            </a:r>
            <a:endParaRPr lang="en-US" smtClean="0"/>
          </a:p>
          <a:p>
            <a:pPr lvl="4">
              <a:lnSpc>
                <a:spcPct val="95000"/>
              </a:lnSpc>
              <a:buClr>
                <a:srgbClr val="000000"/>
              </a:buClr>
              <a:buSzPct val="100000"/>
              <a:buFont typeface="Wingdings" charset="0"/>
              <a:buChar char="§"/>
              <a:defRPr/>
            </a:pPr>
            <a:r>
              <a:rPr lang="en-US" sz="1800">
                <a:solidFill>
                  <a:srgbClr val="000000"/>
                </a:solidFill>
                <a:latin typeface="Arial" charset="0"/>
              </a:rPr>
              <a:t>Elastic IPs, Group based firewalls etc.</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Cloud Semantics and Self-Service Capability</a:t>
            </a:r>
            <a:endParaRPr lang="en-US" smtClean="0"/>
          </a:p>
          <a:p>
            <a:pPr lvl="4">
              <a:lnSpc>
                <a:spcPct val="95000"/>
              </a:lnSpc>
              <a:buClr>
                <a:srgbClr val="000000"/>
              </a:buClr>
              <a:buSzPct val="100000"/>
              <a:buFont typeface="Wingdings" charset="0"/>
              <a:buChar char="§"/>
              <a:defRPr/>
            </a:pPr>
            <a:r>
              <a:rPr lang="en-US" sz="1800">
                <a:solidFill>
                  <a:srgbClr val="000000"/>
                </a:solidFill>
                <a:latin typeface="Arial" charset="0"/>
              </a:rPr>
              <a:t>Image registration and image attribute manipulation</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Bucket-Based Storage Abstraction (S3-Compatible)</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Block-Based Storage Abstraction (EBS-Compatible)</a:t>
            </a:r>
            <a:endParaRPr lang="en-US" smtClean="0"/>
          </a:p>
          <a:p>
            <a:pPr lvl="3">
              <a:lnSpc>
                <a:spcPct val="95000"/>
              </a:lnSpc>
              <a:buClr>
                <a:srgbClr val="000000"/>
              </a:buClr>
              <a:buSzPct val="100000"/>
              <a:buFont typeface="Wingdings" charset="0"/>
              <a:buChar char="§"/>
              <a:defRPr/>
            </a:pPr>
            <a:r>
              <a:rPr lang="en-US" sz="2000">
                <a:solidFill>
                  <a:srgbClr val="000000"/>
                </a:solidFill>
                <a:latin typeface="Arial" charset="0"/>
              </a:rPr>
              <a:t>Xen and KVM Hypervisor Support</a:t>
            </a:r>
            <a:endParaRPr lang="en-US" smtClean="0"/>
          </a:p>
          <a:p>
            <a:pPr>
              <a:lnSpc>
                <a:spcPct val="95000"/>
              </a:lnSpc>
              <a:buClr>
                <a:srgbClr val="000000"/>
              </a:buClr>
              <a:buSzPct val="100000"/>
              <a:buFont typeface="Wingdings" charset="0"/>
              <a:buNone/>
              <a:defRPr/>
            </a:pPr>
            <a:endParaRPr lang="en-US" sz="3200">
              <a:solidFill>
                <a:srgbClr val="000000"/>
              </a:solidFill>
              <a:latin typeface="Arial" charset="0"/>
            </a:endParaRPr>
          </a:p>
        </p:txBody>
      </p:sp>
      <p:sp>
        <p:nvSpPr>
          <p:cNvPr id="5125" name="Text Box 5"/>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5126" name="Text Box 6"/>
          <p:cNvSpPr txBox="1">
            <a:spLocks noChangeArrowheads="1"/>
          </p:cNvSpPr>
          <p:nvPr/>
        </p:nvSpPr>
        <p:spPr bwMode="auto">
          <a:xfrm>
            <a:off x="334963" y="6032500"/>
            <a:ext cx="36830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1800">
                <a:solidFill>
                  <a:srgbClr val="000000"/>
                </a:solidFill>
                <a:latin typeface="Arial" charset="0"/>
              </a:rPr>
              <a:t>Source: http://www.eucalyptus.com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ctrTitle"/>
          </p:nvPr>
        </p:nvSpPr>
        <p:spPr>
          <a:xfrm>
            <a:off x="496888" y="320675"/>
            <a:ext cx="8150225"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Eucalyptus Testbed</a:t>
            </a:r>
          </a:p>
        </p:txBody>
      </p:sp>
      <p:sp>
        <p:nvSpPr>
          <p:cNvPr id="6148" name="Text Box 4"/>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6149" name="Text Box 5"/>
          <p:cNvSpPr txBox="1">
            <a:spLocks noChangeArrowheads="1"/>
          </p:cNvSpPr>
          <p:nvPr/>
        </p:nvSpPr>
        <p:spPr bwMode="auto">
          <a:xfrm>
            <a:off x="79375" y="1260475"/>
            <a:ext cx="8596313"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2500" dirty="0">
                <a:solidFill>
                  <a:srgbClr val="000000"/>
                </a:solidFill>
                <a:latin typeface="Arial" charset="0"/>
              </a:rPr>
              <a:t>Eucalyptus is available to FutureGrid Users on the India and Sierra clusters.</a:t>
            </a:r>
            <a:endParaRPr lang="en-US" dirty="0" smtClean="0"/>
          </a:p>
          <a:p>
            <a:pPr marL="411472" lvl="1">
              <a:lnSpc>
                <a:spcPct val="95000"/>
              </a:lnSpc>
              <a:buClr>
                <a:srgbClr val="000000"/>
              </a:buClr>
              <a:buSzPct val="100000"/>
              <a:buFontTx/>
              <a:buChar char="•"/>
              <a:defRPr/>
            </a:pPr>
            <a:r>
              <a:rPr lang="en-US" sz="2500" dirty="0">
                <a:solidFill>
                  <a:srgbClr val="000000"/>
                </a:solidFill>
                <a:latin typeface="Arial" charset="0"/>
              </a:rPr>
              <a:t>Users can make use of a maximum of 50 nodes on India. Each node supports up to 8 small VMs. Different Availability zones provide VMs with different compute and memory capacities.</a:t>
            </a:r>
          </a:p>
        </p:txBody>
      </p:sp>
      <p:sp>
        <p:nvSpPr>
          <p:cNvPr id="6150" name="Text Box 6"/>
          <p:cNvSpPr txBox="1">
            <a:spLocks noChangeArrowheads="1"/>
          </p:cNvSpPr>
          <p:nvPr/>
        </p:nvSpPr>
        <p:spPr bwMode="auto">
          <a:xfrm>
            <a:off x="868363" y="3978275"/>
            <a:ext cx="76485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sz="1800">
                <a:solidFill>
                  <a:srgbClr val="000000"/>
                </a:solidFill>
              </a:rPr>
              <a:t>AVAILABILITYZONE        india   149.165.146.135</a:t>
            </a:r>
            <a:endParaRPr lang="en-US" sz="2900">
              <a:latin typeface="Times New Roman" pitchFamily="18" charset="0"/>
            </a:endParaRPr>
          </a:p>
          <a:p>
            <a:pPr eaLnBrk="1" hangingPunct="1">
              <a:lnSpc>
                <a:spcPct val="95000"/>
              </a:lnSpc>
            </a:pPr>
            <a:r>
              <a:rPr lang="en-US" sz="1800">
                <a:solidFill>
                  <a:srgbClr val="000000"/>
                </a:solidFill>
              </a:rPr>
              <a:t>AVAILABILITYZONE        |- vm types     free / max   cpu   ram  disk</a:t>
            </a:r>
            <a:endParaRPr lang="en-US" sz="2900">
              <a:latin typeface="Times New Roman" pitchFamily="18" charset="0"/>
            </a:endParaRPr>
          </a:p>
          <a:p>
            <a:pPr eaLnBrk="1" hangingPunct="1">
              <a:lnSpc>
                <a:spcPct val="95000"/>
              </a:lnSpc>
            </a:pPr>
            <a:r>
              <a:rPr lang="en-US" sz="1800">
                <a:solidFill>
                  <a:srgbClr val="000000"/>
                </a:solidFill>
              </a:rPr>
              <a:t>AVAILABILITYZONE        |- m1.small     0400 / 0400   1    512     5</a:t>
            </a:r>
            <a:endParaRPr lang="en-US" sz="2900">
              <a:latin typeface="Times New Roman" pitchFamily="18" charset="0"/>
            </a:endParaRPr>
          </a:p>
          <a:p>
            <a:pPr eaLnBrk="1" hangingPunct="1">
              <a:lnSpc>
                <a:spcPct val="95000"/>
              </a:lnSpc>
            </a:pPr>
            <a:r>
              <a:rPr lang="en-US" sz="1800">
                <a:solidFill>
                  <a:srgbClr val="000000"/>
                </a:solidFill>
              </a:rPr>
              <a:t>AVAILABILITYZONE        |- c1.medium    0400 / 0400   1   1024     7</a:t>
            </a:r>
            <a:endParaRPr lang="en-US" sz="2900">
              <a:latin typeface="Times New Roman" pitchFamily="18" charset="0"/>
            </a:endParaRPr>
          </a:p>
          <a:p>
            <a:pPr eaLnBrk="1" hangingPunct="1">
              <a:lnSpc>
                <a:spcPct val="95000"/>
              </a:lnSpc>
            </a:pPr>
            <a:r>
              <a:rPr lang="en-US" sz="1800">
                <a:solidFill>
                  <a:srgbClr val="000000"/>
                </a:solidFill>
              </a:rPr>
              <a:t>AVAILABILITYZONE        |- m1.large     0200 / 0200   2   6000    10</a:t>
            </a:r>
            <a:endParaRPr lang="en-US" sz="2900">
              <a:latin typeface="Times New Roman" pitchFamily="18" charset="0"/>
            </a:endParaRPr>
          </a:p>
          <a:p>
            <a:pPr eaLnBrk="1" hangingPunct="1">
              <a:lnSpc>
                <a:spcPct val="95000"/>
              </a:lnSpc>
            </a:pPr>
            <a:r>
              <a:rPr lang="en-US" sz="1800">
                <a:solidFill>
                  <a:srgbClr val="000000"/>
                </a:solidFill>
              </a:rPr>
              <a:t>AVAILABILITYZONE        |- m1.xlarge    0100 / 0100   2   12000    10</a:t>
            </a:r>
            <a:endParaRPr lang="en-US" sz="2900">
              <a:latin typeface="Times New Roman" pitchFamily="18" charset="0"/>
            </a:endParaRPr>
          </a:p>
          <a:p>
            <a:pPr eaLnBrk="1" hangingPunct="1">
              <a:lnSpc>
                <a:spcPct val="95000"/>
              </a:lnSpc>
            </a:pPr>
            <a:r>
              <a:rPr lang="en-US" sz="1800">
                <a:solidFill>
                  <a:srgbClr val="000000"/>
                </a:solidFill>
              </a:rPr>
              <a:t>AVAILABILITYZONE        |- c1.xlarge    0050 / 0050   8   20000    10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Eucalyptus Account Creation</a:t>
            </a:r>
          </a:p>
        </p:txBody>
      </p:sp>
      <p:sp>
        <p:nvSpPr>
          <p:cNvPr id="45058" name="Content Placeholder 2"/>
          <p:cNvSpPr>
            <a:spLocks noGrp="1"/>
          </p:cNvSpPr>
          <p:nvPr>
            <p:ph idx="1"/>
          </p:nvPr>
        </p:nvSpPr>
        <p:spPr/>
        <p:txBody>
          <a:bodyPr/>
          <a:lstStyle/>
          <a:p>
            <a:pPr marL="409575" lvl="1" eaLnBrk="1" hangingPunct="1">
              <a:buClr>
                <a:srgbClr val="000000"/>
              </a:buClr>
              <a:buFontTx/>
              <a:buChar char="•"/>
            </a:pPr>
            <a:r>
              <a:rPr lang="en-US" sz="1800" smtClean="0">
                <a:solidFill>
                  <a:srgbClr val="000000"/>
                </a:solidFill>
                <a:latin typeface="Arial" pitchFamily="34" charset="0"/>
                <a:ea typeface="ＭＳ Ｐゴシック" pitchFamily="34" charset="-128"/>
              </a:rPr>
              <a:t>Use the Eucalyptus Web Interfaces at</a:t>
            </a:r>
            <a:br>
              <a:rPr lang="en-US" sz="1800" smtClean="0">
                <a:solidFill>
                  <a:srgbClr val="000000"/>
                </a:solidFill>
                <a:latin typeface="Arial" pitchFamily="34" charset="0"/>
                <a:ea typeface="ＭＳ Ｐゴシック" pitchFamily="34" charset="-128"/>
              </a:rPr>
            </a:br>
            <a:r>
              <a:rPr lang="en-US" sz="1800" smtClean="0">
                <a:solidFill>
                  <a:srgbClr val="000000"/>
                </a:solidFill>
                <a:latin typeface="Arial" pitchFamily="34" charset="0"/>
                <a:ea typeface="ＭＳ Ｐゴシック" pitchFamily="34" charset="-128"/>
              </a:rPr>
              <a:t/>
            </a:r>
            <a:br>
              <a:rPr lang="en-US" sz="1800" smtClean="0">
                <a:solidFill>
                  <a:srgbClr val="000000"/>
                </a:solidFill>
                <a:latin typeface="Arial" pitchFamily="34" charset="0"/>
                <a:ea typeface="ＭＳ Ｐゴシック" pitchFamily="34" charset="-128"/>
              </a:rPr>
            </a:br>
            <a:r>
              <a:rPr lang="en-US" sz="1800" u="sng" smtClean="0">
                <a:solidFill>
                  <a:srgbClr val="0000FF"/>
                </a:solidFill>
                <a:latin typeface="Arial" pitchFamily="34" charset="0"/>
                <a:ea typeface="ＭＳ Ｐゴシック" pitchFamily="34" charset="-128"/>
                <a:hlinkClick r:id="rId3"/>
              </a:rPr>
              <a:t>https://eucalyptus.india.futuregrid.org:8443/</a:t>
            </a:r>
            <a:r>
              <a:rPr lang="en-US" sz="1800" smtClean="0">
                <a:solidFill>
                  <a:srgbClr val="000000"/>
                </a:solidFill>
                <a:latin typeface="Arial" pitchFamily="34" charset="0"/>
                <a:ea typeface="ＭＳ Ｐゴシック" pitchFamily="34" charset="-128"/>
              </a:rPr>
              <a:t> </a:t>
            </a:r>
            <a:br>
              <a:rPr lang="en-US" sz="1800" smtClean="0">
                <a:solidFill>
                  <a:srgbClr val="000000"/>
                </a:solidFill>
                <a:latin typeface="Arial" pitchFamily="34" charset="0"/>
                <a:ea typeface="ＭＳ Ｐゴシック" pitchFamily="34" charset="-128"/>
              </a:rPr>
            </a:br>
            <a:endParaRPr lang="en-US" sz="1800" smtClean="0">
              <a:solidFill>
                <a:srgbClr val="000000"/>
              </a:solidFill>
              <a:latin typeface="Arial" pitchFamily="34" charset="0"/>
              <a:ea typeface="ＭＳ Ｐゴシック" pitchFamily="34" charset="-128"/>
            </a:endParaRPr>
          </a:p>
          <a:p>
            <a:pPr marL="409575" lvl="1" eaLnBrk="1" hangingPunct="1">
              <a:buClr>
                <a:srgbClr val="000000"/>
              </a:buClr>
              <a:buFontTx/>
              <a:buChar char="•"/>
            </a:pPr>
            <a:r>
              <a:rPr lang="en-US" sz="1800" smtClean="0">
                <a:solidFill>
                  <a:srgbClr val="000000"/>
                </a:solidFill>
                <a:latin typeface="Arial" pitchFamily="34" charset="0"/>
                <a:ea typeface="ＭＳ Ｐゴシック" pitchFamily="34" charset="-128"/>
              </a:rPr>
              <a:t>On the Login page click on Apply for account.</a:t>
            </a:r>
            <a:endParaRPr lang="en-US" smtClean="0">
              <a:ea typeface="ＭＳ Ｐゴシック" pitchFamily="34" charset="-128"/>
            </a:endParaRPr>
          </a:p>
          <a:p>
            <a:pPr marL="409575" lvl="1" eaLnBrk="1" hangingPunct="1">
              <a:buClr>
                <a:srgbClr val="000000"/>
              </a:buClr>
              <a:buFontTx/>
              <a:buChar char="•"/>
            </a:pPr>
            <a:r>
              <a:rPr lang="en-US" sz="1800" smtClean="0">
                <a:solidFill>
                  <a:srgbClr val="000000"/>
                </a:solidFill>
                <a:latin typeface="Arial" pitchFamily="34" charset="0"/>
                <a:ea typeface="ＭＳ Ｐゴシック" pitchFamily="34" charset="-128"/>
              </a:rPr>
              <a:t>On the next page that pops up fill out ALL the Mandatory AND optional fields of the form. </a:t>
            </a:r>
            <a:endParaRPr lang="en-US" smtClean="0">
              <a:ea typeface="ＭＳ Ｐゴシック" pitchFamily="34" charset="-128"/>
            </a:endParaRPr>
          </a:p>
          <a:p>
            <a:pPr marL="409575" lvl="1" eaLnBrk="1" hangingPunct="1">
              <a:buClr>
                <a:srgbClr val="000000"/>
              </a:buClr>
              <a:buFontTx/>
              <a:buChar char="•"/>
            </a:pPr>
            <a:r>
              <a:rPr lang="en-US" sz="1800" smtClean="0">
                <a:solidFill>
                  <a:srgbClr val="000000"/>
                </a:solidFill>
                <a:latin typeface="Arial" pitchFamily="34" charset="0"/>
                <a:ea typeface="ＭＳ Ｐゴシック" pitchFamily="34" charset="-128"/>
              </a:rPr>
              <a:t>Once complete click on signup and the Eucalyptus administrator will be notified of the account request.</a:t>
            </a:r>
            <a:endParaRPr lang="en-US" smtClean="0">
              <a:ea typeface="ＭＳ Ｐゴシック" pitchFamily="34" charset="-128"/>
            </a:endParaRPr>
          </a:p>
          <a:p>
            <a:pPr marL="409575" lvl="1" eaLnBrk="1" hangingPunct="1">
              <a:buClr>
                <a:srgbClr val="000000"/>
              </a:buClr>
              <a:buFontTx/>
              <a:buChar char="•"/>
            </a:pPr>
            <a:r>
              <a:rPr lang="en-US" sz="1800" smtClean="0">
                <a:solidFill>
                  <a:srgbClr val="000000"/>
                </a:solidFill>
                <a:latin typeface="Arial" pitchFamily="34" charset="0"/>
                <a:ea typeface="ＭＳ Ｐゴシック" pitchFamily="34" charset="-128"/>
              </a:rPr>
              <a:t>You will get an email once the account has been approved.</a:t>
            </a:r>
            <a:endParaRPr lang="en-US" smtClean="0">
              <a:ea typeface="ＭＳ Ｐゴシック" pitchFamily="34" charset="-128"/>
            </a:endParaRPr>
          </a:p>
          <a:p>
            <a:pPr marL="409575" lvl="1" eaLnBrk="1" hangingPunct="1">
              <a:buClr>
                <a:srgbClr val="000000"/>
              </a:buClr>
              <a:buFontTx/>
              <a:buChar char="•"/>
            </a:pPr>
            <a:r>
              <a:rPr lang="en-US" sz="1800" smtClean="0">
                <a:solidFill>
                  <a:srgbClr val="000000"/>
                </a:solidFill>
                <a:latin typeface="Arial" pitchFamily="34" charset="0"/>
                <a:ea typeface="ＭＳ Ｐゴシック" pitchFamily="34" charset="-128"/>
              </a:rPr>
              <a:t>Click on the link provided in the email to confirm and complete the account creation process.</a:t>
            </a:r>
            <a:r>
              <a:rPr lang="en-US" sz="2600" smtClean="0">
                <a:solidFill>
                  <a:srgbClr val="000000"/>
                </a:solidFill>
                <a:latin typeface="Arial" pitchFamily="34" charset="0"/>
                <a:ea typeface="ＭＳ Ｐゴシック" pitchFamily="34" charset="-128"/>
              </a:rPr>
              <a:t> </a:t>
            </a:r>
          </a:p>
        </p:txBody>
      </p:sp>
      <p:sp>
        <p:nvSpPr>
          <p:cNvPr id="7173" name="Text Box 5"/>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cs typeface="ＭＳ Ｐゴシック" charset="0"/>
              </a:rPr>
              <a:t>http://futuregrid.org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Logging in</a:t>
            </a:r>
          </a:p>
        </p:txBody>
      </p:sp>
      <p:sp>
        <p:nvSpPr>
          <p:cNvPr id="9220" name="Text Box 4"/>
          <p:cNvSpPr txBox="1">
            <a:spLocks noChangeArrowheads="1"/>
          </p:cNvSpPr>
          <p:nvPr/>
        </p:nvSpPr>
        <p:spPr bwMode="auto">
          <a:xfrm>
            <a:off x="496888" y="1646238"/>
            <a:ext cx="8150225"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buFontTx/>
              <a:buChar char="•"/>
              <a:defRPr/>
            </a:pPr>
            <a:r>
              <a:rPr lang="en-US" sz="3200" dirty="0">
                <a:solidFill>
                  <a:srgbClr val="000000"/>
                </a:solidFill>
                <a:latin typeface="Arial" charset="0"/>
              </a:rPr>
              <a:t>You must be logging in from a machine that has your SSH key</a:t>
            </a:r>
            <a:br>
              <a:rPr lang="en-US" sz="3200" dirty="0">
                <a:solidFill>
                  <a:srgbClr val="000000"/>
                </a:solidFill>
                <a:latin typeface="Arial" charset="0"/>
              </a:rPr>
            </a:br>
            <a:endParaRPr lang="en-US" dirty="0" smtClean="0"/>
          </a:p>
          <a:p>
            <a:pPr lvl="1">
              <a:lnSpc>
                <a:spcPct val="95000"/>
              </a:lnSpc>
              <a:buClr>
                <a:srgbClr val="000000"/>
              </a:buClr>
              <a:buSzPct val="100000"/>
              <a:buFontTx/>
              <a:buChar char="•"/>
              <a:defRPr/>
            </a:pPr>
            <a:r>
              <a:rPr lang="en-US" sz="3200" dirty="0">
                <a:solidFill>
                  <a:srgbClr val="000000"/>
                </a:solidFill>
                <a:latin typeface="Arial" charset="0"/>
              </a:rPr>
              <a:t>Use the following command (on Linux/OSX):</a:t>
            </a:r>
            <a:br>
              <a:rPr lang="en-US" sz="3200" dirty="0">
                <a:solidFill>
                  <a:srgbClr val="000000"/>
                </a:solidFill>
                <a:latin typeface="Arial" charset="0"/>
              </a:rPr>
            </a:br>
            <a:endParaRPr lang="en-US" dirty="0" smtClean="0"/>
          </a:p>
          <a:p>
            <a:pPr lvl="2">
              <a:lnSpc>
                <a:spcPct val="95000"/>
              </a:lnSpc>
              <a:buClr>
                <a:srgbClr val="000000"/>
              </a:buClr>
              <a:buSzPct val="80000"/>
              <a:buFont typeface="Courier New" charset="0"/>
              <a:buChar char="o"/>
              <a:defRPr/>
            </a:pPr>
            <a:r>
              <a:rPr lang="en-US" sz="2800" dirty="0" err="1">
                <a:solidFill>
                  <a:srgbClr val="000000"/>
                </a:solidFill>
                <a:latin typeface="Courier"/>
                <a:cs typeface="Courier"/>
              </a:rPr>
              <a:t>ssh</a:t>
            </a:r>
            <a:r>
              <a:rPr lang="en-US" sz="2800" dirty="0">
                <a:solidFill>
                  <a:srgbClr val="000000"/>
                </a:solidFill>
                <a:latin typeface="Courier"/>
                <a:cs typeface="Courier"/>
              </a:rPr>
              <a:t> </a:t>
            </a:r>
            <a:r>
              <a:rPr lang="en-US" sz="2800" i="1" dirty="0" err="1">
                <a:solidFill>
                  <a:srgbClr val="000000"/>
                </a:solidFill>
                <a:latin typeface="Courier"/>
                <a:cs typeface="Courier"/>
              </a:rPr>
              <a:t>username</a:t>
            </a:r>
            <a:r>
              <a:rPr lang="en-US" sz="2800" dirty="0" err="1">
                <a:solidFill>
                  <a:srgbClr val="000000"/>
                </a:solidFill>
                <a:latin typeface="Courier"/>
                <a:cs typeface="Courier"/>
              </a:rPr>
              <a:t>@india.futuregrid.org</a:t>
            </a:r>
            <a:r>
              <a:rPr lang="en-US" sz="2800" dirty="0">
                <a:solidFill>
                  <a:srgbClr val="000000"/>
                </a:solidFill>
                <a:latin typeface="Arial" charset="0"/>
              </a:rPr>
              <a:t/>
            </a:r>
            <a:br>
              <a:rPr lang="en-US" sz="2800" dirty="0">
                <a:solidFill>
                  <a:srgbClr val="000000"/>
                </a:solidFill>
                <a:latin typeface="Arial" charset="0"/>
              </a:rPr>
            </a:br>
            <a:endParaRPr lang="en-US" dirty="0" smtClean="0"/>
          </a:p>
          <a:p>
            <a:pPr lvl="1">
              <a:lnSpc>
                <a:spcPct val="95000"/>
              </a:lnSpc>
              <a:buClr>
                <a:srgbClr val="000000"/>
              </a:buClr>
              <a:buSzPct val="100000"/>
              <a:buFontTx/>
              <a:buChar char="•"/>
              <a:defRPr/>
            </a:pPr>
            <a:r>
              <a:rPr lang="en-US" sz="3200" dirty="0">
                <a:solidFill>
                  <a:srgbClr val="000000"/>
                </a:solidFill>
                <a:latin typeface="Arial" charset="0"/>
              </a:rPr>
              <a:t>Substitute </a:t>
            </a:r>
            <a:r>
              <a:rPr lang="en-US" sz="3200" i="1" dirty="0">
                <a:solidFill>
                  <a:srgbClr val="000000"/>
                </a:solidFill>
                <a:latin typeface="Arial" charset="0"/>
              </a:rPr>
              <a:t>username</a:t>
            </a:r>
            <a:r>
              <a:rPr lang="en-US" sz="3200" dirty="0">
                <a:solidFill>
                  <a:srgbClr val="000000"/>
                </a:solidFill>
                <a:latin typeface="Arial" charset="0"/>
              </a:rPr>
              <a:t> with your FutureGrid account</a:t>
            </a:r>
          </a:p>
        </p:txBody>
      </p:sp>
      <p:sp>
        <p:nvSpPr>
          <p:cNvPr id="9221"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42875"/>
            <a:ext cx="494347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628900"/>
            <a:ext cx="17430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1"/>
          <p:cNvSpPr>
            <a:spLocks noGrp="1" noChangeArrowheads="1"/>
          </p:cNvSpPr>
          <p:nvPr>
            <p:ph type="ctrTitle"/>
          </p:nvPr>
        </p:nvSpPr>
        <p:spPr>
          <a:xfrm>
            <a:off x="663575" y="0"/>
            <a:ext cx="3471863" cy="1268413"/>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Obtaining Credentials</a:t>
            </a:r>
          </a:p>
        </p:txBody>
      </p:sp>
      <p:sp>
        <p:nvSpPr>
          <p:cNvPr id="8198" name="Text Box 6"/>
          <p:cNvSpPr txBox="1">
            <a:spLocks noChangeArrowheads="1"/>
          </p:cNvSpPr>
          <p:nvPr/>
        </p:nvSpPr>
        <p:spPr bwMode="auto">
          <a:xfrm>
            <a:off x="444500" y="1646238"/>
            <a:ext cx="36576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2000">
                <a:solidFill>
                  <a:srgbClr val="000000"/>
                </a:solidFill>
                <a:latin typeface="Arial" charset="0"/>
              </a:rPr>
              <a:t>Download your credentials as a zip file from the web interface for use with euca2ools.</a:t>
            </a:r>
            <a:endParaRPr lang="en-US" smtClean="0"/>
          </a:p>
          <a:p>
            <a:pPr marL="411472" lvl="1">
              <a:lnSpc>
                <a:spcPct val="95000"/>
              </a:lnSpc>
              <a:buClr>
                <a:srgbClr val="000000"/>
              </a:buClr>
              <a:buSzPct val="100000"/>
              <a:buFontTx/>
              <a:buChar char="•"/>
              <a:defRPr/>
            </a:pPr>
            <a:r>
              <a:rPr lang="en-US" sz="2000">
                <a:solidFill>
                  <a:srgbClr val="000000"/>
                </a:solidFill>
                <a:latin typeface="Arial" charset="0"/>
              </a:rPr>
              <a:t>Save this file and extract it for local use or copy it to India/Sierra. </a:t>
            </a:r>
            <a:endParaRPr lang="en-US" smtClean="0"/>
          </a:p>
          <a:p>
            <a:pPr marL="411472" lvl="1">
              <a:lnSpc>
                <a:spcPct val="95000"/>
              </a:lnSpc>
              <a:buClr>
                <a:srgbClr val="000000"/>
              </a:buClr>
              <a:buSzPct val="100000"/>
              <a:buFontTx/>
              <a:buChar char="•"/>
              <a:defRPr/>
            </a:pPr>
            <a:r>
              <a:rPr lang="en-US" sz="2000">
                <a:solidFill>
                  <a:srgbClr val="000000"/>
                </a:solidFill>
                <a:latin typeface="Arial" charset="0"/>
              </a:rPr>
              <a:t>On the command prompt change to the euca2-{username}-x509 folder which was just created. </a:t>
            </a:r>
            <a:endParaRPr lang="en-US" smtClean="0"/>
          </a:p>
          <a:p>
            <a:pPr lvl="2">
              <a:lnSpc>
                <a:spcPct val="95000"/>
              </a:lnSpc>
              <a:buClr>
                <a:srgbClr val="000000"/>
              </a:buClr>
              <a:buSzPct val="80000"/>
              <a:buFont typeface="Courier New" charset="0"/>
              <a:buChar char="o"/>
              <a:defRPr/>
            </a:pPr>
            <a:r>
              <a:rPr lang="en-US" sz="2000">
                <a:solidFill>
                  <a:srgbClr val="000000"/>
                </a:solidFill>
                <a:latin typeface="Arial" charset="0"/>
              </a:rPr>
              <a:t>cd euca2-username-x509</a:t>
            </a:r>
            <a:endParaRPr lang="en-US" smtClean="0"/>
          </a:p>
          <a:p>
            <a:pPr marL="411472" lvl="1">
              <a:lnSpc>
                <a:spcPct val="95000"/>
              </a:lnSpc>
              <a:buClr>
                <a:srgbClr val="000000"/>
              </a:buClr>
              <a:buSzPct val="100000"/>
              <a:buFontTx/>
              <a:buChar char="•"/>
              <a:defRPr/>
            </a:pPr>
            <a:r>
              <a:rPr lang="en-US" sz="2000">
                <a:solidFill>
                  <a:srgbClr val="000000"/>
                </a:solidFill>
                <a:latin typeface="Arial" charset="0"/>
              </a:rPr>
              <a:t>Source the eucarc file using the command source eucarc. </a:t>
            </a:r>
            <a:endParaRPr lang="en-US" smtClean="0"/>
          </a:p>
          <a:p>
            <a:pPr lvl="2">
              <a:lnSpc>
                <a:spcPct val="95000"/>
              </a:lnSpc>
              <a:buClr>
                <a:srgbClr val="000000"/>
              </a:buClr>
              <a:buSzPct val="80000"/>
              <a:buFont typeface="Courier New" charset="0"/>
              <a:buChar char="o"/>
              <a:defRPr/>
            </a:pPr>
            <a:r>
              <a:rPr lang="en-US" sz="2000">
                <a:solidFill>
                  <a:srgbClr val="000000"/>
                </a:solidFill>
                <a:latin typeface="Arial" charset="0"/>
              </a:rPr>
              <a:t>source ./eucarc</a:t>
            </a:r>
          </a:p>
        </p:txBody>
      </p:sp>
      <p:sp>
        <p:nvSpPr>
          <p:cNvPr id="8199" name="Text Box 7"/>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ctrTitle"/>
          </p:nvPr>
        </p:nvSpPr>
        <p:spPr>
          <a:xfrm>
            <a:off x="444500" y="320675"/>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Install/Load Euca2ools</a:t>
            </a:r>
          </a:p>
        </p:txBody>
      </p:sp>
      <p:sp>
        <p:nvSpPr>
          <p:cNvPr id="9221" name="Text Box 5"/>
          <p:cNvSpPr txBox="1">
            <a:spLocks noChangeArrowheads="1"/>
          </p:cNvSpPr>
          <p:nvPr/>
        </p:nvSpPr>
        <p:spPr bwMode="auto">
          <a:xfrm>
            <a:off x="354013" y="1371600"/>
            <a:ext cx="8253412"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2800" dirty="0">
                <a:solidFill>
                  <a:srgbClr val="000000"/>
                </a:solidFill>
                <a:latin typeface="Arial" charset="0"/>
              </a:rPr>
              <a:t>Euca2ools are the command line clients used to interact with Eucalyptus.</a:t>
            </a:r>
            <a:endParaRPr lang="en-US" dirty="0" smtClean="0"/>
          </a:p>
          <a:p>
            <a:pPr marL="411472" lvl="1">
              <a:lnSpc>
                <a:spcPct val="95000"/>
              </a:lnSpc>
              <a:buClr>
                <a:srgbClr val="000000"/>
              </a:buClr>
              <a:buSzPct val="100000"/>
              <a:buFontTx/>
              <a:buChar char="•"/>
              <a:defRPr/>
            </a:pPr>
            <a:r>
              <a:rPr lang="en-US" sz="2800" dirty="0">
                <a:solidFill>
                  <a:srgbClr val="000000"/>
                </a:solidFill>
                <a:latin typeface="Arial" charset="0"/>
              </a:rPr>
              <a:t>If using your own platform Install euca2ools bundle from </a:t>
            </a:r>
            <a:r>
              <a:rPr lang="en-US" sz="2500" u="sng" dirty="0">
                <a:solidFill>
                  <a:srgbClr val="0000FF"/>
                </a:solidFill>
                <a:latin typeface="Arial" charset="0"/>
                <a:hlinkClick r:id="rId3"/>
              </a:rPr>
              <a:t>http://open.eucalyptus.com/downloads</a:t>
            </a:r>
            <a:endParaRPr lang="en-US" sz="1800" dirty="0"/>
          </a:p>
          <a:p>
            <a:pPr lvl="2">
              <a:lnSpc>
                <a:spcPct val="95000"/>
              </a:lnSpc>
              <a:buClr>
                <a:srgbClr val="000000"/>
              </a:buClr>
              <a:buSzPct val="80000"/>
              <a:buFont typeface="Courier New" charset="0"/>
              <a:buChar char="o"/>
              <a:defRPr/>
            </a:pPr>
            <a:r>
              <a:rPr lang="en-US" sz="2800" dirty="0">
                <a:solidFill>
                  <a:srgbClr val="000000"/>
                </a:solidFill>
                <a:latin typeface="Arial" charset="0"/>
              </a:rPr>
              <a:t>Instructions for various Linux platforms are available on the download page.</a:t>
            </a:r>
            <a:endParaRPr lang="en-US" dirty="0" smtClean="0"/>
          </a:p>
          <a:p>
            <a:pPr marL="411472" lvl="1">
              <a:lnSpc>
                <a:spcPct val="95000"/>
              </a:lnSpc>
              <a:buClr>
                <a:srgbClr val="000000"/>
              </a:buClr>
              <a:buSzPct val="100000"/>
              <a:buFontTx/>
              <a:buChar char="•"/>
              <a:defRPr/>
            </a:pPr>
            <a:r>
              <a:rPr lang="en-US" sz="2800" dirty="0">
                <a:solidFill>
                  <a:srgbClr val="000000"/>
                </a:solidFill>
                <a:latin typeface="Arial" charset="0"/>
              </a:rPr>
              <a:t>On FutureGrid log on to India/Sierra and load the Euca2ools module.</a:t>
            </a:r>
          </a:p>
        </p:txBody>
      </p:sp>
      <p:sp>
        <p:nvSpPr>
          <p:cNvPr id="9222" name="Text Box 6"/>
          <p:cNvSpPr txBox="1">
            <a:spLocks noChangeArrowheads="1"/>
          </p:cNvSpPr>
          <p:nvPr/>
        </p:nvSpPr>
        <p:spPr bwMode="auto">
          <a:xfrm>
            <a:off x="1993900" y="5178425"/>
            <a:ext cx="4184650" cy="557213"/>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defRPr/>
            </a:pPr>
            <a:r>
              <a:rPr lang="en-US" sz="1900" dirty="0">
                <a:solidFill>
                  <a:srgbClr val="000000"/>
                </a:solidFill>
                <a:latin typeface="Arial" charset="0"/>
              </a:rPr>
              <a:t>$ module load euca2ools</a:t>
            </a:r>
            <a:endParaRPr lang="en-US" dirty="0" smtClean="0"/>
          </a:p>
          <a:p>
            <a:pPr lvl="1">
              <a:lnSpc>
                <a:spcPct val="95000"/>
              </a:lnSpc>
              <a:defRPr/>
            </a:pPr>
            <a:r>
              <a:rPr lang="en-US" sz="1900" dirty="0">
                <a:solidFill>
                  <a:srgbClr val="000000"/>
                </a:solidFill>
                <a:latin typeface="Arial" charset="0"/>
              </a:rPr>
              <a:t>euca2ools version 1.2 loaded</a:t>
            </a:r>
          </a:p>
        </p:txBody>
      </p:sp>
      <p:sp>
        <p:nvSpPr>
          <p:cNvPr id="9223" name="Text Box 7"/>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ctrTitle"/>
          </p:nvPr>
        </p:nvSpPr>
        <p:spPr>
          <a:xfrm>
            <a:off x="444500" y="46038"/>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Euca2ools</a:t>
            </a:r>
          </a:p>
        </p:txBody>
      </p:sp>
      <p:sp>
        <p:nvSpPr>
          <p:cNvPr id="10244" name="Text Box 4"/>
          <p:cNvSpPr txBox="1">
            <a:spLocks noChangeArrowheads="1"/>
          </p:cNvSpPr>
          <p:nvPr/>
        </p:nvSpPr>
        <p:spPr bwMode="auto">
          <a:xfrm>
            <a:off x="442913" y="1276350"/>
            <a:ext cx="81740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Testing your setup</a:t>
            </a:r>
            <a:endParaRPr lang="en-US" smtClean="0"/>
          </a:p>
          <a:p>
            <a:pPr lvl="2">
              <a:lnSpc>
                <a:spcPct val="95000"/>
              </a:lnSpc>
              <a:buClr>
                <a:srgbClr val="000000"/>
              </a:buClr>
              <a:buSzPct val="80000"/>
              <a:buFont typeface="Courier New" charset="0"/>
              <a:buChar char="o"/>
              <a:defRPr/>
            </a:pPr>
            <a:r>
              <a:rPr lang="en-US" sz="2100">
                <a:solidFill>
                  <a:srgbClr val="000000"/>
                </a:solidFill>
                <a:latin typeface="Arial" charset="0"/>
              </a:rPr>
              <a:t>Use euca-describe-availability-zones to test the setup.</a:t>
            </a:r>
            <a:endParaRPr lang="en-US" smtClean="0"/>
          </a:p>
          <a:p>
            <a:pPr marL="411472" lvl="1">
              <a:lnSpc>
                <a:spcPct val="95000"/>
              </a:lnSpc>
              <a:buClr>
                <a:srgbClr val="000000"/>
              </a:buClr>
              <a:buSzPct val="100000"/>
              <a:buFontTx/>
              <a:buChar char="•"/>
              <a:defRPr/>
            </a:pPr>
            <a:r>
              <a:rPr lang="en-US" sz="3200">
                <a:solidFill>
                  <a:srgbClr val="000000"/>
                </a:solidFill>
                <a:latin typeface="Arial" charset="0"/>
              </a:rPr>
              <a:t>List the existing images using euca-describe-images</a:t>
            </a:r>
          </a:p>
        </p:txBody>
      </p:sp>
      <p:sp>
        <p:nvSpPr>
          <p:cNvPr id="10246" name="Text Box 6"/>
          <p:cNvSpPr txBox="1">
            <a:spLocks noChangeArrowheads="1"/>
          </p:cNvSpPr>
          <p:nvPr/>
        </p:nvSpPr>
        <p:spPr bwMode="auto">
          <a:xfrm>
            <a:off x="1693863" y="3292475"/>
            <a:ext cx="5003800" cy="528638"/>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err="1">
                <a:solidFill>
                  <a:srgbClr val="000000"/>
                </a:solidFill>
                <a:latin typeface="Arial" charset="0"/>
              </a:rPr>
              <a:t>euca</a:t>
            </a:r>
            <a:r>
              <a:rPr lang="en-US" sz="1800" dirty="0">
                <a:solidFill>
                  <a:srgbClr val="000000"/>
                </a:solidFill>
                <a:latin typeface="Arial" charset="0"/>
              </a:rPr>
              <a:t>-describe-availability-zones </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AVAILABILITYZONE </a:t>
            </a:r>
            <a:r>
              <a:rPr lang="en-US" sz="1800" dirty="0" err="1">
                <a:solidFill>
                  <a:srgbClr val="000000"/>
                </a:solidFill>
                <a:latin typeface="Arial" charset="0"/>
              </a:rPr>
              <a:t>india</a:t>
            </a:r>
            <a:r>
              <a:rPr lang="en-US" sz="1800" dirty="0">
                <a:solidFill>
                  <a:srgbClr val="000000"/>
                </a:solidFill>
                <a:latin typeface="Arial" charset="0"/>
              </a:rPr>
              <a:t> 149.165.146.135</a:t>
            </a:r>
            <a:endParaRPr lang="en-US" dirty="0" smtClean="0"/>
          </a:p>
        </p:txBody>
      </p:sp>
      <p:sp>
        <p:nvSpPr>
          <p:cNvPr id="10248" name="Text Box 8"/>
          <p:cNvSpPr txBox="1">
            <a:spLocks noChangeArrowheads="1"/>
          </p:cNvSpPr>
          <p:nvPr/>
        </p:nvSpPr>
        <p:spPr bwMode="auto">
          <a:xfrm>
            <a:off x="354013" y="4572000"/>
            <a:ext cx="8428037" cy="1579563"/>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marL="1016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pPr>
            <a:r>
              <a:rPr lang="en-US" sz="1800">
                <a:solidFill>
                  <a:srgbClr val="000000"/>
                </a:solidFill>
              </a:rPr>
              <a:t>$ euca-describe-images</a:t>
            </a:r>
            <a:endParaRPr lang="en-US">
              <a:latin typeface="Times New Roman" pitchFamily="18" charset="0"/>
            </a:endParaRPr>
          </a:p>
          <a:p>
            <a:pPr lvl="1" eaLnBrk="1" hangingPunct="1">
              <a:lnSpc>
                <a:spcPct val="95000"/>
              </a:lnSpc>
              <a:buClr>
                <a:srgbClr val="000000"/>
              </a:buClr>
              <a:buSzPct val="100000"/>
            </a:pPr>
            <a:r>
              <a:rPr lang="en-US" sz="1800">
                <a:solidFill>
                  <a:srgbClr val="000000"/>
                </a:solidFill>
              </a:rPr>
              <a:t>IMAGE emi-0B951139 centos53/centos.5-3.x86-64.img.manifest.xml admin available public x86_64 machine</a:t>
            </a:r>
            <a:endParaRPr lang="en-US">
              <a:latin typeface="Times New Roman" pitchFamily="18" charset="0"/>
            </a:endParaRPr>
          </a:p>
          <a:p>
            <a:pPr lvl="1" eaLnBrk="1" hangingPunct="1">
              <a:lnSpc>
                <a:spcPct val="95000"/>
              </a:lnSpc>
              <a:buClr>
                <a:srgbClr val="000000"/>
              </a:buClr>
              <a:buSzPct val="100000"/>
            </a:pPr>
            <a:r>
              <a:rPr lang="en-US" sz="1800">
                <a:solidFill>
                  <a:srgbClr val="000000"/>
                </a:solidFill>
              </a:rPr>
              <a:t>IMAGE emi-409D0D73 rhel55/rhel55.img.manifest.xml admin available public x86_64 machine</a:t>
            </a:r>
            <a:endParaRPr lang="en-US">
              <a:latin typeface="Times New Roman" pitchFamily="18" charset="0"/>
            </a:endParaRPr>
          </a:p>
          <a:p>
            <a:pPr lvl="1" eaLnBrk="1" hangingPunct="1">
              <a:lnSpc>
                <a:spcPct val="95000"/>
              </a:lnSpc>
              <a:buClr>
                <a:srgbClr val="000000"/>
              </a:buClr>
              <a:buSzPct val="100000"/>
            </a:pPr>
            <a:r>
              <a:rPr lang="en-US" sz="1800">
                <a:solidFill>
                  <a:srgbClr val="000000"/>
                </a:solidFill>
              </a:rPr>
              <a:t>…</a:t>
            </a:r>
          </a:p>
        </p:txBody>
      </p:sp>
      <p:sp>
        <p:nvSpPr>
          <p:cNvPr id="10249" name="Text Box 9"/>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ctrTitle"/>
          </p:nvPr>
        </p:nvSpPr>
        <p:spPr>
          <a:xfrm>
            <a:off x="444500" y="320675"/>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Key management</a:t>
            </a:r>
          </a:p>
        </p:txBody>
      </p:sp>
      <p:sp>
        <p:nvSpPr>
          <p:cNvPr id="11268" name="Text Box 4"/>
          <p:cNvSpPr txBox="1">
            <a:spLocks noChangeArrowheads="1"/>
          </p:cNvSpPr>
          <p:nvPr/>
        </p:nvSpPr>
        <p:spPr bwMode="auto">
          <a:xfrm>
            <a:off x="444500" y="1646238"/>
            <a:ext cx="8255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dirty="0">
                <a:solidFill>
                  <a:srgbClr val="000000"/>
                </a:solidFill>
                <a:latin typeface="Arial" charset="0"/>
              </a:rPr>
              <a:t>Create a </a:t>
            </a:r>
            <a:r>
              <a:rPr lang="en-US" sz="3200" dirty="0" err="1">
                <a:solidFill>
                  <a:srgbClr val="000000"/>
                </a:solidFill>
                <a:latin typeface="Arial" charset="0"/>
              </a:rPr>
              <a:t>keypair</a:t>
            </a:r>
            <a:r>
              <a:rPr lang="en-US" sz="3200" dirty="0">
                <a:solidFill>
                  <a:srgbClr val="000000"/>
                </a:solidFill>
                <a:latin typeface="Arial" charset="0"/>
              </a:rPr>
              <a:t> and add the public key to eucalyptus.</a:t>
            </a:r>
            <a:endParaRPr lang="en-US" dirty="0" smtClean="0"/>
          </a:p>
          <a:p>
            <a:pPr>
              <a:lnSpc>
                <a:spcPct val="95000"/>
              </a:lnSpc>
              <a:defRPr/>
            </a:pPr>
            <a:endParaRPr lang="en-US" sz="3200" dirty="0">
              <a:solidFill>
                <a:srgbClr val="000000"/>
              </a:solidFill>
              <a:latin typeface="Arial" charset="0"/>
            </a:endParaRPr>
          </a:p>
          <a:p>
            <a:pPr marL="411472" lvl="1">
              <a:lnSpc>
                <a:spcPct val="95000"/>
              </a:lnSpc>
              <a:buClr>
                <a:srgbClr val="000000"/>
              </a:buClr>
              <a:buSzPct val="100000"/>
              <a:buFontTx/>
              <a:buChar char="•"/>
              <a:defRPr/>
            </a:pPr>
            <a:r>
              <a:rPr lang="en-US" sz="3200" dirty="0">
                <a:solidFill>
                  <a:srgbClr val="000000"/>
                </a:solidFill>
                <a:latin typeface="Arial" charset="0"/>
              </a:rPr>
              <a:t>Fix the permissions on the generated private key.</a:t>
            </a:r>
            <a:endParaRPr lang="en-US" dirty="0" smtClean="0"/>
          </a:p>
          <a:p>
            <a:pPr>
              <a:lnSpc>
                <a:spcPct val="95000"/>
              </a:lnSpc>
              <a:defRPr/>
            </a:pPr>
            <a:endParaRPr lang="en-US" sz="3200" dirty="0">
              <a:solidFill>
                <a:srgbClr val="000000"/>
              </a:solidFill>
              <a:latin typeface="Arial" charset="0"/>
            </a:endParaRPr>
          </a:p>
          <a:p>
            <a:pPr>
              <a:lnSpc>
                <a:spcPct val="95000"/>
              </a:lnSpc>
              <a:defRPr/>
            </a:pPr>
            <a:endParaRPr lang="en-US" sz="3200" dirty="0">
              <a:solidFill>
                <a:srgbClr val="000000"/>
              </a:solidFill>
              <a:latin typeface="Arial" charset="0"/>
            </a:endParaRPr>
          </a:p>
        </p:txBody>
      </p:sp>
      <p:sp>
        <p:nvSpPr>
          <p:cNvPr id="11270" name="Text Box 6"/>
          <p:cNvSpPr txBox="1">
            <a:spLocks noChangeArrowheads="1"/>
          </p:cNvSpPr>
          <p:nvPr/>
        </p:nvSpPr>
        <p:spPr bwMode="auto">
          <a:xfrm>
            <a:off x="1279525" y="2674938"/>
            <a:ext cx="4608513" cy="265112"/>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marL="1016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pPr>
            <a:r>
              <a:rPr lang="en-US" sz="1800">
                <a:solidFill>
                  <a:srgbClr val="000000"/>
                </a:solidFill>
              </a:rPr>
              <a:t>$ euca-add-keypair userkey &gt; userkey.pem</a:t>
            </a:r>
          </a:p>
        </p:txBody>
      </p:sp>
      <p:sp>
        <p:nvSpPr>
          <p:cNvPr id="11272" name="Text Box 8"/>
          <p:cNvSpPr txBox="1">
            <a:spLocks noChangeArrowheads="1"/>
          </p:cNvSpPr>
          <p:nvPr/>
        </p:nvSpPr>
        <p:spPr bwMode="auto">
          <a:xfrm>
            <a:off x="1303338" y="4267200"/>
            <a:ext cx="4640262" cy="266700"/>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a:solidFill>
                  <a:srgbClr val="000000"/>
                </a:solidFill>
                <a:latin typeface="Arial" charset="0"/>
              </a:rPr>
              <a:t>$ </a:t>
            </a:r>
            <a:r>
              <a:rPr lang="en-US" sz="1800" dirty="0" err="1">
                <a:solidFill>
                  <a:srgbClr val="000000"/>
                </a:solidFill>
                <a:latin typeface="Arial" charset="0"/>
              </a:rPr>
              <a:t>chmod</a:t>
            </a:r>
            <a:r>
              <a:rPr lang="en-US" sz="1800" dirty="0">
                <a:solidFill>
                  <a:srgbClr val="000000"/>
                </a:solidFill>
                <a:latin typeface="Arial" charset="0"/>
              </a:rPr>
              <a:t> 0600 </a:t>
            </a:r>
            <a:r>
              <a:rPr lang="en-US" sz="1800" dirty="0" err="1">
                <a:solidFill>
                  <a:srgbClr val="000000"/>
                </a:solidFill>
                <a:latin typeface="Arial" charset="0"/>
              </a:rPr>
              <a:t>userkey.pem</a:t>
            </a:r>
            <a:endParaRPr lang="en-US" sz="1800" dirty="0">
              <a:solidFill>
                <a:srgbClr val="000000"/>
              </a:solidFill>
              <a:latin typeface="Arial" charset="0"/>
            </a:endParaRPr>
          </a:p>
        </p:txBody>
      </p:sp>
      <p:sp>
        <p:nvSpPr>
          <p:cNvPr id="11274" name="Text Box 10"/>
          <p:cNvSpPr txBox="1">
            <a:spLocks noChangeArrowheads="1"/>
          </p:cNvSpPr>
          <p:nvPr/>
        </p:nvSpPr>
        <p:spPr bwMode="auto">
          <a:xfrm>
            <a:off x="1279525" y="5143500"/>
            <a:ext cx="6991350" cy="835025"/>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pPr>
            <a:r>
              <a:rPr lang="en-US" sz="1900">
                <a:solidFill>
                  <a:srgbClr val="000000"/>
                </a:solidFill>
              </a:rPr>
              <a:t>$ euca-describe-keypairs </a:t>
            </a:r>
            <a:endParaRPr lang="en-US">
              <a:latin typeface="Times New Roman" pitchFamily="18" charset="0"/>
            </a:endParaRPr>
          </a:p>
          <a:p>
            <a:pPr lvl="1" eaLnBrk="1" hangingPunct="1">
              <a:lnSpc>
                <a:spcPct val="95000"/>
              </a:lnSpc>
            </a:pPr>
            <a:r>
              <a:rPr lang="en-US" sz="1900">
                <a:solidFill>
                  <a:srgbClr val="000000"/>
                </a:solidFill>
              </a:rPr>
              <a:t>KEYPAIR userkey 0d:d8:7c:2c:bd:85:af:7e:ad:8d:09:b8:ff:b0:54:d5:8c:66:86:5d</a:t>
            </a:r>
          </a:p>
        </p:txBody>
      </p:sp>
      <p:sp>
        <p:nvSpPr>
          <p:cNvPr id="11275" name="Text Box 11"/>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ctrTitle"/>
          </p:nvPr>
        </p:nvSpPr>
        <p:spPr>
          <a:xfrm>
            <a:off x="444500" y="320675"/>
            <a:ext cx="8255000" cy="747713"/>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Image Deployment</a:t>
            </a:r>
          </a:p>
        </p:txBody>
      </p:sp>
      <p:sp>
        <p:nvSpPr>
          <p:cNvPr id="12292" name="Text Box 4"/>
          <p:cNvSpPr txBox="1">
            <a:spLocks noChangeArrowheads="1"/>
          </p:cNvSpPr>
          <p:nvPr/>
        </p:nvSpPr>
        <p:spPr bwMode="auto">
          <a:xfrm>
            <a:off x="444500" y="1160463"/>
            <a:ext cx="82550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dirty="0">
                <a:solidFill>
                  <a:srgbClr val="000000"/>
                </a:solidFill>
                <a:latin typeface="Arial" charset="0"/>
              </a:rPr>
              <a:t>Now we are ready to start a VM using one of the pre-existing images. </a:t>
            </a:r>
            <a:endParaRPr lang="en-US" dirty="0" smtClean="0"/>
          </a:p>
          <a:p>
            <a:pPr marL="411472" lvl="1">
              <a:lnSpc>
                <a:spcPct val="95000"/>
              </a:lnSpc>
              <a:buClr>
                <a:srgbClr val="000000"/>
              </a:buClr>
              <a:buSzPct val="100000"/>
              <a:buFontTx/>
              <a:buChar char="•"/>
              <a:defRPr/>
            </a:pPr>
            <a:r>
              <a:rPr lang="en-US" sz="3200" dirty="0">
                <a:solidFill>
                  <a:srgbClr val="000000"/>
                </a:solidFill>
                <a:latin typeface="Arial" charset="0"/>
              </a:rPr>
              <a:t>We need the </a:t>
            </a:r>
            <a:r>
              <a:rPr lang="en-US" sz="3200" dirty="0" err="1">
                <a:solidFill>
                  <a:srgbClr val="000000"/>
                </a:solidFill>
                <a:latin typeface="Arial" charset="0"/>
              </a:rPr>
              <a:t>emi</a:t>
            </a:r>
            <a:r>
              <a:rPr lang="en-US" sz="3200" dirty="0">
                <a:solidFill>
                  <a:srgbClr val="000000"/>
                </a:solidFill>
                <a:latin typeface="Arial" charset="0"/>
              </a:rPr>
              <a:t>-id of the image that we wish to start. This was listed in the output of </a:t>
            </a:r>
            <a:r>
              <a:rPr lang="en-US" sz="3200" dirty="0" err="1">
                <a:solidFill>
                  <a:srgbClr val="000000"/>
                </a:solidFill>
                <a:latin typeface="Arial" charset="0"/>
              </a:rPr>
              <a:t>euca</a:t>
            </a:r>
            <a:r>
              <a:rPr lang="en-US" sz="3200" dirty="0">
                <a:solidFill>
                  <a:srgbClr val="000000"/>
                </a:solidFill>
                <a:latin typeface="Arial" charset="0"/>
              </a:rPr>
              <a:t>-describe-images command that we saw earlier. </a:t>
            </a:r>
            <a:endParaRPr lang="en-US" dirty="0" smtClean="0"/>
          </a:p>
          <a:p>
            <a:pPr lvl="2">
              <a:lnSpc>
                <a:spcPct val="95000"/>
              </a:lnSpc>
              <a:buClr>
                <a:srgbClr val="000000"/>
              </a:buClr>
              <a:buSzPct val="80000"/>
              <a:buFont typeface="Courier New" charset="0"/>
              <a:buChar char="o"/>
              <a:defRPr/>
            </a:pPr>
            <a:r>
              <a:rPr lang="en-US" sz="2800" dirty="0">
                <a:solidFill>
                  <a:srgbClr val="000000"/>
                </a:solidFill>
                <a:latin typeface="Arial" charset="0"/>
              </a:rPr>
              <a:t>We use the </a:t>
            </a:r>
            <a:r>
              <a:rPr lang="en-US" sz="2800" dirty="0" err="1">
                <a:solidFill>
                  <a:srgbClr val="000000"/>
                </a:solidFill>
                <a:latin typeface="Arial" charset="0"/>
              </a:rPr>
              <a:t>euca</a:t>
            </a:r>
            <a:r>
              <a:rPr lang="en-US" sz="2800" dirty="0">
                <a:solidFill>
                  <a:srgbClr val="000000"/>
                </a:solidFill>
                <a:latin typeface="Arial" charset="0"/>
              </a:rPr>
              <a:t>-run-instances command to start the VM.</a:t>
            </a:r>
          </a:p>
        </p:txBody>
      </p:sp>
      <p:sp>
        <p:nvSpPr>
          <p:cNvPr id="12294" name="Text Box 6"/>
          <p:cNvSpPr txBox="1">
            <a:spLocks noChangeArrowheads="1"/>
          </p:cNvSpPr>
          <p:nvPr/>
        </p:nvSpPr>
        <p:spPr bwMode="auto">
          <a:xfrm>
            <a:off x="533400" y="4983163"/>
            <a:ext cx="8428038" cy="1054100"/>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a:solidFill>
                  <a:srgbClr val="000000"/>
                </a:solidFill>
                <a:latin typeface="Arial" charset="0"/>
              </a:rPr>
              <a:t>$ </a:t>
            </a:r>
            <a:r>
              <a:rPr lang="en-US" sz="1800" dirty="0" err="1">
                <a:solidFill>
                  <a:srgbClr val="000000"/>
                </a:solidFill>
                <a:latin typeface="Arial" charset="0"/>
              </a:rPr>
              <a:t>euca</a:t>
            </a:r>
            <a:r>
              <a:rPr lang="en-US" sz="1800" dirty="0">
                <a:solidFill>
                  <a:srgbClr val="000000"/>
                </a:solidFill>
                <a:latin typeface="Arial" charset="0"/>
              </a:rPr>
              <a:t>-run-instances -k </a:t>
            </a:r>
            <a:r>
              <a:rPr lang="en-US" sz="1800" dirty="0" err="1">
                <a:solidFill>
                  <a:srgbClr val="000000"/>
                </a:solidFill>
                <a:latin typeface="Arial" charset="0"/>
              </a:rPr>
              <a:t>userkey</a:t>
            </a:r>
            <a:r>
              <a:rPr lang="en-US" sz="1800" dirty="0">
                <a:solidFill>
                  <a:srgbClr val="000000"/>
                </a:solidFill>
                <a:latin typeface="Arial" charset="0"/>
              </a:rPr>
              <a:t> -n 1 emi-0B951139 -t c1.medium</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RESERVATION r-4E730969 </a:t>
            </a:r>
            <a:r>
              <a:rPr lang="en-US" sz="1800" dirty="0" err="1">
                <a:solidFill>
                  <a:srgbClr val="000000"/>
                </a:solidFill>
                <a:latin typeface="Arial" charset="0"/>
              </a:rPr>
              <a:t>archit</a:t>
            </a:r>
            <a:r>
              <a:rPr lang="en-US" sz="1800" dirty="0">
                <a:solidFill>
                  <a:srgbClr val="000000"/>
                </a:solidFill>
                <a:latin typeface="Arial" charset="0"/>
              </a:rPr>
              <a:t> </a:t>
            </a:r>
            <a:r>
              <a:rPr lang="en-US" sz="1800" dirty="0" err="1">
                <a:solidFill>
                  <a:srgbClr val="000000"/>
                </a:solidFill>
                <a:latin typeface="Arial" charset="0"/>
              </a:rPr>
              <a:t>archit</a:t>
            </a:r>
            <a:r>
              <a:rPr lang="en-US" sz="1800" dirty="0">
                <a:solidFill>
                  <a:srgbClr val="000000"/>
                </a:solidFill>
                <a:latin typeface="Arial" charset="0"/>
              </a:rPr>
              <a:t>-default</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INSTANCE i-4FC40839 emi-0B951139 0.0.0.0 0.0.0.0 pending </a:t>
            </a:r>
            <a:r>
              <a:rPr lang="en-US" sz="1800" dirty="0" err="1">
                <a:solidFill>
                  <a:srgbClr val="000000"/>
                </a:solidFill>
                <a:latin typeface="Arial" charset="0"/>
              </a:rPr>
              <a:t>userkey</a:t>
            </a:r>
            <a:r>
              <a:rPr lang="en-US" sz="1800" dirty="0">
                <a:solidFill>
                  <a:srgbClr val="000000"/>
                </a:solidFill>
                <a:latin typeface="Arial" charset="0"/>
              </a:rPr>
              <a:t> 2010-07-20T20:35:47.015Z eki-78EF12D2 eri-5BB61255</a:t>
            </a:r>
          </a:p>
        </p:txBody>
      </p:sp>
      <p:sp>
        <p:nvSpPr>
          <p:cNvPr id="12295" name="Text Box 7"/>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ctrTitle"/>
          </p:nvPr>
        </p:nvSpPr>
        <p:spPr>
          <a:xfrm>
            <a:off x="444500" y="46038"/>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Monitoring</a:t>
            </a:r>
          </a:p>
        </p:txBody>
      </p:sp>
      <p:sp>
        <p:nvSpPr>
          <p:cNvPr id="13316" name="Text Box 4"/>
          <p:cNvSpPr txBox="1">
            <a:spLocks noChangeArrowheads="1"/>
          </p:cNvSpPr>
          <p:nvPr/>
        </p:nvSpPr>
        <p:spPr bwMode="auto">
          <a:xfrm>
            <a:off x="444500" y="1189038"/>
            <a:ext cx="82550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euca-describe-instances shows the status of the VMs.</a:t>
            </a:r>
          </a:p>
        </p:txBody>
      </p:sp>
      <p:sp>
        <p:nvSpPr>
          <p:cNvPr id="13318" name="Text Box 6"/>
          <p:cNvSpPr txBox="1">
            <a:spLocks noChangeArrowheads="1"/>
          </p:cNvSpPr>
          <p:nvPr/>
        </p:nvSpPr>
        <p:spPr bwMode="auto">
          <a:xfrm>
            <a:off x="395288" y="2400300"/>
            <a:ext cx="8085137" cy="1316038"/>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a:solidFill>
                  <a:srgbClr val="000000"/>
                </a:solidFill>
                <a:latin typeface="Arial" charset="0"/>
              </a:rPr>
              <a:t>$ </a:t>
            </a:r>
            <a:r>
              <a:rPr lang="en-US" sz="1800" dirty="0" err="1">
                <a:solidFill>
                  <a:srgbClr val="000000"/>
                </a:solidFill>
                <a:latin typeface="Arial" charset="0"/>
              </a:rPr>
              <a:t>euca</a:t>
            </a:r>
            <a:r>
              <a:rPr lang="en-US" sz="1800" dirty="0">
                <a:solidFill>
                  <a:srgbClr val="000000"/>
                </a:solidFill>
                <a:latin typeface="Arial" charset="0"/>
              </a:rPr>
              <a:t>-describe-instances </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RESERVATION r-4E730969 </a:t>
            </a:r>
            <a:r>
              <a:rPr lang="en-US" sz="1800" dirty="0" err="1">
                <a:solidFill>
                  <a:srgbClr val="000000"/>
                </a:solidFill>
                <a:latin typeface="Arial" charset="0"/>
              </a:rPr>
              <a:t>archit</a:t>
            </a:r>
            <a:r>
              <a:rPr lang="en-US" sz="1800" dirty="0">
                <a:solidFill>
                  <a:srgbClr val="000000"/>
                </a:solidFill>
                <a:latin typeface="Arial" charset="0"/>
              </a:rPr>
              <a:t> default</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INSTANCE i-4FC40839 emi-0B951139 149.165.146.153 10.0.2.194 </a:t>
            </a:r>
            <a:r>
              <a:rPr lang="en-US" sz="1800" dirty="0">
                <a:solidFill>
                  <a:srgbClr val="FF0000"/>
                </a:solidFill>
                <a:latin typeface="Arial" charset="0"/>
              </a:rPr>
              <a:t>pending</a:t>
            </a:r>
            <a:r>
              <a:rPr lang="en-US" sz="1800" dirty="0">
                <a:solidFill>
                  <a:srgbClr val="000000"/>
                </a:solidFill>
                <a:latin typeface="Arial" charset="0"/>
              </a:rPr>
              <a:t> </a:t>
            </a:r>
            <a:r>
              <a:rPr lang="en-US" sz="1800" dirty="0" err="1">
                <a:solidFill>
                  <a:srgbClr val="000000"/>
                </a:solidFill>
                <a:latin typeface="Arial" charset="0"/>
              </a:rPr>
              <a:t>userkey</a:t>
            </a:r>
            <a:r>
              <a:rPr lang="en-US" sz="1800" dirty="0">
                <a:solidFill>
                  <a:srgbClr val="000000"/>
                </a:solidFill>
                <a:latin typeface="Arial" charset="0"/>
              </a:rPr>
              <a:t> 0 m1.small 2010-07-20T20:35:47.015Z </a:t>
            </a:r>
            <a:r>
              <a:rPr lang="en-US" sz="1800" dirty="0" err="1">
                <a:solidFill>
                  <a:srgbClr val="000000"/>
                </a:solidFill>
                <a:latin typeface="Arial" charset="0"/>
              </a:rPr>
              <a:t>india</a:t>
            </a:r>
            <a:r>
              <a:rPr lang="en-US" sz="1800" dirty="0">
                <a:solidFill>
                  <a:srgbClr val="000000"/>
                </a:solidFill>
                <a:latin typeface="Arial" charset="0"/>
              </a:rPr>
              <a:t> eki-78EF12D2 eri-5BB61255</a:t>
            </a:r>
          </a:p>
        </p:txBody>
      </p:sp>
      <p:sp>
        <p:nvSpPr>
          <p:cNvPr id="13319" name="Text Box 7"/>
          <p:cNvSpPr txBox="1">
            <a:spLocks noChangeArrowheads="1"/>
          </p:cNvSpPr>
          <p:nvPr/>
        </p:nvSpPr>
        <p:spPr bwMode="auto">
          <a:xfrm>
            <a:off x="444500" y="4079875"/>
            <a:ext cx="8255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marL="411163"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sz="3200">
                <a:solidFill>
                  <a:srgbClr val="000000"/>
                </a:solidFill>
              </a:rPr>
              <a:t>Shortly after…</a:t>
            </a:r>
          </a:p>
        </p:txBody>
      </p:sp>
      <p:sp>
        <p:nvSpPr>
          <p:cNvPr id="13321" name="Text Box 9"/>
          <p:cNvSpPr txBox="1">
            <a:spLocks noChangeArrowheads="1"/>
          </p:cNvSpPr>
          <p:nvPr/>
        </p:nvSpPr>
        <p:spPr bwMode="auto">
          <a:xfrm>
            <a:off x="354013" y="4749800"/>
            <a:ext cx="8126412" cy="1316038"/>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a:solidFill>
                  <a:srgbClr val="000000"/>
                </a:solidFill>
                <a:latin typeface="Arial" charset="0"/>
              </a:rPr>
              <a:t>$ </a:t>
            </a:r>
            <a:r>
              <a:rPr lang="en-US" sz="1800" dirty="0" err="1">
                <a:solidFill>
                  <a:srgbClr val="000000"/>
                </a:solidFill>
                <a:latin typeface="Arial" charset="0"/>
              </a:rPr>
              <a:t>euca</a:t>
            </a:r>
            <a:r>
              <a:rPr lang="en-US" sz="1800" dirty="0">
                <a:solidFill>
                  <a:srgbClr val="000000"/>
                </a:solidFill>
                <a:latin typeface="Arial" charset="0"/>
              </a:rPr>
              <a:t>-describe-instances</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RESERVATION r-4E730969 </a:t>
            </a:r>
            <a:r>
              <a:rPr lang="en-US" sz="1800" dirty="0" err="1">
                <a:solidFill>
                  <a:srgbClr val="000000"/>
                </a:solidFill>
                <a:latin typeface="Arial" charset="0"/>
              </a:rPr>
              <a:t>archit</a:t>
            </a:r>
            <a:r>
              <a:rPr lang="en-US" sz="1800" dirty="0">
                <a:solidFill>
                  <a:srgbClr val="000000"/>
                </a:solidFill>
                <a:latin typeface="Arial" charset="0"/>
              </a:rPr>
              <a:t> default</a:t>
            </a:r>
            <a:endParaRPr lang="en-US" dirty="0" smtClean="0"/>
          </a:p>
          <a:p>
            <a:pPr marL="102862" lvl="1" indent="0">
              <a:lnSpc>
                <a:spcPct val="95000"/>
              </a:lnSpc>
              <a:buClr>
                <a:srgbClr val="000000"/>
              </a:buClr>
              <a:buSzPct val="100000"/>
              <a:defRPr/>
            </a:pPr>
            <a:r>
              <a:rPr lang="en-US" sz="1800" dirty="0">
                <a:solidFill>
                  <a:srgbClr val="000000"/>
                </a:solidFill>
                <a:latin typeface="Arial" charset="0"/>
              </a:rPr>
              <a:t>INSTANCE i-4FC40839 emi-0B951139 149.165.146.153 10.0.2.194 </a:t>
            </a:r>
            <a:r>
              <a:rPr lang="en-US" sz="1800" dirty="0">
                <a:solidFill>
                  <a:srgbClr val="FF0000"/>
                </a:solidFill>
                <a:latin typeface="Arial" charset="0"/>
              </a:rPr>
              <a:t>running</a:t>
            </a:r>
            <a:r>
              <a:rPr lang="en-US" sz="1800" dirty="0">
                <a:solidFill>
                  <a:srgbClr val="000000"/>
                </a:solidFill>
                <a:latin typeface="Arial" charset="0"/>
              </a:rPr>
              <a:t> </a:t>
            </a:r>
            <a:r>
              <a:rPr lang="en-US" sz="1800" dirty="0" err="1">
                <a:solidFill>
                  <a:srgbClr val="000000"/>
                </a:solidFill>
                <a:latin typeface="Arial" charset="0"/>
              </a:rPr>
              <a:t>userkey</a:t>
            </a:r>
            <a:r>
              <a:rPr lang="en-US" sz="1800" dirty="0">
                <a:solidFill>
                  <a:srgbClr val="000000"/>
                </a:solidFill>
                <a:latin typeface="Arial" charset="0"/>
              </a:rPr>
              <a:t> 0 m1.small 2010-07-20T20:35:47.015Z </a:t>
            </a:r>
            <a:r>
              <a:rPr lang="en-US" sz="1800" dirty="0" err="1">
                <a:solidFill>
                  <a:srgbClr val="000000"/>
                </a:solidFill>
                <a:latin typeface="Arial" charset="0"/>
              </a:rPr>
              <a:t>india</a:t>
            </a:r>
            <a:r>
              <a:rPr lang="en-US" sz="1800" dirty="0">
                <a:solidFill>
                  <a:srgbClr val="000000"/>
                </a:solidFill>
                <a:latin typeface="Arial" charset="0"/>
              </a:rPr>
              <a:t> eki-78EF12D2 eri-5BB61255</a:t>
            </a:r>
          </a:p>
        </p:txBody>
      </p:sp>
      <p:sp>
        <p:nvSpPr>
          <p:cNvPr id="13322" name="Text Box 10"/>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ctrTitle"/>
          </p:nvPr>
        </p:nvSpPr>
        <p:spPr>
          <a:xfrm>
            <a:off x="444500" y="320675"/>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VM Access</a:t>
            </a:r>
          </a:p>
        </p:txBody>
      </p:sp>
      <p:sp>
        <p:nvSpPr>
          <p:cNvPr id="14340" name="Text Box 4"/>
          <p:cNvSpPr txBox="1">
            <a:spLocks noChangeArrowheads="1"/>
          </p:cNvSpPr>
          <p:nvPr/>
        </p:nvSpPr>
        <p:spPr bwMode="auto">
          <a:xfrm>
            <a:off x="444500" y="1646238"/>
            <a:ext cx="82550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First we must create rules to allow access to the VM over ssh.</a:t>
            </a:r>
          </a:p>
        </p:txBody>
      </p:sp>
      <p:sp>
        <p:nvSpPr>
          <p:cNvPr id="14341" name="Text Box 5"/>
          <p:cNvSpPr txBox="1">
            <a:spLocks noChangeArrowheads="1"/>
          </p:cNvSpPr>
          <p:nvPr/>
        </p:nvSpPr>
        <p:spPr bwMode="auto">
          <a:xfrm>
            <a:off x="598488" y="4030663"/>
            <a:ext cx="8253412"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The ssh private key that was generated earlier can now be used to login to the VM.</a:t>
            </a:r>
          </a:p>
        </p:txBody>
      </p:sp>
      <p:sp>
        <p:nvSpPr>
          <p:cNvPr id="14343" name="Text Box 7"/>
          <p:cNvSpPr txBox="1">
            <a:spLocks noChangeArrowheads="1"/>
          </p:cNvSpPr>
          <p:nvPr/>
        </p:nvSpPr>
        <p:spPr bwMode="auto">
          <a:xfrm>
            <a:off x="839788" y="2776538"/>
            <a:ext cx="7486650" cy="261937"/>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err="1">
                <a:solidFill>
                  <a:srgbClr val="000000"/>
                </a:solidFill>
                <a:latin typeface="Arial" charset="0"/>
              </a:rPr>
              <a:t>euca</a:t>
            </a:r>
            <a:r>
              <a:rPr lang="en-US" sz="1800" dirty="0">
                <a:solidFill>
                  <a:srgbClr val="000000"/>
                </a:solidFill>
                <a:latin typeface="Arial" charset="0"/>
              </a:rPr>
              <a:t>-authorize -P </a:t>
            </a:r>
            <a:r>
              <a:rPr lang="en-US" sz="1800" dirty="0" err="1">
                <a:solidFill>
                  <a:srgbClr val="000000"/>
                </a:solidFill>
                <a:latin typeface="Arial" charset="0"/>
              </a:rPr>
              <a:t>tcp</a:t>
            </a:r>
            <a:r>
              <a:rPr lang="en-US" sz="1800" dirty="0">
                <a:solidFill>
                  <a:srgbClr val="000000"/>
                </a:solidFill>
                <a:latin typeface="Arial" charset="0"/>
              </a:rPr>
              <a:t> -p 22 -s 0.0.0.0/0 default</a:t>
            </a:r>
          </a:p>
        </p:txBody>
      </p:sp>
      <p:sp>
        <p:nvSpPr>
          <p:cNvPr id="14345" name="Text Box 9"/>
          <p:cNvSpPr txBox="1">
            <a:spLocks noChangeArrowheads="1"/>
          </p:cNvSpPr>
          <p:nvPr/>
        </p:nvSpPr>
        <p:spPr bwMode="auto">
          <a:xfrm>
            <a:off x="800100" y="5761038"/>
            <a:ext cx="7486650" cy="263525"/>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800" dirty="0" err="1">
                <a:solidFill>
                  <a:srgbClr val="000000"/>
                </a:solidFill>
                <a:latin typeface="Arial" charset="0"/>
              </a:rPr>
              <a:t>ssh</a:t>
            </a:r>
            <a:r>
              <a:rPr lang="en-US" sz="1800" dirty="0">
                <a:solidFill>
                  <a:srgbClr val="000000"/>
                </a:solidFill>
                <a:latin typeface="Arial" charset="0"/>
              </a:rPr>
              <a:t> -</a:t>
            </a:r>
            <a:r>
              <a:rPr lang="en-US" sz="1800" dirty="0" err="1">
                <a:solidFill>
                  <a:srgbClr val="000000"/>
                </a:solidFill>
                <a:latin typeface="Arial" charset="0"/>
              </a:rPr>
              <a:t>i</a:t>
            </a:r>
            <a:r>
              <a:rPr lang="en-US" sz="1800" dirty="0">
                <a:solidFill>
                  <a:srgbClr val="000000"/>
                </a:solidFill>
                <a:latin typeface="Arial" charset="0"/>
              </a:rPr>
              <a:t> </a:t>
            </a:r>
            <a:r>
              <a:rPr lang="en-US" sz="1800" dirty="0" err="1">
                <a:solidFill>
                  <a:srgbClr val="000000"/>
                </a:solidFill>
                <a:latin typeface="Arial" charset="0"/>
              </a:rPr>
              <a:t>userkey.pem</a:t>
            </a:r>
            <a:r>
              <a:rPr lang="en-US" sz="1800" dirty="0">
                <a:solidFill>
                  <a:srgbClr val="000000"/>
                </a:solidFill>
                <a:latin typeface="Arial" charset="0"/>
              </a:rPr>
              <a:t> root@149.165.146.153</a:t>
            </a:r>
          </a:p>
        </p:txBody>
      </p:sp>
      <p:sp>
        <p:nvSpPr>
          <p:cNvPr id="14346" name="Text Box 10"/>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ctrTitle"/>
          </p:nvPr>
        </p:nvSpPr>
        <p:spPr>
          <a:xfrm>
            <a:off x="444500" y="320675"/>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Image Deployment (1/3)</a:t>
            </a:r>
          </a:p>
        </p:txBody>
      </p:sp>
      <p:sp>
        <p:nvSpPr>
          <p:cNvPr id="15364" name="Text Box 4"/>
          <p:cNvSpPr txBox="1">
            <a:spLocks noChangeArrowheads="1"/>
          </p:cNvSpPr>
          <p:nvPr/>
        </p:nvSpPr>
        <p:spPr bwMode="auto">
          <a:xfrm>
            <a:off x="444500" y="1420813"/>
            <a:ext cx="8255000" cy="47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dirty="0">
                <a:solidFill>
                  <a:srgbClr val="000000"/>
                </a:solidFill>
                <a:latin typeface="Arial" charset="0"/>
              </a:rPr>
              <a:t>We will use the example Fedora 10 image to test uploading images. </a:t>
            </a:r>
            <a:endParaRPr lang="en-US" dirty="0" smtClean="0"/>
          </a:p>
          <a:p>
            <a:pPr lvl="2">
              <a:lnSpc>
                <a:spcPct val="95000"/>
              </a:lnSpc>
              <a:buClr>
                <a:srgbClr val="000000"/>
              </a:buClr>
              <a:buSzPct val="80000"/>
              <a:buFont typeface="Courier New" charset="0"/>
              <a:buChar char="o"/>
              <a:defRPr/>
            </a:pPr>
            <a:r>
              <a:rPr lang="en-US" sz="2800" dirty="0">
                <a:solidFill>
                  <a:srgbClr val="000000"/>
                </a:solidFill>
                <a:latin typeface="Arial" charset="0"/>
              </a:rPr>
              <a:t>Download the </a:t>
            </a:r>
            <a:r>
              <a:rPr lang="en-US" sz="2800" dirty="0" err="1">
                <a:solidFill>
                  <a:srgbClr val="000000"/>
                </a:solidFill>
                <a:latin typeface="Arial" charset="0"/>
              </a:rPr>
              <a:t>gzipped</a:t>
            </a:r>
            <a:r>
              <a:rPr lang="en-US" sz="2800" dirty="0">
                <a:solidFill>
                  <a:srgbClr val="000000"/>
                </a:solidFill>
                <a:latin typeface="Arial" charset="0"/>
              </a:rPr>
              <a:t> tar ball</a:t>
            </a:r>
            <a:endParaRPr lang="en-US" dirty="0" smtClean="0"/>
          </a:p>
          <a:p>
            <a:pPr lvl="2">
              <a:lnSpc>
                <a:spcPct val="95000"/>
              </a:lnSpc>
              <a:buClr>
                <a:srgbClr val="000000"/>
              </a:buClr>
              <a:buSzPct val="100000"/>
              <a:buFontTx/>
              <a:buChar char=" "/>
              <a:defRPr/>
            </a:pPr>
            <a:endParaRPr lang="en-US" sz="2800" dirty="0">
              <a:solidFill>
                <a:srgbClr val="000000"/>
              </a:solidFill>
              <a:latin typeface="Arial" charset="0"/>
            </a:endParaRPr>
          </a:p>
          <a:p>
            <a:pPr lvl="2">
              <a:lnSpc>
                <a:spcPct val="95000"/>
              </a:lnSpc>
              <a:buClr>
                <a:srgbClr val="000000"/>
              </a:buClr>
              <a:buSzPct val="100000"/>
              <a:buFontTx/>
              <a:buChar char=" "/>
              <a:defRPr/>
            </a:pPr>
            <a:endParaRPr lang="en-US" sz="2800" dirty="0">
              <a:solidFill>
                <a:srgbClr val="000000"/>
              </a:solidFill>
              <a:latin typeface="Arial" charset="0"/>
            </a:endParaRPr>
          </a:p>
          <a:p>
            <a:pPr lvl="2">
              <a:lnSpc>
                <a:spcPct val="95000"/>
              </a:lnSpc>
              <a:buClr>
                <a:srgbClr val="000000"/>
              </a:buClr>
              <a:buSzPct val="100000"/>
              <a:buFontTx/>
              <a:buChar char=" "/>
              <a:defRPr/>
            </a:pPr>
            <a:endParaRPr lang="en-US" sz="2800" dirty="0">
              <a:solidFill>
                <a:srgbClr val="000000"/>
              </a:solidFill>
              <a:latin typeface="Arial" charset="0"/>
            </a:endParaRPr>
          </a:p>
          <a:p>
            <a:pPr lvl="2">
              <a:lnSpc>
                <a:spcPct val="95000"/>
              </a:lnSpc>
              <a:buClr>
                <a:srgbClr val="000000"/>
              </a:buClr>
              <a:buSzPct val="100000"/>
              <a:buFontTx/>
              <a:buChar char=" "/>
              <a:defRPr/>
            </a:pPr>
            <a:endParaRPr lang="en-US" sz="2800" dirty="0">
              <a:solidFill>
                <a:srgbClr val="000000"/>
              </a:solidFill>
              <a:latin typeface="Arial" charset="0"/>
            </a:endParaRPr>
          </a:p>
          <a:p>
            <a:pPr marL="411472" lvl="1">
              <a:lnSpc>
                <a:spcPct val="95000"/>
              </a:lnSpc>
              <a:buClr>
                <a:srgbClr val="000000"/>
              </a:buClr>
              <a:buSzPct val="100000"/>
              <a:buFontTx/>
              <a:buChar char="•"/>
              <a:defRPr/>
            </a:pPr>
            <a:r>
              <a:rPr lang="en-US" sz="3200" dirty="0" err="1">
                <a:solidFill>
                  <a:srgbClr val="000000"/>
                </a:solidFill>
                <a:latin typeface="Arial" charset="0"/>
              </a:rPr>
              <a:t>Uncompress</a:t>
            </a:r>
            <a:r>
              <a:rPr lang="en-US" sz="3200" dirty="0">
                <a:solidFill>
                  <a:srgbClr val="000000"/>
                </a:solidFill>
                <a:latin typeface="Arial" charset="0"/>
              </a:rPr>
              <a:t> and </a:t>
            </a:r>
            <a:r>
              <a:rPr lang="en-US" sz="3200" dirty="0" err="1">
                <a:solidFill>
                  <a:srgbClr val="000000"/>
                </a:solidFill>
                <a:latin typeface="Arial" charset="0"/>
              </a:rPr>
              <a:t>Untar</a:t>
            </a:r>
            <a:r>
              <a:rPr lang="en-US" sz="3200" dirty="0">
                <a:solidFill>
                  <a:srgbClr val="000000"/>
                </a:solidFill>
                <a:latin typeface="Arial" charset="0"/>
              </a:rPr>
              <a:t> the archive</a:t>
            </a:r>
            <a:endParaRPr lang="en-US" dirty="0" smtClean="0"/>
          </a:p>
          <a:p>
            <a:pPr>
              <a:lnSpc>
                <a:spcPct val="95000"/>
              </a:lnSpc>
              <a:defRPr/>
            </a:pPr>
            <a:endParaRPr lang="en-US" sz="3200" dirty="0">
              <a:solidFill>
                <a:srgbClr val="000000"/>
              </a:solidFill>
              <a:latin typeface="Arial" charset="0"/>
            </a:endParaRPr>
          </a:p>
          <a:p>
            <a:pPr>
              <a:lnSpc>
                <a:spcPct val="95000"/>
              </a:lnSpc>
              <a:defRPr/>
            </a:pPr>
            <a:endParaRPr lang="en-US" sz="3200" dirty="0">
              <a:solidFill>
                <a:srgbClr val="000000"/>
              </a:solidFill>
              <a:latin typeface="Arial" charset="0"/>
            </a:endParaRPr>
          </a:p>
          <a:p>
            <a:pPr marL="411472" lvl="1">
              <a:lnSpc>
                <a:spcPct val="95000"/>
              </a:lnSpc>
              <a:buClr>
                <a:srgbClr val="000000"/>
              </a:buClr>
              <a:buSzPct val="100000"/>
              <a:buFontTx/>
              <a:buChar char=" "/>
              <a:defRPr/>
            </a:pPr>
            <a:endParaRPr lang="en-US" sz="2800" dirty="0">
              <a:solidFill>
                <a:srgbClr val="000000"/>
              </a:solidFill>
              <a:latin typeface="Arial" charset="0"/>
            </a:endParaRPr>
          </a:p>
        </p:txBody>
      </p:sp>
      <p:sp>
        <p:nvSpPr>
          <p:cNvPr id="15366" name="Text Box 6"/>
          <p:cNvSpPr txBox="1">
            <a:spLocks noChangeArrowheads="1"/>
          </p:cNvSpPr>
          <p:nvPr/>
        </p:nvSpPr>
        <p:spPr bwMode="auto">
          <a:xfrm>
            <a:off x="457200" y="3292475"/>
            <a:ext cx="8435975" cy="835025"/>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900" dirty="0" err="1">
                <a:solidFill>
                  <a:srgbClr val="000000"/>
                </a:solidFill>
                <a:latin typeface="Arial" charset="0"/>
              </a:rPr>
              <a:t>wget</a:t>
            </a:r>
            <a:r>
              <a:rPr lang="en-US" sz="1900" dirty="0">
                <a:solidFill>
                  <a:srgbClr val="000000"/>
                </a:solidFill>
                <a:latin typeface="Arial" charset="0"/>
              </a:rPr>
              <a:t> http://</a:t>
            </a:r>
            <a:r>
              <a:rPr lang="en-US" sz="1900" dirty="0" err="1">
                <a:solidFill>
                  <a:srgbClr val="000000"/>
                </a:solidFill>
                <a:latin typeface="Arial" charset="0"/>
              </a:rPr>
              <a:t>open.eucalyptus.com</a:t>
            </a:r>
            <a:r>
              <a:rPr lang="en-US" sz="1900" dirty="0">
                <a:solidFill>
                  <a:srgbClr val="000000"/>
                </a:solidFill>
                <a:latin typeface="Arial" charset="0"/>
              </a:rPr>
              <a:t>/sites/all/modules/</a:t>
            </a:r>
            <a:r>
              <a:rPr lang="en-US" sz="1900" dirty="0" err="1">
                <a:solidFill>
                  <a:srgbClr val="000000"/>
                </a:solidFill>
                <a:latin typeface="Arial" charset="0"/>
              </a:rPr>
              <a:t>pubdlcnt</a:t>
            </a:r>
            <a:r>
              <a:rPr lang="en-US" sz="1900" dirty="0">
                <a:solidFill>
                  <a:srgbClr val="000000"/>
                </a:solidFill>
                <a:latin typeface="Arial" charset="0"/>
              </a:rPr>
              <a:t>/</a:t>
            </a:r>
            <a:r>
              <a:rPr lang="en-US" sz="1900" dirty="0" err="1">
                <a:solidFill>
                  <a:srgbClr val="000000"/>
                </a:solidFill>
                <a:latin typeface="Arial" charset="0"/>
              </a:rPr>
              <a:t>pubdlcnt.php?file</a:t>
            </a:r>
            <a:r>
              <a:rPr lang="en-US" sz="1900" dirty="0">
                <a:solidFill>
                  <a:srgbClr val="000000"/>
                </a:solidFill>
                <a:latin typeface="Arial" charset="0"/>
              </a:rPr>
              <a:t>=http://</a:t>
            </a:r>
            <a:r>
              <a:rPr lang="en-US" sz="1900" dirty="0" err="1">
                <a:solidFill>
                  <a:srgbClr val="000000"/>
                </a:solidFill>
                <a:latin typeface="Arial" charset="0"/>
              </a:rPr>
              <a:t>www.eucalyptussoftware.com</a:t>
            </a:r>
            <a:r>
              <a:rPr lang="en-US" sz="1900" dirty="0">
                <a:solidFill>
                  <a:srgbClr val="000000"/>
                </a:solidFill>
                <a:latin typeface="Arial" charset="0"/>
              </a:rPr>
              <a:t>/downloads/eucalyptus-images/euca-fedora-10-x86_64.tar.gz&amp;amp;nid=1210</a:t>
            </a:r>
          </a:p>
        </p:txBody>
      </p:sp>
      <p:sp>
        <p:nvSpPr>
          <p:cNvPr id="15368" name="Text Box 8"/>
          <p:cNvSpPr txBox="1">
            <a:spLocks noChangeArrowheads="1"/>
          </p:cNvSpPr>
          <p:nvPr/>
        </p:nvSpPr>
        <p:spPr bwMode="auto">
          <a:xfrm>
            <a:off x="457200" y="5418138"/>
            <a:ext cx="5418138" cy="354012"/>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dirty="0" smtClean="0">
                <a:solidFill>
                  <a:srgbClr val="000000"/>
                </a:solidFill>
                <a:latin typeface="Arial" charset="0"/>
              </a:rPr>
              <a:t>tar </a:t>
            </a:r>
            <a:r>
              <a:rPr lang="en-US" dirty="0" err="1" smtClean="0">
                <a:solidFill>
                  <a:srgbClr val="000000"/>
                </a:solidFill>
                <a:latin typeface="Arial" charset="0"/>
              </a:rPr>
              <a:t>zxf</a:t>
            </a:r>
            <a:r>
              <a:rPr lang="en-US" dirty="0" smtClean="0">
                <a:solidFill>
                  <a:srgbClr val="000000"/>
                </a:solidFill>
                <a:latin typeface="Arial" charset="0"/>
              </a:rPr>
              <a:t> euca-fedora-10-x86_64.tar.gz</a:t>
            </a:r>
          </a:p>
        </p:txBody>
      </p:sp>
      <p:sp>
        <p:nvSpPr>
          <p:cNvPr id="15369" name="Text Box 9"/>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ctrTitle"/>
          </p:nvPr>
        </p:nvSpPr>
        <p:spPr>
          <a:xfrm>
            <a:off x="444500" y="93663"/>
            <a:ext cx="8255000" cy="781050"/>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Image Deployment (2/3)</a:t>
            </a:r>
          </a:p>
        </p:txBody>
      </p:sp>
      <p:sp>
        <p:nvSpPr>
          <p:cNvPr id="16388" name="Text Box 4"/>
          <p:cNvSpPr txBox="1">
            <a:spLocks noChangeArrowheads="1"/>
          </p:cNvSpPr>
          <p:nvPr/>
        </p:nvSpPr>
        <p:spPr bwMode="auto">
          <a:xfrm>
            <a:off x="354013" y="1189038"/>
            <a:ext cx="8253412"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2900">
                <a:solidFill>
                  <a:srgbClr val="000000"/>
                </a:solidFill>
                <a:latin typeface="Arial" charset="0"/>
              </a:rPr>
              <a:t>Next we bundle the image with a kernel and a ramdisk using the euca-bundle-image command.</a:t>
            </a:r>
            <a:r>
              <a:rPr lang="en-US" sz="3200">
                <a:solidFill>
                  <a:srgbClr val="000000"/>
                </a:solidFill>
                <a:latin typeface="Arial" charset="0"/>
              </a:rPr>
              <a:t> </a:t>
            </a:r>
            <a:endParaRPr lang="en-US" smtClean="0"/>
          </a:p>
          <a:p>
            <a:pPr lvl="2">
              <a:lnSpc>
                <a:spcPct val="95000"/>
              </a:lnSpc>
              <a:buClr>
                <a:srgbClr val="000000"/>
              </a:buClr>
              <a:buSzPct val="80000"/>
              <a:buFont typeface="Courier New" charset="0"/>
              <a:buChar char="o"/>
              <a:defRPr/>
            </a:pPr>
            <a:r>
              <a:rPr lang="en-US" sz="2100">
                <a:solidFill>
                  <a:srgbClr val="000000"/>
                </a:solidFill>
                <a:latin typeface="Arial" charset="0"/>
              </a:rPr>
              <a:t>We will use the xen kernel already registered. </a:t>
            </a:r>
            <a:endParaRPr lang="en-US" smtClean="0"/>
          </a:p>
          <a:p>
            <a:pPr lvl="3">
              <a:lnSpc>
                <a:spcPct val="95000"/>
              </a:lnSpc>
              <a:buClr>
                <a:srgbClr val="000000"/>
              </a:buClr>
              <a:buSzPct val="100000"/>
              <a:buFont typeface="Wingdings" charset="0"/>
              <a:buChar char="§"/>
              <a:defRPr/>
            </a:pPr>
            <a:r>
              <a:rPr lang="en-US" sz="2100">
                <a:solidFill>
                  <a:srgbClr val="000000"/>
                </a:solidFill>
                <a:latin typeface="Arial" charset="0"/>
              </a:rPr>
              <a:t>euca-describe-images returns the kernel and ramdisk IDs that we need.</a:t>
            </a:r>
          </a:p>
        </p:txBody>
      </p:sp>
      <p:sp>
        <p:nvSpPr>
          <p:cNvPr id="16390" name="Text Box 6"/>
          <p:cNvSpPr txBox="1">
            <a:spLocks noChangeArrowheads="1"/>
          </p:cNvSpPr>
          <p:nvPr/>
        </p:nvSpPr>
        <p:spPr bwMode="auto">
          <a:xfrm>
            <a:off x="450850" y="3803650"/>
            <a:ext cx="8243888" cy="557213"/>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defRPr/>
            </a:pPr>
            <a:r>
              <a:rPr lang="en-US" sz="1900" dirty="0">
                <a:solidFill>
                  <a:srgbClr val="000000"/>
                </a:solidFill>
                <a:latin typeface="Arial" charset="0"/>
              </a:rPr>
              <a:t>$ </a:t>
            </a:r>
            <a:r>
              <a:rPr lang="en-US" sz="1900" dirty="0" err="1">
                <a:solidFill>
                  <a:srgbClr val="000000"/>
                </a:solidFill>
                <a:latin typeface="Arial" charset="0"/>
              </a:rPr>
              <a:t>euca</a:t>
            </a:r>
            <a:r>
              <a:rPr lang="en-US" sz="1900" dirty="0">
                <a:solidFill>
                  <a:srgbClr val="000000"/>
                </a:solidFill>
                <a:latin typeface="Arial" charset="0"/>
              </a:rPr>
              <a:t>-bundle-image -</a:t>
            </a:r>
            <a:r>
              <a:rPr lang="en-US" sz="1900" dirty="0" err="1">
                <a:solidFill>
                  <a:srgbClr val="000000"/>
                </a:solidFill>
                <a:latin typeface="Arial" charset="0"/>
              </a:rPr>
              <a:t>i</a:t>
            </a:r>
            <a:r>
              <a:rPr lang="en-US" sz="1900" dirty="0">
                <a:solidFill>
                  <a:srgbClr val="000000"/>
                </a:solidFill>
                <a:latin typeface="Arial" charset="0"/>
              </a:rPr>
              <a:t> euca-fedora-10-x86_64/fedora.10.x86-64.img --kernel eki-78EF12D2 --</a:t>
            </a:r>
            <a:r>
              <a:rPr lang="en-US" sz="1900" dirty="0" err="1">
                <a:solidFill>
                  <a:srgbClr val="000000"/>
                </a:solidFill>
                <a:latin typeface="Arial" charset="0"/>
              </a:rPr>
              <a:t>ramdisk</a:t>
            </a:r>
            <a:r>
              <a:rPr lang="en-US" sz="1900" dirty="0">
                <a:solidFill>
                  <a:srgbClr val="000000"/>
                </a:solidFill>
                <a:latin typeface="Arial" charset="0"/>
              </a:rPr>
              <a:t> eri-5BB61255</a:t>
            </a:r>
          </a:p>
        </p:txBody>
      </p:sp>
      <p:sp>
        <p:nvSpPr>
          <p:cNvPr id="16391" name="Text Box 7"/>
          <p:cNvSpPr txBox="1">
            <a:spLocks noChangeArrowheads="1"/>
          </p:cNvSpPr>
          <p:nvPr/>
        </p:nvSpPr>
        <p:spPr bwMode="auto">
          <a:xfrm>
            <a:off x="444500" y="4714875"/>
            <a:ext cx="82550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2800">
                <a:solidFill>
                  <a:srgbClr val="000000"/>
                </a:solidFill>
                <a:latin typeface="Arial" charset="0"/>
              </a:rPr>
              <a:t>Use the generated manifest file to upload the image to Walrus</a:t>
            </a:r>
          </a:p>
        </p:txBody>
      </p:sp>
      <p:sp>
        <p:nvSpPr>
          <p:cNvPr id="16393" name="Text Box 9"/>
          <p:cNvSpPr txBox="1">
            <a:spLocks noChangeArrowheads="1"/>
          </p:cNvSpPr>
          <p:nvPr/>
        </p:nvSpPr>
        <p:spPr bwMode="auto">
          <a:xfrm>
            <a:off x="450850" y="5692775"/>
            <a:ext cx="8243888" cy="554038"/>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defRPr/>
            </a:pPr>
            <a:r>
              <a:rPr lang="en-US" sz="1900" dirty="0">
                <a:solidFill>
                  <a:srgbClr val="000000"/>
                </a:solidFill>
                <a:latin typeface="Arial" charset="0"/>
              </a:rPr>
              <a:t>$ </a:t>
            </a:r>
            <a:r>
              <a:rPr lang="en-US" sz="1900" dirty="0" err="1">
                <a:solidFill>
                  <a:srgbClr val="000000"/>
                </a:solidFill>
                <a:latin typeface="Arial" charset="0"/>
              </a:rPr>
              <a:t>euca</a:t>
            </a:r>
            <a:r>
              <a:rPr lang="en-US" sz="1900" dirty="0">
                <a:solidFill>
                  <a:srgbClr val="000000"/>
                </a:solidFill>
                <a:latin typeface="Arial" charset="0"/>
              </a:rPr>
              <a:t>-upload-bundle -b fedora-image-bucket -m /</a:t>
            </a:r>
            <a:r>
              <a:rPr lang="en-US" sz="1900" dirty="0" err="1">
                <a:solidFill>
                  <a:srgbClr val="000000"/>
                </a:solidFill>
                <a:latin typeface="Arial" charset="0"/>
              </a:rPr>
              <a:t>tmp</a:t>
            </a:r>
            <a:r>
              <a:rPr lang="en-US" sz="1900" dirty="0">
                <a:solidFill>
                  <a:srgbClr val="000000"/>
                </a:solidFill>
                <a:latin typeface="Arial" charset="0"/>
              </a:rPr>
              <a:t>/fedora.10.x86-64.img.manifest.xml </a:t>
            </a:r>
          </a:p>
        </p:txBody>
      </p:sp>
      <p:sp>
        <p:nvSpPr>
          <p:cNvPr id="16394" name="Text Box 10"/>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ctrTitle"/>
          </p:nvPr>
        </p:nvSpPr>
        <p:spPr>
          <a:xfrm>
            <a:off x="444500" y="320675"/>
            <a:ext cx="8255000" cy="1050925"/>
          </a:xfrm>
        </p:spPr>
        <p:txBody>
          <a:bodyPr lIns="0" tIns="0" rIns="0" bIns="0"/>
          <a:lstStyle/>
          <a:p>
            <a:pPr eaLnBrk="1" hangingPunct="1">
              <a:lnSpc>
                <a:spcPct val="95000"/>
              </a:lnSpc>
            </a:pPr>
            <a:r>
              <a:rPr lang="en-US" smtClean="0">
                <a:solidFill>
                  <a:srgbClr val="000000"/>
                </a:solidFill>
                <a:latin typeface="Arial" pitchFamily="34" charset="0"/>
                <a:ea typeface="ＭＳ Ｐゴシック" pitchFamily="34" charset="-128"/>
              </a:rPr>
              <a:t>Image Deployment (3/3)</a:t>
            </a:r>
          </a:p>
        </p:txBody>
      </p:sp>
      <p:sp>
        <p:nvSpPr>
          <p:cNvPr id="17412" name="Text Box 4"/>
          <p:cNvSpPr txBox="1">
            <a:spLocks noChangeArrowheads="1"/>
          </p:cNvSpPr>
          <p:nvPr/>
        </p:nvSpPr>
        <p:spPr bwMode="auto">
          <a:xfrm>
            <a:off x="444500" y="1646238"/>
            <a:ext cx="8255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Register the image with Eucalyptus</a:t>
            </a:r>
          </a:p>
        </p:txBody>
      </p:sp>
      <p:sp>
        <p:nvSpPr>
          <p:cNvPr id="17414" name="Text Box 6"/>
          <p:cNvSpPr txBox="1">
            <a:spLocks noChangeArrowheads="1"/>
          </p:cNvSpPr>
          <p:nvPr/>
        </p:nvSpPr>
        <p:spPr bwMode="auto">
          <a:xfrm>
            <a:off x="593725" y="2468563"/>
            <a:ext cx="8161338" cy="279400"/>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102862" lvl="1" indent="0">
              <a:lnSpc>
                <a:spcPct val="95000"/>
              </a:lnSpc>
              <a:buClr>
                <a:srgbClr val="000000"/>
              </a:buClr>
              <a:buSzPct val="100000"/>
              <a:defRPr/>
            </a:pPr>
            <a:r>
              <a:rPr lang="en-US" sz="1900" dirty="0" err="1">
                <a:solidFill>
                  <a:srgbClr val="000000"/>
                </a:solidFill>
                <a:latin typeface="Arial" charset="0"/>
              </a:rPr>
              <a:t>euca</a:t>
            </a:r>
            <a:r>
              <a:rPr lang="en-US" sz="1900" dirty="0">
                <a:solidFill>
                  <a:srgbClr val="000000"/>
                </a:solidFill>
                <a:latin typeface="Arial" charset="0"/>
              </a:rPr>
              <a:t>-register fedora-image-bucket/fedora.10.x86-64.img.manifest.xml</a:t>
            </a:r>
          </a:p>
        </p:txBody>
      </p:sp>
      <p:sp>
        <p:nvSpPr>
          <p:cNvPr id="17415" name="Text Box 7"/>
          <p:cNvSpPr txBox="1">
            <a:spLocks noChangeArrowheads="1"/>
          </p:cNvSpPr>
          <p:nvPr/>
        </p:nvSpPr>
        <p:spPr bwMode="auto">
          <a:xfrm>
            <a:off x="598488" y="3279775"/>
            <a:ext cx="8253412"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marL="411472" lvl="1">
              <a:lnSpc>
                <a:spcPct val="95000"/>
              </a:lnSpc>
              <a:buClr>
                <a:srgbClr val="000000"/>
              </a:buClr>
              <a:buSzPct val="100000"/>
              <a:buFontTx/>
              <a:buChar char="•"/>
              <a:defRPr/>
            </a:pPr>
            <a:r>
              <a:rPr lang="en-US" sz="3200">
                <a:solidFill>
                  <a:srgbClr val="000000"/>
                </a:solidFill>
                <a:latin typeface="Arial" charset="0"/>
              </a:rPr>
              <a:t>This returns the image ID which can also be seen using euca-describe-images</a:t>
            </a:r>
          </a:p>
        </p:txBody>
      </p:sp>
      <p:sp>
        <p:nvSpPr>
          <p:cNvPr id="17417" name="Text Box 9"/>
          <p:cNvSpPr txBox="1">
            <a:spLocks noChangeArrowheads="1"/>
          </p:cNvSpPr>
          <p:nvPr/>
        </p:nvSpPr>
        <p:spPr bwMode="auto">
          <a:xfrm>
            <a:off x="601663" y="4337050"/>
            <a:ext cx="8093075" cy="1757363"/>
          </a:xfrm>
          <a:prstGeom prst="rect">
            <a:avLst/>
          </a:prstGeom>
          <a:ln/>
          <a:extLst/>
        </p:spPr>
        <p:style>
          <a:lnRef idx="2">
            <a:schemeClr val="dk1"/>
          </a:lnRef>
          <a:fillRef idx="1">
            <a:schemeClr val="lt1"/>
          </a:fillRef>
          <a:effectRef idx="0">
            <a:schemeClr val="dk1"/>
          </a:effectRef>
          <a:fontRef idx="minor">
            <a:schemeClr val="dk1"/>
          </a:fontRef>
        </p:style>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defRPr/>
            </a:pPr>
            <a:r>
              <a:rPr lang="en-US" sz="2000" dirty="0">
                <a:solidFill>
                  <a:srgbClr val="000000"/>
                </a:solidFill>
                <a:latin typeface="Arial" charset="0"/>
              </a:rPr>
              <a:t>$ </a:t>
            </a:r>
            <a:r>
              <a:rPr lang="en-US" sz="2000" dirty="0" err="1">
                <a:solidFill>
                  <a:srgbClr val="000000"/>
                </a:solidFill>
                <a:latin typeface="Arial" charset="0"/>
              </a:rPr>
              <a:t>euca</a:t>
            </a:r>
            <a:r>
              <a:rPr lang="en-US" sz="2000" dirty="0">
                <a:solidFill>
                  <a:srgbClr val="000000"/>
                </a:solidFill>
                <a:latin typeface="Arial" charset="0"/>
              </a:rPr>
              <a:t>-describe-images </a:t>
            </a:r>
            <a:endParaRPr lang="en-US" dirty="0" smtClean="0"/>
          </a:p>
          <a:p>
            <a:pPr lvl="1">
              <a:lnSpc>
                <a:spcPct val="95000"/>
              </a:lnSpc>
              <a:defRPr/>
            </a:pPr>
            <a:r>
              <a:rPr lang="en-US" sz="2000" dirty="0">
                <a:solidFill>
                  <a:srgbClr val="000000"/>
                </a:solidFill>
                <a:latin typeface="Arial" charset="0"/>
              </a:rPr>
              <a:t>IMAGE emi-FFC3154F fedora-image-bucket/fedora.10.x86-64.img.manifest.xml </a:t>
            </a:r>
            <a:r>
              <a:rPr lang="en-US" sz="2000" dirty="0" err="1">
                <a:solidFill>
                  <a:srgbClr val="000000"/>
                </a:solidFill>
                <a:latin typeface="Arial" charset="0"/>
              </a:rPr>
              <a:t>archit</a:t>
            </a:r>
            <a:r>
              <a:rPr lang="en-US" sz="2000" dirty="0">
                <a:solidFill>
                  <a:srgbClr val="000000"/>
                </a:solidFill>
                <a:latin typeface="Arial" charset="0"/>
              </a:rPr>
              <a:t> available public x86_64 machine eri-5BB61255 eki-78EF12D2 </a:t>
            </a:r>
            <a:endParaRPr lang="en-US" dirty="0" smtClean="0"/>
          </a:p>
          <a:p>
            <a:pPr lvl="1">
              <a:lnSpc>
                <a:spcPct val="95000"/>
              </a:lnSpc>
              <a:defRPr/>
            </a:pPr>
            <a:r>
              <a:rPr lang="en-US" sz="2000" dirty="0">
                <a:solidFill>
                  <a:srgbClr val="000000"/>
                </a:solidFill>
                <a:latin typeface="Arial" charset="0"/>
              </a:rPr>
              <a:t>IMAGE emi-0B951139 centos53/centos.5-3.x86-64.img.manifest.xml admin available public x86_64 machine ...</a:t>
            </a:r>
          </a:p>
        </p:txBody>
      </p:sp>
      <p:sp>
        <p:nvSpPr>
          <p:cNvPr id="17418" name="Text Box 10"/>
          <p:cNvSpPr txBox="1">
            <a:spLocks noChangeArrowheads="1"/>
          </p:cNvSpPr>
          <p:nvPr/>
        </p:nvSpPr>
        <p:spPr bwMode="auto">
          <a:xfrm>
            <a:off x="3165475" y="6457950"/>
            <a:ext cx="2814638"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763588" y="2728913"/>
            <a:ext cx="7605712" cy="1252537"/>
          </a:xfrm>
        </p:spPr>
        <p:txBody>
          <a:bodyPr lIns="0" tIns="0" rIns="0" bIns="0" anchor="t"/>
          <a:lstStyle/>
          <a:p>
            <a:pPr defTabSz="457196" eaLnBrk="1" hangingPunct="1">
              <a:lnSpc>
                <a:spcPct val="95000"/>
              </a:lnSpc>
              <a:defRPr/>
            </a:pPr>
            <a:r>
              <a:rPr lang="en-US" sz="4300">
                <a:solidFill>
                  <a:srgbClr val="000000"/>
                </a:solidFill>
                <a:latin typeface="Arial" charset="0"/>
                <a:cs typeface="+mj-cs"/>
              </a:rPr>
              <a:t>Now you are logged in.</a:t>
            </a:r>
            <a:r>
              <a:rPr lang="en-US" smtClean="0">
                <a:cs typeface="+mj-cs"/>
              </a:rPr>
              <a:t/>
            </a:r>
            <a:br>
              <a:rPr lang="en-US" smtClean="0">
                <a:cs typeface="+mj-cs"/>
              </a:rPr>
            </a:br>
            <a:r>
              <a:rPr lang="en-US" sz="4300">
                <a:solidFill>
                  <a:srgbClr val="000000"/>
                </a:solidFill>
                <a:latin typeface="Arial" charset="0"/>
                <a:cs typeface="+mj-cs"/>
              </a:rPr>
              <a:t>What is next?</a:t>
            </a:r>
          </a:p>
        </p:txBody>
      </p:sp>
      <p:sp>
        <p:nvSpPr>
          <p:cNvPr id="10242" name="Rectangle 2"/>
          <p:cNvSpPr>
            <a:spLocks noGrp="1" noChangeArrowheads="1"/>
          </p:cNvSpPr>
          <p:nvPr>
            <p:ph type="subTitle" idx="1"/>
          </p:nvPr>
        </p:nvSpPr>
        <p:spPr>
          <a:xfrm>
            <a:off x="1593850" y="4114800"/>
            <a:ext cx="5956300" cy="822325"/>
          </a:xfrm>
        </p:spPr>
        <p:txBody>
          <a:bodyPr lIns="0" tIns="0" rIns="0" bIns="0"/>
          <a:lstStyle/>
          <a:p>
            <a:pPr defTabSz="455613" eaLnBrk="1" hangingPunct="1">
              <a:lnSpc>
                <a:spcPct val="95000"/>
              </a:lnSpc>
              <a:spcBef>
                <a:spcPct val="0"/>
              </a:spcBef>
            </a:pPr>
            <a:r>
              <a:rPr lang="en-US" smtClean="0">
                <a:solidFill>
                  <a:srgbClr val="000000"/>
                </a:solidFill>
                <a:latin typeface="Arial" pitchFamily="34" charset="0"/>
                <a:ea typeface="ＭＳ Ｐゴシック" pitchFamily="34" charset="-128"/>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496888" y="320675"/>
            <a:ext cx="8150225" cy="1050925"/>
          </a:xfrm>
        </p:spPr>
        <p:txBody>
          <a:bodyPr lIns="0" tIns="0" rIns="0" bIns="0"/>
          <a:lstStyle/>
          <a:p>
            <a:pPr defTabSz="457196" eaLnBrk="1" hangingPunct="1">
              <a:lnSpc>
                <a:spcPct val="95000"/>
              </a:lnSpc>
              <a:defRPr/>
            </a:pPr>
            <a:r>
              <a:rPr lang="en-US" smtClean="0">
                <a:solidFill>
                  <a:srgbClr val="000000"/>
                </a:solidFill>
                <a:latin typeface="Arial" charset="0"/>
                <a:cs typeface="+mj-cs"/>
              </a:rPr>
              <a:t>Setting up your environment</a:t>
            </a:r>
          </a:p>
        </p:txBody>
      </p:sp>
      <p:sp>
        <p:nvSpPr>
          <p:cNvPr id="11268" name="Text Box 4"/>
          <p:cNvSpPr txBox="1">
            <a:spLocks noChangeArrowheads="1"/>
          </p:cNvSpPr>
          <p:nvPr/>
        </p:nvSpPr>
        <p:spPr bwMode="auto">
          <a:xfrm>
            <a:off x="496888" y="1646238"/>
            <a:ext cx="81502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indent="-342900" eaLnBrk="0" hangingPunct="0">
              <a:defRPr sz="2400">
                <a:solidFill>
                  <a:schemeClr val="tx1"/>
                </a:solidFill>
                <a:latin typeface="Arial" pitchFamily="34" charset="0"/>
                <a:ea typeface="ＭＳ Ｐゴシック" pitchFamily="34" charset="-128"/>
              </a:defRPr>
            </a:lvl2pPr>
            <a:lvl3pPr marL="857250" indent="-2857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lnSpc>
                <a:spcPct val="95000"/>
              </a:lnSpc>
              <a:buClr>
                <a:srgbClr val="000000"/>
              </a:buClr>
              <a:buSzPct val="100000"/>
              <a:buFontTx/>
              <a:buChar char="•"/>
            </a:pPr>
            <a:r>
              <a:rPr lang="en-US" sz="2900">
                <a:solidFill>
                  <a:srgbClr val="000000"/>
                </a:solidFill>
              </a:rPr>
              <a:t>Modules is used to manage your $PATH and other environment variables</a:t>
            </a:r>
            <a:endParaRPr lang="en-US">
              <a:latin typeface="Times New Roman" pitchFamily="18" charset="0"/>
            </a:endParaRPr>
          </a:p>
          <a:p>
            <a:pPr lvl="1" eaLnBrk="1" hangingPunct="1">
              <a:lnSpc>
                <a:spcPct val="95000"/>
              </a:lnSpc>
              <a:buClr>
                <a:srgbClr val="000000"/>
              </a:buClr>
              <a:buSzPct val="100000"/>
              <a:buFontTx/>
              <a:buChar char="•"/>
            </a:pPr>
            <a:r>
              <a:rPr lang="en-US" sz="2900">
                <a:solidFill>
                  <a:srgbClr val="000000"/>
                </a:solidFill>
              </a:rPr>
              <a:t>A few common module commands</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latin typeface="Courier" charset="0"/>
              </a:rPr>
              <a:t>module avail </a:t>
            </a:r>
            <a:r>
              <a:rPr lang="en-US" sz="2500">
                <a:solidFill>
                  <a:srgbClr val="000000"/>
                </a:solidFill>
              </a:rPr>
              <a:t>– lists all available modules</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latin typeface="Courier" charset="0"/>
              </a:rPr>
              <a:t>module list </a:t>
            </a:r>
            <a:r>
              <a:rPr lang="en-US" sz="2500">
                <a:solidFill>
                  <a:srgbClr val="000000"/>
                </a:solidFill>
              </a:rPr>
              <a:t>– lists all loaded modules</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latin typeface="Courier" charset="0"/>
              </a:rPr>
              <a:t>module load </a:t>
            </a:r>
            <a:r>
              <a:rPr lang="en-US" sz="2500">
                <a:solidFill>
                  <a:srgbClr val="000000"/>
                </a:solidFill>
              </a:rPr>
              <a:t>– adds a module to your environment</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latin typeface="Courier" charset="0"/>
              </a:rPr>
              <a:t>module unload </a:t>
            </a:r>
            <a:r>
              <a:rPr lang="en-US" sz="2500">
                <a:solidFill>
                  <a:srgbClr val="000000"/>
                </a:solidFill>
              </a:rPr>
              <a:t>– removes a module from your environment</a:t>
            </a:r>
            <a:endParaRPr lang="en-US">
              <a:latin typeface="Times New Roman" pitchFamily="18" charset="0"/>
            </a:endParaRPr>
          </a:p>
          <a:p>
            <a:pPr lvl="2" eaLnBrk="1" hangingPunct="1">
              <a:lnSpc>
                <a:spcPct val="95000"/>
              </a:lnSpc>
              <a:buClr>
                <a:srgbClr val="000000"/>
              </a:buClr>
              <a:buSzPct val="80000"/>
              <a:buFont typeface="Courier New" pitchFamily="49" charset="0"/>
              <a:buChar char="o"/>
            </a:pPr>
            <a:r>
              <a:rPr lang="en-US" sz="2500">
                <a:solidFill>
                  <a:srgbClr val="000000"/>
                </a:solidFill>
                <a:latin typeface="Courier" charset="0"/>
              </a:rPr>
              <a:t>module clear </a:t>
            </a:r>
            <a:r>
              <a:rPr lang="en-US" sz="2500">
                <a:solidFill>
                  <a:srgbClr val="000000"/>
                </a:solidFill>
              </a:rPr>
              <a:t>–removes all modules from your environment</a:t>
            </a:r>
          </a:p>
        </p:txBody>
      </p:sp>
      <p:sp>
        <p:nvSpPr>
          <p:cNvPr id="11269"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lIns="0" tIns="0" rIns="0" bIns="0"/>
          <a:lstStyle/>
          <a:p>
            <a:pPr defTabSz="457196" eaLnBrk="1" hangingPunct="1">
              <a:lnSpc>
                <a:spcPct val="95000"/>
              </a:lnSpc>
              <a:defRPr/>
            </a:pPr>
            <a:r>
              <a:rPr lang="en-US" dirty="0" smtClean="0">
                <a:solidFill>
                  <a:srgbClr val="000000"/>
                </a:solidFill>
                <a:latin typeface="Arial" charset="0"/>
                <a:cs typeface="+mj-cs"/>
              </a:rPr>
              <a:t>Writing a job script</a:t>
            </a:r>
          </a:p>
        </p:txBody>
      </p:sp>
      <p:sp>
        <p:nvSpPr>
          <p:cNvPr id="22530" name="Content Placeholder 1"/>
          <p:cNvSpPr>
            <a:spLocks noGrp="1"/>
          </p:cNvSpPr>
          <p:nvPr>
            <p:ph sz="half" idx="1"/>
          </p:nvPr>
        </p:nvSpPr>
        <p:spPr/>
        <p:txBody>
          <a:bodyPr/>
          <a:lstStyle/>
          <a:p>
            <a:pPr>
              <a:lnSpc>
                <a:spcPct val="95000"/>
              </a:lnSpc>
              <a:buClr>
                <a:srgbClr val="000000"/>
              </a:buClr>
              <a:buFontTx/>
              <a:buChar char="•"/>
            </a:pPr>
            <a:r>
              <a:rPr lang="en-US" smtClean="0">
                <a:solidFill>
                  <a:srgbClr val="000000"/>
                </a:solidFill>
                <a:latin typeface="Arial" pitchFamily="34" charset="0"/>
                <a:ea typeface="ＭＳ Ｐゴシック" pitchFamily="34" charset="-128"/>
              </a:rPr>
              <a:t>A job script has PBS directives followed by the commands to run your job</a:t>
            </a:r>
          </a:p>
          <a:p>
            <a:pPr>
              <a:lnSpc>
                <a:spcPct val="95000"/>
              </a:lnSpc>
              <a:buClr>
                <a:srgbClr val="000000"/>
              </a:buClr>
              <a:buFontTx/>
              <a:buChar char="•"/>
            </a:pPr>
            <a:r>
              <a:rPr lang="en-US" smtClean="0">
                <a:solidFill>
                  <a:srgbClr val="000000"/>
                </a:solidFill>
                <a:latin typeface="Arial" pitchFamily="34" charset="0"/>
                <a:ea typeface="ＭＳ Ｐゴシック" pitchFamily="34" charset="-128"/>
              </a:rPr>
              <a:t>At least specify –l and –q options </a:t>
            </a:r>
          </a:p>
          <a:p>
            <a:pPr>
              <a:lnSpc>
                <a:spcPct val="95000"/>
              </a:lnSpc>
              <a:buClr>
                <a:srgbClr val="000000"/>
              </a:buClr>
              <a:buFontTx/>
              <a:buChar char="•"/>
            </a:pPr>
            <a:r>
              <a:rPr lang="en-US" smtClean="0">
                <a:solidFill>
                  <a:srgbClr val="000000"/>
                </a:solidFill>
                <a:latin typeface="Arial" pitchFamily="34" charset="0"/>
                <a:ea typeface="ＭＳ Ｐゴシック" pitchFamily="34" charset="-128"/>
              </a:rPr>
              <a:t>The rest is a normal bash script, add whatever you want!</a:t>
            </a:r>
          </a:p>
          <a:p>
            <a:pPr lvl="1">
              <a:lnSpc>
                <a:spcPct val="95000"/>
              </a:lnSpc>
              <a:buClr>
                <a:srgbClr val="000000"/>
              </a:buClr>
              <a:buFontTx/>
              <a:buChar char=" "/>
            </a:pPr>
            <a:endParaRPr lang="en-US" smtClean="0">
              <a:solidFill>
                <a:srgbClr val="000000"/>
              </a:solidFill>
              <a:latin typeface="Arial" pitchFamily="34" charset="0"/>
              <a:ea typeface="ＭＳ Ｐゴシック" pitchFamily="34" charset="-128"/>
            </a:endParaRPr>
          </a:p>
          <a:p>
            <a:endParaRPr lang="en-US" smtClean="0">
              <a:ea typeface="ＭＳ Ｐゴシック" pitchFamily="34" charset="-128"/>
            </a:endParaRPr>
          </a:p>
        </p:txBody>
      </p:sp>
      <p:sp>
        <p:nvSpPr>
          <p:cNvPr id="12293" name="Text Box 5"/>
          <p:cNvSpPr txBox="1">
            <a:spLocks noChangeArrowheads="1"/>
          </p:cNvSpPr>
          <p:nvPr/>
        </p:nvSpPr>
        <p:spPr bwMode="auto">
          <a:xfrm>
            <a:off x="3165475" y="6457950"/>
            <a:ext cx="28146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
        <p:nvSpPr>
          <p:cNvPr id="8" name="Text Box 6"/>
          <p:cNvSpPr txBox="1">
            <a:spLocks noGrp="1" noChangeArrowheads="1"/>
          </p:cNvSpPr>
          <p:nvPr>
            <p:ph sz="half" idx="2"/>
          </p:nvPr>
        </p:nvSpPr>
        <p:spPr>
          <a:extLst/>
        </p:spPr>
        <p:style>
          <a:lnRef idx="2">
            <a:schemeClr val="dk1"/>
          </a:lnRef>
          <a:fillRef idx="1">
            <a:schemeClr val="lt1"/>
          </a:fillRef>
          <a:effectRef idx="0">
            <a:schemeClr val="dk1"/>
          </a:effectRef>
          <a:fontRef idx="minor">
            <a:schemeClr val="dk1"/>
          </a:fontRef>
        </p:style>
        <p:txBody>
          <a:bodyPr lIns="0" tIns="0" rIns="0" bIns="0">
            <a:normAutofit/>
          </a:bodyPr>
          <a:lstStyle/>
          <a:p>
            <a:pPr>
              <a:lnSpc>
                <a:spcPct val="75000"/>
              </a:lnSpc>
            </a:pPr>
            <a:r>
              <a:rPr lang="en-US" sz="2200" smtClean="0">
                <a:solidFill>
                  <a:srgbClr val="000000"/>
                </a:solidFill>
                <a:latin typeface="Andale Mono" charset="0"/>
                <a:ea typeface="ＭＳ Ｐゴシック" pitchFamily="34" charset="-128"/>
              </a:rPr>
              <a:t>#!/bin/bash</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#PBS -N testjob</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#PBS -l nodes=1:ppn=8</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#PBS –q batch</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#PBS –M </a:t>
            </a:r>
            <a:r>
              <a:rPr lang="en-US" sz="2200" b="1" i="1" smtClean="0">
                <a:solidFill>
                  <a:srgbClr val="000000"/>
                </a:solidFill>
                <a:latin typeface="Andale Mono" charset="0"/>
                <a:ea typeface="ＭＳ Ｐゴシック" pitchFamily="34" charset="-128"/>
              </a:rPr>
              <a:t>username@example.com</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##PBS –o testjob.out</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#PBS -j oe</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sleep 60</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hostname</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echo $PBS_NODEFILE</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cat $PBS_NODEFILE</a:t>
            </a:r>
            <a:endParaRPr lang="en-US" sz="2700" smtClean="0">
              <a:solidFill>
                <a:schemeClr val="tx1"/>
              </a:solidFill>
              <a:latin typeface="Andale Mono" charset="0"/>
              <a:ea typeface="ＭＳ Ｐゴシック" pitchFamily="34" charset="-128"/>
            </a:endParaRPr>
          </a:p>
          <a:p>
            <a:pPr>
              <a:lnSpc>
                <a:spcPct val="75000"/>
              </a:lnSpc>
            </a:pPr>
            <a:r>
              <a:rPr lang="en-US" sz="2200" smtClean="0">
                <a:solidFill>
                  <a:srgbClr val="000000"/>
                </a:solidFill>
                <a:latin typeface="Andale Mono" charset="0"/>
                <a:ea typeface="ＭＳ Ｐゴシック" pitchFamily="34" charset="-128"/>
              </a:rPr>
              <a:t>sleep 60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8|1.1"/>
</p:tagLst>
</file>

<file path=ppt/tags/tag2.xml><?xml version="1.0" encoding="utf-8"?>
<p:tagLst xmlns:a="http://schemas.openxmlformats.org/drawingml/2006/main" xmlns:r="http://schemas.openxmlformats.org/officeDocument/2006/relationships" xmlns:p="http://schemas.openxmlformats.org/presentationml/2006/main">
  <p:tag name="TIMING" val="|0.9|2.1|1|0.7|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2741</TotalTime>
  <Words>4051</Words>
  <Application>Microsoft Office PowerPoint</Application>
  <PresentationFormat>On-screen Show (4:3)</PresentationFormat>
  <Paragraphs>927</Paragraphs>
  <Slides>69</Slides>
  <Notes>69</Notes>
  <HiddenSlides>0</HiddenSlides>
  <MMClips>0</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Office Theme</vt:lpstr>
      <vt:lpstr>1_Office Theme</vt:lpstr>
      <vt:lpstr>Default Design</vt:lpstr>
      <vt:lpstr>5_Office Theme</vt:lpstr>
      <vt:lpstr>FutureGrid Services II Using HPC Systems MapReduce &amp; Eucalyptus on FutureGrid </vt:lpstr>
      <vt:lpstr>A brief overview</vt:lpstr>
      <vt:lpstr>Getting Started</vt:lpstr>
      <vt:lpstr>Getting an account</vt:lpstr>
      <vt:lpstr>Generating an SSH key pair</vt:lpstr>
      <vt:lpstr>Logging in</vt:lpstr>
      <vt:lpstr>Now you are logged in. What is next?</vt:lpstr>
      <vt:lpstr>Setting up your environment</vt:lpstr>
      <vt:lpstr>Writing a job script</vt:lpstr>
      <vt:lpstr>Writing a job script</vt:lpstr>
      <vt:lpstr>Looking at the job queue</vt:lpstr>
      <vt:lpstr>Why won’t my job run?</vt:lpstr>
      <vt:lpstr>Why won’t my job run?</vt:lpstr>
      <vt:lpstr>Why won’t my job run?</vt:lpstr>
      <vt:lpstr>Making your job run sooner</vt:lpstr>
      <vt:lpstr>Example with MPI</vt:lpstr>
      <vt:lpstr>PowerPoint Presentation</vt:lpstr>
      <vt:lpstr>Lets Run</vt:lpstr>
      <vt:lpstr>MapReduce on FutureGrid</vt:lpstr>
      <vt:lpstr>Why MapReduce?</vt:lpstr>
      <vt:lpstr>Application Classification:  MapReduce and MPI</vt:lpstr>
      <vt:lpstr>Microsoft Wants to Make It Easy for Academics to Analyze ‘Big Data’</vt:lpstr>
      <vt:lpstr>MapReduce</vt:lpstr>
      <vt:lpstr>MapReduce: The Map Step</vt:lpstr>
      <vt:lpstr>The Map (Example)</vt:lpstr>
      <vt:lpstr>MapReduce: The Reduce Step</vt:lpstr>
      <vt:lpstr>The Reduce (Example)</vt:lpstr>
      <vt:lpstr>Generalizing Information Retrieval</vt:lpstr>
      <vt:lpstr>MapReduce “File/Data Repository” Parallelism</vt:lpstr>
      <vt:lpstr>High Energy Physics Data Analysis</vt:lpstr>
      <vt:lpstr>Cap3 Cost</vt:lpstr>
      <vt:lpstr>SWG Sequence Alignment Performance</vt:lpstr>
      <vt:lpstr>Twister v0.9 March 15, 2011</vt:lpstr>
      <vt:lpstr>K-Means Clustering</vt:lpstr>
      <vt:lpstr>Twister</vt:lpstr>
      <vt:lpstr>PowerPoint Presentation</vt:lpstr>
      <vt:lpstr>Iterative MapReduce  for Azure</vt:lpstr>
      <vt:lpstr>Performance –  Kmeans Clustering</vt:lpstr>
      <vt:lpstr>Performance Comparisons</vt:lpstr>
      <vt:lpstr>Twister as Map Collective </vt:lpstr>
      <vt:lpstr>Usage Statistics from FutureGrid</vt:lpstr>
      <vt:lpstr>Hadoop on FutureGrid</vt:lpstr>
      <vt:lpstr>Many FutureGrid uses of MapReduce demonstrated in various Tutorials</vt:lpstr>
      <vt:lpstr>PowerPoint Presentation</vt:lpstr>
      <vt:lpstr>ADMI Cloudy View on  Computing Workshop June 2011</vt:lpstr>
      <vt:lpstr>ADMI Cloudy View on Computing Workshop Participants</vt:lpstr>
      <vt:lpstr>Hadoop</vt:lpstr>
      <vt:lpstr>myHadoop</vt:lpstr>
      <vt:lpstr>myHadoop</vt:lpstr>
      <vt:lpstr>myHadoop</vt:lpstr>
      <vt:lpstr>myHadoop</vt:lpstr>
      <vt:lpstr>myHadoop</vt:lpstr>
      <vt:lpstr>Custom Hadoop</vt:lpstr>
      <vt:lpstr>Eucalyptus on FutureGrid</vt:lpstr>
      <vt:lpstr>Before you can use Eucalyptus</vt:lpstr>
      <vt:lpstr>Eucalyptus</vt:lpstr>
      <vt:lpstr>Open Source Eucalyptus </vt:lpstr>
      <vt:lpstr>Eucalyptus Testbed</vt:lpstr>
      <vt:lpstr>Eucalyptus Account Creation</vt:lpstr>
      <vt:lpstr>Obtaining Credentials</vt:lpstr>
      <vt:lpstr>Install/Load Euca2ools</vt:lpstr>
      <vt:lpstr>Euca2ools</vt:lpstr>
      <vt:lpstr>Key management</vt:lpstr>
      <vt:lpstr>Image Deployment</vt:lpstr>
      <vt:lpstr>Monitoring</vt:lpstr>
      <vt:lpstr>VM Access</vt:lpstr>
      <vt:lpstr>Image Deployment (1/3)</vt:lpstr>
      <vt:lpstr>Image Deployment (2/3)</vt:lpstr>
      <vt:lpstr>Image Deployment (3/3)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Geoffrey Fox</cp:lastModifiedBy>
  <cp:revision>24</cp:revision>
  <dcterms:created xsi:type="dcterms:W3CDTF">2010-12-21T19:30:19Z</dcterms:created>
  <dcterms:modified xsi:type="dcterms:W3CDTF">2011-09-11T07:52:20Z</dcterms:modified>
</cp:coreProperties>
</file>