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5"/>
  </p:notesMasterIdLst>
  <p:sldIdLst>
    <p:sldId id="329" r:id="rId2"/>
    <p:sldId id="352" r:id="rId3"/>
    <p:sldId id="353" r:id="rId4"/>
    <p:sldId id="350" r:id="rId5"/>
    <p:sldId id="351" r:id="rId6"/>
    <p:sldId id="334" r:id="rId7"/>
    <p:sldId id="354" r:id="rId8"/>
    <p:sldId id="333" r:id="rId9"/>
    <p:sldId id="335" r:id="rId10"/>
    <p:sldId id="336" r:id="rId11"/>
    <p:sldId id="337" r:id="rId12"/>
    <p:sldId id="339" r:id="rId13"/>
    <p:sldId id="340" r:id="rId14"/>
    <p:sldId id="338" r:id="rId15"/>
    <p:sldId id="341" r:id="rId16"/>
    <p:sldId id="342" r:id="rId17"/>
    <p:sldId id="343" r:id="rId18"/>
    <p:sldId id="344" r:id="rId19"/>
    <p:sldId id="347" r:id="rId20"/>
    <p:sldId id="345" r:id="rId21"/>
    <p:sldId id="346" r:id="rId22"/>
    <p:sldId id="348" r:id="rId23"/>
    <p:sldId id="34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78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4F808-FE2D-415A-AB72-1FB82D674264}"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D73186-C7E7-4D58-92F1-CA6E43EBF833}" type="slidenum">
              <a:rPr lang="en-US" smtClean="0"/>
              <a:pPr/>
              <a:t>‹#›</a:t>
            </a:fld>
            <a:endParaRPr lang="en-US"/>
          </a:p>
        </p:txBody>
      </p:sp>
    </p:spTree>
    <p:extLst>
      <p:ext uri="{BB962C8B-B14F-4D97-AF65-F5344CB8AC3E}">
        <p14:creationId xmlns:p14="http://schemas.microsoft.com/office/powerpoint/2010/main" val="144014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10</a:t>
            </a:fld>
            <a:endParaRPr lang="en-US"/>
          </a:p>
        </p:txBody>
      </p:sp>
    </p:spTree>
    <p:extLst>
      <p:ext uri="{BB962C8B-B14F-4D97-AF65-F5344CB8AC3E}">
        <p14:creationId xmlns:p14="http://schemas.microsoft.com/office/powerpoint/2010/main" val="407688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11</a:t>
            </a:fld>
            <a:endParaRPr lang="en-US"/>
          </a:p>
        </p:txBody>
      </p:sp>
    </p:spTree>
    <p:extLst>
      <p:ext uri="{BB962C8B-B14F-4D97-AF65-F5344CB8AC3E}">
        <p14:creationId xmlns:p14="http://schemas.microsoft.com/office/powerpoint/2010/main" val="264231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12</a:t>
            </a:fld>
            <a:endParaRPr lang="en-US"/>
          </a:p>
        </p:txBody>
      </p:sp>
    </p:spTree>
    <p:extLst>
      <p:ext uri="{BB962C8B-B14F-4D97-AF65-F5344CB8AC3E}">
        <p14:creationId xmlns:p14="http://schemas.microsoft.com/office/powerpoint/2010/main" val="2191360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13</a:t>
            </a:fld>
            <a:endParaRPr lang="en-US"/>
          </a:p>
        </p:txBody>
      </p:sp>
    </p:spTree>
    <p:extLst>
      <p:ext uri="{BB962C8B-B14F-4D97-AF65-F5344CB8AC3E}">
        <p14:creationId xmlns:p14="http://schemas.microsoft.com/office/powerpoint/2010/main" val="234927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14</a:t>
            </a:fld>
            <a:endParaRPr lang="en-US"/>
          </a:p>
        </p:txBody>
      </p:sp>
    </p:spTree>
    <p:extLst>
      <p:ext uri="{BB962C8B-B14F-4D97-AF65-F5344CB8AC3E}">
        <p14:creationId xmlns:p14="http://schemas.microsoft.com/office/powerpoint/2010/main" val="252731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15</a:t>
            </a:fld>
            <a:endParaRPr lang="en-US"/>
          </a:p>
        </p:txBody>
      </p:sp>
    </p:spTree>
    <p:extLst>
      <p:ext uri="{BB962C8B-B14F-4D97-AF65-F5344CB8AC3E}">
        <p14:creationId xmlns:p14="http://schemas.microsoft.com/office/powerpoint/2010/main" val="1957144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16</a:t>
            </a:fld>
            <a:endParaRPr lang="en-US"/>
          </a:p>
        </p:txBody>
      </p:sp>
    </p:spTree>
    <p:extLst>
      <p:ext uri="{BB962C8B-B14F-4D97-AF65-F5344CB8AC3E}">
        <p14:creationId xmlns:p14="http://schemas.microsoft.com/office/powerpoint/2010/main" val="108482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17</a:t>
            </a:fld>
            <a:endParaRPr lang="en-US"/>
          </a:p>
        </p:txBody>
      </p:sp>
    </p:spTree>
    <p:extLst>
      <p:ext uri="{BB962C8B-B14F-4D97-AF65-F5344CB8AC3E}">
        <p14:creationId xmlns:p14="http://schemas.microsoft.com/office/powerpoint/2010/main" val="2383394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18</a:t>
            </a:fld>
            <a:endParaRPr lang="en-US"/>
          </a:p>
        </p:txBody>
      </p:sp>
    </p:spTree>
    <p:extLst>
      <p:ext uri="{BB962C8B-B14F-4D97-AF65-F5344CB8AC3E}">
        <p14:creationId xmlns:p14="http://schemas.microsoft.com/office/powerpoint/2010/main" val="560265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19</a:t>
            </a:fld>
            <a:endParaRPr lang="en-US"/>
          </a:p>
        </p:txBody>
      </p:sp>
    </p:spTree>
    <p:extLst>
      <p:ext uri="{BB962C8B-B14F-4D97-AF65-F5344CB8AC3E}">
        <p14:creationId xmlns:p14="http://schemas.microsoft.com/office/powerpoint/2010/main" val="56026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20</a:t>
            </a:fld>
            <a:endParaRPr lang="en-US"/>
          </a:p>
        </p:txBody>
      </p:sp>
    </p:spTree>
    <p:extLst>
      <p:ext uri="{BB962C8B-B14F-4D97-AF65-F5344CB8AC3E}">
        <p14:creationId xmlns:p14="http://schemas.microsoft.com/office/powerpoint/2010/main" val="3830589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21</a:t>
            </a:fld>
            <a:endParaRPr lang="en-US"/>
          </a:p>
        </p:txBody>
      </p:sp>
    </p:spTree>
    <p:extLst>
      <p:ext uri="{BB962C8B-B14F-4D97-AF65-F5344CB8AC3E}">
        <p14:creationId xmlns:p14="http://schemas.microsoft.com/office/powerpoint/2010/main" val="341980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23</a:t>
            </a:fld>
            <a:endParaRPr lang="en-US"/>
          </a:p>
        </p:txBody>
      </p:sp>
    </p:spTree>
    <p:extLst>
      <p:ext uri="{BB962C8B-B14F-4D97-AF65-F5344CB8AC3E}">
        <p14:creationId xmlns:p14="http://schemas.microsoft.com/office/powerpoint/2010/main" val="2564680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6</a:t>
            </a:fld>
            <a:endParaRPr lang="en-US"/>
          </a:p>
        </p:txBody>
      </p:sp>
    </p:spTree>
    <p:extLst>
      <p:ext uri="{BB962C8B-B14F-4D97-AF65-F5344CB8AC3E}">
        <p14:creationId xmlns:p14="http://schemas.microsoft.com/office/powerpoint/2010/main" val="329064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7</a:t>
            </a:fld>
            <a:endParaRPr lang="en-US"/>
          </a:p>
        </p:txBody>
      </p:sp>
    </p:spTree>
    <p:extLst>
      <p:ext uri="{BB962C8B-B14F-4D97-AF65-F5344CB8AC3E}">
        <p14:creationId xmlns:p14="http://schemas.microsoft.com/office/powerpoint/2010/main" val="73268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D73186-C7E7-4D58-92F1-CA6E43EBF833}" type="slidenum">
              <a:rPr lang="en-US" smtClean="0"/>
              <a:pPr/>
              <a:t>9</a:t>
            </a:fld>
            <a:endParaRPr lang="en-US"/>
          </a:p>
        </p:txBody>
      </p:sp>
    </p:spTree>
    <p:extLst>
      <p:ext uri="{BB962C8B-B14F-4D97-AF65-F5344CB8AC3E}">
        <p14:creationId xmlns:p14="http://schemas.microsoft.com/office/powerpoint/2010/main" val="1619092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9/19/2011</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9/19/2011</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9/19/2011</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9/19/2011</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9/19/2011</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9/19/2011</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9/19/2011</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9/19/2011</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userDrawn="1"/>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userDrawn="1"/>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hlinkClick r:id="rId11"/>
              </a:rPr>
              <a:t>https://portal.futuregrid.org </a:t>
            </a:r>
            <a:endParaRPr lang="en-US" dirty="0">
              <a:latin typeface="Calibri" pitchFamily="34" charset="0"/>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portal.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ortal.futuregrid.org/manual/help-and-suppor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ortal.futuregrid.org/report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ortal.futuregrid.org/projectssummar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resis.ku.edu/~jemitchell/cloud_workshop/admiws.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futuregrid.org/projec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9144000" cy="1470025"/>
          </a:xfrm>
        </p:spPr>
        <p:txBody>
          <a:bodyPr>
            <a:noAutofit/>
          </a:bodyPr>
          <a:lstStyle/>
          <a:p>
            <a:r>
              <a:rPr lang="en-US" sz="4800" b="1" dirty="0" smtClean="0"/>
              <a:t>Cosmic Issues and</a:t>
            </a:r>
            <a:br>
              <a:rPr lang="en-US" sz="4800" b="1" dirty="0" smtClean="0"/>
            </a:br>
            <a:r>
              <a:rPr lang="en-US" sz="4800" b="1" dirty="0" smtClean="0"/>
              <a:t>Analysis of External Comments on  FutureGrid</a:t>
            </a:r>
            <a:endParaRPr lang="en-US" sz="4800" b="1" dirty="0"/>
          </a:p>
        </p:txBody>
      </p:sp>
      <p:sp>
        <p:nvSpPr>
          <p:cNvPr id="3" name="Subtitle 2"/>
          <p:cNvSpPr>
            <a:spLocks noGrp="1"/>
          </p:cNvSpPr>
          <p:nvPr>
            <p:ph type="subTitle" idx="1"/>
          </p:nvPr>
        </p:nvSpPr>
        <p:spPr>
          <a:xfrm>
            <a:off x="0" y="2286000"/>
            <a:ext cx="9144000" cy="1600200"/>
          </a:xfrm>
        </p:spPr>
        <p:txBody>
          <a:bodyPr>
            <a:noAutofit/>
          </a:bodyPr>
          <a:lstStyle/>
          <a:p>
            <a:r>
              <a:rPr lang="en-US" sz="2400" b="1" dirty="0" smtClean="0">
                <a:solidFill>
                  <a:schemeClr val="tx1"/>
                </a:solidFill>
              </a:rPr>
              <a:t>TG11 Salt Lake City</a:t>
            </a:r>
          </a:p>
          <a:p>
            <a:r>
              <a:rPr lang="en-US" sz="2400" b="1" dirty="0" smtClean="0">
                <a:solidFill>
                  <a:schemeClr val="tx1"/>
                </a:solidFill>
              </a:rPr>
              <a:t>July </a:t>
            </a:r>
            <a:r>
              <a:rPr lang="en-US" sz="2400" b="1" smtClean="0">
                <a:solidFill>
                  <a:schemeClr val="tx1"/>
                </a:solidFill>
              </a:rPr>
              <a:t>18 </a:t>
            </a:r>
            <a:r>
              <a:rPr lang="en-US" sz="2400" b="1" smtClean="0">
                <a:solidFill>
                  <a:schemeClr val="tx1"/>
                </a:solidFill>
              </a:rPr>
              <a:t>2011</a:t>
            </a:r>
            <a:endParaRPr lang="it-IT" sz="2400" b="1" dirty="0" smtClean="0">
              <a:solidFill>
                <a:schemeClr val="tx1"/>
              </a:solidFill>
            </a:endParaRPr>
          </a:p>
        </p:txBody>
      </p:sp>
      <p:sp>
        <p:nvSpPr>
          <p:cNvPr id="5" name="Subtitle 2"/>
          <p:cNvSpPr txBox="1">
            <a:spLocks/>
          </p:cNvSpPr>
          <p:nvPr/>
        </p:nvSpPr>
        <p:spPr>
          <a:xfrm>
            <a:off x="0" y="3429000"/>
            <a:ext cx="9144000" cy="48006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Times New Roman" pitchFamily="18" charset="0"/>
                <a:cs typeface="Times New Roman" pitchFamily="18" charset="0"/>
              </a:rPr>
              <a:t>Geoffrey </a:t>
            </a:r>
            <a:r>
              <a:rPr lang="en-US" sz="2400" dirty="0">
                <a:solidFill>
                  <a:prstClr val="black"/>
                </a:solidFill>
                <a:latin typeface="Times New Roman" pitchFamily="18" charset="0"/>
                <a:cs typeface="Times New Roman" pitchFamily="18" charset="0"/>
              </a:rPr>
              <a:t>Fox</a:t>
            </a:r>
          </a:p>
          <a:p>
            <a:pPr algn="ctr">
              <a:spcBef>
                <a:spcPct val="20000"/>
              </a:spcBef>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r>
              <a:rPr lang="en-US" sz="2000" dirty="0">
                <a:solidFill>
                  <a:prstClr val="black"/>
                </a:solidFill>
              </a:rPr>
              <a:t>    </a:t>
            </a:r>
            <a:r>
              <a:rPr lang="en-US" sz="2000" dirty="0" smtClean="0">
                <a:solidFill>
                  <a:prstClr val="black"/>
                </a:solidFill>
                <a:hlinkClick r:id="rId5"/>
              </a:rPr>
              <a:t>https://portal.futuregrid.org</a:t>
            </a:r>
            <a:endParaRPr lang="en-US" sz="2400" dirty="0">
              <a:solidFill>
                <a:prstClr val="black"/>
              </a:solidFill>
            </a:endParaRPr>
          </a:p>
          <a:p>
            <a:pPr algn="ctr">
              <a:spcBef>
                <a:spcPct val="20000"/>
              </a:spcBef>
            </a:pPr>
            <a:r>
              <a:rPr lang="en-US" sz="1900" dirty="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a:solidFill>
                  <a:prstClr val="black"/>
                </a:solidFill>
                <a:latin typeface="Times New Roman" pitchFamily="18" charset="0"/>
                <a:cs typeface="Times New Roman" pitchFamily="18" charset="0"/>
              </a:rPr>
              <a:t>Indiana University Bloomington</a:t>
            </a:r>
            <a:endParaRPr lang="en-US" sz="2400" dirty="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66800"/>
            <a:ext cx="9067800" cy="1143000"/>
          </a:xfrm>
        </p:spPr>
        <p:txBody>
          <a:bodyPr/>
          <a:lstStyle/>
          <a:p>
            <a:r>
              <a:rPr lang="en-US" sz="2800" dirty="0"/>
              <a:t>The panel recommends that the project team provide NSF with a written interaction plan and present this within 8 weeks of the award of the NSF solicitation 08-571 “TeraGrid Phase III: </a:t>
            </a:r>
            <a:r>
              <a:rPr lang="en-US" sz="2800" dirty="0" err="1"/>
              <a:t>eXtreme</a:t>
            </a:r>
            <a:r>
              <a:rPr lang="en-US" sz="2800" dirty="0"/>
              <a:t> Digital Resources for Science and Engineering.” This interaction plan should include mechanisms by which XD may leverage FG.</a:t>
            </a:r>
            <a:br>
              <a:rPr lang="en-US" sz="2800" dirty="0"/>
            </a:br>
            <a:endParaRPr lang="en-US" sz="2800" dirty="0"/>
          </a:p>
        </p:txBody>
      </p:sp>
      <p:sp>
        <p:nvSpPr>
          <p:cNvPr id="3" name="Content Placeholder 2"/>
          <p:cNvSpPr>
            <a:spLocks noGrp="1"/>
          </p:cNvSpPr>
          <p:nvPr>
            <p:ph idx="1"/>
          </p:nvPr>
        </p:nvSpPr>
        <p:spPr>
          <a:xfrm>
            <a:off x="0" y="2590800"/>
            <a:ext cx="9067800" cy="3382963"/>
          </a:xfrm>
        </p:spPr>
        <p:txBody>
          <a:bodyPr/>
          <a:lstStyle/>
          <a:p>
            <a:r>
              <a:rPr lang="en-US" sz="2800" dirty="0" smtClean="0"/>
              <a:t>Co-PI’s Andrew </a:t>
            </a:r>
            <a:r>
              <a:rPr lang="en-US" sz="2800" dirty="0" err="1" smtClean="0"/>
              <a:t>Grimshaw</a:t>
            </a:r>
            <a:r>
              <a:rPr lang="en-US" sz="2800" dirty="0" smtClean="0"/>
              <a:t> and Warren Smith working technical interaction</a:t>
            </a:r>
          </a:p>
          <a:p>
            <a:r>
              <a:rPr lang="en-US" sz="2800" dirty="0"/>
              <a:t>Renato </a:t>
            </a:r>
            <a:r>
              <a:rPr lang="en-US" sz="2800" dirty="0" err="1" smtClean="0"/>
              <a:t>Figueiredo</a:t>
            </a:r>
            <a:r>
              <a:rPr lang="en-US" sz="2800" dirty="0" smtClean="0"/>
              <a:t> working EOT with Scott Lathrop</a:t>
            </a:r>
          </a:p>
          <a:p>
            <a:pPr lvl="1"/>
            <a:r>
              <a:rPr lang="en-US" sz="2400" dirty="0" smtClean="0"/>
              <a:t>Volunteered to give talks in XSEDE EOT</a:t>
            </a:r>
          </a:p>
          <a:p>
            <a:r>
              <a:rPr lang="en-US" sz="2800" dirty="0" smtClean="0"/>
              <a:t>User support (e.g. Campus Champions) seem an interesting opportunity</a:t>
            </a:r>
          </a:p>
          <a:p>
            <a:r>
              <a:rPr lang="en-US" sz="2800" dirty="0" smtClean="0"/>
              <a:t>Geoffrey Fox works institutional issues</a:t>
            </a:r>
          </a:p>
          <a:p>
            <a:r>
              <a:rPr lang="en-US" sz="2800" dirty="0" smtClean="0"/>
              <a:t>Put FutureGrid on XSEDE  portal</a:t>
            </a:r>
            <a:endParaRPr lang="en-US" sz="2800" dirty="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Tree>
    <p:extLst>
      <p:ext uri="{BB962C8B-B14F-4D97-AF65-F5344CB8AC3E}">
        <p14:creationId xmlns:p14="http://schemas.microsoft.com/office/powerpoint/2010/main" val="3500721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sz="2800" dirty="0"/>
              <a:t>The panel recommends that the project WBS carefully identify the enhancements to be carried out by FutureGrid to the tools provided by the partners.</a:t>
            </a:r>
            <a:br>
              <a:rPr lang="en-US" sz="2800" dirty="0"/>
            </a:br>
            <a:endParaRPr lang="en-US" sz="2800" dirty="0"/>
          </a:p>
        </p:txBody>
      </p:sp>
      <p:sp>
        <p:nvSpPr>
          <p:cNvPr id="3" name="Content Placeholder 2"/>
          <p:cNvSpPr>
            <a:spLocks noGrp="1"/>
          </p:cNvSpPr>
          <p:nvPr>
            <p:ph idx="1"/>
          </p:nvPr>
        </p:nvSpPr>
        <p:spPr/>
        <p:txBody>
          <a:bodyPr/>
          <a:lstStyle/>
          <a:p>
            <a:r>
              <a:rPr lang="en-US" dirty="0" smtClean="0"/>
              <a:t>PY2 funding (October 1 2010) approved recently. </a:t>
            </a:r>
            <a:r>
              <a:rPr lang="en-US" dirty="0" err="1" smtClean="0"/>
              <a:t>SoW’s</a:t>
            </a:r>
            <a:r>
              <a:rPr lang="en-US" dirty="0" smtClean="0"/>
              <a:t> will reinforce</a:t>
            </a:r>
          </a:p>
          <a:p>
            <a:pPr lvl="1"/>
            <a:r>
              <a:rPr lang="en-US" dirty="0" smtClean="0"/>
              <a:t>All tools will provide user support</a:t>
            </a:r>
          </a:p>
          <a:p>
            <a:pPr lvl="1"/>
            <a:r>
              <a:rPr lang="en-US" dirty="0" smtClean="0"/>
              <a:t>Work on tools is in response to FutureGrid requirements</a:t>
            </a:r>
          </a:p>
          <a:p>
            <a:pPr lvl="1"/>
            <a:r>
              <a:rPr lang="en-US" dirty="0" smtClean="0"/>
              <a:t>Not on basic tool development</a:t>
            </a:r>
          </a:p>
          <a:p>
            <a:r>
              <a:rPr lang="en-US" dirty="0" smtClean="0"/>
              <a:t>Details in Response</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4256166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84" y="381000"/>
            <a:ext cx="8991600" cy="1143000"/>
          </a:xfrm>
        </p:spPr>
        <p:txBody>
          <a:bodyPr/>
          <a:lstStyle/>
          <a:p>
            <a:r>
              <a:rPr lang="en-US" sz="3200" dirty="0"/>
              <a:t>Recommendation 4 </a:t>
            </a:r>
            <a:r>
              <a:rPr lang="en-US" sz="3200" dirty="0" smtClean="0"/>
              <a:t>on Concern</a:t>
            </a:r>
            <a:r>
              <a:rPr lang="en-US" sz="3200" dirty="0"/>
              <a:t>: Diversity of research topics explored using FutureGrid and breadth of community impact</a:t>
            </a:r>
            <a:br>
              <a:rPr lang="en-US" sz="3200" dirty="0"/>
            </a:br>
            <a:endParaRPr lang="en-US" sz="3200" dirty="0"/>
          </a:p>
        </p:txBody>
      </p:sp>
      <p:sp>
        <p:nvSpPr>
          <p:cNvPr id="3" name="Content Placeholder 2"/>
          <p:cNvSpPr>
            <a:spLocks noGrp="1"/>
          </p:cNvSpPr>
          <p:nvPr>
            <p:ph idx="1"/>
          </p:nvPr>
        </p:nvSpPr>
        <p:spPr>
          <a:xfrm>
            <a:off x="76200" y="1447800"/>
            <a:ext cx="9067800" cy="4525963"/>
          </a:xfrm>
        </p:spPr>
        <p:txBody>
          <a:bodyPr/>
          <a:lstStyle/>
          <a:p>
            <a:pPr marL="514350" indent="-514350">
              <a:buFont typeface="+mj-lt"/>
              <a:buAutoNum type="alphaLcParenR"/>
            </a:pPr>
            <a:r>
              <a:rPr lang="en-US" sz="2800" dirty="0" smtClean="0"/>
              <a:t>The </a:t>
            </a:r>
            <a:r>
              <a:rPr lang="en-US" sz="2800" dirty="0"/>
              <a:t>panel recommends that the FutureGrid team develop a desired target mix of applications and application domains and an outreach strategy for recruiting new users to meet those targets</a:t>
            </a:r>
            <a:r>
              <a:rPr lang="en-US" sz="2800" dirty="0" smtClean="0"/>
              <a:t>.</a:t>
            </a:r>
          </a:p>
          <a:p>
            <a:pPr marL="514350" indent="-514350">
              <a:buFont typeface="+mj-lt"/>
              <a:buAutoNum type="alphaLcParenR"/>
            </a:pPr>
            <a:r>
              <a:rPr lang="en-US" sz="2800" dirty="0" smtClean="0"/>
              <a:t>The </a:t>
            </a:r>
            <a:r>
              <a:rPr lang="en-US" sz="2800" dirty="0"/>
              <a:t>panel recommends that the FutureGrid team reach well beyond its own set of frequent collaborators in the community engagement process.</a:t>
            </a:r>
          </a:p>
          <a:p>
            <a:pPr marL="514350" indent="-514350">
              <a:buFont typeface="+mj-lt"/>
              <a:buAutoNum type="alphaLcParenR"/>
            </a:pPr>
            <a:r>
              <a:rPr lang="en-US" sz="2800" dirty="0" smtClean="0"/>
              <a:t>The </a:t>
            </a:r>
            <a:r>
              <a:rPr lang="en-US" sz="2800" dirty="0"/>
              <a:t>panel recommends that FutureGrid develop a publication plan, especially for joint papers by project personnel and users, and joint papers of CS and non-CS investigators.</a:t>
            </a:r>
          </a:p>
          <a:p>
            <a:pPr marL="0" indent="0">
              <a:buNone/>
            </a:pPr>
            <a:r>
              <a:rPr lang="en-US" sz="2800" dirty="0"/>
              <a:t/>
            </a:r>
            <a:br>
              <a:rPr lang="en-US" sz="2800" dirty="0"/>
            </a:b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spTree>
    <p:extLst>
      <p:ext uri="{BB962C8B-B14F-4D97-AF65-F5344CB8AC3E}">
        <p14:creationId xmlns:p14="http://schemas.microsoft.com/office/powerpoint/2010/main" val="2099968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792162"/>
          </a:xfrm>
        </p:spPr>
        <p:txBody>
          <a:bodyPr/>
          <a:lstStyle/>
          <a:p>
            <a:r>
              <a:rPr lang="en-US" sz="3600" dirty="0"/>
              <a:t>Recommendation 5 on Concern: User </a:t>
            </a:r>
            <a:r>
              <a:rPr lang="en-US" sz="3600" dirty="0" smtClean="0"/>
              <a:t>Support</a:t>
            </a:r>
            <a:endParaRPr lang="en-US" sz="3600" dirty="0"/>
          </a:p>
        </p:txBody>
      </p:sp>
      <p:sp>
        <p:nvSpPr>
          <p:cNvPr id="3" name="Content Placeholder 2"/>
          <p:cNvSpPr>
            <a:spLocks noGrp="1"/>
          </p:cNvSpPr>
          <p:nvPr>
            <p:ph idx="1"/>
          </p:nvPr>
        </p:nvSpPr>
        <p:spPr>
          <a:xfrm>
            <a:off x="33670" y="1066800"/>
            <a:ext cx="9110330" cy="5257800"/>
          </a:xfrm>
        </p:spPr>
        <p:txBody>
          <a:bodyPr/>
          <a:lstStyle/>
          <a:p>
            <a:pPr marL="514350" indent="-514350">
              <a:buFont typeface="+mj-lt"/>
              <a:buAutoNum type="alphaLcParenR"/>
            </a:pPr>
            <a:r>
              <a:rPr lang="en-US" sz="2400" dirty="0" smtClean="0"/>
              <a:t>The </a:t>
            </a:r>
            <a:r>
              <a:rPr lang="en-US" sz="2400" dirty="0"/>
              <a:t>panel recommends that supplemental resources be sought or reallocated to meet this need on a more sustainable basis</a:t>
            </a:r>
            <a:r>
              <a:rPr lang="en-US" sz="2400" dirty="0" smtClean="0"/>
              <a:t>. DONE</a:t>
            </a:r>
          </a:p>
          <a:p>
            <a:pPr marL="514350" indent="-514350">
              <a:buFont typeface="+mj-lt"/>
              <a:buAutoNum type="alphaLcParenR"/>
            </a:pPr>
            <a:r>
              <a:rPr lang="en-US" sz="2400" dirty="0" smtClean="0"/>
              <a:t>The </a:t>
            </a:r>
            <a:r>
              <a:rPr lang="en-US" sz="2400" dirty="0"/>
              <a:t>panel recommends the addition of at least one non-systems/computer science researcher on the Advisory </a:t>
            </a:r>
            <a:r>
              <a:rPr lang="en-US" sz="2400" dirty="0" smtClean="0"/>
              <a:t>Board. DONE</a:t>
            </a:r>
          </a:p>
          <a:p>
            <a:pPr marL="514350" indent="-514350">
              <a:buFont typeface="+mj-lt"/>
              <a:buAutoNum type="alphaLcParenR"/>
            </a:pPr>
            <a:r>
              <a:rPr lang="en-US" sz="2400" dirty="0" smtClean="0"/>
              <a:t>The </a:t>
            </a:r>
            <a:r>
              <a:rPr lang="en-US" sz="2400" dirty="0"/>
              <a:t>panel recommends that each functional area of the project (software, project management, management, etc.) develop a plan for end-user input into their decision </a:t>
            </a:r>
            <a:r>
              <a:rPr lang="en-US" sz="2400" dirty="0" smtClean="0"/>
              <a:t>process.</a:t>
            </a:r>
          </a:p>
          <a:p>
            <a:pPr marL="914400" lvl="1" indent="-514350">
              <a:buFont typeface="Arial" pitchFamily="34" charset="0"/>
              <a:buChar char="•"/>
            </a:pPr>
            <a:r>
              <a:rPr lang="en-US" sz="2000" dirty="0" smtClean="0"/>
              <a:t>Will be done in next plan but software is user driven already</a:t>
            </a:r>
            <a:endParaRPr lang="en-US" sz="2000" dirty="0"/>
          </a:p>
          <a:p>
            <a:r>
              <a:rPr lang="en-US" sz="2400" b="1" dirty="0" smtClean="0"/>
              <a:t>Recommendation </a:t>
            </a:r>
            <a:r>
              <a:rPr lang="en-US" sz="2400" b="1" dirty="0"/>
              <a:t>6: Hence, the panel recommends emphasizing efforts to attract all the listed classes of users in subsequent years by developing support and training materials for advanced research usage of FG facilities</a:t>
            </a:r>
            <a:r>
              <a:rPr lang="en-US" sz="2400" b="1" dirty="0" smtClean="0"/>
              <a:t>.</a:t>
            </a:r>
          </a:p>
          <a:p>
            <a:pPr lvl="1"/>
            <a:r>
              <a:rPr lang="en-US" sz="2000" dirty="0" smtClean="0"/>
              <a:t>Its an emphasis but limited by funding</a:t>
            </a:r>
            <a:endParaRPr lang="en-US" sz="2000" dirty="0"/>
          </a:p>
          <a:p>
            <a:pPr marL="514350" indent="-514350">
              <a:buFont typeface="+mj-lt"/>
              <a:buAutoNum type="alphaLcParenR"/>
            </a:pPr>
            <a:endParaRPr lang="en-US" sz="2400" dirty="0"/>
          </a:p>
          <a:p>
            <a:pPr marL="514350" indent="-514350">
              <a:buFont typeface="+mj-lt"/>
              <a:buAutoNum type="alphaLcParenR"/>
            </a:pPr>
            <a:endParaRPr lang="en-US" sz="2400" dirty="0"/>
          </a:p>
          <a:p>
            <a:pPr marL="514350" indent="-514350">
              <a:buFont typeface="+mj-lt"/>
              <a:buAutoNum type="alphaLcParenR"/>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548998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10600" cy="1143000"/>
          </a:xfrm>
        </p:spPr>
        <p:txBody>
          <a:bodyPr/>
          <a:lstStyle/>
          <a:p>
            <a:r>
              <a:rPr lang="en-US" dirty="0" smtClean="0"/>
              <a:t>Comments on Usage and its Support</a:t>
            </a:r>
            <a:endParaRPr lang="en-US" dirty="0"/>
          </a:p>
        </p:txBody>
      </p:sp>
      <p:sp>
        <p:nvSpPr>
          <p:cNvPr id="3" name="Content Placeholder 2"/>
          <p:cNvSpPr>
            <a:spLocks noGrp="1"/>
          </p:cNvSpPr>
          <p:nvPr>
            <p:ph idx="1"/>
          </p:nvPr>
        </p:nvSpPr>
        <p:spPr>
          <a:xfrm>
            <a:off x="0" y="1219200"/>
            <a:ext cx="9140456" cy="4953000"/>
          </a:xfrm>
        </p:spPr>
        <p:txBody>
          <a:bodyPr/>
          <a:lstStyle/>
          <a:p>
            <a:r>
              <a:rPr lang="en-US" dirty="0">
                <a:solidFill>
                  <a:srgbClr val="FF0000"/>
                </a:solidFill>
              </a:rPr>
              <a:t>An important lesson from early use is that our projects require less compute resources but more user support than traditional machines</a:t>
            </a:r>
            <a:r>
              <a:rPr lang="en-US" dirty="0" smtClean="0">
                <a:solidFill>
                  <a:srgbClr val="FF0000"/>
                </a:solidFill>
              </a:rPr>
              <a:t>.</a:t>
            </a:r>
          </a:p>
          <a:p>
            <a:r>
              <a:rPr lang="en-US" dirty="0" smtClean="0"/>
              <a:t>Panel recommended asking for funding for user support but NSF declined plan with extra funding</a:t>
            </a:r>
          </a:p>
          <a:p>
            <a:r>
              <a:rPr lang="en-US" dirty="0" smtClean="0"/>
              <a:t>Switched some software funding into user support</a:t>
            </a:r>
          </a:p>
          <a:p>
            <a:pPr lvl="1"/>
            <a:r>
              <a:rPr lang="en-US" dirty="0" smtClean="0"/>
              <a:t>Support of specific tools from partners expert on them e.g. Nimbus, Pegasus, </a:t>
            </a:r>
            <a:r>
              <a:rPr lang="en-US" dirty="0" err="1" smtClean="0"/>
              <a:t>ViNE</a:t>
            </a:r>
            <a:endParaRPr lang="en-US" dirty="0" smtClean="0"/>
          </a:p>
          <a:p>
            <a:pPr lvl="1"/>
            <a:r>
              <a:rPr lang="en-US" dirty="0" smtClean="0"/>
              <a:t>Support of HPC from Texas</a:t>
            </a:r>
          </a:p>
          <a:p>
            <a:pPr lvl="1"/>
            <a:r>
              <a:rPr lang="en-US" dirty="0" smtClean="0"/>
              <a:t>Additional 50% systems support</a:t>
            </a:r>
          </a:p>
          <a:p>
            <a:endParaRPr lang="en-US"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spTree>
    <p:extLst>
      <p:ext uri="{BB962C8B-B14F-4D97-AF65-F5344CB8AC3E}">
        <p14:creationId xmlns:p14="http://schemas.microsoft.com/office/powerpoint/2010/main" val="252288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90600"/>
          </a:xfrm>
        </p:spPr>
        <p:txBody>
          <a:bodyPr/>
          <a:lstStyle/>
          <a:p>
            <a:r>
              <a:rPr lang="en-US" dirty="0" smtClean="0"/>
              <a:t>Components of User Support</a:t>
            </a:r>
            <a:endParaRPr lang="en-US" dirty="0"/>
          </a:p>
        </p:txBody>
      </p:sp>
      <p:sp>
        <p:nvSpPr>
          <p:cNvPr id="3" name="Content Placeholder 2"/>
          <p:cNvSpPr>
            <a:spLocks noGrp="1"/>
          </p:cNvSpPr>
          <p:nvPr>
            <p:ph idx="1"/>
          </p:nvPr>
        </p:nvSpPr>
        <p:spPr>
          <a:xfrm>
            <a:off x="76200" y="838200"/>
            <a:ext cx="9067800" cy="4525963"/>
          </a:xfrm>
        </p:spPr>
        <p:txBody>
          <a:bodyPr/>
          <a:lstStyle/>
          <a:p>
            <a:r>
              <a:rPr lang="en-US" sz="2800" dirty="0" smtClean="0"/>
              <a:t>Portal: Tutorials, Knowledgebase, Introductions, Forums, Ticket system</a:t>
            </a:r>
          </a:p>
          <a:p>
            <a:r>
              <a:rPr lang="en-US" sz="2800" dirty="0" smtClean="0"/>
              <a:t>User facing FutureGrid Experts</a:t>
            </a:r>
          </a:p>
          <a:p>
            <a:pPr lvl="1"/>
            <a:r>
              <a:rPr lang="en-US" sz="2400" dirty="0" smtClean="0"/>
              <a:t>Students and Staff assigned to new projects</a:t>
            </a:r>
          </a:p>
          <a:p>
            <a:r>
              <a:rPr lang="en-US" sz="2800" dirty="0" smtClean="0"/>
              <a:t>Infrastructure facing Distributed Systems Management Group</a:t>
            </a:r>
          </a:p>
          <a:p>
            <a:r>
              <a:rPr lang="en-US" sz="2800" dirty="0" smtClean="0"/>
              <a:t>Software/Tool facing expertise in software teams</a:t>
            </a:r>
          </a:p>
          <a:p>
            <a:r>
              <a:rPr lang="en-US" sz="2800" dirty="0" smtClean="0"/>
              <a:t>Overall TEO team led by Renato </a:t>
            </a:r>
            <a:r>
              <a:rPr lang="en-US" sz="2800" dirty="0" err="1" smtClean="0"/>
              <a:t>Figueiredo</a:t>
            </a:r>
            <a:r>
              <a:rPr lang="en-US" sz="2800" dirty="0" smtClean="0"/>
              <a:t> for strategy, tutorials, appliances</a:t>
            </a:r>
          </a:p>
          <a:p>
            <a:r>
              <a:rPr lang="en-US" sz="2800" dirty="0" smtClean="0"/>
              <a:t>Information donated by other users</a:t>
            </a:r>
          </a:p>
          <a:p>
            <a:r>
              <a:rPr lang="en-US" sz="2800" dirty="0" smtClean="0"/>
              <a:t>“Advanced User Support at IU” aimed at HPC</a:t>
            </a:r>
          </a:p>
          <a:p>
            <a:r>
              <a:rPr lang="en-US" sz="2800" dirty="0" smtClean="0"/>
              <a:t>XSEDE?</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Tree>
    <p:extLst>
      <p:ext uri="{BB962C8B-B14F-4D97-AF65-F5344CB8AC3E}">
        <p14:creationId xmlns:p14="http://schemas.microsoft.com/office/powerpoint/2010/main" val="1954025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 of User support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18754542"/>
              </p:ext>
            </p:extLst>
          </p:nvPr>
        </p:nvGraphicFramePr>
        <p:xfrm>
          <a:off x="152400" y="1371600"/>
          <a:ext cx="6781800" cy="5072221"/>
        </p:xfrm>
        <a:graphic>
          <a:graphicData uri="http://schemas.openxmlformats.org/presentationml/2006/ole">
            <mc:AlternateContent xmlns:mc="http://schemas.openxmlformats.org/markup-compatibility/2006">
              <mc:Choice xmlns:v="urn:schemas-microsoft-com:vml" Requires="v">
                <p:oleObj spid="_x0000_s1039" name="Slide" r:id="rId5" imgW="4482219" imgH="3360247" progId="PowerPoint.Slide.12">
                  <p:embed/>
                </p:oleObj>
              </mc:Choice>
              <mc:Fallback>
                <p:oleObj name="Slide" r:id="rId5" imgW="4482219" imgH="3360247" progId="PowerPoint.Slide.12">
                  <p:embed/>
                  <p:pic>
                    <p:nvPicPr>
                      <p:cNvPr id="0" name="Object 1"/>
                      <p:cNvPicPr>
                        <a:picLocks noChangeAspect="1" noChangeArrowheads="1"/>
                      </p:cNvPicPr>
                      <p:nvPr/>
                    </p:nvPicPr>
                    <p:blipFill>
                      <a:blip r:embed="rId6"/>
                      <a:srcRect/>
                      <a:stretch>
                        <a:fillRect/>
                      </a:stretch>
                    </p:blipFill>
                    <p:spPr bwMode="auto">
                      <a:xfrm>
                        <a:off x="152400" y="1371600"/>
                        <a:ext cx="6781800" cy="5072221"/>
                      </a:xfrm>
                      <a:prstGeom prst="rect">
                        <a:avLst/>
                      </a:prstGeom>
                      <a:noFill/>
                    </p:spPr>
                  </p:pic>
                </p:oleObj>
              </mc:Fallback>
            </mc:AlternateContent>
          </a:graphicData>
        </a:graphic>
      </p:graphicFrame>
      <p:sp>
        <p:nvSpPr>
          <p:cNvPr id="8" name="TextBox 7"/>
          <p:cNvSpPr txBox="1"/>
          <p:nvPr/>
        </p:nvSpPr>
        <p:spPr>
          <a:xfrm>
            <a:off x="6939516" y="4709626"/>
            <a:ext cx="2169042" cy="1477328"/>
          </a:xfrm>
          <a:prstGeom prst="rect">
            <a:avLst/>
          </a:prstGeom>
          <a:noFill/>
        </p:spPr>
        <p:txBody>
          <a:bodyPr wrap="square" rtlCol="0">
            <a:spAutoFit/>
          </a:bodyPr>
          <a:lstStyle/>
          <a:p>
            <a:r>
              <a:rPr lang="en-US" dirty="0" smtClean="0">
                <a:solidFill>
                  <a:srgbClr val="FF0000"/>
                </a:solidFill>
              </a:rPr>
              <a:t>Funding for  Ongoing support coordination and leadership position turned down by NSF</a:t>
            </a:r>
          </a:p>
        </p:txBody>
      </p:sp>
      <p:cxnSp>
        <p:nvCxnSpPr>
          <p:cNvPr id="10" name="Straight Arrow Connector 9"/>
          <p:cNvCxnSpPr/>
          <p:nvPr/>
        </p:nvCxnSpPr>
        <p:spPr>
          <a:xfrm>
            <a:off x="6324600" y="4267200"/>
            <a:ext cx="762000" cy="410528"/>
          </a:xfrm>
          <a:prstGeom prst="straightConnector1">
            <a:avLst/>
          </a:prstGeom>
          <a:ln>
            <a:solidFill>
              <a:srgbClr val="FF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241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Last UAB Comments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17</a:t>
            </a:fld>
            <a:endParaRPr lang="en-US"/>
          </a:p>
        </p:txBody>
      </p:sp>
    </p:spTree>
    <p:extLst>
      <p:ext uri="{BB962C8B-B14F-4D97-AF65-F5344CB8AC3E}">
        <p14:creationId xmlns:p14="http://schemas.microsoft.com/office/powerpoint/2010/main" val="245588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34047"/>
            <a:ext cx="9067800" cy="6138153"/>
          </a:xfrm>
        </p:spPr>
        <p:txBody>
          <a:bodyPr/>
          <a:lstStyle/>
          <a:p>
            <a:pPr lvl="0"/>
            <a:r>
              <a:rPr lang="en-US" sz="2200" i="1" dirty="0"/>
              <a:t>Get the infrastructure running and responsive to external users</a:t>
            </a:r>
            <a:r>
              <a:rPr lang="en-US" sz="2200" dirty="0"/>
              <a:t> </a:t>
            </a:r>
            <a:r>
              <a:rPr lang="en-US" sz="2200" b="1" dirty="0"/>
              <a:t>DONE at some level. See portal for list of projects and capabilities. </a:t>
            </a:r>
            <a:r>
              <a:rPr lang="en-US" sz="2200" b="1" u="sng" dirty="0">
                <a:hlinkClick r:id="rId3"/>
              </a:rPr>
              <a:t>https://portal.futuregrid.org/manual/help-and-support</a:t>
            </a:r>
            <a:r>
              <a:rPr lang="en-US" sz="2200" b="1" dirty="0"/>
              <a:t> is typical page for users.</a:t>
            </a:r>
            <a:endParaRPr lang="en-US" sz="2200" dirty="0"/>
          </a:p>
          <a:p>
            <a:pPr lvl="0"/>
            <a:r>
              <a:rPr lang="en-US" sz="2200" i="1" dirty="0"/>
              <a:t>Support users using it</a:t>
            </a:r>
            <a:r>
              <a:rPr lang="en-US" sz="2200" dirty="0"/>
              <a:t> </a:t>
            </a:r>
            <a:r>
              <a:rPr lang="en-US" sz="2200" b="1" dirty="0"/>
              <a:t>We do this at a modest level compatible with funding but believe we could do better with additional funding suggested by NSF panel review. We asked for funding for a staff position coordinating user support and outreach but this was not possible. Note we have harnessed help from FutureGrid user community through FutureGrid Expert concept, have developed multiple tutorials and all software groups contribute to user support. See separate response to NSF Panel for discussion of these points in detail. Note we are behind in areas like follow up on projects due to lack of high level user support.</a:t>
            </a:r>
            <a:endParaRPr lang="en-US" sz="2200" dirty="0"/>
          </a:p>
          <a:p>
            <a:pPr lvl="0"/>
            <a:r>
              <a:rPr lang="en-US" sz="2200" i="1" dirty="0"/>
              <a:t>Incrementally add new software capabilities based on user input</a:t>
            </a:r>
            <a:r>
              <a:rPr lang="en-US" sz="2200" dirty="0"/>
              <a:t> </a:t>
            </a:r>
            <a:r>
              <a:rPr lang="en-US" sz="2200" b="1" dirty="0"/>
              <a:t>This is current strategy. For example SAGA, OpenStack, PAPI, MPICH, MapReduce, Unicore, Genesis are being deployed on FutureGrid in response to requests. We also reduced Software funding and redirected to user and systems support. </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18</a:t>
            </a:fld>
            <a:endParaRPr lang="en-US"/>
          </a:p>
        </p:txBody>
      </p:sp>
    </p:spTree>
    <p:extLst>
      <p:ext uri="{BB962C8B-B14F-4D97-AF65-F5344CB8AC3E}">
        <p14:creationId xmlns:p14="http://schemas.microsoft.com/office/powerpoint/2010/main" val="2468444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911" y="533400"/>
            <a:ext cx="9067800" cy="5757153"/>
          </a:xfrm>
        </p:spPr>
        <p:txBody>
          <a:bodyPr/>
          <a:lstStyle/>
          <a:p>
            <a:pPr lvl="0"/>
            <a:r>
              <a:rPr lang="en-US" sz="2200" i="1" dirty="0"/>
              <a:t>Lack of focus of delivery on the project. </a:t>
            </a:r>
            <a:r>
              <a:rPr lang="en-US" sz="2200" b="1" dirty="0"/>
              <a:t>We believe that project better focused than at last meeting.</a:t>
            </a:r>
            <a:endParaRPr lang="en-US" sz="2200" dirty="0"/>
          </a:p>
          <a:p>
            <a:pPr lvl="0"/>
            <a:r>
              <a:rPr lang="en-US" sz="2200" i="1" dirty="0"/>
              <a:t>A bunch of researchers talking about their projects. </a:t>
            </a:r>
            <a:r>
              <a:rPr lang="en-US" sz="2200" b="1" dirty="0"/>
              <a:t>Addressed by redirecting some software staff positions to systems/user support. This comment partly reflected poor planning for last UAB in terms of presentations at wrong level. You can find last UAB and January 2011 NSF Panel presentations at </a:t>
            </a:r>
            <a:r>
              <a:rPr lang="en-US" sz="2200" b="1" u="sng" dirty="0">
                <a:hlinkClick r:id="rId3"/>
              </a:rPr>
              <a:t>https://portal.futuregrid.org/reports</a:t>
            </a:r>
            <a:r>
              <a:rPr lang="en-US" sz="2200" b="1" dirty="0"/>
              <a:t> </a:t>
            </a:r>
            <a:endParaRPr lang="en-US" sz="2200" dirty="0"/>
          </a:p>
          <a:p>
            <a:pPr lvl="1"/>
            <a:r>
              <a:rPr lang="en-US" sz="2200" i="1" dirty="0"/>
              <a:t>Sounds a lot like a research development project not an infrastructure – more like a testbed for their project</a:t>
            </a:r>
            <a:r>
              <a:rPr lang="en-US" sz="2200" b="1" i="1" dirty="0"/>
              <a:t>. </a:t>
            </a:r>
            <a:r>
              <a:rPr lang="en-US" sz="2200" b="1" dirty="0"/>
              <a:t>Addressed by redirecting software work to systems/user support</a:t>
            </a:r>
            <a:endParaRPr lang="en-US" sz="2200" dirty="0"/>
          </a:p>
          <a:p>
            <a:pPr lvl="1"/>
            <a:r>
              <a:rPr lang="en-US" sz="2200" i="1" dirty="0"/>
              <a:t>Tension between operational delivery and research and development agendas of the participants </a:t>
            </a:r>
            <a:r>
              <a:rPr lang="en-US" sz="2200" b="1" dirty="0"/>
              <a:t>Addressed as above.</a:t>
            </a:r>
            <a:endParaRPr lang="en-US" sz="2200" dirty="0"/>
          </a:p>
          <a:p>
            <a:pPr lvl="1"/>
            <a:r>
              <a:rPr lang="en-US" sz="2200" i="1" dirty="0"/>
              <a:t>Need technology neutrality. </a:t>
            </a:r>
            <a:r>
              <a:rPr lang="en-US" sz="2200" b="1" dirty="0"/>
              <a:t>Not quite certain what this references.</a:t>
            </a:r>
            <a:r>
              <a:rPr lang="en-US" sz="2200" dirty="0"/>
              <a:t> </a:t>
            </a:r>
            <a:r>
              <a:rPr lang="en-US" sz="2200" b="1" dirty="0"/>
              <a:t>We do need to make some choices so as to be focused and our technology choices are aligned with user requests. NSF Panel commended our team </a:t>
            </a:r>
            <a:r>
              <a:rPr lang="en-US" sz="2200" b="1" dirty="0" smtClean="0"/>
              <a:t>approach</a:t>
            </a:r>
            <a:endParaRPr lang="en-US" sz="22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19</a:t>
            </a:fld>
            <a:endParaRPr lang="en-US"/>
          </a:p>
        </p:txBody>
      </p:sp>
    </p:spTree>
    <p:extLst>
      <p:ext uri="{BB962C8B-B14F-4D97-AF65-F5344CB8AC3E}">
        <p14:creationId xmlns:p14="http://schemas.microsoft.com/office/powerpoint/2010/main" val="976541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smtClean="0"/>
              <a:t>FutureGrid key Concepts </a:t>
            </a:r>
            <a:endParaRPr lang="en-US" b="1" dirty="0"/>
          </a:p>
        </p:txBody>
      </p:sp>
      <p:sp>
        <p:nvSpPr>
          <p:cNvPr id="3" name="Content Placeholder 2"/>
          <p:cNvSpPr>
            <a:spLocks noGrp="1"/>
          </p:cNvSpPr>
          <p:nvPr>
            <p:ph idx="1"/>
          </p:nvPr>
        </p:nvSpPr>
        <p:spPr>
          <a:xfrm>
            <a:off x="0" y="914400"/>
            <a:ext cx="9144000" cy="5943600"/>
          </a:xfrm>
        </p:spPr>
        <p:txBody>
          <a:bodyPr>
            <a:noAutofit/>
          </a:bodyPr>
          <a:lstStyle/>
          <a:p>
            <a:r>
              <a:rPr lang="en-US" sz="2400" dirty="0" smtClean="0">
                <a:latin typeface="Arial" pitchFamily="34" charset="0"/>
                <a:cs typeface="Arial" pitchFamily="34" charset="0"/>
              </a:rPr>
              <a:t>Rather than loading images onto VM’s, FutureGrid supports </a:t>
            </a:r>
            <a:r>
              <a:rPr lang="en-US" sz="2400" dirty="0" smtClean="0">
                <a:solidFill>
                  <a:srgbClr val="FF0000"/>
                </a:solidFill>
                <a:latin typeface="Arial" pitchFamily="34" charset="0"/>
                <a:cs typeface="Arial" pitchFamily="34" charset="0"/>
              </a:rPr>
              <a:t>Cloud, Grid and Parallel computing </a:t>
            </a:r>
            <a:r>
              <a:rPr lang="en-US" sz="2400" dirty="0" smtClean="0">
                <a:latin typeface="Arial" pitchFamily="34" charset="0"/>
                <a:cs typeface="Arial" pitchFamily="34" charset="0"/>
              </a:rPr>
              <a:t>environments by statically/dynamically </a:t>
            </a:r>
            <a:r>
              <a:rPr lang="en-US" sz="2400" dirty="0" smtClean="0">
                <a:solidFill>
                  <a:srgbClr val="FF0000"/>
                </a:solidFill>
                <a:latin typeface="Arial" pitchFamily="34" charset="0"/>
                <a:cs typeface="Arial" pitchFamily="34" charset="0"/>
              </a:rPr>
              <a:t>provisioning </a:t>
            </a:r>
            <a:r>
              <a:rPr lang="en-US" sz="2400" dirty="0" smtClean="0">
                <a:latin typeface="Arial" pitchFamily="34" charset="0"/>
                <a:cs typeface="Arial" pitchFamily="34" charset="0"/>
              </a:rPr>
              <a:t>software as needed onto “bare-metal” using Moab/xCAT </a:t>
            </a:r>
          </a:p>
          <a:p>
            <a:pPr lvl="1"/>
            <a:r>
              <a:rPr lang="en-US" sz="2000" dirty="0" smtClean="0">
                <a:solidFill>
                  <a:srgbClr val="FF0000"/>
                </a:solidFill>
                <a:latin typeface="Arial" pitchFamily="34" charset="0"/>
                <a:cs typeface="Arial" pitchFamily="34" charset="0"/>
              </a:rPr>
              <a:t>Image library </a:t>
            </a:r>
            <a:r>
              <a:rPr lang="en-US" sz="2000" dirty="0" smtClean="0">
                <a:latin typeface="Arial" pitchFamily="34" charset="0"/>
                <a:cs typeface="Arial" pitchFamily="34" charset="0"/>
              </a:rPr>
              <a:t>for MPI, </a:t>
            </a:r>
            <a:r>
              <a:rPr lang="en-US" sz="2000" dirty="0" err="1" smtClean="0">
                <a:latin typeface="Arial" pitchFamily="34" charset="0"/>
                <a:cs typeface="Arial" pitchFamily="34" charset="0"/>
              </a:rPr>
              <a:t>OpenMP</a:t>
            </a:r>
            <a:r>
              <a:rPr lang="en-US" sz="2000" dirty="0" smtClean="0">
                <a:latin typeface="Arial" pitchFamily="34" charset="0"/>
                <a:cs typeface="Arial" pitchFamily="34" charset="0"/>
              </a:rPr>
              <a:t>, MapReduce (Hadoop, Dryad, Twister), </a:t>
            </a:r>
            <a:r>
              <a:rPr lang="en-US" sz="2000" dirty="0" err="1" smtClean="0">
                <a:latin typeface="Arial" pitchFamily="34" charset="0"/>
                <a:cs typeface="Arial" pitchFamily="34" charset="0"/>
              </a:rPr>
              <a:t>gLite</a:t>
            </a:r>
            <a:r>
              <a:rPr lang="en-US" sz="2000" dirty="0" smtClean="0">
                <a:latin typeface="Arial" pitchFamily="34" charset="0"/>
                <a:cs typeface="Arial" pitchFamily="34" charset="0"/>
              </a:rPr>
              <a:t>, Unicore, Genesis, Xen, </a:t>
            </a:r>
            <a:r>
              <a:rPr lang="en-US" sz="2000" dirty="0" err="1" smtClean="0">
                <a:latin typeface="Arial" pitchFamily="34" charset="0"/>
                <a:cs typeface="Arial" pitchFamily="34" charset="0"/>
              </a:rPr>
              <a:t>ScaleMP</a:t>
            </a:r>
            <a:r>
              <a:rPr lang="en-US" sz="2000" dirty="0" smtClean="0">
                <a:latin typeface="Arial" pitchFamily="34" charset="0"/>
                <a:cs typeface="Arial" pitchFamily="34" charset="0"/>
              </a:rPr>
              <a:t> (distributed Shared Memory), Nimbus, Eucalyptus, OpenNebula, OpenStack, KVM, Windows …..</a:t>
            </a:r>
          </a:p>
          <a:p>
            <a:r>
              <a:rPr lang="en-US" sz="2400" dirty="0" smtClean="0">
                <a:latin typeface="Arial" pitchFamily="34" charset="0"/>
                <a:cs typeface="Arial" pitchFamily="34" charset="0"/>
              </a:rPr>
              <a:t>Growth comes from users depositing novel images in library</a:t>
            </a:r>
          </a:p>
          <a:p>
            <a:r>
              <a:rPr lang="en-US" sz="2400" dirty="0" smtClean="0">
                <a:latin typeface="Arial" pitchFamily="34" charset="0"/>
                <a:cs typeface="Arial" pitchFamily="34" charset="0"/>
              </a:rPr>
              <a:t>FutureGrid has ~4000 (will grow to ~5000) distributed cores with a dedicated network and a Spirent XGEM network fault and delay generator</a:t>
            </a:r>
          </a:p>
          <a:p>
            <a:pPr>
              <a:buNone/>
            </a:pPr>
            <a:endParaRPr lang="en-US" sz="2600" dirty="0"/>
          </a:p>
        </p:txBody>
      </p:sp>
      <p:grpSp>
        <p:nvGrpSpPr>
          <p:cNvPr id="17" name="Group 16"/>
          <p:cNvGrpSpPr/>
          <p:nvPr/>
        </p:nvGrpSpPr>
        <p:grpSpPr>
          <a:xfrm>
            <a:off x="1066800" y="5181600"/>
            <a:ext cx="7716157" cy="1415034"/>
            <a:chOff x="457200" y="5334000"/>
            <a:chExt cx="7716157" cy="1415034"/>
          </a:xfrm>
        </p:grpSpPr>
        <p:grpSp>
          <p:nvGrpSpPr>
            <p:cNvPr id="8" name="Group 7"/>
            <p:cNvGrpSpPr/>
            <p:nvPr/>
          </p:nvGrpSpPr>
          <p:grpSpPr>
            <a:xfrm>
              <a:off x="838200" y="5334000"/>
              <a:ext cx="4648200" cy="519351"/>
              <a:chOff x="1143000" y="5419457"/>
              <a:chExt cx="4648200" cy="519351"/>
            </a:xfrm>
          </p:grpSpPr>
          <p:sp>
            <p:nvSpPr>
              <p:cNvPr id="4" name="Oval 3"/>
              <p:cNvSpPr/>
              <p:nvPr/>
            </p:nvSpPr>
            <p:spPr>
              <a:xfrm>
                <a:off x="11430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Image1</a:t>
                </a:r>
                <a:endParaRPr lang="en-US" dirty="0">
                  <a:solidFill>
                    <a:schemeClr val="tx1"/>
                  </a:solidFill>
                </a:endParaRPr>
              </a:p>
            </p:txBody>
          </p:sp>
          <p:sp>
            <p:nvSpPr>
              <p:cNvPr id="5" name="Oval 4"/>
              <p:cNvSpPr/>
              <p:nvPr/>
            </p:nvSpPr>
            <p:spPr>
              <a:xfrm>
                <a:off x="2559778"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smtClean="0">
                    <a:solidFill>
                      <a:schemeClr val="tx1"/>
                    </a:solidFill>
                  </a:rPr>
                  <a:t>Image2</a:t>
                </a:r>
                <a:endParaRPr lang="en-US" dirty="0">
                  <a:solidFill>
                    <a:schemeClr val="tx1"/>
                  </a:solidFill>
                </a:endParaRPr>
              </a:p>
            </p:txBody>
          </p:sp>
          <p:sp>
            <p:nvSpPr>
              <p:cNvPr id="6" name="Oval 5"/>
              <p:cNvSpPr/>
              <p:nvPr/>
            </p:nvSpPr>
            <p:spPr>
              <a:xfrm>
                <a:off x="4495800" y="5419457"/>
                <a:ext cx="1295400" cy="519351"/>
              </a:xfrm>
              <a:prstGeom prst="ellipse">
                <a:avLst/>
              </a:prstGeom>
              <a:solidFill>
                <a:schemeClr val="bg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nchor="ctr">
                <a:normAutofit/>
              </a:bodyPr>
              <a:lstStyle/>
              <a:p>
                <a:pPr algn="ctr"/>
                <a:r>
                  <a:rPr lang="en-US" dirty="0" err="1" smtClean="0">
                    <a:solidFill>
                      <a:schemeClr val="tx1"/>
                    </a:solidFill>
                  </a:rPr>
                  <a:t>ImageN</a:t>
                </a:r>
                <a:endParaRPr lang="en-US" dirty="0">
                  <a:solidFill>
                    <a:schemeClr val="tx1"/>
                  </a:solidFill>
                </a:endParaRPr>
              </a:p>
            </p:txBody>
          </p:sp>
          <p:sp>
            <p:nvSpPr>
              <p:cNvPr id="7" name="TextBox 6"/>
              <p:cNvSpPr txBox="1"/>
              <p:nvPr/>
            </p:nvSpPr>
            <p:spPr>
              <a:xfrm>
                <a:off x="3976556" y="5448300"/>
                <a:ext cx="397866" cy="461665"/>
              </a:xfrm>
              <a:prstGeom prst="rect">
                <a:avLst/>
              </a:prstGeom>
              <a:noFill/>
            </p:spPr>
            <p:txBody>
              <a:bodyPr wrap="none" rtlCol="0">
                <a:spAutoFit/>
              </a:bodyPr>
              <a:lstStyle/>
              <a:p>
                <a:r>
                  <a:rPr lang="en-US" sz="2400" dirty="0" smtClean="0"/>
                  <a:t>…</a:t>
                </a:r>
                <a:endParaRPr lang="en-US" sz="2400" dirty="0"/>
              </a:p>
            </p:txBody>
          </p:sp>
        </p:grpSp>
        <p:cxnSp>
          <p:nvCxnSpPr>
            <p:cNvPr id="10" name="Straight Arrow Connector 9"/>
            <p:cNvCxnSpPr/>
            <p:nvPr/>
          </p:nvCxnSpPr>
          <p:spPr>
            <a:xfrm>
              <a:off x="4114800" y="60198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990600" y="5943600"/>
              <a:ext cx="9144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105400" y="6286500"/>
              <a:ext cx="636713" cy="369332"/>
            </a:xfrm>
            <a:prstGeom prst="rect">
              <a:avLst/>
            </a:prstGeom>
            <a:noFill/>
          </p:spPr>
          <p:txBody>
            <a:bodyPr wrap="none" rtlCol="0">
              <a:spAutoFit/>
            </a:bodyPr>
            <a:lstStyle/>
            <a:p>
              <a:r>
                <a:rPr lang="en-US" dirty="0" smtClean="0"/>
                <a:t>Load</a:t>
              </a:r>
              <a:endParaRPr lang="en-US" dirty="0"/>
            </a:p>
          </p:txBody>
        </p:sp>
        <p:sp>
          <p:nvSpPr>
            <p:cNvPr id="15" name="TextBox 14"/>
            <p:cNvSpPr txBox="1"/>
            <p:nvPr/>
          </p:nvSpPr>
          <p:spPr>
            <a:xfrm>
              <a:off x="457200" y="6286500"/>
              <a:ext cx="878767" cy="369332"/>
            </a:xfrm>
            <a:prstGeom prst="rect">
              <a:avLst/>
            </a:prstGeom>
            <a:noFill/>
          </p:spPr>
          <p:txBody>
            <a:bodyPr wrap="none" rtlCol="0">
              <a:spAutoFit/>
            </a:bodyPr>
            <a:lstStyle/>
            <a:p>
              <a:r>
                <a:rPr lang="en-US" dirty="0" smtClean="0"/>
                <a:t>Choose</a:t>
              </a:r>
              <a:endParaRPr lang="en-US" dirty="0"/>
            </a:p>
          </p:txBody>
        </p:sp>
        <p:cxnSp>
          <p:nvCxnSpPr>
            <p:cNvPr id="16" name="Straight Arrow Connector 15"/>
            <p:cNvCxnSpPr/>
            <p:nvPr/>
          </p:nvCxnSpPr>
          <p:spPr>
            <a:xfrm>
              <a:off x="6705600" y="6470372"/>
              <a:ext cx="762000" cy="158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7620000" y="6286500"/>
              <a:ext cx="553357" cy="369332"/>
            </a:xfrm>
            <a:prstGeom prst="rect">
              <a:avLst/>
            </a:prstGeom>
            <a:noFill/>
          </p:spPr>
          <p:txBody>
            <a:bodyPr wrap="none" rtlCol="0">
              <a:spAutoFit/>
            </a:bodyPr>
            <a:lstStyle/>
            <a:p>
              <a:r>
                <a:rPr lang="en-US" dirty="0" smtClean="0"/>
                <a:t>Run</a:t>
              </a:r>
              <a:endParaRPr lang="en-US" dirty="0"/>
            </a:p>
          </p:txBody>
        </p:sp>
        <p:pic>
          <p:nvPicPr>
            <p:cNvPr id="63490" name="Picture 2" descr="http://www.clusterconnection.com/wp-content/uploads/2009/05/cluster-300x302.jpg"/>
            <p:cNvPicPr>
              <a:picLocks noChangeAspect="1" noChangeArrowheads="1"/>
            </p:cNvPicPr>
            <p:nvPr/>
          </p:nvPicPr>
          <p:blipFill>
            <a:blip r:embed="rId3" cstate="print"/>
            <a:srcRect/>
            <a:stretch>
              <a:fillRect/>
            </a:stretch>
          </p:blipFill>
          <p:spPr bwMode="auto">
            <a:xfrm>
              <a:off x="5791200" y="5943600"/>
              <a:ext cx="800100" cy="805434"/>
            </a:xfrm>
            <a:prstGeom prst="rect">
              <a:avLst/>
            </a:prstGeom>
            <a:noFill/>
          </p:spPr>
        </p:pic>
      </p:grpSp>
    </p:spTree>
    <p:extLst>
      <p:ext uri="{BB962C8B-B14F-4D97-AF65-F5344CB8AC3E}">
        <p14:creationId xmlns:p14="http://schemas.microsoft.com/office/powerpoint/2010/main" val="3420376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98" y="0"/>
            <a:ext cx="9121302" cy="6172200"/>
          </a:xfrm>
        </p:spPr>
        <p:txBody>
          <a:bodyPr/>
          <a:lstStyle/>
          <a:p>
            <a:pPr lvl="0"/>
            <a:r>
              <a:rPr lang="en-US" sz="2200" i="1" dirty="0"/>
              <a:t>Reservations plus startup a </a:t>
            </a:r>
            <a:r>
              <a:rPr lang="en-US" sz="2200" i="1" dirty="0" err="1"/>
              <a:t>vm</a:t>
            </a:r>
            <a:r>
              <a:rPr lang="en-US" sz="2200" i="1" dirty="0"/>
              <a:t> and stop a </a:t>
            </a:r>
            <a:r>
              <a:rPr lang="en-US" sz="2200" i="1" dirty="0" err="1"/>
              <a:t>vm</a:t>
            </a:r>
            <a:r>
              <a:rPr lang="en-US" sz="2200" i="1" dirty="0"/>
              <a:t> </a:t>
            </a:r>
            <a:r>
              <a:rPr lang="en-US" sz="2200" b="1" dirty="0"/>
              <a:t>See Software Presentation and plans</a:t>
            </a:r>
            <a:endParaRPr lang="en-US" sz="2200" dirty="0"/>
          </a:p>
          <a:p>
            <a:pPr lvl="1"/>
            <a:r>
              <a:rPr lang="en-US" sz="2200" i="1" dirty="0"/>
              <a:t>Just doing this was a challenge for Grid 5000</a:t>
            </a:r>
            <a:endParaRPr lang="en-US" sz="2200" dirty="0"/>
          </a:p>
          <a:p>
            <a:pPr lvl="1"/>
            <a:r>
              <a:rPr lang="en-US" sz="2200" i="1" dirty="0"/>
              <a:t>Some convenience </a:t>
            </a:r>
            <a:r>
              <a:rPr lang="en-US" sz="2200" i="1" dirty="0" err="1"/>
              <a:t>vm’s</a:t>
            </a:r>
            <a:r>
              <a:rPr lang="en-US" sz="2200" i="1" dirty="0"/>
              <a:t> </a:t>
            </a:r>
            <a:r>
              <a:rPr lang="en-US" sz="2200" b="1" dirty="0"/>
              <a:t>Nimbus, Eucalyptus and OpenStack offer attractive convenient VM interfaces</a:t>
            </a:r>
            <a:endParaRPr lang="en-US" sz="2200" dirty="0"/>
          </a:p>
          <a:p>
            <a:pPr lvl="0"/>
            <a:r>
              <a:rPr lang="en-US" sz="2200" i="1" dirty="0"/>
              <a:t>Lack of commitment to a professionally managed testbed </a:t>
            </a:r>
            <a:r>
              <a:rPr lang="en-US" sz="2200" b="1" dirty="0"/>
              <a:t>We don’t believe this is true</a:t>
            </a:r>
            <a:endParaRPr lang="en-US" sz="2200" dirty="0"/>
          </a:p>
          <a:p>
            <a:pPr lvl="1"/>
            <a:r>
              <a:rPr lang="en-US" sz="2200" i="1" dirty="0"/>
              <a:t>Where is the requirement traceability matrix, seems to be driven by the PI projects </a:t>
            </a:r>
            <a:r>
              <a:rPr lang="en-US" sz="2200" b="1" dirty="0"/>
              <a:t>We don’t think it is driven by PI projects</a:t>
            </a:r>
            <a:endParaRPr lang="en-US" sz="2200" dirty="0"/>
          </a:p>
          <a:p>
            <a:pPr lvl="0"/>
            <a:r>
              <a:rPr lang="en-US" sz="2200" i="1" dirty="0"/>
              <a:t>No coherent organizing principle. </a:t>
            </a:r>
            <a:r>
              <a:rPr lang="en-US" sz="2200" b="1" dirty="0"/>
              <a:t>See 4 principles given in response to recommendation 1a of NSF Panel. Note FutureGrid is different from past projects and had unexpected challenges (user support difficult due to many small project across range of technologies) and served rather different audience from previous TeraGrid activities.</a:t>
            </a:r>
            <a:endParaRPr lang="en-US" sz="2200" dirty="0"/>
          </a:p>
          <a:p>
            <a:pPr lvl="0"/>
            <a:r>
              <a:rPr lang="en-US" sz="2200" i="1" dirty="0"/>
              <a:t>Clearly articulate what capability you’re providing </a:t>
            </a:r>
            <a:r>
              <a:rPr lang="en-US" sz="2200" b="1" dirty="0"/>
              <a:t>Done in classification of usage, catalog of projects being done and 4 mission principles mentioned above. See new brochure with sample projects in 5 categories</a:t>
            </a:r>
            <a:endParaRPr lang="en-US" sz="2200" dirty="0"/>
          </a:p>
          <a:p>
            <a:endParaRPr lang="en-US" sz="2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35576910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3" y="9728"/>
            <a:ext cx="9147243" cy="5624209"/>
          </a:xfrm>
        </p:spPr>
        <p:txBody>
          <a:bodyPr/>
          <a:lstStyle/>
          <a:p>
            <a:pPr lvl="0"/>
            <a:r>
              <a:rPr lang="en-US" sz="2200" i="1" dirty="0"/>
              <a:t>Prioritization – where is it? </a:t>
            </a:r>
            <a:r>
              <a:rPr lang="en-US" sz="2200" b="1" dirty="0"/>
              <a:t>Note</a:t>
            </a:r>
            <a:r>
              <a:rPr lang="en-US" sz="2200" dirty="0"/>
              <a:t> “</a:t>
            </a:r>
            <a:r>
              <a:rPr lang="en-US" sz="2200" b="1" dirty="0"/>
              <a:t>Need to be a bit ambiguous while user base of FutureGrid still evolving”</a:t>
            </a:r>
            <a:endParaRPr lang="en-US" sz="2200" dirty="0"/>
          </a:p>
          <a:p>
            <a:pPr lvl="0"/>
            <a:r>
              <a:rPr lang="en-US" sz="2200" i="1" dirty="0"/>
              <a:t>Just two committees – science that defines use cases, technology on infrastructure. </a:t>
            </a:r>
            <a:r>
              <a:rPr lang="en-US" sz="2200" b="1" dirty="0"/>
              <a:t>Committees largely replaced by teams. See new org chart</a:t>
            </a:r>
            <a:endParaRPr lang="en-US" sz="2200" dirty="0"/>
          </a:p>
          <a:p>
            <a:pPr lvl="0"/>
            <a:r>
              <a:rPr lang="en-US" sz="2200" i="1" dirty="0"/>
              <a:t>Architect may need more authority </a:t>
            </a:r>
            <a:r>
              <a:rPr lang="en-US" sz="2200" b="1" dirty="0"/>
              <a:t>DONE in restructuring of systems and software as well defined teams</a:t>
            </a:r>
            <a:endParaRPr lang="en-US" sz="2200" dirty="0"/>
          </a:p>
          <a:p>
            <a:pPr lvl="0"/>
            <a:r>
              <a:rPr lang="en-US" sz="2200" i="1" dirty="0"/>
              <a:t>True technology neutrality and openness </a:t>
            </a:r>
            <a:r>
              <a:rPr lang="en-US" sz="2200" b="1" dirty="0"/>
              <a:t>Don’t see that’s realistic. For example focus on Nimbus Hadoop and Pegasus helps users get a quality experience. Note comment above that richness of experience offered to users increases needed support. We are certainly open to new technologies</a:t>
            </a:r>
            <a:endParaRPr lang="en-US" sz="2200" dirty="0"/>
          </a:p>
          <a:p>
            <a:pPr lvl="1"/>
            <a:r>
              <a:rPr lang="en-US" sz="2200" i="1" dirty="0"/>
              <a:t>Should not be funding the development of any particular technology </a:t>
            </a:r>
            <a:r>
              <a:rPr lang="en-US" sz="2200" b="1" dirty="0"/>
              <a:t>We fund enhancements of technology to address user comments; for example we do NOT fund  general Genesis </a:t>
            </a:r>
            <a:r>
              <a:rPr lang="en-US" sz="2200" b="1" dirty="0" err="1"/>
              <a:t>ViNE</a:t>
            </a:r>
            <a:r>
              <a:rPr lang="en-US" sz="2200" b="1" dirty="0"/>
              <a:t> Nimbus or Pegasus or PAPI development. See answer to panel recommendation 3</a:t>
            </a:r>
            <a:r>
              <a:rPr lang="en-US" sz="2200" b="1" dirty="0" smtClean="0"/>
              <a:t>.</a:t>
            </a:r>
          </a:p>
          <a:p>
            <a:r>
              <a:rPr lang="en-US" sz="2200" i="1" dirty="0"/>
              <a:t>People time should be spent supporting users and the basics, development driven by users feedback </a:t>
            </a:r>
            <a:r>
              <a:rPr lang="en-US" sz="2200" b="1" dirty="0"/>
              <a:t>AGREED</a:t>
            </a:r>
            <a:endParaRPr lang="en-US" sz="2200" dirty="0"/>
          </a:p>
          <a:p>
            <a:pPr lvl="1"/>
            <a:endParaRPr lang="en-US" sz="2200" dirty="0"/>
          </a:p>
          <a:p>
            <a:endParaRPr lang="en-US" sz="2200" dirty="0"/>
          </a:p>
        </p:txBody>
      </p:sp>
      <p:sp>
        <p:nvSpPr>
          <p:cNvPr id="4" name="Slide Number Placeholder 3"/>
          <p:cNvSpPr>
            <a:spLocks noGrp="1"/>
          </p:cNvSpPr>
          <p:nvPr>
            <p:ph type="sldNum" sz="quarter" idx="12"/>
          </p:nvPr>
        </p:nvSpPr>
        <p:spPr>
          <a:xfrm>
            <a:off x="6553201" y="5894287"/>
            <a:ext cx="2133600" cy="365125"/>
          </a:xfrm>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1581264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private:var:folders:FV:FVITRPsgEoiBJjbIVLb+F++++TI:-Tmp-:com.apple.mail.drag:FGorgchart.png"/>
          <p:cNvPicPr/>
          <p:nvPr/>
        </p:nvPicPr>
        <p:blipFill>
          <a:blip r:embed="rId3" cstate="print"/>
          <a:srcRect/>
          <a:stretch>
            <a:fillRect/>
          </a:stretch>
        </p:blipFill>
        <p:spPr bwMode="auto">
          <a:xfrm>
            <a:off x="0" y="533400"/>
            <a:ext cx="9144000" cy="5867400"/>
          </a:xfrm>
          <a:prstGeom prst="rect">
            <a:avLst/>
          </a:prstGeom>
          <a:noFill/>
          <a:ln w="9525">
            <a:noFill/>
            <a:miter lim="800000"/>
            <a:headEnd/>
            <a:tailEnd/>
          </a:ln>
        </p:spPr>
      </p:pic>
      <p:sp>
        <p:nvSpPr>
          <p:cNvPr id="2" name="Title 1"/>
          <p:cNvSpPr>
            <a:spLocks noGrp="1"/>
          </p:cNvSpPr>
          <p:nvPr>
            <p:ph type="title"/>
          </p:nvPr>
        </p:nvSpPr>
        <p:spPr>
          <a:xfrm>
            <a:off x="1066800" y="0"/>
            <a:ext cx="6022299" cy="838200"/>
          </a:xfrm>
        </p:spPr>
        <p:txBody>
          <a:bodyPr/>
          <a:lstStyle/>
          <a:p>
            <a:r>
              <a:rPr lang="en-US" dirty="0" smtClean="0"/>
              <a:t>FutureGrid Organization</a:t>
            </a:r>
            <a:endParaRPr lang="en-US" dirty="0"/>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74138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19"/>
            <a:ext cx="9144000" cy="6833681"/>
          </a:xfrm>
        </p:spPr>
        <p:txBody>
          <a:bodyPr/>
          <a:lstStyle/>
          <a:p>
            <a:pPr lvl="0"/>
            <a:r>
              <a:rPr lang="en-US" sz="2000" i="1" dirty="0" smtClean="0"/>
              <a:t>Get </a:t>
            </a:r>
            <a:r>
              <a:rPr lang="en-US" sz="2000" i="1" dirty="0"/>
              <a:t>more users using now</a:t>
            </a:r>
            <a:r>
              <a:rPr lang="en-US" sz="2000" dirty="0"/>
              <a:t> </a:t>
            </a:r>
            <a:r>
              <a:rPr lang="en-US" sz="2000" b="1" dirty="0"/>
              <a:t>We now have 122 Projects available for everybody to review </a:t>
            </a:r>
            <a:r>
              <a:rPr lang="en-US" sz="2000" u="sng" dirty="0">
                <a:hlinkClick r:id="rId3"/>
              </a:rPr>
              <a:t>https://portal.futuregrid.org/projectssummary</a:t>
            </a:r>
            <a:r>
              <a:rPr lang="en-US" sz="2000" dirty="0"/>
              <a:t>. </a:t>
            </a:r>
          </a:p>
          <a:p>
            <a:pPr lvl="0"/>
            <a:r>
              <a:rPr lang="en-US" sz="2000" i="1" dirty="0"/>
              <a:t>User focused metrics need to be developed, e.g., number of users, satisfaction, </a:t>
            </a:r>
            <a:r>
              <a:rPr lang="en-US" sz="2000" b="1" dirty="0"/>
              <a:t>Number of projects and associated users tracked. The diversity and evolution of use (e.g. XSEDE interaction now starting) makes metrics non trivial. The user support position that was turned down by NSF was going to focus on this. We will definitely improve here</a:t>
            </a:r>
            <a:endParaRPr lang="en-US" sz="2000" dirty="0"/>
          </a:p>
          <a:p>
            <a:pPr lvl="0"/>
            <a:r>
              <a:rPr lang="en-US" sz="2000" i="1" dirty="0"/>
              <a:t>Run a school every year on how to use the infrastructure </a:t>
            </a:r>
            <a:r>
              <a:rPr lang="en-US" sz="2000" b="1" dirty="0"/>
              <a:t>Currently our focus is conference tutorials. Other mechanisms are possible. For example we have a MapReduce BOF at TG11 as this programming model is well supported on FutureGrid and of growing interest (MapReduce popular at HPDC, CloudCom, SC11 etc.). Further see summer school on MapReduce hosted June 2011 on FutureGrid </a:t>
            </a:r>
            <a:r>
              <a:rPr lang="en-US" sz="1800" b="1" u="sng" dirty="0">
                <a:hlinkClick r:id="rId4"/>
              </a:rPr>
              <a:t>https://www.cresis.ku.edu/~jemitchell/cloud_workshop/admiws.html</a:t>
            </a:r>
            <a:r>
              <a:rPr lang="en-US" sz="2000" b="1" dirty="0"/>
              <a:t>. 10 Minority Schools expressed interest/intent in including clouds in their curricula based on this.</a:t>
            </a:r>
            <a:endParaRPr lang="en-US" sz="2000" dirty="0"/>
          </a:p>
          <a:p>
            <a:pPr lvl="0"/>
            <a:r>
              <a:rPr lang="en-US" sz="2000" i="1" dirty="0"/>
              <a:t>Most important System Upgrade is not a  new machine but additional disks.</a:t>
            </a:r>
            <a:r>
              <a:rPr lang="en-US" sz="2000" b="1" dirty="0"/>
              <a:t> It was determined not to be cost effective to upgrade disks on current FutureGrid systems. We explore instead new nodes with 12 TB of disk and 192 GB memory on each. The first 16 nodes of this will be operational by the end of July.</a:t>
            </a:r>
            <a:endParaRPr lang="en-US" sz="2000" dirty="0"/>
          </a:p>
          <a:p>
            <a:pPr lvl="0"/>
            <a:r>
              <a:rPr lang="en-US" sz="2000" i="1" dirty="0"/>
              <a:t>How are you (FG) going to use this feedback if at all?</a:t>
            </a:r>
            <a:r>
              <a:rPr lang="en-US" sz="2000" dirty="0"/>
              <a:t> </a:t>
            </a:r>
            <a:r>
              <a:rPr lang="en-US" sz="2000" b="1" dirty="0"/>
              <a:t>We made drastic painful changes as a result of </a:t>
            </a:r>
            <a:r>
              <a:rPr lang="en-US" sz="2000" b="1" dirty="0" smtClean="0"/>
              <a:t>                                                             UAB input</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4089234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smtClean="0"/>
              <a:t>FutureGrid Partners</a:t>
            </a:r>
            <a:endParaRPr lang="en-US" b="1" dirty="0"/>
          </a:p>
        </p:txBody>
      </p:sp>
      <p:sp>
        <p:nvSpPr>
          <p:cNvPr id="5" name="Content Placeholder 4"/>
          <p:cNvSpPr>
            <a:spLocks noGrp="1"/>
          </p:cNvSpPr>
          <p:nvPr>
            <p:ph idx="1"/>
          </p:nvPr>
        </p:nvSpPr>
        <p:spPr>
          <a:xfrm>
            <a:off x="0" y="685801"/>
            <a:ext cx="9144000" cy="5562600"/>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a:t>
            </a:r>
          </a:p>
          <a:p>
            <a:r>
              <a:rPr lang="en-US" sz="2200" dirty="0"/>
              <a:t>Purdue University </a:t>
            </a:r>
            <a:r>
              <a:rPr lang="en-US" sz="2200" dirty="0" smtClean="0"/>
              <a:t>(potentially HTC </a:t>
            </a:r>
            <a:r>
              <a:rPr lang="en-US" sz="2200" dirty="0"/>
              <a:t>Hardware</a:t>
            </a:r>
            <a:r>
              <a:rPr lang="en-US" sz="2200" dirty="0" smtClean="0"/>
              <a:t>)</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extLst>
      <p:ext uri="{BB962C8B-B14F-4D97-AF65-F5344CB8AC3E}">
        <p14:creationId xmlns:p14="http://schemas.microsoft.com/office/powerpoint/2010/main" val="184001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lstStyle/>
          <a:p>
            <a:r>
              <a:rPr lang="en-US" b="1" dirty="0" smtClean="0"/>
              <a:t>FutureGrid: </a:t>
            </a:r>
            <a:br>
              <a:rPr lang="en-US" b="1" dirty="0" smtClean="0"/>
            </a:br>
            <a:r>
              <a:rPr lang="en-US" b="1" dirty="0" smtClean="0"/>
              <a:t>a Grid/Cloud/HPC 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2359384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7395163"/>
              </p:ext>
            </p:extLst>
          </p:nvPr>
        </p:nvGraphicFramePr>
        <p:xfrm>
          <a:off x="762000" y="1143000"/>
          <a:ext cx="7686556" cy="4860290"/>
        </p:xfrm>
        <a:graphic>
          <a:graphicData uri="http://schemas.openxmlformats.org/drawingml/2006/table">
            <a:tbl>
              <a:tblPr/>
              <a:tblGrid>
                <a:gridCol w="1138177"/>
                <a:gridCol w="1138177"/>
                <a:gridCol w="684835"/>
                <a:gridCol w="496147"/>
                <a:gridCol w="845597"/>
                <a:gridCol w="845596"/>
                <a:gridCol w="845597"/>
                <a:gridCol w="610364"/>
                <a:gridCol w="1082066"/>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Calibri" charset="0"/>
                          <a:ea typeface="Times" charset="0"/>
                          <a:cs typeface="Times New Roman" charset="0"/>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339 + 16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Dell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000000"/>
                          </a:solidFill>
                          <a:effectLst/>
                          <a:latin typeface="Calibri" charset="0"/>
                          <a:ea typeface="Times" charset="0"/>
                          <a:cs typeface="Times New Roman" charset="0"/>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339</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IBM </a:t>
                      </a:r>
                      <a:r>
                        <a:rPr kumimoji="0" lang="en-US" sz="1400" b="1"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144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Early user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Aug. 1 general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Calibri" charset="0"/>
                          <a:ea typeface="Times" charset="0"/>
                          <a:cs typeface="Times New Roman" charset="0"/>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16</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16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3</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~Sept 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a:ln>
                            <a:noFill/>
                          </a:ln>
                          <a:solidFill>
                            <a:srgbClr val="000000"/>
                          </a:solidFill>
                          <a:effectLst/>
                          <a:latin typeface="Calibri" charset="0"/>
                          <a:ea typeface="Times" charset="0"/>
                          <a:cs typeface="Times New Roman" charset="0"/>
                        </a:rPr>
                        <a:t> </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TOTAL Cores 4288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 name="TextBox 2"/>
          <p:cNvSpPr txBox="1"/>
          <p:nvPr/>
        </p:nvSpPr>
        <p:spPr>
          <a:xfrm>
            <a:off x="228600" y="6063734"/>
            <a:ext cx="2683683" cy="369332"/>
          </a:xfrm>
          <a:prstGeom prst="rect">
            <a:avLst/>
          </a:prstGeom>
          <a:noFill/>
        </p:spPr>
        <p:txBody>
          <a:bodyPr wrap="none" rtlCol="0">
            <a:spAutoFit/>
          </a:bodyPr>
          <a:lstStyle/>
          <a:p>
            <a:r>
              <a:rPr lang="en-US" dirty="0" smtClean="0"/>
              <a:t>* Teasers for next machine</a:t>
            </a:r>
            <a:endParaRPr lang="en-US" dirty="0"/>
          </a:p>
        </p:txBody>
      </p:sp>
    </p:spTree>
    <p:extLst>
      <p:ext uri="{BB962C8B-B14F-4D97-AF65-F5344CB8AC3E}">
        <p14:creationId xmlns:p14="http://schemas.microsoft.com/office/powerpoint/2010/main" val="314355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FutureGrid Project Statistics</a:t>
            </a:r>
            <a:endParaRPr lang="en-US" dirty="0"/>
          </a:p>
        </p:txBody>
      </p:sp>
      <p:sp>
        <p:nvSpPr>
          <p:cNvPr id="3" name="Content Placeholder 2"/>
          <p:cNvSpPr>
            <a:spLocks noGrp="1"/>
          </p:cNvSpPr>
          <p:nvPr>
            <p:ph idx="1"/>
          </p:nvPr>
        </p:nvSpPr>
        <p:spPr>
          <a:xfrm>
            <a:off x="228600" y="1447800"/>
            <a:ext cx="8686800" cy="4525963"/>
          </a:xfrm>
        </p:spPr>
        <p:txBody>
          <a:bodyPr/>
          <a:lstStyle/>
          <a:p>
            <a:r>
              <a:rPr lang="en-US" dirty="0">
                <a:hlinkClick r:id="rId3"/>
              </a:rPr>
              <a:t>https://</a:t>
            </a:r>
            <a:r>
              <a:rPr lang="en-US" dirty="0" smtClean="0">
                <a:hlinkClick r:id="rId3"/>
              </a:rPr>
              <a:t>portal.futuregrid.org/projects</a:t>
            </a:r>
            <a:r>
              <a:rPr lang="en-US" dirty="0" smtClean="0"/>
              <a:t> </a:t>
            </a:r>
          </a:p>
          <a:p>
            <a:r>
              <a:rPr lang="en-US" dirty="0" smtClean="0"/>
              <a:t>Total </a:t>
            </a:r>
            <a:r>
              <a:rPr lang="en-US" dirty="0"/>
              <a:t>projects 122 </a:t>
            </a:r>
            <a:endParaRPr lang="en-US" dirty="0" smtClean="0"/>
          </a:p>
          <a:p>
            <a:r>
              <a:rPr lang="en-US" dirty="0" smtClean="0"/>
              <a:t>Education </a:t>
            </a:r>
            <a:r>
              <a:rPr lang="en-US" dirty="0"/>
              <a:t>13 </a:t>
            </a:r>
            <a:endParaRPr lang="en-US" dirty="0" smtClean="0"/>
          </a:p>
          <a:p>
            <a:r>
              <a:rPr lang="en-US" dirty="0" smtClean="0"/>
              <a:t>Computer </a:t>
            </a:r>
            <a:r>
              <a:rPr lang="en-US" dirty="0"/>
              <a:t>Science 50 </a:t>
            </a:r>
            <a:endParaRPr lang="en-US" dirty="0" smtClean="0"/>
          </a:p>
          <a:p>
            <a:r>
              <a:rPr lang="en-US" dirty="0" smtClean="0"/>
              <a:t>Domain </a:t>
            </a:r>
            <a:r>
              <a:rPr lang="en-US" dirty="0"/>
              <a:t>Science NOT Life Science 21 </a:t>
            </a:r>
            <a:endParaRPr lang="en-US" dirty="0" smtClean="0"/>
          </a:p>
          <a:p>
            <a:r>
              <a:rPr lang="en-US" dirty="0" smtClean="0"/>
              <a:t>Life </a:t>
            </a:r>
            <a:r>
              <a:rPr lang="en-US" dirty="0"/>
              <a:t>Science 21 </a:t>
            </a:r>
            <a:endParaRPr lang="en-US" dirty="0" smtClean="0"/>
          </a:p>
          <a:p>
            <a:r>
              <a:rPr lang="en-US" dirty="0" smtClean="0"/>
              <a:t>Interoperability </a:t>
            </a:r>
            <a:r>
              <a:rPr lang="en-US" dirty="0"/>
              <a:t>4 </a:t>
            </a:r>
            <a:endParaRPr lang="en-US" dirty="0" smtClean="0"/>
          </a:p>
          <a:p>
            <a:r>
              <a:rPr lang="en-US" dirty="0" smtClean="0"/>
              <a:t>Technology </a:t>
            </a:r>
            <a:r>
              <a:rPr lang="en-US" dirty="0"/>
              <a:t>Evaluation 35 </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dirty="0"/>
          </a:p>
        </p:txBody>
      </p:sp>
    </p:spTree>
    <p:extLst>
      <p:ext uri="{BB962C8B-B14F-4D97-AF65-F5344CB8AC3E}">
        <p14:creationId xmlns:p14="http://schemas.microsoft.com/office/powerpoint/2010/main" val="1712742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Some FutureGrid Cosmic Issues</a:t>
            </a:r>
            <a:endParaRPr lang="en-US" dirty="0"/>
          </a:p>
        </p:txBody>
      </p:sp>
      <p:sp>
        <p:nvSpPr>
          <p:cNvPr id="3" name="Content Placeholder 2"/>
          <p:cNvSpPr>
            <a:spLocks noGrp="1"/>
          </p:cNvSpPr>
          <p:nvPr>
            <p:ph idx="1"/>
          </p:nvPr>
        </p:nvSpPr>
        <p:spPr>
          <a:xfrm>
            <a:off x="18068" y="838200"/>
            <a:ext cx="9125932" cy="5867400"/>
          </a:xfrm>
        </p:spPr>
        <p:txBody>
          <a:bodyPr/>
          <a:lstStyle/>
          <a:p>
            <a:pPr>
              <a:spcBef>
                <a:spcPts val="0"/>
              </a:spcBef>
            </a:pPr>
            <a:r>
              <a:rPr lang="en-US" sz="2800" dirty="0" smtClean="0"/>
              <a:t>System fully operational with rich set of services and usage</a:t>
            </a:r>
            <a:endParaRPr lang="en-US" sz="2400" dirty="0" smtClean="0"/>
          </a:p>
          <a:p>
            <a:pPr>
              <a:spcBef>
                <a:spcPts val="0"/>
              </a:spcBef>
            </a:pPr>
            <a:r>
              <a:rPr lang="en-US" sz="2800" dirty="0" smtClean="0"/>
              <a:t>FutureGrid poorly understood by all communities</a:t>
            </a:r>
          </a:p>
          <a:p>
            <a:pPr>
              <a:spcBef>
                <a:spcPts val="0"/>
              </a:spcBef>
            </a:pPr>
            <a:r>
              <a:rPr lang="en-US" sz="2800" dirty="0" smtClean="0"/>
              <a:t>FutureGrid can lead/help in many areas of innovative technologies and usage modes of growing importance</a:t>
            </a:r>
          </a:p>
          <a:p>
            <a:pPr lvl="1">
              <a:spcBef>
                <a:spcPts val="0"/>
              </a:spcBef>
            </a:pPr>
            <a:r>
              <a:rPr lang="en-US" sz="2400" dirty="0" smtClean="0"/>
              <a:t>IaaS, </a:t>
            </a:r>
            <a:r>
              <a:rPr lang="en-US" sz="2400" dirty="0" err="1" smtClean="0"/>
              <a:t>PaaS</a:t>
            </a:r>
            <a:r>
              <a:rPr lang="en-US" sz="2400" dirty="0" smtClean="0"/>
              <a:t>, MapReduce, Data parallel file systems like HDFS</a:t>
            </a:r>
          </a:p>
          <a:p>
            <a:pPr lvl="1">
              <a:spcBef>
                <a:spcPts val="0"/>
              </a:spcBef>
            </a:pPr>
            <a:r>
              <a:rPr lang="en-US" sz="2400" dirty="0" smtClean="0"/>
              <a:t>Interoperability, Testing and Evaluation coming from FutureGrid’s ability to support “any” environment</a:t>
            </a:r>
          </a:p>
          <a:p>
            <a:pPr lvl="1">
              <a:spcBef>
                <a:spcPts val="0"/>
              </a:spcBef>
            </a:pPr>
            <a:r>
              <a:rPr lang="en-US" sz="2400" dirty="0" smtClean="0"/>
              <a:t>Can enrich EOT offerings – note ADMI Cloud workshop</a:t>
            </a:r>
          </a:p>
          <a:p>
            <a:pPr lvl="1">
              <a:spcBef>
                <a:spcPts val="0"/>
              </a:spcBef>
            </a:pPr>
            <a:r>
              <a:rPr lang="en-US" sz="2400" dirty="0" smtClean="0"/>
              <a:t>Data intensive applications</a:t>
            </a:r>
          </a:p>
          <a:p>
            <a:pPr>
              <a:spcBef>
                <a:spcPts val="0"/>
              </a:spcBef>
            </a:pPr>
            <a:r>
              <a:rPr lang="en-US" sz="2800" dirty="0" smtClean="0"/>
              <a:t>Relation to XSEDE unclear</a:t>
            </a:r>
          </a:p>
          <a:p>
            <a:pPr>
              <a:spcBef>
                <a:spcPts val="0"/>
              </a:spcBef>
            </a:pPr>
            <a:r>
              <a:rPr lang="en-US" sz="2800" dirty="0" smtClean="0"/>
              <a:t>Implication of a lot of “small in compute-time metric” projects without significant user support</a:t>
            </a:r>
          </a:p>
          <a:p>
            <a:pPr>
              <a:spcBef>
                <a:spcPts val="0"/>
              </a:spcBef>
            </a:pPr>
            <a:r>
              <a:rPr lang="en-US" sz="2800" dirty="0" smtClean="0"/>
              <a:t>What should our next ~$450K machine be?</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1223876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143000"/>
          </a:xfrm>
        </p:spPr>
        <p:txBody>
          <a:bodyPr>
            <a:noAutofit/>
          </a:bodyPr>
          <a:lstStyle/>
          <a:p>
            <a:r>
              <a:rPr lang="en-US" sz="2400" dirty="0" smtClean="0"/>
              <a:t>Develop a </a:t>
            </a:r>
            <a:r>
              <a:rPr lang="en-US" sz="2400" dirty="0"/>
              <a:t>strategic plan to describe how the team will resolve the varying opinions among co-PIs regarding balance of computer science/other domain science applications.</a:t>
            </a:r>
            <a:endParaRPr lang="en-US" sz="2400" b="1" dirty="0"/>
          </a:p>
        </p:txBody>
      </p:sp>
      <p:sp>
        <p:nvSpPr>
          <p:cNvPr id="3" name="Content Placeholder 2"/>
          <p:cNvSpPr>
            <a:spLocks noGrp="1"/>
          </p:cNvSpPr>
          <p:nvPr>
            <p:ph idx="1"/>
          </p:nvPr>
        </p:nvSpPr>
        <p:spPr>
          <a:xfrm>
            <a:off x="0" y="1219200"/>
            <a:ext cx="9144000" cy="5181600"/>
          </a:xfrm>
        </p:spPr>
        <p:txBody>
          <a:bodyPr>
            <a:noAutofit/>
          </a:bodyPr>
          <a:lstStyle/>
          <a:p>
            <a:r>
              <a:rPr lang="en-US" sz="1800" dirty="0"/>
              <a:t>FutureGrid will support computer science and domain science and in our re-budgeting this is shown by increase in HPC support at Texas and CS oriented user support at Indiana University. </a:t>
            </a:r>
            <a:endParaRPr lang="en-US" sz="1800" dirty="0" smtClean="0"/>
          </a:p>
          <a:p>
            <a:r>
              <a:rPr lang="en-US" sz="1800" dirty="0" smtClean="0"/>
              <a:t>Andrew  </a:t>
            </a:r>
            <a:r>
              <a:rPr lang="en-US" sz="1800" dirty="0" err="1" smtClean="0"/>
              <a:t>Grimshaw</a:t>
            </a:r>
            <a:r>
              <a:rPr lang="en-US" sz="1800" dirty="0" smtClean="0"/>
              <a:t> has </a:t>
            </a:r>
            <a:r>
              <a:rPr lang="en-US" sz="1800" dirty="0"/>
              <a:t>many Virginia domain scientists supported </a:t>
            </a:r>
            <a:r>
              <a:rPr lang="en-US" sz="1800" dirty="0" smtClean="0"/>
              <a:t>by CS. (they ran 12000 jobs on FutureGrid in 2 weeks ending July 11)</a:t>
            </a:r>
          </a:p>
          <a:p>
            <a:r>
              <a:rPr lang="en-US" sz="1800" dirty="0" smtClean="0"/>
              <a:t>FutureGrid </a:t>
            </a:r>
            <a:r>
              <a:rPr lang="en-US" sz="1800" dirty="0"/>
              <a:t>is still young and should support both CS and domain science and different approaches to domain science with or without CS direct involvement. </a:t>
            </a:r>
            <a:endParaRPr lang="en-US" sz="1800" dirty="0" smtClean="0"/>
          </a:p>
          <a:p>
            <a:r>
              <a:rPr lang="en-US" sz="1800" i="1" dirty="0" smtClean="0"/>
              <a:t>FG’s </a:t>
            </a:r>
            <a:r>
              <a:rPr lang="en-US" sz="1800" i="1" dirty="0"/>
              <a:t>mission is to enable experimental work that advances</a:t>
            </a:r>
            <a:endParaRPr lang="en-US" sz="1800" dirty="0"/>
          </a:p>
          <a:p>
            <a:pPr lvl="1"/>
            <a:r>
              <a:rPr lang="en-US" sz="1600" i="1" dirty="0"/>
              <a:t>a)    Innovation and scientific understanding of distributed computing and parallel computing paradigms</a:t>
            </a:r>
            <a:endParaRPr lang="en-US" sz="1600" dirty="0"/>
          </a:p>
          <a:p>
            <a:pPr lvl="1"/>
            <a:r>
              <a:rPr lang="en-US" sz="1600" i="1" dirty="0"/>
              <a:t>b)    The engineering science of middleware that enables these paradigms</a:t>
            </a:r>
            <a:endParaRPr lang="en-US" sz="1600" dirty="0"/>
          </a:p>
          <a:p>
            <a:pPr lvl="1"/>
            <a:r>
              <a:rPr lang="en-US" sz="1600" i="1" dirty="0"/>
              <a:t>c)    The use and drivers of these paradigms by important applications</a:t>
            </a:r>
            <a:endParaRPr lang="en-US" sz="1600" dirty="0"/>
          </a:p>
          <a:p>
            <a:pPr lvl="1"/>
            <a:r>
              <a:rPr lang="en-US" sz="1600" i="1" dirty="0"/>
              <a:t>d)    The education of a new generation of students and workforce on the use of these paradigms and their applications</a:t>
            </a:r>
            <a:endParaRPr lang="en-US" sz="1600" dirty="0"/>
          </a:p>
          <a:p>
            <a:r>
              <a:rPr lang="en-US" sz="1800" dirty="0"/>
              <a:t>FG will strive to have a balanced portfolio of activities under the four points listed above, a precise percentage being hard (and undesirable) to pin down today. Instead, we will be community-driven and reach out for users that yield a balanced portfolio.</a:t>
            </a:r>
          </a:p>
          <a:p>
            <a:endParaRPr lang="en-US"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143000"/>
          </a:xfrm>
        </p:spPr>
        <p:txBody>
          <a:bodyPr/>
          <a:lstStyle/>
          <a:p>
            <a:r>
              <a:rPr lang="en-US" sz="2000" dirty="0"/>
              <a:t>The panel recommends that the project develop a detailed plan outlining how decisions regarding major purchases and/or re-budgeting are being made.</a:t>
            </a:r>
            <a:br>
              <a:rPr lang="en-US" sz="2000" dirty="0"/>
            </a:br>
            <a:endParaRPr lang="en-US" sz="2000" dirty="0"/>
          </a:p>
        </p:txBody>
      </p:sp>
      <p:sp>
        <p:nvSpPr>
          <p:cNvPr id="3" name="Content Placeholder 2"/>
          <p:cNvSpPr>
            <a:spLocks noGrp="1"/>
          </p:cNvSpPr>
          <p:nvPr>
            <p:ph idx="1"/>
          </p:nvPr>
        </p:nvSpPr>
        <p:spPr>
          <a:xfrm>
            <a:off x="15949" y="914400"/>
            <a:ext cx="9124507" cy="4525963"/>
          </a:xfrm>
        </p:spPr>
        <p:txBody>
          <a:bodyPr/>
          <a:lstStyle/>
          <a:p>
            <a:pPr>
              <a:spcBef>
                <a:spcPts val="0"/>
              </a:spcBef>
            </a:pPr>
            <a:r>
              <a:rPr lang="en-US" sz="2400" dirty="0" smtClean="0"/>
              <a:t>Concerns next machine with value ~ $450K</a:t>
            </a:r>
          </a:p>
          <a:p>
            <a:pPr>
              <a:spcBef>
                <a:spcPts val="0"/>
              </a:spcBef>
            </a:pPr>
            <a:r>
              <a:rPr lang="en-US" sz="2400" dirty="0"/>
              <a:t>We use the community input to decide on the upgrade strategy. </a:t>
            </a:r>
            <a:endParaRPr lang="en-US" sz="2400" dirty="0" smtClean="0"/>
          </a:p>
          <a:p>
            <a:pPr>
              <a:spcBef>
                <a:spcPts val="0"/>
              </a:spcBef>
            </a:pPr>
            <a:r>
              <a:rPr lang="en-US" sz="2400" dirty="0" smtClean="0"/>
              <a:t>We </a:t>
            </a:r>
            <a:r>
              <a:rPr lang="en-US" sz="2400" dirty="0"/>
              <a:t>define community broadly to include current and potential FG users, XSEDE, our advisory board etc. and inputs come from an explicit survey and input from tutorials at events such as </a:t>
            </a:r>
            <a:r>
              <a:rPr lang="en-US" sz="2400" dirty="0" err="1"/>
              <a:t>CCGrid</a:t>
            </a:r>
            <a:r>
              <a:rPr lang="en-US" sz="2400" dirty="0"/>
              <a:t> </a:t>
            </a:r>
            <a:r>
              <a:rPr lang="en-US" sz="2400" dirty="0" smtClean="0"/>
              <a:t>TG11 </a:t>
            </a:r>
            <a:r>
              <a:rPr lang="en-US" sz="2400" dirty="0" err="1"/>
              <a:t>TrackIID</a:t>
            </a:r>
            <a:r>
              <a:rPr lang="en-US" sz="2400" dirty="0"/>
              <a:t> workshop and future such events. </a:t>
            </a:r>
            <a:endParaRPr lang="en-US" sz="2400" dirty="0" smtClean="0"/>
          </a:p>
          <a:p>
            <a:pPr>
              <a:spcBef>
                <a:spcPts val="0"/>
              </a:spcBef>
            </a:pPr>
            <a:r>
              <a:rPr lang="en-US" sz="2400" dirty="0" smtClean="0"/>
              <a:t>On </a:t>
            </a:r>
            <a:r>
              <a:rPr lang="en-US" sz="2400" dirty="0"/>
              <a:t>the basis of community input, the FG Operations Committee </a:t>
            </a:r>
            <a:r>
              <a:rPr lang="en-US" sz="2400" dirty="0" smtClean="0"/>
              <a:t>make </a:t>
            </a:r>
            <a:r>
              <a:rPr lang="en-US" sz="2400" dirty="0"/>
              <a:t>recommendations to the Executive Committee and the PI who ultimately makes the final purchase/re-budget decision</a:t>
            </a:r>
            <a:r>
              <a:rPr lang="en-US" sz="2400" dirty="0" smtClean="0"/>
              <a:t>.</a:t>
            </a:r>
          </a:p>
          <a:p>
            <a:pPr>
              <a:spcBef>
                <a:spcPts val="0"/>
              </a:spcBef>
            </a:pPr>
            <a:r>
              <a:rPr lang="en-US" sz="2400" dirty="0" smtClean="0"/>
              <a:t>Will bring online soon two new SMALL IU purchased machines to get feedback</a:t>
            </a:r>
          </a:p>
          <a:p>
            <a:pPr>
              <a:spcBef>
                <a:spcPts val="0"/>
              </a:spcBef>
            </a:pPr>
            <a:r>
              <a:rPr lang="en-US" sz="2300" dirty="0" smtClean="0">
                <a:solidFill>
                  <a:srgbClr val="FF0000"/>
                </a:solidFill>
              </a:rPr>
              <a:t>Bravo 16 nodes, 192GB memory, 12 TB disk per node, Infiniband (Aug 1), 8 cores per node</a:t>
            </a:r>
          </a:p>
          <a:p>
            <a:pPr>
              <a:spcBef>
                <a:spcPts val="0"/>
              </a:spcBef>
            </a:pPr>
            <a:r>
              <a:rPr lang="en-US" sz="2400" dirty="0" smtClean="0">
                <a:solidFill>
                  <a:srgbClr val="FF0000"/>
                </a:solidFill>
              </a:rPr>
              <a:t>Delta 8 nodes, 2 Tesla GPU’s, 192GB </a:t>
            </a:r>
            <a:r>
              <a:rPr lang="en-US" sz="2400" dirty="0">
                <a:solidFill>
                  <a:srgbClr val="FF0000"/>
                </a:solidFill>
              </a:rPr>
              <a:t>memory, 12 TB disk per node, </a:t>
            </a:r>
            <a:r>
              <a:rPr lang="en-US" sz="2400" dirty="0" smtClean="0">
                <a:solidFill>
                  <a:srgbClr val="FF0000"/>
                </a:solidFill>
              </a:rPr>
              <a:t>Infiniband (waiting vendor evaluation), 12 cores per node</a:t>
            </a:r>
            <a:endParaRPr lang="en-US" sz="2400" dirty="0">
              <a:solidFill>
                <a:srgbClr val="FF0000"/>
              </a:solidFill>
            </a:endParaRPr>
          </a:p>
          <a:p>
            <a:pPr>
              <a:spcBef>
                <a:spcPts val="0"/>
              </a:spcBef>
            </a:pPr>
            <a:endParaRPr lang="en-US" sz="2400" dirty="0"/>
          </a:p>
          <a:p>
            <a:pPr>
              <a:spcBef>
                <a:spcPts val="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842557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2499</Words>
  <Application>Microsoft Office PowerPoint</Application>
  <PresentationFormat>On-screen Show (4:3)</PresentationFormat>
  <Paragraphs>275</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Slide</vt:lpstr>
      <vt:lpstr>Cosmic Issues and Analysis of External Comments on  FutureGrid</vt:lpstr>
      <vt:lpstr>FutureGrid key Concepts </vt:lpstr>
      <vt:lpstr>FutureGrid Partners</vt:lpstr>
      <vt:lpstr>FutureGrid:  a Grid/Cloud/HPC Testbed</vt:lpstr>
      <vt:lpstr>Compute Hardware</vt:lpstr>
      <vt:lpstr>FutureGrid Project Statistics</vt:lpstr>
      <vt:lpstr>Some FutureGrid Cosmic Issues</vt:lpstr>
      <vt:lpstr>Develop a strategic plan to describe how the team will resolve the varying opinions among co-PIs regarding balance of computer science/other domain science applications.</vt:lpstr>
      <vt:lpstr>The panel recommends that the project develop a detailed plan outlining how decisions regarding major purchases and/or re-budgeting are being made. </vt:lpstr>
      <vt:lpstr>The panel recommends that the project team provide NSF with a written interaction plan and present this within 8 weeks of the award of the NSF solicitation 08-571 “TeraGrid Phase III: eXtreme Digital Resources for Science and Engineering.” This interaction plan should include mechanisms by which XD may leverage FG. </vt:lpstr>
      <vt:lpstr>The panel recommends that the project WBS carefully identify the enhancements to be carried out by FutureGrid to the tools provided by the partners. </vt:lpstr>
      <vt:lpstr>Recommendation 4 on Concern: Diversity of research topics explored using FutureGrid and breadth of community impact </vt:lpstr>
      <vt:lpstr>Recommendation 5 on Concern: User Support</vt:lpstr>
      <vt:lpstr>Comments on Usage and its Support</vt:lpstr>
      <vt:lpstr>Components of User Support</vt:lpstr>
      <vt:lpstr>Components of User support</vt:lpstr>
      <vt:lpstr>Last UAB Comments</vt:lpstr>
      <vt:lpstr>PowerPoint Presentation</vt:lpstr>
      <vt:lpstr>PowerPoint Presentation</vt:lpstr>
      <vt:lpstr>PowerPoint Presentation</vt:lpstr>
      <vt:lpstr>PowerPoint Presentation</vt:lpstr>
      <vt:lpstr>FutureGrid Organization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Data mining  and FutureGrid</dc:title>
  <dc:creator>Judy Qiu</dc:creator>
  <cp:lastModifiedBy>Geoffrey Fox</cp:lastModifiedBy>
  <cp:revision>65</cp:revision>
  <dcterms:created xsi:type="dcterms:W3CDTF">2010-11-17T03:44:50Z</dcterms:created>
  <dcterms:modified xsi:type="dcterms:W3CDTF">2011-09-20T01:43:45Z</dcterms:modified>
</cp:coreProperties>
</file>