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0" r:id="rId2"/>
    <p:sldId id="260" r:id="rId3"/>
    <p:sldId id="269" r:id="rId4"/>
    <p:sldId id="262" r:id="rId5"/>
    <p:sldId id="261" r:id="rId6"/>
    <p:sldId id="263" r:id="rId7"/>
    <p:sldId id="271" r:id="rId8"/>
    <p:sldId id="265" r:id="rId9"/>
    <p:sldId id="266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33" autoAdjust="0"/>
  </p:normalViewPr>
  <p:slideViewPr>
    <p:cSldViewPr>
      <p:cViewPr varScale="1">
        <p:scale>
          <a:sx n="88" d="100"/>
          <a:sy n="88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73FBF-EA02-46E4-A2E4-87AFB257EA61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C9958-DB30-4173-B063-1ED52F77E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 </a:t>
            </a:r>
            <a:r>
              <a:rPr lang="en-US" dirty="0" err="1" smtClean="0"/>
              <a:t>Professor,Yes</a:t>
            </a:r>
            <a:r>
              <a:rPr lang="en-US" dirty="0" smtClean="0"/>
              <a:t>. More * are better. This table was done mainly to compare EC2 &amp; Azure with the Dryad &amp; </a:t>
            </a:r>
            <a:r>
              <a:rPr lang="en-US" dirty="0" err="1" smtClean="0"/>
              <a:t>Hadoop</a:t>
            </a:r>
            <a:r>
              <a:rPr lang="en-US" dirty="0" smtClean="0"/>
              <a:t> based on a reviewer comment and it's bit subjective. 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gave similar ratings for the ease of programming of </a:t>
            </a:r>
            <a:r>
              <a:rPr lang="en-US" dirty="0" err="1" smtClean="0"/>
              <a:t>DryadLINQ</a:t>
            </a:r>
            <a:r>
              <a:rPr lang="en-US" dirty="0" smtClean="0"/>
              <a:t> &amp; </a:t>
            </a:r>
            <a:r>
              <a:rPr lang="en-US" dirty="0" err="1" smtClean="0"/>
              <a:t>Hadoop</a:t>
            </a:r>
            <a:r>
              <a:rPr lang="en-US" dirty="0" smtClean="0"/>
              <a:t>. There is a jumpstart cost in learning </a:t>
            </a:r>
            <a:r>
              <a:rPr lang="en-US" dirty="0" err="1" smtClean="0"/>
              <a:t>DryadLINQ</a:t>
            </a:r>
            <a:r>
              <a:rPr lang="en-US" dirty="0" smtClean="0"/>
              <a:t> if somebody is not familiar with LINQ. But when he knows </a:t>
            </a:r>
            <a:r>
              <a:rPr lang="en-US" dirty="0" err="1" smtClean="0"/>
              <a:t>DryadLINQ</a:t>
            </a:r>
            <a:r>
              <a:rPr lang="en-US" dirty="0" smtClean="0"/>
              <a:t>, it's easier to program.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also mention </a:t>
            </a:r>
            <a:r>
              <a:rPr lang="en-US" dirty="0" err="1" smtClean="0"/>
              <a:t>DryadLINQ</a:t>
            </a:r>
            <a:r>
              <a:rPr lang="en-US" dirty="0" smtClean="0"/>
              <a:t> is easier to use than </a:t>
            </a:r>
            <a:r>
              <a:rPr lang="en-US" dirty="0" err="1" smtClean="0"/>
              <a:t>Hadoop</a:t>
            </a:r>
            <a:r>
              <a:rPr lang="en-US" dirty="0" smtClean="0"/>
              <a:t>. What I meant by "ease of use" is the level of difficulty in managing the framework and to run the tasks. Given the availability of a Windows HPCS cluster, it's easier to install and run </a:t>
            </a:r>
            <a:r>
              <a:rPr lang="en-US" dirty="0" err="1" smtClean="0"/>
              <a:t>DryadLINQ</a:t>
            </a:r>
            <a:r>
              <a:rPr lang="en-US" dirty="0" smtClean="0"/>
              <a:t> than setting up a </a:t>
            </a:r>
            <a:r>
              <a:rPr lang="en-US" dirty="0" err="1" smtClean="0"/>
              <a:t>Hadoop</a:t>
            </a:r>
            <a:r>
              <a:rPr lang="en-US" dirty="0" smtClean="0"/>
              <a:t> cluster. But on the other hand with </a:t>
            </a:r>
            <a:r>
              <a:rPr lang="en-US" dirty="0" err="1" smtClean="0"/>
              <a:t>DryadLINQ</a:t>
            </a:r>
            <a:r>
              <a:rPr lang="en-US" dirty="0" smtClean="0"/>
              <a:t> users have to do the data distribution manually or through </a:t>
            </a:r>
            <a:r>
              <a:rPr lang="en-US" dirty="0" err="1" smtClean="0"/>
              <a:t>programatically</a:t>
            </a:r>
            <a:r>
              <a:rPr lang="en-US" dirty="0" smtClean="0"/>
              <a:t>, I don't think I'm capturing that in my rating.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AF14E-00CF-4109-8A6C-03858277468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EC547-398A-4BEA-B97B-98F7CF26DFD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DB245-671E-4234-BBCA-8FBF74F52D2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A85A-D972-4217-AD24-12F1917881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A85A-D972-4217-AD24-12F19178816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A85A-D972-4217-AD24-12F19178816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C9958-DB30-4173-B063-1ED52F77E2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AF14E-00CF-4109-8A6C-03858277468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AF14E-00CF-4109-8A6C-03858277468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rgbClr val="1851CE"/>
                </a:solidFill>
              </a:rPr>
              <a:t>S</a:t>
            </a:r>
            <a:r>
              <a:rPr lang="en-US" b="1" i="1" dirty="0">
                <a:solidFill>
                  <a:srgbClr val="E40701"/>
                </a:solidFill>
              </a:rPr>
              <a:t>A</a:t>
            </a:r>
            <a:r>
              <a:rPr lang="en-US" b="1" i="1" dirty="0">
                <a:solidFill>
                  <a:srgbClr val="EFBA00"/>
                </a:solidFill>
              </a:rPr>
              <a:t>L</a:t>
            </a:r>
            <a:r>
              <a:rPr lang="en-US" b="1" i="1" dirty="0">
                <a:solidFill>
                  <a:srgbClr val="1851CE"/>
                </a:solidFill>
              </a:rPr>
              <a:t>S</a:t>
            </a:r>
            <a:r>
              <a:rPr lang="en-US" b="1" i="1" dirty="0">
                <a:solidFill>
                  <a:srgbClr val="18A221"/>
                </a:solidFill>
              </a:rPr>
              <a:t>A</a:t>
            </a:r>
            <a:endParaRPr lang="en-US" dirty="0">
              <a:solidFill>
                <a:prstClr val="black"/>
              </a:solidFill>
              <a:latin typeface="Corbel" pitchFamily="34" charset="0"/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4963"/>
            <a:ext cx="8226425" cy="45243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5663" cy="473075"/>
          </a:xfrm>
        </p:spPr>
        <p:txBody>
          <a:bodyPr/>
          <a:lstStyle>
            <a:lvl1pPr>
              <a:defRPr/>
            </a:lvl1pPr>
          </a:lstStyle>
          <a:p>
            <a:fld id="{4B06AE82-870D-8043-8C0D-FF11F15B0613}" type="datetime1">
              <a:rPr lang="en-US" smtClean="0"/>
              <a:pPr/>
              <a:t>6/2/2010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5600" cy="4730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http://futuregrid.org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7016750" y="6384925"/>
            <a:ext cx="2127250" cy="473075"/>
          </a:xfrm>
          <a:solidFill>
            <a:srgbClr val="DEE7F8"/>
          </a:solidFill>
        </p:spPr>
        <p:txBody>
          <a:bodyPr/>
          <a:lstStyle>
            <a:lvl1pPr>
              <a:defRPr/>
            </a:lvl1pPr>
          </a:lstStyle>
          <a:p>
            <a:fld id="{487E03E8-23EC-4C7C-B218-7D94F2E088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rgbClr val="1851CE"/>
                </a:solidFill>
              </a:rPr>
              <a:t>S</a:t>
            </a:r>
            <a:r>
              <a:rPr lang="en-US" b="1" i="1" dirty="0">
                <a:solidFill>
                  <a:srgbClr val="E40701"/>
                </a:solidFill>
              </a:rPr>
              <a:t>A</a:t>
            </a:r>
            <a:r>
              <a:rPr lang="en-US" b="1" i="1" dirty="0">
                <a:solidFill>
                  <a:srgbClr val="EFBA00"/>
                </a:solidFill>
              </a:rPr>
              <a:t>L</a:t>
            </a:r>
            <a:r>
              <a:rPr lang="en-US" b="1" i="1" dirty="0">
                <a:solidFill>
                  <a:srgbClr val="1851CE"/>
                </a:solidFill>
              </a:rPr>
              <a:t>S</a:t>
            </a:r>
            <a:r>
              <a:rPr lang="en-US" b="1" i="1" dirty="0">
                <a:solidFill>
                  <a:srgbClr val="18A221"/>
                </a:solidFill>
              </a:rPr>
              <a:t>A</a:t>
            </a:r>
            <a:endParaRPr lang="en-US" dirty="0">
              <a:solidFill>
                <a:prstClr val="black"/>
              </a:solidFill>
              <a:latin typeface="Corbe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uturegrid.org/" TargetMode="External"/><Relationship Id="rId4" Type="http://schemas.openxmlformats.org/officeDocument/2006/relationships/hyperlink" Target="http://www.infomall.or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i="1" dirty="0" smtClean="0"/>
              <a:t>FutureGrid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86800" cy="144780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Venus-C</a:t>
            </a:r>
          </a:p>
          <a:p>
            <a:r>
              <a:rPr lang="en-US" sz="2800" b="1" i="1" dirty="0" smtClean="0"/>
              <a:t>June 2 2010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505200"/>
            <a:ext cx="91440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Geoffrey Fox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 smtClean="0">
                <a:solidFill>
                  <a:prstClr val="black"/>
                </a:solidFill>
                <a:hlinkClick r:id="rId3"/>
              </a:rPr>
              <a:t>gcf@indiana.edu</a:t>
            </a:r>
            <a:r>
              <a:rPr lang="en-US" sz="2000" dirty="0" smtClean="0">
                <a:solidFill>
                  <a:prstClr val="black"/>
                </a:solidFill>
              </a:rPr>
              <a:t>           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hlinkClick r:id="rId4"/>
              </a:rPr>
              <a:t>http://www.infomall.org</a:t>
            </a:r>
            <a:r>
              <a:rPr lang="en-US" sz="2000" dirty="0" smtClean="0">
                <a:solidFill>
                  <a:prstClr val="black"/>
                </a:solidFill>
              </a:rPr>
              <a:t>    </a:t>
            </a:r>
            <a:r>
              <a:rPr lang="en-US" sz="2000" dirty="0" smtClean="0">
                <a:solidFill>
                  <a:prstClr val="black"/>
                </a:solidFill>
                <a:hlinkClick r:id="rId5"/>
              </a:rPr>
              <a:t>http://www.futuregrid.org</a:t>
            </a:r>
            <a:r>
              <a:rPr lang="en-US" sz="2000" dirty="0" smtClean="0">
                <a:solidFill>
                  <a:prstClr val="black"/>
                </a:solidFill>
              </a:rPr>
              <a:t>  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Director, Digital Science Center, Pervasive Technology Institute</a:t>
            </a:r>
          </a:p>
          <a:p>
            <a:pPr algn="ctr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Associate Dean for Research and Graduate Studies,  School of Informatics and Computing</a:t>
            </a:r>
          </a:p>
          <a:p>
            <a:pPr algn="ctr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Indiana University Bloomington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599" cy="62162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00200"/>
                <a:gridCol w="2286000"/>
                <a:gridCol w="2209800"/>
                <a:gridCol w="2133599"/>
              </a:tblGrid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b="1" dirty="0"/>
                        <a:t>AWS/ Azure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b="1" dirty="0" err="1"/>
                        <a:t>Hadoop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b="1" dirty="0" err="1"/>
                        <a:t>DryadLINQ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</a:tr>
              <a:tr h="914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Programming patterns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Independent job </a:t>
                      </a:r>
                      <a:r>
                        <a:rPr lang="en-US" sz="1800" dirty="0" smtClean="0"/>
                        <a:t>execution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 err="1" smtClean="0"/>
                        <a:t>MapReduce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DAG execution, </a:t>
                      </a:r>
                      <a:r>
                        <a:rPr lang="en-US" sz="1800" dirty="0" err="1" smtClean="0"/>
                        <a:t>MapReduce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aseline="0" dirty="0" smtClean="0"/>
                        <a:t> + Other patterns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Fault Tolerance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Task re-execution based on a time out 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Re-execution of failed and slow tasks.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/>
                        <a:t>Re-execution of failed and slow tasks.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Data </a:t>
                      </a:r>
                      <a:r>
                        <a:rPr lang="en-US" sz="1800" b="1" dirty="0" smtClean="0"/>
                        <a:t>Storage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S3/Azure Storage. 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HDFS parallel file system. 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/>
                        <a:t>Local files 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 smtClean="0"/>
                        <a:t>Environments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 smtClean="0"/>
                        <a:t>EC2/Azure, </a:t>
                      </a:r>
                      <a:r>
                        <a:rPr lang="en-US" sz="1800" dirty="0"/>
                        <a:t>local compute resources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Linux cluster, Amazon Elastic </a:t>
                      </a:r>
                      <a:r>
                        <a:rPr lang="en-US" sz="1800" dirty="0" err="1"/>
                        <a:t>MapReduce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Windows HPCS cluster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</a:tr>
              <a:tr h="6087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Ease of Programming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EC2 : 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Azure: ***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****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****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 anchor="ctr"/>
                </a:tc>
              </a:tr>
              <a:tr h="6087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Ease of use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EC2 : ***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Azure: **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***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****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 anchor="ctr"/>
                </a:tc>
              </a:tr>
              <a:tr h="15565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b="1" dirty="0"/>
                        <a:t>Scheduling &amp; Load Balancing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Dynamic scheduling through a global queue, </a:t>
                      </a:r>
                      <a:r>
                        <a:rPr lang="en-US" sz="1800" dirty="0" smtClean="0"/>
                        <a:t>Good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natural </a:t>
                      </a:r>
                      <a:r>
                        <a:rPr lang="en-US" sz="1800" dirty="0"/>
                        <a:t>load balancing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Data locality, rack aware dynamic task scheduling through a global </a:t>
                      </a:r>
                      <a:r>
                        <a:rPr lang="en-US" sz="1800" dirty="0" smtClean="0"/>
                        <a:t>queue, Good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 natural </a:t>
                      </a:r>
                      <a:r>
                        <a:rPr lang="en-US" sz="1800" dirty="0"/>
                        <a:t>load balancing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/>
                        <a:t>Data locality, network topology aware scheduling. Static task partitions at the node level, suboptimal load balancing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18214" marR="1821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Dynamic Virtual Clusters</a:t>
            </a:r>
            <a:endParaRPr lang="en-US" sz="4000" dirty="0"/>
          </a:p>
        </p:txBody>
      </p: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152400" y="5105400"/>
            <a:ext cx="8991600" cy="1143000"/>
          </a:xfrm>
        </p:spPr>
        <p:txBody>
          <a:bodyPr>
            <a:normAutofit/>
          </a:bodyPr>
          <a:lstStyle/>
          <a:p>
            <a:pPr marL="341313" lvl="0" indent="-165100"/>
            <a:r>
              <a:rPr lang="en-US" sz="1400" dirty="0" smtClean="0"/>
              <a:t>Switchable clusters on the same hardware (~5 minutes between different OS such as </a:t>
            </a:r>
            <a:r>
              <a:rPr lang="en-US" sz="1400" dirty="0" err="1" smtClean="0"/>
              <a:t>Linux+Xen</a:t>
            </a:r>
            <a:r>
              <a:rPr lang="en-US" sz="1400" dirty="0" smtClean="0"/>
              <a:t> to </a:t>
            </a:r>
            <a:r>
              <a:rPr lang="en-US" sz="1400" dirty="0" err="1" smtClean="0"/>
              <a:t>Windows+HPCS</a:t>
            </a:r>
            <a:r>
              <a:rPr lang="en-US" sz="1400" dirty="0" smtClean="0"/>
              <a:t>)</a:t>
            </a:r>
          </a:p>
          <a:p>
            <a:pPr marL="341313" lvl="0" indent="-165100"/>
            <a:r>
              <a:rPr lang="en-US" sz="1400" dirty="0" smtClean="0"/>
              <a:t>Support for virtual clusters</a:t>
            </a:r>
          </a:p>
          <a:p>
            <a:pPr marL="341313" indent="-165100"/>
            <a:r>
              <a:rPr lang="en-US" sz="1400" dirty="0" smtClean="0"/>
              <a:t>SW-G : Smith Waterman </a:t>
            </a:r>
            <a:r>
              <a:rPr lang="en-US" sz="1400" dirty="0" err="1" smtClean="0"/>
              <a:t>Gotoh</a:t>
            </a:r>
            <a:r>
              <a:rPr lang="en-US" sz="1400" dirty="0" smtClean="0"/>
              <a:t> Dissimilarity Computation  as an pleasingly parallel problem suitable for MapReduce style application</a:t>
            </a:r>
            <a:endParaRPr lang="en-US" sz="3400" dirty="0" smtClean="0"/>
          </a:p>
        </p:txBody>
      </p:sp>
      <p:grpSp>
        <p:nvGrpSpPr>
          <p:cNvPr id="3" name="Group 74"/>
          <p:cNvGrpSpPr/>
          <p:nvPr/>
        </p:nvGrpSpPr>
        <p:grpSpPr>
          <a:xfrm>
            <a:off x="4572000" y="1447800"/>
            <a:ext cx="3733800" cy="3530599"/>
            <a:chOff x="7467600" y="1524000"/>
            <a:chExt cx="6934200" cy="5510212"/>
          </a:xfrm>
        </p:grpSpPr>
        <p:grpSp>
          <p:nvGrpSpPr>
            <p:cNvPr id="7" name="Group 52"/>
            <p:cNvGrpSpPr/>
            <p:nvPr/>
          </p:nvGrpSpPr>
          <p:grpSpPr>
            <a:xfrm>
              <a:off x="7543800" y="3886200"/>
              <a:ext cx="609600" cy="1371600"/>
              <a:chOff x="1600200" y="1295400"/>
              <a:chExt cx="609600" cy="1371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600200" y="1295400"/>
                <a:ext cx="609600" cy="1371600"/>
              </a:xfrm>
              <a:prstGeom prst="rect">
                <a:avLst/>
              </a:prstGeom>
              <a:solidFill>
                <a:srgbClr val="E4CFA0"/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752600" y="14478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752600" y="18288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752600" y="22860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Down Arrow 25"/>
            <p:cNvSpPr/>
            <p:nvPr/>
          </p:nvSpPr>
          <p:spPr>
            <a:xfrm rot="10800000">
              <a:off x="7772400" y="3200400"/>
              <a:ext cx="304800" cy="53340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51"/>
            <p:cNvGrpSpPr/>
            <p:nvPr/>
          </p:nvGrpSpPr>
          <p:grpSpPr>
            <a:xfrm>
              <a:off x="8001000" y="1600200"/>
              <a:ext cx="2467571" cy="1786438"/>
              <a:chOff x="2209800" y="2362200"/>
              <a:chExt cx="4191000" cy="2768979"/>
            </a:xfrm>
          </p:grpSpPr>
          <p:sp>
            <p:nvSpPr>
              <p:cNvPr id="28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2209800" y="2362200"/>
                <a:ext cx="4191000" cy="2362200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986324" y="2674202"/>
                <a:ext cx="2884228" cy="2456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/>
                  <a:t>Pub/Sub Broker Network</a:t>
                </a:r>
              </a:p>
              <a:p>
                <a:endParaRPr lang="en-US" dirty="0"/>
              </a:p>
            </p:txBody>
          </p:sp>
        </p:grpSp>
        <p:grpSp>
          <p:nvGrpSpPr>
            <p:cNvPr id="11" name="Group 49"/>
            <p:cNvGrpSpPr/>
            <p:nvPr/>
          </p:nvGrpSpPr>
          <p:grpSpPr>
            <a:xfrm>
              <a:off x="11658600" y="4495800"/>
              <a:ext cx="2590800" cy="1828800"/>
              <a:chOff x="5105400" y="5257801"/>
              <a:chExt cx="3124200" cy="25146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5105400" y="5257801"/>
                <a:ext cx="3124200" cy="2514600"/>
              </a:xfrm>
              <a:prstGeom prst="rect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333999" y="5486402"/>
                <a:ext cx="2738077" cy="838201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050" b="1" dirty="0" smtClean="0"/>
                  <a:t>Summarizer</a:t>
                </a:r>
                <a:endParaRPr lang="en-US" sz="1050" b="1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334000" y="6705601"/>
                <a:ext cx="2667000" cy="8382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b="1" dirty="0" smtClean="0"/>
                  <a:t>Switcher</a:t>
                </a:r>
                <a:endParaRPr lang="en-US" sz="1050" b="1" dirty="0"/>
              </a:p>
            </p:txBody>
          </p:sp>
        </p:grpSp>
        <p:sp>
          <p:nvSpPr>
            <p:cNvPr id="34" name="Left-Right Arrow 33"/>
            <p:cNvSpPr/>
            <p:nvPr/>
          </p:nvSpPr>
          <p:spPr>
            <a:xfrm rot="3352647">
              <a:off x="10656961" y="3548602"/>
              <a:ext cx="1219506" cy="422187"/>
            </a:xfrm>
            <a:prstGeom prst="left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39"/>
            <p:cNvGrpSpPr/>
            <p:nvPr/>
          </p:nvGrpSpPr>
          <p:grpSpPr>
            <a:xfrm>
              <a:off x="11658600" y="1524000"/>
              <a:ext cx="2743200" cy="2209800"/>
              <a:chOff x="8991600" y="3200400"/>
              <a:chExt cx="4495800" cy="28956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8991600" y="3200400"/>
                <a:ext cx="4495800" cy="28956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7" name="Picture 3" descr="D:\academic\phd\Publications\SC09DocSymposium\monitor_small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312729" y="3875676"/>
                <a:ext cx="3942744" cy="2025833"/>
              </a:xfrm>
              <a:prstGeom prst="rect">
                <a:avLst/>
              </a:prstGeom>
              <a:noFill/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9056856" y="3252342"/>
                <a:ext cx="3966695" cy="435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Monitoring Interface</a:t>
                </a:r>
                <a:endParaRPr lang="en-US" sz="1200" b="1" dirty="0"/>
              </a:p>
            </p:txBody>
          </p:sp>
        </p:grpSp>
        <p:sp>
          <p:nvSpPr>
            <p:cNvPr id="39" name="Down Arrow 38"/>
            <p:cNvSpPr/>
            <p:nvPr/>
          </p:nvSpPr>
          <p:spPr>
            <a:xfrm rot="16200000">
              <a:off x="10782301" y="1638301"/>
              <a:ext cx="609600" cy="83820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50"/>
            <p:cNvGrpSpPr/>
            <p:nvPr/>
          </p:nvGrpSpPr>
          <p:grpSpPr>
            <a:xfrm>
              <a:off x="7467600" y="5410200"/>
              <a:ext cx="3200400" cy="1624012"/>
              <a:chOff x="0" y="6553200"/>
              <a:chExt cx="4724400" cy="1624012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0" y="7239000"/>
                <a:ext cx="4724400" cy="93821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err="1" smtClean="0"/>
                  <a:t>iDataplex</a:t>
                </a:r>
                <a:r>
                  <a:rPr lang="en-US" sz="1400" b="1" dirty="0" smtClean="0"/>
                  <a:t> Bare-metal Nodes 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0" y="6553200"/>
                <a:ext cx="4724400" cy="6096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XCAT Infrastructure</a:t>
                </a:r>
                <a:endParaRPr lang="en-US" sz="1400" b="1" dirty="0"/>
              </a:p>
            </p:txBody>
          </p:sp>
        </p:grpSp>
        <p:sp>
          <p:nvSpPr>
            <p:cNvPr id="43" name="Down Arrow 42"/>
            <p:cNvSpPr/>
            <p:nvPr/>
          </p:nvSpPr>
          <p:spPr>
            <a:xfrm rot="5400000">
              <a:off x="10820400" y="5486400"/>
              <a:ext cx="609600" cy="76200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53"/>
            <p:cNvGrpSpPr/>
            <p:nvPr/>
          </p:nvGrpSpPr>
          <p:grpSpPr>
            <a:xfrm>
              <a:off x="8382000" y="3886200"/>
              <a:ext cx="609600" cy="1371600"/>
              <a:chOff x="1600200" y="1295400"/>
              <a:chExt cx="609600" cy="13716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1600200" y="1295400"/>
                <a:ext cx="609600" cy="1371600"/>
              </a:xfrm>
              <a:prstGeom prst="rect">
                <a:avLst/>
              </a:prstGeom>
              <a:solidFill>
                <a:srgbClr val="E4CFA0"/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752600" y="14478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752600" y="18288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752600" y="22860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58"/>
            <p:cNvGrpSpPr/>
            <p:nvPr/>
          </p:nvGrpSpPr>
          <p:grpSpPr>
            <a:xfrm>
              <a:off x="9220200" y="3886200"/>
              <a:ext cx="609600" cy="1371600"/>
              <a:chOff x="1600200" y="1295400"/>
              <a:chExt cx="609600" cy="137160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600200" y="1295400"/>
                <a:ext cx="609600" cy="1371600"/>
              </a:xfrm>
              <a:prstGeom prst="rect">
                <a:avLst/>
              </a:prstGeom>
              <a:solidFill>
                <a:srgbClr val="E4CFA0"/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752600" y="14478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752600" y="18288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752600" y="22860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63"/>
            <p:cNvGrpSpPr/>
            <p:nvPr/>
          </p:nvGrpSpPr>
          <p:grpSpPr>
            <a:xfrm>
              <a:off x="10058400" y="3886200"/>
              <a:ext cx="609600" cy="1371600"/>
              <a:chOff x="1600200" y="1295400"/>
              <a:chExt cx="609600" cy="13716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600200" y="1295400"/>
                <a:ext cx="609600" cy="1371600"/>
              </a:xfrm>
              <a:prstGeom prst="rect">
                <a:avLst/>
              </a:prstGeom>
              <a:solidFill>
                <a:srgbClr val="E4CFA0"/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752600" y="14478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752600" y="18288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752600" y="2286000"/>
                <a:ext cx="304800" cy="228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7609114" y="4298928"/>
              <a:ext cx="2971800" cy="72052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Virtual/Physical Clusters</a:t>
              </a:r>
              <a:endParaRPr lang="en-US" sz="1200" b="1" dirty="0"/>
            </a:p>
          </p:txBody>
        </p:sp>
        <p:sp>
          <p:nvSpPr>
            <p:cNvPr id="70" name="Down Arrow 69"/>
            <p:cNvSpPr/>
            <p:nvPr/>
          </p:nvSpPr>
          <p:spPr>
            <a:xfrm rot="10800000">
              <a:off x="8534400" y="3200400"/>
              <a:ext cx="304800" cy="53340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wn Arrow 70"/>
            <p:cNvSpPr/>
            <p:nvPr/>
          </p:nvSpPr>
          <p:spPr>
            <a:xfrm rot="10800000">
              <a:off x="9372600" y="3200400"/>
              <a:ext cx="304800" cy="53340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wn Arrow 71"/>
            <p:cNvSpPr/>
            <p:nvPr/>
          </p:nvSpPr>
          <p:spPr>
            <a:xfrm rot="10800000">
              <a:off x="10210800" y="3200400"/>
              <a:ext cx="304800" cy="53340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4495800" y="990600"/>
            <a:ext cx="390525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lvl="0"/>
            <a:r>
              <a:rPr lang="en-US" sz="1700" b="1" dirty="0" smtClean="0">
                <a:solidFill>
                  <a:srgbClr val="00B0F0"/>
                </a:solidFill>
              </a:rPr>
              <a:t>Monitoring &amp; Control Infrastructure</a:t>
            </a:r>
            <a:endParaRPr lang="en-US" sz="1700" b="1" dirty="0">
              <a:solidFill>
                <a:schemeClr val="bg1"/>
              </a:solidFill>
            </a:endParaRPr>
          </a:p>
        </p:txBody>
      </p:sp>
      <p:grpSp>
        <p:nvGrpSpPr>
          <p:cNvPr id="21" name="Group 78"/>
          <p:cNvGrpSpPr/>
          <p:nvPr/>
        </p:nvGrpSpPr>
        <p:grpSpPr>
          <a:xfrm>
            <a:off x="409575" y="990600"/>
            <a:ext cx="3333750" cy="3962400"/>
            <a:chOff x="533400" y="2484120"/>
            <a:chExt cx="5334000" cy="4754880"/>
          </a:xfrm>
        </p:grpSpPr>
        <p:grpSp>
          <p:nvGrpSpPr>
            <p:cNvPr id="27" name="Group 19"/>
            <p:cNvGrpSpPr/>
            <p:nvPr/>
          </p:nvGrpSpPr>
          <p:grpSpPr>
            <a:xfrm>
              <a:off x="533400" y="3048000"/>
              <a:ext cx="5334000" cy="4191000"/>
              <a:chOff x="609600" y="2362200"/>
              <a:chExt cx="5334000" cy="41910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609600" y="5715000"/>
                <a:ext cx="5334000" cy="838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iDataplex</a:t>
                </a:r>
                <a:r>
                  <a:rPr lang="en-US" dirty="0" smtClean="0"/>
                  <a:t> Bare-metal Nodes </a:t>
                </a:r>
              </a:p>
              <a:p>
                <a:pPr algn="ctr"/>
                <a:r>
                  <a:rPr lang="en-US" dirty="0" smtClean="0"/>
                  <a:t>(32 nodes)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609600" y="5129212"/>
                <a:ext cx="5334000" cy="43338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XCAT Infrastructure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09600" y="4138612"/>
                <a:ext cx="1676400" cy="89058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Linux </a:t>
                </a:r>
              </a:p>
              <a:p>
                <a:pPr algn="ctr"/>
                <a:r>
                  <a:rPr lang="en-US" sz="1400" b="1" dirty="0" smtClean="0"/>
                  <a:t>Bare-system</a:t>
                </a:r>
                <a:endParaRPr lang="en-US" sz="1400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362200" y="4138612"/>
                <a:ext cx="1676400" cy="8905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Linux on Xen</a:t>
                </a:r>
                <a:endParaRPr lang="en-US" sz="1400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114800" y="4138612"/>
                <a:ext cx="1828800" cy="89058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Windows Server 2008 Bare-system</a:t>
                </a:r>
                <a:endParaRPr lang="en-US" sz="1400" b="1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09600" y="3148012"/>
                <a:ext cx="1676400" cy="89058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SW-G Using Hadoop </a:t>
                </a:r>
                <a:endParaRPr lang="en-US" sz="1400" b="1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362200" y="3148012"/>
                <a:ext cx="1676400" cy="89058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SW-G Using Hadoop </a:t>
                </a:r>
                <a:endParaRPr lang="en-US" sz="1400" b="1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114800" y="3148012"/>
                <a:ext cx="1828800" cy="89058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SW-G Using DryadLINQ</a:t>
                </a:r>
                <a:endParaRPr lang="en-US" sz="1400" b="1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09600" y="2362200"/>
                <a:ext cx="5334000" cy="66198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Monitoring Infrastructure</a:t>
                </a:r>
                <a:endParaRPr lang="en-US" dirty="0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975360" y="2484120"/>
              <a:ext cx="4465320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700" b="1" dirty="0" smtClean="0">
                  <a:solidFill>
                    <a:srgbClr val="00B0F0"/>
                  </a:solidFill>
                </a:rPr>
                <a:t>Dynamic Cluster Architecture</a:t>
              </a:r>
              <a:endParaRPr lang="en-US" sz="17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0"/>
            <a:ext cx="881993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1" name="Straight Connector 20"/>
          <p:cNvCxnSpPr/>
          <p:nvPr/>
        </p:nvCxnSpPr>
        <p:spPr>
          <a:xfrm rot="5400000" flipH="1" flipV="1">
            <a:off x="4572000" y="-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FutureGrid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       Support development of new applications and new middleware using Cloud, Grid and Parallel computing (Nimbus, Eucalyptus, </a:t>
            </a:r>
            <a:r>
              <a:rPr lang="en-US" sz="2800" dirty="0" err="1" smtClean="0"/>
              <a:t>Hadoop</a:t>
            </a:r>
            <a:r>
              <a:rPr lang="en-US" sz="2800" dirty="0" smtClean="0"/>
              <a:t>, </a:t>
            </a:r>
            <a:r>
              <a:rPr lang="en-US" sz="2800" dirty="0" err="1" smtClean="0"/>
              <a:t>Globus</a:t>
            </a:r>
            <a:r>
              <a:rPr lang="en-US" sz="2800" dirty="0" smtClean="0"/>
              <a:t>, Unicore, MPI, </a:t>
            </a:r>
            <a:r>
              <a:rPr lang="en-US" sz="2800" dirty="0" err="1" smtClean="0"/>
              <a:t>OpenMP</a:t>
            </a:r>
            <a:r>
              <a:rPr lang="en-US" sz="2800" dirty="0" smtClean="0"/>
              <a:t>. Linux, Windows …) looking at functionality, interoperability, performance, research and education</a:t>
            </a:r>
          </a:p>
          <a:p>
            <a:r>
              <a:rPr lang="en-US" sz="2800" dirty="0" smtClean="0"/>
              <a:t>Put the “science” back in the computer science of grid/cloud computing by enabling replicable experiments</a:t>
            </a:r>
          </a:p>
          <a:p>
            <a:r>
              <a:rPr lang="en-US" sz="2800" dirty="0" smtClean="0"/>
              <a:t>Open source software built around Moab/</a:t>
            </a:r>
            <a:r>
              <a:rPr lang="en-US" sz="2800" dirty="0" err="1" smtClean="0"/>
              <a:t>xCAT</a:t>
            </a:r>
            <a:r>
              <a:rPr lang="en-US" sz="2800" dirty="0" smtClean="0"/>
              <a:t> to support dynamic provisioning from Cloud to HPC environment, Linux to Windows ….. with monitoring, benchmarks and support of important existing middleware</a:t>
            </a:r>
          </a:p>
          <a:p>
            <a:r>
              <a:rPr lang="en-US" sz="2800" b="1" dirty="0" smtClean="0"/>
              <a:t>June 2010 </a:t>
            </a:r>
            <a:r>
              <a:rPr lang="en-US" sz="2800" dirty="0" smtClean="0"/>
              <a:t>Initial users; </a:t>
            </a:r>
            <a:r>
              <a:rPr lang="en-US" sz="2800" b="1" dirty="0" smtClean="0"/>
              <a:t>September 2010 </a:t>
            </a:r>
            <a:r>
              <a:rPr lang="en-US" sz="2800" dirty="0" smtClean="0"/>
              <a:t>All hardware (except IU shared memory system) accepted and major use starts; </a:t>
            </a:r>
            <a:r>
              <a:rPr lang="en-US" sz="2800" b="1" dirty="0" smtClean="0"/>
              <a:t>October 2011</a:t>
            </a:r>
            <a:r>
              <a:rPr lang="en-US" sz="2800" dirty="0" smtClean="0"/>
              <a:t> FutureGrid allocatable via TeraGrid process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302"/>
            <a:ext cx="8226425" cy="892727"/>
          </a:xfrm>
        </p:spPr>
        <p:txBody>
          <a:bodyPr/>
          <a:lstStyle/>
          <a:p>
            <a:r>
              <a:rPr lang="en-US" dirty="0" smtClean="0"/>
              <a:t>FutureGrid Hardware</a:t>
            </a:r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302"/>
            <a:ext cx="9032033" cy="421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5416" y="5253468"/>
            <a:ext cx="874661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FutureGrid</a:t>
            </a:r>
            <a:r>
              <a:rPr lang="en-US" dirty="0" smtClean="0"/>
              <a:t> has </a:t>
            </a:r>
            <a:r>
              <a:rPr lang="en-US" dirty="0" smtClean="0">
                <a:solidFill>
                  <a:srgbClr val="FF0000"/>
                </a:solidFill>
              </a:rPr>
              <a:t>dedicated network </a:t>
            </a:r>
            <a:r>
              <a:rPr lang="en-US" dirty="0" smtClean="0"/>
              <a:t>(except to TACC) and a </a:t>
            </a:r>
            <a:r>
              <a:rPr lang="en-US" dirty="0" smtClean="0">
                <a:solidFill>
                  <a:srgbClr val="FF0000"/>
                </a:solidFill>
              </a:rPr>
              <a:t>network fault and delay generator</a:t>
            </a:r>
          </a:p>
          <a:p>
            <a:pPr>
              <a:buFont typeface="Arial"/>
              <a:buChar char="•"/>
            </a:pPr>
            <a:r>
              <a:rPr lang="en-US" dirty="0" smtClean="0"/>
              <a:t>Can isolate experiments on request; IU runs Network for NLR/Internet2</a:t>
            </a:r>
          </a:p>
          <a:p>
            <a:pPr>
              <a:buFont typeface="Arial"/>
              <a:buChar char="•"/>
            </a:pPr>
            <a:r>
              <a:rPr lang="en-US" dirty="0" smtClean="0"/>
              <a:t>(Many) </a:t>
            </a:r>
            <a:r>
              <a:rPr lang="en-US" dirty="0" smtClean="0">
                <a:solidFill>
                  <a:srgbClr val="FF0000"/>
                </a:solidFill>
              </a:rPr>
              <a:t>additional partner machines </a:t>
            </a:r>
            <a:r>
              <a:rPr lang="en-US" dirty="0" smtClean="0"/>
              <a:t>will run </a:t>
            </a:r>
            <a:r>
              <a:rPr lang="en-US" dirty="0" err="1" smtClean="0"/>
              <a:t>FutureGrid</a:t>
            </a:r>
            <a:r>
              <a:rPr lang="en-US" dirty="0" smtClean="0"/>
              <a:t> software and be supported (but allocated in specialized ways)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87E03E8-23EC-4C7C-B218-7D94F2E0884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FutureGrid Partners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629" y="905069"/>
            <a:ext cx="9013371" cy="595293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       Indiana University </a:t>
            </a:r>
            <a:r>
              <a:rPr lang="en-US" dirty="0" smtClean="0"/>
              <a:t>(Architecture, core software, Support)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Purdue University </a:t>
            </a:r>
            <a:r>
              <a:rPr lang="en-US" dirty="0" smtClean="0"/>
              <a:t>(HTC Hardware)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San Diego Supercomputer Center </a:t>
            </a:r>
            <a:r>
              <a:rPr lang="en-US" dirty="0" smtClean="0"/>
              <a:t>at University of California San Diego (INCA, Monitoring)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University of Chicago</a:t>
            </a:r>
            <a:r>
              <a:rPr lang="en-US" dirty="0" smtClean="0"/>
              <a:t>/Argonne National Labs (Nimbus)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University of Florida </a:t>
            </a:r>
            <a:r>
              <a:rPr lang="en-US" dirty="0" smtClean="0"/>
              <a:t>(</a:t>
            </a:r>
            <a:r>
              <a:rPr lang="en-US" dirty="0" err="1" smtClean="0"/>
              <a:t>ViNE</a:t>
            </a:r>
            <a:r>
              <a:rPr lang="en-US" dirty="0" smtClean="0"/>
              <a:t>, Education and Outreach)</a:t>
            </a:r>
          </a:p>
          <a:p>
            <a:r>
              <a:rPr lang="en-US" dirty="0" smtClean="0"/>
              <a:t>University of Southern California Information Sciences (Pegasus to manage experiments) </a:t>
            </a:r>
          </a:p>
          <a:p>
            <a:r>
              <a:rPr lang="en-US" dirty="0" smtClean="0"/>
              <a:t>University of Tennessee Knoxville (Benchmarking)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University of Texas at Austin</a:t>
            </a:r>
            <a:r>
              <a:rPr lang="en-US" dirty="0" smtClean="0"/>
              <a:t>/Texas Advanced Computing Center (Portal)</a:t>
            </a:r>
          </a:p>
          <a:p>
            <a:r>
              <a:rPr lang="en-US" dirty="0" smtClean="0"/>
              <a:t>University of Virginia (OGF, Advisory Board and allocation)</a:t>
            </a:r>
          </a:p>
          <a:p>
            <a:r>
              <a:rPr lang="en-US" dirty="0" smtClean="0"/>
              <a:t>Center for Information Services and GWT-TUD from </a:t>
            </a: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Universtität</a:t>
            </a:r>
            <a:r>
              <a:rPr lang="en-US" dirty="0" smtClean="0"/>
              <a:t> Dresden. (VAMPIR)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Blue institutions </a:t>
            </a:r>
            <a:r>
              <a:rPr lang="en-US" dirty="0" smtClean="0"/>
              <a:t>have </a:t>
            </a:r>
            <a:r>
              <a:rPr lang="en-US" dirty="0" err="1" smtClean="0"/>
              <a:t>FutureGrid</a:t>
            </a:r>
            <a:r>
              <a:rPr lang="en-US" dirty="0" smtClean="0"/>
              <a:t>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0A9DD-81D6-F043-A7F1-9B91BC756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FutureGrid: a Grid Testbed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           IU</a:t>
            </a:r>
            <a:r>
              <a:rPr lang="en-US" sz="2400" dirty="0" smtClean="0"/>
              <a:t> Cray operational, </a:t>
            </a:r>
            <a:r>
              <a:rPr lang="en-US" sz="2400" b="1" dirty="0" smtClean="0"/>
              <a:t>IU</a:t>
            </a:r>
            <a:r>
              <a:rPr lang="en-US" sz="2400" dirty="0" smtClean="0"/>
              <a:t> IBM (iDataPlex) completed stability test May 6</a:t>
            </a:r>
          </a:p>
          <a:p>
            <a:r>
              <a:rPr lang="en-US" sz="2400" b="1" dirty="0" smtClean="0"/>
              <a:t>           UCSD</a:t>
            </a:r>
            <a:r>
              <a:rPr lang="en-US" sz="2400" dirty="0" smtClean="0"/>
              <a:t> IBM operational, </a:t>
            </a:r>
            <a:r>
              <a:rPr lang="en-US" sz="2400" b="1" dirty="0" smtClean="0"/>
              <a:t>UF</a:t>
            </a:r>
            <a:r>
              <a:rPr lang="en-US" sz="2400" dirty="0" smtClean="0"/>
              <a:t> IBM stability test completes ~ June 7</a:t>
            </a:r>
          </a:p>
          <a:p>
            <a:r>
              <a:rPr lang="en-US" sz="2400" b="1" dirty="0" smtClean="0"/>
              <a:t>Network</a:t>
            </a:r>
            <a:r>
              <a:rPr lang="en-US" sz="2400" dirty="0" smtClean="0"/>
              <a:t>, </a:t>
            </a:r>
            <a:r>
              <a:rPr lang="en-US" sz="2400" b="1" dirty="0" smtClean="0"/>
              <a:t>NID</a:t>
            </a:r>
            <a:r>
              <a:rPr lang="en-US" sz="2400" dirty="0" smtClean="0"/>
              <a:t> and </a:t>
            </a:r>
            <a:r>
              <a:rPr lang="en-US" sz="2400" b="1" dirty="0" smtClean="0"/>
              <a:t>PU</a:t>
            </a:r>
            <a:r>
              <a:rPr lang="en-US" sz="2400" dirty="0" smtClean="0"/>
              <a:t> HTC system operational</a:t>
            </a:r>
          </a:p>
          <a:p>
            <a:r>
              <a:rPr lang="en-US" sz="2400" b="1" dirty="0" smtClean="0"/>
              <a:t>UC</a:t>
            </a:r>
            <a:r>
              <a:rPr lang="en-US" sz="2400" dirty="0" smtClean="0"/>
              <a:t> IBM stability test completes ~ June 5; </a:t>
            </a:r>
            <a:r>
              <a:rPr lang="en-US" sz="2400" b="1" dirty="0" smtClean="0"/>
              <a:t>TACC</a:t>
            </a:r>
            <a:r>
              <a:rPr lang="en-US" sz="2400" dirty="0" smtClean="0"/>
              <a:t> Dell awaiting installation (components delivered)</a:t>
            </a:r>
          </a:p>
          <a:p>
            <a:endParaRPr lang="en-US" sz="2400" dirty="0"/>
          </a:p>
        </p:txBody>
      </p:sp>
      <p:pic>
        <p:nvPicPr>
          <p:cNvPr id="6" name="Picture 5" descr="gtb network v1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93826"/>
            <a:ext cx="9100728" cy="45641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5943600"/>
            <a:ext cx="264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NID</a:t>
            </a:r>
            <a:r>
              <a:rPr lang="en-US" sz="1400" dirty="0">
                <a:solidFill>
                  <a:prstClr val="black"/>
                </a:solidFill>
              </a:rPr>
              <a:t>: Network Impairment Device</a:t>
            </a:r>
          </a:p>
        </p:txBody>
      </p:sp>
      <p:grpSp>
        <p:nvGrpSpPr>
          <p:cNvPr id="3" name="Group 11"/>
          <p:cNvGrpSpPr/>
          <p:nvPr/>
        </p:nvGrpSpPr>
        <p:grpSpPr>
          <a:xfrm>
            <a:off x="152400" y="6172200"/>
            <a:ext cx="2820573" cy="646331"/>
            <a:chOff x="152400" y="6172200"/>
            <a:chExt cx="2820573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838200" y="6172200"/>
              <a:ext cx="8354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Private</a:t>
              </a:r>
              <a:br>
                <a:rPr lang="en-US" dirty="0">
                  <a:solidFill>
                    <a:prstClr val="black"/>
                  </a:solidFill>
                </a:rPr>
              </a:br>
              <a:r>
                <a:rPr lang="en-US" dirty="0">
                  <a:solidFill>
                    <a:prstClr val="black"/>
                  </a:solidFill>
                </a:rPr>
                <a:t>Public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52400" y="6400800"/>
              <a:ext cx="4572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52400" y="6629400"/>
              <a:ext cx="457200" cy="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676400" y="6324600"/>
              <a:ext cx="12965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FG Network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Dynamic Provisioning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24600" y="6492875"/>
            <a:ext cx="2133600" cy="365125"/>
          </a:xfrm>
        </p:spPr>
        <p:txBody>
          <a:bodyPr/>
          <a:lstStyle/>
          <a:p>
            <a:fld id="{3990A9DD-81D6-F043-A7F1-9B91BC7564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C:\Users\Geoffrey Fox\Desktop\dynamic-provison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77788"/>
            <a:ext cx="7516813" cy="6780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Interactions with Venus-C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715000"/>
          </a:xfrm>
        </p:spPr>
        <p:txBody>
          <a:bodyPr/>
          <a:lstStyle/>
          <a:p>
            <a:r>
              <a:rPr lang="en-US" dirty="0" smtClean="0"/>
              <a:t>Running jobs on FutureGrid as well as Venus-C; compare performance; compare ease of use</a:t>
            </a:r>
          </a:p>
          <a:p>
            <a:r>
              <a:rPr lang="en-US" dirty="0" smtClean="0"/>
              <a:t>Running Workflow linking processes on Azure </a:t>
            </a:r>
            <a:r>
              <a:rPr lang="en-US" dirty="0" smtClean="0"/>
              <a:t>and </a:t>
            </a:r>
            <a:r>
              <a:rPr lang="en-US" dirty="0" smtClean="0"/>
              <a:t>FutureGrid</a:t>
            </a:r>
          </a:p>
          <a:p>
            <a:r>
              <a:rPr lang="en-US" dirty="0" smtClean="0"/>
              <a:t>Using MapReduce on Azure/FutureGrid</a:t>
            </a:r>
          </a:p>
          <a:p>
            <a:r>
              <a:rPr lang="en-US" dirty="0" smtClean="0"/>
              <a:t>Comparing Azure Table with </a:t>
            </a:r>
            <a:r>
              <a:rPr lang="en-US" dirty="0" err="1" smtClean="0"/>
              <a:t>Hbase</a:t>
            </a:r>
            <a:r>
              <a:rPr lang="en-US" dirty="0" smtClean="0"/>
              <a:t> on Linux/Nimbus/Windows running on FutureGrid?</a:t>
            </a:r>
          </a:p>
          <a:p>
            <a:r>
              <a:rPr lang="en-US" dirty="0" smtClean="0"/>
              <a:t>Make Venus-C framework target FutureGrid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Sequence Assembly in the Clouds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5334000"/>
            <a:ext cx="4038600" cy="1401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Cap3</a:t>
            </a:r>
            <a:r>
              <a:rPr lang="en-US" dirty="0" smtClean="0"/>
              <a:t> parallel efficiency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5303837"/>
            <a:ext cx="4038600" cy="1325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Cap3</a:t>
            </a:r>
            <a:r>
              <a:rPr lang="en-US" dirty="0"/>
              <a:t> </a:t>
            </a:r>
            <a:r>
              <a:rPr lang="en-US" dirty="0" smtClean="0"/>
              <a:t>– Per core per file (458 reads in each file) time to process sequences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cap3_tempest_eff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1600200"/>
            <a:ext cx="4419600" cy="3657600"/>
          </a:xfrm>
          <a:prstGeom prst="rect">
            <a:avLst/>
          </a:prstGeom>
        </p:spPr>
      </p:pic>
      <p:pic>
        <p:nvPicPr>
          <p:cNvPr id="11" name="Picture 10" descr="fig4.png"/>
          <p:cNvPicPr/>
          <p:nvPr/>
        </p:nvPicPr>
        <p:blipFill>
          <a:blip r:embed="rId4" cstate="print"/>
          <a:srcRect l="3226" r="3226"/>
          <a:stretch>
            <a:fillRect/>
          </a:stretch>
        </p:blipFill>
        <p:spPr>
          <a:xfrm>
            <a:off x="4724400" y="1371600"/>
            <a:ext cx="44196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to assemble </a:t>
            </a:r>
            <a:r>
              <a:rPr lang="en-US" dirty="0">
                <a:ea typeface="SimSun"/>
                <a:cs typeface="Times New Roman"/>
              </a:rPr>
              <a:t>to process 4096 FASTA files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~ 1 GB / 1875968 reads (458 readsX4096)</a:t>
            </a:r>
          </a:p>
          <a:p>
            <a:pPr algn="just"/>
            <a:r>
              <a:rPr lang="en-US" b="1" baseline="0" dirty="0" smtClean="0">
                <a:solidFill>
                  <a:srgbClr val="000000"/>
                </a:solidFill>
              </a:rPr>
              <a:t>Amazon AWS total :</a:t>
            </a:r>
            <a:r>
              <a:rPr lang="en-US" b="1" baseline="0" dirty="0" smtClean="0"/>
              <a:t>11.19 $</a:t>
            </a:r>
            <a:endParaRPr lang="en-US" b="1" baseline="0" dirty="0" smtClean="0">
              <a:solidFill>
                <a:srgbClr val="000000"/>
              </a:solidFill>
            </a:endParaRPr>
          </a:p>
          <a:p>
            <a:pPr lvl="2" algn="just">
              <a:buNone/>
            </a:pPr>
            <a:r>
              <a:rPr lang="en-US" i="1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Compute 1 hour X 16 HCXL (0.68$ * 16)	= 10.88 $</a:t>
            </a:r>
          </a:p>
          <a:p>
            <a:pPr lvl="2" algn="just">
              <a:buNone/>
            </a:pPr>
            <a:r>
              <a:rPr lang="en-US" i="1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10000 SQS messages		 	= 0.01 $</a:t>
            </a:r>
          </a:p>
          <a:p>
            <a:pPr lvl="2" algn="just">
              <a:buNone/>
            </a:pPr>
            <a:r>
              <a:rPr lang="it-IT" i="1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Storage per 1GB per month 		 	= 0.15 $</a:t>
            </a:r>
          </a:p>
          <a:p>
            <a:pPr lvl="2" algn="just">
              <a:buNone/>
            </a:pPr>
            <a:r>
              <a:rPr lang="en-US" i="1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 transfer out per 1 GB 			= 0.15 $</a:t>
            </a:r>
          </a:p>
          <a:p>
            <a:pPr algn="just"/>
            <a:r>
              <a:rPr lang="en-US" b="1" dirty="0" smtClean="0">
                <a:solidFill>
                  <a:srgbClr val="000000"/>
                </a:solidFill>
              </a:rPr>
              <a:t>Azure total : </a:t>
            </a:r>
            <a:r>
              <a:rPr lang="en-US" b="1" dirty="0" smtClean="0"/>
              <a:t>15.77 $</a:t>
            </a:r>
          </a:p>
          <a:p>
            <a:pPr lvl="2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Compute 1 hour X 128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small (0.12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$ *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128) 	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15.36 $</a:t>
            </a:r>
          </a:p>
          <a:p>
            <a:pPr lvl="2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10000 Queue  messages 		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0.01 $</a:t>
            </a:r>
          </a:p>
          <a:p>
            <a:pPr lvl="2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Storage per 1GB per month 		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0.15 $</a:t>
            </a:r>
          </a:p>
          <a:p>
            <a:pPr lvl="2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Data transfer in/out per 1 GB 	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0.10 $ + 0.15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$</a:t>
            </a:r>
          </a:p>
          <a:p>
            <a:r>
              <a:rPr lang="en-US" b="1" dirty="0" smtClean="0"/>
              <a:t>Tempest (amortized)  : 9.43 $</a:t>
            </a:r>
          </a:p>
          <a:p>
            <a:pPr lvl="1"/>
            <a:r>
              <a:rPr lang="en-US" dirty="0" smtClean="0"/>
              <a:t>24 core X 32 nodes, 48 GB per node</a:t>
            </a:r>
          </a:p>
          <a:p>
            <a:pPr lvl="1"/>
            <a:r>
              <a:rPr lang="en-US" dirty="0" smtClean="0"/>
              <a:t>Assumptions : 70% utilization, write off over 3 years, include support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769</Words>
  <Application>Microsoft Office PowerPoint</Application>
  <PresentationFormat>On-screen Show (4:3)</PresentationFormat>
  <Paragraphs>141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4_Office Theme</vt:lpstr>
      <vt:lpstr>FutureGrid</vt:lpstr>
      <vt:lpstr>FutureGrid Concepts</vt:lpstr>
      <vt:lpstr>FutureGrid Hardware</vt:lpstr>
      <vt:lpstr>FutureGrid Partners</vt:lpstr>
      <vt:lpstr>FutureGrid: a Grid Testbed</vt:lpstr>
      <vt:lpstr>Dynamic Provisioning</vt:lpstr>
      <vt:lpstr>Interactions with Venus-C</vt:lpstr>
      <vt:lpstr>Sequence Assembly in the Clouds</vt:lpstr>
      <vt:lpstr>Cost to assemble to process 4096 FASTA files</vt:lpstr>
      <vt:lpstr>Slide 10</vt:lpstr>
      <vt:lpstr>Dynamic Virtual Clusters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FutureGrid Concepts</dc:title>
  <dc:creator>Geoffrey Fox</dc:creator>
  <cp:lastModifiedBy>Geoffrey Fox</cp:lastModifiedBy>
  <cp:revision>13</cp:revision>
  <dcterms:created xsi:type="dcterms:W3CDTF">2010-06-02T07:06:06Z</dcterms:created>
  <dcterms:modified xsi:type="dcterms:W3CDTF">2010-06-02T11:43:26Z</dcterms:modified>
</cp:coreProperties>
</file>