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7"/>
  </p:notesMasterIdLst>
  <p:sldIdLst>
    <p:sldId id="329" r:id="rId2"/>
    <p:sldId id="333" r:id="rId3"/>
    <p:sldId id="297" r:id="rId4"/>
    <p:sldId id="298" r:id="rId5"/>
    <p:sldId id="299" r:id="rId6"/>
    <p:sldId id="300" r:id="rId7"/>
    <p:sldId id="302" r:id="rId8"/>
    <p:sldId id="304" r:id="rId9"/>
    <p:sldId id="305" r:id="rId10"/>
    <p:sldId id="308" r:id="rId11"/>
    <p:sldId id="330" r:id="rId12"/>
    <p:sldId id="309" r:id="rId13"/>
    <p:sldId id="334" r:id="rId14"/>
    <p:sldId id="335" r:id="rId15"/>
    <p:sldId id="337" r:id="rId16"/>
    <p:sldId id="338" r:id="rId17"/>
    <p:sldId id="339" r:id="rId18"/>
    <p:sldId id="336" r:id="rId19"/>
    <p:sldId id="310" r:id="rId20"/>
    <p:sldId id="312" r:id="rId21"/>
    <p:sldId id="311" r:id="rId22"/>
    <p:sldId id="332" r:id="rId23"/>
    <p:sldId id="314" r:id="rId24"/>
    <p:sldId id="315" r:id="rId25"/>
    <p:sldId id="32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rchit:Desktop:nodes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l">
              <a:defRPr/>
            </a:pPr>
            <a:r>
              <a:rPr lang="en-US" dirty="0"/>
              <a:t>Total Provisioning </a:t>
            </a:r>
            <a:r>
              <a:rPr lang="en-US" dirty="0" smtClean="0"/>
              <a:t>Time </a:t>
            </a:r>
            <a:br>
              <a:rPr lang="en-US" dirty="0" smtClean="0"/>
            </a:br>
            <a:r>
              <a:rPr lang="en-US" dirty="0" smtClean="0"/>
              <a:t>minutes</a:t>
            </a:r>
            <a:endParaRPr lang="en-US" dirty="0"/>
          </a:p>
        </c:rich>
      </c:tx>
      <c:layout>
        <c:manualLayout>
          <c:xMode val="edge"/>
          <c:yMode val="edge"/>
          <c:x val="1.2812773403324581E-3"/>
          <c:y val="0"/>
        </c:manualLayout>
      </c:layout>
    </c:title>
    <c:plotArea>
      <c:layout>
        <c:manualLayout>
          <c:layoutTarget val="inner"/>
          <c:xMode val="edge"/>
          <c:yMode val="edge"/>
          <c:x val="6.8021981627296738E-2"/>
          <c:y val="0.18247115912836523"/>
          <c:w val="0.91392246281714751"/>
          <c:h val="0.71101385582616128"/>
        </c:manualLayout>
      </c:layout>
      <c:lineChart>
        <c:grouping val="stacked"/>
        <c:ser>
          <c:idx val="1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ln w="44450"/>
          </c:spPr>
          <c:marker>
            <c:symbol val="diamond"/>
            <c:size val="15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32</c:v>
                </c:pt>
              </c:numCache>
            </c:numRef>
          </c:cat>
          <c:val>
            <c:numRef>
              <c:f>Sheet1!$B$2:$B$5</c:f>
              <c:numCache>
                <c:formatCode>h:mm:ss</c:formatCode>
                <c:ptCount val="4"/>
                <c:pt idx="0">
                  <c:v>2.6388888888889852E-3</c:v>
                </c:pt>
                <c:pt idx="1">
                  <c:v>2.5347222222223123E-3</c:v>
                </c:pt>
                <c:pt idx="2">
                  <c:v>2.7083333333334497E-3</c:v>
                </c:pt>
                <c:pt idx="3">
                  <c:v>2.8124999999999908E-3</c:v>
                </c:pt>
              </c:numCache>
            </c:numRef>
          </c:val>
        </c:ser>
        <c:marker val="1"/>
        <c:axId val="124631296"/>
        <c:axId val="124633088"/>
      </c:lineChart>
      <c:catAx>
        <c:axId val="124631296"/>
        <c:scaling>
          <c:orientation val="minMax"/>
        </c:scaling>
        <c:axPos val="b"/>
        <c:numFmt formatCode="General" sourceLinked="1"/>
        <c:tickLblPos val="nextTo"/>
        <c:spPr>
          <a:ln w="19050" cmpd="sng"/>
        </c:spPr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24633088"/>
        <c:crosses val="autoZero"/>
        <c:auto val="1"/>
        <c:lblAlgn val="ctr"/>
        <c:lblOffset val="100"/>
      </c:catAx>
      <c:valAx>
        <c:axId val="124633088"/>
        <c:scaling>
          <c:orientation val="minMax"/>
          <c:max val="3.0000000000000087E-3"/>
          <c:min val="0"/>
        </c:scaling>
        <c:axPos val="l"/>
        <c:majorGridlines/>
        <c:numFmt formatCode="h:mm:ss" sourceLinked="1"/>
        <c:tickLblPos val="nextTo"/>
        <c:crossAx val="124631296"/>
        <c:crosses val="autoZero"/>
        <c:crossBetween val="between"/>
      </c:valAx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4F808-FE2D-415A-AB72-1FB82D674264}" type="datetimeFigureOut">
              <a:rPr lang="en-US" smtClean="0"/>
              <a:pPr/>
              <a:t>1/13/2011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73186-C7E7-4D58-92F1-CA6E43EBF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EC547-398A-4BEA-B97B-98F7CF26DFD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B4C3-791F-4941-B41C-463985A9EE5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E2EF6-2C29-45ED-84E7-564F5EB1109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E7238-03A3-42EA-AF91-937FDCA976A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9C6660-41D5-CC44-8A9F-E2FE591655B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C1F34-762F-4548-869D-104EF585F8B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1/13/2011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1/13/2011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1/13/2011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1/13/2011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1/13/2011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1/13/2011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1/13/2011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1/13/2011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 userDrawn="1"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11"/>
              </a:rPr>
              <a:t>https://portal.futuregrid.org 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ortal.futuregrid.org/" TargetMode="Externa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FutureGrid</a:t>
            </a:r>
            <a:br>
              <a:rPr lang="en-US" sz="4800" b="1" dirty="0" smtClean="0"/>
            </a:br>
            <a:r>
              <a:rPr lang="en-US" sz="4800" b="1" dirty="0" smtClean="0"/>
              <a:t>Overview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1600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IMA University of Minneapolis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January 13 2010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4290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Geoffrey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r>
              <a:rPr lang="en-US" sz="2000" dirty="0">
                <a:solidFill>
                  <a:prstClr val="black"/>
                </a:solidFill>
              </a:rPr>
              <a:t>   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https://portal.futuregrid.org</a:t>
            </a:r>
            <a:endParaRPr lang="en-US" sz="24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Director, Digital Science Center, Pervasive Technology Institute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1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Bloomington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600" b="1" dirty="0" smtClean="0"/>
              <a:t>Some </a:t>
            </a:r>
            <a:r>
              <a:rPr lang="en-US" sz="3600" b="1" smtClean="0"/>
              <a:t>Current FutureGrid projects </a:t>
            </a:r>
            <a:r>
              <a:rPr lang="en-US" sz="3600" b="1" dirty="0" smtClean="0"/>
              <a:t>I</a:t>
            </a:r>
            <a:endParaRPr lang="en-US" sz="36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62000"/>
          <a:ext cx="8686800" cy="5506720"/>
        </p:xfrm>
        <a:graphic>
          <a:graphicData uri="http://schemas.openxmlformats.org/drawingml/2006/table">
            <a:tbl>
              <a:tblPr/>
              <a:tblGrid>
                <a:gridCol w="2895600"/>
                <a:gridCol w="2895600"/>
                <a:gridCol w="2895600"/>
              </a:tblGrid>
              <a:tr h="225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Project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Institution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Details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Educational Projects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VSCSE Big Data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IU PTI, Michigan, NCSA and 10 sites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Over 200 students in week Long Virtual School of Computational Science and Engineering on Data Intensive Applications &amp; Technologies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LSU Distributed Scientific Computing Class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LSU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mbria"/>
                        </a:rPr>
                        <a:t>13 students use Eucalyptus and SAGA enhanced version of MapReduce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Topics on Systems: Cloud Computing CS Class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IU SOIC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27 students in class using virtual machines, Twister, Hadoop and Dryad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Interoperability Projects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6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</a:rPr>
                        <a:t>OGF Standards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Virginia, LSU, Poznan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Interoperability experiments between OGF standard Endpoints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0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</a:rPr>
                        <a:t>Sky Computing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mbria"/>
                        </a:rPr>
                        <a:t>University of Rennes 1</a:t>
                      </a:r>
                      <a:endParaRPr lang="en-US" sz="240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Cambria"/>
                        </a:rPr>
                        <a:t>Over 1000 cores in 6 clusters across Grid’5000 </a:t>
                      </a:r>
                      <a:r>
                        <a:rPr lang="en-US" sz="1600">
                          <a:latin typeface="Times New Roman"/>
                          <a:ea typeface="Cambria"/>
                        </a:rPr>
                        <a:t>&amp; </a:t>
                      </a:r>
                      <a:r>
                        <a:rPr lang="en-US" sz="1600" smtClean="0">
                          <a:latin typeface="Times New Roman"/>
                          <a:ea typeface="Cambria"/>
                        </a:rPr>
                        <a:t>FutureGrid using </a:t>
                      </a:r>
                      <a:r>
                        <a:rPr lang="en-US" sz="1600" dirty="0" err="1">
                          <a:latin typeface="Times New Roman"/>
                          <a:ea typeface="Cambria"/>
                        </a:rPr>
                        <a:t>ViNe</a:t>
                      </a:r>
                      <a:r>
                        <a:rPr lang="en-US" sz="1600" dirty="0">
                          <a:latin typeface="Times New Roman"/>
                          <a:ea typeface="Cambria"/>
                        </a:rPr>
                        <a:t> and Nimbus to support Hadoop and BLAST demonstrated at OGF 29 June 2010</a:t>
                      </a:r>
                      <a:endParaRPr lang="en-US" sz="2400" dirty="0">
                        <a:latin typeface="Times New Roman"/>
                        <a:ea typeface="Cambria"/>
                      </a:endParaRPr>
                    </a:p>
                  </a:txBody>
                  <a:tcPr marL="45720" marR="45720" marT="8890" marB="88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914400"/>
          </a:xfrm>
        </p:spPr>
        <p:txBody>
          <a:bodyPr/>
          <a:lstStyle/>
          <a:p>
            <a:r>
              <a:rPr lang="en-US" dirty="0" smtClean="0"/>
              <a:t>Some </a:t>
            </a:r>
            <a:r>
              <a:rPr lang="en-US" smtClean="0"/>
              <a:t>Current FutureGrid projects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694281"/>
          <a:ext cx="9144000" cy="5782719"/>
        </p:xfrm>
        <a:graphic>
          <a:graphicData uri="http://schemas.openxmlformats.org/drawingml/2006/table">
            <a:tbl>
              <a:tblPr/>
              <a:tblGrid>
                <a:gridCol w="3048000"/>
                <a:gridCol w="2895600"/>
                <a:gridCol w="3200400"/>
              </a:tblGrid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mbria"/>
                        </a:rPr>
                        <a:t>Application Projects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mbria"/>
                        </a:rPr>
                        <a:t>Combustion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Cummins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Performance Analysis of codes aimed at engine efficiency and pollution 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mbria"/>
                        </a:rPr>
                        <a:t>ScaleMP for gene assembly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IU PTI and Biology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Investigate distributed shared memory over 16 nodes for SOAPdenovo assembly of Daphnia genomes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mbria"/>
                        </a:rPr>
                        <a:t>Cloud Technologies for Bioinformatics Applications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IU PTI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Performance analysis of  pleasingly parallel/MapReduce applications on Linux, Windows, Hadoop, Dryad, Amazon, Azure with and without virtual machines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mbria"/>
                        </a:rPr>
                        <a:t>Computer Science Projects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mbria"/>
                        </a:rPr>
                        <a:t>Cumulus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Univ. of Chicago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Open Source Storage Cloud for Science based on Nimbus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7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mbria"/>
                        </a:rPr>
                        <a:t>Differentiated Leases for IaaS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University of Colorado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Deployment of  always-on preemptible VMs to allow support of  Condor based on demand volunteer computing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mbria"/>
                        </a:rPr>
                        <a:t>Application Energy Modeling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UCSD/SDSC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Fine-grained DC power measurements on HPC resources and power benchmark system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629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mbria"/>
                        </a:rPr>
                        <a:t>Evaluation and TeraGrid Support Projects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mbria"/>
                        </a:rPr>
                        <a:t>TeraGrid QA Test  &amp; Debugging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SDSC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mbria"/>
                        </a:rPr>
                        <a:t>Support TeraGrid software Quality Assurance working group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Cambria"/>
                        </a:rPr>
                        <a:t>TeraGrid TAS/TIS</a:t>
                      </a:r>
                      <a:endParaRPr lang="en-US" sz="200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Buffalo/Texas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mbria"/>
                        </a:rPr>
                        <a:t>Support of XD Auditing and Insertion functions</a:t>
                      </a:r>
                      <a:endParaRPr lang="en-US" sz="2000" dirty="0">
                        <a:latin typeface="Times New Roman"/>
                        <a:ea typeface="Cambria"/>
                      </a:endParaRPr>
                    </a:p>
                  </a:txBody>
                  <a:tcPr marL="43107" marR="43107" marT="8382" marB="83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4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2122"/>
            <a:ext cx="7924800" cy="611587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Typical FutureGrid Performance Study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649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Linux, Linux on VM, Windows, Azure, Amazon Bioinformatics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MapReduce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0772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Implementations (Hadoop – Java; Dryad – Windows) support: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Splitting of data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Passing the output of map functions to reduce functions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Sorting the inputs to the reduce function based on the intermediate keys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Quality of service</a:t>
            </a:r>
          </a:p>
          <a:p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609600" y="1295400"/>
            <a:ext cx="7848600" cy="2590800"/>
            <a:chOff x="685800" y="1447800"/>
            <a:chExt cx="7848600" cy="2590800"/>
          </a:xfrm>
        </p:grpSpPr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685800" y="1447800"/>
              <a:ext cx="7848600" cy="2590800"/>
            </a:xfrm>
            <a:prstGeom prst="roundRect">
              <a:avLst>
                <a:gd name="adj" fmla="val 75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4345907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4960269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00746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5619900" y="3036369"/>
              <a:ext cx="269457" cy="280236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4615364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990600" y="2362200"/>
              <a:ext cx="2590383" cy="304513"/>
              <a:chOff x="1453" y="5453"/>
              <a:chExt cx="3605" cy="353"/>
            </a:xfrm>
          </p:grpSpPr>
          <p:sp>
            <p:nvSpPr>
              <p:cNvPr id="52" name="Text Box 16"/>
              <p:cNvSpPr txBox="1">
                <a:spLocks noChangeArrowheads="1"/>
              </p:cNvSpPr>
              <p:nvPr/>
            </p:nvSpPr>
            <p:spPr bwMode="auto">
              <a:xfrm>
                <a:off x="1453" y="5453"/>
                <a:ext cx="2863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cxnSp>
            <p:nvCxnSpPr>
              <p:cNvPr id="53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5943249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5268528" y="2325002"/>
              <a:ext cx="269457" cy="280236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6" name="AutoShape 20"/>
            <p:cNvCxnSpPr>
              <a:cxnSpLocks noChangeShapeType="1"/>
            </p:cNvCxnSpPr>
            <p:nvPr/>
          </p:nvCxnSpPr>
          <p:spPr bwMode="auto">
            <a:xfrm>
              <a:off x="4464468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21"/>
            <p:cNvCxnSpPr>
              <a:cxnSpLocks noChangeShapeType="1"/>
            </p:cNvCxnSpPr>
            <p:nvPr/>
          </p:nvCxnSpPr>
          <p:spPr bwMode="auto">
            <a:xfrm>
              <a:off x="5096076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" name="AutoShape 22"/>
            <p:cNvCxnSpPr>
              <a:cxnSpLocks noChangeShapeType="1"/>
            </p:cNvCxnSpPr>
            <p:nvPr/>
          </p:nvCxnSpPr>
          <p:spPr bwMode="auto">
            <a:xfrm>
              <a:off x="5731995" y="2874695"/>
              <a:ext cx="0" cy="1616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9" name="AutoShape 23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273769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24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25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90106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26"/>
            <p:cNvCxnSpPr>
              <a:cxnSpLocks noChangeShapeType="1"/>
            </p:cNvCxnSpPr>
            <p:nvPr/>
          </p:nvCxnSpPr>
          <p:spPr bwMode="auto">
            <a:xfrm flipH="1">
              <a:off x="4464468" y="2605238"/>
              <a:ext cx="159518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27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" name="AutoShape 28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362151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29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269457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30"/>
            <p:cNvCxnSpPr>
              <a:cxnSpLocks noChangeShapeType="1"/>
            </p:cNvCxnSpPr>
            <p:nvPr/>
          </p:nvCxnSpPr>
          <p:spPr bwMode="auto">
            <a:xfrm flipH="1">
              <a:off x="5096076" y="2605238"/>
              <a:ext cx="905376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AutoShape 31"/>
            <p:cNvCxnSpPr>
              <a:cxnSpLocks noChangeShapeType="1"/>
            </p:cNvCxnSpPr>
            <p:nvPr/>
          </p:nvCxnSpPr>
          <p:spPr bwMode="auto">
            <a:xfrm>
              <a:off x="4190699" y="2605238"/>
              <a:ext cx="1541295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AutoShape 32"/>
            <p:cNvCxnSpPr>
              <a:cxnSpLocks noChangeShapeType="1"/>
            </p:cNvCxnSpPr>
            <p:nvPr/>
          </p:nvCxnSpPr>
          <p:spPr bwMode="auto">
            <a:xfrm>
              <a:off x="4733925" y="2605238"/>
              <a:ext cx="99807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" name="AutoShape 33"/>
            <p:cNvCxnSpPr>
              <a:cxnSpLocks noChangeShapeType="1"/>
            </p:cNvCxnSpPr>
            <p:nvPr/>
          </p:nvCxnSpPr>
          <p:spPr bwMode="auto">
            <a:xfrm>
              <a:off x="5365533" y="2605238"/>
              <a:ext cx="366462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" name="AutoShape 34"/>
            <p:cNvCxnSpPr>
              <a:cxnSpLocks noChangeShapeType="1"/>
            </p:cNvCxnSpPr>
            <p:nvPr/>
          </p:nvCxnSpPr>
          <p:spPr bwMode="auto">
            <a:xfrm flipH="1">
              <a:off x="5731995" y="2605238"/>
              <a:ext cx="32766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35"/>
            <p:cNvCxnSpPr>
              <a:cxnSpLocks noChangeShapeType="1"/>
            </p:cNvCxnSpPr>
            <p:nvPr/>
          </p:nvCxnSpPr>
          <p:spPr bwMode="auto">
            <a:xfrm>
              <a:off x="4119563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2" name="AutoShape 36"/>
            <p:cNvCxnSpPr>
              <a:cxnSpLocks noChangeShapeType="1"/>
            </p:cNvCxnSpPr>
            <p:nvPr/>
          </p:nvCxnSpPr>
          <p:spPr bwMode="auto">
            <a:xfrm>
              <a:off x="4733925" y="2055545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" name="AutoShape 37"/>
            <p:cNvCxnSpPr>
              <a:cxnSpLocks noChangeShapeType="1"/>
            </p:cNvCxnSpPr>
            <p:nvPr/>
          </p:nvCxnSpPr>
          <p:spPr bwMode="auto">
            <a:xfrm>
              <a:off x="5365533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AutoShape 38"/>
            <p:cNvCxnSpPr>
              <a:cxnSpLocks noChangeShapeType="1"/>
            </p:cNvCxnSpPr>
            <p:nvPr/>
          </p:nvCxnSpPr>
          <p:spPr bwMode="auto">
            <a:xfrm>
              <a:off x="6059655" y="2044767"/>
              <a:ext cx="0" cy="2694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5" name="AutoShape 73"/>
            <p:cNvCxnSpPr>
              <a:cxnSpLocks noChangeShapeType="1"/>
            </p:cNvCxnSpPr>
            <p:nvPr/>
          </p:nvCxnSpPr>
          <p:spPr bwMode="auto">
            <a:xfrm>
              <a:off x="4464468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6" name="AutoShape 74"/>
            <p:cNvCxnSpPr>
              <a:cxnSpLocks noChangeShapeType="1"/>
            </p:cNvCxnSpPr>
            <p:nvPr/>
          </p:nvCxnSpPr>
          <p:spPr bwMode="auto">
            <a:xfrm>
              <a:off x="5080986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7" name="AutoShape 75"/>
            <p:cNvCxnSpPr>
              <a:cxnSpLocks noChangeShapeType="1"/>
            </p:cNvCxnSpPr>
            <p:nvPr/>
          </p:nvCxnSpPr>
          <p:spPr bwMode="auto">
            <a:xfrm>
              <a:off x="5731995" y="3316605"/>
              <a:ext cx="0" cy="2371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990600" y="3048000"/>
              <a:ext cx="3275883" cy="304513"/>
              <a:chOff x="499" y="5453"/>
              <a:chExt cx="4559" cy="353"/>
            </a:xfrm>
          </p:grpSpPr>
          <p:sp>
            <p:nvSpPr>
              <p:cNvPr id="50" name="Text Box 16"/>
              <p:cNvSpPr txBox="1">
                <a:spLocks noChangeArrowheads="1"/>
              </p:cNvSpPr>
              <p:nvPr/>
            </p:nvSpPr>
            <p:spPr bwMode="auto">
              <a:xfrm>
                <a:off x="499" y="5453"/>
                <a:ext cx="3817" cy="353"/>
              </a:xfrm>
              <a:prstGeom prst="rect">
                <a:avLst/>
              </a:prstGeom>
              <a:solidFill>
                <a:srgbClr val="DDD8C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Reduce(Key, List&lt;Value&gt;)  </a:t>
                </a:r>
              </a:p>
            </p:txBody>
          </p:sp>
          <p:cxnSp>
            <p:nvCxnSpPr>
              <p:cNvPr id="51" name="AutoShape 17"/>
              <p:cNvCxnSpPr>
                <a:cxnSpLocks noChangeShapeType="1"/>
              </p:cNvCxnSpPr>
              <p:nvPr/>
            </p:nvCxnSpPr>
            <p:spPr bwMode="auto">
              <a:xfrm>
                <a:off x="4316" y="5630"/>
                <a:ext cx="742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13" name="Group 188"/>
            <p:cNvGrpSpPr/>
            <p:nvPr/>
          </p:nvGrpSpPr>
          <p:grpSpPr>
            <a:xfrm>
              <a:off x="3810000" y="1600200"/>
              <a:ext cx="2590800" cy="381000"/>
              <a:chOff x="5181600" y="1600200"/>
              <a:chExt cx="2590800" cy="3810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181600" y="1600200"/>
                <a:ext cx="2590800" cy="381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5400000">
                <a:off x="52959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56007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7277100" y="1790700"/>
                <a:ext cx="381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 Box 82"/>
              <p:cNvSpPr txBox="1">
                <a:spLocks noChangeArrowheads="1"/>
              </p:cNvSpPr>
              <p:nvPr/>
            </p:nvSpPr>
            <p:spPr bwMode="auto">
              <a:xfrm>
                <a:off x="5791200" y="1600200"/>
                <a:ext cx="16002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600" b="1" dirty="0" smtClean="0">
                    <a:solidFill>
                      <a:prstClr val="black"/>
                    </a:solidFill>
                    <a:latin typeface="Cambria" pitchFamily="18" charset="0"/>
                    <a:cs typeface="Arial" pitchFamily="34" charset="0"/>
                  </a:rPr>
                  <a:t>Data Partitions</a:t>
                </a:r>
                <a:endParaRPr lang="en-US" sz="16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43434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9530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638800" y="3581400"/>
              <a:ext cx="2286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Text Box 82"/>
            <p:cNvSpPr txBox="1">
              <a:spLocks noChangeArrowheads="1"/>
            </p:cNvSpPr>
            <p:nvPr/>
          </p:nvSpPr>
          <p:spPr bwMode="auto">
            <a:xfrm>
              <a:off x="2590800" y="3581400"/>
              <a:ext cx="1676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b="1" dirty="0" smtClean="0">
                  <a:solidFill>
                    <a:prstClr val="black"/>
                  </a:solidFill>
                  <a:latin typeface="Cambria" pitchFamily="18" charset="0"/>
                  <a:cs typeface="Arial" pitchFamily="34" charset="0"/>
                </a:rPr>
                <a:t>Reduce Outputs</a:t>
              </a:r>
              <a:endPara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 Box 82"/>
            <p:cNvSpPr txBox="1">
              <a:spLocks noChangeArrowheads="1"/>
            </p:cNvSpPr>
            <p:nvPr/>
          </p:nvSpPr>
          <p:spPr bwMode="auto">
            <a:xfrm>
              <a:off x="6019800" y="2590800"/>
              <a:ext cx="2514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 smtClean="0">
                  <a:solidFill>
                    <a:prstClr val="black"/>
                  </a:solidFill>
                  <a:latin typeface="Cambria" pitchFamily="18" charset="0"/>
                </a:rPr>
                <a:t>A hash function maps the results of the map tasks to reduce tasks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33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MapReduce “File/Data Repository” Parallelism</a:t>
            </a:r>
            <a:endParaRPr lang="en-US" sz="24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>
            <a:off x="5334000" y="63246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26" idx="0"/>
          </p:cNvCxnSpPr>
          <p:nvPr/>
        </p:nvCxnSpPr>
        <p:spPr>
          <a:xfrm>
            <a:off x="5334000" y="4358640"/>
            <a:ext cx="762000" cy="65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0"/>
          </p:cNvCxnSpPr>
          <p:nvPr/>
        </p:nvCxnSpPr>
        <p:spPr>
          <a:xfrm>
            <a:off x="5334000" y="3703320"/>
            <a:ext cx="762000" cy="1959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34000" y="304800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209800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648200" y="1828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048000" y="457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Group 291"/>
          <p:cNvGrpSpPr/>
          <p:nvPr/>
        </p:nvGrpSpPr>
        <p:grpSpPr>
          <a:xfrm>
            <a:off x="3505200" y="1676400"/>
            <a:ext cx="3352800" cy="4876800"/>
            <a:chOff x="228600" y="1905000"/>
            <a:chExt cx="3124200" cy="4724400"/>
          </a:xfrm>
        </p:grpSpPr>
        <p:grpSp>
          <p:nvGrpSpPr>
            <p:cNvPr id="30" name="Group 163"/>
            <p:cNvGrpSpPr/>
            <p:nvPr/>
          </p:nvGrpSpPr>
          <p:grpSpPr>
            <a:xfrm>
              <a:off x="228600" y="1905000"/>
              <a:ext cx="3124200" cy="4724400"/>
              <a:chOff x="228600" y="1905000"/>
              <a:chExt cx="3124200" cy="4724400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228600" y="1905000"/>
                <a:ext cx="3124200" cy="472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up 94"/>
              <p:cNvGrpSpPr/>
              <p:nvPr/>
            </p:nvGrpSpPr>
            <p:grpSpPr>
              <a:xfrm>
                <a:off x="3048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48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48" name="Oval 347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9" name="Oval 5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0" name="Oval 6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1" name="Oval 7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2" name="Oval 351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Oval 352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49" name="Group 81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6" name="Straight Arrow Connector 34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Straight Arrow Connector 34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6" name="Group 82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4" name="Straight Arrow Connector 34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5" name="Straight Arrow Connector 34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57" name="Group 87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42" name="Straight Arrow Connector 34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Arrow Connector 34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" name="Group 95"/>
              <p:cNvGrpSpPr/>
              <p:nvPr/>
            </p:nvGrpSpPr>
            <p:grpSpPr>
              <a:xfrm>
                <a:off x="11430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59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32" name="Oval 331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3" name="Oval 332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Oval 334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6" name="Oval 335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7" name="Oval 336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0" name="Group 97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30" name="Straight Arrow Connector 32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Arrow Connector 33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1" name="Group 98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8" name="Straight Arrow Connector 327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9" name="Straight Arrow Connector 328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2" name="Group 102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26" name="Straight Arrow Connector 325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Straight Arrow Connector 326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" name="Group 127"/>
              <p:cNvGrpSpPr/>
              <p:nvPr/>
            </p:nvGrpSpPr>
            <p:grpSpPr>
              <a:xfrm>
                <a:off x="1981200" y="2895600"/>
                <a:ext cx="685801" cy="3668485"/>
                <a:chOff x="304800" y="2895600"/>
                <a:chExt cx="685801" cy="3668485"/>
              </a:xfrm>
            </p:grpSpPr>
            <p:grpSp>
              <p:nvGrpSpPr>
                <p:cNvPr id="2064" name="Group 13"/>
                <p:cNvGrpSpPr/>
                <p:nvPr/>
              </p:nvGrpSpPr>
              <p:grpSpPr>
                <a:xfrm>
                  <a:off x="304800" y="2895600"/>
                  <a:ext cx="457200" cy="3668485"/>
                  <a:chOff x="3581400" y="3037115"/>
                  <a:chExt cx="457200" cy="3668485"/>
                </a:xfrm>
                <a:solidFill>
                  <a:srgbClr val="92D050"/>
                </a:solidFill>
              </p:grpSpPr>
              <p:sp>
                <p:nvSpPr>
                  <p:cNvPr id="316" name="Oval 315"/>
                  <p:cNvSpPr/>
                  <p:nvPr/>
                </p:nvSpPr>
                <p:spPr>
                  <a:xfrm rot="16200000">
                    <a:off x="3581400" y="6248400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7" name="Oval 316"/>
                  <p:cNvSpPr/>
                  <p:nvPr/>
                </p:nvSpPr>
                <p:spPr>
                  <a:xfrm rot="16200000">
                    <a:off x="3581400" y="5606143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>
                  <a:xfrm rot="16200000">
                    <a:off x="3581400" y="4963886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9" name="Oval 318"/>
                  <p:cNvSpPr/>
                  <p:nvPr/>
                </p:nvSpPr>
                <p:spPr>
                  <a:xfrm rot="16200000">
                    <a:off x="3581400" y="4321629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0" name="Oval 319"/>
                  <p:cNvSpPr/>
                  <p:nvPr/>
                </p:nvSpPr>
                <p:spPr>
                  <a:xfrm rot="16200000">
                    <a:off x="3581400" y="3037115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1" name="Oval 320"/>
                  <p:cNvSpPr/>
                  <p:nvPr/>
                </p:nvSpPr>
                <p:spPr>
                  <a:xfrm rot="16200000">
                    <a:off x="3581400" y="3679372"/>
                    <a:ext cx="457200" cy="457200"/>
                  </a:xfrm>
                  <a:prstGeom prst="ellipse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065" name="Group 129"/>
                <p:cNvGrpSpPr/>
                <p:nvPr/>
              </p:nvGrpSpPr>
              <p:grpSpPr>
                <a:xfrm>
                  <a:off x="838200" y="30480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4" name="Straight Arrow Connector 313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Arrow Connector 314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6" name="Group 130"/>
                <p:cNvGrpSpPr/>
                <p:nvPr/>
              </p:nvGrpSpPr>
              <p:grpSpPr>
                <a:xfrm>
                  <a:off x="838200" y="43434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2" name="Straight Arrow Connector 311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Arrow Connector 312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67" name="Group 131"/>
                <p:cNvGrpSpPr/>
                <p:nvPr/>
              </p:nvGrpSpPr>
              <p:grpSpPr>
                <a:xfrm>
                  <a:off x="838200" y="5638800"/>
                  <a:ext cx="152401" cy="838200"/>
                  <a:chOff x="838200" y="3048000"/>
                  <a:chExt cx="152401" cy="838200"/>
                </a:xfrm>
              </p:grpSpPr>
              <p:cxnSp>
                <p:nvCxnSpPr>
                  <p:cNvPr id="310" name="Straight Arrow Connector 309"/>
                  <p:cNvCxnSpPr/>
                  <p:nvPr/>
                </p:nvCxnSpPr>
                <p:spPr>
                  <a:xfrm rot="16200000" flipH="1">
                    <a:off x="495301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Arrow Connector 310"/>
                  <p:cNvCxnSpPr/>
                  <p:nvPr/>
                </p:nvCxnSpPr>
                <p:spPr>
                  <a:xfrm rot="5400000" flipH="1" flipV="1">
                    <a:off x="495300" y="3390900"/>
                    <a:ext cx="838200" cy="152400"/>
                  </a:xfrm>
                  <a:prstGeom prst="straightConnector1">
                    <a:avLst/>
                  </a:prstGeom>
                  <a:ln w="38100">
                    <a:solidFill>
                      <a:srgbClr val="92D050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8" name="Group 13"/>
              <p:cNvGrpSpPr/>
              <p:nvPr/>
            </p:nvGrpSpPr>
            <p:grpSpPr>
              <a:xfrm>
                <a:off x="2819400" y="2895600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300" name="Oval 299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1" name="Oval 300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2" name="Oval 301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4" name="Oval 303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5" name="Oval 304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94" name="Rectangle 293"/>
            <p:cNvSpPr/>
            <p:nvPr/>
          </p:nvSpPr>
          <p:spPr>
            <a:xfrm>
              <a:off x="228600" y="1905000"/>
              <a:ext cx="31242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Iterative MapReduce</a:t>
              </a:r>
            </a:p>
            <a:p>
              <a:r>
                <a:rPr lang="en-US" dirty="0" smtClean="0">
                  <a:solidFill>
                    <a:schemeClr val="tx1"/>
                  </a:solidFill>
                </a:rPr>
                <a:t>Map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chemeClr val="tx1"/>
                  </a:solidFill>
                </a:rPr>
                <a:t>Map</a:t>
              </a:r>
              <a:endParaRPr lang="en-US" dirty="0" smtClean="0">
                <a:solidFill>
                  <a:schemeClr val="tx1"/>
                </a:solidFill>
              </a:endParaRPr>
            </a:p>
            <a:p>
              <a:r>
                <a:rPr lang="en-US" dirty="0" smtClean="0">
                  <a:solidFill>
                    <a:schemeClr val="tx1"/>
                  </a:solidFill>
                </a:rPr>
                <a:t>      Reduce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r>
                <a:rPr lang="en-US" dirty="0" smtClean="0">
                  <a:solidFill>
                    <a:schemeClr val="tx1"/>
                  </a:solidFill>
                </a:rPr>
                <a:t>    </a:t>
              </a:r>
              <a:r>
                <a:rPr lang="en-US" dirty="0" err="1" smtClean="0">
                  <a:solidFill>
                    <a:schemeClr val="tx1"/>
                  </a:solidFill>
                </a:rPr>
                <a:t>Reduce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n-lt"/>
              </a:rPr>
              <a:t>Applications &amp; Different</a:t>
            </a:r>
            <a:r>
              <a:rPr lang="en-US" sz="2400" b="1" dirty="0" smtClean="0"/>
              <a:t> Interconnection Patterns</a:t>
            </a:r>
            <a:endParaRPr lang="en-US" sz="2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609601"/>
          <a:ext cx="8839200" cy="583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692"/>
                <a:gridCol w="2210143"/>
                <a:gridCol w="2210143"/>
                <a:gridCol w="2131222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Map Only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Classic</a:t>
                      </a:r>
                    </a:p>
                    <a:p>
                      <a:pPr algn="ctr"/>
                      <a:r>
                        <a:rPr lang="en-US" sz="1800" dirty="0" smtClean="0"/>
                        <a:t>MapReduce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Iterative</a:t>
                      </a:r>
                      <a:r>
                        <a:rPr lang="en-US" sz="1800" baseline="0" dirty="0" smtClean="0"/>
                        <a:t> Reductions </a:t>
                      </a:r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MapReduce++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Loosely Synchronous</a:t>
                      </a:r>
                      <a:endParaRPr lang="en-US" sz="1800" dirty="0"/>
                    </a:p>
                  </a:txBody>
                  <a:tcPr/>
                </a:tc>
              </a:tr>
              <a:tr h="19628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64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CAP3</a:t>
                      </a:r>
                      <a:r>
                        <a:rPr lang="en-US" sz="1600" dirty="0" smtClean="0"/>
                        <a:t>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Document conversion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PDF -&gt; HTML)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Parametric sweeps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 Energy</a:t>
                      </a:r>
                      <a:r>
                        <a:rPr lang="en-US" sz="1600" baseline="0" dirty="0" smtClean="0"/>
                        <a:t> Physics (</a:t>
                      </a:r>
                      <a:r>
                        <a:rPr lang="en-US" sz="1600" b="1" baseline="0" dirty="0" smtClean="0"/>
                        <a:t>HEP</a:t>
                      </a:r>
                      <a:r>
                        <a:rPr lang="en-US" sz="1600" baseline="0" dirty="0" smtClean="0"/>
                        <a:t>) </a:t>
                      </a:r>
                      <a:r>
                        <a:rPr lang="en-US" sz="1600" dirty="0" smtClean="0"/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SWG</a:t>
                      </a:r>
                      <a:r>
                        <a:rPr lang="en-US" sz="1600" baseline="0" dirty="0" smtClean="0"/>
                        <a:t> gene alignment</a:t>
                      </a:r>
                      <a:endParaRPr lang="en-US" sz="1600" dirty="0" smtClean="0"/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Information retrieval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Expectation maximization algorithms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Clustering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Linear Algebra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 MPI scientific applications utilizing</a:t>
                      </a:r>
                      <a:r>
                        <a:rPr lang="en-US" sz="1600" baseline="0" dirty="0" smtClean="0"/>
                        <a:t> wide variety of communication constructs including local interactions</a:t>
                      </a:r>
                    </a:p>
                  </a:txBody>
                  <a:tcPr/>
                </a:tc>
              </a:tr>
              <a:tr h="15276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CAP3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Gene Assembly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PolarGrid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Matlab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data analysis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Information Retrieval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HEP Data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Calculation of Pairwise Distances for ALU Sequences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Kmeans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Deterministic Annealing 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Clustering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Multidimensional Scaling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MDS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Solving Differential Equations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particle dynamics with short range forces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35"/>
          <p:cNvGrpSpPr/>
          <p:nvPr/>
        </p:nvGrpSpPr>
        <p:grpSpPr>
          <a:xfrm>
            <a:off x="609600" y="1600200"/>
            <a:ext cx="1524000" cy="1512332"/>
            <a:chOff x="762000" y="1219200"/>
            <a:chExt cx="1524000" cy="1512332"/>
          </a:xfrm>
        </p:grpSpPr>
        <p:sp>
          <p:nvSpPr>
            <p:cNvPr id="37" name="TextBox 36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0" name="Straight Arrow Connector 39"/>
              <p:cNvCxnSpPr>
                <a:endCxn id="3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43" name="Straight Arrow Connector 42"/>
              <p:cNvCxnSpPr>
                <a:endCxn id="4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51" name="Straight Arrow Connector 50"/>
                <p:cNvCxnSpPr>
                  <a:endCxn id="5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Output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map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2590800" y="1524000"/>
            <a:ext cx="2129474" cy="1600200"/>
            <a:chOff x="6705600" y="1905000"/>
            <a:chExt cx="2129474" cy="1600200"/>
          </a:xfrm>
        </p:grpSpPr>
        <p:sp>
          <p:nvSpPr>
            <p:cNvPr id="54" name="TextBox 53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57" name="Straight Arrow Connector 56"/>
            <p:cNvCxnSpPr>
              <a:endCxn id="56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4"/>
              <a:endCxn id="70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0" name="Straight Arrow Connector 59"/>
            <p:cNvCxnSpPr>
              <a:endCxn id="59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9" idx="4"/>
              <a:endCxn id="70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68" name="Straight Arrow Connector 67"/>
            <p:cNvCxnSpPr>
              <a:endCxn id="67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4"/>
              <a:endCxn id="70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map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74" name="Straight Arrow Connector 73"/>
            <p:cNvCxnSpPr>
              <a:stCxn id="56" idx="4"/>
              <a:endCxn id="71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9" idx="4"/>
              <a:endCxn id="71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7" idx="4"/>
              <a:endCxn id="71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001000" y="29718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reduce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32" name="Arc 131"/>
          <p:cNvSpPr/>
          <p:nvPr/>
        </p:nvSpPr>
        <p:spPr>
          <a:xfrm rot="856400">
            <a:off x="5452446" y="1546558"/>
            <a:ext cx="1014734" cy="1706020"/>
          </a:xfrm>
          <a:prstGeom prst="arc">
            <a:avLst>
              <a:gd name="adj1" fmla="val 13184796"/>
              <a:gd name="adj2" fmla="val 6304267"/>
            </a:avLst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" name="Group 162"/>
          <p:cNvGrpSpPr/>
          <p:nvPr/>
        </p:nvGrpSpPr>
        <p:grpSpPr>
          <a:xfrm>
            <a:off x="4724400" y="1447800"/>
            <a:ext cx="2141390" cy="1752600"/>
            <a:chOff x="4572000" y="1752600"/>
            <a:chExt cx="2141390" cy="1752600"/>
          </a:xfrm>
        </p:grpSpPr>
        <p:sp>
          <p:nvSpPr>
            <p:cNvPr id="108" name="TextBox 107"/>
            <p:cNvSpPr txBox="1"/>
            <p:nvPr/>
          </p:nvSpPr>
          <p:spPr>
            <a:xfrm>
              <a:off x="47244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Input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4572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10" name="Straight Arrow Connector 109"/>
            <p:cNvCxnSpPr>
              <a:endCxn id="109" idx="0"/>
            </p:cNvCxnSpPr>
            <p:nvPr/>
          </p:nvCxnSpPr>
          <p:spPr>
            <a:xfrm rot="5400000">
              <a:off x="4610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9" idx="4"/>
              <a:endCxn id="121" idx="1"/>
            </p:cNvCxnSpPr>
            <p:nvPr/>
          </p:nvCxnSpPr>
          <p:spPr>
            <a:xfrm rot="16200000" flipH="1">
              <a:off x="47244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953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13" name="Straight Arrow Connector 112"/>
            <p:cNvCxnSpPr>
              <a:endCxn id="112" idx="0"/>
            </p:cNvCxnSpPr>
            <p:nvPr/>
          </p:nvCxnSpPr>
          <p:spPr>
            <a:xfrm rot="5400000">
              <a:off x="4991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2" idx="4"/>
              <a:endCxn id="121" idx="0"/>
            </p:cNvCxnSpPr>
            <p:nvPr/>
          </p:nvCxnSpPr>
          <p:spPr>
            <a:xfrm rot="5400000">
              <a:off x="49911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57912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16" name="Straight Arrow Connector 115"/>
            <p:cNvCxnSpPr>
              <a:endCxn id="115" idx="0"/>
            </p:cNvCxnSpPr>
            <p:nvPr/>
          </p:nvCxnSpPr>
          <p:spPr>
            <a:xfrm rot="5400000">
              <a:off x="58293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4"/>
              <a:endCxn id="121" idx="7"/>
            </p:cNvCxnSpPr>
            <p:nvPr/>
          </p:nvCxnSpPr>
          <p:spPr>
            <a:xfrm rot="5400000">
              <a:off x="54413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5410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55626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816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map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49530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562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23" name="Straight Arrow Connector 122"/>
            <p:cNvCxnSpPr>
              <a:stCxn id="109" idx="4"/>
              <a:endCxn id="122" idx="1"/>
            </p:cNvCxnSpPr>
            <p:nvPr/>
          </p:nvCxnSpPr>
          <p:spPr>
            <a:xfrm rot="16200000" flipH="1">
              <a:off x="50292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2" idx="4"/>
              <a:endCxn id="122" idx="0"/>
            </p:cNvCxnSpPr>
            <p:nvPr/>
          </p:nvCxnSpPr>
          <p:spPr>
            <a:xfrm rot="16200000" flipH="1">
              <a:off x="52959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5" idx="4"/>
              <a:endCxn id="122" idx="7"/>
            </p:cNvCxnSpPr>
            <p:nvPr/>
          </p:nvCxnSpPr>
          <p:spPr>
            <a:xfrm rot="5400000">
              <a:off x="57461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5400000">
              <a:off x="49918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5400000">
              <a:off x="5601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2"/>
            <p:cNvGrpSpPr/>
            <p:nvPr/>
          </p:nvGrpSpPr>
          <p:grpSpPr>
            <a:xfrm>
              <a:off x="5334000" y="3124200"/>
              <a:ext cx="198119" cy="45719"/>
              <a:chOff x="7696200" y="2743200"/>
              <a:chExt cx="198119" cy="4571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648200" y="31242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reduce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38800" y="1752600"/>
              <a:ext cx="107459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iterations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61"/>
          <p:cNvGrpSpPr/>
          <p:nvPr/>
        </p:nvGrpSpPr>
        <p:grpSpPr>
          <a:xfrm>
            <a:off x="6934200" y="1524000"/>
            <a:ext cx="1752600" cy="1676400"/>
            <a:chOff x="6934200" y="1828800"/>
            <a:chExt cx="1752600" cy="1676400"/>
          </a:xfrm>
        </p:grpSpPr>
        <p:sp>
          <p:nvSpPr>
            <p:cNvPr id="135" name="Rectangle 134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7354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</a:rPr>
                <a:t>Pij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Arc 159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Arc 160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9200" y="6488668"/>
            <a:ext cx="46315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Domain of MapReduce and Iterative Extensions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096000" y="662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304800" y="6629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648866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648200" y="609600"/>
            <a:ext cx="2209800" cy="5867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791200" cy="762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Twister</a:t>
            </a:r>
            <a:endParaRPr lang="en-US" sz="4000" b="1" dirty="0"/>
          </a:p>
        </p:txBody>
      </p:sp>
      <p:sp>
        <p:nvSpPr>
          <p:cNvPr id="192" name="Content Placeholder 2"/>
          <p:cNvSpPr txBox="1">
            <a:spLocks/>
          </p:cNvSpPr>
          <p:nvPr/>
        </p:nvSpPr>
        <p:spPr>
          <a:xfrm>
            <a:off x="5715000" y="1219200"/>
            <a:ext cx="3429000" cy="2514600"/>
          </a:xfrm>
          <a:prstGeom prst="rect">
            <a:avLst/>
          </a:prstGeom>
        </p:spPr>
        <p:txBody>
          <a:bodyPr vert="horz" lIns="91435" tIns="45718" rIns="91435" bIns="45718" rtlCol="0">
            <a:normAutofit fontScale="40000" lnSpcReduction="20000"/>
          </a:bodyPr>
          <a:lstStyle/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Streaming based </a:t>
            </a:r>
            <a:r>
              <a:rPr lang="en-US" sz="3500" dirty="0" smtClean="0">
                <a:solidFill>
                  <a:prstClr val="black"/>
                </a:solidFill>
              </a:rPr>
              <a:t>communication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Intermediate results are directly transferred from the map tasks to the reduce tasks – </a:t>
            </a:r>
            <a:r>
              <a:rPr lang="en-US" sz="3500" b="1" dirty="0" smtClean="0">
                <a:solidFill>
                  <a:prstClr val="black"/>
                </a:solidFill>
              </a:rPr>
              <a:t>eliminates local files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Cacheable</a:t>
            </a:r>
            <a:r>
              <a:rPr lang="en-US" sz="3500" dirty="0" smtClean="0">
                <a:solidFill>
                  <a:srgbClr val="E4CFA0"/>
                </a:solidFill>
              </a:rPr>
              <a:t> </a:t>
            </a:r>
            <a:r>
              <a:rPr lang="en-US" sz="3500" dirty="0" smtClean="0">
                <a:solidFill>
                  <a:prstClr val="black"/>
                </a:solidFill>
              </a:rPr>
              <a:t>map/reduce tasks</a:t>
            </a:r>
          </a:p>
          <a:p>
            <a:pPr marL="569913" lvl="1" indent="-112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Static data remains in memory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srgbClr val="990033"/>
                </a:solidFill>
              </a:rPr>
              <a:t>Combine </a:t>
            </a:r>
            <a:r>
              <a:rPr lang="en-US" sz="3500" dirty="0" smtClean="0">
                <a:solidFill>
                  <a:prstClr val="black"/>
                </a:solidFill>
              </a:rPr>
              <a:t>phase to combine reductions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dirty="0" smtClean="0">
                <a:solidFill>
                  <a:prstClr val="black"/>
                </a:solidFill>
              </a:rPr>
              <a:t>User Program is the </a:t>
            </a:r>
            <a:r>
              <a:rPr lang="en-US" sz="3500" b="1" dirty="0" smtClean="0">
                <a:solidFill>
                  <a:prstClr val="black"/>
                </a:solidFill>
              </a:rPr>
              <a:t>composer</a:t>
            </a:r>
            <a:r>
              <a:rPr lang="en-US" sz="3500" dirty="0" smtClean="0">
                <a:solidFill>
                  <a:prstClr val="black"/>
                </a:solidFill>
              </a:rPr>
              <a:t> of MapReduce computations</a:t>
            </a: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990033"/>
                </a:solidFill>
              </a:rPr>
              <a:t>Extends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</a:rPr>
              <a:t>the MapReduce model to </a:t>
            </a:r>
            <a:r>
              <a:rPr lang="en-US" sz="3500" b="1" dirty="0" smtClean="0">
                <a:solidFill>
                  <a:srgbClr val="00B0F0"/>
                </a:solidFill>
              </a:rPr>
              <a:t>iterative</a:t>
            </a:r>
            <a:r>
              <a:rPr lang="en-US" sz="3500" b="1" dirty="0" smtClean="0">
                <a:solidFill>
                  <a:srgbClr val="E4CFA0"/>
                </a:solidFill>
              </a:rPr>
              <a:t> </a:t>
            </a:r>
            <a:r>
              <a:rPr lang="en-US" sz="3500" b="1" dirty="0" smtClean="0">
                <a:solidFill>
                  <a:prstClr val="black"/>
                </a:solidFill>
              </a:rPr>
              <a:t>computations</a:t>
            </a:r>
          </a:p>
          <a:p>
            <a:pPr marL="342883" indent="-342883">
              <a:spcBef>
                <a:spcPct val="20000"/>
              </a:spcBef>
              <a:defRPr/>
            </a:pPr>
            <a:endParaRPr lang="en-US" sz="3200" dirty="0" smtClean="0">
              <a:solidFill>
                <a:srgbClr val="E4CFA0"/>
              </a:solidFill>
            </a:endParaRPr>
          </a:p>
          <a:p>
            <a:pPr marL="342883" indent="-342883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E4CFA0"/>
              </a:solidFill>
            </a:endParaRPr>
          </a:p>
        </p:txBody>
      </p:sp>
      <p:grpSp>
        <p:nvGrpSpPr>
          <p:cNvPr id="3" name="Group 195"/>
          <p:cNvGrpSpPr/>
          <p:nvPr/>
        </p:nvGrpSpPr>
        <p:grpSpPr>
          <a:xfrm>
            <a:off x="304800" y="762000"/>
            <a:ext cx="3733800" cy="2413000"/>
            <a:chOff x="1371600" y="762000"/>
            <a:chExt cx="4572000" cy="2438400"/>
          </a:xfrm>
        </p:grpSpPr>
        <p:sp>
          <p:nvSpPr>
            <p:cNvPr id="197" name="Rounded Rectangle 196"/>
            <p:cNvSpPr/>
            <p:nvPr/>
          </p:nvSpPr>
          <p:spPr>
            <a:xfrm>
              <a:off x="13716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1371600" y="762000"/>
              <a:ext cx="4495800" cy="381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1371600" y="2743200"/>
              <a:ext cx="4495800" cy="4572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1447800" y="2819400"/>
              <a:ext cx="2209800" cy="304800"/>
            </a:xfrm>
            <a:prstGeom prst="rect">
              <a:avLst/>
            </a:prstGeom>
            <a:solidFill>
              <a:srgbClr val="E6CF7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Data Split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4038600" y="1524001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2" name="Rounded Rectangle 201"/>
            <p:cNvSpPr/>
            <p:nvPr/>
          </p:nvSpPr>
          <p:spPr>
            <a:xfrm>
              <a:off x="5029200" y="1524000"/>
              <a:ext cx="838200" cy="685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17526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038600" y="1524001"/>
              <a:ext cx="8341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MR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Driver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953000" y="1524001"/>
              <a:ext cx="990600" cy="4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User</a:t>
              </a:r>
            </a:p>
            <a:p>
              <a:pPr algn="ctr"/>
              <a:r>
                <a:rPr lang="en-US" sz="1300" b="1" dirty="0" smtClean="0">
                  <a:solidFill>
                    <a:srgbClr val="1F497D">
                      <a:lumMod val="75000"/>
                    </a:srgbClr>
                  </a:solidFill>
                </a:rPr>
                <a:t>Program</a:t>
              </a:r>
              <a:endParaRPr lang="en-US" sz="13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447800" y="762000"/>
              <a:ext cx="4495800" cy="311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Pub/Sub Broker Network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07" name="Rounded Rectangle 206"/>
            <p:cNvSpPr/>
            <p:nvPr/>
          </p:nvSpPr>
          <p:spPr>
            <a:xfrm>
              <a:off x="2667000" y="1524000"/>
              <a:ext cx="1066800" cy="914400"/>
            </a:xfrm>
            <a:prstGeom prst="roundRect">
              <a:avLst>
                <a:gd name="adj" fmla="val 12870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3048000" y="1524000"/>
              <a:ext cx="304800" cy="2286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white"/>
                  </a:solidFill>
                </a:rPr>
                <a:t>D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>
              <a:off x="3276600" y="2971800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26677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2896394" y="2971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/>
            <p:cNvSpPr txBox="1"/>
            <p:nvPr/>
          </p:nvSpPr>
          <p:spPr>
            <a:xfrm>
              <a:off x="4038600" y="2743201"/>
              <a:ext cx="1296581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File System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rot="5400000">
              <a:off x="1639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5400000">
              <a:off x="30106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/>
            <p:cNvCxnSpPr/>
            <p:nvPr/>
          </p:nvCxnSpPr>
          <p:spPr>
            <a:xfrm rot="5400000">
              <a:off x="43060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/>
            <p:cNvCxnSpPr/>
            <p:nvPr/>
          </p:nvCxnSpPr>
          <p:spPr>
            <a:xfrm rot="5400000">
              <a:off x="5220494" y="1332706"/>
              <a:ext cx="381000" cy="158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Up-Down Arrow 216"/>
            <p:cNvSpPr/>
            <p:nvPr/>
          </p:nvSpPr>
          <p:spPr>
            <a:xfrm>
              <a:off x="18288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8" name="Up-Down Arrow 217"/>
            <p:cNvSpPr/>
            <p:nvPr/>
          </p:nvSpPr>
          <p:spPr>
            <a:xfrm>
              <a:off x="3124200" y="2438400"/>
              <a:ext cx="152400" cy="3048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19" name="Up-Down Arrow 218"/>
            <p:cNvSpPr/>
            <p:nvPr/>
          </p:nvSpPr>
          <p:spPr>
            <a:xfrm>
              <a:off x="5334000" y="2209800"/>
              <a:ext cx="152400" cy="533400"/>
            </a:xfrm>
            <a:prstGeom prst="upDownArrow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0" name="Hexagon 219"/>
            <p:cNvSpPr/>
            <p:nvPr/>
          </p:nvSpPr>
          <p:spPr>
            <a:xfrm>
              <a:off x="1447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4478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2" name="Hexagon 221"/>
            <p:cNvSpPr/>
            <p:nvPr/>
          </p:nvSpPr>
          <p:spPr>
            <a:xfrm>
              <a:off x="20574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21336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4" name="Hexagon 223"/>
            <p:cNvSpPr/>
            <p:nvPr/>
          </p:nvSpPr>
          <p:spPr>
            <a:xfrm>
              <a:off x="27432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27432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6" name="Hexagon 225"/>
            <p:cNvSpPr/>
            <p:nvPr/>
          </p:nvSpPr>
          <p:spPr>
            <a:xfrm>
              <a:off x="3352800" y="1828800"/>
              <a:ext cx="304800" cy="228600"/>
            </a:xfrm>
            <a:prstGeom prst="hexagon">
              <a:avLst/>
            </a:prstGeom>
            <a:solidFill>
              <a:srgbClr val="66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M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9000" y="2133600"/>
              <a:ext cx="228600" cy="228600"/>
            </a:xfrm>
            <a:prstGeom prst="ellipse">
              <a:avLst/>
            </a:prstGeom>
            <a:solidFill>
              <a:srgbClr val="FF66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1F497D">
                      <a:lumMod val="75000"/>
                    </a:srgbClr>
                  </a:solidFill>
                </a:rPr>
                <a:t>R</a:t>
              </a:r>
              <a:endParaRPr lang="en-US" sz="1400" b="1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28" name="Flowchart: Connector 227"/>
            <p:cNvSpPr/>
            <p:nvPr/>
          </p:nvSpPr>
          <p:spPr>
            <a:xfrm>
              <a:off x="18288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9" name="Flowchart: Connector 228"/>
            <p:cNvSpPr/>
            <p:nvPr/>
          </p:nvSpPr>
          <p:spPr>
            <a:xfrm>
              <a:off x="1905000" y="19050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0" name="Flowchart: Connector 229"/>
            <p:cNvSpPr/>
            <p:nvPr/>
          </p:nvSpPr>
          <p:spPr>
            <a:xfrm>
              <a:off x="18288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1" name="Flowchart: Connector 230"/>
            <p:cNvSpPr/>
            <p:nvPr/>
          </p:nvSpPr>
          <p:spPr>
            <a:xfrm>
              <a:off x="1905000" y="2209800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108"/>
            <p:cNvGrpSpPr/>
            <p:nvPr/>
          </p:nvGrpSpPr>
          <p:grpSpPr>
            <a:xfrm>
              <a:off x="2514600" y="1981200"/>
              <a:ext cx="121919" cy="45719"/>
              <a:chOff x="3200400" y="3352800"/>
              <a:chExt cx="121919" cy="45719"/>
            </a:xfrm>
          </p:grpSpPr>
          <p:sp>
            <p:nvSpPr>
              <p:cNvPr id="243" name="Flowchart: Connector 43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4" name="Flowchart: Connector 44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124200" y="1905000"/>
              <a:ext cx="121919" cy="45719"/>
              <a:chOff x="3200400" y="3352800"/>
              <a:chExt cx="121919" cy="45719"/>
            </a:xfrm>
          </p:grpSpPr>
          <p:sp>
            <p:nvSpPr>
              <p:cNvPr id="241" name="Flowchart: Connector 240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2" name="Flowchart: Connector 241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8"/>
            <p:cNvGrpSpPr/>
            <p:nvPr/>
          </p:nvGrpSpPr>
          <p:grpSpPr>
            <a:xfrm>
              <a:off x="3124200" y="2209800"/>
              <a:ext cx="121919" cy="45719"/>
              <a:chOff x="3200400" y="3352800"/>
              <a:chExt cx="121919" cy="45719"/>
            </a:xfrm>
          </p:grpSpPr>
          <p:sp>
            <p:nvSpPr>
              <p:cNvPr id="239" name="Flowchart: Connector 238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7" name="Group 51"/>
            <p:cNvGrpSpPr/>
            <p:nvPr/>
          </p:nvGrpSpPr>
          <p:grpSpPr>
            <a:xfrm>
              <a:off x="3200400" y="2971800"/>
              <a:ext cx="121919" cy="45719"/>
              <a:chOff x="3200400" y="3352800"/>
              <a:chExt cx="121919" cy="45719"/>
            </a:xfrm>
          </p:grpSpPr>
          <p:sp>
            <p:nvSpPr>
              <p:cNvPr id="237" name="Flowchart: Connector 236"/>
              <p:cNvSpPr/>
              <p:nvPr/>
            </p:nvSpPr>
            <p:spPr>
              <a:xfrm>
                <a:off x="32004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3276600" y="3352800"/>
                <a:ext cx="45719" cy="45719"/>
              </a:xfrm>
              <a:prstGeom prst="flowChartConnector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6" name="TextBox 235"/>
            <p:cNvSpPr txBox="1"/>
            <p:nvPr/>
          </p:nvSpPr>
          <p:spPr>
            <a:xfrm>
              <a:off x="1828801" y="1219201"/>
              <a:ext cx="1591458" cy="31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</a:rPr>
                <a:t>Worker Nodes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45" name="Hexagon 244"/>
          <p:cNvSpPr/>
          <p:nvPr/>
        </p:nvSpPr>
        <p:spPr>
          <a:xfrm>
            <a:off x="4029074" y="965200"/>
            <a:ext cx="304800" cy="228600"/>
          </a:xfrm>
          <a:prstGeom prst="hexagon">
            <a:avLst/>
          </a:prstGeom>
          <a:solidFill>
            <a:srgbClr val="66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M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029074" y="1346200"/>
            <a:ext cx="228600" cy="2286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</a:rPr>
              <a:t>R</a:t>
            </a:r>
            <a:endParaRPr lang="en-US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47" name="Up-Down Arrow 246"/>
          <p:cNvSpPr/>
          <p:nvPr/>
        </p:nvSpPr>
        <p:spPr>
          <a:xfrm>
            <a:off x="4105274" y="2184400"/>
            <a:ext cx="152400" cy="304800"/>
          </a:xfrm>
          <a:prstGeom prst="upDown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4029074" y="18034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</a:rPr>
              <a:t>D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333875" y="889000"/>
            <a:ext cx="1118501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Map Worker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4333875" y="1270000"/>
            <a:ext cx="132266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Reduce Worker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4333875" y="1727200"/>
            <a:ext cx="107271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MRDeamon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333875" y="2108200"/>
            <a:ext cx="1441090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Data Read/Write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253" name="Straight Arrow Connector 252"/>
          <p:cNvCxnSpPr/>
          <p:nvPr/>
        </p:nvCxnSpPr>
        <p:spPr>
          <a:xfrm rot="5400000">
            <a:off x="4029868" y="2793207"/>
            <a:ext cx="3048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333875" y="2565400"/>
            <a:ext cx="1364979" cy="307773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Communication</a:t>
            </a:r>
            <a:endParaRPr lang="en-US" sz="1400" b="1" dirty="0">
              <a:solidFill>
                <a:prstClr val="black"/>
              </a:solidFill>
            </a:endParaRPr>
          </a:p>
        </p:txBody>
      </p:sp>
      <p:grpSp>
        <p:nvGrpSpPr>
          <p:cNvPr id="8" name="Group 148"/>
          <p:cNvGrpSpPr/>
          <p:nvPr/>
        </p:nvGrpSpPr>
        <p:grpSpPr>
          <a:xfrm>
            <a:off x="4648200" y="3598954"/>
            <a:ext cx="4191000" cy="2954245"/>
            <a:chOff x="1807721" y="808977"/>
            <a:chExt cx="4648200" cy="3370355"/>
          </a:xfrm>
        </p:grpSpPr>
        <p:grpSp>
          <p:nvGrpSpPr>
            <p:cNvPr id="9" name="Group 26"/>
            <p:cNvGrpSpPr/>
            <p:nvPr/>
          </p:nvGrpSpPr>
          <p:grpSpPr>
            <a:xfrm>
              <a:off x="2743200" y="808977"/>
              <a:ext cx="3712721" cy="3094411"/>
              <a:chOff x="304800" y="1694153"/>
              <a:chExt cx="3712721" cy="3094411"/>
            </a:xfrm>
          </p:grpSpPr>
          <p:sp>
            <p:nvSpPr>
              <p:cNvPr id="159" name="Arc 158"/>
              <p:cNvSpPr/>
              <p:nvPr/>
            </p:nvSpPr>
            <p:spPr>
              <a:xfrm rot="3177236">
                <a:off x="1648167" y="2620252"/>
                <a:ext cx="2942011" cy="1394613"/>
              </a:xfrm>
              <a:prstGeom prst="arc">
                <a:avLst>
                  <a:gd name="adj1" fmla="val 9813537"/>
                  <a:gd name="adj2" fmla="val 1099694"/>
                </a:avLst>
              </a:prstGeom>
              <a:ln w="50800"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664721" y="3323575"/>
                <a:ext cx="2590800" cy="35000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Reduce (Key, List&lt;Value&gt;) 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2264921" y="1694153"/>
                <a:ext cx="882047" cy="360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Iterate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62" name="Straight Arrow Connector 161"/>
              <p:cNvCxnSpPr/>
              <p:nvPr/>
            </p:nvCxnSpPr>
            <p:spPr>
              <a:xfrm rot="16200000" flipH="1">
                <a:off x="1296194" y="2972594"/>
                <a:ext cx="381000" cy="379412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TextBox 162"/>
              <p:cNvSpPr txBox="1"/>
              <p:nvPr/>
            </p:nvSpPr>
            <p:spPr>
              <a:xfrm>
                <a:off x="304800" y="2667000"/>
                <a:ext cx="1916468" cy="360424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Map(Key, Value)  </a:t>
                </a: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1198120" y="4009377"/>
                <a:ext cx="2743199" cy="359669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cs typeface="Courier New" pitchFamily="49" charset="0"/>
                  </a:rPr>
                  <a:t>Combine (Key, List&lt;Value&gt;)</a:t>
                </a:r>
                <a:endParaRPr lang="en-US" sz="1400" b="1" dirty="0">
                  <a:solidFill>
                    <a:prstClr val="black"/>
                  </a:solidFill>
                  <a:cs typeface="Courier New" pitchFamily="49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2666999" y="2180576"/>
                <a:ext cx="1350522" cy="762000"/>
              </a:xfrm>
              <a:prstGeom prst="ellipse">
                <a:avLst/>
              </a:prstGeom>
              <a:ln w="25400"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solidFill>
                      <a:prstClr val="black"/>
                    </a:solidFill>
                  </a:rPr>
                  <a:t>User Program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6" name="Straight Arrow Connector 165"/>
              <p:cNvCxnSpPr/>
              <p:nvPr/>
            </p:nvCxnSpPr>
            <p:spPr>
              <a:xfrm rot="16200000" flipH="1">
                <a:off x="1883921" y="3704576"/>
                <a:ext cx="304800" cy="3048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TextBox 150"/>
            <p:cNvSpPr txBox="1"/>
            <p:nvPr/>
          </p:nvSpPr>
          <p:spPr>
            <a:xfrm>
              <a:off x="4550921" y="3810000"/>
              <a:ext cx="990600" cy="369332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Close()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026922" y="1066801"/>
              <a:ext cx="1295400" cy="351128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  <a:cs typeface="Courier New" pitchFamily="49" charset="0"/>
                </a:rPr>
                <a:t>Configure()</a:t>
              </a:r>
              <a:endParaRPr lang="en-US" sz="1400" b="1" dirty="0">
                <a:solidFill>
                  <a:prstClr val="black"/>
                </a:solidFill>
                <a:cs typeface="Courier New" pitchFamily="49" charset="0"/>
              </a:endParaRPr>
            </a:p>
          </p:txBody>
        </p:sp>
        <p:cxnSp>
          <p:nvCxnSpPr>
            <p:cNvPr id="153" name="Straight Arrow Connector 152"/>
            <p:cNvCxnSpPr>
              <a:stCxn id="152" idx="2"/>
            </p:cNvCxnSpPr>
            <p:nvPr/>
          </p:nvCxnSpPr>
          <p:spPr>
            <a:xfrm rot="5400000">
              <a:off x="3489272" y="1596474"/>
              <a:ext cx="363895" cy="680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/>
            <p:cNvCxnSpPr/>
            <p:nvPr/>
          </p:nvCxnSpPr>
          <p:spPr>
            <a:xfrm rot="5400000">
              <a:off x="4762479" y="3674642"/>
              <a:ext cx="345692" cy="6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Left Arrow Callout 154"/>
            <p:cNvSpPr/>
            <p:nvPr/>
          </p:nvSpPr>
          <p:spPr>
            <a:xfrm flipH="1">
              <a:off x="1807721" y="990600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79538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Static</a:t>
              </a:r>
            </a:p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data</a:t>
              </a:r>
            </a:p>
          </p:txBody>
        </p:sp>
        <p:sp>
          <p:nvSpPr>
            <p:cNvPr id="156" name="Left Arrow Callout 155"/>
            <p:cNvSpPr/>
            <p:nvPr/>
          </p:nvSpPr>
          <p:spPr>
            <a:xfrm flipH="1">
              <a:off x="1828800" y="2256777"/>
              <a:ext cx="1143000" cy="533400"/>
            </a:xfrm>
            <a:prstGeom prst="leftArrowCallout">
              <a:avLst>
                <a:gd name="adj1" fmla="val 25000"/>
                <a:gd name="adj2" fmla="val 25000"/>
                <a:gd name="adj3" fmla="val 25000"/>
                <a:gd name="adj4" fmla="val 80756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l-GR" sz="1400" b="1" dirty="0" smtClean="0">
                  <a:solidFill>
                    <a:prstClr val="black"/>
                  </a:solidFill>
                </a:rPr>
                <a:t>δ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 flow</a:t>
              </a:r>
            </a:p>
          </p:txBody>
        </p:sp>
        <p:cxnSp>
          <p:nvCxnSpPr>
            <p:cNvPr id="157" name="Straight Arrow Connector 156"/>
            <p:cNvCxnSpPr>
              <a:stCxn id="156" idx="1"/>
            </p:cNvCxnSpPr>
            <p:nvPr/>
          </p:nvCxnSpPr>
          <p:spPr>
            <a:xfrm flipV="1">
              <a:off x="2971800" y="2256777"/>
              <a:ext cx="9144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56" idx="1"/>
            </p:cNvCxnSpPr>
            <p:nvPr/>
          </p:nvCxnSpPr>
          <p:spPr>
            <a:xfrm>
              <a:off x="2971800" y="2523477"/>
              <a:ext cx="1371600" cy="4483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3962400" cy="2733798"/>
          </a:xfrm>
          <a:prstGeom prst="rect">
            <a:avLst/>
          </a:prstGeom>
          <a:noFill/>
          <a:ln w="127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8" name="TextBox 167"/>
          <p:cNvSpPr txBox="1"/>
          <p:nvPr/>
        </p:nvSpPr>
        <p:spPr>
          <a:xfrm>
            <a:off x="304800" y="6257835"/>
            <a:ext cx="4038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Different synchronization and intercommunication mechanisms used by the parallel runtimes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76200"/>
            <a:ext cx="501094" cy="609600"/>
          </a:xfrm>
          <a:prstGeom prst="rect">
            <a:avLst/>
          </a:prstGeom>
          <a:noFill/>
        </p:spPr>
      </p:pic>
      <p:pic>
        <p:nvPicPr>
          <p:cNvPr id="84" name="Picture 2" descr="D:\academic\phd\Publications\MapReduce++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76200"/>
            <a:ext cx="501094" cy="609600"/>
          </a:xfrm>
          <a:prstGeom prst="rect">
            <a:avLst/>
          </a:prstGeom>
          <a:noFill/>
        </p:spPr>
      </p:pic>
      <p:sp>
        <p:nvSpPr>
          <p:cNvPr id="85" name="Rectangle 84"/>
          <p:cNvSpPr/>
          <p:nvPr/>
        </p:nvSpPr>
        <p:spPr>
          <a:xfrm>
            <a:off x="4267200" y="6400800"/>
            <a:ext cx="152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Iterative and non-Iterative Computations</a:t>
            </a:r>
            <a:endParaRPr lang="en-US" sz="3600" b="1" dirty="0"/>
          </a:p>
        </p:txBody>
      </p:sp>
      <p:pic>
        <p:nvPicPr>
          <p:cNvPr id="4" name="Picture 2" descr="D:\Academic\Ph.D\eScience2008\images\eps\kmeans_col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0"/>
            <a:ext cx="3405613" cy="2844509"/>
          </a:xfrm>
          <a:prstGeom prst="rect">
            <a:avLst/>
          </a:prstGeom>
          <a:noFill/>
        </p:spPr>
      </p:pic>
      <p:sp>
        <p:nvSpPr>
          <p:cNvPr id="11" name="Right Arrow Callout 10"/>
          <p:cNvSpPr/>
          <p:nvPr/>
        </p:nvSpPr>
        <p:spPr>
          <a:xfrm>
            <a:off x="152400" y="1447800"/>
            <a:ext cx="1371600" cy="685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3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K-means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581400"/>
            <a:ext cx="255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Performance of K-Means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5" name="Picture 14" descr="kmeans-color-lo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86200"/>
            <a:ext cx="4129088" cy="266700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886200"/>
            <a:ext cx="4495800" cy="2832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181600" y="3048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Smith Waterman is a non iterative case and of course runs fine</a:t>
            </a:r>
            <a:endParaRPr lang="en-US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of Matrix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0" y="4191000"/>
            <a:ext cx="8779330" cy="2209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Considerable performance gap between Java and C++</a:t>
            </a:r>
            <a:r>
              <a:rPr lang="en-US" sz="2400" dirty="0"/>
              <a:t> </a:t>
            </a:r>
            <a:r>
              <a:rPr lang="en-US" sz="2400" dirty="0" smtClean="0"/>
              <a:t>(Note the estimated computation times)</a:t>
            </a:r>
          </a:p>
          <a:p>
            <a:r>
              <a:rPr lang="en-US" sz="2400" dirty="0" smtClean="0"/>
              <a:t>For larger matrices both implementations show negative overheads</a:t>
            </a:r>
          </a:p>
          <a:p>
            <a:r>
              <a:rPr lang="en-US" sz="2400" dirty="0" smtClean="0"/>
              <a:t>Stateful tasks enables these algorithms to be implemented using MapReduce</a:t>
            </a:r>
          </a:p>
          <a:p>
            <a:r>
              <a:rPr lang="en-US" sz="2400" dirty="0" smtClean="0"/>
              <a:t>Exploring more algorithms of this nature would be an interesting future work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799"/>
            <a:ext cx="4267200" cy="292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4274" y="685799"/>
            <a:ext cx="4419600" cy="297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3635051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Matrix multiplication time against size of a matrix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630068"/>
            <a:ext cx="3488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Overhead against the 1/SQRT(Grain Size)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5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OGF’10 Demo from Rennes</a:t>
            </a:r>
            <a:endParaRPr lang="en-US" b="1" dirty="0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SDSC</a:t>
            </a: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UF</a:t>
            </a: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UC</a:t>
            </a: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Lille</a:t>
            </a: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Rennes</a:t>
            </a: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>
                <a:solidFill>
                  <a:srgbClr val="000000"/>
                </a:solidFill>
              </a:rPr>
              <a:t>Sophia</a:t>
            </a: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00400" y="49530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err="1">
                <a:solidFill>
                  <a:prstClr val="black"/>
                </a:solidFill>
              </a:rPr>
              <a:t>ViNe</a:t>
            </a:r>
            <a:r>
              <a:rPr lang="en-US" dirty="0">
                <a:solidFill>
                  <a:prstClr val="black"/>
                </a:solidFill>
              </a:rPr>
              <a:t> provided the necessary inter-cloud connectivity to deploy </a:t>
            </a:r>
            <a:r>
              <a:rPr lang="en-US" dirty="0" err="1">
                <a:solidFill>
                  <a:prstClr val="black"/>
                </a:solidFill>
              </a:rPr>
              <a:t>CloudBLAST</a:t>
            </a:r>
            <a:r>
              <a:rPr lang="en-US" dirty="0">
                <a:solidFill>
                  <a:prstClr val="black"/>
                </a:solidFill>
              </a:rPr>
              <a:t> across </a:t>
            </a:r>
            <a:r>
              <a:rPr lang="en-US" dirty="0" smtClean="0">
                <a:solidFill>
                  <a:prstClr val="black"/>
                </a:solidFill>
              </a:rPr>
              <a:t>6 </a:t>
            </a:r>
            <a:r>
              <a:rPr lang="en-US" dirty="0">
                <a:solidFill>
                  <a:prstClr val="black"/>
                </a:solidFill>
              </a:rPr>
              <a:t>Nimbus sites, with a mix of public and private subnets.</a:t>
            </a:r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>
                <a:solidFill>
                  <a:prstClr val="black"/>
                </a:solidFill>
              </a:rPr>
              <a:t>Grid’5000 firewall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FutureGrid key </a:t>
            </a:r>
            <a:r>
              <a:rPr lang="en-US" b="1" dirty="0" smtClean="0"/>
              <a:t>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is an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5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500" dirty="0" smtClean="0"/>
              <a:t>Supporting international </a:t>
            </a:r>
            <a:r>
              <a:rPr lang="en-US" sz="2500" dirty="0" smtClean="0">
                <a:solidFill>
                  <a:srgbClr val="FF0000"/>
                </a:solidFill>
              </a:rPr>
              <a:t>Computer Science </a:t>
            </a:r>
            <a:r>
              <a:rPr lang="en-US" sz="2500" dirty="0" smtClean="0"/>
              <a:t>and </a:t>
            </a:r>
            <a:r>
              <a:rPr lang="en-US" sz="25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500" dirty="0" smtClean="0"/>
              <a:t>research in cloud, grid and parallel computing (HPC)</a:t>
            </a:r>
            <a:endParaRPr lang="en-US" sz="2500" dirty="0" smtClean="0">
              <a:solidFill>
                <a:srgbClr val="FF0000"/>
              </a:solidFill>
            </a:endParaRPr>
          </a:p>
          <a:p>
            <a:pPr lvl="1"/>
            <a:r>
              <a:rPr lang="en-US" sz="2500" dirty="0" smtClean="0"/>
              <a:t>Industry and Academia</a:t>
            </a:r>
          </a:p>
          <a:p>
            <a:r>
              <a:rPr lang="en-US" sz="25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500" dirty="0" smtClean="0">
                <a:cs typeface="Times New Roman" pitchFamily="18" charset="0"/>
              </a:rPr>
              <a:t>,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500" dirty="0" smtClean="0">
                <a:cs typeface="Times New Roman" pitchFamily="18" charset="0"/>
              </a:rPr>
              <a:t> or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Each use of FutureGrid is an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 experiment </a:t>
            </a:r>
            <a:r>
              <a:rPr lang="en-US" sz="2500" dirty="0" smtClean="0">
                <a:cs typeface="Times New Roman" pitchFamily="18" charset="0"/>
              </a:rPr>
              <a:t>that is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reproducible</a:t>
            </a:r>
          </a:p>
          <a:p>
            <a:pPr lvl="1"/>
            <a:r>
              <a:rPr lang="en-US" sz="2500" dirty="0" smtClean="0">
                <a:cs typeface="Times New Roman" pitchFamily="18" charset="0"/>
              </a:rPr>
              <a:t>A rich </a:t>
            </a:r>
            <a:r>
              <a:rPr lang="en-US" sz="25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500" dirty="0" smtClean="0">
                <a:cs typeface="Times New Roman" pitchFamily="18" charset="0"/>
              </a:rPr>
              <a:t>platform for advanced cyberinfrastructure (computer science) classes</a:t>
            </a:r>
            <a:endParaRPr lang="en-US" sz="2500" dirty="0" smtClean="0"/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838200"/>
          </a:xfrm>
        </p:spPr>
        <p:txBody>
          <a:bodyPr/>
          <a:lstStyle/>
          <a:p>
            <a:r>
              <a:rPr lang="en-US" b="1" dirty="0" smtClean="0"/>
              <a:t>Education &amp; Outreach on FutureGrid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Build up </a:t>
            </a:r>
            <a:r>
              <a:rPr lang="en-US" sz="2400" dirty="0" smtClean="0">
                <a:solidFill>
                  <a:srgbClr val="FF0000"/>
                </a:solidFill>
              </a:rPr>
              <a:t>tutorials</a:t>
            </a:r>
            <a:r>
              <a:rPr lang="en-US" sz="2400" dirty="0" smtClean="0"/>
              <a:t> on supported software</a:t>
            </a:r>
          </a:p>
          <a:p>
            <a:r>
              <a:rPr lang="en-US" sz="2400" dirty="0" smtClean="0"/>
              <a:t>Support development of curricula requiring privileges and </a:t>
            </a:r>
            <a:r>
              <a:rPr lang="en-US" sz="2400" dirty="0" smtClean="0">
                <a:solidFill>
                  <a:srgbClr val="FF0000"/>
                </a:solidFill>
              </a:rPr>
              <a:t>systems destruction capabilities </a:t>
            </a:r>
            <a:r>
              <a:rPr lang="en-US" sz="2400" dirty="0" smtClean="0"/>
              <a:t>that are hard to grant on conventional TeraGrid</a:t>
            </a:r>
          </a:p>
          <a:p>
            <a:r>
              <a:rPr lang="en-US" sz="2400" dirty="0" smtClean="0"/>
              <a:t>Offer suite of </a:t>
            </a:r>
            <a:r>
              <a:rPr lang="en-US" sz="2400" dirty="0" smtClean="0">
                <a:solidFill>
                  <a:srgbClr val="FF0000"/>
                </a:solidFill>
              </a:rPr>
              <a:t>appliances</a:t>
            </a:r>
            <a:r>
              <a:rPr lang="en-US" sz="2400" dirty="0" smtClean="0"/>
              <a:t> (customized VM based images) supporting online laboratories</a:t>
            </a:r>
          </a:p>
          <a:p>
            <a:r>
              <a:rPr lang="en-US" sz="2400" dirty="0" smtClean="0"/>
              <a:t>Supporting ~200 students in </a:t>
            </a:r>
            <a:r>
              <a:rPr lang="en-US" sz="2400" dirty="0" smtClean="0">
                <a:solidFill>
                  <a:srgbClr val="FF0000"/>
                </a:solidFill>
              </a:rPr>
              <a:t>Virtual Summer School </a:t>
            </a:r>
            <a:r>
              <a:rPr lang="en-US" sz="2400" dirty="0" smtClean="0"/>
              <a:t>on “</a:t>
            </a:r>
            <a:r>
              <a:rPr lang="en-US" sz="2400" dirty="0" smtClean="0">
                <a:solidFill>
                  <a:srgbClr val="FF0000"/>
                </a:solidFill>
              </a:rPr>
              <a:t>Big Data</a:t>
            </a:r>
            <a:r>
              <a:rPr lang="en-US" sz="2400" dirty="0" smtClean="0"/>
              <a:t>” July 26-30 with set of certified images – first offering </a:t>
            </a:r>
            <a:r>
              <a:rPr lang="en-US" sz="2400" smtClean="0"/>
              <a:t>of FutureGrid 101 </a:t>
            </a:r>
            <a:r>
              <a:rPr lang="en-US" sz="2400" dirty="0" smtClean="0"/>
              <a:t>Class; </a:t>
            </a:r>
            <a:r>
              <a:rPr lang="en-US" sz="2400" dirty="0" smtClean="0">
                <a:solidFill>
                  <a:srgbClr val="FF0000"/>
                </a:solidFill>
              </a:rPr>
              <a:t>TeraGrid ‘10 </a:t>
            </a:r>
            <a:r>
              <a:rPr lang="en-US" sz="2400" dirty="0" smtClean="0"/>
              <a:t>“Cloud technologies, data-intensive science and the TG”; </a:t>
            </a:r>
            <a:r>
              <a:rPr lang="en-US" sz="2400" dirty="0" smtClean="0">
                <a:solidFill>
                  <a:srgbClr val="FF0000"/>
                </a:solidFill>
              </a:rPr>
              <a:t>CloudCom</a:t>
            </a:r>
            <a:r>
              <a:rPr lang="en-US" sz="2400" dirty="0" smtClean="0"/>
              <a:t> conference tutorials Nov 30-Dec 3 2010</a:t>
            </a:r>
          </a:p>
          <a:p>
            <a:r>
              <a:rPr lang="en-US" sz="2400" dirty="0" smtClean="0"/>
              <a:t>Experimental </a:t>
            </a:r>
            <a:r>
              <a:rPr lang="en-US" sz="2400" dirty="0" smtClean="0">
                <a:solidFill>
                  <a:srgbClr val="FF0000"/>
                </a:solidFill>
              </a:rPr>
              <a:t>class use </a:t>
            </a:r>
            <a:r>
              <a:rPr lang="en-US" sz="2400" dirty="0" smtClean="0"/>
              <a:t>fall semester at Indiana, Florida and LSU; follow up core distributed system class Spring at IU</a:t>
            </a:r>
          </a:p>
          <a:p>
            <a:r>
              <a:rPr lang="en-US" sz="2400" dirty="0" smtClean="0"/>
              <a:t>Planning </a:t>
            </a:r>
            <a:r>
              <a:rPr lang="en-US" sz="2400" dirty="0" smtClean="0">
                <a:solidFill>
                  <a:srgbClr val="FF0000"/>
                </a:solidFill>
              </a:rPr>
              <a:t>ADMI</a:t>
            </a:r>
            <a:r>
              <a:rPr lang="en-US" sz="2400" dirty="0" smtClean="0"/>
              <a:t> Summer School on Clouds and REU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-127205" y="1828800"/>
            <a:ext cx="8947355" cy="5029200"/>
            <a:chOff x="-152400" y="1657350"/>
            <a:chExt cx="8972550" cy="520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94"/>
            <a:stretch>
              <a:fillRect/>
            </a:stretch>
          </p:blipFill>
          <p:spPr bwMode="auto">
            <a:xfrm>
              <a:off x="550021" y="1692649"/>
              <a:ext cx="8212979" cy="516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6"/>
            <p:cNvGrpSpPr/>
            <p:nvPr/>
          </p:nvGrpSpPr>
          <p:grpSpPr>
            <a:xfrm>
              <a:off x="914400" y="2038350"/>
              <a:ext cx="7391400" cy="3962400"/>
              <a:chOff x="914400" y="1981200"/>
              <a:chExt cx="7391400" cy="3962400"/>
            </a:xfrm>
          </p:grpSpPr>
          <p:cxnSp>
            <p:nvCxnSpPr>
              <p:cNvPr id="101" name="Straight Connector 100"/>
              <p:cNvCxnSpPr>
                <a:stCxn id="43" idx="3"/>
              </p:cNvCxnSpPr>
              <p:nvPr/>
            </p:nvCxnSpPr>
            <p:spPr>
              <a:xfrm>
                <a:off x="5020550" y="2795511"/>
                <a:ext cx="1065925" cy="17288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Group 125"/>
              <p:cNvGrpSpPr/>
              <p:nvPr/>
            </p:nvGrpSpPr>
            <p:grpSpPr>
              <a:xfrm>
                <a:off x="914400" y="1981200"/>
                <a:ext cx="7391400" cy="3962400"/>
                <a:chOff x="914400" y="1981200"/>
                <a:chExt cx="7391400" cy="39624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5372100" y="3619500"/>
                  <a:ext cx="1066800" cy="533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63" idx="3"/>
                </p:cNvCxnSpPr>
                <p:nvPr/>
              </p:nvCxnSpPr>
              <p:spPr>
                <a:xfrm flipV="1">
                  <a:off x="994005" y="4552950"/>
                  <a:ext cx="5178195" cy="72192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33" idx="3"/>
                </p:cNvCxnSpPr>
                <p:nvPr/>
              </p:nvCxnSpPr>
              <p:spPr>
                <a:xfrm flipH="1">
                  <a:off x="6172200" y="3537785"/>
                  <a:ext cx="1352550" cy="101516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 flipV="1">
                  <a:off x="6172200" y="3124200"/>
                  <a:ext cx="2133600" cy="1371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V="1">
                  <a:off x="5867400" y="4800600"/>
                  <a:ext cx="14478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800600" y="3581400"/>
                  <a:ext cx="1371600" cy="914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448300" y="3619500"/>
                  <a:ext cx="1600200" cy="152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5486400" y="4572000"/>
                  <a:ext cx="762000" cy="609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3200400" y="4495800"/>
                  <a:ext cx="2971800" cy="990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524000" y="1981200"/>
                  <a:ext cx="4648200" cy="2514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3657600"/>
                  <a:ext cx="51816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914400" y="4419600"/>
                  <a:ext cx="5257800" cy="76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47" idx="3"/>
                </p:cNvCxnSpPr>
                <p:nvPr/>
              </p:nvCxnSpPr>
              <p:spPr>
                <a:xfrm flipH="1">
                  <a:off x="6248400" y="3745741"/>
                  <a:ext cx="152400" cy="79299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17"/>
            <p:cNvGrpSpPr/>
            <p:nvPr/>
          </p:nvGrpSpPr>
          <p:grpSpPr>
            <a:xfrm>
              <a:off x="4724400" y="5162550"/>
              <a:ext cx="1295400" cy="762001"/>
              <a:chOff x="4572000" y="5105399"/>
              <a:chExt cx="1295400" cy="762001"/>
            </a:xfrm>
          </p:grpSpPr>
          <p:pic>
            <p:nvPicPr>
              <p:cNvPr id="12" name="Picture 1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0" y="5105399"/>
                <a:ext cx="1295400" cy="762001"/>
              </a:xfrm>
              <a:prstGeom prst="rect">
                <a:avLst/>
              </a:prstGeom>
            </p:spPr>
          </p:pic>
          <p:pic>
            <p:nvPicPr>
              <p:cNvPr id="8" name="Picture 7" descr="arkansas.png"/>
              <p:cNvPicPr>
                <a:picLocks noChangeAspect="1"/>
              </p:cNvPicPr>
              <p:nvPr/>
            </p:nvPicPr>
            <p:blipFill>
              <a:blip r:embed="rId5" cstate="print"/>
              <a:srcRect l="22969" t="9376" r="22478" b="6238"/>
              <a:stretch>
                <a:fillRect/>
              </a:stretch>
            </p:blipFill>
            <p:spPr>
              <a:xfrm>
                <a:off x="4686300" y="5307430"/>
                <a:ext cx="266700" cy="37899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24425" y="5276850"/>
                <a:ext cx="9108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Arkansas</a:t>
                </a: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5486400" y="4095750"/>
              <a:ext cx="1219200" cy="685800"/>
              <a:chOff x="5295901" y="3377547"/>
              <a:chExt cx="1615126" cy="908509"/>
            </a:xfrm>
          </p:grpSpPr>
          <p:pic>
            <p:nvPicPr>
              <p:cNvPr id="9" name="Picture 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95901" y="3377547"/>
                <a:ext cx="1615126" cy="908509"/>
              </a:xfrm>
              <a:prstGeom prst="rect">
                <a:avLst/>
              </a:prstGeom>
            </p:spPr>
          </p:pic>
          <p:pic>
            <p:nvPicPr>
              <p:cNvPr id="10" name="Picture 9" descr="iu.png"/>
              <p:cNvPicPr>
                <a:picLocks noChangeAspect="1"/>
              </p:cNvPicPr>
              <p:nvPr/>
            </p:nvPicPr>
            <p:blipFill>
              <a:blip r:embed="rId6" cstate="print"/>
              <a:srcRect l="30000" t="23802" r="20000" b="21771"/>
              <a:stretch>
                <a:fillRect/>
              </a:stretch>
            </p:blipFill>
            <p:spPr>
              <a:xfrm>
                <a:off x="5486402" y="3663542"/>
                <a:ext cx="381000" cy="381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99681" y="3541584"/>
                <a:ext cx="1110399" cy="60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Indiana </a:t>
                </a:r>
              </a:p>
              <a:p>
                <a:pPr defTabSz="457200"/>
                <a:r>
                  <a:rPr lang="en-US" sz="1200" dirty="0">
                    <a:solidFill>
                      <a:prstClr val="black"/>
                    </a:solidFill>
                  </a:rPr>
                  <a:t>University</a:t>
                </a:r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1" y="4095750"/>
              <a:ext cx="1676400" cy="762001"/>
              <a:chOff x="2219326" y="761999"/>
              <a:chExt cx="1676400" cy="762001"/>
            </a:xfrm>
          </p:grpSpPr>
          <p:pic>
            <p:nvPicPr>
              <p:cNvPr id="22" name="Picture 2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9326" y="761999"/>
                <a:ext cx="1676400" cy="76200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67025" y="857250"/>
                <a:ext cx="878767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California at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Los Angeles</a:t>
                </a:r>
              </a:p>
            </p:txBody>
          </p:sp>
          <p:pic>
            <p:nvPicPr>
              <p:cNvPr id="25" name="Picture 24" descr="ucla.png"/>
              <p:cNvPicPr>
                <a:picLocks noChangeAspect="1"/>
              </p:cNvPicPr>
              <p:nvPr/>
            </p:nvPicPr>
            <p:blipFill>
              <a:blip r:embed="rId7" cstate="print"/>
              <a:srcRect l="31583" t="40630" r="16736" b="31241"/>
              <a:stretch>
                <a:fillRect/>
              </a:stretch>
            </p:blipFill>
            <p:spPr>
              <a:xfrm>
                <a:off x="2400300" y="1057275"/>
                <a:ext cx="476250" cy="238125"/>
              </a:xfrm>
              <a:prstGeom prst="rect">
                <a:avLst/>
              </a:prstGeom>
            </p:spPr>
          </p:pic>
        </p:grpSp>
        <p:grpSp>
          <p:nvGrpSpPr>
            <p:cNvPr id="14" name="Group 33"/>
            <p:cNvGrpSpPr/>
            <p:nvPr/>
          </p:nvGrpSpPr>
          <p:grpSpPr>
            <a:xfrm>
              <a:off x="6914654" y="3181350"/>
              <a:ext cx="1010146" cy="685800"/>
              <a:chOff x="2418854" y="533401"/>
              <a:chExt cx="1010146" cy="685800"/>
            </a:xfrm>
          </p:grpSpPr>
          <p:pic>
            <p:nvPicPr>
              <p:cNvPr id="31" name="Picture 3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533401"/>
                <a:ext cx="990600" cy="6858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876550" y="676275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Penn 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33" name="Picture 32" descr="pen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18854" y="609600"/>
                <a:ext cx="610096" cy="560471"/>
              </a:xfrm>
              <a:prstGeom prst="rect">
                <a:avLst/>
              </a:prstGeom>
            </p:spPr>
          </p:pic>
        </p:grpSp>
        <p:grpSp>
          <p:nvGrpSpPr>
            <p:cNvPr id="16" name="Group 39"/>
            <p:cNvGrpSpPr/>
            <p:nvPr/>
          </p:nvGrpSpPr>
          <p:grpSpPr>
            <a:xfrm>
              <a:off x="4019550" y="3200400"/>
              <a:ext cx="1295400" cy="770021"/>
              <a:chOff x="1295400" y="457200"/>
              <a:chExt cx="1295400" cy="770021"/>
            </a:xfrm>
          </p:grpSpPr>
          <p:pic>
            <p:nvPicPr>
              <p:cNvPr id="39" name="Picture 3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7800" y="533400"/>
                <a:ext cx="1143000" cy="644401"/>
              </a:xfrm>
              <a:prstGeom prst="rect">
                <a:avLst/>
              </a:prstGeom>
            </p:spPr>
          </p:pic>
          <p:pic>
            <p:nvPicPr>
              <p:cNvPr id="37" name="Picture 36" descr="iowa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5400" y="457200"/>
                <a:ext cx="838200" cy="77002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912302" y="647700"/>
                <a:ext cx="463287" cy="270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 smtClean="0">
                    <a:solidFill>
                      <a:prstClr val="black"/>
                    </a:solidFill>
                  </a:rPr>
                  <a:t>Iowa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4953000" y="3009900"/>
              <a:ext cx="1219200" cy="609600"/>
              <a:chOff x="2514597" y="634346"/>
              <a:chExt cx="1615127" cy="807564"/>
            </a:xfrm>
          </p:grpSpPr>
          <p:pic>
            <p:nvPicPr>
              <p:cNvPr id="15" name="Picture 1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4597" y="634346"/>
                <a:ext cx="1615127" cy="80756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5384" y="787237"/>
                <a:ext cx="1154340" cy="57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050" dirty="0" err="1">
                    <a:solidFill>
                      <a:prstClr val="black"/>
                    </a:solidFill>
                  </a:rPr>
                  <a:t>Univ.Illinois</a:t>
                </a:r>
                <a:r>
                  <a:rPr lang="en-US" sz="1050" dirty="0">
                    <a:solidFill>
                      <a:prstClr val="black"/>
                    </a:solidFill>
                  </a:rPr>
                  <a:t> 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at Chicago</a:t>
                </a:r>
              </a:p>
            </p:txBody>
          </p:sp>
          <p:pic>
            <p:nvPicPr>
              <p:cNvPr id="19" name="Picture 18" descr="chicago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33649" y="814238"/>
                <a:ext cx="586619" cy="538904"/>
              </a:xfrm>
              <a:prstGeom prst="rect">
                <a:avLst/>
              </a:prstGeom>
            </p:spPr>
          </p:pic>
        </p:grpSp>
        <p:grpSp>
          <p:nvGrpSpPr>
            <p:cNvPr id="20" name="Group 43"/>
            <p:cNvGrpSpPr/>
            <p:nvPr/>
          </p:nvGrpSpPr>
          <p:grpSpPr>
            <a:xfrm>
              <a:off x="4305300" y="2419350"/>
              <a:ext cx="1357851" cy="720601"/>
              <a:chOff x="1552575" y="609600"/>
              <a:chExt cx="1357851" cy="720601"/>
            </a:xfrm>
          </p:grpSpPr>
          <p:pic>
            <p:nvPicPr>
              <p:cNvPr id="41" name="Picture 4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609600"/>
                <a:ext cx="1295400" cy="720601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066925" y="790575"/>
                <a:ext cx="84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University of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Minnesota</a:t>
                </a:r>
              </a:p>
            </p:txBody>
          </p:sp>
          <p:pic>
            <p:nvPicPr>
              <p:cNvPr id="43" name="Picture 42" descr="min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52575" y="657225"/>
                <a:ext cx="715250" cy="657072"/>
              </a:xfrm>
              <a:prstGeom prst="rect">
                <a:avLst/>
              </a:prstGeom>
            </p:spPr>
          </p:pic>
        </p:grpSp>
        <p:grpSp>
          <p:nvGrpSpPr>
            <p:cNvPr id="21" name="Group 29"/>
            <p:cNvGrpSpPr/>
            <p:nvPr/>
          </p:nvGrpSpPr>
          <p:grpSpPr>
            <a:xfrm>
              <a:off x="5810463" y="2657475"/>
              <a:ext cx="1047537" cy="609600"/>
              <a:chOff x="1981200" y="555813"/>
              <a:chExt cx="1355635" cy="788895"/>
            </a:xfrm>
          </p:grpSpPr>
          <p:pic>
            <p:nvPicPr>
              <p:cNvPr id="27" name="Picture 26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555813"/>
                <a:ext cx="1281954" cy="78889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42322" y="686920"/>
                <a:ext cx="894513" cy="51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Michigan 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29" name="Picture 28" descr="msu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39470" y="679077"/>
                <a:ext cx="551491" cy="506632"/>
              </a:xfrm>
              <a:prstGeom prst="rect">
                <a:avLst/>
              </a:prstGeom>
            </p:spPr>
          </p:pic>
        </p:grpSp>
        <p:grpSp>
          <p:nvGrpSpPr>
            <p:cNvPr id="23" name="Group 47"/>
            <p:cNvGrpSpPr/>
            <p:nvPr/>
          </p:nvGrpSpPr>
          <p:grpSpPr>
            <a:xfrm>
              <a:off x="5638800" y="3395731"/>
              <a:ext cx="1143000" cy="700019"/>
              <a:chOff x="1676400" y="533400"/>
              <a:chExt cx="1143000" cy="700019"/>
            </a:xfrm>
          </p:grpSpPr>
          <p:pic>
            <p:nvPicPr>
              <p:cNvPr id="45" name="Picture 4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2600" y="533400"/>
                <a:ext cx="1066800" cy="64440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247900" y="638175"/>
                <a:ext cx="5212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Notre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Dame</a:t>
                </a:r>
              </a:p>
            </p:txBody>
          </p:sp>
          <p:pic>
            <p:nvPicPr>
              <p:cNvPr id="47" name="Picture 46" descr="nd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76400" y="533400"/>
                <a:ext cx="762000" cy="700019"/>
              </a:xfrm>
              <a:prstGeom prst="rect">
                <a:avLst/>
              </a:prstGeom>
            </p:spPr>
          </p:pic>
        </p:grpSp>
        <p:grpSp>
          <p:nvGrpSpPr>
            <p:cNvPr id="26" name="Group 51"/>
            <p:cNvGrpSpPr/>
            <p:nvPr/>
          </p:nvGrpSpPr>
          <p:grpSpPr>
            <a:xfrm>
              <a:off x="2362200" y="5162550"/>
              <a:ext cx="1524000" cy="720601"/>
              <a:chOff x="1828800" y="685800"/>
              <a:chExt cx="1524000" cy="720601"/>
            </a:xfrm>
          </p:grpSpPr>
          <p:pic>
            <p:nvPicPr>
              <p:cNvPr id="49" name="Picture 4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685800"/>
                <a:ext cx="1524000" cy="72060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286000" y="841802"/>
                <a:ext cx="10454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University of </a:t>
                </a: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Texas at El Paso</a:t>
                </a:r>
              </a:p>
            </p:txBody>
          </p:sp>
          <p:pic>
            <p:nvPicPr>
              <p:cNvPr id="51" name="Picture 50" descr="utep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57375" y="785926"/>
                <a:ext cx="619125" cy="568766"/>
              </a:xfrm>
              <a:prstGeom prst="rect">
                <a:avLst/>
              </a:prstGeom>
            </p:spPr>
          </p:pic>
        </p:grpSp>
        <p:grpSp>
          <p:nvGrpSpPr>
            <p:cNvPr id="30" name="Group 55"/>
            <p:cNvGrpSpPr/>
            <p:nvPr/>
          </p:nvGrpSpPr>
          <p:grpSpPr>
            <a:xfrm>
              <a:off x="-152400" y="3257550"/>
              <a:ext cx="1924050" cy="952347"/>
              <a:chOff x="1581150" y="838200"/>
              <a:chExt cx="1924050" cy="952347"/>
            </a:xfrm>
          </p:grpSpPr>
          <p:pic>
            <p:nvPicPr>
              <p:cNvPr id="53" name="Picture 52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838200"/>
                <a:ext cx="1752600" cy="8382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293846" y="1076325"/>
                <a:ext cx="11256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IBM </a:t>
                </a:r>
                <a:r>
                  <a:rPr lang="en-US" sz="1050" dirty="0" err="1">
                    <a:solidFill>
                      <a:prstClr val="black"/>
                    </a:solidFill>
                  </a:rPr>
                  <a:t>Almaden</a:t>
                </a:r>
                <a:endParaRPr lang="en-US" sz="1050" dirty="0">
                  <a:solidFill>
                    <a:prstClr val="black"/>
                  </a:solidFill>
                </a:endParaRPr>
              </a:p>
              <a:p>
                <a:pPr defTabSz="457200"/>
                <a:r>
                  <a:rPr lang="en-US" sz="1050" dirty="0">
                    <a:solidFill>
                      <a:prstClr val="black"/>
                    </a:solidFill>
                  </a:rPr>
                  <a:t>Research Center</a:t>
                </a:r>
              </a:p>
            </p:txBody>
          </p:sp>
          <p:pic>
            <p:nvPicPr>
              <p:cNvPr id="55" name="Picture 54" descr="ibm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1150" y="876300"/>
                <a:ext cx="995196" cy="914247"/>
              </a:xfrm>
              <a:prstGeom prst="rect">
                <a:avLst/>
              </a:prstGeom>
            </p:spPr>
          </p:pic>
        </p:grpSp>
        <p:grpSp>
          <p:nvGrpSpPr>
            <p:cNvPr id="34" name="Group 59"/>
            <p:cNvGrpSpPr/>
            <p:nvPr/>
          </p:nvGrpSpPr>
          <p:grpSpPr>
            <a:xfrm>
              <a:off x="685800" y="1657350"/>
              <a:ext cx="1409700" cy="720601"/>
              <a:chOff x="1409700" y="609600"/>
              <a:chExt cx="1409700" cy="720601"/>
            </a:xfrm>
          </p:grpSpPr>
          <p:pic>
            <p:nvPicPr>
              <p:cNvPr id="57" name="Picture 56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447800" y="609600"/>
                <a:ext cx="1371600" cy="720601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885950" y="790575"/>
                <a:ext cx="8707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Washington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University</a:t>
                </a:r>
              </a:p>
            </p:txBody>
          </p:sp>
          <p:pic>
            <p:nvPicPr>
              <p:cNvPr id="59" name="Picture 58" descr="washington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09700" y="711458"/>
                <a:ext cx="666750" cy="612517"/>
              </a:xfrm>
              <a:prstGeom prst="rect">
                <a:avLst/>
              </a:prstGeom>
            </p:spPr>
          </p:pic>
        </p:grpSp>
        <p:grpSp>
          <p:nvGrpSpPr>
            <p:cNvPr id="35" name="Group 63"/>
            <p:cNvGrpSpPr/>
            <p:nvPr/>
          </p:nvGrpSpPr>
          <p:grpSpPr>
            <a:xfrm>
              <a:off x="228600" y="4781550"/>
              <a:ext cx="1627641" cy="890154"/>
              <a:chOff x="1752600" y="516248"/>
              <a:chExt cx="1627641" cy="890154"/>
            </a:xfrm>
          </p:grpSpPr>
          <p:pic>
            <p:nvPicPr>
              <p:cNvPr id="61" name="Picture 60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516248"/>
                <a:ext cx="1600200" cy="890154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381250" y="742950"/>
                <a:ext cx="9989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San Diego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Supercomputer</a:t>
                </a:r>
              </a:p>
              <a:p>
                <a:pPr defTabSz="457200"/>
                <a:r>
                  <a:rPr lang="en-US" sz="1000" dirty="0">
                    <a:solidFill>
                      <a:prstClr val="black"/>
                    </a:solidFill>
                  </a:rPr>
                  <a:t>Center</a:t>
                </a:r>
              </a:p>
            </p:txBody>
          </p:sp>
          <p:pic>
            <p:nvPicPr>
              <p:cNvPr id="63" name="Picture 62" descr="sdsc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71650" y="666750"/>
                <a:ext cx="746355" cy="685647"/>
              </a:xfrm>
              <a:prstGeom prst="rect">
                <a:avLst/>
              </a:prstGeom>
            </p:spPr>
          </p:pic>
        </p:grpSp>
        <p:grpSp>
          <p:nvGrpSpPr>
            <p:cNvPr id="38" name="Group 68"/>
            <p:cNvGrpSpPr/>
            <p:nvPr/>
          </p:nvGrpSpPr>
          <p:grpSpPr>
            <a:xfrm>
              <a:off x="6248400" y="5619750"/>
              <a:ext cx="1447800" cy="838047"/>
              <a:chOff x="1143000" y="533400"/>
              <a:chExt cx="1447800" cy="838047"/>
            </a:xfrm>
          </p:grpSpPr>
          <p:grpSp>
            <p:nvGrpSpPr>
              <p:cNvPr id="40" name="Group 67"/>
              <p:cNvGrpSpPr/>
              <p:nvPr/>
            </p:nvGrpSpPr>
            <p:grpSpPr>
              <a:xfrm>
                <a:off x="1143000" y="533400"/>
                <a:ext cx="1447800" cy="720601"/>
                <a:chOff x="1143000" y="533400"/>
                <a:chExt cx="1447800" cy="720601"/>
              </a:xfrm>
            </p:grpSpPr>
            <p:pic>
              <p:nvPicPr>
                <p:cNvPr id="65" name="Picture 64" descr="clou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19000"/>
                </a:blip>
                <a:stretch>
                  <a:fillRect/>
                </a:stretch>
              </p:blipFill>
              <p:spPr>
                <a:xfrm>
                  <a:off x="1143000" y="533400"/>
                  <a:ext cx="1447800" cy="720601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752853" y="685800"/>
                  <a:ext cx="76174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sz="1100" dirty="0">
                      <a:solidFill>
                        <a:prstClr val="black"/>
                      </a:solidFill>
                    </a:rPr>
                    <a:t>University</a:t>
                  </a:r>
                </a:p>
                <a:p>
                  <a:pPr defTabSz="457200"/>
                  <a:r>
                    <a:rPr lang="en-US" sz="1100" dirty="0">
                      <a:solidFill>
                        <a:prstClr val="black"/>
                      </a:solidFill>
                    </a:rPr>
                    <a:t>of Florida</a:t>
                  </a:r>
                </a:p>
              </p:txBody>
            </p:sp>
          </p:grpSp>
          <p:pic>
            <p:nvPicPr>
              <p:cNvPr id="67" name="Picture 66" descr="florida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43000" y="609600"/>
                <a:ext cx="829302" cy="761847"/>
              </a:xfrm>
              <a:prstGeom prst="rect">
                <a:avLst/>
              </a:prstGeom>
            </p:spPr>
          </p:pic>
        </p:grpSp>
        <p:grpSp>
          <p:nvGrpSpPr>
            <p:cNvPr id="44" name="Group 72"/>
            <p:cNvGrpSpPr/>
            <p:nvPr/>
          </p:nvGrpSpPr>
          <p:grpSpPr>
            <a:xfrm>
              <a:off x="7543800" y="2647950"/>
              <a:ext cx="1276350" cy="770021"/>
              <a:chOff x="1771650" y="485775"/>
              <a:chExt cx="1276350" cy="770021"/>
            </a:xfrm>
          </p:grpSpPr>
          <p:pic>
            <p:nvPicPr>
              <p:cNvPr id="70" name="Picture 69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828800" y="533400"/>
                <a:ext cx="1219200" cy="644401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324100" y="609600"/>
                <a:ext cx="644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Johns </a:t>
                </a:r>
              </a:p>
              <a:p>
                <a:pPr defTabSz="457200"/>
                <a:r>
                  <a:rPr lang="en-US" sz="1100" dirty="0">
                    <a:solidFill>
                      <a:prstClr val="black"/>
                    </a:solidFill>
                  </a:rPr>
                  <a:t>Hopkins</a:t>
                </a:r>
              </a:p>
            </p:txBody>
          </p:sp>
          <p:pic>
            <p:nvPicPr>
              <p:cNvPr id="72" name="Picture 71" descr="hopkins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71650" y="485775"/>
                <a:ext cx="838200" cy="770021"/>
              </a:xfrm>
              <a:prstGeom prst="rect">
                <a:avLst/>
              </a:prstGeom>
            </p:spPr>
          </p:pic>
        </p:grpSp>
      </p:grpSp>
      <p:grpSp>
        <p:nvGrpSpPr>
          <p:cNvPr id="48" name="Group 129"/>
          <p:cNvGrpSpPr/>
          <p:nvPr/>
        </p:nvGrpSpPr>
        <p:grpSpPr>
          <a:xfrm>
            <a:off x="0" y="-19050"/>
            <a:ext cx="9144000" cy="1314450"/>
            <a:chOff x="0" y="0"/>
            <a:chExt cx="9144000" cy="1314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821055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r="88399"/>
            <a:stretch>
              <a:fillRect/>
            </a:stretch>
          </p:blipFill>
          <p:spPr bwMode="auto">
            <a:xfrm>
              <a:off x="8191500" y="0"/>
              <a:ext cx="9525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130"/>
          <p:cNvSpPr/>
          <p:nvPr/>
        </p:nvSpPr>
        <p:spPr>
          <a:xfrm>
            <a:off x="365760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600" i="1" dirty="0">
                <a:solidFill>
                  <a:srgbClr val="990000"/>
                </a:solidFill>
              </a:rPr>
              <a:t>July 26-30, 2010  NCSA Summer School Workshop</a:t>
            </a:r>
          </a:p>
          <a:p>
            <a:pPr algn="r" defTabSz="457200"/>
            <a:r>
              <a:rPr lang="en-US" sz="1600" dirty="0">
                <a:solidFill>
                  <a:srgbClr val="7030A0"/>
                </a:solidFill>
              </a:rPr>
              <a:t>http://salsahpc.indiana.edu/tutorial</a:t>
            </a:r>
            <a:endParaRPr lang="en-US" sz="1600" i="1" dirty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i="1" dirty="0">
                <a:solidFill>
                  <a:prstClr val="black"/>
                </a:solidFill>
              </a:rPr>
              <a:t>300+ Students learning about Twister &amp; </a:t>
            </a:r>
            <a:r>
              <a:rPr lang="en-US" sz="1600" i="1" dirty="0" err="1">
                <a:solidFill>
                  <a:prstClr val="black"/>
                </a:solidFill>
              </a:rPr>
              <a:t>Hadoop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</a:p>
          <a:p>
            <a:pPr defTabSz="457200"/>
            <a:r>
              <a:rPr lang="en-US" sz="1600" i="1" dirty="0" err="1">
                <a:solidFill>
                  <a:prstClr val="black"/>
                </a:solidFill>
              </a:rPr>
              <a:t>MapReduce</a:t>
            </a:r>
            <a:r>
              <a:rPr lang="en-US" sz="1600" i="1" dirty="0">
                <a:solidFill>
                  <a:prstClr val="black"/>
                </a:solidFill>
              </a:rPr>
              <a:t> technologies, supported by </a:t>
            </a:r>
            <a:r>
              <a:rPr lang="en-US" sz="1600" i="1" dirty="0" err="1">
                <a:solidFill>
                  <a:prstClr val="black"/>
                </a:solidFill>
              </a:rPr>
              <a:t>FutureGrid</a:t>
            </a:r>
            <a:r>
              <a:rPr lang="en-US" sz="1600" i="1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mtClean="0"/>
              <a:t>FutureGrid Tutorials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1910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Tutorial topic 1: Cloud Provisioning Platforms</a:t>
            </a:r>
          </a:p>
          <a:p>
            <a:r>
              <a:rPr lang="en-US" sz="1600" dirty="0" smtClean="0"/>
              <a:t>Tutorial NM1: Using Nimbus on FutureGrid</a:t>
            </a:r>
          </a:p>
          <a:p>
            <a:r>
              <a:rPr lang="en-US" sz="1600" dirty="0" smtClean="0"/>
              <a:t>Tutorial NM2: Nimbus One-click Cluster Guide</a:t>
            </a:r>
          </a:p>
          <a:p>
            <a:r>
              <a:rPr lang="en-US" sz="1600" dirty="0" smtClean="0"/>
              <a:t>Tutorial GA6: Using the Grid Appliances to run FutureGrid Cloud Clients</a:t>
            </a:r>
          </a:p>
          <a:p>
            <a:r>
              <a:rPr lang="en-US" sz="1600" dirty="0" smtClean="0"/>
              <a:t>Tutorial EU1: Using Eucalyptus on FutureGrid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Tutorial topic 2: Cloud Run-time Platforms</a:t>
            </a:r>
          </a:p>
          <a:p>
            <a:r>
              <a:rPr lang="en-US" sz="1600" dirty="0" smtClean="0"/>
              <a:t>Tutorial HA1: Introduction to Hadoop using the Grid Appliance</a:t>
            </a:r>
          </a:p>
          <a:p>
            <a:r>
              <a:rPr lang="en-US" sz="1600" dirty="0" smtClean="0"/>
              <a:t>Tutorial HA2: Running Hadoop on FG using Eucalyptus (.</a:t>
            </a:r>
            <a:r>
              <a:rPr lang="en-US" sz="1600" dirty="0" err="1" smtClean="0"/>
              <a:t>ppt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Tutorial HA2: Running Hadoop on </a:t>
            </a:r>
            <a:r>
              <a:rPr lang="en-US" sz="1600" dirty="0" err="1" smtClean="0"/>
              <a:t>Eualyptus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419600" cy="54864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Tutorial topic 3: Educational Virtual Appliances</a:t>
            </a:r>
          </a:p>
          <a:p>
            <a:r>
              <a:rPr lang="en-US" sz="1600" dirty="0" smtClean="0"/>
              <a:t>Tutorial GA1: Introduction to the Grid Appliance</a:t>
            </a:r>
          </a:p>
          <a:p>
            <a:r>
              <a:rPr lang="en-US" sz="1600" dirty="0" smtClean="0"/>
              <a:t>Tutorial GA2: Creating Grid Appliance Clusters</a:t>
            </a:r>
          </a:p>
          <a:p>
            <a:r>
              <a:rPr lang="en-US" sz="1600" dirty="0" smtClean="0"/>
              <a:t>Tutorial GA3: Building an educational appliance from </a:t>
            </a:r>
            <a:r>
              <a:rPr lang="en-US" sz="1600" dirty="0" err="1" smtClean="0"/>
              <a:t>Ubuntu</a:t>
            </a:r>
            <a:r>
              <a:rPr lang="en-US" sz="1600" dirty="0" smtClean="0"/>
              <a:t> 10.04</a:t>
            </a:r>
          </a:p>
          <a:p>
            <a:r>
              <a:rPr lang="en-US" sz="1600" dirty="0" smtClean="0"/>
              <a:t>Tutorial GA4: Deploying Grid Appliances using Nimbus</a:t>
            </a:r>
          </a:p>
          <a:p>
            <a:r>
              <a:rPr lang="en-US" sz="1600" dirty="0" smtClean="0"/>
              <a:t>Tutorial GA5: Deploying Grid Appliances using Eucalyptus</a:t>
            </a:r>
          </a:p>
          <a:p>
            <a:r>
              <a:rPr lang="en-US" sz="1600" dirty="0" smtClean="0"/>
              <a:t>Tutorial GA7: Customizing and registering Grid Appliance images using Eucalyptus</a:t>
            </a:r>
          </a:p>
          <a:p>
            <a:r>
              <a:rPr lang="en-US" sz="1600" dirty="0" smtClean="0"/>
              <a:t>Tutorial MP1: MPI Virtual Clusters with the Grid Appliances and MPICH2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Tutorial topic 4: High Performance Computing</a:t>
            </a:r>
          </a:p>
          <a:p>
            <a:r>
              <a:rPr lang="en-US" sz="1600" dirty="0" smtClean="0"/>
              <a:t>Tutorial VA1: Performance Analysis with </a:t>
            </a:r>
            <a:r>
              <a:rPr lang="en-US" sz="1600" dirty="0" err="1" smtClean="0"/>
              <a:t>Vampir</a:t>
            </a:r>
            <a:endParaRPr lang="en-US" sz="1600" dirty="0" smtClean="0"/>
          </a:p>
          <a:p>
            <a:r>
              <a:rPr lang="en-US" sz="1600" dirty="0" smtClean="0"/>
              <a:t>Tutorial VT1: Instrumentation and tracing with </a:t>
            </a:r>
            <a:r>
              <a:rPr lang="en-US" sz="1600" dirty="0" err="1" smtClean="0"/>
              <a:t>VampirTrace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20" y="152400"/>
            <a:ext cx="5488399" cy="914400"/>
          </a:xfrm>
        </p:spPr>
        <p:txBody>
          <a:bodyPr/>
          <a:lstStyle/>
          <a:p>
            <a:r>
              <a:rPr lang="en-US" b="1" dirty="0" smtClean="0"/>
              <a:t>Software 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01788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Portals</a:t>
            </a:r>
            <a:r>
              <a:rPr lang="en-US" dirty="0" smtClean="0"/>
              <a:t> including “Support” “use FutureGrid” “Outreach”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Monitoring</a:t>
            </a:r>
            <a:r>
              <a:rPr lang="en-US" dirty="0" smtClean="0"/>
              <a:t> – INCA, Power (</a:t>
            </a:r>
            <a:r>
              <a:rPr lang="en-US" dirty="0" err="1" smtClean="0"/>
              <a:t>GreenIT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Manager</a:t>
            </a:r>
            <a:r>
              <a:rPr lang="en-US" dirty="0" smtClean="0"/>
              <a:t>: specify/workflow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Image</a:t>
            </a:r>
            <a:r>
              <a:rPr lang="en-US" dirty="0" smtClean="0"/>
              <a:t> Generation and Repository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Intercloud</a:t>
            </a:r>
            <a:r>
              <a:rPr lang="en-US" dirty="0" smtClean="0"/>
              <a:t> Networking </a:t>
            </a:r>
            <a:r>
              <a:rPr lang="en-US" dirty="0" err="1" smtClean="0"/>
              <a:t>ViNE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Virtual Clusters </a:t>
            </a:r>
            <a:r>
              <a:rPr lang="en-US" dirty="0" smtClean="0"/>
              <a:t>built with virtual networks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library 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Rain</a:t>
            </a:r>
            <a:r>
              <a:rPr lang="fr-FR" dirty="0" smtClean="0"/>
              <a:t> or </a:t>
            </a:r>
            <a:r>
              <a:rPr lang="fr-FR" b="1" dirty="0" err="1" smtClean="0"/>
              <a:t>R</a:t>
            </a:r>
            <a:r>
              <a:rPr lang="fr-FR" dirty="0" err="1" smtClean="0"/>
              <a:t>untime</a:t>
            </a:r>
            <a:r>
              <a:rPr lang="fr-FR" dirty="0" smtClean="0"/>
              <a:t> </a:t>
            </a:r>
            <a:r>
              <a:rPr lang="fr-FR" b="1" dirty="0" smtClean="0"/>
              <a:t>A</a:t>
            </a:r>
            <a:r>
              <a:rPr lang="fr-FR" dirty="0" smtClean="0"/>
              <a:t>daptable </a:t>
            </a:r>
            <a:r>
              <a:rPr lang="fr-FR" b="1" dirty="0" err="1" smtClean="0"/>
              <a:t>I</a:t>
            </a:r>
            <a:r>
              <a:rPr lang="fr-FR" dirty="0" err="1" smtClean="0"/>
              <a:t>nsertio</a:t>
            </a:r>
            <a:r>
              <a:rPr lang="fr-FR" b="1" dirty="0" err="1" smtClean="0"/>
              <a:t>N</a:t>
            </a:r>
            <a:r>
              <a:rPr lang="fr-FR" dirty="0" smtClean="0"/>
              <a:t> Service: </a:t>
            </a:r>
            <a:r>
              <a:rPr lang="en-US" dirty="0" smtClean="0"/>
              <a:t>Schedule and Deploy images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Security</a:t>
            </a:r>
            <a:r>
              <a:rPr lang="en-US" dirty="0" smtClean="0"/>
              <a:t> (including use of isolated network), Authentication, Authorization,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524000"/>
            <a:ext cx="3810000" cy="2971800"/>
          </a:xfrm>
        </p:spPr>
        <p:txBody>
          <a:bodyPr/>
          <a:lstStyle/>
          <a:p>
            <a:r>
              <a:rPr lang="en-US" b="1" dirty="0" smtClean="0"/>
              <a:t>FutureGrid</a:t>
            </a:r>
            <a:br>
              <a:rPr lang="en-US" b="1" dirty="0" smtClean="0"/>
            </a:br>
            <a:r>
              <a:rPr lang="en-US" b="1" dirty="0" smtClean="0"/>
              <a:t>Layered Software Stack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Geoffrey Fox\Desktop\plan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696451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152400" y="3962400"/>
            <a:ext cx="3886200" cy="609600"/>
          </a:xfrm>
          <a:prstGeom prst="round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prstClr val="black"/>
                </a:solidFill>
              </a:rPr>
              <a:t>User Supported Software usable in Experiments e.g. </a:t>
            </a:r>
            <a:r>
              <a:rPr lang="en-US" sz="1400" b="1" dirty="0" err="1">
                <a:solidFill>
                  <a:prstClr val="black"/>
                </a:solidFill>
              </a:rPr>
              <a:t>OpenNebula</a:t>
            </a:r>
            <a:r>
              <a:rPr lang="en-US" sz="1400" b="1" dirty="0">
                <a:solidFill>
                  <a:prstClr val="black"/>
                </a:solidFill>
              </a:rPr>
              <a:t>, </a:t>
            </a:r>
            <a:r>
              <a:rPr lang="en-US" sz="1400" b="1" dirty="0" err="1" smtClean="0">
                <a:solidFill>
                  <a:prstClr val="black"/>
                </a:solidFill>
              </a:rPr>
              <a:t>Kepler</a:t>
            </a:r>
            <a:r>
              <a:rPr lang="en-US" sz="1400" b="1" dirty="0" smtClean="0">
                <a:solidFill>
                  <a:prstClr val="black"/>
                </a:solidFill>
              </a:rPr>
              <a:t>, Other </a:t>
            </a:r>
            <a:r>
              <a:rPr lang="en-US" sz="1400" b="1" dirty="0">
                <a:solidFill>
                  <a:prstClr val="black"/>
                </a:solidFill>
              </a:rPr>
              <a:t>MPI, Bigtable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b="1" smtClean="0"/>
              <a:t>FutureGrid Viral </a:t>
            </a:r>
            <a:r>
              <a:rPr lang="en-US" b="1" dirty="0" smtClean="0"/>
              <a:t>Growth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4983163"/>
          </a:xfrm>
        </p:spPr>
        <p:txBody>
          <a:bodyPr/>
          <a:lstStyle/>
          <a:p>
            <a:r>
              <a:rPr lang="en-US" dirty="0" smtClean="0"/>
              <a:t>Users apply for a project</a:t>
            </a:r>
          </a:p>
          <a:p>
            <a:r>
              <a:rPr lang="en-US" dirty="0" smtClean="0"/>
              <a:t>Users improve/develop some software in project</a:t>
            </a:r>
          </a:p>
          <a:p>
            <a:r>
              <a:rPr lang="en-US" dirty="0" smtClean="0"/>
              <a:t>This project leads to new images which are placed </a:t>
            </a:r>
            <a:r>
              <a:rPr lang="en-US" smtClean="0"/>
              <a:t>in FutureGrid repository</a:t>
            </a:r>
            <a:endParaRPr lang="en-US" dirty="0" smtClean="0"/>
          </a:p>
          <a:p>
            <a:r>
              <a:rPr lang="en-US" dirty="0" smtClean="0"/>
              <a:t>Project report and other web pages document use of new images</a:t>
            </a:r>
          </a:p>
          <a:p>
            <a:r>
              <a:rPr lang="en-US" dirty="0" smtClean="0"/>
              <a:t>Images are used by other users</a:t>
            </a:r>
          </a:p>
          <a:p>
            <a:r>
              <a:rPr lang="en-US" dirty="0" smtClean="0"/>
              <a:t>And so on ad infinitum ………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http://futuregrid.org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D3001-8902-8A42-B70F-43024F9ED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FutureGrid key </a:t>
            </a:r>
            <a:r>
              <a:rPr lang="en-US" b="1" dirty="0" smtClean="0"/>
              <a:t>Concepts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500" dirty="0" smtClean="0">
                <a:cs typeface="Times New Roman" pitchFamily="18" charset="0"/>
              </a:rPr>
              <a:t>FutureGrid has a complementary focus to both the Open Science Grid and the other parts of TeraGrid.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 smtClean="0">
                <a:cs typeface="Times New Roman" pitchFamily="18" charset="0"/>
              </a:rPr>
              <a:t>and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 smtClean="0">
                <a:cs typeface="Times New Roman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 smtClean="0">
                <a:cs typeface="Times New Roman" pitchFamily="18" charset="0"/>
              </a:rPr>
              <a:t>software with and without virtualization. 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is an experimental platform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computer science </a:t>
            </a:r>
            <a:r>
              <a:rPr lang="en-US" sz="2400" dirty="0" smtClean="0">
                <a:cs typeface="Times New Roman" pitchFamily="18" charset="0"/>
              </a:rPr>
              <a:t>applications can explore many facets of distributed systems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and  where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domain sciences </a:t>
            </a:r>
            <a:r>
              <a:rPr lang="en-US" sz="2400" dirty="0" smtClean="0">
                <a:cs typeface="Times New Roman" pitchFamily="18" charset="0"/>
              </a:rPr>
              <a:t>can explore various deployment scenarios and tuning parameters and in the future possibly migrate to the large-scale national Cyberinfrastructure.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FutureGrid supports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Testbeds</a:t>
            </a:r>
            <a:r>
              <a:rPr lang="en-US" sz="2400" dirty="0" smtClean="0">
                <a:cs typeface="Times New Roman" pitchFamily="18" charset="0"/>
              </a:rPr>
              <a:t> – OGF really needed!</a:t>
            </a:r>
          </a:p>
          <a:p>
            <a:r>
              <a:rPr lang="en-US" sz="2400" dirty="0" smtClean="0"/>
              <a:t>Note a lot of current use Education, Computer Science Systems and Biology/Bioinformatics</a:t>
            </a:r>
          </a:p>
          <a:p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 III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Rather than loading images onto VM’s, FutureGrid supports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Cloud, Grid and Parallel computing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environments by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dynamically provisioning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software as needed onto “bare-metal” using Moab/xCAT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Image library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MPI,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Hadoop, Dryad,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gLite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Unicore, Globus,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ScaleMP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(distributed Shared Memory), Nimbus, Eucalyptus,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OpenNebula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KVM, Windows …..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Growth comes from users depositing novel images in library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FutureGrid has ~4000 (will grow to ~5000) distributed cores with a dedicated network and a Spirent XGEM network fault and delay generator</a:t>
            </a:r>
          </a:p>
          <a:p>
            <a:pPr>
              <a:buNone/>
            </a:pPr>
            <a:endParaRPr lang="en-US" sz="2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66800" y="5181600"/>
            <a:ext cx="7716157" cy="1415034"/>
            <a:chOff x="457200" y="5334000"/>
            <a:chExt cx="7716157" cy="1415034"/>
          </a:xfrm>
        </p:grpSpPr>
        <p:grpSp>
          <p:nvGrpSpPr>
            <p:cNvPr id="8" name="Group 7"/>
            <p:cNvGrpSpPr/>
            <p:nvPr/>
          </p:nvGrpSpPr>
          <p:grpSpPr>
            <a:xfrm>
              <a:off x="838200" y="5334000"/>
              <a:ext cx="4648200" cy="519351"/>
              <a:chOff x="1143000" y="5419457"/>
              <a:chExt cx="4648200" cy="519351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1430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2559778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Image2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495800" y="5419457"/>
                <a:ext cx="1295400" cy="51935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ImageN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976556" y="5448300"/>
                <a:ext cx="3978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4114800" y="60198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990600" y="5943600"/>
              <a:ext cx="9144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105400" y="6286500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" y="6286500"/>
              <a:ext cx="878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Choose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05600" y="6470372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20000" y="6286500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Run</a:t>
              </a:r>
              <a:endParaRPr lang="en-US" dirty="0"/>
            </a:p>
          </p:txBody>
        </p:sp>
        <p:pic>
          <p:nvPicPr>
            <p:cNvPr id="63490" name="Picture 2" descr="http://www.clusterconnection.com/wp-content/uploads/2009/05/cluster-300x3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5943600"/>
              <a:ext cx="800100" cy="8054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Dynamic Provisioning Results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166398280"/>
              </p:ext>
            </p:extLst>
          </p:nvPr>
        </p:nvGraphicFramePr>
        <p:xfrm>
          <a:off x="0" y="1295400"/>
          <a:ext cx="9144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5334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Time elapsed between requesting a job and the jobs reported start time on the provisioned node. The numbers here are an average of 2 sets of experiments.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487680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Number of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smtClean="0"/>
              <a:t>FutureGrid Partners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55626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B0F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Indiana University </a:t>
            </a:r>
            <a:r>
              <a:rPr lang="en-US" sz="2200" dirty="0" smtClean="0"/>
              <a:t>(Architecture, core software, Support)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Purdue University </a:t>
            </a:r>
            <a:r>
              <a:rPr lang="en-US" sz="2200" dirty="0" smtClean="0"/>
              <a:t>(HTC Hardware)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San Diego Supercomputer Center </a:t>
            </a:r>
            <a:r>
              <a:rPr lang="en-US" sz="2200" dirty="0" smtClean="0"/>
              <a:t>at University of California San Diego (INCA, Monitoring)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Chicago</a:t>
            </a:r>
            <a:r>
              <a:rPr lang="en-US" sz="2200" dirty="0" smtClean="0"/>
              <a:t>/Argonne National Labs (Nimbus)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Florida </a:t>
            </a:r>
            <a:r>
              <a:rPr lang="en-US" sz="2200" dirty="0" smtClean="0"/>
              <a:t>(</a:t>
            </a:r>
            <a:r>
              <a:rPr lang="en-US" sz="2200" dirty="0" err="1" smtClean="0"/>
              <a:t>ViNE</a:t>
            </a:r>
            <a:r>
              <a:rPr lang="en-US" sz="2200" dirty="0" smtClean="0"/>
              <a:t>, Education and Outreach)</a:t>
            </a:r>
          </a:p>
          <a:p>
            <a:r>
              <a:rPr lang="en-US" sz="2200" dirty="0" smtClean="0"/>
              <a:t>University of Southern California Information Sciences (Pegasus to manage experiments) </a:t>
            </a:r>
          </a:p>
          <a:p>
            <a:r>
              <a:rPr lang="en-US" sz="2200" dirty="0" smtClean="0"/>
              <a:t>University of Tennessee Knoxville (Benchmarking)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University of Texas at Austin</a:t>
            </a:r>
            <a:r>
              <a:rPr lang="en-US" sz="2200" dirty="0" smtClean="0"/>
              <a:t>/Texas Advanced Computing Center (Portal)</a:t>
            </a:r>
          </a:p>
          <a:p>
            <a:r>
              <a:rPr lang="en-US" sz="2200" dirty="0" smtClean="0"/>
              <a:t>University of Virginia (OGF, Advisory Board and allocation)</a:t>
            </a:r>
          </a:p>
          <a:p>
            <a:r>
              <a:rPr lang="en-US" sz="2200" dirty="0" smtClean="0"/>
              <a:t>Center for Information Services and GWT-TUD from </a:t>
            </a:r>
            <a:r>
              <a:rPr lang="en-US" sz="2200" dirty="0" err="1" smtClean="0"/>
              <a:t>Technische</a:t>
            </a:r>
            <a:r>
              <a:rPr lang="en-US" sz="2200" dirty="0" smtClean="0"/>
              <a:t> </a:t>
            </a:r>
            <a:r>
              <a:rPr lang="en-US" sz="2200" dirty="0" err="1" smtClean="0"/>
              <a:t>Universtität</a:t>
            </a:r>
            <a:r>
              <a:rPr lang="en-US" sz="2200" dirty="0" smtClean="0"/>
              <a:t> Dresden. (VAMPIR)</a:t>
            </a:r>
            <a:endParaRPr lang="en-US" sz="22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 smtClean="0">
                <a:solidFill>
                  <a:srgbClr val="FF0000"/>
                </a:solidFill>
              </a:rPr>
              <a:t>Red institutions </a:t>
            </a:r>
            <a:r>
              <a:rPr lang="en-US" sz="2200" smtClean="0"/>
              <a:t>have FutureGrid hardware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7263"/>
          </a:xfrm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ea typeface="+mj-ea"/>
                <a:cs typeface="+mj-cs"/>
              </a:rPr>
              <a:t>Compute Hardware</a:t>
            </a:r>
            <a:endParaRPr lang="en-US" b="1" dirty="0"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1" y="1167447"/>
          <a:ext cx="8991599" cy="3937953"/>
        </p:xfrm>
        <a:graphic>
          <a:graphicData uri="http://schemas.openxmlformats.org/drawingml/2006/table">
            <a:tbl>
              <a:tblPr/>
              <a:tblGrid>
                <a:gridCol w="1523999"/>
                <a:gridCol w="762000"/>
                <a:gridCol w="1042749"/>
                <a:gridCol w="1132239"/>
                <a:gridCol w="1132238"/>
                <a:gridCol w="1132239"/>
                <a:gridCol w="817267"/>
                <a:gridCol w="1448868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System type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CPUs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# Cores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TFLOPS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Total RAM (GB)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Secondary Storage (TB)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Site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Status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1024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Dell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PowerEdge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1152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TACC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2016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120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iDataPlex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2688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96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SDSC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Cray XT5m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672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1344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339*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IBM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iDataPlex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64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256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On Order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UF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Operational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Large disk/memory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system TBD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128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512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7680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768 on nodes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IU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New System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TBD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High Throughput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Cluster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384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192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PU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Not yet integrated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 Total</a:t>
                      </a: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1336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4960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50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18912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" charset="0"/>
                          <a:cs typeface="Times New Roman" charset="0"/>
                        </a:rPr>
                        <a:t>1353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" charset="0"/>
                        <a:cs typeface="Times New Roman" charset="0"/>
                      </a:endParaRPr>
                    </a:p>
                  </a:txBody>
                  <a:tcPr marL="8890" marR="889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53"/>
            <a:ext cx="91440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br>
              <a:rPr lang="en-US" b="1" dirty="0" smtClean="0"/>
            </a:br>
            <a:r>
              <a:rPr lang="en-US" b="1" dirty="0" smtClean="0"/>
              <a:t>a Grid/Cloud/HPC Testbed</a:t>
            </a:r>
            <a:endParaRPr lang="en-US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0" y="1713834"/>
            <a:ext cx="9037636" cy="4839366"/>
            <a:chOff x="0" y="838200"/>
            <a:chExt cx="9037636" cy="4839366"/>
          </a:xfrm>
        </p:grpSpPr>
        <p:pic>
          <p:nvPicPr>
            <p:cNvPr id="31" name="Picture 2" descr="C:\Users\Geoffrey Fox\Desktop\AzaleaDskT\FutureGrid\gtb network v16_revis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838200"/>
              <a:ext cx="9037636" cy="4839366"/>
            </a:xfrm>
            <a:prstGeom prst="rect">
              <a:avLst/>
            </a:prstGeom>
            <a:noFill/>
          </p:spPr>
        </p:pic>
        <p:grpSp>
          <p:nvGrpSpPr>
            <p:cNvPr id="32" name="Group 11"/>
            <p:cNvGrpSpPr/>
            <p:nvPr/>
          </p:nvGrpSpPr>
          <p:grpSpPr>
            <a:xfrm>
              <a:off x="227427" y="4860341"/>
              <a:ext cx="2820573" cy="626059"/>
              <a:chOff x="152400" y="6172200"/>
              <a:chExt cx="2820573" cy="64633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838200" y="6172200"/>
                <a:ext cx="83548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Private</a:t>
                </a:r>
                <a:br>
                  <a:rPr lang="en-US" dirty="0">
                    <a:solidFill>
                      <a:prstClr val="black"/>
                    </a:solidFill>
                  </a:rPr>
                </a:br>
                <a:r>
                  <a:rPr lang="en-US" dirty="0">
                    <a:solidFill>
                      <a:prstClr val="black"/>
                    </a:solidFill>
                  </a:rPr>
                  <a:t>Public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52400" y="6400800"/>
                <a:ext cx="4572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52400" y="6629400"/>
                <a:ext cx="457200" cy="0"/>
              </a:xfrm>
              <a:prstGeom prst="line">
                <a:avLst/>
              </a:prstGeom>
              <a:ln w="762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1676400" y="6324600"/>
                <a:ext cx="12965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dirty="0">
                    <a:solidFill>
                      <a:prstClr val="black"/>
                    </a:solidFill>
                  </a:rPr>
                  <a:t>FG Network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934200" y="4495800"/>
              <a:ext cx="1811500" cy="536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600" b="1" dirty="0">
                  <a:solidFill>
                    <a:prstClr val="black"/>
                  </a:solidFill>
                </a:rPr>
                <a:t>NID</a:t>
              </a:r>
              <a:r>
                <a:rPr lang="en-US" sz="1400" dirty="0">
                  <a:solidFill>
                    <a:prstClr val="black"/>
                  </a:solidFill>
                </a:rPr>
                <a:t>: Network Impairment Device</a:t>
              </a:r>
            </a:p>
          </p:txBody>
        </p:sp>
      </p:grpSp>
      <p:pic>
        <p:nvPicPr>
          <p:cNvPr id="17" name="Picture 16" descr="Screen shot 2010-09-14 at 3.25.16 PM.png"/>
          <p:cNvPicPr>
            <a:picLocks noChangeAspect="1"/>
          </p:cNvPicPr>
          <p:nvPr/>
        </p:nvPicPr>
        <p:blipFill>
          <a:blip r:embed="rId4" cstate="print"/>
          <a:srcRect t="34231" r="27131"/>
          <a:stretch>
            <a:fillRect/>
          </a:stretch>
        </p:blipFill>
        <p:spPr>
          <a:xfrm>
            <a:off x="0" y="630815"/>
            <a:ext cx="9089442" cy="6227185"/>
          </a:xfrm>
          <a:prstGeom prst="rect">
            <a:avLst/>
          </a:prstGeom>
        </p:spPr>
      </p:pic>
      <p:pic>
        <p:nvPicPr>
          <p:cNvPr id="38" name="Picture 37" descr="Cores_per_partition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685800"/>
            <a:ext cx="9053280" cy="6285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308" y="186490"/>
            <a:ext cx="5495399" cy="95328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Network &amp; Internal Interconnects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904999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300" smtClean="0">
                <a:solidFill>
                  <a:prstClr val="black"/>
                </a:solidFill>
              </a:rPr>
              <a:t>FutureGrid has </a:t>
            </a:r>
            <a:r>
              <a:rPr lang="en-US" sz="2300" dirty="0" smtClean="0">
                <a:solidFill>
                  <a:srgbClr val="FF0000"/>
                </a:solidFill>
              </a:rPr>
              <a:t>dedicated network </a:t>
            </a:r>
            <a:r>
              <a:rPr lang="en-US" sz="2300" dirty="0" smtClean="0">
                <a:solidFill>
                  <a:prstClr val="black"/>
                </a:solidFill>
              </a:rPr>
              <a:t>(except to TACC) and a </a:t>
            </a:r>
            <a:r>
              <a:rPr lang="en-US" sz="2300" dirty="0" smtClean="0">
                <a:solidFill>
                  <a:srgbClr val="FF0000"/>
                </a:solidFill>
              </a:rPr>
              <a:t>network fault and delay generator</a:t>
            </a:r>
          </a:p>
          <a:p>
            <a:pPr>
              <a:buFont typeface="Arial"/>
              <a:buChar char="•"/>
            </a:pPr>
            <a:r>
              <a:rPr lang="en-US" sz="2300" dirty="0" smtClean="0">
                <a:solidFill>
                  <a:prstClr val="black"/>
                </a:solidFill>
              </a:rPr>
              <a:t>Can isolate experiments on request; IU runs Network for NLR/Internet2</a:t>
            </a:r>
          </a:p>
          <a:p>
            <a:pPr>
              <a:buFont typeface="Arial"/>
              <a:buChar char="•"/>
            </a:pPr>
            <a:r>
              <a:rPr lang="en-US" sz="2300" dirty="0" smtClean="0">
                <a:solidFill>
                  <a:prstClr val="black"/>
                </a:solidFill>
              </a:rPr>
              <a:t>(Many) </a:t>
            </a:r>
            <a:r>
              <a:rPr lang="en-US" sz="2300" dirty="0" smtClean="0">
                <a:solidFill>
                  <a:srgbClr val="FF0000"/>
                </a:solidFill>
              </a:rPr>
              <a:t>additional partner machines </a:t>
            </a:r>
            <a:r>
              <a:rPr lang="en-US" sz="2300" dirty="0" smtClean="0"/>
              <a:t>could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smtClean="0">
                <a:solidFill>
                  <a:prstClr val="black"/>
                </a:solidFill>
              </a:rPr>
              <a:t>run FutureGrid software </a:t>
            </a:r>
            <a:r>
              <a:rPr lang="en-US" sz="2300" dirty="0" smtClean="0">
                <a:solidFill>
                  <a:prstClr val="black"/>
                </a:solidFill>
              </a:rPr>
              <a:t>and be supported (but allocated in specialized ways)</a:t>
            </a:r>
          </a:p>
          <a:p>
            <a:pPr>
              <a:buNone/>
            </a:pPr>
            <a:endParaRPr lang="en-US" sz="2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3454400"/>
          <a:ext cx="9143999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876300"/>
                <a:gridCol w="67817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</a:t>
                      </a:r>
                      <a:r>
                        <a:rPr lang="en-US" baseline="0" dirty="0" smtClean="0"/>
                        <a:t>  Network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Cray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Cray 2D Torus </a:t>
                      </a:r>
                      <a:r>
                        <a:rPr lang="en-US" dirty="0" err="1" smtClean="0"/>
                        <a:t>SeaStar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IU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Force10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SDSC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sierra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Cisco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Juniper Ethernet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UC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DDR IB, </a:t>
                      </a:r>
                      <a:r>
                        <a:rPr lang="en-US" dirty="0" err="1" smtClean="0"/>
                        <a:t>QLogic</a:t>
                      </a:r>
                      <a:r>
                        <a:rPr lang="en-US" dirty="0" smtClean="0"/>
                        <a:t> switch with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ConnectX</a:t>
                      </a:r>
                      <a:r>
                        <a:rPr lang="en-US" dirty="0" smtClean="0"/>
                        <a:t> adapters Blade Network Technologies &amp; Juniper switches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UF iDataPlex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foxtrot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Gigabit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Ethernet only (Blade Network Technologies; Force10 switches)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TACC Dell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alamo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QDR IB, </a:t>
                      </a:r>
                      <a:r>
                        <a:rPr lang="en-US" dirty="0" err="1" smtClean="0"/>
                        <a:t>Mellanox</a:t>
                      </a:r>
                      <a:r>
                        <a:rPr lang="en-US" dirty="0" smtClean="0"/>
                        <a:t> switches and adapters Dell Ethernet switches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2062</Words>
  <Application>Microsoft Office PowerPoint</Application>
  <PresentationFormat>On-screen Show (4:3)</PresentationFormat>
  <Paragraphs>458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FutureGrid Overview</vt:lpstr>
      <vt:lpstr>FutureGrid key Concepts I</vt:lpstr>
      <vt:lpstr>FutureGrid key Concepts I</vt:lpstr>
      <vt:lpstr>FutureGrid key Concepts III</vt:lpstr>
      <vt:lpstr>Dynamic Provisioning Results</vt:lpstr>
      <vt:lpstr>FutureGrid Partners</vt:lpstr>
      <vt:lpstr>Compute Hardware</vt:lpstr>
      <vt:lpstr>FutureGrid:  a Grid/Cloud/HPC Testbed</vt:lpstr>
      <vt:lpstr>Network &amp; Internal Interconnects</vt:lpstr>
      <vt:lpstr>Some Current FutureGrid projects I</vt:lpstr>
      <vt:lpstr>Some Current FutureGrid projects II</vt:lpstr>
      <vt:lpstr>Typical FutureGrid Performance Study</vt:lpstr>
      <vt:lpstr>MapReduce</vt:lpstr>
      <vt:lpstr>MapReduce “File/Data Repository” Parallelism</vt:lpstr>
      <vt:lpstr>Applications &amp; Different Interconnection Patterns</vt:lpstr>
      <vt:lpstr>Twister</vt:lpstr>
      <vt:lpstr>Iterative and non-Iterative Computations</vt:lpstr>
      <vt:lpstr>Performance of Matrix Multiplication</vt:lpstr>
      <vt:lpstr>OGF’10 Demo from Rennes</vt:lpstr>
      <vt:lpstr>Education &amp; Outreach on FutureGrid</vt:lpstr>
      <vt:lpstr>Slide 21</vt:lpstr>
      <vt:lpstr>FutureGrid Tutorials</vt:lpstr>
      <vt:lpstr>Software Components</vt:lpstr>
      <vt:lpstr>FutureGrid Layered Software Stack </vt:lpstr>
      <vt:lpstr>FutureGrid Viral Growth Model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Data mining  and FutureGrid</dc:title>
  <dc:creator>Judy Qiu</dc:creator>
  <cp:lastModifiedBy>Geoffrey Fox</cp:lastModifiedBy>
  <cp:revision>39</cp:revision>
  <dcterms:created xsi:type="dcterms:W3CDTF">2010-11-17T03:44:50Z</dcterms:created>
  <dcterms:modified xsi:type="dcterms:W3CDTF">2011-01-13T20:22:08Z</dcterms:modified>
</cp:coreProperties>
</file>