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6" d="100"/>
          <a:sy n="96" d="100"/>
        </p:scale>
        <p:origin x="-82" y="-1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6108B-0E35-466B-862E-57961852A25C}" type="datetimeFigureOut">
              <a:rPr lang="en-US" smtClean="0"/>
              <a:t>6/6/2008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10891F-CCAC-43AC-8BBB-487F69EE1D9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eaLnBrk="0" hangingPunct="0"/>
            <a:fld id="{4AADAA51-8D22-4078-84AC-0A77DB6EE7BA}" type="slidenum">
              <a:rPr lang="en-US" sz="1200" b="0"/>
              <a:pPr algn="r" eaLnBrk="0" hangingPunct="0"/>
              <a:t>1</a:t>
            </a:fld>
            <a:endParaRPr lang="en-US" sz="1200" b="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10891F-CCAC-43AC-8BBB-487F69EE1D9A}"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10891F-CCAC-43AC-8BBB-487F69EE1D9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10891F-CCAC-43AC-8BBB-487F69EE1D9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10891F-CCAC-43AC-8BBB-487F69EE1D9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10891F-CCAC-43AC-8BBB-487F69EE1D9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10891F-CCAC-43AC-8BBB-487F69EE1D9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CF347-4DAA-42F7-889E-79376B4E79B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a:defRPr/>
              </a:pPr>
              <a:endParaRPr lang="en-US"/>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a:defRPr/>
              </a:pPr>
              <a:endParaRPr lang="en-US"/>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1" name="Rectangle 41"/>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42" name="Rectangle 42"/>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43" name="Rectangle 43"/>
          <p:cNvSpPr>
            <a:spLocks noGrp="1" noChangeArrowheads="1"/>
          </p:cNvSpPr>
          <p:nvPr>
            <p:ph type="sldNum" sz="quarter" idx="12"/>
          </p:nvPr>
        </p:nvSpPr>
        <p:spPr>
          <a:xfrm>
            <a:off x="6553200" y="6243638"/>
            <a:ext cx="2133600" cy="457200"/>
          </a:xfrm>
        </p:spPr>
        <p:txBody>
          <a:bodyPr/>
          <a:lstStyle>
            <a:lvl1pPr>
              <a:defRPr/>
            </a:lvl1pPr>
          </a:lstStyle>
          <a:p>
            <a:pPr>
              <a:defRPr/>
            </a:pPr>
            <a:fld id="{B930C153-7A38-4291-B8ED-3DE1FC7965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252D0BA-8CD0-410C-BED7-992976066FA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BA1D638-C0CF-456B-9ECC-A900332EF9F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14B78-94BC-4AD9-A881-5D4099F9590A}" type="datetimeFigureOut">
              <a:rPr lang="en-US" smtClean="0"/>
              <a:pPr/>
              <a:t>6/6/2008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14B78-94BC-4AD9-A881-5D4099F9590A}" type="datetimeFigureOut">
              <a:rPr lang="en-US" smtClean="0"/>
              <a:pPr/>
              <a:t>6/6/2008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14B78-94BC-4AD9-A881-5D4099F9590A}" type="datetimeFigureOut">
              <a:rPr lang="en-US" smtClean="0"/>
              <a:pPr/>
              <a:t>6/6/2008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14B78-94BC-4AD9-A881-5D4099F9590A}" type="datetimeFigureOut">
              <a:rPr lang="en-US" smtClean="0"/>
              <a:pPr/>
              <a:t>6/6/2008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14B78-94BC-4AD9-A881-5D4099F9590A}" type="datetimeFigureOut">
              <a:rPr lang="en-US" smtClean="0"/>
              <a:pPr/>
              <a:t>6/6/2008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14B78-94BC-4AD9-A881-5D4099F9590A}" type="datetimeFigureOut">
              <a:rPr lang="en-US" smtClean="0"/>
              <a:pPr/>
              <a:t>6/6/2008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14B78-94BC-4AD9-A881-5D4099F9590A}" type="datetimeFigureOut">
              <a:rPr lang="en-US" smtClean="0"/>
              <a:pPr/>
              <a:t>6/6/2008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14B78-94BC-4AD9-A881-5D4099F9590A}" type="datetimeFigureOut">
              <a:rPr lang="en-US" smtClean="0"/>
              <a:pPr/>
              <a:t>6/6/2008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CE6C877-6515-40CE-B20B-1E9404261B4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14B78-94BC-4AD9-A881-5D4099F9590A}" type="datetimeFigureOut">
              <a:rPr lang="en-US" smtClean="0"/>
              <a:pPr/>
              <a:t>6/6/2008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14B78-94BC-4AD9-A881-5D4099F9590A}" type="datetimeFigureOut">
              <a:rPr lang="en-US" smtClean="0"/>
              <a:pPr/>
              <a:t>6/6/2008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14B78-94BC-4AD9-A881-5D4099F9590A}" type="datetimeFigureOut">
              <a:rPr lang="en-US" smtClean="0"/>
              <a:pPr/>
              <a:t>6/6/2008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C3BF1-A17C-4DEB-93F3-920333AEF8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2570CBE-D36C-47A1-B0A1-EE083EE02A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610B2B54-0EE6-45E2-B918-16DB29A9B9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242A36F5-A362-4F33-9847-118D3E9D2E5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8127F89E-8F30-40F6-A386-D7F08E4EA6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B5F3A9DC-6ECC-4E27-902A-AF14B7F62A8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EE2239F-4746-4D85-A147-2A1EAAA9F1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32DE5FA-391E-4A9E-8D98-6DA13DF6A9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dirty="0"/>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dirty="0"/>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dirty="0"/>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a:defRPr/>
                </a:pPr>
                <a:endParaRPr lang="en-US" dirty="0"/>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dirty="0"/>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a:defRPr/>
              </a:pPr>
              <a:endParaRPr lang="en-US" dirty="0"/>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a:defRPr/>
              </a:pPr>
              <a:endParaRPr lang="en-US" dirty="0"/>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a:defRPr/>
              </a:pPr>
              <a:endParaRPr lang="en-US" dirty="0"/>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a:defRPr/>
              </a:pPr>
              <a:endParaRPr lang="en-US" dirty="0"/>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a:defRPr/>
              </a:pPr>
              <a:endParaRPr lang="en-US" dirty="0"/>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a:defRPr/>
              </a:pPr>
              <a:endParaRPr lang="en-US" dirty="0"/>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a:defRPr/>
              </a:pPr>
              <a:endParaRPr lang="en-US" dirty="0"/>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a:defRPr/>
              </a:pPr>
              <a:endParaRPr lang="en-US" dirty="0"/>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a:defRPr/>
              </a:pPr>
              <a:endParaRPr lang="en-US" dirty="0"/>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a:defRPr/>
              </a:pPr>
              <a:endParaRPr lang="en-US" dirty="0"/>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a:defRPr/>
                </a:pPr>
                <a:endParaRPr lang="en-US" dirty="0"/>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a:defRPr/>
                </a:pPr>
                <a:endParaRPr lang="en-US" dirty="0"/>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a:defRPr/>
                </a:pPr>
                <a:endParaRPr lang="en-US" dirty="0"/>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a:defRPr/>
                </a:pPr>
                <a:endParaRPr lang="en-US" dirty="0"/>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a:defRPr/>
                </a:pPr>
                <a:endParaRPr lang="en-US" dirty="0"/>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a:defRPr/>
              </a:pPr>
              <a:endParaRPr lang="en-US" dirty="0"/>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a:defRPr/>
              </a:pPr>
              <a:endParaRPr lang="en-US" dirty="0"/>
            </a:p>
          </p:txBody>
        </p:sp>
      </p:grpSp>
      <p:sp>
        <p:nvSpPr>
          <p:cNvPr id="4099" name="Rectangle 39"/>
          <p:cNvSpPr>
            <a:spLocks noGrp="1" noChangeArrowheads="1"/>
          </p:cNvSpPr>
          <p:nvPr>
            <p:ph type="title"/>
          </p:nvPr>
        </p:nvSpPr>
        <p:spPr bwMode="auto">
          <a:xfrm>
            <a:off x="0" y="152400"/>
            <a:ext cx="9144000" cy="8382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a:defRPr/>
            </a:pPr>
            <a:endParaRPr lang="en-US"/>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outerShdw blurRad="38100" dist="38100" dir="2700000" algn="tl">
                    <a:srgbClr val="000000"/>
                  </a:outerShdw>
                </a:effectLst>
                <a:latin typeface="Verdana" pitchFamily="34" charset="0"/>
              </a:defRPr>
            </a:lvl1pPr>
          </a:lstStyle>
          <a:p>
            <a:pPr>
              <a:defRPr/>
            </a:pPr>
            <a:endParaRPr lang="en-US"/>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a:defRPr/>
            </a:pPr>
            <a:fld id="{D3BB63BB-60BA-4AB9-8B93-C4BA19F62758}" type="slidenum">
              <a:rPr lang="en-US"/>
              <a:pPr>
                <a:defRPr/>
              </a:pPr>
              <a:t>‹#›</a:t>
            </a:fld>
            <a:endParaRPr lang="en-US" dirty="0"/>
          </a:p>
        </p:txBody>
      </p:sp>
      <p:sp>
        <p:nvSpPr>
          <p:cNvPr id="4103"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itchFamily="34" charset="0"/>
        </a:defRPr>
      </a:lvl2pPr>
      <a:lvl3pPr algn="ctr" rtl="0" eaLnBrk="0" fontAlgn="base" hangingPunct="0">
        <a:spcBef>
          <a:spcPct val="0"/>
        </a:spcBef>
        <a:spcAft>
          <a:spcPct val="0"/>
        </a:spcAft>
        <a:defRPr sz="4400" b="1">
          <a:solidFill>
            <a:srgbClr val="FFFF00"/>
          </a:solidFill>
          <a:latin typeface="Arial" pitchFamily="34" charset="0"/>
        </a:defRPr>
      </a:lvl3pPr>
      <a:lvl4pPr algn="ctr" rtl="0" eaLnBrk="0" fontAlgn="base" hangingPunct="0">
        <a:spcBef>
          <a:spcPct val="0"/>
        </a:spcBef>
        <a:spcAft>
          <a:spcPct val="0"/>
        </a:spcAft>
        <a:defRPr sz="4400" b="1">
          <a:solidFill>
            <a:srgbClr val="FFFF00"/>
          </a:solidFill>
          <a:latin typeface="Arial" pitchFamily="34" charset="0"/>
        </a:defRPr>
      </a:lvl4pPr>
      <a:lvl5pPr algn="ctr" rtl="0" eaLnBrk="0" fontAlgn="base" hangingPunct="0">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b="1">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chemeClr val="tx2"/>
        </a:buClr>
        <a:buChar char="•"/>
        <a:defRPr sz="2400" b="1">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14B78-94BC-4AD9-A881-5D4099F9590A}" type="datetimeFigureOut">
              <a:rPr lang="en-US" smtClean="0"/>
              <a:pPr/>
              <a:t>6/6/2008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C3BF1-A17C-4DEB-93F3-920333AEF8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txBox="1">
            <a:spLocks noGrp="1" noChangeArrowheads="1"/>
          </p:cNvSpPr>
          <p:nvPr/>
        </p:nvSpPr>
        <p:spPr bwMode="auto">
          <a:xfrm>
            <a:off x="6553200" y="6243638"/>
            <a:ext cx="2133600" cy="457200"/>
          </a:xfrm>
          <a:prstGeom prst="rect">
            <a:avLst/>
          </a:prstGeom>
          <a:noFill/>
          <a:ln>
            <a:miter lim="800000"/>
            <a:headEnd/>
            <a:tailEnd/>
          </a:ln>
        </p:spPr>
        <p:txBody>
          <a:bodyPr/>
          <a:lstStyle/>
          <a:p>
            <a:pPr algn="r">
              <a:defRPr/>
            </a:pPr>
            <a:fld id="{7E9815F0-404D-42DD-94B7-03312B6D39DA}" type="slidenum">
              <a:rPr lang="en-US" sz="1000" b="0">
                <a:effectLst>
                  <a:outerShdw blurRad="38100" dist="38100" dir="2700000" algn="tl">
                    <a:srgbClr val="000000"/>
                  </a:outerShdw>
                </a:effectLst>
                <a:latin typeface="Verdana" pitchFamily="34" charset="0"/>
              </a:rPr>
              <a:pPr algn="r">
                <a:defRPr/>
              </a:pPr>
              <a:t>1</a:t>
            </a:fld>
            <a:endParaRPr lang="en-US" sz="1000" b="0" dirty="0">
              <a:effectLst>
                <a:outerShdw blurRad="38100" dist="38100" dir="2700000" algn="tl">
                  <a:srgbClr val="000000"/>
                </a:outerShdw>
              </a:effectLst>
              <a:latin typeface="Verdana" pitchFamily="34" charset="0"/>
            </a:endParaRPr>
          </a:p>
        </p:txBody>
      </p:sp>
      <p:sp>
        <p:nvSpPr>
          <p:cNvPr id="55299" name="Rectangle 2"/>
          <p:cNvSpPr>
            <a:spLocks noGrp="1" noChangeArrowheads="1"/>
          </p:cNvSpPr>
          <p:nvPr>
            <p:ph type="ctrTitle" idx="4294967295"/>
          </p:nvPr>
        </p:nvSpPr>
        <p:spPr>
          <a:xfrm>
            <a:off x="0" y="914400"/>
            <a:ext cx="9144000" cy="1676400"/>
          </a:xfrm>
        </p:spPr>
        <p:txBody>
          <a:bodyPr anchor="b"/>
          <a:lstStyle/>
          <a:p>
            <a:r>
              <a:rPr lang="en-US" dirty="0" smtClean="0"/>
              <a:t>Challenges Facing Modeling and Simulation in HPC </a:t>
            </a:r>
            <a:r>
              <a:rPr lang="en-US" dirty="0" smtClean="0"/>
              <a:t>Environments</a:t>
            </a:r>
            <a:br>
              <a:rPr lang="en-US" dirty="0" smtClean="0"/>
            </a:br>
            <a:r>
              <a:rPr lang="en-US" dirty="0" smtClean="0"/>
              <a:t>Panel remarks</a:t>
            </a:r>
            <a:endParaRPr lang="en-US" dirty="0"/>
          </a:p>
        </p:txBody>
      </p:sp>
      <p:sp>
        <p:nvSpPr>
          <p:cNvPr id="55300" name="Rectangle 3"/>
          <p:cNvSpPr>
            <a:spLocks noGrp="1" noChangeArrowheads="1"/>
          </p:cNvSpPr>
          <p:nvPr>
            <p:ph type="subTitle" idx="4294967295"/>
          </p:nvPr>
        </p:nvSpPr>
        <p:spPr>
          <a:xfrm>
            <a:off x="-76200" y="3200400"/>
            <a:ext cx="9144000" cy="3276600"/>
          </a:xfrm>
        </p:spPr>
        <p:txBody>
          <a:bodyPr/>
          <a:lstStyle/>
          <a:p>
            <a:pPr marL="0" indent="0" algn="ctr" eaLnBrk="1" hangingPunct="1">
              <a:lnSpc>
                <a:spcPct val="90000"/>
              </a:lnSpc>
              <a:buFont typeface="Wingdings" pitchFamily="2" charset="2"/>
              <a:buNone/>
            </a:pPr>
            <a:r>
              <a:rPr lang="en-US" sz="2400" b="0" dirty="0" smtClean="0">
                <a:latin typeface="Arial" charset="0"/>
                <a:ea typeface="Arial Unicode MS" pitchFamily="34" charset="-128"/>
                <a:cs typeface="Arial Unicode MS" pitchFamily="34" charset="-128"/>
              </a:rPr>
              <a:t>ECMS </a:t>
            </a:r>
            <a:r>
              <a:rPr lang="en-US" sz="2400" b="0" dirty="0" smtClean="0">
                <a:latin typeface="Arial" charset="0"/>
                <a:ea typeface="Arial Unicode MS" pitchFamily="34" charset="-128"/>
                <a:cs typeface="Arial Unicode MS" pitchFamily="34" charset="-128"/>
              </a:rPr>
              <a:t>Multiconference HPCS </a:t>
            </a:r>
            <a:r>
              <a:rPr lang="en-US" sz="2400" b="0" dirty="0" smtClean="0">
                <a:latin typeface="Arial" charset="0"/>
                <a:ea typeface="Arial Unicode MS" pitchFamily="34" charset="-128"/>
                <a:cs typeface="Arial Unicode MS" pitchFamily="34" charset="-128"/>
              </a:rPr>
              <a:t>2008</a:t>
            </a:r>
          </a:p>
          <a:p>
            <a:pPr marL="0" indent="0" algn="ctr" eaLnBrk="1" hangingPunct="1">
              <a:lnSpc>
                <a:spcPct val="90000"/>
              </a:lnSpc>
              <a:buFont typeface="Wingdings" pitchFamily="2" charset="2"/>
              <a:buNone/>
            </a:pPr>
            <a:r>
              <a:rPr lang="en-US" sz="2400" b="0" dirty="0" smtClean="0">
                <a:latin typeface="Arial" charset="0"/>
                <a:ea typeface="Arial Unicode MS" pitchFamily="34" charset="-128"/>
                <a:cs typeface="Arial Unicode MS" pitchFamily="34" charset="-128"/>
              </a:rPr>
              <a:t>Nicosia Cyprus</a:t>
            </a:r>
          </a:p>
          <a:p>
            <a:pPr marL="0" indent="0" algn="ctr" eaLnBrk="1" hangingPunct="1">
              <a:lnSpc>
                <a:spcPct val="90000"/>
              </a:lnSpc>
              <a:buFont typeface="Wingdings" pitchFamily="2" charset="2"/>
              <a:buNone/>
            </a:pPr>
            <a:r>
              <a:rPr lang="en-US" sz="2400" b="0" dirty="0" smtClean="0">
                <a:latin typeface="Arial" charset="0"/>
                <a:ea typeface="Arial Unicode MS" pitchFamily="34" charset="-128"/>
                <a:cs typeface="Arial Unicode MS" pitchFamily="34" charset="-128"/>
              </a:rPr>
              <a:t>June </a:t>
            </a:r>
            <a:r>
              <a:rPr lang="en-US" sz="2400" b="0" dirty="0" smtClean="0">
                <a:latin typeface="Arial" charset="0"/>
                <a:ea typeface="Arial Unicode MS" pitchFamily="34" charset="-128"/>
                <a:cs typeface="Arial Unicode MS" pitchFamily="34" charset="-128"/>
              </a:rPr>
              <a:t>6 </a:t>
            </a:r>
            <a:r>
              <a:rPr lang="en-US" sz="2400" b="0" dirty="0" smtClean="0">
                <a:latin typeface="Arial" charset="0"/>
                <a:ea typeface="Arial Unicode MS" pitchFamily="34" charset="-128"/>
                <a:cs typeface="Arial Unicode MS" pitchFamily="34" charset="-128"/>
              </a:rPr>
              <a:t>2008</a:t>
            </a:r>
          </a:p>
          <a:p>
            <a:pPr marL="0" indent="0" algn="ctr" eaLnBrk="1" hangingPunct="1">
              <a:lnSpc>
                <a:spcPct val="90000"/>
              </a:lnSpc>
              <a:buFont typeface="Wingdings" pitchFamily="2" charset="2"/>
              <a:buNone/>
            </a:pPr>
            <a:endParaRPr lang="en-US" sz="2400" b="0" dirty="0" smtClean="0">
              <a:latin typeface="Arial" charset="0"/>
              <a:ea typeface="Arial Unicode MS" pitchFamily="34" charset="-128"/>
              <a:cs typeface="Arial Unicode MS" pitchFamily="34" charset="-128"/>
            </a:endParaRPr>
          </a:p>
          <a:p>
            <a:pPr marL="0" indent="0" algn="ctr" eaLnBrk="1" hangingPunct="1">
              <a:lnSpc>
                <a:spcPct val="90000"/>
              </a:lnSpc>
              <a:buFont typeface="Wingdings" pitchFamily="2" charset="2"/>
              <a:buNone/>
            </a:pPr>
            <a:r>
              <a:rPr lang="en-US" sz="2400" b="0" dirty="0" smtClean="0">
                <a:solidFill>
                  <a:srgbClr val="FFFF00"/>
                </a:solidFill>
                <a:latin typeface="Arial" charset="0"/>
                <a:ea typeface="Arial Unicode MS" pitchFamily="34" charset="-128"/>
                <a:cs typeface="Arial Unicode MS" pitchFamily="34" charset="-128"/>
              </a:rPr>
              <a:t>Geoffrey Fox</a:t>
            </a:r>
            <a:endParaRPr lang="en-US" sz="2400" b="0" dirty="0" smtClean="0">
              <a:latin typeface="Arial" charset="0"/>
            </a:endParaRPr>
          </a:p>
          <a:p>
            <a:pPr marL="0" indent="0" algn="ctr" eaLnBrk="1" hangingPunct="1">
              <a:lnSpc>
                <a:spcPct val="90000"/>
              </a:lnSpc>
              <a:buFont typeface="Wingdings" pitchFamily="2" charset="2"/>
              <a:buNone/>
            </a:pPr>
            <a:r>
              <a:rPr lang="en-US" sz="2400" b="0" dirty="0" smtClean="0">
                <a:latin typeface="Arial" charset="0"/>
              </a:rPr>
              <a:t>Community Grids Laboratory</a:t>
            </a:r>
            <a:r>
              <a:rPr lang="en-US" altLang="ja-JP" sz="2400" dirty="0" smtClean="0">
                <a:latin typeface="Arial" charset="0"/>
                <a:ea typeface="ＭＳ Ｐゴシック" pitchFamily="-112" charset="-128"/>
              </a:rPr>
              <a:t>, </a:t>
            </a:r>
            <a:r>
              <a:rPr lang="en-US" altLang="ja-JP" sz="2400" b="0" dirty="0" smtClean="0">
                <a:latin typeface="Arial" charset="0"/>
                <a:ea typeface="ＭＳ Ｐゴシック" pitchFamily="-112" charset="-128"/>
              </a:rPr>
              <a:t>School of informatics </a:t>
            </a:r>
            <a:br>
              <a:rPr lang="en-US" altLang="ja-JP" sz="2400" b="0" dirty="0" smtClean="0">
                <a:latin typeface="Arial" charset="0"/>
                <a:ea typeface="ＭＳ Ｐゴシック" pitchFamily="-112" charset="-128"/>
              </a:rPr>
            </a:br>
            <a:r>
              <a:rPr lang="en-US" sz="2400" b="0" dirty="0" smtClean="0">
                <a:latin typeface="Arial" charset="0"/>
              </a:rPr>
              <a:t>Indiana University</a:t>
            </a:r>
          </a:p>
          <a:p>
            <a:pPr marL="0" indent="0" algn="ctr">
              <a:lnSpc>
                <a:spcPct val="90000"/>
              </a:lnSpc>
              <a:buFont typeface="Wingdings" pitchFamily="2" charset="2"/>
              <a:buNone/>
            </a:pPr>
            <a:endParaRPr lang="en-US" sz="2400" b="0" dirty="0" smtClean="0">
              <a:latin typeface="Arial" charset="0"/>
            </a:endParaRPr>
          </a:p>
          <a:p>
            <a:pPr marL="0" indent="0" algn="ctr" eaLnBrk="1" hangingPunct="1">
              <a:lnSpc>
                <a:spcPct val="90000"/>
              </a:lnSpc>
              <a:buFont typeface="Wingdings" pitchFamily="2" charset="2"/>
              <a:buNone/>
            </a:pPr>
            <a:r>
              <a:rPr lang="en-US" sz="2400" b="0" dirty="0" smtClean="0">
                <a:solidFill>
                  <a:srgbClr val="FFFF00"/>
                </a:solidFill>
                <a:latin typeface="Arial" charset="0"/>
                <a:hlinkClick r:id="rId3"/>
              </a:rPr>
              <a:t>gcf@indiana.edu</a:t>
            </a:r>
            <a:r>
              <a:rPr lang="en-US" sz="2400" b="0" dirty="0" smtClean="0">
                <a:solidFill>
                  <a:srgbClr val="FFFF00"/>
                </a:solidFill>
                <a:latin typeface="Arial" charset="0"/>
              </a:rPr>
              <a:t>, </a:t>
            </a:r>
            <a:r>
              <a:rPr lang="en-US" sz="2400" b="0" dirty="0" smtClean="0">
                <a:solidFill>
                  <a:srgbClr val="FFFF00"/>
                </a:solidFill>
                <a:latin typeface="Arial" charset="0"/>
                <a:hlinkClick r:id="rId4"/>
              </a:rPr>
              <a:t>http://www.infomall.org</a:t>
            </a:r>
            <a:endParaRPr lang="en-US" sz="2400" b="0" dirty="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Panel Charge</a:t>
            </a:r>
            <a:endParaRPr lang="en-US" dirty="0"/>
          </a:p>
        </p:txBody>
      </p:sp>
      <p:sp>
        <p:nvSpPr>
          <p:cNvPr id="3" name="Content Placeholder 2"/>
          <p:cNvSpPr>
            <a:spLocks noGrp="1"/>
          </p:cNvSpPr>
          <p:nvPr>
            <p:ph idx="1"/>
          </p:nvPr>
        </p:nvSpPr>
        <p:spPr>
          <a:xfrm>
            <a:off x="0" y="685800"/>
            <a:ext cx="8991600" cy="6096000"/>
          </a:xfrm>
        </p:spPr>
        <p:txBody>
          <a:bodyPr/>
          <a:lstStyle/>
          <a:p>
            <a:r>
              <a:rPr lang="en-US" sz="2300" dirty="0" smtClean="0"/>
              <a:t>In the past years, high performance computing environments have been used to solve challenging scientific modeling and simulation applications.  Now high performance computing (HPC) technology is becoming increasingly important as target platforms and has matured to the point of becoming a tool for impacting society at large in many major ways.  </a:t>
            </a:r>
          </a:p>
          <a:p>
            <a:r>
              <a:rPr lang="en-US" sz="2300" dirty="0" smtClean="0"/>
              <a:t>Panel members will present and discuss the main challenges facing HPC and simulation communities today and in the foreseen future.  They will emphasize and possibly prioritize the importance of these problems and the difficulties of approaching them.   </a:t>
            </a:r>
          </a:p>
          <a:p>
            <a:r>
              <a:rPr lang="en-US" sz="2300" dirty="0" smtClean="0"/>
              <a:t>Furthermore, based on their experiences with different modeling and simulation applications using HPC technology (such as cluster and grid platforms), our panelists will point out the main trends and new technologies that will impact these challenges, and the factors that they believe will play major roles in pushing these challenges forward.  </a:t>
            </a:r>
          </a:p>
        </p:txBody>
      </p:sp>
      <p:sp>
        <p:nvSpPr>
          <p:cNvPr id="4" name="Slide Number Placeholder 3"/>
          <p:cNvSpPr>
            <a:spLocks noGrp="1"/>
          </p:cNvSpPr>
          <p:nvPr>
            <p:ph type="sldNum" sz="quarter" idx="12"/>
          </p:nvPr>
        </p:nvSpPr>
        <p:spPr/>
        <p:txBody>
          <a:bodyPr/>
          <a:lstStyle/>
          <a:p>
            <a:pPr>
              <a:defRPr/>
            </a:pPr>
            <a:fld id="{2CE6C877-6515-40CE-B20B-1E9404261B42}"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Key Trends I</a:t>
            </a:r>
            <a:endParaRPr lang="en-US" dirty="0"/>
          </a:p>
        </p:txBody>
      </p:sp>
      <p:sp>
        <p:nvSpPr>
          <p:cNvPr id="3" name="Content Placeholder 2"/>
          <p:cNvSpPr>
            <a:spLocks noGrp="1"/>
          </p:cNvSpPr>
          <p:nvPr>
            <p:ph idx="1"/>
          </p:nvPr>
        </p:nvSpPr>
        <p:spPr>
          <a:xfrm>
            <a:off x="0" y="609600"/>
            <a:ext cx="8991600" cy="6248400"/>
          </a:xfrm>
        </p:spPr>
        <p:txBody>
          <a:bodyPr/>
          <a:lstStyle/>
          <a:p>
            <a:pPr>
              <a:lnSpc>
                <a:spcPts val="2900"/>
              </a:lnSpc>
            </a:pPr>
            <a:r>
              <a:rPr lang="en-US" dirty="0" smtClean="0">
                <a:solidFill>
                  <a:srgbClr val="FFFF00"/>
                </a:solidFill>
              </a:rPr>
              <a:t>HPC </a:t>
            </a:r>
            <a:r>
              <a:rPr lang="en-US" dirty="0" smtClean="0"/>
              <a:t>much</a:t>
            </a:r>
            <a:r>
              <a:rPr lang="en-US" dirty="0" smtClean="0">
                <a:solidFill>
                  <a:srgbClr val="FFFF00"/>
                </a:solidFill>
              </a:rPr>
              <a:t> healthier </a:t>
            </a:r>
            <a:r>
              <a:rPr lang="en-US" dirty="0" smtClean="0"/>
              <a:t>than</a:t>
            </a:r>
            <a:r>
              <a:rPr lang="en-US" dirty="0" smtClean="0">
                <a:solidFill>
                  <a:srgbClr val="FFFF00"/>
                </a:solidFill>
              </a:rPr>
              <a:t> M&amp;S in USA</a:t>
            </a:r>
          </a:p>
          <a:p>
            <a:pPr>
              <a:lnSpc>
                <a:spcPts val="2900"/>
              </a:lnSpc>
            </a:pPr>
            <a:r>
              <a:rPr lang="en-US" dirty="0" smtClean="0">
                <a:solidFill>
                  <a:srgbClr val="FFFF00"/>
                </a:solidFill>
              </a:rPr>
              <a:t>eScience</a:t>
            </a:r>
            <a:r>
              <a:rPr lang="en-US" dirty="0" smtClean="0"/>
              <a:t> supported by some sort of e-Infrastructure or </a:t>
            </a:r>
            <a:r>
              <a:rPr lang="en-US" dirty="0" smtClean="0">
                <a:solidFill>
                  <a:srgbClr val="FFFF00"/>
                </a:solidFill>
              </a:rPr>
              <a:t>Cyberinfrastructure</a:t>
            </a:r>
            <a:r>
              <a:rPr lang="en-US" dirty="0" smtClean="0"/>
              <a:t> is clearly critical and successful for international collaborative research</a:t>
            </a:r>
          </a:p>
          <a:p>
            <a:pPr>
              <a:lnSpc>
                <a:spcPts val="2900"/>
              </a:lnSpc>
            </a:pPr>
            <a:r>
              <a:rPr lang="en-US" dirty="0" smtClean="0">
                <a:solidFill>
                  <a:srgbClr val="FFFF00"/>
                </a:solidFill>
              </a:rPr>
              <a:t>Grids </a:t>
            </a:r>
            <a:r>
              <a:rPr lang="en-US" dirty="0" smtClean="0"/>
              <a:t>show important prototypes supporting eScience</a:t>
            </a:r>
          </a:p>
          <a:p>
            <a:pPr>
              <a:lnSpc>
                <a:spcPts val="2900"/>
              </a:lnSpc>
            </a:pPr>
            <a:r>
              <a:rPr lang="en-US" dirty="0" smtClean="0"/>
              <a:t>However need to make </a:t>
            </a:r>
            <a:r>
              <a:rPr lang="en-US" dirty="0" smtClean="0">
                <a:solidFill>
                  <a:srgbClr val="FFFF00"/>
                </a:solidFill>
              </a:rPr>
              <a:t>significant changes </a:t>
            </a:r>
            <a:r>
              <a:rPr lang="en-US" dirty="0" smtClean="0"/>
              <a:t>in approach</a:t>
            </a:r>
          </a:p>
          <a:p>
            <a:pPr lvl="1">
              <a:lnSpc>
                <a:spcPts val="2900"/>
              </a:lnSpc>
            </a:pPr>
            <a:r>
              <a:rPr lang="en-US" dirty="0" smtClean="0"/>
              <a:t>Community made “bet” that research systems would use commercial software built for “</a:t>
            </a:r>
            <a:r>
              <a:rPr lang="en-US" dirty="0" smtClean="0">
                <a:solidFill>
                  <a:srgbClr val="FFFF00"/>
                </a:solidFill>
              </a:rPr>
              <a:t>Enterprise Systems</a:t>
            </a:r>
            <a:r>
              <a:rPr lang="en-US" dirty="0" smtClean="0"/>
              <a:t>”</a:t>
            </a:r>
          </a:p>
          <a:p>
            <a:pPr lvl="1">
              <a:lnSpc>
                <a:spcPts val="2900"/>
              </a:lnSpc>
            </a:pPr>
            <a:r>
              <a:rPr lang="en-US" dirty="0" smtClean="0"/>
              <a:t>In fact Enterprise software struggled and the most important software came from the Internet Companies</a:t>
            </a:r>
          </a:p>
          <a:p>
            <a:pPr lvl="1">
              <a:lnSpc>
                <a:spcPts val="2900"/>
              </a:lnSpc>
            </a:pPr>
            <a:r>
              <a:rPr lang="en-US" dirty="0" smtClean="0"/>
              <a:t>Web 2.0 and Clouds</a:t>
            </a:r>
          </a:p>
          <a:p>
            <a:pPr lvl="1">
              <a:lnSpc>
                <a:spcPts val="2900"/>
              </a:lnSpc>
            </a:pPr>
            <a:r>
              <a:rPr lang="en-US" dirty="0" smtClean="0">
                <a:solidFill>
                  <a:srgbClr val="FFFF00"/>
                </a:solidFill>
              </a:rPr>
              <a:t>Amazon and Google</a:t>
            </a:r>
            <a:r>
              <a:rPr lang="en-US" dirty="0" smtClean="0"/>
              <a:t>; not IBM Microsoft Oracle and SAP</a:t>
            </a:r>
          </a:p>
          <a:p>
            <a:pPr>
              <a:lnSpc>
                <a:spcPts val="2900"/>
              </a:lnSpc>
            </a:pPr>
            <a:r>
              <a:rPr lang="en-US" dirty="0" smtClean="0"/>
              <a:t>Need to </a:t>
            </a:r>
            <a:r>
              <a:rPr lang="en-US" dirty="0" smtClean="0">
                <a:solidFill>
                  <a:srgbClr val="FFFF00"/>
                </a:solidFill>
              </a:rPr>
              <a:t>change architecture and technologies </a:t>
            </a:r>
          </a:p>
          <a:p>
            <a:pPr>
              <a:lnSpc>
                <a:spcPts val="2900"/>
              </a:lnSpc>
            </a:pPr>
            <a:r>
              <a:rPr lang="en-US" dirty="0" smtClean="0"/>
              <a:t>Need to </a:t>
            </a:r>
            <a:r>
              <a:rPr lang="en-US" dirty="0" smtClean="0">
                <a:solidFill>
                  <a:srgbClr val="FFFF00"/>
                </a:solidFill>
              </a:rPr>
              <a:t>change goals </a:t>
            </a:r>
            <a:r>
              <a:rPr lang="en-US" dirty="0" smtClean="0"/>
              <a:t>(hardest)</a:t>
            </a:r>
            <a:endParaRPr lang="en-US" dirty="0"/>
          </a:p>
        </p:txBody>
      </p:sp>
      <p:sp>
        <p:nvSpPr>
          <p:cNvPr id="4" name="Slide Number Placeholder 3"/>
          <p:cNvSpPr>
            <a:spLocks noGrp="1"/>
          </p:cNvSpPr>
          <p:nvPr>
            <p:ph type="sldNum" sz="quarter" idx="12"/>
          </p:nvPr>
        </p:nvSpPr>
        <p:spPr/>
        <p:txBody>
          <a:bodyPr/>
          <a:lstStyle/>
          <a:p>
            <a:pPr>
              <a:defRPr/>
            </a:pPr>
            <a:fld id="{2CE6C877-6515-40CE-B20B-1E9404261B4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smtClean="0"/>
              <a:t>Key Trends II</a:t>
            </a:r>
            <a:endParaRPr lang="en-US" dirty="0"/>
          </a:p>
        </p:txBody>
      </p:sp>
      <p:sp>
        <p:nvSpPr>
          <p:cNvPr id="3" name="Content Placeholder 2"/>
          <p:cNvSpPr>
            <a:spLocks noGrp="1"/>
          </p:cNvSpPr>
          <p:nvPr>
            <p:ph idx="1"/>
          </p:nvPr>
        </p:nvSpPr>
        <p:spPr>
          <a:xfrm>
            <a:off x="0" y="685800"/>
            <a:ext cx="8991600" cy="6172200"/>
          </a:xfrm>
        </p:spPr>
        <p:txBody>
          <a:bodyPr/>
          <a:lstStyle/>
          <a:p>
            <a:r>
              <a:rPr lang="en-US" dirty="0" smtClean="0"/>
              <a:t>Substantial change in hardware architecture with </a:t>
            </a:r>
            <a:r>
              <a:rPr lang="en-US" dirty="0" smtClean="0">
                <a:solidFill>
                  <a:srgbClr val="FFFF00"/>
                </a:solidFill>
              </a:rPr>
              <a:t>multicore chips</a:t>
            </a:r>
          </a:p>
          <a:p>
            <a:pPr lvl="1"/>
            <a:r>
              <a:rPr lang="en-US" dirty="0" smtClean="0"/>
              <a:t>This will </a:t>
            </a:r>
            <a:r>
              <a:rPr lang="en-US" dirty="0" smtClean="0">
                <a:solidFill>
                  <a:srgbClr val="FFFF00"/>
                </a:solidFill>
              </a:rPr>
              <a:t>not impact </a:t>
            </a:r>
            <a:r>
              <a:rPr lang="en-US" dirty="0" smtClean="0"/>
              <a:t>“</a:t>
            </a:r>
            <a:r>
              <a:rPr lang="en-US" dirty="0" smtClean="0">
                <a:solidFill>
                  <a:srgbClr val="FFFF00"/>
                </a:solidFill>
              </a:rPr>
              <a:t>high end</a:t>
            </a:r>
            <a:r>
              <a:rPr lang="en-US" dirty="0" smtClean="0"/>
              <a:t>” users as clusters of multicore chips are just another parallel computer</a:t>
            </a:r>
          </a:p>
          <a:p>
            <a:pPr lvl="1"/>
            <a:r>
              <a:rPr lang="en-US" dirty="0" smtClean="0"/>
              <a:t>Will need to </a:t>
            </a:r>
            <a:r>
              <a:rPr lang="en-US" dirty="0" smtClean="0">
                <a:solidFill>
                  <a:srgbClr val="FFFF00"/>
                </a:solidFill>
              </a:rPr>
              <a:t>rework</a:t>
            </a:r>
            <a:r>
              <a:rPr lang="en-US" dirty="0" smtClean="0"/>
              <a:t> </a:t>
            </a:r>
            <a:r>
              <a:rPr lang="en-US" dirty="0" smtClean="0">
                <a:solidFill>
                  <a:srgbClr val="FFFF00"/>
                </a:solidFill>
              </a:rPr>
              <a:t>MPI</a:t>
            </a:r>
            <a:r>
              <a:rPr lang="en-US" dirty="0" smtClean="0"/>
              <a:t>-based software infrastructure</a:t>
            </a:r>
          </a:p>
          <a:p>
            <a:pPr lvl="1"/>
            <a:r>
              <a:rPr lang="en-US" dirty="0" smtClean="0"/>
              <a:t>As larger user base, high end user should see </a:t>
            </a:r>
            <a:r>
              <a:rPr lang="en-US" dirty="0" smtClean="0">
                <a:solidFill>
                  <a:srgbClr val="FFFF00"/>
                </a:solidFill>
              </a:rPr>
              <a:t>easier to use software</a:t>
            </a:r>
          </a:p>
          <a:p>
            <a:r>
              <a:rPr lang="en-US" dirty="0" smtClean="0"/>
              <a:t>“</a:t>
            </a:r>
            <a:r>
              <a:rPr lang="en-US" dirty="0" smtClean="0">
                <a:solidFill>
                  <a:srgbClr val="FFFF00"/>
                </a:solidFill>
              </a:rPr>
              <a:t>General Users</a:t>
            </a:r>
            <a:r>
              <a:rPr lang="en-US" dirty="0" smtClean="0"/>
              <a:t>” will see big impact as non trivial to use multiple cores</a:t>
            </a:r>
          </a:p>
          <a:p>
            <a:pPr lvl="1"/>
            <a:r>
              <a:rPr lang="en-US" dirty="0" smtClean="0"/>
              <a:t>Either need to </a:t>
            </a:r>
            <a:r>
              <a:rPr lang="en-US" dirty="0" smtClean="0">
                <a:solidFill>
                  <a:srgbClr val="FFFF00"/>
                </a:solidFill>
              </a:rPr>
              <a:t>parallelize applications </a:t>
            </a:r>
            <a:r>
              <a:rPr lang="en-US" dirty="0" smtClean="0"/>
              <a:t>and/or</a:t>
            </a:r>
          </a:p>
          <a:p>
            <a:pPr lvl="1"/>
            <a:r>
              <a:rPr lang="en-US" dirty="0" smtClean="0"/>
              <a:t>View multicore as a “</a:t>
            </a:r>
            <a:r>
              <a:rPr lang="en-US" dirty="0" smtClean="0">
                <a:solidFill>
                  <a:srgbClr val="FFFF00"/>
                </a:solidFill>
              </a:rPr>
              <a:t>grid on a chip</a:t>
            </a:r>
            <a:r>
              <a:rPr lang="en-US" dirty="0" smtClean="0"/>
              <a:t>” </a:t>
            </a:r>
          </a:p>
          <a:p>
            <a:pPr lvl="1"/>
            <a:r>
              <a:rPr lang="en-US" dirty="0" smtClean="0"/>
              <a:t>One simple “grid on a chip” use is pleasingly parallel “</a:t>
            </a:r>
            <a:r>
              <a:rPr lang="en-US" dirty="0" smtClean="0">
                <a:solidFill>
                  <a:srgbClr val="FFFF00"/>
                </a:solidFill>
              </a:rPr>
              <a:t>parameter searches</a:t>
            </a:r>
            <a:r>
              <a:rPr lang="en-US" dirty="0" smtClean="0"/>
              <a:t>”</a:t>
            </a:r>
          </a:p>
          <a:p>
            <a:pPr lvl="1"/>
            <a:r>
              <a:rPr lang="en-US" dirty="0" smtClean="0">
                <a:solidFill>
                  <a:srgbClr val="FFFF00"/>
                </a:solidFill>
              </a:rPr>
              <a:t>No consensus </a:t>
            </a:r>
            <a:r>
              <a:rPr lang="en-US" dirty="0" smtClean="0"/>
              <a:t>as to “general parallel programming model”</a:t>
            </a:r>
            <a:endParaRPr lang="en-US" dirty="0"/>
          </a:p>
        </p:txBody>
      </p:sp>
      <p:sp>
        <p:nvSpPr>
          <p:cNvPr id="4" name="Slide Number Placeholder 3"/>
          <p:cNvSpPr>
            <a:spLocks noGrp="1"/>
          </p:cNvSpPr>
          <p:nvPr>
            <p:ph type="sldNum" sz="quarter" idx="12"/>
          </p:nvPr>
        </p:nvSpPr>
        <p:spPr/>
        <p:txBody>
          <a:bodyPr/>
          <a:lstStyle/>
          <a:p>
            <a:pPr>
              <a:defRPr/>
            </a:pPr>
            <a:fld id="{2CE6C877-6515-40CE-B20B-1E9404261B42}"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Grid/Cloud Remarks</a:t>
            </a:r>
            <a:endParaRPr lang="en-US" dirty="0"/>
          </a:p>
        </p:txBody>
      </p:sp>
      <p:sp>
        <p:nvSpPr>
          <p:cNvPr id="3" name="Content Placeholder 2"/>
          <p:cNvSpPr>
            <a:spLocks noGrp="1"/>
          </p:cNvSpPr>
          <p:nvPr>
            <p:ph idx="1"/>
          </p:nvPr>
        </p:nvSpPr>
        <p:spPr>
          <a:xfrm>
            <a:off x="0" y="838200"/>
            <a:ext cx="8991600" cy="5410200"/>
          </a:xfrm>
        </p:spPr>
        <p:txBody>
          <a:bodyPr/>
          <a:lstStyle/>
          <a:p>
            <a:pPr>
              <a:lnSpc>
                <a:spcPts val="2700"/>
              </a:lnSpc>
            </a:pPr>
            <a:r>
              <a:rPr lang="en-US" dirty="0" smtClean="0"/>
              <a:t>Current government initiatives in Europe, US and Asia are pouring resources into Grid projects which are possibly </a:t>
            </a:r>
            <a:r>
              <a:rPr lang="en-US" dirty="0" smtClean="0">
                <a:solidFill>
                  <a:srgbClr val="FFFF00"/>
                </a:solidFill>
              </a:rPr>
              <a:t>misguided</a:t>
            </a:r>
          </a:p>
          <a:p>
            <a:pPr lvl="1">
              <a:lnSpc>
                <a:spcPts val="2700"/>
              </a:lnSpc>
            </a:pPr>
            <a:r>
              <a:rPr lang="en-US" dirty="0" smtClean="0">
                <a:solidFill>
                  <a:srgbClr val="FFFF00"/>
                </a:solidFill>
              </a:rPr>
              <a:t>Unrealistic goals</a:t>
            </a:r>
            <a:r>
              <a:rPr lang="en-US" dirty="0" smtClean="0"/>
              <a:t>; doubtful that can link disparate grids (one per country or one per supercomputer center) together</a:t>
            </a:r>
          </a:p>
          <a:p>
            <a:pPr lvl="1">
              <a:lnSpc>
                <a:spcPts val="2700"/>
              </a:lnSpc>
            </a:pPr>
            <a:r>
              <a:rPr lang="en-US" dirty="0" smtClean="0"/>
              <a:t>Obsession with “</a:t>
            </a:r>
            <a:r>
              <a:rPr lang="en-US" dirty="0" smtClean="0">
                <a:solidFill>
                  <a:srgbClr val="FFFF00"/>
                </a:solidFill>
              </a:rPr>
              <a:t>open software</a:t>
            </a:r>
            <a:r>
              <a:rPr lang="en-US" dirty="0" smtClean="0"/>
              <a:t>” pours too much money into failed competition with industry </a:t>
            </a:r>
          </a:p>
          <a:p>
            <a:pPr lvl="1">
              <a:lnSpc>
                <a:spcPts val="2700"/>
              </a:lnSpc>
            </a:pPr>
            <a:r>
              <a:rPr lang="en-US" dirty="0" smtClean="0"/>
              <a:t>Wrong </a:t>
            </a:r>
            <a:r>
              <a:rPr lang="en-US" dirty="0" smtClean="0">
                <a:solidFill>
                  <a:srgbClr val="FFFF00"/>
                </a:solidFill>
              </a:rPr>
              <a:t>balance between research and infrastructure</a:t>
            </a:r>
            <a:r>
              <a:rPr lang="en-US" dirty="0" smtClean="0"/>
              <a:t>; research crippled and anyway not enough money to build infrastructure</a:t>
            </a:r>
          </a:p>
          <a:p>
            <a:pPr lvl="1">
              <a:lnSpc>
                <a:spcPts val="2700"/>
              </a:lnSpc>
            </a:pPr>
            <a:r>
              <a:rPr lang="en-US" dirty="0" smtClean="0"/>
              <a:t>Use </a:t>
            </a:r>
            <a:r>
              <a:rPr lang="en-US" dirty="0" smtClean="0">
                <a:solidFill>
                  <a:srgbClr val="FFFF00"/>
                </a:solidFill>
              </a:rPr>
              <a:t>Clouds/Web 2.0 </a:t>
            </a:r>
            <a:r>
              <a:rPr lang="en-US" dirty="0" smtClean="0"/>
              <a:t>architecture not Enterprise software</a:t>
            </a:r>
          </a:p>
          <a:p>
            <a:pPr lvl="1">
              <a:lnSpc>
                <a:spcPts val="2700"/>
              </a:lnSpc>
            </a:pPr>
            <a:r>
              <a:rPr lang="en-US" dirty="0" smtClean="0">
                <a:solidFill>
                  <a:srgbClr val="FFFF00"/>
                </a:solidFill>
              </a:rPr>
              <a:t>Green computing </a:t>
            </a:r>
            <a:r>
              <a:rPr lang="en-US" dirty="0" smtClean="0"/>
              <a:t>needs to be considered</a:t>
            </a:r>
          </a:p>
          <a:p>
            <a:pPr>
              <a:lnSpc>
                <a:spcPts val="2700"/>
              </a:lnSpc>
            </a:pPr>
            <a:r>
              <a:rPr lang="en-US" dirty="0" smtClean="0"/>
              <a:t>Science should make more use of </a:t>
            </a:r>
            <a:r>
              <a:rPr lang="en-US" dirty="0" smtClean="0">
                <a:solidFill>
                  <a:srgbClr val="FFFF00"/>
                </a:solidFill>
              </a:rPr>
              <a:t>collaboration</a:t>
            </a:r>
            <a:r>
              <a:rPr lang="en-US" dirty="0" smtClean="0"/>
              <a:t> (virtual organizations) tools based on Web 2.0</a:t>
            </a:r>
          </a:p>
          <a:p>
            <a:pPr>
              <a:lnSpc>
                <a:spcPts val="2700"/>
              </a:lnSpc>
            </a:pPr>
            <a:r>
              <a:rPr lang="en-US" dirty="0" smtClean="0">
                <a:solidFill>
                  <a:srgbClr val="FFFF00"/>
                </a:solidFill>
              </a:rPr>
              <a:t>Simplicity</a:t>
            </a:r>
            <a:r>
              <a:rPr lang="en-US" dirty="0" smtClean="0"/>
              <a:t> is key principle</a:t>
            </a:r>
            <a:endParaRPr lang="en-US" dirty="0"/>
          </a:p>
        </p:txBody>
      </p:sp>
      <p:sp>
        <p:nvSpPr>
          <p:cNvPr id="4" name="Slide Number Placeholder 3"/>
          <p:cNvSpPr>
            <a:spLocks noGrp="1"/>
          </p:cNvSpPr>
          <p:nvPr>
            <p:ph type="sldNum" sz="quarter" idx="12"/>
          </p:nvPr>
        </p:nvSpPr>
        <p:spPr/>
        <p:txBody>
          <a:bodyPr/>
          <a:lstStyle/>
          <a:p>
            <a:pPr>
              <a:defRPr/>
            </a:pPr>
            <a:fld id="{2CE6C877-6515-40CE-B20B-1E9404261B42}"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Multicore Comments</a:t>
            </a:r>
            <a:endParaRPr lang="en-US" dirty="0"/>
          </a:p>
        </p:txBody>
      </p:sp>
      <p:sp>
        <p:nvSpPr>
          <p:cNvPr id="3" name="Content Placeholder 2"/>
          <p:cNvSpPr>
            <a:spLocks noGrp="1"/>
          </p:cNvSpPr>
          <p:nvPr>
            <p:ph idx="1"/>
          </p:nvPr>
        </p:nvSpPr>
        <p:spPr>
          <a:xfrm>
            <a:off x="0" y="838200"/>
            <a:ext cx="9067800" cy="5562600"/>
          </a:xfrm>
        </p:spPr>
        <p:txBody>
          <a:bodyPr/>
          <a:lstStyle/>
          <a:p>
            <a:pPr>
              <a:lnSpc>
                <a:spcPts val="2500"/>
              </a:lnSpc>
            </a:pPr>
            <a:r>
              <a:rPr lang="en-US" dirty="0" smtClean="0">
                <a:solidFill>
                  <a:srgbClr val="FFFF00"/>
                </a:solidFill>
              </a:rPr>
              <a:t>MPI </a:t>
            </a:r>
            <a:r>
              <a:rPr lang="en-US" dirty="0" smtClean="0"/>
              <a:t>Community has a huge opportunity to help everybody by </a:t>
            </a:r>
            <a:r>
              <a:rPr lang="en-US" dirty="0" smtClean="0">
                <a:solidFill>
                  <a:srgbClr val="FFFF00"/>
                </a:solidFill>
              </a:rPr>
              <a:t>simplifying</a:t>
            </a:r>
            <a:r>
              <a:rPr lang="en-US" dirty="0" smtClean="0"/>
              <a:t> standard</a:t>
            </a:r>
          </a:p>
          <a:p>
            <a:pPr lvl="1">
              <a:lnSpc>
                <a:spcPts val="2500"/>
              </a:lnSpc>
            </a:pPr>
            <a:r>
              <a:rPr lang="en-US" dirty="0" smtClean="0"/>
              <a:t>Need to analyze barriers to broad use; not barriers for high end users</a:t>
            </a:r>
          </a:p>
          <a:p>
            <a:pPr>
              <a:lnSpc>
                <a:spcPts val="2500"/>
              </a:lnSpc>
            </a:pPr>
            <a:r>
              <a:rPr lang="en-US" dirty="0" smtClean="0"/>
              <a:t>Multicore brings together </a:t>
            </a:r>
            <a:r>
              <a:rPr lang="en-US" dirty="0" smtClean="0">
                <a:solidFill>
                  <a:srgbClr val="FFFF00"/>
                </a:solidFill>
              </a:rPr>
              <a:t>many communities</a:t>
            </a:r>
          </a:p>
          <a:p>
            <a:pPr lvl="1">
              <a:lnSpc>
                <a:spcPts val="2500"/>
              </a:lnSpc>
            </a:pPr>
            <a:r>
              <a:rPr lang="en-US" dirty="0" smtClean="0"/>
              <a:t>High end users and their software developers</a:t>
            </a:r>
          </a:p>
          <a:p>
            <a:pPr lvl="1">
              <a:lnSpc>
                <a:spcPts val="2500"/>
              </a:lnSpc>
            </a:pPr>
            <a:r>
              <a:rPr lang="en-US" dirty="0" smtClean="0"/>
              <a:t>Scientists and scientific fields that up to now have not used parallel systems</a:t>
            </a:r>
          </a:p>
          <a:p>
            <a:pPr lvl="1">
              <a:lnSpc>
                <a:spcPts val="2500"/>
              </a:lnSpc>
            </a:pPr>
            <a:r>
              <a:rPr lang="en-US" dirty="0" smtClean="0"/>
              <a:t>Commodity software developers </a:t>
            </a:r>
          </a:p>
          <a:p>
            <a:pPr lvl="1">
              <a:lnSpc>
                <a:spcPts val="2500"/>
              </a:lnSpc>
            </a:pPr>
            <a:r>
              <a:rPr lang="en-US" dirty="0" smtClean="0"/>
              <a:t>How should this be done?</a:t>
            </a:r>
          </a:p>
          <a:p>
            <a:pPr>
              <a:lnSpc>
                <a:spcPts val="2500"/>
              </a:lnSpc>
            </a:pPr>
            <a:r>
              <a:rPr lang="en-US" dirty="0" smtClean="0"/>
              <a:t>Good for </a:t>
            </a:r>
            <a:r>
              <a:rPr lang="en-US" dirty="0" smtClean="0">
                <a:solidFill>
                  <a:srgbClr val="FFFF00"/>
                </a:solidFill>
              </a:rPr>
              <a:t>discrete event simulation</a:t>
            </a:r>
          </a:p>
          <a:p>
            <a:pPr>
              <a:lnSpc>
                <a:spcPts val="2500"/>
              </a:lnSpc>
            </a:pPr>
            <a:r>
              <a:rPr lang="en-US" dirty="0" smtClean="0"/>
              <a:t>Need to </a:t>
            </a:r>
            <a:r>
              <a:rPr lang="en-US" dirty="0" smtClean="0">
                <a:solidFill>
                  <a:srgbClr val="FFFF00"/>
                </a:solidFill>
              </a:rPr>
              <a:t>train students </a:t>
            </a:r>
            <a:r>
              <a:rPr lang="en-US" dirty="0" smtClean="0"/>
              <a:t>with good parallel algorithm background</a:t>
            </a:r>
          </a:p>
          <a:p>
            <a:pPr lvl="1">
              <a:lnSpc>
                <a:spcPts val="2500"/>
              </a:lnSpc>
            </a:pPr>
            <a:r>
              <a:rPr lang="en-US" dirty="0" smtClean="0"/>
              <a:t>Much easier to train to have good cloud background</a:t>
            </a:r>
          </a:p>
          <a:p>
            <a:pPr lvl="1">
              <a:lnSpc>
                <a:spcPts val="2500"/>
              </a:lnSpc>
            </a:pPr>
            <a:r>
              <a:rPr lang="en-US" dirty="0" smtClean="0"/>
              <a:t>Need to attract the </a:t>
            </a:r>
            <a:r>
              <a:rPr lang="en-US" dirty="0" smtClean="0">
                <a:solidFill>
                  <a:srgbClr val="FFFF00"/>
                </a:solidFill>
              </a:rPr>
              <a:t>Internet Generation </a:t>
            </a:r>
            <a:r>
              <a:rPr lang="en-US" dirty="0" smtClean="0"/>
              <a:t>to Computer Science where enrollments in US have dropped by a factor of two</a:t>
            </a:r>
            <a:endParaRPr lang="en-US" dirty="0"/>
          </a:p>
        </p:txBody>
      </p:sp>
      <p:sp>
        <p:nvSpPr>
          <p:cNvPr id="4" name="Slide Number Placeholder 3"/>
          <p:cNvSpPr>
            <a:spLocks noGrp="1"/>
          </p:cNvSpPr>
          <p:nvPr>
            <p:ph type="sldNum" sz="quarter" idx="12"/>
          </p:nvPr>
        </p:nvSpPr>
        <p:spPr/>
        <p:txBody>
          <a:bodyPr/>
          <a:lstStyle/>
          <a:p>
            <a:pPr>
              <a:defRPr/>
            </a:pPr>
            <a:fld id="{2CE6C877-6515-40CE-B20B-1E9404261B42}"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191000"/>
            <a:ext cx="5638800" cy="2057400"/>
          </a:xfrm>
        </p:spPr>
        <p:txBody>
          <a:bodyPr/>
          <a:lstStyle/>
          <a:p>
            <a:r>
              <a:rPr lang="en-US" sz="3200" dirty="0" smtClean="0">
                <a:solidFill>
                  <a:schemeClr val="tx1"/>
                </a:solidFill>
              </a:rPr>
              <a:t>We need to communicate in the Net Gen language</a:t>
            </a:r>
            <a:r>
              <a:rPr lang="en-US" dirty="0" smtClean="0"/>
              <a:t/>
            </a:r>
            <a:br>
              <a:rPr lang="en-US" dirty="0" smtClean="0"/>
            </a:br>
            <a:r>
              <a:rPr lang="en-US" dirty="0" err="1" smtClean="0"/>
              <a:t>Lolcats</a:t>
            </a:r>
            <a:endParaRPr lang="en-US" dirty="0"/>
          </a:p>
        </p:txBody>
      </p:sp>
      <p:sp>
        <p:nvSpPr>
          <p:cNvPr id="4" name="Slide Number Placeholder 3"/>
          <p:cNvSpPr>
            <a:spLocks noGrp="1"/>
          </p:cNvSpPr>
          <p:nvPr>
            <p:ph type="sldNum" sz="quarter" idx="12"/>
          </p:nvPr>
        </p:nvSpPr>
        <p:spPr/>
        <p:txBody>
          <a:bodyPr/>
          <a:lstStyle/>
          <a:p>
            <a:pPr>
              <a:defRPr/>
            </a:pPr>
            <a:fld id="{2CE6C877-6515-40CE-B20B-1E9404261B42}" type="slidenum">
              <a:rPr lang="en-US" smtClean="0"/>
              <a:pPr>
                <a:defRPr/>
              </a:pPr>
              <a:t>7</a:t>
            </a:fld>
            <a:endParaRPr lang="en-US" dirty="0"/>
          </a:p>
        </p:txBody>
      </p:sp>
      <p:pic>
        <p:nvPicPr>
          <p:cNvPr id="1026" name="Picture 2"/>
          <p:cNvPicPr>
            <a:picLocks noChangeAspect="1" noChangeArrowheads="1"/>
          </p:cNvPicPr>
          <p:nvPr/>
        </p:nvPicPr>
        <p:blipFill>
          <a:blip r:embed="rId3"/>
          <a:srcRect/>
          <a:stretch>
            <a:fillRect/>
          </a:stretch>
        </p:blipFill>
        <p:spPr bwMode="auto">
          <a:xfrm>
            <a:off x="1" y="4114800"/>
            <a:ext cx="3428999" cy="27431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0"/>
            <a:ext cx="3429000" cy="386148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438525" y="0"/>
            <a:ext cx="5705475" cy="410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0"/>
            <a:ext cx="9144000" cy="6858000"/>
            <a:chOff x="0" y="0"/>
            <a:chExt cx="9144000" cy="685800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pic>
          <p:nvPicPr>
            <p:cNvPr id="5" name="Picture 4" descr="data_center1.jpg"/>
            <p:cNvPicPr>
              <a:picLocks noChangeAspect="1"/>
            </p:cNvPicPr>
            <p:nvPr/>
          </p:nvPicPr>
          <p:blipFill>
            <a:blip r:embed="rId4"/>
            <a:stretch>
              <a:fillRect/>
            </a:stretch>
          </p:blipFill>
          <p:spPr>
            <a:xfrm>
              <a:off x="228600" y="4800600"/>
              <a:ext cx="2971800" cy="1894927"/>
            </a:xfrm>
            <a:prstGeom prst="rect">
              <a:avLst/>
            </a:prstGeom>
          </p:spPr>
        </p:pic>
        <p:pic>
          <p:nvPicPr>
            <p:cNvPr id="6" name="Picture 5" descr="image_cables.jpeg"/>
            <p:cNvPicPr>
              <a:picLocks noChangeAspect="1"/>
            </p:cNvPicPr>
            <p:nvPr/>
          </p:nvPicPr>
          <p:blipFill>
            <a:blip r:embed="rId5" cstate="print"/>
            <a:stretch>
              <a:fillRect/>
            </a:stretch>
          </p:blipFill>
          <p:spPr>
            <a:xfrm>
              <a:off x="4114800" y="4876800"/>
              <a:ext cx="1219200" cy="813816"/>
            </a:xfrm>
            <a:prstGeom prst="rect">
              <a:avLst/>
            </a:prstGeom>
          </p:spPr>
        </p:pic>
        <p:pic>
          <p:nvPicPr>
            <p:cNvPr id="7" name="Picture 6" descr="data_center2.jpg"/>
            <p:cNvPicPr>
              <a:picLocks noChangeAspect="1"/>
            </p:cNvPicPr>
            <p:nvPr/>
          </p:nvPicPr>
          <p:blipFill>
            <a:blip r:embed="rId6"/>
            <a:stretch>
              <a:fillRect/>
            </a:stretch>
          </p:blipFill>
          <p:spPr>
            <a:xfrm>
              <a:off x="3048000" y="1828800"/>
              <a:ext cx="1905000" cy="1270000"/>
            </a:xfrm>
            <a:prstGeom prst="rect">
              <a:avLst/>
            </a:prstGeom>
          </p:spPr>
        </p:pic>
        <p:pic>
          <p:nvPicPr>
            <p:cNvPr id="9" name="Picture 8" descr="data_centre.gif"/>
            <p:cNvPicPr>
              <a:picLocks noChangeAspect="1"/>
            </p:cNvPicPr>
            <p:nvPr/>
          </p:nvPicPr>
          <p:blipFill>
            <a:blip r:embed="rId7"/>
            <a:stretch>
              <a:fillRect/>
            </a:stretch>
          </p:blipFill>
          <p:spPr>
            <a:xfrm>
              <a:off x="5410200" y="2743200"/>
              <a:ext cx="3406140" cy="2834640"/>
            </a:xfrm>
            <a:prstGeom prst="rect">
              <a:avLst/>
            </a:prstGeom>
          </p:spPr>
        </p:pic>
        <p:pic>
          <p:nvPicPr>
            <p:cNvPr id="1027" name="Picture 3"/>
            <p:cNvPicPr>
              <a:picLocks noChangeAspect="1" noChangeArrowheads="1"/>
            </p:cNvPicPr>
            <p:nvPr/>
          </p:nvPicPr>
          <p:blipFill>
            <a:blip r:embed="rId8"/>
            <a:srcRect/>
            <a:stretch>
              <a:fillRect/>
            </a:stretch>
          </p:blipFill>
          <p:spPr bwMode="auto">
            <a:xfrm>
              <a:off x="3352800" y="3200400"/>
              <a:ext cx="2009775" cy="1342701"/>
            </a:xfrm>
            <a:prstGeom prst="rect">
              <a:avLst/>
            </a:prstGeom>
            <a:noFill/>
            <a:ln w="9525">
              <a:noFill/>
              <a:miter lim="800000"/>
              <a:headEnd/>
              <a:tailEnd/>
            </a:ln>
            <a:effectLst/>
          </p:spPr>
        </p:pic>
        <p:pic>
          <p:nvPicPr>
            <p:cNvPr id="1028" name="Picture 4"/>
            <p:cNvPicPr>
              <a:picLocks noChangeAspect="1" noChangeArrowheads="1"/>
            </p:cNvPicPr>
            <p:nvPr/>
          </p:nvPicPr>
          <p:blipFill>
            <a:blip r:embed="rId9"/>
            <a:srcRect/>
            <a:stretch>
              <a:fillRect/>
            </a:stretch>
          </p:blipFill>
          <p:spPr bwMode="auto">
            <a:xfrm>
              <a:off x="914400" y="3200400"/>
              <a:ext cx="2067272" cy="1524891"/>
            </a:xfrm>
            <a:prstGeom prst="rect">
              <a:avLst/>
            </a:prstGeom>
            <a:noFill/>
            <a:ln w="9525">
              <a:noFill/>
              <a:miter lim="800000"/>
              <a:headEnd/>
              <a:tailEnd/>
            </a:ln>
            <a:effectLst/>
          </p:spPr>
        </p:pic>
        <p:sp>
          <p:nvSpPr>
            <p:cNvPr id="12" name="TextBox 11"/>
            <p:cNvSpPr txBox="1"/>
            <p:nvPr/>
          </p:nvSpPr>
          <p:spPr>
            <a:xfrm>
              <a:off x="609600" y="381000"/>
              <a:ext cx="6609630" cy="1015663"/>
            </a:xfrm>
            <a:prstGeom prst="rect">
              <a:avLst/>
            </a:prstGeom>
            <a:noFill/>
          </p:spPr>
          <p:txBody>
            <a:bodyPr wrap="none" rtlCol="0">
              <a:spAutoFit/>
            </a:bodyPr>
            <a:lstStyle/>
            <a:p>
              <a:r>
                <a:rPr lang="en-US" sz="6000" b="1" dirty="0" smtClean="0">
                  <a:solidFill>
                    <a:schemeClr val="bg1"/>
                  </a:solidFill>
                  <a:latin typeface="Arial Rounded MT Bold" pitchFamily="34" charset="0"/>
                </a:rPr>
                <a:t>I’M IN UR CLOUD</a:t>
              </a:r>
              <a:endParaRPr lang="en-US" sz="6000" b="1" dirty="0">
                <a:solidFill>
                  <a:schemeClr val="bg1"/>
                </a:solidFill>
                <a:latin typeface="Arial Rounded MT Bold" pitchFamily="34" charset="0"/>
              </a:endParaRPr>
            </a:p>
          </p:txBody>
        </p:sp>
        <p:sp>
          <p:nvSpPr>
            <p:cNvPr id="13" name="TextBox 12"/>
            <p:cNvSpPr txBox="1"/>
            <p:nvPr/>
          </p:nvSpPr>
          <p:spPr>
            <a:xfrm>
              <a:off x="3429000" y="5867400"/>
              <a:ext cx="5614037" cy="646331"/>
            </a:xfrm>
            <a:prstGeom prst="rect">
              <a:avLst/>
            </a:prstGeom>
            <a:noFill/>
          </p:spPr>
          <p:txBody>
            <a:bodyPr wrap="none" rtlCol="0">
              <a:spAutoFit/>
            </a:bodyPr>
            <a:lstStyle/>
            <a:p>
              <a:r>
                <a:rPr lang="en-US" sz="3600" b="1" dirty="0" smtClean="0">
                  <a:solidFill>
                    <a:schemeClr val="bg1"/>
                  </a:solidFill>
                  <a:latin typeface="Arial Rounded MT Bold" pitchFamily="34" charset="0"/>
                </a:rPr>
                <a:t>INVISIBLE COMPLEXITY</a:t>
              </a:r>
              <a:endParaRPr lang="en-US" sz="3600" b="1" dirty="0">
                <a:solidFill>
                  <a:schemeClr val="bg1"/>
                </a:solidFill>
                <a:latin typeface="Arial Rounded MT Bold" pitchFamily="34" charset="0"/>
              </a:endParaRPr>
            </a:p>
          </p:txBody>
        </p:sp>
      </p:grpSp>
      <p:sp>
        <p:nvSpPr>
          <p:cNvPr id="14" name="TextBox 13"/>
          <p:cNvSpPr txBox="1"/>
          <p:nvPr/>
        </p:nvSpPr>
        <p:spPr>
          <a:xfrm>
            <a:off x="6172200" y="1524000"/>
            <a:ext cx="2348528" cy="461665"/>
          </a:xfrm>
          <a:prstGeom prst="rect">
            <a:avLst/>
          </a:prstGeom>
          <a:noFill/>
        </p:spPr>
        <p:txBody>
          <a:bodyPr wrap="none" rtlCol="0">
            <a:spAutoFit/>
          </a:bodyPr>
          <a:lstStyle/>
          <a:p>
            <a:r>
              <a:rPr lang="en-US" sz="2400" dirty="0" smtClean="0">
                <a:solidFill>
                  <a:srgbClr val="FFFF00"/>
                </a:solidFill>
              </a:rPr>
              <a:t>Comment: +</a:t>
            </a:r>
            <a:r>
              <a:rPr lang="en-US" sz="2400" dirty="0" err="1" smtClean="0">
                <a:solidFill>
                  <a:srgbClr val="FFFF00"/>
                </a:solidFill>
              </a:rPr>
              <a:t>lawlz</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578</Words>
  <Application>Microsoft Office PowerPoint</Application>
  <PresentationFormat>On-screen Show (4:3)</PresentationFormat>
  <Paragraphs>74</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Globe</vt:lpstr>
      <vt:lpstr>Office Theme</vt:lpstr>
      <vt:lpstr>Challenges Facing Modeling and Simulation in HPC Environments Panel remarks</vt:lpstr>
      <vt:lpstr>Panel Charge</vt:lpstr>
      <vt:lpstr>Key Trends I</vt:lpstr>
      <vt:lpstr>Key Trends II</vt:lpstr>
      <vt:lpstr>Grid/Cloud Remarks</vt:lpstr>
      <vt:lpstr>Multicore Comments</vt:lpstr>
      <vt:lpstr>We need to communicate in the Net Gen language Lolcats</vt:lpstr>
      <vt:lpstr>Slide 8</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Multicore Grids and the Data Deluge</dc:title>
  <dc:creator> </dc:creator>
  <cp:lastModifiedBy> </cp:lastModifiedBy>
  <cp:revision>26</cp:revision>
  <dcterms:created xsi:type="dcterms:W3CDTF">2008-06-06T05:43:50Z</dcterms:created>
  <dcterms:modified xsi:type="dcterms:W3CDTF">2008-06-06T08:40:45Z</dcterms:modified>
</cp:coreProperties>
</file>