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Lst>
  <p:notesMasterIdLst>
    <p:notesMasterId r:id="rId38"/>
  </p:notesMasterIdLst>
  <p:sldIdLst>
    <p:sldId id="256" r:id="rId2"/>
    <p:sldId id="257" r:id="rId3"/>
    <p:sldId id="262" r:id="rId4"/>
    <p:sldId id="263" r:id="rId5"/>
    <p:sldId id="264" r:id="rId6"/>
    <p:sldId id="258" r:id="rId7"/>
    <p:sldId id="265" r:id="rId8"/>
    <p:sldId id="266" r:id="rId9"/>
    <p:sldId id="259" r:id="rId10"/>
    <p:sldId id="267" r:id="rId11"/>
    <p:sldId id="268" r:id="rId12"/>
    <p:sldId id="269" r:id="rId13"/>
    <p:sldId id="270" r:id="rId14"/>
    <p:sldId id="271" r:id="rId15"/>
    <p:sldId id="272" r:id="rId16"/>
    <p:sldId id="260" r:id="rId17"/>
    <p:sldId id="275" r:id="rId18"/>
    <p:sldId id="276" r:id="rId19"/>
    <p:sldId id="277" r:id="rId20"/>
    <p:sldId id="278" r:id="rId21"/>
    <p:sldId id="261" r:id="rId22"/>
    <p:sldId id="279" r:id="rId23"/>
    <p:sldId id="280" r:id="rId24"/>
    <p:sldId id="281" r:id="rId25"/>
    <p:sldId id="282" r:id="rId26"/>
    <p:sldId id="274" r:id="rId27"/>
    <p:sldId id="283" r:id="rId28"/>
    <p:sldId id="284" r:id="rId29"/>
    <p:sldId id="285" r:id="rId30"/>
    <p:sldId id="286" r:id="rId31"/>
    <p:sldId id="287" r:id="rId32"/>
    <p:sldId id="288" r:id="rId33"/>
    <p:sldId id="289" r:id="rId34"/>
    <p:sldId id="290" r:id="rId35"/>
    <p:sldId id="291" r:id="rId36"/>
    <p:sldId id="292"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2" autoAdjust="0"/>
    <p:restoredTop sz="56598" autoAdjust="0"/>
  </p:normalViewPr>
  <p:slideViewPr>
    <p:cSldViewPr snapToGrid="0" snapToObjects="1">
      <p:cViewPr varScale="1">
        <p:scale>
          <a:sx n="45" d="100"/>
          <a:sy n="45" d="100"/>
        </p:scale>
        <p:origin x="-156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D0BDC5-05DC-2F4F-B355-DD438EB546B7}" type="datetimeFigureOut">
              <a:rPr lang="en-US" smtClean="0"/>
              <a:pPr/>
              <a:t>10/12/2009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88544D-5118-DB4C-B372-B733765B62D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 afternoon,</a:t>
            </a:r>
            <a:r>
              <a:rPr lang="en-US" baseline="0" dirty="0" smtClean="0"/>
              <a:t> professors,</a:t>
            </a:r>
          </a:p>
          <a:p>
            <a:endParaRPr lang="en-US" baseline="0" dirty="0" smtClean="0"/>
          </a:p>
          <a:p>
            <a:r>
              <a:rPr lang="en-US" baseline="0" dirty="0" smtClean="0"/>
              <a:t>What I am proposing is “A Scalable …. Streams” </a:t>
            </a:r>
            <a:endParaRPr lang="en-US" dirty="0" smtClean="0"/>
          </a:p>
          <a:p>
            <a:endParaRPr lang="en-US" dirty="0"/>
          </a:p>
        </p:txBody>
      </p:sp>
      <p:sp>
        <p:nvSpPr>
          <p:cNvPr id="4" name="Slide Number Placeholder 3"/>
          <p:cNvSpPr>
            <a:spLocks noGrp="1"/>
          </p:cNvSpPr>
          <p:nvPr>
            <p:ph type="sldNum" sz="quarter" idx="10"/>
          </p:nvPr>
        </p:nvSpPr>
        <p:spPr/>
        <p:txBody>
          <a:bodyPr/>
          <a:lstStyle/>
          <a:p>
            <a:fld id="{F388544D-5118-DB4C-B372-B733765B62D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Microsoft research released its annotation system MRAS [11] in 2000, the system was designed to help Microsoft employees gain better training experience through asking questions on pre-recorded lecture videos. The questions are anchored on the multimedia content and answered by the instructors asynchronously. Since the questions can be synchronously replayed with the class content, students that have similar questions at the same time spot will benefit a lot from reading answers to the previous question. Collaboration is achieved through discussions on the questions and their answers. MRAS doesn’t support live video feeds and students who are watching the same video streams could not exchange their thoughts in the real time.</a:t>
            </a:r>
          </a:p>
        </p:txBody>
      </p:sp>
      <p:sp>
        <p:nvSpPr>
          <p:cNvPr id="4" name="Slide Number Placeholder 3"/>
          <p:cNvSpPr>
            <a:spLocks noGrp="1"/>
          </p:cNvSpPr>
          <p:nvPr>
            <p:ph type="sldNum" sz="quarter" idx="10"/>
          </p:nvPr>
        </p:nvSpPr>
        <p:spPr/>
        <p:txBody>
          <a:bodyPr/>
          <a:lstStyle/>
          <a:p>
            <a:fld id="{F388544D-5118-DB4C-B372-B733765B62D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IBM’s Mpeg-7 annotation tool – </a:t>
            </a:r>
            <a:r>
              <a:rPr lang="en-US" sz="1200" kern="1200" dirty="0" err="1" smtClean="0">
                <a:solidFill>
                  <a:schemeClr val="tx1"/>
                </a:solidFill>
                <a:latin typeface="+mn-lt"/>
                <a:ea typeface="+mn-ea"/>
                <a:cs typeface="+mn-cs"/>
              </a:rPr>
              <a:t>VideoAnnEx</a:t>
            </a:r>
            <a:r>
              <a:rPr lang="en-US" sz="1200" kern="1200" dirty="0" smtClean="0">
                <a:solidFill>
                  <a:schemeClr val="tx1"/>
                </a:solidFill>
                <a:latin typeface="+mn-lt"/>
                <a:ea typeface="+mn-ea"/>
                <a:cs typeface="+mn-cs"/>
              </a:rPr>
              <a:t> [12] was also released in 2000. It can parse Mpeg video files and segment them into small shot units. Each shot unit can be annotated with a description from three default categories: static scene, key object and event.  All shot units are stored into a XML file as well as their descriptions/annotations following the Mpeg-7 standard. Users can search among the descriptions and replay the video shots alongside the description they are looking for. </a:t>
            </a:r>
            <a:r>
              <a:rPr lang="en-US" sz="1200" kern="1200" dirty="0" err="1" smtClean="0">
                <a:solidFill>
                  <a:schemeClr val="tx1"/>
                </a:solidFill>
                <a:latin typeface="+mn-lt"/>
                <a:ea typeface="+mn-ea"/>
                <a:cs typeface="+mn-cs"/>
              </a:rPr>
              <a:t>VideoAnnEx</a:t>
            </a:r>
            <a:r>
              <a:rPr lang="en-US" sz="1200" kern="1200" dirty="0" smtClean="0">
                <a:solidFill>
                  <a:schemeClr val="tx1"/>
                </a:solidFill>
                <a:latin typeface="+mn-lt"/>
                <a:ea typeface="+mn-ea"/>
                <a:cs typeface="+mn-cs"/>
              </a:rPr>
              <a:t> is a stand-alone annotation program that cannot accept live video feeds either, and it does not support sharing and manipulating video streams among distributed users. It can merely process Mpeg-1 and Mpeg-2 video files and the descriptions are limited to three pre-defined categories. It is difficult to extend the system without modifying the underlying source.</a:t>
            </a:r>
          </a:p>
          <a:p>
            <a:endParaRPr lang="en-US" dirty="0"/>
          </a:p>
        </p:txBody>
      </p:sp>
      <p:sp>
        <p:nvSpPr>
          <p:cNvPr id="4" name="Slide Number Placeholder 3"/>
          <p:cNvSpPr>
            <a:spLocks noGrp="1"/>
          </p:cNvSpPr>
          <p:nvPr>
            <p:ph type="sldNum" sz="quarter" idx="10"/>
          </p:nvPr>
        </p:nvSpPr>
        <p:spPr/>
        <p:txBody>
          <a:bodyPr/>
          <a:lstStyle/>
          <a:p>
            <a:fld id="{F388544D-5118-DB4C-B372-B733765B62D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 group of researchers from University of Queensland invented </a:t>
            </a:r>
            <a:r>
              <a:rPr lang="en-US" sz="1200" kern="1200" dirty="0" err="1" smtClean="0">
                <a:solidFill>
                  <a:schemeClr val="tx1"/>
                </a:solidFill>
                <a:latin typeface="+mn-lt"/>
                <a:ea typeface="+mn-ea"/>
                <a:cs typeface="+mn-cs"/>
              </a:rPr>
              <a:t>Vannotea</a:t>
            </a:r>
            <a:r>
              <a:rPr lang="en-US" sz="1200" kern="1200" dirty="0" smtClean="0">
                <a:solidFill>
                  <a:schemeClr val="tx1"/>
                </a:solidFill>
                <a:latin typeface="+mn-lt"/>
                <a:ea typeface="+mn-ea"/>
                <a:cs typeface="+mn-cs"/>
              </a:rPr>
              <a:t> [13] to help facilitate collaborative video indexing, annotation and discussion of video contents in the distributed broadband environment. It supports most features that </a:t>
            </a:r>
            <a:r>
              <a:rPr lang="en-US" sz="1200" kern="1200" dirty="0" err="1" smtClean="0">
                <a:solidFill>
                  <a:schemeClr val="tx1"/>
                </a:solidFill>
                <a:latin typeface="+mn-lt"/>
                <a:ea typeface="+mn-ea"/>
                <a:cs typeface="+mn-cs"/>
              </a:rPr>
              <a:t>VideoAnnEx</a:t>
            </a:r>
            <a:r>
              <a:rPr lang="en-US" sz="1200" kern="1200" dirty="0" smtClean="0">
                <a:solidFill>
                  <a:schemeClr val="tx1"/>
                </a:solidFill>
                <a:latin typeface="+mn-lt"/>
                <a:ea typeface="+mn-ea"/>
                <a:cs typeface="+mn-cs"/>
              </a:rPr>
              <a:t> has and provides more flexibility on the metadata of video segments. </a:t>
            </a:r>
            <a:r>
              <a:rPr lang="en-US" sz="1200" kern="1200" dirty="0" err="1" smtClean="0">
                <a:solidFill>
                  <a:schemeClr val="tx1"/>
                </a:solidFill>
                <a:latin typeface="+mn-lt"/>
                <a:ea typeface="+mn-ea"/>
                <a:cs typeface="+mn-cs"/>
              </a:rPr>
              <a:t>Vannotea</a:t>
            </a:r>
            <a:r>
              <a:rPr lang="en-US" sz="1200" kern="1200" dirty="0" smtClean="0">
                <a:solidFill>
                  <a:schemeClr val="tx1"/>
                </a:solidFill>
                <a:latin typeface="+mn-lt"/>
                <a:ea typeface="+mn-ea"/>
                <a:cs typeface="+mn-cs"/>
              </a:rPr>
              <a:t> users are able to save, browse, retrieve and share both objective descriptions of the video files as well as subjective annotations on them. The videos files are still limited to Mpeg-2 format and users can only create text descriptions.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388544D-5118-DB4C-B372-B733765B62D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ELAN is a professional tool for the creation of complex annotations on video and audio resources.</a:t>
            </a:r>
          </a:p>
          <a:p>
            <a:endParaRPr lang="en-US" dirty="0" smtClean="0"/>
          </a:p>
          <a:p>
            <a:r>
              <a:rPr lang="en-US" dirty="0" smtClean="0"/>
              <a:t>With ELAN a user can add an unlimited number of annotations to audio and/or video streams. An annotation can be a sentence, word or gloss, a comment, translation or a description of any feature observed in the media. Annotations can be created on multiple layers, called tiers. Tiers can be hierarchically interconnected. An annotation can either be time-aligned to the media or it can refer to other existing annotations. The textual content of annotations is always in Unicode and the transcription is stored in an XML format.</a:t>
            </a:r>
            <a:br>
              <a:rPr lang="en-US" dirty="0" smtClean="0"/>
            </a:br>
            <a:r>
              <a:rPr lang="en-US" dirty="0" smtClean="0"/>
              <a:t>ELAN provides several different views on the annotations, each view is connected and synchronized to the media </a:t>
            </a:r>
            <a:r>
              <a:rPr lang="en-US" dirty="0" err="1" smtClean="0"/>
              <a:t>playhead</a:t>
            </a:r>
            <a:r>
              <a:rPr lang="en-US" dirty="0" smtClean="0"/>
              <a:t>. </a:t>
            </a:r>
          </a:p>
          <a:p>
            <a:r>
              <a:rPr lang="en-US" dirty="0" smtClean="0"/>
              <a:t>Up to 4 video files can be associated with an annotation document. Each video can be integrated in the main document window or displayed in its own resizable window. </a:t>
            </a:r>
            <a:br>
              <a:rPr lang="en-US" dirty="0" smtClean="0"/>
            </a:br>
            <a:r>
              <a:rPr lang="en-US" dirty="0" smtClean="0"/>
              <a:t>ELAN delegates media playback to an existing media framework, like Windows Media Player, QuickTime or JMF (Java Media Framework). As a result a wide variety of audio and video formats is supported and high performance media playback can be achieved. </a:t>
            </a:r>
          </a:p>
          <a:p>
            <a:r>
              <a:rPr lang="en-US" dirty="0" smtClean="0"/>
              <a:t>ELAN is written in the Java programming language and the sources are available for non-commercial use. It runs on Windows, Mac OS X and Linux.</a:t>
            </a:r>
          </a:p>
          <a:p>
            <a:endParaRPr lang="en-US" dirty="0"/>
          </a:p>
        </p:txBody>
      </p:sp>
      <p:sp>
        <p:nvSpPr>
          <p:cNvPr id="4" name="Slide Number Placeholder 3"/>
          <p:cNvSpPr>
            <a:spLocks noGrp="1"/>
          </p:cNvSpPr>
          <p:nvPr>
            <p:ph type="sldNum" sz="quarter" idx="10"/>
          </p:nvPr>
        </p:nvSpPr>
        <p:spPr/>
        <p:txBody>
          <a:bodyPr/>
          <a:lstStyle/>
          <a:p>
            <a:fld id="{F388544D-5118-DB4C-B372-B733765B62D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eSports</a:t>
            </a:r>
            <a:r>
              <a:rPr lang="en-US" sz="1200" kern="1200" dirty="0" smtClean="0">
                <a:solidFill>
                  <a:schemeClr val="tx1"/>
                </a:solidFill>
                <a:latin typeface="+mn-lt"/>
                <a:ea typeface="+mn-ea"/>
                <a:cs typeface="+mn-cs"/>
              </a:rPr>
              <a:t> [14] developed by Community Grids Lab is another attempt to enable collaborative annotation on multimedia content over the distributed network, especially the grid-computing network.  It enriched the annotation on multimedia contents from simple text to more diverse forms such as graphic shapes, audio/video clips. As its name indicates, </a:t>
            </a:r>
            <a:r>
              <a:rPr lang="en-US" sz="1200" kern="1200" dirty="0" err="1" smtClean="0">
                <a:solidFill>
                  <a:schemeClr val="tx1"/>
                </a:solidFill>
                <a:latin typeface="+mn-lt"/>
                <a:ea typeface="+mn-ea"/>
                <a:cs typeface="+mn-cs"/>
              </a:rPr>
              <a:t>eSports</a:t>
            </a:r>
            <a:r>
              <a:rPr lang="en-US" sz="1200" kern="1200" dirty="0" smtClean="0">
                <a:solidFill>
                  <a:schemeClr val="tx1"/>
                </a:solidFill>
                <a:latin typeface="+mn-lt"/>
                <a:ea typeface="+mn-ea"/>
                <a:cs typeface="+mn-cs"/>
              </a:rPr>
              <a:t> system aims to help sport coaches train their trainees remotely through vocal and graphic annotations on real time or archived video streams. Coaches can take snapshots of sample gestures in the video and comment on them to help students understand their classes. Annotations and video streams are archived using </a:t>
            </a:r>
            <a:r>
              <a:rPr lang="en-US" sz="1200" kern="1200" dirty="0" err="1" smtClean="0">
                <a:solidFill>
                  <a:schemeClr val="tx1"/>
                </a:solidFill>
                <a:latin typeface="+mn-lt"/>
                <a:ea typeface="+mn-ea"/>
                <a:cs typeface="+mn-cs"/>
              </a:rPr>
              <a:t>Naradabrokering</a:t>
            </a:r>
            <a:r>
              <a:rPr lang="en-US" sz="1200" kern="1200" dirty="0" smtClean="0">
                <a:solidFill>
                  <a:schemeClr val="tx1"/>
                </a:solidFill>
                <a:latin typeface="+mn-lt"/>
                <a:ea typeface="+mn-ea"/>
                <a:cs typeface="+mn-cs"/>
              </a:rPr>
              <a:t> storage service and can be replayed synchronously based on their timestamp property. Since the streams are stored as a series of </a:t>
            </a:r>
            <a:r>
              <a:rPr lang="en-US" sz="1200" kern="1200" dirty="0" err="1" smtClean="0">
                <a:solidFill>
                  <a:schemeClr val="tx1"/>
                </a:solidFill>
                <a:latin typeface="+mn-lt"/>
                <a:ea typeface="+mn-ea"/>
                <a:cs typeface="+mn-cs"/>
              </a:rPr>
              <a:t>Naradabrokering</a:t>
            </a:r>
            <a:r>
              <a:rPr lang="en-US" sz="1200" kern="1200" dirty="0" smtClean="0">
                <a:solidFill>
                  <a:schemeClr val="tx1"/>
                </a:solidFill>
                <a:latin typeface="+mn-lt"/>
                <a:ea typeface="+mn-ea"/>
                <a:cs typeface="+mn-cs"/>
              </a:rPr>
              <a:t> events rather than large video files, users can ask to replay any part of the stream without loading all related events.  Live chat is also implemented to improve the real time communication in the system.</a:t>
            </a:r>
          </a:p>
          <a:p>
            <a:endParaRPr lang="en-US" dirty="0"/>
          </a:p>
        </p:txBody>
      </p:sp>
      <p:sp>
        <p:nvSpPr>
          <p:cNvPr id="4" name="Slide Number Placeholder 3"/>
          <p:cNvSpPr>
            <a:spLocks noGrp="1"/>
          </p:cNvSpPr>
          <p:nvPr>
            <p:ph type="sldNum" sz="quarter" idx="10"/>
          </p:nvPr>
        </p:nvSpPr>
        <p:spPr/>
        <p:txBody>
          <a:bodyPr/>
          <a:lstStyle/>
          <a:p>
            <a:fld id="{F388544D-5118-DB4C-B372-B733765B62D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a:t>
            </a:r>
            <a:r>
              <a:rPr lang="en-US" sz="1200" kern="1200" dirty="0" err="1" smtClean="0">
                <a:solidFill>
                  <a:schemeClr val="tx1"/>
                </a:solidFill>
                <a:latin typeface="+mn-lt"/>
                <a:ea typeface="+mn-ea"/>
                <a:cs typeface="+mn-cs"/>
              </a:rPr>
              <a:t>SIDGrid</a:t>
            </a:r>
            <a:r>
              <a:rPr lang="en-US" sz="1200" kern="1200" dirty="0" smtClean="0">
                <a:solidFill>
                  <a:schemeClr val="tx1"/>
                </a:solidFill>
                <a:latin typeface="+mn-lt"/>
                <a:ea typeface="+mn-ea"/>
                <a:cs typeface="+mn-cs"/>
              </a:rPr>
              <a:t> architecture provides a frame- work for distributed annotation, archiving, and analysis of the rapidly growing volume of multimodal data. The framework </a:t>
            </a:r>
            <a:r>
              <a:rPr lang="en-US" sz="1200" kern="1200" dirty="0" err="1" smtClean="0">
                <a:solidFill>
                  <a:schemeClr val="tx1"/>
                </a:solidFill>
                <a:latin typeface="+mn-lt"/>
                <a:ea typeface="+mn-ea"/>
                <a:cs typeface="+mn-cs"/>
              </a:rPr>
              <a:t>inte</a:t>
            </a:r>
            <a:r>
              <a:rPr lang="en-US" sz="1200" kern="1200" dirty="0" smtClean="0">
                <a:solidFill>
                  <a:schemeClr val="tx1"/>
                </a:solidFill>
                <a:latin typeface="+mn-lt"/>
                <a:ea typeface="+mn-ea"/>
                <a:cs typeface="+mn-cs"/>
              </a:rPr>
              <a:t>- grates three main components: an </a:t>
            </a:r>
            <a:r>
              <a:rPr lang="en-US" sz="1200" kern="1200" dirty="0" err="1" smtClean="0">
                <a:solidFill>
                  <a:schemeClr val="tx1"/>
                </a:solidFill>
                <a:latin typeface="+mn-lt"/>
                <a:ea typeface="+mn-ea"/>
                <a:cs typeface="+mn-cs"/>
              </a:rPr>
              <a:t>annota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tion</a:t>
            </a:r>
            <a:r>
              <a:rPr lang="en-US" sz="1200" kern="1200" dirty="0" smtClean="0">
                <a:solidFill>
                  <a:schemeClr val="tx1"/>
                </a:solidFill>
                <a:latin typeface="+mn-lt"/>
                <a:ea typeface="+mn-ea"/>
                <a:cs typeface="+mn-cs"/>
              </a:rPr>
              <a:t> and analysis client, a web-accessible data repository, and a portal to the </a:t>
            </a:r>
            <a:r>
              <a:rPr lang="en-US" sz="1200" kern="1200" dirty="0" err="1" smtClean="0">
                <a:solidFill>
                  <a:schemeClr val="tx1"/>
                </a:solidFill>
                <a:latin typeface="+mn-lt"/>
                <a:ea typeface="+mn-ea"/>
                <a:cs typeface="+mn-cs"/>
              </a:rPr>
              <a:t>dis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tributed</a:t>
            </a:r>
            <a:r>
              <a:rPr lang="en-US" sz="1200" kern="1200" dirty="0" smtClean="0">
                <a:solidFill>
                  <a:schemeClr val="tx1"/>
                </a:solidFill>
                <a:latin typeface="+mn-lt"/>
                <a:ea typeface="+mn-ea"/>
                <a:cs typeface="+mn-cs"/>
              </a:rPr>
              <a:t> processing capability of the </a:t>
            </a:r>
            <a:r>
              <a:rPr lang="en-US" sz="1200" kern="1200" dirty="0" err="1" smtClean="0">
                <a:solidFill>
                  <a:schemeClr val="tx1"/>
                </a:solidFill>
                <a:latin typeface="+mn-lt"/>
                <a:ea typeface="+mn-ea"/>
                <a:cs typeface="+mn-cs"/>
              </a:rPr>
              <a:t>Ter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aGrid</a:t>
            </a:r>
            <a:r>
              <a:rPr lang="en-US" sz="1200" kern="1200" dirty="0" smtClean="0">
                <a:solidFill>
                  <a:schemeClr val="tx1"/>
                </a:solidFill>
                <a:latin typeface="+mn-lt"/>
                <a:ea typeface="+mn-ea"/>
                <a:cs typeface="+mn-cs"/>
              </a:rPr>
              <a:t>. The architecture provides both a novel integration of annotation, analysis, and search for multimodal data and a </a:t>
            </a:r>
            <a:r>
              <a:rPr lang="en-US" sz="1200" kern="1200" dirty="0" err="1" smtClean="0">
                <a:solidFill>
                  <a:schemeClr val="tx1"/>
                </a:solidFill>
                <a:latin typeface="+mn-lt"/>
                <a:ea typeface="+mn-ea"/>
                <a:cs typeface="+mn-cs"/>
              </a:rPr>
              <a:t>pow</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erful</a:t>
            </a:r>
            <a:r>
              <a:rPr lang="en-US" sz="1200" kern="1200" dirty="0" smtClean="0">
                <a:solidFill>
                  <a:schemeClr val="tx1"/>
                </a:solidFill>
                <a:latin typeface="+mn-lt"/>
                <a:ea typeface="+mn-ea"/>
                <a:cs typeface="+mn-cs"/>
              </a:rPr>
              <a:t> framework for web-based, distributed collaborative annotation and analysis. </a:t>
            </a:r>
            <a:endParaRPr lang="en-US" dirty="0"/>
          </a:p>
        </p:txBody>
      </p:sp>
      <p:sp>
        <p:nvSpPr>
          <p:cNvPr id="4" name="Slide Number Placeholder 3"/>
          <p:cNvSpPr>
            <a:spLocks noGrp="1"/>
          </p:cNvSpPr>
          <p:nvPr>
            <p:ph type="sldNum" sz="quarter" idx="10"/>
          </p:nvPr>
        </p:nvSpPr>
        <p:spPr/>
        <p:txBody>
          <a:bodyPr/>
          <a:lstStyle/>
          <a:p>
            <a:fld id="{F388544D-5118-DB4C-B372-B733765B62DA}"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88544D-5118-DB4C-B372-B733765B62DA}"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Centralized Client/Server</a:t>
            </a:r>
          </a:p>
          <a:p>
            <a:pPr lvl="1"/>
            <a:r>
              <a:rPr lang="en-US" dirty="0" smtClean="0"/>
              <a:t>Easy to control, maintain and update</a:t>
            </a:r>
          </a:p>
          <a:p>
            <a:pPr lvl="1"/>
            <a:r>
              <a:rPr lang="en-US" dirty="0" smtClean="0"/>
              <a:t>Hard to scale, recover from server failure	</a:t>
            </a:r>
          </a:p>
          <a:p>
            <a:r>
              <a:rPr lang="en-US" dirty="0" smtClean="0"/>
              <a:t>Peer to peer </a:t>
            </a:r>
          </a:p>
          <a:p>
            <a:pPr lvl="1"/>
            <a:r>
              <a:rPr lang="en-US" dirty="0" smtClean="0"/>
              <a:t>Easy to scale, tolerant to node failures</a:t>
            </a:r>
          </a:p>
          <a:p>
            <a:pPr lvl="1"/>
            <a:r>
              <a:rPr lang="en-US" dirty="0" smtClean="0"/>
              <a:t>Hard to control</a:t>
            </a:r>
          </a:p>
          <a:p>
            <a:r>
              <a:rPr lang="en-US" dirty="0" smtClean="0"/>
              <a:t>Service oriented in a pub/sub environment</a:t>
            </a:r>
          </a:p>
          <a:p>
            <a:endParaRPr lang="en-US" dirty="0"/>
          </a:p>
        </p:txBody>
      </p:sp>
      <p:sp>
        <p:nvSpPr>
          <p:cNvPr id="4" name="Slide Number Placeholder 3"/>
          <p:cNvSpPr>
            <a:spLocks noGrp="1"/>
          </p:cNvSpPr>
          <p:nvPr>
            <p:ph type="sldNum" sz="quarter" idx="10"/>
          </p:nvPr>
        </p:nvSpPr>
        <p:spPr/>
        <p:txBody>
          <a:bodyPr/>
          <a:lstStyle/>
          <a:p>
            <a:fld id="{F388544D-5118-DB4C-B372-B733765B62DA}"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Resource Description Framework</a:t>
            </a:r>
            <a:endParaRPr lang="en-US" b="0" dirty="0"/>
          </a:p>
        </p:txBody>
      </p:sp>
      <p:sp>
        <p:nvSpPr>
          <p:cNvPr id="4" name="Slide Number Placeholder 3"/>
          <p:cNvSpPr>
            <a:spLocks noGrp="1"/>
          </p:cNvSpPr>
          <p:nvPr>
            <p:ph type="sldNum" sz="quarter" idx="10"/>
          </p:nvPr>
        </p:nvSpPr>
        <p:spPr/>
        <p:txBody>
          <a:bodyPr/>
          <a:lstStyle/>
          <a:p>
            <a:fld id="{F388544D-5118-DB4C-B372-B733765B62DA}"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88544D-5118-DB4C-B372-B733765B62DA}"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six</a:t>
            </a:r>
            <a:r>
              <a:rPr lang="en-US" baseline="0" dirty="0" smtClean="0"/>
              <a:t> parts of my presentation listed here, </a:t>
            </a:r>
          </a:p>
          <a:p>
            <a:r>
              <a:rPr lang="en-US" baseline="0" dirty="0" smtClean="0"/>
              <a:t>I am going to give a brief introduction first.</a:t>
            </a:r>
            <a:endParaRPr lang="en-US" dirty="0"/>
          </a:p>
        </p:txBody>
      </p:sp>
      <p:sp>
        <p:nvSpPr>
          <p:cNvPr id="4" name="Slide Number Placeholder 3"/>
          <p:cNvSpPr>
            <a:spLocks noGrp="1"/>
          </p:cNvSpPr>
          <p:nvPr>
            <p:ph type="sldNum" sz="quarter" idx="10"/>
          </p:nvPr>
        </p:nvSpPr>
        <p:spPr/>
        <p:txBody>
          <a:bodyPr/>
          <a:lstStyle/>
          <a:p>
            <a:fld id="{F388544D-5118-DB4C-B372-B733765B62D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88544D-5118-DB4C-B372-B733765B62DA}"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88544D-5118-DB4C-B372-B733765B62DA}"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88544D-5118-DB4C-B372-B733765B62DA}"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88544D-5118-DB4C-B372-B733765B62DA}"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88544D-5118-DB4C-B372-B733765B62DA}"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88544D-5118-DB4C-B372-B733765B62DA}"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88544D-5118-DB4C-B372-B733765B62DA}"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88544D-5118-DB4C-B372-B733765B62DA}"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88544D-5118-DB4C-B372-B733765B62DA}"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88544D-5118-DB4C-B372-B733765B62DA}"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a:t>
            </a:r>
            <a:r>
              <a:rPr lang="en-US" baseline="0" dirty="0" smtClean="0"/>
              <a:t> is annotation?</a:t>
            </a:r>
          </a:p>
          <a:p>
            <a:r>
              <a:rPr lang="en-US" baseline="0" dirty="0" smtClean="0"/>
              <a:t>There are two popular definitions,</a:t>
            </a:r>
          </a:p>
          <a:p>
            <a:r>
              <a:rPr lang="en-US" baseline="0" dirty="0" smtClean="0"/>
              <a:t>One is a broad definition given by Steve Cousins in his paper defining the annotation to be a commentary…</a:t>
            </a:r>
          </a:p>
          <a:p>
            <a:r>
              <a:rPr lang="en-US" baseline="0" dirty="0" smtClean="0"/>
              <a:t>The other one defines the annotation to be a marked-up comment made …..</a:t>
            </a:r>
          </a:p>
          <a:p>
            <a:endParaRPr lang="en-US" baseline="0" dirty="0" smtClean="0"/>
          </a:p>
          <a:p>
            <a:r>
              <a:rPr lang="en-US" baseline="0" dirty="0" smtClean="0"/>
              <a:t>In general, annotation is to link useful/related metadata to the content data so that it can be used to either supplement the meanings of the</a:t>
            </a:r>
          </a:p>
          <a:p>
            <a:r>
              <a:rPr lang="en-US" baseline="0" dirty="0" smtClean="0"/>
              <a:t>Content or help in </a:t>
            </a:r>
            <a:r>
              <a:rPr lang="en-US" b="0" dirty="0" smtClean="0"/>
              <a:t>comprehending the content data.</a:t>
            </a:r>
            <a:endParaRPr lang="en-US" b="0" dirty="0"/>
          </a:p>
        </p:txBody>
      </p:sp>
      <p:sp>
        <p:nvSpPr>
          <p:cNvPr id="4" name="Slide Number Placeholder 3"/>
          <p:cNvSpPr>
            <a:spLocks noGrp="1"/>
          </p:cNvSpPr>
          <p:nvPr>
            <p:ph type="sldNum" sz="quarter" idx="10"/>
          </p:nvPr>
        </p:nvSpPr>
        <p:spPr/>
        <p:txBody>
          <a:bodyPr/>
          <a:lstStyle/>
          <a:p>
            <a:fld id="{F388544D-5118-DB4C-B372-B733765B62DA}"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88544D-5118-DB4C-B372-B733765B62DA}"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88544D-5118-DB4C-B372-B733765B62DA}"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88544D-5118-DB4C-B372-B733765B62DA}"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1280F3-4762-4927-A31E-5BCA5627A689}"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1280F3-4762-4927-A31E-5BCA5627A689}"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1280F3-4762-4927-A31E-5BCA5627A689}"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88544D-5118-DB4C-B372-B733765B62DA}" type="slidenum">
              <a:rPr lang="en-US" smtClean="0"/>
              <a:pPr/>
              <a:t>36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Currently there are many</a:t>
            </a:r>
            <a:r>
              <a:rPr lang="en-US" baseline="0" dirty="0" smtClean="0"/>
              <a:t> existing annotation systems.</a:t>
            </a:r>
          </a:p>
          <a:p>
            <a:r>
              <a:rPr lang="en-US" baseline="0" dirty="0" smtClean="0"/>
              <a:t>I categorize them into two major groups.</a:t>
            </a:r>
          </a:p>
          <a:p>
            <a:endParaRPr lang="en-US" baseline="0" dirty="0" smtClean="0"/>
          </a:p>
          <a:p>
            <a:r>
              <a:rPr lang="en-US" baseline="0" dirty="0" smtClean="0"/>
              <a:t>Simple annotation is an annotate and view process, the reader cannot communicate/collaborate with each other. They can</a:t>
            </a:r>
          </a:p>
          <a:p>
            <a:r>
              <a:rPr lang="en-US" baseline="0" dirty="0" smtClean="0"/>
              <a:t>Search within the annotation database though</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F388544D-5118-DB4C-B372-B733765B62D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these issues finally </a:t>
            </a:r>
            <a:r>
              <a:rPr lang="en-US" smtClean="0"/>
              <a:t>turn into </a:t>
            </a:r>
            <a:r>
              <a:rPr lang="en-US" baseline="0" dirty="0" smtClean="0"/>
              <a:t>important parts of my thesis motivation</a:t>
            </a:r>
            <a:endParaRPr lang="en-US" dirty="0"/>
          </a:p>
        </p:txBody>
      </p:sp>
      <p:sp>
        <p:nvSpPr>
          <p:cNvPr id="4" name="Slide Number Placeholder 3"/>
          <p:cNvSpPr>
            <a:spLocks noGrp="1"/>
          </p:cNvSpPr>
          <p:nvPr>
            <p:ph type="sldNum" sz="quarter" idx="10"/>
          </p:nvPr>
        </p:nvSpPr>
        <p:spPr/>
        <p:txBody>
          <a:bodyPr/>
          <a:lstStyle/>
          <a:p>
            <a:fld id="{F388544D-5118-DB4C-B372-B733765B62D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88544D-5118-DB4C-B372-B733765B62D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both academic and industry</a:t>
            </a:r>
          </a:p>
          <a:p>
            <a:endParaRPr lang="en-US" baseline="0" dirty="0" smtClean="0"/>
          </a:p>
          <a:p>
            <a:r>
              <a:rPr lang="en-US" baseline="0" dirty="0" smtClean="0"/>
              <a:t>Massive Data that cannot be processed by a single person or group.</a:t>
            </a:r>
          </a:p>
          <a:p>
            <a:endParaRPr lang="en-US" baseline="0" dirty="0" smtClean="0"/>
          </a:p>
          <a:p>
            <a:r>
              <a:rPr lang="en-US" baseline="0" dirty="0" smtClean="0"/>
              <a:t>Emergencies that requires computer based aid to decision makers</a:t>
            </a:r>
          </a:p>
          <a:p>
            <a:endParaRPr lang="en-US" baseline="0" dirty="0" smtClean="0"/>
          </a:p>
          <a:p>
            <a:r>
              <a:rPr lang="en-US" baseline="0" dirty="0" smtClean="0"/>
              <a:t>Live stream data are being generated every second, some of them requires to be annotated on the fly so that</a:t>
            </a:r>
          </a:p>
          <a:p>
            <a:r>
              <a:rPr lang="en-US" dirty="0" smtClean="0"/>
              <a:t>Decision makers make pro</a:t>
            </a:r>
            <a:r>
              <a:rPr lang="en-US" altLang="zh-CN" dirty="0" smtClean="0"/>
              <a:t>mpt response </a:t>
            </a:r>
            <a:r>
              <a:rPr lang="en-US" dirty="0" smtClean="0"/>
              <a:t>based </a:t>
            </a:r>
            <a:r>
              <a:rPr lang="en-US" baseline="0" dirty="0" smtClean="0"/>
              <a:t>on them and deliver their decision to the implementers.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388544D-5118-DB4C-B372-B733765B62D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88544D-5118-DB4C-B372-B733765B62D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 I</a:t>
            </a:r>
            <a:r>
              <a:rPr lang="en-US" baseline="0" dirty="0" smtClean="0"/>
              <a:t> start talking about research issues, I would like to give some general surveys on existing</a:t>
            </a:r>
          </a:p>
          <a:p>
            <a:r>
              <a:rPr lang="en-US" baseline="0" dirty="0" smtClean="0"/>
              <a:t>Annotation systems.  Since the topic of my thesis is to define a framework for annotating live data streams.</a:t>
            </a:r>
          </a:p>
          <a:p>
            <a:r>
              <a:rPr lang="en-US" baseline="0" dirty="0" smtClean="0"/>
              <a:t>Most system I surveyed here are annotation system on Multimedia data.</a:t>
            </a:r>
            <a:endParaRPr lang="en-US" dirty="0"/>
          </a:p>
        </p:txBody>
      </p:sp>
      <p:sp>
        <p:nvSpPr>
          <p:cNvPr id="4" name="Slide Number Placeholder 3"/>
          <p:cNvSpPr>
            <a:spLocks noGrp="1"/>
          </p:cNvSpPr>
          <p:nvPr>
            <p:ph type="sldNum" sz="quarter" idx="10"/>
          </p:nvPr>
        </p:nvSpPr>
        <p:spPr/>
        <p:txBody>
          <a:bodyPr/>
          <a:lstStyle/>
          <a:p>
            <a:fld id="{F388544D-5118-DB4C-B372-B733765B62D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11C33AFB-C8CE-4045-A1DF-D9533D4F1FF6}" type="datetimeFigureOut">
              <a:rPr lang="en-US" smtClean="0"/>
              <a:pPr/>
              <a:t>10/12/2009</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40FC5470-9CE3-6245-8BC8-831D9015979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1C33AFB-C8CE-4045-A1DF-D9533D4F1FF6}" type="datetimeFigureOut">
              <a:rPr lang="en-US" smtClean="0"/>
              <a:pPr/>
              <a:t>10/12/2009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C5470-9CE3-6245-8BC8-831D9015979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1C33AFB-C8CE-4045-A1DF-D9533D4F1FF6}" type="datetimeFigureOut">
              <a:rPr lang="en-US" smtClean="0"/>
              <a:pPr/>
              <a:t>10/12/2009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C5470-9CE3-6245-8BC8-831D9015979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1C33AFB-C8CE-4045-A1DF-D9533D4F1FF6}" type="datetimeFigureOut">
              <a:rPr lang="en-US" smtClean="0"/>
              <a:pPr/>
              <a:t>10/12/2009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C5470-9CE3-6245-8BC8-831D9015979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3F416CD-67A3-4CF0-A210-F6AF31AC147F}" type="datetimeFigureOut">
              <a:rPr lang="en-US" smtClean="0"/>
              <a:pPr/>
              <a:t>10/12/2009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1C33AFB-C8CE-4045-A1DF-D9533D4F1FF6}" type="datetimeFigureOut">
              <a:rPr lang="en-US" smtClean="0"/>
              <a:pPr/>
              <a:t>10/12/2009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FC5470-9CE3-6245-8BC8-831D9015979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11C33AFB-C8CE-4045-A1DF-D9533D4F1FF6}" type="datetimeFigureOut">
              <a:rPr lang="en-US" smtClean="0"/>
              <a:pPr/>
              <a:t>10/12/2009</a:t>
            </a:fld>
            <a:endParaRPr lang="en-US"/>
          </a:p>
        </p:txBody>
      </p:sp>
      <p:sp>
        <p:nvSpPr>
          <p:cNvPr id="27" name="Slide Number Placeholder 26"/>
          <p:cNvSpPr>
            <a:spLocks noGrp="1"/>
          </p:cNvSpPr>
          <p:nvPr>
            <p:ph type="sldNum" sz="quarter" idx="11"/>
          </p:nvPr>
        </p:nvSpPr>
        <p:spPr/>
        <p:txBody>
          <a:bodyPr rtlCol="0"/>
          <a:lstStyle/>
          <a:p>
            <a:fld id="{40FC5470-9CE3-6245-8BC8-831D90159797}"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11C33AFB-C8CE-4045-A1DF-D9533D4F1FF6}" type="datetimeFigureOut">
              <a:rPr lang="en-US" smtClean="0"/>
              <a:pPr/>
              <a:t>10/12/2009</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40FC5470-9CE3-6245-8BC8-831D9015979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C33AFB-C8CE-4045-A1DF-D9533D4F1FF6}" type="datetimeFigureOut">
              <a:rPr lang="en-US" smtClean="0"/>
              <a:pPr/>
              <a:t>10/12/2009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FC5470-9CE3-6245-8BC8-831D9015979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1C33AFB-C8CE-4045-A1DF-D9533D4F1FF6}" type="datetimeFigureOut">
              <a:rPr lang="en-US" smtClean="0"/>
              <a:pPr/>
              <a:t>10/12/2009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FC5470-9CE3-6245-8BC8-831D9015979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1C33AFB-C8CE-4045-A1DF-D9533D4F1FF6}" type="datetimeFigureOut">
              <a:rPr lang="en-US" smtClean="0"/>
              <a:pPr/>
              <a:t>10/12/2009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FC5470-9CE3-6245-8BC8-831D9015979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1C33AFB-C8CE-4045-A1DF-D9533D4F1FF6}" type="datetimeFigureOut">
              <a:rPr lang="en-US" smtClean="0"/>
              <a:pPr/>
              <a:t>10/12/2009</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40FC5470-9CE3-6245-8BC8-831D9015979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jpeg"/><Relationship Id="rId4" Type="http://schemas.openxmlformats.org/officeDocument/2006/relationships/oleObject" Target="???"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CTS09_Demo.swf"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318145"/>
            <a:ext cx="8458200" cy="1470025"/>
          </a:xfrm>
        </p:spPr>
        <p:txBody>
          <a:bodyPr>
            <a:normAutofit fontScale="90000"/>
          </a:bodyPr>
          <a:lstStyle/>
          <a:p>
            <a:r>
              <a:rPr lang="en-US" dirty="0" smtClean="0"/>
              <a:t>A Scalable Framework for the Collaborative Annotation of Live Data Streams</a:t>
            </a:r>
            <a:endParaRPr lang="en-US" dirty="0"/>
          </a:p>
        </p:txBody>
      </p:sp>
      <p:sp>
        <p:nvSpPr>
          <p:cNvPr id="3" name="Subtitle 2"/>
          <p:cNvSpPr>
            <a:spLocks noGrp="1"/>
          </p:cNvSpPr>
          <p:nvPr>
            <p:ph type="subTitle" idx="1"/>
          </p:nvPr>
        </p:nvSpPr>
        <p:spPr/>
        <p:txBody>
          <a:bodyPr/>
          <a:lstStyle/>
          <a:p>
            <a:pPr algn="ctr"/>
            <a:r>
              <a:rPr lang="en-US" dirty="0" smtClean="0"/>
              <a:t>Thesis Proposal</a:t>
            </a:r>
          </a:p>
          <a:p>
            <a:pPr algn="ctr"/>
            <a:r>
              <a:rPr lang="en-US" dirty="0" smtClean="0"/>
              <a:t>Tao Huang</a:t>
            </a:r>
          </a:p>
          <a:p>
            <a:pPr algn="ctr"/>
            <a:r>
              <a:rPr lang="en-US" dirty="0" err="1" smtClean="0"/>
              <a:t>taohuang@cs.indiana.edu</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Survey 1</a:t>
            </a:r>
            <a:endParaRPr lang="en-US" dirty="0"/>
          </a:p>
        </p:txBody>
      </p:sp>
      <p:sp>
        <p:nvSpPr>
          <p:cNvPr id="3" name="Content Placeholder 2"/>
          <p:cNvSpPr>
            <a:spLocks noGrp="1"/>
          </p:cNvSpPr>
          <p:nvPr>
            <p:ph idx="1"/>
          </p:nvPr>
        </p:nvSpPr>
        <p:spPr/>
        <p:txBody>
          <a:bodyPr/>
          <a:lstStyle/>
          <a:p>
            <a:r>
              <a:rPr lang="en-US" dirty="0" smtClean="0"/>
              <a:t>MRAS: Microsoft Research Annotation System</a:t>
            </a:r>
          </a:p>
          <a:p>
            <a:endParaRPr lang="en-US" dirty="0"/>
          </a:p>
        </p:txBody>
      </p:sp>
      <p:pic>
        <p:nvPicPr>
          <p:cNvPr id="4" name="Picture 3" descr="Picture 1.png"/>
          <p:cNvPicPr>
            <a:picLocks noChangeAspect="1"/>
          </p:cNvPicPr>
          <p:nvPr/>
        </p:nvPicPr>
        <p:blipFill>
          <a:blip r:embed="rId3"/>
          <a:stretch>
            <a:fillRect/>
          </a:stretch>
        </p:blipFill>
        <p:spPr>
          <a:xfrm>
            <a:off x="206802" y="2828954"/>
            <a:ext cx="5140567" cy="3368743"/>
          </a:xfrm>
          <a:prstGeom prst="rect">
            <a:avLst/>
          </a:prstGeom>
        </p:spPr>
      </p:pic>
      <p:sp>
        <p:nvSpPr>
          <p:cNvPr id="5" name="TextBox 4"/>
          <p:cNvSpPr txBox="1"/>
          <p:nvPr/>
        </p:nvSpPr>
        <p:spPr>
          <a:xfrm>
            <a:off x="5420485" y="3021263"/>
            <a:ext cx="3723515" cy="2523768"/>
          </a:xfrm>
          <a:prstGeom prst="rect">
            <a:avLst/>
          </a:prstGeom>
          <a:noFill/>
        </p:spPr>
        <p:txBody>
          <a:bodyPr wrap="square" rtlCol="0">
            <a:spAutoFit/>
          </a:bodyPr>
          <a:lstStyle/>
          <a:p>
            <a:pPr>
              <a:buFont typeface="Arial"/>
              <a:buChar char="•"/>
            </a:pPr>
            <a:r>
              <a:rPr lang="en-US" sz="2000" dirty="0" smtClean="0"/>
              <a:t> Questions and Answers are anchored on multimedia content</a:t>
            </a:r>
          </a:p>
          <a:p>
            <a:pPr>
              <a:buFont typeface="Arial"/>
              <a:buChar char="•"/>
            </a:pPr>
            <a:r>
              <a:rPr lang="en-US" sz="2000" dirty="0" smtClean="0"/>
              <a:t> Synchronous replays help later viewers with same questions benefit from the answers</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survey 2</a:t>
            </a:r>
            <a:endParaRPr lang="en-US" dirty="0"/>
          </a:p>
        </p:txBody>
      </p:sp>
      <p:sp>
        <p:nvSpPr>
          <p:cNvPr id="3" name="Content Placeholder 2"/>
          <p:cNvSpPr>
            <a:spLocks noGrp="1"/>
          </p:cNvSpPr>
          <p:nvPr>
            <p:ph idx="1"/>
          </p:nvPr>
        </p:nvSpPr>
        <p:spPr/>
        <p:txBody>
          <a:bodyPr/>
          <a:lstStyle/>
          <a:p>
            <a:r>
              <a:rPr lang="en-US" dirty="0" smtClean="0"/>
              <a:t>IBM </a:t>
            </a:r>
            <a:r>
              <a:rPr lang="en-US" dirty="0" err="1" smtClean="0"/>
              <a:t>VideoAnnEx</a:t>
            </a:r>
            <a:endParaRPr lang="en-US" dirty="0"/>
          </a:p>
        </p:txBody>
      </p:sp>
      <p:pic>
        <p:nvPicPr>
          <p:cNvPr id="4" name="Picture 3" descr="VideoAnn75.jpg"/>
          <p:cNvPicPr>
            <a:picLocks noChangeAspect="1"/>
          </p:cNvPicPr>
          <p:nvPr/>
        </p:nvPicPr>
        <p:blipFill>
          <a:blip r:embed="rId3"/>
          <a:stretch>
            <a:fillRect/>
          </a:stretch>
        </p:blipFill>
        <p:spPr>
          <a:xfrm>
            <a:off x="381086" y="2936661"/>
            <a:ext cx="5045853" cy="3637875"/>
          </a:xfrm>
          <a:prstGeom prst="rect">
            <a:avLst/>
          </a:prstGeom>
        </p:spPr>
      </p:pic>
      <p:sp>
        <p:nvSpPr>
          <p:cNvPr id="5" name="TextBox 4"/>
          <p:cNvSpPr txBox="1"/>
          <p:nvPr/>
        </p:nvSpPr>
        <p:spPr>
          <a:xfrm>
            <a:off x="5449808" y="3449053"/>
            <a:ext cx="3694192" cy="1631216"/>
          </a:xfrm>
          <a:prstGeom prst="rect">
            <a:avLst/>
          </a:prstGeom>
          <a:noFill/>
        </p:spPr>
        <p:txBody>
          <a:bodyPr wrap="square" rtlCol="0">
            <a:spAutoFit/>
          </a:bodyPr>
          <a:lstStyle/>
          <a:p>
            <a:pPr>
              <a:buFont typeface="Arial"/>
              <a:buChar char="•"/>
            </a:pPr>
            <a:r>
              <a:rPr lang="en-US" sz="2000" dirty="0" smtClean="0"/>
              <a:t> Mpeg7 based annotation</a:t>
            </a:r>
          </a:p>
          <a:p>
            <a:pPr>
              <a:buFont typeface="Arial"/>
              <a:buChar char="•"/>
            </a:pPr>
            <a:r>
              <a:rPr lang="en-US" sz="2000" dirty="0" smtClean="0"/>
              <a:t> Support distribute annotation</a:t>
            </a:r>
          </a:p>
          <a:p>
            <a:pPr>
              <a:buFont typeface="Arial"/>
              <a:buChar char="•"/>
            </a:pPr>
            <a:r>
              <a:rPr lang="en-US" sz="2000" dirty="0" smtClean="0"/>
              <a:t> Asynchronous communication and searching in annotation database</a:t>
            </a:r>
            <a:endParaRPr lang="en-US"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Survey 3</a:t>
            </a:r>
            <a:endParaRPr lang="en-US" dirty="0"/>
          </a:p>
        </p:txBody>
      </p:sp>
      <p:sp>
        <p:nvSpPr>
          <p:cNvPr id="3" name="Content Placeholder 2"/>
          <p:cNvSpPr>
            <a:spLocks noGrp="1"/>
          </p:cNvSpPr>
          <p:nvPr>
            <p:ph idx="1"/>
          </p:nvPr>
        </p:nvSpPr>
        <p:spPr/>
        <p:txBody>
          <a:bodyPr/>
          <a:lstStyle/>
          <a:p>
            <a:r>
              <a:rPr lang="en-US" dirty="0" err="1" smtClean="0"/>
              <a:t>Vannotea</a:t>
            </a:r>
            <a:r>
              <a:rPr lang="en-US" dirty="0" smtClean="0"/>
              <a:t> from University of Queensland</a:t>
            </a:r>
          </a:p>
          <a:p>
            <a:endParaRPr lang="en-US" dirty="0"/>
          </a:p>
        </p:txBody>
      </p:sp>
      <p:pic>
        <p:nvPicPr>
          <p:cNvPr id="4" name="Picture 3" descr="VannoteaMedScreenshot.png"/>
          <p:cNvPicPr>
            <a:picLocks noChangeAspect="1"/>
          </p:cNvPicPr>
          <p:nvPr/>
        </p:nvPicPr>
        <p:blipFill>
          <a:blip r:embed="rId3"/>
          <a:stretch>
            <a:fillRect/>
          </a:stretch>
        </p:blipFill>
        <p:spPr>
          <a:xfrm>
            <a:off x="457200" y="2921595"/>
            <a:ext cx="4627466" cy="3470599"/>
          </a:xfrm>
          <a:prstGeom prst="rect">
            <a:avLst/>
          </a:prstGeom>
        </p:spPr>
      </p:pic>
      <p:sp>
        <p:nvSpPr>
          <p:cNvPr id="5" name="TextBox 4"/>
          <p:cNvSpPr txBox="1"/>
          <p:nvPr/>
        </p:nvSpPr>
        <p:spPr>
          <a:xfrm>
            <a:off x="5267829" y="3395579"/>
            <a:ext cx="3677313" cy="1323439"/>
          </a:xfrm>
          <a:prstGeom prst="rect">
            <a:avLst/>
          </a:prstGeom>
          <a:noFill/>
        </p:spPr>
        <p:txBody>
          <a:bodyPr wrap="square" rtlCol="0">
            <a:spAutoFit/>
          </a:bodyPr>
          <a:lstStyle/>
          <a:p>
            <a:pPr>
              <a:buFont typeface="Arial"/>
              <a:buChar char="•"/>
            </a:pPr>
            <a:r>
              <a:rPr lang="en-US" sz="2000" dirty="0" smtClean="0"/>
              <a:t>  Similar to </a:t>
            </a:r>
            <a:r>
              <a:rPr lang="en-US" sz="2000" dirty="0" err="1" smtClean="0"/>
              <a:t>VideoAnnEx</a:t>
            </a:r>
            <a:r>
              <a:rPr lang="en-US" sz="2000" dirty="0" smtClean="0"/>
              <a:t> with more flexibility on annotation metadata</a:t>
            </a:r>
          </a:p>
          <a:p>
            <a:pPr>
              <a:buFont typeface="Arial"/>
              <a:buChar char="•"/>
            </a:pPr>
            <a:r>
              <a:rPr lang="en-US" sz="2000" dirty="0" smtClean="0"/>
              <a:t>  Based on RDF standard</a:t>
            </a:r>
            <a:endParaRPr lang="en-US"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Survey 4</a:t>
            </a:r>
            <a:endParaRPr lang="en-US" dirty="0"/>
          </a:p>
        </p:txBody>
      </p:sp>
      <p:sp>
        <p:nvSpPr>
          <p:cNvPr id="3" name="Content Placeholder 2"/>
          <p:cNvSpPr>
            <a:spLocks noGrp="1"/>
          </p:cNvSpPr>
          <p:nvPr>
            <p:ph idx="1"/>
          </p:nvPr>
        </p:nvSpPr>
        <p:spPr/>
        <p:txBody>
          <a:bodyPr/>
          <a:lstStyle/>
          <a:p>
            <a:r>
              <a:rPr lang="en-US" dirty="0" smtClean="0"/>
              <a:t>ELAN</a:t>
            </a:r>
            <a:endParaRPr lang="en-US" dirty="0"/>
          </a:p>
        </p:txBody>
      </p:sp>
      <p:pic>
        <p:nvPicPr>
          <p:cNvPr id="4" name="Picture 3" descr="Picture 4.png"/>
          <p:cNvPicPr>
            <a:picLocks noChangeAspect="1"/>
          </p:cNvPicPr>
          <p:nvPr/>
        </p:nvPicPr>
        <p:blipFill>
          <a:blip r:embed="rId3"/>
          <a:stretch>
            <a:fillRect/>
          </a:stretch>
        </p:blipFill>
        <p:spPr>
          <a:xfrm>
            <a:off x="243891" y="2838643"/>
            <a:ext cx="5386622" cy="3428844"/>
          </a:xfrm>
          <a:prstGeom prst="rect">
            <a:avLst/>
          </a:prstGeom>
        </p:spPr>
      </p:pic>
      <p:sp>
        <p:nvSpPr>
          <p:cNvPr id="5" name="Rectangle 4"/>
          <p:cNvSpPr/>
          <p:nvPr/>
        </p:nvSpPr>
        <p:spPr>
          <a:xfrm>
            <a:off x="5209429" y="3101330"/>
            <a:ext cx="4049011" cy="1938992"/>
          </a:xfrm>
          <a:prstGeom prst="rect">
            <a:avLst/>
          </a:prstGeom>
        </p:spPr>
        <p:txBody>
          <a:bodyPr wrap="square">
            <a:spAutoFit/>
          </a:bodyPr>
          <a:lstStyle/>
          <a:p>
            <a:pPr lvl="1">
              <a:buFont typeface="Arial"/>
              <a:buChar char="•"/>
            </a:pPr>
            <a:r>
              <a:rPr lang="en-US" sz="2000" dirty="0" smtClean="0"/>
              <a:t>  Text annotation on multimedia streams</a:t>
            </a:r>
          </a:p>
          <a:p>
            <a:pPr lvl="1">
              <a:buFont typeface="Arial"/>
              <a:buChar char="•"/>
            </a:pPr>
            <a:r>
              <a:rPr lang="en-US" sz="2000" dirty="0" smtClean="0"/>
              <a:t>  Support annotations on multiple layers (tiers)</a:t>
            </a:r>
          </a:p>
          <a:p>
            <a:pPr lvl="1">
              <a:buFont typeface="Arial"/>
              <a:buChar char="•"/>
            </a:pPr>
            <a:r>
              <a:rPr lang="en-US" sz="2000" dirty="0" smtClean="0"/>
              <a:t>  Tiers can be hierarchically interconnected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Survey 5</a:t>
            </a:r>
            <a:endParaRPr lang="en-US" dirty="0"/>
          </a:p>
        </p:txBody>
      </p:sp>
      <p:sp>
        <p:nvSpPr>
          <p:cNvPr id="3" name="Content Placeholder 2"/>
          <p:cNvSpPr>
            <a:spLocks noGrp="1"/>
          </p:cNvSpPr>
          <p:nvPr>
            <p:ph idx="1"/>
          </p:nvPr>
        </p:nvSpPr>
        <p:spPr>
          <a:xfrm>
            <a:off x="457200" y="2249424"/>
            <a:ext cx="8686800" cy="4325112"/>
          </a:xfrm>
        </p:spPr>
        <p:txBody>
          <a:bodyPr/>
          <a:lstStyle/>
          <a:p>
            <a:r>
              <a:rPr lang="en-US" dirty="0" err="1" smtClean="0"/>
              <a:t>eSports</a:t>
            </a:r>
            <a:r>
              <a:rPr lang="en-US" dirty="0" smtClean="0"/>
              <a:t> : Indiana University Community Grids Lab</a:t>
            </a:r>
          </a:p>
          <a:p>
            <a:endParaRPr lang="en-US" dirty="0"/>
          </a:p>
        </p:txBody>
      </p:sp>
      <p:pic>
        <p:nvPicPr>
          <p:cNvPr id="4" name="Picture 3" descr="Picture 2.png"/>
          <p:cNvPicPr>
            <a:picLocks noChangeAspect="1"/>
          </p:cNvPicPr>
          <p:nvPr/>
        </p:nvPicPr>
        <p:blipFill>
          <a:blip r:embed="rId3"/>
          <a:stretch>
            <a:fillRect/>
          </a:stretch>
        </p:blipFill>
        <p:spPr>
          <a:xfrm>
            <a:off x="356126" y="3391491"/>
            <a:ext cx="2800807" cy="2800807"/>
          </a:xfrm>
          <a:prstGeom prst="rect">
            <a:avLst/>
          </a:prstGeom>
        </p:spPr>
      </p:pic>
      <p:pic>
        <p:nvPicPr>
          <p:cNvPr id="5" name="Picture 4" descr="Picture 3.png"/>
          <p:cNvPicPr>
            <a:picLocks noChangeAspect="1"/>
          </p:cNvPicPr>
          <p:nvPr/>
        </p:nvPicPr>
        <p:blipFill>
          <a:blip r:embed="rId4"/>
          <a:stretch>
            <a:fillRect/>
          </a:stretch>
        </p:blipFill>
        <p:spPr>
          <a:xfrm>
            <a:off x="3156933" y="3391491"/>
            <a:ext cx="2800807" cy="2800807"/>
          </a:xfrm>
          <a:prstGeom prst="rect">
            <a:avLst/>
          </a:prstGeom>
        </p:spPr>
      </p:pic>
      <p:sp>
        <p:nvSpPr>
          <p:cNvPr id="6" name="Rectangle 5"/>
          <p:cNvSpPr/>
          <p:nvPr/>
        </p:nvSpPr>
        <p:spPr>
          <a:xfrm>
            <a:off x="5766896" y="3879978"/>
            <a:ext cx="3377104" cy="1323439"/>
          </a:xfrm>
          <a:prstGeom prst="rect">
            <a:avLst/>
          </a:prstGeom>
        </p:spPr>
        <p:txBody>
          <a:bodyPr wrap="square">
            <a:spAutoFit/>
          </a:bodyPr>
          <a:lstStyle/>
          <a:p>
            <a:pPr lvl="1">
              <a:buFont typeface="Arial"/>
              <a:buChar char="•"/>
            </a:pPr>
            <a:r>
              <a:rPr lang="en-US" sz="2000" dirty="0" smtClean="0"/>
              <a:t> Annotation from texts to images and video clips</a:t>
            </a:r>
          </a:p>
          <a:p>
            <a:pPr lvl="1">
              <a:buFont typeface="Arial"/>
              <a:buChar char="•"/>
            </a:pPr>
            <a:r>
              <a:rPr lang="en-US" sz="2000" dirty="0" smtClean="0"/>
              <a:t> Aimed at distance coaching</a:t>
            </a:r>
            <a:endParaRPr lang="en-US"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Survey 6</a:t>
            </a:r>
            <a:endParaRPr lang="en-US" dirty="0"/>
          </a:p>
        </p:txBody>
      </p:sp>
      <p:sp>
        <p:nvSpPr>
          <p:cNvPr id="3" name="Content Placeholder 2"/>
          <p:cNvSpPr>
            <a:spLocks noGrp="1"/>
          </p:cNvSpPr>
          <p:nvPr>
            <p:ph idx="1"/>
          </p:nvPr>
        </p:nvSpPr>
        <p:spPr/>
        <p:txBody>
          <a:bodyPr/>
          <a:lstStyle/>
          <a:p>
            <a:r>
              <a:rPr lang="en-US" dirty="0" err="1" smtClean="0"/>
              <a:t>SIDGrid</a:t>
            </a:r>
            <a:endParaRPr lang="en-US" dirty="0"/>
          </a:p>
        </p:txBody>
      </p:sp>
      <p:pic>
        <p:nvPicPr>
          <p:cNvPr id="4" name="Picture 3" descr="Picture 1.png"/>
          <p:cNvPicPr>
            <a:picLocks noChangeAspect="1"/>
          </p:cNvPicPr>
          <p:nvPr/>
        </p:nvPicPr>
        <p:blipFill>
          <a:blip r:embed="rId3"/>
          <a:stretch>
            <a:fillRect/>
          </a:stretch>
        </p:blipFill>
        <p:spPr>
          <a:xfrm>
            <a:off x="660400" y="2832607"/>
            <a:ext cx="4998783" cy="3618993"/>
          </a:xfrm>
          <a:prstGeom prst="rect">
            <a:avLst/>
          </a:prstGeom>
        </p:spPr>
      </p:pic>
      <p:sp>
        <p:nvSpPr>
          <p:cNvPr id="5" name="Rectangle 4"/>
          <p:cNvSpPr/>
          <p:nvPr/>
        </p:nvSpPr>
        <p:spPr>
          <a:xfrm>
            <a:off x="5610094" y="3648830"/>
            <a:ext cx="3533906" cy="1631216"/>
          </a:xfrm>
          <a:prstGeom prst="rect">
            <a:avLst/>
          </a:prstGeom>
        </p:spPr>
        <p:txBody>
          <a:bodyPr wrap="square">
            <a:spAutoFit/>
          </a:bodyPr>
          <a:lstStyle/>
          <a:p>
            <a:pPr lvl="1"/>
            <a:r>
              <a:rPr lang="en-US" sz="2000" dirty="0" smtClean="0"/>
              <a:t>Infrastructure to enable transparent access to distributed, aligned, and annotated social informatics data</a:t>
            </a:r>
            <a:endParaRPr lang="en-US"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Introduction</a:t>
            </a:r>
          </a:p>
          <a:p>
            <a:r>
              <a:rPr lang="en-US" dirty="0" smtClean="0"/>
              <a:t>Motivation</a:t>
            </a:r>
          </a:p>
          <a:p>
            <a:r>
              <a:rPr lang="en-US" dirty="0" smtClean="0"/>
              <a:t>Related System Survey</a:t>
            </a:r>
          </a:p>
          <a:p>
            <a:r>
              <a:rPr lang="en-US" b="1" dirty="0" smtClean="0">
                <a:solidFill>
                  <a:srgbClr val="5C92B5"/>
                </a:solidFill>
              </a:rPr>
              <a:t>Research Issues</a:t>
            </a:r>
          </a:p>
          <a:p>
            <a:r>
              <a:rPr lang="en-US" dirty="0" smtClean="0"/>
              <a:t>Milestones</a:t>
            </a:r>
          </a:p>
          <a:p>
            <a:r>
              <a:rPr lang="en-US" dirty="0" smtClean="0"/>
              <a:t>Contributions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 1: System Architecture</a:t>
            </a:r>
            <a:endParaRPr lang="en-US" dirty="0"/>
          </a:p>
        </p:txBody>
      </p:sp>
      <p:sp>
        <p:nvSpPr>
          <p:cNvPr id="3" name="Content Placeholder 2"/>
          <p:cNvSpPr>
            <a:spLocks noGrp="1"/>
          </p:cNvSpPr>
          <p:nvPr>
            <p:ph idx="1"/>
          </p:nvPr>
        </p:nvSpPr>
        <p:spPr/>
        <p:txBody>
          <a:bodyPr/>
          <a:lstStyle/>
          <a:p>
            <a:r>
              <a:rPr lang="en-US" dirty="0" smtClean="0"/>
              <a:t>Client/Server</a:t>
            </a:r>
          </a:p>
          <a:p>
            <a:r>
              <a:rPr lang="en-US" dirty="0" smtClean="0"/>
              <a:t>Peer to peer</a:t>
            </a:r>
          </a:p>
          <a:p>
            <a:r>
              <a:rPr lang="en-US" dirty="0" smtClean="0"/>
              <a:t>Service Oriented </a:t>
            </a:r>
            <a:br>
              <a:rPr lang="en-US" dirty="0" smtClean="0"/>
            </a:br>
            <a:r>
              <a:rPr lang="en-US" dirty="0" smtClean="0"/>
              <a:t>Pub/sub</a:t>
            </a:r>
          </a:p>
          <a:p>
            <a:endParaRPr lang="en-US" dirty="0"/>
          </a:p>
        </p:txBody>
      </p:sp>
      <p:pic>
        <p:nvPicPr>
          <p:cNvPr id="4" name="Picture 4" descr="architecture"/>
          <p:cNvPicPr>
            <a:picLocks noChangeAspect="1" noChangeArrowheads="1"/>
          </p:cNvPicPr>
          <p:nvPr/>
        </p:nvPicPr>
        <p:blipFill>
          <a:blip r:embed="rId3"/>
          <a:srcRect/>
          <a:stretch>
            <a:fillRect/>
          </a:stretch>
        </p:blipFill>
        <p:spPr bwMode="auto">
          <a:xfrm>
            <a:off x="3620120" y="2209799"/>
            <a:ext cx="5295280" cy="4475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Issue 2: Annotation format/Management</a:t>
            </a:r>
            <a:endParaRPr lang="en-US" dirty="0"/>
          </a:p>
        </p:txBody>
      </p:sp>
      <p:sp>
        <p:nvSpPr>
          <p:cNvPr id="3" name="Content Placeholder 2"/>
          <p:cNvSpPr>
            <a:spLocks noGrp="1"/>
          </p:cNvSpPr>
          <p:nvPr>
            <p:ph idx="1"/>
          </p:nvPr>
        </p:nvSpPr>
        <p:spPr/>
        <p:txBody>
          <a:bodyPr>
            <a:normAutofit lnSpcReduction="10000"/>
          </a:bodyPr>
          <a:lstStyle/>
          <a:p>
            <a:r>
              <a:rPr lang="en-US" dirty="0" smtClean="0"/>
              <a:t>ITU-T Mpeg7 versus Semantic Web RDF</a:t>
            </a:r>
          </a:p>
          <a:p>
            <a:pPr lvl="1"/>
            <a:r>
              <a:rPr lang="en-US" dirty="0" smtClean="0"/>
              <a:t>Mpeg7: Indexing, Searching, description of the content</a:t>
            </a:r>
          </a:p>
          <a:p>
            <a:pPr lvl="1"/>
            <a:r>
              <a:rPr lang="en-US" dirty="0" smtClean="0"/>
              <a:t>RDF based: Statements about resources, knowledge can be built on top of it</a:t>
            </a:r>
          </a:p>
          <a:p>
            <a:r>
              <a:rPr lang="en-US" dirty="0" smtClean="0"/>
              <a:t>Centralized storage versus Distributed Storage</a:t>
            </a:r>
          </a:p>
          <a:p>
            <a:pPr lvl="1"/>
            <a:r>
              <a:rPr lang="en-US" dirty="0" smtClean="0"/>
              <a:t>Centralized: efficient, hard to recover from server crashes</a:t>
            </a:r>
          </a:p>
          <a:p>
            <a:pPr lvl="1"/>
            <a:r>
              <a:rPr lang="en-US" dirty="0" smtClean="0"/>
              <a:t>Distributed : fault tolerant but may have latency issues</a:t>
            </a:r>
          </a:p>
          <a:p>
            <a:r>
              <a:rPr lang="en-US" dirty="0" smtClean="0"/>
              <a:t>RDF + Distributed Storage</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Issue 3: Annotation On Live Data Stream  </a:t>
            </a:r>
            <a:endParaRPr lang="en-US" dirty="0"/>
          </a:p>
        </p:txBody>
      </p:sp>
      <p:sp>
        <p:nvSpPr>
          <p:cNvPr id="3" name="Content Placeholder 2"/>
          <p:cNvSpPr>
            <a:spLocks noGrp="1"/>
          </p:cNvSpPr>
          <p:nvPr>
            <p:ph idx="1"/>
          </p:nvPr>
        </p:nvSpPr>
        <p:spPr/>
        <p:txBody>
          <a:bodyPr/>
          <a:lstStyle/>
          <a:p>
            <a:r>
              <a:rPr lang="en-US" altLang="zh-CN" dirty="0" smtClean="0"/>
              <a:t>Control/Monitor the status of Live Data Streams</a:t>
            </a:r>
          </a:p>
          <a:p>
            <a:r>
              <a:rPr lang="en-US" altLang="zh-CN" dirty="0" smtClean="0"/>
              <a:t>Two modes of annotation (sync and </a:t>
            </a:r>
            <a:r>
              <a:rPr lang="en-US" altLang="zh-CN" dirty="0" err="1" smtClean="0"/>
              <a:t>async</a:t>
            </a:r>
            <a:r>
              <a:rPr lang="en-US" altLang="zh-CN" dirty="0" smtClean="0"/>
              <a:t>)</a:t>
            </a:r>
          </a:p>
          <a:p>
            <a:r>
              <a:rPr lang="en-US" dirty="0" smtClean="0"/>
              <a:t>Simple Stream Processing Interface	</a:t>
            </a:r>
          </a:p>
          <a:p>
            <a:pPr lvl="1"/>
            <a:r>
              <a:rPr lang="en-US" dirty="0" smtClean="0"/>
              <a:t>Define behaviors of real time streams</a:t>
            </a:r>
          </a:p>
          <a:p>
            <a:pPr lvl="1"/>
            <a:r>
              <a:rPr lang="en-US" dirty="0" smtClean="0"/>
              <a:t>Define basic annotating operations</a:t>
            </a:r>
          </a:p>
          <a:p>
            <a:r>
              <a:rPr lang="en-US" dirty="0" smtClean="0"/>
              <a:t>Annotating annotations</a:t>
            </a:r>
          </a:p>
          <a:p>
            <a:pPr>
              <a:buNone/>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b="1" dirty="0" smtClean="0">
                <a:solidFill>
                  <a:schemeClr val="accent6"/>
                </a:solidFill>
              </a:rPr>
              <a:t>Introduction</a:t>
            </a:r>
          </a:p>
          <a:p>
            <a:r>
              <a:rPr lang="en-US" dirty="0" smtClean="0"/>
              <a:t>Motivation</a:t>
            </a:r>
          </a:p>
          <a:p>
            <a:r>
              <a:rPr lang="en-US" dirty="0" smtClean="0"/>
              <a:t>Related System Survey</a:t>
            </a:r>
          </a:p>
          <a:p>
            <a:r>
              <a:rPr lang="en-US" dirty="0" smtClean="0"/>
              <a:t>Research Issues</a:t>
            </a:r>
          </a:p>
          <a:p>
            <a:r>
              <a:rPr lang="en-US" dirty="0" smtClean="0"/>
              <a:t>Milestones</a:t>
            </a:r>
          </a:p>
          <a:p>
            <a:r>
              <a:rPr lang="en-US" dirty="0" smtClean="0"/>
              <a:t>Contributions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 4: Profiling and Evaluation</a:t>
            </a:r>
            <a:endParaRPr lang="en-US" dirty="0"/>
          </a:p>
        </p:txBody>
      </p:sp>
      <p:sp>
        <p:nvSpPr>
          <p:cNvPr id="3" name="Content Placeholder 2"/>
          <p:cNvSpPr>
            <a:spLocks noGrp="1"/>
          </p:cNvSpPr>
          <p:nvPr>
            <p:ph idx="1"/>
          </p:nvPr>
        </p:nvSpPr>
        <p:spPr/>
        <p:txBody>
          <a:bodyPr/>
          <a:lstStyle/>
          <a:p>
            <a:r>
              <a:rPr lang="en-US" dirty="0" smtClean="0"/>
              <a:t>Profiling</a:t>
            </a:r>
          </a:p>
          <a:p>
            <a:pPr lvl="1"/>
            <a:r>
              <a:rPr lang="en-US" dirty="0" smtClean="0"/>
              <a:t>Client Node: Synchronization test</a:t>
            </a:r>
          </a:p>
          <a:p>
            <a:pPr lvl="1"/>
            <a:r>
              <a:rPr lang="en-US" dirty="0" smtClean="0"/>
              <a:t>Service Node: Resource usage of archiving service</a:t>
            </a:r>
          </a:p>
          <a:p>
            <a:r>
              <a:rPr lang="en-US" dirty="0" smtClean="0"/>
              <a:t>Evaluation</a:t>
            </a:r>
          </a:p>
          <a:p>
            <a:pPr lvl="1"/>
            <a:r>
              <a:rPr lang="en-US" dirty="0" smtClean="0"/>
              <a:t>Scalability</a:t>
            </a:r>
          </a:p>
          <a:p>
            <a:pPr lvl="1"/>
            <a:r>
              <a:rPr lang="en-US" dirty="0" smtClean="0"/>
              <a:t>Robustness: Recovery time, failure detection</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Introduction</a:t>
            </a:r>
          </a:p>
          <a:p>
            <a:r>
              <a:rPr lang="en-US" dirty="0" smtClean="0"/>
              <a:t>Motivation</a:t>
            </a:r>
          </a:p>
          <a:p>
            <a:r>
              <a:rPr lang="en-US" dirty="0" smtClean="0"/>
              <a:t>Related System Survey</a:t>
            </a:r>
          </a:p>
          <a:p>
            <a:r>
              <a:rPr lang="en-US" dirty="0" smtClean="0"/>
              <a:t>Research Issues</a:t>
            </a:r>
          </a:p>
          <a:p>
            <a:r>
              <a:rPr lang="en-US" b="1" dirty="0" smtClean="0">
                <a:solidFill>
                  <a:srgbClr val="5C92B5"/>
                </a:solidFill>
              </a:rPr>
              <a:t>Milestones</a:t>
            </a:r>
          </a:p>
          <a:p>
            <a:r>
              <a:rPr lang="en-US" dirty="0" smtClean="0"/>
              <a:t>Contributions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Milestones</a:t>
            </a:r>
            <a:endParaRPr lang="en-US" dirty="0"/>
          </a:p>
        </p:txBody>
      </p:sp>
      <p:sp>
        <p:nvSpPr>
          <p:cNvPr id="3" name="Content Placeholder 2"/>
          <p:cNvSpPr>
            <a:spLocks noGrp="1"/>
          </p:cNvSpPr>
          <p:nvPr>
            <p:ph idx="1"/>
          </p:nvPr>
        </p:nvSpPr>
        <p:spPr/>
        <p:txBody>
          <a:bodyPr/>
          <a:lstStyle/>
          <a:p>
            <a:r>
              <a:rPr lang="en-US" dirty="0" smtClean="0"/>
              <a:t>Annotation Client with well defined stream processing interfaces</a:t>
            </a:r>
          </a:p>
          <a:p>
            <a:r>
              <a:rPr lang="en-US" dirty="0" smtClean="0"/>
              <a:t>Robust Session Management</a:t>
            </a:r>
          </a:p>
          <a:p>
            <a:r>
              <a:rPr lang="en-US" dirty="0" smtClean="0"/>
              <a:t>Annotation Archiving Service</a:t>
            </a:r>
          </a:p>
          <a:p>
            <a:r>
              <a:rPr lang="en-US" dirty="0" smtClean="0"/>
              <a:t>RDF based annotation description</a:t>
            </a:r>
          </a:p>
          <a:p>
            <a:r>
              <a:rPr lang="en-US" dirty="0" smtClean="0"/>
              <a:t>Annotation Integration Service</a:t>
            </a:r>
          </a:p>
          <a:p>
            <a:r>
              <a:rPr lang="en-US" dirty="0" smtClean="0"/>
              <a:t>Mobile Support</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Annotation Client Interface</a:t>
            </a:r>
            <a:endParaRPr lang="en-US" dirty="0"/>
          </a:p>
        </p:txBody>
      </p:sp>
      <p:sp>
        <p:nvSpPr>
          <p:cNvPr id="3" name="Content Placeholder 2"/>
          <p:cNvSpPr>
            <a:spLocks noGrp="1"/>
          </p:cNvSpPr>
          <p:nvPr>
            <p:ph idx="1"/>
          </p:nvPr>
        </p:nvSpPr>
        <p:spPr/>
        <p:txBody>
          <a:bodyPr/>
          <a:lstStyle/>
          <a:p>
            <a:endParaRPr lang="en-US"/>
          </a:p>
        </p:txBody>
      </p:sp>
      <p:pic>
        <p:nvPicPr>
          <p:cNvPr id="4" name="Picture 2" descr="clientsnapshot"/>
          <p:cNvPicPr>
            <a:picLocks noChangeAspect="1" noChangeArrowheads="1"/>
          </p:cNvPicPr>
          <p:nvPr/>
        </p:nvPicPr>
        <p:blipFill>
          <a:blip r:embed="rId3"/>
          <a:srcRect/>
          <a:stretch>
            <a:fillRect/>
          </a:stretch>
        </p:blipFill>
        <p:spPr bwMode="auto">
          <a:xfrm>
            <a:off x="1371600" y="2249424"/>
            <a:ext cx="5857079" cy="40354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Test 1</a:t>
            </a:r>
            <a:endParaRPr lang="en-US" dirty="0"/>
          </a:p>
        </p:txBody>
      </p:sp>
      <p:sp>
        <p:nvSpPr>
          <p:cNvPr id="3" name="Content Placeholder 2"/>
          <p:cNvSpPr>
            <a:spLocks noGrp="1"/>
          </p:cNvSpPr>
          <p:nvPr>
            <p:ph idx="1"/>
          </p:nvPr>
        </p:nvSpPr>
        <p:spPr/>
        <p:txBody>
          <a:bodyPr/>
          <a:lstStyle/>
          <a:p>
            <a:endParaRPr lang="en-US"/>
          </a:p>
        </p:txBody>
      </p:sp>
      <p:pic>
        <p:nvPicPr>
          <p:cNvPr id="4" name="Content Placeholder 3" descr="Picture 3"/>
          <p:cNvPicPr>
            <a:picLocks/>
          </p:cNvPicPr>
          <p:nvPr/>
        </p:nvPicPr>
        <p:blipFill>
          <a:blip r:embed="rId3"/>
          <a:srcRect l="-18321" r="-18321"/>
          <a:stretch>
            <a:fillRect/>
          </a:stretch>
        </p:blipFill>
        <p:spPr bwMode="auto">
          <a:xfrm>
            <a:off x="25399" y="2249424"/>
            <a:ext cx="9067801" cy="46085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Test 2</a:t>
            </a:r>
            <a:endParaRPr lang="en-US" dirty="0"/>
          </a:p>
        </p:txBody>
      </p:sp>
      <p:sp>
        <p:nvSpPr>
          <p:cNvPr id="3" name="Content Placeholder 2"/>
          <p:cNvSpPr>
            <a:spLocks noGrp="1"/>
          </p:cNvSpPr>
          <p:nvPr>
            <p:ph idx="1"/>
          </p:nvPr>
        </p:nvSpPr>
        <p:spPr/>
        <p:txBody>
          <a:bodyPr/>
          <a:lstStyle/>
          <a:p>
            <a:endParaRPr lang="en-US" dirty="0"/>
          </a:p>
        </p:txBody>
      </p:sp>
      <p:pic>
        <p:nvPicPr>
          <p:cNvPr id="4" name="Picture 3" descr="Picture 2"/>
          <p:cNvPicPr>
            <a:picLocks noChangeAspect="1" noChangeArrowheads="1"/>
          </p:cNvPicPr>
          <p:nvPr/>
        </p:nvPicPr>
        <p:blipFill>
          <a:blip r:embed="rId3"/>
          <a:srcRect/>
          <a:stretch>
            <a:fillRect/>
          </a:stretch>
        </p:blipFill>
        <p:spPr bwMode="auto">
          <a:xfrm>
            <a:off x="1240984" y="2300224"/>
            <a:ext cx="6652513" cy="45274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Introduction</a:t>
            </a:r>
          </a:p>
          <a:p>
            <a:r>
              <a:rPr lang="en-US" dirty="0" smtClean="0"/>
              <a:t>Motivation</a:t>
            </a:r>
          </a:p>
          <a:p>
            <a:r>
              <a:rPr lang="en-US" dirty="0" smtClean="0"/>
              <a:t>Related System Survey</a:t>
            </a:r>
          </a:p>
          <a:p>
            <a:r>
              <a:rPr lang="en-US" dirty="0" smtClean="0"/>
              <a:t>Research Issues</a:t>
            </a:r>
          </a:p>
          <a:p>
            <a:r>
              <a:rPr lang="en-US" dirty="0" smtClean="0"/>
              <a:t>Milestones</a:t>
            </a:r>
          </a:p>
          <a:p>
            <a:r>
              <a:rPr lang="en-US" b="1" dirty="0" smtClean="0">
                <a:solidFill>
                  <a:srgbClr val="5C92B5"/>
                </a:solidFill>
              </a:rPr>
              <a:t>Contributions</a:t>
            </a:r>
            <a:endParaRPr lang="en-US" b="1" dirty="0">
              <a:solidFill>
                <a:srgbClr val="5C92B5"/>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Contributions</a:t>
            </a:r>
            <a:endParaRPr lang="en-US" dirty="0"/>
          </a:p>
        </p:txBody>
      </p:sp>
      <p:sp>
        <p:nvSpPr>
          <p:cNvPr id="3" name="Content Placeholder 2"/>
          <p:cNvSpPr>
            <a:spLocks noGrp="1"/>
          </p:cNvSpPr>
          <p:nvPr>
            <p:ph idx="1"/>
          </p:nvPr>
        </p:nvSpPr>
        <p:spPr/>
        <p:txBody>
          <a:bodyPr>
            <a:normAutofit lnSpcReduction="10000"/>
          </a:bodyPr>
          <a:lstStyle/>
          <a:p>
            <a:r>
              <a:rPr lang="en-US" dirty="0" smtClean="0"/>
              <a:t>A scalable annotation framework of live data streams</a:t>
            </a:r>
          </a:p>
          <a:p>
            <a:r>
              <a:rPr lang="en-US" dirty="0" smtClean="0"/>
              <a:t>A RDF based annotation metadata model</a:t>
            </a:r>
          </a:p>
          <a:p>
            <a:r>
              <a:rPr lang="en-US" dirty="0" smtClean="0"/>
              <a:t>Simplify the efforts of collaborative annotation on real time streaming data </a:t>
            </a:r>
          </a:p>
          <a:p>
            <a:r>
              <a:rPr lang="en-US" dirty="0" smtClean="0"/>
              <a:t>Well defined interface that supports adding arbitrary types of streaming data</a:t>
            </a:r>
          </a:p>
          <a:p>
            <a:r>
              <a:rPr lang="en-US" dirty="0" smtClean="0"/>
              <a:t>Standard interface of stream annotation</a:t>
            </a:r>
          </a:p>
          <a:p>
            <a:r>
              <a:rPr lang="en-US" dirty="0" smtClean="0"/>
              <a:t>Provide systematical profiling/evaluation methods for stream annotation systems</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r>
              <a:rPr lang="en-US" dirty="0" smtClean="0"/>
              <a:t>Thanks</a:t>
            </a:r>
          </a:p>
          <a:p>
            <a:pPr algn="ctr">
              <a:buNone/>
            </a:pPr>
            <a:r>
              <a:rPr lang="en-US" dirty="0" smtClean="0"/>
              <a:t>Any questions ?</a:t>
            </a:r>
          </a:p>
          <a:p>
            <a:endParaRPr lang="en-US" dirty="0"/>
          </a:p>
        </p:txBody>
      </p:sp>
      <p:pic>
        <p:nvPicPr>
          <p:cNvPr id="4" name="Picture 3"/>
          <p:cNvPicPr>
            <a:picLocks noChangeAspect="1"/>
          </p:cNvPicPr>
          <p:nvPr/>
        </p:nvPicPr>
        <p:blipFill>
          <a:blip r:embed="rId3"/>
          <a:stretch>
            <a:fillRect/>
          </a:stretch>
        </p:blipFill>
        <p:spPr>
          <a:xfrm>
            <a:off x="3586429" y="3608716"/>
            <a:ext cx="1944325" cy="1386952"/>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Reliable delivery of NB Events</a:t>
            </a:r>
            <a:endParaRPr lang="en-US" dirty="0"/>
          </a:p>
        </p:txBody>
      </p:sp>
      <p:pic>
        <p:nvPicPr>
          <p:cNvPr id="4" name="Content Placeholder 3" descr="Picture 1.png"/>
          <p:cNvPicPr>
            <a:picLocks noGrp="1" noChangeAspect="1"/>
          </p:cNvPicPr>
          <p:nvPr>
            <p:ph idx="1"/>
          </p:nvPr>
        </p:nvPicPr>
        <p:blipFill>
          <a:blip r:embed="rId3"/>
          <a:srcRect l="-50814" r="-50814"/>
          <a:stretch>
            <a:fillRect/>
          </a:stretch>
        </p:blipFill>
        <p:spPr>
          <a:xfrm>
            <a:off x="-889000" y="2249424"/>
            <a:ext cx="9855200" cy="3973576"/>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fontScale="92500"/>
          </a:bodyPr>
          <a:lstStyle/>
          <a:p>
            <a:r>
              <a:rPr lang="en-US" dirty="0" smtClean="0"/>
              <a:t>Annotation Definitions</a:t>
            </a:r>
          </a:p>
          <a:p>
            <a:pPr lvl="1"/>
            <a:r>
              <a:rPr lang="en-US" dirty="0" smtClean="0"/>
              <a:t> A commentary on an object that: (Cousins et al. 2000)</a:t>
            </a:r>
          </a:p>
          <a:p>
            <a:pPr lvl="2"/>
            <a:r>
              <a:rPr lang="en-US" dirty="0" smtClean="0"/>
              <a:t>the annotator intends to be separable from the object itself</a:t>
            </a:r>
          </a:p>
          <a:p>
            <a:pPr lvl="2"/>
            <a:r>
              <a:rPr lang="en-US" dirty="0" smtClean="0"/>
              <a:t>the reader interprets to be separable from the object itself</a:t>
            </a:r>
          </a:p>
          <a:p>
            <a:pPr lvl="1"/>
            <a:r>
              <a:rPr lang="en-US" sz="2800" dirty="0" smtClean="0"/>
              <a:t>A marked-up comment made to information in a book, document, online record, video, software code or other information (Wikipedia)</a:t>
            </a:r>
          </a:p>
          <a:p>
            <a:r>
              <a:rPr lang="en-US" sz="3200" dirty="0" smtClean="0"/>
              <a:t>Annotation is to link related metadata to the content data</a:t>
            </a:r>
          </a:p>
          <a:p>
            <a:endParaRPr lang="en-US" sz="3000" dirty="0" smtClean="0"/>
          </a:p>
          <a:p>
            <a:pPr lvl="1"/>
            <a:endParaRPr lang="en-US" dirty="0" smtClean="0"/>
          </a:p>
          <a:p>
            <a:pPr lvl="2"/>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in NB event delivery</a:t>
            </a:r>
            <a:endParaRPr lang="en-US" dirty="0"/>
          </a:p>
        </p:txBody>
      </p:sp>
      <p:pic>
        <p:nvPicPr>
          <p:cNvPr id="4" name="Content Placeholder 3" descr="Picture 4.png"/>
          <p:cNvPicPr>
            <a:picLocks noGrp="1" noChangeAspect="1"/>
          </p:cNvPicPr>
          <p:nvPr>
            <p:ph idx="1"/>
          </p:nvPr>
        </p:nvPicPr>
        <p:blipFill>
          <a:blip r:embed="rId3"/>
          <a:srcRect l="-27030" r="-27030"/>
          <a:stretch>
            <a:fillRect/>
          </a:stretch>
        </p:blip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Overheads of Reliable delivery</a:t>
            </a:r>
            <a:endParaRPr lang="en-US" dirty="0"/>
          </a:p>
        </p:txBody>
      </p:sp>
      <p:pic>
        <p:nvPicPr>
          <p:cNvPr id="4" name="Content Placeholder 3" descr="Picture 5.png"/>
          <p:cNvPicPr>
            <a:picLocks noGrp="1" noChangeAspect="1"/>
          </p:cNvPicPr>
          <p:nvPr>
            <p:ph idx="1"/>
          </p:nvPr>
        </p:nvPicPr>
        <p:blipFill>
          <a:blip r:embed="rId3"/>
          <a:srcRect l="-13893" r="-13893"/>
          <a:stretch>
            <a:fillRect/>
          </a:stretch>
        </p:blipFill>
        <p:spPr>
          <a:xfrm>
            <a:off x="0" y="2209800"/>
            <a:ext cx="8686800" cy="4565396"/>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Overheads of secure delivery</a:t>
            </a:r>
            <a:endParaRPr lang="en-US" dirty="0"/>
          </a:p>
        </p:txBody>
      </p:sp>
      <p:pic>
        <p:nvPicPr>
          <p:cNvPr id="4" name="Content Placeholder 3" descr="Picture 6.png"/>
          <p:cNvPicPr>
            <a:picLocks noGrp="1" noChangeAspect="1"/>
          </p:cNvPicPr>
          <p:nvPr>
            <p:ph idx="1"/>
          </p:nvPr>
        </p:nvPicPr>
        <p:blipFill>
          <a:blip r:embed="rId3"/>
          <a:srcRect l="-15316" r="-15316"/>
          <a:stretch>
            <a:fillRect/>
          </a:stretch>
        </p:blip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Architecture</a:t>
            </a:r>
            <a:endParaRPr lang="en-US" dirty="0"/>
          </a:p>
        </p:txBody>
      </p:sp>
      <p:sp>
        <p:nvSpPr>
          <p:cNvPr id="3" name="Content Placeholder 2"/>
          <p:cNvSpPr>
            <a:spLocks noGrp="1"/>
          </p:cNvSpPr>
          <p:nvPr>
            <p:ph idx="1"/>
          </p:nvPr>
        </p:nvSpPr>
        <p:spPr>
          <a:xfrm>
            <a:off x="457200" y="1935480"/>
            <a:ext cx="4800600" cy="4389120"/>
          </a:xfrm>
        </p:spPr>
        <p:txBody>
          <a:bodyPr>
            <a:normAutofit fontScale="92500"/>
          </a:bodyPr>
          <a:lstStyle/>
          <a:p>
            <a:pPr lvl="0"/>
            <a:r>
              <a:rPr lang="en-US" dirty="0" smtClean="0"/>
              <a:t>Distributed annotation clients over the </a:t>
            </a:r>
            <a:r>
              <a:rPr lang="en-US" dirty="0" err="1" smtClean="0"/>
              <a:t>NaradaBrokering</a:t>
            </a:r>
            <a:r>
              <a:rPr lang="en-US" dirty="0" smtClean="0"/>
              <a:t> Network.</a:t>
            </a:r>
            <a:endParaRPr lang="en-US" i="1" dirty="0" smtClean="0"/>
          </a:p>
          <a:p>
            <a:pPr lvl="0"/>
            <a:r>
              <a:rPr lang="en-US" dirty="0" smtClean="0"/>
              <a:t>Session management with two recovery strategies</a:t>
            </a:r>
            <a:endParaRPr lang="en-US" i="1" dirty="0" smtClean="0"/>
          </a:p>
          <a:p>
            <a:pPr lvl="0"/>
            <a:r>
              <a:rPr lang="en-US" dirty="0" smtClean="0"/>
              <a:t>Distributed stream archiving and replaying</a:t>
            </a:r>
            <a:endParaRPr lang="en-US" i="1" dirty="0" smtClean="0"/>
          </a:p>
          <a:p>
            <a:r>
              <a:rPr lang="en-US" dirty="0" smtClean="0"/>
              <a:t>Easy to add support to handheld and streaming clients </a:t>
            </a:r>
            <a:endParaRPr lang="en-US" dirty="0"/>
          </a:p>
        </p:txBody>
      </p:sp>
      <p:graphicFrame>
        <p:nvGraphicFramePr>
          <p:cNvPr id="284675" name="Object 3"/>
          <p:cNvGraphicFramePr>
            <a:graphicFrameLocks noChangeAspect="1"/>
          </p:cNvGraphicFramePr>
          <p:nvPr/>
        </p:nvGraphicFramePr>
        <p:xfrm>
          <a:off x="5122714" y="1935480"/>
          <a:ext cx="4021286" cy="3398520"/>
        </p:xfrm>
        <a:graphic>
          <a:graphicData uri="http://schemas.openxmlformats.org/presentationml/2006/ole">
            <p:oleObj spid="_x0000_s63490" name="Document" r:id="rId4" imgW="0" imgH="0" progId="Word.Document.12">
              <p:link updateAutomatic="1"/>
            </p:oleObj>
          </a:graphicData>
        </a:graphic>
      </p:graphicFrame>
      <p:pic>
        <p:nvPicPr>
          <p:cNvPr id="284676" name="Picture 4" descr="architecture"/>
          <p:cNvPicPr>
            <a:picLocks noChangeAspect="1" noChangeArrowheads="1"/>
          </p:cNvPicPr>
          <p:nvPr/>
        </p:nvPicPr>
        <p:blipFill>
          <a:blip r:embed="rId5"/>
          <a:srcRect/>
          <a:stretch>
            <a:fillRect/>
          </a:stretch>
        </p:blipFill>
        <p:spPr bwMode="auto">
          <a:xfrm>
            <a:off x="5122714" y="2133600"/>
            <a:ext cx="4021285" cy="3398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Decoupled Functions in Layers</a:t>
            </a:r>
            <a:endParaRPr lang="en-US" dirty="0"/>
          </a:p>
        </p:txBody>
      </p:sp>
      <p:sp>
        <p:nvSpPr>
          <p:cNvPr id="3" name="Content Placeholder 2"/>
          <p:cNvSpPr>
            <a:spLocks noGrp="1"/>
          </p:cNvSpPr>
          <p:nvPr>
            <p:ph idx="1"/>
          </p:nvPr>
        </p:nvSpPr>
        <p:spPr>
          <a:xfrm>
            <a:off x="457200" y="1935480"/>
            <a:ext cx="4876800" cy="4389120"/>
          </a:xfrm>
        </p:spPr>
        <p:txBody>
          <a:bodyPr>
            <a:normAutofit fontScale="85000" lnSpcReduction="20000"/>
          </a:bodyPr>
          <a:lstStyle/>
          <a:p>
            <a:endParaRPr lang="en-US" dirty="0" smtClean="0"/>
          </a:p>
          <a:p>
            <a:pPr lvl="0"/>
            <a:r>
              <a:rPr lang="en-US" dirty="0" smtClean="0"/>
              <a:t>Presentation layer</a:t>
            </a:r>
          </a:p>
          <a:p>
            <a:pPr lvl="1"/>
            <a:r>
              <a:rPr lang="en-US" dirty="0" smtClean="0"/>
              <a:t>GUI, Stream Source/Renderer Managers</a:t>
            </a:r>
          </a:p>
          <a:p>
            <a:pPr lvl="0"/>
            <a:r>
              <a:rPr lang="en-US" dirty="0" smtClean="0"/>
              <a:t>The Logic layer </a:t>
            </a:r>
          </a:p>
          <a:p>
            <a:pPr lvl="1"/>
            <a:r>
              <a:rPr lang="en-US" dirty="0" smtClean="0"/>
              <a:t>Stream manager manages all active senders and receivers</a:t>
            </a:r>
          </a:p>
          <a:p>
            <a:pPr lvl="1"/>
            <a:r>
              <a:rPr lang="en-US" dirty="0" smtClean="0"/>
              <a:t>Annotation manager associates and synchronizes content streams with annotation streams.</a:t>
            </a:r>
          </a:p>
          <a:p>
            <a:pPr lvl="0"/>
            <a:r>
              <a:rPr lang="en-US" dirty="0" smtClean="0"/>
              <a:t>The Transmission </a:t>
            </a:r>
          </a:p>
          <a:p>
            <a:pPr lvl="1"/>
            <a:r>
              <a:rPr lang="en-US" dirty="0" smtClean="0"/>
              <a:t>Creating and managing actual data transmission</a:t>
            </a:r>
            <a:endParaRPr lang="en-US" dirty="0"/>
          </a:p>
        </p:txBody>
      </p:sp>
      <p:pic>
        <p:nvPicPr>
          <p:cNvPr id="4" name="Picture 3" descr="Client"/>
          <p:cNvPicPr/>
          <p:nvPr/>
        </p:nvPicPr>
        <p:blipFill>
          <a:blip r:embed="rId3"/>
          <a:srcRect/>
          <a:stretch>
            <a:fillRect/>
          </a:stretch>
        </p:blipFill>
        <p:spPr bwMode="auto">
          <a:xfrm>
            <a:off x="5105400" y="1935480"/>
            <a:ext cx="4038600" cy="4922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Stream Processing Interfaces</a:t>
            </a:r>
            <a:endParaRPr lang="en-US" dirty="0"/>
          </a:p>
        </p:txBody>
      </p:sp>
      <p:sp>
        <p:nvSpPr>
          <p:cNvPr id="3" name="Content Placeholder 2"/>
          <p:cNvSpPr>
            <a:spLocks noGrp="1"/>
          </p:cNvSpPr>
          <p:nvPr>
            <p:ph idx="1"/>
          </p:nvPr>
        </p:nvSpPr>
        <p:spPr/>
        <p:txBody>
          <a:bodyPr/>
          <a:lstStyle/>
          <a:p>
            <a:pPr lvl="0"/>
            <a:r>
              <a:rPr lang="en-US" dirty="0" smtClean="0"/>
              <a:t>Define the generic behaviors of real time data streams</a:t>
            </a:r>
          </a:p>
          <a:p>
            <a:pPr lvl="1"/>
            <a:r>
              <a:rPr lang="en-US" dirty="0" smtClean="0"/>
              <a:t>Start, Stop, Pause, Resume and so on</a:t>
            </a:r>
          </a:p>
          <a:p>
            <a:pPr lvl="0"/>
            <a:r>
              <a:rPr lang="en-US" dirty="0" smtClean="0"/>
              <a:t>Existing Stream Sources/Renderers</a:t>
            </a:r>
            <a:endParaRPr lang="en-US" i="1" dirty="0" smtClean="0"/>
          </a:p>
          <a:p>
            <a:pPr lvl="1"/>
            <a:r>
              <a:rPr lang="en-US" dirty="0" smtClean="0"/>
              <a:t>Audio/Video</a:t>
            </a:r>
            <a:endParaRPr lang="en-US" i="1" dirty="0" smtClean="0"/>
          </a:p>
          <a:p>
            <a:pPr lvl="1"/>
            <a:r>
              <a:rPr lang="en-US" dirty="0" smtClean="0"/>
              <a:t>Screen capture</a:t>
            </a:r>
            <a:endParaRPr lang="en-US" i="1" dirty="0" smtClean="0"/>
          </a:p>
          <a:p>
            <a:pPr lvl="1"/>
            <a:r>
              <a:rPr lang="en-US" dirty="0" smtClean="0"/>
              <a:t>File capture</a:t>
            </a:r>
            <a:endParaRPr lang="en-US" i="1" dirty="0" smtClean="0"/>
          </a:p>
          <a:p>
            <a:r>
              <a:rPr lang="en-US" dirty="0" smtClean="0"/>
              <a:t>Easy to write own source/renderer pairs </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Video</a:t>
            </a:r>
            <a:endParaRPr lang="en-US" dirty="0"/>
          </a:p>
        </p:txBody>
      </p:sp>
      <p:sp>
        <p:nvSpPr>
          <p:cNvPr id="3" name="Content Placeholder 2"/>
          <p:cNvSpPr>
            <a:spLocks noGrp="1"/>
          </p:cNvSpPr>
          <p:nvPr>
            <p:ph idx="1"/>
          </p:nvPr>
        </p:nvSpPr>
        <p:spPr/>
        <p:txBody>
          <a:bodyPr/>
          <a:lstStyle/>
          <a:p>
            <a:r>
              <a:rPr lang="en-US" dirty="0" smtClean="0">
                <a:hlinkClick r:id="rId3" action="ppaction://hlinkfile"/>
              </a:rPr>
              <a:t>Click Me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Introduction-Ext.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Simple Annotation</a:t>
            </a:r>
          </a:p>
          <a:p>
            <a:pPr lvl="1"/>
            <a:r>
              <a:rPr lang="en-US" altLang="zh-CN" dirty="0" smtClean="0"/>
              <a:t>Annotations of bibliographic entries</a:t>
            </a:r>
          </a:p>
          <a:p>
            <a:pPr lvl="1"/>
            <a:r>
              <a:rPr lang="en-US" dirty="0" smtClean="0"/>
              <a:t>Reference management: </a:t>
            </a:r>
            <a:r>
              <a:rPr lang="en-US" dirty="0" err="1" smtClean="0"/>
              <a:t>Zotero</a:t>
            </a:r>
            <a:endParaRPr lang="en-US" dirty="0" smtClean="0"/>
          </a:p>
          <a:p>
            <a:pPr lvl="1"/>
            <a:r>
              <a:rPr lang="en-US" dirty="0" smtClean="0"/>
              <a:t>Genome Annotation: </a:t>
            </a:r>
            <a:r>
              <a:rPr lang="en-US" dirty="0" err="1" smtClean="0"/>
              <a:t>BioDAS.org</a:t>
            </a:r>
            <a:endParaRPr lang="en-US" dirty="0" smtClean="0"/>
          </a:p>
          <a:p>
            <a:pPr lvl="1"/>
            <a:r>
              <a:rPr lang="en-US" dirty="0" smtClean="0"/>
              <a:t>Video Annotation: IBM </a:t>
            </a:r>
            <a:r>
              <a:rPr lang="en-US" dirty="0" err="1" smtClean="0"/>
              <a:t>VideoAnnEx</a:t>
            </a:r>
            <a:r>
              <a:rPr lang="en-US" dirty="0" smtClean="0"/>
              <a:t>, </a:t>
            </a:r>
            <a:r>
              <a:rPr lang="en-US" dirty="0" err="1" smtClean="0"/>
              <a:t>Youtube</a:t>
            </a:r>
            <a:r>
              <a:rPr lang="en-US" dirty="0" smtClean="0"/>
              <a:t> annotation</a:t>
            </a:r>
          </a:p>
          <a:p>
            <a:r>
              <a:rPr lang="en-US" dirty="0" smtClean="0"/>
              <a:t>Collaborative Annotation</a:t>
            </a:r>
          </a:p>
          <a:p>
            <a:pPr lvl="1"/>
            <a:r>
              <a:rPr lang="en-US" dirty="0" smtClean="0"/>
              <a:t>Text Annotation: Wiki, Google Docs, Office Live workspace</a:t>
            </a:r>
          </a:p>
          <a:p>
            <a:pPr lvl="1"/>
            <a:r>
              <a:rPr lang="en-US" dirty="0" smtClean="0"/>
              <a:t>Anchored Forums: </a:t>
            </a:r>
            <a:r>
              <a:rPr lang="en-US" dirty="0" err="1" smtClean="0"/>
              <a:t>Annotatiesysteem</a:t>
            </a:r>
            <a:endParaRPr lang="en-US" dirty="0" smtClean="0"/>
          </a:p>
          <a:p>
            <a:pPr lvl="1"/>
            <a:r>
              <a:rPr lang="en-US" dirty="0" smtClean="0"/>
              <a:t>Multimedia Annotation: ELAN, </a:t>
            </a:r>
            <a:r>
              <a:rPr lang="en-US" dirty="0" err="1" smtClean="0"/>
              <a:t>Vannotea</a:t>
            </a:r>
            <a:r>
              <a:rPr lang="en-US" dirty="0" smtClean="0"/>
              <a:t>, </a:t>
            </a:r>
            <a:r>
              <a:rPr lang="en-US" dirty="0" err="1" smtClean="0"/>
              <a:t>eSports</a:t>
            </a:r>
            <a:r>
              <a:rPr lang="en-US" dirty="0" smtClean="0"/>
              <a:t> and etc.</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&amp; Issues</a:t>
            </a:r>
            <a:endParaRPr lang="en-US" dirty="0"/>
          </a:p>
        </p:txBody>
      </p:sp>
      <p:sp>
        <p:nvSpPr>
          <p:cNvPr id="3" name="Content Placeholder 2"/>
          <p:cNvSpPr>
            <a:spLocks noGrp="1"/>
          </p:cNvSpPr>
          <p:nvPr>
            <p:ph idx="1"/>
          </p:nvPr>
        </p:nvSpPr>
        <p:spPr/>
        <p:txBody>
          <a:bodyPr/>
          <a:lstStyle/>
          <a:p>
            <a:r>
              <a:rPr lang="en-US" dirty="0" smtClean="0"/>
              <a:t>Limited support to annotations on real time data streams </a:t>
            </a:r>
          </a:p>
          <a:p>
            <a:r>
              <a:rPr lang="en-US" dirty="0" smtClean="0"/>
              <a:t>Few annotation types</a:t>
            </a:r>
          </a:p>
          <a:p>
            <a:r>
              <a:rPr lang="en-US" dirty="0" smtClean="0"/>
              <a:t>Complicated to be extended to support annotati</a:t>
            </a:r>
            <a:r>
              <a:rPr lang="en-US" altLang="zh-CN" dirty="0" smtClean="0"/>
              <a:t>ng </a:t>
            </a:r>
            <a:r>
              <a:rPr lang="en-US" dirty="0" smtClean="0"/>
              <a:t>new content data</a:t>
            </a:r>
          </a:p>
          <a:p>
            <a:r>
              <a:rPr lang="en-US" dirty="0" smtClean="0"/>
              <a:t>Not interoperable with each other</a:t>
            </a:r>
          </a:p>
          <a:p>
            <a:r>
              <a:rPr lang="en-US" dirty="0" smtClean="0"/>
              <a:t>No standard way to build annotation systems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Introduction</a:t>
            </a:r>
          </a:p>
          <a:p>
            <a:r>
              <a:rPr lang="en-US" b="1" dirty="0" smtClean="0">
                <a:solidFill>
                  <a:srgbClr val="5C92B5"/>
                </a:solidFill>
              </a:rPr>
              <a:t>Motivation</a:t>
            </a:r>
          </a:p>
          <a:p>
            <a:r>
              <a:rPr lang="en-US" dirty="0" smtClean="0"/>
              <a:t>Related System Survey</a:t>
            </a:r>
          </a:p>
          <a:p>
            <a:r>
              <a:rPr lang="en-US" dirty="0" smtClean="0"/>
              <a:t>Research Issues</a:t>
            </a:r>
          </a:p>
          <a:p>
            <a:r>
              <a:rPr lang="en-US" dirty="0" smtClean="0"/>
              <a:t>Milestones</a:t>
            </a:r>
          </a:p>
          <a:p>
            <a:r>
              <a:rPr lang="en-US" dirty="0" smtClean="0"/>
              <a:t>Contributions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p:txBody>
          <a:bodyPr>
            <a:normAutofit/>
          </a:bodyPr>
          <a:lstStyle/>
          <a:p>
            <a:r>
              <a:rPr lang="en-US" dirty="0" smtClean="0"/>
              <a:t>Increased demands of collaborative annotation</a:t>
            </a:r>
          </a:p>
          <a:p>
            <a:pPr lvl="1"/>
            <a:r>
              <a:rPr lang="en-US" dirty="0" smtClean="0"/>
              <a:t>Collaborative Researches on Massive Data</a:t>
            </a:r>
          </a:p>
          <a:p>
            <a:pPr lvl="1"/>
            <a:r>
              <a:rPr lang="en-US" dirty="0" smtClean="0"/>
              <a:t>Live Traffic Monitoring/Controlling</a:t>
            </a:r>
          </a:p>
          <a:p>
            <a:pPr lvl="1"/>
            <a:r>
              <a:rPr lang="en-US" dirty="0" smtClean="0"/>
              <a:t>Crisis Management</a:t>
            </a:r>
          </a:p>
          <a:p>
            <a:pPr lvl="1"/>
            <a:r>
              <a:rPr lang="en-US" dirty="0" smtClean="0"/>
              <a:t>E-coaching/training</a:t>
            </a:r>
          </a:p>
          <a:p>
            <a:r>
              <a:rPr lang="en-US" dirty="0" smtClean="0"/>
              <a:t>Requirements of annotating </a:t>
            </a:r>
            <a:r>
              <a:rPr lang="en-US" b="1" dirty="0" smtClean="0"/>
              <a:t>real time</a:t>
            </a:r>
            <a:r>
              <a:rPr lang="en-US" dirty="0" smtClean="0"/>
              <a:t> data streams</a:t>
            </a:r>
          </a:p>
          <a:p>
            <a:r>
              <a:rPr lang="en-US" dirty="0" smtClean="0"/>
              <a:t>Need a simple annotation framework with well defined interfaces</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Motivation-Ext.</a:t>
            </a:r>
            <a:endParaRPr lang="en-US" dirty="0"/>
          </a:p>
        </p:txBody>
      </p:sp>
      <p:sp>
        <p:nvSpPr>
          <p:cNvPr id="3" name="Content Placeholder 2"/>
          <p:cNvSpPr>
            <a:spLocks noGrp="1"/>
          </p:cNvSpPr>
          <p:nvPr>
            <p:ph idx="1"/>
          </p:nvPr>
        </p:nvSpPr>
        <p:spPr/>
        <p:txBody>
          <a:bodyPr/>
          <a:lstStyle/>
          <a:p>
            <a:r>
              <a:rPr lang="en-US" dirty="0" smtClean="0"/>
              <a:t>Requirements of arbitrary types of annotation</a:t>
            </a:r>
          </a:p>
          <a:p>
            <a:r>
              <a:rPr lang="en-US" dirty="0" smtClean="0"/>
              <a:t>Difficulties in interoperating with existing annotation systems</a:t>
            </a:r>
          </a:p>
          <a:p>
            <a:pPr lvl="1"/>
            <a:r>
              <a:rPr lang="en-US" dirty="0" smtClean="0"/>
              <a:t>No unified format of annotation metadata</a:t>
            </a:r>
          </a:p>
          <a:p>
            <a:pPr lvl="1"/>
            <a:r>
              <a:rPr lang="en-US" dirty="0" smtClean="0"/>
              <a:t>Needs to understand specific semantics within the metadata for each system</a:t>
            </a:r>
          </a:p>
          <a:p>
            <a:pPr lvl="1"/>
            <a:r>
              <a:rPr lang="en-US" dirty="0" smtClean="0"/>
              <a:t>Some systems may not designed to support real time data streams</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Introduction</a:t>
            </a:r>
          </a:p>
          <a:p>
            <a:r>
              <a:rPr lang="en-US" dirty="0" smtClean="0"/>
              <a:t>Motivation</a:t>
            </a:r>
          </a:p>
          <a:p>
            <a:r>
              <a:rPr lang="en-US" b="1" dirty="0" smtClean="0">
                <a:solidFill>
                  <a:srgbClr val="5C92B5"/>
                </a:solidFill>
              </a:rPr>
              <a:t>Related System Survey</a:t>
            </a:r>
          </a:p>
          <a:p>
            <a:r>
              <a:rPr lang="en-US" dirty="0" smtClean="0"/>
              <a:t>Research Issues</a:t>
            </a:r>
          </a:p>
          <a:p>
            <a:r>
              <a:rPr lang="en-US" dirty="0" smtClean="0"/>
              <a:t>Milestones</a:t>
            </a:r>
          </a:p>
          <a:p>
            <a:r>
              <a:rPr lang="en-US" dirty="0" smtClean="0"/>
              <a:t>Contributions</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ＭＳ ゴシック"/>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ＭＳ 明朝"/>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Urban.thmx</Template>
  <TotalTime>4704</TotalTime>
  <Words>1878</Words>
  <Application>Microsoft Office PowerPoint</Application>
  <PresentationFormat>On-screen Show (4:3)</PresentationFormat>
  <Paragraphs>267</Paragraphs>
  <Slides>36</Slides>
  <Notes>36</Notes>
  <HiddenSlides>0</HiddenSlides>
  <MMClips>0</MMClips>
  <ScaleCrop>false</ScaleCrop>
  <HeadingPairs>
    <vt:vector size="6" baseType="variant">
      <vt:variant>
        <vt:lpstr>Theme</vt:lpstr>
      </vt:variant>
      <vt:variant>
        <vt:i4>1</vt:i4>
      </vt:variant>
      <vt:variant>
        <vt:lpstr>Links</vt:lpstr>
      </vt:variant>
      <vt:variant>
        <vt:i4>1</vt:i4>
      </vt:variant>
      <vt:variant>
        <vt:lpstr>Slide Titles</vt:lpstr>
      </vt:variant>
      <vt:variant>
        <vt:i4>36</vt:i4>
      </vt:variant>
    </vt:vector>
  </HeadingPairs>
  <TitlesOfParts>
    <vt:vector size="38" baseType="lpstr">
      <vt:lpstr>Urban</vt:lpstr>
      <vt:lpstr>???</vt:lpstr>
      <vt:lpstr>A Scalable Framework for the Collaborative Annotation of Live Data Streams</vt:lpstr>
      <vt:lpstr>Outline</vt:lpstr>
      <vt:lpstr>Introduction</vt:lpstr>
      <vt:lpstr>Introduction-Ext.</vt:lpstr>
      <vt:lpstr>Problems &amp; Issues</vt:lpstr>
      <vt:lpstr>Outline</vt:lpstr>
      <vt:lpstr>Motivation</vt:lpstr>
      <vt:lpstr>Motivation-Ext.</vt:lpstr>
      <vt:lpstr>Outline</vt:lpstr>
      <vt:lpstr>System Survey 1</vt:lpstr>
      <vt:lpstr>System survey 2</vt:lpstr>
      <vt:lpstr>System Survey 3</vt:lpstr>
      <vt:lpstr>System Survey 4</vt:lpstr>
      <vt:lpstr>System Survey 5</vt:lpstr>
      <vt:lpstr>System Survey 6</vt:lpstr>
      <vt:lpstr>Outline</vt:lpstr>
      <vt:lpstr>Issue 1: System Architecture</vt:lpstr>
      <vt:lpstr>Issue 2: Annotation format/Management</vt:lpstr>
      <vt:lpstr>Issue 3: Annotation On Live Data Stream  </vt:lpstr>
      <vt:lpstr>Issue 4: Profiling and Evaluation</vt:lpstr>
      <vt:lpstr>Outline</vt:lpstr>
      <vt:lpstr>Milestones</vt:lpstr>
      <vt:lpstr>Annotation Client Interface</vt:lpstr>
      <vt:lpstr>Preliminary Test 1</vt:lpstr>
      <vt:lpstr>Preliminary Test 2</vt:lpstr>
      <vt:lpstr>Outline</vt:lpstr>
      <vt:lpstr>Contributions</vt:lpstr>
      <vt:lpstr>Slide 28</vt:lpstr>
      <vt:lpstr>Reliable delivery of NB Events</vt:lpstr>
      <vt:lpstr>Security in NB event delivery</vt:lpstr>
      <vt:lpstr>Overheads of Reliable delivery</vt:lpstr>
      <vt:lpstr>Overheads of secure delivery</vt:lpstr>
      <vt:lpstr>System Architecture</vt:lpstr>
      <vt:lpstr>Decoupled Functions in Layers</vt:lpstr>
      <vt:lpstr>Stream Processing Interfaces</vt:lpstr>
      <vt:lpstr>Demo Video</vt:lpstr>
    </vt:vector>
  </TitlesOfParts>
  <Company>Indiana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Scalable Framework for the Collaborative Annotation of Live Data Streams</dc:title>
  <dc:creator>Tao Huang</dc:creator>
  <cp:lastModifiedBy>Tao Huang</cp:lastModifiedBy>
  <cp:revision>348</cp:revision>
  <dcterms:created xsi:type="dcterms:W3CDTF">2009-08-27T18:02:44Z</dcterms:created>
  <dcterms:modified xsi:type="dcterms:W3CDTF">2009-10-15T18:28:21Z</dcterms:modified>
</cp:coreProperties>
</file>