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6" r:id="rId4"/>
  </p:sldMasterIdLst>
  <p:notesMasterIdLst>
    <p:notesMasterId r:id="rId22"/>
  </p:notesMasterIdLst>
  <p:sldIdLst>
    <p:sldId id="256" r:id="rId5"/>
    <p:sldId id="371" r:id="rId6"/>
    <p:sldId id="270" r:id="rId7"/>
    <p:sldId id="290" r:id="rId8"/>
    <p:sldId id="372" r:id="rId9"/>
    <p:sldId id="343" r:id="rId10"/>
    <p:sldId id="344" r:id="rId11"/>
    <p:sldId id="346" r:id="rId12"/>
    <p:sldId id="347" r:id="rId13"/>
    <p:sldId id="351" r:id="rId14"/>
    <p:sldId id="362" r:id="rId15"/>
    <p:sldId id="363" r:id="rId16"/>
    <p:sldId id="365" r:id="rId17"/>
    <p:sldId id="367" r:id="rId18"/>
    <p:sldId id="373" r:id="rId19"/>
    <p:sldId id="368" r:id="rId20"/>
    <p:sldId id="34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FC7C60-9558-4C3A-A472-874B57B0C9AF}">
          <p14:sldIdLst>
            <p14:sldId id="256"/>
            <p14:sldId id="371"/>
            <p14:sldId id="270"/>
            <p14:sldId id="290"/>
            <p14:sldId id="372"/>
            <p14:sldId id="343"/>
            <p14:sldId id="344"/>
            <p14:sldId id="346"/>
            <p14:sldId id="347"/>
            <p14:sldId id="351"/>
            <p14:sldId id="362"/>
            <p14:sldId id="363"/>
            <p14:sldId id="365"/>
            <p14:sldId id="367"/>
            <p14:sldId id="373"/>
            <p14:sldId id="368"/>
          </p14:sldIdLst>
        </p14:section>
        <p14:section name="Untitled Section" id="{8D23D2C5-EA48-4420-8569-CFCEB354FEE3}">
          <p14:sldIdLst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accent4"/>
                </a:solidFill>
              </a:rPr>
              <a:t>WDA-MDS Parallel Efficiency on Big Red II 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Nodes: 8, 16, 32, 64, 128, with 32 Cores</a:t>
            </a:r>
            <a:r>
              <a:rPr lang="en-US" sz="2000" baseline="0" dirty="0" smtClean="0">
                <a:solidFill>
                  <a:schemeClr val="accent4"/>
                </a:solidFill>
              </a:rPr>
              <a:t> per Node</a:t>
            </a:r>
            <a:r>
              <a:rPr lang="en-US" sz="2000" dirty="0">
                <a:solidFill>
                  <a:schemeClr val="accent4"/>
                </a:solidFill>
              </a:rPr>
              <a:t/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JVM settings: -Xmx42000M -Xms42000M -</a:t>
            </a:r>
            <a:r>
              <a:rPr lang="en-US" sz="2000" dirty="0" err="1">
                <a:solidFill>
                  <a:schemeClr val="accent4"/>
                </a:solidFill>
              </a:rPr>
              <a:t>XX:NewRatio</a:t>
            </a:r>
            <a:r>
              <a:rPr lang="en-US" sz="2000" dirty="0">
                <a:solidFill>
                  <a:schemeClr val="accent4"/>
                </a:solidFill>
              </a:rPr>
              <a:t>=1 -</a:t>
            </a:r>
            <a:r>
              <a:rPr lang="en-US" sz="2000" dirty="0" err="1">
                <a:solidFill>
                  <a:schemeClr val="accent4"/>
                </a:solidFill>
              </a:rPr>
              <a:t>XX:SurvivorRatio</a:t>
            </a:r>
            <a:r>
              <a:rPr lang="en-US" sz="2000" dirty="0">
                <a:solidFill>
                  <a:schemeClr val="accent4"/>
                </a:solidFill>
              </a:rPr>
              <a:t>=18</a:t>
            </a:r>
          </a:p>
        </c:rich>
      </c:tx>
      <c:layout>
        <c:manualLayout>
          <c:xMode val="edge"/>
          <c:yMode val="edge"/>
          <c:x val="0.1117109349907863"/>
          <c:y val="2.203257629169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Sheet6!$B$38</c:f>
              <c:strCache>
                <c:ptCount val="1"/>
                <c:pt idx="0">
                  <c:v>100k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Sheet6!$D$38:$D$42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Sheet6!$G$38:$G$42</c:f>
              <c:numCache>
                <c:formatCode>0.00</c:formatCode>
                <c:ptCount val="5"/>
                <c:pt idx="0">
                  <c:v>1</c:v>
                </c:pt>
                <c:pt idx="1">
                  <c:v>0.89668005101624659</c:v>
                </c:pt>
                <c:pt idx="2">
                  <c:v>0.8980551790720559</c:v>
                </c:pt>
                <c:pt idx="3">
                  <c:v>0.68983730329643378</c:v>
                </c:pt>
                <c:pt idx="4">
                  <c:v>0.50980988376750125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Sheet6!$B$43</c:f>
              <c:strCache>
                <c:ptCount val="1"/>
                <c:pt idx="0">
                  <c:v>200k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Sheet6!$D$43:$D$45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Sheet6!$G$43:$G$45</c:f>
              <c:numCache>
                <c:formatCode>0.00</c:formatCode>
                <c:ptCount val="3"/>
                <c:pt idx="0">
                  <c:v>1</c:v>
                </c:pt>
                <c:pt idx="1">
                  <c:v>0.93126144894750862</c:v>
                </c:pt>
                <c:pt idx="2">
                  <c:v>0.89217838200411959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Sheet6!$B$46</c:f>
              <c:strCache>
                <c:ptCount val="1"/>
                <c:pt idx="0">
                  <c:v>300k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Sheet6!$D$46:$D$47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Sheet6!$G$46:$G$47</c:f>
              <c:numCache>
                <c:formatCode>0.00</c:formatCode>
                <c:ptCount val="2"/>
                <c:pt idx="0">
                  <c:v>1</c:v>
                </c:pt>
                <c:pt idx="1">
                  <c:v>0.77981447276422733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Sheet6!$B$48</c:f>
              <c:strCache>
                <c:ptCount val="1"/>
                <c:pt idx="0">
                  <c:v>400k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Sheet6!$D$48</c:f>
              <c:numCache>
                <c:formatCode>General</c:formatCode>
                <c:ptCount val="1"/>
                <c:pt idx="0">
                  <c:v>128</c:v>
                </c:pt>
              </c:numCache>
            </c:numRef>
          </c:xVal>
          <c:yVal>
            <c:numRef>
              <c:f>Sheet6!$H$48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656056"/>
        <c:axId val="409655664"/>
      </c:scatterChart>
      <c:valAx>
        <c:axId val="40965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55664"/>
        <c:crosses val="autoZero"/>
        <c:crossBetween val="midCat"/>
      </c:valAx>
      <c:valAx>
        <c:axId val="4096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56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254D-D6A8-4F03-A6BD-994C16793977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927-EBE1-49E2-8934-5881B37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2517"/>
            <a:ext cx="28448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1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5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2517"/>
            <a:ext cx="28448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19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1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3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7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30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1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8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18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2509"/>
            <a:ext cx="28448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36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11" y="6361591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2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6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5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26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75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30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7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57C8-AE86-4A66-AD79-F51463DE1131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63E7-BDF3-4BFB-9D4C-13A8376A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18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8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salsahpc.indiana.edu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mllib/" TargetMode="External"/><Relationship Id="rId2" Type="http://schemas.openxmlformats.org/officeDocument/2006/relationships/hyperlink" Target="https://mahout.apache.org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://graphlab.org/projects/toolkit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" y="1122363"/>
            <a:ext cx="11930063" cy="2387600"/>
          </a:xfrm>
        </p:spPr>
        <p:txBody>
          <a:bodyPr>
            <a:normAutofit/>
          </a:bodyPr>
          <a:lstStyle/>
          <a:p>
            <a:r>
              <a:rPr lang="en-US" sz="4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Harp: Collective Communication on Hadoop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93031" y="3940985"/>
            <a:ext cx="9144000" cy="16557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kern="0" dirty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Judy Qiu, Indiana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5" y="2"/>
            <a:ext cx="2960915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862446"/>
            <a:ext cx="12191999" cy="428105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15="http://schemas.microsoft.com/office/word/2012/wordml" xmlns:lc="http://schemas.openxmlformats.org/drawingml/2006/lockedCanvas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199" y="232976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chemeClr val="accent4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Broadcast Comparison: Twister vs. MPI vs. Spark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36158"/>
            <a:ext cx="11658600" cy="168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At least a factor of 120 on 125 nodes, compared with the simple broadcast algorithm</a:t>
            </a:r>
            <a:endParaRPr kumimoji="1" lang="en-US" sz="1600" dirty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1" lang="en-US" sz="16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The new topology-aware chain broadcasting algorithm gives 20% better performance than best C/C++ MPI methods (four times faster than Java MPJ) </a:t>
            </a:r>
          </a:p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1" lang="en-US" sz="16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A factor of 5 improvement over non-optimized (for topology) pipeline-based method over 150 nodes.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632" y="5089643"/>
            <a:ext cx="57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</a:rPr>
              <a:t>Tested on IU Polar Grid with 1 </a:t>
            </a:r>
            <a:r>
              <a:rPr lang="en-US" kern="0" dirty="0" err="1" smtClean="0">
                <a:solidFill>
                  <a:prstClr val="black"/>
                </a:solidFill>
              </a:rPr>
              <a:t>Gbps</a:t>
            </a:r>
            <a:r>
              <a:rPr lang="en-US" kern="0" dirty="0" smtClean="0">
                <a:solidFill>
                  <a:prstClr val="black"/>
                </a:solidFill>
              </a:rPr>
              <a:t> Ethernet connection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019299" y="8990"/>
            <a:ext cx="8458201" cy="50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High Performance Data Movement</a:t>
            </a:r>
            <a:endParaRPr lang="en-US" sz="32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64012" y="-1965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Harp Map-Collective Communication Model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491539" y="1278692"/>
            <a:ext cx="5157788" cy="823912"/>
          </a:xfrm>
        </p:spPr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6259269" y="1291372"/>
            <a:ext cx="5183187" cy="82391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9451" y="2667837"/>
            <a:ext cx="5207216" cy="2548397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Shuffle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Collective Communication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Map-Collective  Model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2607" y="2621650"/>
              <a:ext cx="197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 Model</a:t>
              </a:r>
              <a:endParaRPr lang="en-US" sz="16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59269" y="2587115"/>
            <a:ext cx="5096123" cy="2662177"/>
            <a:chOff x="687754" y="1713376"/>
            <a:chExt cx="9667630" cy="4705184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Y</a:t>
              </a:r>
              <a:r>
                <a:rPr lang="en-US" sz="1600" dirty="0" smtClean="0"/>
                <a:t>ARN</a:t>
              </a:r>
              <a:endParaRPr lang="en-US" sz="1600" dirty="0"/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454399"/>
              <a:ext cx="6760304" cy="1632281"/>
            </a:xfrm>
            <a:prstGeom prst="corner">
              <a:avLst>
                <a:gd name="adj1" fmla="val 38508"/>
                <a:gd name="adj2" fmla="val 18809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V2</a:t>
              </a:r>
              <a:endParaRPr lang="en-US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45" y="3454399"/>
              <a:ext cx="3324039" cy="92221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Harp</a:t>
              </a:r>
              <a:endParaRPr lang="en-US" sz="16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747347"/>
              <a:ext cx="3324039" cy="16156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Applications</a:t>
              </a:r>
              <a:endParaRPr lang="en-US" sz="16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4" y="1751863"/>
              <a:ext cx="3324039" cy="161116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Map-Collective Applications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5911" y="2333332"/>
              <a:ext cx="2510198" cy="59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dirty="0" smtClean="0"/>
                <a:t>pplication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5911" y="4079840"/>
              <a:ext cx="2571765" cy="59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Framework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4" y="5326604"/>
              <a:ext cx="2571765" cy="1033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Resource Manager</a:t>
              </a:r>
              <a:endParaRPr lang="en-US" sz="16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6286627" y="5267661"/>
            <a:ext cx="1178247" cy="4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55046" y="5874941"/>
            <a:ext cx="1008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dirty="0">
                <a:solidFill>
                  <a:schemeClr val="accent4"/>
                </a:solidFill>
                <a:latin typeface="Candara" pitchFamily="34" charset="0"/>
                <a:ea typeface="魏碑" charset="-122"/>
              </a:rPr>
              <a:t>We generalize the Map-Reduce concept to Map-Collective, noting that large collectives are a distinguishing feature of data intensive and data mining applications.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708" y="664419"/>
            <a:ext cx="549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accent4"/>
                </a:solidFill>
              </a:rPr>
              <a:t>Hadoop Plugin (on Hadoop 1.2.1 and Hadoop 2.2.0)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57" y="0"/>
            <a:ext cx="1973943" cy="7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7851" y="1802180"/>
            <a:ext cx="10302908" cy="4883496"/>
            <a:chOff x="1636694" y="87087"/>
            <a:chExt cx="8900678" cy="6622034"/>
          </a:xfrm>
          <a:solidFill>
            <a:srgbClr val="DEE7F8"/>
          </a:solidFill>
        </p:grpSpPr>
        <p:sp>
          <p:nvSpPr>
            <p:cNvPr id="360" name="Rounded Rectangle 359"/>
            <p:cNvSpPr/>
            <p:nvPr/>
          </p:nvSpPr>
          <p:spPr>
            <a:xfrm>
              <a:off x="1663299" y="2130293"/>
              <a:ext cx="8847467" cy="1271380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1636694" y="87087"/>
              <a:ext cx="8874073" cy="1868448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1663299" y="3531494"/>
              <a:ext cx="8874073" cy="2335098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21187" y="917216"/>
              <a:ext cx="1064931" cy="633398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Vertex Table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383183" y="2234837"/>
              <a:ext cx="1194872" cy="65118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KeyValue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Partition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747038" y="5001198"/>
              <a:ext cx="1103957" cy="648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70367" y="6145890"/>
              <a:ext cx="1694001" cy="563231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Commutable</a:t>
              </a:r>
            </a:p>
          </p:txBody>
        </p:sp>
        <p:cxnSp>
          <p:nvCxnSpPr>
            <p:cNvPr id="26" name="Straight Arrow Connector 25"/>
            <p:cNvCxnSpPr>
              <a:stCxn id="24" idx="0"/>
              <a:endCxn id="37" idx="2"/>
            </p:cNvCxnSpPr>
            <p:nvPr/>
          </p:nvCxnSpPr>
          <p:spPr>
            <a:xfrm flipH="1" flipV="1">
              <a:off x="2969138" y="4625606"/>
              <a:ext cx="329879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0"/>
              <a:endCxn id="31" idx="2"/>
            </p:cNvCxnSpPr>
            <p:nvPr/>
          </p:nvCxnSpPr>
          <p:spPr>
            <a:xfrm flipV="1">
              <a:off x="5317368" y="5649357"/>
              <a:ext cx="2155631" cy="49653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7945991" y="3982027"/>
              <a:ext cx="1199025" cy="6680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Key-Values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29187" y="3977852"/>
              <a:ext cx="2280918" cy="67096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Vertices, Edges, Messages</a:t>
              </a:r>
            </a:p>
          </p:txBody>
        </p:sp>
        <p:cxnSp>
          <p:nvCxnSpPr>
            <p:cNvPr id="43" name="Straight Arrow Connector 42"/>
            <p:cNvCxnSpPr>
              <a:stCxn id="39" idx="0"/>
              <a:endCxn id="15" idx="2"/>
            </p:cNvCxnSpPr>
            <p:nvPr/>
          </p:nvCxnSpPr>
          <p:spPr>
            <a:xfrm flipV="1">
              <a:off x="8545503" y="2886024"/>
              <a:ext cx="435116" cy="109600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0" idx="0"/>
              <a:endCxn id="14" idx="2"/>
            </p:cNvCxnSpPr>
            <p:nvPr/>
          </p:nvCxnSpPr>
          <p:spPr>
            <a:xfrm flipH="1" flipV="1">
              <a:off x="7653653" y="1550614"/>
              <a:ext cx="16568" cy="68422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5" idx="0"/>
              <a:endCxn id="149" idx="2"/>
            </p:cNvCxnSpPr>
            <p:nvPr/>
          </p:nvCxnSpPr>
          <p:spPr>
            <a:xfrm flipH="1" flipV="1">
              <a:off x="8978334" y="1545164"/>
              <a:ext cx="2285" cy="6896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3475700" y="3976806"/>
              <a:ext cx="877637" cy="6488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Double Array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597629" y="3977708"/>
              <a:ext cx="743017" cy="6478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Int</a:t>
              </a:r>
              <a:r>
                <a:rPr lang="en-US" sz="1600" dirty="0">
                  <a:solidFill>
                    <a:schemeClr val="tx1"/>
                  </a:solidFill>
                </a:rPr>
                <a:t> Array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784583" y="3976806"/>
              <a:ext cx="731833" cy="6488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Long Array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649528" y="2242899"/>
              <a:ext cx="1453732" cy="635877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 </a:t>
              </a:r>
              <a:r>
                <a:rPr lang="en-US" sz="1600" dirty="0" smtClean="0">
                  <a:solidFill>
                    <a:schemeClr val="tx1"/>
                  </a:solidFill>
                </a:rPr>
                <a:t>Partition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&lt; Array Type &gt;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62581" y="5001198"/>
              <a:ext cx="1420835" cy="648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Struct</a:t>
              </a:r>
              <a:r>
                <a:rPr lang="en-US" sz="1600" dirty="0">
                  <a:solidFill>
                    <a:schemeClr val="tx1"/>
                  </a:solidFill>
                </a:rPr>
                <a:t> Object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37755" y="2234835"/>
              <a:ext cx="1064931" cy="62942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Vertex Partition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599435" y="2242899"/>
              <a:ext cx="1162949" cy="624392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Edge Partition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649528" y="931731"/>
              <a:ext cx="1453731" cy="663009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 Table &lt;Array Type&gt;</a:t>
              </a:r>
            </a:p>
          </p:txBody>
        </p:sp>
        <p:cxnSp>
          <p:nvCxnSpPr>
            <p:cNvPr id="76" name="Straight Arrow Connector 75"/>
            <p:cNvCxnSpPr>
              <a:stCxn id="25" idx="0"/>
              <a:endCxn id="24" idx="2"/>
            </p:cNvCxnSpPr>
            <p:nvPr/>
          </p:nvCxnSpPr>
          <p:spPr>
            <a:xfrm flipH="1" flipV="1">
              <a:off x="3299017" y="5649357"/>
              <a:ext cx="2018351" cy="49653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36" idx="0"/>
              <a:endCxn id="27" idx="2"/>
            </p:cNvCxnSpPr>
            <p:nvPr/>
          </p:nvCxnSpPr>
          <p:spPr>
            <a:xfrm flipH="1" flipV="1">
              <a:off x="3376394" y="2878777"/>
              <a:ext cx="538125" cy="109803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37" idx="0"/>
              <a:endCxn id="27" idx="2"/>
            </p:cNvCxnSpPr>
            <p:nvPr/>
          </p:nvCxnSpPr>
          <p:spPr>
            <a:xfrm flipV="1">
              <a:off x="2969138" y="2878777"/>
              <a:ext cx="407256" cy="109893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38" idx="0"/>
              <a:endCxn id="27" idx="2"/>
            </p:cNvCxnSpPr>
            <p:nvPr/>
          </p:nvCxnSpPr>
          <p:spPr>
            <a:xfrm flipV="1">
              <a:off x="2150500" y="2878777"/>
              <a:ext cx="1225894" cy="109803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24" idx="0"/>
              <a:endCxn id="36" idx="2"/>
            </p:cNvCxnSpPr>
            <p:nvPr/>
          </p:nvCxnSpPr>
          <p:spPr>
            <a:xfrm flipV="1">
              <a:off x="3299016" y="4625606"/>
              <a:ext cx="615502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24" idx="0"/>
              <a:endCxn id="38" idx="2"/>
            </p:cNvCxnSpPr>
            <p:nvPr/>
          </p:nvCxnSpPr>
          <p:spPr>
            <a:xfrm flipH="1" flipV="1">
              <a:off x="2150500" y="4625606"/>
              <a:ext cx="1148517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141"/>
            <p:cNvSpPr/>
            <p:nvPr/>
          </p:nvSpPr>
          <p:spPr>
            <a:xfrm>
              <a:off x="5884054" y="2234835"/>
              <a:ext cx="1058610" cy="65119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Message Partition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331535" y="917216"/>
              <a:ext cx="1293597" cy="627948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KeyValue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Table</a:t>
              </a: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470366" y="3979942"/>
              <a:ext cx="740536" cy="66887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Byte Array</a:t>
              </a:r>
            </a:p>
          </p:txBody>
        </p:sp>
        <p:cxnSp>
          <p:nvCxnSpPr>
            <p:cNvPr id="164" name="Straight Arrow Connector 163"/>
            <p:cNvCxnSpPr>
              <a:stCxn id="157" idx="0"/>
              <a:endCxn id="63" idx="2"/>
            </p:cNvCxnSpPr>
            <p:nvPr/>
          </p:nvCxnSpPr>
          <p:spPr>
            <a:xfrm flipV="1">
              <a:off x="4840634" y="2867291"/>
              <a:ext cx="340275" cy="11126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40" idx="0"/>
              <a:endCxn id="63" idx="2"/>
            </p:cNvCxnSpPr>
            <p:nvPr/>
          </p:nvCxnSpPr>
          <p:spPr>
            <a:xfrm flipH="1" flipV="1">
              <a:off x="5180910" y="2867291"/>
              <a:ext cx="1388737" cy="111056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40" idx="0"/>
              <a:endCxn id="142" idx="2"/>
            </p:cNvCxnSpPr>
            <p:nvPr/>
          </p:nvCxnSpPr>
          <p:spPr>
            <a:xfrm flipH="1" flipV="1">
              <a:off x="6413359" y="2886026"/>
              <a:ext cx="156288" cy="109182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7" idx="0"/>
              <a:endCxn id="142" idx="2"/>
            </p:cNvCxnSpPr>
            <p:nvPr/>
          </p:nvCxnSpPr>
          <p:spPr>
            <a:xfrm flipV="1">
              <a:off x="4840634" y="2886026"/>
              <a:ext cx="1572725" cy="109391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4" idx="0"/>
              <a:endCxn id="157" idx="2"/>
            </p:cNvCxnSpPr>
            <p:nvPr/>
          </p:nvCxnSpPr>
          <p:spPr>
            <a:xfrm flipV="1">
              <a:off x="3299016" y="4648818"/>
              <a:ext cx="1541618" cy="352380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157" idx="0"/>
              <a:endCxn id="27" idx="2"/>
            </p:cNvCxnSpPr>
            <p:nvPr/>
          </p:nvCxnSpPr>
          <p:spPr>
            <a:xfrm flipH="1" flipV="1">
              <a:off x="3376394" y="2878777"/>
              <a:ext cx="1464240" cy="110116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7" idx="0"/>
              <a:endCxn id="68" idx="2"/>
            </p:cNvCxnSpPr>
            <p:nvPr/>
          </p:nvCxnSpPr>
          <p:spPr>
            <a:xfrm flipV="1">
              <a:off x="3376394" y="1594741"/>
              <a:ext cx="0" cy="64815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40" idx="0"/>
              <a:endCxn id="60" idx="2"/>
            </p:cNvCxnSpPr>
            <p:nvPr/>
          </p:nvCxnSpPr>
          <p:spPr>
            <a:xfrm flipV="1">
              <a:off x="6569647" y="2864263"/>
              <a:ext cx="1100574" cy="111358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0" name="Rounded Rectangle 299"/>
            <p:cNvSpPr/>
            <p:nvPr/>
          </p:nvSpPr>
          <p:spPr>
            <a:xfrm>
              <a:off x="5874299" y="917217"/>
              <a:ext cx="1064931" cy="628123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Message Table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4627409" y="928820"/>
              <a:ext cx="1064931" cy="614240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Edge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Table</a:t>
              </a:r>
            </a:p>
          </p:txBody>
        </p:sp>
        <p:cxnSp>
          <p:nvCxnSpPr>
            <p:cNvPr id="319" name="Straight Arrow Connector 318"/>
            <p:cNvCxnSpPr>
              <a:stCxn id="31" idx="0"/>
              <a:endCxn id="40" idx="2"/>
            </p:cNvCxnSpPr>
            <p:nvPr/>
          </p:nvCxnSpPr>
          <p:spPr>
            <a:xfrm flipH="1" flipV="1">
              <a:off x="6569646" y="4648818"/>
              <a:ext cx="903352" cy="352380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" idx="0"/>
              <a:endCxn id="39" idx="2"/>
            </p:cNvCxnSpPr>
            <p:nvPr/>
          </p:nvCxnSpPr>
          <p:spPr>
            <a:xfrm flipV="1">
              <a:off x="7472999" y="4650106"/>
              <a:ext cx="1072505" cy="35109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142" idx="0"/>
              <a:endCxn id="300" idx="2"/>
            </p:cNvCxnSpPr>
            <p:nvPr/>
          </p:nvCxnSpPr>
          <p:spPr>
            <a:xfrm flipH="1" flipV="1">
              <a:off x="6406765" y="1545340"/>
              <a:ext cx="6594" cy="68949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stCxn id="63" idx="0"/>
              <a:endCxn id="301" idx="2"/>
            </p:cNvCxnSpPr>
            <p:nvPr/>
          </p:nvCxnSpPr>
          <p:spPr>
            <a:xfrm flipH="1" flipV="1">
              <a:off x="5159875" y="1543060"/>
              <a:ext cx="21034" cy="69984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8232230" y="5353517"/>
              <a:ext cx="2168044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Send, Gather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2570885" y="279485"/>
              <a:ext cx="7545010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</a:t>
              </a:r>
              <a:r>
                <a:rPr lang="en-US" sz="1600" dirty="0" err="1"/>
                <a:t>Allgather</a:t>
              </a:r>
              <a:r>
                <a:rPr lang="en-US" sz="1600" dirty="0"/>
                <a:t>, </a:t>
              </a:r>
              <a:r>
                <a:rPr lang="en-US" sz="1600" dirty="0" err="1"/>
                <a:t>Allreduce</a:t>
              </a:r>
              <a:r>
                <a:rPr lang="en-US" sz="1600" dirty="0"/>
                <a:t>, Regroup-(combine/reduce), </a:t>
              </a:r>
              <a:r>
                <a:rPr lang="en-US" sz="1600" dirty="0" smtClean="0"/>
                <a:t>Message-to-Vertex</a:t>
              </a:r>
              <a:r>
                <a:rPr lang="en-US" sz="1600" dirty="0"/>
                <a:t>, Edge-to-Vertex 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023848" y="2910550"/>
              <a:ext cx="1363239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Send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1760050" y="1090945"/>
              <a:ext cx="837579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Table</a:t>
              </a: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697936" y="2420787"/>
              <a:ext cx="921601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Partition</a:t>
              </a: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1704540" y="5131020"/>
              <a:ext cx="1020218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Basic Types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9603" y="57094"/>
            <a:ext cx="1138948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Hierarchical Data Abstraction </a:t>
            </a:r>
            <a:b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and Collective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208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9591" y="24937"/>
            <a:ext cx="10069513" cy="674688"/>
          </a:xfrm>
        </p:spPr>
        <p:txBody>
          <a:bodyPr>
            <a:no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K-means Clustering Parallel Efficiency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7" y="759291"/>
            <a:ext cx="9965803" cy="577062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203768" y="6578005"/>
            <a:ext cx="10382251" cy="384175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Shantenu</a:t>
            </a:r>
            <a:r>
              <a:rPr lang="en-US" dirty="0"/>
              <a:t> </a:t>
            </a:r>
            <a:r>
              <a:rPr lang="en-US" dirty="0" err="1" smtClean="0"/>
              <a:t>Jha</a:t>
            </a:r>
            <a:r>
              <a:rPr lang="en-US" dirty="0" smtClean="0"/>
              <a:t> et al. A </a:t>
            </a:r>
            <a:r>
              <a:rPr lang="en-US" dirty="0"/>
              <a:t>Tale of Two Data-Intensive </a:t>
            </a:r>
            <a:r>
              <a:rPr lang="en-US" dirty="0" smtClean="0"/>
              <a:t>Paradigms: Applications</a:t>
            </a:r>
            <a:r>
              <a:rPr lang="en-US" dirty="0"/>
              <a:t>, Abstractions, and </a:t>
            </a:r>
            <a:r>
              <a:rPr lang="en-US" dirty="0" smtClean="0"/>
              <a:t>Architectures.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6917128"/>
              </p:ext>
            </p:extLst>
          </p:nvPr>
        </p:nvGraphicFramePr>
        <p:xfrm>
          <a:off x="720478" y="862039"/>
          <a:ext cx="11146420" cy="576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11899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WDA-MDS Performance on  Big Red II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2620" y="2997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Data Intensive </a:t>
            </a:r>
            <a:r>
              <a:rPr lang="en-US" sz="3600" dirty="0" err="1"/>
              <a:t>Kmeans</a:t>
            </a:r>
            <a:r>
              <a:rPr lang="en-US" sz="3600" dirty="0"/>
              <a:t> Clustering</a:t>
            </a:r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533" y="2822235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9403" y="1442720"/>
            <a:ext cx="895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913902"/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─ Image Classification: </a:t>
            </a:r>
            <a:r>
              <a:rPr lang="en-US" sz="2000" b="1" i="1" kern="0" dirty="0">
                <a:solidFill>
                  <a:prstClr val="black"/>
                </a:solidFill>
                <a:latin typeface="Book Antiqua" pitchFamily="18" charset="0"/>
              </a:rPr>
              <a:t>7 million images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; </a:t>
            </a:r>
            <a:r>
              <a:rPr lang="en-US" sz="2000" dirty="0">
                <a:solidFill>
                  <a:prstClr val="black"/>
                </a:solidFill>
              </a:rPr>
              <a:t>512 features per image; 1 million clusters</a:t>
            </a:r>
          </a:p>
          <a:p>
            <a:pPr marL="0" lvl="1" defTabSz="913902"/>
            <a:r>
              <a:rPr lang="en-US" sz="2000" dirty="0">
                <a:solidFill>
                  <a:prstClr val="black"/>
                </a:solidFill>
              </a:rPr>
              <a:t> 10K Map tasks;  64G broadcasting data  (1GB data transfer per Map task node);</a:t>
            </a:r>
          </a:p>
          <a:p>
            <a:pPr marL="0" lvl="1" defTabSz="913902"/>
            <a:r>
              <a:rPr lang="en-US" sz="2000" dirty="0">
                <a:solidFill>
                  <a:prstClr val="black"/>
                </a:solidFill>
              </a:rPr>
              <a:t>20 TB intermediate data in shuffling.</a:t>
            </a:r>
            <a:endParaRPr lang="en-US" sz="2000" i="1" kern="0" dirty="0">
              <a:solidFill>
                <a:prstClr val="black"/>
              </a:solidFill>
              <a:latin typeface="Book Antiqua" pitchFamily="18" charset="0"/>
            </a:endParaRPr>
          </a:p>
          <a:p>
            <a:pPr defTabSz="913902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2192001" cy="38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0626" y="3875315"/>
            <a:ext cx="12322628" cy="298268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system authors with a centralized (pluggable) control flow </a:t>
            </a:r>
            <a:endParaRPr lang="en-US" sz="2400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mbeds </a:t>
            </a:r>
            <a:r>
              <a:rPr lang="en-US" dirty="0"/>
              <a:t>a user-defined system controller called the Job </a:t>
            </a:r>
            <a:r>
              <a:rPr lang="en-US" dirty="0" smtClean="0"/>
              <a:t>Driver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vent driven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Package </a:t>
            </a:r>
            <a:r>
              <a:rPr lang="en-US" sz="2400" dirty="0"/>
              <a:t>a variety of data-processing libraries (e.g., high-bandwidth shuffle, relational operators, low-latency group communication, etc.) in a reusable form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To cover different models such as </a:t>
            </a:r>
            <a:r>
              <a:rPr lang="en-US" sz="2400" dirty="0" err="1" smtClean="0"/>
              <a:t>MapReduce</a:t>
            </a:r>
            <a:r>
              <a:rPr lang="en-US" sz="2400" dirty="0"/>
              <a:t>, q</a:t>
            </a:r>
            <a:r>
              <a:rPr lang="en-US" sz="2400" dirty="0" smtClean="0"/>
              <a:t>uery, graph </a:t>
            </a:r>
            <a:r>
              <a:rPr lang="en-US" sz="2400" dirty="0"/>
              <a:t>processing and stream data </a:t>
            </a:r>
            <a:r>
              <a:rPr lang="en-US" sz="2400" dirty="0" smtClean="0"/>
              <a:t>processing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0229" y="0"/>
            <a:ext cx="10181771" cy="96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Apache Open Source Project</a:t>
            </a:r>
            <a:endParaRPr lang="en-US" sz="28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273220" y="2317249"/>
            <a:ext cx="10110487" cy="1655762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smtClean="0"/>
              <a:t>run times </a:t>
            </a:r>
            <a:r>
              <a:rPr lang="en-US" dirty="0" smtClean="0"/>
              <a:t>that </a:t>
            </a:r>
            <a:r>
              <a:rPr lang="en-US" smtClean="0"/>
              <a:t>will run </a:t>
            </a:r>
            <a:r>
              <a:rPr lang="en-US" dirty="0" smtClean="0"/>
              <a:t>Algorithms on a much larger scale </a:t>
            </a:r>
          </a:p>
          <a:p>
            <a:r>
              <a:rPr lang="en-US" dirty="0" smtClean="0"/>
              <a:t>Provide Data Service on Clustering and MDS Algorithms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069" y="3009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4164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549" y="2954151"/>
            <a:ext cx="2220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Prof. David Crandall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Computer Vision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17947" y="2960420"/>
            <a:ext cx="349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Prof.  Filippo Menczer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Complex Networks and Systems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5373" y="1834728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Bingjing</a:t>
            </a:r>
            <a:r>
              <a:rPr lang="en-US" sz="2000" dirty="0">
                <a:solidFill>
                  <a:prstClr val="black"/>
                </a:solidFill>
              </a:rPr>
              <a:t> Zhang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1730" y="655514"/>
            <a:ext cx="4575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Acknowledgement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9188" y="1834728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Xiaoming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Gao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0686" y="1834728"/>
            <a:ext cx="146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Stephen Wu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42315" y="2156163"/>
            <a:ext cx="218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Thilina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Gunarathne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3258" y="2168893"/>
            <a:ext cx="13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Yuan Young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4" y="2960420"/>
            <a:ext cx="1848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Prof. </a:t>
            </a:r>
            <a:r>
              <a:rPr lang="en-US" sz="2000" dirty="0" err="1" smtClean="0">
                <a:solidFill>
                  <a:prstClr val="black"/>
                </a:solidFill>
              </a:rPr>
              <a:t>Haixu</a:t>
            </a:r>
            <a:r>
              <a:rPr lang="en-US" sz="2000" dirty="0" smtClean="0">
                <a:solidFill>
                  <a:prstClr val="black"/>
                </a:solidFill>
              </a:rPr>
              <a:t> Tang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Bioinformatics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0332" y="423999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16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16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1600" b="1" i="1" dirty="0">
                <a:solidFill>
                  <a:srgbClr val="33CC33"/>
                </a:solidFill>
                <a:latin typeface="Arial" pitchFamily="34" charset="0"/>
              </a:rPr>
              <a:t>A  </a:t>
            </a:r>
            <a:r>
              <a:rPr lang="en-US" sz="16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08943" y="6066450"/>
            <a:ext cx="7137872" cy="625018"/>
            <a:chOff x="685800" y="4829003"/>
            <a:chExt cx="7137872" cy="625018"/>
          </a:xfrm>
        </p:grpSpPr>
        <p:pic>
          <p:nvPicPr>
            <p:cNvPr id="23" name="Picture 22" descr="microsof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4852863"/>
              <a:ext cx="1165882" cy="601158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nih-logo-blu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6454" y="4829003"/>
              <a:ext cx="630120" cy="5708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 descr="pixture_reloaded_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0" y="4829003"/>
              <a:ext cx="921329" cy="570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nsf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1269" y="4829644"/>
              <a:ext cx="645931" cy="5903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" descr="http://iusportcom.files.wordpress.com/2010/07/iu_v_rgb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829644"/>
              <a:ext cx="1651472" cy="55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866609"/>
              <a:ext cx="1482394" cy="5736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341652" y="213161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Zhenghao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Gu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7271" y="2960420"/>
            <a:ext cx="2798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Prof. </a:t>
            </a:r>
            <a:r>
              <a:rPr lang="en-US" sz="2000" dirty="0" err="1">
                <a:solidFill>
                  <a:prstClr val="black"/>
                </a:solidFill>
              </a:rPr>
              <a:t>Madhav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Marath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Network Science and HCI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88087" y="2942100"/>
            <a:ext cx="2048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Prof. </a:t>
            </a:r>
            <a:r>
              <a:rPr lang="en-US" sz="2000" dirty="0" smtClean="0">
                <a:solidFill>
                  <a:prstClr val="black"/>
                </a:solidFill>
              </a:rPr>
              <a:t>Andrew Ng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Machine Learning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"/>
    </mc:Choice>
    <mc:Fallback xmlns="">
      <p:transition spd="slow" advTm="56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9048" y="2073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Machine Learning on Big </a:t>
            </a:r>
            <a:r>
              <a:rPr lang="en-US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</a:t>
            </a:r>
            <a:br>
              <a:rPr lang="en-US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endParaRPr lang="en-US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9881" y="1888839"/>
            <a:ext cx="94125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Mahout on Hadoop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://mahout.apache.org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MLlib</a:t>
            </a:r>
            <a:r>
              <a:rPr lang="en-US" dirty="0" smtClean="0"/>
              <a:t> on Spark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http://spark.apache.org/mllib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GraphLab</a:t>
            </a:r>
            <a:r>
              <a:rPr lang="en-US" dirty="0" smtClean="0"/>
              <a:t> Toolkits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graphlab.org/projects/toolkits.html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GraphLab</a:t>
            </a:r>
            <a:r>
              <a:rPr lang="en-US" dirty="0"/>
              <a:t> Computer Vision Toolkit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29" y="1859917"/>
            <a:ext cx="2508739" cy="4767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00359" y="866669"/>
            <a:ext cx="11334419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Extracting Knowledge with Data Analytics 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4009917" y="96142"/>
            <a:ext cx="0" cy="662793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0975" y="3913965"/>
            <a:ext cx="11780401" cy="2257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48" y="5704817"/>
            <a:ext cx="11801231" cy="1791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71640" y="3646375"/>
            <a:ext cx="1657379" cy="21766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90256" y="460278"/>
            <a:ext cx="2440231" cy="65673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MapReduce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6748" y="460274"/>
            <a:ext cx="2448517" cy="6567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DAG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88858" y="469510"/>
            <a:ext cx="2440231" cy="65673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Model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321526" y="458732"/>
            <a:ext cx="2440231" cy="65673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BSP/Collective Model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84429" y="5862952"/>
            <a:ext cx="1183075" cy="3148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88149" y="2255177"/>
            <a:ext cx="2431083" cy="2695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Twister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0975" y="1738977"/>
            <a:ext cx="1284533" cy="210797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Iterations/</a:t>
            </a:r>
            <a:br>
              <a:rPr lang="en-US" dirty="0" smtClean="0"/>
            </a:b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9736" y="5768527"/>
            <a:ext cx="1284533" cy="98333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Streaming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76" y="3969260"/>
            <a:ext cx="1284535" cy="169117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Query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07221" y="5862952"/>
            <a:ext cx="1208641" cy="3148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496754" y="4769792"/>
            <a:ext cx="1193543" cy="398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Drill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976" y="1666706"/>
            <a:ext cx="11835303" cy="4476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90258" y="1234964"/>
            <a:ext cx="2445959" cy="34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88148" y="1642527"/>
            <a:ext cx="7673607" cy="2433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MPI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609956" y="91528"/>
            <a:ext cx="0" cy="662793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204327" y="73055"/>
            <a:ext cx="0" cy="662793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07601" y="3593233"/>
            <a:ext cx="1200955" cy="659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Dryad/</a:t>
            </a:r>
            <a:br>
              <a:rPr lang="en-US" dirty="0" smtClean="0"/>
            </a:b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814789" y="4009823"/>
            <a:ext cx="2879075" cy="2424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Pig/</a:t>
            </a:r>
            <a:r>
              <a:rPr lang="en-US" dirty="0" err="1" smtClean="0"/>
              <a:t>PigLatin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814785" y="2696802"/>
            <a:ext cx="2452784" cy="2716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14785" y="4986951"/>
            <a:ext cx="2879075" cy="240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Shark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94445" y="6307985"/>
            <a:ext cx="1830947" cy="310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 Streaming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814786" y="5311956"/>
            <a:ext cx="7188196" cy="2526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MRQL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14790" y="4311473"/>
            <a:ext cx="2886959" cy="257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814791" y="4646257"/>
            <a:ext cx="2886959" cy="2618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Tez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78261" y="1965522"/>
            <a:ext cx="2724727" cy="2242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Giraph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864725" y="2248424"/>
            <a:ext cx="2131703" cy="242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Hama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79390" y="2540575"/>
            <a:ext cx="3323367" cy="22258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90259" y="3085343"/>
            <a:ext cx="6688583" cy="248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85373" y="2813662"/>
            <a:ext cx="3011055" cy="2191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GraphX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88149" y="1946279"/>
            <a:ext cx="2431083" cy="2413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HaLoop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2563" y="107866"/>
            <a:ext cx="0" cy="662793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496751" y="6296898"/>
            <a:ext cx="1219108" cy="305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Samza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549" y="123158"/>
            <a:ext cx="1312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World of Big Data Tools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4791" y="3378467"/>
            <a:ext cx="6280231" cy="2235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Stratosphere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71643" y="3640016"/>
            <a:ext cx="7707199" cy="2242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Reef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90976" y="1162806"/>
            <a:ext cx="11835303" cy="675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 idx="4294967295"/>
          </p:nvPr>
        </p:nvSpPr>
        <p:spPr>
          <a:xfrm>
            <a:off x="794368" y="-469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Do we need 140 software packages?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605" y="-152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Programming </a:t>
            </a:r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Runtimes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2" y="3276603"/>
            <a:ext cx="11400367" cy="1730375"/>
          </a:xfrm>
        </p:spPr>
        <p:txBody>
          <a:bodyPr>
            <a:noAutofit/>
          </a:bodyPr>
          <a:lstStyle/>
          <a:p>
            <a:pPr marL="685891" lvl="1" indent="-297696" defTabSz="684701" eaLnBrk="0" fontAlgn="base" hangingPunct="0">
              <a:lnSpc>
                <a:spcPct val="90000"/>
              </a:lnSpc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High-level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programming models such as </a:t>
            </a:r>
            <a:r>
              <a:rPr kumimoji="1" lang="en-US" sz="1600" dirty="0" err="1">
                <a:latin typeface="Candara" pitchFamily="34" charset="0"/>
                <a:ea typeface="魏碑" charset="-122"/>
              </a:rPr>
              <a:t>MapReduce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adopt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a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data-centered design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Computation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starts from data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>
                <a:latin typeface="Candara" pitchFamily="34" charset="0"/>
                <a:ea typeface="魏碑" charset="-122"/>
              </a:rPr>
              <a:t>Support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moving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computation to data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Shows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promising results for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data-intensive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computing</a:t>
            </a:r>
          </a:p>
          <a:p>
            <a:pPr lvl="2" indent="0">
              <a:spcAft>
                <a:spcPts val="600"/>
              </a:spcAft>
              <a:buNone/>
            </a:pPr>
            <a:r>
              <a:rPr kumimoji="1" lang="en-US" sz="1600" dirty="0">
                <a:latin typeface="Candara" pitchFamily="34" charset="0"/>
                <a:ea typeface="魏碑" charset="-122"/>
              </a:rPr>
              <a:t>( Google, Yahoo, Amazon, Microsoft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…)</a:t>
            </a:r>
          </a:p>
          <a:p>
            <a:pPr marL="685891" lvl="1" indent="-297696" defTabSz="684701" eaLnBrk="0" fontAlgn="base" hangingPunct="0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Challenges:  traditional MapReduce and classical parallel runtimes cannot solve iterative algorithms efficiently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err="1" smtClean="0">
                <a:latin typeface="Candara" pitchFamily="34" charset="0"/>
                <a:ea typeface="魏碑" charset="-122"/>
              </a:rPr>
              <a:t>Hadoop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: repeated data access to HDFS, no optimization to (in memory) data caching and (collective) intermediate data transfers 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MPI: no natural support of fault tolerance; programming interface is complicated</a:t>
            </a:r>
          </a:p>
          <a:p>
            <a:pPr marL="388195" lvl="1" indent="0" defTabSz="684701" eaLnBrk="0" fontAlgn="base" hangingPunct="0">
              <a:lnSpc>
                <a:spcPct val="90000"/>
              </a:lnSpc>
              <a:spcAft>
                <a:spcPts val="600"/>
              </a:spcAft>
              <a:buSzPct val="60000"/>
              <a:buNone/>
              <a:defRPr/>
            </a:pPr>
            <a:endParaRPr kumimoji="1" lang="en-US" sz="1600" dirty="0" smtClean="0">
              <a:solidFill>
                <a:schemeClr val="tx2"/>
              </a:solidFill>
              <a:latin typeface="Candara" pitchFamily="34" charset="0"/>
              <a:ea typeface="魏碑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5305" y="1505379"/>
            <a:ext cx="1390127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MPI, PVM,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51644" y="1396501"/>
            <a:ext cx="2141157" cy="1143000"/>
            <a:chOff x="152400" y="1353235"/>
            <a:chExt cx="1907468" cy="1143000"/>
          </a:xfrm>
        </p:grpSpPr>
        <p:sp>
          <p:nvSpPr>
            <p:cNvPr id="9" name="Rectangle 8"/>
            <p:cNvSpPr/>
            <p:nvPr/>
          </p:nvSpPr>
          <p:spPr>
            <a:xfrm>
              <a:off x="247025" y="1486879"/>
              <a:ext cx="1750211" cy="914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</a:rPr>
                <a:t>Hadoop MapReduce 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1353235"/>
              <a:ext cx="1907468" cy="1143000"/>
            </a:xfrm>
            <a:prstGeom prst="round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ndar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790184" y="1531728"/>
            <a:ext cx="1281589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Chapel, X10,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HPF</a:t>
            </a:r>
            <a:endParaRPr lang="en-US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752" y="1505379"/>
            <a:ext cx="1964253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Classic Cloud</a:t>
            </a:r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 Queues, Workers</a:t>
            </a:r>
            <a:endParaRPr lang="en-US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65840" y="1522019"/>
            <a:ext cx="1475331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  <a:latin typeface="Candara" pitchFamily="34" charset="0"/>
              </a:rPr>
              <a:t>DAGMan</a:t>
            </a:r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, BOINC</a:t>
            </a:r>
            <a:endParaRPr lang="en-US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100904" y="1017637"/>
            <a:ext cx="3148075" cy="406178"/>
            <a:chOff x="6261506" y="1029761"/>
            <a:chExt cx="2361056" cy="406178"/>
          </a:xfrm>
        </p:grpSpPr>
        <p:sp>
          <p:nvSpPr>
            <p:cNvPr id="6" name="Rectangle 5"/>
            <p:cNvSpPr/>
            <p:nvPr/>
          </p:nvSpPr>
          <p:spPr>
            <a:xfrm>
              <a:off x="6283287" y="1029761"/>
              <a:ext cx="2339275" cy="40617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61506" y="1076680"/>
              <a:ext cx="1716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Workflows, Swift, </a:t>
              </a:r>
              <a:r>
                <a:rPr lang="en-US" sz="1600" b="1" dirty="0" err="1" smtClean="0">
                  <a:solidFill>
                    <a:prstClr val="black"/>
                  </a:solidFill>
                </a:rPr>
                <a:t>Falkon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13944" y="1505379"/>
            <a:ext cx="1428555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PaaS: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Worker Roles</a:t>
            </a:r>
            <a:endParaRPr lang="en-US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7218629" y="2614415"/>
            <a:ext cx="4876800" cy="635836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ndara" pitchFamily="34" charset="0"/>
              </a:rPr>
              <a:t>Perform Computations Efficiently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06752" y="2659870"/>
            <a:ext cx="6792103" cy="5449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ndara" pitchFamily="34" charset="0"/>
              </a:rPr>
              <a:t>Achieve Higher Throughput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8452" y="1519279"/>
            <a:ext cx="1428555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Pig Latin, 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Hive</a:t>
            </a:r>
          </a:p>
        </p:txBody>
      </p:sp>
    </p:spTree>
    <p:extLst>
      <p:ext uri="{BB962C8B-B14F-4D97-AF65-F5344CB8AC3E}">
        <p14:creationId xmlns:p14="http://schemas.microsoft.com/office/powerpoint/2010/main" val="31110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00200" y="609604"/>
          <a:ext cx="8991600" cy="59435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70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 Only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(Pleasingly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Parallel)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(b) Classic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MapReduce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Iterative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MapReduce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(d) Loosely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Synchronous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9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2157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CAP3  Gene Analysis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Smith-Waterman Distances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Document conversion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PDF -&gt; HTML)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Parametric sweeps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PolarGrid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MATLAB data analysis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High Energy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Physics (HEP)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Calculation of Pairwise Distances for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sequences (BLAST)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Expectation maximization algorithms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Linear Algebra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Data mining,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includes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K-means clustering </a:t>
                      </a:r>
                    </a:p>
                    <a:p>
                      <a:pPr marL="112713" indent="-112713"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Deterministic   Annealing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pPr marL="112713" indent="-112713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Multidimensional Scaling (MDS)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PageRank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Many MPI scientific applications utilizing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wide variety of communication constructs, including local interactions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Solving Differential Equations and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particle dynamics with short range forces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6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534400" y="1371600"/>
            <a:ext cx="1752600" cy="1676400"/>
            <a:chOff x="7010400" y="1371600"/>
            <a:chExt cx="1752600" cy="1676400"/>
          </a:xfrm>
        </p:grpSpPr>
        <p:sp>
          <p:nvSpPr>
            <p:cNvPr id="5" name="Rectangle 4"/>
            <p:cNvSpPr/>
            <p:nvPr/>
          </p:nvSpPr>
          <p:spPr>
            <a:xfrm>
              <a:off x="7239000" y="1600200"/>
              <a:ext cx="1295400" cy="12954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7049294" y="2247106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239000" y="2057400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39000" y="2362200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00" y="2057400"/>
              <a:ext cx="42351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prstClr val="black"/>
                  </a:solidFill>
                </a:rPr>
                <a:t>Pij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735094" y="1789906"/>
              <a:ext cx="228600" cy="1588"/>
            </a:xfrm>
            <a:prstGeom prst="straightConnector1">
              <a:avLst/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7315200" y="2209800"/>
              <a:ext cx="228600" cy="1588"/>
            </a:xfrm>
            <a:prstGeom prst="straightConnector1">
              <a:avLst/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Arc 11"/>
            <p:cNvSpPr/>
            <p:nvPr/>
          </p:nvSpPr>
          <p:spPr>
            <a:xfrm flipV="1">
              <a:off x="7010400" y="21336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6200000" flipV="1">
              <a:off x="7239000" y="19812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 w="19050">
              <a:headEnd type="arrow"/>
              <a:tailEnd type="non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7130" y="6183868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Collective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5451" y="6183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MPI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0259" y="1447800"/>
            <a:ext cx="1524000" cy="1512332"/>
            <a:chOff x="556259" y="1447800"/>
            <a:chExt cx="1524000" cy="1512332"/>
          </a:xfrm>
        </p:grpSpPr>
        <p:sp>
          <p:nvSpPr>
            <p:cNvPr id="17" name="TextBox 16"/>
            <p:cNvSpPr txBox="1"/>
            <p:nvPr/>
          </p:nvSpPr>
          <p:spPr>
            <a:xfrm>
              <a:off x="861059" y="1447800"/>
              <a:ext cx="713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ndara" pitchFamily="34" charset="0"/>
                </a:rPr>
                <a:t>Input</a:t>
              </a:r>
            </a:p>
          </p:txBody>
        </p:sp>
        <p:grpSp>
          <p:nvGrpSpPr>
            <p:cNvPr id="18" name="Group 33"/>
            <p:cNvGrpSpPr/>
            <p:nvPr/>
          </p:nvGrpSpPr>
          <p:grpSpPr>
            <a:xfrm>
              <a:off x="556259" y="1828800"/>
              <a:ext cx="1524000" cy="1131332"/>
              <a:chOff x="762000" y="1600200"/>
              <a:chExt cx="1524000" cy="113133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cxnSp>
            <p:nvCxnSpPr>
              <p:cNvPr id="20" name="Straight Arrow Connector 19"/>
              <p:cNvCxnSpPr>
                <a:endCxn id="1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cxnSp>
            <p:nvCxnSpPr>
              <p:cNvPr id="23" name="Straight Arrow Connector 22"/>
              <p:cNvCxnSpPr>
                <a:endCxn id="2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endCxn id="3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2362200"/>
                <a:ext cx="891591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ndara" pitchFamily="34" charset="0"/>
                  </a:rPr>
                  <a:t>Output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71600" y="1600200"/>
                <a:ext cx="620683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ndara" pitchFamily="34" charset="0"/>
                  </a:rPr>
                  <a:t>map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095079" y="1447800"/>
            <a:ext cx="2083539" cy="1600200"/>
            <a:chOff x="2571073" y="1447800"/>
            <a:chExt cx="2083539" cy="1600200"/>
          </a:xfrm>
        </p:grpSpPr>
        <p:sp>
          <p:nvSpPr>
            <p:cNvPr id="34" name="TextBox 33"/>
            <p:cNvSpPr txBox="1"/>
            <p:nvPr/>
          </p:nvSpPr>
          <p:spPr>
            <a:xfrm>
              <a:off x="2952073" y="1447800"/>
              <a:ext cx="713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ndara" pitchFamily="34" charset="0"/>
                </a:rPr>
                <a:t>Input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571073" y="19812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 rot="5400000">
              <a:off x="2609173" y="18669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stCxn id="35" idx="4"/>
              <a:endCxn id="47" idx="1"/>
            </p:cNvCxnSpPr>
            <p:nvPr/>
          </p:nvCxnSpPr>
          <p:spPr>
            <a:xfrm rot="16200000" flipH="1">
              <a:off x="2723473" y="22859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952073" y="19812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 rot="5400000">
              <a:off x="2990173" y="18669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>
              <a:stCxn id="38" idx="4"/>
              <a:endCxn id="47" idx="0"/>
            </p:cNvCxnSpPr>
            <p:nvPr/>
          </p:nvCxnSpPr>
          <p:spPr>
            <a:xfrm rot="5400000">
              <a:off x="2990173" y="24003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790273" y="19804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 rot="5400000">
              <a:off x="3828373" y="1866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>
              <a:stCxn id="41" idx="4"/>
              <a:endCxn id="47" idx="7"/>
            </p:cNvCxnSpPr>
            <p:nvPr/>
          </p:nvCxnSpPr>
          <p:spPr>
            <a:xfrm rot="5400000">
              <a:off x="3440440" y="20570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409273" y="21336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61673" y="21336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80673" y="1752600"/>
              <a:ext cx="62068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ndara" pitchFamily="34" charset="0"/>
                </a:rPr>
                <a:t>map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952073" y="25146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61673" y="25146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cxnSp>
          <p:nvCxnSpPr>
            <p:cNvPr id="49" name="Straight Arrow Connector 48"/>
            <p:cNvCxnSpPr>
              <a:stCxn id="35" idx="4"/>
              <a:endCxn id="48" idx="1"/>
            </p:cNvCxnSpPr>
            <p:nvPr/>
          </p:nvCxnSpPr>
          <p:spPr>
            <a:xfrm rot="16200000" flipH="1">
              <a:off x="3028273" y="19811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Straight Arrow Connector 49"/>
            <p:cNvCxnSpPr>
              <a:stCxn id="38" idx="4"/>
              <a:endCxn id="48" idx="0"/>
            </p:cNvCxnSpPr>
            <p:nvPr/>
          </p:nvCxnSpPr>
          <p:spPr>
            <a:xfrm rot="16200000" flipH="1">
              <a:off x="3294973" y="20955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Arrow Connector 50"/>
            <p:cNvCxnSpPr>
              <a:stCxn id="41" idx="4"/>
              <a:endCxn id="48" idx="7"/>
            </p:cNvCxnSpPr>
            <p:nvPr/>
          </p:nvCxnSpPr>
          <p:spPr>
            <a:xfrm rot="5400000">
              <a:off x="3745240" y="23618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2990967" y="29329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3600567" y="29329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54" name="Group 102"/>
            <p:cNvGrpSpPr/>
            <p:nvPr/>
          </p:nvGrpSpPr>
          <p:grpSpPr>
            <a:xfrm>
              <a:off x="3333073" y="2667000"/>
              <a:ext cx="198119" cy="45719"/>
              <a:chOff x="7696200" y="2743200"/>
              <a:chExt cx="198119" cy="4571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790273" y="2514600"/>
              <a:ext cx="864339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ndara" pitchFamily="34" charset="0"/>
                </a:rPr>
                <a:t>reduce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52666" y="1371603"/>
            <a:ext cx="2082725" cy="1728579"/>
            <a:chOff x="4728665" y="1371599"/>
            <a:chExt cx="2082725" cy="1728579"/>
          </a:xfrm>
        </p:grpSpPr>
        <p:sp>
          <p:nvSpPr>
            <p:cNvPr id="59" name="Arc 58"/>
            <p:cNvSpPr/>
            <p:nvPr/>
          </p:nvSpPr>
          <p:spPr>
            <a:xfrm rot="856400">
              <a:off x="5456711" y="13941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162"/>
            <p:cNvGrpSpPr/>
            <p:nvPr/>
          </p:nvGrpSpPr>
          <p:grpSpPr>
            <a:xfrm>
              <a:off x="4728665" y="1371599"/>
              <a:ext cx="2082725" cy="1676401"/>
              <a:chOff x="4572000" y="1828799"/>
              <a:chExt cx="2082725" cy="167640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724400" y="1905000"/>
                <a:ext cx="69602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Input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3" name="Straight Arrow Connector 62"/>
              <p:cNvCxnSpPr>
                <a:endCxn id="62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Arrow Connector 63"/>
              <p:cNvCxnSpPr>
                <a:stCxn id="62" idx="4"/>
                <a:endCxn id="74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endCxn id="65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>
                <a:stCxn id="65" idx="4"/>
                <a:endCxn id="74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Arrow Connector 68"/>
              <p:cNvCxnSpPr>
                <a:endCxn id="68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0" name="Straight Arrow Connector 69"/>
              <p:cNvCxnSpPr>
                <a:stCxn id="68" idx="4"/>
                <a:endCxn id="74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81600" y="2209800"/>
                <a:ext cx="6094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map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6" name="Straight Arrow Connector 75"/>
              <p:cNvCxnSpPr>
                <a:stCxn id="62" idx="4"/>
                <a:endCxn id="75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7" name="Straight Arrow Connector 76"/>
              <p:cNvCxnSpPr>
                <a:stCxn id="65" idx="4"/>
                <a:endCxn id="75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8" name="Straight Arrow Connector 77"/>
              <p:cNvCxnSpPr>
                <a:stCxn id="68" idx="4"/>
                <a:endCxn id="75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>
                <a:off x="49918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5558335" y="1828799"/>
                <a:ext cx="1096390" cy="369332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iterations</a:t>
                </a:r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1750251" y="6183868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 Communication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00279" y="2450068"/>
            <a:ext cx="864339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</a:rPr>
              <a:t>reduce</a:t>
            </a:r>
          </a:p>
        </p:txBody>
      </p:sp>
      <p:sp>
        <p:nvSpPr>
          <p:cNvPr id="87" name="Title 49"/>
          <p:cNvSpPr txBox="1">
            <a:spLocks/>
          </p:cNvSpPr>
          <p:nvPr/>
        </p:nvSpPr>
        <p:spPr>
          <a:xfrm>
            <a:off x="1488311" y="17739"/>
            <a:ext cx="91440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Applications &amp; Different Interconnection Patterns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971522" y="6505168"/>
            <a:ext cx="6324600" cy="369332"/>
            <a:chOff x="381000" y="6248400"/>
            <a:chExt cx="6324600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1219200" y="6248400"/>
              <a:ext cx="4717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E110D"/>
                  </a:solidFill>
                </a:rPr>
                <a:t>Domain of MapReduce and Iterative Extensions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5943600" y="6477000"/>
              <a:ext cx="762000" cy="1588"/>
            </a:xfrm>
            <a:prstGeom prst="straightConnector1">
              <a:avLst/>
            </a:prstGeom>
            <a:ln w="28575" cap="flat">
              <a:solidFill>
                <a:srgbClr val="7E110D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>
              <a:off x="381000" y="6477000"/>
              <a:ext cx="762000" cy="1588"/>
            </a:xfrm>
            <a:prstGeom prst="straightConnector1">
              <a:avLst/>
            </a:prstGeom>
            <a:ln w="28575" cap="flat">
              <a:solidFill>
                <a:srgbClr val="7E110D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165" y="25556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Iterative </a:t>
            </a:r>
            <a:r>
              <a:rPr lang="en-US" sz="40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MapReduce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524008"/>
            <a:ext cx="11215869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Mapreduce</a:t>
            </a:r>
            <a:r>
              <a:rPr lang="en-US" dirty="0" smtClean="0"/>
              <a:t> is a Programming Model instantiating the paradigm of bringing computation to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extends </a:t>
            </a:r>
            <a:r>
              <a:rPr lang="en-US" dirty="0" err="1" smtClean="0"/>
              <a:t>Mapreduce</a:t>
            </a:r>
            <a:r>
              <a:rPr lang="en-US" dirty="0" smtClean="0"/>
              <a:t> programming model and support iterative algorithms for Data Mining and Data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it possible to use </a:t>
            </a:r>
            <a:r>
              <a:rPr lang="en-US" dirty="0"/>
              <a:t>the same computational </a:t>
            </a:r>
            <a:r>
              <a:rPr lang="en-US" dirty="0" smtClean="0"/>
              <a:t>tools on HPC and Cloud?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Enabling </a:t>
            </a:r>
            <a:r>
              <a:rPr lang="en-US" dirty="0" smtClean="0"/>
              <a:t>scientists to focus </a:t>
            </a:r>
            <a:r>
              <a:rPr lang="en-US" dirty="0"/>
              <a:t>on science not programming </a:t>
            </a:r>
            <a:r>
              <a:rPr lang="en-US" dirty="0" smtClean="0"/>
              <a:t>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20285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6" y="228600"/>
            <a:ext cx="706853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 Analysis Tools</a:t>
            </a:r>
          </a:p>
          <a:p>
            <a:pPr>
              <a:spcBef>
                <a:spcPts val="300"/>
              </a:spcBef>
            </a:pPr>
            <a:r>
              <a:rPr lang="en-US" sz="2000" b="1" i="1" dirty="0">
                <a:solidFill>
                  <a:srgbClr val="8064A2"/>
                </a:solidFill>
                <a:ea typeface="宋体" pitchFamily="2" charset="-122"/>
              </a:rPr>
              <a:t>MapReduce optimized for iterative computations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04091" y="897016"/>
            <a:ext cx="7543800" cy="0"/>
          </a:xfrm>
          <a:prstGeom prst="line">
            <a:avLst/>
          </a:prstGeom>
          <a:ln w="44450" cmpd="sng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4804717" y="2362209"/>
            <a:ext cx="1910559" cy="842379"/>
            <a:chOff x="3280710" y="2016263"/>
            <a:chExt cx="1910559" cy="842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710" y="2016263"/>
              <a:ext cx="1910559" cy="660165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ight Arrow 8"/>
            <p:cNvSpPr/>
            <p:nvPr/>
          </p:nvSpPr>
          <p:spPr>
            <a:xfrm>
              <a:off x="3425882" y="2477642"/>
              <a:ext cx="1600200" cy="3810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2549" y="3206049"/>
            <a:ext cx="29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Twister: </a:t>
            </a:r>
            <a:r>
              <a:rPr lang="en-US" b="1" dirty="0">
                <a:solidFill>
                  <a:srgbClr val="1F497D"/>
                </a:solidFill>
              </a:rPr>
              <a:t>the speedy elephant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67005" y="1676400"/>
            <a:ext cx="2137711" cy="1630470"/>
            <a:chOff x="1143000" y="1676400"/>
            <a:chExt cx="2137710" cy="163047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676400"/>
              <a:ext cx="2137710" cy="14752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03" y="2916487"/>
              <a:ext cx="1524000" cy="390383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/>
          <p:nvPr/>
        </p:nvCxnSpPr>
        <p:spPr>
          <a:xfrm flipH="1">
            <a:off x="2895605" y="3139974"/>
            <a:ext cx="2658831" cy="1203426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495805" y="3139974"/>
            <a:ext cx="1058631" cy="12034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7" idx="0"/>
          </p:cNvCxnSpPr>
          <p:nvPr/>
        </p:nvCxnSpPr>
        <p:spPr>
          <a:xfrm>
            <a:off x="5554429" y="3160006"/>
            <a:ext cx="339075" cy="1203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54433" y="3139974"/>
            <a:ext cx="4007067" cy="12034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513493" y="4348659"/>
            <a:ext cx="1849819" cy="1369062"/>
            <a:chOff x="-10510" y="4348655"/>
            <a:chExt cx="1849819" cy="1369062"/>
          </a:xfrm>
        </p:grpSpPr>
        <p:sp>
          <p:nvSpPr>
            <p:cNvPr id="115" name="Rounded Rectangle 114"/>
            <p:cNvSpPr/>
            <p:nvPr/>
          </p:nvSpPr>
          <p:spPr>
            <a:xfrm>
              <a:off x="-10510" y="4348655"/>
              <a:ext cx="1773563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1" y="4405801"/>
              <a:ext cx="18393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In-Memory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Cacheable map/reduce tasks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323843" y="4358393"/>
            <a:ext cx="2230591" cy="1369062"/>
            <a:chOff x="1799839" y="4358393"/>
            <a:chExt cx="2230590" cy="1369062"/>
          </a:xfrm>
        </p:grpSpPr>
        <p:sp>
          <p:nvSpPr>
            <p:cNvPr id="116" name="Rounded Rectangle 115"/>
            <p:cNvSpPr/>
            <p:nvPr/>
          </p:nvSpPr>
          <p:spPr>
            <a:xfrm>
              <a:off x="1799839" y="4358393"/>
              <a:ext cx="1662829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30895" y="4405801"/>
              <a:ext cx="2199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Data Flow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Iterative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Loop Invariant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Variable data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025116" y="4363648"/>
            <a:ext cx="2204883" cy="1369062"/>
            <a:chOff x="3501115" y="4363648"/>
            <a:chExt cx="2204883" cy="1369062"/>
          </a:xfrm>
        </p:grpSpPr>
        <p:sp>
          <p:nvSpPr>
            <p:cNvPr id="117" name="Rounded Rectangle 116"/>
            <p:cNvSpPr/>
            <p:nvPr/>
          </p:nvSpPr>
          <p:spPr>
            <a:xfrm>
              <a:off x="3501115" y="4363648"/>
              <a:ext cx="1736777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506464" y="4405801"/>
              <a:ext cx="2199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Thread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Lightweight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Local aggregation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781805" y="4343409"/>
            <a:ext cx="2209801" cy="1405243"/>
            <a:chOff x="5257799" y="4343400"/>
            <a:chExt cx="2209801" cy="1405243"/>
          </a:xfrm>
        </p:grpSpPr>
        <p:sp>
          <p:nvSpPr>
            <p:cNvPr id="118" name="Rounded Rectangle 117"/>
            <p:cNvSpPr/>
            <p:nvPr/>
          </p:nvSpPr>
          <p:spPr>
            <a:xfrm>
              <a:off x="5257799" y="4343400"/>
              <a:ext cx="2112637" cy="1369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68066" y="4363648"/>
              <a:ext cx="21995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Map-Collective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Communication patterns optimized for large intermediate data transfer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>
            <a:off x="5562601" y="3151628"/>
            <a:ext cx="1995363" cy="11917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8854818" y="4351881"/>
            <a:ext cx="1894735" cy="1384995"/>
            <a:chOff x="7330814" y="4351872"/>
            <a:chExt cx="1894734" cy="1384995"/>
          </a:xfrm>
        </p:grpSpPr>
        <p:sp>
          <p:nvSpPr>
            <p:cNvPr id="119" name="Rounded Rectangle 118"/>
            <p:cNvSpPr/>
            <p:nvPr/>
          </p:nvSpPr>
          <p:spPr>
            <a:xfrm>
              <a:off x="7391400" y="4363648"/>
              <a:ext cx="1773563" cy="1369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30814" y="4351872"/>
              <a:ext cx="18947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 Portability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HPC (Java)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Azure Cloud (C#)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Supercomputer (C</a:t>
              </a: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++, Java)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4876800" y="3806788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kumimoji="1" lang="en-US" sz="2400" dirty="0">
                <a:solidFill>
                  <a:srgbClr val="1F497D"/>
                </a:solidFill>
                <a:latin typeface="Candara" pitchFamily="34" charset="0"/>
                <a:ea typeface="魏碑" charset="-122"/>
              </a:rPr>
              <a:t>Abstractions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5" y="1065989"/>
            <a:ext cx="2971429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5400000" flipV="1">
            <a:off x="2672510" y="2837061"/>
            <a:ext cx="2631678" cy="1295400"/>
          </a:xfrm>
          <a:prstGeom prst="arc">
            <a:avLst>
              <a:gd name="adj1" fmla="val 8931148"/>
              <a:gd name="adj2" fmla="val 1099694"/>
            </a:avLst>
          </a:prstGeom>
          <a:ln w="508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0271" y="3440672"/>
            <a:ext cx="2743200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Reduce (Key, List&lt;Value&gt;)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1271" y="2665977"/>
            <a:ext cx="1897186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Map(Key, Value)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185965" y="3237710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1"/>
            <a:endCxn id="5" idx="3"/>
          </p:cNvCxnSpPr>
          <p:nvPr/>
        </p:nvCxnSpPr>
        <p:spPr>
          <a:xfrm flipH="1">
            <a:off x="6823471" y="2273309"/>
            <a:ext cx="316746" cy="135202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1"/>
            <a:endCxn id="6" idx="3"/>
          </p:cNvCxnSpPr>
          <p:nvPr/>
        </p:nvCxnSpPr>
        <p:spPr>
          <a:xfrm flipH="1">
            <a:off x="6358457" y="2273309"/>
            <a:ext cx="781760" cy="57733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4114464" y="936735"/>
            <a:ext cx="2590800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Loop Invariant Data</a:t>
            </a:r>
          </a:p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Loaded only once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7140217" y="3017753"/>
            <a:ext cx="2666483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Faster intermediate data transfer mechanism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7140217" y="4114800"/>
            <a:ext cx="2666483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Combiner operation to collect all reduce outputs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7140217" y="1854209"/>
            <a:ext cx="2666483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Cacheable map/reduce tasks </a:t>
            </a:r>
          </a:p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(in memory)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7471" y="1903977"/>
            <a:ext cx="18288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Configure()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185965" y="2474687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7877" y="4191004"/>
            <a:ext cx="3158729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/>
                </a:solidFill>
                <a:latin typeface="Candara" pitchFamily="34" charset="0"/>
                <a:cs typeface="Courier New" pitchFamily="49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Combine(Map&lt;</a:t>
            </a:r>
            <a:r>
              <a:rPr lang="en-US" dirty="0" err="1">
                <a:solidFill>
                  <a:prstClr val="black"/>
                </a:solidFill>
              </a:rPr>
              <a:t>Key,Value</a:t>
            </a:r>
            <a:r>
              <a:rPr lang="en-US" dirty="0">
                <a:solidFill>
                  <a:prstClr val="black"/>
                </a:solidFill>
              </a:rPr>
              <a:t>&gt;)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185965" y="3999710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2209805" y="152405"/>
            <a:ext cx="8458201" cy="50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Programming Model for Iterative MapReduce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2140541" y="5334000"/>
            <a:ext cx="8298859" cy="10506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Distinction on loop invariant data and variable data (</a:t>
            </a:r>
            <a:r>
              <a:rPr lang="en-US" b="1" dirty="0" smtClean="0">
                <a:solidFill>
                  <a:srgbClr val="00B0F0"/>
                </a:solidFill>
                <a:latin typeface="Candara" pitchFamily="34" charset="0"/>
              </a:rPr>
              <a:t>data flow vs. </a:t>
            </a:r>
            <a:r>
              <a:rPr lang="el-GR" b="1" dirty="0" smtClean="0">
                <a:solidFill>
                  <a:srgbClr val="00B0F0"/>
                </a:solidFill>
                <a:latin typeface="Candara" pitchFamily="34" charset="0"/>
              </a:rPr>
              <a:t>δ </a:t>
            </a:r>
            <a:r>
              <a:rPr lang="en-US" b="1" dirty="0" smtClean="0">
                <a:solidFill>
                  <a:srgbClr val="00B0F0"/>
                </a:solidFill>
                <a:latin typeface="Candara" pitchFamily="34" charset="0"/>
              </a:rPr>
              <a:t>flow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Cacheable map/reduce tasks (</a:t>
            </a:r>
            <a:r>
              <a:rPr lang="en-US" sz="3300" b="1" dirty="0">
                <a:solidFill>
                  <a:srgbClr val="00B0F0"/>
                </a:solidFill>
                <a:latin typeface="Candara" pitchFamily="34" charset="0"/>
              </a:rPr>
              <a:t>in-memory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Combine operation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43737" y="242196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</a:rPr>
              <a:t>Main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87567" y="2773025"/>
            <a:ext cx="2117887" cy="1184289"/>
          </a:xfrm>
          <a:prstGeom prst="roundRect">
            <a:avLst>
              <a:gd name="adj" fmla="val 98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7188" y="2773016"/>
            <a:ext cx="21178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while(..)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runMapReduce</a:t>
            </a:r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(..)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1787186" y="2011087"/>
            <a:ext cx="1929519" cy="410883"/>
          </a:xfrm>
          <a:prstGeom prst="rightArrowCallout">
            <a:avLst>
              <a:gd name="adj1" fmla="val 50000"/>
              <a:gd name="adj2" fmla="val 46163"/>
              <a:gd name="adj3" fmla="val 57615"/>
              <a:gd name="adj4" fmla="val 821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ndara" pitchFamily="34" charset="0"/>
              </a:rPr>
              <a:t>Variable data</a:t>
            </a:r>
          </a:p>
        </p:txBody>
      </p:sp>
    </p:spTree>
    <p:extLst>
      <p:ext uri="{BB962C8B-B14F-4D97-AF65-F5344CB8AC3E}">
        <p14:creationId xmlns:p14="http://schemas.microsoft.com/office/powerpoint/2010/main" val="24239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Twister MDS_353_1_81811.mp4&quot; Position=&quot;1&quot; SlideID=&quot;353&quot;/&gt;&lt;/Videos&gt;&#10;"/>
  <p:tag name="MMPROD_UIDATA" val="&lt;database version=&quot;8.0&quot;&gt;&lt;object type=&quot;1&quot; unique_id=&quot;10001&quot;&gt;&lt;property id=&quot;20226&quot; value=&quot;D:\JudyFoxBackupfromCDriver\CSColloquium\Harp2.pptx&quot;/&gt;&lt;object type=&quot;2&quot; unique_id=&quot;152845&quot;&gt;&lt;object type=&quot;3&quot; unique_id=&quot;152846&quot;&gt;&lt;property id=&quot;20148&quot; value=&quot;5&quot;/&gt;&lt;property id=&quot;20300&quot; value=&quot;Slide 1 - &amp;quot;Harp: Collective Communication on Hadoop&amp;quot;&quot;/&gt;&lt;property id=&quot;20307&quot; value=&quot;256&quot;/&gt;&lt;/object&gt;&lt;object type=&quot;3&quot; unique_id=&quot;152848&quot;&gt;&lt;property id=&quot;20148&quot; value=&quot;5&quot;/&gt;&lt;property id=&quot;20300&quot; value=&quot;Slide 4 - &amp;quot;Do we need 140 software packages?&amp;quot;&quot;/&gt;&lt;property id=&quot;20307&quot; value=&quot;290&quot;/&gt;&lt;/object&gt;&lt;object type=&quot;3&quot; unique_id=&quot;152877&quot;&gt;&lt;property id=&quot;20148&quot; value=&quot;5&quot;/&gt;&lt;property id=&quot;20300&quot; value=&quot;Slide 3 - &amp;quot;Machine Learning on Big Data &amp;quot;&quot;/&gt;&lt;property id=&quot;20307&quot; value=&quot;270&quot;/&gt;&lt;/object&gt;&lt;object type=&quot;3&quot; unique_id=&quot;245284&quot;&gt;&lt;property id=&quot;20148&quot; value=&quot;5&quot;/&gt;&lt;property id=&quot;20300&quot; value=&quot;Slide 6&quot;/&gt;&lt;property id=&quot;20307&quot; value=&quot;343&quot;/&gt;&lt;/object&gt;&lt;object type=&quot;3&quot; unique_id=&quot;245285&quot;&gt;&lt;property id=&quot;20148&quot; value=&quot;5&quot;/&gt;&lt;property id=&quot;20300&quot; value=&quot;Slide 7 - &amp;quot;Iterative MapReduce&amp;quot;&quot;/&gt;&lt;property id=&quot;20307&quot; value=&quot;344&quot;/&gt;&lt;/object&gt;&lt;object type=&quot;3&quot; unique_id=&quot;245287&quot;&gt;&lt;property id=&quot;20148&quot; value=&quot;5&quot;/&gt;&lt;property id=&quot;20300&quot; value=&quot;Slide 8&quot;/&gt;&lt;property id=&quot;20307&quot; value=&quot;346&quot;/&gt;&lt;/object&gt;&lt;object type=&quot;3&quot; unique_id=&quot;245288&quot;&gt;&lt;property id=&quot;20148&quot; value=&quot;5&quot;/&gt;&lt;property id=&quot;20300&quot; value=&quot;Slide 9&quot;/&gt;&lt;property id=&quot;20307&quot; value=&quot;347&quot;/&gt;&lt;/object&gt;&lt;object type=&quot;3&quot; unique_id=&quot;245291&quot;&gt;&lt;property id=&quot;20148&quot; value=&quot;5&quot;/&gt;&lt;property id=&quot;20300&quot; value=&quot;Slide 10&quot;/&gt;&lt;property id=&quot;20307&quot; value=&quot;351&quot;/&gt;&lt;/object&gt;&lt;object type=&quot;3&quot; unique_id=&quot;245298&quot;&gt;&lt;property id=&quot;20148&quot; value=&quot;5&quot;/&gt;&lt;property id=&quot;20300&quot; value=&quot;Slide 17&quot;/&gt;&lt;property id=&quot;20307&quot; value=&quot;340&quot;/&gt;&lt;/object&gt;&lt;object type=&quot;3&quot; unique_id=&quot;247246&quot;&gt;&lt;property id=&quot;20148&quot; value=&quot;5&quot;/&gt;&lt;property id=&quot;20300&quot; value=&quot;Slide 11 - &amp;quot;Harp Map-Collective Communication Model&amp;quot;&quot;/&gt;&lt;property id=&quot;20307&quot; value=&quot;362&quot;/&gt;&lt;/object&gt;&lt;object type=&quot;3&quot; unique_id=&quot;247247&quot;&gt;&lt;property id=&quot;20148&quot; value=&quot;5&quot;/&gt;&lt;property id=&quot;20300&quot; value=&quot;Slide 12 - &amp;quot;Hierarchical Data Abstraction  and Collective Communication&amp;quot;&quot;/&gt;&lt;property id=&quot;20307&quot; value=&quot;363&quot;/&gt;&lt;/object&gt;&lt;object type=&quot;3&quot; unique_id=&quot;247249&quot;&gt;&lt;property id=&quot;20148&quot; value=&quot;5&quot;/&gt;&lt;property id=&quot;20300&quot; value=&quot;Slide 13 - &amp;quot;K-means Clustering Parallel Efficiency&amp;quot;&quot;/&gt;&lt;property id=&quot;20307&quot; value=&quot;365&quot;/&gt;&lt;/object&gt;&lt;object type=&quot;3&quot; unique_id=&quot;247251&quot;&gt;&lt;property id=&quot;20148&quot; value=&quot;5&quot;/&gt;&lt;property id=&quot;20300&quot; value=&quot;Slide 14&quot;/&gt;&lt;property id=&quot;20307&quot; value=&quot;367&quot;/&gt;&lt;/object&gt;&lt;object type=&quot;3&quot; unique_id=&quot;247252&quot;&gt;&lt;property id=&quot;20148&quot; value=&quot;5&quot;/&gt;&lt;property id=&quot;20300&quot; value=&quot;Slide 16&quot;/&gt;&lt;property id=&quot;20307&quot; value=&quot;368&quot;/&gt;&lt;/object&gt;&lt;object type=&quot;3&quot; unique_id=&quot;361657&quot;&gt;&lt;property id=&quot;20148&quot; value=&quot;5&quot;/&gt;&lt;property id=&quot;20300&quot; value=&quot;Slide 2&quot;/&gt;&lt;property id=&quot;20307&quot; value=&quot;371&quot;/&gt;&lt;/object&gt;&lt;object type=&quot;3&quot; unique_id=&quot;361658&quot;&gt;&lt;property id=&quot;20148&quot; value=&quot;5&quot;/&gt;&lt;property id=&quot;20300&quot; value=&quot;Slide 5 - &amp;quot;Programming Runtimes&amp;quot;&quot;/&gt;&lt;property id=&quot;20307&quot; value=&quot;372&quot;/&gt;&lt;/object&gt;&lt;object type=&quot;3&quot; unique_id=&quot;361659&quot;&gt;&lt;property id=&quot;20148&quot; value=&quot;5&quot;/&gt;&lt;property id=&quot;20300&quot; value=&quot;Slide 15 - &amp;quot;Data Intensive Kmeans Clustering&amp;quot;&quot;/&gt;&lt;property id=&quot;20307&quot; value=&quot;373&quot;/&gt;&lt;/object&gt;&lt;/object&gt;&lt;object type=&quot;8&quot; unique_id=&quot;1529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</TotalTime>
  <Words>1023</Words>
  <Application>Microsoft Office PowerPoint</Application>
  <PresentationFormat>Widescreen</PresentationFormat>
  <Paragraphs>256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宋体</vt:lpstr>
      <vt:lpstr>Arial</vt:lpstr>
      <vt:lpstr>Book Antiqua</vt:lpstr>
      <vt:lpstr>Calibri</vt:lpstr>
      <vt:lpstr>Calibri Light</vt:lpstr>
      <vt:lpstr>Candara</vt:lpstr>
      <vt:lpstr>Corbel</vt:lpstr>
      <vt:lpstr>Courier New</vt:lpstr>
      <vt:lpstr>Times New Roman</vt:lpstr>
      <vt:lpstr>魏碑</vt:lpstr>
      <vt:lpstr>Office Theme</vt:lpstr>
      <vt:lpstr>2_Office Theme</vt:lpstr>
      <vt:lpstr>3_Office Theme</vt:lpstr>
      <vt:lpstr>4_Office Theme</vt:lpstr>
      <vt:lpstr>Harp: Collective Communication on Hadoop</vt:lpstr>
      <vt:lpstr>PowerPoint Presentation</vt:lpstr>
      <vt:lpstr>Machine Learning on Big Data </vt:lpstr>
      <vt:lpstr>Do we need 140 software packages?</vt:lpstr>
      <vt:lpstr>Programming Runtimes</vt:lpstr>
      <vt:lpstr>PowerPoint Presentation</vt:lpstr>
      <vt:lpstr>Iterative MapReduce</vt:lpstr>
      <vt:lpstr>PowerPoint Presentation</vt:lpstr>
      <vt:lpstr>PowerPoint Presentation</vt:lpstr>
      <vt:lpstr>PowerPoint Presentation</vt:lpstr>
      <vt:lpstr>Harp Map-Collective Communication Model</vt:lpstr>
      <vt:lpstr>Hierarchical Data Abstraction  and Collective Communication</vt:lpstr>
      <vt:lpstr>K-means Clustering Parallel Efficiency</vt:lpstr>
      <vt:lpstr>PowerPoint Presentation</vt:lpstr>
      <vt:lpstr>Data Intensive Kmeans Clustering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Geoffrey Fox</cp:lastModifiedBy>
  <cp:revision>598</cp:revision>
  <dcterms:created xsi:type="dcterms:W3CDTF">2014-03-26T02:42:24Z</dcterms:created>
  <dcterms:modified xsi:type="dcterms:W3CDTF">2014-09-06T13:02:00Z</dcterms:modified>
</cp:coreProperties>
</file>