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373" r:id="rId2"/>
    <p:sldId id="362" r:id="rId3"/>
    <p:sldId id="375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FC7C60-9558-4C3A-A472-874B57B0C9AF}">
          <p14:sldIdLst>
            <p14:sldId id="373"/>
            <p14:sldId id="362"/>
            <p14:sldId id="375"/>
          </p14:sldIdLst>
        </p14:section>
        <p14:section name="Untitled Section" id="{8D23D2C5-EA48-4420-8569-CFCEB354FEE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8240" autoAdjust="0"/>
  </p:normalViewPr>
  <p:slideViewPr>
    <p:cSldViewPr snapToGrid="0">
      <p:cViewPr>
        <p:scale>
          <a:sx n="100" d="100"/>
          <a:sy n="100" d="100"/>
        </p:scale>
        <p:origin x="-22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254D-D6A8-4F03-A6BD-994C16793977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B927-EBE1-49E2-8934-5881B37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62517"/>
            <a:ext cx="28448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11" y="6361599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7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1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1280" y="552508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5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336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19" y="6491288"/>
            <a:ext cx="77370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E40701"/>
                </a:solidFill>
              </a:rPr>
              <a:t>A</a:t>
            </a:r>
            <a:r>
              <a:rPr lang="en-US" sz="1800" b="1" i="1" dirty="0">
                <a:solidFill>
                  <a:srgbClr val="EFBA00"/>
                </a:solidFill>
              </a:rPr>
              <a:t>L</a:t>
            </a:r>
            <a:r>
              <a:rPr lang="en-US" sz="1800" b="1" i="1" dirty="0">
                <a:solidFill>
                  <a:srgbClr val="1851CE"/>
                </a:solidFill>
              </a:rPr>
              <a:t>S</a:t>
            </a:r>
            <a:r>
              <a:rPr lang="en-US" sz="1800" b="1" i="1" dirty="0">
                <a:solidFill>
                  <a:srgbClr val="18A221"/>
                </a:solidFill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61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Large-Scale Data Analysis Applications</a:t>
            </a:r>
            <a:endParaRPr lang="en-US" sz="36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25626" y="3923196"/>
            <a:ext cx="2450729" cy="2010256"/>
            <a:chOff x="5568454" y="5257060"/>
            <a:chExt cx="1999159" cy="1470583"/>
          </a:xfrm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8457" y="5257060"/>
              <a:ext cx="1999156" cy="1470583"/>
            </a:xfrm>
            <a:prstGeom prst="rect">
              <a:avLst/>
            </a:prstGeom>
            <a:solidFill>
              <a:srgbClr val="376092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5568459" y="6375504"/>
              <a:ext cx="301018" cy="24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schemeClr val="accent6"/>
                  </a:solidFill>
                </a:rPr>
                <a:t>IN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8454" y="5420919"/>
              <a:ext cx="823049" cy="378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schemeClr val="accent6"/>
                  </a:solidFill>
                </a:rPr>
                <a:t>Classified OUT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60" y="3923196"/>
            <a:ext cx="2251887" cy="2010255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12" y="3907184"/>
            <a:ext cx="2228614" cy="1965563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3" y="3952992"/>
            <a:ext cx="2073147" cy="1965563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53359" y="6043031"/>
            <a:ext cx="1895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Computer </a:t>
            </a:r>
            <a:r>
              <a:rPr lang="en-US" sz="2000" i="1" dirty="0">
                <a:solidFill>
                  <a:prstClr val="black"/>
                </a:solidFill>
              </a:rPr>
              <a:t>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1696" y="6069691"/>
            <a:ext cx="2118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Complex Networks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776" y="6072059"/>
            <a:ext cx="168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Bioinformatics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4151" y="6070875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Deep Learning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21" name="Subtitle 3"/>
          <p:cNvSpPr txBox="1">
            <a:spLocks/>
          </p:cNvSpPr>
          <p:nvPr/>
        </p:nvSpPr>
        <p:spPr>
          <a:xfrm>
            <a:off x="385181" y="1248230"/>
            <a:ext cx="11713029" cy="265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2" indent="-365760" defTabSz="684701" eaLnBrk="0" fontAlgn="base" hangingPunct="0">
              <a:spcAft>
                <a:spcPts val="600"/>
              </a:spcAft>
              <a:buSzPct val="80000"/>
              <a:buBlip>
                <a:blip r:embed="rId6"/>
              </a:buBlip>
              <a:defRPr/>
            </a:pPr>
            <a:r>
              <a:rPr kumimoji="1" lang="en-US" sz="21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Data 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analysis plays an important role in data-driven scientific discovery and commercial services. 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An interesting principle is that HPC ideas should integrate well with Apache (and other) open source big data technologies (ABDS). ABDS seems a winner as it has a clear vitality and innovation with a sustainable software model. 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Our current catalog has identified 200 software subsystems divided into 17 layers. </a:t>
            </a:r>
            <a:endParaRPr kumimoji="1" lang="en-US" sz="210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 marL="574675" lvl="2" indent="-365760" defTabSz="684701" eaLnBrk="0" fontAlgn="base" hangingPunct="0">
              <a:spcAft>
                <a:spcPts val="600"/>
              </a:spcAft>
              <a:buSzPct val="80000"/>
              <a:buBlip>
                <a:blip r:embed="rId6"/>
              </a:buBlip>
              <a:defRPr/>
            </a:pPr>
            <a:r>
              <a:rPr kumimoji="1" lang="en-US" sz="21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Illustrating 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this principle, I have shown that previous standalone enhanced versions of </a:t>
            </a:r>
            <a:r>
              <a:rPr kumimoji="1" lang="en-US" sz="2100" dirty="0" err="1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MapReduce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 can be replaced by a Hadoop plug-in that offers both data abstractions useful for high performance iteration and communication using best available (MPI) approaches that are portable to HPC and Cloud. </a:t>
            </a:r>
            <a:endParaRPr kumimoji="1" lang="en-US" sz="210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 marL="574675" lvl="2" indent="-365760" defTabSz="684701" eaLnBrk="0" fontAlgn="base" hangingPunct="0">
              <a:spcAft>
                <a:spcPts val="600"/>
              </a:spcAft>
              <a:buSzPct val="80000"/>
              <a:buBlip>
                <a:blip r:embed="rId6"/>
              </a:buBlip>
              <a:defRPr/>
            </a:pPr>
            <a:r>
              <a:rPr kumimoji="1" lang="en-US" sz="21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This 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iterative solver would enable robustness, scalability, productivity, and sustainability for applications including Computer Vision, Pathology, Information Visualization, Network Science, Remote sensing, Physical Simulation, as well as many commercial applications. </a:t>
            </a:r>
            <a:r>
              <a:rPr kumimoji="1" lang="en-US" sz="21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This 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variety of applications should allow tests of memory architecture, </a:t>
            </a:r>
            <a:r>
              <a:rPr kumimoji="1" lang="en-US" sz="2100" dirty="0" err="1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vectorization</a:t>
            </a:r>
            <a:r>
              <a:rPr kumimoji="1" lang="en-US" sz="21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 and parallelization approach on the different Intel systems</a:t>
            </a:r>
            <a:r>
              <a:rPr kumimoji="1" lang="en-US" sz="21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.</a:t>
            </a:r>
          </a:p>
          <a:p>
            <a:pPr marL="208915" lvl="2" indent="0" defTabSz="684701" eaLnBrk="0" fontAlgn="base" hangingPunct="0">
              <a:spcAft>
                <a:spcPts val="600"/>
              </a:spcAft>
              <a:buSzPct val="80000"/>
              <a:buNone/>
              <a:defRPr/>
            </a:pPr>
            <a:endParaRPr kumimoji="1" lang="en-US" sz="320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>
              <a:buSzPct val="80000"/>
            </a:pPr>
            <a:endParaRPr lang="en-US" dirty="0" smtClean="0"/>
          </a:p>
          <a:p>
            <a:pPr marL="0" indent="0" algn="ctr">
              <a:buSzPct val="80000"/>
              <a:buFont typeface="Arial" pitchFamily="34" charset="0"/>
              <a:buNone/>
            </a:pPr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546966" y="828026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2000" kern="0" dirty="0" smtClean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Judy </a:t>
            </a:r>
            <a:r>
              <a:rPr lang="en-US" sz="2000" kern="0" dirty="0" err="1" smtClean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Qiu</a:t>
            </a:r>
            <a:r>
              <a:rPr lang="en-US" sz="2000" kern="0" dirty="0" smtClean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, Indiana University</a:t>
            </a:r>
            <a:endParaRPr lang="en-US" sz="2000" kern="0" dirty="0">
              <a:solidFill>
                <a:srgbClr val="4F81BD">
                  <a:lumMod val="75000"/>
                </a:srgbClr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64012" y="-1965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Map-Collective Communication Model</a:t>
            </a:r>
            <a:endParaRPr lang="en-US" sz="3600" b="1" kern="0" dirty="0">
              <a:solidFill>
                <a:srgbClr val="4F81BD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>
          <a:xfrm>
            <a:off x="467424" y="1399385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Parallelism Model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6333547" y="1315528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Software Architecture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9451" y="2220162"/>
            <a:ext cx="5207216" cy="2548397"/>
            <a:chOff x="619450" y="2618515"/>
            <a:chExt cx="5207216" cy="2548397"/>
          </a:xfrm>
        </p:grpSpPr>
        <p:sp>
          <p:nvSpPr>
            <p:cNvPr id="56" name="Rounded Rectangle 55"/>
            <p:cNvSpPr/>
            <p:nvPr/>
          </p:nvSpPr>
          <p:spPr>
            <a:xfrm>
              <a:off x="619450" y="3878661"/>
              <a:ext cx="2296904" cy="48280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Shuffle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25523" y="3184456"/>
              <a:ext cx="2501143" cy="1558993"/>
              <a:chOff x="7121236" y="2211758"/>
              <a:chExt cx="4525819" cy="216627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7214931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8224318" y="2211759"/>
                <a:ext cx="493643" cy="21623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33706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1079339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</a:t>
                </a:r>
                <a:endParaRPr lang="en-US" sz="1600" dirty="0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9992253" y="3313373"/>
                <a:ext cx="918295" cy="0"/>
              </a:xfrm>
              <a:prstGeom prst="line">
                <a:avLst/>
              </a:prstGeom>
              <a:ln w="50800" cap="rnd"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7121236" y="3477892"/>
                <a:ext cx="4525819" cy="4575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Collective Communication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845356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74123" y="3006000"/>
              <a:ext cx="209689" cy="943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02889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86875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endParaRPr lang="en-US" sz="16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5104" y="3486841"/>
              <a:ext cx="390072" cy="0"/>
            </a:xfrm>
            <a:prstGeom prst="line">
              <a:avLst/>
            </a:prstGeom>
            <a:ln w="50800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361468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063514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endParaRPr lang="en-US" sz="1600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47163" y="3953854"/>
              <a:ext cx="368801" cy="271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79801" y="2618515"/>
              <a:ext cx="242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Map-Collective  Model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2607" y="2621650"/>
              <a:ext cx="197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MapReduce</a:t>
              </a:r>
              <a:r>
                <a:rPr lang="en-US" sz="1600" dirty="0" smtClean="0"/>
                <a:t>  Model</a:t>
              </a:r>
              <a:endParaRPr lang="en-US" sz="16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259269" y="2139440"/>
            <a:ext cx="5096123" cy="2662177"/>
            <a:chOff x="687754" y="1713376"/>
            <a:chExt cx="9667630" cy="4705184"/>
          </a:xfrm>
        </p:grpSpPr>
        <p:sp>
          <p:nvSpPr>
            <p:cNvPr id="75" name="Rectangle 74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Y</a:t>
              </a:r>
              <a:r>
                <a:rPr lang="en-US" sz="1600" dirty="0" smtClean="0"/>
                <a:t>ARN</a:t>
              </a:r>
              <a:endParaRPr lang="en-US" sz="1600" dirty="0"/>
            </a:p>
          </p:txBody>
        </p:sp>
        <p:sp>
          <p:nvSpPr>
            <p:cNvPr id="76" name="L-Shape 75"/>
            <p:cNvSpPr/>
            <p:nvPr/>
          </p:nvSpPr>
          <p:spPr>
            <a:xfrm>
              <a:off x="3595076" y="3454399"/>
              <a:ext cx="6760304" cy="1632281"/>
            </a:xfrm>
            <a:prstGeom prst="corner">
              <a:avLst>
                <a:gd name="adj1" fmla="val 38508"/>
                <a:gd name="adj2" fmla="val 18809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MapReduce</a:t>
              </a:r>
              <a:r>
                <a:rPr lang="en-US" sz="1600" dirty="0" smtClean="0"/>
                <a:t> V2</a:t>
              </a:r>
              <a:endParaRPr lang="en-US" sz="16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31345" y="3454399"/>
              <a:ext cx="3324039" cy="92221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Harp</a:t>
              </a:r>
              <a:endParaRPr lang="en-US" sz="16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95076" y="1747347"/>
              <a:ext cx="3324039" cy="16156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MapReduce</a:t>
              </a:r>
              <a:r>
                <a:rPr lang="en-US" sz="1600" dirty="0" smtClean="0"/>
                <a:t> Applications</a:t>
              </a:r>
              <a:endParaRPr lang="en-US" sz="16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1344" y="1751863"/>
              <a:ext cx="3324039" cy="161116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Map-Collective Applications</a:t>
              </a:r>
              <a:endParaRPr lang="en-US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5911" y="2333332"/>
              <a:ext cx="2510198" cy="598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dirty="0" smtClean="0"/>
                <a:t>pplication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5911" y="4079840"/>
              <a:ext cx="2571765" cy="598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Framework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8664" y="5326604"/>
              <a:ext cx="2571765" cy="1033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Resource Manager</a:t>
              </a:r>
              <a:endParaRPr lang="en-US" sz="16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6286627" y="4819986"/>
            <a:ext cx="1178247" cy="44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84058" y="5855784"/>
            <a:ext cx="10081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en-US" dirty="0">
                <a:latin typeface="Candara" pitchFamily="34" charset="0"/>
                <a:ea typeface="魏碑" charset="-122"/>
              </a:rPr>
              <a:t>We generalize the Map-Reduce concept to Map-Collective, noting that large collectives </a:t>
            </a:r>
            <a:r>
              <a:rPr kumimoji="1" lang="en-US" dirty="0" smtClean="0">
                <a:latin typeface="Candara" pitchFamily="34" charset="0"/>
                <a:ea typeface="魏碑" charset="-122"/>
              </a:rPr>
              <a:t> (high performance data movement) are </a:t>
            </a:r>
            <a:r>
              <a:rPr kumimoji="1" lang="en-US" dirty="0">
                <a:latin typeface="Candara" pitchFamily="34" charset="0"/>
                <a:ea typeface="魏碑" charset="-122"/>
              </a:rPr>
              <a:t>a distinguishing feature of data intensive and data mining applications.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5708" y="664419"/>
            <a:ext cx="549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accent4"/>
                </a:solidFill>
              </a:rPr>
              <a:t>Hadoop Plugin (on Hadoop 1.2.1 and Hadoop 2.2.0)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57" y="0"/>
            <a:ext cx="1973943" cy="77674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59269" y="1932668"/>
            <a:ext cx="5337645" cy="3650547"/>
            <a:chOff x="6259269" y="2380343"/>
            <a:chExt cx="5337645" cy="3650547"/>
          </a:xfrm>
        </p:grpSpPr>
        <p:pic>
          <p:nvPicPr>
            <p:cNvPr id="41" name="Picture 4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269" y="2380343"/>
              <a:ext cx="5337645" cy="32812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363960" y="5661558"/>
              <a:ext cx="185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REEF Architecture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1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8983" y="1533152"/>
            <a:ext cx="9384306" cy="4338317"/>
            <a:chOff x="1636694" y="87087"/>
            <a:chExt cx="8900678" cy="6622034"/>
          </a:xfrm>
          <a:solidFill>
            <a:srgbClr val="DEE7F8"/>
          </a:solidFill>
        </p:grpSpPr>
        <p:sp>
          <p:nvSpPr>
            <p:cNvPr id="360" name="Rounded Rectangle 359"/>
            <p:cNvSpPr/>
            <p:nvPr/>
          </p:nvSpPr>
          <p:spPr>
            <a:xfrm>
              <a:off x="1663299" y="2130293"/>
              <a:ext cx="8847467" cy="1271380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1636694" y="87087"/>
              <a:ext cx="8874073" cy="1868448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1663299" y="3531494"/>
              <a:ext cx="8874073" cy="2335098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121187" y="917216"/>
              <a:ext cx="1064931" cy="633398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Vertex Table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383183" y="2234837"/>
              <a:ext cx="1194872" cy="65118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KeyValue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Partition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747038" y="5001198"/>
              <a:ext cx="1103957" cy="6481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Array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70367" y="6145890"/>
              <a:ext cx="1694001" cy="563231"/>
            </a:xfrm>
            <a:prstGeom prst="roundRect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Commutable</a:t>
              </a:r>
            </a:p>
          </p:txBody>
        </p:sp>
        <p:cxnSp>
          <p:nvCxnSpPr>
            <p:cNvPr id="26" name="Straight Arrow Connector 25"/>
            <p:cNvCxnSpPr>
              <a:stCxn id="24" idx="0"/>
              <a:endCxn id="37" idx="2"/>
            </p:cNvCxnSpPr>
            <p:nvPr/>
          </p:nvCxnSpPr>
          <p:spPr>
            <a:xfrm flipH="1" flipV="1">
              <a:off x="2969138" y="4625606"/>
              <a:ext cx="329879" cy="375592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0"/>
              <a:endCxn id="31" idx="2"/>
            </p:cNvCxnSpPr>
            <p:nvPr/>
          </p:nvCxnSpPr>
          <p:spPr>
            <a:xfrm flipV="1">
              <a:off x="5317368" y="5649357"/>
              <a:ext cx="2155631" cy="496533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7945991" y="3982027"/>
              <a:ext cx="1199025" cy="6680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KeyValues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429187" y="3977852"/>
              <a:ext cx="2280918" cy="67096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Vertices, Edges, Messages</a:t>
              </a:r>
            </a:p>
          </p:txBody>
        </p:sp>
        <p:cxnSp>
          <p:nvCxnSpPr>
            <p:cNvPr id="43" name="Straight Arrow Connector 42"/>
            <p:cNvCxnSpPr>
              <a:stCxn id="39" idx="0"/>
              <a:endCxn id="15" idx="2"/>
            </p:cNvCxnSpPr>
            <p:nvPr/>
          </p:nvCxnSpPr>
          <p:spPr>
            <a:xfrm flipV="1">
              <a:off x="8545503" y="2886024"/>
              <a:ext cx="435116" cy="109600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60" idx="0"/>
              <a:endCxn id="14" idx="2"/>
            </p:cNvCxnSpPr>
            <p:nvPr/>
          </p:nvCxnSpPr>
          <p:spPr>
            <a:xfrm flipH="1" flipV="1">
              <a:off x="7653653" y="1550614"/>
              <a:ext cx="16568" cy="68422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5" idx="0"/>
              <a:endCxn id="149" idx="2"/>
            </p:cNvCxnSpPr>
            <p:nvPr/>
          </p:nvCxnSpPr>
          <p:spPr>
            <a:xfrm flipH="1" flipV="1">
              <a:off x="8978334" y="1545164"/>
              <a:ext cx="2285" cy="68967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3475700" y="3976806"/>
              <a:ext cx="877637" cy="6488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Double Array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597629" y="3977708"/>
              <a:ext cx="743017" cy="6478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Int</a:t>
              </a:r>
              <a:r>
                <a:rPr lang="en-US" sz="1600" dirty="0">
                  <a:solidFill>
                    <a:schemeClr val="tx1"/>
                  </a:solidFill>
                </a:rPr>
                <a:t> Array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784583" y="3976806"/>
              <a:ext cx="731833" cy="6488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Long Array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649528" y="2242899"/>
              <a:ext cx="1453732" cy="635877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Array </a:t>
              </a:r>
              <a:r>
                <a:rPr lang="en-US" sz="1600" dirty="0" smtClean="0">
                  <a:solidFill>
                    <a:schemeClr val="tx1"/>
                  </a:solidFill>
                </a:rPr>
                <a:t>Partition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&lt; Array Type &gt;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62581" y="5001198"/>
              <a:ext cx="1420835" cy="6481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Struct</a:t>
              </a:r>
              <a:r>
                <a:rPr lang="en-US" sz="1600" dirty="0">
                  <a:solidFill>
                    <a:schemeClr val="tx1"/>
                  </a:solidFill>
                </a:rPr>
                <a:t> Object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37755" y="2234835"/>
              <a:ext cx="1064931" cy="62942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Vertex Partition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599435" y="2242899"/>
              <a:ext cx="1162949" cy="624392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Edge Partition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649528" y="931731"/>
              <a:ext cx="1453731" cy="663009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Array Table &lt;Array Type&gt;</a:t>
              </a:r>
            </a:p>
          </p:txBody>
        </p:sp>
        <p:cxnSp>
          <p:nvCxnSpPr>
            <p:cNvPr id="76" name="Straight Arrow Connector 75"/>
            <p:cNvCxnSpPr>
              <a:stCxn id="25" idx="0"/>
              <a:endCxn id="24" idx="2"/>
            </p:cNvCxnSpPr>
            <p:nvPr/>
          </p:nvCxnSpPr>
          <p:spPr>
            <a:xfrm flipH="1" flipV="1">
              <a:off x="3299017" y="5649357"/>
              <a:ext cx="2018351" cy="496533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36" idx="0"/>
              <a:endCxn id="27" idx="2"/>
            </p:cNvCxnSpPr>
            <p:nvPr/>
          </p:nvCxnSpPr>
          <p:spPr>
            <a:xfrm flipH="1" flipV="1">
              <a:off x="3376394" y="2878777"/>
              <a:ext cx="538125" cy="109803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37" idx="0"/>
              <a:endCxn id="27" idx="2"/>
            </p:cNvCxnSpPr>
            <p:nvPr/>
          </p:nvCxnSpPr>
          <p:spPr>
            <a:xfrm flipV="1">
              <a:off x="2969138" y="2878777"/>
              <a:ext cx="407256" cy="109893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38" idx="0"/>
              <a:endCxn id="27" idx="2"/>
            </p:cNvCxnSpPr>
            <p:nvPr/>
          </p:nvCxnSpPr>
          <p:spPr>
            <a:xfrm flipV="1">
              <a:off x="2150500" y="2878777"/>
              <a:ext cx="1225894" cy="109803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24" idx="0"/>
              <a:endCxn id="36" idx="2"/>
            </p:cNvCxnSpPr>
            <p:nvPr/>
          </p:nvCxnSpPr>
          <p:spPr>
            <a:xfrm flipV="1">
              <a:off x="3299016" y="4625606"/>
              <a:ext cx="615502" cy="375592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24" idx="0"/>
              <a:endCxn id="38" idx="2"/>
            </p:cNvCxnSpPr>
            <p:nvPr/>
          </p:nvCxnSpPr>
          <p:spPr>
            <a:xfrm flipH="1" flipV="1">
              <a:off x="2150500" y="4625606"/>
              <a:ext cx="1148517" cy="375592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ounded Rectangle 141"/>
            <p:cNvSpPr/>
            <p:nvPr/>
          </p:nvSpPr>
          <p:spPr>
            <a:xfrm>
              <a:off x="5884054" y="2234835"/>
              <a:ext cx="1058610" cy="651190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Message Partition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8331535" y="917216"/>
              <a:ext cx="1293597" cy="627948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KeyValue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Table</a:t>
              </a: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4470366" y="3979942"/>
              <a:ext cx="740536" cy="66887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Byte Array</a:t>
              </a:r>
            </a:p>
          </p:txBody>
        </p:sp>
        <p:cxnSp>
          <p:nvCxnSpPr>
            <p:cNvPr id="164" name="Straight Arrow Connector 163"/>
            <p:cNvCxnSpPr>
              <a:stCxn id="157" idx="0"/>
              <a:endCxn id="63" idx="2"/>
            </p:cNvCxnSpPr>
            <p:nvPr/>
          </p:nvCxnSpPr>
          <p:spPr>
            <a:xfrm flipV="1">
              <a:off x="4840634" y="2867291"/>
              <a:ext cx="340275" cy="111265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40" idx="0"/>
              <a:endCxn id="63" idx="2"/>
            </p:cNvCxnSpPr>
            <p:nvPr/>
          </p:nvCxnSpPr>
          <p:spPr>
            <a:xfrm flipH="1" flipV="1">
              <a:off x="5180910" y="2867291"/>
              <a:ext cx="1388737" cy="111056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40" idx="0"/>
              <a:endCxn id="142" idx="2"/>
            </p:cNvCxnSpPr>
            <p:nvPr/>
          </p:nvCxnSpPr>
          <p:spPr>
            <a:xfrm flipH="1" flipV="1">
              <a:off x="6413359" y="2886026"/>
              <a:ext cx="156288" cy="109182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7" idx="0"/>
              <a:endCxn id="142" idx="2"/>
            </p:cNvCxnSpPr>
            <p:nvPr/>
          </p:nvCxnSpPr>
          <p:spPr>
            <a:xfrm flipV="1">
              <a:off x="4840634" y="2886026"/>
              <a:ext cx="1572725" cy="109391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4" idx="0"/>
              <a:endCxn id="157" idx="2"/>
            </p:cNvCxnSpPr>
            <p:nvPr/>
          </p:nvCxnSpPr>
          <p:spPr>
            <a:xfrm flipV="1">
              <a:off x="3299016" y="4648818"/>
              <a:ext cx="1541618" cy="352380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stCxn id="157" idx="0"/>
              <a:endCxn id="27" idx="2"/>
            </p:cNvCxnSpPr>
            <p:nvPr/>
          </p:nvCxnSpPr>
          <p:spPr>
            <a:xfrm flipH="1" flipV="1">
              <a:off x="3376394" y="2878777"/>
              <a:ext cx="1464240" cy="110116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stCxn id="27" idx="0"/>
              <a:endCxn id="68" idx="2"/>
            </p:cNvCxnSpPr>
            <p:nvPr/>
          </p:nvCxnSpPr>
          <p:spPr>
            <a:xfrm flipV="1">
              <a:off x="3376394" y="1594741"/>
              <a:ext cx="0" cy="64815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40" idx="0"/>
              <a:endCxn id="60" idx="2"/>
            </p:cNvCxnSpPr>
            <p:nvPr/>
          </p:nvCxnSpPr>
          <p:spPr>
            <a:xfrm flipV="1">
              <a:off x="6569647" y="2864263"/>
              <a:ext cx="1100574" cy="111358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0" name="Rounded Rectangle 299"/>
            <p:cNvSpPr/>
            <p:nvPr/>
          </p:nvSpPr>
          <p:spPr>
            <a:xfrm>
              <a:off x="5874299" y="917217"/>
              <a:ext cx="1064931" cy="628123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Message Table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4627409" y="928820"/>
              <a:ext cx="1064931" cy="614240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Edge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Table</a:t>
              </a:r>
            </a:p>
          </p:txBody>
        </p:sp>
        <p:cxnSp>
          <p:nvCxnSpPr>
            <p:cNvPr id="319" name="Straight Arrow Connector 318"/>
            <p:cNvCxnSpPr>
              <a:stCxn id="31" idx="0"/>
              <a:endCxn id="40" idx="2"/>
            </p:cNvCxnSpPr>
            <p:nvPr/>
          </p:nvCxnSpPr>
          <p:spPr>
            <a:xfrm flipH="1" flipV="1">
              <a:off x="6569646" y="4648818"/>
              <a:ext cx="903352" cy="352380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" idx="0"/>
              <a:endCxn id="39" idx="2"/>
            </p:cNvCxnSpPr>
            <p:nvPr/>
          </p:nvCxnSpPr>
          <p:spPr>
            <a:xfrm flipV="1">
              <a:off x="7472999" y="4650106"/>
              <a:ext cx="1072505" cy="351093"/>
            </a:xfrm>
            <a:prstGeom prst="straightConnector1">
              <a:avLst/>
            </a:prstGeom>
            <a:grpFill/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142" idx="0"/>
              <a:endCxn id="300" idx="2"/>
            </p:cNvCxnSpPr>
            <p:nvPr/>
          </p:nvCxnSpPr>
          <p:spPr>
            <a:xfrm flipH="1" flipV="1">
              <a:off x="6406765" y="1545340"/>
              <a:ext cx="6594" cy="68949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>
              <a:stCxn id="63" idx="0"/>
              <a:endCxn id="301" idx="2"/>
            </p:cNvCxnSpPr>
            <p:nvPr/>
          </p:nvCxnSpPr>
          <p:spPr>
            <a:xfrm flipH="1" flipV="1">
              <a:off x="5159875" y="1543060"/>
              <a:ext cx="21034" cy="69984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7" name="TextBox 346"/>
            <p:cNvSpPr txBox="1"/>
            <p:nvPr/>
          </p:nvSpPr>
          <p:spPr>
            <a:xfrm>
              <a:off x="8232230" y="5353517"/>
              <a:ext cx="2168044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Broadcast, Send, Gather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2570885" y="279485"/>
              <a:ext cx="7545010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Broadcast, </a:t>
              </a:r>
              <a:r>
                <a:rPr lang="en-US" sz="1600" dirty="0" err="1"/>
                <a:t>Allgather</a:t>
              </a:r>
              <a:r>
                <a:rPr lang="en-US" sz="1600" dirty="0"/>
                <a:t>, </a:t>
              </a:r>
              <a:r>
                <a:rPr lang="en-US" sz="1600" dirty="0" err="1"/>
                <a:t>Allreduce</a:t>
              </a:r>
              <a:r>
                <a:rPr lang="en-US" sz="1600" dirty="0"/>
                <a:t>, Regroup-(combine/reduce), </a:t>
              </a:r>
              <a:r>
                <a:rPr lang="en-US" sz="1600" dirty="0" smtClean="0"/>
                <a:t>Message-to-Vertex</a:t>
              </a:r>
              <a:r>
                <a:rPr lang="en-US" sz="1600" dirty="0"/>
                <a:t>, Edge-to-Vertex 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023848" y="2910550"/>
              <a:ext cx="1363239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Broadcast, Send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1760050" y="1090945"/>
              <a:ext cx="837579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Table</a:t>
              </a: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1697936" y="2420787"/>
              <a:ext cx="921601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Partition</a:t>
              </a: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1704540" y="5131020"/>
              <a:ext cx="1020218" cy="459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Basic Types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9603" y="57094"/>
            <a:ext cx="1138948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Hierarchical Data Abstraction </a:t>
            </a:r>
            <a:b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</a:br>
            <a:r>
              <a:rPr lang="en-US" sz="3600" b="1" kern="0" dirty="0">
                <a:solidFill>
                  <a:srgbClr val="4F81BD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and Collective Communication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57" y="0"/>
            <a:ext cx="1973943" cy="776741"/>
          </a:xfrm>
          <a:prstGeom prst="rect">
            <a:avLst/>
          </a:prstGeom>
        </p:spPr>
      </p:pic>
      <p:sp>
        <p:nvSpPr>
          <p:cNvPr id="56" name="Subtitle 3"/>
          <p:cNvSpPr txBox="1">
            <a:spLocks/>
          </p:cNvSpPr>
          <p:nvPr/>
        </p:nvSpPr>
        <p:spPr>
          <a:xfrm>
            <a:off x="1454443" y="5989477"/>
            <a:ext cx="10136459" cy="695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8915" lvl="2" indent="0" defTabSz="684701" eaLnBrk="0" fontAlgn="base" hangingPunct="0">
              <a:spcAft>
                <a:spcPts val="600"/>
              </a:spcAft>
              <a:buSzPct val="80000"/>
              <a:buNone/>
              <a:defRPr/>
            </a:pPr>
            <a:r>
              <a:rPr kumimoji="1" lang="en-US" sz="20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We create </a:t>
            </a:r>
            <a:r>
              <a:rPr kumimoji="1" lang="en-US" sz="20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abstractions and </a:t>
            </a:r>
            <a:r>
              <a:rPr kumimoji="1" lang="en-US" sz="20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connect </a:t>
            </a:r>
            <a:r>
              <a:rPr kumimoji="1" lang="en-US" sz="2000" dirty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to other communities so we can collaborate on common software building blocks. </a:t>
            </a:r>
            <a:endParaRPr lang="en-US" dirty="0" smtClean="0"/>
          </a:p>
          <a:p>
            <a:pPr marL="0" indent="0" algn="ctr">
              <a:buSzPct val="80000"/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Twister MDS_353_1_81811.mp4&quot; Position=&quot;1&quot; SlideID=&quot;353&quot;/&gt;&lt;/Videos&gt;&#10;"/>
  <p:tag name="MMPROD_UIDATA" val="&lt;database version=&quot;8.0&quot;&gt;&lt;object type=&quot;1&quot; unique_id=&quot;10001&quot;&gt;&lt;property id=&quot;20226&quot; value=&quot;D:\JudyFoxBackupfromCDriver\Intel-IUMeeting\Harp_JudyQiu.pptx&quot;/&gt;&lt;object type=&quot;2&quot; unique_id=&quot;152845&quot;&gt;&lt;object type=&quot;3&quot; unique_id=&quot;247246&quot;&gt;&lt;property id=&quot;20148&quot; value=&quot;5&quot;/&gt;&lt;property id=&quot;20300&quot; value=&quot;Slide 2 - &amp;quot;Map-Collective Communication Model&amp;quot;&quot;/&gt;&lt;property id=&quot;20307&quot; value=&quot;362&quot;/&gt;&lt;/object&gt;&lt;object type=&quot;3&quot; unique_id=&quot;361659&quot;&gt;&lt;property id=&quot;20148&quot; value=&quot;5&quot;/&gt;&lt;property id=&quot;20300&quot; value=&quot;Slide 1 - &amp;quot;Large-Scale Data Analysis Applications&amp;quot;&quot;/&gt;&lt;property id=&quot;20307&quot; value=&quot;373&quot;/&gt;&lt;/object&gt;&lt;object type=&quot;3&quot; unique_id=&quot;398004&quot;&gt;&lt;property id=&quot;20148&quot; value=&quot;5&quot;/&gt;&lt;property id=&quot;20300&quot; value=&quot;Slide 3 - &amp;quot;Hierarchical Data Abstraction  and Collective Communication&amp;quot;&quot;/&gt;&lt;property id=&quot;20307&quot; value=&quot;375&quot;/&gt;&lt;/object&gt;&lt;/object&gt;&lt;object type=&quot;8&quot; unique_id=&quot;1529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5310</TotalTime>
  <Words>188</Words>
  <Application>Microsoft Office PowerPoint</Application>
  <PresentationFormat>Custom</PresentationFormat>
  <Paragraphs>68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2_Office Theme</vt:lpstr>
      <vt:lpstr>Large-Scale Data Analysis Applications</vt:lpstr>
      <vt:lpstr>Map-Collective Communication Model</vt:lpstr>
      <vt:lpstr>Hierarchical Data Abstraction  and Collective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zhangbj</dc:creator>
  <cp:lastModifiedBy>Judy Fox</cp:lastModifiedBy>
  <cp:revision>644</cp:revision>
  <dcterms:created xsi:type="dcterms:W3CDTF">2014-03-26T02:42:24Z</dcterms:created>
  <dcterms:modified xsi:type="dcterms:W3CDTF">2014-11-08T23:54:44Z</dcterms:modified>
</cp:coreProperties>
</file>