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38" r:id="rId3"/>
    <p:sldMasterId id="2147483750" r:id="rId4"/>
    <p:sldMasterId id="2147483775" r:id="rId5"/>
    <p:sldMasterId id="2147483787" r:id="rId6"/>
  </p:sldMasterIdLst>
  <p:notesMasterIdLst>
    <p:notesMasterId r:id="rId42"/>
  </p:notesMasterIdLst>
  <p:sldIdLst>
    <p:sldId id="424" r:id="rId7"/>
    <p:sldId id="404" r:id="rId8"/>
    <p:sldId id="451" r:id="rId9"/>
    <p:sldId id="452" r:id="rId10"/>
    <p:sldId id="453" r:id="rId11"/>
    <p:sldId id="473" r:id="rId12"/>
    <p:sldId id="454" r:id="rId13"/>
    <p:sldId id="474" r:id="rId14"/>
    <p:sldId id="455" r:id="rId15"/>
    <p:sldId id="456" r:id="rId16"/>
    <p:sldId id="300" r:id="rId17"/>
    <p:sldId id="493" r:id="rId18"/>
    <p:sldId id="492" r:id="rId19"/>
    <p:sldId id="275" r:id="rId20"/>
    <p:sldId id="299" r:id="rId21"/>
    <p:sldId id="483" r:id="rId22"/>
    <p:sldId id="484" r:id="rId23"/>
    <p:sldId id="485" r:id="rId24"/>
    <p:sldId id="486" r:id="rId25"/>
    <p:sldId id="316" r:id="rId26"/>
    <p:sldId id="319" r:id="rId27"/>
    <p:sldId id="457" r:id="rId28"/>
    <p:sldId id="459" r:id="rId29"/>
    <p:sldId id="458" r:id="rId30"/>
    <p:sldId id="475" r:id="rId31"/>
    <p:sldId id="476" r:id="rId32"/>
    <p:sldId id="477" r:id="rId33"/>
    <p:sldId id="491" r:id="rId34"/>
    <p:sldId id="478" r:id="rId35"/>
    <p:sldId id="479" r:id="rId36"/>
    <p:sldId id="480" r:id="rId37"/>
    <p:sldId id="481" r:id="rId38"/>
    <p:sldId id="490" r:id="rId39"/>
    <p:sldId id="488" r:id="rId40"/>
    <p:sldId id="4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96" autoAdjust="0"/>
    <p:restoredTop sz="89277" autoAdjust="0"/>
  </p:normalViewPr>
  <p:slideViewPr>
    <p:cSldViewPr>
      <p:cViewPr varScale="1">
        <p:scale>
          <a:sx n="80" d="100"/>
          <a:sy n="80" d="100"/>
        </p:scale>
        <p:origin x="-90" y="-5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081821294077374"/>
          <c:y val="7.4548702245552684E-2"/>
          <c:w val="0.82137328805463306"/>
          <c:h val="0.79822506561679785"/>
        </c:manualLayout>
      </c:layout>
      <c:barChart>
        <c:barDir val="col"/>
        <c:grouping val="clustered"/>
        <c:varyColors val="0"/>
        <c:ser>
          <c:idx val="0"/>
          <c:order val="0"/>
          <c:tx>
            <c:v>DryadLINQ</c:v>
          </c:tx>
          <c:invertIfNegative val="0"/>
          <c:cat>
            <c:numRef>
              <c:f>Sheet1!$A$1:$A$2</c:f>
              <c:numCache>
                <c:formatCode>0</c:formatCode>
                <c:ptCount val="2"/>
                <c:pt idx="0">
                  <c:v>35339</c:v>
                </c:pt>
                <c:pt idx="1">
                  <c:v>50000</c:v>
                </c:pt>
              </c:numCache>
            </c:numRef>
          </c:cat>
          <c:val>
            <c:numRef>
              <c:f>Sheet1!$B$1:$B$2</c:f>
              <c:numCache>
                <c:formatCode>0</c:formatCode>
                <c:ptCount val="2"/>
                <c:pt idx="0">
                  <c:v>8510.4749999997111</c:v>
                </c:pt>
                <c:pt idx="1">
                  <c:v>17200.413</c:v>
                </c:pt>
              </c:numCache>
            </c:numRef>
          </c:val>
        </c:ser>
        <c:ser>
          <c:idx val="1"/>
          <c:order val="1"/>
          <c:tx>
            <c:v>MPI</c:v>
          </c:tx>
          <c:invertIfNegative val="0"/>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dLbls>
          <c:showLegendKey val="0"/>
          <c:showVal val="0"/>
          <c:showCatName val="0"/>
          <c:showSerName val="0"/>
          <c:showPercent val="0"/>
          <c:showBubbleSize val="0"/>
        </c:dLbls>
        <c:gapWidth val="150"/>
        <c:axId val="83308544"/>
        <c:axId val="83310080"/>
      </c:barChart>
      <c:catAx>
        <c:axId val="83308544"/>
        <c:scaling>
          <c:orientation val="minMax"/>
        </c:scaling>
        <c:delete val="0"/>
        <c:axPos val="b"/>
        <c:numFmt formatCode="0" sourceLinked="1"/>
        <c:majorTickMark val="out"/>
        <c:minorTickMark val="none"/>
        <c:tickLblPos val="nextTo"/>
        <c:txPr>
          <a:bodyPr/>
          <a:lstStyle/>
          <a:p>
            <a:pPr>
              <a:defRPr sz="1200"/>
            </a:pPr>
            <a:endParaRPr lang="en-US"/>
          </a:p>
        </c:txPr>
        <c:crossAx val="83310080"/>
        <c:crosses val="autoZero"/>
        <c:auto val="1"/>
        <c:lblAlgn val="ctr"/>
        <c:lblOffset val="100"/>
        <c:noMultiLvlLbl val="0"/>
      </c:catAx>
      <c:valAx>
        <c:axId val="83310080"/>
        <c:scaling>
          <c:orientation val="minMax"/>
        </c:scaling>
        <c:delete val="0"/>
        <c:axPos val="l"/>
        <c:majorGridlines/>
        <c:numFmt formatCode="0" sourceLinked="1"/>
        <c:majorTickMark val="out"/>
        <c:minorTickMark val="none"/>
        <c:tickLblPos val="nextTo"/>
        <c:txPr>
          <a:bodyPr/>
          <a:lstStyle/>
          <a:p>
            <a:pPr>
              <a:defRPr sz="1200"/>
            </a:pPr>
            <a:endParaRPr lang="en-US"/>
          </a:p>
        </c:txPr>
        <c:crossAx val="83308544"/>
        <c:crosses val="autoZero"/>
        <c:crossBetween val="between"/>
      </c:valAx>
    </c:plotArea>
    <c:legend>
      <c:legendPos val="r"/>
      <c:layout>
        <c:manualLayout>
          <c:xMode val="edge"/>
          <c:yMode val="edge"/>
          <c:x val="0.19739632545931848"/>
          <c:y val="6.368427736855474E-2"/>
          <c:w val="0.32490354330709365"/>
          <c:h val="0.19694564389129252"/>
        </c:manualLayout>
      </c:layout>
      <c:overlay val="0"/>
      <c:spPr>
        <a:solidFill>
          <a:schemeClr val="bg1"/>
        </a:solidFill>
        <a:ln>
          <a:solidFill>
            <a:schemeClr val="tx1"/>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17857174103237144"/>
          <c:y val="4.2295313085864275E-2"/>
          <c:w val="0.64347180317415142"/>
          <c:h val="0.64705618146164956"/>
        </c:manualLayout>
      </c:layout>
      <c:barChart>
        <c:barDir val="col"/>
        <c:grouping val="clustered"/>
        <c:varyColors val="0"/>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invertIfNegative val="0"/>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0.2602028103590604</c:v>
                </c:pt>
                <c:pt idx="1">
                  <c:v>0.19666569328339961</c:v>
                </c:pt>
                <c:pt idx="2">
                  <c:v>0.16730746351220732</c:v>
                </c:pt>
                <c:pt idx="3">
                  <c:v>0.17009335031696748</c:v>
                </c:pt>
                <c:pt idx="4">
                  <c:v>0.15329492392700494</c:v>
                </c:pt>
              </c:numCache>
            </c:numRef>
          </c:val>
        </c:ser>
        <c:dLbls>
          <c:showLegendKey val="0"/>
          <c:showVal val="0"/>
          <c:showCatName val="0"/>
          <c:showSerName val="0"/>
          <c:showPercent val="0"/>
          <c:showBubbleSize val="0"/>
        </c:dLbls>
        <c:gapWidth val="295"/>
        <c:overlap val="-25"/>
        <c:axId val="83332096"/>
        <c:axId val="83330560"/>
      </c:barChart>
      <c:valAx>
        <c:axId val="83330560"/>
        <c:scaling>
          <c:orientation val="minMax"/>
          <c:max val="0.30000000000000032"/>
        </c:scaling>
        <c:delete val="0"/>
        <c:axPos val="r"/>
        <c:majorGridlines/>
        <c:numFmt formatCode="0%" sourceLinked="0"/>
        <c:majorTickMark val="none"/>
        <c:minorTickMark val="none"/>
        <c:tickLblPos val="nextTo"/>
        <c:crossAx val="83332096"/>
        <c:crosses val="max"/>
        <c:crossBetween val="between"/>
      </c:valAx>
      <c:catAx>
        <c:axId val="83332096"/>
        <c:scaling>
          <c:orientation val="minMax"/>
        </c:scaling>
        <c:delete val="0"/>
        <c:axPos val="b"/>
        <c:title>
          <c:tx>
            <c:rich>
              <a:bodyPr/>
              <a:lstStyle/>
              <a:p>
                <a:pPr>
                  <a:defRPr sz="1800"/>
                </a:pPr>
                <a:r>
                  <a:rPr lang="en-US" sz="1800"/>
                  <a:t>No. of Sequences</a:t>
                </a:r>
              </a:p>
            </c:rich>
          </c:tx>
          <c:layout>
            <c:manualLayout>
              <c:xMode val="edge"/>
              <c:yMode val="edge"/>
              <c:x val="0.34166144185247882"/>
              <c:y val="0.77846406155838332"/>
            </c:manualLayout>
          </c:layout>
          <c:overlay val="0"/>
        </c:title>
        <c:numFmt formatCode="General" sourceLinked="1"/>
        <c:majorTickMark val="none"/>
        <c:minorTickMark val="none"/>
        <c:tickLblPos val="nextTo"/>
        <c:crossAx val="83330560"/>
        <c:crosses val="autoZero"/>
        <c:auto val="1"/>
        <c:lblAlgn val="ctr"/>
        <c:lblOffset val="100"/>
        <c:noMultiLvlLbl val="0"/>
      </c:catAx>
    </c:plotArea>
    <c:legend>
      <c:legendPos val="b"/>
      <c:layout>
        <c:manualLayout>
          <c:xMode val="edge"/>
          <c:yMode val="edge"/>
          <c:x val="2.9421051340545037E-2"/>
          <c:y val="0.82562430395380682"/>
          <c:w val="0.93095469255663565"/>
          <c:h val="0.17437559159077454"/>
        </c:manualLayout>
      </c:layout>
      <c:overlay val="0"/>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showDLblsOverMax val="0"/>
  </c:chart>
  <c:spPr>
    <a:noFill/>
  </c:spPr>
  <c:txPr>
    <a:bodyPr/>
    <a:lstStyle/>
    <a:p>
      <a:pPr>
        <a:defRPr sz="14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'Cap3'!$G$43</c:f>
              <c:strCache>
                <c:ptCount val="1"/>
                <c:pt idx="0">
                  <c:v>Azure MapReduce</c:v>
                </c:pt>
              </c:strCache>
            </c:strRef>
          </c:tx>
          <c:invertIfNegative val="0"/>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3.916646399999983</c:v>
                </c:pt>
                <c:pt idx="1">
                  <c:v>5.8735072000000006</c:v>
                </c:pt>
                <c:pt idx="2">
                  <c:v>7.7306624000000319</c:v>
                </c:pt>
                <c:pt idx="3">
                  <c:v>9.8383786666666619</c:v>
                </c:pt>
                <c:pt idx="4">
                  <c:v>11.568659200000004</c:v>
                </c:pt>
              </c:numCache>
            </c:numRef>
          </c:val>
        </c:ser>
        <c:ser>
          <c:idx val="1"/>
          <c:order val="1"/>
          <c:tx>
            <c:strRef>
              <c:f>'Cap3'!$H$43</c:f>
              <c:strCache>
                <c:ptCount val="1"/>
                <c:pt idx="0">
                  <c:v>Amazon EMR</c:v>
                </c:pt>
              </c:strCache>
            </c:strRef>
          </c:tx>
          <c:invertIfNegative val="0"/>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invertIfNegative val="0"/>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5.8048154666666365</c:v>
                </c:pt>
                <c:pt idx="1">
                  <c:v>8.5323000000000011</c:v>
                </c:pt>
                <c:pt idx="2">
                  <c:v>11.317975533333335</c:v>
                </c:pt>
                <c:pt idx="3">
                  <c:v>14.10687728888889</c:v>
                </c:pt>
                <c:pt idx="4">
                  <c:v>16.874571544444521</c:v>
                </c:pt>
              </c:numCache>
            </c:numRef>
          </c:val>
        </c:ser>
        <c:dLbls>
          <c:showLegendKey val="0"/>
          <c:showVal val="0"/>
          <c:showCatName val="0"/>
          <c:showSerName val="0"/>
          <c:showPercent val="0"/>
          <c:showBubbleSize val="0"/>
        </c:dLbls>
        <c:gapWidth val="150"/>
        <c:axId val="83406208"/>
        <c:axId val="83408384"/>
      </c:barChart>
      <c:catAx>
        <c:axId val="83406208"/>
        <c:scaling>
          <c:orientation val="minMax"/>
        </c:scaling>
        <c:delete val="0"/>
        <c:axPos val="b"/>
        <c:title>
          <c:tx>
            <c:rich>
              <a:bodyPr/>
              <a:lstStyle/>
              <a:p>
                <a:pPr>
                  <a:defRPr/>
                </a:pPr>
                <a:r>
                  <a:rPr lang="en-US"/>
                  <a:t>Num. Cores * Num. Files</a:t>
                </a:r>
              </a:p>
            </c:rich>
          </c:tx>
          <c:layout/>
          <c:overlay val="0"/>
        </c:title>
        <c:majorTickMark val="out"/>
        <c:minorTickMark val="none"/>
        <c:tickLblPos val="nextTo"/>
        <c:crossAx val="83408384"/>
        <c:crosses val="autoZero"/>
        <c:auto val="1"/>
        <c:lblAlgn val="ctr"/>
        <c:lblOffset val="100"/>
        <c:noMultiLvlLbl val="0"/>
      </c:catAx>
      <c:valAx>
        <c:axId val="83408384"/>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83406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SWG!$F$54</c:f>
              <c:strCache>
                <c:ptCount val="1"/>
                <c:pt idx="0">
                  <c:v>AzureMR</c:v>
                </c:pt>
              </c:strCache>
            </c:strRef>
          </c:tx>
          <c:invertIfNegative val="0"/>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12.655417600000026</c:v>
                </c:pt>
                <c:pt idx="2">
                  <c:v>17.183756799999987</c:v>
                </c:pt>
                <c:pt idx="3">
                  <c:v>21.677914666666759</c:v>
                </c:pt>
                <c:pt idx="4">
                  <c:v>24.525401599999917</c:v>
                </c:pt>
              </c:numCache>
            </c:numRef>
          </c:val>
        </c:ser>
        <c:ser>
          <c:idx val="2"/>
          <c:order val="1"/>
          <c:tx>
            <c:strRef>
              <c:f>SWG!$H$54</c:f>
              <c:strCache>
                <c:ptCount val="1"/>
                <c:pt idx="0">
                  <c:v>Amazon EMR</c:v>
                </c:pt>
              </c:strCache>
            </c:strRef>
          </c:tx>
          <c:spPr>
            <a:solidFill>
              <a:schemeClr val="accent2">
                <a:lumMod val="75000"/>
              </a:schemeClr>
            </a:solidFill>
          </c:spPr>
          <c:invertIfNegative val="0"/>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16.887888966666754</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invertIfNegative val="0"/>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12.626556388888931</c:v>
                </c:pt>
                <c:pt idx="2">
                  <c:v>16.203263266666667</c:v>
                </c:pt>
                <c:pt idx="3">
                  <c:v>20.051559311111117</c:v>
                </c:pt>
                <c:pt idx="4">
                  <c:v>23.875742177777635</c:v>
                </c:pt>
              </c:numCache>
            </c:numRef>
          </c:val>
        </c:ser>
        <c:dLbls>
          <c:showLegendKey val="0"/>
          <c:showVal val="0"/>
          <c:showCatName val="0"/>
          <c:showSerName val="0"/>
          <c:showPercent val="0"/>
          <c:showBubbleSize val="0"/>
        </c:dLbls>
        <c:gapWidth val="150"/>
        <c:axId val="86078592"/>
        <c:axId val="86080512"/>
      </c:barChart>
      <c:catAx>
        <c:axId val="86078592"/>
        <c:scaling>
          <c:orientation val="minMax"/>
        </c:scaling>
        <c:delete val="0"/>
        <c:axPos val="b"/>
        <c:title>
          <c:tx>
            <c:rich>
              <a:bodyPr/>
              <a:lstStyle/>
              <a:p>
                <a:pPr>
                  <a:defRPr/>
                </a:pPr>
                <a:r>
                  <a:rPr lang="en-US"/>
                  <a:t>Num. Cores * Num. Blocks</a:t>
                </a:r>
              </a:p>
            </c:rich>
          </c:tx>
          <c:layout/>
          <c:overlay val="0"/>
        </c:title>
        <c:majorTickMark val="out"/>
        <c:minorTickMark val="none"/>
        <c:tickLblPos val="nextTo"/>
        <c:crossAx val="86080512"/>
        <c:crosses val="autoZero"/>
        <c:auto val="1"/>
        <c:lblAlgn val="ctr"/>
        <c:lblOffset val="100"/>
        <c:noMultiLvlLbl val="0"/>
      </c:catAx>
      <c:valAx>
        <c:axId val="86080512"/>
        <c:scaling>
          <c:orientation val="minMax"/>
        </c:scaling>
        <c:delete val="0"/>
        <c:axPos val="l"/>
        <c:majorGridlines/>
        <c:title>
          <c:tx>
            <c:rich>
              <a:bodyPr rot="-5400000" vert="horz"/>
              <a:lstStyle/>
              <a:p>
                <a:pPr>
                  <a:defRPr/>
                </a:pPr>
                <a:r>
                  <a:rPr lang="en-US"/>
                  <a:t>Cost ($)</a:t>
                </a:r>
              </a:p>
            </c:rich>
          </c:tx>
          <c:layout/>
          <c:overlay val="0"/>
        </c:title>
        <c:numFmt formatCode="General" sourceLinked="1"/>
        <c:majorTickMark val="out"/>
        <c:minorTickMark val="none"/>
        <c:tickLblPos val="nextTo"/>
        <c:crossAx val="860785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0693970210467"/>
          <c:y val="4.4534776113274693E-2"/>
          <c:w val="0.76788902669492021"/>
          <c:h val="0.68185505737402996"/>
        </c:manualLayout>
      </c:layout>
      <c:lineChart>
        <c:grouping val="standard"/>
        <c:varyColors val="0"/>
        <c:ser>
          <c:idx val="0"/>
          <c:order val="0"/>
          <c:tx>
            <c:strRef>
              <c:f>Sheet1!$Q$12</c:f>
              <c:strCache>
                <c:ptCount val="1"/>
                <c:pt idx="0">
                  <c:v>EMR</c:v>
                </c:pt>
              </c:strCache>
            </c:strRef>
          </c:tx>
          <c:spPr>
            <a:ln>
              <a:solidFill>
                <a:srgbClr val="FF0000"/>
              </a:solidFill>
            </a:ln>
          </c:spPr>
          <c:marker>
            <c:symbol val="diamond"/>
            <c:size val="8"/>
            <c:spPr>
              <a:solidFill>
                <a:srgbClr val="FF0000"/>
              </a:solidFill>
              <a:ln>
                <a:solidFill>
                  <a:srgbClr val="FF0000"/>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Sheet1!$Q$13:$Q$26</c:f>
              <c:numCache>
                <c:formatCode>General</c:formatCode>
                <c:ptCount val="14"/>
                <c:pt idx="0">
                  <c:v>1080.3529999999998</c:v>
                </c:pt>
                <c:pt idx="1">
                  <c:v>1120.482</c:v>
                </c:pt>
                <c:pt idx="2">
                  <c:v>1107.0719999999999</c:v>
                </c:pt>
                <c:pt idx="3">
                  <c:v>1115.58</c:v>
                </c:pt>
                <c:pt idx="4">
                  <c:v>1115.203</c:v>
                </c:pt>
                <c:pt idx="5">
                  <c:v>1113.365</c:v>
                </c:pt>
                <c:pt idx="6">
                  <c:v>1110.308</c:v>
                </c:pt>
                <c:pt idx="7">
                  <c:v>1104.9739999999999</c:v>
                </c:pt>
                <c:pt idx="8">
                  <c:v>1098.8629999999998</c:v>
                </c:pt>
                <c:pt idx="9">
                  <c:v>1081.527</c:v>
                </c:pt>
                <c:pt idx="10">
                  <c:v>1115.981</c:v>
                </c:pt>
              </c:numCache>
            </c:numRef>
          </c:val>
          <c:smooth val="0"/>
        </c:ser>
        <c:ser>
          <c:idx val="2"/>
          <c:order val="1"/>
          <c:tx>
            <c:strRef>
              <c:f>Sheet1!$S$12</c:f>
              <c:strCache>
                <c:ptCount val="1"/>
                <c:pt idx="0">
                  <c:v>Azure MR Adj.</c:v>
                </c:pt>
              </c:strCache>
            </c:strRef>
          </c:tx>
          <c:marker>
            <c:symbol val="triangle"/>
            <c:size val="8"/>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Sheet1!$S$13:$S$23</c:f>
              <c:numCache>
                <c:formatCode>General</c:formatCode>
                <c:ptCount val="11"/>
                <c:pt idx="0">
                  <c:v>1085.9888739800624</c:v>
                </c:pt>
                <c:pt idx="1">
                  <c:v>1150.8362344728398</c:v>
                </c:pt>
                <c:pt idx="2">
                  <c:v>1099.559457281917</c:v>
                </c:pt>
                <c:pt idx="3">
                  <c:v>1113.9350751864404</c:v>
                </c:pt>
                <c:pt idx="4">
                  <c:v>1128.2756306082531</c:v>
                </c:pt>
                <c:pt idx="5">
                  <c:v>1110.1371070610251</c:v>
                </c:pt>
                <c:pt idx="6">
                  <c:v>1120.9700117141451</c:v>
                </c:pt>
                <c:pt idx="7">
                  <c:v>1146.3496391873243</c:v>
                </c:pt>
                <c:pt idx="8">
                  <c:v>1127.502152240025</c:v>
                </c:pt>
                <c:pt idx="9">
                  <c:v>1138.9507540892553</c:v>
                </c:pt>
                <c:pt idx="10">
                  <c:v>1151.4876954013023</c:v>
                </c:pt>
              </c:numCache>
            </c:numRef>
          </c:val>
          <c:smooth val="0"/>
        </c:ser>
        <c:dLbls>
          <c:showLegendKey val="0"/>
          <c:showVal val="0"/>
          <c:showCatName val="0"/>
          <c:showSerName val="0"/>
          <c:showPercent val="0"/>
          <c:showBubbleSize val="0"/>
        </c:dLbls>
        <c:marker val="1"/>
        <c:smooth val="0"/>
        <c:axId val="86140800"/>
        <c:axId val="86142336"/>
      </c:lineChart>
      <c:catAx>
        <c:axId val="86140800"/>
        <c:scaling>
          <c:orientation val="minMax"/>
        </c:scaling>
        <c:delete val="0"/>
        <c:axPos val="b"/>
        <c:majorTickMark val="out"/>
        <c:minorTickMark val="none"/>
        <c:tickLblPos val="nextTo"/>
        <c:txPr>
          <a:bodyPr rot="3420000"/>
          <a:lstStyle/>
          <a:p>
            <a:pPr>
              <a:defRPr sz="1100"/>
            </a:pPr>
            <a:endParaRPr lang="en-US"/>
          </a:p>
        </c:txPr>
        <c:crossAx val="86142336"/>
        <c:crosses val="autoZero"/>
        <c:auto val="1"/>
        <c:lblAlgn val="ctr"/>
        <c:lblOffset val="100"/>
        <c:noMultiLvlLbl val="0"/>
      </c:catAx>
      <c:valAx>
        <c:axId val="86142336"/>
        <c:scaling>
          <c:orientation val="minMax"/>
          <c:min val="1000"/>
        </c:scaling>
        <c:delete val="0"/>
        <c:axPos val="l"/>
        <c:majorGridlines/>
        <c:title>
          <c:tx>
            <c:rich>
              <a:bodyPr rot="-5400000" vert="horz"/>
              <a:lstStyle/>
              <a:p>
                <a:pPr>
                  <a:defRPr/>
                </a:pPr>
                <a:r>
                  <a:rPr lang="en-US"/>
                  <a:t>Time (s)</a:t>
                </a:r>
              </a:p>
            </c:rich>
          </c:tx>
          <c:layout/>
          <c:overlay val="0"/>
        </c:title>
        <c:numFmt formatCode="General" sourceLinked="1"/>
        <c:majorTickMark val="out"/>
        <c:minorTickMark val="none"/>
        <c:tickLblPos val="nextTo"/>
        <c:txPr>
          <a:bodyPr/>
          <a:lstStyle/>
          <a:p>
            <a:pPr>
              <a:defRPr sz="700"/>
            </a:pPr>
            <a:endParaRPr lang="en-US"/>
          </a:p>
        </c:txPr>
        <c:crossAx val="86140800"/>
        <c:crosses val="autoZero"/>
        <c:crossBetween val="midCat"/>
      </c:valAx>
    </c:plotArea>
    <c:legend>
      <c:legendPos val="r"/>
      <c:layout>
        <c:manualLayout>
          <c:xMode val="edge"/>
          <c:yMode val="edge"/>
          <c:x val="0.69771222622431905"/>
          <c:y val="0.42445563183037671"/>
          <c:w val="0.3010509345660709"/>
          <c:h val="0.2866907316254938"/>
        </c:manualLayout>
      </c:layout>
      <c:overlay val="0"/>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3/9/2011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16883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12</a:t>
            </a:fld>
            <a:endParaRPr lang="en-US"/>
          </a:p>
        </p:txBody>
      </p:sp>
    </p:spTree>
    <p:extLst>
      <p:ext uri="{BB962C8B-B14F-4D97-AF65-F5344CB8AC3E}">
        <p14:creationId xmlns:p14="http://schemas.microsoft.com/office/powerpoint/2010/main" val="363738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MDS implemented</a:t>
            </a:r>
            <a:r>
              <a:rPr lang="en-US" baseline="0" dirty="0" smtClean="0"/>
              <a:t> in C#;  GTM in R and C/C++</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7573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04923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321371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34</a:t>
            </a:fld>
            <a:endParaRPr lang="en-US"/>
          </a:p>
        </p:txBody>
      </p:sp>
    </p:spTree>
    <p:extLst>
      <p:ext uri="{BB962C8B-B14F-4D97-AF65-F5344CB8AC3E}">
        <p14:creationId xmlns:p14="http://schemas.microsoft.com/office/powerpoint/2010/main" val="2850442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35</a:t>
            </a:fld>
            <a:endParaRPr lang="en-US"/>
          </a:p>
        </p:txBody>
      </p:sp>
    </p:spTree>
    <p:extLst>
      <p:ext uri="{BB962C8B-B14F-4D97-AF65-F5344CB8AC3E}">
        <p14:creationId xmlns:p14="http://schemas.microsoft.com/office/powerpoint/2010/main" val="419845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143000" y="685800"/>
            <a:ext cx="4572000" cy="3429000"/>
          </a:xfrm>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5</a:t>
            </a:fld>
            <a:endParaRPr lang="en-US" b="1" dirty="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3"/>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4" y="6491287"/>
            <a:ext cx="773708" cy="369318"/>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83" y="0"/>
            <a:ext cx="1679223" cy="1143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TI .jpg"/>
          <p:cNvPicPr>
            <a:picLocks noChangeAspect="1"/>
          </p:cNvPicPr>
          <p:nvPr userDrawn="1"/>
        </p:nvPicPr>
        <p:blipFill>
          <a:blip r:embed="rId2"/>
          <a:stretch>
            <a:fillRect/>
          </a:stretch>
        </p:blipFill>
        <p:spPr>
          <a:xfrm>
            <a:off x="0" y="0"/>
            <a:ext cx="9144000" cy="6858000"/>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67500"/>
            <a:ext cx="9144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967232"/>
      </p:ext>
    </p:extLst>
  </p:cSld>
  <p:clrMapOvr>
    <a:masterClrMapping/>
  </p:clrMapOvr>
  <p:transition spd="slow" advTm="5000">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38262"/>
      </p:ext>
    </p:extLst>
  </p:cSld>
  <p:clrMapOvr>
    <a:masterClrMapping/>
  </p:clrMapOvr>
  <p:transition spd="slow" advTm="5000">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6"/>
          </a:xfrm>
        </p:spPr>
        <p:txBody>
          <a:bodyPr anchor="t"/>
          <a:lstStyle>
            <a:lvl1pPr algn="ctr">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86214"/>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346141"/>
      </p:ext>
    </p:extLst>
  </p:cSld>
  <p:clrMapOvr>
    <a:masterClrMapping/>
  </p:clrMapOvr>
  <p:transition spd="slow" advTm="5000">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640696"/>
      </p:ext>
    </p:extLst>
  </p:cSld>
  <p:clrMapOvr>
    <a:masterClrMapping/>
  </p:clrMapOvr>
  <p:transition spd="slow" advTm="5000">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42740"/>
      </p:ext>
    </p:extLst>
  </p:cSld>
  <p:clrMapOvr>
    <a:masterClrMapping/>
  </p:clrMapOvr>
  <p:transition spd="slow" advTm="5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068700"/>
      </p:ext>
    </p:extLst>
  </p:cSld>
  <p:clrMapOvr>
    <a:masterClrMapping/>
  </p:clrMapOvr>
  <p:transition spd="slow" advTm="5000">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372408"/>
      </p:ext>
    </p:extLst>
  </p:cSld>
  <p:clrMapOvr>
    <a:masterClrMapping/>
  </p:clrMapOvr>
  <p:transition spd="slow" advTm="5000">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987738"/>
      </p:ext>
    </p:extLst>
  </p:cSld>
  <p:clrMapOvr>
    <a:masterClrMapping/>
  </p:clrMapOvr>
  <p:transition spd="slow" advTm="5000">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46517"/>
      </p:ext>
    </p:extLst>
  </p:cSld>
  <p:clrMapOvr>
    <a:masterClrMapping/>
  </p:clrMapOvr>
  <p:transition spd="slow" advTm="5000">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285479"/>
      </p:ext>
    </p:extLst>
  </p:cSld>
  <p:clrMapOvr>
    <a:masterClrMapping/>
  </p:clrMapOvr>
  <p:transition spd="slow" advTm="5000">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738338"/>
      </p:ext>
    </p:extLst>
  </p:cSld>
  <p:clrMapOvr>
    <a:masterClrMapping/>
  </p:clrMapOvr>
  <p:transition spd="slow" advTm="5000">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71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499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268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36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864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3091549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69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672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271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632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96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6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873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517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705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955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528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273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14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201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20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0"/>
            <a:ext cx="1295400" cy="1247285"/>
          </a:xfrm>
          <a:prstGeom prst="rect">
            <a:avLst/>
          </a:prstGeom>
        </p:spPr>
      </p:pic>
      <p:pic>
        <p:nvPicPr>
          <p:cNvPr id="8" name="Picture 7" descr="futuregrid.png"/>
          <p:cNvPicPr>
            <a:picLocks noChangeAspect="1"/>
          </p:cNvPicPr>
          <p:nvPr userDrawn="1"/>
        </p:nvPicPr>
        <p:blipFill>
          <a:blip r:embed="rId15" cstate="print"/>
          <a:stretch>
            <a:fillRect/>
          </a:stretch>
        </p:blipFill>
        <p:spPr>
          <a:xfrm>
            <a:off x="7464783"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83"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83"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6477000" y="5833080"/>
            <a:ext cx="2667000" cy="838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CAD8E-9EFB-44BB-B480-F8DF2896A8EF}"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B4386-2172-4514-93F3-4C0F6648711F}" type="slidenum">
              <a:rPr lang="en-US" smtClean="0">
                <a:solidFill>
                  <a:prstClr val="black">
                    <a:tint val="75000"/>
                  </a:prstClr>
                </a:solidFill>
              </a:rPr>
              <a:pPr/>
              <a:t>‹#›</a:t>
            </a:fld>
            <a:endParaRPr lang="en-US">
              <a:solidFill>
                <a:prstClr val="black">
                  <a:tint val="75000"/>
                </a:prstClr>
              </a:solidFill>
            </a:endParaRPr>
          </a:p>
        </p:txBody>
      </p:sp>
      <p:pic>
        <p:nvPicPr>
          <p:cNvPr id="13" name="Picture 2" descr="Hom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29400" y="6028343"/>
            <a:ext cx="1619250" cy="4476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90500"/>
            <a:ext cx="301942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05100" y="5817955"/>
            <a:ext cx="3733800" cy="84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0" y="-2438"/>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671280"/>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87300"/>
            <a:ext cx="8229600" cy="803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800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625054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advTm="5000">
    <p:wipe dir="r"/>
  </p:transition>
  <p:txStyles>
    <p:titleStyle>
      <a:lvl1pPr algn="ctr" defTabSz="914400" rtl="0" eaLnBrk="1" latinLnBrk="0" hangingPunct="1">
        <a:spcBef>
          <a:spcPct val="0"/>
        </a:spcBef>
        <a:buNone/>
        <a:defRPr sz="4000" b="0" kern="1200">
          <a:solidFill>
            <a:srgbClr val="A6132B"/>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A6132B"/>
        </a:buClr>
        <a:buFont typeface="Webdings" pitchFamily="18" charset="2"/>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A6132B"/>
        </a:buClr>
        <a:buFont typeface="Webdings" pitchFamily="18" charset="2"/>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extLst>
      <p:ext uri="{BB962C8B-B14F-4D97-AF65-F5344CB8AC3E}">
        <p14:creationId xmlns:p14="http://schemas.microsoft.com/office/powerpoint/2010/main" val="376516990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3/9/2011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373449551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video" Target="file:///C:\gcf\ptliupages\publications\presentations\GTM3D_ctd_disease.mp4" TargetMode="Externa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0.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7.xml"/><Relationship Id="rId16" Type="http://schemas.openxmlformats.org/officeDocument/2006/relationships/image" Target="../media/image30.jpeg"/><Relationship Id="rId20"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wmf"/><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11179"/>
            <a:ext cx="6934200" cy="1470025"/>
          </a:xfrm>
        </p:spPr>
        <p:txBody>
          <a:bodyPr>
            <a:noAutofit/>
          </a:bodyPr>
          <a:lstStyle/>
          <a:p>
            <a:r>
              <a:rPr lang="en-US" sz="4000" b="1" dirty="0" smtClean="0"/>
              <a:t>Implications of Clouds for Data Intensive Science with application to Biomedical Science</a:t>
            </a:r>
            <a:endParaRPr lang="en-US" sz="4000" b="1" dirty="0"/>
          </a:p>
        </p:txBody>
      </p:sp>
      <p:sp>
        <p:nvSpPr>
          <p:cNvPr id="3" name="Subtitle 2"/>
          <p:cNvSpPr>
            <a:spLocks noGrp="1"/>
          </p:cNvSpPr>
          <p:nvPr>
            <p:ph type="subTitle" idx="1"/>
          </p:nvPr>
        </p:nvSpPr>
        <p:spPr>
          <a:xfrm>
            <a:off x="0" y="2590800"/>
            <a:ext cx="9144000" cy="1371600"/>
          </a:xfrm>
        </p:spPr>
        <p:txBody>
          <a:bodyPr>
            <a:noAutofit/>
          </a:bodyPr>
          <a:lstStyle/>
          <a:p>
            <a:r>
              <a:rPr lang="en-US" sz="2400" b="1" dirty="0" smtClean="0"/>
              <a:t>I400 Indiana University</a:t>
            </a:r>
          </a:p>
          <a:p>
            <a:r>
              <a:rPr lang="en-US" sz="2400" b="1" dirty="0" smtClean="0"/>
              <a:t>March 10 2011</a:t>
            </a:r>
            <a:endParaRPr lang="it-IT" sz="2400" b="1" dirty="0" smtClean="0"/>
          </a:p>
        </p:txBody>
      </p:sp>
      <p:sp>
        <p:nvSpPr>
          <p:cNvPr id="5" name="Subtitle 2"/>
          <p:cNvSpPr txBox="1">
            <a:spLocks/>
          </p:cNvSpPr>
          <p:nvPr/>
        </p:nvSpPr>
        <p:spPr>
          <a:xfrm>
            <a:off x="0" y="36576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019800" cy="1143000"/>
          </a:xfrm>
        </p:spPr>
        <p:txBody>
          <a:bodyPr>
            <a:normAutofit/>
          </a:bodyPr>
          <a:lstStyle/>
          <a:p>
            <a:r>
              <a:rPr lang="en-US" b="1" dirty="0" smtClean="0"/>
              <a:t>Grids MPI and Clouds </a:t>
            </a:r>
            <a:endParaRPr lang="en-US" b="1" dirty="0"/>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b="1" dirty="0" smtClean="0">
                <a:solidFill>
                  <a:srgbClr val="FF0000"/>
                </a:solidFill>
              </a:rPr>
              <a:t>Grids</a:t>
            </a:r>
            <a:r>
              <a:rPr lang="en-US" dirty="0" smtClean="0"/>
              <a:t> are useful for </a:t>
            </a:r>
            <a:r>
              <a:rPr lang="en-US" b="1" dirty="0" smtClean="0"/>
              <a:t>managing distributed systems</a:t>
            </a:r>
          </a:p>
          <a:p>
            <a:pPr lvl="1"/>
            <a:r>
              <a:rPr lang="en-US" dirty="0" smtClean="0"/>
              <a:t>Pioneered service model for Science</a:t>
            </a:r>
          </a:p>
          <a:p>
            <a:pPr lvl="1"/>
            <a:r>
              <a:rPr lang="en-US" dirty="0" smtClean="0"/>
              <a:t>Developed importance of </a:t>
            </a:r>
            <a:r>
              <a:rPr lang="en-US" dirty="0" smtClean="0">
                <a:solidFill>
                  <a:srgbClr val="FF0000"/>
                </a:solidFill>
              </a:rPr>
              <a:t>Workflow</a:t>
            </a:r>
          </a:p>
          <a:p>
            <a:pPr lvl="1"/>
            <a:r>
              <a:rPr lang="en-US" dirty="0" smtClean="0"/>
              <a:t>Performance issues – communication latency – intrinsic to distributed systems</a:t>
            </a:r>
          </a:p>
          <a:p>
            <a:pPr lvl="1"/>
            <a:r>
              <a:rPr lang="en-US" dirty="0" smtClean="0"/>
              <a:t>Can never run large differential equation based simulations or datamining</a:t>
            </a:r>
          </a:p>
          <a:p>
            <a:r>
              <a:rPr lang="en-US" b="1" dirty="0" smtClean="0">
                <a:solidFill>
                  <a:srgbClr val="FF0000"/>
                </a:solidFill>
              </a:rPr>
              <a:t>Clouds</a:t>
            </a:r>
            <a:r>
              <a:rPr lang="en-US" b="1" dirty="0" smtClean="0"/>
              <a:t> can execute any job class that was good for Grids </a:t>
            </a:r>
            <a:r>
              <a:rPr lang="en-US" dirty="0" smtClean="0"/>
              <a:t>plus</a:t>
            </a:r>
          </a:p>
          <a:p>
            <a:pPr lvl="1"/>
            <a:r>
              <a:rPr lang="en-US" dirty="0" smtClean="0"/>
              <a:t>More attractive due to platform plus </a:t>
            </a:r>
            <a:r>
              <a:rPr lang="en-US" b="1" dirty="0" smtClean="0">
                <a:solidFill>
                  <a:srgbClr val="FF0000"/>
                </a:solidFill>
              </a:rPr>
              <a:t>elastic </a:t>
            </a:r>
            <a:r>
              <a:rPr lang="en-US" dirty="0" smtClean="0"/>
              <a:t>on-demand model</a:t>
            </a:r>
          </a:p>
          <a:p>
            <a:pPr lvl="1"/>
            <a:r>
              <a:rPr lang="en-US" b="1" dirty="0" smtClean="0">
                <a:solidFill>
                  <a:srgbClr val="FF0000"/>
                </a:solidFill>
              </a:rPr>
              <a:t>MapReduce</a:t>
            </a:r>
            <a:r>
              <a:rPr lang="en-US" b="1" dirty="0" smtClean="0"/>
              <a:t> easier to use than MPI for appropriate parallel jobs</a:t>
            </a:r>
          </a:p>
          <a:p>
            <a:pPr lvl="1"/>
            <a:r>
              <a:rPr lang="en-US" dirty="0" smtClean="0"/>
              <a:t>Currently have performance limitations due to poor affinity (locality) for compute-compute (MPI) and Compute-data </a:t>
            </a:r>
          </a:p>
          <a:p>
            <a:pPr lvl="1"/>
            <a:r>
              <a:rPr lang="en-US" dirty="0" smtClean="0"/>
              <a:t>These limitations are not “inevitable” and should  gradually improve as in July 13 Amazon Cluster announcement</a:t>
            </a:r>
          </a:p>
          <a:p>
            <a:pPr lvl="1"/>
            <a:r>
              <a:rPr lang="en-US" dirty="0" smtClean="0"/>
              <a:t>Will probably never be best for most sophisticated parallel differential equation based simulations </a:t>
            </a:r>
          </a:p>
          <a:p>
            <a:r>
              <a:rPr lang="en-US" b="1" dirty="0" smtClean="0">
                <a:solidFill>
                  <a:srgbClr val="FF0000"/>
                </a:solidFill>
              </a:rPr>
              <a:t>Classic Supercomputers </a:t>
            </a:r>
            <a:r>
              <a:rPr lang="en-US" dirty="0" smtClean="0"/>
              <a:t>(MPI Engines) run </a:t>
            </a:r>
            <a:r>
              <a:rPr lang="en-US" b="1" dirty="0" smtClean="0"/>
              <a:t>communication demanding differential equation based simulations </a:t>
            </a:r>
          </a:p>
          <a:p>
            <a:pPr lvl="1"/>
            <a:r>
              <a:rPr lang="en-US" b="1" dirty="0" smtClean="0"/>
              <a:t>MapReduce and Clouds replaces MPI </a:t>
            </a:r>
            <a:r>
              <a:rPr lang="en-US" dirty="0" smtClean="0"/>
              <a:t>for other problems</a:t>
            </a:r>
          </a:p>
          <a:p>
            <a:pPr lvl="1"/>
            <a:r>
              <a:rPr lang="en-US" dirty="0" smtClean="0"/>
              <a:t>Much more data processed today by MapReduce than MPI (Industry Informational Retrieval ~50 </a:t>
            </a:r>
            <a:r>
              <a:rPr lang="en-US" dirty="0" err="1" smtClean="0"/>
              <a:t>Petabytes</a:t>
            </a:r>
            <a:r>
              <a:rPr lang="en-US" dirty="0" smtClean="0"/>
              <a:t> per day)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 or Platform:</a:t>
            </a:r>
            <a:r>
              <a:rPr lang="en-US" sz="2400" dirty="0" smtClean="0">
                <a:solidFill>
                  <a:srgbClr val="DDF53D"/>
                </a:solidFill>
              </a:rPr>
              <a:t> </a:t>
            </a:r>
            <a:r>
              <a:rPr lang="en-US" sz="2400" dirty="0" smtClean="0"/>
              <a:t>tools (for using clouds) to do data-parallel (and other) computations. </a:t>
            </a:r>
          </a:p>
          <a:p>
            <a:pPr lvl="1"/>
            <a:r>
              <a:rPr lang="en-US" sz="2400" dirty="0" smtClean="0"/>
              <a:t>Apache </a:t>
            </a:r>
            <a:r>
              <a:rPr lang="en-US" sz="2400" dirty="0" err="1" smtClean="0"/>
              <a:t>Hadoop</a:t>
            </a:r>
            <a:r>
              <a:rPr lang="en-US" sz="2400" dirty="0" smtClean="0"/>
              <a:t>, Google MapReduce,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MapReduce not usually on Virtual Machines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r>
              <a:rPr lang="en-US" b="1" dirty="0" smtClean="0"/>
              <a:t>Simple Histograms</a:t>
            </a:r>
            <a:endParaRPr lang="en-US" b="1" dirty="0"/>
          </a:p>
        </p:txBody>
      </p:sp>
      <p:sp>
        <p:nvSpPr>
          <p:cNvPr id="3" name="Content Placeholder 2"/>
          <p:cNvSpPr>
            <a:spLocks noGrp="1"/>
          </p:cNvSpPr>
          <p:nvPr>
            <p:ph idx="1"/>
          </p:nvPr>
        </p:nvSpPr>
        <p:spPr>
          <a:xfrm>
            <a:off x="228600" y="1066800"/>
            <a:ext cx="8229600" cy="5638800"/>
          </a:xfrm>
        </p:spPr>
        <p:txBody>
          <a:bodyPr>
            <a:normAutofit fontScale="85000" lnSpcReduction="20000"/>
          </a:bodyPr>
          <a:lstStyle/>
          <a:p>
            <a:r>
              <a:rPr lang="en-US" dirty="0" smtClean="0"/>
              <a:t>Histogram is set of bins in some observed variable and one calculates for each occurrence, bin in which variable lies</a:t>
            </a:r>
          </a:p>
          <a:p>
            <a:r>
              <a:rPr lang="en-US" b="1" dirty="0" smtClean="0"/>
              <a:t>Particle Physics:</a:t>
            </a:r>
          </a:p>
          <a:p>
            <a:pPr lvl="1"/>
            <a:r>
              <a:rPr lang="en-US" dirty="0" smtClean="0"/>
              <a:t>Histogram mass of set of particles produced in collision where event satisfies conditions set by physicist</a:t>
            </a:r>
          </a:p>
          <a:p>
            <a:pPr lvl="1"/>
            <a:r>
              <a:rPr lang="en-US" dirty="0" smtClean="0"/>
              <a:t>Disks now are full of events which are scanned to see if condition satisfied and calculate bin in which mass lies – add into histogram</a:t>
            </a:r>
          </a:p>
          <a:p>
            <a:pPr lvl="1"/>
            <a:r>
              <a:rPr lang="en-US" dirty="0" smtClean="0"/>
              <a:t>Combine (add) histograms to form total</a:t>
            </a:r>
          </a:p>
          <a:p>
            <a:r>
              <a:rPr lang="en-US" dirty="0" smtClean="0"/>
              <a:t>Compare …</a:t>
            </a:r>
          </a:p>
          <a:p>
            <a:r>
              <a:rPr lang="en-US" b="1" dirty="0"/>
              <a:t>Information Retrieval:</a:t>
            </a:r>
          </a:p>
          <a:p>
            <a:pPr lvl="1"/>
            <a:r>
              <a:rPr lang="en-US" dirty="0"/>
              <a:t>Independently look at each compressed web page stored on disk to see if page (document) satisfies query</a:t>
            </a:r>
          </a:p>
          <a:p>
            <a:pPr lvl="1"/>
            <a:r>
              <a:rPr lang="en-US" dirty="0"/>
              <a:t>Combine results and sort by Page Rank</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11725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010400" cy="1143000"/>
          </a:xfrm>
        </p:spPr>
        <p:txBody>
          <a:bodyPr>
            <a:normAutofit/>
          </a:bodyPr>
          <a:lstStyle/>
          <a:p>
            <a:r>
              <a:rPr lang="en-US" sz="3200" b="1" dirty="0" smtClean="0"/>
              <a:t>Reduce Phase of Particle Physics </a:t>
            </a:r>
            <a:br>
              <a:rPr lang="en-US" sz="3200" b="1" dirty="0" smtClean="0"/>
            </a:br>
            <a:r>
              <a:rPr lang="en-US" sz="3200" b="1" dirty="0" smtClean="0"/>
              <a:t>“Find the Higgs” using Dryad</a:t>
            </a:r>
            <a:endParaRPr lang="en-US" sz="3200" b="1"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extLst>
      <p:ext uri="{BB962C8B-B14F-4D97-AF65-F5344CB8AC3E}">
        <p14:creationId xmlns:p14="http://schemas.microsoft.com/office/powerpoint/2010/main" val="2906843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b="1" dirty="0" smtClean="0"/>
              <a:t>MapReduce</a:t>
            </a:r>
            <a:endParaRPr lang="en-US" b="1" dirty="0"/>
          </a:p>
        </p:txBody>
      </p:sp>
      <p:sp>
        <p:nvSpPr>
          <p:cNvPr id="5" name="Content Placeholder 2"/>
          <p:cNvSpPr>
            <a:spLocks noGrp="1"/>
          </p:cNvSpPr>
          <p:nvPr>
            <p:ph idx="1"/>
          </p:nvPr>
        </p:nvSpPr>
        <p:spPr>
          <a:xfrm>
            <a:off x="533400" y="3962400"/>
            <a:ext cx="8077200" cy="2438400"/>
          </a:xfrm>
        </p:spPr>
        <p:txBody>
          <a:bodyPr>
            <a:normAutofit fontScale="775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9"/>
            <a:ext cx="2743200" cy="915424"/>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2"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6"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6"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6"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3"/>
            <a:ext cx="4419600" cy="1200329"/>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4"/>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6" y="3124200"/>
            <a:ext cx="765149" cy="771526"/>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6" y="5257800"/>
            <a:ext cx="866775" cy="733426"/>
          </a:xfrm>
          <a:prstGeom prst="rect">
            <a:avLst/>
          </a:prstGeom>
          <a:noFill/>
          <a:ln w="9525">
            <a:noFill/>
            <a:miter lim="800000"/>
            <a:headEnd/>
            <a:tailEnd/>
          </a:ln>
          <a:effectLst/>
        </p:spPr>
      </p:pic>
      <p:grpSp>
        <p:nvGrpSpPr>
          <p:cNvPr id="22" name="Group 291"/>
          <p:cNvGrpSpPr/>
          <p:nvPr/>
        </p:nvGrpSpPr>
        <p:grpSpPr>
          <a:xfrm>
            <a:off x="3505200" y="1676400"/>
            <a:ext cx="3352800" cy="4876800"/>
            <a:chOff x="228600" y="1905000"/>
            <a:chExt cx="312420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000" b="1" dirty="0" smtClean="0"/>
              <a:t>DNA Sequencing Pipeline</a:t>
            </a:r>
            <a:endParaRPr lang="en-US" sz="4000" b="1"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solidFill>
                      <a:prstClr val="black"/>
                    </a:solidFill>
                  </a:rPr>
                  <a:t>Illumina</a:t>
                </a:r>
                <a:r>
                  <a:rPr lang="en-US" sz="1200" dirty="0" smtClean="0">
                    <a:solidFill>
                      <a:prstClr val="black"/>
                    </a:solidFill>
                  </a:rPr>
                  <a:t>/</a:t>
                </a:r>
                <a:r>
                  <a:rPr lang="en-US" sz="1200" dirty="0" err="1" smtClean="0">
                    <a:solidFill>
                      <a:prstClr val="black"/>
                    </a:solidFill>
                  </a:rPr>
                  <a:t>Solexa</a:t>
                </a:r>
                <a:r>
                  <a:rPr lang="en-US" sz="1200" dirty="0" smtClean="0">
                    <a:solidFill>
                      <a:prstClr val="black"/>
                    </a:solidFill>
                  </a:rPr>
                  <a:t>           Roche/454 Life Sciences     Applied </a:t>
                </a:r>
                <a:r>
                  <a:rPr lang="en-US" sz="1200" dirty="0" err="1" smtClean="0">
                    <a:solidFill>
                      <a:prstClr val="black"/>
                    </a:solidFill>
                  </a:rPr>
                  <a:t>Biosystems</a:t>
                </a:r>
                <a:r>
                  <a:rPr lang="en-US" sz="1200" dirty="0" smtClean="0">
                    <a:solidFill>
                      <a:prstClr val="black"/>
                    </a:solidFill>
                  </a:rPr>
                  <a:t>/</a:t>
                </a:r>
                <a:r>
                  <a:rPr lang="en-US" sz="1200" dirty="0" err="1" smtClean="0">
                    <a:solidFill>
                      <a:prstClr val="black"/>
                    </a:solidFill>
                  </a:rPr>
                  <a:t>SOLiD</a:t>
                </a:r>
                <a:endParaRPr lang="en-US" sz="1200" dirty="0">
                  <a:solidFill>
                    <a:prstClr val="black"/>
                  </a:solidFill>
                </a:endParaRPr>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solidFill>
                    <a:prstClr val="black"/>
                  </a:solidFill>
                </a:rPr>
                <a:t>Modern Commercial Gene Sequencers</a:t>
              </a:r>
              <a:endParaRPr lang="en-US" sz="1600" dirty="0">
                <a:solidFill>
                  <a:prstClr val="black"/>
                </a:solidFill>
              </a:endParaRPr>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solidFill>
                  <a:prstClr val="black"/>
                </a:solidFill>
              </a:rPr>
              <a:t>Internet</a:t>
            </a:r>
            <a:endParaRPr lang="en-US" sz="1200" dirty="0">
              <a:solidFill>
                <a:prstClr val="black"/>
              </a:solidFill>
            </a:endParaRPr>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rgbClr val="C0504D">
                      <a:lumMod val="75000"/>
                    </a:srgbClr>
                  </a:solidFill>
                  <a:latin typeface="Arial" pitchFamily="34" charset="0"/>
                  <a:cs typeface="Arial" pitchFamily="34" charset="0"/>
                </a:rPr>
                <a:t>Visualization</a:t>
              </a:r>
            </a:p>
            <a:p>
              <a:pPr algn="l"/>
              <a:r>
                <a:rPr lang="en-US" sz="1000" dirty="0" smtClean="0">
                  <a:solidFill>
                    <a:srgbClr val="C0504D">
                      <a:lumMod val="75000"/>
                    </a:srgbClr>
                  </a:solidFill>
                  <a:latin typeface="Arial" pitchFamily="34" charset="0"/>
                  <a:cs typeface="Arial" pitchFamily="34" charset="0"/>
                </a:rPr>
                <a:t>    </a:t>
              </a:r>
              <a:r>
                <a:rPr lang="en-US" sz="1000" dirty="0" err="1" smtClean="0">
                  <a:solidFill>
                    <a:srgbClr val="C0504D">
                      <a:lumMod val="75000"/>
                    </a:srgbClr>
                  </a:solidFill>
                  <a:latin typeface="Arial" pitchFamily="34" charset="0"/>
                  <a:cs typeface="Arial" pitchFamily="34" charset="0"/>
                </a:rPr>
                <a:t>Plotviz</a:t>
              </a:r>
              <a:endParaRPr lang="en-US" sz="1000" dirty="0">
                <a:solidFill>
                  <a:srgbClr val="C0504D">
                    <a:lumMod val="75000"/>
                  </a:srgb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prstClr val="black"/>
                  </a:solidFill>
                </a:rPr>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prstClr val="black"/>
                  </a:solidFill>
                </a:rPr>
                <a:t>Sequence</a:t>
              </a:r>
            </a:p>
            <a:p>
              <a:pPr algn="ctr"/>
              <a:r>
                <a:rPr lang="en-US" sz="1050" dirty="0" smtClean="0">
                  <a:solidFill>
                    <a:prstClr val="black"/>
                  </a:solidFill>
                </a:rPr>
                <a:t>alignment</a:t>
              </a:r>
              <a:endParaRPr lang="en-US" sz="1050" dirty="0">
                <a:solidFill>
                  <a:prstClr val="black"/>
                </a:solidFill>
              </a:endParaRPr>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79646">
                      <a:lumMod val="50000"/>
                    </a:srgbClr>
                  </a:solidFill>
                </a:rPr>
                <a:t>MDS</a:t>
              </a:r>
              <a:endParaRPr lang="en-US" sz="1050" dirty="0">
                <a:solidFill>
                  <a:srgbClr val="F79646">
                    <a:lumMod val="50000"/>
                  </a:srgb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solidFill>
                    <a:prstClr val="black"/>
                  </a:solidFill>
                </a:endParaRPr>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solidFill>
                  <a:prstClr val="black"/>
                </a:solidFill>
              </a:endParaRPr>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solidFill>
                  <a:prstClr val="black"/>
                </a:solidFill>
              </a:rPr>
              <a:t>This chart illustrate our research of a pipeline mode to provide services on demand (Software as a Service </a:t>
            </a:r>
            <a:r>
              <a:rPr lang="en-US" sz="1400" dirty="0" err="1" smtClean="0">
                <a:solidFill>
                  <a:prstClr val="black"/>
                </a:solidFill>
              </a:rPr>
              <a:t>SaaS</a:t>
            </a:r>
            <a:r>
              <a:rPr lang="en-US" sz="1400" dirty="0" smtClean="0">
                <a:solidFill>
                  <a:prstClr val="black"/>
                </a:solidFill>
              </a:rPr>
              <a:t>) </a:t>
            </a:r>
          </a:p>
          <a:p>
            <a:pPr marL="114300" indent="-114300">
              <a:buFont typeface="Arial" pitchFamily="34" charset="0"/>
              <a:buChar char="•"/>
            </a:pPr>
            <a:r>
              <a:rPr lang="en-US" sz="1400" dirty="0" smtClean="0">
                <a:solidFill>
                  <a:prstClr val="black"/>
                </a:solidFill>
              </a:rPr>
              <a:t>User submit their jobs to the pipeline.  The components are services and so is the whole pipeline.</a:t>
            </a:r>
            <a:endParaRPr lang="en-US" dirty="0">
              <a:solidFill>
                <a:prstClr val="black"/>
              </a:solidFill>
            </a:endParaRPr>
          </a:p>
        </p:txBody>
      </p:sp>
    </p:spTree>
    <p:extLst>
      <p:ext uri="{BB962C8B-B14F-4D97-AF65-F5344CB8AC3E}">
        <p14:creationId xmlns:p14="http://schemas.microsoft.com/office/powerpoint/2010/main" val="2339281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sz="3600" b="1" dirty="0" smtClean="0"/>
              <a:t>Alu and </a:t>
            </a:r>
            <a:r>
              <a:rPr lang="en-US" sz="3600" b="1" dirty="0" err="1" smtClean="0"/>
              <a:t>Metagenomics</a:t>
            </a:r>
            <a:r>
              <a:rPr lang="en-US" sz="3600" b="1" dirty="0" smtClean="0"/>
              <a:t> Workflow</a:t>
            </a:r>
            <a:endParaRPr lang="en-US" sz="3600" b="1"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calculate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extLst>
      <p:ext uri="{BB962C8B-B14F-4D97-AF65-F5344CB8AC3E}">
        <p14:creationId xmlns:p14="http://schemas.microsoft.com/office/powerpoint/2010/main" val="3864668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
        <p:nvSpPr>
          <p:cNvPr id="3" name="TextBox 2"/>
          <p:cNvSpPr txBox="1"/>
          <p:nvPr/>
        </p:nvSpPr>
        <p:spPr>
          <a:xfrm>
            <a:off x="5943600" y="0"/>
            <a:ext cx="3200400" cy="1600438"/>
          </a:xfrm>
          <a:prstGeom prst="rect">
            <a:avLst/>
          </a:prstGeom>
          <a:solidFill>
            <a:schemeClr val="bg1"/>
          </a:solidFill>
        </p:spPr>
        <p:txBody>
          <a:bodyPr wrap="square" rtlCol="0">
            <a:spAutoFit/>
          </a:bodyPr>
          <a:lstStyle/>
          <a:p>
            <a:pPr algn="ctr"/>
            <a:r>
              <a:rPr lang="en-US" sz="1400" b="1" dirty="0" smtClean="0">
                <a:solidFill>
                  <a:prstClr val="black"/>
                </a:solidFill>
              </a:rPr>
              <a:t>Alu Families</a:t>
            </a:r>
            <a:endParaRPr lang="en-US" sz="1400" dirty="0" smtClean="0">
              <a:solidFill>
                <a:prstClr val="black"/>
              </a:solidFill>
            </a:endParaRPr>
          </a:p>
          <a:p>
            <a:r>
              <a:rPr lang="en-US" sz="1400" dirty="0" smtClean="0">
                <a:solidFill>
                  <a:prstClr val="black"/>
                </a:solidFill>
              </a:rPr>
              <a:t>This visualizes results of </a:t>
            </a:r>
            <a:r>
              <a:rPr lang="en-US" sz="1400" dirty="0" err="1" smtClean="0">
                <a:solidFill>
                  <a:prstClr val="black"/>
                </a:solidFill>
              </a:rPr>
              <a:t>Alu</a:t>
            </a:r>
            <a:r>
              <a:rPr lang="en-US" sz="1400" dirty="0" smtClean="0">
                <a:solidFill>
                  <a:prstClr val="black"/>
                </a:solidFill>
              </a:rPr>
              <a:t> repeats from Chimpanzee and Human Genomes. Young families (green, yellow) are seen as tight clusters. This is projection of MDS dimension reduction to 3D of 35399 repeats – each with about  400 base pairs</a:t>
            </a:r>
            <a:endParaRPr lang="en-US" sz="1400" dirty="0">
              <a:solidFill>
                <a:prstClr val="black"/>
              </a:solidFill>
            </a:endParaRPr>
          </a:p>
        </p:txBody>
      </p:sp>
    </p:spTree>
    <p:extLst>
      <p:ext uri="{BB962C8B-B14F-4D97-AF65-F5344CB8AC3E}">
        <p14:creationId xmlns:p14="http://schemas.microsoft.com/office/powerpoint/2010/main" val="1773445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
        <p:nvSpPr>
          <p:cNvPr id="3" name="TextBox 2"/>
          <p:cNvSpPr txBox="1"/>
          <p:nvPr/>
        </p:nvSpPr>
        <p:spPr>
          <a:xfrm>
            <a:off x="0" y="4090987"/>
            <a:ext cx="1981200" cy="2462213"/>
          </a:xfrm>
          <a:prstGeom prst="rect">
            <a:avLst/>
          </a:prstGeom>
          <a:solidFill>
            <a:schemeClr val="bg1"/>
          </a:solidFill>
        </p:spPr>
        <p:txBody>
          <a:bodyPr wrap="square" rtlCol="0">
            <a:spAutoFit/>
          </a:bodyPr>
          <a:lstStyle/>
          <a:p>
            <a:pPr algn="ctr"/>
            <a:r>
              <a:rPr lang="en-US" sz="1400" b="1" dirty="0" smtClean="0">
                <a:solidFill>
                  <a:prstClr val="black"/>
                </a:solidFill>
              </a:rPr>
              <a:t>Metagenomics</a:t>
            </a:r>
            <a:endParaRPr lang="en-US" sz="1400" dirty="0" smtClean="0">
              <a:solidFill>
                <a:prstClr val="black"/>
              </a:solidFill>
            </a:endParaRPr>
          </a:p>
          <a:p>
            <a:r>
              <a:rPr lang="en-US" sz="1400" dirty="0" smtClean="0">
                <a:solidFill>
                  <a:prstClr val="black"/>
                </a:solidFill>
              </a:rPr>
              <a:t>This visualizes results of dimension reduction to 3D of 30000 gene sequences from an environmental sample. The many different genes are classified by clustering algorithm and visualized by MDS dimension reduction</a:t>
            </a:r>
            <a:endParaRPr lang="en-US" sz="1400" dirty="0">
              <a:solidFill>
                <a:prstClr val="black"/>
              </a:solidFill>
            </a:endParaRPr>
          </a:p>
        </p:txBody>
      </p:sp>
    </p:spTree>
    <p:extLst>
      <p:ext uri="{BB962C8B-B14F-4D97-AF65-F5344CB8AC3E}">
        <p14:creationId xmlns:p14="http://schemas.microsoft.com/office/powerpoint/2010/main" val="3793185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3"/>
            <a:ext cx="7772400" cy="944562"/>
          </a:xfrm>
        </p:spPr>
        <p:txBody>
          <a:bodyPr/>
          <a:lstStyle/>
          <a:p>
            <a:r>
              <a:rPr lang="en-US" b="1" dirty="0" smtClean="0"/>
              <a:t>Important Trends</a:t>
            </a:r>
            <a:endParaRPr lang="en-US" b="1"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solidFill>
                  <a:srgbClr val="FF0000"/>
                </a:solidFill>
              </a:rPr>
              <a:t>Data Deluge </a:t>
            </a:r>
            <a:r>
              <a:rPr lang="en-US" dirty="0" smtClean="0"/>
              <a:t>in all fields of science</a:t>
            </a:r>
          </a:p>
          <a:p>
            <a:r>
              <a:rPr lang="en-US" smtClean="0">
                <a:solidFill>
                  <a:srgbClr val="FF0000"/>
                </a:solidFill>
              </a:rPr>
              <a:t>Multicore</a:t>
            </a:r>
            <a:r>
              <a:rPr lang="en-US" smtClean="0"/>
              <a:t> </a:t>
            </a:r>
            <a:r>
              <a:rPr lang="en-US" dirty="0" smtClean="0"/>
              <a:t>implies parallel computing important again</a:t>
            </a:r>
          </a:p>
          <a:p>
            <a:pPr lvl="1"/>
            <a:r>
              <a:rPr lang="en-US" dirty="0" smtClean="0"/>
              <a:t>Performance from extra cores – not extra clock speed</a:t>
            </a:r>
          </a:p>
          <a:p>
            <a:pPr lvl="1"/>
            <a:r>
              <a:rPr lang="en-US" dirty="0" smtClean="0"/>
              <a:t>GPU enhanced systems can give big power boost</a:t>
            </a:r>
          </a:p>
          <a:p>
            <a:r>
              <a:rPr lang="en-US" dirty="0" smtClean="0">
                <a:solidFill>
                  <a:srgbClr val="FF0000"/>
                </a:solidFill>
              </a:rPr>
              <a:t>Clouds</a:t>
            </a:r>
            <a:r>
              <a:rPr lang="en-US" dirty="0" smtClean="0"/>
              <a:t> – new commercially supported data center model replacing compute </a:t>
            </a:r>
            <a:r>
              <a:rPr lang="en-US" dirty="0" smtClean="0">
                <a:solidFill>
                  <a:srgbClr val="FF0000"/>
                </a:solidFill>
              </a:rPr>
              <a:t>grids</a:t>
            </a:r>
            <a:r>
              <a:rPr lang="en-US" dirty="0" smtClean="0"/>
              <a:t> (and your general purpose computer center)</a:t>
            </a:r>
          </a:p>
          <a:p>
            <a:r>
              <a:rPr lang="en-US" dirty="0" smtClean="0">
                <a:solidFill>
                  <a:srgbClr val="FF0000"/>
                </a:solidFill>
              </a:rPr>
              <a:t>Light weight clients</a:t>
            </a:r>
            <a:r>
              <a:rPr lang="en-US" dirty="0" smtClean="0"/>
              <a:t>: Sensors, Smartphones and tablets accessing and supported by backend services in cloud</a:t>
            </a:r>
          </a:p>
          <a:p>
            <a:r>
              <a:rPr lang="en-US" dirty="0" smtClean="0">
                <a:solidFill>
                  <a:srgbClr val="FF0000"/>
                </a:solidFill>
              </a:rPr>
              <a:t>Commercial efforts </a:t>
            </a:r>
            <a:r>
              <a:rPr lang="en-US" dirty="0" smtClean="0"/>
              <a:t>moving</a:t>
            </a:r>
            <a:r>
              <a:rPr lang="en-US" dirty="0" smtClean="0">
                <a:solidFill>
                  <a:srgbClr val="FF0000"/>
                </a:solidFill>
              </a:rPr>
              <a:t> much faster </a:t>
            </a:r>
            <a:r>
              <a:rPr lang="en-US" dirty="0" smtClean="0"/>
              <a:t>than</a:t>
            </a:r>
            <a:r>
              <a:rPr lang="en-US" dirty="0" smtClean="0">
                <a:solidFill>
                  <a:srgbClr val="FF0000"/>
                </a:solidFill>
              </a:rPr>
              <a:t> academia </a:t>
            </a:r>
            <a:r>
              <a:rPr lang="en-US" dirty="0" smtClean="0"/>
              <a:t>in both </a:t>
            </a:r>
            <a:r>
              <a:rPr lang="en-US" dirty="0" smtClean="0">
                <a:solidFill>
                  <a:srgbClr val="FF0000"/>
                </a:solidFill>
              </a:rPr>
              <a:t>innovation </a:t>
            </a:r>
            <a:r>
              <a:rPr lang="en-US" dirty="0" smtClean="0"/>
              <a:t>and </a:t>
            </a:r>
            <a:r>
              <a:rPr lang="en-US" dirty="0" smtClean="0">
                <a:solidFill>
                  <a:srgbClr val="FF0000"/>
                </a:solidFill>
              </a:rPr>
              <a:t>deployment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029450" cy="1143000"/>
          </a:xfrm>
        </p:spPr>
        <p:txBody>
          <a:bodyPr>
            <a:normAutofit/>
          </a:bodyPr>
          <a:lstStyle/>
          <a:p>
            <a:r>
              <a:rPr lang="en-US" sz="4000" b="1" dirty="0" smtClean="0"/>
              <a:t>All-Pairs Using 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7"/>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4"/>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2"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r>
              <a:rPr lang="en-US" sz="3200" b="1" dirty="0" smtClean="0"/>
              <a:t>Hadoop VM Performance Degradation</a:t>
            </a:r>
            <a:endParaRPr lang="en-US" sz="3200" b="1"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1"/>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rmAutofit fontScale="90000"/>
          </a:bodyPr>
          <a:lstStyle/>
          <a:p>
            <a:r>
              <a:rPr lang="en-US" b="1" dirty="0" smtClean="0"/>
              <a:t>Smith Waterman: </a:t>
            </a:r>
            <a:br>
              <a:rPr lang="en-US" b="1" dirty="0" smtClean="0"/>
            </a:br>
            <a:r>
              <a:rPr lang="en-US" b="1" dirty="0" smtClean="0"/>
              <a:t>Daily Effect</a:t>
            </a:r>
            <a:endParaRPr lang="en-US" b="1" dirty="0"/>
          </a:p>
        </p:txBody>
      </p:sp>
      <p:graphicFrame>
        <p:nvGraphicFramePr>
          <p:cNvPr id="5" name="Chart 4"/>
          <p:cNvGraphicFramePr/>
          <p:nvPr/>
        </p:nvGraphicFramePr>
        <p:xfrm>
          <a:off x="274860" y="1064344"/>
          <a:ext cx="8107139" cy="5031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324600" cy="1143000"/>
          </a:xfrm>
        </p:spPr>
        <p:txBody>
          <a:bodyPr>
            <a:noAutofit/>
          </a:bodyPr>
          <a:lstStyle/>
          <a:p>
            <a:r>
              <a:rPr lang="en-US" sz="3200" b="1" dirty="0" smtClean="0"/>
              <a:t>High Performance Dimension Reduction and Visualization</a:t>
            </a:r>
            <a:endParaRPr lang="en-US" sz="3200" b="1" dirty="0"/>
          </a:p>
        </p:txBody>
      </p:sp>
      <p:sp>
        <p:nvSpPr>
          <p:cNvPr id="3" name="Content Placeholder 2"/>
          <p:cNvSpPr>
            <a:spLocks noGrp="1"/>
          </p:cNvSpPr>
          <p:nvPr>
            <p:ph idx="1"/>
          </p:nvPr>
        </p:nvSpPr>
        <p:spPr>
          <a:xfrm>
            <a:off x="457200" y="1447804"/>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extLst>
      <p:ext uri="{BB962C8B-B14F-4D97-AF65-F5344CB8AC3E}">
        <p14:creationId xmlns:p14="http://schemas.microsoft.com/office/powerpoint/2010/main" val="1584989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0"/>
            <a:ext cx="8229600" cy="1143000"/>
          </a:xfrm>
        </p:spPr>
        <p:txBody>
          <a:bodyPr>
            <a:normAutofit/>
          </a:bodyPr>
          <a:lstStyle/>
          <a:p>
            <a:r>
              <a:rPr lang="en-US" sz="3600" b="1" dirty="0" smtClean="0"/>
              <a:t>Dimension Reduction Algorithms</a:t>
            </a:r>
            <a:endParaRPr lang="en-US" sz="3600" b="1"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3"/>
            <a:ext cx="3810000" cy="736914"/>
          </a:xfrm>
          <a:prstGeom prst="rect">
            <a:avLst/>
          </a:prstGeom>
          <a:noFill/>
          <a:ln w="9525">
            <a:noFill/>
            <a:miter lim="800000"/>
            <a:headEnd/>
            <a:tailEnd/>
          </a:ln>
        </p:spPr>
      </p:pic>
      <p:sp>
        <p:nvSpPr>
          <p:cNvPr id="7" name="TextBox 6"/>
          <p:cNvSpPr txBox="1"/>
          <p:nvPr/>
        </p:nvSpPr>
        <p:spPr>
          <a:xfrm>
            <a:off x="457200" y="5715004"/>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extLst>
      <p:ext uri="{BB962C8B-B14F-4D97-AF65-F5344CB8AC3E}">
        <p14:creationId xmlns:p14="http://schemas.microsoft.com/office/powerpoint/2010/main" val="3854519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GTM vs. MDS</a:t>
            </a:r>
            <a:endParaRPr lang="en-US" b="1" dirty="0"/>
          </a:p>
        </p:txBody>
      </p:sp>
      <p:sp>
        <p:nvSpPr>
          <p:cNvPr id="17" name="Content Placeholder 16"/>
          <p:cNvSpPr>
            <a:spLocks noGrp="1"/>
          </p:cNvSpPr>
          <p:nvPr>
            <p:ph idx="1"/>
          </p:nvPr>
        </p:nvSpPr>
        <p:spPr>
          <a:xfrm>
            <a:off x="152400" y="5334000"/>
            <a:ext cx="8229600" cy="1325563"/>
          </a:xfrm>
        </p:spPr>
        <p:txBody>
          <a:bodyPr/>
          <a:lstStyle/>
          <a:p>
            <a:r>
              <a:rPr lang="en-US" dirty="0" smtClean="0"/>
              <a:t>MDS also soluble by viewing as nonlinear </a:t>
            </a:r>
            <a:r>
              <a:rPr lang="el-GR" dirty="0" smtClean="0"/>
              <a:t>χ</a:t>
            </a:r>
            <a:r>
              <a:rPr lang="en-US" baseline="30000" dirty="0" smtClean="0"/>
              <a:t>2</a:t>
            </a:r>
            <a:r>
              <a:rPr lang="en-US" dirty="0" smtClean="0"/>
              <a:t> with iterative linear equation solver </a:t>
            </a:r>
            <a:endParaRPr lang="en-US" dirty="0"/>
          </a:p>
        </p:txBody>
      </p:sp>
      <p:sp>
        <p:nvSpPr>
          <p:cNvPr id="5" name="Rectangle 4"/>
          <p:cNvSpPr/>
          <p:nvPr/>
        </p:nvSpPr>
        <p:spPr>
          <a:xfrm>
            <a:off x="1600201" y="1524000"/>
            <a:ext cx="3124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GTM</a:t>
            </a:r>
            <a:endParaRPr lang="en-US" sz="2000" dirty="0"/>
          </a:p>
        </p:txBody>
      </p:sp>
      <p:sp>
        <p:nvSpPr>
          <p:cNvPr id="6" name="Rectangle 5"/>
          <p:cNvSpPr/>
          <p:nvPr/>
        </p:nvSpPr>
        <p:spPr>
          <a:xfrm>
            <a:off x="4800604" y="1524000"/>
            <a:ext cx="4158441"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MDS (SMACOF)</a:t>
            </a:r>
            <a:endParaRPr lang="en-US" sz="2000" dirty="0"/>
          </a:p>
        </p:txBody>
      </p:sp>
      <p:sp>
        <p:nvSpPr>
          <p:cNvPr id="7" name="Rectangle 6"/>
          <p:cNvSpPr/>
          <p:nvPr/>
        </p:nvSpPr>
        <p:spPr>
          <a:xfrm>
            <a:off x="1600201" y="32766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Maximize Log-Likelihood</a:t>
            </a:r>
            <a:endParaRPr lang="en-US" sz="2000" dirty="0"/>
          </a:p>
        </p:txBody>
      </p:sp>
      <p:sp>
        <p:nvSpPr>
          <p:cNvPr id="8" name="Rectangle 7"/>
          <p:cNvSpPr/>
          <p:nvPr/>
        </p:nvSpPr>
        <p:spPr>
          <a:xfrm>
            <a:off x="4800606" y="32766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Minimize STRESS or SSTRESS</a:t>
            </a:r>
            <a:endParaRPr lang="en-US" sz="2000" dirty="0"/>
          </a:p>
        </p:txBody>
      </p:sp>
      <p:sp>
        <p:nvSpPr>
          <p:cNvPr id="9" name="Rectangle 8"/>
          <p:cNvSpPr/>
          <p:nvPr/>
        </p:nvSpPr>
        <p:spPr>
          <a:xfrm>
            <a:off x="254076" y="32766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Objective</a:t>
            </a:r>
            <a:br>
              <a:rPr lang="en-US" sz="1600" dirty="0" smtClean="0"/>
            </a:br>
            <a:r>
              <a:rPr lang="en-US" sz="1600" dirty="0" smtClean="0"/>
              <a:t>Function</a:t>
            </a:r>
            <a:endParaRPr lang="en-US" sz="1600" dirty="0"/>
          </a:p>
        </p:txBody>
      </p:sp>
      <p:sp>
        <p:nvSpPr>
          <p:cNvPr id="10" name="Rectangle 9"/>
          <p:cNvSpPr/>
          <p:nvPr/>
        </p:nvSpPr>
        <p:spPr>
          <a:xfrm>
            <a:off x="1607360" y="39624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O(KN) (K &lt;&lt; N)</a:t>
            </a:r>
            <a:endParaRPr lang="en-US" sz="2000" dirty="0"/>
          </a:p>
        </p:txBody>
      </p:sp>
      <p:sp>
        <p:nvSpPr>
          <p:cNvPr id="11" name="Rectangle 10"/>
          <p:cNvSpPr/>
          <p:nvPr/>
        </p:nvSpPr>
        <p:spPr>
          <a:xfrm>
            <a:off x="4807765" y="39624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O(N</a:t>
            </a:r>
            <a:r>
              <a:rPr lang="en-US" sz="2000" baseline="30000" dirty="0" smtClean="0"/>
              <a:t>2</a:t>
            </a:r>
            <a:r>
              <a:rPr lang="en-US" sz="2000" dirty="0" smtClean="0"/>
              <a:t>)</a:t>
            </a:r>
            <a:endParaRPr lang="en-US" sz="2000" dirty="0"/>
          </a:p>
        </p:txBody>
      </p:sp>
      <p:sp>
        <p:nvSpPr>
          <p:cNvPr id="12" name="Rectangle 11"/>
          <p:cNvSpPr/>
          <p:nvPr/>
        </p:nvSpPr>
        <p:spPr>
          <a:xfrm>
            <a:off x="261234" y="39624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Complexity</a:t>
            </a:r>
            <a:endParaRPr lang="en-US" sz="1600" dirty="0"/>
          </a:p>
        </p:txBody>
      </p:sp>
      <p:sp>
        <p:nvSpPr>
          <p:cNvPr id="13" name="Rectangle 12"/>
          <p:cNvSpPr/>
          <p:nvPr/>
        </p:nvSpPr>
        <p:spPr>
          <a:xfrm>
            <a:off x="1612827" y="2057400"/>
            <a:ext cx="7346212"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Arial"/>
              <a:buChar char="•"/>
            </a:pPr>
            <a:r>
              <a:rPr lang="en-US" sz="2000" dirty="0" smtClean="0"/>
              <a:t> Non-linear dimension reduction</a:t>
            </a:r>
          </a:p>
          <a:p>
            <a:pPr>
              <a:buFont typeface="Arial"/>
              <a:buChar char="•"/>
            </a:pPr>
            <a:r>
              <a:rPr lang="en-US" sz="2000" dirty="0" smtClean="0"/>
              <a:t> Find an optimal configuration in a lower-dimension</a:t>
            </a:r>
          </a:p>
          <a:p>
            <a:pPr>
              <a:buFont typeface="Arial"/>
              <a:buChar char="•"/>
            </a:pPr>
            <a:r>
              <a:rPr lang="en-US" sz="2000" dirty="0" smtClean="0"/>
              <a:t> Iterative optimization method</a:t>
            </a:r>
            <a:endParaRPr lang="en-US" sz="2000" dirty="0"/>
          </a:p>
        </p:txBody>
      </p:sp>
      <p:sp>
        <p:nvSpPr>
          <p:cNvPr id="15" name="Rectangle 14"/>
          <p:cNvSpPr/>
          <p:nvPr/>
        </p:nvSpPr>
        <p:spPr>
          <a:xfrm>
            <a:off x="266700" y="2057400"/>
            <a:ext cx="1269927"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t>Purpose</a:t>
            </a:r>
            <a:endParaRPr lang="en-US" sz="1600" dirty="0"/>
          </a:p>
        </p:txBody>
      </p:sp>
      <p:sp>
        <p:nvSpPr>
          <p:cNvPr id="28" name="Rectangle 27"/>
          <p:cNvSpPr/>
          <p:nvPr/>
        </p:nvSpPr>
        <p:spPr>
          <a:xfrm>
            <a:off x="1600201" y="46482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EM</a:t>
            </a:r>
            <a:endParaRPr lang="en-US" sz="2000" dirty="0"/>
          </a:p>
        </p:txBody>
      </p:sp>
      <p:sp>
        <p:nvSpPr>
          <p:cNvPr id="29" name="Rectangle 28"/>
          <p:cNvSpPr/>
          <p:nvPr/>
        </p:nvSpPr>
        <p:spPr>
          <a:xfrm>
            <a:off x="4800606" y="46482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Iterative </a:t>
            </a:r>
            <a:r>
              <a:rPr lang="en-US" sz="2000" dirty="0" err="1" smtClean="0"/>
              <a:t>Majorization</a:t>
            </a:r>
            <a:r>
              <a:rPr lang="en-US" sz="2000" dirty="0" smtClean="0"/>
              <a:t> (EM-like)</a:t>
            </a:r>
            <a:endParaRPr lang="en-US" sz="2000" dirty="0"/>
          </a:p>
        </p:txBody>
      </p:sp>
      <p:sp>
        <p:nvSpPr>
          <p:cNvPr id="30" name="Rectangle 29"/>
          <p:cNvSpPr/>
          <p:nvPr/>
        </p:nvSpPr>
        <p:spPr>
          <a:xfrm>
            <a:off x="254076" y="46482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Optimization</a:t>
            </a:r>
          </a:p>
          <a:p>
            <a:pPr algn="ctr"/>
            <a:r>
              <a:rPr lang="en-US" sz="1600" dirty="0" smtClean="0"/>
              <a:t>Method</a:t>
            </a:r>
            <a:endParaRPr lang="en-US" sz="1600" dirty="0"/>
          </a:p>
        </p:txBody>
      </p:sp>
    </p:spTree>
    <p:extLst>
      <p:ext uri="{BB962C8B-B14F-4D97-AF65-F5344CB8AC3E}">
        <p14:creationId xmlns:p14="http://schemas.microsoft.com/office/powerpoint/2010/main" val="2140751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fontScale="90000"/>
          </a:bodyPr>
          <a:lstStyle/>
          <a:p>
            <a:r>
              <a:rPr lang="en-US" dirty="0" smtClean="0"/>
              <a:t>Analysis of 60 Million </a:t>
            </a:r>
            <a:r>
              <a:rPr lang="en-US" dirty="0" err="1" smtClean="0"/>
              <a:t>PubChem</a:t>
            </a:r>
            <a:r>
              <a:rPr lang="en-US" dirty="0" smtClean="0"/>
              <a:t> Entries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David Wild</a:t>
            </a:r>
          </a:p>
          <a:p>
            <a:r>
              <a:rPr lang="en-US" dirty="0" smtClean="0"/>
              <a:t>60 million </a:t>
            </a:r>
            <a:r>
              <a:rPr lang="en-US" dirty="0" err="1" smtClean="0"/>
              <a:t>PubChem</a:t>
            </a:r>
            <a:r>
              <a:rPr lang="en-US" dirty="0" smtClean="0"/>
              <a:t> compounds with 166 features</a:t>
            </a:r>
          </a:p>
          <a:p>
            <a:pPr lvl="1"/>
            <a:r>
              <a:rPr lang="en-US" dirty="0" smtClean="0"/>
              <a:t>Drug discovery</a:t>
            </a:r>
          </a:p>
          <a:p>
            <a:pPr lvl="1"/>
            <a:r>
              <a:rPr lang="en-US" dirty="0" smtClean="0"/>
              <a:t>Bioassay </a:t>
            </a:r>
          </a:p>
          <a:p>
            <a:r>
              <a:rPr lang="en-US" dirty="0" smtClean="0"/>
              <a:t>3D visualization for data exploration/mining</a:t>
            </a:r>
          </a:p>
          <a:p>
            <a:pPr lvl="1"/>
            <a:r>
              <a:rPr lang="en-US" dirty="0" smtClean="0"/>
              <a:t>Mapping by MDS</a:t>
            </a:r>
            <a:r>
              <a:rPr lang="en-US" spc="-150" dirty="0" smtClean="0"/>
              <a:t>(Multi-dimensional Scaling)</a:t>
            </a:r>
            <a:r>
              <a:rPr lang="en-US" dirty="0" smtClean="0"/>
              <a:t> and </a:t>
            </a:r>
            <a:br>
              <a:rPr lang="en-US" dirty="0" smtClean="0"/>
            </a:br>
            <a:r>
              <a:rPr lang="en-US" dirty="0" smtClean="0"/>
              <a:t>GTM</a:t>
            </a:r>
            <a:r>
              <a:rPr lang="en-US" spc="-150" dirty="0" smtClean="0"/>
              <a:t>(Generative Topographic Mapping)</a:t>
            </a:r>
          </a:p>
          <a:p>
            <a:pPr lvl="1"/>
            <a:r>
              <a:rPr lang="en-US" dirty="0" smtClean="0"/>
              <a:t>Interactive visualization tool </a:t>
            </a:r>
            <a:r>
              <a:rPr lang="en-US" dirty="0" err="1" smtClean="0">
                <a:solidFill>
                  <a:srgbClr val="990033"/>
                </a:solidFill>
              </a:rPr>
              <a:t>PlotViz</a:t>
            </a:r>
            <a:endParaRPr lang="en-US" dirty="0" smtClean="0">
              <a:solidFill>
                <a:srgbClr val="990033"/>
              </a:solidFill>
            </a:endParaRPr>
          </a:p>
          <a:p>
            <a:pPr lvl="1"/>
            <a:r>
              <a:rPr lang="en-US" dirty="0" smtClean="0"/>
              <a:t>Discover hidden structures</a:t>
            </a:r>
          </a:p>
          <a:p>
            <a:pPr lvl="1"/>
            <a:endParaRPr lang="en-US" dirty="0"/>
          </a:p>
        </p:txBody>
      </p:sp>
    </p:spTree>
    <p:extLst>
      <p:ext uri="{BB962C8B-B14F-4D97-AF65-F5344CB8AC3E}">
        <p14:creationId xmlns:p14="http://schemas.microsoft.com/office/powerpoint/2010/main" val="2302370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GTM3D_ctd_disease.mp4">
            <a:hlinkClick r:id="" action="ppaction://media"/>
          </p:cNvPr>
          <p:cNvPicPr>
            <a:picLocks noRot="1" noChangeAspect="1"/>
          </p:cNvPicPr>
          <p:nvPr>
            <a:videoFile r:link="rId1"/>
          </p:nvPr>
        </p:nvPicPr>
        <p:blipFill>
          <a:blip r:embed="rId4" cstate="print"/>
          <a:stretch>
            <a:fillRect/>
          </a:stretch>
        </p:blipFill>
        <p:spPr>
          <a:xfrm>
            <a:off x="762001" y="0"/>
            <a:ext cx="7798841" cy="6705600"/>
          </a:xfrm>
          <a:prstGeom prst="rect">
            <a:avLst/>
          </a:prstGeom>
        </p:spPr>
      </p:pic>
    </p:spTree>
    <p:extLst>
      <p:ext uri="{BB962C8B-B14F-4D97-AF65-F5344CB8AC3E}">
        <p14:creationId xmlns:p14="http://schemas.microsoft.com/office/powerpoint/2010/main" val="148119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2562" name="Picture 2"/>
          <p:cNvPicPr>
            <a:picLocks noChangeAspect="1" noChangeArrowheads="1"/>
          </p:cNvPicPr>
          <p:nvPr/>
        </p:nvPicPr>
        <p:blipFill>
          <a:blip r:embed="rId3" cstate="print"/>
          <a:srcRect/>
          <a:stretch>
            <a:fillRect/>
          </a:stretch>
        </p:blipFill>
        <p:spPr bwMode="auto">
          <a:xfrm>
            <a:off x="0" y="49198"/>
            <a:ext cx="9144000" cy="6808804"/>
          </a:xfrm>
          <a:prstGeom prst="rect">
            <a:avLst/>
          </a:prstGeom>
          <a:noFill/>
          <a:ln w="9525">
            <a:noFill/>
            <a:miter lim="800000"/>
            <a:headEnd/>
            <a:tailEnd/>
          </a:ln>
        </p:spPr>
      </p:pic>
      <p:sp>
        <p:nvSpPr>
          <p:cNvPr id="4" name="TextBox 3"/>
          <p:cNvSpPr txBox="1"/>
          <p:nvPr/>
        </p:nvSpPr>
        <p:spPr>
          <a:xfrm>
            <a:off x="5638806" y="685800"/>
            <a:ext cx="3047437" cy="923330"/>
          </a:xfrm>
          <a:prstGeom prst="rect">
            <a:avLst/>
          </a:prstGeom>
          <a:noFill/>
        </p:spPr>
        <p:txBody>
          <a:bodyPr wrap="none" rtlCol="0">
            <a:spAutoFit/>
          </a:bodyPr>
          <a:lstStyle/>
          <a:p>
            <a:r>
              <a:rPr lang="en-US" dirty="0" smtClean="0">
                <a:solidFill>
                  <a:prstClr val="black"/>
                </a:solidFill>
              </a:rPr>
              <a:t>Gartner 2009 Hype Curve</a:t>
            </a:r>
          </a:p>
          <a:p>
            <a:r>
              <a:rPr lang="en-US" dirty="0" smtClean="0">
                <a:solidFill>
                  <a:srgbClr val="FF0000"/>
                </a:solidFill>
              </a:rPr>
              <a:t>Clouds, Web2.0</a:t>
            </a:r>
          </a:p>
          <a:p>
            <a:r>
              <a:rPr lang="en-US" dirty="0" smtClean="0">
                <a:solidFill>
                  <a:srgbClr val="FF0000"/>
                </a:solidFill>
              </a:rPr>
              <a:t>Service Oriented Architectures</a:t>
            </a:r>
          </a:p>
        </p:txBody>
      </p:sp>
      <p:sp>
        <p:nvSpPr>
          <p:cNvPr id="5" name="5-Point Star 4"/>
          <p:cNvSpPr/>
          <p:nvPr/>
        </p:nvSpPr>
        <p:spPr>
          <a:xfrm>
            <a:off x="2286000" y="76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5-Point Star 6"/>
          <p:cNvSpPr/>
          <p:nvPr/>
        </p:nvSpPr>
        <p:spPr>
          <a:xfrm>
            <a:off x="6096000" y="2819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5-Point Star 8"/>
          <p:cNvSpPr/>
          <p:nvPr/>
        </p:nvSpPr>
        <p:spPr>
          <a:xfrm>
            <a:off x="4419600" y="35814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18"/>
          <p:cNvGrpSpPr/>
          <p:nvPr/>
        </p:nvGrpSpPr>
        <p:grpSpPr>
          <a:xfrm>
            <a:off x="0" y="0"/>
            <a:ext cx="9144000" cy="6096000"/>
            <a:chOff x="0" y="0"/>
            <a:chExt cx="9144000" cy="6096000"/>
          </a:xfrm>
        </p:grpSpPr>
        <p:pic>
          <p:nvPicPr>
            <p:cNvPr id="108546" name="Picture 2" descr="http://weareorganizedchaos.com/wp-content/uploads/2010/08/Gartner-Hype-Cycle-Emerging-Technology-2010.jpg"/>
            <p:cNvPicPr>
              <a:picLocks noChangeAspect="1" noChangeArrowheads="1"/>
            </p:cNvPicPr>
            <p:nvPr/>
          </p:nvPicPr>
          <p:blipFill>
            <a:blip r:embed="rId4" cstate="print"/>
            <a:srcRect r="10000" b="6412"/>
            <a:stretch>
              <a:fillRect/>
            </a:stretch>
          </p:blipFill>
          <p:spPr bwMode="auto">
            <a:xfrm>
              <a:off x="0" y="0"/>
              <a:ext cx="9144000" cy="6096000"/>
            </a:xfrm>
            <a:prstGeom prst="rect">
              <a:avLst/>
            </a:prstGeom>
            <a:noFill/>
          </p:spPr>
        </p:pic>
        <p:sp>
          <p:nvSpPr>
            <p:cNvPr id="18" name="Left Arrow 17"/>
            <p:cNvSpPr/>
            <p:nvPr/>
          </p:nvSpPr>
          <p:spPr>
            <a:xfrm flipV="1">
              <a:off x="5181600" y="609600"/>
              <a:ext cx="978716" cy="533400"/>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16"/>
          <p:cNvGrpSpPr/>
          <p:nvPr/>
        </p:nvGrpSpPr>
        <p:grpSpPr>
          <a:xfrm>
            <a:off x="0" y="0"/>
            <a:ext cx="9144000" cy="6858000"/>
            <a:chOff x="0" y="0"/>
            <a:chExt cx="9144000" cy="6858000"/>
          </a:xfrm>
        </p:grpSpPr>
        <p:grpSp>
          <p:nvGrpSpPr>
            <p:cNvPr id="8" name="Group 14"/>
            <p:cNvGrpSpPr/>
            <p:nvPr/>
          </p:nvGrpSpPr>
          <p:grpSpPr>
            <a:xfrm>
              <a:off x="0" y="0"/>
              <a:ext cx="9144000" cy="6858000"/>
              <a:chOff x="0" y="0"/>
              <a:chExt cx="9144000" cy="6858000"/>
            </a:xfrm>
          </p:grpSpPr>
          <p:grpSp>
            <p:nvGrpSpPr>
              <p:cNvPr id="10" name="Group 12"/>
              <p:cNvGrpSpPr/>
              <p:nvPr/>
            </p:nvGrpSpPr>
            <p:grpSpPr>
              <a:xfrm>
                <a:off x="0" y="0"/>
                <a:ext cx="9144000" cy="6858000"/>
                <a:chOff x="0" y="0"/>
                <a:chExt cx="9144000" cy="6858000"/>
              </a:xfrm>
            </p:grpSpPr>
            <p:pic>
              <p:nvPicPr>
                <p:cNvPr id="108548" name="Picture 4" descr="Gartner Emerging Technology Benefit Matrix 2010"/>
                <p:cNvPicPr>
                  <a:picLocks noChangeAspect="1" noChangeArrowheads="1"/>
                </p:cNvPicPr>
                <p:nvPr/>
              </p:nvPicPr>
              <p:blipFill>
                <a:blip r:embed="rId5" cstate="print"/>
                <a:srcRect/>
                <a:stretch>
                  <a:fillRect/>
                </a:stretch>
              </p:blipFill>
              <p:spPr bwMode="auto">
                <a:xfrm>
                  <a:off x="976312" y="0"/>
                  <a:ext cx="8167688" cy="6858000"/>
                </a:xfrm>
                <a:prstGeom prst="rect">
                  <a:avLst/>
                </a:prstGeom>
                <a:noFill/>
              </p:spPr>
            </p:pic>
            <p:sp>
              <p:nvSpPr>
                <p:cNvPr id="12" name="Rectangle 11"/>
                <p:cNvSpPr/>
                <p:nvPr/>
              </p:nvSpPr>
              <p:spPr>
                <a:xfrm>
                  <a:off x="0" y="685800"/>
                  <a:ext cx="2514600" cy="60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1" dirty="0" smtClean="0">
                    <a:solidFill>
                      <a:prstClr val="black"/>
                    </a:solidFill>
                  </a:endParaRPr>
                </a:p>
                <a:p>
                  <a:pPr algn="ctr"/>
                  <a:r>
                    <a:rPr lang="en-US" sz="2400" b="1" dirty="0" smtClean="0">
                      <a:solidFill>
                        <a:prstClr val="black"/>
                      </a:solidFill>
                    </a:rPr>
                    <a:t>Transformational</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High</a:t>
                  </a: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Moderate</a:t>
                  </a:r>
                </a:p>
                <a:p>
                  <a:pPr algn="ctr"/>
                  <a:endParaRPr lang="en-US" sz="2400" b="1" dirty="0" smtClean="0">
                    <a:solidFill>
                      <a:prstClr val="black"/>
                    </a:solidFill>
                  </a:endParaRPr>
                </a:p>
                <a:p>
                  <a:pPr algn="ctr"/>
                  <a:endParaRPr lang="en-US" sz="2400" b="1" dirty="0" smtClean="0">
                    <a:solidFill>
                      <a:prstClr val="black"/>
                    </a:solidFill>
                  </a:endParaRPr>
                </a:p>
                <a:p>
                  <a:pPr algn="ctr"/>
                  <a:r>
                    <a:rPr lang="en-US" sz="2400" b="1" dirty="0" smtClean="0">
                      <a:solidFill>
                        <a:prstClr val="black"/>
                      </a:solidFill>
                    </a:rPr>
                    <a:t>Low</a:t>
                  </a:r>
                </a:p>
              </p:txBody>
            </p:sp>
          </p:grpSp>
          <p:sp>
            <p:nvSpPr>
              <p:cNvPr id="14" name="TextBox 13"/>
              <p:cNvSpPr txBox="1"/>
              <p:nvPr/>
            </p:nvSpPr>
            <p:spPr>
              <a:xfrm>
                <a:off x="4191000" y="838200"/>
                <a:ext cx="1524000" cy="1015663"/>
              </a:xfrm>
              <a:prstGeom prst="rect">
                <a:avLst/>
              </a:prstGeom>
              <a:solidFill>
                <a:srgbClr val="D9A40D"/>
              </a:solidFill>
            </p:spPr>
            <p:txBody>
              <a:bodyPr wrap="square" lIns="0" rIns="0" rtlCol="0">
                <a:spAutoFit/>
              </a:bodyPr>
              <a:lstStyle/>
              <a:p>
                <a:r>
                  <a:rPr lang="en-US" sz="1200" b="1" dirty="0" smtClean="0">
                    <a:solidFill>
                      <a:prstClr val="black"/>
                    </a:solidFill>
                  </a:rPr>
                  <a:t>Cloud Computing</a:t>
                </a:r>
              </a:p>
              <a:p>
                <a:endParaRPr lang="en-US" sz="1200" b="1" dirty="0" smtClean="0">
                  <a:solidFill>
                    <a:prstClr val="black"/>
                  </a:solidFill>
                </a:endParaRPr>
              </a:p>
              <a:p>
                <a:r>
                  <a:rPr lang="en-US" sz="1200" b="1" dirty="0" smtClean="0">
                    <a:solidFill>
                      <a:prstClr val="black"/>
                    </a:solidFill>
                  </a:rPr>
                  <a:t>Cloud Web Platforms</a:t>
                </a:r>
              </a:p>
              <a:p>
                <a:endParaRPr lang="en-US" sz="1200" b="1" dirty="0" smtClean="0">
                  <a:solidFill>
                    <a:prstClr val="black"/>
                  </a:solidFill>
                </a:endParaRPr>
              </a:p>
              <a:p>
                <a:r>
                  <a:rPr lang="en-US" sz="1200" b="1" dirty="0" smtClean="0">
                    <a:solidFill>
                      <a:prstClr val="black"/>
                    </a:solidFill>
                  </a:rPr>
                  <a:t>Media Tablet</a:t>
                </a:r>
                <a:endParaRPr lang="en-US" sz="1200" b="1" dirty="0">
                  <a:solidFill>
                    <a:prstClr val="black"/>
                  </a:solidFill>
                </a:endParaRPr>
              </a:p>
            </p:txBody>
          </p:sp>
        </p:grpSp>
        <p:sp>
          <p:nvSpPr>
            <p:cNvPr id="16" name="Left Arrow 15"/>
            <p:cNvSpPr/>
            <p:nvPr/>
          </p:nvSpPr>
          <p:spPr>
            <a:xfrm rot="18900000" flipV="1">
              <a:off x="5150656" y="197971"/>
              <a:ext cx="978716" cy="533400"/>
            </a:xfrm>
            <a:prstGeom prst="leftArrow">
              <a:avLst/>
            </a:prstGeom>
            <a:solidFill>
              <a:srgbClr val="D9A40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PlotViz</a:t>
            </a:r>
            <a:endParaRPr lang="en-US" dirty="0"/>
          </a:p>
        </p:txBody>
      </p:sp>
      <p:sp>
        <p:nvSpPr>
          <p:cNvPr id="3" name="Content Placeholder 2"/>
          <p:cNvSpPr>
            <a:spLocks noGrp="1"/>
          </p:cNvSpPr>
          <p:nvPr>
            <p:ph idx="1"/>
          </p:nvPr>
        </p:nvSpPr>
        <p:spPr/>
        <p:txBody>
          <a:bodyPr>
            <a:normAutofit/>
          </a:bodyPr>
          <a:lstStyle/>
          <a:p>
            <a:r>
              <a:rPr lang="en-US" dirty="0" smtClean="0"/>
              <a:t>A tool for visualizing data points</a:t>
            </a:r>
          </a:p>
          <a:p>
            <a:pPr lvl="1"/>
            <a:r>
              <a:rPr lang="en-US" dirty="0" smtClean="0"/>
              <a:t>Dimension </a:t>
            </a:r>
            <a:r>
              <a:rPr lang="en-US" dirty="0"/>
              <a:t>reduction by GTM and MDS</a:t>
            </a:r>
          </a:p>
          <a:p>
            <a:pPr lvl="1"/>
            <a:r>
              <a:rPr lang="en-US" dirty="0" smtClean="0"/>
              <a:t>Browse large and high-dimensional data</a:t>
            </a:r>
          </a:p>
          <a:p>
            <a:pPr lvl="1"/>
            <a:r>
              <a:rPr lang="en-US" dirty="0" smtClean="0"/>
              <a:t>Use many open (value-added) data</a:t>
            </a:r>
          </a:p>
          <a:p>
            <a:pPr>
              <a:lnSpc>
                <a:spcPct val="150000"/>
              </a:lnSpc>
            </a:pPr>
            <a:r>
              <a:rPr lang="en-US" dirty="0" smtClean="0"/>
              <a:t>Parallel Visualization Algorithms</a:t>
            </a:r>
          </a:p>
          <a:p>
            <a:pPr lvl="1"/>
            <a:r>
              <a:rPr lang="en-US" dirty="0" smtClean="0"/>
              <a:t>GTM (Generative </a:t>
            </a:r>
            <a:r>
              <a:rPr lang="en-US" dirty="0"/>
              <a:t>Topographic </a:t>
            </a:r>
            <a:r>
              <a:rPr lang="en-US" dirty="0" smtClean="0"/>
              <a:t>Mapping)</a:t>
            </a:r>
            <a:endParaRPr lang="en-US" dirty="0"/>
          </a:p>
          <a:p>
            <a:pPr lvl="1"/>
            <a:r>
              <a:rPr lang="en-US" dirty="0" smtClean="0"/>
              <a:t>MDS </a:t>
            </a:r>
            <a:r>
              <a:rPr lang="en-US" dirty="0"/>
              <a:t>(Multi-dimensional </a:t>
            </a:r>
            <a:r>
              <a:rPr lang="en-US" dirty="0" smtClean="0"/>
              <a:t>Scaling) </a:t>
            </a:r>
            <a:endParaRPr lang="en-US" dirty="0"/>
          </a:p>
          <a:p>
            <a:pPr lvl="1"/>
            <a:r>
              <a:rPr lang="en-US" dirty="0" smtClean="0"/>
              <a:t>Interpolation </a:t>
            </a:r>
            <a:r>
              <a:rPr lang="en-US" dirty="0"/>
              <a:t>extensions to GTM and </a:t>
            </a:r>
            <a:r>
              <a:rPr lang="en-US" dirty="0" smtClean="0"/>
              <a:t>MDS</a:t>
            </a:r>
            <a:endParaRPr lang="en-US" dirty="0"/>
          </a:p>
        </p:txBody>
      </p:sp>
    </p:spTree>
    <p:extLst>
      <p:ext uri="{BB962C8B-B14F-4D97-AF65-F5344CB8AC3E}">
        <p14:creationId xmlns:p14="http://schemas.microsoft.com/office/powerpoint/2010/main" val="1809359861"/>
      </p:ext>
    </p:extLst>
  </p:cSld>
  <p:clrMapOvr>
    <a:masterClrMapping/>
  </p:clrMapOvr>
  <p:transition spd="slow" advTm="7000">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PlotViz</a:t>
            </a:r>
            <a:r>
              <a:rPr lang="en-US" dirty="0" smtClean="0"/>
              <a:t> System Overview</a:t>
            </a:r>
            <a:endParaRPr lang="en-US" dirty="0"/>
          </a:p>
        </p:txBody>
      </p:sp>
      <p:sp>
        <p:nvSpPr>
          <p:cNvPr id="3" name="Slide Number Placeholder 3"/>
          <p:cNvSpPr>
            <a:spLocks noGrp="1"/>
          </p:cNvSpPr>
          <p:nvPr>
            <p:ph type="sldNum" sz="quarter" idx="12"/>
          </p:nvPr>
        </p:nvSpPr>
        <p:spPr>
          <a:xfrm>
            <a:off x="6553200" y="5089442"/>
            <a:ext cx="2133600" cy="365125"/>
          </a:xfrm>
        </p:spPr>
        <p:txBody>
          <a:bodyPr/>
          <a:lstStyle/>
          <a:p>
            <a:fld id="{52F0F68C-E4B4-0944-B06C-4EB1693564AD}" type="slidenum">
              <a:rPr lang="en-US" smtClean="0">
                <a:solidFill>
                  <a:prstClr val="black">
                    <a:tint val="75000"/>
                  </a:prstClr>
                </a:solidFill>
              </a:rPr>
              <a:pPr/>
              <a:t>31</a:t>
            </a:fld>
            <a:endParaRPr lang="en-US">
              <a:solidFill>
                <a:prstClr val="black">
                  <a:tint val="75000"/>
                </a:prstClr>
              </a:solidFill>
            </a:endParaRPr>
          </a:p>
        </p:txBody>
      </p:sp>
      <p:sp>
        <p:nvSpPr>
          <p:cNvPr id="4" name="Rectangle 3"/>
          <p:cNvSpPr/>
          <p:nvPr/>
        </p:nvSpPr>
        <p:spPr>
          <a:xfrm>
            <a:off x="584200" y="4143289"/>
            <a:ext cx="2311400" cy="577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prstClr val="white"/>
                </a:solidFill>
              </a:rPr>
              <a:t>Visualization Algorithms</a:t>
            </a:r>
            <a:endParaRPr lang="en-US" b="1" dirty="0">
              <a:solidFill>
                <a:prstClr val="white"/>
              </a:solidFill>
            </a:endParaRPr>
          </a:p>
        </p:txBody>
      </p:sp>
      <p:pic>
        <p:nvPicPr>
          <p:cNvPr id="5" name="Picture 4"/>
          <p:cNvPicPr>
            <a:picLocks noChangeAspect="1"/>
          </p:cNvPicPr>
          <p:nvPr/>
        </p:nvPicPr>
        <p:blipFill>
          <a:blip r:embed="rId3"/>
          <a:stretch>
            <a:fillRect/>
          </a:stretch>
        </p:blipFill>
        <p:spPr>
          <a:xfrm>
            <a:off x="1930400" y="2993939"/>
            <a:ext cx="965200" cy="1270000"/>
          </a:xfrm>
          <a:prstGeom prst="rect">
            <a:avLst/>
          </a:prstGeom>
        </p:spPr>
      </p:pic>
      <p:pic>
        <p:nvPicPr>
          <p:cNvPr id="6" name="Picture 5"/>
          <p:cNvPicPr>
            <a:picLocks noChangeAspect="1"/>
          </p:cNvPicPr>
          <p:nvPr/>
        </p:nvPicPr>
        <p:blipFill>
          <a:blip r:embed="rId3"/>
          <a:stretch>
            <a:fillRect/>
          </a:stretch>
        </p:blipFill>
        <p:spPr>
          <a:xfrm>
            <a:off x="1295400" y="2993939"/>
            <a:ext cx="965200" cy="1270000"/>
          </a:xfrm>
          <a:prstGeom prst="rect">
            <a:avLst/>
          </a:prstGeom>
        </p:spPr>
      </p:pic>
      <p:pic>
        <p:nvPicPr>
          <p:cNvPr id="7" name="Picture 6"/>
          <p:cNvPicPr>
            <a:picLocks noChangeAspect="1"/>
          </p:cNvPicPr>
          <p:nvPr/>
        </p:nvPicPr>
        <p:blipFill>
          <a:blip r:embed="rId3"/>
          <a:stretch>
            <a:fillRect/>
          </a:stretch>
        </p:blipFill>
        <p:spPr>
          <a:xfrm>
            <a:off x="584200" y="2993939"/>
            <a:ext cx="965200" cy="1270000"/>
          </a:xfrm>
          <a:prstGeom prst="rect">
            <a:avLst/>
          </a:prstGeom>
        </p:spPr>
      </p:pic>
      <p:sp>
        <p:nvSpPr>
          <p:cNvPr id="8" name="Rectangle 7"/>
          <p:cNvSpPr/>
          <p:nvPr/>
        </p:nvSpPr>
        <p:spPr>
          <a:xfrm>
            <a:off x="6410960" y="4225840"/>
            <a:ext cx="2311400" cy="577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prstClr val="white"/>
                </a:solidFill>
              </a:rPr>
              <a:t>Chem2Bio2RDF</a:t>
            </a:r>
            <a:endParaRPr lang="en-US" b="1" dirty="0">
              <a:solidFill>
                <a:prstClr val="white"/>
              </a:solidFill>
            </a:endParaRPr>
          </a:p>
        </p:txBody>
      </p:sp>
      <p:sp>
        <p:nvSpPr>
          <p:cNvPr id="9" name="Can 8"/>
          <p:cNvSpPr/>
          <p:nvPr/>
        </p:nvSpPr>
        <p:spPr>
          <a:xfrm>
            <a:off x="7315200" y="3576870"/>
            <a:ext cx="576580" cy="525780"/>
          </a:xfrm>
          <a:prstGeom prst="can">
            <a:avLst/>
          </a:prstGeom>
          <a:ln/>
        </p:spPr>
        <p:style>
          <a:lnRef idx="1">
            <a:schemeClr val="accent3"/>
          </a:lnRef>
          <a:fillRef idx="3">
            <a:schemeClr val="accent3"/>
          </a:fillRef>
          <a:effectRef idx="2">
            <a:schemeClr val="accent3"/>
          </a:effectRef>
          <a:fontRef idx="minor">
            <a:schemeClr val="lt1"/>
          </a:fontRef>
        </p:style>
      </p:sp>
      <p:pic>
        <p:nvPicPr>
          <p:cNvPr id="10" name="Picture 9"/>
          <p:cNvPicPr>
            <a:picLocks noChangeAspect="1"/>
          </p:cNvPicPr>
          <p:nvPr/>
        </p:nvPicPr>
        <p:blipFill>
          <a:blip r:embed="rId3"/>
          <a:stretch>
            <a:fillRect/>
          </a:stretch>
        </p:blipFill>
        <p:spPr>
          <a:xfrm>
            <a:off x="6324600" y="3076492"/>
            <a:ext cx="965200" cy="1270000"/>
          </a:xfrm>
          <a:prstGeom prst="rect">
            <a:avLst/>
          </a:prstGeom>
        </p:spPr>
      </p:pic>
      <p:sp>
        <p:nvSpPr>
          <p:cNvPr id="11" name="Can 10"/>
          <p:cNvSpPr/>
          <p:nvPr/>
        </p:nvSpPr>
        <p:spPr>
          <a:xfrm>
            <a:off x="7315200" y="308538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2" name="Can 11"/>
          <p:cNvSpPr/>
          <p:nvPr/>
        </p:nvSpPr>
        <p:spPr>
          <a:xfrm>
            <a:off x="8128000" y="357433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3" name="Can 12"/>
          <p:cNvSpPr/>
          <p:nvPr/>
        </p:nvSpPr>
        <p:spPr>
          <a:xfrm>
            <a:off x="8128000" y="308284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4" name="Can 13"/>
          <p:cNvSpPr/>
          <p:nvPr/>
        </p:nvSpPr>
        <p:spPr>
          <a:xfrm>
            <a:off x="7721600" y="380547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5" name="Can 14"/>
          <p:cNvSpPr/>
          <p:nvPr/>
        </p:nvSpPr>
        <p:spPr>
          <a:xfrm>
            <a:off x="7721600" y="331398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6" name="Rectangle 15"/>
          <p:cNvSpPr/>
          <p:nvPr/>
        </p:nvSpPr>
        <p:spPr>
          <a:xfrm>
            <a:off x="3441700" y="2443289"/>
            <a:ext cx="2311400" cy="577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prstClr val="white"/>
                </a:solidFill>
              </a:rPr>
              <a:t>PlotViz</a:t>
            </a:r>
            <a:endParaRPr lang="en-US" b="1" dirty="0">
              <a:solidFill>
                <a:prstClr val="white"/>
              </a:solidFill>
            </a:endParaRPr>
          </a:p>
        </p:txBody>
      </p:sp>
      <p:grpSp>
        <p:nvGrpSpPr>
          <p:cNvPr id="17" name="Group 16"/>
          <p:cNvGrpSpPr/>
          <p:nvPr/>
        </p:nvGrpSpPr>
        <p:grpSpPr>
          <a:xfrm>
            <a:off x="3854675" y="1143001"/>
            <a:ext cx="1479327" cy="1376489"/>
            <a:chOff x="4246182" y="4216591"/>
            <a:chExt cx="2307018" cy="2139759"/>
          </a:xfrm>
        </p:grpSpPr>
        <p:pic>
          <p:nvPicPr>
            <p:cNvPr id="18" name="Picture 17"/>
            <p:cNvPicPr>
              <a:picLocks noChangeAspect="1"/>
            </p:cNvPicPr>
            <p:nvPr/>
          </p:nvPicPr>
          <p:blipFill>
            <a:blip r:embed="rId4"/>
            <a:stretch>
              <a:fillRect/>
            </a:stretch>
          </p:blipFill>
          <p:spPr>
            <a:xfrm>
              <a:off x="4246182" y="4216591"/>
              <a:ext cx="2307018" cy="2139759"/>
            </a:xfrm>
            <a:prstGeom prst="rect">
              <a:avLst/>
            </a:prstGeom>
          </p:spPr>
        </p:pic>
        <p:pic>
          <p:nvPicPr>
            <p:cNvPr id="19" name="Picture 18"/>
            <p:cNvPicPr>
              <a:picLocks noChangeAspect="1"/>
            </p:cNvPicPr>
            <p:nvPr/>
          </p:nvPicPr>
          <p:blipFill>
            <a:blip r:embed="rId5"/>
            <a:stretch>
              <a:fillRect/>
            </a:stretch>
          </p:blipFill>
          <p:spPr>
            <a:xfrm>
              <a:off x="4572000" y="4504080"/>
              <a:ext cx="1447800" cy="1291539"/>
            </a:xfrm>
            <a:prstGeom prst="rect">
              <a:avLst/>
            </a:prstGeom>
            <a:scene3d>
              <a:camera prst="perspectiveFront" fov="5400000">
                <a:rot lat="0" lon="2100000" rev="0"/>
              </a:camera>
              <a:lightRig rig="threePt" dir="t"/>
            </a:scene3d>
          </p:spPr>
        </p:pic>
      </p:grpSp>
      <p:sp>
        <p:nvSpPr>
          <p:cNvPr id="20" name="Rectangle 19"/>
          <p:cNvSpPr/>
          <p:nvPr/>
        </p:nvSpPr>
        <p:spPr>
          <a:xfrm>
            <a:off x="584200" y="4721141"/>
            <a:ext cx="2311400" cy="641351"/>
          </a:xfrm>
          <a:prstGeom prst="rect">
            <a:avLst/>
          </a:prstGeom>
        </p:spPr>
        <p:style>
          <a:lnRef idx="1">
            <a:schemeClr val="accent1"/>
          </a:lnRef>
          <a:fillRef idx="2">
            <a:schemeClr val="accent1"/>
          </a:fillRef>
          <a:effectRef idx="1">
            <a:schemeClr val="accent1"/>
          </a:effectRef>
          <a:fontRef idx="minor">
            <a:schemeClr val="dk1"/>
          </a:fontRef>
        </p:style>
        <p:txBody>
          <a:bodyPr lIns="0" tIns="45720" rIns="0" rtlCol="0" anchor="ctr"/>
          <a:lstStyle/>
          <a:p>
            <a:pPr algn="ctr"/>
            <a:r>
              <a:rPr lang="en-US" dirty="0" smtClean="0">
                <a:solidFill>
                  <a:prstClr val="black"/>
                </a:solidFill>
              </a:rPr>
              <a:t>Parallel dimension reduction algorithms</a:t>
            </a:r>
            <a:endParaRPr lang="en-US" dirty="0">
              <a:solidFill>
                <a:prstClr val="black"/>
              </a:solidFill>
            </a:endParaRPr>
          </a:p>
        </p:txBody>
      </p:sp>
      <p:sp>
        <p:nvSpPr>
          <p:cNvPr id="21" name="Rectangle 20"/>
          <p:cNvSpPr/>
          <p:nvPr/>
        </p:nvSpPr>
        <p:spPr>
          <a:xfrm>
            <a:off x="6410960" y="4803692"/>
            <a:ext cx="2311400" cy="641351"/>
          </a:xfrm>
          <a:prstGeom prst="rect">
            <a:avLst/>
          </a:prstGeom>
        </p:spPr>
        <p:style>
          <a:lnRef idx="1">
            <a:schemeClr val="accent1"/>
          </a:lnRef>
          <a:fillRef idx="2">
            <a:schemeClr val="accent1"/>
          </a:fillRef>
          <a:effectRef idx="1">
            <a:schemeClr val="accent1"/>
          </a:effectRef>
          <a:fontRef idx="minor">
            <a:schemeClr val="dk1"/>
          </a:fontRef>
        </p:style>
        <p:txBody>
          <a:bodyPr lIns="0" tIns="45720" rIns="0" rtlCol="0" anchor="ctr"/>
          <a:lstStyle/>
          <a:p>
            <a:pPr algn="ctr"/>
            <a:r>
              <a:rPr lang="en-US" dirty="0" smtClean="0">
                <a:solidFill>
                  <a:prstClr val="black"/>
                </a:solidFill>
              </a:rPr>
              <a:t>Aggregated public databases</a:t>
            </a:r>
            <a:endParaRPr lang="en-US" dirty="0">
              <a:solidFill>
                <a:prstClr val="black"/>
              </a:solidFill>
            </a:endParaRPr>
          </a:p>
        </p:txBody>
      </p:sp>
      <p:sp>
        <p:nvSpPr>
          <p:cNvPr id="22" name="TextBox 21"/>
          <p:cNvSpPr txBox="1"/>
          <p:nvPr/>
        </p:nvSpPr>
        <p:spPr>
          <a:xfrm rot="19800000">
            <a:off x="1326721" y="1848879"/>
            <a:ext cx="1718457" cy="369332"/>
          </a:xfrm>
          <a:prstGeom prst="rect">
            <a:avLst/>
          </a:prstGeom>
          <a:noFill/>
        </p:spPr>
        <p:txBody>
          <a:bodyPr wrap="square" rtlCol="0">
            <a:spAutoFit/>
          </a:bodyPr>
          <a:lstStyle/>
          <a:p>
            <a:pPr algn="ctr"/>
            <a:r>
              <a:rPr lang="en-US" dirty="0" smtClean="0">
                <a:solidFill>
                  <a:prstClr val="black"/>
                </a:solidFill>
              </a:rPr>
              <a:t>3-D Map File</a:t>
            </a:r>
            <a:endParaRPr lang="en-US" dirty="0">
              <a:solidFill>
                <a:prstClr val="black"/>
              </a:solidFill>
            </a:endParaRPr>
          </a:p>
        </p:txBody>
      </p:sp>
      <p:sp>
        <p:nvSpPr>
          <p:cNvPr id="23" name="TextBox 22"/>
          <p:cNvSpPr txBox="1"/>
          <p:nvPr/>
        </p:nvSpPr>
        <p:spPr>
          <a:xfrm rot="1800000">
            <a:off x="6198987" y="1922602"/>
            <a:ext cx="1630868" cy="369332"/>
          </a:xfrm>
          <a:prstGeom prst="rect">
            <a:avLst/>
          </a:prstGeom>
          <a:noFill/>
        </p:spPr>
        <p:txBody>
          <a:bodyPr wrap="square" rtlCol="0">
            <a:spAutoFit/>
          </a:bodyPr>
          <a:lstStyle/>
          <a:p>
            <a:pPr algn="ctr"/>
            <a:r>
              <a:rPr lang="en-US" dirty="0" smtClean="0">
                <a:solidFill>
                  <a:prstClr val="black"/>
                </a:solidFill>
              </a:rPr>
              <a:t>SPARQL query</a:t>
            </a:r>
            <a:endParaRPr lang="en-US" dirty="0">
              <a:solidFill>
                <a:prstClr val="black"/>
              </a:solidFill>
            </a:endParaRPr>
          </a:p>
        </p:txBody>
      </p:sp>
      <p:sp>
        <p:nvSpPr>
          <p:cNvPr id="24" name="Left-Right Arrow 23"/>
          <p:cNvSpPr/>
          <p:nvPr/>
        </p:nvSpPr>
        <p:spPr>
          <a:xfrm rot="19800000">
            <a:off x="1659313" y="2073557"/>
            <a:ext cx="1676400" cy="43053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25" name="Left-Right Arrow 24"/>
          <p:cNvSpPr/>
          <p:nvPr/>
        </p:nvSpPr>
        <p:spPr>
          <a:xfrm rot="1800000">
            <a:off x="5808288" y="2124897"/>
            <a:ext cx="1676400" cy="43053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rot="1800000">
            <a:off x="5799829" y="2320815"/>
            <a:ext cx="1270000" cy="369332"/>
          </a:xfrm>
          <a:prstGeom prst="rect">
            <a:avLst/>
          </a:prstGeom>
          <a:noFill/>
        </p:spPr>
        <p:txBody>
          <a:bodyPr wrap="square" rtlCol="0">
            <a:spAutoFit/>
          </a:bodyPr>
          <a:lstStyle/>
          <a:p>
            <a:pPr algn="ctr"/>
            <a:r>
              <a:rPr lang="en-US" dirty="0" smtClean="0">
                <a:solidFill>
                  <a:prstClr val="black"/>
                </a:solidFill>
              </a:rPr>
              <a:t>Meta data</a:t>
            </a:r>
            <a:endParaRPr lang="en-US" dirty="0">
              <a:solidFill>
                <a:prstClr val="black"/>
              </a:solidFill>
            </a:endParaRPr>
          </a:p>
        </p:txBody>
      </p:sp>
      <p:sp>
        <p:nvSpPr>
          <p:cNvPr id="27" name="Rectangle 26"/>
          <p:cNvSpPr/>
          <p:nvPr/>
        </p:nvSpPr>
        <p:spPr>
          <a:xfrm>
            <a:off x="3441700" y="3021141"/>
            <a:ext cx="2311400" cy="641351"/>
          </a:xfrm>
          <a:prstGeom prst="rect">
            <a:avLst/>
          </a:prstGeom>
        </p:spPr>
        <p:style>
          <a:lnRef idx="1">
            <a:schemeClr val="accent1"/>
          </a:lnRef>
          <a:fillRef idx="2">
            <a:schemeClr val="accent1"/>
          </a:fillRef>
          <a:effectRef idx="1">
            <a:schemeClr val="accent1"/>
          </a:effectRef>
          <a:fontRef idx="minor">
            <a:schemeClr val="dk1"/>
          </a:fontRef>
        </p:style>
        <p:txBody>
          <a:bodyPr lIns="0" tIns="45720" rIns="0" rtlCol="0" anchor="ctr"/>
          <a:lstStyle/>
          <a:p>
            <a:pPr algn="ctr"/>
            <a:r>
              <a:rPr lang="en-US" dirty="0" smtClean="0">
                <a:solidFill>
                  <a:prstClr val="black"/>
                </a:solidFill>
              </a:rPr>
              <a:t>Light-weight client</a:t>
            </a:r>
            <a:endParaRPr lang="en-US" dirty="0">
              <a:solidFill>
                <a:prstClr val="black"/>
              </a:solidFill>
            </a:endParaRPr>
          </a:p>
        </p:txBody>
      </p:sp>
      <p:sp>
        <p:nvSpPr>
          <p:cNvPr id="28" name="TextBox 27"/>
          <p:cNvSpPr txBox="1"/>
          <p:nvPr/>
        </p:nvSpPr>
        <p:spPr>
          <a:xfrm>
            <a:off x="7620000" y="4025043"/>
            <a:ext cx="795020" cy="276999"/>
          </a:xfrm>
          <a:prstGeom prst="rect">
            <a:avLst/>
          </a:prstGeom>
          <a:noFill/>
        </p:spPr>
        <p:txBody>
          <a:bodyPr wrap="square" rtlCol="0">
            <a:spAutoFit/>
          </a:bodyPr>
          <a:lstStyle/>
          <a:p>
            <a:pPr algn="ctr"/>
            <a:r>
              <a:rPr lang="en-US" sz="1200" dirty="0" err="1" smtClean="0">
                <a:solidFill>
                  <a:prstClr val="black"/>
                </a:solidFill>
              </a:rPr>
              <a:t>PubChem</a:t>
            </a:r>
            <a:endParaRPr lang="en-US" sz="1200" dirty="0">
              <a:solidFill>
                <a:prstClr val="black"/>
              </a:solidFill>
            </a:endParaRPr>
          </a:p>
        </p:txBody>
      </p:sp>
      <p:sp>
        <p:nvSpPr>
          <p:cNvPr id="29" name="TextBox 28"/>
          <p:cNvSpPr txBox="1"/>
          <p:nvPr/>
        </p:nvSpPr>
        <p:spPr>
          <a:xfrm>
            <a:off x="7620000" y="3491643"/>
            <a:ext cx="795020" cy="276999"/>
          </a:xfrm>
          <a:prstGeom prst="rect">
            <a:avLst/>
          </a:prstGeom>
          <a:noFill/>
        </p:spPr>
        <p:txBody>
          <a:bodyPr wrap="square" rtlCol="0">
            <a:spAutoFit/>
          </a:bodyPr>
          <a:lstStyle/>
          <a:p>
            <a:pPr algn="ctr"/>
            <a:r>
              <a:rPr lang="en-US" sz="1200" dirty="0" smtClean="0">
                <a:solidFill>
                  <a:prstClr val="black"/>
                </a:solidFill>
              </a:rPr>
              <a:t>CTD</a:t>
            </a:r>
            <a:endParaRPr lang="en-US" sz="1200" dirty="0">
              <a:solidFill>
                <a:prstClr val="black"/>
              </a:solidFill>
            </a:endParaRPr>
          </a:p>
        </p:txBody>
      </p:sp>
      <p:sp>
        <p:nvSpPr>
          <p:cNvPr id="30" name="TextBox 29"/>
          <p:cNvSpPr txBox="1"/>
          <p:nvPr/>
        </p:nvSpPr>
        <p:spPr>
          <a:xfrm>
            <a:off x="8001000" y="3235241"/>
            <a:ext cx="795020" cy="276999"/>
          </a:xfrm>
          <a:prstGeom prst="rect">
            <a:avLst/>
          </a:prstGeom>
          <a:noFill/>
        </p:spPr>
        <p:txBody>
          <a:bodyPr wrap="square" rtlCol="0">
            <a:spAutoFit/>
          </a:bodyPr>
          <a:lstStyle/>
          <a:p>
            <a:pPr algn="ctr"/>
            <a:r>
              <a:rPr lang="en-US" sz="1200" dirty="0" err="1" smtClean="0">
                <a:solidFill>
                  <a:prstClr val="black"/>
                </a:solidFill>
              </a:rPr>
              <a:t>DrugBank</a:t>
            </a:r>
            <a:endParaRPr lang="en-US" sz="1200" dirty="0">
              <a:solidFill>
                <a:prstClr val="black"/>
              </a:solidFill>
            </a:endParaRPr>
          </a:p>
        </p:txBody>
      </p:sp>
      <p:sp>
        <p:nvSpPr>
          <p:cNvPr id="31" name="TextBox 30"/>
          <p:cNvSpPr txBox="1"/>
          <p:nvPr/>
        </p:nvSpPr>
        <p:spPr>
          <a:xfrm>
            <a:off x="8044180" y="3720243"/>
            <a:ext cx="795020" cy="276999"/>
          </a:xfrm>
          <a:prstGeom prst="rect">
            <a:avLst/>
          </a:prstGeom>
          <a:noFill/>
        </p:spPr>
        <p:txBody>
          <a:bodyPr wrap="square" rtlCol="0">
            <a:spAutoFit/>
          </a:bodyPr>
          <a:lstStyle/>
          <a:p>
            <a:pPr algn="ctr"/>
            <a:r>
              <a:rPr lang="en-US" sz="1200" dirty="0" smtClean="0">
                <a:solidFill>
                  <a:prstClr val="black"/>
                </a:solidFill>
              </a:rPr>
              <a:t>QSAR</a:t>
            </a:r>
            <a:endParaRPr lang="en-US" sz="1200" dirty="0">
              <a:solidFill>
                <a:prstClr val="black"/>
              </a:solidFill>
            </a:endParaRPr>
          </a:p>
        </p:txBody>
      </p:sp>
    </p:spTree>
    <p:extLst>
      <p:ext uri="{BB962C8B-B14F-4D97-AF65-F5344CB8AC3E}">
        <p14:creationId xmlns:p14="http://schemas.microsoft.com/office/powerpoint/2010/main" val="2706928616"/>
      </p:ext>
    </p:extLst>
  </p:cSld>
  <p:clrMapOvr>
    <a:masterClrMapping/>
  </p:clrMapOvr>
  <p:transition spd="slow" advTm="7000">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CTD data for gene-disease</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solidFill>
                  <a:prstClr val="black">
                    <a:tint val="75000"/>
                  </a:prstClr>
                </a:solidFill>
              </a:rPr>
              <a:pPr/>
              <a:t>32</a:t>
            </a:fld>
            <a:endParaRPr lang="en-US">
              <a:solidFill>
                <a:prstClr val="black">
                  <a:tint val="75000"/>
                </a:prstClr>
              </a:solidFill>
            </a:endParaRPr>
          </a:p>
        </p:txBody>
      </p:sp>
      <p:pic>
        <p:nvPicPr>
          <p:cNvPr id="9" name="Picture 5"/>
          <p:cNvPicPr>
            <a:picLocks noChangeAspect="1" noChangeArrowheads="1"/>
          </p:cNvPicPr>
          <p:nvPr/>
        </p:nvPicPr>
        <p:blipFill>
          <a:blip r:embed="rId3" cstate="print"/>
          <a:srcRect/>
          <a:stretch>
            <a:fillRect/>
          </a:stretch>
        </p:blipFill>
        <p:spPr bwMode="auto">
          <a:xfrm>
            <a:off x="4839887" y="1143000"/>
            <a:ext cx="3999317" cy="35814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290843" y="1143000"/>
            <a:ext cx="3999317" cy="3581400"/>
          </a:xfrm>
          <a:prstGeom prst="rect">
            <a:avLst/>
          </a:prstGeom>
          <a:noFill/>
          <a:ln w="9525">
            <a:noFill/>
            <a:miter lim="800000"/>
            <a:headEnd/>
            <a:tailEnd/>
          </a:ln>
        </p:spPr>
      </p:pic>
      <p:sp>
        <p:nvSpPr>
          <p:cNvPr id="11" name="Rectangle 8"/>
          <p:cNvSpPr>
            <a:spLocks noChangeArrowheads="1"/>
          </p:cNvSpPr>
          <p:nvPr/>
        </p:nvSpPr>
        <p:spPr bwMode="auto">
          <a:xfrm>
            <a:off x="457200" y="4800600"/>
            <a:ext cx="8229600" cy="923330"/>
          </a:xfrm>
          <a:prstGeom prst="rect">
            <a:avLst/>
          </a:prstGeom>
          <a:noFill/>
          <a:ln w="9525">
            <a:noFill/>
            <a:miter lim="800000"/>
            <a:headEnd/>
            <a:tailEnd/>
          </a:ln>
        </p:spPr>
        <p:txBody>
          <a:bodyPr wrap="square">
            <a:spAutoFit/>
          </a:bodyPr>
          <a:lstStyle/>
          <a:p>
            <a:r>
              <a:rPr lang="en-US" b="1" i="1" dirty="0" err="1" smtClean="0">
                <a:solidFill>
                  <a:prstClr val="black"/>
                </a:solidFill>
              </a:rPr>
              <a:t>PubChem</a:t>
            </a:r>
            <a:r>
              <a:rPr lang="en-US" b="1" i="1" dirty="0" smtClean="0">
                <a:solidFill>
                  <a:prstClr val="black"/>
                </a:solidFill>
              </a:rPr>
              <a:t> data with CTD visualization by using MDS (left) and GTM (right)</a:t>
            </a:r>
          </a:p>
          <a:p>
            <a:r>
              <a:rPr lang="en-US" dirty="0" smtClean="0">
                <a:solidFill>
                  <a:prstClr val="black"/>
                </a:solidFill>
              </a:rPr>
              <a:t>About 930,000 chemical compounds are visualized as a point in 3D space, annotated by the related genes in Comparative </a:t>
            </a:r>
            <a:r>
              <a:rPr lang="en-US" dirty="0" err="1" smtClean="0">
                <a:solidFill>
                  <a:prstClr val="black"/>
                </a:solidFill>
              </a:rPr>
              <a:t>Toxicogenomics</a:t>
            </a:r>
            <a:r>
              <a:rPr lang="en-US" dirty="0" smtClean="0">
                <a:solidFill>
                  <a:prstClr val="black"/>
                </a:solidFill>
              </a:rPr>
              <a:t> Database (CTD)</a:t>
            </a:r>
            <a:endParaRPr lang="en-US" dirty="0">
              <a:solidFill>
                <a:prstClr val="black"/>
              </a:solidFill>
            </a:endParaRPr>
          </a:p>
        </p:txBody>
      </p:sp>
    </p:spTree>
    <p:extLst>
      <p:ext uri="{BB962C8B-B14F-4D97-AF65-F5344CB8AC3E}">
        <p14:creationId xmlns:p14="http://schemas.microsoft.com/office/powerpoint/2010/main" val="3516273631"/>
      </p:ext>
    </p:extLst>
  </p:cSld>
  <p:clrMapOvr>
    <a:masterClrMapping/>
  </p:clrMapOvr>
  <p:transition spd="slow" advTm="7000">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Obesity Study</a:t>
            </a:r>
            <a:endParaRPr lang="en-US" dirty="0"/>
          </a:p>
        </p:txBody>
      </p:sp>
      <p:sp>
        <p:nvSpPr>
          <p:cNvPr id="5" name="Content Placeholder 4"/>
          <p:cNvSpPr>
            <a:spLocks noGrp="1"/>
          </p:cNvSpPr>
          <p:nvPr>
            <p:ph idx="1"/>
          </p:nvPr>
        </p:nvSpPr>
        <p:spPr>
          <a:xfrm>
            <a:off x="457200" y="1333500"/>
            <a:ext cx="8229600" cy="4525963"/>
          </a:xfrm>
        </p:spPr>
        <p:txBody>
          <a:bodyPr>
            <a:normAutofit/>
          </a:bodyPr>
          <a:lstStyle/>
          <a:p>
            <a:r>
              <a:rPr lang="en-US" sz="2800" dirty="0" smtClean="0"/>
              <a:t>Discover environmental factors related with child obesity</a:t>
            </a:r>
          </a:p>
          <a:p>
            <a:r>
              <a:rPr lang="en-US" sz="2800" dirty="0" smtClean="0"/>
              <a:t>About 137,000 Patient records with 8 health-related and 97 environmental factors has been analyzed</a:t>
            </a:r>
            <a:endParaRPr lang="en-US" sz="2800" dirty="0"/>
          </a:p>
        </p:txBody>
      </p:sp>
      <p:sp>
        <p:nvSpPr>
          <p:cNvPr id="4" name="Rectangle 3"/>
          <p:cNvSpPr/>
          <p:nvPr/>
        </p:nvSpPr>
        <p:spPr>
          <a:xfrm>
            <a:off x="457200" y="3223013"/>
            <a:ext cx="1600200" cy="457200"/>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solidFill>
                  <a:prstClr val="white"/>
                </a:solidFill>
              </a:rPr>
              <a:t>Health data</a:t>
            </a:r>
            <a:endParaRPr lang="en-US" dirty="0">
              <a:solidFill>
                <a:prstClr val="white"/>
              </a:solidFill>
            </a:endParaRPr>
          </a:p>
        </p:txBody>
      </p:sp>
      <p:sp>
        <p:nvSpPr>
          <p:cNvPr id="6" name="Rectangle 5"/>
          <p:cNvSpPr/>
          <p:nvPr/>
        </p:nvSpPr>
        <p:spPr>
          <a:xfrm>
            <a:off x="2133600" y="3223013"/>
            <a:ext cx="1981200" cy="457200"/>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solidFill>
                  <a:prstClr val="white"/>
                </a:solidFill>
              </a:rPr>
              <a:t>Environment data</a:t>
            </a:r>
            <a:endParaRPr lang="en-US" dirty="0">
              <a:solidFill>
                <a:prstClr val="white"/>
              </a:solidFill>
            </a:endParaRPr>
          </a:p>
        </p:txBody>
      </p:sp>
      <p:sp>
        <p:nvSpPr>
          <p:cNvPr id="7" name="Rectangle 6"/>
          <p:cNvSpPr/>
          <p:nvPr/>
        </p:nvSpPr>
        <p:spPr>
          <a:xfrm>
            <a:off x="457200" y="3680213"/>
            <a:ext cx="1600200" cy="1905000"/>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5" tIns="45718" rIns="91435" bIns="45718" rtlCol="0" anchor="ctr"/>
          <a:lstStyle/>
          <a:p>
            <a:pPr algn="ctr"/>
            <a:r>
              <a:rPr lang="en-US" dirty="0" smtClean="0">
                <a:solidFill>
                  <a:prstClr val="black"/>
                </a:solidFill>
              </a:rPr>
              <a:t>BMI</a:t>
            </a:r>
          </a:p>
          <a:p>
            <a:pPr algn="ctr"/>
            <a:r>
              <a:rPr lang="en-US" dirty="0" smtClean="0">
                <a:solidFill>
                  <a:prstClr val="black"/>
                </a:solidFill>
              </a:rPr>
              <a:t>Blood Pressure</a:t>
            </a:r>
          </a:p>
          <a:p>
            <a:pPr algn="ctr"/>
            <a:r>
              <a:rPr lang="en-US" dirty="0" smtClean="0">
                <a:solidFill>
                  <a:prstClr val="black"/>
                </a:solidFill>
              </a:rPr>
              <a:t>Weight</a:t>
            </a:r>
          </a:p>
          <a:p>
            <a:pPr algn="ctr"/>
            <a:r>
              <a:rPr lang="en-US" dirty="0" smtClean="0">
                <a:solidFill>
                  <a:prstClr val="black"/>
                </a:solidFill>
              </a:rPr>
              <a:t>Height</a:t>
            </a:r>
          </a:p>
          <a:p>
            <a:pPr algn="ctr"/>
            <a:r>
              <a:rPr lang="en-US" dirty="0" smtClean="0">
                <a:solidFill>
                  <a:prstClr val="black"/>
                </a:solidFill>
              </a:rPr>
              <a:t>…</a:t>
            </a:r>
            <a:endParaRPr lang="en-US" dirty="0">
              <a:solidFill>
                <a:prstClr val="black"/>
              </a:solidFill>
            </a:endParaRPr>
          </a:p>
        </p:txBody>
      </p:sp>
      <p:sp>
        <p:nvSpPr>
          <p:cNvPr id="8" name="Rectangle 7"/>
          <p:cNvSpPr/>
          <p:nvPr/>
        </p:nvSpPr>
        <p:spPr>
          <a:xfrm>
            <a:off x="2133600" y="3680213"/>
            <a:ext cx="1981200" cy="1905000"/>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35" tIns="45718" rIns="91435" bIns="45718" rtlCol="0" anchor="ctr"/>
          <a:lstStyle/>
          <a:p>
            <a:pPr algn="ctr"/>
            <a:r>
              <a:rPr lang="en-US" dirty="0" smtClean="0">
                <a:solidFill>
                  <a:prstClr val="black"/>
                </a:solidFill>
              </a:rPr>
              <a:t>Greenness</a:t>
            </a:r>
          </a:p>
          <a:p>
            <a:pPr algn="ctr"/>
            <a:r>
              <a:rPr lang="en-US" dirty="0" smtClean="0">
                <a:solidFill>
                  <a:prstClr val="black"/>
                </a:solidFill>
              </a:rPr>
              <a:t>Neighborhood</a:t>
            </a:r>
          </a:p>
          <a:p>
            <a:pPr algn="ctr"/>
            <a:r>
              <a:rPr lang="en-US" dirty="0" smtClean="0">
                <a:solidFill>
                  <a:prstClr val="black"/>
                </a:solidFill>
              </a:rPr>
              <a:t>Population</a:t>
            </a:r>
          </a:p>
          <a:p>
            <a:pPr algn="ctr"/>
            <a:r>
              <a:rPr lang="en-US" dirty="0" smtClean="0">
                <a:solidFill>
                  <a:prstClr val="black"/>
                </a:solidFill>
              </a:rPr>
              <a:t>Income</a:t>
            </a:r>
          </a:p>
          <a:p>
            <a:pPr algn="ctr"/>
            <a:r>
              <a:rPr lang="en-US" dirty="0" smtClean="0">
                <a:solidFill>
                  <a:prstClr val="black"/>
                </a:solidFill>
              </a:rPr>
              <a:t>…</a:t>
            </a:r>
            <a:endParaRPr lang="en-US" dirty="0">
              <a:solidFill>
                <a:prstClr val="black"/>
              </a:solidFill>
            </a:endParaRPr>
          </a:p>
        </p:txBody>
      </p:sp>
      <p:sp>
        <p:nvSpPr>
          <p:cNvPr id="22" name="Rectangle 21"/>
          <p:cNvSpPr/>
          <p:nvPr/>
        </p:nvSpPr>
        <p:spPr>
          <a:xfrm>
            <a:off x="5988149" y="3223013"/>
            <a:ext cx="2209800" cy="68580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35" tIns="45718" rIns="91435" bIns="45718" rtlCol="0" anchor="ctr"/>
          <a:lstStyle/>
          <a:p>
            <a:pPr algn="ctr"/>
            <a:r>
              <a:rPr lang="en-US" b="1" dirty="0" smtClean="0">
                <a:solidFill>
                  <a:prstClr val="white"/>
                </a:solidFill>
              </a:rPr>
              <a:t>Genetic Algorithm</a:t>
            </a:r>
            <a:endParaRPr lang="en-US" b="1" dirty="0">
              <a:solidFill>
                <a:prstClr val="white"/>
              </a:solidFill>
            </a:endParaRPr>
          </a:p>
        </p:txBody>
      </p:sp>
      <p:sp>
        <p:nvSpPr>
          <p:cNvPr id="44040" name="Gear"/>
          <p:cNvSpPr>
            <a:spLocks noEditPoints="1" noChangeArrowheads="1"/>
          </p:cNvSpPr>
          <p:nvPr/>
        </p:nvSpPr>
        <p:spPr bwMode="auto">
          <a:xfrm>
            <a:off x="5181601" y="3070613"/>
            <a:ext cx="882749" cy="84098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outerShdw blurRad="50800" dist="38100" dir="2700000" algn="tl" rotWithShape="0">
              <a:prstClr val="black">
                <a:alpha val="40000"/>
              </a:prstClr>
            </a:outerShdw>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35" tIns="45718" rIns="91435" bIns="45718" numCol="1" anchor="t" anchorCtr="0" compatLnSpc="1">
            <a:prstTxWarp prst="textNoShape">
              <a:avLst/>
            </a:prstTxWarp>
            <a:flatTx/>
          </a:bodyPr>
          <a:lstStyle/>
          <a:p>
            <a:endParaRPr lang="en-US">
              <a:solidFill>
                <a:prstClr val="black"/>
              </a:solidFill>
            </a:endParaRPr>
          </a:p>
        </p:txBody>
      </p:sp>
      <p:sp>
        <p:nvSpPr>
          <p:cNvPr id="23" name="Rectangle 22"/>
          <p:cNvSpPr/>
          <p:nvPr/>
        </p:nvSpPr>
        <p:spPr>
          <a:xfrm>
            <a:off x="5988149" y="4058426"/>
            <a:ext cx="2209800" cy="68580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35" tIns="45718" rIns="91435" bIns="45718" rtlCol="0" anchor="ctr"/>
          <a:lstStyle/>
          <a:p>
            <a:pPr algn="ctr"/>
            <a:r>
              <a:rPr lang="en-US" b="1" dirty="0" smtClean="0">
                <a:solidFill>
                  <a:prstClr val="white"/>
                </a:solidFill>
              </a:rPr>
              <a:t>Canonical Correlation Analysis</a:t>
            </a:r>
            <a:endParaRPr lang="en-US" b="1" dirty="0">
              <a:solidFill>
                <a:prstClr val="white"/>
              </a:solidFill>
            </a:endParaRPr>
          </a:p>
        </p:txBody>
      </p:sp>
      <p:sp>
        <p:nvSpPr>
          <p:cNvPr id="24" name="Gear"/>
          <p:cNvSpPr>
            <a:spLocks noEditPoints="1" noChangeArrowheads="1"/>
          </p:cNvSpPr>
          <p:nvPr/>
        </p:nvSpPr>
        <p:spPr bwMode="auto">
          <a:xfrm>
            <a:off x="5181601" y="3906027"/>
            <a:ext cx="882749" cy="84098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outerShdw blurRad="50800" dist="38100" dir="2700000" algn="tl" rotWithShape="0">
              <a:prstClr val="black">
                <a:alpha val="40000"/>
              </a:prstClr>
            </a:outerShdw>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35" tIns="45718" rIns="91435" bIns="45718" numCol="1" anchor="t" anchorCtr="0" compatLnSpc="1">
            <a:prstTxWarp prst="textNoShape">
              <a:avLst/>
            </a:prstTxWarp>
            <a:flatTx/>
          </a:bodyPr>
          <a:lstStyle/>
          <a:p>
            <a:endParaRPr lang="en-US">
              <a:solidFill>
                <a:prstClr val="black"/>
              </a:solidFill>
            </a:endParaRPr>
          </a:p>
        </p:txBody>
      </p:sp>
      <p:sp>
        <p:nvSpPr>
          <p:cNvPr id="25" name="Rectangle 24"/>
          <p:cNvSpPr/>
          <p:nvPr/>
        </p:nvSpPr>
        <p:spPr>
          <a:xfrm>
            <a:off x="5988149" y="4899413"/>
            <a:ext cx="2209800" cy="685800"/>
          </a:xfrm>
          <a:prstGeom prst="rect">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91435" tIns="45718" rIns="91435" bIns="45718" rtlCol="0" anchor="ctr"/>
          <a:lstStyle/>
          <a:p>
            <a:pPr algn="ctr"/>
            <a:r>
              <a:rPr lang="en-US" b="1" dirty="0" smtClean="0">
                <a:solidFill>
                  <a:prstClr val="white"/>
                </a:solidFill>
              </a:rPr>
              <a:t>Visualization</a:t>
            </a:r>
            <a:endParaRPr lang="en-US" b="1" dirty="0">
              <a:solidFill>
                <a:prstClr val="white"/>
              </a:solidFill>
            </a:endParaRPr>
          </a:p>
        </p:txBody>
      </p:sp>
      <p:sp>
        <p:nvSpPr>
          <p:cNvPr id="26" name="Gear"/>
          <p:cNvSpPr>
            <a:spLocks noEditPoints="1" noChangeArrowheads="1"/>
          </p:cNvSpPr>
          <p:nvPr/>
        </p:nvSpPr>
        <p:spPr bwMode="auto">
          <a:xfrm>
            <a:off x="5181601" y="4747013"/>
            <a:ext cx="882749" cy="84098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outerShdw blurRad="50800" dist="38100" dir="2700000" algn="tl" rotWithShape="0">
              <a:prstClr val="black">
                <a:alpha val="40000"/>
              </a:prstClr>
            </a:outerShdw>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35" tIns="45718" rIns="91435" bIns="45718" numCol="1" anchor="t" anchorCtr="0" compatLnSpc="1">
            <a:prstTxWarp prst="textNoShape">
              <a:avLst/>
            </a:prstTxWarp>
            <a:flatTx/>
          </a:bodyPr>
          <a:lstStyle/>
          <a:p>
            <a:endParaRPr lang="en-US">
              <a:solidFill>
                <a:prstClr val="black"/>
              </a:solidFill>
            </a:endParaRPr>
          </a:p>
        </p:txBody>
      </p:sp>
      <p:sp>
        <p:nvSpPr>
          <p:cNvPr id="28" name="Curved Right Arrow 27"/>
          <p:cNvSpPr/>
          <p:nvPr/>
        </p:nvSpPr>
        <p:spPr>
          <a:xfrm flipH="1" flipV="1">
            <a:off x="8305800" y="3451613"/>
            <a:ext cx="533400" cy="1905000"/>
          </a:xfrm>
          <a:prstGeom prst="curvedRightArrow">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solidFill>
                <a:prstClr val="black"/>
              </a:solidFill>
            </a:endParaRPr>
          </a:p>
        </p:txBody>
      </p:sp>
      <p:sp>
        <p:nvSpPr>
          <p:cNvPr id="29" name="Right Arrow 28"/>
          <p:cNvSpPr/>
          <p:nvPr/>
        </p:nvSpPr>
        <p:spPr>
          <a:xfrm>
            <a:off x="4267200" y="3985013"/>
            <a:ext cx="838200" cy="685800"/>
          </a:xfrm>
          <a:prstGeom prst="rightArrow">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solidFill>
                <a:prstClr val="white"/>
              </a:solidFill>
            </a:endParaRPr>
          </a:p>
        </p:txBody>
      </p:sp>
      <p:sp>
        <p:nvSpPr>
          <p:cNvPr id="16" name="Down Arrow 15"/>
          <p:cNvSpPr/>
          <p:nvPr/>
        </p:nvSpPr>
        <p:spPr>
          <a:xfrm>
            <a:off x="6705600" y="3911600"/>
            <a:ext cx="609600" cy="152400"/>
          </a:xfrm>
          <a:prstGeom prst="downArrow">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solidFill>
                <a:prstClr val="white"/>
              </a:solidFill>
            </a:endParaRPr>
          </a:p>
        </p:txBody>
      </p:sp>
      <p:sp>
        <p:nvSpPr>
          <p:cNvPr id="17" name="Down Arrow 16"/>
          <p:cNvSpPr/>
          <p:nvPr/>
        </p:nvSpPr>
        <p:spPr>
          <a:xfrm>
            <a:off x="6705600" y="4749800"/>
            <a:ext cx="609600" cy="152400"/>
          </a:xfrm>
          <a:prstGeom prst="downArrow">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endParaRPr lang="en-US">
              <a:solidFill>
                <a:prstClr val="white"/>
              </a:solidFill>
            </a:endParaRPr>
          </a:p>
        </p:txBody>
      </p:sp>
    </p:spTree>
    <p:extLst>
      <p:ext uri="{BB962C8B-B14F-4D97-AF65-F5344CB8AC3E}">
        <p14:creationId xmlns:p14="http://schemas.microsoft.com/office/powerpoint/2010/main" val="2786993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9001126" cy="457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3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 name="Group 2"/>
          <p:cNvGrpSpPr/>
          <p:nvPr/>
        </p:nvGrpSpPr>
        <p:grpSpPr>
          <a:xfrm>
            <a:off x="-76200" y="1643915"/>
            <a:ext cx="9144000" cy="5121188"/>
            <a:chOff x="0" y="0"/>
            <a:chExt cx="9144000" cy="5121188"/>
          </a:xfrm>
        </p:grpSpPr>
        <p:sp>
          <p:nvSpPr>
            <p:cNvPr id="4"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ounded Rectangle 4"/>
            <p:cNvSpPr/>
            <p:nvPr/>
          </p:nvSpPr>
          <p:spPr>
            <a:xfrm>
              <a:off x="5508104" y="2024844"/>
              <a:ext cx="1548172" cy="8280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a:t>
              </a:r>
              <a:r>
                <a:rPr lang="en-US" sz="1600" baseline="30000" dirty="0" smtClean="0">
                  <a:solidFill>
                    <a:schemeClr val="tx1"/>
                  </a:solidFill>
                </a:rPr>
                <a:t>st</a:t>
              </a:r>
              <a:r>
                <a:rPr lang="en-US" sz="1600" dirty="0" smtClean="0">
                  <a:solidFill>
                    <a:schemeClr val="tx1"/>
                  </a:solidFill>
                </a:rPr>
                <a:t>  Patient Canonical Variable (U</a:t>
              </a:r>
              <a:r>
                <a:rPr lang="en-US" sz="1600" baseline="-25000" dirty="0" smtClean="0">
                  <a:solidFill>
                    <a:schemeClr val="tx1"/>
                  </a:solidFill>
                </a:rPr>
                <a:t>1st</a:t>
              </a:r>
              <a:r>
                <a:rPr lang="en-US" sz="1600" dirty="0" smtClean="0">
                  <a:solidFill>
                    <a:schemeClr val="tx1"/>
                  </a:solidFill>
                </a:rPr>
                <a:t>)</a:t>
              </a:r>
              <a:endParaRPr lang="en-US" sz="1600" dirty="0">
                <a:solidFill>
                  <a:schemeClr val="tx1"/>
                </a:solidFill>
              </a:endParaRPr>
            </a:p>
          </p:txBody>
        </p:sp>
        <p:sp>
          <p:nvSpPr>
            <p:cNvPr id="6" name="Rounded Rectangle 5"/>
            <p:cNvSpPr/>
            <p:nvPr/>
          </p:nvSpPr>
          <p:spPr>
            <a:xfrm>
              <a:off x="5508104" y="3176972"/>
              <a:ext cx="1764196" cy="91940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solidFill>
                    <a:schemeClr val="tx1"/>
                  </a:solidFill>
                </a:rPr>
                <a:t>1st Environment Canonical Variable (V</a:t>
              </a:r>
              <a:r>
                <a:rPr lang="en-US" sz="1600" baseline="-25000" dirty="0" smtClean="0">
                  <a:solidFill>
                    <a:schemeClr val="tx1"/>
                  </a:solidFill>
                </a:rPr>
                <a:t>1st</a:t>
              </a:r>
              <a:r>
                <a:rPr lang="en-US" sz="1600" dirty="0" smtClean="0">
                  <a:solidFill>
                    <a:schemeClr val="tx1"/>
                  </a:solidFill>
                </a:rPr>
                <a:t>)</a:t>
              </a:r>
            </a:p>
          </p:txBody>
        </p:sp>
        <p:grpSp>
          <p:nvGrpSpPr>
            <p:cNvPr id="7" name="Group 6"/>
            <p:cNvGrpSpPr/>
            <p:nvPr/>
          </p:nvGrpSpPr>
          <p:grpSpPr>
            <a:xfrm>
              <a:off x="935596" y="296652"/>
              <a:ext cx="2268252" cy="4320480"/>
              <a:chOff x="935596" y="296652"/>
              <a:chExt cx="2268252" cy="4320480"/>
            </a:xfrm>
          </p:grpSpPr>
          <p:sp>
            <p:nvSpPr>
              <p:cNvPr id="32" name="Rounded Rectangle 31"/>
              <p:cNvSpPr/>
              <p:nvPr/>
            </p:nvSpPr>
            <p:spPr>
              <a:xfrm>
                <a:off x="1295636" y="2819854"/>
                <a:ext cx="1548172" cy="8280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k-variable Environmental  data</a:t>
                </a:r>
              </a:p>
            </p:txBody>
          </p:sp>
          <p:sp>
            <p:nvSpPr>
              <p:cNvPr id="33" name="Rounded Rectangle 32"/>
              <p:cNvSpPr/>
              <p:nvPr/>
            </p:nvSpPr>
            <p:spPr>
              <a:xfrm>
                <a:off x="1295636" y="296652"/>
                <a:ext cx="1548172" cy="8280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97-variable Environmental  data</a:t>
                </a:r>
              </a:p>
            </p:txBody>
          </p:sp>
          <p:sp>
            <p:nvSpPr>
              <p:cNvPr id="34" name="Rounded Rectangle 33"/>
              <p:cNvSpPr/>
              <p:nvPr/>
            </p:nvSpPr>
            <p:spPr>
              <a:xfrm>
                <a:off x="1295636" y="4041068"/>
                <a:ext cx="1548172" cy="5760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8-variable </a:t>
                </a:r>
              </a:p>
              <a:p>
                <a:pPr algn="ctr"/>
                <a:r>
                  <a:rPr lang="en-US" sz="1600" dirty="0" smtClean="0">
                    <a:solidFill>
                      <a:schemeClr val="tx1"/>
                    </a:solidFill>
                  </a:rPr>
                  <a:t>Patient data</a:t>
                </a:r>
              </a:p>
            </p:txBody>
          </p:sp>
          <p:sp>
            <p:nvSpPr>
              <p:cNvPr id="35" name="Oval 34"/>
              <p:cNvSpPr/>
              <p:nvPr/>
            </p:nvSpPr>
            <p:spPr>
              <a:xfrm>
                <a:off x="935596" y="1517867"/>
                <a:ext cx="2268252" cy="908864"/>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smtClean="0">
                    <a:solidFill>
                      <a:schemeClr val="tx1"/>
                    </a:solidFill>
                  </a:rPr>
                  <a:t>Variable Reduction PCA</a:t>
                </a:r>
                <a:endParaRPr lang="en-US" dirty="0">
                  <a:solidFill>
                    <a:schemeClr val="tx1"/>
                  </a:solidFill>
                </a:endParaRPr>
              </a:p>
            </p:txBody>
          </p:sp>
        </p:grpSp>
        <p:sp>
          <p:nvSpPr>
            <p:cNvPr id="8" name="Rounded Rectangle 7"/>
            <p:cNvSpPr/>
            <p:nvPr/>
          </p:nvSpPr>
          <p:spPr>
            <a:xfrm>
              <a:off x="6516216" y="4545124"/>
              <a:ext cx="1899828" cy="5760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Most Significant </a:t>
              </a:r>
            </a:p>
            <a:p>
              <a:pPr algn="ctr"/>
              <a:r>
                <a:rPr lang="en-US" sz="1600" dirty="0" smtClean="0">
                  <a:solidFill>
                    <a:schemeClr val="tx1"/>
                  </a:solidFill>
                </a:rPr>
                <a:t>Properties</a:t>
              </a:r>
            </a:p>
          </p:txBody>
        </p:sp>
        <p:cxnSp>
          <p:nvCxnSpPr>
            <p:cNvPr id="9" name="Straight Arrow Connector 8"/>
            <p:cNvCxnSpPr>
              <a:stCxn id="33" idx="2"/>
              <a:endCxn id="35" idx="0"/>
            </p:cNvCxnSpPr>
            <p:nvPr/>
          </p:nvCxnSpPr>
          <p:spPr>
            <a:xfrm rot="5400000">
              <a:off x="1873161" y="1321305"/>
              <a:ext cx="39312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891957" y="2655580"/>
              <a:ext cx="39312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28084" y="1088740"/>
              <a:ext cx="3348372" cy="828092"/>
              <a:chOff x="5472100" y="836712"/>
              <a:chExt cx="3348372" cy="828092"/>
            </a:xfrm>
          </p:grpSpPr>
          <p:sp>
            <p:nvSpPr>
              <p:cNvPr id="30" name="Rounded Rectangle 29"/>
              <p:cNvSpPr/>
              <p:nvPr/>
            </p:nvSpPr>
            <p:spPr>
              <a:xfrm>
                <a:off x="7272300" y="836712"/>
                <a:ext cx="1548172" cy="82809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Correlation between MDS and U</a:t>
                </a:r>
                <a:r>
                  <a:rPr lang="en-US" sz="1600" baseline="-25000" dirty="0" smtClean="0">
                    <a:solidFill>
                      <a:schemeClr val="tx1"/>
                    </a:solidFill>
                  </a:rPr>
                  <a:t>1st</a:t>
                </a:r>
                <a:endParaRPr lang="en-US" sz="1600" baseline="-25000" dirty="0">
                  <a:solidFill>
                    <a:schemeClr val="tx1"/>
                  </a:solidFill>
                </a:endParaRPr>
              </a:p>
            </p:txBody>
          </p:sp>
          <p:sp>
            <p:nvSpPr>
              <p:cNvPr id="31" name="Oval 30"/>
              <p:cNvSpPr/>
              <p:nvPr/>
            </p:nvSpPr>
            <p:spPr>
              <a:xfrm>
                <a:off x="5472100" y="962726"/>
                <a:ext cx="1332148" cy="576064"/>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CCA</a:t>
                </a:r>
                <a:endParaRPr lang="en-US" sz="2400" dirty="0">
                  <a:solidFill>
                    <a:schemeClr val="tx1"/>
                  </a:solidFill>
                </a:endParaRPr>
              </a:p>
            </p:txBody>
          </p:sp>
        </p:grpSp>
        <p:cxnSp>
          <p:nvCxnSpPr>
            <p:cNvPr id="12" name="Straight Arrow Connector 11"/>
            <p:cNvCxnSpPr>
              <a:endCxn id="30" idx="1"/>
            </p:cNvCxnSpPr>
            <p:nvPr/>
          </p:nvCxnSpPr>
          <p:spPr>
            <a:xfrm>
              <a:off x="6660232" y="1484784"/>
              <a:ext cx="468052" cy="180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79812" y="3248980"/>
              <a:ext cx="394455"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43808" y="4293096"/>
              <a:ext cx="394455"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717794" y="3771038"/>
              <a:ext cx="10441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17894" y="3104964"/>
              <a:ext cx="1332148" cy="576064"/>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CCA</a:t>
              </a:r>
              <a:endParaRPr lang="en-US" sz="2400" dirty="0">
                <a:solidFill>
                  <a:schemeClr val="tx1"/>
                </a:solidFill>
              </a:endParaRPr>
            </a:p>
          </p:txBody>
        </p:sp>
        <p:sp>
          <p:nvSpPr>
            <p:cNvPr id="17" name="Oval 16"/>
            <p:cNvSpPr/>
            <p:nvPr/>
          </p:nvSpPr>
          <p:spPr>
            <a:xfrm>
              <a:off x="3707904" y="368660"/>
              <a:ext cx="1332148" cy="576064"/>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MDS</a:t>
              </a:r>
              <a:endParaRPr lang="en-US" sz="2400" dirty="0">
                <a:solidFill>
                  <a:schemeClr val="tx1"/>
                </a:solidFill>
              </a:endParaRPr>
            </a:p>
          </p:txBody>
        </p:sp>
        <p:sp>
          <p:nvSpPr>
            <p:cNvPr id="18" name="Oval 17"/>
            <p:cNvSpPr/>
            <p:nvPr/>
          </p:nvSpPr>
          <p:spPr>
            <a:xfrm>
              <a:off x="3617894" y="3861048"/>
              <a:ext cx="1332148" cy="576064"/>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GA</a:t>
              </a:r>
              <a:endParaRPr lang="en-US" sz="2400" dirty="0">
                <a:solidFill>
                  <a:schemeClr val="tx1"/>
                </a:solidFill>
              </a:endParaRPr>
            </a:p>
          </p:txBody>
        </p:sp>
        <p:cxnSp>
          <p:nvCxnSpPr>
            <p:cNvPr id="19" name="Straight Arrow Connector 18"/>
            <p:cNvCxnSpPr/>
            <p:nvPr/>
          </p:nvCxnSpPr>
          <p:spPr>
            <a:xfrm>
              <a:off x="3241441" y="3392996"/>
              <a:ext cx="394455"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75856" y="4149080"/>
              <a:ext cx="394455"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7" idx="2"/>
            </p:cNvCxnSpPr>
            <p:nvPr/>
          </p:nvCxnSpPr>
          <p:spPr>
            <a:xfrm rot="5400000" flipH="1" flipV="1">
              <a:off x="2015716" y="1556792"/>
              <a:ext cx="2592288" cy="7920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1"/>
            </p:cNvCxnSpPr>
            <p:nvPr/>
          </p:nvCxnSpPr>
          <p:spPr>
            <a:xfrm>
              <a:off x="4932040" y="4257092"/>
              <a:ext cx="1584176"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123728" y="2312876"/>
              <a:ext cx="2736304" cy="12961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31" idx="2"/>
            </p:cNvCxnSpPr>
            <p:nvPr/>
          </p:nvCxnSpPr>
          <p:spPr>
            <a:xfrm flipV="1">
              <a:off x="4103948" y="1502786"/>
              <a:ext cx="122413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6"/>
            </p:cNvCxnSpPr>
            <p:nvPr/>
          </p:nvCxnSpPr>
          <p:spPr>
            <a:xfrm>
              <a:off x="4950042" y="3392996"/>
              <a:ext cx="576064" cy="2520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5" idx="1"/>
            </p:cNvCxnSpPr>
            <p:nvPr/>
          </p:nvCxnSpPr>
          <p:spPr>
            <a:xfrm rot="5400000" flipH="1" flipV="1">
              <a:off x="4761021" y="2609909"/>
              <a:ext cx="918102"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436096" y="440668"/>
              <a:ext cx="1512168" cy="37457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solidFill>
                    <a:schemeClr val="tx1"/>
                  </a:solidFill>
                </a:rPr>
                <a:t>XYZ MDS Map</a:t>
              </a:r>
            </a:p>
          </p:txBody>
        </p:sp>
        <p:cxnSp>
          <p:nvCxnSpPr>
            <p:cNvPr id="28" name="Straight Arrow Connector 27"/>
            <p:cNvCxnSpPr>
              <a:endCxn id="27" idx="1"/>
            </p:cNvCxnSpPr>
            <p:nvPr/>
          </p:nvCxnSpPr>
          <p:spPr>
            <a:xfrm>
              <a:off x="5040052" y="620688"/>
              <a:ext cx="396044" cy="72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780389" y="1032480"/>
              <a:ext cx="39312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729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83" y="4531212"/>
            <a:ext cx="3908425" cy="2052027"/>
            <a:chOff x="1173163" y="1900238"/>
            <a:chExt cx="7002462" cy="3782298"/>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4"/>
              <a:ext cx="5032420" cy="2666282"/>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55" y="1252478"/>
            <a:ext cx="3936255" cy="2956052"/>
          </a:xfrm>
          <a:prstGeom prst="rect">
            <a:avLst/>
          </a:prstGeom>
        </p:spPr>
      </p:pic>
      <p:graphicFrame>
        <p:nvGraphicFramePr>
          <p:cNvPr id="11" name="Table 10"/>
          <p:cNvGraphicFramePr>
            <a:graphicFrameLocks noGrp="1"/>
          </p:cNvGraphicFramePr>
          <p:nvPr/>
        </p:nvGraphicFramePr>
        <p:xfrm>
          <a:off x="228600" y="4038601"/>
          <a:ext cx="4419600" cy="2374720"/>
        </p:xfrm>
        <a:graphic>
          <a:graphicData uri="http://schemas.openxmlformats.org/drawingml/2006/table">
            <a:tbl>
              <a:tblPr firstRow="1" bandRow="1">
                <a:tableStyleId>{5C22544A-7EE6-4342-B048-85BDC9FD1C3A}</a:tableStyleId>
              </a:tblPr>
              <a:tblGrid>
                <a:gridCol w="1160145"/>
                <a:gridCol w="1160145"/>
                <a:gridCol w="1215390"/>
                <a:gridCol w="883920"/>
              </a:tblGrid>
              <a:tr h="671116">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4">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4">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6">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2"/>
            <a:ext cx="9144001" cy="3046989"/>
            <a:chOff x="-1" y="3943350"/>
            <a:chExt cx="9144001" cy="3046986"/>
          </a:xfrm>
        </p:grpSpPr>
        <p:sp>
          <p:nvSpPr>
            <p:cNvPr id="13" name="TextBox 12"/>
            <p:cNvSpPr txBox="1"/>
            <p:nvPr/>
          </p:nvSpPr>
          <p:spPr>
            <a:xfrm>
              <a:off x="-1" y="3943350"/>
              <a:ext cx="4991725" cy="3046986"/>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5</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6"/>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327213"/>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3"/>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143000" y="3"/>
            <a:ext cx="6629400" cy="731838"/>
          </a:xfrm>
          <a:prstGeom prst="rect">
            <a:avLst/>
          </a:prstGeom>
        </p:spPr>
        <p:txBody>
          <a:bodyPr/>
          <a:lstStyle/>
          <a:p>
            <a:pPr algn="ctr">
              <a:spcBef>
                <a:spcPct val="0"/>
              </a:spcBef>
              <a:defRPr/>
            </a:pPr>
            <a:r>
              <a:rPr lang="en-US" sz="4400" dirty="0" smtClean="0">
                <a:solidFill>
                  <a:prstClr val="black"/>
                </a:solidFill>
              </a:rPr>
              <a:t>Amazon offers a lot!</a:t>
            </a:r>
            <a:endParaRPr lang="en-US" sz="4400" dirty="0">
              <a:solidFill>
                <a:prstClr val="black"/>
              </a:solidFill>
            </a:endParaRPr>
          </a:p>
        </p:txBody>
      </p:sp>
      <p:pic>
        <p:nvPicPr>
          <p:cNvPr id="37894" name="Picture 6"/>
          <p:cNvPicPr>
            <a:picLocks noChangeAspect="1" noChangeArrowheads="1"/>
          </p:cNvPicPr>
          <p:nvPr/>
        </p:nvPicPr>
        <p:blipFill>
          <a:blip r:embed="rId3" cstate="print"/>
          <a:srcRect t="22095" r="4895" b="27619"/>
          <a:stretch>
            <a:fillRect/>
          </a:stretch>
        </p:blipFill>
        <p:spPr bwMode="auto">
          <a:xfrm>
            <a:off x="0" y="1151741"/>
            <a:ext cx="9144000" cy="507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X as a Service</a:t>
            </a:r>
            <a:endParaRPr lang="en-US" b="1" dirty="0"/>
          </a:p>
        </p:txBody>
      </p:sp>
      <p:sp>
        <p:nvSpPr>
          <p:cNvPr id="3" name="Content Placeholder 2"/>
          <p:cNvSpPr>
            <a:spLocks noGrp="1"/>
          </p:cNvSpPr>
          <p:nvPr>
            <p:ph idx="1"/>
          </p:nvPr>
        </p:nvSpPr>
        <p:spPr>
          <a:xfrm>
            <a:off x="228600" y="990600"/>
            <a:ext cx="8915400" cy="3429000"/>
          </a:xfrm>
        </p:spPr>
        <p:txBody>
          <a:bodyPr>
            <a:normAutofit fontScale="92500" lnSpcReduction="10000"/>
          </a:bodyPr>
          <a:lstStyle/>
          <a:p>
            <a:r>
              <a:rPr lang="en-US" sz="2400" dirty="0" err="1"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r>
              <a:rPr lang="en-US" sz="2400" dirty="0" smtClean="0"/>
              <a:t> imply software capabilities </a:t>
            </a:r>
            <a:br>
              <a:rPr lang="en-US" sz="2400" dirty="0" smtClean="0"/>
            </a:br>
            <a:r>
              <a:rPr lang="en-US" sz="2400" dirty="0" smtClean="0"/>
              <a:t>(programs) have a service (messaging) interface</a:t>
            </a:r>
          </a:p>
          <a:p>
            <a:pPr lvl="1"/>
            <a:r>
              <a:rPr lang="en-US" sz="2000" dirty="0" smtClean="0"/>
              <a:t>Applying systematically reduces system complexity to being linear in number of components</a:t>
            </a:r>
          </a:p>
          <a:p>
            <a:pPr lvl="1"/>
            <a:r>
              <a:rPr lang="en-US" sz="2000" dirty="0" smtClean="0"/>
              <a:t>Access via messaging rather than by installing in /</a:t>
            </a:r>
            <a:r>
              <a:rPr lang="en-US" sz="2000" dirty="0" err="1" smtClean="0"/>
              <a:t>usr</a:t>
            </a:r>
            <a:r>
              <a:rPr lang="en-US" sz="2000" dirty="0" smtClean="0"/>
              <a:t>/bin</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interface</a:t>
            </a:r>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endParaRPr lang="en-US" sz="2400" dirty="0"/>
          </a:p>
        </p:txBody>
      </p:sp>
      <p:grpSp>
        <p:nvGrpSpPr>
          <p:cNvPr id="4" name="Group 29"/>
          <p:cNvGrpSpPr/>
          <p:nvPr/>
        </p:nvGrpSpPr>
        <p:grpSpPr>
          <a:xfrm>
            <a:off x="76200" y="4257675"/>
            <a:ext cx="8772525" cy="2524126"/>
            <a:chOff x="76200" y="4257675"/>
            <a:chExt cx="8772525" cy="2524125"/>
          </a:xfrm>
        </p:grpSpPr>
        <p:pic>
          <p:nvPicPr>
            <p:cNvPr id="44033" name="Picture 1"/>
            <p:cNvPicPr>
              <a:picLocks noChangeAspect="1" noChangeArrowheads="1"/>
            </p:cNvPicPr>
            <p:nvPr/>
          </p:nvPicPr>
          <p:blipFill>
            <a:blip r:embed="rId3" cstate="print"/>
            <a:srcRect/>
            <a:stretch>
              <a:fillRect/>
            </a:stretch>
          </p:blipFill>
          <p:spPr bwMode="auto">
            <a:xfrm>
              <a:off x="3810000" y="4953000"/>
              <a:ext cx="1228725" cy="828675"/>
            </a:xfrm>
            <a:prstGeom prst="rect">
              <a:avLst/>
            </a:prstGeom>
            <a:noFill/>
            <a:ln w="9525">
              <a:noFill/>
              <a:miter lim="800000"/>
              <a:headEnd/>
              <a:tailEnd/>
            </a:ln>
          </p:spPr>
        </p:pic>
        <p:pic>
          <p:nvPicPr>
            <p:cNvPr id="44036" name="Picture 4" descr="C:\Program Files (x86)\Microsoft Office\MEDIA\CAGCAT10\j0292020.wmf"/>
            <p:cNvPicPr>
              <a:picLocks noChangeAspect="1" noChangeArrowheads="1"/>
            </p:cNvPicPr>
            <p:nvPr/>
          </p:nvPicPr>
          <p:blipFill>
            <a:blip r:embed="rId4" cstate="print"/>
            <a:srcRect/>
            <a:stretch>
              <a:fillRect/>
            </a:stretch>
          </p:blipFill>
          <p:spPr bwMode="auto">
            <a:xfrm>
              <a:off x="1295400" y="5867400"/>
              <a:ext cx="838200" cy="795552"/>
            </a:xfrm>
            <a:prstGeom prst="rect">
              <a:avLst/>
            </a:prstGeom>
            <a:noFill/>
          </p:spPr>
        </p:pic>
        <p:grpSp>
          <p:nvGrpSpPr>
            <p:cNvPr id="5" name="Group 19"/>
            <p:cNvGrpSpPr/>
            <p:nvPr/>
          </p:nvGrpSpPr>
          <p:grpSpPr>
            <a:xfrm>
              <a:off x="6324600" y="4257675"/>
              <a:ext cx="2524125" cy="2524125"/>
              <a:chOff x="6324600" y="4191000"/>
              <a:chExt cx="2524125" cy="2524125"/>
            </a:xfrm>
          </p:grpSpPr>
          <p:pic>
            <p:nvPicPr>
              <p:cNvPr id="44034" name="Picture 2"/>
              <p:cNvPicPr>
                <a:picLocks noChangeAspect="1" noChangeArrowheads="1"/>
              </p:cNvPicPr>
              <p:nvPr/>
            </p:nvPicPr>
            <p:blipFill>
              <a:blip r:embed="rId5" cstate="print"/>
              <a:srcRect/>
              <a:stretch>
                <a:fillRect/>
              </a:stretch>
            </p:blipFill>
            <p:spPr bwMode="auto">
              <a:xfrm>
                <a:off x="6324600" y="4191000"/>
                <a:ext cx="2524125" cy="2524125"/>
              </a:xfrm>
              <a:prstGeom prst="rect">
                <a:avLst/>
              </a:prstGeom>
              <a:noFill/>
              <a:ln w="9525">
                <a:noFill/>
                <a:miter lim="800000"/>
                <a:headEnd/>
                <a:tailEnd/>
              </a:ln>
            </p:spPr>
          </p:pic>
          <p:pic>
            <p:nvPicPr>
              <p:cNvPr id="44035" name="Picture 3"/>
              <p:cNvPicPr>
                <a:picLocks noChangeAspect="1" noChangeArrowheads="1"/>
              </p:cNvPicPr>
              <p:nvPr/>
            </p:nvPicPr>
            <p:blipFill>
              <a:blip r:embed="rId6" cstate="print"/>
              <a:srcRect/>
              <a:stretch>
                <a:fillRect/>
              </a:stretch>
            </p:blipFill>
            <p:spPr bwMode="auto">
              <a:xfrm>
                <a:off x="7172325" y="4352925"/>
                <a:ext cx="457200" cy="339634"/>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6762017" y="5572125"/>
                <a:ext cx="410308" cy="304800"/>
              </a:xfrm>
              <a:prstGeom prst="rect">
                <a:avLst/>
              </a:prstGeom>
              <a:noFill/>
              <a:ln w="9525">
                <a:noFill/>
                <a:miter lim="800000"/>
                <a:headEnd/>
                <a:tailEnd/>
              </a:ln>
            </p:spPr>
          </p:pic>
          <p:pic>
            <p:nvPicPr>
              <p:cNvPr id="44040" name="Picture 8"/>
              <p:cNvPicPr>
                <a:picLocks noChangeAspect="1" noChangeArrowheads="1"/>
              </p:cNvPicPr>
              <p:nvPr/>
            </p:nvPicPr>
            <p:blipFill>
              <a:blip r:embed="rId8" cstate="print"/>
              <a:srcRect/>
              <a:stretch>
                <a:fillRect/>
              </a:stretch>
            </p:blipFill>
            <p:spPr bwMode="auto">
              <a:xfrm>
                <a:off x="8086725" y="5038725"/>
                <a:ext cx="381000" cy="381000"/>
              </a:xfrm>
              <a:prstGeom prst="rect">
                <a:avLst/>
              </a:prstGeom>
              <a:noFill/>
              <a:ln w="9525">
                <a:noFill/>
                <a:miter lim="800000"/>
                <a:headEnd/>
                <a:tailEnd/>
              </a:ln>
            </p:spPr>
          </p:pic>
          <p:pic>
            <p:nvPicPr>
              <p:cNvPr id="44041" name="Picture 9"/>
              <p:cNvPicPr>
                <a:picLocks noChangeAspect="1" noChangeArrowheads="1"/>
              </p:cNvPicPr>
              <p:nvPr/>
            </p:nvPicPr>
            <p:blipFill>
              <a:blip r:embed="rId9" cstate="print"/>
              <a:srcRect/>
              <a:stretch>
                <a:fillRect/>
              </a:stretch>
            </p:blipFill>
            <p:spPr bwMode="auto">
              <a:xfrm>
                <a:off x="7248525" y="5953125"/>
                <a:ext cx="818766" cy="547688"/>
              </a:xfrm>
              <a:prstGeom prst="rect">
                <a:avLst/>
              </a:prstGeom>
              <a:noFill/>
              <a:ln w="9525">
                <a:noFill/>
                <a:miter lim="800000"/>
                <a:headEnd/>
                <a:tailEnd/>
              </a:ln>
            </p:spPr>
          </p:pic>
          <p:pic>
            <p:nvPicPr>
              <p:cNvPr id="44042" name="Picture 10"/>
              <p:cNvPicPr>
                <a:picLocks noChangeAspect="1" noChangeArrowheads="1"/>
              </p:cNvPicPr>
              <p:nvPr/>
            </p:nvPicPr>
            <p:blipFill>
              <a:blip r:embed="rId10" cstate="print"/>
              <a:srcRect/>
              <a:stretch>
                <a:fillRect/>
              </a:stretch>
            </p:blipFill>
            <p:spPr bwMode="auto">
              <a:xfrm>
                <a:off x="7019925" y="5191125"/>
                <a:ext cx="342900" cy="342900"/>
              </a:xfrm>
              <a:prstGeom prst="rect">
                <a:avLst/>
              </a:prstGeom>
              <a:noFill/>
              <a:ln w="9525">
                <a:noFill/>
                <a:miter lim="800000"/>
                <a:headEnd/>
                <a:tailEnd/>
              </a:ln>
            </p:spPr>
          </p:pic>
          <p:pic>
            <p:nvPicPr>
              <p:cNvPr id="44043" name="Picture 11"/>
              <p:cNvPicPr>
                <a:picLocks noChangeAspect="1" noChangeArrowheads="1"/>
              </p:cNvPicPr>
              <p:nvPr/>
            </p:nvPicPr>
            <p:blipFill>
              <a:blip r:embed="rId11" cstate="print"/>
              <a:srcRect/>
              <a:stretch>
                <a:fillRect/>
              </a:stretch>
            </p:blipFill>
            <p:spPr bwMode="auto">
              <a:xfrm>
                <a:off x="8086725" y="5572125"/>
                <a:ext cx="206181" cy="238125"/>
              </a:xfrm>
              <a:prstGeom prst="rect">
                <a:avLst/>
              </a:prstGeom>
              <a:noFill/>
              <a:ln w="9525">
                <a:noFill/>
                <a:miter lim="800000"/>
                <a:headEnd/>
                <a:tailEnd/>
              </a:ln>
            </p:spPr>
          </p:pic>
          <p:pic>
            <p:nvPicPr>
              <p:cNvPr id="19" name="Picture 11"/>
              <p:cNvPicPr>
                <a:picLocks noChangeAspect="1" noChangeArrowheads="1"/>
              </p:cNvPicPr>
              <p:nvPr/>
            </p:nvPicPr>
            <p:blipFill>
              <a:blip r:embed="rId12" cstate="print"/>
              <a:srcRect/>
              <a:stretch>
                <a:fillRect/>
              </a:stretch>
            </p:blipFill>
            <p:spPr bwMode="auto">
              <a:xfrm>
                <a:off x="8467725" y="5724525"/>
                <a:ext cx="183066" cy="211429"/>
              </a:xfrm>
              <a:prstGeom prst="rect">
                <a:avLst/>
              </a:prstGeom>
              <a:noFill/>
              <a:ln w="9525">
                <a:noFill/>
                <a:miter lim="800000"/>
                <a:headEnd/>
                <a:tailEnd/>
              </a:ln>
            </p:spPr>
          </p:pic>
        </p:grpSp>
        <p:grpSp>
          <p:nvGrpSpPr>
            <p:cNvPr id="6" name="Group 20"/>
            <p:cNvGrpSpPr/>
            <p:nvPr/>
          </p:nvGrpSpPr>
          <p:grpSpPr>
            <a:xfrm>
              <a:off x="1676400" y="4267200"/>
              <a:ext cx="1076325" cy="1076325"/>
              <a:chOff x="6324600" y="4191000"/>
              <a:chExt cx="2524125" cy="2524125"/>
            </a:xfrm>
          </p:grpSpPr>
          <p:pic>
            <p:nvPicPr>
              <p:cNvPr id="22" name="Picture 2"/>
              <p:cNvPicPr>
                <a:picLocks noChangeAspect="1" noChangeArrowheads="1"/>
              </p:cNvPicPr>
              <p:nvPr/>
            </p:nvPicPr>
            <p:blipFill>
              <a:blip r:embed="rId13" cstate="print"/>
              <a:srcRect/>
              <a:stretch>
                <a:fillRect/>
              </a:stretch>
            </p:blipFill>
            <p:spPr bwMode="auto">
              <a:xfrm>
                <a:off x="6324600" y="4191000"/>
                <a:ext cx="2524125" cy="2524125"/>
              </a:xfrm>
              <a:prstGeom prst="rect">
                <a:avLst/>
              </a:prstGeom>
              <a:noFill/>
              <a:ln w="9525">
                <a:noFill/>
                <a:miter lim="800000"/>
                <a:headEnd/>
                <a:tailEnd/>
              </a:ln>
            </p:spPr>
          </p:pic>
          <p:pic>
            <p:nvPicPr>
              <p:cNvPr id="23" name="Picture 3"/>
              <p:cNvPicPr>
                <a:picLocks noChangeAspect="1" noChangeArrowheads="1"/>
              </p:cNvPicPr>
              <p:nvPr/>
            </p:nvPicPr>
            <p:blipFill>
              <a:blip r:embed="rId14" cstate="print"/>
              <a:srcRect/>
              <a:stretch>
                <a:fillRect/>
              </a:stretch>
            </p:blipFill>
            <p:spPr bwMode="auto">
              <a:xfrm>
                <a:off x="7172325" y="4352925"/>
                <a:ext cx="457200" cy="339634"/>
              </a:xfrm>
              <a:prstGeom prst="rect">
                <a:avLst/>
              </a:prstGeom>
              <a:noFill/>
              <a:ln w="9525">
                <a:noFill/>
                <a:miter lim="800000"/>
                <a:headEnd/>
                <a:tailEnd/>
              </a:ln>
            </p:spPr>
          </p:pic>
          <p:pic>
            <p:nvPicPr>
              <p:cNvPr id="24" name="Picture 3"/>
              <p:cNvPicPr>
                <a:picLocks noChangeAspect="1" noChangeArrowheads="1"/>
              </p:cNvPicPr>
              <p:nvPr/>
            </p:nvPicPr>
            <p:blipFill>
              <a:blip r:embed="rId15" cstate="print"/>
              <a:srcRect/>
              <a:stretch>
                <a:fillRect/>
              </a:stretch>
            </p:blipFill>
            <p:spPr bwMode="auto">
              <a:xfrm>
                <a:off x="6762017" y="5572125"/>
                <a:ext cx="410308" cy="304800"/>
              </a:xfrm>
              <a:prstGeom prst="rect">
                <a:avLst/>
              </a:prstGeom>
              <a:noFill/>
              <a:ln w="9525">
                <a:noFill/>
                <a:miter lim="800000"/>
                <a:headEnd/>
                <a:tailEnd/>
              </a:ln>
            </p:spPr>
          </p:pic>
          <p:pic>
            <p:nvPicPr>
              <p:cNvPr id="25" name="Picture 8"/>
              <p:cNvPicPr>
                <a:picLocks noChangeAspect="1" noChangeArrowheads="1"/>
              </p:cNvPicPr>
              <p:nvPr/>
            </p:nvPicPr>
            <p:blipFill>
              <a:blip r:embed="rId16" cstate="print"/>
              <a:srcRect/>
              <a:stretch>
                <a:fillRect/>
              </a:stretch>
            </p:blipFill>
            <p:spPr bwMode="auto">
              <a:xfrm>
                <a:off x="8086725" y="5038725"/>
                <a:ext cx="381000" cy="381000"/>
              </a:xfrm>
              <a:prstGeom prst="rect">
                <a:avLst/>
              </a:prstGeom>
              <a:noFill/>
              <a:ln w="9525">
                <a:noFill/>
                <a:miter lim="800000"/>
                <a:headEnd/>
                <a:tailEnd/>
              </a:ln>
            </p:spPr>
          </p:pic>
          <p:pic>
            <p:nvPicPr>
              <p:cNvPr id="26" name="Picture 9"/>
              <p:cNvPicPr>
                <a:picLocks noChangeAspect="1" noChangeArrowheads="1"/>
              </p:cNvPicPr>
              <p:nvPr/>
            </p:nvPicPr>
            <p:blipFill>
              <a:blip r:embed="rId17" cstate="print"/>
              <a:srcRect/>
              <a:stretch>
                <a:fillRect/>
              </a:stretch>
            </p:blipFill>
            <p:spPr bwMode="auto">
              <a:xfrm>
                <a:off x="7248525" y="5953125"/>
                <a:ext cx="818766" cy="547688"/>
              </a:xfrm>
              <a:prstGeom prst="rect">
                <a:avLst/>
              </a:prstGeom>
              <a:noFill/>
              <a:ln w="9525">
                <a:noFill/>
                <a:miter lim="800000"/>
                <a:headEnd/>
                <a:tailEnd/>
              </a:ln>
            </p:spPr>
          </p:pic>
          <p:pic>
            <p:nvPicPr>
              <p:cNvPr id="27" name="Picture 10"/>
              <p:cNvPicPr>
                <a:picLocks noChangeAspect="1" noChangeArrowheads="1"/>
              </p:cNvPicPr>
              <p:nvPr/>
            </p:nvPicPr>
            <p:blipFill>
              <a:blip r:embed="rId18" cstate="print"/>
              <a:srcRect/>
              <a:stretch>
                <a:fillRect/>
              </a:stretch>
            </p:blipFill>
            <p:spPr bwMode="auto">
              <a:xfrm>
                <a:off x="7019925" y="5191125"/>
                <a:ext cx="342900" cy="342900"/>
              </a:xfrm>
              <a:prstGeom prst="rect">
                <a:avLst/>
              </a:prstGeom>
              <a:noFill/>
              <a:ln w="9525">
                <a:noFill/>
                <a:miter lim="800000"/>
                <a:headEnd/>
                <a:tailEnd/>
              </a:ln>
            </p:spPr>
          </p:pic>
          <p:pic>
            <p:nvPicPr>
              <p:cNvPr id="28" name="Picture 11"/>
              <p:cNvPicPr>
                <a:picLocks noChangeAspect="1" noChangeArrowheads="1"/>
              </p:cNvPicPr>
              <p:nvPr/>
            </p:nvPicPr>
            <p:blipFill>
              <a:blip r:embed="rId19" cstate="print"/>
              <a:srcRect/>
              <a:stretch>
                <a:fillRect/>
              </a:stretch>
            </p:blipFill>
            <p:spPr bwMode="auto">
              <a:xfrm>
                <a:off x="8086725" y="5572125"/>
                <a:ext cx="206181" cy="238125"/>
              </a:xfrm>
              <a:prstGeom prst="rect">
                <a:avLst/>
              </a:prstGeom>
              <a:noFill/>
              <a:ln w="9525">
                <a:noFill/>
                <a:miter lim="800000"/>
                <a:headEnd/>
                <a:tailEnd/>
              </a:ln>
            </p:spPr>
          </p:pic>
          <p:pic>
            <p:nvPicPr>
              <p:cNvPr id="29" name="Picture 11"/>
              <p:cNvPicPr>
                <a:picLocks noChangeAspect="1" noChangeArrowheads="1"/>
              </p:cNvPicPr>
              <p:nvPr/>
            </p:nvPicPr>
            <p:blipFill>
              <a:blip r:embed="rId20" cstate="print"/>
              <a:srcRect/>
              <a:stretch>
                <a:fillRect/>
              </a:stretch>
            </p:blipFill>
            <p:spPr bwMode="auto">
              <a:xfrm>
                <a:off x="8467725" y="5724525"/>
                <a:ext cx="183066" cy="211429"/>
              </a:xfrm>
              <a:prstGeom prst="rect">
                <a:avLst/>
              </a:prstGeom>
              <a:noFill/>
              <a:ln w="9525">
                <a:noFill/>
                <a:miter lim="800000"/>
                <a:headEnd/>
                <a:tailEnd/>
              </a:ln>
            </p:spPr>
          </p:pic>
        </p:grpSp>
        <p:pic>
          <p:nvPicPr>
            <p:cNvPr id="44044" name="Picture 12"/>
            <p:cNvPicPr>
              <a:picLocks noChangeAspect="1" noChangeArrowheads="1"/>
            </p:cNvPicPr>
            <p:nvPr/>
          </p:nvPicPr>
          <p:blipFill>
            <a:blip r:embed="rId21" cstate="print"/>
            <a:srcRect l="21192" r="15232"/>
            <a:stretch>
              <a:fillRect/>
            </a:stretch>
          </p:blipFill>
          <p:spPr bwMode="auto">
            <a:xfrm>
              <a:off x="2286000" y="5943600"/>
              <a:ext cx="457200" cy="527367"/>
            </a:xfrm>
            <a:prstGeom prst="rect">
              <a:avLst/>
            </a:prstGeom>
            <a:noFill/>
            <a:ln w="9525">
              <a:noFill/>
              <a:miter lim="800000"/>
              <a:headEnd/>
              <a:tailEnd/>
            </a:ln>
          </p:spPr>
        </p:pic>
        <p:pic>
          <p:nvPicPr>
            <p:cNvPr id="44045" name="Picture 13"/>
            <p:cNvPicPr>
              <a:picLocks noChangeAspect="1" noChangeArrowheads="1"/>
            </p:cNvPicPr>
            <p:nvPr/>
          </p:nvPicPr>
          <p:blipFill>
            <a:blip r:embed="rId22" cstate="print"/>
            <a:srcRect/>
            <a:stretch>
              <a:fillRect/>
            </a:stretch>
          </p:blipFill>
          <p:spPr bwMode="auto">
            <a:xfrm>
              <a:off x="2971800" y="5943600"/>
              <a:ext cx="304800" cy="544830"/>
            </a:xfrm>
            <a:prstGeom prst="rect">
              <a:avLst/>
            </a:prstGeom>
            <a:noFill/>
            <a:ln w="9525">
              <a:noFill/>
              <a:miter lim="800000"/>
              <a:headEnd/>
              <a:tailEnd/>
            </a:ln>
          </p:spPr>
        </p:pic>
        <p:sp>
          <p:nvSpPr>
            <p:cNvPr id="32" name="TextBox 31"/>
            <p:cNvSpPr txBox="1"/>
            <p:nvPr/>
          </p:nvSpPr>
          <p:spPr>
            <a:xfrm>
              <a:off x="76200" y="4572001"/>
              <a:ext cx="1547731" cy="369332"/>
            </a:xfrm>
            <a:prstGeom prst="rect">
              <a:avLst/>
            </a:prstGeom>
            <a:no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3" name="TextBox 32"/>
            <p:cNvSpPr txBox="1"/>
            <p:nvPr/>
          </p:nvSpPr>
          <p:spPr>
            <a:xfrm>
              <a:off x="228600" y="6019800"/>
              <a:ext cx="815736" cy="369332"/>
            </a:xfrm>
            <a:prstGeom prst="rect">
              <a:avLst/>
            </a:prstGeom>
            <a:no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5" name="Straight Arrow Connector 34"/>
            <p:cNvCxnSpPr/>
            <p:nvPr/>
          </p:nvCxnSpPr>
          <p:spPr>
            <a:xfrm>
              <a:off x="2971800" y="4572000"/>
              <a:ext cx="3200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52800" y="6172200"/>
              <a:ext cx="2819400" cy="158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r>
              <a:rPr lang="en-US" dirty="0" smtClean="0"/>
              <a:t/>
            </a:r>
            <a:br>
              <a:rPr lang="en-US" dirty="0" smtClean="0"/>
            </a:br>
            <a:r>
              <a:rPr lang="en-US" sz="3100" dirty="0" smtClean="0"/>
              <a:t>Cell phones are important sensor</a:t>
            </a:r>
            <a:endParaRPr lang="en-US" sz="3600" dirty="0"/>
          </a:p>
        </p:txBody>
      </p:sp>
      <p:pic>
        <p:nvPicPr>
          <p:cNvPr id="4" name="Picture 3" descr="clouds-0001.jpg"/>
          <p:cNvPicPr>
            <a:picLocks noChangeAspect="1"/>
          </p:cNvPicPr>
          <p:nvPr/>
        </p:nvPicPr>
        <p:blipFill>
          <a:blip r:embed="rId3" cstate="print"/>
          <a:stretch>
            <a:fillRect/>
          </a:stretch>
        </p:blipFill>
        <p:spPr>
          <a:xfrm>
            <a:off x="3886201" y="3505203"/>
            <a:ext cx="5257799" cy="306705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990600" y="2362203"/>
            <a:ext cx="1104900" cy="895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419600" y="1447800"/>
            <a:ext cx="1162050" cy="98107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62206" y="1524000"/>
            <a:ext cx="1266825" cy="84772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105400" y="5105400"/>
            <a:ext cx="1752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Sensor Processing as a Service (MapReduce)</a:t>
            </a:r>
            <a:endParaRPr lang="en-US" sz="2000" b="1" dirty="0"/>
          </a:p>
        </p:txBody>
      </p:sp>
      <p:pic>
        <p:nvPicPr>
          <p:cNvPr id="7169" name="Picture 1"/>
          <p:cNvPicPr>
            <a:picLocks noChangeAspect="1" noChangeArrowheads="1"/>
          </p:cNvPicPr>
          <p:nvPr/>
        </p:nvPicPr>
        <p:blipFill>
          <a:blip r:embed="rId7"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8"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9" cstate="print"/>
          <a:srcRect/>
          <a:stretch>
            <a:fillRect/>
          </a:stretch>
        </p:blipFill>
        <p:spPr bwMode="auto">
          <a:xfrm>
            <a:off x="7086600" y="4724400"/>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10" cstate="print"/>
          <a:srcRect/>
          <a:stretch>
            <a:fillRect/>
          </a:stretch>
        </p:blipFill>
        <p:spPr bwMode="auto">
          <a:xfrm>
            <a:off x="6553206" y="1676403"/>
            <a:ext cx="1343027" cy="1343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fontScale="90000"/>
          </a:bodyPr>
          <a:lstStyle/>
          <a:p>
            <a:r>
              <a:rPr lang="en-US" dirty="0" smtClean="0"/>
              <a:t>Philosophy of </a:t>
            </a:r>
            <a:br>
              <a:rPr lang="en-US" dirty="0" smtClean="0"/>
            </a:br>
            <a:r>
              <a:rPr lang="en-US" dirty="0" smtClean="0"/>
              <a:t>Clouds and Grids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customize and perhaps data trust/privacy issues</a:t>
            </a:r>
          </a:p>
          <a:p>
            <a:r>
              <a:rPr lang="en-US" sz="2800" dirty="0" smtClean="0">
                <a:solidFill>
                  <a:srgbClr val="FF0000"/>
                </a:solidFill>
              </a:rPr>
              <a:t>Private Clouds </a:t>
            </a:r>
            <a:r>
              <a:rPr lang="en-US" sz="2800" dirty="0" smtClean="0"/>
              <a:t>run similar software and mechanisms but on “your own computers” (not clear if still elastic)</a:t>
            </a:r>
          </a:p>
          <a:p>
            <a:pPr lvl="1"/>
            <a:r>
              <a:rPr lang="en-US" sz="2400" dirty="0" smtClean="0"/>
              <a:t>Platform features such as Queues, Tables, Databases currently limited</a:t>
            </a:r>
          </a:p>
          <a:p>
            <a:r>
              <a:rPr lang="en-US" sz="2800" dirty="0" smtClean="0">
                <a:solidFill>
                  <a:srgbClr val="FF0000"/>
                </a:solidFill>
              </a:rPr>
              <a:t>Services</a:t>
            </a:r>
            <a:r>
              <a:rPr lang="en-US" sz="2800" dirty="0" smtClean="0"/>
              <a:t> still are correct architecture with either REST (Web 2.0) or Web  Services</a:t>
            </a:r>
          </a:p>
          <a:p>
            <a:r>
              <a:rPr lang="en-US" sz="2800" dirty="0" smtClean="0">
                <a:solidFill>
                  <a:srgbClr val="FF0000"/>
                </a:solidFill>
              </a:rPr>
              <a:t>Clusters </a:t>
            </a:r>
            <a:r>
              <a:rPr lang="en-US" sz="2800" dirty="0" smtClean="0"/>
              <a:t>are</a:t>
            </a:r>
            <a:r>
              <a:rPr lang="en-US" sz="2800" dirty="0" smtClean="0">
                <a:solidFill>
                  <a:srgbClr val="FF0000"/>
                </a:solidFill>
              </a:rPr>
              <a:t> </a:t>
            </a:r>
            <a:r>
              <a:rPr lang="en-US" sz="2800" dirty="0" smtClean="0"/>
              <a:t>still critical concept for MPI or Cloud software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7868</TotalTime>
  <Words>2258</Words>
  <Application>Microsoft Office PowerPoint</Application>
  <PresentationFormat>On-screen Show (4:3)</PresentationFormat>
  <Paragraphs>391</Paragraphs>
  <Slides>35</Slides>
  <Notes>35</Notes>
  <HiddenSlides>0</HiddenSlides>
  <MMClips>1</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3_Office Theme</vt:lpstr>
      <vt:lpstr>4_Office Theme</vt:lpstr>
      <vt:lpstr>5_Office Theme</vt:lpstr>
      <vt:lpstr>Office Theme</vt:lpstr>
      <vt:lpstr>7_Office Theme</vt:lpstr>
      <vt:lpstr>1_Office Theme</vt:lpstr>
      <vt:lpstr>Implications of Clouds for Data Intensive Science with application to Biomedical Science</vt:lpstr>
      <vt:lpstr>Important Trends</vt:lpstr>
      <vt:lpstr>PowerPoint Presentation</vt:lpstr>
      <vt:lpstr>Data Centers Clouds &amp;  Economies of Scale I</vt:lpstr>
      <vt:lpstr>Data Centers, Clouds  &amp; Economies of Scale II</vt:lpstr>
      <vt:lpstr>PowerPoint Presentation</vt:lpstr>
      <vt:lpstr>X as a Service</vt:lpstr>
      <vt:lpstr>Sensors as a Service Cell phones are important sensor</vt:lpstr>
      <vt:lpstr>Philosophy of  Clouds and Grids</vt:lpstr>
      <vt:lpstr>Grids MPI and Clouds </vt:lpstr>
      <vt:lpstr>Cloud Computing:  Infrastructure and Runtimes</vt:lpstr>
      <vt:lpstr>Simple Histograms</vt:lpstr>
      <vt:lpstr>Reduce Phase of Particle Physics  “Find the Higgs” using Dryad</vt:lpstr>
      <vt:lpstr>MapReduce</vt:lpstr>
      <vt:lpstr>MapReduce “File/Data Repository” Parallelism</vt:lpstr>
      <vt:lpstr>DNA Sequencing Pipeline</vt:lpstr>
      <vt:lpstr>Alu and Metagenomics Workflow</vt:lpstr>
      <vt:lpstr>PowerPoint Presentation</vt:lpstr>
      <vt:lpstr>PowerPoint Presentation</vt:lpstr>
      <vt:lpstr>All-Pairs Using DryadLINQ</vt:lpstr>
      <vt:lpstr>Hadoop VM Performance Degradation</vt:lpstr>
      <vt:lpstr>Cap3 Cost</vt:lpstr>
      <vt:lpstr>SWG  Cost</vt:lpstr>
      <vt:lpstr>Smith Waterman:  Daily Effect</vt:lpstr>
      <vt:lpstr>High Performance Dimension Reduction and Visualization</vt:lpstr>
      <vt:lpstr>Dimension Reduction Algorithms</vt:lpstr>
      <vt:lpstr>GTM vs. MDS</vt:lpstr>
      <vt:lpstr>Analysis of 60 Million PubChem Entries</vt:lpstr>
      <vt:lpstr>PowerPoint Presentation</vt:lpstr>
      <vt:lpstr>PlotViz</vt:lpstr>
      <vt:lpstr>PlotViz System Overview</vt:lpstr>
      <vt:lpstr>CTD data for gene-disease</vt:lpstr>
      <vt:lpstr>Child Obesity Study</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279</cp:revision>
  <dcterms:created xsi:type="dcterms:W3CDTF">2010-05-04T01:29:55Z</dcterms:created>
  <dcterms:modified xsi:type="dcterms:W3CDTF">2011-03-09T20:17:24Z</dcterms:modified>
</cp:coreProperties>
</file>