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6" r:id="rId2"/>
  </p:sldMasterIdLst>
  <p:notesMasterIdLst>
    <p:notesMasterId r:id="rId37"/>
  </p:notesMasterIdLst>
  <p:sldIdLst>
    <p:sldId id="297" r:id="rId3"/>
    <p:sldId id="440" r:id="rId4"/>
    <p:sldId id="359" r:id="rId5"/>
    <p:sldId id="452" r:id="rId6"/>
    <p:sldId id="434" r:id="rId7"/>
    <p:sldId id="399" r:id="rId8"/>
    <p:sldId id="415" r:id="rId9"/>
    <p:sldId id="419" r:id="rId10"/>
    <p:sldId id="349" r:id="rId11"/>
    <p:sldId id="441" r:id="rId12"/>
    <p:sldId id="334" r:id="rId13"/>
    <p:sldId id="350" r:id="rId14"/>
    <p:sldId id="416" r:id="rId15"/>
    <p:sldId id="450" r:id="rId16"/>
    <p:sldId id="443" r:id="rId17"/>
    <p:sldId id="444" r:id="rId18"/>
    <p:sldId id="435" r:id="rId19"/>
    <p:sldId id="442" r:id="rId20"/>
    <p:sldId id="421" r:id="rId21"/>
    <p:sldId id="423" r:id="rId22"/>
    <p:sldId id="424" r:id="rId23"/>
    <p:sldId id="425" r:id="rId24"/>
    <p:sldId id="447" r:id="rId25"/>
    <p:sldId id="428" r:id="rId26"/>
    <p:sldId id="429" r:id="rId27"/>
    <p:sldId id="451" r:id="rId28"/>
    <p:sldId id="431" r:id="rId29"/>
    <p:sldId id="432" r:id="rId30"/>
    <p:sldId id="433" r:id="rId31"/>
    <p:sldId id="449" r:id="rId32"/>
    <p:sldId id="446" r:id="rId33"/>
    <p:sldId id="339" r:id="rId34"/>
    <p:sldId id="341" r:id="rId35"/>
    <p:sldId id="343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A300"/>
    <a:srgbClr val="E68900"/>
    <a:srgbClr val="F2B800"/>
    <a:srgbClr val="E2AC00"/>
    <a:srgbClr val="2E6480"/>
    <a:srgbClr val="A613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7" autoAdjust="0"/>
    <p:restoredTop sz="83228" autoAdjust="0"/>
  </p:normalViewPr>
  <p:slideViewPr>
    <p:cSldViewPr>
      <p:cViewPr varScale="1">
        <p:scale>
          <a:sx n="77" d="100"/>
          <a:sy n="77" d="100"/>
        </p:scale>
        <p:origin x="-118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740FA-A557-4E02-A15C-CF6E2E1ED376}" type="datetimeFigureOut">
              <a:rPr lang="en-US" smtClean="0"/>
              <a:pPr/>
              <a:t>12/18/2011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EC38D-76F9-4D02-B218-3C9CB0039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37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E75A1A-6F8B-4F5E-91DB-686FBE50DAC1}" type="slidenum">
              <a:rPr lang="en-US" b="1" smtClean="0">
                <a:solidFill>
                  <a:srgbClr val="000000"/>
                </a:solidFill>
              </a:rPr>
              <a:pPr/>
              <a:t>24</a:t>
            </a:fld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9AF63-1CD1-44EA-A936-5AF8C9B33E8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3685C-CFC7-40CD-888A-AF8AAE071549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9A85A-D972-4217-AD24-12F19178816F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73186-C7E7-4D58-92F1-CA6E43EBF83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44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10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47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64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Right(c):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Twister4Azure executing Map Task histogram for 128 million data points in 128 Azure small instances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5.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KMeansClustering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Scalability.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Left(a):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 parallel efficiency of strong scaling using 128 million data points.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Center(b):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Weak scaling. Workload per core is kept constant (ideal is a straight horizontal line).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91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0C960C-6805-4193-8999-8626886B029B}" type="datetime1">
              <a:rPr lang="en-US"/>
              <a:pPr/>
              <a:t>12/18/2011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1097E-4E1A-429E-9D18-4E5F1AF0DA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06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5D04E1-C7DF-4791-A59D-75E2636CF366}" type="datetime1">
              <a:rPr lang="en-US"/>
              <a:pPr/>
              <a:t>12/18/2011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63A95-EFDD-42CD-9D76-FAD52E8A5B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9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685CBD-A47F-45DF-A496-568E8394BBBE}" type="datetime1">
              <a:rPr lang="en-US"/>
              <a:pPr/>
              <a:t>12/18/2011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68EA6-6EA6-45E6-A5AA-9910092C43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02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AF6515-ABF6-4FAD-83D6-8E90C2A18B59}" type="datetime1">
              <a:rPr lang="en-US"/>
              <a:pPr/>
              <a:t>12/18/2011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7D5EB-B370-4F48-9C1E-EF1F474161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88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FEA99E-1D6C-4338-9DDB-D6B1D25076BB}" type="datetime1">
              <a:rPr lang="en-US"/>
              <a:pPr/>
              <a:t>12/18/2011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FE096-9650-498C-990C-20F2420C25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79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D6C439-BF23-4C00-A9EF-F430A02737C4}" type="datetime1">
              <a:rPr lang="en-US"/>
              <a:pPr/>
              <a:t>12/18/2011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46A98-E713-4B22-96A8-FD47EC0F5D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99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ECBCD8-8123-4A28-8ED7-5C8069706EB7}" type="datetime1">
              <a:rPr lang="en-US"/>
              <a:pPr/>
              <a:t>12/18/2011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C141A-9CC6-41A7-A7D0-011D836CC6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4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5D04E1-C7DF-4791-A59D-75E2636CF366}" type="datetime1">
              <a:rPr lang="en-US"/>
              <a:pPr/>
              <a:t>12/18/2011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63A95-EFDD-42CD-9D76-FAD52E8A5B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3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685CBD-A47F-45DF-A496-568E8394BBBE}" type="datetime1">
              <a:rPr lang="en-US"/>
              <a:pPr/>
              <a:t>12/18/2011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68EA6-6EA6-45E6-A5AA-9910092C43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89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AF6515-ABF6-4FAD-83D6-8E90C2A18B59}" type="datetime1">
              <a:rPr lang="en-US"/>
              <a:pPr/>
              <a:t>12/18/2011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7D5EB-B370-4F48-9C1E-EF1F474161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47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FEA99E-1D6C-4338-9DDB-D6B1D25076BB}" type="datetime1">
              <a:rPr lang="en-US"/>
              <a:pPr/>
              <a:t>12/18/2011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FE096-9650-498C-990C-20F2420C25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83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D6C439-BF23-4C00-A9EF-F430A02737C4}" type="datetime1">
              <a:rPr lang="en-US"/>
              <a:pPr/>
              <a:t>12/18/2011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46A98-E713-4B22-96A8-FD47EC0F5D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0C960C-6805-4193-8999-8626886B029B}" type="datetime1">
              <a:rPr lang="en-US"/>
              <a:pPr/>
              <a:t>12/18/2011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1097E-4E1A-429E-9D18-4E5F1AF0DA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87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ECBCD8-8123-4A28-8ED7-5C8069706EB7}" type="datetime1">
              <a:rPr lang="en-US"/>
              <a:pPr/>
              <a:t>12/18/2011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C141A-9CC6-41A7-A7D0-011D836CC6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28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portal.futuregrid.org/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hyperlink" Target="https://portal.futuregrid.org/" TargetMode="Externa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37D7BBC-53A7-495F-9E9A-078AED3FDFDE}" type="datetime1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12/18/2011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310F143-984D-44E5-B575-7A3B728F021C}" type="slidenum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031" name="Picture 6" descr="pixture_reloaded_logo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9925" y="6278563"/>
            <a:ext cx="7381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/>
        </p:nvSpPr>
        <p:spPr bwMode="auto">
          <a:xfrm>
            <a:off x="3142343" y="6324600"/>
            <a:ext cx="3334657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 dirty="0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hlinkClick r:id="rId11"/>
              </a:rPr>
              <a:t>https://portal.futuregrid.org </a:t>
            </a:r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8" name="Picture 2" descr="Hom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899" y="6181725"/>
            <a:ext cx="2446101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35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37D7BBC-53A7-495F-9E9A-078AED3FDFDE}" type="datetime1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12/18/2011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310F143-984D-44E5-B575-7A3B728F021C}" type="slidenum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031" name="Picture 6" descr="pixture_reloaded_logo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9925" y="6278563"/>
            <a:ext cx="7381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/>
        </p:nvSpPr>
        <p:spPr bwMode="auto">
          <a:xfrm>
            <a:off x="3142343" y="6324600"/>
            <a:ext cx="3334657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 dirty="0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hlinkClick r:id="rId11"/>
              </a:rPr>
              <a:t>https://portal.futuregrid.org </a:t>
            </a:r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244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cf@indian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salsahpc.org/" TargetMode="External"/><Relationship Id="rId4" Type="http://schemas.openxmlformats.org/officeDocument/2006/relationships/hyperlink" Target="http://www.infomall.org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7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11" Type="http://schemas.openxmlformats.org/officeDocument/2006/relationships/image" Target="../media/image29.jpeg"/><Relationship Id="rId5" Type="http://schemas.openxmlformats.org/officeDocument/2006/relationships/image" Target="../media/image25.png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24.jpeg"/><Relationship Id="rId9" Type="http://schemas.openxmlformats.org/officeDocument/2006/relationships/oleObject" Target="../embeddings/oleObject1.bin"/><Relationship Id="rId1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/green/pdfs/google-green-computing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" y="304800"/>
            <a:ext cx="8763000" cy="1470025"/>
          </a:xfrm>
        </p:spPr>
        <p:txBody>
          <a:bodyPr>
            <a:noAutofit/>
          </a:bodyPr>
          <a:lstStyle/>
          <a:p>
            <a:r>
              <a:rPr lang="en-US" sz="4800" dirty="0" err="1" smtClean="0"/>
              <a:t>Geoinformatics</a:t>
            </a:r>
            <a:r>
              <a:rPr lang="en-US" sz="4800" dirty="0" smtClean="0"/>
              <a:t> and  Data </a:t>
            </a:r>
            <a:r>
              <a:rPr lang="en-US" sz="4800" dirty="0"/>
              <a:t>Intensive Applications on Clouds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057400"/>
            <a:ext cx="9144000" cy="838200"/>
          </a:xfrm>
        </p:spPr>
        <p:txBody>
          <a:bodyPr>
            <a:noAutofit/>
          </a:bodyPr>
          <a:lstStyle/>
          <a:p>
            <a:r>
              <a:rPr lang="en-US" sz="2400" dirty="0"/>
              <a:t>International Collaborative Center for Geo-computation Study (ICCGS</a:t>
            </a:r>
            <a:r>
              <a:rPr lang="en-US" sz="2400" dirty="0" smtClean="0"/>
              <a:t>)</a:t>
            </a:r>
            <a:r>
              <a:rPr lang="en-US" sz="2400" dirty="0"/>
              <a:t> </a:t>
            </a:r>
          </a:p>
          <a:p>
            <a:r>
              <a:rPr lang="en-US" sz="2400" dirty="0"/>
              <a:t>The 1</a:t>
            </a:r>
            <a:r>
              <a:rPr lang="en-US" sz="2400" baseline="30000" dirty="0"/>
              <a:t>st</a:t>
            </a:r>
            <a:r>
              <a:rPr lang="en-US" sz="2400" dirty="0"/>
              <a:t> Biennial Advisory Board </a:t>
            </a:r>
            <a:r>
              <a:rPr lang="en-US" sz="2400" dirty="0" smtClean="0"/>
              <a:t>Meeting</a:t>
            </a:r>
          </a:p>
          <a:p>
            <a:r>
              <a:rPr lang="en-US" sz="2000" dirty="0"/>
              <a:t>State Key Lab of Information Engineering in Surveying Mapping and Remote </a:t>
            </a:r>
            <a:r>
              <a:rPr lang="en-US" sz="2000" dirty="0" smtClean="0"/>
              <a:t>Sensing LIESMARS Wuhan</a:t>
            </a:r>
            <a:endParaRPr lang="en-US" sz="20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581400"/>
            <a:ext cx="9144000" cy="4655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400" b="1" dirty="0"/>
              <a:t>December 19 2011</a:t>
            </a:r>
            <a:endParaRPr lang="it-IT" sz="2400" b="1" dirty="0"/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Geoffrey </a:t>
            </a:r>
            <a:r>
              <a:rPr lang="en-US" sz="2400" b="1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Fox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hlinkClick r:id="rId3"/>
              </a:rPr>
              <a:t>gcf@indiana.edu</a:t>
            </a:r>
            <a:r>
              <a:rPr lang="en-US" sz="2000" dirty="0">
                <a:solidFill>
                  <a:prstClr val="black"/>
                </a:solidFill>
              </a:rPr>
              <a:t>           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  <a:hlinkClick r:id="rId4"/>
              </a:rPr>
              <a:t>http://www.infomall.org</a:t>
            </a:r>
            <a:r>
              <a:rPr lang="en-US" sz="2000" dirty="0">
                <a:solidFill>
                  <a:prstClr val="black"/>
                </a:solidFill>
              </a:rPr>
              <a:t>   </a:t>
            </a:r>
            <a:r>
              <a:rPr lang="en-US" sz="2000" dirty="0" smtClean="0">
                <a:solidFill>
                  <a:prstClr val="black"/>
                </a:solidFill>
              </a:rPr>
              <a:t>     </a:t>
            </a:r>
            <a:r>
              <a:rPr lang="en-US" sz="2000" dirty="0" smtClean="0">
                <a:solidFill>
                  <a:prstClr val="black"/>
                </a:solidFill>
                <a:hlinkClick r:id="rId5"/>
              </a:rPr>
              <a:t>http://www.salsahpc.org</a:t>
            </a:r>
            <a:r>
              <a:rPr lang="en-US" sz="2000" dirty="0" smtClean="0">
                <a:solidFill>
                  <a:prstClr val="black"/>
                </a:solidFill>
              </a:rPr>
              <a:t>  </a:t>
            </a:r>
            <a:endParaRPr lang="en-US" sz="2400" dirty="0">
              <a:solidFill>
                <a:prstClr val="black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Director, Digital Science Center, Pervasive Technology </a:t>
            </a:r>
            <a:r>
              <a:rPr lang="en-US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Institute </a:t>
            </a:r>
            <a:endParaRPr lang="en-US" sz="1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Associate Dean for Research and Graduate Studies,  School of Informatics and Computing</a:t>
            </a:r>
          </a:p>
          <a:p>
            <a:pPr algn="ctr">
              <a:spcBef>
                <a:spcPct val="20000"/>
              </a:spcBef>
            </a:pPr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Indiana University </a:t>
            </a:r>
            <a:r>
              <a:rPr lang="en-US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Bloomington</a:t>
            </a:r>
          </a:p>
        </p:txBody>
      </p:sp>
    </p:spTree>
    <p:extLst>
      <p:ext uri="{BB962C8B-B14F-4D97-AF65-F5344CB8AC3E}">
        <p14:creationId xmlns:p14="http://schemas.microsoft.com/office/powerpoint/2010/main" val="135377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Clouds Grids and Supercomputers: Infrastructure and Applications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9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b="1" dirty="0" smtClean="0"/>
              <a:t>Clouds and Grids/HPC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8991600" cy="571500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2800" dirty="0" smtClean="0"/>
              <a:t>Synchronization/communication Performance</a:t>
            </a:r>
            <a:br>
              <a:rPr lang="en-US" sz="2800" dirty="0" smtClean="0"/>
            </a:br>
            <a:r>
              <a:rPr lang="en-US" sz="2800" b="1" dirty="0" smtClean="0"/>
              <a:t>Grids &gt; Clouds &gt; HPC Systems</a:t>
            </a:r>
          </a:p>
          <a:p>
            <a:pPr>
              <a:spcBef>
                <a:spcPts val="300"/>
              </a:spcBef>
            </a:pPr>
            <a:r>
              <a:rPr lang="en-US" sz="2800" dirty="0" smtClean="0"/>
              <a:t>Clouds appear to execute effectively Grid workloads but are not easily used for closely coupled HPC applications</a:t>
            </a:r>
          </a:p>
          <a:p>
            <a:pPr>
              <a:spcBef>
                <a:spcPts val="300"/>
              </a:spcBef>
            </a:pPr>
            <a:r>
              <a:rPr lang="en-US" sz="2800" b="1" dirty="0" smtClean="0"/>
              <a:t>Service Oriented Architectures </a:t>
            </a:r>
            <a:r>
              <a:rPr lang="en-US" sz="2800" dirty="0" smtClean="0"/>
              <a:t>and </a:t>
            </a:r>
            <a:r>
              <a:rPr lang="en-US" sz="2800" b="1" dirty="0" smtClean="0"/>
              <a:t>workflow </a:t>
            </a:r>
            <a:r>
              <a:rPr lang="en-US" sz="2800" dirty="0" smtClean="0"/>
              <a:t>appear to work similarly in both grids and clouds</a:t>
            </a:r>
          </a:p>
          <a:p>
            <a:pPr>
              <a:spcBef>
                <a:spcPts val="300"/>
              </a:spcBef>
            </a:pPr>
            <a:r>
              <a:rPr lang="en-US" sz="2800" dirty="0" smtClean="0"/>
              <a:t>Assume for immediate future, science supported by a mixture of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Clouds – data analytics (and pleasingly parallel)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Grids/High Throughput Systems (moving to clouds  as convenient)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Supercomputers (“MPI Engines”) going to exascale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54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76200"/>
            <a:ext cx="90678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2 Aspects of Cloud Computing: </a:t>
            </a:r>
            <a:br>
              <a:rPr lang="en-US" sz="3200" b="1" dirty="0" smtClean="0"/>
            </a:br>
            <a:r>
              <a:rPr lang="en-US" sz="3200" b="1" dirty="0" smtClean="0"/>
              <a:t>Infrastructure and Runtimes (aka Platforms)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144" y="1066800"/>
            <a:ext cx="8991600" cy="5562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Cloud infrastructure: </a:t>
            </a:r>
            <a:r>
              <a:rPr lang="en-US" sz="2400" dirty="0" smtClean="0"/>
              <a:t>outsourcing of servers, computing, data, file space, utility computing, etc..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Cloud runtimes or Platform:</a:t>
            </a:r>
            <a:r>
              <a:rPr lang="en-US" sz="2400" dirty="0" smtClean="0">
                <a:solidFill>
                  <a:srgbClr val="DDF53D"/>
                </a:solidFill>
              </a:rPr>
              <a:t> </a:t>
            </a:r>
            <a:r>
              <a:rPr lang="en-US" sz="2400" dirty="0" smtClean="0"/>
              <a:t>tools to do data-parallel (and other) computations. Valid on Clouds and traditional clusters</a:t>
            </a:r>
          </a:p>
          <a:p>
            <a:pPr lvl="1"/>
            <a:r>
              <a:rPr lang="en-US" sz="2400" dirty="0" smtClean="0"/>
              <a:t>Apache </a:t>
            </a:r>
            <a:r>
              <a:rPr lang="en-US" sz="2400" dirty="0" err="1" smtClean="0"/>
              <a:t>Hadoop</a:t>
            </a:r>
            <a:r>
              <a:rPr lang="en-US" sz="2400" dirty="0" smtClean="0"/>
              <a:t>, Google </a:t>
            </a:r>
            <a:r>
              <a:rPr lang="en-US" sz="2400" b="1" dirty="0" smtClean="0"/>
              <a:t>MapReduce</a:t>
            </a:r>
            <a:r>
              <a:rPr lang="en-US" sz="2400" dirty="0" smtClean="0"/>
              <a:t>, Microsoft Dryad, </a:t>
            </a:r>
            <a:r>
              <a:rPr lang="en-US" sz="2400" dirty="0" err="1" smtClean="0"/>
              <a:t>Bigtable</a:t>
            </a:r>
            <a:r>
              <a:rPr lang="en-US" sz="2400" dirty="0" smtClean="0"/>
              <a:t>, Chubby and others </a:t>
            </a:r>
          </a:p>
          <a:p>
            <a:pPr lvl="1"/>
            <a:r>
              <a:rPr lang="en-US" sz="2400" dirty="0" smtClean="0"/>
              <a:t>MapReduce designed for information retrieval but is excellent for a wide range of </a:t>
            </a:r>
            <a:r>
              <a:rPr lang="en-US" sz="2400" dirty="0" smtClean="0">
                <a:solidFill>
                  <a:srgbClr val="FF0000"/>
                </a:solidFill>
              </a:rPr>
              <a:t>science data analysis applications</a:t>
            </a:r>
            <a:endParaRPr lang="en-US" sz="2400" dirty="0" smtClean="0"/>
          </a:p>
          <a:p>
            <a:pPr lvl="1"/>
            <a:r>
              <a:rPr lang="en-US" sz="2400" dirty="0" smtClean="0"/>
              <a:t>Can also do much traditional parallel computing for data-mining if extended to support </a:t>
            </a:r>
            <a:r>
              <a:rPr lang="en-US" sz="2400" dirty="0" smtClean="0">
                <a:solidFill>
                  <a:srgbClr val="FF0000"/>
                </a:solidFill>
              </a:rPr>
              <a:t>iterative</a:t>
            </a:r>
            <a:r>
              <a:rPr lang="en-US" sz="2400" dirty="0" smtClean="0"/>
              <a:t> operations</a:t>
            </a:r>
          </a:p>
          <a:p>
            <a:pPr lvl="1"/>
            <a:r>
              <a:rPr lang="en-US" sz="2400" b="1" dirty="0" smtClean="0"/>
              <a:t>Data Parallel File system </a:t>
            </a:r>
            <a:r>
              <a:rPr lang="en-US" sz="2400" dirty="0" smtClean="0"/>
              <a:t>as in HDFS and Bigtable</a:t>
            </a:r>
          </a:p>
          <a:p>
            <a:r>
              <a:rPr lang="en-US" sz="2400" dirty="0" smtClean="0"/>
              <a:t>Grids introduced </a:t>
            </a:r>
            <a:r>
              <a:rPr lang="en-US" sz="2400" dirty="0" smtClean="0">
                <a:solidFill>
                  <a:srgbClr val="FF0000"/>
                </a:solidFill>
              </a:rPr>
              <a:t>workflow</a:t>
            </a:r>
            <a:r>
              <a:rPr lang="en-US" sz="2400" dirty="0" smtClean="0"/>
              <a:t> and </a:t>
            </a:r>
            <a:r>
              <a:rPr lang="en-US" sz="2400" dirty="0" smtClean="0">
                <a:solidFill>
                  <a:srgbClr val="FF0000"/>
                </a:solidFill>
              </a:rPr>
              <a:t>services</a:t>
            </a:r>
            <a:r>
              <a:rPr lang="en-US" sz="2400" dirty="0" smtClean="0"/>
              <a:t> but otherwise didn’t have many new programming models</a:t>
            </a:r>
          </a:p>
        </p:txBody>
      </p:sp>
    </p:spTree>
    <p:extLst>
      <p:ext uri="{BB962C8B-B14F-4D97-AF65-F5344CB8AC3E}">
        <p14:creationId xmlns:p14="http://schemas.microsoft.com/office/powerpoint/2010/main" val="348181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What Applications work in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316" y="762000"/>
            <a:ext cx="9042991" cy="5715000"/>
          </a:xfrm>
        </p:spPr>
        <p:txBody>
          <a:bodyPr/>
          <a:lstStyle/>
          <a:p>
            <a:r>
              <a:rPr lang="en-US" b="1" dirty="0" smtClean="0"/>
              <a:t>Pleasingly parallel </a:t>
            </a:r>
            <a:r>
              <a:rPr lang="en-US" dirty="0" smtClean="0"/>
              <a:t>applications of all sorts analyzing roughly independent data or spawning independent simulations</a:t>
            </a:r>
          </a:p>
          <a:p>
            <a:pPr lvl="1"/>
            <a:r>
              <a:rPr lang="en-US" b="1" dirty="0" smtClean="0"/>
              <a:t>Long tail </a:t>
            </a:r>
            <a:r>
              <a:rPr lang="en-US" dirty="0" smtClean="0"/>
              <a:t>of science</a:t>
            </a:r>
          </a:p>
          <a:p>
            <a:pPr lvl="1"/>
            <a:r>
              <a:rPr lang="en-US" dirty="0" smtClean="0"/>
              <a:t>Integration of distributed sensor data</a:t>
            </a:r>
          </a:p>
          <a:p>
            <a:r>
              <a:rPr lang="en-US" b="1" dirty="0" smtClean="0"/>
              <a:t>Science Gateways </a:t>
            </a:r>
            <a:r>
              <a:rPr lang="en-US" dirty="0" smtClean="0"/>
              <a:t>and portals</a:t>
            </a:r>
          </a:p>
          <a:p>
            <a:r>
              <a:rPr lang="en-US" b="1" dirty="0" smtClean="0"/>
              <a:t>Workflow</a:t>
            </a:r>
            <a:r>
              <a:rPr lang="en-US" dirty="0" smtClean="0"/>
              <a:t> federating clouds and classic HPC</a:t>
            </a:r>
          </a:p>
          <a:p>
            <a:r>
              <a:rPr lang="en-US" b="1" dirty="0" smtClean="0"/>
              <a:t>Commercial and Science Data analytics </a:t>
            </a:r>
            <a:r>
              <a:rPr lang="en-US" dirty="0" smtClean="0"/>
              <a:t>that can use MapReduce </a:t>
            </a:r>
            <a:r>
              <a:rPr lang="en-US" b="1" dirty="0" smtClean="0"/>
              <a:t>(</a:t>
            </a:r>
            <a:r>
              <a:rPr lang="en-US" dirty="0" smtClean="0"/>
              <a:t>some of such apps) or its</a:t>
            </a:r>
            <a:r>
              <a:rPr lang="en-US" b="1" dirty="0" smtClean="0"/>
              <a:t> iterative </a:t>
            </a:r>
            <a:r>
              <a:rPr lang="en-US" dirty="0" smtClean="0"/>
              <a:t>variants (most</a:t>
            </a:r>
            <a:r>
              <a:rPr lang="en-US" dirty="0"/>
              <a:t> </a:t>
            </a:r>
            <a:r>
              <a:rPr lang="en-US" dirty="0" smtClean="0"/>
              <a:t>analytic apps)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3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14400"/>
          </a:xfrm>
        </p:spPr>
        <p:txBody>
          <a:bodyPr/>
          <a:lstStyle/>
          <a:p>
            <a:r>
              <a:rPr lang="en-US" dirty="0" smtClean="0"/>
              <a:t>Clouds in </a:t>
            </a:r>
            <a:r>
              <a:rPr lang="en-US" dirty="0" err="1" smtClean="0"/>
              <a:t>Geoinformatics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9067800" cy="5486400"/>
          </a:xfrm>
        </p:spPr>
        <p:txBody>
          <a:bodyPr/>
          <a:lstStyle/>
          <a:p>
            <a:r>
              <a:rPr lang="en-US" sz="2800" dirty="0" smtClean="0"/>
              <a:t>You can either use </a:t>
            </a:r>
            <a:r>
              <a:rPr lang="en-US" sz="2800" b="1" dirty="0" smtClean="0"/>
              <a:t>commercial clouds </a:t>
            </a:r>
            <a:r>
              <a:rPr lang="en-US" sz="2800" dirty="0" smtClean="0"/>
              <a:t>– Amazon or Azure</a:t>
            </a:r>
          </a:p>
          <a:p>
            <a:pPr lvl="1"/>
            <a:r>
              <a:rPr lang="en-US" sz="2400" dirty="0" smtClean="0"/>
              <a:t>Note </a:t>
            </a:r>
            <a:r>
              <a:rPr lang="en-US" sz="2400" b="1" dirty="0" smtClean="0"/>
              <a:t>Shandong</a:t>
            </a:r>
            <a:r>
              <a:rPr lang="en-US" sz="2400" dirty="0" smtClean="0"/>
              <a:t> has a shared Chinese Cloud</a:t>
            </a:r>
          </a:p>
          <a:p>
            <a:r>
              <a:rPr lang="en-US" sz="2800" dirty="0" smtClean="0"/>
              <a:t>Or you can </a:t>
            </a:r>
            <a:r>
              <a:rPr lang="en-US" sz="2800" b="1" dirty="0" smtClean="0"/>
              <a:t>build your own private cloud</a:t>
            </a:r>
          </a:p>
          <a:p>
            <a:pPr lvl="1"/>
            <a:r>
              <a:rPr lang="en-US" sz="2400" dirty="0" smtClean="0"/>
              <a:t>Put Eucalyptus, Nimbus, OpenStack or OpenNebula on a cluster. These manage Virtual Machines. Place OS and Applications on hypervisor</a:t>
            </a:r>
          </a:p>
          <a:p>
            <a:pPr lvl="1"/>
            <a:r>
              <a:rPr lang="en-US" sz="2400" dirty="0" smtClean="0"/>
              <a:t>Experiment with this on </a:t>
            </a:r>
            <a:r>
              <a:rPr lang="en-US" sz="2400" b="1" dirty="0" smtClean="0"/>
              <a:t>FutureGrid</a:t>
            </a:r>
          </a:p>
          <a:p>
            <a:r>
              <a:rPr lang="en-US" sz="2800" dirty="0" smtClean="0"/>
              <a:t>Go a long way just using </a:t>
            </a:r>
            <a:r>
              <a:rPr lang="en-US" sz="2800" b="1" dirty="0" smtClean="0"/>
              <a:t>services</a:t>
            </a:r>
            <a:r>
              <a:rPr lang="en-US" sz="2800" dirty="0" smtClean="0"/>
              <a:t> and </a:t>
            </a:r>
            <a:r>
              <a:rPr lang="en-US" sz="2800" b="1" dirty="0" smtClean="0"/>
              <a:t>workflow</a:t>
            </a:r>
            <a:r>
              <a:rPr lang="en-US" sz="2800" dirty="0" smtClean="0"/>
              <a:t> supporting sensors (</a:t>
            </a:r>
            <a:r>
              <a:rPr lang="en-US" sz="2800" b="1" dirty="0" smtClean="0"/>
              <a:t>Internet of Things</a:t>
            </a:r>
            <a:r>
              <a:rPr lang="en-US" sz="2800" dirty="0" smtClean="0"/>
              <a:t>) and </a:t>
            </a:r>
            <a:r>
              <a:rPr lang="en-US" sz="2800" b="1" dirty="0" smtClean="0"/>
              <a:t>GIS Services</a:t>
            </a:r>
          </a:p>
          <a:p>
            <a:r>
              <a:rPr lang="en-US" sz="2800" b="1" dirty="0" smtClean="0"/>
              <a:t>R</a:t>
            </a:r>
            <a:r>
              <a:rPr lang="en-US" sz="2800" dirty="0" smtClean="0"/>
              <a:t> has been ported to cloud</a:t>
            </a:r>
          </a:p>
          <a:p>
            <a:r>
              <a:rPr lang="en-US" sz="2800" b="1" dirty="0" smtClean="0"/>
              <a:t>MapReduce</a:t>
            </a:r>
            <a:r>
              <a:rPr lang="en-US" sz="2800" dirty="0" smtClean="0"/>
              <a:t> good for large scale </a:t>
            </a:r>
            <a:r>
              <a:rPr lang="en-US" sz="2800" b="1" dirty="0" smtClean="0"/>
              <a:t>parallel datamining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3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MapReduce and Iterative MapReduce for non trivial parallel applications on Clouds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7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467600" cy="5334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MapReduce “File/Data Repository” Parallelism</a:t>
            </a:r>
            <a:endParaRPr lang="en-US" sz="2400" b="1" dirty="0"/>
          </a:p>
        </p:txBody>
      </p:sp>
      <p:grpSp>
        <p:nvGrpSpPr>
          <p:cNvPr id="3" name="Group 65"/>
          <p:cNvGrpSpPr/>
          <p:nvPr/>
        </p:nvGrpSpPr>
        <p:grpSpPr>
          <a:xfrm>
            <a:off x="228600" y="2819400"/>
            <a:ext cx="7620000" cy="3810000"/>
            <a:chOff x="228600" y="3048000"/>
            <a:chExt cx="7620000" cy="3810000"/>
          </a:xfrm>
        </p:grpSpPr>
        <p:grpSp>
          <p:nvGrpSpPr>
            <p:cNvPr id="4" name="Group 51"/>
            <p:cNvGrpSpPr/>
            <p:nvPr/>
          </p:nvGrpSpPr>
          <p:grpSpPr>
            <a:xfrm>
              <a:off x="228600" y="3048000"/>
              <a:ext cx="7620000" cy="3810000"/>
              <a:chOff x="228600" y="3048000"/>
              <a:chExt cx="7620000" cy="3810000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8600" y="3048000"/>
                <a:ext cx="2857500" cy="381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9" name="Group 13"/>
              <p:cNvGrpSpPr/>
              <p:nvPr/>
            </p:nvGrpSpPr>
            <p:grpSpPr>
              <a:xfrm>
                <a:off x="3581400" y="3080658"/>
                <a:ext cx="457200" cy="3668485"/>
                <a:chOff x="3581400" y="3037115"/>
                <a:chExt cx="457200" cy="3668485"/>
              </a:xfrm>
              <a:solidFill>
                <a:srgbClr val="92D050"/>
              </a:solidFill>
            </p:grpSpPr>
            <p:sp>
              <p:nvSpPr>
                <p:cNvPr id="5" name="Oval 4"/>
                <p:cNvSpPr/>
                <p:nvPr/>
              </p:nvSpPr>
              <p:spPr>
                <a:xfrm rot="16200000">
                  <a:off x="3581400" y="6248400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 rot="16200000">
                  <a:off x="3581400" y="5606143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 rot="16200000">
                  <a:off x="3581400" y="4963886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 rot="16200000">
                  <a:off x="3581400" y="4321629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 rot="16200000">
                  <a:off x="3581400" y="3037115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 rot="16200000">
                  <a:off x="3581400" y="3679372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" name="Group 14"/>
              <p:cNvGrpSpPr/>
              <p:nvPr/>
            </p:nvGrpSpPr>
            <p:grpSpPr>
              <a:xfrm>
                <a:off x="4838700" y="3080658"/>
                <a:ext cx="457200" cy="3668485"/>
                <a:chOff x="3581400" y="3037115"/>
                <a:chExt cx="457200" cy="3668485"/>
              </a:xfrm>
              <a:solidFill>
                <a:srgbClr val="92D050"/>
              </a:solidFill>
            </p:grpSpPr>
            <p:sp>
              <p:nvSpPr>
                <p:cNvPr id="16" name="Oval 15"/>
                <p:cNvSpPr/>
                <p:nvPr/>
              </p:nvSpPr>
              <p:spPr>
                <a:xfrm rot="16200000">
                  <a:off x="3581400" y="6248400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 rot="16200000">
                  <a:off x="3581400" y="5606143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 rot="16200000">
                  <a:off x="3581400" y="4963886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 rot="16200000">
                  <a:off x="3581400" y="4321629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 rot="16200000">
                  <a:off x="3581400" y="3037115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 rot="16200000">
                  <a:off x="3581400" y="3679372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3" name="Group 21"/>
              <p:cNvGrpSpPr/>
              <p:nvPr/>
            </p:nvGrpSpPr>
            <p:grpSpPr>
              <a:xfrm>
                <a:off x="6096000" y="3080658"/>
                <a:ext cx="457200" cy="3668485"/>
                <a:chOff x="3581400" y="3037115"/>
                <a:chExt cx="457200" cy="3668485"/>
              </a:xfrm>
              <a:solidFill>
                <a:srgbClr val="92D050"/>
              </a:solidFill>
            </p:grpSpPr>
            <p:sp>
              <p:nvSpPr>
                <p:cNvPr id="23" name="Oval 22"/>
                <p:cNvSpPr/>
                <p:nvPr/>
              </p:nvSpPr>
              <p:spPr>
                <a:xfrm rot="16200000">
                  <a:off x="3581400" y="6248400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 rot="16200000">
                  <a:off x="3581400" y="5606143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 rot="16200000">
                  <a:off x="3581400" y="4963886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 rot="16200000">
                  <a:off x="3581400" y="4321629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 rot="16200000">
                  <a:off x="3581400" y="3037115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 rot="16200000">
                  <a:off x="3581400" y="3679372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9" name="Oval 28"/>
              <p:cNvSpPr/>
              <p:nvPr/>
            </p:nvSpPr>
            <p:spPr>
              <a:xfrm>
                <a:off x="7391400" y="3048000"/>
                <a:ext cx="457200" cy="373380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54" name="Straight Arrow Connector 53"/>
            <p:cNvCxnSpPr/>
            <p:nvPr/>
          </p:nvCxnSpPr>
          <p:spPr>
            <a:xfrm>
              <a:off x="1219200" y="6553200"/>
              <a:ext cx="22860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1447800" y="5867400"/>
              <a:ext cx="20574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1524000" y="5257800"/>
              <a:ext cx="19812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2133600" y="4572000"/>
              <a:ext cx="13716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2438400" y="3963988"/>
              <a:ext cx="1066800" cy="379412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5400000" flipH="1" flipV="1">
              <a:off x="2667000" y="3276600"/>
              <a:ext cx="838200" cy="83820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72"/>
          <p:cNvGrpSpPr/>
          <p:nvPr/>
        </p:nvGrpSpPr>
        <p:grpSpPr>
          <a:xfrm>
            <a:off x="4114800" y="3048000"/>
            <a:ext cx="685800" cy="3278188"/>
            <a:chOff x="4114800" y="3276600"/>
            <a:chExt cx="685800" cy="3278188"/>
          </a:xfrm>
        </p:grpSpPr>
        <p:cxnSp>
          <p:nvCxnSpPr>
            <p:cNvPr id="55" name="Straight Arrow Connector 54"/>
            <p:cNvCxnSpPr/>
            <p:nvPr/>
          </p:nvCxnSpPr>
          <p:spPr>
            <a:xfrm>
              <a:off x="4114800" y="655320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4114800" y="589788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4114800" y="524256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4114800" y="458724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4114800" y="393192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4114800" y="327660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Arrow Connector 74"/>
          <p:cNvCxnSpPr/>
          <p:nvPr/>
        </p:nvCxnSpPr>
        <p:spPr>
          <a:xfrm>
            <a:off x="5334000" y="632460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5334000" y="566928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5334000" y="501396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endCxn id="26" idx="0"/>
          </p:cNvCxnSpPr>
          <p:nvPr/>
        </p:nvCxnSpPr>
        <p:spPr>
          <a:xfrm>
            <a:off x="5334000" y="4358640"/>
            <a:ext cx="762000" cy="6532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28" idx="0"/>
          </p:cNvCxnSpPr>
          <p:nvPr/>
        </p:nvCxnSpPr>
        <p:spPr>
          <a:xfrm>
            <a:off x="5334000" y="3703320"/>
            <a:ext cx="762000" cy="19595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5334000" y="304800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6629400" y="3124200"/>
            <a:ext cx="8382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6629400" y="3733800"/>
            <a:ext cx="7620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6629400" y="4419600"/>
            <a:ext cx="762000" cy="15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6629400" y="5029200"/>
            <a:ext cx="762000" cy="15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6629400" y="5410200"/>
            <a:ext cx="685800" cy="2286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V="1">
            <a:off x="6629400" y="5943600"/>
            <a:ext cx="7620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98"/>
          <p:cNvGrpSpPr/>
          <p:nvPr/>
        </p:nvGrpSpPr>
        <p:grpSpPr>
          <a:xfrm>
            <a:off x="228600" y="1218177"/>
            <a:ext cx="2743200" cy="915423"/>
            <a:chOff x="152400" y="1371600"/>
            <a:chExt cx="3048000" cy="106782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" y="1371600"/>
              <a:ext cx="1100137" cy="1035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t="42278"/>
            <a:stretch>
              <a:fillRect/>
            </a:stretch>
          </p:blipFill>
          <p:spPr bwMode="auto">
            <a:xfrm>
              <a:off x="1371600" y="1371600"/>
              <a:ext cx="1828800" cy="1067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0" name="TextBox 99"/>
          <p:cNvSpPr txBox="1"/>
          <p:nvPr/>
        </p:nvSpPr>
        <p:spPr>
          <a:xfrm>
            <a:off x="914400" y="83820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Instruments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990600" y="24384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Disks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 rot="5400000">
            <a:off x="380206" y="2438400"/>
            <a:ext cx="610394" cy="794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rot="5400000">
            <a:off x="1905000" y="2438400"/>
            <a:ext cx="610394" cy="794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3429000" y="23738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Map</a:t>
            </a:r>
            <a:r>
              <a:rPr lang="en-US" sz="2000" b="1" baseline="-25000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1</a:t>
            </a:r>
            <a:endParaRPr lang="en-US" b="1" baseline="-25000" dirty="0">
              <a:solidFill>
                <a:srgbClr val="00B05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724400" y="23738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Map</a:t>
            </a:r>
            <a:r>
              <a:rPr lang="en-US" sz="2000" b="1" baseline="-25000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2</a:t>
            </a:r>
            <a:endParaRPr lang="en-US" b="1" baseline="-25000" dirty="0">
              <a:solidFill>
                <a:srgbClr val="00B05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943600" y="23738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Map</a:t>
            </a:r>
            <a:r>
              <a:rPr lang="en-US" sz="2000" b="1" baseline="-25000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3</a:t>
            </a:r>
            <a:endParaRPr lang="en-US" b="1" baseline="-25000" dirty="0">
              <a:solidFill>
                <a:srgbClr val="00B05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858000" y="2209800"/>
            <a:ext cx="88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C000"/>
                </a:solidFill>
                <a:latin typeface="Arial" pitchFamily="34" charset="0"/>
                <a:ea typeface="ＭＳ Ｐゴシック" pitchFamily="34" charset="-128"/>
              </a:rPr>
              <a:t>Reduce</a:t>
            </a:r>
            <a:endParaRPr lang="en-US" b="1" baseline="-25000" dirty="0">
              <a:solidFill>
                <a:srgbClr val="FFC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648200" y="18288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Communication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 rot="5400000">
            <a:off x="4114800" y="2513806"/>
            <a:ext cx="609600" cy="1588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5400000">
            <a:off x="5334794" y="2513806"/>
            <a:ext cx="609600" cy="1588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rot="5400000">
            <a:off x="6477794" y="2513806"/>
            <a:ext cx="609600" cy="1588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3048000" y="45720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Map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      = (data parallel) computation reading and writing data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Reduce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 = Collective/Consolidation phase e.g. forming multiple global sums as in histogram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8153400" y="2133600"/>
            <a:ext cx="848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Portals</a:t>
            </a:r>
            <a:b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</a:b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/Users</a:t>
            </a:r>
            <a:endParaRPr lang="en-US" b="1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0" y="3124200"/>
            <a:ext cx="765149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8229600" y="4191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53400" y="5257800"/>
            <a:ext cx="8667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49" name="Group 448"/>
          <p:cNvGrpSpPr/>
          <p:nvPr/>
        </p:nvGrpSpPr>
        <p:grpSpPr>
          <a:xfrm>
            <a:off x="3505200" y="1752600"/>
            <a:ext cx="4648200" cy="4876800"/>
            <a:chOff x="3505200" y="1752600"/>
            <a:chExt cx="4648200" cy="4876800"/>
          </a:xfrm>
        </p:grpSpPr>
        <p:grpSp>
          <p:nvGrpSpPr>
            <p:cNvPr id="243" name="Group 242"/>
            <p:cNvGrpSpPr/>
            <p:nvPr/>
          </p:nvGrpSpPr>
          <p:grpSpPr>
            <a:xfrm>
              <a:off x="3505200" y="1752600"/>
              <a:ext cx="4648200" cy="4876800"/>
              <a:chOff x="381000" y="1219200"/>
              <a:chExt cx="4648200" cy="4876800"/>
            </a:xfrm>
          </p:grpSpPr>
          <p:grpSp>
            <p:nvGrpSpPr>
              <p:cNvPr id="244" name="Group 291"/>
              <p:cNvGrpSpPr/>
              <p:nvPr/>
            </p:nvGrpSpPr>
            <p:grpSpPr>
              <a:xfrm>
                <a:off x="381000" y="1219200"/>
                <a:ext cx="4648200" cy="4876800"/>
                <a:chOff x="228600" y="1905000"/>
                <a:chExt cx="4331278" cy="4724400"/>
              </a:xfrm>
            </p:grpSpPr>
            <p:grpSp>
              <p:nvGrpSpPr>
                <p:cNvPr id="271" name="Group 163"/>
                <p:cNvGrpSpPr/>
                <p:nvPr/>
              </p:nvGrpSpPr>
              <p:grpSpPr>
                <a:xfrm>
                  <a:off x="228600" y="1905000"/>
                  <a:ext cx="4331278" cy="4724400"/>
                  <a:chOff x="228600" y="1905000"/>
                  <a:chExt cx="4331278" cy="4724400"/>
                </a:xfrm>
              </p:grpSpPr>
              <p:sp>
                <p:nvSpPr>
                  <p:cNvPr id="273" name="Rectangle 272"/>
                  <p:cNvSpPr/>
                  <p:nvPr/>
                </p:nvSpPr>
                <p:spPr>
                  <a:xfrm>
                    <a:off x="228600" y="1905000"/>
                    <a:ext cx="4331278" cy="472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274" name="Group 94"/>
                  <p:cNvGrpSpPr/>
                  <p:nvPr/>
                </p:nvGrpSpPr>
                <p:grpSpPr>
                  <a:xfrm>
                    <a:off x="304800" y="2895600"/>
                    <a:ext cx="685801" cy="3668485"/>
                    <a:chOff x="304800" y="2895600"/>
                    <a:chExt cx="685801" cy="3668485"/>
                  </a:xfrm>
                </p:grpSpPr>
                <p:grpSp>
                  <p:nvGrpSpPr>
                    <p:cNvPr id="307" name="Group 13"/>
                    <p:cNvGrpSpPr/>
                    <p:nvPr/>
                  </p:nvGrpSpPr>
                  <p:grpSpPr>
                    <a:xfrm>
                      <a:off x="304800" y="2895600"/>
                      <a:ext cx="457200" cy="3668485"/>
                      <a:chOff x="3581400" y="3037115"/>
                      <a:chExt cx="457200" cy="3668485"/>
                    </a:xfrm>
                    <a:solidFill>
                      <a:srgbClr val="92D050"/>
                    </a:solidFill>
                  </p:grpSpPr>
                  <p:sp>
                    <p:nvSpPr>
                      <p:cNvPr id="341" name="Oval 59"/>
                      <p:cNvSpPr/>
                      <p:nvPr/>
                    </p:nvSpPr>
                    <p:spPr>
                      <a:xfrm rot="16200000">
                        <a:off x="3581400" y="6248400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4" name="Oval 5"/>
                      <p:cNvSpPr/>
                      <p:nvPr/>
                    </p:nvSpPr>
                    <p:spPr>
                      <a:xfrm rot="16200000">
                        <a:off x="3581400" y="5606143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5" name="Oval 6"/>
                      <p:cNvSpPr/>
                      <p:nvPr/>
                    </p:nvSpPr>
                    <p:spPr>
                      <a:xfrm rot="16200000">
                        <a:off x="3581400" y="4963886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6" name="Oval 7"/>
                      <p:cNvSpPr/>
                      <p:nvPr/>
                    </p:nvSpPr>
                    <p:spPr>
                      <a:xfrm rot="16200000">
                        <a:off x="3581400" y="4321629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7" name="Oval 356"/>
                      <p:cNvSpPr/>
                      <p:nvPr/>
                    </p:nvSpPr>
                    <p:spPr>
                      <a:xfrm rot="16200000">
                        <a:off x="3581400" y="3037115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8" name="Oval 357"/>
                      <p:cNvSpPr/>
                      <p:nvPr/>
                    </p:nvSpPr>
                    <p:spPr>
                      <a:xfrm rot="16200000">
                        <a:off x="3581400" y="3679372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08" name="Group 81"/>
                    <p:cNvGrpSpPr/>
                    <p:nvPr/>
                  </p:nvGrpSpPr>
                  <p:grpSpPr>
                    <a:xfrm>
                      <a:off x="838200" y="30480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339" name="Straight Arrow Connector 57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0" name="Straight Arrow Connector 58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09" name="Group 82"/>
                    <p:cNvGrpSpPr/>
                    <p:nvPr/>
                  </p:nvGrpSpPr>
                  <p:grpSpPr>
                    <a:xfrm>
                      <a:off x="838200" y="43434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325" name="Straight Arrow Connector 324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8" name="Straight Arrow Connector 337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22" name="Group 87"/>
                    <p:cNvGrpSpPr/>
                    <p:nvPr/>
                  </p:nvGrpSpPr>
                  <p:grpSpPr>
                    <a:xfrm>
                      <a:off x="838200" y="56388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323" name="Straight Arrow Connector 322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4" name="Straight Arrow Connector 323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75" name="Group 95"/>
                  <p:cNvGrpSpPr/>
                  <p:nvPr/>
                </p:nvGrpSpPr>
                <p:grpSpPr>
                  <a:xfrm>
                    <a:off x="1143000" y="2895600"/>
                    <a:ext cx="685801" cy="3668485"/>
                    <a:chOff x="304800" y="2895600"/>
                    <a:chExt cx="685801" cy="3668485"/>
                  </a:xfrm>
                </p:grpSpPr>
                <p:grpSp>
                  <p:nvGrpSpPr>
                    <p:cNvPr id="283" name="Group 13"/>
                    <p:cNvGrpSpPr/>
                    <p:nvPr/>
                  </p:nvGrpSpPr>
                  <p:grpSpPr>
                    <a:xfrm>
                      <a:off x="304800" y="2895600"/>
                      <a:ext cx="457200" cy="3668485"/>
                      <a:chOff x="3581400" y="3037115"/>
                      <a:chExt cx="457200" cy="3668485"/>
                    </a:xfrm>
                    <a:solidFill>
                      <a:srgbClr val="92D050"/>
                    </a:solidFill>
                  </p:grpSpPr>
                  <p:sp>
                    <p:nvSpPr>
                      <p:cNvPr id="293" name="Oval 43"/>
                      <p:cNvSpPr/>
                      <p:nvPr/>
                    </p:nvSpPr>
                    <p:spPr>
                      <a:xfrm rot="16200000">
                        <a:off x="3581400" y="6248400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96" name="Oval 44"/>
                      <p:cNvSpPr/>
                      <p:nvPr/>
                    </p:nvSpPr>
                    <p:spPr>
                      <a:xfrm rot="16200000">
                        <a:off x="3581400" y="5606143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97" name="Oval 296"/>
                      <p:cNvSpPr/>
                      <p:nvPr/>
                    </p:nvSpPr>
                    <p:spPr>
                      <a:xfrm rot="16200000">
                        <a:off x="3581400" y="4963886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98" name="Oval 297"/>
                      <p:cNvSpPr/>
                      <p:nvPr/>
                    </p:nvSpPr>
                    <p:spPr>
                      <a:xfrm rot="16200000">
                        <a:off x="3581400" y="4321629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99" name="Oval 298"/>
                      <p:cNvSpPr/>
                      <p:nvPr/>
                    </p:nvSpPr>
                    <p:spPr>
                      <a:xfrm rot="16200000">
                        <a:off x="3581400" y="3037115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06" name="Oval 305"/>
                      <p:cNvSpPr/>
                      <p:nvPr/>
                    </p:nvSpPr>
                    <p:spPr>
                      <a:xfrm rot="16200000">
                        <a:off x="3581400" y="3679372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84" name="Group 97"/>
                    <p:cNvGrpSpPr/>
                    <p:nvPr/>
                  </p:nvGrpSpPr>
                  <p:grpSpPr>
                    <a:xfrm>
                      <a:off x="838200" y="30480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291" name="Straight Arrow Connector 41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2" name="Straight Arrow Connector 42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85" name="Group 98"/>
                    <p:cNvGrpSpPr/>
                    <p:nvPr/>
                  </p:nvGrpSpPr>
                  <p:grpSpPr>
                    <a:xfrm>
                      <a:off x="838200" y="43434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289" name="Straight Arrow Connector 288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0" name="Straight Arrow Connector 289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86" name="Group 102"/>
                    <p:cNvGrpSpPr/>
                    <p:nvPr/>
                  </p:nvGrpSpPr>
                  <p:grpSpPr>
                    <a:xfrm>
                      <a:off x="838200" y="56388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287" name="Straight Arrow Connector 286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8" name="Straight Arrow Connector 287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76" name="Group 13"/>
                  <p:cNvGrpSpPr/>
                  <p:nvPr/>
                </p:nvGrpSpPr>
                <p:grpSpPr>
                  <a:xfrm>
                    <a:off x="1981200" y="2895600"/>
                    <a:ext cx="457200" cy="3668485"/>
                    <a:chOff x="3581400" y="3037115"/>
                    <a:chExt cx="457200" cy="3668485"/>
                  </a:xfrm>
                  <a:solidFill>
                    <a:srgbClr val="92D050"/>
                  </a:solidFill>
                </p:grpSpPr>
                <p:sp>
                  <p:nvSpPr>
                    <p:cNvPr id="277" name="Oval 276"/>
                    <p:cNvSpPr/>
                    <p:nvPr/>
                  </p:nvSpPr>
                  <p:spPr>
                    <a:xfrm rot="16200000">
                      <a:off x="3581400" y="6248400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78" name="Oval 277"/>
                    <p:cNvSpPr/>
                    <p:nvPr/>
                  </p:nvSpPr>
                  <p:spPr>
                    <a:xfrm rot="16200000">
                      <a:off x="3581400" y="5606143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79" name="Oval 29"/>
                    <p:cNvSpPr/>
                    <p:nvPr/>
                  </p:nvSpPr>
                  <p:spPr>
                    <a:xfrm rot="16200000">
                      <a:off x="3581400" y="4963886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80" name="Oval 279"/>
                    <p:cNvSpPr/>
                    <p:nvPr/>
                  </p:nvSpPr>
                  <p:spPr>
                    <a:xfrm rot="16200000">
                      <a:off x="3581400" y="4321629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81" name="Oval 280"/>
                    <p:cNvSpPr/>
                    <p:nvPr/>
                  </p:nvSpPr>
                  <p:spPr>
                    <a:xfrm rot="16200000">
                      <a:off x="3581400" y="3037115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82" name="Oval 32"/>
                    <p:cNvSpPr/>
                    <p:nvPr/>
                  </p:nvSpPr>
                  <p:spPr>
                    <a:xfrm rot="16200000">
                      <a:off x="3581400" y="3679372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72" name="Rectangle 271"/>
                <p:cNvSpPr/>
                <p:nvPr/>
              </p:nvSpPr>
              <p:spPr>
                <a:xfrm>
                  <a:off x="228600" y="1905000"/>
                  <a:ext cx="3976256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000" b="1" dirty="0" smtClean="0">
                      <a:solidFill>
                        <a:prstClr val="black"/>
                      </a:solidFill>
                    </a:rPr>
                    <a:t>MPI or Iterative MapReduce</a:t>
                  </a:r>
                </a:p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dirty="0" smtClean="0">
                      <a:solidFill>
                        <a:prstClr val="black"/>
                      </a:solidFill>
                    </a:rPr>
                    <a:t>Map        Reduce      Map       Reduce     Map   </a:t>
                  </a:r>
                </a:p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dirty="0" smtClean="0">
                      <a:solidFill>
                        <a:prstClr val="black"/>
                      </a:solidFill>
                    </a:rPr>
                    <a:t>      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45" name="Group 77"/>
              <p:cNvGrpSpPr/>
              <p:nvPr/>
            </p:nvGrpSpPr>
            <p:grpSpPr>
              <a:xfrm>
                <a:off x="2834269" y="2241755"/>
                <a:ext cx="817756" cy="3786823"/>
                <a:chOff x="2834269" y="2241755"/>
                <a:chExt cx="817756" cy="3786823"/>
              </a:xfrm>
            </p:grpSpPr>
            <p:cxnSp>
              <p:nvCxnSpPr>
                <p:cNvPr id="259" name="Straight Arrow Connector 258"/>
                <p:cNvCxnSpPr/>
                <p:nvPr/>
              </p:nvCxnSpPr>
              <p:spPr>
                <a:xfrm rot="16200000" flipH="1">
                  <a:off x="2483426" y="2749915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Arrow Connector 259"/>
                <p:cNvCxnSpPr/>
                <p:nvPr/>
              </p:nvCxnSpPr>
              <p:spPr>
                <a:xfrm rot="5400000" flipH="1" flipV="1">
                  <a:off x="2483425" y="2749915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Arrow Connector 260"/>
                <p:cNvCxnSpPr/>
                <p:nvPr/>
              </p:nvCxnSpPr>
              <p:spPr>
                <a:xfrm rot="16200000" flipH="1">
                  <a:off x="2483426" y="4087102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Arrow Connector 261"/>
                <p:cNvCxnSpPr/>
                <p:nvPr/>
              </p:nvCxnSpPr>
              <p:spPr>
                <a:xfrm rot="5400000" flipH="1" flipV="1">
                  <a:off x="2483425" y="4087102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Arrow Connector 262"/>
                <p:cNvCxnSpPr/>
                <p:nvPr/>
              </p:nvCxnSpPr>
              <p:spPr>
                <a:xfrm rot="16200000" flipH="1">
                  <a:off x="2483426" y="5424289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Arrow Connector 263"/>
                <p:cNvCxnSpPr/>
                <p:nvPr/>
              </p:nvCxnSpPr>
              <p:spPr>
                <a:xfrm rot="5400000" flipH="1" flipV="1">
                  <a:off x="2483425" y="5424289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5" name="Oval 264"/>
                <p:cNvSpPr/>
                <p:nvPr/>
              </p:nvSpPr>
              <p:spPr>
                <a:xfrm rot="16200000">
                  <a:off x="3170724" y="554727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Oval 265"/>
                <p:cNvSpPr/>
                <p:nvPr/>
              </p:nvSpPr>
              <p:spPr>
                <a:xfrm rot="16200000">
                  <a:off x="3170724" y="488430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Oval 266"/>
                <p:cNvSpPr/>
                <p:nvPr/>
              </p:nvSpPr>
              <p:spPr>
                <a:xfrm rot="16200000">
                  <a:off x="3170724" y="422132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Oval 267"/>
                <p:cNvSpPr/>
                <p:nvPr/>
              </p:nvSpPr>
              <p:spPr>
                <a:xfrm rot="16200000">
                  <a:off x="3170724" y="355835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Oval 268"/>
                <p:cNvSpPr/>
                <p:nvPr/>
              </p:nvSpPr>
              <p:spPr>
                <a:xfrm rot="16200000">
                  <a:off x="3170724" y="223240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Oval 269"/>
                <p:cNvSpPr/>
                <p:nvPr/>
              </p:nvSpPr>
              <p:spPr>
                <a:xfrm rot="16200000">
                  <a:off x="3170724" y="289537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46" name="Group 78"/>
              <p:cNvGrpSpPr/>
              <p:nvPr/>
            </p:nvGrpSpPr>
            <p:grpSpPr>
              <a:xfrm>
                <a:off x="3733800" y="2286000"/>
                <a:ext cx="817756" cy="3786823"/>
                <a:chOff x="2834269" y="2241755"/>
                <a:chExt cx="817756" cy="3786823"/>
              </a:xfrm>
            </p:grpSpPr>
            <p:cxnSp>
              <p:nvCxnSpPr>
                <p:cNvPr id="247" name="Straight Arrow Connector 246"/>
                <p:cNvCxnSpPr/>
                <p:nvPr/>
              </p:nvCxnSpPr>
              <p:spPr>
                <a:xfrm rot="16200000" flipH="1">
                  <a:off x="2483426" y="2749915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Arrow Connector 247"/>
                <p:cNvCxnSpPr/>
                <p:nvPr/>
              </p:nvCxnSpPr>
              <p:spPr>
                <a:xfrm rot="5400000" flipH="1" flipV="1">
                  <a:off x="2483425" y="2749915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Arrow Connector 248"/>
                <p:cNvCxnSpPr/>
                <p:nvPr/>
              </p:nvCxnSpPr>
              <p:spPr>
                <a:xfrm rot="16200000" flipH="1">
                  <a:off x="2483426" y="4087102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Arrow Connector 249"/>
                <p:cNvCxnSpPr/>
                <p:nvPr/>
              </p:nvCxnSpPr>
              <p:spPr>
                <a:xfrm rot="5400000" flipH="1" flipV="1">
                  <a:off x="2483425" y="4087102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Arrow Connector 250"/>
                <p:cNvCxnSpPr/>
                <p:nvPr/>
              </p:nvCxnSpPr>
              <p:spPr>
                <a:xfrm rot="16200000" flipH="1">
                  <a:off x="2483426" y="5424289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Arrow Connector 251"/>
                <p:cNvCxnSpPr/>
                <p:nvPr/>
              </p:nvCxnSpPr>
              <p:spPr>
                <a:xfrm rot="5400000" flipH="1" flipV="1">
                  <a:off x="2483425" y="5424289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3" name="Oval 252"/>
                <p:cNvSpPr/>
                <p:nvPr/>
              </p:nvSpPr>
              <p:spPr>
                <a:xfrm rot="16200000">
                  <a:off x="3170724" y="554727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4" name="Oval 253"/>
                <p:cNvSpPr/>
                <p:nvPr/>
              </p:nvSpPr>
              <p:spPr>
                <a:xfrm rot="16200000">
                  <a:off x="3170724" y="488430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5" name="Oval 254"/>
                <p:cNvSpPr/>
                <p:nvPr/>
              </p:nvSpPr>
              <p:spPr>
                <a:xfrm rot="16200000">
                  <a:off x="3170724" y="422132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6" name="Oval 255"/>
                <p:cNvSpPr/>
                <p:nvPr/>
              </p:nvSpPr>
              <p:spPr>
                <a:xfrm rot="16200000">
                  <a:off x="3170724" y="355835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7" name="Oval 256"/>
                <p:cNvSpPr/>
                <p:nvPr/>
              </p:nvSpPr>
              <p:spPr>
                <a:xfrm rot="16200000">
                  <a:off x="3170724" y="223240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8" name="Oval 257"/>
                <p:cNvSpPr/>
                <p:nvPr/>
              </p:nvSpPr>
              <p:spPr>
                <a:xfrm rot="16200000">
                  <a:off x="3170724" y="289537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cxnSp>
          <p:nvCxnSpPr>
            <p:cNvPr id="359" name="Straight Arrow Connector 358"/>
            <p:cNvCxnSpPr/>
            <p:nvPr/>
          </p:nvCxnSpPr>
          <p:spPr>
            <a:xfrm rot="16200000" flipH="1">
              <a:off x="7772400" y="3276600"/>
              <a:ext cx="304800" cy="30480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/>
            <p:nvPr/>
          </p:nvCxnSpPr>
          <p:spPr>
            <a:xfrm>
              <a:off x="7772400" y="3733800"/>
              <a:ext cx="304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/>
            <p:cNvCxnSpPr/>
            <p:nvPr/>
          </p:nvCxnSpPr>
          <p:spPr>
            <a:xfrm>
              <a:off x="7772400" y="4419600"/>
              <a:ext cx="304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/>
            <p:nvPr/>
          </p:nvCxnSpPr>
          <p:spPr>
            <a:xfrm>
              <a:off x="7772400" y="5715000"/>
              <a:ext cx="304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Arrow Connector 367"/>
            <p:cNvCxnSpPr/>
            <p:nvPr/>
          </p:nvCxnSpPr>
          <p:spPr>
            <a:xfrm flipV="1">
              <a:off x="7772400" y="6096000"/>
              <a:ext cx="381000" cy="30480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Arrow Connector 369"/>
            <p:cNvCxnSpPr/>
            <p:nvPr/>
          </p:nvCxnSpPr>
          <p:spPr>
            <a:xfrm flipV="1">
              <a:off x="7772400" y="4800600"/>
              <a:ext cx="381000" cy="30480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139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96" y="144068"/>
            <a:ext cx="8229600" cy="77033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entury Gothic" pitchFamily="34" charset="0"/>
              </a:rPr>
              <a:t>Performance – </a:t>
            </a:r>
            <a:r>
              <a:rPr lang="en-US" sz="36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entury Gothic" pitchFamily="34" charset="0"/>
              </a:rPr>
              <a:t>Kmeans</a:t>
            </a:r>
            <a:r>
              <a:rPr lang="en-US" sz="3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entury Gothic" pitchFamily="34" charset="0"/>
              </a:rPr>
              <a:t> Clustering</a:t>
            </a:r>
            <a:endParaRPr lang="en-US" sz="3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Century Gothic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72094" y="7848600"/>
            <a:ext cx="6096000" cy="2625485"/>
            <a:chOff x="2895600" y="1219200"/>
            <a:chExt cx="6096000" cy="26254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1268361"/>
              <a:ext cx="2906057" cy="193203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800" y="1219200"/>
              <a:ext cx="2971800" cy="19050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3379295" y="3259910"/>
              <a:ext cx="24737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cs typeface="Arial" pitchFamily="34" charset="0"/>
                </a:rPr>
                <a:t>Performance </a:t>
              </a:r>
              <a:r>
                <a:rPr lang="en-US" sz="1600" b="1" dirty="0" smtClean="0">
                  <a:solidFill>
                    <a:prstClr val="black"/>
                  </a:solidFill>
                  <a:cs typeface="Arial" pitchFamily="34" charset="0"/>
                </a:rPr>
                <a:t>with/without</a:t>
              </a:r>
            </a:p>
            <a:p>
              <a:pPr algn="ctr"/>
              <a:r>
                <a:rPr lang="en-US" sz="1600" b="1" dirty="0" smtClean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data </a:t>
              </a:r>
              <a:r>
                <a:rPr lang="en-US" sz="1600" b="1" dirty="0" smtClean="0">
                  <a:solidFill>
                    <a:prstClr val="black"/>
                  </a:solidFill>
                  <a:cs typeface="Arial" pitchFamily="34" charset="0"/>
                </a:rPr>
                <a:t>caching </a:t>
              </a:r>
              <a:endParaRPr lang="en-US" sz="1600" b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53049" y="3259910"/>
              <a:ext cx="300050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cs typeface="Arial" pitchFamily="34" charset="0"/>
                </a:rPr>
                <a:t>Speedup gained using data cache</a:t>
              </a:r>
              <a:endParaRPr lang="en-US" sz="1600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80127" y="10494218"/>
            <a:ext cx="6708960" cy="2510413"/>
            <a:chOff x="303633" y="3864818"/>
            <a:chExt cx="6708960" cy="25104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377" y="3864818"/>
              <a:ext cx="3017216" cy="198119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33" y="3864818"/>
              <a:ext cx="3429000" cy="20574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Rectangle 11"/>
            <p:cNvSpPr/>
            <p:nvPr/>
          </p:nvSpPr>
          <p:spPr>
            <a:xfrm>
              <a:off x="1241926" y="6019800"/>
              <a:ext cx="155241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cs typeface="Arial" pitchFamily="34" charset="0"/>
                </a:rPr>
                <a:t>Scaling speedup</a:t>
              </a:r>
              <a:endParaRPr lang="en-US" sz="1600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77152" y="6036677"/>
              <a:ext cx="28536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cs typeface="Arial" pitchFamily="34" charset="0"/>
                </a:rPr>
                <a:t>Increasing number of iterations</a:t>
              </a:r>
              <a:endParaRPr lang="en-US" sz="1600" b="1" dirty="0"/>
            </a:p>
          </p:txBody>
        </p:sp>
      </p:grpSp>
      <p:pic>
        <p:nvPicPr>
          <p:cNvPr id="14" name="Picture 13" descr="k-mean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80127" y="8044010"/>
            <a:ext cx="2405563" cy="2014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Rectangle 18"/>
          <p:cNvSpPr/>
          <p:nvPr/>
        </p:nvSpPr>
        <p:spPr>
          <a:xfrm>
            <a:off x="5257800" y="2842460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Number of Executing Map Task Histogram</a:t>
            </a:r>
            <a:endParaRPr lang="en-US" sz="1400" b="1" dirty="0"/>
          </a:p>
        </p:txBody>
      </p:sp>
      <p:sp>
        <p:nvSpPr>
          <p:cNvPr id="20" name="Rectangle 19"/>
          <p:cNvSpPr/>
          <p:nvPr/>
        </p:nvSpPr>
        <p:spPr>
          <a:xfrm>
            <a:off x="457200" y="5864698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Strong Scaling with 128M </a:t>
            </a:r>
            <a:r>
              <a:rPr lang="en-US" sz="1400" b="1" dirty="0">
                <a:cs typeface="Arial" pitchFamily="34" charset="0"/>
              </a:rPr>
              <a:t>D</a:t>
            </a:r>
            <a:r>
              <a:rPr lang="en-US" sz="1400" b="1" dirty="0" smtClean="0">
                <a:cs typeface="Arial" pitchFamily="34" charset="0"/>
              </a:rPr>
              <a:t>ata </a:t>
            </a:r>
            <a:r>
              <a:rPr lang="en-US" sz="1400" b="1" dirty="0">
                <a:cs typeface="Arial" pitchFamily="34" charset="0"/>
              </a:rPr>
              <a:t>P</a:t>
            </a:r>
            <a:r>
              <a:rPr lang="en-US" sz="1400" b="1" dirty="0" smtClean="0">
                <a:cs typeface="Arial" pitchFamily="34" charset="0"/>
              </a:rPr>
              <a:t>oints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>
            <a:off x="5143500" y="6012632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Weak Scaling</a:t>
            </a:r>
            <a:endParaRPr lang="en-US" sz="1400" b="1" dirty="0"/>
          </a:p>
        </p:txBody>
      </p:sp>
      <p:sp>
        <p:nvSpPr>
          <p:cNvPr id="22" name="Rectangle 21"/>
          <p:cNvSpPr/>
          <p:nvPr/>
        </p:nvSpPr>
        <p:spPr>
          <a:xfrm>
            <a:off x="990600" y="2834402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Task Execution Time Histogram</a:t>
            </a:r>
            <a:endParaRPr lang="en-US" sz="14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8229600" cy="202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38244"/>
            <a:ext cx="9109075" cy="27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9199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Internet of Things: Sensor Grids supported as pleasingly parallel applications on clouds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5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r>
              <a:rPr lang="en-US" dirty="0" smtClean="0"/>
              <a:t>Internet of Things/Sensors and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" y="762000"/>
            <a:ext cx="9067800" cy="4525963"/>
          </a:xfrm>
        </p:spPr>
        <p:txBody>
          <a:bodyPr/>
          <a:lstStyle/>
          <a:p>
            <a:r>
              <a:rPr lang="en-US" sz="2800" dirty="0" smtClean="0"/>
              <a:t>A </a:t>
            </a:r>
            <a:r>
              <a:rPr lang="en-US" sz="2800" b="1" dirty="0" smtClean="0"/>
              <a:t>sensor</a:t>
            </a:r>
            <a:r>
              <a:rPr lang="en-US" sz="2800" dirty="0" smtClean="0"/>
              <a:t> is any source or sink of time series</a:t>
            </a:r>
          </a:p>
          <a:p>
            <a:pPr lvl="1"/>
            <a:r>
              <a:rPr lang="en-US" sz="2400" dirty="0" smtClean="0"/>
              <a:t>In the thin client era, smart phones, Kindles, tablets, Kinects, web-cams are sensors</a:t>
            </a:r>
          </a:p>
          <a:p>
            <a:pPr lvl="1"/>
            <a:r>
              <a:rPr lang="en-US" sz="2400" dirty="0" smtClean="0"/>
              <a:t>Robots, distributed instruments such as environmental measures are sensors</a:t>
            </a:r>
          </a:p>
          <a:p>
            <a:pPr lvl="1"/>
            <a:r>
              <a:rPr lang="en-US" sz="2400" dirty="0" smtClean="0"/>
              <a:t>Web pages, </a:t>
            </a:r>
            <a:r>
              <a:rPr lang="en-US" sz="2400" dirty="0" err="1" smtClean="0"/>
              <a:t>Googledocs</a:t>
            </a:r>
            <a:r>
              <a:rPr lang="en-US" sz="2400" dirty="0" smtClean="0"/>
              <a:t>, Office 365, WebEx are sensors</a:t>
            </a:r>
          </a:p>
          <a:p>
            <a:pPr lvl="1"/>
            <a:r>
              <a:rPr lang="en-US" sz="2400" dirty="0" smtClean="0"/>
              <a:t>Ubiquitous/Smart Cities/Homes are full of sensors</a:t>
            </a:r>
          </a:p>
          <a:p>
            <a:pPr lvl="1"/>
            <a:r>
              <a:rPr lang="en-US" sz="2400" dirty="0" smtClean="0"/>
              <a:t>Things are Sensors with an IP address</a:t>
            </a:r>
          </a:p>
          <a:p>
            <a:r>
              <a:rPr lang="en-US" sz="2800" dirty="0" smtClean="0"/>
              <a:t>Sensors/Things – being intrinsically distributed are </a:t>
            </a:r>
            <a:r>
              <a:rPr lang="en-US" sz="2800" b="1" dirty="0" smtClean="0"/>
              <a:t>Grids</a:t>
            </a:r>
          </a:p>
          <a:p>
            <a:r>
              <a:rPr lang="en-US" sz="2800" dirty="0" smtClean="0"/>
              <a:t>However natural implementation uses </a:t>
            </a:r>
            <a:r>
              <a:rPr lang="en-US" sz="2800" b="1" dirty="0" smtClean="0"/>
              <a:t>clouds</a:t>
            </a:r>
            <a:r>
              <a:rPr lang="en-US" sz="2800" dirty="0" smtClean="0"/>
              <a:t> to consolidate and control and collaborate with sensors</a:t>
            </a:r>
          </a:p>
          <a:p>
            <a:r>
              <a:rPr lang="en-US" sz="2800" dirty="0" smtClean="0"/>
              <a:t>Things/Sensors are typically small and have </a:t>
            </a:r>
            <a:r>
              <a:rPr lang="en-US" sz="2800" b="1" dirty="0" smtClean="0"/>
              <a:t>pleasingly parallel cloud implementations 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1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r>
              <a:rPr lang="en-US" dirty="0" smtClean="0"/>
              <a:t>Topics 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8" y="1066800"/>
            <a:ext cx="9140072" cy="5791200"/>
          </a:xfrm>
        </p:spPr>
        <p:txBody>
          <a:bodyPr/>
          <a:lstStyle/>
          <a:p>
            <a:r>
              <a:rPr lang="en-US" sz="2800" dirty="0" smtClean="0"/>
              <a:t>Broad Overview: Trends from </a:t>
            </a:r>
            <a:r>
              <a:rPr lang="en-US" sz="2800" b="1" dirty="0" smtClean="0"/>
              <a:t>Data Deluge </a:t>
            </a:r>
            <a:r>
              <a:rPr lang="en-US" sz="2800" dirty="0" smtClean="0"/>
              <a:t>to </a:t>
            </a:r>
            <a:r>
              <a:rPr lang="en-US" sz="2800" b="1" dirty="0" smtClean="0"/>
              <a:t>Clouds</a:t>
            </a:r>
          </a:p>
          <a:p>
            <a:r>
              <a:rPr lang="en-US" sz="2800" b="1" dirty="0" smtClean="0"/>
              <a:t>Clouds</a:t>
            </a:r>
            <a:r>
              <a:rPr lang="en-US" sz="2800" dirty="0" smtClean="0"/>
              <a:t>, </a:t>
            </a:r>
            <a:r>
              <a:rPr lang="en-US" sz="2800" b="1" dirty="0" smtClean="0"/>
              <a:t>Grids</a:t>
            </a:r>
            <a:r>
              <a:rPr lang="en-US" sz="2800" dirty="0" smtClean="0"/>
              <a:t> and</a:t>
            </a:r>
            <a:r>
              <a:rPr lang="en-US" sz="2800" b="1" dirty="0" smtClean="0"/>
              <a:t> Supercomputers</a:t>
            </a:r>
            <a:r>
              <a:rPr lang="en-US" sz="2800" dirty="0" smtClean="0"/>
              <a:t>: Infrastructure and Applications that work on clouds</a:t>
            </a:r>
          </a:p>
          <a:p>
            <a:r>
              <a:rPr lang="en-US" sz="2800" b="1" dirty="0"/>
              <a:t>MapReduce</a:t>
            </a:r>
            <a:r>
              <a:rPr lang="en-US" sz="2800" dirty="0"/>
              <a:t> and </a:t>
            </a:r>
            <a:r>
              <a:rPr lang="en-US" sz="2800" b="1" dirty="0"/>
              <a:t>Iterative MapReduce </a:t>
            </a:r>
            <a:r>
              <a:rPr lang="en-US" sz="2800" dirty="0"/>
              <a:t>for non trivial parallel applications on Clouds</a:t>
            </a:r>
          </a:p>
          <a:p>
            <a:r>
              <a:rPr lang="en-US" sz="2800" b="1" dirty="0" smtClean="0"/>
              <a:t>Internet </a:t>
            </a:r>
            <a:r>
              <a:rPr lang="en-US" sz="2800" b="1" dirty="0"/>
              <a:t>of Things</a:t>
            </a:r>
            <a:r>
              <a:rPr lang="en-US" sz="2800" dirty="0"/>
              <a:t>: Sensor Grids supported as pleasingly parallel applications on </a:t>
            </a:r>
            <a:r>
              <a:rPr lang="en-US" sz="2800" dirty="0" smtClean="0"/>
              <a:t>clouds</a:t>
            </a:r>
          </a:p>
          <a:p>
            <a:r>
              <a:rPr lang="en-US" sz="2800" b="1" dirty="0"/>
              <a:t>Polar Science </a:t>
            </a:r>
            <a:r>
              <a:rPr lang="en-US" sz="2800" dirty="0"/>
              <a:t>and </a:t>
            </a:r>
            <a:r>
              <a:rPr lang="en-US" sz="2800" b="1" dirty="0"/>
              <a:t>Earthquake </a:t>
            </a:r>
            <a:r>
              <a:rPr lang="en-US" sz="2800" b="1" dirty="0" smtClean="0"/>
              <a:t>Science</a:t>
            </a:r>
            <a:r>
              <a:rPr lang="en-US" sz="2800" dirty="0" smtClean="0"/>
              <a:t>: From </a:t>
            </a:r>
            <a:r>
              <a:rPr lang="en-US" sz="2800" dirty="0"/>
              <a:t>GPU to Cloud</a:t>
            </a:r>
            <a:endParaRPr lang="en-US" sz="2800" dirty="0" smtClean="0"/>
          </a:p>
          <a:p>
            <a:r>
              <a:rPr lang="en-US" sz="2800" b="1" dirty="0" smtClean="0"/>
              <a:t>FutureGrid</a:t>
            </a:r>
            <a:r>
              <a:rPr lang="en-US" sz="2800" dirty="0" smtClean="0"/>
              <a:t> </a:t>
            </a:r>
            <a:r>
              <a:rPr lang="en-US" sz="2800" dirty="0"/>
              <a:t>in a Nutshell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9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848600" cy="1371600"/>
          </a:xfrm>
        </p:spPr>
        <p:txBody>
          <a:bodyPr>
            <a:normAutofit/>
          </a:bodyPr>
          <a:lstStyle/>
          <a:p>
            <a:r>
              <a:rPr lang="en-US" b="1" dirty="0" smtClean="0"/>
              <a:t>Sensors as a Service</a:t>
            </a:r>
            <a:endParaRPr lang="en-US" sz="3600" dirty="0"/>
          </a:p>
        </p:txBody>
      </p:sp>
      <p:pic>
        <p:nvPicPr>
          <p:cNvPr id="4" name="Picture 3" descr="clouds-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1" y="3505203"/>
            <a:ext cx="5257799" cy="3067050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6" y="1524000"/>
            <a:ext cx="1266825" cy="84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 flipV="1">
            <a:off x="4419600" y="4953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flipV="1">
            <a:off x="4572000" y="59436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flipV="1">
            <a:off x="4724400" y="3810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flipV="1">
            <a:off x="6019800" y="3810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flipV="1">
            <a:off x="7772400" y="40386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flipV="1">
            <a:off x="4191000" y="4191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6200000" flipH="1">
            <a:off x="3429000" y="2514600"/>
            <a:ext cx="1219200" cy="1219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895600" y="4191000"/>
            <a:ext cx="1447800" cy="838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209800" y="2743200"/>
            <a:ext cx="1981200" cy="14478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895600" y="6019800"/>
            <a:ext cx="1524000" cy="76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H="1">
            <a:off x="5029200" y="2743200"/>
            <a:ext cx="1143000" cy="838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7277100" y="3314700"/>
            <a:ext cx="838200" cy="3048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876806" y="4419600"/>
            <a:ext cx="2080249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Sensors as a Service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05400" y="5105400"/>
            <a:ext cx="17526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Sensor Processing as a Service (MapReduce)</a:t>
            </a:r>
            <a:endParaRPr lang="en-US" sz="2000" b="1" dirty="0">
              <a:solidFill>
                <a:prstClr val="white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5486400"/>
            <a:ext cx="2743200" cy="11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0" y="4724400"/>
            <a:ext cx="1714500" cy="16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81213" y="3576982"/>
            <a:ext cx="1343027" cy="134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65760" y="5198031"/>
            <a:ext cx="2330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 larger sensor ………</a:t>
            </a:r>
            <a:endParaRPr lang="en-US" sz="2000" dirty="0"/>
          </a:p>
        </p:txBody>
      </p:sp>
      <p:graphicFrame>
        <p:nvGraphicFramePr>
          <p:cNvPr id="5" name="Objec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87927763"/>
              </p:ext>
            </p:extLst>
          </p:nvPr>
        </p:nvGraphicFramePr>
        <p:xfrm>
          <a:off x="190497" y="1502663"/>
          <a:ext cx="1905006" cy="1607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2" name="PhotoImpact" r:id="rId9" imgW="2685714" imgH="2266667" progId="">
                  <p:embed/>
                </p:oleObj>
              </mc:Choice>
              <mc:Fallback>
                <p:oleObj name="PhotoImpact" r:id="rId9" imgW="2685714" imgH="2266667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497" y="1502663"/>
                        <a:ext cx="1905006" cy="16077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" descr="http://reviews.cnet.com/i/tim/2010/06/14/product_005_540x33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418" y="1099803"/>
            <a:ext cx="2175564" cy="136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99937"/>
              </p:ext>
            </p:extLst>
          </p:nvPr>
        </p:nvGraphicFramePr>
        <p:xfrm>
          <a:off x="6360155" y="1561696"/>
          <a:ext cx="1193800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3" name="PhotoImpact" r:id="rId12" imgW="1777778" imgH="1447619" progId="PI3.Image">
                  <p:embed/>
                </p:oleObj>
              </mc:Choice>
              <mc:Fallback>
                <p:oleObj name="PhotoImpact" r:id="rId12" imgW="1777778" imgH="1447619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0155" y="1561696"/>
                        <a:ext cx="1193800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/>
          <p:cNvSpPr/>
          <p:nvPr/>
        </p:nvSpPr>
        <p:spPr>
          <a:xfrm>
            <a:off x="6465766" y="2600226"/>
            <a:ext cx="982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RFID </a:t>
            </a:r>
            <a:r>
              <a:rPr lang="en-US" dirty="0" smtClean="0"/>
              <a:t>Tag</a:t>
            </a:r>
            <a:endParaRPr lang="en-US" dirty="0"/>
          </a:p>
        </p:txBody>
      </p:sp>
      <p:graphicFrame>
        <p:nvGraphicFramePr>
          <p:cNvPr id="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175285"/>
              </p:ext>
            </p:extLst>
          </p:nvPr>
        </p:nvGraphicFramePr>
        <p:xfrm>
          <a:off x="7697417" y="1349007"/>
          <a:ext cx="1170688" cy="1158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4" name="PhotoImpact" r:id="rId14" imgW="1857143" imgH="1838095" progId="PI3.Image">
                  <p:embed/>
                </p:oleObj>
              </mc:Choice>
              <mc:Fallback>
                <p:oleObj name="PhotoImpact" r:id="rId14" imgW="1857143" imgH="1838095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7417" y="1349007"/>
                        <a:ext cx="1170688" cy="11586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/>
          <p:cNvSpPr/>
          <p:nvPr/>
        </p:nvSpPr>
        <p:spPr>
          <a:xfrm>
            <a:off x="7664974" y="2678667"/>
            <a:ext cx="1333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RFID </a:t>
            </a:r>
            <a:r>
              <a:rPr lang="en-US" dirty="0"/>
              <a:t>Reader</a:t>
            </a:r>
          </a:p>
        </p:txBody>
      </p:sp>
    </p:spTree>
    <p:extLst>
      <p:ext uri="{BB962C8B-B14F-4D97-AF65-F5344CB8AC3E}">
        <p14:creationId xmlns:p14="http://schemas.microsoft.com/office/powerpoint/2010/main" val="391913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192"/>
            <a:ext cx="8991600" cy="1143000"/>
          </a:xfrm>
        </p:spPr>
        <p:txBody>
          <a:bodyPr/>
          <a:lstStyle/>
          <a:p>
            <a:r>
              <a:rPr lang="en-US" sz="4000" dirty="0" smtClean="0"/>
              <a:t>Sensor Grid supported by </a:t>
            </a:r>
            <a:r>
              <a:rPr lang="en-US" sz="4000" dirty="0" err="1" smtClean="0"/>
              <a:t>IoT</a:t>
            </a:r>
            <a:r>
              <a:rPr lang="en-US" sz="4000" dirty="0" smtClean="0"/>
              <a:t> Cloud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57200" y="1033753"/>
            <a:ext cx="7086600" cy="4174490"/>
          </a:xfrm>
          <a:prstGeom prst="rect">
            <a:avLst/>
          </a:prstGeom>
        </p:spPr>
      </p:sp>
      <p:sp>
        <p:nvSpPr>
          <p:cNvPr id="31" name="Cloud 30"/>
          <p:cNvSpPr/>
          <p:nvPr/>
        </p:nvSpPr>
        <p:spPr>
          <a:xfrm>
            <a:off x="2652843" y="1529032"/>
            <a:ext cx="2416775" cy="22179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ea typeface="Calibri"/>
                <a:cs typeface="Times New Roman"/>
              </a:rPr>
              <a:t> </a:t>
            </a:r>
            <a:endParaRPr lang="en-US" sz="1400">
              <a:effectLst/>
              <a:ea typeface="Calibri"/>
              <a:cs typeface="Times New Roman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862009" y="1293965"/>
            <a:ext cx="969098" cy="40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effectLst/>
                <a:ea typeface="Calibri"/>
                <a:cs typeface="Times New Roman"/>
              </a:rPr>
              <a:t>Sensor</a:t>
            </a:r>
          </a:p>
        </p:txBody>
      </p:sp>
      <p:sp>
        <p:nvSpPr>
          <p:cNvPr id="33" name="Oval 32"/>
          <p:cNvSpPr/>
          <p:nvPr/>
        </p:nvSpPr>
        <p:spPr>
          <a:xfrm>
            <a:off x="727654" y="2445216"/>
            <a:ext cx="968519" cy="4084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effectLst/>
                <a:latin typeface="Times New Roman"/>
                <a:ea typeface="Calibri"/>
              </a:rPr>
              <a:t>Sensor</a:t>
            </a:r>
            <a:endParaRPr lang="en-US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27654" y="3536319"/>
            <a:ext cx="968519" cy="4084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effectLst/>
                <a:latin typeface="Times New Roman"/>
                <a:ea typeface="Calibri"/>
              </a:rPr>
              <a:t>Sensor</a:t>
            </a:r>
            <a:endParaRPr lang="en-US" sz="16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831061" y="1702663"/>
            <a:ext cx="821862" cy="4211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831061" y="2631448"/>
            <a:ext cx="62552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831011" y="3300613"/>
            <a:ext cx="625648" cy="2353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5817766" y="1219354"/>
            <a:ext cx="1410855" cy="90446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>
                <a:effectLst/>
                <a:ea typeface="Calibri"/>
                <a:cs typeface="Times New Roman"/>
              </a:rPr>
              <a:t>Client Application Enterprise App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37948" y="2554166"/>
            <a:ext cx="1411489" cy="90619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>
                <a:effectLst/>
                <a:latin typeface="Times New Roman"/>
                <a:ea typeface="Calibri"/>
              </a:rPr>
              <a:t>Client Application Desktop Client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703366" y="3726111"/>
            <a:ext cx="1325914" cy="93175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effectLst/>
                <a:latin typeface="Times New Roman"/>
                <a:ea typeface="Calibri"/>
              </a:rPr>
              <a:t>Client Application Web Client</a:t>
            </a:r>
            <a:endParaRPr lang="en-US" sz="16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5069280" y="1702756"/>
            <a:ext cx="650299" cy="3094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068943" y="2951673"/>
            <a:ext cx="85738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603013" y="3534916"/>
            <a:ext cx="577009" cy="4717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1830968" y="2244302"/>
            <a:ext cx="711371" cy="32185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>
                <a:effectLst/>
                <a:latin typeface="Calibri"/>
                <a:ea typeface="Calibri"/>
                <a:cs typeface="Times New Roman"/>
              </a:rPr>
              <a:t>Publish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1990399" y="3536333"/>
            <a:ext cx="711371" cy="32185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>
                <a:effectLst/>
                <a:latin typeface="Calibri"/>
                <a:ea typeface="Calibri"/>
                <a:cs typeface="Times New Roman"/>
              </a:rPr>
              <a:t>Publish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4886175" y="1381667"/>
            <a:ext cx="710638" cy="3211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effectLst/>
                <a:latin typeface="Calibri"/>
                <a:ea typeface="Calibri"/>
                <a:cs typeface="Times New Roman"/>
              </a:rPr>
              <a:t>Notify</a:t>
            </a:r>
            <a:endParaRPr lang="en-US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5216485" y="2566154"/>
            <a:ext cx="710042" cy="3203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>
                <a:effectLst/>
                <a:latin typeface="Calibri"/>
                <a:ea typeface="Calibri"/>
                <a:cs typeface="Times New Roman"/>
              </a:rPr>
              <a:t>Notify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4921547" y="3426083"/>
            <a:ext cx="709905" cy="31963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>
                <a:effectLst/>
                <a:latin typeface="Calibri"/>
                <a:ea typeface="Calibri"/>
                <a:cs typeface="Times New Roman"/>
              </a:rPr>
              <a:t>Notify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3063911" y="2126767"/>
            <a:ext cx="1594637" cy="11767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effectLst/>
                <a:latin typeface="Calibri"/>
                <a:ea typeface="Calibri"/>
                <a:cs typeface="Times New Roman"/>
              </a:rPr>
              <a:t>IoT</a:t>
            </a:r>
            <a:r>
              <a:rPr lang="en-US" b="1" dirty="0" smtClean="0">
                <a:effectLst/>
                <a:latin typeface="Calibri"/>
                <a:ea typeface="Calibri"/>
                <a:cs typeface="Times New Roman"/>
              </a:rPr>
              <a:t> Cloud</a:t>
            </a:r>
            <a:r>
              <a:rPr lang="en-US" sz="14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000" dirty="0" smtClean="0">
                <a:effectLst/>
                <a:latin typeface="Calibri"/>
                <a:ea typeface="Calibri"/>
                <a:cs typeface="Times New Roman"/>
              </a:rPr>
              <a:t>Control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 smtClean="0">
                <a:effectLst/>
                <a:latin typeface="Calibri"/>
                <a:ea typeface="Calibri"/>
                <a:cs typeface="Times New Roman"/>
              </a:rPr>
              <a:t>Subscribe()</a:t>
            </a:r>
            <a:endParaRPr lang="en-US" dirty="0">
              <a:latin typeface="Calibri"/>
              <a:ea typeface="Calibri"/>
              <a:cs typeface="Times New Roman"/>
            </a:endParaRP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 smtClean="0">
                <a:effectLst/>
                <a:latin typeface="Calibri"/>
                <a:ea typeface="Calibri"/>
                <a:cs typeface="Times New Roman"/>
              </a:rPr>
              <a:t>Notify()</a:t>
            </a:r>
            <a:endParaRPr lang="en-US" dirty="0">
              <a:latin typeface="Calibri"/>
              <a:ea typeface="Calibri"/>
              <a:cs typeface="Times New Roman"/>
            </a:endParaRP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 smtClean="0">
                <a:effectLst/>
                <a:latin typeface="Calibri"/>
                <a:ea typeface="Calibri"/>
                <a:cs typeface="Times New Roman"/>
              </a:rPr>
              <a:t>Unsubscribe</a:t>
            </a:r>
            <a:r>
              <a:rPr lang="en-US" sz="1100" dirty="0">
                <a:effectLst/>
                <a:latin typeface="Calibri"/>
                <a:ea typeface="Calibri"/>
                <a:cs typeface="Times New Roman"/>
              </a:rPr>
              <a:t>()</a:t>
            </a:r>
            <a:endParaRPr lang="en-US" dirty="0">
              <a:effectLst/>
              <a:latin typeface="Calibri"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1987406" y="1561325"/>
            <a:ext cx="711371" cy="32185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effectLst/>
                <a:latin typeface="Calibri"/>
                <a:ea typeface="Calibri"/>
                <a:cs typeface="Times New Roman"/>
              </a:rPr>
              <a:t>Publish</a:t>
            </a:r>
          </a:p>
        </p:txBody>
      </p:sp>
      <p:sp>
        <p:nvSpPr>
          <p:cNvPr id="51" name="Rectangle 6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" name="Rectangle 76"/>
          <p:cNvSpPr>
            <a:spLocks noChangeArrowheads="1"/>
          </p:cNvSpPr>
          <p:nvPr/>
        </p:nvSpPr>
        <p:spPr bwMode="auto">
          <a:xfrm>
            <a:off x="0" y="4040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2083" y="859732"/>
            <a:ext cx="1824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Sensor Grid</a:t>
            </a:r>
            <a:endParaRPr lang="en-US" sz="24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228601" y="4800600"/>
            <a:ext cx="7637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Pub-Sub Brokers are cloud interface for sensors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Filters subscribe to data from Sensors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Naturally Collaborative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Rebuilding software from scratch as Open Source – collaboration welcome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57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eoffrey Fox\Desktop\GreenComputing\sgx2\overall-archite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3987"/>
            <a:ext cx="7739604" cy="6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3266" y="0"/>
            <a:ext cx="2882666" cy="914400"/>
          </a:xfrm>
          <a:solidFill>
            <a:schemeClr val="bg2"/>
          </a:solidFill>
        </p:spPr>
        <p:txBody>
          <a:bodyPr/>
          <a:lstStyle/>
          <a:p>
            <a:r>
              <a:rPr lang="en-US" sz="2800" dirty="0" smtClean="0"/>
              <a:t>Sensor/</a:t>
            </a:r>
            <a:r>
              <a:rPr lang="en-US" sz="2800" dirty="0" err="1" smtClean="0"/>
              <a:t>IoT</a:t>
            </a:r>
            <a:r>
              <a:rPr lang="en-US" sz="2800" dirty="0" smtClean="0"/>
              <a:t> Cloud Architecture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91400" y="4549676"/>
            <a:ext cx="1905000" cy="230832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Originally brokers were from </a:t>
            </a:r>
            <a:r>
              <a:rPr lang="en-US" dirty="0" smtClean="0"/>
              <a:t>NaradaBrokering</a:t>
            </a:r>
          </a:p>
          <a:p>
            <a:endParaRPr lang="en-US" dirty="0"/>
          </a:p>
          <a:p>
            <a:r>
              <a:rPr lang="en-US" dirty="0"/>
              <a:t>Replace with ActiveMQ and </a:t>
            </a:r>
            <a:r>
              <a:rPr lang="en-US" dirty="0" err="1"/>
              <a:t>Netty</a:t>
            </a:r>
            <a:r>
              <a:rPr lang="en-US" dirty="0"/>
              <a:t> for </a:t>
            </a:r>
            <a:r>
              <a:rPr lang="en-US" dirty="0" smtClean="0"/>
              <a:t>streaming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73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Polar Science and Earthquake Science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From GPU to Cloud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5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F96EE9-80A2-4337-BB3B-8BDE320BC204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4339" name="Picture 7" descr="Picture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14400" y="0"/>
            <a:ext cx="8229600" cy="6835775"/>
          </a:xfrm>
        </p:spPr>
      </p:pic>
      <p:sp>
        <p:nvSpPr>
          <p:cNvPr id="4" name="TextBox 3"/>
          <p:cNvSpPr txBox="1"/>
          <p:nvPr/>
        </p:nvSpPr>
        <p:spPr>
          <a:xfrm>
            <a:off x="0" y="1295400"/>
            <a:ext cx="259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Lightweight Cyberinfrastructure to support mobile Data gathering expeditions plus classic central resources (as a cloud)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6458791"/>
            <a:ext cx="276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Sensors are airplanes here!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3430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6A98-E713-4B22-96A8-FD47EC0F5D67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4"/>
          <a:stretch/>
        </p:blipFill>
        <p:spPr bwMode="auto">
          <a:xfrm>
            <a:off x="3968496" y="3713260"/>
            <a:ext cx="5134290" cy="314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 descr="C:\Users\Geoffrey Fox\AppData\Local\Microsoft\Windows\Temporary Internet Files\Content.Word\IMG_20110307_1351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Documents and Settings\Geoffrey Fox\Desktop\Cresis\base_system_NEEM_in_tent_2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46" y="0"/>
            <a:ext cx="5256054" cy="349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Documents and Settings\Geoffrey Fox\Desktop\Cresis\satellite_NEEM_2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" y="0"/>
            <a:ext cx="3758588" cy="383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41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z="3200" smtClean="0">
                <a:ea typeface="ＭＳ Ｐゴシック" pitchFamily="34" charset="-128"/>
              </a:rPr>
              <a:t>Hidden Markov Method based  Layer Finding</a:t>
            </a:r>
          </a:p>
        </p:txBody>
      </p:sp>
      <p:grpSp>
        <p:nvGrpSpPr>
          <p:cNvPr id="15363" name="Group 5"/>
          <p:cNvGrpSpPr>
            <a:grpSpLocks/>
          </p:cNvGrpSpPr>
          <p:nvPr/>
        </p:nvGrpSpPr>
        <p:grpSpPr bwMode="auto">
          <a:xfrm>
            <a:off x="92075" y="828675"/>
            <a:ext cx="8959850" cy="1782763"/>
            <a:chOff x="182880" y="838200"/>
            <a:chExt cx="8961120" cy="1783080"/>
          </a:xfrm>
        </p:grpSpPr>
        <p:pic>
          <p:nvPicPr>
            <p:cNvPr id="1537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68"/>
            <a:stretch>
              <a:fillRect/>
            </a:stretch>
          </p:blipFill>
          <p:spPr bwMode="auto">
            <a:xfrm>
              <a:off x="182880" y="838200"/>
              <a:ext cx="4389120" cy="1783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7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68"/>
            <a:stretch>
              <a:fillRect/>
            </a:stretch>
          </p:blipFill>
          <p:spPr bwMode="auto">
            <a:xfrm>
              <a:off x="4754880" y="838200"/>
              <a:ext cx="4389120" cy="1783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364" name="Group 6"/>
          <p:cNvGrpSpPr>
            <a:grpSpLocks/>
          </p:cNvGrpSpPr>
          <p:nvPr/>
        </p:nvGrpSpPr>
        <p:grpSpPr bwMode="auto">
          <a:xfrm>
            <a:off x="111125" y="2743200"/>
            <a:ext cx="8940800" cy="1409700"/>
            <a:chOff x="110490" y="2743200"/>
            <a:chExt cx="8942070" cy="1409700"/>
          </a:xfrm>
        </p:grpSpPr>
        <p:pic>
          <p:nvPicPr>
            <p:cNvPr id="15369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705"/>
            <a:stretch>
              <a:fillRect/>
            </a:stretch>
          </p:blipFill>
          <p:spPr bwMode="auto">
            <a:xfrm>
              <a:off x="110490" y="2743200"/>
              <a:ext cx="4389120" cy="1409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70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984"/>
            <a:stretch>
              <a:fillRect/>
            </a:stretch>
          </p:blipFill>
          <p:spPr bwMode="auto">
            <a:xfrm>
              <a:off x="4663440" y="2752725"/>
              <a:ext cx="4389120" cy="140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365" name="Group 7"/>
          <p:cNvGrpSpPr>
            <a:grpSpLocks/>
          </p:cNvGrpSpPr>
          <p:nvPr/>
        </p:nvGrpSpPr>
        <p:grpSpPr bwMode="auto">
          <a:xfrm>
            <a:off x="111125" y="4276725"/>
            <a:ext cx="8940800" cy="1533525"/>
            <a:chOff x="110490" y="2743200"/>
            <a:chExt cx="8942070" cy="1533525"/>
          </a:xfrm>
        </p:grpSpPr>
        <p:pic>
          <p:nvPicPr>
            <p:cNvPr id="15367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357"/>
            <a:stretch>
              <a:fillRect/>
            </a:stretch>
          </p:blipFill>
          <p:spPr bwMode="auto">
            <a:xfrm>
              <a:off x="110490" y="2752725"/>
              <a:ext cx="4389120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8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078"/>
            <a:stretch>
              <a:fillRect/>
            </a:stretch>
          </p:blipFill>
          <p:spPr bwMode="auto">
            <a:xfrm>
              <a:off x="4663440" y="2743200"/>
              <a:ext cx="4389120" cy="1533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111125" y="2066925"/>
            <a:ext cx="69342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P. Felzenszwalb, O. Veksler, Tiered Scene Labeling with Dynamic Programming, IEEE Conference on Computer Vision and Pattern Recognition (CVPR), 2010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43800" y="5440918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Manual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19605" y="5394708"/>
            <a:ext cx="1180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Automatic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3528"/>
            <a:ext cx="8915400" cy="1143000"/>
          </a:xfrm>
        </p:spPr>
        <p:txBody>
          <a:bodyPr/>
          <a:lstStyle/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>
                <a:solidFill>
                  <a:prstClr val="black"/>
                </a:solidFill>
              </a:rPr>
              <a:t>Back Projection</a:t>
            </a:r>
            <a:br>
              <a:rPr lang="en-US" sz="3200" dirty="0">
                <a:solidFill>
                  <a:prstClr val="black"/>
                </a:solidFill>
              </a:rPr>
            </a:br>
            <a:r>
              <a:rPr lang="en-US" sz="3200" dirty="0">
                <a:solidFill>
                  <a:prstClr val="black"/>
                </a:solidFill>
              </a:rPr>
              <a:t>Speedup of GPU </a:t>
            </a:r>
            <a:r>
              <a:rPr lang="en-US" sz="3200" dirty="0" err="1">
                <a:solidFill>
                  <a:prstClr val="black"/>
                </a:solidFill>
              </a:rPr>
              <a:t>wrt</a:t>
            </a:r>
            <a:r>
              <a:rPr lang="en-US" sz="3200" dirty="0">
                <a:solidFill>
                  <a:prstClr val="black"/>
                </a:solidFill>
              </a:rPr>
              <a:t> Matlab 2 processor Xeon CPU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74064"/>
            <a:ext cx="781969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0800000" flipV="1">
            <a:off x="7010400" y="1264475"/>
            <a:ext cx="19812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Wish to replace field hardware by GPU’s to get better power-performance characteristics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86600" y="3018561"/>
            <a:ext cx="2048256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Testing environment:</a:t>
            </a:r>
            <a:endParaRPr lang="en-US" sz="1600" dirty="0"/>
          </a:p>
          <a:p>
            <a:r>
              <a:rPr lang="en-US" sz="1600" b="1" dirty="0"/>
              <a:t>GPU: </a:t>
            </a:r>
            <a:r>
              <a:rPr lang="en-US" sz="1600" dirty="0" err="1"/>
              <a:t>Geforce</a:t>
            </a:r>
            <a:r>
              <a:rPr lang="en-US" sz="1600" dirty="0"/>
              <a:t> GTX 580, 4096 MB, CUDA toolkit 4.0 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/>
              <a:t>CPU: </a:t>
            </a:r>
            <a:r>
              <a:rPr lang="en-US" sz="1600" dirty="0" smtClean="0"/>
              <a:t>2 Intel </a:t>
            </a:r>
            <a:r>
              <a:rPr lang="en-US" sz="1600" dirty="0"/>
              <a:t>Xeon </a:t>
            </a:r>
            <a:r>
              <a:rPr lang="en-US" sz="1600" dirty="0" smtClean="0"/>
              <a:t>X5492 </a:t>
            </a:r>
            <a:r>
              <a:rPr lang="en-US" sz="1600" dirty="0"/>
              <a:t>@ 3.40GHz </a:t>
            </a:r>
            <a:r>
              <a:rPr lang="en-US" sz="1600" dirty="0" smtClean="0"/>
              <a:t>with 32 GB memory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439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203" y="76201"/>
            <a:ext cx="7772400" cy="1066800"/>
          </a:xfrm>
        </p:spPr>
        <p:txBody>
          <a:bodyPr/>
          <a:lstStyle/>
          <a:p>
            <a:r>
              <a:rPr lang="en-US" dirty="0" smtClean="0"/>
              <a:t>Cloud-GIS Architecture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4663233"/>
            <a:ext cx="9144000" cy="1752600"/>
          </a:xfrm>
        </p:spPr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ea typeface="ＭＳ Ｐゴシック" pitchFamily="34" charset="-128"/>
              </a:rPr>
              <a:t>Private Cloud in the field and Public Cloud back home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  <a:ea typeface="ＭＳ Ｐゴシック" pitchFamily="34" charset="-128"/>
              </a:rPr>
              <a:t>SpatiaLite</a:t>
            </a:r>
            <a:r>
              <a:rPr lang="en-US" sz="2800" dirty="0">
                <a:solidFill>
                  <a:schemeClr val="tx1"/>
                </a:solidFill>
                <a:ea typeface="ＭＳ Ｐゴシック" pitchFamily="34" charset="-128"/>
              </a:rPr>
              <a:t>: http://www.gaia-gis.it/spatialite/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pitchFamily="34" charset="-128"/>
              </a:rPr>
              <a:t>Quantum GIS: http://www.qgis.org/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1000" y="1349582"/>
            <a:ext cx="8458200" cy="3313651"/>
            <a:chOff x="381000" y="2020349"/>
            <a:chExt cx="8458200" cy="3313651"/>
          </a:xfrm>
        </p:grpSpPr>
        <p:sp>
          <p:nvSpPr>
            <p:cNvPr id="6" name="Rounded Rectangle 5"/>
            <p:cNvSpPr/>
            <p:nvPr/>
          </p:nvSpPr>
          <p:spPr>
            <a:xfrm>
              <a:off x="381000" y="2057400"/>
              <a:ext cx="4839807" cy="32766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dirty="0" smtClean="0"/>
                <a:t>Cloud Service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629203" y="2656898"/>
              <a:ext cx="2171700" cy="144884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dirty="0" smtClean="0"/>
                <a:t>GeoServer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914400" y="2865047"/>
              <a:ext cx="762000" cy="381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WMS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914400" y="3297725"/>
              <a:ext cx="762000" cy="381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WFS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30462" y="2866755"/>
              <a:ext cx="763509" cy="381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WCS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55009" y="4264611"/>
              <a:ext cx="2171700" cy="81452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dirty="0" smtClean="0"/>
                <a:t>Cloud Geo-spatial Database Service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16312" y="4264611"/>
              <a:ext cx="2171700" cy="81452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Geo-spatial Analysis Tools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334000" y="2020349"/>
              <a:ext cx="3505200" cy="327660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dirty="0" smtClean="0"/>
                <a:t>User Access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715000" y="3200400"/>
              <a:ext cx="2743200" cy="38100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Google Map/Google Earth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715000" y="3657600"/>
              <a:ext cx="2743200" cy="38100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GIS Software: ArcGIS etc.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715000" y="4114800"/>
              <a:ext cx="2743200" cy="38100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Matlab/</a:t>
              </a:r>
              <a:r>
                <a:rPr lang="en-US" dirty="0" err="1" smtClean="0"/>
                <a:t>Mathematica</a:t>
              </a:r>
              <a:endParaRPr lang="en-US" dirty="0" smtClean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699620" y="2758731"/>
              <a:ext cx="2743200" cy="38100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Web Service Interface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831971" y="3297725"/>
              <a:ext cx="762000" cy="381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WPS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16312" y="2665951"/>
              <a:ext cx="2171700" cy="144884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dirty="0" smtClean="0"/>
                <a:t>Web-Service Layer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478463" y="2963353"/>
              <a:ext cx="1047398" cy="381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REST API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726026" y="4572000"/>
              <a:ext cx="2743200" cy="38100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Mobile Platform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504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Distribution Example: PolarGrid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215011" y="1677796"/>
            <a:ext cx="2804789" cy="4342004"/>
            <a:chOff x="3215011" y="1677796"/>
            <a:chExt cx="2804789" cy="4342004"/>
          </a:xfrm>
        </p:grpSpPr>
        <p:pic>
          <p:nvPicPr>
            <p:cNvPr id="6" name="Picture 5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1677796"/>
              <a:ext cx="2743200" cy="2111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5011" y="3891369"/>
              <a:ext cx="2804789" cy="2128431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5800" y="1600200"/>
            <a:ext cx="2421516" cy="4343401"/>
            <a:chOff x="685800" y="1600200"/>
            <a:chExt cx="2421516" cy="4343401"/>
          </a:xfrm>
        </p:grpSpPr>
        <p:pic>
          <p:nvPicPr>
            <p:cNvPr id="8" name="Picture 7" descr="C:\Users\GISDeveloper\Desktop\greenlandview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600200"/>
              <a:ext cx="2421516" cy="2133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533"/>
            <a:stretch/>
          </p:blipFill>
          <p:spPr bwMode="auto">
            <a:xfrm>
              <a:off x="685801" y="3810001"/>
              <a:ext cx="2421515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6172199" y="1638998"/>
            <a:ext cx="2677870" cy="4304603"/>
            <a:chOff x="6172199" y="1638998"/>
            <a:chExt cx="2677870" cy="430460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46"/>
            <a:stretch/>
          </p:blipFill>
          <p:spPr bwMode="auto">
            <a:xfrm>
              <a:off x="6172199" y="1638998"/>
              <a:ext cx="2677869" cy="2188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3517" y="3962400"/>
              <a:ext cx="2666552" cy="19812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295399" y="6019800"/>
            <a:ext cx="140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Google Earth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0" y="6026589"/>
            <a:ext cx="1931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Web Data Browser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17257" y="6016781"/>
            <a:ext cx="1387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GIS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91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Some 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86" y="990600"/>
            <a:ext cx="9144000" cy="5181600"/>
          </a:xfrm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b="1" dirty="0" smtClean="0"/>
              <a:t>Data Deluge </a:t>
            </a:r>
            <a:r>
              <a:rPr lang="en-US" sz="2800" dirty="0" smtClean="0"/>
              <a:t>is clear trend from Commercial (Amazon, e-commerce) , Community (Facebook, Search) and Scientific applications</a:t>
            </a:r>
          </a:p>
          <a:p>
            <a:r>
              <a:rPr lang="en-US" sz="2800" b="1" dirty="0" smtClean="0"/>
              <a:t>Light weight clients </a:t>
            </a:r>
            <a:r>
              <a:rPr lang="en-US" sz="2800" dirty="0" smtClean="0"/>
              <a:t>from smartphones, tablets to sensors</a:t>
            </a:r>
          </a:p>
          <a:p>
            <a:r>
              <a:rPr lang="en-US" sz="2800" b="1" dirty="0" smtClean="0"/>
              <a:t>Exascale</a:t>
            </a:r>
            <a:r>
              <a:rPr lang="en-US" sz="2800" dirty="0" smtClean="0"/>
              <a:t> initiatives will continue drive to high end with a simulation orientation</a:t>
            </a:r>
          </a:p>
          <a:p>
            <a:pPr lvl="1"/>
            <a:r>
              <a:rPr lang="en-US" sz="2400" dirty="0" smtClean="0"/>
              <a:t>China major player</a:t>
            </a:r>
          </a:p>
          <a:p>
            <a:r>
              <a:rPr lang="en-US" sz="2800" b="1" dirty="0" smtClean="0"/>
              <a:t>Clouds</a:t>
            </a:r>
            <a:r>
              <a:rPr lang="en-US" sz="2800" dirty="0" smtClean="0"/>
              <a:t> with cheaper, greener, easier to use IT for (some) applications</a:t>
            </a:r>
          </a:p>
          <a:p>
            <a:r>
              <a:rPr lang="en-US" sz="2800" b="1" dirty="0" smtClean="0"/>
              <a:t>New jobs </a:t>
            </a:r>
            <a:r>
              <a:rPr lang="en-US" sz="2800" dirty="0" smtClean="0"/>
              <a:t>associated with </a:t>
            </a:r>
            <a:r>
              <a:rPr lang="en-US" sz="2800" b="1" dirty="0" smtClean="0"/>
              <a:t>new curricula</a:t>
            </a:r>
          </a:p>
          <a:p>
            <a:pPr lvl="1"/>
            <a:r>
              <a:rPr lang="en-US" sz="2400" b="1" dirty="0" smtClean="0"/>
              <a:t>Clouds </a:t>
            </a:r>
            <a:r>
              <a:rPr lang="en-US" sz="2400" dirty="0" smtClean="0"/>
              <a:t>as a distributed system (classic CS courses)</a:t>
            </a:r>
          </a:p>
          <a:p>
            <a:pPr lvl="1"/>
            <a:r>
              <a:rPr lang="en-US" sz="2400" b="1" dirty="0" smtClean="0"/>
              <a:t>Data Analytics</a:t>
            </a: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0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Distribution Example: QuakeSim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85800" y="1752600"/>
            <a:ext cx="4504099" cy="3994666"/>
            <a:chOff x="753701" y="1752600"/>
            <a:chExt cx="5019716" cy="365760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752600"/>
              <a:ext cx="2723588" cy="2043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44" y="1752600"/>
              <a:ext cx="2079459" cy="2043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701" y="3886200"/>
              <a:ext cx="5019716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625951" y="5931932"/>
            <a:ext cx="2623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Google Map/Earth (WMS)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659" y="3800948"/>
            <a:ext cx="2971800" cy="222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23" y="1600200"/>
            <a:ext cx="3049234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784575" y="6116598"/>
            <a:ext cx="2528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on-demand (WCS)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22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FutureGrid in a Nutshell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1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5867400" cy="914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FutureGrid key Concepts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4525963"/>
          </a:xfrm>
        </p:spPr>
        <p:txBody>
          <a:bodyPr>
            <a:noAutofit/>
          </a:bodyPr>
          <a:lstStyle/>
          <a:p>
            <a:r>
              <a:rPr lang="en-US" sz="2500" dirty="0" smtClean="0">
                <a:cs typeface="Times New Roman" pitchFamily="18" charset="0"/>
              </a:rPr>
              <a:t>FutureGrid is an 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international testbed </a:t>
            </a:r>
            <a:r>
              <a:rPr lang="en-US" sz="2500" dirty="0" smtClean="0">
                <a:cs typeface="Times New Roman" pitchFamily="18" charset="0"/>
              </a:rPr>
              <a:t>modeled on Grid5000</a:t>
            </a:r>
          </a:p>
          <a:p>
            <a:r>
              <a:rPr lang="en-US" sz="2500" dirty="0" smtClean="0"/>
              <a:t>Supporting international </a:t>
            </a:r>
            <a:r>
              <a:rPr lang="en-US" sz="2500" dirty="0" smtClean="0">
                <a:solidFill>
                  <a:srgbClr val="FF0000"/>
                </a:solidFill>
              </a:rPr>
              <a:t>Computer Science </a:t>
            </a:r>
            <a:r>
              <a:rPr lang="en-US" sz="2500" dirty="0" smtClean="0"/>
              <a:t>and </a:t>
            </a:r>
            <a:r>
              <a:rPr lang="en-US" sz="2500" dirty="0" smtClean="0">
                <a:solidFill>
                  <a:srgbClr val="FF0000"/>
                </a:solidFill>
              </a:rPr>
              <a:t>Computational Science </a:t>
            </a:r>
            <a:r>
              <a:rPr lang="en-US" sz="2500" dirty="0" smtClean="0"/>
              <a:t>research in cloud, grid and parallel computing (HPC)</a:t>
            </a:r>
            <a:endParaRPr lang="en-US" sz="2500" dirty="0" smtClean="0">
              <a:solidFill>
                <a:srgbClr val="FF0000"/>
              </a:solidFill>
            </a:endParaRPr>
          </a:p>
          <a:p>
            <a:pPr lvl="1"/>
            <a:r>
              <a:rPr lang="en-US" sz="2500" dirty="0" smtClean="0"/>
              <a:t>Industry and Academia</a:t>
            </a:r>
          </a:p>
          <a:p>
            <a:pPr lvl="1"/>
            <a:r>
              <a:rPr lang="en-US" sz="2400" dirty="0"/>
              <a:t>Note much of current use Education, Computer Science Systems and </a:t>
            </a:r>
            <a:r>
              <a:rPr lang="en-US" sz="2400" dirty="0" smtClean="0"/>
              <a:t>Biology/Bioinformatics</a:t>
            </a:r>
            <a:endParaRPr lang="en-US" sz="2500" dirty="0" smtClean="0"/>
          </a:p>
          <a:p>
            <a:r>
              <a:rPr lang="en-US" sz="2500" dirty="0" smtClean="0">
                <a:cs typeface="Times New Roman" pitchFamily="18" charset="0"/>
              </a:rPr>
              <a:t>The FutureGrid testbed provides to its users:</a:t>
            </a:r>
          </a:p>
          <a:p>
            <a:pPr lvl="1"/>
            <a:r>
              <a:rPr lang="en-US" sz="2500" dirty="0" smtClean="0">
                <a:cs typeface="Times New Roman" pitchFamily="18" charset="0"/>
              </a:rPr>
              <a:t>A flexible development and testing platform for middleware and application users looking at 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interoperability</a:t>
            </a:r>
            <a:r>
              <a:rPr lang="en-US" sz="2500" dirty="0" smtClean="0">
                <a:cs typeface="Times New Roman" pitchFamily="18" charset="0"/>
              </a:rPr>
              <a:t>, 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functionality</a:t>
            </a:r>
            <a:r>
              <a:rPr lang="en-US" sz="2500" dirty="0" smtClean="0">
                <a:cs typeface="Times New Roman" pitchFamily="18" charset="0"/>
              </a:rPr>
              <a:t>, 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performance</a:t>
            </a:r>
            <a:r>
              <a:rPr lang="en-US" sz="2500" dirty="0" smtClean="0">
                <a:cs typeface="Times New Roman" pitchFamily="18" charset="0"/>
              </a:rPr>
              <a:t> or 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evaluation</a:t>
            </a:r>
          </a:p>
          <a:p>
            <a:pPr lvl="1"/>
            <a:r>
              <a:rPr lang="en-US" sz="2500" dirty="0" smtClean="0">
                <a:cs typeface="Times New Roman" pitchFamily="18" charset="0"/>
              </a:rPr>
              <a:t>Each use of FutureGrid is an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 experiment </a:t>
            </a:r>
            <a:r>
              <a:rPr lang="en-US" sz="2500" dirty="0" smtClean="0">
                <a:cs typeface="Times New Roman" pitchFamily="18" charset="0"/>
              </a:rPr>
              <a:t>that is 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reproducible</a:t>
            </a:r>
          </a:p>
          <a:p>
            <a:pPr lvl="1"/>
            <a:r>
              <a:rPr lang="en-US" sz="2500" dirty="0" smtClean="0">
                <a:cs typeface="Times New Roman" pitchFamily="18" charset="0"/>
              </a:rPr>
              <a:t>A rich 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education and teaching </a:t>
            </a:r>
            <a:r>
              <a:rPr lang="en-US" sz="2500" dirty="0" smtClean="0">
                <a:cs typeface="Times New Roman" pitchFamily="18" charset="0"/>
              </a:rPr>
              <a:t>platform for advanced cyberinfrastructure (computer science) classes</a:t>
            </a:r>
            <a:endParaRPr lang="en-US" sz="2500" dirty="0" smtClean="0"/>
          </a:p>
          <a:p>
            <a:endParaRPr lang="en-US" sz="2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10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130203"/>
              </p:ext>
            </p:extLst>
          </p:nvPr>
        </p:nvGraphicFramePr>
        <p:xfrm>
          <a:off x="1219200" y="1676400"/>
          <a:ext cx="37338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762000"/>
                <a:gridCol w="1676400"/>
              </a:tblGrid>
              <a:tr h="142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11TF IU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IBM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4TF IU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 TB Disk </a:t>
                      </a:r>
                    </a:p>
                    <a:p>
                      <a:r>
                        <a:rPr lang="en-US" dirty="0" smtClean="0"/>
                        <a:t>192 GB </a:t>
                      </a:r>
                      <a:r>
                        <a:rPr lang="en-US" dirty="0" err="1" smtClean="0"/>
                        <a:t>mem</a:t>
                      </a:r>
                      <a:r>
                        <a:rPr lang="en-US" dirty="0" smtClean="0"/>
                        <a:t>, </a:t>
                      </a:r>
                    </a:p>
                    <a:p>
                      <a:r>
                        <a:rPr lang="en-US" dirty="0" smtClean="0"/>
                        <a:t>GPU on 8 nodes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6TF IU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Cray XT5M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8TF TACC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7TF SDSC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IBM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2TF Florida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IBM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7TF Chicago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IBM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953"/>
            <a:ext cx="9144000" cy="944847"/>
          </a:xfrm>
        </p:spPr>
        <p:txBody>
          <a:bodyPr/>
          <a:lstStyle/>
          <a:p>
            <a:r>
              <a:rPr lang="en-US" b="1" dirty="0" smtClean="0"/>
              <a:t>FutureGrid: </a:t>
            </a:r>
            <a:br>
              <a:rPr lang="en-US" b="1" dirty="0" smtClean="0"/>
            </a:br>
            <a:r>
              <a:rPr lang="en-US" b="1" dirty="0" smtClean="0"/>
              <a:t>a Grid/Cloud/HPC Testbed</a:t>
            </a:r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371600"/>
            <a:ext cx="9144000" cy="4839366"/>
            <a:chOff x="0" y="1371600"/>
            <a:chExt cx="9144000" cy="4839366"/>
          </a:xfrm>
        </p:grpSpPr>
        <p:pic>
          <p:nvPicPr>
            <p:cNvPr id="31" name="Picture 2" descr="C:\Users\Geoffrey Fox\Desktop\AzaleaDskT\FutureGrid\gtb network v16_revise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371600"/>
              <a:ext cx="9144000" cy="4839366"/>
            </a:xfrm>
            <a:prstGeom prst="rect">
              <a:avLst/>
            </a:prstGeom>
            <a:noFill/>
          </p:spPr>
        </p:pic>
        <p:grpSp>
          <p:nvGrpSpPr>
            <p:cNvPr id="32" name="Group 11"/>
            <p:cNvGrpSpPr/>
            <p:nvPr/>
          </p:nvGrpSpPr>
          <p:grpSpPr>
            <a:xfrm>
              <a:off x="227427" y="5393741"/>
              <a:ext cx="2853768" cy="626059"/>
              <a:chOff x="152400" y="6172200"/>
              <a:chExt cx="2820573" cy="6463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838200" y="6172200"/>
                <a:ext cx="83548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</a:rPr>
                  <a:t>Private</a:t>
                </a:r>
                <a:br>
                  <a:rPr lang="en-US" dirty="0">
                    <a:solidFill>
                      <a:prstClr val="black"/>
                    </a:solidFill>
                  </a:rPr>
                </a:br>
                <a:r>
                  <a:rPr lang="en-US" dirty="0">
                    <a:solidFill>
                      <a:prstClr val="black"/>
                    </a:solidFill>
                  </a:rPr>
                  <a:t>Public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52400" y="6400800"/>
                <a:ext cx="457200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6629400"/>
                <a:ext cx="457200" cy="0"/>
              </a:xfrm>
              <a:prstGeom prst="line">
                <a:avLst/>
              </a:prstGeom>
              <a:ln w="762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1676400" y="6324600"/>
                <a:ext cx="12965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</a:rPr>
                  <a:t>FG Network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934200" y="5029200"/>
              <a:ext cx="18328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b="1" dirty="0">
                  <a:solidFill>
                    <a:prstClr val="black"/>
                  </a:solidFill>
                </a:rPr>
                <a:t>NID</a:t>
              </a:r>
              <a:r>
                <a:rPr lang="en-US" sz="1400" dirty="0">
                  <a:solidFill>
                    <a:prstClr val="black"/>
                  </a:solidFill>
                </a:rPr>
                <a:t>: Network Impairment Device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5434" y="2790470"/>
              <a:ext cx="2062069" cy="200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637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5 Use Types for FutureGrid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1" dirty="0" smtClean="0"/>
              <a:t>~122 </a:t>
            </a:r>
            <a:r>
              <a:rPr lang="en-US" sz="2800" dirty="0" smtClean="0"/>
              <a:t>approved projects over last 10 months</a:t>
            </a:r>
          </a:p>
          <a:p>
            <a:pPr>
              <a:spcBef>
                <a:spcPts val="0"/>
              </a:spcBef>
            </a:pPr>
            <a:r>
              <a:rPr lang="en-US" sz="2800" b="1" dirty="0" smtClean="0"/>
              <a:t>Training Education and Outreach </a:t>
            </a:r>
            <a:r>
              <a:rPr lang="en-US" sz="2800" b="1" dirty="0" smtClean="0">
                <a:solidFill>
                  <a:srgbClr val="FF0000"/>
                </a:solidFill>
              </a:rPr>
              <a:t>(11%)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Semester and short events; promising for non research intensive universities</a:t>
            </a:r>
          </a:p>
          <a:p>
            <a:pPr>
              <a:spcBef>
                <a:spcPts val="0"/>
              </a:spcBef>
            </a:pPr>
            <a:r>
              <a:rPr lang="en-US" sz="2800" b="1" dirty="0" smtClean="0"/>
              <a:t>Interoperability test-beds </a:t>
            </a:r>
            <a:r>
              <a:rPr lang="en-US" sz="2800" b="1" dirty="0" smtClean="0">
                <a:solidFill>
                  <a:srgbClr val="FF0000"/>
                </a:solidFill>
              </a:rPr>
              <a:t>(3%)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Grids and Clouds; </a:t>
            </a:r>
            <a:r>
              <a:rPr lang="en-US" sz="2400" b="1" dirty="0" smtClean="0"/>
              <a:t>Standards</a:t>
            </a:r>
            <a:r>
              <a:rPr lang="en-US" sz="2400" dirty="0" smtClean="0"/>
              <a:t>; Open Grid Forum OGF really needs</a:t>
            </a:r>
          </a:p>
          <a:p>
            <a:pPr>
              <a:spcBef>
                <a:spcPts val="0"/>
              </a:spcBef>
            </a:pPr>
            <a:r>
              <a:rPr lang="en-US" sz="2800" b="1" dirty="0" smtClean="0"/>
              <a:t>Domain Science applications </a:t>
            </a:r>
            <a:r>
              <a:rPr lang="en-US" sz="2800" b="1" dirty="0" smtClean="0">
                <a:solidFill>
                  <a:srgbClr val="FF0000"/>
                </a:solidFill>
              </a:rPr>
              <a:t>(34%)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Life sciences highlighted </a:t>
            </a:r>
            <a:r>
              <a:rPr lang="en-US" sz="2400" dirty="0" smtClean="0">
                <a:solidFill>
                  <a:srgbClr val="FF0000"/>
                </a:solidFill>
              </a:rPr>
              <a:t>(17%)</a:t>
            </a: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b="1" dirty="0" smtClean="0"/>
              <a:t>Computer science </a:t>
            </a:r>
            <a:r>
              <a:rPr lang="en-US" sz="2400" b="1" dirty="0">
                <a:solidFill>
                  <a:srgbClr val="FF0000"/>
                </a:solidFill>
              </a:rPr>
              <a:t>(41</a:t>
            </a:r>
            <a:r>
              <a:rPr lang="en-US" sz="2400" b="1" dirty="0" smtClean="0">
                <a:solidFill>
                  <a:srgbClr val="FF0000"/>
                </a:solidFill>
              </a:rPr>
              <a:t>%)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400" dirty="0" smtClean="0"/>
              <a:t>Largest current category</a:t>
            </a:r>
          </a:p>
          <a:p>
            <a:pPr>
              <a:spcBef>
                <a:spcPts val="0"/>
              </a:spcBef>
            </a:pPr>
            <a:r>
              <a:rPr lang="en-US" sz="2800" b="1" dirty="0" smtClean="0"/>
              <a:t>Computer Systems Evaluation </a:t>
            </a:r>
            <a:r>
              <a:rPr lang="en-US" sz="2800" b="1" dirty="0" smtClean="0">
                <a:solidFill>
                  <a:srgbClr val="FF0000"/>
                </a:solidFill>
              </a:rPr>
              <a:t>(29%)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TeraGrid (TIS, TAS, XSEDE), OSG, EGI, Campuses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Clouds are meant to need less support than other models; FutureGrid needs more </a:t>
            </a:r>
            <a:r>
              <a:rPr lang="en-US" sz="2800" b="1" dirty="0" smtClean="0"/>
              <a:t>user support </a:t>
            </a:r>
            <a:r>
              <a:rPr lang="en-US" sz="2800" dirty="0" smtClean="0"/>
              <a:t>…….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8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Some Data sizes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486400"/>
          </a:xfrm>
        </p:spPr>
        <p:txBody>
          <a:bodyPr/>
          <a:lstStyle/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~40 10</a:t>
            </a:r>
            <a:r>
              <a:rPr lang="en-US" sz="2600" baseline="30000" dirty="0">
                <a:latin typeface="Times New Roman" pitchFamily="18" charset="0"/>
                <a:ea typeface="+mn-ea"/>
                <a:cs typeface="Times New Roman" pitchFamily="18" charset="0"/>
              </a:rPr>
              <a:t>9 </a:t>
            </a: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Web pages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at ~300 kilobytes each = 10 Petabytes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 err="1">
                <a:latin typeface="Times New Roman" pitchFamily="18" charset="0"/>
                <a:ea typeface="+mn-ea"/>
                <a:cs typeface="Times New Roman" pitchFamily="18" charset="0"/>
              </a:rPr>
              <a:t>Youtube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48 hours video uploaded per minute; 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dirty="0">
                <a:latin typeface="Times New Roman" pitchFamily="18" charset="0"/>
                <a:ea typeface="+mn-ea"/>
                <a:cs typeface="Times New Roman" pitchFamily="18" charset="0"/>
              </a:rPr>
              <a:t>in 2 months in 2010, uploaded  more than total NBC ABC CBS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dirty="0">
                <a:latin typeface="Times New Roman" pitchFamily="18" charset="0"/>
                <a:ea typeface="+mn-ea"/>
                <a:cs typeface="Times New Roman" pitchFamily="18" charset="0"/>
              </a:rPr>
              <a:t>~2.5 petabytes per year uploaded?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LHC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15 petabytes per year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Radiology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69 petabytes per year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Square Kilometer Array Telescope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will be 100 terabits/second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Earth Observation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becoming ~4 petabytes per year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Earthquake Science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– few terabytes </a:t>
            </a: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total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today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PolarGrid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– 100’s terabytes/year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Exascale simulation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data dumps – terabytes/second</a:t>
            </a:r>
          </a:p>
          <a:p>
            <a:pPr marL="0" indent="0">
              <a:buNone/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Clouds Offer </a:t>
            </a:r>
            <a:r>
              <a:rPr lang="en-US" sz="3600" b="0" dirty="0"/>
              <a:t>From different points of view</a:t>
            </a:r>
            <a:br>
              <a:rPr lang="en-US" sz="3600" b="0" dirty="0"/>
            </a:b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838200"/>
            <a:ext cx="8839200" cy="5105400"/>
          </a:xfrm>
        </p:spPr>
        <p:txBody>
          <a:bodyPr/>
          <a:lstStyle/>
          <a:p>
            <a:r>
              <a:rPr lang="en-US" b="1" dirty="0" smtClean="0"/>
              <a:t>Features from NIST</a:t>
            </a:r>
            <a:r>
              <a:rPr lang="en-US" b="1" dirty="0"/>
              <a:t>: </a:t>
            </a:r>
            <a:endParaRPr lang="en-US" b="1" dirty="0" smtClean="0"/>
          </a:p>
          <a:p>
            <a:pPr lvl="1">
              <a:lnSpc>
                <a:spcPts val="2500"/>
              </a:lnSpc>
            </a:pPr>
            <a:r>
              <a:rPr lang="en-US" dirty="0" smtClean="0"/>
              <a:t>On-demand </a:t>
            </a:r>
            <a:r>
              <a:rPr lang="en-US" dirty="0"/>
              <a:t>service (elastic); </a:t>
            </a:r>
            <a:endParaRPr lang="en-US" dirty="0" smtClean="0"/>
          </a:p>
          <a:p>
            <a:pPr lvl="1">
              <a:lnSpc>
                <a:spcPts val="2500"/>
              </a:lnSpc>
            </a:pPr>
            <a:r>
              <a:rPr lang="en-US" dirty="0" smtClean="0"/>
              <a:t>Broad </a:t>
            </a:r>
            <a:r>
              <a:rPr lang="en-US" dirty="0"/>
              <a:t>network access; </a:t>
            </a:r>
            <a:endParaRPr lang="en-US" dirty="0" smtClean="0"/>
          </a:p>
          <a:p>
            <a:pPr lvl="1">
              <a:lnSpc>
                <a:spcPts val="2500"/>
              </a:lnSpc>
            </a:pPr>
            <a:r>
              <a:rPr lang="en-US" dirty="0" smtClean="0"/>
              <a:t>Resource </a:t>
            </a:r>
            <a:r>
              <a:rPr lang="en-US" dirty="0"/>
              <a:t>pooling; </a:t>
            </a:r>
            <a:endParaRPr lang="en-US" dirty="0" smtClean="0"/>
          </a:p>
          <a:p>
            <a:pPr lvl="1">
              <a:lnSpc>
                <a:spcPts val="2500"/>
              </a:lnSpc>
            </a:pPr>
            <a:r>
              <a:rPr lang="en-US" dirty="0" smtClean="0"/>
              <a:t>Flexible </a:t>
            </a:r>
            <a:r>
              <a:rPr lang="en-US" dirty="0"/>
              <a:t>resource allocation; </a:t>
            </a:r>
            <a:endParaRPr lang="en-US" dirty="0" smtClean="0"/>
          </a:p>
          <a:p>
            <a:pPr lvl="1">
              <a:lnSpc>
                <a:spcPts val="2500"/>
              </a:lnSpc>
            </a:pPr>
            <a:r>
              <a:rPr lang="en-US" dirty="0" smtClean="0"/>
              <a:t>Measured </a:t>
            </a:r>
            <a:r>
              <a:rPr lang="en-US" dirty="0"/>
              <a:t>service</a:t>
            </a:r>
          </a:p>
          <a:p>
            <a:r>
              <a:rPr lang="en-US" b="1" dirty="0"/>
              <a:t>Economies of </a:t>
            </a:r>
            <a:r>
              <a:rPr lang="en-US" b="1" dirty="0" smtClean="0"/>
              <a:t>scale </a:t>
            </a:r>
            <a:r>
              <a:rPr lang="en-US" dirty="0" smtClean="0"/>
              <a:t>in performance and electrical power </a:t>
            </a:r>
            <a:r>
              <a:rPr lang="en-US" b="1" dirty="0" smtClean="0"/>
              <a:t>(Green IT)</a:t>
            </a:r>
            <a:endParaRPr lang="en-US" b="1" dirty="0"/>
          </a:p>
          <a:p>
            <a:r>
              <a:rPr lang="en-US" dirty="0"/>
              <a:t>Powerful new </a:t>
            </a:r>
            <a:r>
              <a:rPr lang="en-US" b="1" dirty="0"/>
              <a:t>software </a:t>
            </a:r>
            <a:r>
              <a:rPr lang="en-US" b="1" dirty="0" smtClean="0"/>
              <a:t>models </a:t>
            </a:r>
          </a:p>
          <a:p>
            <a:pPr lvl="1"/>
            <a:r>
              <a:rPr lang="en-US" b="1" dirty="0" smtClean="0"/>
              <a:t>Platform as a Service </a:t>
            </a:r>
            <a:r>
              <a:rPr lang="en-US" dirty="0" smtClean="0"/>
              <a:t>is not an alternative to </a:t>
            </a:r>
            <a:r>
              <a:rPr lang="en-US" b="1" dirty="0" smtClean="0"/>
              <a:t>Infrastructure as a Service – </a:t>
            </a:r>
            <a:r>
              <a:rPr lang="en-US" dirty="0" smtClean="0"/>
              <a:t>it is an incredible valued added</a:t>
            </a: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6A98-E713-4B22-96A8-FD47EC0F5D6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6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dirty="0" smtClean="0"/>
              <a:t>The Google </a:t>
            </a:r>
            <a:r>
              <a:rPr lang="en-US" dirty="0" err="1" smtClean="0"/>
              <a:t>gmail</a:t>
            </a:r>
            <a:r>
              <a:rPr lang="en-US" dirty="0" smtClean="0"/>
              <a:t>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20574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http://www.google.com/green/pdfs/google-green-computing.pdf</a:t>
            </a:r>
            <a:endParaRPr lang="en-US" dirty="0" smtClean="0"/>
          </a:p>
          <a:p>
            <a:r>
              <a:rPr lang="en-US" dirty="0" smtClean="0"/>
              <a:t>Clouds win by efficient resource use and efficient data centers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852854"/>
              </p:ext>
            </p:extLst>
          </p:nvPr>
        </p:nvGraphicFramePr>
        <p:xfrm>
          <a:off x="76200" y="3276600"/>
          <a:ext cx="8991598" cy="29037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84514"/>
                <a:gridCol w="1284514"/>
                <a:gridCol w="1284514"/>
                <a:gridCol w="1099458"/>
                <a:gridCol w="1524000"/>
                <a:gridCol w="1230084"/>
                <a:gridCol w="1284514"/>
              </a:tblGrid>
              <a:tr h="8557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Business</a:t>
                      </a:r>
                      <a:r>
                        <a:rPr lang="en-US" baseline="0" dirty="0" smtClean="0"/>
                        <a:t>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users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 servers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 Power per user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PUE (Power Usage effectiveness)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Power per user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Annual Energy per user</a:t>
                      </a:r>
                      <a:endParaRPr lang="en-US" dirty="0"/>
                    </a:p>
                  </a:txBody>
                  <a:tcPr/>
                </a:tc>
              </a:tr>
              <a:tr h="3470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Small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175 kWh</a:t>
                      </a:r>
                      <a:endParaRPr lang="en-US" dirty="0"/>
                    </a:p>
                  </a:txBody>
                  <a:tcPr/>
                </a:tc>
              </a:tr>
              <a:tr h="3470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1.8W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3.2W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28.4 kWh</a:t>
                      </a:r>
                      <a:endParaRPr lang="en-US" dirty="0"/>
                    </a:p>
                  </a:txBody>
                  <a:tcPr/>
                </a:tc>
              </a:tr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Large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0.54W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7.6 kWh</a:t>
                      </a:r>
                      <a:endParaRPr lang="en-US" dirty="0"/>
                    </a:p>
                  </a:txBody>
                  <a:tcPr/>
                </a:tc>
              </a:tr>
              <a:tr h="7701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Gmail (Cloud)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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</a:t>
                      </a:r>
                      <a:endParaRPr lang="en-US" sz="2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&lt; 0.22W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1.16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&lt; 0.25W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&lt; 2.2 kWh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724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5-Point Star 6"/>
          <p:cNvSpPr/>
          <p:nvPr/>
        </p:nvSpPr>
        <p:spPr>
          <a:xfrm>
            <a:off x="6096000" y="28194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419600" y="35814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998" y="32994"/>
            <a:ext cx="9144000" cy="6834674"/>
            <a:chOff x="2428" y="49197"/>
            <a:chExt cx="9144000" cy="6858000"/>
          </a:xfrm>
        </p:grpSpPr>
        <p:pic>
          <p:nvPicPr>
            <p:cNvPr id="1026" name="Picture 2" descr="http://www.gartner.com/hc/images/215650_0001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" y="49197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Left Arrow 18"/>
            <p:cNvSpPr/>
            <p:nvPr/>
          </p:nvSpPr>
          <p:spPr>
            <a:xfrm rot="540000" flipV="1">
              <a:off x="5020171" y="809919"/>
              <a:ext cx="978716" cy="533400"/>
            </a:xfrm>
            <a:prstGeom prst="leftArrow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Left Arrow 19"/>
            <p:cNvSpPr/>
            <p:nvPr/>
          </p:nvSpPr>
          <p:spPr>
            <a:xfrm rot="21180000" flipV="1">
              <a:off x="5152745" y="211710"/>
              <a:ext cx="978716" cy="533400"/>
            </a:xfrm>
            <a:prstGeom prst="leftArrow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Left Arrow 20"/>
            <p:cNvSpPr/>
            <p:nvPr/>
          </p:nvSpPr>
          <p:spPr>
            <a:xfrm rot="-1320000" flipV="1">
              <a:off x="4997041" y="2939486"/>
              <a:ext cx="978716" cy="533400"/>
            </a:xfrm>
            <a:prstGeom prst="leftArrow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Left Arrow 21"/>
            <p:cNvSpPr/>
            <p:nvPr/>
          </p:nvSpPr>
          <p:spPr>
            <a:xfrm rot="3143199" flipV="1">
              <a:off x="2752819" y="2010238"/>
              <a:ext cx="982056" cy="531586"/>
            </a:xfrm>
            <a:prstGeom prst="leftArrow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Left Arrow 24"/>
            <p:cNvSpPr/>
            <p:nvPr/>
          </p:nvSpPr>
          <p:spPr>
            <a:xfrm rot="3143199" flipV="1">
              <a:off x="2600419" y="2579319"/>
              <a:ext cx="982056" cy="531586"/>
            </a:xfrm>
            <a:prstGeom prst="leftArrow">
              <a:avLst/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37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0" y="0"/>
            <a:ext cx="9115426" cy="6665734"/>
            <a:chOff x="0" y="0"/>
            <a:chExt cx="9115426" cy="6665734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0"/>
              <a:ext cx="9115426" cy="6665734"/>
              <a:chOff x="28574" y="43344"/>
              <a:chExt cx="9115426" cy="6665734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74" y="43344"/>
                <a:ext cx="9115426" cy="66657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581400" y="347008"/>
                <a:ext cx="1755648" cy="1887696"/>
              </a:xfrm>
              <a:prstGeom prst="rect">
                <a:avLst/>
              </a:prstGeom>
              <a:solidFill>
                <a:srgbClr val="E68900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en-US" sz="1200" b="1" dirty="0" smtClean="0"/>
                  <a:t>“Big Data” and Extreme</a:t>
                </a:r>
              </a:p>
              <a:p>
                <a:pPr>
                  <a:lnSpc>
                    <a:spcPts val="1400"/>
                  </a:lnSpc>
                </a:pPr>
                <a:r>
                  <a:rPr lang="en-US" sz="1200" b="1" dirty="0" smtClean="0"/>
                  <a:t>Information Processing and Management</a:t>
                </a:r>
              </a:p>
              <a:p>
                <a:pPr>
                  <a:lnSpc>
                    <a:spcPts val="1400"/>
                  </a:lnSpc>
                </a:pPr>
                <a:endParaRPr lang="en-US" sz="1200" dirty="0"/>
              </a:p>
              <a:p>
                <a:pPr>
                  <a:lnSpc>
                    <a:spcPts val="1400"/>
                  </a:lnSpc>
                </a:pPr>
                <a:r>
                  <a:rPr lang="en-US" sz="1200" b="1" dirty="0" smtClean="0"/>
                  <a:t>Cloud Computing</a:t>
                </a:r>
              </a:p>
              <a:p>
                <a:pPr>
                  <a:lnSpc>
                    <a:spcPts val="1400"/>
                  </a:lnSpc>
                </a:pPr>
                <a:endParaRPr lang="en-US" sz="1200" dirty="0"/>
              </a:p>
              <a:p>
                <a:pPr>
                  <a:lnSpc>
                    <a:spcPts val="1400"/>
                  </a:lnSpc>
                </a:pPr>
                <a:r>
                  <a:rPr lang="en-US" sz="1200" dirty="0" smtClean="0"/>
                  <a:t>In-memory Database Management Systems</a:t>
                </a:r>
              </a:p>
              <a:p>
                <a:pPr>
                  <a:lnSpc>
                    <a:spcPts val="1400"/>
                  </a:lnSpc>
                </a:pPr>
                <a:endParaRPr lang="en-US" sz="1200" dirty="0"/>
              </a:p>
              <a:p>
                <a:pPr>
                  <a:lnSpc>
                    <a:spcPts val="1400"/>
                  </a:lnSpc>
                </a:pPr>
                <a:r>
                  <a:rPr lang="en-US" sz="1200" dirty="0" smtClean="0"/>
                  <a:t>Media Tablet</a:t>
                </a:r>
                <a:endParaRPr lang="en-US" sz="12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581400" y="2305066"/>
                <a:ext cx="1755648" cy="1631216"/>
              </a:xfrm>
              <a:prstGeom prst="rect">
                <a:avLst/>
              </a:prstGeom>
              <a:solidFill>
                <a:srgbClr val="D6A300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200"/>
                  </a:lnSpc>
                </a:pPr>
                <a:r>
                  <a:rPr lang="en-US" sz="1200" b="1" dirty="0" smtClean="0"/>
                  <a:t>Cloud/Web Platforms</a:t>
                </a:r>
              </a:p>
              <a:p>
                <a:pPr>
                  <a:lnSpc>
                    <a:spcPts val="1200"/>
                  </a:lnSpc>
                </a:pPr>
                <a:endParaRPr lang="en-US" sz="1200" b="1" dirty="0"/>
              </a:p>
              <a:p>
                <a:pPr>
                  <a:lnSpc>
                    <a:spcPts val="1200"/>
                  </a:lnSpc>
                </a:pPr>
                <a:r>
                  <a:rPr lang="en-US" sz="1200" b="1" dirty="0" smtClean="0"/>
                  <a:t>Private Cloud Computing</a:t>
                </a:r>
              </a:p>
              <a:p>
                <a:pPr>
                  <a:lnSpc>
                    <a:spcPts val="1200"/>
                  </a:lnSpc>
                </a:pPr>
                <a:endParaRPr lang="en-US" sz="1200" dirty="0"/>
              </a:p>
              <a:p>
                <a:pPr>
                  <a:lnSpc>
                    <a:spcPts val="1200"/>
                  </a:lnSpc>
                </a:pPr>
                <a:r>
                  <a:rPr lang="en-US" sz="1200" dirty="0" smtClean="0"/>
                  <a:t>QR/Color Bar Code</a:t>
                </a:r>
              </a:p>
              <a:p>
                <a:pPr>
                  <a:lnSpc>
                    <a:spcPts val="1200"/>
                  </a:lnSpc>
                </a:pPr>
                <a:endParaRPr lang="en-US" sz="1200" dirty="0" smtClean="0"/>
              </a:p>
              <a:p>
                <a:pPr>
                  <a:lnSpc>
                    <a:spcPts val="1200"/>
                  </a:lnSpc>
                </a:pPr>
                <a:r>
                  <a:rPr lang="en-US" sz="1200" dirty="0" smtClean="0"/>
                  <a:t>Social Analytics</a:t>
                </a:r>
              </a:p>
              <a:p>
                <a:pPr>
                  <a:lnSpc>
                    <a:spcPts val="1200"/>
                  </a:lnSpc>
                </a:pPr>
                <a:endParaRPr lang="en-US" sz="1200" dirty="0"/>
              </a:p>
              <a:p>
                <a:pPr>
                  <a:lnSpc>
                    <a:spcPts val="1200"/>
                  </a:lnSpc>
                </a:pPr>
                <a:r>
                  <a:rPr lang="en-US" sz="1200" dirty="0" smtClean="0"/>
                  <a:t>Wireless Power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407152" y="347008"/>
                <a:ext cx="1755648" cy="1887696"/>
              </a:xfrm>
              <a:prstGeom prst="rect">
                <a:avLst/>
              </a:prstGeom>
              <a:solidFill>
                <a:srgbClr val="D6A300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en-US" sz="1200" dirty="0" smtClean="0"/>
                  <a:t>3D Printing</a:t>
                </a:r>
              </a:p>
              <a:p>
                <a:pPr>
                  <a:lnSpc>
                    <a:spcPts val="1000"/>
                  </a:lnSpc>
                </a:pPr>
                <a:endParaRPr lang="en-US" sz="1200" dirty="0"/>
              </a:p>
              <a:p>
                <a:pPr>
                  <a:lnSpc>
                    <a:spcPts val="1000"/>
                  </a:lnSpc>
                </a:pPr>
                <a:r>
                  <a:rPr lang="en-US" sz="1100" dirty="0" smtClean="0"/>
                  <a:t>Content enriched Services</a:t>
                </a:r>
              </a:p>
              <a:p>
                <a:pPr>
                  <a:lnSpc>
                    <a:spcPts val="1000"/>
                  </a:lnSpc>
                </a:pPr>
                <a:endParaRPr lang="en-US" sz="1200" dirty="0"/>
              </a:p>
              <a:p>
                <a:pPr>
                  <a:lnSpc>
                    <a:spcPts val="1000"/>
                  </a:lnSpc>
                </a:pPr>
                <a:r>
                  <a:rPr lang="en-US" sz="1200" b="1" dirty="0" smtClean="0"/>
                  <a:t>Internet of Things</a:t>
                </a:r>
              </a:p>
              <a:p>
                <a:pPr>
                  <a:lnSpc>
                    <a:spcPts val="1000"/>
                  </a:lnSpc>
                </a:pPr>
                <a:endParaRPr lang="en-US" sz="1200" dirty="0" smtClean="0"/>
              </a:p>
              <a:p>
                <a:pPr>
                  <a:lnSpc>
                    <a:spcPts val="1000"/>
                  </a:lnSpc>
                </a:pPr>
                <a:r>
                  <a:rPr lang="en-US" sz="1200" dirty="0" smtClean="0"/>
                  <a:t>Internet TV</a:t>
                </a:r>
              </a:p>
              <a:p>
                <a:pPr>
                  <a:lnSpc>
                    <a:spcPts val="1000"/>
                  </a:lnSpc>
                </a:pPr>
                <a:endParaRPr lang="en-US" sz="1200" dirty="0"/>
              </a:p>
              <a:p>
                <a:pPr>
                  <a:lnSpc>
                    <a:spcPts val="1000"/>
                  </a:lnSpc>
                </a:pPr>
                <a:r>
                  <a:rPr lang="en-US" sz="1200" dirty="0" smtClean="0"/>
                  <a:t>Machine to Machine Communication Services</a:t>
                </a:r>
              </a:p>
              <a:p>
                <a:pPr>
                  <a:lnSpc>
                    <a:spcPts val="1000"/>
                  </a:lnSpc>
                </a:pPr>
                <a:endParaRPr lang="en-US" sz="1200" dirty="0" smtClean="0"/>
              </a:p>
              <a:p>
                <a:pPr>
                  <a:lnSpc>
                    <a:spcPts val="1000"/>
                  </a:lnSpc>
                </a:pPr>
                <a:r>
                  <a:rPr lang="en-US" sz="1200" dirty="0" smtClean="0"/>
                  <a:t>Natural Language Question Answering</a:t>
                </a:r>
              </a:p>
              <a:p>
                <a:pPr>
                  <a:lnSpc>
                    <a:spcPts val="1000"/>
                  </a:lnSpc>
                </a:pPr>
                <a:endParaRPr lang="en-US" sz="1200" dirty="0" smtClean="0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0" y="303664"/>
              <a:ext cx="1752600" cy="609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en-US" sz="1700" b="1" dirty="0" smtClean="0">
                  <a:solidFill>
                    <a:prstClr val="black"/>
                  </a:solidFill>
                </a:rPr>
                <a:t>Transformational</a:t>
              </a:r>
            </a:p>
            <a:p>
              <a:pPr algn="ctr"/>
              <a:endParaRPr lang="en-US" sz="2400" b="1" dirty="0" smtClean="0">
                <a:solidFill>
                  <a:prstClr val="black"/>
                </a:solidFill>
              </a:endParaRPr>
            </a:p>
            <a:p>
              <a:pPr algn="ctr"/>
              <a:endParaRPr lang="en-US" sz="2400" b="1" dirty="0">
                <a:solidFill>
                  <a:prstClr val="black"/>
                </a:solidFill>
              </a:endParaRPr>
            </a:p>
            <a:p>
              <a:pPr algn="ctr"/>
              <a:endParaRPr lang="en-US" sz="2400" b="1" dirty="0" smtClean="0">
                <a:solidFill>
                  <a:prstClr val="black"/>
                </a:solidFill>
              </a:endParaRPr>
            </a:p>
            <a:p>
              <a:pPr algn="ctr"/>
              <a:endParaRPr lang="en-US" sz="2400" b="1" dirty="0" smtClean="0">
                <a:solidFill>
                  <a:prstClr val="black"/>
                </a:solidFill>
              </a:endParaRPr>
            </a:p>
            <a:p>
              <a:pPr algn="ctr"/>
              <a:endParaRPr lang="en-US" sz="24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en-US" sz="2400" b="1" dirty="0" smtClean="0">
                  <a:solidFill>
                    <a:prstClr val="black"/>
                  </a:solidFill>
                </a:rPr>
                <a:t>High</a:t>
              </a:r>
            </a:p>
            <a:p>
              <a:pPr algn="ctr"/>
              <a:endParaRPr lang="en-US" sz="2400" b="1" dirty="0" smtClean="0">
                <a:solidFill>
                  <a:prstClr val="black"/>
                </a:solidFill>
              </a:endParaRPr>
            </a:p>
            <a:p>
              <a:pPr algn="ctr"/>
              <a:endParaRPr lang="en-US" sz="2400" b="1" dirty="0" smtClean="0">
                <a:solidFill>
                  <a:prstClr val="black"/>
                </a:solidFill>
              </a:endParaRPr>
            </a:p>
            <a:p>
              <a:pPr algn="ctr"/>
              <a:endParaRPr lang="en-US" sz="24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en-US" sz="2400" b="1" dirty="0" smtClean="0">
                  <a:solidFill>
                    <a:prstClr val="black"/>
                  </a:solidFill>
                </a:rPr>
                <a:t>Moderate</a:t>
              </a:r>
            </a:p>
            <a:p>
              <a:pPr algn="ctr"/>
              <a:endParaRPr lang="en-US" sz="2400" b="1" dirty="0">
                <a:solidFill>
                  <a:prstClr val="black"/>
                </a:solidFill>
              </a:endParaRPr>
            </a:p>
            <a:p>
              <a:pPr algn="ctr"/>
              <a:endParaRPr lang="en-US" sz="2400" b="1" dirty="0" smtClean="0">
                <a:solidFill>
                  <a:prstClr val="black"/>
                </a:solidFill>
              </a:endParaRPr>
            </a:p>
            <a:p>
              <a:pPr algn="ctr"/>
              <a:endParaRPr lang="en-US" sz="24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en-US" sz="2400" b="1" dirty="0" smtClean="0">
                  <a:solidFill>
                    <a:prstClr val="black"/>
                  </a:solidFill>
                </a:rPr>
                <a:t>Low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095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7730" y="76200"/>
            <a:ext cx="8229600" cy="838200"/>
          </a:xfrm>
        </p:spPr>
        <p:txBody>
          <a:bodyPr/>
          <a:lstStyle/>
          <a:p>
            <a:r>
              <a:rPr lang="en-US" b="1" dirty="0" smtClean="0"/>
              <a:t>Clouds and Jobs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8991600" cy="6096000"/>
          </a:xfrm>
        </p:spPr>
        <p:txBody>
          <a:bodyPr>
            <a:noAutofit/>
          </a:bodyPr>
          <a:lstStyle/>
          <a:p>
            <a:r>
              <a:rPr lang="en-US" sz="2100" b="1" dirty="0" smtClean="0"/>
              <a:t>Clouds</a:t>
            </a:r>
            <a:r>
              <a:rPr lang="en-US" sz="2100" dirty="0" smtClean="0"/>
              <a:t> </a:t>
            </a:r>
            <a:r>
              <a:rPr lang="en-US" sz="2100" dirty="0"/>
              <a:t>are a major industry thrust with a growing fraction of IT expenditure that IDC estimates will grow to </a:t>
            </a:r>
            <a:r>
              <a:rPr lang="en-US" sz="2100" b="1" dirty="0"/>
              <a:t>$44.2 billion direct investment in </a:t>
            </a:r>
            <a:r>
              <a:rPr lang="en-US" sz="2100" b="1" dirty="0" smtClean="0"/>
              <a:t>2013</a:t>
            </a:r>
            <a:r>
              <a:rPr lang="en-US" sz="2100" dirty="0" smtClean="0"/>
              <a:t> </a:t>
            </a:r>
            <a:r>
              <a:rPr lang="en-US" sz="2100" dirty="0"/>
              <a:t>while </a:t>
            </a:r>
            <a:r>
              <a:rPr lang="en-US" sz="2100" dirty="0">
                <a:solidFill>
                  <a:srgbClr val="FF0000"/>
                </a:solidFill>
              </a:rPr>
              <a:t>15% of IT investment in 2011 </a:t>
            </a:r>
            <a:r>
              <a:rPr lang="en-US" sz="2100" dirty="0"/>
              <a:t>will be related to cloud systems with a 30% growth in public </a:t>
            </a:r>
            <a:r>
              <a:rPr lang="en-US" sz="2100" dirty="0" smtClean="0"/>
              <a:t>sector.</a:t>
            </a:r>
          </a:p>
          <a:p>
            <a:r>
              <a:rPr lang="en-US" sz="2100" dirty="0" smtClean="0"/>
              <a:t>Gartner </a:t>
            </a:r>
            <a:r>
              <a:rPr lang="en-US" sz="2100" dirty="0"/>
              <a:t>also rates cloud computing high on list of critical emerging technologies with for </a:t>
            </a:r>
            <a:r>
              <a:rPr lang="en-US" sz="2100" dirty="0" smtClean="0"/>
              <a:t>example in 2010 </a:t>
            </a:r>
            <a:r>
              <a:rPr lang="en-US" sz="2100" dirty="0"/>
              <a:t>“</a:t>
            </a:r>
            <a:r>
              <a:rPr lang="en-US" sz="2100" dirty="0">
                <a:solidFill>
                  <a:srgbClr val="FF0000"/>
                </a:solidFill>
              </a:rPr>
              <a:t>Cloud Computing</a:t>
            </a:r>
            <a:r>
              <a:rPr lang="en-US" sz="2100" dirty="0"/>
              <a:t>” and “</a:t>
            </a:r>
            <a:r>
              <a:rPr lang="en-US" sz="2100" dirty="0">
                <a:solidFill>
                  <a:srgbClr val="FF0000"/>
                </a:solidFill>
              </a:rPr>
              <a:t>Cloud Web Platforms</a:t>
            </a:r>
            <a:r>
              <a:rPr lang="en-US" sz="2100" dirty="0"/>
              <a:t>” rated as </a:t>
            </a:r>
            <a:r>
              <a:rPr lang="en-US" sz="2100" dirty="0">
                <a:solidFill>
                  <a:srgbClr val="FF0000"/>
                </a:solidFill>
              </a:rPr>
              <a:t>transformational</a:t>
            </a:r>
            <a:r>
              <a:rPr lang="en-US" sz="2100" dirty="0"/>
              <a:t> (their highest rating for impact) in the next 2-5 </a:t>
            </a:r>
            <a:r>
              <a:rPr lang="en-US" sz="2100" dirty="0" smtClean="0"/>
              <a:t>years.</a:t>
            </a:r>
          </a:p>
          <a:p>
            <a:r>
              <a:rPr lang="en-US" sz="2100" dirty="0" smtClean="0"/>
              <a:t>Correspondingly </a:t>
            </a:r>
            <a:r>
              <a:rPr lang="en-US" sz="2100" dirty="0"/>
              <a:t>there is and will continue to be major opportunities for </a:t>
            </a:r>
            <a:r>
              <a:rPr lang="en-US" sz="2100" dirty="0">
                <a:solidFill>
                  <a:srgbClr val="FF0000"/>
                </a:solidFill>
              </a:rPr>
              <a:t>new jobs in cloud computing </a:t>
            </a:r>
            <a:r>
              <a:rPr lang="en-US" sz="2100" dirty="0"/>
              <a:t>with a recent European study estimating there will be </a:t>
            </a:r>
            <a:r>
              <a:rPr lang="en-US" sz="2100" b="1" dirty="0"/>
              <a:t>2.4 million new cloud computing jobs in Europe alone by </a:t>
            </a:r>
            <a:r>
              <a:rPr lang="en-US" sz="2100" b="1" dirty="0" smtClean="0"/>
              <a:t>2015</a:t>
            </a:r>
            <a:r>
              <a:rPr lang="en-US" sz="2100" dirty="0" smtClean="0"/>
              <a:t>. </a:t>
            </a:r>
          </a:p>
          <a:p>
            <a:r>
              <a:rPr lang="en-US" sz="2100" dirty="0"/>
              <a:t>C</a:t>
            </a:r>
            <a:r>
              <a:rPr lang="en-US" sz="2100" dirty="0" smtClean="0"/>
              <a:t>loud </a:t>
            </a:r>
            <a:r>
              <a:rPr lang="en-US" sz="2100" dirty="0"/>
              <a:t>computing </a:t>
            </a:r>
            <a:r>
              <a:rPr lang="en-US" sz="2100" dirty="0" smtClean="0"/>
              <a:t>spans research and economy and so attractive component of </a:t>
            </a:r>
            <a:r>
              <a:rPr lang="en-US" sz="2100" b="1" dirty="0" smtClean="0">
                <a:solidFill>
                  <a:srgbClr val="FF0000"/>
                </a:solidFill>
              </a:rPr>
              <a:t>curriculum</a:t>
            </a:r>
            <a:r>
              <a:rPr lang="en-US" sz="2100" b="1" dirty="0" smtClean="0"/>
              <a:t> </a:t>
            </a:r>
            <a:r>
              <a:rPr lang="en-US" sz="2100" dirty="0" smtClean="0"/>
              <a:t>for students that mix “going on to PhD” or “graduating and working in industry” (as at Indiana University where most CS Masters students go to industry)</a:t>
            </a:r>
          </a:p>
          <a:p>
            <a:r>
              <a:rPr lang="en-US" sz="2100" b="1" dirty="0" smtClean="0"/>
              <a:t>GIS</a:t>
            </a:r>
            <a:r>
              <a:rPr lang="en-US" sz="2100" dirty="0" smtClean="0"/>
              <a:t> also lots of jobs?</a:t>
            </a:r>
          </a:p>
        </p:txBody>
      </p:sp>
    </p:spTree>
    <p:extLst>
      <p:ext uri="{BB962C8B-B14F-4D97-AF65-F5344CB8AC3E}">
        <p14:creationId xmlns:p14="http://schemas.microsoft.com/office/powerpoint/2010/main" val="140293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0.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13938</TotalTime>
  <Words>1751</Words>
  <Application>Microsoft Office PowerPoint</Application>
  <PresentationFormat>On-screen Show (4:3)</PresentationFormat>
  <Paragraphs>369</Paragraphs>
  <Slides>34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1_Office Theme</vt:lpstr>
      <vt:lpstr>3_Office Theme</vt:lpstr>
      <vt:lpstr>PhotoImpact</vt:lpstr>
      <vt:lpstr>Geoinformatics and  Data Intensive Applications on Clouds</vt:lpstr>
      <vt:lpstr>Topics Covered</vt:lpstr>
      <vt:lpstr>Some Trends</vt:lpstr>
      <vt:lpstr>Some Data sizes</vt:lpstr>
      <vt:lpstr>Clouds Offer From different points of view </vt:lpstr>
      <vt:lpstr>The Google gmail example</vt:lpstr>
      <vt:lpstr>PowerPoint Presentation</vt:lpstr>
      <vt:lpstr>PowerPoint Presentation</vt:lpstr>
      <vt:lpstr>Clouds and Jobs</vt:lpstr>
      <vt:lpstr>Clouds Grids and Supercomputers: Infrastructure and Applications </vt:lpstr>
      <vt:lpstr>Clouds and Grids/HPC</vt:lpstr>
      <vt:lpstr>2 Aspects of Cloud Computing:  Infrastructure and Runtimes (aka Platforms)</vt:lpstr>
      <vt:lpstr>What Applications work in Clouds</vt:lpstr>
      <vt:lpstr>Clouds in Geoinformatics</vt:lpstr>
      <vt:lpstr>MapReduce and Iterative MapReduce for non trivial parallel applications on Clouds </vt:lpstr>
      <vt:lpstr>MapReduce “File/Data Repository” Parallelism</vt:lpstr>
      <vt:lpstr>Performance – Kmeans Clustering</vt:lpstr>
      <vt:lpstr>Internet of Things: Sensor Grids supported as pleasingly parallel applications on clouds </vt:lpstr>
      <vt:lpstr>Internet of Things/Sensors and Clouds</vt:lpstr>
      <vt:lpstr>Sensors as a Service</vt:lpstr>
      <vt:lpstr>Sensor Grid supported by IoT Cloud</vt:lpstr>
      <vt:lpstr>Sensor/IoT Cloud Architecture</vt:lpstr>
      <vt:lpstr>Polar Science and Earthquake Science From GPU to Cloud</vt:lpstr>
      <vt:lpstr>PowerPoint Presentation</vt:lpstr>
      <vt:lpstr>PowerPoint Presentation</vt:lpstr>
      <vt:lpstr>Hidden Markov Method based  Layer Finding</vt:lpstr>
      <vt:lpstr>Back Projection Speedup of GPU wrt Matlab 2 processor Xeon CPU </vt:lpstr>
      <vt:lpstr>Cloud-GIS Architecture</vt:lpstr>
      <vt:lpstr>Data Distribution Example: PolarGrid</vt:lpstr>
      <vt:lpstr>Data Distribution Example: QuakeSim</vt:lpstr>
      <vt:lpstr>FutureGrid in a Nutshell</vt:lpstr>
      <vt:lpstr>FutureGrid key Concepts</vt:lpstr>
      <vt:lpstr>FutureGrid:  a Grid/Cloud/HPC Testbed</vt:lpstr>
      <vt:lpstr>5 Use Types for FutureGrid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Choi, Jong Youl</dc:creator>
  <cp:lastModifiedBy>Geoffrey Fox</cp:lastModifiedBy>
  <cp:revision>718</cp:revision>
  <dcterms:created xsi:type="dcterms:W3CDTF">2010-11-02T19:01:47Z</dcterms:created>
  <dcterms:modified xsi:type="dcterms:W3CDTF">2011-12-19T03:36:21Z</dcterms:modified>
</cp:coreProperties>
</file>