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81"/>
  </p:notesMasterIdLst>
  <p:sldIdLst>
    <p:sldId id="297" r:id="rId3"/>
    <p:sldId id="386" r:id="rId4"/>
    <p:sldId id="407" r:id="rId5"/>
    <p:sldId id="418" r:id="rId6"/>
    <p:sldId id="408" r:id="rId7"/>
    <p:sldId id="409" r:id="rId8"/>
    <p:sldId id="410" r:id="rId9"/>
    <p:sldId id="411" r:id="rId10"/>
    <p:sldId id="412" r:id="rId11"/>
    <p:sldId id="413" r:id="rId12"/>
    <p:sldId id="415" r:id="rId13"/>
    <p:sldId id="422" r:id="rId14"/>
    <p:sldId id="416" r:id="rId15"/>
    <p:sldId id="298" r:id="rId16"/>
    <p:sldId id="299" r:id="rId17"/>
    <p:sldId id="300" r:id="rId18"/>
    <p:sldId id="435" r:id="rId19"/>
    <p:sldId id="301" r:id="rId20"/>
    <p:sldId id="302" r:id="rId21"/>
    <p:sldId id="385" r:id="rId22"/>
    <p:sldId id="423" r:id="rId23"/>
    <p:sldId id="303" r:id="rId24"/>
    <p:sldId id="331" r:id="rId25"/>
    <p:sldId id="338" r:id="rId26"/>
    <p:sldId id="384" r:id="rId27"/>
    <p:sldId id="383" r:id="rId28"/>
    <p:sldId id="432" r:id="rId29"/>
    <p:sldId id="433" r:id="rId30"/>
    <p:sldId id="434" r:id="rId31"/>
    <p:sldId id="379" r:id="rId32"/>
    <p:sldId id="382" r:id="rId33"/>
    <p:sldId id="424" r:id="rId34"/>
    <p:sldId id="305" r:id="rId35"/>
    <p:sldId id="306" r:id="rId36"/>
    <p:sldId id="336" r:id="rId37"/>
    <p:sldId id="326" r:id="rId38"/>
    <p:sldId id="309" r:id="rId39"/>
    <p:sldId id="437" r:id="rId40"/>
    <p:sldId id="436" r:id="rId41"/>
    <p:sldId id="425" r:id="rId42"/>
    <p:sldId id="426" r:id="rId43"/>
    <p:sldId id="427" r:id="rId44"/>
    <p:sldId id="428" r:id="rId45"/>
    <p:sldId id="429" r:id="rId46"/>
    <p:sldId id="431" r:id="rId47"/>
    <p:sldId id="313" r:id="rId48"/>
    <p:sldId id="314" r:id="rId49"/>
    <p:sldId id="315" r:id="rId50"/>
    <p:sldId id="337" r:id="rId51"/>
    <p:sldId id="335" r:id="rId52"/>
    <p:sldId id="316" r:id="rId53"/>
    <p:sldId id="317" r:id="rId54"/>
    <p:sldId id="419" r:id="rId55"/>
    <p:sldId id="391" r:id="rId56"/>
    <p:sldId id="392" r:id="rId57"/>
    <p:sldId id="388" r:id="rId58"/>
    <p:sldId id="389" r:id="rId59"/>
    <p:sldId id="346" r:id="rId60"/>
    <p:sldId id="393" r:id="rId61"/>
    <p:sldId id="352" r:id="rId62"/>
    <p:sldId id="398" r:id="rId63"/>
    <p:sldId id="405" r:id="rId64"/>
    <p:sldId id="406" r:id="rId65"/>
    <p:sldId id="399" r:id="rId66"/>
    <p:sldId id="353" r:id="rId67"/>
    <p:sldId id="420" r:id="rId68"/>
    <p:sldId id="390" r:id="rId69"/>
    <p:sldId id="404" r:id="rId70"/>
    <p:sldId id="361" r:id="rId71"/>
    <p:sldId id="364" r:id="rId72"/>
    <p:sldId id="365" r:id="rId73"/>
    <p:sldId id="366" r:id="rId74"/>
    <p:sldId id="367" r:id="rId75"/>
    <p:sldId id="400" r:id="rId76"/>
    <p:sldId id="421" r:id="rId77"/>
    <p:sldId id="430" r:id="rId78"/>
    <p:sldId id="333" r:id="rId79"/>
    <p:sldId id="33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FC9F1"/>
    <a:srgbClr val="FF9797"/>
    <a:srgbClr val="C2E59B"/>
    <a:srgbClr val="B0DD7F"/>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83228" autoAdjust="0"/>
  </p:normalViewPr>
  <p:slideViewPr>
    <p:cSldViewPr>
      <p:cViewPr varScale="1">
        <p:scale>
          <a:sx n="108" d="100"/>
          <a:sy n="108" d="100"/>
        </p:scale>
        <p:origin x="-624"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javidiaz:Documents:IM_Rain_times_paper_fixed_withcache_gregor.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198018944"/>
        <c:axId val="198180864"/>
      </c:scatterChart>
      <c:valAx>
        <c:axId val="198018944"/>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layout/>
          <c:overlay val="0"/>
        </c:title>
        <c:numFmt formatCode="General" sourceLinked="1"/>
        <c:majorTickMark val="out"/>
        <c:minorTickMark val="none"/>
        <c:tickLblPos val="nextTo"/>
        <c:crossAx val="198180864"/>
        <c:crosses val="autoZero"/>
        <c:crossBetween val="midCat"/>
        <c:majorUnit val="32"/>
      </c:valAx>
      <c:valAx>
        <c:axId val="198180864"/>
        <c:scaling>
          <c:orientation val="minMax"/>
        </c:scaling>
        <c:delete val="0"/>
        <c:axPos val="l"/>
        <c:majorGridlines/>
        <c:title>
          <c:tx>
            <c:rich>
              <a:bodyPr rot="-5400000" vert="horz"/>
              <a:lstStyle/>
              <a:p>
                <a:pPr>
                  <a:defRPr/>
                </a:pPr>
                <a:r>
                  <a:rPr lang="en-US" dirty="0" smtClean="0"/>
                  <a:t>Relative Parallel </a:t>
                </a:r>
                <a:r>
                  <a:rPr lang="en-US" dirty="0"/>
                  <a:t>Efficiency</a:t>
                </a:r>
              </a:p>
            </c:rich>
          </c:tx>
          <c:layout/>
          <c:overlay val="0"/>
        </c:title>
        <c:numFmt formatCode="General" sourceLinked="1"/>
        <c:majorTickMark val="out"/>
        <c:minorTickMark val="none"/>
        <c:tickLblPos val="nextTo"/>
        <c:crossAx val="198018944"/>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230720256"/>
        <c:axId val="230722944"/>
      </c:lineChart>
      <c:catAx>
        <c:axId val="230720256"/>
        <c:scaling>
          <c:orientation val="minMax"/>
        </c:scaling>
        <c:delete val="0"/>
        <c:axPos val="b"/>
        <c:title>
          <c:tx>
            <c:rich>
              <a:bodyPr/>
              <a:lstStyle/>
              <a:p>
                <a:pPr>
                  <a:defRPr/>
                </a:pPr>
                <a:r>
                  <a:rPr lang="en-US"/>
                  <a:t>Num Nodes x Num Data Points</a:t>
                </a:r>
              </a:p>
            </c:rich>
          </c:tx>
          <c:layout/>
          <c:overlay val="0"/>
        </c:title>
        <c:majorTickMark val="out"/>
        <c:minorTickMark val="none"/>
        <c:tickLblPos val="nextTo"/>
        <c:txPr>
          <a:bodyPr rot="2100000"/>
          <a:lstStyle/>
          <a:p>
            <a:pPr>
              <a:defRPr sz="1000"/>
            </a:pPr>
            <a:endParaRPr lang="en-US"/>
          </a:p>
        </c:txPr>
        <c:crossAx val="230722944"/>
        <c:crosses val="autoZero"/>
        <c:auto val="1"/>
        <c:lblAlgn val="ctr"/>
        <c:lblOffset val="100"/>
        <c:noMultiLvlLbl val="0"/>
      </c:catAx>
      <c:valAx>
        <c:axId val="230722944"/>
        <c:scaling>
          <c:orientation val="minMax"/>
          <c:max val="1000"/>
        </c:scaling>
        <c:delete val="0"/>
        <c:axPos val="l"/>
        <c:majorGridlines/>
        <c:title>
          <c:tx>
            <c:rich>
              <a:bodyPr rot="-5400000" vert="horz"/>
              <a:lstStyle/>
              <a:p>
                <a:pPr>
                  <a:defRPr/>
                </a:pPr>
                <a:r>
                  <a:rPr lang="en-US"/>
                  <a:t>Time (ms)</a:t>
                </a:r>
              </a:p>
            </c:rich>
          </c:tx>
          <c:layout/>
          <c:overlay val="0"/>
        </c:title>
        <c:numFmt formatCode="#,##0" sourceLinked="0"/>
        <c:majorTickMark val="out"/>
        <c:minorTickMark val="none"/>
        <c:tickLblPos val="nextTo"/>
        <c:crossAx val="230720256"/>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110413696"/>
        <c:axId val="110412160"/>
      </c:barChart>
      <c:valAx>
        <c:axId val="110412160"/>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110413696"/>
        <c:crosses val="autoZero"/>
        <c:crossBetween val="between"/>
      </c:valAx>
      <c:catAx>
        <c:axId val="110413696"/>
        <c:scaling>
          <c:orientation val="minMax"/>
        </c:scaling>
        <c:delete val="0"/>
        <c:axPos val="l"/>
        <c:majorTickMark val="out"/>
        <c:minorTickMark val="none"/>
        <c:tickLblPos val="nextTo"/>
        <c:crossAx val="110412160"/>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tx>
                <c:rich>
                  <a:bodyPr/>
                  <a:lstStyle/>
                  <a:p>
                    <a:r>
                      <a:rPr lang="en-US"/>
                      <a:t>other Domain Science 
14%</a:t>
                    </a:r>
                  </a:p>
                </c:rich>
              </c:tx>
              <c:showLegendKey val="0"/>
              <c:showVal val="0"/>
              <c:showCatName val="1"/>
              <c:showSerName val="0"/>
              <c:showPercent val="1"/>
              <c:showBubbleSize val="0"/>
            </c:dLbl>
            <c:dLbl>
              <c:idx val="4"/>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64875210566602"/>
          <c:y val="4.30883106071819E-2"/>
          <c:w val="0.84603470682669502"/>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Generate_ubuntu!$P$9:$S$9</c:f>
              <c:numCache>
                <c:formatCode>General</c:formatCode>
                <c:ptCount val="4"/>
                <c:pt idx="0">
                  <c:v>56.796834945699999</c:v>
                </c:pt>
                <c:pt idx="1">
                  <c:v>73.612567941366663</c:v>
                </c:pt>
                <c:pt idx="2">
                  <c:v>145.67268031294549</c:v>
                </c:pt>
                <c:pt idx="3">
                  <c:v>192.74707335235831</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Generate_ubuntu!$P$10:$S$10</c:f>
              <c:numCache>
                <c:formatCode>General</c:formatCode>
                <c:ptCount val="4"/>
                <c:pt idx="0">
                  <c:v>369.72024432799998</c:v>
                </c:pt>
                <c:pt idx="1">
                  <c:v>454.35630214216673</c:v>
                </c:pt>
                <c:pt idx="2">
                  <c:v>631.72811100709077</c:v>
                </c:pt>
                <c:pt idx="3">
                  <c:v>995.86243329449871</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Generate_ubuntu!$P$12:$S$12</c:f>
              <c:numCache>
                <c:formatCode>General</c:formatCode>
                <c:ptCount val="4"/>
                <c:pt idx="0">
                  <c:v>25.455267747233339</c:v>
                </c:pt>
                <c:pt idx="1">
                  <c:v>26.051242152850001</c:v>
                </c:pt>
                <c:pt idx="2">
                  <c:v>27.85086926546364</c:v>
                </c:pt>
                <c:pt idx="3">
                  <c:v>31.385108937816671</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Generate_ubuntu!$P$13:$S$13</c:f>
              <c:numCache>
                <c:formatCode>General</c:formatCode>
                <c:ptCount val="4"/>
                <c:pt idx="0">
                  <c:v>4.2869629859933402</c:v>
                </c:pt>
                <c:pt idx="1">
                  <c:v>4.3599288860949956</c:v>
                </c:pt>
                <c:pt idx="2">
                  <c:v>6.8283293680681796</c:v>
                </c:pt>
                <c:pt idx="3">
                  <c:v>9.2701921264329172</c:v>
                </c:pt>
              </c:numCache>
            </c:numRef>
          </c:val>
        </c:ser>
        <c:dLbls>
          <c:showLegendKey val="0"/>
          <c:showVal val="0"/>
          <c:showCatName val="0"/>
          <c:showSerName val="0"/>
          <c:showPercent val="0"/>
          <c:showBubbleSize val="0"/>
        </c:dLbls>
        <c:gapWidth val="150"/>
        <c:overlap val="100"/>
        <c:axId val="110484480"/>
        <c:axId val="110498944"/>
      </c:barChart>
      <c:catAx>
        <c:axId val="110484480"/>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98944"/>
        <c:crosses val="autoZero"/>
        <c:auto val="1"/>
        <c:lblAlgn val="ctr"/>
        <c:lblOffset val="100"/>
        <c:noMultiLvlLbl val="0"/>
      </c:catAx>
      <c:valAx>
        <c:axId val="110498944"/>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484480"/>
        <c:crosses val="autoZero"/>
        <c:crossBetween val="between"/>
      </c:valAx>
      <c:spPr>
        <a:ln>
          <a:solidFill>
            <a:schemeClr val="tx1"/>
          </a:solidFill>
        </a:ln>
      </c:spPr>
    </c:plotArea>
    <c:legend>
      <c:legendPos val="r"/>
      <c:layout>
        <c:manualLayout>
          <c:xMode val="edge"/>
          <c:yMode val="edge"/>
          <c:x val="0.14686614173228299"/>
          <c:y val="5.9692414481247701E-2"/>
          <c:w val="0.43685583808840256"/>
          <c:h val="0.35220913757364886"/>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55902442019299"/>
          <c:y val="3.74775343786495E-2"/>
          <c:w val="0.84405504136544296"/>
          <c:h val="0.77992599145485997"/>
        </c:manualLayout>
      </c:layout>
      <c:barChart>
        <c:barDir val="col"/>
        <c:grouping val="stacked"/>
        <c:varyColors val="0"/>
        <c:ser>
          <c:idx val="0"/>
          <c:order val="0"/>
          <c:tx>
            <c:strRef>
              <c:f>Generate_centos!$A$9</c:f>
              <c:strCache>
                <c:ptCount val="1"/>
                <c:pt idx="0">
                  <c:v>(1) Boot VM</c:v>
                </c:pt>
              </c:strCache>
            </c:strRef>
          </c:tx>
          <c:spPr>
            <a:solidFill>
              <a:schemeClr val="tx2"/>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Generate_centos!$P$9:$S$9</c:f>
              <c:numCache>
                <c:formatCode>General</c:formatCode>
                <c:ptCount val="4"/>
                <c:pt idx="0">
                  <c:v>125.44038105</c:v>
                </c:pt>
                <c:pt idx="1">
                  <c:v>171.9120091598333</c:v>
                </c:pt>
                <c:pt idx="2">
                  <c:v>277.60600892708322</c:v>
                </c:pt>
                <c:pt idx="3">
                  <c:v>526.4673868092724</c:v>
                </c:pt>
              </c:numCache>
            </c:numRef>
          </c:val>
        </c:ser>
        <c:ser>
          <c:idx val="1"/>
          <c:order val="1"/>
          <c:tx>
            <c:strRef>
              <c:f>Generate_centos!$A$10</c:f>
              <c:strCache>
                <c:ptCount val="1"/>
                <c:pt idx="0">
                  <c:v>(2) Generate Image</c:v>
                </c:pt>
              </c:strCache>
            </c:strRef>
          </c:tx>
          <c:spPr>
            <a:solidFill>
              <a:srgbClr val="FF33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Generate_centos!$P$10:$S$10</c:f>
              <c:numCache>
                <c:formatCode>General</c:formatCode>
                <c:ptCount val="4"/>
                <c:pt idx="0">
                  <c:v>222.1113590396667</c:v>
                </c:pt>
                <c:pt idx="1">
                  <c:v>231.65657734883331</c:v>
                </c:pt>
                <c:pt idx="2">
                  <c:v>340.27042913433331</c:v>
                </c:pt>
                <c:pt idx="3">
                  <c:v>426.10014711718202</c:v>
                </c:pt>
              </c:numCache>
            </c:numRef>
          </c:val>
        </c:ser>
        <c:ser>
          <c:idx val="2"/>
          <c:order val="2"/>
          <c:tx>
            <c:strRef>
              <c:f>Generate_centos!$A$12</c:f>
              <c:strCache>
                <c:ptCount val="1"/>
                <c:pt idx="0">
                  <c:v>(3) Compress Image</c:v>
                </c:pt>
              </c:strCache>
            </c:strRef>
          </c:tx>
          <c:spPr>
            <a:solidFill>
              <a:srgbClr val="669900"/>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Generate_centos!$P$12:$S$12</c:f>
              <c:numCache>
                <c:formatCode>General</c:formatCode>
                <c:ptCount val="4"/>
                <c:pt idx="0">
                  <c:v>40.020244995766582</c:v>
                </c:pt>
                <c:pt idx="1">
                  <c:v>40.420981526383343</c:v>
                </c:pt>
                <c:pt idx="2">
                  <c:v>41.779637455933241</c:v>
                </c:pt>
                <c:pt idx="3">
                  <c:v>42.308220874181814</c:v>
                </c:pt>
              </c:numCache>
            </c:numRef>
          </c:val>
        </c:ser>
        <c:ser>
          <c:idx val="3"/>
          <c:order val="3"/>
          <c:tx>
            <c:strRef>
              <c:f>Generate_centos!$A$13</c:f>
              <c:strCache>
                <c:ptCount val="1"/>
                <c:pt idx="0">
                  <c:v>(4) Upload It to the Repository</c:v>
                </c:pt>
              </c:strCache>
            </c:strRef>
          </c:tx>
          <c:spPr>
            <a:solidFill>
              <a:srgbClr val="990033"/>
            </a:solidFill>
            <a:ln w="3175">
              <a:solidFill>
                <a:schemeClr val="tx1"/>
              </a:solidFill>
            </a:ln>
          </c:spPr>
          <c:invertIfNegative val="0"/>
          <c:cat>
            <c:numRef>
              <c:f>Generate_centos!$P$8:$S$8</c:f>
              <c:numCache>
                <c:formatCode>General</c:formatCode>
                <c:ptCount val="4"/>
                <c:pt idx="0">
                  <c:v>1</c:v>
                </c:pt>
                <c:pt idx="1">
                  <c:v>2</c:v>
                </c:pt>
                <c:pt idx="2">
                  <c:v>4</c:v>
                </c:pt>
                <c:pt idx="3">
                  <c:v>8</c:v>
                </c:pt>
              </c:numCache>
            </c:numRef>
          </c:cat>
          <c:val>
            <c:numRef>
              <c:f>Generate_centos!$P$13:$S$13</c:f>
              <c:numCache>
                <c:formatCode>General</c:formatCode>
                <c:ptCount val="4"/>
                <c:pt idx="0">
                  <c:v>7.3930342992166667</c:v>
                </c:pt>
                <c:pt idx="1">
                  <c:v>8.8468381961083349</c:v>
                </c:pt>
                <c:pt idx="2">
                  <c:v>12.50011092424916</c:v>
                </c:pt>
                <c:pt idx="3">
                  <c:v>19.336537014348639</c:v>
                </c:pt>
              </c:numCache>
            </c:numRef>
          </c:val>
        </c:ser>
        <c:dLbls>
          <c:showLegendKey val="0"/>
          <c:showVal val="0"/>
          <c:showCatName val="0"/>
          <c:showSerName val="0"/>
          <c:showPercent val="0"/>
          <c:showBubbleSize val="0"/>
        </c:dLbls>
        <c:gapWidth val="150"/>
        <c:overlap val="100"/>
        <c:axId val="110547328"/>
        <c:axId val="110549248"/>
      </c:barChart>
      <c:catAx>
        <c:axId val="110547328"/>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49248"/>
        <c:crosses val="autoZero"/>
        <c:auto val="1"/>
        <c:lblAlgn val="ctr"/>
        <c:lblOffset val="100"/>
        <c:noMultiLvlLbl val="0"/>
      </c:catAx>
      <c:valAx>
        <c:axId val="110549248"/>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547328"/>
        <c:crosses val="autoZero"/>
        <c:crossBetween val="between"/>
      </c:valAx>
      <c:spPr>
        <a:ln>
          <a:solidFill>
            <a:schemeClr val="tx1"/>
          </a:solidFill>
        </a:ln>
      </c:spPr>
    </c:plotArea>
    <c:legend>
      <c:legendPos val="r"/>
      <c:layout>
        <c:manualLayout>
          <c:xMode val="edge"/>
          <c:yMode val="edge"/>
          <c:x val="0.14669214593789801"/>
          <c:y val="6.2447235417886798E-2"/>
          <c:w val="0.60258694225721798"/>
          <c:h val="0.32969464182830799"/>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201859738349805"/>
          <c:h val="0.77992599145485997"/>
        </c:manualLayout>
      </c:layout>
      <c:barChart>
        <c:barDir val="col"/>
        <c:grouping val="stacked"/>
        <c:varyColors val="0"/>
        <c:ser>
          <c:idx val="0"/>
          <c:order val="0"/>
          <c:tx>
            <c:strRef>
              <c:f>Generate_centos_cache_india!$O$9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Generate_centos_cache_india!$P$9:$S$9</c:f>
              <c:numCache>
                <c:formatCode>General</c:formatCode>
                <c:ptCount val="4"/>
                <c:pt idx="0">
                  <c:v>16.330365975700001</c:v>
                </c:pt>
                <c:pt idx="1">
                  <c:v>19.325264692316669</c:v>
                </c:pt>
                <c:pt idx="2">
                  <c:v>107.014776229875</c:v>
                </c:pt>
                <c:pt idx="3">
                  <c:v>354.00298859286659</c:v>
                </c:pt>
              </c:numCache>
            </c:numRef>
          </c:val>
        </c:ser>
        <c:ser>
          <c:idx val="1"/>
          <c:order val="1"/>
          <c:tx>
            <c:strRef>
              <c:f>Generate_centos_cache_india!$O$10</c:f>
              <c:strCache>
                <c:ptCount val="1"/>
                <c:pt idx="0">
                  <c:v>(2) Generate Image</c:v>
                </c:pt>
              </c:strCache>
            </c:strRef>
          </c:tx>
          <c:spPr>
            <a:solidFill>
              <a:srgbClr val="FF33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Generate_centos_cache_india!$P$10:$S$10</c:f>
              <c:numCache>
                <c:formatCode>General</c:formatCode>
                <c:ptCount val="4"/>
                <c:pt idx="0">
                  <c:v>56.519041617699912</c:v>
                </c:pt>
                <c:pt idx="1">
                  <c:v>106.37765355891671</c:v>
                </c:pt>
                <c:pt idx="2">
                  <c:v>136.0205741724167</c:v>
                </c:pt>
                <c:pt idx="3">
                  <c:v>124.6577619075467</c:v>
                </c:pt>
              </c:numCache>
            </c:numRef>
          </c:val>
        </c:ser>
        <c:ser>
          <c:idx val="2"/>
          <c:order val="2"/>
          <c:tx>
            <c:strRef>
              <c:f>Generate_centos_cache_india!$O$11</c:f>
              <c:strCache>
                <c:ptCount val="1"/>
                <c:pt idx="0">
                  <c:v>(3) Compress Image</c:v>
                </c:pt>
              </c:strCache>
            </c:strRef>
          </c:tx>
          <c:spPr>
            <a:solidFill>
              <a:srgbClr val="669900"/>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Generate_centos_cache_india!$P$11:$S$11</c:f>
              <c:numCache>
                <c:formatCode>General</c:formatCode>
                <c:ptCount val="4"/>
                <c:pt idx="0">
                  <c:v>39.743036746966673</c:v>
                </c:pt>
                <c:pt idx="1">
                  <c:v>39.607070803649997</c:v>
                </c:pt>
                <c:pt idx="2">
                  <c:v>40.284262160466582</c:v>
                </c:pt>
                <c:pt idx="3">
                  <c:v>60.51958365446</c:v>
                </c:pt>
              </c:numCache>
            </c:numRef>
          </c:val>
        </c:ser>
        <c:ser>
          <c:idx val="3"/>
          <c:order val="3"/>
          <c:tx>
            <c:strRef>
              <c:f>Generate_centos_cache_india!$O$12</c:f>
              <c:strCache>
                <c:ptCount val="1"/>
                <c:pt idx="0">
                  <c:v>(4) Upload it to the Repository</c:v>
                </c:pt>
              </c:strCache>
            </c:strRef>
          </c:tx>
          <c:spPr>
            <a:solidFill>
              <a:srgbClr val="990033"/>
            </a:solidFill>
            <a:ln w="3175">
              <a:solidFill>
                <a:schemeClr val="tx1"/>
              </a:solidFill>
            </a:ln>
          </c:spPr>
          <c:invertIfNegative val="0"/>
          <c:cat>
            <c:numRef>
              <c:f>Generate_centos_cache_india!$P$8:$S$8</c:f>
              <c:numCache>
                <c:formatCode>General</c:formatCode>
                <c:ptCount val="4"/>
                <c:pt idx="0">
                  <c:v>1</c:v>
                </c:pt>
                <c:pt idx="1">
                  <c:v>2</c:v>
                </c:pt>
                <c:pt idx="2">
                  <c:v>4</c:v>
                </c:pt>
                <c:pt idx="3">
                  <c:v>8</c:v>
                </c:pt>
              </c:numCache>
            </c:numRef>
          </c:cat>
          <c:val>
            <c:numRef>
              <c:f>Generate_centos_cache!$P$12:$S$12</c:f>
              <c:numCache>
                <c:formatCode>General</c:formatCode>
                <c:ptCount val="4"/>
                <c:pt idx="0">
                  <c:v>16.041307687766668</c:v>
                </c:pt>
                <c:pt idx="1">
                  <c:v>16.357141876219998</c:v>
                </c:pt>
                <c:pt idx="2">
                  <c:v>23.058422128366669</c:v>
                </c:pt>
                <c:pt idx="3">
                  <c:v>17.398685080664279</c:v>
                </c:pt>
              </c:numCache>
            </c:numRef>
          </c:val>
        </c:ser>
        <c:dLbls>
          <c:showLegendKey val="0"/>
          <c:showVal val="0"/>
          <c:showCatName val="0"/>
          <c:showSerName val="0"/>
          <c:showPercent val="0"/>
          <c:showBubbleSize val="0"/>
        </c:dLbls>
        <c:gapWidth val="150"/>
        <c:overlap val="100"/>
        <c:axId val="110776320"/>
        <c:axId val="110778240"/>
      </c:barChart>
      <c:catAx>
        <c:axId val="110776320"/>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78240"/>
        <c:crosses val="autoZero"/>
        <c:auto val="1"/>
        <c:lblAlgn val="ctr"/>
        <c:lblOffset val="100"/>
        <c:noMultiLvlLbl val="0"/>
      </c:catAx>
      <c:valAx>
        <c:axId val="110778240"/>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776320"/>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9366402156929"/>
          <c:y val="3.74775343786495E-2"/>
          <c:w val="0.84005045485819096"/>
          <c:h val="0.77992599145485997"/>
        </c:manualLayout>
      </c:layout>
      <c:barChart>
        <c:barDir val="col"/>
        <c:grouping val="stacked"/>
        <c:varyColors val="0"/>
        <c:ser>
          <c:idx val="0"/>
          <c:order val="0"/>
          <c:tx>
            <c:strRef>
              <c:f>Generate_ubuntu_cache_india!$O$9</c:f>
              <c:strCache>
                <c:ptCount val="1"/>
                <c:pt idx="0">
                  <c:v>(1) Retrieve/Uncompress base image from Repository</c:v>
                </c:pt>
              </c:strCache>
            </c:strRef>
          </c:tx>
          <c:spPr>
            <a:solidFill>
              <a:schemeClr val="tx2"/>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Generate_ubuntu_cache_india!$P$9:$S$9</c:f>
              <c:numCache>
                <c:formatCode>General</c:formatCode>
                <c:ptCount val="4"/>
                <c:pt idx="0">
                  <c:v>13.050985733666669</c:v>
                </c:pt>
                <c:pt idx="1">
                  <c:v>14.542925278349999</c:v>
                </c:pt>
                <c:pt idx="2">
                  <c:v>89.418533802033309</c:v>
                </c:pt>
                <c:pt idx="3">
                  <c:v>275.84638185486671</c:v>
                </c:pt>
              </c:numCache>
            </c:numRef>
          </c:val>
        </c:ser>
        <c:ser>
          <c:idx val="1"/>
          <c:order val="1"/>
          <c:tx>
            <c:strRef>
              <c:f>Generate_ubuntu_cache_india!$O$10</c:f>
              <c:strCache>
                <c:ptCount val="1"/>
                <c:pt idx="0">
                  <c:v>(2) Generate Image</c:v>
                </c:pt>
              </c:strCache>
            </c:strRef>
          </c:tx>
          <c:spPr>
            <a:solidFill>
              <a:srgbClr val="FF33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Generate_ubuntu_cache_india!$P$10:$S$10</c:f>
              <c:numCache>
                <c:formatCode>General</c:formatCode>
                <c:ptCount val="4"/>
                <c:pt idx="0">
                  <c:v>61.381297667833159</c:v>
                </c:pt>
                <c:pt idx="1">
                  <c:v>118.91915667066669</c:v>
                </c:pt>
                <c:pt idx="2">
                  <c:v>167.94059668644451</c:v>
                </c:pt>
                <c:pt idx="3">
                  <c:v>138.82018073394659</c:v>
                </c:pt>
              </c:numCache>
            </c:numRef>
          </c:val>
        </c:ser>
        <c:ser>
          <c:idx val="2"/>
          <c:order val="2"/>
          <c:tx>
            <c:strRef>
              <c:f>Generate_ubuntu_cache_india!$O$11</c:f>
              <c:strCache>
                <c:ptCount val="1"/>
                <c:pt idx="0">
                  <c:v>(3) Compress Image</c:v>
                </c:pt>
              </c:strCache>
            </c:strRef>
          </c:tx>
          <c:spPr>
            <a:solidFill>
              <a:srgbClr val="669900"/>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Generate_ubuntu_cache_india!$P$11:$S$11</c:f>
              <c:numCache>
                <c:formatCode>General</c:formatCode>
                <c:ptCount val="4"/>
                <c:pt idx="0">
                  <c:v>25.994787375133239</c:v>
                </c:pt>
                <c:pt idx="1">
                  <c:v>26.049766023949999</c:v>
                </c:pt>
                <c:pt idx="2">
                  <c:v>26.59896087646667</c:v>
                </c:pt>
                <c:pt idx="3">
                  <c:v>37.251622883466567</c:v>
                </c:pt>
              </c:numCache>
            </c:numRef>
          </c:val>
        </c:ser>
        <c:ser>
          <c:idx val="3"/>
          <c:order val="3"/>
          <c:tx>
            <c:strRef>
              <c:f>Generate_ubuntu_cache_india!$O$12</c:f>
              <c:strCache>
                <c:ptCount val="1"/>
                <c:pt idx="0">
                  <c:v>(4) Upload it to the Repository</c:v>
                </c:pt>
              </c:strCache>
            </c:strRef>
          </c:tx>
          <c:spPr>
            <a:solidFill>
              <a:srgbClr val="990033"/>
            </a:solidFill>
            <a:ln w="3175">
              <a:solidFill>
                <a:schemeClr val="tx1"/>
              </a:solidFill>
            </a:ln>
          </c:spPr>
          <c:invertIfNegative val="0"/>
          <c:cat>
            <c:numRef>
              <c:f>Generate_ubuntu_cache_india!$P$8:$S$8</c:f>
              <c:numCache>
                <c:formatCode>General</c:formatCode>
                <c:ptCount val="4"/>
                <c:pt idx="0">
                  <c:v>1</c:v>
                </c:pt>
                <c:pt idx="1">
                  <c:v>2</c:v>
                </c:pt>
                <c:pt idx="2">
                  <c:v>4</c:v>
                </c:pt>
                <c:pt idx="3">
                  <c:v>8</c:v>
                </c:pt>
              </c:numCache>
            </c:numRef>
          </c:cat>
          <c:val>
            <c:numRef>
              <c:f>Generate_ubuntu_cache_india!$P$12:$S$12</c:f>
              <c:numCache>
                <c:formatCode>General</c:formatCode>
                <c:ptCount val="4"/>
                <c:pt idx="0">
                  <c:v>4.3200453917166666</c:v>
                </c:pt>
                <c:pt idx="1">
                  <c:v>5.3232676188149997</c:v>
                </c:pt>
                <c:pt idx="2">
                  <c:v>13.01540811856778</c:v>
                </c:pt>
                <c:pt idx="3">
                  <c:v>20.582925430933319</c:v>
                </c:pt>
              </c:numCache>
            </c:numRef>
          </c:val>
        </c:ser>
        <c:dLbls>
          <c:showLegendKey val="0"/>
          <c:showVal val="0"/>
          <c:showCatName val="0"/>
          <c:showSerName val="0"/>
          <c:showPercent val="0"/>
          <c:showBubbleSize val="0"/>
        </c:dLbls>
        <c:gapWidth val="150"/>
        <c:overlap val="100"/>
        <c:axId val="110838144"/>
        <c:axId val="110840064"/>
      </c:barChart>
      <c:catAx>
        <c:axId val="110838144"/>
        <c:scaling>
          <c:orientation val="minMax"/>
        </c:scaling>
        <c:delete val="0"/>
        <c:axPos val="b"/>
        <c:title>
          <c:tx>
            <c:rich>
              <a:bodyPr/>
              <a:lstStyle/>
              <a:p>
                <a:pPr>
                  <a:defRPr sz="1800"/>
                </a:pPr>
                <a:r>
                  <a:rPr lang="en-US" sz="1800"/>
                  <a:t>Number of Concurrent</a:t>
                </a:r>
                <a:r>
                  <a:rPr lang="en-US" sz="1800" baseline="0"/>
                  <a:t> Requests</a:t>
                </a:r>
                <a:endParaRPr lang="en-US" sz="1800"/>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840064"/>
        <c:crosses val="autoZero"/>
        <c:auto val="1"/>
        <c:lblAlgn val="ctr"/>
        <c:lblOffset val="100"/>
        <c:noMultiLvlLbl val="0"/>
      </c:catAx>
      <c:valAx>
        <c:axId val="110840064"/>
        <c:scaling>
          <c:orientation val="minMax"/>
          <c:max val="1400"/>
        </c:scaling>
        <c:delete val="0"/>
        <c:axPos val="l"/>
        <c:majorGridlines>
          <c:spPr>
            <a:ln>
              <a:solidFill>
                <a:schemeClr val="tx1"/>
              </a:solidFill>
            </a:ln>
          </c:spPr>
        </c:majorGridlines>
        <c:title>
          <c:tx>
            <c:rich>
              <a:bodyPr rot="-5400000" vert="horz"/>
              <a:lstStyle/>
              <a:p>
                <a:pPr>
                  <a:defRPr sz="1800"/>
                </a:pPr>
                <a:r>
                  <a:rPr lang="en-US" sz="1800"/>
                  <a:t>Time (s)</a:t>
                </a:r>
              </a:p>
            </c:rich>
          </c:tx>
          <c:overlay val="0"/>
        </c:title>
        <c:numFmt formatCode="General" sourceLinked="1"/>
        <c:majorTickMark val="out"/>
        <c:minorTickMark val="none"/>
        <c:tickLblPos val="nextTo"/>
        <c:spPr>
          <a:ln>
            <a:solidFill>
              <a:schemeClr val="tx1"/>
            </a:solidFill>
          </a:ln>
        </c:spPr>
        <c:txPr>
          <a:bodyPr/>
          <a:lstStyle/>
          <a:p>
            <a:pPr>
              <a:defRPr sz="1600"/>
            </a:pPr>
            <a:endParaRPr lang="en-US"/>
          </a:p>
        </c:txPr>
        <c:crossAx val="110838144"/>
        <c:crosses val="autoZero"/>
        <c:crossBetween val="between"/>
      </c:valAx>
      <c:spPr>
        <a:ln>
          <a:solidFill>
            <a:schemeClr val="tx1"/>
          </a:solidFill>
        </a:ln>
      </c:spPr>
    </c:plotArea>
    <c:legend>
      <c:legendPos val="r"/>
      <c:layout>
        <c:manualLayout>
          <c:xMode val="edge"/>
          <c:yMode val="edge"/>
          <c:x val="0.15650693955084399"/>
          <c:y val="6.7956877291164994E-2"/>
          <c:w val="0.72126397867581704"/>
          <c:h val="0.32237088132578501"/>
        </c:manualLayout>
      </c:layout>
      <c:overlay val="0"/>
      <c:spPr>
        <a:solidFill>
          <a:sysClr val="window" lastClr="FFFFFF"/>
        </a:solidFill>
        <a:ln>
          <a:solidFill>
            <a:sysClr val="windowText" lastClr="000000"/>
          </a:solidFill>
        </a:ln>
      </c:spPr>
      <c:txPr>
        <a:bodyPr/>
        <a:lstStyle/>
        <a:p>
          <a:pPr>
            <a:defRPr sz="1600"/>
          </a:pPr>
          <a:endParaRPr lang="en-US"/>
        </a:p>
      </c:txPr>
    </c:legend>
    <c:plotVisOnly val="1"/>
    <c:dispBlanksAs val="gap"/>
    <c:showDLblsOverMax val="0"/>
  </c:chart>
  <c:spPr>
    <a:solidFill>
      <a:srgbClr val="FFFFFF"/>
    </a:solidFill>
    <a:ln>
      <a:solidFill>
        <a:sysClr val="windowText" lastClr="000000"/>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F2A18-750B-4B4C-A4EC-B99B3AD9147E}" type="doc">
      <dgm:prSet loTypeId="urn:microsoft.com/office/officeart/2009/3/layout/IncreasingArrowsProcess" loCatId="" qsTypeId="urn:microsoft.com/office/officeart/2005/8/quickstyle/3D4" qsCatId="3D" csTypeId="urn:microsoft.com/office/officeart/2005/8/colors/accent3_4" csCatId="accent3" phldr="1"/>
      <dgm:spPr/>
      <dgm:t>
        <a:bodyPr/>
        <a:lstStyle/>
        <a:p>
          <a:endParaRPr lang="en-US"/>
        </a:p>
      </dgm:t>
    </dgm:pt>
    <dgm:pt modelId="{6CDF5F64-414F-D844-B808-8DE56011DFCC}">
      <dgm:prSet phldrT="[Text]"/>
      <dgm:spPr/>
      <dgm:t>
        <a:bodyPr/>
        <a:lstStyle/>
        <a:p>
          <a:r>
            <a:rPr lang="en-US" b="1" dirty="0" err="1" smtClean="0">
              <a:solidFill>
                <a:schemeClr val="tx1"/>
              </a:solidFill>
            </a:rPr>
            <a:t>IaaS</a:t>
          </a:r>
          <a:endParaRPr lang="en-US" b="1" dirty="0">
            <a:solidFill>
              <a:schemeClr val="tx1"/>
            </a:solidFill>
          </a:endParaRPr>
        </a:p>
      </dgm:t>
    </dgm:pt>
    <dgm:pt modelId="{C3D185EA-0AFB-3242-840B-C931260D2B60}" type="parTrans" cxnId="{BC4F0240-5CEA-9B43-BE7F-16F30CE567AC}">
      <dgm:prSet/>
      <dgm:spPr/>
      <dgm:t>
        <a:bodyPr/>
        <a:lstStyle/>
        <a:p>
          <a:endParaRPr lang="en-US">
            <a:solidFill>
              <a:schemeClr val="tx1"/>
            </a:solidFill>
          </a:endParaRPr>
        </a:p>
      </dgm:t>
    </dgm:pt>
    <dgm:pt modelId="{9F6BCFDB-F6B4-B147-AE85-AA2A0CE3B3EB}" type="sibTrans" cxnId="{BC4F0240-5CEA-9B43-BE7F-16F30CE567AC}">
      <dgm:prSet/>
      <dgm:spPr/>
      <dgm:t>
        <a:bodyPr/>
        <a:lstStyle/>
        <a:p>
          <a:endParaRPr lang="en-US">
            <a:solidFill>
              <a:schemeClr val="tx1"/>
            </a:solidFill>
          </a:endParaRPr>
        </a:p>
      </dgm:t>
    </dgm:pt>
    <dgm:pt modelId="{77E39105-775B-3D4D-96C5-14E4CB4110EC}">
      <dgm:prSet phldrT="[Text]"/>
      <dgm:spPr/>
      <dgm:t>
        <a:bodyPr/>
        <a:lstStyle/>
        <a:p>
          <a:r>
            <a:rPr lang="en-US" dirty="0" smtClean="0">
              <a:solidFill>
                <a:schemeClr val="tx1"/>
              </a:solidFill>
            </a:rPr>
            <a:t>Nimbus</a:t>
          </a:r>
          <a:endParaRPr lang="en-US" dirty="0">
            <a:solidFill>
              <a:schemeClr val="tx1"/>
            </a:solidFill>
          </a:endParaRPr>
        </a:p>
      </dgm:t>
    </dgm:pt>
    <dgm:pt modelId="{1D851525-FC51-124E-BF61-6EAD15DECF8F}" type="parTrans" cxnId="{088B854B-B26F-8849-8CE3-A6EB7F5AB03B}">
      <dgm:prSet/>
      <dgm:spPr/>
      <dgm:t>
        <a:bodyPr/>
        <a:lstStyle/>
        <a:p>
          <a:endParaRPr lang="en-US">
            <a:solidFill>
              <a:schemeClr val="tx1"/>
            </a:solidFill>
          </a:endParaRPr>
        </a:p>
      </dgm:t>
    </dgm:pt>
    <dgm:pt modelId="{4A06103D-9205-AE42-86B4-F52C3CAB4109}" type="sibTrans" cxnId="{088B854B-B26F-8849-8CE3-A6EB7F5AB03B}">
      <dgm:prSet/>
      <dgm:spPr/>
      <dgm:t>
        <a:bodyPr/>
        <a:lstStyle/>
        <a:p>
          <a:endParaRPr lang="en-US">
            <a:solidFill>
              <a:schemeClr val="tx1"/>
            </a:solidFill>
          </a:endParaRPr>
        </a:p>
      </dgm:t>
    </dgm:pt>
    <dgm:pt modelId="{5C0E77E8-8A50-054C-A4BF-0C8C401EC59E}">
      <dgm:prSet phldrT="[Text]"/>
      <dgm:spPr/>
      <dgm:t>
        <a:bodyPr/>
        <a:lstStyle/>
        <a:p>
          <a:r>
            <a:rPr lang="en-US" b="1" dirty="0" smtClean="0">
              <a:solidFill>
                <a:schemeClr val="tx1"/>
              </a:solidFill>
            </a:rPr>
            <a:t>Cloud </a:t>
          </a:r>
          <a:r>
            <a:rPr lang="en-US" b="1" dirty="0" err="1" smtClean="0">
              <a:solidFill>
                <a:schemeClr val="tx1"/>
              </a:solidFill>
            </a:rPr>
            <a:t>PaaS</a:t>
          </a:r>
          <a:endParaRPr lang="en-US" b="1" dirty="0">
            <a:solidFill>
              <a:schemeClr val="tx1"/>
            </a:solidFill>
          </a:endParaRPr>
        </a:p>
      </dgm:t>
    </dgm:pt>
    <dgm:pt modelId="{358F9871-618B-FC42-807A-7E5B5464CE9B}" type="parTrans" cxnId="{1343413D-CAE2-C243-AAD4-C7F8096D7E7E}">
      <dgm:prSet/>
      <dgm:spPr/>
      <dgm:t>
        <a:bodyPr/>
        <a:lstStyle/>
        <a:p>
          <a:endParaRPr lang="en-US">
            <a:solidFill>
              <a:schemeClr val="tx1"/>
            </a:solidFill>
          </a:endParaRPr>
        </a:p>
      </dgm:t>
    </dgm:pt>
    <dgm:pt modelId="{ECA20274-7C5A-E84E-A279-F2B4D04FC6C8}" type="sibTrans" cxnId="{1343413D-CAE2-C243-AAD4-C7F8096D7E7E}">
      <dgm:prSet/>
      <dgm:spPr/>
      <dgm:t>
        <a:bodyPr/>
        <a:lstStyle/>
        <a:p>
          <a:endParaRPr lang="en-US">
            <a:solidFill>
              <a:schemeClr val="tx1"/>
            </a:solidFill>
          </a:endParaRPr>
        </a:p>
      </dgm:t>
    </dgm:pt>
    <dgm:pt modelId="{B022D9ED-1E87-A541-B5E6-99C6F5FA8271}">
      <dgm:prSet phldrT="[Text]"/>
      <dgm:spPr/>
      <dgm:t>
        <a:bodyPr/>
        <a:lstStyle/>
        <a:p>
          <a:r>
            <a:rPr lang="en-US" dirty="0" err="1" smtClean="0">
              <a:solidFill>
                <a:schemeClr val="tx1"/>
              </a:solidFill>
            </a:rPr>
            <a:t>Hadoop</a:t>
          </a:r>
          <a:endParaRPr lang="en-US" dirty="0" smtClean="0">
            <a:solidFill>
              <a:schemeClr val="tx1"/>
            </a:solidFill>
          </a:endParaRPr>
        </a:p>
        <a:p>
          <a:r>
            <a:rPr lang="en-US" dirty="0" smtClean="0">
              <a:solidFill>
                <a:schemeClr val="tx1"/>
              </a:solidFill>
            </a:rPr>
            <a:t>Twister</a:t>
          </a:r>
        </a:p>
        <a:p>
          <a:r>
            <a:rPr lang="en-US" dirty="0" smtClean="0">
              <a:solidFill>
                <a:schemeClr val="tx1"/>
              </a:solidFill>
            </a:rPr>
            <a:t>HDFS</a:t>
          </a:r>
        </a:p>
        <a:p>
          <a:r>
            <a:rPr lang="en-US" dirty="0" smtClean="0">
              <a:solidFill>
                <a:schemeClr val="tx1"/>
              </a:solidFill>
            </a:rPr>
            <a:t>Swift Object Store</a:t>
          </a:r>
        </a:p>
      </dgm:t>
    </dgm:pt>
    <dgm:pt modelId="{2DBB8F10-1685-754F-B1F7-626E4A8EE461}" type="parTrans" cxnId="{882E7AD6-9AD6-5F46-A0C8-EB036BDE974F}">
      <dgm:prSet/>
      <dgm:spPr/>
      <dgm:t>
        <a:bodyPr/>
        <a:lstStyle/>
        <a:p>
          <a:endParaRPr lang="en-US">
            <a:solidFill>
              <a:schemeClr val="tx1"/>
            </a:solidFill>
          </a:endParaRPr>
        </a:p>
      </dgm:t>
    </dgm:pt>
    <dgm:pt modelId="{69800242-72AB-6643-84E0-3D961E57A8A8}" type="sibTrans" cxnId="{882E7AD6-9AD6-5F46-A0C8-EB036BDE974F}">
      <dgm:prSet/>
      <dgm:spPr/>
      <dgm:t>
        <a:bodyPr/>
        <a:lstStyle/>
        <a:p>
          <a:endParaRPr lang="en-US">
            <a:solidFill>
              <a:schemeClr val="tx1"/>
            </a:solidFill>
          </a:endParaRPr>
        </a:p>
      </dgm:t>
    </dgm:pt>
    <dgm:pt modelId="{E385DA56-1A68-BD48-8B1C-E528C49559A4}">
      <dgm:prSet phldrT="[Text]"/>
      <dgm:spPr/>
      <dgm:t>
        <a:bodyPr/>
        <a:lstStyle/>
        <a:p>
          <a:r>
            <a:rPr lang="en-US" dirty="0" smtClean="0">
              <a:solidFill>
                <a:schemeClr val="tx1"/>
              </a:solidFill>
            </a:rPr>
            <a:t>MPI</a:t>
          </a:r>
          <a:endParaRPr lang="en-US" dirty="0">
            <a:solidFill>
              <a:schemeClr val="tx1"/>
            </a:solidFill>
          </a:endParaRPr>
        </a:p>
      </dgm:t>
    </dgm:pt>
    <dgm:pt modelId="{EAE8014A-57D1-9B46-8042-5B1097EBB4B9}" type="parTrans" cxnId="{41FFE48F-F19A-5746-9751-96CBBFC7A824}">
      <dgm:prSet/>
      <dgm:spPr/>
      <dgm:t>
        <a:bodyPr/>
        <a:lstStyle/>
        <a:p>
          <a:endParaRPr lang="en-US">
            <a:solidFill>
              <a:schemeClr val="tx1"/>
            </a:solidFill>
          </a:endParaRPr>
        </a:p>
      </dgm:t>
    </dgm:pt>
    <dgm:pt modelId="{C67F296C-430E-9844-8828-E585EFC2EF3C}" type="sibTrans" cxnId="{41FFE48F-F19A-5746-9751-96CBBFC7A824}">
      <dgm:prSet/>
      <dgm:spPr/>
      <dgm:t>
        <a:bodyPr/>
        <a:lstStyle/>
        <a:p>
          <a:endParaRPr lang="en-US">
            <a:solidFill>
              <a:schemeClr val="tx1"/>
            </a:solidFill>
          </a:endParaRPr>
        </a:p>
      </dgm:t>
    </dgm:pt>
    <dgm:pt modelId="{900669E4-87A7-5C49-A5E1-84963CF81AAA}">
      <dgm:prSet phldrT="[Text]"/>
      <dgm:spPr/>
      <dgm:t>
        <a:bodyPr/>
        <a:lstStyle/>
        <a:p>
          <a:r>
            <a:rPr lang="en-US" b="1" dirty="0" err="1" smtClean="0">
              <a:solidFill>
                <a:schemeClr val="tx1"/>
              </a:solidFill>
            </a:rPr>
            <a:t>TestbedaaS</a:t>
          </a:r>
          <a:endParaRPr lang="en-US" b="1" dirty="0">
            <a:solidFill>
              <a:schemeClr val="tx1"/>
            </a:solidFill>
          </a:endParaRPr>
        </a:p>
      </dgm:t>
    </dgm:pt>
    <dgm:pt modelId="{48CB76D8-C95C-C542-8EAD-6936024C9B61}" type="parTrans" cxnId="{E99EE298-CD4F-4346-A4E9-C12A4312159C}">
      <dgm:prSet/>
      <dgm:spPr/>
      <dgm:t>
        <a:bodyPr/>
        <a:lstStyle/>
        <a:p>
          <a:endParaRPr lang="en-US">
            <a:solidFill>
              <a:schemeClr val="tx1"/>
            </a:solidFill>
          </a:endParaRPr>
        </a:p>
      </dgm:t>
    </dgm:pt>
    <dgm:pt modelId="{E735B69B-BF92-4F49-8A1E-28B0FBA8900F}" type="sibTrans" cxnId="{E99EE298-CD4F-4346-A4E9-C12A4312159C}">
      <dgm:prSet/>
      <dgm:spPr/>
      <dgm:t>
        <a:bodyPr/>
        <a:lstStyle/>
        <a:p>
          <a:endParaRPr lang="en-US">
            <a:solidFill>
              <a:schemeClr val="tx1"/>
            </a:solidFill>
          </a:endParaRPr>
        </a:p>
      </dgm:t>
    </dgm:pt>
    <dgm:pt modelId="{EABFDB4B-76EE-F049-B783-32FF7B78C31E}">
      <dgm:prSet phldrT="[Text]"/>
      <dgm:spPr/>
      <dgm:t>
        <a:bodyPr/>
        <a:lstStyle/>
        <a:p>
          <a:r>
            <a:rPr lang="en-US" dirty="0" smtClean="0">
              <a:solidFill>
                <a:schemeClr val="tx1"/>
              </a:solidFill>
            </a:rPr>
            <a:t>FG RAIN</a:t>
          </a:r>
        </a:p>
        <a:p>
          <a:r>
            <a:rPr lang="en-US" dirty="0" smtClean="0">
              <a:solidFill>
                <a:schemeClr val="tx1"/>
              </a:solidFill>
            </a:rPr>
            <a:t>Portal</a:t>
          </a:r>
        </a:p>
        <a:p>
          <a:r>
            <a:rPr lang="en-US" dirty="0" smtClean="0">
              <a:solidFill>
                <a:schemeClr val="tx1"/>
              </a:solidFill>
            </a:rPr>
            <a:t>Inca</a:t>
          </a:r>
        </a:p>
      </dgm:t>
    </dgm:pt>
    <dgm:pt modelId="{A6ED6357-12FB-3B4E-8FF5-428654C8A164}" type="parTrans" cxnId="{0018202D-690F-0245-959A-3FE684E0F963}">
      <dgm:prSet/>
      <dgm:spPr/>
      <dgm:t>
        <a:bodyPr/>
        <a:lstStyle/>
        <a:p>
          <a:endParaRPr lang="en-US">
            <a:solidFill>
              <a:schemeClr val="tx1"/>
            </a:solidFill>
          </a:endParaRPr>
        </a:p>
      </dgm:t>
    </dgm:pt>
    <dgm:pt modelId="{C971DEF7-5387-2C46-931F-E8207366730B}" type="sibTrans" cxnId="{0018202D-690F-0245-959A-3FE684E0F963}">
      <dgm:prSet/>
      <dgm:spPr/>
      <dgm:t>
        <a:bodyPr/>
        <a:lstStyle/>
        <a:p>
          <a:endParaRPr lang="en-US">
            <a:solidFill>
              <a:schemeClr val="tx1"/>
            </a:solidFill>
          </a:endParaRPr>
        </a:p>
      </dgm:t>
    </dgm:pt>
    <dgm:pt modelId="{9E1BC4AA-3D23-D343-9B78-C041D11A00F6}">
      <dgm:prSet phldrT="[Text]"/>
      <dgm:spPr/>
      <dgm:t>
        <a:bodyPr/>
        <a:lstStyle/>
        <a:p>
          <a:r>
            <a:rPr lang="en-US" dirty="0" smtClean="0">
              <a:solidFill>
                <a:schemeClr val="tx1"/>
              </a:solidFill>
            </a:rPr>
            <a:t>Eucalyptus</a:t>
          </a:r>
        </a:p>
        <a:p>
          <a:r>
            <a:rPr lang="en-US" dirty="0" smtClean="0">
              <a:solidFill>
                <a:schemeClr val="tx1"/>
              </a:solidFill>
            </a:rPr>
            <a:t>OpenStack</a:t>
          </a:r>
        </a:p>
        <a:p>
          <a:r>
            <a:rPr lang="en-US" dirty="0" err="1" smtClean="0">
              <a:solidFill>
                <a:schemeClr val="tx1"/>
              </a:solidFill>
            </a:rPr>
            <a:t>ViNE</a:t>
          </a:r>
          <a:endParaRPr lang="en-US" dirty="0">
            <a:solidFill>
              <a:schemeClr val="tx1"/>
            </a:solidFill>
          </a:endParaRPr>
        </a:p>
      </dgm:t>
    </dgm:pt>
    <dgm:pt modelId="{2EE16838-9F9A-794B-A322-BB401824A5EB}" type="parTrans" cxnId="{66A78A74-827D-2444-8460-011BCE18D1C1}">
      <dgm:prSet/>
      <dgm:spPr/>
      <dgm:t>
        <a:bodyPr/>
        <a:lstStyle/>
        <a:p>
          <a:endParaRPr lang="en-US">
            <a:solidFill>
              <a:schemeClr val="tx1"/>
            </a:solidFill>
          </a:endParaRPr>
        </a:p>
      </dgm:t>
    </dgm:pt>
    <dgm:pt modelId="{128790BC-0A01-8F45-A7C7-2E241B3E26F9}" type="sibTrans" cxnId="{66A78A74-827D-2444-8460-011BCE18D1C1}">
      <dgm:prSet/>
      <dgm:spPr/>
      <dgm:t>
        <a:bodyPr/>
        <a:lstStyle/>
        <a:p>
          <a:endParaRPr lang="en-US">
            <a:solidFill>
              <a:schemeClr val="tx1"/>
            </a:solidFill>
          </a:endParaRPr>
        </a:p>
      </dgm:t>
    </dgm:pt>
    <dgm:pt modelId="{5A7046D3-038A-0946-B8DA-75F41CDB8098}">
      <dgm:prSet phldrT="[Text]"/>
      <dgm:spPr/>
      <dgm:t>
        <a:bodyPr/>
        <a:lstStyle/>
        <a:p>
          <a:r>
            <a:rPr lang="en-US" b="1" dirty="0" smtClean="0">
              <a:solidFill>
                <a:schemeClr val="tx1"/>
              </a:solidFill>
            </a:rPr>
            <a:t>HPC </a:t>
          </a:r>
          <a:r>
            <a:rPr lang="en-US" b="1" dirty="0" err="1" smtClean="0">
              <a:solidFill>
                <a:schemeClr val="tx1"/>
              </a:solidFill>
            </a:rPr>
            <a:t>PaaS</a:t>
          </a:r>
          <a:endParaRPr lang="en-US" b="1" dirty="0">
            <a:solidFill>
              <a:schemeClr val="tx1"/>
            </a:solidFill>
          </a:endParaRPr>
        </a:p>
      </dgm:t>
    </dgm:pt>
    <dgm:pt modelId="{0419978C-A7C8-1543-85E4-1D569901ECA8}" type="parTrans" cxnId="{30A7B5DD-430C-6145-A16D-7C2FDE5CB5B7}">
      <dgm:prSet/>
      <dgm:spPr/>
      <dgm:t>
        <a:bodyPr/>
        <a:lstStyle/>
        <a:p>
          <a:endParaRPr lang="en-US">
            <a:solidFill>
              <a:schemeClr val="tx1"/>
            </a:solidFill>
          </a:endParaRPr>
        </a:p>
      </dgm:t>
    </dgm:pt>
    <dgm:pt modelId="{E685CBAC-3E38-B04B-BB70-1B815B7C700B}" type="sibTrans" cxnId="{30A7B5DD-430C-6145-A16D-7C2FDE5CB5B7}">
      <dgm:prSet/>
      <dgm:spPr/>
      <dgm:t>
        <a:bodyPr/>
        <a:lstStyle/>
        <a:p>
          <a:endParaRPr lang="en-US">
            <a:solidFill>
              <a:schemeClr val="tx1"/>
            </a:solidFill>
          </a:endParaRPr>
        </a:p>
      </dgm:t>
    </dgm:pt>
    <dgm:pt modelId="{37731C80-0523-E749-9660-C07AA0EBA3FF}">
      <dgm:prSet phldrT="[Text]"/>
      <dgm:spPr/>
      <dgm:t>
        <a:bodyPr/>
        <a:lstStyle/>
        <a:p>
          <a:r>
            <a:rPr lang="en-US" dirty="0" smtClean="0">
              <a:solidFill>
                <a:schemeClr val="tx1"/>
              </a:solidFill>
            </a:rPr>
            <a:t>Ganglia</a:t>
          </a:r>
        </a:p>
        <a:p>
          <a:r>
            <a:rPr lang="en-US" dirty="0" err="1" smtClean="0">
              <a:solidFill>
                <a:schemeClr val="tx1"/>
              </a:solidFill>
            </a:rPr>
            <a:t>Devops</a:t>
          </a:r>
          <a:endParaRPr lang="en-US" dirty="0" smtClean="0">
            <a:solidFill>
              <a:schemeClr val="tx1"/>
            </a:solidFill>
          </a:endParaRPr>
        </a:p>
        <a:p>
          <a:r>
            <a:rPr lang="en-US" dirty="0" err="1" smtClean="0">
              <a:solidFill>
                <a:schemeClr val="tx1"/>
              </a:solidFill>
            </a:rPr>
            <a:t>Exper</a:t>
          </a:r>
          <a:r>
            <a:rPr lang="en-US" dirty="0" smtClean="0">
              <a:solidFill>
                <a:schemeClr val="tx1"/>
              </a:solidFill>
            </a:rPr>
            <a:t>. </a:t>
          </a:r>
          <a:r>
            <a:rPr lang="en-US" dirty="0" err="1" smtClean="0">
              <a:solidFill>
                <a:schemeClr val="tx1"/>
              </a:solidFill>
            </a:rPr>
            <a:t>Manag</a:t>
          </a:r>
          <a:r>
            <a:rPr lang="en-US" dirty="0" smtClean="0">
              <a:solidFill>
                <a:schemeClr val="tx1"/>
              </a:solidFill>
            </a:rPr>
            <a:t>./Pegasus</a:t>
          </a:r>
        </a:p>
      </dgm:t>
    </dgm:pt>
    <dgm:pt modelId="{54E98356-3BD0-7648-AC16-9BB57061E1BA}" type="parTrans" cxnId="{9C80C3A1-BFBF-CB40-A436-D572BEE4D895}">
      <dgm:prSet/>
      <dgm:spPr/>
      <dgm:t>
        <a:bodyPr/>
        <a:lstStyle/>
        <a:p>
          <a:endParaRPr lang="en-US">
            <a:solidFill>
              <a:schemeClr val="tx1"/>
            </a:solidFill>
          </a:endParaRPr>
        </a:p>
      </dgm:t>
    </dgm:pt>
    <dgm:pt modelId="{9F1A7661-F6BC-5043-A5CC-DFA85735F8AE}" type="sibTrans" cxnId="{9C80C3A1-BFBF-CB40-A436-D572BEE4D895}">
      <dgm:prSet/>
      <dgm:spPr/>
      <dgm:t>
        <a:bodyPr/>
        <a:lstStyle/>
        <a:p>
          <a:endParaRPr lang="en-US">
            <a:solidFill>
              <a:schemeClr val="tx1"/>
            </a:solidFill>
          </a:endParaRPr>
        </a:p>
      </dgm:t>
    </dgm:pt>
    <dgm:pt modelId="{065941A5-0E5F-0C49-AFA9-A922E2BA80E1}">
      <dgm:prSet phldrT="[Text]"/>
      <dgm:spPr/>
      <dgm:t>
        <a:bodyPr/>
        <a:lstStyle/>
        <a:p>
          <a:r>
            <a:rPr lang="en-US" dirty="0" err="1" smtClean="0">
              <a:solidFill>
                <a:schemeClr val="tx1"/>
              </a:solidFill>
            </a:rPr>
            <a:t>OpenMP</a:t>
          </a:r>
          <a:endParaRPr lang="en-US" dirty="0" smtClean="0">
            <a:solidFill>
              <a:schemeClr val="tx1"/>
            </a:solidFill>
          </a:endParaRPr>
        </a:p>
        <a:p>
          <a:r>
            <a:rPr lang="en-US" dirty="0" smtClean="0">
              <a:solidFill>
                <a:schemeClr val="tx1"/>
              </a:solidFill>
            </a:rPr>
            <a:t>CUDA</a:t>
          </a:r>
          <a:endParaRPr lang="en-US" dirty="0">
            <a:solidFill>
              <a:schemeClr val="tx1"/>
            </a:solidFill>
          </a:endParaRPr>
        </a:p>
      </dgm:t>
    </dgm:pt>
    <dgm:pt modelId="{188DF1D5-2BAF-E940-B7BC-396FC0A0D14D}" type="parTrans" cxnId="{7049B422-A4E4-D642-B632-9777BB2AE022}">
      <dgm:prSet/>
      <dgm:spPr/>
      <dgm:t>
        <a:bodyPr/>
        <a:lstStyle/>
        <a:p>
          <a:endParaRPr lang="en-US">
            <a:solidFill>
              <a:schemeClr val="tx1"/>
            </a:solidFill>
          </a:endParaRPr>
        </a:p>
      </dgm:t>
    </dgm:pt>
    <dgm:pt modelId="{76B550A4-8A47-9244-A523-778147389CDF}" type="sibTrans" cxnId="{7049B422-A4E4-D642-B632-9777BB2AE022}">
      <dgm:prSet/>
      <dgm:spPr/>
      <dgm:t>
        <a:bodyPr/>
        <a:lstStyle/>
        <a:p>
          <a:endParaRPr lang="en-US">
            <a:solidFill>
              <a:schemeClr val="tx1"/>
            </a:solidFill>
          </a:endParaRPr>
        </a:p>
      </dgm:t>
    </dgm:pt>
    <dgm:pt modelId="{C4D23F30-1676-4149-A194-9F660BF1A352}">
      <dgm:prSet phldrT="[Text]"/>
      <dgm:spPr/>
      <dgm:t>
        <a:bodyPr/>
        <a:lstStyle/>
        <a:p>
          <a:endParaRPr lang="en-US" dirty="0">
            <a:solidFill>
              <a:schemeClr val="tx1"/>
            </a:solidFill>
          </a:endParaRPr>
        </a:p>
      </dgm:t>
    </dgm:pt>
    <dgm:pt modelId="{66CF13D5-6723-9346-AA22-DDE3BF4412EF}" type="parTrans" cxnId="{500135F7-8CDF-EC4E-8692-948B6BEBC388}">
      <dgm:prSet/>
      <dgm:spPr/>
      <dgm:t>
        <a:bodyPr/>
        <a:lstStyle/>
        <a:p>
          <a:endParaRPr lang="en-US">
            <a:solidFill>
              <a:schemeClr val="tx1"/>
            </a:solidFill>
          </a:endParaRPr>
        </a:p>
      </dgm:t>
    </dgm:pt>
    <dgm:pt modelId="{BCF3534D-FDA1-484F-9BBE-7560EC043721}" type="sibTrans" cxnId="{500135F7-8CDF-EC4E-8692-948B6BEBC388}">
      <dgm:prSet/>
      <dgm:spPr/>
      <dgm:t>
        <a:bodyPr/>
        <a:lstStyle/>
        <a:p>
          <a:endParaRPr lang="en-US">
            <a:solidFill>
              <a:schemeClr val="tx1"/>
            </a:solidFill>
          </a:endParaRPr>
        </a:p>
      </dgm:t>
    </dgm:pt>
    <dgm:pt modelId="{0978C417-F862-CD43-A9F3-06E174FE3968}">
      <dgm:prSet phldrT="[Text]"/>
      <dgm:spPr/>
      <dgm:t>
        <a:bodyPr/>
        <a:lstStyle/>
        <a:p>
          <a:r>
            <a:rPr lang="en-US" b="1" dirty="0" smtClean="0">
              <a:solidFill>
                <a:schemeClr val="tx1"/>
              </a:solidFill>
            </a:rPr>
            <a:t>Grid </a:t>
          </a:r>
          <a:r>
            <a:rPr lang="en-US" b="1" dirty="0" err="1" smtClean="0">
              <a:solidFill>
                <a:schemeClr val="tx1"/>
              </a:solidFill>
            </a:rPr>
            <a:t>PaaS</a:t>
          </a:r>
          <a:endParaRPr lang="en-US" b="1" dirty="0" smtClean="0">
            <a:solidFill>
              <a:schemeClr val="tx1"/>
            </a:solidFill>
          </a:endParaRPr>
        </a:p>
      </dgm:t>
    </dgm:pt>
    <dgm:pt modelId="{26E577AA-4079-F64E-A353-21190E020C27}" type="parTrans" cxnId="{CC3DAE14-7994-254B-8724-8FCB090F70D9}">
      <dgm:prSet/>
      <dgm:spPr/>
      <dgm:t>
        <a:bodyPr/>
        <a:lstStyle/>
        <a:p>
          <a:endParaRPr lang="en-US"/>
        </a:p>
      </dgm:t>
    </dgm:pt>
    <dgm:pt modelId="{E78659F1-10F7-F149-935B-27EF599664DB}" type="sibTrans" cxnId="{CC3DAE14-7994-254B-8724-8FCB090F70D9}">
      <dgm:prSet/>
      <dgm:spPr/>
      <dgm:t>
        <a:bodyPr/>
        <a:lstStyle/>
        <a:p>
          <a:endParaRPr lang="en-US"/>
        </a:p>
      </dgm:t>
    </dgm:pt>
    <dgm:pt modelId="{3B86A249-6530-5146-AE38-057A914E849E}">
      <dgm:prSet phldrT="[Text]"/>
      <dgm:spPr/>
      <dgm:t>
        <a:bodyPr/>
        <a:lstStyle/>
        <a:p>
          <a:r>
            <a:rPr lang="en-US" dirty="0" err="1" smtClean="0">
              <a:solidFill>
                <a:schemeClr val="tx1"/>
              </a:solidFill>
            </a:rPr>
            <a:t>Unicore</a:t>
          </a:r>
          <a:endParaRPr lang="en-US" dirty="0" smtClean="0">
            <a:solidFill>
              <a:schemeClr val="tx1"/>
            </a:solidFill>
          </a:endParaRPr>
        </a:p>
        <a:p>
          <a:r>
            <a:rPr lang="en-US" dirty="0" smtClean="0">
              <a:solidFill>
                <a:schemeClr val="tx1"/>
              </a:solidFill>
            </a:rPr>
            <a:t>SAGA</a:t>
          </a:r>
        </a:p>
        <a:p>
          <a:r>
            <a:rPr lang="en-US" dirty="0" smtClean="0">
              <a:solidFill>
                <a:schemeClr val="tx1"/>
              </a:solidFill>
            </a:rPr>
            <a:t>Globus</a:t>
          </a:r>
        </a:p>
      </dgm:t>
    </dgm:pt>
    <dgm:pt modelId="{3A28BDC4-3CEB-CE40-985F-A9E850C1F520}" type="parTrans" cxnId="{662E901A-8BC6-2D44-ADD8-60B00AE45A5E}">
      <dgm:prSet/>
      <dgm:spPr/>
      <dgm:t>
        <a:bodyPr/>
        <a:lstStyle/>
        <a:p>
          <a:endParaRPr lang="en-US"/>
        </a:p>
      </dgm:t>
    </dgm:pt>
    <dgm:pt modelId="{C176D0C7-E6D0-244D-A7AC-EBB8137AFC61}" type="sibTrans" cxnId="{662E901A-8BC6-2D44-ADD8-60B00AE45A5E}">
      <dgm:prSet/>
      <dgm:spPr/>
      <dgm:t>
        <a:bodyPr/>
        <a:lstStyle/>
        <a:p>
          <a:endParaRPr lang="en-US"/>
        </a:p>
      </dgm:t>
    </dgm:pt>
    <dgm:pt modelId="{88F0A5CC-9F8E-174C-AE0C-29EEDDBD234C}">
      <dgm:prSet phldrT="[Text]"/>
      <dgm:spPr/>
      <dgm:t>
        <a:bodyPr/>
        <a:lstStyle/>
        <a:p>
          <a:r>
            <a:rPr lang="en-US" dirty="0" smtClean="0">
              <a:solidFill>
                <a:schemeClr val="tx1"/>
              </a:solidFill>
            </a:rPr>
            <a:t>Genesis II</a:t>
          </a:r>
        </a:p>
      </dgm:t>
    </dgm:pt>
    <dgm:pt modelId="{8A2D67B5-79A1-8F46-993A-2E936B5B7683}" type="parTrans" cxnId="{0835E9E3-0068-D547-8CFA-E68BC901B1DE}">
      <dgm:prSet/>
      <dgm:spPr/>
      <dgm:t>
        <a:bodyPr/>
        <a:lstStyle/>
        <a:p>
          <a:endParaRPr lang="en-US"/>
        </a:p>
      </dgm:t>
    </dgm:pt>
    <dgm:pt modelId="{B55343E9-30DA-4C45-A556-6E4FDE0A7AFF}" type="sibTrans" cxnId="{0835E9E3-0068-D547-8CFA-E68BC901B1DE}">
      <dgm:prSet/>
      <dgm:spPr/>
      <dgm:t>
        <a:bodyPr/>
        <a:lstStyle/>
        <a:p>
          <a:endParaRPr lang="en-US"/>
        </a:p>
      </dgm:t>
    </dgm:pt>
    <dgm:pt modelId="{965C2627-9758-4643-9FBE-55143086510A}" type="pres">
      <dgm:prSet presAssocID="{BC9F2A18-750B-4B4C-A4EC-B99B3AD9147E}" presName="Name0" presStyleCnt="0">
        <dgm:presLayoutVars>
          <dgm:chMax val="5"/>
          <dgm:chPref val="5"/>
          <dgm:dir/>
          <dgm:animLvl val="lvl"/>
        </dgm:presLayoutVars>
      </dgm:prSet>
      <dgm:spPr/>
      <dgm:t>
        <a:bodyPr/>
        <a:lstStyle/>
        <a:p>
          <a:endParaRPr lang="en-US"/>
        </a:p>
      </dgm:t>
    </dgm:pt>
    <dgm:pt modelId="{61F6C000-BD56-7B4F-B80D-4349F954432A}" type="pres">
      <dgm:prSet presAssocID="{5C0E77E8-8A50-054C-A4BF-0C8C401EC59E}" presName="parentText1" presStyleLbl="node1" presStyleIdx="0" presStyleCnt="5">
        <dgm:presLayoutVars>
          <dgm:chMax/>
          <dgm:chPref val="3"/>
          <dgm:bulletEnabled val="1"/>
        </dgm:presLayoutVars>
      </dgm:prSet>
      <dgm:spPr/>
      <dgm:t>
        <a:bodyPr/>
        <a:lstStyle/>
        <a:p>
          <a:endParaRPr lang="en-US"/>
        </a:p>
      </dgm:t>
    </dgm:pt>
    <dgm:pt modelId="{B49B3F43-B447-2E46-8542-2721C3CCA994}" type="pres">
      <dgm:prSet presAssocID="{5C0E77E8-8A50-054C-A4BF-0C8C401EC59E}" presName="childText1" presStyleLbl="solidAlignAcc1" presStyleIdx="0" presStyleCnt="5">
        <dgm:presLayoutVars>
          <dgm:chMax val="0"/>
          <dgm:chPref val="0"/>
          <dgm:bulletEnabled val="1"/>
        </dgm:presLayoutVars>
      </dgm:prSet>
      <dgm:spPr/>
      <dgm:t>
        <a:bodyPr/>
        <a:lstStyle/>
        <a:p>
          <a:endParaRPr lang="en-US"/>
        </a:p>
      </dgm:t>
    </dgm:pt>
    <dgm:pt modelId="{1685D736-5D8C-2648-9245-8271052F4346}" type="pres">
      <dgm:prSet presAssocID="{6CDF5F64-414F-D844-B808-8DE56011DFCC}" presName="parentText2" presStyleLbl="node1" presStyleIdx="1" presStyleCnt="5">
        <dgm:presLayoutVars>
          <dgm:chMax/>
          <dgm:chPref val="3"/>
          <dgm:bulletEnabled val="1"/>
        </dgm:presLayoutVars>
      </dgm:prSet>
      <dgm:spPr/>
      <dgm:t>
        <a:bodyPr/>
        <a:lstStyle/>
        <a:p>
          <a:endParaRPr lang="en-US"/>
        </a:p>
      </dgm:t>
    </dgm:pt>
    <dgm:pt modelId="{FBB464ED-33D5-3C42-9389-977FC034AD32}" type="pres">
      <dgm:prSet presAssocID="{6CDF5F64-414F-D844-B808-8DE56011DFCC}" presName="childText2" presStyleLbl="solidAlignAcc1" presStyleIdx="1" presStyleCnt="5">
        <dgm:presLayoutVars>
          <dgm:chMax val="0"/>
          <dgm:chPref val="0"/>
          <dgm:bulletEnabled val="1"/>
        </dgm:presLayoutVars>
      </dgm:prSet>
      <dgm:spPr/>
      <dgm:t>
        <a:bodyPr/>
        <a:lstStyle/>
        <a:p>
          <a:endParaRPr lang="en-US"/>
        </a:p>
      </dgm:t>
    </dgm:pt>
    <dgm:pt modelId="{065D51E9-B6DC-154D-B583-B4EBD21A9523}" type="pres">
      <dgm:prSet presAssocID="{0978C417-F862-CD43-A9F3-06E174FE3968}" presName="parentText3" presStyleLbl="node1" presStyleIdx="2" presStyleCnt="5">
        <dgm:presLayoutVars>
          <dgm:chMax/>
          <dgm:chPref val="3"/>
          <dgm:bulletEnabled val="1"/>
        </dgm:presLayoutVars>
      </dgm:prSet>
      <dgm:spPr/>
      <dgm:t>
        <a:bodyPr/>
        <a:lstStyle/>
        <a:p>
          <a:endParaRPr lang="en-US"/>
        </a:p>
      </dgm:t>
    </dgm:pt>
    <dgm:pt modelId="{9851CF6D-0542-A945-8BD9-8B164A9FF6AF}" type="pres">
      <dgm:prSet presAssocID="{0978C417-F862-CD43-A9F3-06E174FE3968}" presName="childText3" presStyleLbl="solidAlignAcc1" presStyleIdx="2" presStyleCnt="5">
        <dgm:presLayoutVars>
          <dgm:chMax val="0"/>
          <dgm:chPref val="0"/>
          <dgm:bulletEnabled val="1"/>
        </dgm:presLayoutVars>
      </dgm:prSet>
      <dgm:spPr/>
      <dgm:t>
        <a:bodyPr/>
        <a:lstStyle/>
        <a:p>
          <a:endParaRPr lang="en-US"/>
        </a:p>
      </dgm:t>
    </dgm:pt>
    <dgm:pt modelId="{FCFEE869-3260-8848-805B-21255263F0C6}" type="pres">
      <dgm:prSet presAssocID="{5A7046D3-038A-0946-B8DA-75F41CDB8098}" presName="parentText4" presStyleLbl="node1" presStyleIdx="3" presStyleCnt="5">
        <dgm:presLayoutVars>
          <dgm:chMax/>
          <dgm:chPref val="3"/>
          <dgm:bulletEnabled val="1"/>
        </dgm:presLayoutVars>
      </dgm:prSet>
      <dgm:spPr/>
      <dgm:t>
        <a:bodyPr/>
        <a:lstStyle/>
        <a:p>
          <a:endParaRPr lang="en-US"/>
        </a:p>
      </dgm:t>
    </dgm:pt>
    <dgm:pt modelId="{25E35677-269D-7F46-82BA-4AC7CFDF4204}" type="pres">
      <dgm:prSet presAssocID="{5A7046D3-038A-0946-B8DA-75F41CDB8098}" presName="childText4" presStyleLbl="solidAlignAcc1" presStyleIdx="3" presStyleCnt="5">
        <dgm:presLayoutVars>
          <dgm:chMax val="0"/>
          <dgm:chPref val="0"/>
          <dgm:bulletEnabled val="1"/>
        </dgm:presLayoutVars>
      </dgm:prSet>
      <dgm:spPr/>
      <dgm:t>
        <a:bodyPr/>
        <a:lstStyle/>
        <a:p>
          <a:endParaRPr lang="en-US"/>
        </a:p>
      </dgm:t>
    </dgm:pt>
    <dgm:pt modelId="{CB24CEDB-B0EF-C743-825D-AA776BAE9D7F}" type="pres">
      <dgm:prSet presAssocID="{900669E4-87A7-5C49-A5E1-84963CF81AAA}" presName="parentText5" presStyleLbl="node1" presStyleIdx="4" presStyleCnt="5">
        <dgm:presLayoutVars>
          <dgm:chMax/>
          <dgm:chPref val="3"/>
          <dgm:bulletEnabled val="1"/>
        </dgm:presLayoutVars>
      </dgm:prSet>
      <dgm:spPr/>
      <dgm:t>
        <a:bodyPr/>
        <a:lstStyle/>
        <a:p>
          <a:endParaRPr lang="en-US"/>
        </a:p>
      </dgm:t>
    </dgm:pt>
    <dgm:pt modelId="{AE11D181-40CD-AA43-A283-DD58DD43E998}" type="pres">
      <dgm:prSet presAssocID="{900669E4-87A7-5C49-A5E1-84963CF81AAA}" presName="childText5" presStyleLbl="solidAlignAcc1" presStyleIdx="4" presStyleCnt="5">
        <dgm:presLayoutVars>
          <dgm:chMax val="0"/>
          <dgm:chPref val="0"/>
          <dgm:bulletEnabled val="1"/>
        </dgm:presLayoutVars>
      </dgm:prSet>
      <dgm:spPr/>
      <dgm:t>
        <a:bodyPr/>
        <a:lstStyle/>
        <a:p>
          <a:endParaRPr lang="en-US"/>
        </a:p>
      </dgm:t>
    </dgm:pt>
  </dgm:ptLst>
  <dgm:cxnLst>
    <dgm:cxn modelId="{088B854B-B26F-8849-8CE3-A6EB7F5AB03B}" srcId="{6CDF5F64-414F-D844-B808-8DE56011DFCC}" destId="{77E39105-775B-3D4D-96C5-14E4CB4110EC}" srcOrd="0" destOrd="0" parTransId="{1D851525-FC51-124E-BF61-6EAD15DECF8F}" sibTransId="{4A06103D-9205-AE42-86B4-F52C3CAB4109}"/>
    <dgm:cxn modelId="{F9848FF7-7ACC-4E36-8622-267DFE98AC80}" type="presOf" srcId="{900669E4-87A7-5C49-A5E1-84963CF81AAA}" destId="{CB24CEDB-B0EF-C743-825D-AA776BAE9D7F}" srcOrd="0" destOrd="0" presId="urn:microsoft.com/office/officeart/2009/3/layout/IncreasingArrowsProcess"/>
    <dgm:cxn modelId="{8BC33CC6-E24D-4AB6-952C-B9DCFBA0AD2A}" type="presOf" srcId="{9E1BC4AA-3D23-D343-9B78-C041D11A00F6}" destId="{FBB464ED-33D5-3C42-9389-977FC034AD32}" srcOrd="0" destOrd="1" presId="urn:microsoft.com/office/officeart/2009/3/layout/IncreasingArrowsProcess"/>
    <dgm:cxn modelId="{CC3DAE14-7994-254B-8724-8FCB090F70D9}" srcId="{BC9F2A18-750B-4B4C-A4EC-B99B3AD9147E}" destId="{0978C417-F862-CD43-A9F3-06E174FE3968}" srcOrd="2" destOrd="0" parTransId="{26E577AA-4079-F64E-A353-21190E020C27}" sibTransId="{E78659F1-10F7-F149-935B-27EF599664DB}"/>
    <dgm:cxn modelId="{1343413D-CAE2-C243-AAD4-C7F8096D7E7E}" srcId="{BC9F2A18-750B-4B4C-A4EC-B99B3AD9147E}" destId="{5C0E77E8-8A50-054C-A4BF-0C8C401EC59E}" srcOrd="0" destOrd="0" parTransId="{358F9871-618B-FC42-807A-7E5B5464CE9B}" sibTransId="{ECA20274-7C5A-E84E-A279-F2B4D04FC6C8}"/>
    <dgm:cxn modelId="{9C1C50E1-6325-4782-A6B6-48D8D3E48262}" type="presOf" srcId="{3B86A249-6530-5146-AE38-057A914E849E}" destId="{9851CF6D-0542-A945-8BD9-8B164A9FF6AF}" srcOrd="0" destOrd="1" presId="urn:microsoft.com/office/officeart/2009/3/layout/IncreasingArrowsProcess"/>
    <dgm:cxn modelId="{662E901A-8BC6-2D44-ADD8-60B00AE45A5E}" srcId="{0978C417-F862-CD43-A9F3-06E174FE3968}" destId="{3B86A249-6530-5146-AE38-057A914E849E}" srcOrd="1" destOrd="0" parTransId="{3A28BDC4-3CEB-CE40-985F-A9E850C1F520}" sibTransId="{C176D0C7-E6D0-244D-A7AC-EBB8137AFC61}"/>
    <dgm:cxn modelId="{9AD7F9C0-6001-4198-84AC-56083AF72927}" type="presOf" srcId="{0978C417-F862-CD43-A9F3-06E174FE3968}" destId="{065D51E9-B6DC-154D-B583-B4EBD21A9523}" srcOrd="0" destOrd="0" presId="urn:microsoft.com/office/officeart/2009/3/layout/IncreasingArrowsProcess"/>
    <dgm:cxn modelId="{141F9328-F343-475D-B856-22C0845F8CBC}" type="presOf" srcId="{B022D9ED-1E87-A541-B5E6-99C6F5FA8271}" destId="{B49B3F43-B447-2E46-8542-2721C3CCA994}" srcOrd="0" destOrd="0" presId="urn:microsoft.com/office/officeart/2009/3/layout/IncreasingArrowsProcess"/>
    <dgm:cxn modelId="{D581305B-214A-4AF7-93B0-6F0585E87044}" type="presOf" srcId="{E385DA56-1A68-BD48-8B1C-E528C49559A4}" destId="{25E35677-269D-7F46-82BA-4AC7CFDF4204}" srcOrd="0" destOrd="0" presId="urn:microsoft.com/office/officeart/2009/3/layout/IncreasingArrowsProcess"/>
    <dgm:cxn modelId="{882E7AD6-9AD6-5F46-A0C8-EB036BDE974F}" srcId="{5C0E77E8-8A50-054C-A4BF-0C8C401EC59E}" destId="{B022D9ED-1E87-A541-B5E6-99C6F5FA8271}" srcOrd="0" destOrd="0" parTransId="{2DBB8F10-1685-754F-B1F7-626E4A8EE461}" sibTransId="{69800242-72AB-6643-84E0-3D961E57A8A8}"/>
    <dgm:cxn modelId="{C82EA425-005F-40B8-B5F9-78FB8FE41EB5}" type="presOf" srcId="{77E39105-775B-3D4D-96C5-14E4CB4110EC}" destId="{FBB464ED-33D5-3C42-9389-977FC034AD32}" srcOrd="0" destOrd="0" presId="urn:microsoft.com/office/officeart/2009/3/layout/IncreasingArrowsProcess"/>
    <dgm:cxn modelId="{30A7B5DD-430C-6145-A16D-7C2FDE5CB5B7}" srcId="{BC9F2A18-750B-4B4C-A4EC-B99B3AD9147E}" destId="{5A7046D3-038A-0946-B8DA-75F41CDB8098}" srcOrd="3" destOrd="0" parTransId="{0419978C-A7C8-1543-85E4-1D569901ECA8}" sibTransId="{E685CBAC-3E38-B04B-BB70-1B815B7C700B}"/>
    <dgm:cxn modelId="{41FFE48F-F19A-5746-9751-96CBBFC7A824}" srcId="{5A7046D3-038A-0946-B8DA-75F41CDB8098}" destId="{E385DA56-1A68-BD48-8B1C-E528C49559A4}" srcOrd="0" destOrd="0" parTransId="{EAE8014A-57D1-9B46-8042-5B1097EBB4B9}" sibTransId="{C67F296C-430E-9844-8828-E585EFC2EF3C}"/>
    <dgm:cxn modelId="{E99EE298-CD4F-4346-A4E9-C12A4312159C}" srcId="{BC9F2A18-750B-4B4C-A4EC-B99B3AD9147E}" destId="{900669E4-87A7-5C49-A5E1-84963CF81AAA}" srcOrd="4" destOrd="0" parTransId="{48CB76D8-C95C-C542-8EAD-6936024C9B61}" sibTransId="{E735B69B-BF92-4F49-8A1E-28B0FBA8900F}"/>
    <dgm:cxn modelId="{7049B422-A4E4-D642-B632-9777BB2AE022}" srcId="{5A7046D3-038A-0946-B8DA-75F41CDB8098}" destId="{065941A5-0E5F-0C49-AFA9-A922E2BA80E1}" srcOrd="1" destOrd="0" parTransId="{188DF1D5-2BAF-E940-B7BC-396FC0A0D14D}" sibTransId="{76B550A4-8A47-9244-A523-778147389CDF}"/>
    <dgm:cxn modelId="{02AD279A-C6A2-4A3B-8F79-B904D279DE9B}" type="presOf" srcId="{BC9F2A18-750B-4B4C-A4EC-B99B3AD9147E}" destId="{965C2627-9758-4643-9FBE-55143086510A}" srcOrd="0" destOrd="0" presId="urn:microsoft.com/office/officeart/2009/3/layout/IncreasingArrowsProcess"/>
    <dgm:cxn modelId="{500135F7-8CDF-EC4E-8692-948B6BEBC388}" srcId="{5A7046D3-038A-0946-B8DA-75F41CDB8098}" destId="{C4D23F30-1676-4149-A194-9F660BF1A352}" srcOrd="2" destOrd="0" parTransId="{66CF13D5-6723-9346-AA22-DDE3BF4412EF}" sibTransId="{BCF3534D-FDA1-484F-9BBE-7560EC043721}"/>
    <dgm:cxn modelId="{1FEADCA2-B0D1-41C2-B844-C6CE918EA468}" type="presOf" srcId="{6CDF5F64-414F-D844-B808-8DE56011DFCC}" destId="{1685D736-5D8C-2648-9245-8271052F4346}" srcOrd="0" destOrd="0" presId="urn:microsoft.com/office/officeart/2009/3/layout/IncreasingArrowsProcess"/>
    <dgm:cxn modelId="{4639B5CA-3D43-4788-A10F-5A3C2A729BF1}" type="presOf" srcId="{5C0E77E8-8A50-054C-A4BF-0C8C401EC59E}" destId="{61F6C000-BD56-7B4F-B80D-4349F954432A}" srcOrd="0" destOrd="0" presId="urn:microsoft.com/office/officeart/2009/3/layout/IncreasingArrowsProcess"/>
    <dgm:cxn modelId="{376BDB82-59ED-4C7A-ACDE-E887A7E2BA06}" type="presOf" srcId="{EABFDB4B-76EE-F049-B783-32FF7B78C31E}" destId="{AE11D181-40CD-AA43-A283-DD58DD43E998}" srcOrd="0" destOrd="0" presId="urn:microsoft.com/office/officeart/2009/3/layout/IncreasingArrowsProcess"/>
    <dgm:cxn modelId="{9C80C3A1-BFBF-CB40-A436-D572BEE4D895}" srcId="{900669E4-87A7-5C49-A5E1-84963CF81AAA}" destId="{37731C80-0523-E749-9660-C07AA0EBA3FF}" srcOrd="1" destOrd="0" parTransId="{54E98356-3BD0-7648-AC16-9BB57061E1BA}" sibTransId="{9F1A7661-F6BC-5043-A5CC-DFA85735F8AE}"/>
    <dgm:cxn modelId="{471D5127-EBED-44E4-A60A-ABB791C3A158}" type="presOf" srcId="{5A7046D3-038A-0946-B8DA-75F41CDB8098}" destId="{FCFEE869-3260-8848-805B-21255263F0C6}" srcOrd="0" destOrd="0" presId="urn:microsoft.com/office/officeart/2009/3/layout/IncreasingArrowsProcess"/>
    <dgm:cxn modelId="{63CB2E12-E54E-44D5-9CD1-1763EDA54D6E}" type="presOf" srcId="{37731C80-0523-E749-9660-C07AA0EBA3FF}" destId="{AE11D181-40CD-AA43-A283-DD58DD43E998}" srcOrd="0" destOrd="1" presId="urn:microsoft.com/office/officeart/2009/3/layout/IncreasingArrowsProcess"/>
    <dgm:cxn modelId="{BC4F0240-5CEA-9B43-BE7F-16F30CE567AC}" srcId="{BC9F2A18-750B-4B4C-A4EC-B99B3AD9147E}" destId="{6CDF5F64-414F-D844-B808-8DE56011DFCC}" srcOrd="1" destOrd="0" parTransId="{C3D185EA-0AFB-3242-840B-C931260D2B60}" sibTransId="{9F6BCFDB-F6B4-B147-AE85-AA2A0CE3B3EB}"/>
    <dgm:cxn modelId="{0018202D-690F-0245-959A-3FE684E0F963}" srcId="{900669E4-87A7-5C49-A5E1-84963CF81AAA}" destId="{EABFDB4B-76EE-F049-B783-32FF7B78C31E}" srcOrd="0" destOrd="0" parTransId="{A6ED6357-12FB-3B4E-8FF5-428654C8A164}" sibTransId="{C971DEF7-5387-2C46-931F-E8207366730B}"/>
    <dgm:cxn modelId="{66A78A74-827D-2444-8460-011BCE18D1C1}" srcId="{6CDF5F64-414F-D844-B808-8DE56011DFCC}" destId="{9E1BC4AA-3D23-D343-9B78-C041D11A00F6}" srcOrd="1" destOrd="0" parTransId="{2EE16838-9F9A-794B-A322-BB401824A5EB}" sibTransId="{128790BC-0A01-8F45-A7C7-2E241B3E26F9}"/>
    <dgm:cxn modelId="{0835E9E3-0068-D547-8CFA-E68BC901B1DE}" srcId="{0978C417-F862-CD43-A9F3-06E174FE3968}" destId="{88F0A5CC-9F8E-174C-AE0C-29EEDDBD234C}" srcOrd="0" destOrd="0" parTransId="{8A2D67B5-79A1-8F46-993A-2E936B5B7683}" sibTransId="{B55343E9-30DA-4C45-A556-6E4FDE0A7AFF}"/>
    <dgm:cxn modelId="{EF8D05C1-EE23-42AB-BF11-AE9628D112E5}" type="presOf" srcId="{C4D23F30-1676-4149-A194-9F660BF1A352}" destId="{25E35677-269D-7F46-82BA-4AC7CFDF4204}" srcOrd="0" destOrd="2" presId="urn:microsoft.com/office/officeart/2009/3/layout/IncreasingArrowsProcess"/>
    <dgm:cxn modelId="{A272747B-7A02-41F6-97B4-035922670BF7}" type="presOf" srcId="{065941A5-0E5F-0C49-AFA9-A922E2BA80E1}" destId="{25E35677-269D-7F46-82BA-4AC7CFDF4204}" srcOrd="0" destOrd="1" presId="urn:microsoft.com/office/officeart/2009/3/layout/IncreasingArrowsProcess"/>
    <dgm:cxn modelId="{5C9F83E7-DF77-4472-BD95-9DE7B2816420}" type="presOf" srcId="{88F0A5CC-9F8E-174C-AE0C-29EEDDBD234C}" destId="{9851CF6D-0542-A945-8BD9-8B164A9FF6AF}" srcOrd="0" destOrd="0" presId="urn:microsoft.com/office/officeart/2009/3/layout/IncreasingArrowsProcess"/>
    <dgm:cxn modelId="{89B216D7-FF15-49CB-A77B-64645C05C134}" type="presParOf" srcId="{965C2627-9758-4643-9FBE-55143086510A}" destId="{61F6C000-BD56-7B4F-B80D-4349F954432A}" srcOrd="0" destOrd="0" presId="urn:microsoft.com/office/officeart/2009/3/layout/IncreasingArrowsProcess"/>
    <dgm:cxn modelId="{62B1FB6A-1537-405B-9276-8A5F23ED438E}" type="presParOf" srcId="{965C2627-9758-4643-9FBE-55143086510A}" destId="{B49B3F43-B447-2E46-8542-2721C3CCA994}" srcOrd="1" destOrd="0" presId="urn:microsoft.com/office/officeart/2009/3/layout/IncreasingArrowsProcess"/>
    <dgm:cxn modelId="{C1746791-B824-41EB-A547-0A7537C20F61}" type="presParOf" srcId="{965C2627-9758-4643-9FBE-55143086510A}" destId="{1685D736-5D8C-2648-9245-8271052F4346}" srcOrd="2" destOrd="0" presId="urn:microsoft.com/office/officeart/2009/3/layout/IncreasingArrowsProcess"/>
    <dgm:cxn modelId="{B63D2237-3A1C-4432-89A1-A127855CFC2C}" type="presParOf" srcId="{965C2627-9758-4643-9FBE-55143086510A}" destId="{FBB464ED-33D5-3C42-9389-977FC034AD32}" srcOrd="3" destOrd="0" presId="urn:microsoft.com/office/officeart/2009/3/layout/IncreasingArrowsProcess"/>
    <dgm:cxn modelId="{F7C5596E-6A8C-4F7F-8A7C-08433456D672}" type="presParOf" srcId="{965C2627-9758-4643-9FBE-55143086510A}" destId="{065D51E9-B6DC-154D-B583-B4EBD21A9523}" srcOrd="4" destOrd="0" presId="urn:microsoft.com/office/officeart/2009/3/layout/IncreasingArrowsProcess"/>
    <dgm:cxn modelId="{9C799FC1-D185-4BF6-AC23-C119B2700C6F}" type="presParOf" srcId="{965C2627-9758-4643-9FBE-55143086510A}" destId="{9851CF6D-0542-A945-8BD9-8B164A9FF6AF}" srcOrd="5" destOrd="0" presId="urn:microsoft.com/office/officeart/2009/3/layout/IncreasingArrowsProcess"/>
    <dgm:cxn modelId="{E43C4E85-017B-46C4-8109-A3A43C735A97}" type="presParOf" srcId="{965C2627-9758-4643-9FBE-55143086510A}" destId="{FCFEE869-3260-8848-805B-21255263F0C6}" srcOrd="6" destOrd="0" presId="urn:microsoft.com/office/officeart/2009/3/layout/IncreasingArrowsProcess"/>
    <dgm:cxn modelId="{75BEDC45-0D0F-417D-B450-936650E8E4B8}" type="presParOf" srcId="{965C2627-9758-4643-9FBE-55143086510A}" destId="{25E35677-269D-7F46-82BA-4AC7CFDF4204}" srcOrd="7" destOrd="0" presId="urn:microsoft.com/office/officeart/2009/3/layout/IncreasingArrowsProcess"/>
    <dgm:cxn modelId="{BEA004F4-5901-4C2D-B9E9-05B92A81FEED}" type="presParOf" srcId="{965C2627-9758-4643-9FBE-55143086510A}" destId="{CB24CEDB-B0EF-C743-825D-AA776BAE9D7F}" srcOrd="8" destOrd="0" presId="urn:microsoft.com/office/officeart/2009/3/layout/IncreasingArrowsProcess"/>
    <dgm:cxn modelId="{C22E8FB4-D579-45A9-BE15-87C5BA86E8BE}" type="presParOf" srcId="{965C2627-9758-4643-9FBE-55143086510A}" destId="{AE11D181-40CD-AA43-A283-DD58DD43E9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8/4/2012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26</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30</a:t>
            </a:fld>
            <a:endParaRPr lang="en-US"/>
          </a:p>
        </p:txBody>
      </p:sp>
    </p:spTree>
    <p:extLst>
      <p:ext uri="{BB962C8B-B14F-4D97-AF65-F5344CB8AC3E}">
        <p14:creationId xmlns:p14="http://schemas.microsoft.com/office/powerpoint/2010/main" val="340216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34</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37</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41</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2395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5</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58</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pPr/>
              <a:t>62</a:t>
            </a:fld>
            <a:endParaRPr lang="en-US"/>
          </a:p>
        </p:txBody>
      </p:sp>
    </p:spTree>
    <p:extLst>
      <p:ext uri="{BB962C8B-B14F-4D97-AF65-F5344CB8AC3E}">
        <p14:creationId xmlns:p14="http://schemas.microsoft.com/office/powerpoint/2010/main" val="3013340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67</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the figures use a stacked bar chart to depict the time spent in each phase of this process including . This (1) boot the VM, (2) generate the image and install user</a:t>
            </a:r>
            <a:r>
              <a:rPr lang="en-US" altLang="en-US" dirty="0" smtClean="0">
                <a:latin typeface="Times New Roman" pitchFamily="18" charset="0"/>
              </a:rPr>
              <a:t>’</a:t>
            </a:r>
            <a:r>
              <a:rPr lang="en-US" dirty="0" smtClean="0">
                <a:latin typeface="Times New Roman" pitchFamily="18" charset="0"/>
              </a:rPr>
              <a:t>s software, (3) compress the image, and (4) upload the image to the repository.</a:t>
            </a:r>
          </a:p>
          <a:p>
            <a:pPr>
              <a:defRPr/>
            </a:pPr>
            <a:endParaRPr lang="en-US" dirty="0" smtClean="0">
              <a:latin typeface="Times New Roman" pitchFamily="18" charset="0"/>
            </a:endParaRPr>
          </a:p>
          <a:p>
            <a:pPr>
              <a:defRPr/>
            </a:pPr>
            <a:r>
              <a:rPr lang="en-US" dirty="0" smtClean="0">
                <a:latin typeface="Times New Roman" pitchFamily="18" charset="0"/>
              </a:rPr>
              <a:t>we observe the virtualization layer (blue section) introduces significant overhead in the process, which is higher in the case of centos. Next, the orange section represent the time to generate and install the user</a:t>
            </a:r>
            <a:r>
              <a:rPr lang="en-US" altLang="en-US" dirty="0" smtClean="0">
                <a:latin typeface="Times New Roman" pitchFamily="18" charset="0"/>
              </a:rPr>
              <a:t>’</a:t>
            </a:r>
            <a:r>
              <a:rPr lang="en-US" dirty="0" smtClean="0">
                <a:latin typeface="Times New Roman" pitchFamily="18" charset="0"/>
              </a:rPr>
              <a:t>s software. Here, generating the image from scratch is the most time consuming part. This is up to 69% for Centos and up to 83% in the case of Ubuntu.</a:t>
            </a:r>
          </a:p>
          <a:p>
            <a:pPr>
              <a:defRPr/>
            </a:pPr>
            <a:endParaRPr lang="en-US" dirty="0" smtClean="0">
              <a:latin typeface="Times New Roman" pitchFamily="18" charset="0"/>
            </a:endParaRPr>
          </a:p>
          <a:p>
            <a:pPr>
              <a:defRPr/>
            </a:pPr>
            <a:r>
              <a:rPr lang="en-US" dirty="0" smtClean="0">
                <a:latin typeface="Times New Roman" pitchFamily="18" charset="0"/>
              </a:rPr>
              <a:t>For this reason, we considered to manage base images that can be used to save time during the image creation process.</a:t>
            </a:r>
          </a:p>
          <a:p>
            <a:pPr>
              <a:defRPr/>
            </a:pPr>
            <a:endParaRPr lang="en-US" dirty="0" smtClean="0">
              <a:latin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C5801CA-0A60-4594-BDA1-BF28A2423675}" type="slidenum">
              <a:rPr lang="en-US" sz="1200" smtClean="0"/>
              <a:pPr eaLnBrk="1" hangingPunct="1">
                <a:defRPr/>
              </a:pPr>
              <a:t>71</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Times New Roman" pitchFamily="18" charset="0"/>
              </a:rPr>
              <a:t>Here, we show the results of creating images using a base image stored in the image repository. So, first, we retrieve the base image and </a:t>
            </a:r>
            <a:r>
              <a:rPr lang="en-US" dirty="0" err="1" smtClean="0">
                <a:latin typeface="Times New Roman" pitchFamily="18" charset="0"/>
              </a:rPr>
              <a:t>uncompress</a:t>
            </a:r>
            <a:r>
              <a:rPr lang="en-US" dirty="0" smtClean="0">
                <a:latin typeface="Times New Roman" pitchFamily="18" charset="0"/>
              </a:rPr>
              <a:t> it, then we install the software required by the user and finally we compress the image and upload to the repository.</a:t>
            </a:r>
          </a:p>
          <a:p>
            <a:pPr>
              <a:defRPr/>
            </a:pPr>
            <a:endParaRPr lang="en-US" dirty="0" smtClean="0">
              <a:latin typeface="Times New Roman" pitchFamily="18" charset="0"/>
            </a:endParaRPr>
          </a:p>
          <a:p>
            <a:pPr>
              <a:defRPr/>
            </a:pPr>
            <a:r>
              <a:rPr lang="en-US" dirty="0" smtClean="0">
                <a:latin typeface="Times New Roman" pitchFamily="18" charset="0"/>
              </a:rPr>
              <a:t>By using a base image, the time spent in the creation process is reduced dramatically. In particular,  we have reduced the overall time of this process up to an 80% in the case of 1 </a:t>
            </a:r>
            <a:r>
              <a:rPr lang="en-US" dirty="0" err="1" smtClean="0">
                <a:latin typeface="Times New Roman" pitchFamily="18" charset="0"/>
              </a:rPr>
              <a:t>ubuntu</a:t>
            </a:r>
            <a:r>
              <a:rPr lang="en-US" dirty="0" smtClean="0">
                <a:latin typeface="Times New Roman" pitchFamily="18" charset="0"/>
              </a:rPr>
              <a:t> image.</a:t>
            </a:r>
          </a:p>
          <a:p>
            <a:pPr>
              <a:defRPr/>
            </a:pPr>
            <a:endParaRPr lang="en-US" dirty="0" smtClean="0">
              <a:latin typeface="Times New Roman" pitchFamily="18" charset="0"/>
            </a:endParaRPr>
          </a:p>
          <a:p>
            <a:pPr>
              <a:defRPr/>
            </a:pPr>
            <a:r>
              <a:rPr lang="en-US" dirty="0" smtClean="0">
                <a:latin typeface="Times New Roman" pitchFamily="18" charset="0"/>
              </a:rPr>
              <a:t>There are two reasons: there is no need to create the base image every time, and we do not need to use the virtualization layer since the base image already has the desired OS and only needs to be upgraded with the software requested by the user. </a:t>
            </a:r>
          </a:p>
          <a:p>
            <a:pPr>
              <a:defRPr/>
            </a:pPr>
            <a:endParaRPr lang="en-US" dirty="0" smtClean="0">
              <a:latin typeface="Times New Roman" pitchFamily="18" charset="0"/>
            </a:endParaRPr>
          </a:p>
          <a:p>
            <a:pPr>
              <a:defRPr/>
            </a:pPr>
            <a:r>
              <a:rPr lang="en-US" dirty="0" smtClean="0">
                <a:latin typeface="Times New Roman" pitchFamily="18" charset="0"/>
              </a:rPr>
              <a:t>-------------</a:t>
            </a:r>
          </a:p>
          <a:p>
            <a:pPr>
              <a:defRPr/>
            </a:pPr>
            <a:r>
              <a:rPr lang="en-US" dirty="0" smtClean="0">
                <a:latin typeface="Times New Roman" pitchFamily="18" charset="0"/>
              </a:rPr>
              <a:t>This means that the time to create an image has been reduced from six minutes to less than two minutes for a single request. For the worst case, we reduced the time from 16 minutes to less than nine minutes, where we used one processors handling eight concurrent requests.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F50410D3-765D-48B7-A139-07D409912DED}" type="slidenum">
              <a:rPr lang="en-US" sz="1200" smtClean="0"/>
              <a:pPr eaLnBrk="1" hangingPunct="1">
                <a:defRPr/>
              </a:pPr>
              <a:t>72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15</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16</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20</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64531524"/>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3720056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7"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8"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18154298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4"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07369768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3"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2685784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3583"/>
            <a:ext cx="3008313" cy="1162050"/>
          </a:xfrm>
        </p:spPr>
        <p:txBody>
          <a:bodyPr anchor="b"/>
          <a:lstStyle>
            <a:lvl1pPr algn="l">
              <a:defRPr sz="2000" b="1"/>
            </a:lvl1pPr>
          </a:lstStyle>
          <a:p>
            <a:r>
              <a:rPr lang="es-ES" smtClean="0"/>
              <a:t>Haga clic para modificar el estilo de título del patrón</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testo 3"/>
          <p:cNvSpPr>
            <a:spLocks noGrp="1"/>
          </p:cNvSpPr>
          <p:nvPr>
            <p:ph type="body" sz="half" idx="2"/>
          </p:nvPr>
        </p:nvSpPr>
        <p:spPr>
          <a:xfrm>
            <a:off x="457200" y="2315633"/>
            <a:ext cx="3008313" cy="3810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27531839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9928"/>
            <a:ext cx="5486400" cy="566738"/>
          </a:xfrm>
        </p:spPr>
        <p:txBody>
          <a:bodyPr anchor="b"/>
          <a:lstStyle>
            <a:lvl1pPr algn="l">
              <a:defRPr sz="2000" b="1"/>
            </a:lvl1pPr>
          </a:lstStyle>
          <a:p>
            <a:r>
              <a:rPr lang="es-ES" smtClean="0"/>
              <a:t>Haga clic para modificar el estilo de título del patrón</a:t>
            </a:r>
            <a:endParaRPr lang="it-IT"/>
          </a:p>
        </p:txBody>
      </p:sp>
      <p:sp>
        <p:nvSpPr>
          <p:cNvPr id="3" name="Segnaposto immagine 2"/>
          <p:cNvSpPr>
            <a:spLocks noGrp="1"/>
          </p:cNvSpPr>
          <p:nvPr>
            <p:ph type="pic" idx="1"/>
          </p:nvPr>
        </p:nvSpPr>
        <p:spPr>
          <a:xfrm>
            <a:off x="1792288" y="1132417"/>
            <a:ext cx="5486400" cy="3764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it-IT" noProof="0" smtClean="0"/>
          </a:p>
        </p:txBody>
      </p:sp>
      <p:sp>
        <p:nvSpPr>
          <p:cNvPr id="4" name="Segnaposto testo 3"/>
          <p:cNvSpPr>
            <a:spLocks noGrp="1"/>
          </p:cNvSpPr>
          <p:nvPr>
            <p:ph type="body" sz="half" idx="2"/>
          </p:nvPr>
        </p:nvSpPr>
        <p:spPr>
          <a:xfrm>
            <a:off x="1792288" y="55366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74968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889130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a:xfrm>
            <a:off x="457200" y="1174750"/>
            <a:ext cx="6019800" cy="4951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7195226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8/4/2012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8/4/2012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8/4/2012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8/4/2012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8/4/2012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683339465"/>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stile</a:t>
            </a:r>
            <a:endParaRPr lang="it-IT" dirty="0"/>
          </a:p>
        </p:txBody>
      </p:sp>
      <p:sp>
        <p:nvSpPr>
          <p:cNvPr id="3" name="Segnaposto contenut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17916846"/>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8/4/2012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46388" y="0"/>
            <a:ext cx="5840412"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5CAD0137-A6C9-432D-8888-8878A5138444}" type="slidenum">
              <a:rPr lang="es-ES" smtClean="0">
                <a:solidFill>
                  <a:prstClr val="white"/>
                </a:solidFill>
              </a:rPr>
              <a:pPr/>
              <a:t>‹#›</a:t>
            </a:fld>
            <a:endParaRPr lang="es-ES">
              <a:solidFill>
                <a:prstClr val="white"/>
              </a:solidFill>
            </a:endParaRPr>
          </a:p>
        </p:txBody>
      </p:sp>
      <p:sp>
        <p:nvSpPr>
          <p:cNvPr id="7" name="Segnaposto piè di pagina 4"/>
          <p:cNvSpPr>
            <a:spLocks noGrp="1"/>
          </p:cNvSpPr>
          <p:nvPr>
            <p:ph type="ftr" sz="quarter" idx="3"/>
          </p:nvPr>
        </p:nvSpPr>
        <p:spPr>
          <a:xfrm>
            <a:off x="1371600" y="6483350"/>
            <a:ext cx="7772400" cy="365125"/>
          </a:xfrm>
          <a:prstGeom prst="rect">
            <a:avLst/>
          </a:prstGeom>
        </p:spPr>
        <p:txBody>
          <a:bodyPr/>
          <a:lstStyle>
            <a:lvl1pPr algn="ctr" fontAlgn="auto">
              <a:spcBef>
                <a:spcPts val="0"/>
              </a:spcBef>
              <a:spcAft>
                <a:spcPts val="0"/>
              </a:spcAft>
              <a:defRPr sz="1200">
                <a:solidFill>
                  <a:schemeClr val="bg1"/>
                </a:solidFill>
                <a:latin typeface="+mn-lt"/>
                <a:ea typeface="+mn-ea"/>
                <a:cs typeface="+mn-cs"/>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895259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rgbClr val="766190"/>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7.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hyperlink" Target="https://sites.google.com/site/opensourceiotclou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sites.google.com/site/opensourceiotclou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notesSlide" Target="../notesSlides/notesSlide15.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0.png"/><Relationship Id="rId11" Type="http://schemas.openxmlformats.org/officeDocument/2006/relationships/chart" Target="../charts/chart3.xml"/><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chart" Target="../charts/chart2.xml"/><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7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oogle.com/green/pdfs/google-green-computing.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Autofit/>
          </a:bodyPr>
          <a:lstStyle/>
          <a:p>
            <a:r>
              <a:rPr lang="en-US" sz="4800" dirty="0" smtClean="0"/>
              <a:t>Cyberinfrastructure </a:t>
            </a:r>
            <a:r>
              <a:rPr lang="en-US" sz="4800" dirty="0"/>
              <a:t>for eScience and </a:t>
            </a:r>
            <a:r>
              <a:rPr lang="en-US" sz="4800" dirty="0" err="1"/>
              <a:t>eBusiness</a:t>
            </a:r>
            <a:r>
              <a:rPr lang="en-US" sz="4800" dirty="0"/>
              <a:t> from Clouds </a:t>
            </a:r>
            <a:r>
              <a:rPr lang="en-US" sz="4800" dirty="0" smtClean="0"/>
              <a:t>to Exascale</a:t>
            </a:r>
            <a:endParaRPr lang="en-US" sz="4800" b="1" dirty="0"/>
          </a:p>
        </p:txBody>
      </p:sp>
      <p:sp>
        <p:nvSpPr>
          <p:cNvPr id="3" name="Subtitle 2"/>
          <p:cNvSpPr>
            <a:spLocks noGrp="1"/>
          </p:cNvSpPr>
          <p:nvPr>
            <p:ph type="subTitle" idx="1"/>
          </p:nvPr>
        </p:nvSpPr>
        <p:spPr>
          <a:xfrm>
            <a:off x="0" y="2743200"/>
            <a:ext cx="9144000" cy="1295400"/>
          </a:xfrm>
        </p:spPr>
        <p:txBody>
          <a:bodyPr>
            <a:noAutofit/>
          </a:bodyPr>
          <a:lstStyle/>
          <a:p>
            <a:r>
              <a:rPr lang="en-US" sz="2400" dirty="0">
                <a:solidFill>
                  <a:srgbClr val="7030A0"/>
                </a:solidFill>
              </a:rPr>
              <a:t>ICETE 2012 Joint Conference on e-Business and Telecommunications</a:t>
            </a:r>
          </a:p>
          <a:p>
            <a:r>
              <a:rPr lang="en-US" sz="2400" dirty="0"/>
              <a:t> </a:t>
            </a:r>
            <a:r>
              <a:rPr lang="en-US" sz="2400" dirty="0">
                <a:solidFill>
                  <a:srgbClr val="7030A0"/>
                </a:solidFill>
              </a:rPr>
              <a:t>Hotel </a:t>
            </a:r>
            <a:r>
              <a:rPr lang="en-US" sz="2400" dirty="0" err="1">
                <a:solidFill>
                  <a:srgbClr val="7030A0"/>
                </a:solidFill>
              </a:rPr>
              <a:t>Meliá</a:t>
            </a:r>
            <a:r>
              <a:rPr lang="en-US" sz="2400" dirty="0">
                <a:solidFill>
                  <a:srgbClr val="7030A0"/>
                </a:solidFill>
              </a:rPr>
              <a:t> Roma Aurelia </a:t>
            </a:r>
            <a:r>
              <a:rPr lang="en-US" sz="2400" dirty="0" err="1">
                <a:solidFill>
                  <a:srgbClr val="7030A0"/>
                </a:solidFill>
              </a:rPr>
              <a:t>Antica</a:t>
            </a:r>
            <a:r>
              <a:rPr lang="en-US" sz="2400" dirty="0">
                <a:solidFill>
                  <a:srgbClr val="7030A0"/>
                </a:solidFill>
              </a:rPr>
              <a:t>, Rome, Italy</a:t>
            </a:r>
          </a:p>
          <a:p>
            <a:r>
              <a:rPr lang="en-US" sz="2400" dirty="0">
                <a:solidFill>
                  <a:srgbClr val="7030A0"/>
                </a:solidFill>
              </a:rPr>
              <a:t>July </a:t>
            </a:r>
            <a:r>
              <a:rPr lang="en-US" sz="2400" dirty="0" smtClean="0">
                <a:solidFill>
                  <a:srgbClr val="7030A0"/>
                </a:solidFill>
              </a:rPr>
              <a:t>27 </a:t>
            </a:r>
            <a:r>
              <a:rPr lang="en-US" sz="2400" dirty="0">
                <a:solidFill>
                  <a:srgbClr val="7030A0"/>
                </a:solidFill>
              </a:rPr>
              <a:t>2012</a:t>
            </a:r>
            <a:endParaRPr lang="it-IT" sz="2400" dirty="0">
              <a:solidFill>
                <a:srgbClr val="7030A0"/>
              </a:solidFill>
            </a:endParaRPr>
          </a:p>
        </p:txBody>
      </p:sp>
      <p:sp>
        <p:nvSpPr>
          <p:cNvPr id="5" name="Subtitle 2"/>
          <p:cNvSpPr txBox="1">
            <a:spLocks/>
          </p:cNvSpPr>
          <p:nvPr/>
        </p:nvSpPr>
        <p:spPr>
          <a:xfrm>
            <a:off x="0" y="44196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7322" y="47020"/>
            <a:ext cx="9144000" cy="6808803"/>
            <a:chOff x="-1524000" y="1418353"/>
            <a:chExt cx="9144000" cy="6808803"/>
          </a:xfrm>
        </p:grpSpPr>
        <p:grpSp>
          <p:nvGrpSpPr>
            <p:cNvPr id="15" name="Group 14"/>
            <p:cNvGrpSpPr/>
            <p:nvPr/>
          </p:nvGrpSpPr>
          <p:grpSpPr>
            <a:xfrm>
              <a:off x="-1524000" y="1418353"/>
              <a:ext cx="9144000" cy="6808803"/>
              <a:chOff x="-29547" y="17106"/>
              <a:chExt cx="9144000" cy="6808803"/>
            </a:xfrm>
          </p:grpSpPr>
          <p:pic>
            <p:nvPicPr>
              <p:cNvPr id="322562" name="Picture 2"/>
              <p:cNvPicPr>
                <a:picLocks noChangeAspect="1" noChangeArrowheads="1"/>
              </p:cNvPicPr>
              <p:nvPr/>
            </p:nvPicPr>
            <p:blipFill>
              <a:blip r:embed="rId3" cstate="print"/>
              <a:srcRect/>
              <a:stretch>
                <a:fillRect/>
              </a:stretch>
            </p:blipFill>
            <p:spPr bwMode="auto">
              <a:xfrm>
                <a:off x="-29547" y="17106"/>
                <a:ext cx="9144000" cy="6808803"/>
              </a:xfrm>
              <a:prstGeom prst="rect">
                <a:avLst/>
              </a:prstGeom>
              <a:noFill/>
              <a:ln w="9525">
                <a:noFill/>
                <a:miter lim="800000"/>
                <a:headEnd/>
                <a:tailEnd/>
              </a:ln>
            </p:spPr>
          </p:pic>
          <p:sp>
            <p:nvSpPr>
              <p:cNvPr id="23" name="Left Arrow 22"/>
              <p:cNvSpPr/>
              <p:nvPr/>
            </p:nvSpPr>
            <p:spPr>
              <a:xfrm rot="458922" flipV="1">
                <a:off x="4082642" y="170534"/>
                <a:ext cx="978716" cy="500017"/>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Left Arrow 23"/>
              <p:cNvSpPr/>
              <p:nvPr/>
            </p:nvSpPr>
            <p:spPr>
              <a:xfrm rot="21310827" flipV="1">
                <a:off x="4439118" y="1027066"/>
                <a:ext cx="988237" cy="506208"/>
              </a:xfrm>
              <a:prstGeom prst="leftArrow">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 name="TextBox 3"/>
            <p:cNvSpPr txBox="1"/>
            <p:nvPr/>
          </p:nvSpPr>
          <p:spPr>
            <a:xfrm>
              <a:off x="4267200" y="1891937"/>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 Green IT</a:t>
              </a:r>
            </a:p>
            <a:p>
              <a:r>
                <a:rPr lang="en-US" dirty="0" smtClean="0">
                  <a:solidFill>
                    <a:srgbClr val="FF0000"/>
                  </a:solidFill>
                </a:rPr>
                <a:t>Service Oriented Architectures</a:t>
              </a:r>
            </a:p>
          </p:txBody>
        </p:sp>
      </p:grpSp>
      <p:sp>
        <p:nvSpPr>
          <p:cNvPr id="2" name="Title 1"/>
          <p:cNvSpPr>
            <a:spLocks noGrp="1"/>
          </p:cNvSpPr>
          <p:nvPr>
            <p:ph type="title"/>
          </p:nvPr>
        </p:nvSpPr>
        <p:spPr/>
        <p:txBody>
          <a:bodyPr/>
          <a:lstStyle/>
          <a:p>
            <a:endParaRPr lang="en-US" dirty="0"/>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7620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p:nvGrpSpPr>
        <p:grpSpPr>
          <a:xfrm>
            <a:off x="10886" y="81232"/>
            <a:ext cx="9144000" cy="6834674"/>
            <a:chOff x="2428" y="49197"/>
            <a:chExt cx="9144000" cy="6858000"/>
          </a:xfrm>
        </p:grpSpPr>
        <p:pic>
          <p:nvPicPr>
            <p:cNvPr id="1026" name="Picture 2" descr="http://www.gartner.com/hc/images/215650_0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 y="4919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18"/>
            <p:cNvSpPr/>
            <p:nvPr/>
          </p:nvSpPr>
          <p:spPr>
            <a:xfrm rot="540000" flipV="1">
              <a:off x="5020171" y="809919"/>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Left Arrow 19"/>
            <p:cNvSpPr/>
            <p:nvPr/>
          </p:nvSpPr>
          <p:spPr>
            <a:xfrm rot="21180000" flipV="1">
              <a:off x="5152745" y="21171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 Arrow 20"/>
            <p:cNvSpPr/>
            <p:nvPr/>
          </p:nvSpPr>
          <p:spPr>
            <a:xfrm rot="-1320000" flipV="1">
              <a:off x="4997041" y="2939486"/>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572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11</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4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Grids and HPC</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12</a:t>
            </a:fld>
            <a:endParaRPr lang="en-US"/>
          </a:p>
        </p:txBody>
      </p:sp>
    </p:spTree>
    <p:extLst>
      <p:ext uri="{BB962C8B-B14F-4D97-AF65-F5344CB8AC3E}">
        <p14:creationId xmlns:p14="http://schemas.microsoft.com/office/powerpoint/2010/main" val="426900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r>
              <a:rPr lang="en-US" sz="2400" dirty="0" smtClean="0">
                <a:solidFill>
                  <a:srgbClr val="FF0000"/>
                </a:solidFill>
              </a:rPr>
              <a:t>Cloud runtimes or Platform:</a:t>
            </a:r>
            <a:r>
              <a:rPr lang="en-US" sz="2400"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83388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dirty="0"/>
          </a:p>
        </p:txBody>
      </p:sp>
    </p:spTree>
    <p:extLst>
      <p:ext uri="{BB962C8B-B14F-4D97-AF65-F5344CB8AC3E}">
        <p14:creationId xmlns:p14="http://schemas.microsoft.com/office/powerpoint/2010/main" val="307861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562600"/>
          </a:xfrm>
        </p:spPr>
        <p:txBody>
          <a:bodyPr/>
          <a:lstStyle/>
          <a:p>
            <a:pPr marL="274320">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674370" lvl="1">
              <a:spcBef>
                <a:spcPts val="300"/>
              </a:spcBef>
            </a:pPr>
            <a:r>
              <a:rPr lang="en-US" sz="2000" dirty="0" smtClean="0"/>
              <a:t>Not going to change soon (maybe delivered by Amazon)</a:t>
            </a:r>
            <a:endParaRPr lang="en-US" sz="2000" dirty="0"/>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a:t>
            </a:r>
            <a:r>
              <a:rPr lang="en-US" sz="2000" dirty="0" smtClean="0"/>
              <a:t>)</a:t>
            </a:r>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challenges</a:t>
            </a:r>
          </a:p>
          <a:p>
            <a:pPr marL="274320">
              <a:spcBef>
                <a:spcPts val="300"/>
              </a:spcBef>
            </a:pPr>
            <a:r>
              <a:rPr lang="en-US" sz="2400" b="1" dirty="0" smtClean="0"/>
              <a:t>HPC problems </a:t>
            </a:r>
            <a:r>
              <a:rPr lang="en-US" sz="2400" dirty="0" smtClean="0"/>
              <a:t>running well on clouds have above  advantages</a:t>
            </a:r>
          </a:p>
          <a:p>
            <a:pPr marL="274320">
              <a:spcBef>
                <a:spcPts val="300"/>
              </a:spcBef>
            </a:pPr>
            <a:r>
              <a:rPr lang="en-US" sz="2400" dirty="0" smtClean="0">
                <a:cs typeface="ＭＳ Ｐゴシック" charset="0"/>
              </a:rPr>
              <a:t>Note </a:t>
            </a:r>
            <a:r>
              <a:rPr lang="en-US" sz="2400" dirty="0">
                <a:cs typeface="ＭＳ Ｐゴシック" charset="0"/>
              </a:rPr>
              <a:t>100% utilization of Supercomputers makes elasticity moot for capability (very large) jobs and makes capacity (many modest) use </a:t>
            </a:r>
            <a:r>
              <a:rPr lang="en-US" sz="2400" dirty="0" smtClean="0">
                <a:cs typeface="ＭＳ Ｐゴシック" charset="0"/>
              </a:rPr>
              <a:t>not be on-demand</a:t>
            </a:r>
          </a:p>
          <a:p>
            <a:pPr marL="274320">
              <a:spcBef>
                <a:spcPts val="300"/>
              </a:spcBef>
            </a:pPr>
            <a:r>
              <a:rPr lang="en-US" sz="2400" dirty="0" smtClean="0"/>
              <a:t>Need </a:t>
            </a:r>
            <a:r>
              <a:rPr lang="en-US" sz="2400" b="1" dirty="0" smtClean="0"/>
              <a:t>Cloud-HPC Interoperability</a:t>
            </a:r>
            <a:endParaRPr lang="en-US" sz="2400" b="1" dirty="0"/>
          </a:p>
          <a:p>
            <a:pPr marL="274320">
              <a:spcBef>
                <a:spcPts val="3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3919011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portals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3696815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75" b="6372"/>
          <a:stretch/>
        </p:blipFill>
        <p:spPr bwMode="auto">
          <a:xfrm>
            <a:off x="15073" y="-15910"/>
            <a:ext cx="92143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6324600"/>
            <a:ext cx="2067554" cy="369332"/>
          </a:xfrm>
          <a:prstGeom prst="rect">
            <a:avLst/>
          </a:prstGeom>
          <a:noFill/>
        </p:spPr>
        <p:txBody>
          <a:bodyPr wrap="none" rtlCol="0">
            <a:spAutoFit/>
          </a:bodyPr>
          <a:lstStyle/>
          <a:p>
            <a:r>
              <a:rPr lang="en-US" b="1" dirty="0" smtClean="0"/>
              <a:t>From Jack Dongarra</a:t>
            </a:r>
            <a:endParaRPr lang="en-US" b="1" dirty="0"/>
          </a:p>
        </p:txBody>
      </p:sp>
      <p:sp>
        <p:nvSpPr>
          <p:cNvPr id="7" name="TextBox 6"/>
          <p:cNvSpPr txBox="1"/>
          <p:nvPr/>
        </p:nvSpPr>
        <p:spPr>
          <a:xfrm>
            <a:off x="7772400" y="1684774"/>
            <a:ext cx="888385" cy="369332"/>
          </a:xfrm>
          <a:prstGeom prst="rect">
            <a:avLst/>
          </a:prstGeom>
          <a:noFill/>
        </p:spPr>
        <p:txBody>
          <a:bodyPr wrap="none" rtlCol="0">
            <a:spAutoFit/>
          </a:bodyPr>
          <a:lstStyle/>
          <a:p>
            <a:r>
              <a:rPr lang="en-US" b="1" dirty="0" err="1" smtClean="0"/>
              <a:t>Exaflop</a:t>
            </a:r>
            <a:endParaRPr lang="en-US" b="1" dirty="0"/>
          </a:p>
        </p:txBody>
      </p:sp>
      <p:sp>
        <p:nvSpPr>
          <p:cNvPr id="8" name="TextBox 7"/>
          <p:cNvSpPr txBox="1"/>
          <p:nvPr/>
        </p:nvSpPr>
        <p:spPr>
          <a:xfrm>
            <a:off x="3352800" y="6139934"/>
            <a:ext cx="4517262" cy="646331"/>
          </a:xfrm>
          <a:prstGeom prst="rect">
            <a:avLst/>
          </a:prstGeom>
          <a:noFill/>
        </p:spPr>
        <p:txBody>
          <a:bodyPr wrap="none" rtlCol="0">
            <a:spAutoFit/>
          </a:bodyPr>
          <a:lstStyle/>
          <a:p>
            <a:r>
              <a:rPr lang="en-US" b="1" dirty="0" err="1" smtClean="0"/>
              <a:t>Exaflop</a:t>
            </a:r>
            <a:r>
              <a:rPr lang="en-US" b="1" dirty="0" smtClean="0"/>
              <a:t>  machine TIGHTLY COUPLED</a:t>
            </a:r>
          </a:p>
          <a:p>
            <a:r>
              <a:rPr lang="en-US" b="1" dirty="0" smtClean="0"/>
              <a:t>Clouds more powerful but LOOSELY COUPLED</a:t>
            </a:r>
            <a:endParaRPr lang="en-US" b="1" dirty="0"/>
          </a:p>
        </p:txBody>
      </p:sp>
    </p:spTree>
    <p:extLst>
      <p:ext uri="{BB962C8B-B14F-4D97-AF65-F5344CB8AC3E}">
        <p14:creationId xmlns:p14="http://schemas.microsoft.com/office/powerpoint/2010/main" val="325476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582233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Abstract</a:t>
            </a:r>
            <a:endParaRPr lang="en-US" dirty="0"/>
          </a:p>
        </p:txBody>
      </p:sp>
      <p:sp>
        <p:nvSpPr>
          <p:cNvPr id="3" name="Content Placeholder 2"/>
          <p:cNvSpPr>
            <a:spLocks noGrp="1"/>
          </p:cNvSpPr>
          <p:nvPr>
            <p:ph idx="1"/>
          </p:nvPr>
        </p:nvSpPr>
        <p:spPr>
          <a:xfrm>
            <a:off x="0" y="609600"/>
            <a:ext cx="9144000" cy="5486400"/>
          </a:xfrm>
        </p:spPr>
        <p:txBody>
          <a:bodyPr/>
          <a:lstStyle/>
          <a:p>
            <a:r>
              <a:rPr lang="en-US" sz="2800" dirty="0" smtClean="0"/>
              <a:t>We </a:t>
            </a:r>
            <a:r>
              <a:rPr lang="en-US" sz="2800" dirty="0"/>
              <a:t>analyze scientific computing into classes of </a:t>
            </a:r>
            <a:r>
              <a:rPr lang="en-US" sz="2800" dirty="0" smtClean="0"/>
              <a:t>applications and </a:t>
            </a:r>
            <a:r>
              <a:rPr lang="en-US" sz="2800" dirty="0"/>
              <a:t>their suitability for different architectures covering </a:t>
            </a:r>
            <a:r>
              <a:rPr lang="en-US" sz="2800" dirty="0" smtClean="0"/>
              <a:t>both </a:t>
            </a:r>
            <a:r>
              <a:rPr lang="en-US" sz="2800" dirty="0"/>
              <a:t>compute and data analysis cases and both high end and long tail (</a:t>
            </a:r>
            <a:r>
              <a:rPr lang="en-US" sz="2800" dirty="0" smtClean="0"/>
              <a:t>many </a:t>
            </a:r>
            <a:r>
              <a:rPr lang="en-US" sz="2800" dirty="0"/>
              <a:t>small) users. </a:t>
            </a:r>
            <a:endParaRPr lang="en-US" sz="2800" dirty="0" smtClean="0"/>
          </a:p>
          <a:p>
            <a:r>
              <a:rPr lang="en-US" sz="2800" dirty="0" smtClean="0"/>
              <a:t>We </a:t>
            </a:r>
            <a:r>
              <a:rPr lang="en-US" sz="2800" dirty="0"/>
              <a:t>identify where commodity systems (clouds) coming </a:t>
            </a:r>
            <a:r>
              <a:rPr lang="en-US" sz="2800" dirty="0" smtClean="0"/>
              <a:t>from </a:t>
            </a:r>
            <a:r>
              <a:rPr lang="en-US" sz="2800" dirty="0" err="1"/>
              <a:t>eBusiness</a:t>
            </a:r>
            <a:r>
              <a:rPr lang="en-US" sz="2800" dirty="0"/>
              <a:t> and </a:t>
            </a:r>
            <a:r>
              <a:rPr lang="en-US" sz="2800" dirty="0" err="1"/>
              <a:t>eCommunity</a:t>
            </a:r>
            <a:r>
              <a:rPr lang="en-US" sz="2800" dirty="0"/>
              <a:t> are appropriate and where specialized </a:t>
            </a:r>
            <a:r>
              <a:rPr lang="en-US" sz="2800" dirty="0" smtClean="0"/>
              <a:t>systems </a:t>
            </a:r>
            <a:r>
              <a:rPr lang="en-US" sz="2800" dirty="0"/>
              <a:t>are needed. We cover both compute and </a:t>
            </a:r>
            <a:r>
              <a:rPr lang="en-US" sz="2800" dirty="0" smtClean="0"/>
              <a:t>data </a:t>
            </a:r>
            <a:r>
              <a:rPr lang="en-US" sz="2800" dirty="0"/>
              <a:t>(storage) issues and propose an architecture for next </a:t>
            </a:r>
            <a:r>
              <a:rPr lang="en-US" sz="2800" dirty="0" smtClean="0"/>
              <a:t>generation </a:t>
            </a:r>
            <a:r>
              <a:rPr lang="en-US" sz="2800" dirty="0"/>
              <a:t>Cyberinfrastructure and outline some of the research and </a:t>
            </a:r>
            <a:r>
              <a:rPr lang="en-US" sz="2800" dirty="0" smtClean="0"/>
              <a:t>education </a:t>
            </a:r>
            <a:r>
              <a:rPr lang="en-US" sz="2800" dirty="0"/>
              <a:t>challenges. </a:t>
            </a:r>
            <a:endParaRPr lang="en-US" sz="2800" dirty="0" smtClean="0"/>
          </a:p>
          <a:p>
            <a:r>
              <a:rPr lang="en-US" sz="2800" dirty="0" smtClean="0"/>
              <a:t>We </a:t>
            </a:r>
            <a:r>
              <a:rPr lang="en-US" sz="2800" dirty="0"/>
              <a:t>discuss FutureGrid project that is a testbed for these</a:t>
            </a:r>
            <a:br>
              <a:rPr lang="en-US" sz="2800" dirty="0"/>
            </a:br>
            <a:r>
              <a:rPr lang="en-US" sz="2800" dirty="0"/>
              <a:t>ideas.</a:t>
            </a:r>
            <a:endParaRPr lang="en-US" sz="25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3973312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20</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59617600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11"/>
          </p:nvPr>
        </p:nvSpPr>
        <p:spPr>
          <a:xfrm>
            <a:off x="1371600" y="6597352"/>
            <a:ext cx="7772400" cy="189715"/>
          </a:xfr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50197844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Internet of Things: Sensor Grids supported as pleasingly parallel applications on clouds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21</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24 </a:t>
            </a:r>
            <a:r>
              <a:rPr lang="en-US" sz="2400" dirty="0"/>
              <a:t>billion devices 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4994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4000" dirty="0"/>
              <a:t>Internet of Things: Sensor Grids</a:t>
            </a:r>
            <a:br>
              <a:rPr lang="en-US" sz="4000" dirty="0"/>
            </a:br>
            <a:r>
              <a:rPr lang="en-US" sz="4000" dirty="0"/>
              <a:t>A pleasingly parallel example on Clouds</a:t>
            </a:r>
          </a:p>
        </p:txBody>
      </p:sp>
      <p:sp>
        <p:nvSpPr>
          <p:cNvPr id="3" name="Content Placeholder 2"/>
          <p:cNvSpPr>
            <a:spLocks noGrp="1"/>
          </p:cNvSpPr>
          <p:nvPr>
            <p:ph idx="1"/>
          </p:nvPr>
        </p:nvSpPr>
        <p:spPr>
          <a:xfrm>
            <a:off x="0" y="1295400"/>
            <a:ext cx="9144000" cy="5638800"/>
          </a:xfrm>
        </p:spPr>
        <p:txBody>
          <a:bodyPr/>
          <a:lstStyle/>
          <a:p>
            <a:r>
              <a:rPr lang="en-US" sz="2400" b="1" dirty="0"/>
              <a:t>A sensor (“Thing”) </a:t>
            </a:r>
            <a:r>
              <a:rPr lang="en-US" sz="2400" dirty="0"/>
              <a:t>is any source or sink of time series</a:t>
            </a:r>
          </a:p>
          <a:p>
            <a:pPr lvl="1"/>
            <a:r>
              <a:rPr lang="en-US" sz="2200" dirty="0"/>
              <a:t>In the thin client era, smart phones, Kindles, tablets, Kinects, web-cams are sensors</a:t>
            </a:r>
          </a:p>
          <a:p>
            <a:pPr lvl="1"/>
            <a:r>
              <a:rPr lang="en-US" sz="2200" dirty="0"/>
              <a:t>Robots, distributed instruments such as environmental measures are sensors</a:t>
            </a:r>
          </a:p>
          <a:p>
            <a:pPr lvl="1"/>
            <a:r>
              <a:rPr lang="en-US" sz="2200" dirty="0"/>
              <a:t>Web pages, </a:t>
            </a:r>
            <a:r>
              <a:rPr lang="en-US" sz="2200" dirty="0" err="1"/>
              <a:t>Googledocs</a:t>
            </a:r>
            <a:r>
              <a:rPr lang="en-US" sz="2200" dirty="0"/>
              <a:t>, Office 365, WebEx are sensors</a:t>
            </a:r>
          </a:p>
          <a:p>
            <a:pPr lvl="1"/>
            <a:r>
              <a:rPr lang="en-US" sz="2200" dirty="0"/>
              <a:t>Ubiquitous Cities/Homes are full of sensors</a:t>
            </a:r>
          </a:p>
          <a:p>
            <a:r>
              <a:rPr lang="en-US" sz="2400" dirty="0"/>
              <a:t>They have IP address on Internet</a:t>
            </a:r>
          </a:p>
          <a:p>
            <a:r>
              <a:rPr lang="en-US" sz="2400" dirty="0"/>
              <a:t>Sensors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1080646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488725021"/>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62"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800871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0962"/>
            <a:ext cx="8374484" cy="6777038"/>
          </a:xfrm>
        </p:spPr>
      </p:pic>
      <p:sp>
        <p:nvSpPr>
          <p:cNvPr id="2" name="Title 1"/>
          <p:cNvSpPr>
            <a:spLocks noGrp="1"/>
          </p:cNvSpPr>
          <p:nvPr>
            <p:ph type="title"/>
          </p:nvPr>
        </p:nvSpPr>
        <p:spPr>
          <a:xfrm>
            <a:off x="0" y="15240"/>
            <a:ext cx="3429000" cy="1143000"/>
          </a:xfrm>
          <a:solidFill>
            <a:schemeClr val="bg1"/>
          </a:solidFill>
        </p:spPr>
        <p:txBody>
          <a:bodyPr/>
          <a:lstStyle/>
          <a:p>
            <a:r>
              <a:rPr lang="en-US" dirty="0" smtClean="0"/>
              <a:t>Sensor Cloud </a:t>
            </a:r>
            <a:r>
              <a:rPr lang="en-US" dirty="0"/>
              <a:t>Architecture</a:t>
            </a:r>
          </a:p>
        </p:txBody>
      </p:sp>
      <p:sp>
        <p:nvSpPr>
          <p:cNvPr id="5" name="TextBox 4"/>
          <p:cNvSpPr txBox="1"/>
          <p:nvPr/>
        </p:nvSpPr>
        <p:spPr>
          <a:xfrm>
            <a:off x="7101840" y="30480"/>
            <a:ext cx="2057400" cy="2031325"/>
          </a:xfrm>
          <a:prstGeom prst="rect">
            <a:avLst/>
          </a:prstGeom>
          <a:solidFill>
            <a:schemeClr val="bg2"/>
          </a:solidFill>
          <a:ln>
            <a:solidFill>
              <a:schemeClr val="tx1"/>
            </a:solidFill>
          </a:ln>
        </p:spPr>
        <p:txBody>
          <a:bodyPr wrap="square" rtlCol="0">
            <a:spAutoFit/>
          </a:bodyPr>
          <a:lstStyle/>
          <a:p>
            <a:r>
              <a:rPr lang="en-US" dirty="0"/>
              <a:t>Originally brokers were from </a:t>
            </a:r>
            <a:r>
              <a:rPr lang="en-US" dirty="0" smtClean="0"/>
              <a:t>NaradaBrokering</a:t>
            </a:r>
          </a:p>
          <a:p>
            <a:endParaRPr lang="en-US" dirty="0"/>
          </a:p>
          <a:p>
            <a:r>
              <a:rPr lang="en-US" dirty="0" smtClean="0"/>
              <a:t>Replacing </a:t>
            </a:r>
            <a:r>
              <a:rPr lang="en-US" dirty="0"/>
              <a:t>with ActiveMQ and </a:t>
            </a:r>
            <a:r>
              <a:rPr lang="en-US" dirty="0" err="1"/>
              <a:t>Netty</a:t>
            </a:r>
            <a:r>
              <a:rPr lang="en-US" dirty="0"/>
              <a:t> for </a:t>
            </a:r>
            <a:r>
              <a:rPr lang="en-US" dirty="0" smtClean="0"/>
              <a:t>streaming</a:t>
            </a:r>
            <a:endParaRPr lang="en-US" dirty="0"/>
          </a:p>
        </p:txBody>
      </p:sp>
    </p:spTree>
    <p:extLst>
      <p:ext uri="{BB962C8B-B14F-4D97-AF65-F5344CB8AC3E}">
        <p14:creationId xmlns:p14="http://schemas.microsoft.com/office/powerpoint/2010/main" val="4282541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
            <a:ext cx="8229600" cy="1143000"/>
          </a:xfrm>
        </p:spPr>
        <p:txBody>
          <a:bodyPr/>
          <a:lstStyle/>
          <a:p>
            <a:pPr algn="ctr"/>
            <a:r>
              <a:rPr lang="en-US" dirty="0" smtClean="0"/>
              <a:t>Pub/Sub Messaging</a:t>
            </a:r>
            <a:endParaRPr lang="en-US" dirty="0"/>
          </a:p>
        </p:txBody>
      </p:sp>
      <p:sp>
        <p:nvSpPr>
          <p:cNvPr id="8" name="Content Placeholder 7"/>
          <p:cNvSpPr>
            <a:spLocks noGrp="1"/>
          </p:cNvSpPr>
          <p:nvPr>
            <p:ph sz="half" idx="1"/>
          </p:nvPr>
        </p:nvSpPr>
        <p:spPr>
          <a:xfrm>
            <a:off x="-15240" y="838200"/>
            <a:ext cx="3901440" cy="4525963"/>
          </a:xfrm>
        </p:spPr>
        <p:txBody>
          <a:bodyPr/>
          <a:lstStyle/>
          <a:p>
            <a:r>
              <a:rPr lang="en-US" dirty="0" smtClean="0"/>
              <a:t>At the core Sensor Cloud is a pub/sub system</a:t>
            </a:r>
            <a:endParaRPr lang="en-US" dirty="0"/>
          </a:p>
          <a:p>
            <a:r>
              <a:rPr lang="en-US" dirty="0" smtClean="0"/>
              <a:t>Publishers send data to topics with no information about potential subscribers</a:t>
            </a:r>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rotWithShape="1">
          <a:blip r:embed="rId3" cstate="print"/>
          <a:srcRect l="5705"/>
          <a:stretch/>
        </p:blipFill>
        <p:spPr>
          <a:xfrm>
            <a:off x="3853816" y="1219200"/>
            <a:ext cx="5290184" cy="4724400"/>
          </a:xfrm>
          <a:prstGeom prst="rect">
            <a:avLst/>
          </a:prstGeom>
        </p:spPr>
      </p:pic>
      <p:sp>
        <p:nvSpPr>
          <p:cNvPr id="2" name="TextBox 1"/>
          <p:cNvSpPr txBox="1"/>
          <p:nvPr/>
        </p:nvSpPr>
        <p:spPr>
          <a:xfrm>
            <a:off x="3581400" y="5851922"/>
            <a:ext cx="5580823" cy="369332"/>
          </a:xfrm>
          <a:prstGeom prst="rect">
            <a:avLst/>
          </a:prstGeom>
          <a:noFill/>
        </p:spPr>
        <p:txBody>
          <a:bodyPr wrap="none" rtlCol="0">
            <a:spAutoFit/>
          </a:bodyPr>
          <a:lstStyle/>
          <a:p>
            <a:r>
              <a:rPr lang="en-US" dirty="0"/>
              <a:t>URL:  </a:t>
            </a:r>
            <a:r>
              <a:rPr lang="en-US" dirty="0">
                <a:hlinkClick r:id="rId4"/>
              </a:rPr>
              <a:t>https://sites.google.com/site/opensourceiotcloud/</a:t>
            </a:r>
            <a:r>
              <a:rPr lang="en-US" dirty="0" smtClean="0"/>
              <a:t>  </a:t>
            </a:r>
            <a:endParaRPr lang="en-US" dirty="0"/>
          </a:p>
        </p:txBody>
      </p:sp>
    </p:spTree>
    <p:extLst>
      <p:ext uri="{BB962C8B-B14F-4D97-AF65-F5344CB8AC3E}">
        <p14:creationId xmlns:p14="http://schemas.microsoft.com/office/powerpoint/2010/main" val="4015046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99168EA6-6EA6-45E6-A5AA-9910092C4369}" type="slidenum">
              <a:rPr lang="en-US" smtClean="0"/>
              <a:pPr/>
              <a:t>27</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 t="2081" r="3517" b="4291"/>
          <a:stretch/>
        </p:blipFill>
        <p:spPr bwMode="auto">
          <a:xfrm>
            <a:off x="0" y="-76200"/>
            <a:ext cx="91389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961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4" t="5305" b="1067"/>
          <a:stretch/>
        </p:blipFill>
        <p:spPr bwMode="auto">
          <a:xfrm>
            <a:off x="11723" y="1"/>
            <a:ext cx="91197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110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8" b="5858"/>
          <a:stretch/>
        </p:blipFill>
        <p:spPr bwMode="auto">
          <a:xfrm>
            <a:off x="0" y="0"/>
            <a:ext cx="9144000" cy="689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39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2"/>
            <a:ext cx="8229600" cy="762000"/>
          </a:xfrm>
        </p:spPr>
        <p:txBody>
          <a:bodyPr/>
          <a:lstStyle/>
          <a:p>
            <a:r>
              <a:rPr lang="en-US" dirty="0" smtClean="0"/>
              <a:t>Topics Covered</a:t>
            </a:r>
            <a:endParaRPr lang="en-US" dirty="0"/>
          </a:p>
        </p:txBody>
      </p:sp>
      <p:sp>
        <p:nvSpPr>
          <p:cNvPr id="3" name="Content Placeholder 2"/>
          <p:cNvSpPr>
            <a:spLocks noGrp="1"/>
          </p:cNvSpPr>
          <p:nvPr>
            <p:ph idx="1"/>
          </p:nvPr>
        </p:nvSpPr>
        <p:spPr>
          <a:xfrm>
            <a:off x="36443" y="1066800"/>
            <a:ext cx="9140072" cy="5029200"/>
          </a:xfrm>
        </p:spPr>
        <p:txBody>
          <a:bodyPr/>
          <a:lstStyle/>
          <a:p>
            <a:r>
              <a:rPr lang="en-US" sz="2800" dirty="0" smtClean="0"/>
              <a:t>Broad Overview: Data Deluge to Clouds</a:t>
            </a:r>
          </a:p>
          <a:p>
            <a:r>
              <a:rPr lang="en-US" sz="2800" dirty="0"/>
              <a:t>Clouds Grids and </a:t>
            </a:r>
            <a:r>
              <a:rPr lang="en-US" sz="2800" dirty="0" smtClean="0"/>
              <a:t>HPC</a:t>
            </a:r>
          </a:p>
          <a:p>
            <a:r>
              <a:rPr lang="en-US" sz="2800" dirty="0" smtClean="0"/>
              <a:t>Internet </a:t>
            </a:r>
            <a:r>
              <a:rPr lang="en-US" sz="2800" dirty="0"/>
              <a:t>of Things: Sensor Grids supported as pleasingly parallel applications on </a:t>
            </a:r>
            <a:r>
              <a:rPr lang="en-US" sz="2800" dirty="0" smtClean="0"/>
              <a:t>clouds</a:t>
            </a:r>
          </a:p>
          <a:p>
            <a:r>
              <a:rPr lang="en-US" sz="2800" dirty="0"/>
              <a:t>Analytics </a:t>
            </a:r>
            <a:r>
              <a:rPr lang="en-US" sz="2800" dirty="0" smtClean="0"/>
              <a:t>and </a:t>
            </a:r>
            <a:r>
              <a:rPr lang="en-US" sz="2800" dirty="0"/>
              <a:t>Parallel Computing </a:t>
            </a:r>
            <a:r>
              <a:rPr lang="en-US" sz="2800" dirty="0" smtClean="0"/>
              <a:t>on </a:t>
            </a:r>
            <a:r>
              <a:rPr lang="en-US" sz="2800" dirty="0"/>
              <a:t>Clouds and HPC </a:t>
            </a:r>
            <a:endParaRPr lang="en-US" sz="2800" dirty="0" smtClean="0"/>
          </a:p>
          <a:p>
            <a:r>
              <a:rPr lang="en-US" sz="2800" dirty="0" smtClean="0"/>
              <a:t>IaaS </a:t>
            </a:r>
            <a:r>
              <a:rPr lang="en-US" sz="2800" dirty="0" err="1" smtClean="0"/>
              <a:t>PaaS</a:t>
            </a:r>
            <a:r>
              <a:rPr lang="en-US" sz="2800" dirty="0" smtClean="0"/>
              <a:t> </a:t>
            </a:r>
            <a:r>
              <a:rPr lang="en-US" sz="2800" dirty="0" err="1" smtClean="0"/>
              <a:t>SaaS</a:t>
            </a:r>
            <a:endParaRPr lang="en-US" sz="2800" dirty="0" smtClean="0"/>
          </a:p>
          <a:p>
            <a:r>
              <a:rPr lang="en-US" sz="2800" dirty="0" smtClean="0"/>
              <a:t>Using Clouds</a:t>
            </a:r>
          </a:p>
          <a:p>
            <a:r>
              <a:rPr lang="en-US" sz="2800" dirty="0" smtClean="0"/>
              <a:t>FutureGrid</a:t>
            </a:r>
          </a:p>
          <a:p>
            <a:r>
              <a:rPr lang="en-US" sz="2800" dirty="0" smtClean="0"/>
              <a:t>Computing Testbed as a Service</a:t>
            </a:r>
          </a:p>
          <a:p>
            <a:r>
              <a:rPr lang="en-US" sz="2800" dirty="0" smtClean="0"/>
              <a:t>Conclusions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513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 y="30480"/>
            <a:ext cx="9136086" cy="1143000"/>
          </a:xfrm>
        </p:spPr>
        <p:txBody>
          <a:bodyPr/>
          <a:lstStyle/>
          <a:p>
            <a:r>
              <a:rPr lang="en-US" dirty="0" smtClean="0"/>
              <a:t>GPS Sensor: Multiple Brokers in Cloud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608"/>
          <a:stretch/>
        </p:blipFill>
        <p:spPr bwMode="auto">
          <a:xfrm>
            <a:off x="3164" y="2171700"/>
            <a:ext cx="9136086"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42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143000"/>
          </a:xfrm>
        </p:spPr>
        <p:txBody>
          <a:bodyPr/>
          <a:lstStyle/>
          <a:p>
            <a:r>
              <a:rPr lang="en-US" dirty="0" smtClean="0"/>
              <a:t>Web-scale </a:t>
            </a:r>
            <a:r>
              <a:rPr lang="en-US" dirty="0"/>
              <a:t>and National-scale </a:t>
            </a:r>
            <a:r>
              <a:rPr lang="en-US" dirty="0" smtClean="0"/>
              <a:t/>
            </a:r>
            <a:br>
              <a:rPr lang="en-US" dirty="0" smtClean="0"/>
            </a:br>
            <a:r>
              <a:rPr lang="en-US" dirty="0" smtClean="0"/>
              <a:t>Inter-Cloud Latency</a:t>
            </a:r>
            <a:endParaRPr lang="en-US" dirty="0"/>
          </a:p>
        </p:txBody>
      </p:sp>
      <p:sp>
        <p:nvSpPr>
          <p:cNvPr id="138242" name="Rectangle 1026"/>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7" name="Rectangle 1031"/>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8246" name="Picture 1030" descr="EC2 FutureGrid Latency Plots01 Apr. 26 0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0" y="1600199"/>
            <a:ext cx="9158330" cy="5257801"/>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1032"/>
          <p:cNvSpPr txBox="1">
            <a:spLocks noChangeArrowheads="1"/>
          </p:cNvSpPr>
          <p:nvPr/>
        </p:nvSpPr>
        <p:spPr bwMode="auto">
          <a:xfrm>
            <a:off x="1219200" y="2133571"/>
            <a:ext cx="67080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Inter-cloud latency is proportional to distance between clouds.</a:t>
            </a:r>
          </a:p>
        </p:txBody>
      </p:sp>
      <p:sp>
        <p:nvSpPr>
          <p:cNvPr id="3" name="TextBox 2"/>
          <p:cNvSpPr txBox="1"/>
          <p:nvPr/>
        </p:nvSpPr>
        <p:spPr>
          <a:xfrm>
            <a:off x="5410200" y="6324600"/>
            <a:ext cx="3139514" cy="369332"/>
          </a:xfrm>
          <a:prstGeom prst="rect">
            <a:avLst/>
          </a:prstGeom>
          <a:noFill/>
        </p:spPr>
        <p:txBody>
          <a:bodyPr wrap="none" rtlCol="0">
            <a:spAutoFit/>
          </a:bodyPr>
          <a:lstStyle/>
          <a:p>
            <a:r>
              <a:rPr lang="en-US" dirty="0" smtClean="0"/>
              <a:t>Relevant </a:t>
            </a:r>
            <a:r>
              <a:rPr lang="en-US" smtClean="0"/>
              <a:t>especially for Robotics</a:t>
            </a:r>
            <a:endParaRPr lang="en-US" dirty="0"/>
          </a:p>
        </p:txBody>
      </p:sp>
    </p:spTree>
    <p:extLst>
      <p:ext uri="{BB962C8B-B14F-4D97-AF65-F5344CB8AC3E}">
        <p14:creationId xmlns:p14="http://schemas.microsoft.com/office/powerpoint/2010/main" val="1503406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Analytics </a:t>
            </a:r>
            <a:br>
              <a:rPr lang="en-US" dirty="0" smtClean="0"/>
            </a:br>
            <a:r>
              <a:rPr lang="en-US" dirty="0" smtClean="0"/>
              <a:t>and Parallel Computing </a:t>
            </a:r>
            <a:br>
              <a:rPr lang="en-US" dirty="0" smtClean="0"/>
            </a:br>
            <a:r>
              <a:rPr lang="en-US" dirty="0" smtClean="0"/>
              <a:t>on Clouds and HPC</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32</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solidFill>
                  <a:srgbClr val="FF0000"/>
                </a:solidFill>
              </a:rPr>
              <a:t>Classic MapReduce </a:t>
            </a:r>
            <a:r>
              <a:rPr lang="en-US" b="1" dirty="0" smtClean="0"/>
              <a:t>is suitable </a:t>
            </a:r>
            <a:r>
              <a:rPr lang="en-US" dirty="0" smtClean="0"/>
              <a:t>(although Page Rank component of search is parallel linear algebra) </a:t>
            </a:r>
          </a:p>
          <a:p>
            <a:r>
              <a:rPr lang="en-US" b="1" dirty="0" smtClean="0"/>
              <a:t>Data Intensive</a:t>
            </a:r>
          </a:p>
          <a:p>
            <a:r>
              <a:rPr lang="en-US" dirty="0" smtClean="0"/>
              <a:t>Do not need </a:t>
            </a:r>
            <a:r>
              <a:rPr lang="en-US" dirty="0" smtClean="0">
                <a:solidFill>
                  <a:srgbClr val="FF0000"/>
                </a:solidFill>
              </a:rPr>
              <a:t>microsecond messaging latency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dominated by broadcasts and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1800" dirty="0" smtClean="0"/>
              <a:t>Current standard </a:t>
            </a:r>
            <a:r>
              <a:rPr lang="en-US" sz="1800" b="1" dirty="0" smtClean="0"/>
              <a:t>algorithms</a:t>
            </a:r>
            <a:r>
              <a:rPr lang="en-US" sz="1800" dirty="0" smtClean="0"/>
              <a:t> such as those in R library </a:t>
            </a:r>
            <a:r>
              <a:rPr lang="en-US" sz="1800" b="1" dirty="0" smtClean="0"/>
              <a:t>not designed for big data</a:t>
            </a:r>
          </a:p>
          <a:p>
            <a:r>
              <a:rPr lang="en-US" sz="2400" dirty="0" smtClean="0"/>
              <a:t>Our Experience </a:t>
            </a:r>
          </a:p>
          <a:p>
            <a:pPr lvl="1"/>
            <a:r>
              <a:rPr lang="en-US" sz="2000" dirty="0" smtClean="0">
                <a:solidFill>
                  <a:srgbClr val="FF0000"/>
                </a:solidFill>
              </a:rPr>
              <a:t>Multidimensional Scaling MDS </a:t>
            </a:r>
            <a:r>
              <a:rPr lang="en-US" sz="2000" dirty="0" smtClean="0"/>
              <a:t>is iterative </a:t>
            </a:r>
            <a:r>
              <a:rPr lang="en-US" sz="2000" b="1" dirty="0" smtClean="0"/>
              <a:t>rectangular matrix-matrix multiplication </a:t>
            </a:r>
            <a:r>
              <a:rPr lang="en-US" sz="2000" dirty="0" smtClean="0"/>
              <a:t>controlled by EM</a:t>
            </a:r>
          </a:p>
          <a:p>
            <a:pPr lvl="1"/>
            <a:r>
              <a:rPr lang="en-US" sz="2000" b="1" dirty="0" smtClean="0"/>
              <a:t>Deterministically Annealed </a:t>
            </a:r>
            <a:r>
              <a:rPr lang="en-US" sz="2000" b="1" dirty="0" smtClean="0">
                <a:solidFill>
                  <a:srgbClr val="FF0000"/>
                </a:solidFill>
              </a:rPr>
              <a:t>Pairwise Clustering </a:t>
            </a:r>
            <a:r>
              <a:rPr lang="en-US" sz="2000" dirty="0" smtClean="0"/>
              <a:t>as an EM example</a:t>
            </a:r>
            <a:endParaRPr lang="en-US" sz="2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36</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noGrp="1"/>
          </p:cNvGraphicFramePr>
          <p:nvPr>
            <p:ph idx="1"/>
            <p:extLst>
              <p:ext uri="{D42A27DB-BD31-4B8C-83A1-F6EECF244321}">
                <p14:modId xmlns:p14="http://schemas.microsoft.com/office/powerpoint/2010/main" val="1024440594"/>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pSp>
        <p:nvGrpSpPr>
          <p:cNvPr id="3" name="Group 2"/>
          <p:cNvGrpSpPr/>
          <p:nvPr/>
        </p:nvGrpSpPr>
        <p:grpSpPr>
          <a:xfrm>
            <a:off x="7572094" y="7696200"/>
            <a:ext cx="6096000" cy="2625485"/>
            <a:chOff x="2895600" y="1219200"/>
            <a:chExt cx="6096000" cy="2625485"/>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solidFill>
                    <a:prstClr val="black"/>
                  </a:solidFill>
                  <a:cs typeface="Arial" pitchFamily="34" charset="0"/>
                </a:rPr>
                <a:t>Performance with/without</a:t>
              </a:r>
            </a:p>
            <a:p>
              <a:pPr algn="ctr"/>
              <a:r>
                <a:rPr lang="en-US" sz="1600" b="1" dirty="0">
                  <a:solidFill>
                    <a:prstClr val="black"/>
                  </a:solidFill>
                  <a:cs typeface="Arial" pitchFamily="34" charset="0"/>
                </a:rPr>
                <a:t> data caching </a:t>
              </a:r>
              <a:endParaRPr lang="en-US" sz="1600" b="1" dirty="0">
                <a:solidFill>
                  <a:prstClr val="black"/>
                </a:solidFill>
              </a:endParaRPr>
            </a:p>
          </p:txBody>
        </p:sp>
        <p:sp>
          <p:nvSpPr>
            <p:cNvPr id="11" name="Rectangle 10"/>
            <p:cNvSpPr/>
            <p:nvPr/>
          </p:nvSpPr>
          <p:spPr>
            <a:xfrm>
              <a:off x="5853049" y="3259910"/>
              <a:ext cx="3000501" cy="338554"/>
            </a:xfrm>
            <a:prstGeom prst="rect">
              <a:avLst/>
            </a:prstGeom>
          </p:spPr>
          <p:txBody>
            <a:bodyPr wrap="none">
              <a:spAutoFit/>
            </a:bodyPr>
            <a:lstStyle/>
            <a:p>
              <a:r>
                <a:rPr lang="en-US" sz="1600" b="1" dirty="0">
                  <a:solidFill>
                    <a:prstClr val="black"/>
                  </a:solidFill>
                  <a:cs typeface="Arial" pitchFamily="34" charset="0"/>
                </a:rPr>
                <a:t>Speedup gained using data cache</a:t>
              </a:r>
              <a:endParaRPr lang="en-US" sz="1600" b="1" dirty="0">
                <a:solidFill>
                  <a:prstClr val="black"/>
                </a:solidFill>
              </a:endParaRPr>
            </a:p>
          </p:txBody>
        </p:sp>
      </p:grpSp>
      <p:grpSp>
        <p:nvGrpSpPr>
          <p:cNvPr id="7" name="Group 6"/>
          <p:cNvGrpSpPr/>
          <p:nvPr/>
        </p:nvGrpSpPr>
        <p:grpSpPr>
          <a:xfrm>
            <a:off x="4980127" y="10341820"/>
            <a:ext cx="6708960" cy="2510413"/>
            <a:chOff x="303633" y="3864818"/>
            <a:chExt cx="6708960" cy="2510413"/>
          </a:xfrm>
        </p:grpSpPr>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a:solidFill>
                    <a:prstClr val="black"/>
                  </a:solidFill>
                  <a:cs typeface="Arial" pitchFamily="34" charset="0"/>
                </a:rPr>
                <a:t>Scaling speedup</a:t>
              </a:r>
              <a:endParaRPr lang="en-US" sz="1600" b="1" dirty="0">
                <a:solidFill>
                  <a:prstClr val="black"/>
                </a:solidFill>
              </a:endParaRPr>
            </a:p>
          </p:txBody>
        </p:sp>
        <p:sp>
          <p:nvSpPr>
            <p:cNvPr id="13" name="Rectangle 12"/>
            <p:cNvSpPr/>
            <p:nvPr/>
          </p:nvSpPr>
          <p:spPr>
            <a:xfrm>
              <a:off x="4077152" y="6036677"/>
              <a:ext cx="2853666" cy="338554"/>
            </a:xfrm>
            <a:prstGeom prst="rect">
              <a:avLst/>
            </a:prstGeom>
          </p:spPr>
          <p:txBody>
            <a:bodyPr wrap="none">
              <a:spAutoFit/>
            </a:bodyPr>
            <a:lstStyle/>
            <a:p>
              <a:r>
                <a:rPr lang="en-US" sz="1600" b="1" dirty="0">
                  <a:solidFill>
                    <a:prstClr val="black"/>
                  </a:solidFill>
                  <a:cs typeface="Arial" pitchFamily="34" charset="0"/>
                </a:rPr>
                <a:t>Increasing number of iterations</a:t>
              </a:r>
              <a:endParaRPr lang="en-US" sz="1600" b="1" dirty="0">
                <a:solidFill>
                  <a:prstClr val="black"/>
                </a:solidFill>
              </a:endParaRPr>
            </a:p>
          </p:txBody>
        </p:sp>
      </p:grpSp>
      <p:pic>
        <p:nvPicPr>
          <p:cNvPr id="14" name="Picture 13" descr="k-means.png"/>
          <p:cNvPicPr>
            <a:picLocks noChangeAspect="1"/>
          </p:cNvPicPr>
          <p:nvPr/>
        </p:nvPicPr>
        <p:blipFill>
          <a:blip r:embed="rId9" cstate="print"/>
          <a:stretch>
            <a:fillRect/>
          </a:stretch>
        </p:blipFill>
        <p:spPr>
          <a:xfrm>
            <a:off x="4980129" y="78916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2110475037"/>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11"/>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138062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Futures?</a:t>
            </a:r>
            <a:endParaRPr lang="en-US" dirty="0"/>
          </a:p>
        </p:txBody>
      </p:sp>
      <p:sp>
        <p:nvSpPr>
          <p:cNvPr id="3" name="Content Placeholder 2"/>
          <p:cNvSpPr>
            <a:spLocks noGrp="1"/>
          </p:cNvSpPr>
          <p:nvPr>
            <p:ph idx="1"/>
          </p:nvPr>
        </p:nvSpPr>
        <p:spPr>
          <a:xfrm>
            <a:off x="0" y="1295400"/>
            <a:ext cx="9144000" cy="4525963"/>
          </a:xfrm>
        </p:spPr>
        <p:txBody>
          <a:bodyPr/>
          <a:lstStyle/>
          <a:p>
            <a:r>
              <a:rPr lang="en-US" b="1" dirty="0" smtClean="0"/>
              <a:t>Data analytics</a:t>
            </a:r>
            <a:r>
              <a:rPr lang="en-US" dirty="0" smtClean="0"/>
              <a:t> hugely important</a:t>
            </a:r>
          </a:p>
          <a:p>
            <a:r>
              <a:rPr lang="en-US" dirty="0" smtClean="0"/>
              <a:t>Microsoft dropped Dryad and replaced with Hadoop</a:t>
            </a:r>
          </a:p>
          <a:p>
            <a:r>
              <a:rPr lang="en-US" dirty="0" smtClean="0"/>
              <a:t>Amazon offers Hadoop and Google invented it</a:t>
            </a:r>
          </a:p>
          <a:p>
            <a:r>
              <a:rPr lang="en-US" dirty="0" smtClean="0"/>
              <a:t>Hadoop doesn’t work well on iterative algorithms</a:t>
            </a:r>
          </a:p>
          <a:p>
            <a:r>
              <a:rPr lang="en-US" dirty="0" smtClean="0"/>
              <a:t>Need a </a:t>
            </a:r>
            <a:r>
              <a:rPr lang="en-US" b="1" dirty="0" smtClean="0"/>
              <a:t>coordinated effort to build robust algorithms that scale well</a:t>
            </a:r>
          </a:p>
          <a:p>
            <a:r>
              <a:rPr lang="en-US" b="1" dirty="0" smtClean="0"/>
              <a:t>Academic Business Collaboration</a:t>
            </a:r>
            <a:r>
              <a:rPr lang="en-US" dirty="0" smtClean="0"/>
              <a: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spTree>
    <p:extLst>
      <p:ext uri="{BB962C8B-B14F-4D97-AF65-F5344CB8AC3E}">
        <p14:creationId xmlns:p14="http://schemas.microsoft.com/office/powerpoint/2010/main" val="341228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Broad Overview: </a:t>
            </a:r>
            <a:r>
              <a:rPr lang="en-US" dirty="0" smtClean="0"/>
              <a:t/>
            </a:r>
            <a:br>
              <a:rPr lang="en-US" dirty="0" smtClean="0"/>
            </a:br>
            <a:r>
              <a:rPr lang="en-US" dirty="0" smtClean="0"/>
              <a:t>Data </a:t>
            </a:r>
            <a:r>
              <a:rPr lang="en-US" dirty="0"/>
              <a:t>Deluge to </a:t>
            </a:r>
            <a:r>
              <a:rPr lang="en-US" dirty="0" smtClean="0"/>
              <a:t>Clouds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a:t>
            </a:fld>
            <a:endParaRPr lang="en-US"/>
          </a:p>
        </p:txBody>
      </p:sp>
    </p:spTree>
    <p:extLst>
      <p:ext uri="{BB962C8B-B14F-4D97-AF65-F5344CB8AC3E}">
        <p14:creationId xmlns:p14="http://schemas.microsoft.com/office/powerpoint/2010/main" val="3565557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lstStyle/>
          <a:p>
            <a:r>
              <a:rPr lang="en-US" sz="5400" dirty="0" smtClean="0"/>
              <a:t>Infrastructure </a:t>
            </a:r>
            <a:r>
              <a:rPr lang="en-US" sz="5400" dirty="0"/>
              <a:t>as a </a:t>
            </a:r>
            <a:r>
              <a:rPr lang="en-US" sz="5400" dirty="0" smtClean="0"/>
              <a:t>Service</a:t>
            </a:r>
            <a:br>
              <a:rPr lang="en-US" sz="5400" dirty="0" smtClean="0"/>
            </a:br>
            <a:r>
              <a:rPr lang="en-US" sz="5400" dirty="0" smtClean="0"/>
              <a:t>Platforms as </a:t>
            </a:r>
            <a:r>
              <a:rPr lang="en-US" sz="5400" dirty="0"/>
              <a:t>a Service</a:t>
            </a:r>
            <a:br>
              <a:rPr lang="en-US" sz="5400" dirty="0"/>
            </a:br>
            <a:r>
              <a:rPr lang="en-US" sz="5400" dirty="0" smtClean="0"/>
              <a:t>Software </a:t>
            </a:r>
            <a:r>
              <a:rPr lang="en-US" sz="5400" dirty="0"/>
              <a:t>as a Service</a:t>
            </a:r>
          </a:p>
        </p:txBody>
      </p:sp>
      <p:sp>
        <p:nvSpPr>
          <p:cNvPr id="3" name="Slide Number Placeholder 2"/>
          <p:cNvSpPr>
            <a:spLocks noGrp="1"/>
          </p:cNvSpPr>
          <p:nvPr>
            <p:ph type="sldNum" sz="quarter" idx="12"/>
          </p:nvPr>
        </p:nvSpPr>
        <p:spPr/>
        <p:txBody>
          <a:bodyPr/>
          <a:lstStyle/>
          <a:p>
            <a:fld id="{D8CFE096-9650-498C-990C-20F2420C253B}" type="slidenum">
              <a:rPr lang="en-US" smtClean="0"/>
              <a:pPr/>
              <a:t>40</a:t>
            </a:fld>
            <a:endParaRPr lang="en-US"/>
          </a:p>
        </p:txBody>
      </p:sp>
    </p:spTree>
    <p:extLst>
      <p:ext uri="{BB962C8B-B14F-4D97-AF65-F5344CB8AC3E}">
        <p14:creationId xmlns:p14="http://schemas.microsoft.com/office/powerpoint/2010/main" val="611957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41</a:t>
            </a:fld>
            <a:endParaRPr lang="en-US"/>
          </a:p>
        </p:txBody>
      </p:sp>
      <p:sp>
        <p:nvSpPr>
          <p:cNvPr id="27" name="TextBox 26"/>
          <p:cNvSpPr txBox="1"/>
          <p:nvPr/>
        </p:nvSpPr>
        <p:spPr>
          <a:xfrm>
            <a:off x="-39604" y="228600"/>
            <a:ext cx="9183604" cy="646331"/>
          </a:xfrm>
          <a:prstGeom prst="rect">
            <a:avLst/>
          </a:prstGeom>
          <a:noFill/>
        </p:spPr>
        <p:txBody>
          <a:bodyPr wrap="none" rtlCol="0">
            <a:spAutoFit/>
          </a:bodyPr>
          <a:lstStyle/>
          <a:p>
            <a:pPr algn="ctr"/>
            <a:r>
              <a:rPr lang="en-US" sz="3600" b="1" dirty="0" smtClean="0"/>
              <a:t>Infrastructure, Platforms, Software as a Service</a:t>
            </a:r>
            <a:endParaRPr lang="en-US" sz="3600"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94" y="914400"/>
            <a:ext cx="667293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0031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914400"/>
            <a:ext cx="9144000" cy="5638800"/>
          </a:xfrm>
        </p:spPr>
        <p:txBody>
          <a:bodyPr>
            <a:normAutofit fontScale="85000" lnSpcReduction="20000"/>
          </a:bodyPr>
          <a:lstStyle/>
          <a:p>
            <a:r>
              <a:rPr lang="en-US" sz="2800" dirty="0" smtClean="0"/>
              <a:t>Job Management </a:t>
            </a:r>
          </a:p>
          <a:p>
            <a:pPr lvl="1"/>
            <a:r>
              <a:rPr lang="en-US" sz="2400" b="1" dirty="0"/>
              <a:t>Queues</a:t>
            </a:r>
            <a:r>
              <a:rPr lang="en-US" sz="2400" dirty="0"/>
              <a:t> to manage multiple tasks</a:t>
            </a:r>
          </a:p>
          <a:p>
            <a:pPr lvl="1"/>
            <a:r>
              <a:rPr lang="en-US" sz="2400" b="1" dirty="0"/>
              <a:t>Tables</a:t>
            </a:r>
            <a:r>
              <a:rPr lang="en-US" sz="2400" dirty="0"/>
              <a:t> to track job </a:t>
            </a:r>
            <a:r>
              <a:rPr lang="en-US" sz="2400" dirty="0" smtClean="0"/>
              <a:t>information</a:t>
            </a:r>
          </a:p>
          <a:p>
            <a:pPr lvl="1"/>
            <a:r>
              <a:rPr lang="en-US" sz="2400" b="1" dirty="0"/>
              <a:t>Workflow </a:t>
            </a:r>
            <a:r>
              <a:rPr lang="en-US" sz="2400" dirty="0"/>
              <a:t>to link multiple services (functions</a:t>
            </a:r>
            <a:r>
              <a:rPr lang="en-US" sz="2400" dirty="0" smtClean="0"/>
              <a:t>)</a:t>
            </a:r>
          </a:p>
          <a:p>
            <a:r>
              <a:rPr lang="en-US" sz="2800" dirty="0" smtClean="0"/>
              <a:t>Programming Model</a:t>
            </a:r>
          </a:p>
          <a:p>
            <a:pPr lvl="1"/>
            <a:r>
              <a:rPr lang="en-US" sz="2400" b="1" dirty="0" err="1"/>
              <a:t>MapReduce</a:t>
            </a:r>
            <a:r>
              <a:rPr lang="en-US" sz="2400" dirty="0"/>
              <a:t> and </a:t>
            </a:r>
            <a:r>
              <a:rPr lang="en-US" sz="2400" b="1" dirty="0"/>
              <a:t>Iterative </a:t>
            </a:r>
            <a:r>
              <a:rPr lang="en-US" sz="2400" b="1" dirty="0" err="1"/>
              <a:t>MapReduce</a:t>
            </a:r>
            <a:r>
              <a:rPr lang="en-US" sz="2400" b="1" dirty="0"/>
              <a:t> </a:t>
            </a:r>
            <a:r>
              <a:rPr lang="en-US" sz="2400" dirty="0"/>
              <a:t>to support </a:t>
            </a:r>
            <a:r>
              <a:rPr lang="en-US" sz="2400" dirty="0" smtClean="0"/>
              <a:t>parallelism</a:t>
            </a:r>
            <a:endParaRPr lang="en-US" sz="2400" dirty="0"/>
          </a:p>
          <a:p>
            <a:r>
              <a:rPr lang="en-US" sz="2800" dirty="0" smtClean="0"/>
              <a:t>Data Management</a:t>
            </a:r>
          </a:p>
          <a:p>
            <a:pPr lvl="1"/>
            <a:r>
              <a:rPr lang="en-US" sz="2400" dirty="0"/>
              <a:t>HDFS style </a:t>
            </a:r>
            <a:r>
              <a:rPr lang="en-US" sz="2400" b="1" dirty="0"/>
              <a:t>file system </a:t>
            </a:r>
            <a:r>
              <a:rPr lang="en-US" sz="2400" dirty="0"/>
              <a:t>to collocate data and </a:t>
            </a:r>
            <a:r>
              <a:rPr lang="en-US" sz="2400" dirty="0" smtClean="0"/>
              <a:t>computing</a:t>
            </a:r>
          </a:p>
          <a:p>
            <a:pPr lvl="1"/>
            <a:r>
              <a:rPr lang="en-US" sz="2600" b="1" dirty="0"/>
              <a:t>Data Parallel Languages </a:t>
            </a:r>
            <a:r>
              <a:rPr lang="en-US" sz="2600" dirty="0"/>
              <a:t>like Pig; more successful than HPF</a:t>
            </a:r>
            <a:r>
              <a:rPr lang="en-US" sz="2600" dirty="0" smtClean="0"/>
              <a:t>?</a:t>
            </a:r>
          </a:p>
          <a:p>
            <a:r>
              <a:rPr lang="en-US" sz="2800" dirty="0" smtClean="0"/>
              <a:t>Interaction Management</a:t>
            </a:r>
          </a:p>
          <a:p>
            <a:pPr lvl="1"/>
            <a:r>
              <a:rPr lang="en-US" sz="2400" b="1" dirty="0"/>
              <a:t>Services </a:t>
            </a:r>
            <a:r>
              <a:rPr lang="en-US" sz="2400" dirty="0"/>
              <a:t>for everything</a:t>
            </a:r>
          </a:p>
          <a:p>
            <a:pPr lvl="1"/>
            <a:r>
              <a:rPr lang="en-US" sz="2400" b="1" dirty="0"/>
              <a:t>Portals</a:t>
            </a:r>
            <a:r>
              <a:rPr lang="en-US" sz="2400" dirty="0"/>
              <a:t> as User </a:t>
            </a:r>
            <a:r>
              <a:rPr lang="en-US" sz="2400" dirty="0" smtClean="0"/>
              <a:t>Interface</a:t>
            </a:r>
          </a:p>
          <a:p>
            <a:pPr lvl="1"/>
            <a:r>
              <a:rPr lang="en-US" sz="2400" b="1" dirty="0" smtClean="0"/>
              <a:t>Scripting</a:t>
            </a:r>
            <a:r>
              <a:rPr lang="en-US" sz="2400" dirty="0" smtClean="0"/>
              <a:t> for fast prototyping</a:t>
            </a:r>
          </a:p>
          <a:p>
            <a:pPr lvl="1"/>
            <a:r>
              <a:rPr lang="en-US" sz="2400" b="1" dirty="0"/>
              <a:t>Appliances</a:t>
            </a:r>
            <a:r>
              <a:rPr lang="en-US" sz="2400" dirty="0"/>
              <a:t> and </a:t>
            </a:r>
            <a:r>
              <a:rPr lang="en-US" sz="2400" b="1" dirty="0"/>
              <a:t>Roles</a:t>
            </a:r>
            <a:r>
              <a:rPr lang="en-US" sz="2400" dirty="0"/>
              <a:t> as customized </a:t>
            </a:r>
            <a:r>
              <a:rPr lang="en-US" sz="2400" dirty="0" smtClean="0"/>
              <a:t>images</a:t>
            </a:r>
          </a:p>
          <a:p>
            <a:r>
              <a:rPr lang="en-US" sz="2800" dirty="0" smtClean="0"/>
              <a:t>New </a:t>
            </a:r>
            <a:r>
              <a:rPr lang="en-US" sz="2800" dirty="0" err="1" smtClean="0"/>
              <a:t>Generetion</a:t>
            </a:r>
            <a:r>
              <a:rPr lang="en-US" sz="2800" dirty="0" smtClean="0"/>
              <a:t> Software tools </a:t>
            </a:r>
          </a:p>
          <a:p>
            <a:pPr lvl="1"/>
            <a:r>
              <a:rPr lang="en-US" sz="2400" dirty="0" smtClean="0"/>
              <a:t>like </a:t>
            </a:r>
            <a:r>
              <a:rPr lang="en-US" sz="2400" b="1" dirty="0" smtClean="0"/>
              <a:t>Google App Engine, </a:t>
            </a:r>
            <a:r>
              <a:rPr lang="en-US" sz="2400" b="1" dirty="0" err="1" smtClean="0"/>
              <a:t>memcached</a:t>
            </a:r>
            <a:endParaRPr lang="en-US" sz="2400" b="1"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spTree>
    <p:extLst>
      <p:ext uri="{BB962C8B-B14F-4D97-AF65-F5344CB8AC3E}">
        <p14:creationId xmlns:p14="http://schemas.microsoft.com/office/powerpoint/2010/main" val="1987159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(including Grid) </a:t>
            </a:r>
            <a:r>
              <a:rPr lang="en-US" sz="3600" dirty="0" err="1" smtClean="0"/>
              <a:t>PaaS</a:t>
            </a:r>
            <a:endParaRPr lang="en-US" sz="3600" dirty="0"/>
          </a:p>
        </p:txBody>
      </p:sp>
      <p:sp>
        <p:nvSpPr>
          <p:cNvPr id="3" name="Content Placeholder 2"/>
          <p:cNvSpPr>
            <a:spLocks noGrp="1"/>
          </p:cNvSpPr>
          <p:nvPr>
            <p:ph idx="1"/>
          </p:nvPr>
        </p:nvSpPr>
        <p:spPr>
          <a:xfrm>
            <a:off x="0" y="1219200"/>
            <a:ext cx="9144000" cy="5029200"/>
          </a:xfrm>
        </p:spPr>
        <p:txBody>
          <a:bodyPr>
            <a:normAutofit fontScale="85000" lnSpcReduction="10000"/>
          </a:bodyPr>
          <a:lstStyle/>
          <a:p>
            <a:r>
              <a:rPr lang="en-US" sz="2800" b="1" dirty="0" smtClean="0"/>
              <a:t>Job Management</a:t>
            </a:r>
          </a:p>
          <a:p>
            <a:pPr lvl="1"/>
            <a:r>
              <a:rPr lang="en-US" sz="2400" b="1" dirty="0" smtClean="0"/>
              <a:t>Queues, Services Portals</a:t>
            </a:r>
            <a:r>
              <a:rPr lang="en-US" sz="2400" dirty="0" smtClean="0"/>
              <a:t> and </a:t>
            </a:r>
            <a:r>
              <a:rPr lang="en-US" sz="2400" b="1" dirty="0" smtClean="0"/>
              <a:t>Workflow</a:t>
            </a:r>
            <a:r>
              <a:rPr lang="en-US" sz="2400" dirty="0" smtClean="0"/>
              <a:t> as in clouds</a:t>
            </a:r>
          </a:p>
          <a:p>
            <a:r>
              <a:rPr lang="en-US" sz="2800" b="1" dirty="0" smtClean="0"/>
              <a:t>Programming Model</a:t>
            </a:r>
          </a:p>
          <a:p>
            <a:pPr lvl="1"/>
            <a:r>
              <a:rPr lang="en-US" sz="2400" b="1" dirty="0" smtClean="0"/>
              <a:t>MPI </a:t>
            </a:r>
            <a:r>
              <a:rPr lang="en-US" sz="2400" dirty="0" smtClean="0"/>
              <a:t>and </a:t>
            </a:r>
            <a:r>
              <a:rPr lang="en-US" sz="2400" b="1" dirty="0" smtClean="0"/>
              <a:t>GPU/multicore threaded</a:t>
            </a:r>
            <a:r>
              <a:rPr lang="en-US" sz="2400" dirty="0" smtClean="0"/>
              <a:t> parallelism</a:t>
            </a:r>
          </a:p>
          <a:p>
            <a:pPr lvl="1"/>
            <a:r>
              <a:rPr lang="en-US" sz="2400" b="1" dirty="0"/>
              <a:t>Wonderful libraries </a:t>
            </a:r>
            <a:r>
              <a:rPr lang="en-US" sz="2400" dirty="0"/>
              <a:t>supporting parallel linear algebra, particle evolution, partial differential equation </a:t>
            </a:r>
            <a:r>
              <a:rPr lang="en-US" sz="2400" dirty="0" smtClean="0"/>
              <a:t>solution</a:t>
            </a:r>
            <a:endParaRPr lang="en-US" sz="2800" b="1" dirty="0" smtClean="0"/>
          </a:p>
          <a:p>
            <a:r>
              <a:rPr lang="en-US" sz="2800" b="1" dirty="0" smtClean="0"/>
              <a:t>Data Management</a:t>
            </a:r>
          </a:p>
          <a:p>
            <a:pPr lvl="1"/>
            <a:r>
              <a:rPr lang="en-US" sz="2400" b="1" dirty="0" err="1" smtClean="0"/>
              <a:t>GridFTP</a:t>
            </a:r>
            <a:r>
              <a:rPr lang="en-US" sz="2400" b="1" dirty="0" smtClean="0"/>
              <a:t> </a:t>
            </a:r>
            <a:r>
              <a:rPr lang="en-US" sz="2400" dirty="0" smtClean="0"/>
              <a:t>and high speed networking</a:t>
            </a:r>
          </a:p>
          <a:p>
            <a:pPr lvl="1"/>
            <a:r>
              <a:rPr lang="en-US" sz="2400" b="1" dirty="0"/>
              <a:t>Parallel I/O </a:t>
            </a:r>
            <a:r>
              <a:rPr lang="en-US" sz="2400" dirty="0"/>
              <a:t>for high performance in an </a:t>
            </a:r>
            <a:r>
              <a:rPr lang="en-US" sz="2400" dirty="0" smtClean="0"/>
              <a:t>application</a:t>
            </a:r>
          </a:p>
          <a:p>
            <a:pPr lvl="1"/>
            <a:r>
              <a:rPr lang="en-US" sz="2400" b="1" dirty="0"/>
              <a:t>Wide area File System </a:t>
            </a:r>
            <a:r>
              <a:rPr lang="en-US" sz="2400" dirty="0"/>
              <a:t>(e.g. </a:t>
            </a:r>
            <a:r>
              <a:rPr lang="en-US" sz="2400" dirty="0" err="1"/>
              <a:t>Lustre</a:t>
            </a:r>
            <a:r>
              <a:rPr lang="en-US" sz="2400" dirty="0"/>
              <a:t>) supporting file </a:t>
            </a:r>
            <a:r>
              <a:rPr lang="en-US" sz="2400" dirty="0" smtClean="0"/>
              <a:t>sharing</a:t>
            </a:r>
          </a:p>
          <a:p>
            <a:r>
              <a:rPr lang="en-US" sz="2800" b="1" dirty="0" smtClean="0"/>
              <a:t>Interaction Management and Tools</a:t>
            </a:r>
          </a:p>
          <a:p>
            <a:pPr lvl="1"/>
            <a:r>
              <a:rPr lang="en-US" sz="2400" b="1" dirty="0" smtClean="0"/>
              <a:t>Globus, Condor, SAGA, Unicore, Genesis </a:t>
            </a:r>
            <a:r>
              <a:rPr lang="en-US" sz="2400" dirty="0" smtClean="0"/>
              <a:t>for Grids</a:t>
            </a:r>
          </a:p>
          <a:p>
            <a:pPr lvl="1"/>
            <a:r>
              <a:rPr lang="en-US" sz="2400" dirty="0" smtClean="0"/>
              <a:t>Scientific </a:t>
            </a:r>
            <a:r>
              <a:rPr lang="en-US" sz="2400" b="1" dirty="0" smtClean="0"/>
              <a:t>Visualization</a:t>
            </a:r>
          </a:p>
          <a:p>
            <a:r>
              <a:rPr lang="en-US" sz="2800" b="1" dirty="0" smtClean="0">
                <a:solidFill>
                  <a:srgbClr val="FF0000"/>
                </a:solidFill>
              </a:rPr>
              <a:t>Let’s unify Cloud and HPC </a:t>
            </a:r>
            <a:r>
              <a:rPr lang="en-US" sz="2800" b="1" dirty="0" err="1" smtClean="0">
                <a:solidFill>
                  <a:srgbClr val="FF0000"/>
                </a:solidFill>
              </a:rPr>
              <a:t>PaaS</a:t>
            </a:r>
            <a:r>
              <a:rPr lang="en-US" sz="2800" b="1" dirty="0" smtClean="0">
                <a:solidFill>
                  <a:srgbClr val="FF0000"/>
                </a:solidFill>
              </a:rPr>
              <a:t> and add Computer Science </a:t>
            </a:r>
            <a:r>
              <a:rPr lang="en-US" sz="2800" b="1" dirty="0" err="1" smtClean="0">
                <a:solidFill>
                  <a:srgbClr val="FF0000"/>
                </a:solidFill>
              </a:rPr>
              <a:t>PaaS</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spTree>
    <p:extLst>
      <p:ext uri="{BB962C8B-B14F-4D97-AF65-F5344CB8AC3E}">
        <p14:creationId xmlns:p14="http://schemas.microsoft.com/office/powerpoint/2010/main" val="2324621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578"/>
            <a:ext cx="8229600" cy="891822"/>
          </a:xfrm>
        </p:spPr>
        <p:txBody>
          <a:bodyPr/>
          <a:lstStyle/>
          <a:p>
            <a:r>
              <a:rPr lang="en-US" dirty="0" smtClean="0"/>
              <a:t>Computer Science </a:t>
            </a:r>
            <a:r>
              <a:rPr lang="en-US" dirty="0" err="1" smtClean="0"/>
              <a:t>PaaS</a:t>
            </a:r>
            <a:endParaRPr lang="en-US" dirty="0"/>
          </a:p>
        </p:txBody>
      </p:sp>
      <p:sp>
        <p:nvSpPr>
          <p:cNvPr id="3" name="Content Placeholder 2"/>
          <p:cNvSpPr>
            <a:spLocks noGrp="1"/>
          </p:cNvSpPr>
          <p:nvPr>
            <p:ph idx="1"/>
          </p:nvPr>
        </p:nvSpPr>
        <p:spPr>
          <a:xfrm>
            <a:off x="152400" y="762000"/>
            <a:ext cx="8839200" cy="5257800"/>
          </a:xfrm>
        </p:spPr>
        <p:txBody>
          <a:bodyPr/>
          <a:lstStyle/>
          <a:p>
            <a:r>
              <a:rPr lang="en-US" dirty="0" smtClean="0"/>
              <a:t>Tools to support Compiler Development</a:t>
            </a:r>
          </a:p>
          <a:p>
            <a:r>
              <a:rPr lang="en-US" dirty="0" smtClean="0"/>
              <a:t>Performance tools at several levels</a:t>
            </a:r>
          </a:p>
          <a:p>
            <a:r>
              <a:rPr lang="en-US" dirty="0" smtClean="0"/>
              <a:t>Components of Software Stacks</a:t>
            </a:r>
          </a:p>
          <a:p>
            <a:r>
              <a:rPr lang="en-US" dirty="0" smtClean="0"/>
              <a:t>Experimental language Support</a:t>
            </a:r>
          </a:p>
          <a:p>
            <a:r>
              <a:rPr lang="en-US" dirty="0" smtClean="0"/>
              <a:t>Messaging Middleware (Pub-Sub)</a:t>
            </a:r>
          </a:p>
          <a:p>
            <a:r>
              <a:rPr lang="en-US" dirty="0" smtClean="0"/>
              <a:t>Semantic Web and Database tools</a:t>
            </a:r>
          </a:p>
          <a:p>
            <a:r>
              <a:rPr lang="en-US" dirty="0" smtClean="0"/>
              <a:t>Simulators</a:t>
            </a:r>
          </a:p>
          <a:p>
            <a:r>
              <a:rPr lang="en-US" dirty="0" smtClean="0"/>
              <a:t>System Development Environments</a:t>
            </a:r>
          </a:p>
          <a:p>
            <a:r>
              <a:rPr lang="en-US" dirty="0" smtClean="0"/>
              <a:t>Open Source Software from Linux to Apache</a:t>
            </a:r>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44</a:t>
            </a:fld>
            <a:endParaRPr lang="en-US"/>
          </a:p>
        </p:txBody>
      </p:sp>
    </p:spTree>
    <p:extLst>
      <p:ext uri="{BB962C8B-B14F-4D97-AF65-F5344CB8AC3E}">
        <p14:creationId xmlns:p14="http://schemas.microsoft.com/office/powerpoint/2010/main" val="4119176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Using Clouds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45</a:t>
            </a:fld>
            <a:endParaRPr lang="en-US"/>
          </a:p>
        </p:txBody>
      </p:sp>
    </p:spTree>
    <p:extLst>
      <p:ext uri="{BB962C8B-B14F-4D97-AF65-F5344CB8AC3E}">
        <p14:creationId xmlns:p14="http://schemas.microsoft.com/office/powerpoint/2010/main" val="1089816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3"/>
            <a:ext cx="8229600" cy="882977"/>
          </a:xfrm>
        </p:spPr>
        <p:txBody>
          <a:bodyPr/>
          <a:lstStyle/>
          <a:p>
            <a:r>
              <a:rPr lang="en-US" dirty="0" smtClean="0"/>
              <a:t>How to use Clouds I</a:t>
            </a:r>
            <a:endParaRPr lang="en-US" dirty="0"/>
          </a:p>
        </p:txBody>
      </p:sp>
      <p:sp>
        <p:nvSpPr>
          <p:cNvPr id="3" name="Content Placeholder 2"/>
          <p:cNvSpPr>
            <a:spLocks noGrp="1"/>
          </p:cNvSpPr>
          <p:nvPr>
            <p:ph idx="1"/>
          </p:nvPr>
        </p:nvSpPr>
        <p:spPr>
          <a:xfrm>
            <a:off x="228600" y="762000"/>
            <a:ext cx="8763000" cy="4525963"/>
          </a:xfrm>
        </p:spPr>
        <p:txBody>
          <a:bodyPr/>
          <a:lstStyle/>
          <a:p>
            <a:pPr marL="457200" indent="-457200">
              <a:buFont typeface="+mj-lt"/>
              <a:buAutoNum type="arabicParenR"/>
            </a:pPr>
            <a:r>
              <a:rPr lang="en-US" sz="2400" b="1" dirty="0" smtClean="0"/>
              <a:t>Build </a:t>
            </a:r>
            <a:r>
              <a:rPr lang="en-US" sz="2400" b="1" dirty="0"/>
              <a:t>the application as a service.</a:t>
            </a:r>
            <a:r>
              <a:rPr lang="en-US" sz="2400" dirty="0"/>
              <a:t>   Because you are deploying one or more full virtual machines and because clouds are designed to host web services, you want your application to support multiple users or, at least, a sequence of multiple executions.   </a:t>
            </a:r>
            <a:endParaRPr lang="en-US" sz="2400" dirty="0" smtClean="0"/>
          </a:p>
          <a:p>
            <a:pPr lvl="1">
              <a:buFont typeface="Arial" pitchFamily="34" charset="0"/>
              <a:buChar char="•"/>
            </a:pPr>
            <a:r>
              <a:rPr lang="en-US" sz="2000" dirty="0" smtClean="0"/>
              <a:t>If </a:t>
            </a:r>
            <a:r>
              <a:rPr lang="en-US" sz="2000" dirty="0"/>
              <a:t>you are not using the application, scale down the number of servers and scale up with demand.  </a:t>
            </a:r>
            <a:endParaRPr lang="en-US" sz="2000" dirty="0" smtClean="0"/>
          </a:p>
          <a:p>
            <a:pPr lvl="1">
              <a:buFont typeface="Arial" pitchFamily="34" charset="0"/>
              <a:buChar char="•"/>
            </a:pPr>
            <a:r>
              <a:rPr lang="en-US" sz="2000" dirty="0" smtClean="0"/>
              <a:t>Attempting </a:t>
            </a:r>
            <a:r>
              <a:rPr lang="en-US" sz="2000" dirty="0"/>
              <a:t>to deploy 100 VMs to run a program that executes for 10 minutes is a waste of resources because the deployment may take more than 10 minutes.  </a:t>
            </a:r>
            <a:endParaRPr lang="en-US" sz="2000" dirty="0" smtClean="0"/>
          </a:p>
          <a:p>
            <a:pPr lvl="1">
              <a:buFont typeface="Arial" pitchFamily="34" charset="0"/>
              <a:buChar char="•"/>
            </a:pPr>
            <a:r>
              <a:rPr lang="en-US" sz="2000" dirty="0" smtClean="0"/>
              <a:t>To </a:t>
            </a:r>
            <a:r>
              <a:rPr lang="en-US" sz="2000" dirty="0"/>
              <a:t>minimize start up time one needs to have services running continuously ready to process the incoming demand.</a:t>
            </a:r>
          </a:p>
          <a:p>
            <a:pPr marL="457200" indent="-457200">
              <a:buFont typeface="+mj-lt"/>
              <a:buAutoNum type="arabicParenR"/>
            </a:pPr>
            <a:r>
              <a:rPr lang="en-US" sz="2400" b="1" dirty="0" smtClean="0"/>
              <a:t>Build </a:t>
            </a:r>
            <a:r>
              <a:rPr lang="en-US" sz="2400" b="1" dirty="0"/>
              <a:t>on existing cloud deployments.</a:t>
            </a:r>
            <a:r>
              <a:rPr lang="en-US" sz="2400" dirty="0"/>
              <a:t>   </a:t>
            </a:r>
            <a:r>
              <a:rPr lang="en-US" sz="2400" dirty="0" smtClean="0"/>
              <a:t>For example </a:t>
            </a:r>
            <a:r>
              <a:rPr lang="en-US" sz="2400" dirty="0"/>
              <a:t>use an existing </a:t>
            </a:r>
            <a:r>
              <a:rPr lang="en-US" sz="2400" dirty="0" smtClean="0"/>
              <a:t>MapReduce </a:t>
            </a:r>
            <a:r>
              <a:rPr lang="en-US" sz="2400" dirty="0"/>
              <a:t>deployment such as Hadoop </a:t>
            </a:r>
            <a:r>
              <a:rPr lang="en-US" sz="2400" dirty="0" smtClean="0"/>
              <a:t>or existing Roles and Appliances (Images)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46</a:t>
            </a:fld>
            <a:endParaRPr lang="en-US"/>
          </a:p>
        </p:txBody>
      </p:sp>
    </p:spTree>
    <p:extLst>
      <p:ext uri="{BB962C8B-B14F-4D97-AF65-F5344CB8AC3E}">
        <p14:creationId xmlns:p14="http://schemas.microsoft.com/office/powerpoint/2010/main" val="194806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How to use Clouds </a:t>
            </a:r>
            <a:r>
              <a:rPr lang="en-US" dirty="0" smtClean="0"/>
              <a:t>II</a:t>
            </a:r>
            <a:endParaRPr lang="en-US" dirty="0"/>
          </a:p>
        </p:txBody>
      </p:sp>
      <p:sp>
        <p:nvSpPr>
          <p:cNvPr id="3" name="Content Placeholder 2"/>
          <p:cNvSpPr>
            <a:spLocks noGrp="1"/>
          </p:cNvSpPr>
          <p:nvPr>
            <p:ph idx="1"/>
          </p:nvPr>
        </p:nvSpPr>
        <p:spPr>
          <a:xfrm>
            <a:off x="76200" y="762000"/>
            <a:ext cx="9067800" cy="4525963"/>
          </a:xfrm>
        </p:spPr>
        <p:txBody>
          <a:bodyPr/>
          <a:lstStyle/>
          <a:p>
            <a:pPr marL="457200" indent="-457200">
              <a:buFont typeface="+mj-lt"/>
              <a:buAutoNum type="arabicParenR" startAt="3"/>
            </a:pPr>
            <a:r>
              <a:rPr lang="en-US" sz="2400" b="1" dirty="0" smtClean="0"/>
              <a:t>Use </a:t>
            </a:r>
            <a:r>
              <a:rPr lang="en-US" sz="2400" b="1" dirty="0" err="1"/>
              <a:t>PaaS</a:t>
            </a:r>
            <a:r>
              <a:rPr lang="en-US" sz="2400" b="1" dirty="0"/>
              <a:t> if possible.  </a:t>
            </a:r>
            <a:r>
              <a:rPr lang="en-US" sz="2400" dirty="0"/>
              <a:t>For platform-as-a-service clouds like Azure use the tools that are provided such as queues, web and worker roles and blob, table and SQL storage.  </a:t>
            </a:r>
            <a:endParaRPr lang="en-US" sz="2400" dirty="0" smtClean="0"/>
          </a:p>
          <a:p>
            <a:pPr marL="857250" lvl="1" indent="-457200">
              <a:buFont typeface="+mj-lt"/>
              <a:buAutoNum type="arabicParenR" startAt="3"/>
            </a:pPr>
            <a:r>
              <a:rPr lang="en-US" sz="2000" dirty="0" smtClean="0"/>
              <a:t>Note HPC systems don’t offer much in </a:t>
            </a:r>
            <a:r>
              <a:rPr lang="en-US" sz="2000" dirty="0" err="1" smtClean="0"/>
              <a:t>PaaS</a:t>
            </a:r>
            <a:r>
              <a:rPr lang="en-US" sz="2000" dirty="0" smtClean="0"/>
              <a:t> area</a:t>
            </a:r>
            <a:endParaRPr lang="en-US" sz="2000" dirty="0"/>
          </a:p>
          <a:p>
            <a:pPr marL="457200" indent="-457200">
              <a:buFont typeface="+mj-lt"/>
              <a:buAutoNum type="arabicParenR" startAt="3"/>
            </a:pPr>
            <a:r>
              <a:rPr lang="en-US" sz="2400" b="1" dirty="0" smtClean="0"/>
              <a:t>Design </a:t>
            </a:r>
            <a:r>
              <a:rPr lang="en-US" sz="2400" b="1" dirty="0"/>
              <a:t>for failure.</a:t>
            </a:r>
            <a:r>
              <a:rPr lang="en-US" sz="2400" dirty="0"/>
              <a:t>   Applications that are services that run forever will experience failures.   The cloud has mechanisms that automatically recover lost resources, but the application needs to be designed to be fault tolerant. </a:t>
            </a:r>
            <a:endParaRPr lang="en-US" sz="2400" dirty="0" smtClean="0"/>
          </a:p>
          <a:p>
            <a:pPr marL="857250" lvl="1" indent="-457200">
              <a:buFont typeface="Arial" pitchFamily="34" charset="0"/>
              <a:buChar char="•"/>
            </a:pPr>
            <a:r>
              <a:rPr lang="en-US" sz="2000" dirty="0" smtClean="0"/>
              <a:t>In </a:t>
            </a:r>
            <a:r>
              <a:rPr lang="en-US" sz="2000" dirty="0"/>
              <a:t>particular, environments like MapReduce (Hadoop, Daytona, Twister4Azure) will automatically recover many explicit failures and adopt scheduling strategies that recover performance "failures" from for example delayed tasks. </a:t>
            </a:r>
            <a:endParaRPr lang="en-US" sz="2000" dirty="0" smtClean="0"/>
          </a:p>
          <a:p>
            <a:pPr marL="857250" lvl="1" indent="-457200">
              <a:buFont typeface="Arial" pitchFamily="34" charset="0"/>
              <a:buChar char="•"/>
            </a:pPr>
            <a:r>
              <a:rPr lang="en-US" sz="2000" dirty="0" smtClean="0"/>
              <a:t>One </a:t>
            </a:r>
            <a:r>
              <a:rPr lang="en-US" sz="2000" dirty="0"/>
              <a:t>expects an increasing number of such Platform features to be offered by clouds and users will still need to program in  a fashion that allows task failures but be rewarded by environments that transparently cope with these failures</a:t>
            </a:r>
            <a:r>
              <a:rPr lang="en-US" sz="2000" dirty="0" smtClean="0"/>
              <a:t>. (Need to build more such robust environments)</a:t>
            </a:r>
            <a:endParaRPr lang="en-US" sz="2000" dirty="0"/>
          </a:p>
          <a:p>
            <a:pPr marL="514350" indent="-514350">
              <a:buFont typeface="+mj-lt"/>
              <a:buAutoNum type="arabicParenR" startAt="3"/>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47</a:t>
            </a:fld>
            <a:endParaRPr lang="en-US"/>
          </a:p>
        </p:txBody>
      </p:sp>
    </p:spTree>
    <p:extLst>
      <p:ext uri="{BB962C8B-B14F-4D97-AF65-F5344CB8AC3E}">
        <p14:creationId xmlns:p14="http://schemas.microsoft.com/office/powerpoint/2010/main" val="513077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a:t>How to use Clouds </a:t>
            </a:r>
            <a:r>
              <a:rPr lang="en-US" dirty="0" smtClean="0"/>
              <a:t>III</a:t>
            </a:r>
            <a:endParaRPr lang="en-US" dirty="0"/>
          </a:p>
        </p:txBody>
      </p:sp>
      <p:sp>
        <p:nvSpPr>
          <p:cNvPr id="3" name="Content Placeholder 2"/>
          <p:cNvSpPr>
            <a:spLocks noGrp="1"/>
          </p:cNvSpPr>
          <p:nvPr>
            <p:ph idx="1"/>
          </p:nvPr>
        </p:nvSpPr>
        <p:spPr>
          <a:xfrm>
            <a:off x="22781" y="685800"/>
            <a:ext cx="8229600" cy="5181600"/>
          </a:xfrm>
        </p:spPr>
        <p:txBody>
          <a:bodyPr/>
          <a:lstStyle/>
          <a:p>
            <a:pPr marL="457200" indent="-457200">
              <a:buFont typeface="+mj-lt"/>
              <a:buAutoNum type="arabicParenR" startAt="5"/>
            </a:pPr>
            <a:r>
              <a:rPr lang="en-US" sz="2400" b="1" dirty="0" smtClean="0"/>
              <a:t>Use </a:t>
            </a:r>
            <a:r>
              <a:rPr lang="en-US" sz="2400" b="1" dirty="0"/>
              <a:t>as a Service where possible.</a:t>
            </a:r>
            <a:r>
              <a:rPr lang="en-US" sz="2400" dirty="0"/>
              <a:t> Capabilities such as </a:t>
            </a:r>
            <a:r>
              <a:rPr lang="en-US" sz="2400" dirty="0" err="1"/>
              <a:t>SQLaaS</a:t>
            </a:r>
            <a:r>
              <a:rPr lang="en-US" sz="2400" dirty="0"/>
              <a:t> (database as a service or a database appliance) provide a friendlier approach than the traditional non-cloud approach exemplified by installing MySQL on the local disk. </a:t>
            </a:r>
          </a:p>
          <a:p>
            <a:pPr lvl="1">
              <a:buFont typeface="Arial" pitchFamily="34" charset="0"/>
              <a:buChar char="•"/>
            </a:pPr>
            <a:r>
              <a:rPr lang="en-US" sz="2000" dirty="0"/>
              <a:t>Suggest that  many prepackaged </a:t>
            </a:r>
            <a:r>
              <a:rPr lang="en-US" sz="2000" dirty="0" err="1"/>
              <a:t>aaS</a:t>
            </a:r>
            <a:r>
              <a:rPr lang="en-US" sz="2000" dirty="0"/>
              <a:t> capabilities such as </a:t>
            </a:r>
            <a:r>
              <a:rPr lang="en-US" sz="2000" dirty="0">
                <a:solidFill>
                  <a:srgbClr val="FF0000"/>
                </a:solidFill>
              </a:rPr>
              <a:t>Workflow as a Service </a:t>
            </a:r>
            <a:r>
              <a:rPr lang="en-US" sz="2000" dirty="0"/>
              <a:t>for eScience will be developed and simplify the development of sophisticated applications.</a:t>
            </a:r>
          </a:p>
          <a:p>
            <a:pPr marL="457200" indent="-457200">
              <a:buFont typeface="+mj-lt"/>
              <a:buAutoNum type="arabicParenR" startAt="5"/>
            </a:pPr>
            <a:r>
              <a:rPr lang="en-US" sz="2400" b="1" dirty="0" smtClean="0"/>
              <a:t>Moving </a:t>
            </a:r>
            <a:r>
              <a:rPr lang="en-US" sz="2400" b="1" dirty="0"/>
              <a:t>Data is a challenge.</a:t>
            </a:r>
            <a:r>
              <a:rPr lang="en-US" sz="2400" dirty="0"/>
              <a:t>   The general rule is that one should move computation to the data, but if the only computational resource available is a the cloud, you are stuck if the data is not also there. </a:t>
            </a:r>
            <a:endParaRPr lang="en-US" sz="2400" dirty="0" smtClean="0"/>
          </a:p>
          <a:p>
            <a:pPr marL="857250" lvl="1" indent="-457200">
              <a:buFont typeface="Arial" pitchFamily="34" charset="0"/>
              <a:buChar char="•"/>
            </a:pPr>
            <a:r>
              <a:rPr lang="en-US" sz="2000" dirty="0" smtClean="0"/>
              <a:t>Persuade Cloud Vendor to host your data free in cloud</a:t>
            </a:r>
          </a:p>
          <a:p>
            <a:pPr marL="857250" lvl="1" indent="-457200">
              <a:buFont typeface="Arial" pitchFamily="34" charset="0"/>
              <a:buChar char="•"/>
            </a:pPr>
            <a:r>
              <a:rPr lang="en-US" sz="2000" dirty="0" smtClean="0"/>
              <a:t>Persuade Internet2 to provide good link to Cloud</a:t>
            </a:r>
          </a:p>
          <a:p>
            <a:pPr marL="857250" lvl="1" indent="-457200">
              <a:buFont typeface="Arial" pitchFamily="34" charset="0"/>
              <a:buChar char="•"/>
            </a:pPr>
            <a:r>
              <a:rPr lang="en-US" sz="2000" dirty="0" smtClean="0"/>
              <a:t>Decide on Object Store v. HDFS style (or v. Lustre WAFS on HPC)</a:t>
            </a:r>
            <a:endParaRPr lang="en-US" sz="2000" dirty="0"/>
          </a:p>
          <a:p>
            <a:pPr marL="514350" indent="-514350">
              <a:buFont typeface="+mj-lt"/>
              <a:buAutoNum type="arabicParenR" startAt="5"/>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48</a:t>
            </a:fld>
            <a:endParaRPr lang="en-US"/>
          </a:p>
        </p:txBody>
      </p:sp>
    </p:spTree>
    <p:extLst>
      <p:ext uri="{BB962C8B-B14F-4D97-AF65-F5344CB8AC3E}">
        <p14:creationId xmlns:p14="http://schemas.microsoft.com/office/powerpoint/2010/main" val="2967698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8382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a:t>Generic worker role in Venus-C (Azure) </a:t>
            </a:r>
            <a:r>
              <a:rPr lang="en-US" sz="2400" dirty="0" smtClean="0"/>
              <a:t>builds in I/O and scheduling</a:t>
            </a:r>
          </a:p>
          <a:p>
            <a:r>
              <a:rPr lang="en-US" sz="2800" dirty="0" smtClean="0"/>
              <a:t>Lets take all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Need to think through packaging of parallelism</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49</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Clouds as 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Network/Web </a:t>
            </a:r>
            <a:r>
              <a:rPr lang="en-US" sz="2000" b="1" dirty="0" smtClean="0">
                <a:latin typeface="Times New Roman" pitchFamily="18" charset="0"/>
                <a:ea typeface="+mn-ea"/>
                <a:cs typeface="Times New Roman" pitchFamily="18" charset="0"/>
              </a:rPr>
              <a:t>Science</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1496888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spTree>
    <p:extLst>
      <p:ext uri="{BB962C8B-B14F-4D97-AF65-F5344CB8AC3E}">
        <p14:creationId xmlns:p14="http://schemas.microsoft.com/office/powerpoint/2010/main" val="2292693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51</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52</a:t>
            </a:fld>
            <a:endParaRPr lang="en-US"/>
          </a:p>
        </p:txBody>
      </p:sp>
    </p:spTree>
    <p:extLst>
      <p:ext uri="{BB962C8B-B14F-4D97-AF65-F5344CB8AC3E}">
        <p14:creationId xmlns:p14="http://schemas.microsoft.com/office/powerpoint/2010/main" val="17300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53</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July 15 2012: </a:t>
            </a:r>
            <a:r>
              <a:rPr lang="en-US" sz="2400" b="1" dirty="0" smtClean="0">
                <a:cs typeface="Times New Roman" pitchFamily="18" charset="0"/>
              </a:rPr>
              <a:t>223 Projects, ~968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99569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1667226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56</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56</a:t>
            </a:fld>
            <a:endParaRPr lang="en-US"/>
          </a:p>
        </p:txBody>
      </p:sp>
    </p:spTree>
    <p:extLst>
      <p:ext uri="{BB962C8B-B14F-4D97-AF65-F5344CB8AC3E}">
        <p14:creationId xmlns:p14="http://schemas.microsoft.com/office/powerpoint/2010/main" val="30150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57</a:t>
            </a:fld>
            <a:endParaRPr lang="en-US"/>
          </a:p>
        </p:txBody>
      </p:sp>
      <p:sp>
        <p:nvSpPr>
          <p:cNvPr id="4" name="TextBox 3"/>
          <p:cNvSpPr txBox="1"/>
          <p:nvPr/>
        </p:nvSpPr>
        <p:spPr>
          <a:xfrm>
            <a:off x="457200" y="100047"/>
            <a:ext cx="7681334" cy="707886"/>
          </a:xfrm>
          <a:prstGeom prst="rect">
            <a:avLst/>
          </a:prstGeom>
          <a:solidFill>
            <a:schemeClr val="bg1"/>
          </a:solidFill>
        </p:spPr>
        <p:txBody>
          <a:bodyPr wrap="none" rtlCol="0">
            <a:spAutoFit/>
          </a:bodyPr>
          <a:lstStyle/>
          <a:p>
            <a:r>
              <a:rPr lang="en-US" sz="4000" b="1" dirty="0"/>
              <a:t>FutureGrid </a:t>
            </a:r>
            <a:r>
              <a:rPr lang="en-US" sz="4000" b="1" dirty="0" smtClean="0"/>
              <a:t>Distributed Testbed-</a:t>
            </a:r>
            <a:r>
              <a:rPr lang="en-US" sz="4000" b="1" dirty="0" err="1" smtClean="0"/>
              <a:t>aaS</a:t>
            </a:r>
            <a:endParaRPr lang="en-US" sz="4000" b="1"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700" y="3338008"/>
            <a:ext cx="2266553" cy="3399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5008" y="6371518"/>
            <a:ext cx="1835439" cy="461665"/>
          </a:xfrm>
          <a:prstGeom prst="rect">
            <a:avLst/>
          </a:prstGeom>
          <a:solidFill>
            <a:schemeClr val="bg1"/>
          </a:solidFill>
        </p:spPr>
        <p:txBody>
          <a:bodyPr wrap="none" rtlCol="0">
            <a:spAutoFit/>
          </a:bodyPr>
          <a:lstStyle/>
          <a:p>
            <a:r>
              <a:rPr lang="en-US" sz="2400" b="1" dirty="0" smtClean="0"/>
              <a:t>Sierra (SDSC)</a:t>
            </a:r>
            <a:endParaRPr lang="en-US" sz="2400" b="1"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39" y="3810000"/>
            <a:ext cx="1944161" cy="3041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76921" y="6365656"/>
            <a:ext cx="1709827" cy="461665"/>
          </a:xfrm>
          <a:prstGeom prst="rect">
            <a:avLst/>
          </a:prstGeom>
          <a:solidFill>
            <a:schemeClr val="bg1"/>
          </a:solidFill>
        </p:spPr>
        <p:txBody>
          <a:bodyPr wrap="none" rtlCol="0">
            <a:spAutoFit/>
          </a:bodyPr>
          <a:lstStyle/>
          <a:p>
            <a:r>
              <a:rPr lang="en-US" sz="2400" b="1" dirty="0" smtClean="0"/>
              <a:t>Foxtrot (UF)</a:t>
            </a:r>
            <a:endParaRPr lang="en-US" sz="2400" b="1"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1" y="3829664"/>
            <a:ext cx="2423855" cy="29976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262" y="6365656"/>
            <a:ext cx="2130135" cy="461665"/>
          </a:xfrm>
          <a:prstGeom prst="rect">
            <a:avLst/>
          </a:prstGeom>
          <a:solidFill>
            <a:schemeClr val="bg1"/>
          </a:solidFill>
        </p:spPr>
        <p:txBody>
          <a:bodyPr wrap="none" rtlCol="0">
            <a:spAutoFit/>
          </a:bodyPr>
          <a:lstStyle/>
          <a:p>
            <a:r>
              <a:rPr lang="en-US" sz="2400" b="1" dirty="0" smtClean="0"/>
              <a:t>Hotel (Chicago)</a:t>
            </a:r>
            <a:endParaRPr lang="en-US" sz="2400" b="1" dirty="0"/>
          </a:p>
        </p:txBody>
      </p:sp>
      <p:grpSp>
        <p:nvGrpSpPr>
          <p:cNvPr id="12" name="Group 11"/>
          <p:cNvGrpSpPr/>
          <p:nvPr/>
        </p:nvGrpSpPr>
        <p:grpSpPr>
          <a:xfrm>
            <a:off x="61755" y="825518"/>
            <a:ext cx="5548719" cy="2984482"/>
            <a:chOff x="4250178" y="351692"/>
            <a:chExt cx="4893821" cy="2645271"/>
          </a:xfrm>
        </p:grpSpPr>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81800" y="6371518"/>
            <a:ext cx="1990635" cy="461665"/>
          </a:xfrm>
          <a:prstGeom prst="rect">
            <a:avLst/>
          </a:prstGeom>
          <a:solidFill>
            <a:schemeClr val="bg1"/>
          </a:solidFill>
        </p:spPr>
        <p:txBody>
          <a:bodyPr wrap="square" rtlCol="0">
            <a:spAutoFit/>
          </a:bodyPr>
          <a:lstStyle/>
          <a:p>
            <a:r>
              <a:rPr lang="en-US" sz="2400" b="1" dirty="0" smtClean="0"/>
              <a:t>Alamo (TACC)</a:t>
            </a:r>
            <a:endParaRPr lang="en-US" sz="2400" b="1" dirty="0"/>
          </a:p>
        </p:txBody>
      </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610474" y="825518"/>
            <a:ext cx="2910378" cy="25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79932" y="2799272"/>
            <a:ext cx="2209900"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(IU)</a:t>
            </a:r>
            <a:endParaRPr lang="en-US" sz="2400" b="1" dirty="0"/>
          </a:p>
        </p:txBody>
      </p:sp>
    </p:spTree>
    <p:extLst>
      <p:ext uri="{BB962C8B-B14F-4D97-AF65-F5344CB8AC3E}">
        <p14:creationId xmlns:p14="http://schemas.microsoft.com/office/powerpoint/2010/main" val="2883193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804864"/>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234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XSEDE Software stack)</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br>
              <a:rPr lang="en-US" sz="2200" dirty="0" smtClean="0"/>
            </a:b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extLst>
      <p:ext uri="{BB962C8B-B14F-4D97-AF65-F5344CB8AC3E}">
        <p14:creationId xmlns:p14="http://schemas.microsoft.com/office/powerpoint/2010/main" val="823115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48640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15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Square Kilometer Array Telescope </a:t>
            </a:r>
            <a:r>
              <a:rPr lang="en-US" sz="2600" dirty="0">
                <a:latin typeface="Times New Roman" pitchFamily="18" charset="0"/>
                <a:ea typeface="+mn-ea"/>
                <a:cs typeface="Times New Roman" pitchFamily="18" charset="0"/>
              </a:rPr>
              <a:t>will be 100 terabits/second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 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few terabytes </a:t>
            </a:r>
            <a:r>
              <a:rPr lang="en-US" sz="2600" b="1" dirty="0">
                <a:latin typeface="Times New Roman" pitchFamily="18" charset="0"/>
                <a:ea typeface="+mn-ea"/>
                <a:cs typeface="Times New Roman" pitchFamily="18" charset="0"/>
              </a:rPr>
              <a:t>total</a:t>
            </a:r>
            <a:r>
              <a:rPr lang="en-US" sz="2600" dirty="0">
                <a:latin typeface="Times New Roman" pitchFamily="18" charset="0"/>
                <a:ea typeface="+mn-ea"/>
                <a:cs typeface="Times New Roman" pitchFamily="18" charset="0"/>
              </a:rPr>
              <a:t> today</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terabytes/year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Exascale simulation </a:t>
            </a:r>
            <a:r>
              <a:rPr lang="en-US" sz="2600" dirty="0">
                <a:latin typeface="Times New Roman" pitchFamily="18" charset="0"/>
                <a:ea typeface="+mn-ea"/>
                <a:cs typeface="Times New Roman" pitchFamily="18" charset="0"/>
              </a:rPr>
              <a:t>data dumps – terabytes/second</a:t>
            </a: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750528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28347"/>
          </a:xfrm>
        </p:spPr>
        <p:txBody>
          <a:bodyPr/>
          <a:lstStyle/>
          <a:p>
            <a:r>
              <a:rPr lang="en-US" dirty="0" smtClean="0"/>
              <a:t>Recent Projects</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60</a:t>
            </a:fld>
            <a:endParaRPr lang="en-US"/>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34033" r="19032" b="9438"/>
          <a:stretch/>
        </p:blipFill>
        <p:spPr bwMode="auto">
          <a:xfrm>
            <a:off x="0" y="528347"/>
            <a:ext cx="9144000" cy="634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578" y="14111"/>
            <a:ext cx="8487949" cy="6858000"/>
            <a:chOff x="22578" y="14111"/>
            <a:chExt cx="8487949" cy="685800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9543" r="21538"/>
            <a:stretch/>
          </p:blipFill>
          <p:spPr bwMode="auto">
            <a:xfrm>
              <a:off x="22578" y="14111"/>
              <a:ext cx="61257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8327" y="19671"/>
              <a:ext cx="2362200" cy="2862322"/>
            </a:xfrm>
            <a:prstGeom prst="rect">
              <a:avLst/>
            </a:prstGeom>
            <a:solidFill>
              <a:schemeClr val="bg1"/>
            </a:solidFill>
          </p:spPr>
          <p:txBody>
            <a:bodyPr wrap="square" rtlCol="0">
              <a:spAutoFit/>
            </a:bodyPr>
            <a:lstStyle/>
            <a:p>
              <a:r>
                <a:rPr lang="en-US" b="1" dirty="0" smtClean="0"/>
                <a:t>Have Competitions</a:t>
              </a:r>
            </a:p>
            <a:p>
              <a:r>
                <a:rPr lang="en-US" b="1" dirty="0" smtClean="0"/>
                <a:t>Last one just finished</a:t>
              </a:r>
            </a:p>
            <a:p>
              <a:r>
                <a:rPr lang="en-US" b="1" dirty="0" smtClean="0"/>
                <a:t>Grand Prize</a:t>
              </a:r>
            </a:p>
            <a:p>
              <a:r>
                <a:rPr lang="en-US" b="1" dirty="0" smtClean="0"/>
                <a:t>Trip to SC12</a:t>
              </a:r>
            </a:p>
            <a:p>
              <a:endParaRPr lang="en-US" b="1" dirty="0"/>
            </a:p>
            <a:p>
              <a:r>
                <a:rPr lang="en-US" b="1" dirty="0" smtClean="0"/>
                <a:t>Next Competition</a:t>
              </a:r>
            </a:p>
            <a:p>
              <a:r>
                <a:rPr lang="en-US" b="1" dirty="0" smtClean="0"/>
                <a:t>Beginning of August</a:t>
              </a:r>
            </a:p>
            <a:p>
              <a:r>
                <a:rPr lang="en-US" b="1" dirty="0" smtClean="0"/>
                <a:t>For our Science Cloud  Summer School</a:t>
              </a:r>
            </a:p>
            <a:p>
              <a:endParaRPr lang="en-US" b="1" dirty="0"/>
            </a:p>
          </p:txBody>
        </p:sp>
      </p:grpSp>
    </p:spTree>
    <p:extLst>
      <p:ext uri="{BB962C8B-B14F-4D97-AF65-F5344CB8AC3E}">
        <p14:creationId xmlns:p14="http://schemas.microsoft.com/office/powerpoint/2010/main" val="9276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990600"/>
            <a:ext cx="9144000" cy="5715000"/>
          </a:xfrm>
          <a:noFill/>
        </p:spPr>
        <p:txBody>
          <a:bodyPr/>
          <a:lstStyle/>
          <a:p>
            <a:pPr>
              <a:spcBef>
                <a:spcPts val="0"/>
              </a:spcBef>
            </a:pPr>
            <a:r>
              <a:rPr lang="en-US" sz="2800" b="1" dirty="0" smtClean="0"/>
              <a:t>223 </a:t>
            </a:r>
            <a:r>
              <a:rPr lang="en-US" sz="2800" dirty="0" smtClean="0"/>
              <a:t>approved projects (968 users) July 14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61</a:t>
            </a:fld>
            <a:endParaRPr lang="en-US"/>
          </a:p>
        </p:txBody>
      </p:sp>
      <p:sp>
        <p:nvSpPr>
          <p:cNvPr id="5" name="TextBox 4"/>
          <p:cNvSpPr txBox="1"/>
          <p:nvPr/>
        </p:nvSpPr>
        <p:spPr>
          <a:xfrm>
            <a:off x="6781800" y="3905071"/>
            <a:ext cx="2221730" cy="1200329"/>
          </a:xfrm>
          <a:prstGeom prst="rect">
            <a:avLst/>
          </a:prstGeom>
          <a:noFill/>
          <a:ln w="38100">
            <a:solidFill>
              <a:schemeClr val="tx1"/>
            </a:solidFill>
          </a:ln>
        </p:spPr>
        <p:txBody>
          <a:bodyPr wrap="square" rtlCol="0">
            <a:spAutoFit/>
          </a:bodyPr>
          <a:lstStyle/>
          <a:p>
            <a:r>
              <a:rPr lang="en-US" sz="2400" dirty="0"/>
              <a:t>Fractions are as of July 15 </a:t>
            </a:r>
            <a:r>
              <a:rPr lang="en-US" sz="2400" dirty="0" smtClean="0"/>
              <a:t>2012 add to </a:t>
            </a:r>
            <a:r>
              <a:rPr lang="en-US" sz="2400" dirty="0"/>
              <a:t>&gt; 100</a:t>
            </a:r>
            <a:r>
              <a:rPr lang="en-US" sz="2400" dirty="0" smtClean="0"/>
              <a:t>%</a:t>
            </a:r>
            <a:endParaRPr lang="en-US" sz="2400" dirty="0"/>
          </a:p>
        </p:txBody>
      </p:sp>
    </p:spTree>
    <p:extLst>
      <p:ext uri="{BB962C8B-B14F-4D97-AF65-F5344CB8AC3E}">
        <p14:creationId xmlns:p14="http://schemas.microsoft.com/office/powerpoint/2010/main" val="42715168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914400"/>
          </a:xfrm>
        </p:spPr>
        <p:txBody>
          <a:bodyPr/>
          <a:lstStyle/>
          <a:p>
            <a:r>
              <a:rPr lang="en-US" dirty="0" smtClean="0"/>
              <a:t>FutureGrid </a:t>
            </a:r>
            <a:r>
              <a:rPr lang="en-US" dirty="0" err="1" smtClean="0"/>
              <a:t>TestbedaaS</a:t>
            </a:r>
            <a:r>
              <a:rPr lang="en-US" dirty="0" smtClean="0"/>
              <a:t> Supports Education and Training</a:t>
            </a:r>
            <a:endParaRPr lang="en-US" dirty="0"/>
          </a:p>
        </p:txBody>
      </p:sp>
      <p:sp>
        <p:nvSpPr>
          <p:cNvPr id="3" name="Content Placeholder 2"/>
          <p:cNvSpPr>
            <a:spLocks noGrp="1"/>
          </p:cNvSpPr>
          <p:nvPr>
            <p:ph idx="1"/>
          </p:nvPr>
        </p:nvSpPr>
        <p:spPr>
          <a:xfrm>
            <a:off x="-16933" y="1066800"/>
            <a:ext cx="9144000" cy="5410200"/>
          </a:xfrm>
          <a:noFill/>
        </p:spPr>
        <p:txBody>
          <a:bodyPr/>
          <a:lstStyle/>
          <a:p>
            <a:r>
              <a:rPr lang="en-US" dirty="0" smtClean="0"/>
              <a:t>Jerome Mitchell HBCU Cloud View of Computing workshop June 2011</a:t>
            </a:r>
          </a:p>
          <a:p>
            <a:r>
              <a:rPr lang="en-US" dirty="0" smtClean="0"/>
              <a:t>Cloud Summer School July 30—August 3 2012 with 10 HBCU attendees</a:t>
            </a:r>
          </a:p>
          <a:p>
            <a:r>
              <a:rPr lang="en-US" dirty="0" smtClean="0"/>
              <a:t>Mitchell and Younge building “Cloud Computing Handbook” loosely based on my book with Hwang and Dongarra</a:t>
            </a:r>
          </a:p>
          <a:p>
            <a:r>
              <a:rPr lang="en-US" dirty="0" smtClean="0"/>
              <a:t>Several classes around the world each semester</a:t>
            </a:r>
          </a:p>
          <a:p>
            <a:r>
              <a:rPr lang="en-US" dirty="0" smtClean="0"/>
              <a:t>Possible Interaction with (200 team) Student Competition in China organized by </a:t>
            </a:r>
            <a:r>
              <a:rPr lang="en-US" dirty="0" err="1" smtClean="0"/>
              <a:t>Beihang</a:t>
            </a:r>
            <a:r>
              <a:rPr lang="en-US" dirty="0" smtClean="0"/>
              <a:t> Univ.</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62</a:t>
            </a:fld>
            <a:endParaRPr lang="en-US"/>
          </a:p>
        </p:txBody>
      </p:sp>
    </p:spTree>
    <p:extLst>
      <p:ext uri="{BB962C8B-B14F-4D97-AF65-F5344CB8AC3E}">
        <p14:creationId xmlns:p14="http://schemas.microsoft.com/office/powerpoint/2010/main" val="19416439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200" dirty="0" smtClean="0"/>
              <a:t>FutureGrid </a:t>
            </a:r>
            <a:r>
              <a:rPr lang="en-US" sz="3200" dirty="0" err="1" smtClean="0"/>
              <a:t>TestbedaaS</a:t>
            </a:r>
            <a:r>
              <a:rPr lang="en-US" sz="3200" dirty="0" smtClean="0"/>
              <a:t> Supports Computer Science</a:t>
            </a:r>
            <a:endParaRPr lang="en-US" sz="3200" dirty="0"/>
          </a:p>
        </p:txBody>
      </p:sp>
      <p:sp>
        <p:nvSpPr>
          <p:cNvPr id="3" name="Content Placeholder 2"/>
          <p:cNvSpPr>
            <a:spLocks noGrp="1"/>
          </p:cNvSpPr>
          <p:nvPr>
            <p:ph idx="1"/>
          </p:nvPr>
        </p:nvSpPr>
        <p:spPr>
          <a:xfrm>
            <a:off x="0" y="1066800"/>
            <a:ext cx="9144000" cy="4525963"/>
          </a:xfrm>
        </p:spPr>
        <p:txBody>
          <a:bodyPr/>
          <a:lstStyle/>
          <a:p>
            <a:r>
              <a:rPr lang="en-US" sz="2600" b="1" dirty="0" smtClean="0"/>
              <a:t>Core </a:t>
            </a:r>
            <a:r>
              <a:rPr lang="en-US" sz="2600" b="1" dirty="0"/>
              <a:t>Computer </a:t>
            </a:r>
            <a:r>
              <a:rPr lang="en-US" sz="2600" b="1" dirty="0" smtClean="0"/>
              <a:t>Science </a:t>
            </a:r>
            <a:r>
              <a:rPr lang="en-US" sz="2600" dirty="0" smtClean="0"/>
              <a:t>FG-172 Cloud-TM from Portugal: on distributed concurrency control (software transactional memory): </a:t>
            </a:r>
            <a:r>
              <a:rPr lang="en-US" sz="2600" dirty="0"/>
              <a:t>"When Scalability Meets Consistency: Genuine </a:t>
            </a:r>
            <a:r>
              <a:rPr lang="en-US" sz="2600" dirty="0" err="1"/>
              <a:t>Multiversion</a:t>
            </a:r>
            <a:r>
              <a:rPr lang="en-US" sz="2600" dirty="0"/>
              <a:t> Update </a:t>
            </a:r>
            <a:r>
              <a:rPr lang="en-US" sz="2600" dirty="0" err="1"/>
              <a:t>Serializable</a:t>
            </a:r>
            <a:r>
              <a:rPr lang="en-US" sz="2600" dirty="0"/>
              <a:t> Partial Data Replication</a:t>
            </a:r>
            <a:r>
              <a:rPr lang="en-US" sz="2600" dirty="0" smtClean="0"/>
              <a:t>,“ 32nd </a:t>
            </a:r>
            <a:r>
              <a:rPr lang="en-US" sz="2600" dirty="0"/>
              <a:t>International Conference on Distributed Computing Systems (ICDCS'12</a:t>
            </a:r>
            <a:r>
              <a:rPr lang="en-US" sz="2600" dirty="0" smtClean="0"/>
              <a:t>) (top conference) used 40 nodes of FutureGrid</a:t>
            </a:r>
          </a:p>
          <a:p>
            <a:r>
              <a:rPr lang="en-US" sz="2600" b="1" dirty="0" smtClean="0"/>
              <a:t>Core Cyberinfrastructure</a:t>
            </a:r>
            <a:r>
              <a:rPr lang="en-US" sz="2600" dirty="0" smtClean="0"/>
              <a:t> FG-42,45 LSU/Rutgers: SAGA Pilot Job P* abstraction and applications. SAGA/</a:t>
            </a:r>
            <a:r>
              <a:rPr lang="en-US" sz="2600" dirty="0" err="1" smtClean="0"/>
              <a:t>BigJob</a:t>
            </a:r>
            <a:r>
              <a:rPr lang="en-US" sz="2600" dirty="0" smtClean="0"/>
              <a:t> use on clouds</a:t>
            </a:r>
          </a:p>
          <a:p>
            <a:r>
              <a:rPr lang="en-US" sz="2600" b="1" dirty="0"/>
              <a:t>Core Cyberinfrastructure </a:t>
            </a:r>
            <a:r>
              <a:rPr lang="en-US" sz="2600" dirty="0" smtClean="0"/>
              <a:t>FG-130: Optimizing </a:t>
            </a:r>
            <a:r>
              <a:rPr lang="en-US" sz="2600" dirty="0"/>
              <a:t>Scientific Workflows on </a:t>
            </a:r>
            <a:r>
              <a:rPr lang="en-US" sz="2600" dirty="0" smtClean="0"/>
              <a:t>Clouds. Scheduling Pegasus on distributed systems with overhead measured and reduced. Used Eucalyptus on FutureGrid</a:t>
            </a:r>
          </a:p>
          <a:p>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63</a:t>
            </a:fld>
            <a:endParaRPr lang="en-US"/>
          </a:p>
        </p:txBody>
      </p:sp>
    </p:spTree>
    <p:extLst>
      <p:ext uri="{BB962C8B-B14F-4D97-AF65-F5344CB8AC3E}">
        <p14:creationId xmlns:p14="http://schemas.microsoft.com/office/powerpoint/2010/main" val="1609225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Selected List of FutureGrid</a:t>
            </a:r>
            <a:br>
              <a:rPr lang="en-US" dirty="0" smtClean="0"/>
            </a:br>
            <a:r>
              <a:rPr lang="en-US" dirty="0" smtClean="0"/>
              <a:t>Services Offered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4557495"/>
              </p:ext>
            </p:extLst>
          </p:nvPr>
        </p:nvGraphicFramePr>
        <p:xfrm>
          <a:off x="457200" y="1600200"/>
          <a:ext cx="7467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81000" y="1447800"/>
            <a:ext cx="6934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i="1" spc="200" dirty="0" smtClean="0">
                <a:ln w="29210">
                  <a:solidFill>
                    <a:srgbClr val="A6A6A6"/>
                  </a:solidFill>
                </a:ln>
                <a:solidFill>
                  <a:schemeClr val="tx1">
                    <a:alpha val="50000"/>
                  </a:schemeClr>
                </a:solidFill>
                <a:effectLst>
                  <a:innerShdw blurRad="50800" dist="50800" dir="8100000">
                    <a:srgbClr val="7D7D7D">
                      <a:alpha val="73000"/>
                    </a:srgbClr>
                  </a:innerShdw>
                </a:effectLst>
              </a:rPr>
              <a:t>FutureGrid</a:t>
            </a:r>
            <a:endPar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3" name="Date Placeholder 2"/>
          <p:cNvSpPr>
            <a:spLocks noGrp="1"/>
          </p:cNvSpPr>
          <p:nvPr>
            <p:ph type="dt" sz="half" idx="10"/>
          </p:nvPr>
        </p:nvSpPr>
        <p:spPr/>
        <p:txBody>
          <a:bodyPr/>
          <a:lstStyle/>
          <a:p>
            <a:fld id="{E7F21733-96BD-0C43-A6FC-2A7578DC7533}" type="datetime1">
              <a:rPr lang="en-US" smtClean="0"/>
              <a:t>8/4/2012</a:t>
            </a:fld>
            <a:endParaRPr lang="en-US"/>
          </a:p>
        </p:txBody>
      </p:sp>
      <p:sp>
        <p:nvSpPr>
          <p:cNvPr id="4" name="Footer Placeholder 3"/>
          <p:cNvSpPr>
            <a:spLocks noGrp="1"/>
          </p:cNvSpPr>
          <p:nvPr>
            <p:ph type="ftr" sz="quarter" idx="4294967295"/>
          </p:nvPr>
        </p:nvSpPr>
        <p:spPr>
          <a:xfrm>
            <a:off x="2356179" y="6356351"/>
            <a:ext cx="4970065" cy="365125"/>
          </a:xfrm>
          <a:prstGeom prst="rect">
            <a:avLst/>
          </a:prstGeom>
        </p:spPr>
        <p:txBody>
          <a:bodyPr/>
          <a:lstStyle/>
          <a:p>
            <a:r>
              <a:rPr lang="en-US" smtClean="0"/>
              <a:t>laszewski@gmail.com     |      http://portal.futuregrid.org</a:t>
            </a:r>
            <a:endParaRPr lang="en-US"/>
          </a:p>
        </p:txBody>
      </p:sp>
      <p:sp>
        <p:nvSpPr>
          <p:cNvPr id="7" name="Slide Number Placeholder 6"/>
          <p:cNvSpPr>
            <a:spLocks noGrp="1"/>
          </p:cNvSpPr>
          <p:nvPr>
            <p:ph type="sldNum" sz="quarter" idx="12"/>
          </p:nvPr>
        </p:nvSpPr>
        <p:spPr/>
        <p:txBody>
          <a:bodyPr/>
          <a:lstStyle/>
          <a:p>
            <a:fld id="{14EB8B87-E7C0-334D-BEA7-32F58CF9455F}" type="slidenum">
              <a:rPr lang="en-US" smtClean="0"/>
              <a:t>64</a:t>
            </a:fld>
            <a:endParaRPr lang="en-US"/>
          </a:p>
        </p:txBody>
      </p:sp>
    </p:spTree>
    <p:extLst>
      <p:ext uri="{BB962C8B-B14F-4D97-AF65-F5344CB8AC3E}">
        <p14:creationId xmlns:p14="http://schemas.microsoft.com/office/powerpoint/2010/main" val="27092691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625283580"/>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636698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02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Computing</a:t>
            </a:r>
            <a:br>
              <a:rPr lang="en-US" dirty="0" smtClean="0"/>
            </a:br>
            <a:r>
              <a:rPr lang="en-US" dirty="0" smtClean="0"/>
              <a:t>Testbed as a  Service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66</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67</a:t>
            </a:fld>
            <a:endParaRPr lang="en-US"/>
          </a:p>
        </p:txBody>
      </p:sp>
      <p:sp>
        <p:nvSpPr>
          <p:cNvPr id="29" name="Content Placeholder 29"/>
          <p:cNvSpPr>
            <a:spLocks noGrp="1"/>
          </p:cNvSpPr>
          <p:nvPr>
            <p:ph idx="1"/>
          </p:nvPr>
        </p:nvSpPr>
        <p:spPr>
          <a:xfrm>
            <a:off x="5905500" y="2853312"/>
            <a:ext cx="3276600" cy="3613093"/>
          </a:xfrm>
        </p:spPr>
        <p:txBody>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and Training</a:t>
            </a:r>
            <a:endParaRPr lang="en-US" sz="2400" b="1" dirty="0"/>
          </a:p>
        </p:txBody>
      </p:sp>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Languages, Sensor nets</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Amber, Blast</a:t>
              </a:r>
            </a:p>
          </p:txBody>
        </p:sp>
      </p:grpSp>
      <p:grpSp>
        <p:nvGrpSpPr>
          <p:cNvPr id="15" name="Group 14"/>
          <p:cNvGrpSpPr/>
          <p:nvPr/>
        </p:nvGrpSpPr>
        <p:grpSpPr>
          <a:xfrm>
            <a:off x="149576" y="200971"/>
            <a:ext cx="5791200" cy="5955177"/>
            <a:chOff x="73376" y="200971"/>
            <a:chExt cx="5791200" cy="5955177"/>
          </a:xfrm>
        </p:grpSpPr>
        <p:sp>
          <p:nvSpPr>
            <p:cNvPr id="26" name="Trapezoid 25"/>
            <p:cNvSpPr/>
            <p:nvPr/>
          </p:nvSpPr>
          <p:spPr>
            <a:xfrm>
              <a:off x="73376" y="1090935"/>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58009" y="200971"/>
              <a:ext cx="4875181" cy="954107"/>
            </a:xfrm>
            <a:prstGeom prst="rect">
              <a:avLst/>
            </a:prstGeom>
            <a:noFill/>
          </p:spPr>
          <p:txBody>
            <a:bodyPr wrap="none" rtlCol="0">
              <a:spAutoFit/>
            </a:bodyPr>
            <a:lstStyle/>
            <a:p>
              <a:pPr algn="ctr"/>
              <a:r>
                <a:rPr lang="en-US" sz="2800" b="1" dirty="0" smtClean="0"/>
                <a:t>FutureGrid offers</a:t>
              </a:r>
            </a:p>
            <a:p>
              <a:pPr algn="ctr"/>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25374690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68</a:t>
            </a:fld>
            <a:endParaRPr lang="en-US" dirty="0"/>
          </a:p>
        </p:txBody>
      </p:sp>
    </p:spTree>
    <p:extLst>
      <p:ext uri="{BB962C8B-B14F-4D97-AF65-F5344CB8AC3E}">
        <p14:creationId xmlns:p14="http://schemas.microsoft.com/office/powerpoint/2010/main" val="28723400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497205" y="0"/>
            <a:ext cx="8149590" cy="659130"/>
          </a:xfrm>
        </p:spPr>
        <p:txBody>
          <a:bodyPr lIns="0" tIns="0" rIns="0" bIns="0"/>
          <a:lstStyle/>
          <a:p>
            <a:pPr eaLnBrk="1" hangingPunct="1">
              <a:lnSpc>
                <a:spcPct val="95000"/>
              </a:lnSpc>
              <a:defRPr/>
            </a:pPr>
            <a:r>
              <a:rPr lang="en-US" dirty="0" err="1" smtClean="0">
                <a:solidFill>
                  <a:srgbClr val="000000"/>
                </a:solidFill>
                <a:latin typeface="Arial" charset="0"/>
                <a:cs typeface="+mj-cs"/>
              </a:rPr>
              <a:t>RAINing</a:t>
            </a:r>
            <a:r>
              <a:rPr lang="en-US" dirty="0" smtClean="0">
                <a:solidFill>
                  <a:srgbClr val="000000"/>
                </a:solidFill>
                <a:latin typeface="Arial" charset="0"/>
                <a:cs typeface="+mj-cs"/>
              </a:rPr>
              <a:t> on </a:t>
            </a:r>
            <a:r>
              <a:rPr lang="en-US" dirty="0">
                <a:solidFill>
                  <a:srgbClr val="000000"/>
                </a:solidFill>
                <a:latin typeface="Arial" charset="0"/>
                <a:cs typeface="+mj-cs"/>
              </a:rPr>
              <a:t>FutureGrid</a:t>
            </a:r>
          </a:p>
        </p:txBody>
      </p:sp>
      <p:sp>
        <p:nvSpPr>
          <p:cNvPr id="9221" name="Text Box 5"/>
          <p:cNvSpPr txBox="1">
            <a:spLocks noChangeArrowheads="1"/>
          </p:cNvSpPr>
          <p:nvPr/>
        </p:nvSpPr>
        <p:spPr bwMode="auto">
          <a:xfrm>
            <a:off x="3164682" y="6458277"/>
            <a:ext cx="2814638" cy="16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defRPr/>
            </a:pPr>
            <a:r>
              <a:rPr lang="en-US" sz="1100">
                <a:solidFill>
                  <a:srgbClr val="898989"/>
                </a:solidFill>
                <a:latin typeface="Arial" charset="0"/>
              </a:rPr>
              <a:t>http://futuregrid.org</a:t>
            </a:r>
          </a:p>
        </p:txBody>
      </p:sp>
      <p:pic>
        <p:nvPicPr>
          <p:cNvPr id="204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9130"/>
            <a:ext cx="7554462" cy="6198870"/>
          </a:xfrm>
          <a:prstGeom prst="rect">
            <a:avLst/>
          </a:prstGeom>
          <a:solidFill>
            <a:schemeClr val="bg1"/>
          </a:solidFill>
          <a:ln>
            <a:noFill/>
          </a:ln>
          <a:extLst/>
        </p:spPr>
      </p:pic>
      <p:sp>
        <p:nvSpPr>
          <p:cNvPr id="2" name="Date Placeholder 1"/>
          <p:cNvSpPr>
            <a:spLocks noGrp="1"/>
          </p:cNvSpPr>
          <p:nvPr>
            <p:ph type="dt" sz="half" idx="10"/>
          </p:nvPr>
        </p:nvSpPr>
        <p:spPr/>
        <p:txBody>
          <a:bodyPr/>
          <a:lstStyle/>
          <a:p>
            <a:fld id="{9258C5D6-D76E-5948-8452-CD191699ABE4}" type="datetime1">
              <a:rPr lang="en-US" smtClean="0"/>
              <a:t>8/4/2012</a:t>
            </a:fld>
            <a:endParaRPr lang="en-US"/>
          </a:p>
        </p:txBody>
      </p:sp>
      <p:sp>
        <p:nvSpPr>
          <p:cNvPr id="4" name="Slide Number Placeholder 3"/>
          <p:cNvSpPr>
            <a:spLocks noGrp="1"/>
          </p:cNvSpPr>
          <p:nvPr>
            <p:ph type="sldNum" sz="quarter" idx="12"/>
          </p:nvPr>
        </p:nvSpPr>
        <p:spPr/>
        <p:txBody>
          <a:bodyPr/>
          <a:lstStyle/>
          <a:p>
            <a:fld id="{14EB8B87-E7C0-334D-BEA7-32F58CF9455F}" type="slidenum">
              <a:rPr lang="en-US" smtClean="0"/>
              <a:t>69</a:t>
            </a:fld>
            <a:endParaRPr lang="en-US"/>
          </a:p>
        </p:txBody>
      </p:sp>
    </p:spTree>
    <p:extLst>
      <p:ext uri="{BB962C8B-B14F-4D97-AF65-F5344CB8AC3E}">
        <p14:creationId xmlns:p14="http://schemas.microsoft.com/office/powerpoint/2010/main" val="382160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t>Why need cost effective </a:t>
            </a:r>
          </a:p>
          <a:p>
            <a:r>
              <a:rPr lang="en-US" sz="2800" dirty="0" smtClean="0"/>
              <a:t>Computing!</a:t>
            </a:r>
          </a:p>
          <a:p>
            <a:r>
              <a:rPr lang="en-US" sz="2400" dirty="0" smtClean="0"/>
              <a:t>Full Personal Genomics: 3 petabytes per day</a:t>
            </a:r>
            <a:endParaRPr lang="en-US" sz="2400" dirty="0"/>
          </a:p>
        </p:txBody>
      </p:sp>
    </p:spTree>
    <p:extLst>
      <p:ext uri="{BB962C8B-B14F-4D97-AF65-F5344CB8AC3E}">
        <p14:creationId xmlns:p14="http://schemas.microsoft.com/office/powerpoint/2010/main" val="19276168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6-19 at 9.1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144" y="1771828"/>
            <a:ext cx="4654856" cy="4600093"/>
          </a:xfrm>
          <a:prstGeom prst="rect">
            <a:avLst/>
          </a:prstGeom>
        </p:spPr>
      </p:pic>
      <p:pic>
        <p:nvPicPr>
          <p:cNvPr id="5" name="Picture 4" descr="Screen shot 2012-06-19 at 9.1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5" y="1771828"/>
            <a:ext cx="4624912" cy="4913691"/>
          </a:xfrm>
          <a:prstGeom prst="rect">
            <a:avLst/>
          </a:prstGeom>
        </p:spPr>
      </p:pic>
      <p:sp>
        <p:nvSpPr>
          <p:cNvPr id="2" name="Title 1"/>
          <p:cNvSpPr>
            <a:spLocks noGrp="1"/>
          </p:cNvSpPr>
          <p:nvPr>
            <p:ph type="title"/>
          </p:nvPr>
        </p:nvSpPr>
        <p:spPr/>
        <p:txBody>
          <a:bodyPr/>
          <a:lstStyle/>
          <a:p>
            <a:r>
              <a:rPr lang="en-US" dirty="0" smtClean="0"/>
              <a:t>VM Image Management</a:t>
            </a:r>
            <a:endParaRPr lang="en-US" dirty="0"/>
          </a:p>
        </p:txBody>
      </p:sp>
    </p:spTree>
    <p:extLst>
      <p:ext uri="{BB962C8B-B14F-4D97-AF65-F5344CB8AC3E}">
        <p14:creationId xmlns:p14="http://schemas.microsoft.com/office/powerpoint/2010/main" val="11583379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Scratch</a:t>
            </a:r>
          </a:p>
        </p:txBody>
      </p:sp>
      <p:sp>
        <p:nvSpPr>
          <p:cNvPr id="28675"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8678"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8679"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6" name="Chart 5"/>
          <p:cNvGraphicFramePr>
            <a:graphicFrameLocks/>
          </p:cNvGraphicFramePr>
          <p:nvPr>
            <p:extLst>
              <p:ext uri="{D42A27DB-BD31-4B8C-83A1-F6EECF244321}">
                <p14:modId xmlns:p14="http://schemas.microsoft.com/office/powerpoint/2010/main" val="3218656460"/>
              </p:ext>
            </p:extLst>
          </p:nvPr>
        </p:nvGraphicFramePr>
        <p:xfrm>
          <a:off x="1623060" y="3771900"/>
          <a:ext cx="7126605" cy="2878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42253787"/>
              </p:ext>
            </p:extLst>
          </p:nvPr>
        </p:nvGraphicFramePr>
        <p:xfrm>
          <a:off x="1623060" y="891540"/>
          <a:ext cx="7183755"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544599" y="1909398"/>
            <a:ext cx="5754971" cy="3800894"/>
            <a:chOff x="2544599" y="1909398"/>
            <a:chExt cx="5754971" cy="3800894"/>
          </a:xfrm>
        </p:grpSpPr>
        <p:sp>
          <p:nvSpPr>
            <p:cNvPr id="9" name="Rectangle 8"/>
            <p:cNvSpPr/>
            <p:nvPr/>
          </p:nvSpPr>
          <p:spPr>
            <a:xfrm rot="21162932">
              <a:off x="2544599" y="4879295"/>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83%</a:t>
              </a:r>
            </a:p>
          </p:txBody>
        </p:sp>
        <p:sp>
          <p:nvSpPr>
            <p:cNvPr id="10" name="Rectangle 9"/>
            <p:cNvSpPr/>
            <p:nvPr/>
          </p:nvSpPr>
          <p:spPr>
            <a:xfrm rot="21274974">
              <a:off x="2678433" y="1909398"/>
              <a:ext cx="5621137"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Takes Up to 69%</a:t>
              </a:r>
            </a:p>
          </p:txBody>
        </p:sp>
      </p:grpSp>
    </p:spTree>
    <p:extLst>
      <p:ext uri="{BB962C8B-B14F-4D97-AF65-F5344CB8AC3E}">
        <p14:creationId xmlns:p14="http://schemas.microsoft.com/office/powerpoint/2010/main" val="32288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05740"/>
            <a:ext cx="8229600" cy="548640"/>
          </a:xfrm>
        </p:spPr>
        <p:txBody>
          <a:bodyPr/>
          <a:lstStyle/>
          <a:p>
            <a:r>
              <a:rPr lang="en-US" smtClean="0">
                <a:latin typeface="Times New Roman" pitchFamily="18" charset="0"/>
                <a:cs typeface="Times New Roman" pitchFamily="18" charset="0"/>
              </a:rPr>
              <a:t>Create Image from Base Image</a:t>
            </a:r>
          </a:p>
        </p:txBody>
      </p:sp>
      <p:sp>
        <p:nvSpPr>
          <p:cNvPr id="29699" name="Footer Placeholder 3"/>
          <p:cNvSpPr>
            <a:spLocks noGrp="1"/>
          </p:cNvSpPr>
          <p:nvPr>
            <p:ph type="ftr" sz="quarter" idx="4294967295"/>
          </p:nvPr>
        </p:nvSpPr>
        <p:spPr bwMode="auto">
          <a:xfrm>
            <a:off x="3124677" y="6356509"/>
            <a:ext cx="2894648"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sz="2200">
                <a:solidFill>
                  <a:schemeClr val="tx1"/>
                </a:solidFill>
                <a:latin typeface="Times New Roman" pitchFamily="18" charset="0"/>
                <a:ea typeface="MS PGothic" pitchFamily="34" charset="-128"/>
              </a:defRPr>
            </a:lvl1pPr>
            <a:lvl2pPr marL="668655" indent="-257175" eaLnBrk="0" hangingPunct="0">
              <a:defRPr sz="2200">
                <a:solidFill>
                  <a:schemeClr val="tx1"/>
                </a:solidFill>
                <a:latin typeface="Times New Roman" pitchFamily="18" charset="0"/>
                <a:ea typeface="MS PGothic" pitchFamily="34" charset="-128"/>
              </a:defRPr>
            </a:lvl2pPr>
            <a:lvl3pPr marL="1028700" indent="-205740" eaLnBrk="0" hangingPunct="0">
              <a:defRPr sz="2200">
                <a:solidFill>
                  <a:schemeClr val="tx1"/>
                </a:solidFill>
                <a:latin typeface="Times New Roman" pitchFamily="18" charset="0"/>
                <a:ea typeface="MS PGothic" pitchFamily="34" charset="-128"/>
              </a:defRPr>
            </a:lvl3pPr>
            <a:lvl4pPr marL="1440180" indent="-205740" eaLnBrk="0" hangingPunct="0">
              <a:defRPr sz="2200">
                <a:solidFill>
                  <a:schemeClr val="tx1"/>
                </a:solidFill>
                <a:latin typeface="Times New Roman" pitchFamily="18" charset="0"/>
                <a:ea typeface="MS PGothic" pitchFamily="34" charset="-128"/>
              </a:defRPr>
            </a:lvl4pPr>
            <a:lvl5pPr marL="1851660" indent="-205740" eaLnBrk="0" hangingPunct="0">
              <a:defRPr sz="2200">
                <a:solidFill>
                  <a:schemeClr val="tx1"/>
                </a:solidFill>
                <a:latin typeface="Times New Roman" pitchFamily="18" charset="0"/>
                <a:ea typeface="MS PGothic" pitchFamily="34" charset="-128"/>
              </a:defRPr>
            </a:lvl5pPr>
            <a:lvl6pPr marL="2263140" indent="-205740" eaLnBrk="0" fontAlgn="base" hangingPunct="0">
              <a:spcBef>
                <a:spcPct val="0"/>
              </a:spcBef>
              <a:spcAft>
                <a:spcPct val="0"/>
              </a:spcAft>
              <a:defRPr sz="2200">
                <a:solidFill>
                  <a:schemeClr val="tx1"/>
                </a:solidFill>
                <a:latin typeface="Times New Roman" pitchFamily="18" charset="0"/>
                <a:ea typeface="MS PGothic" pitchFamily="34" charset="-128"/>
              </a:defRPr>
            </a:lvl6pPr>
            <a:lvl7pPr marL="2674620" indent="-205740" eaLnBrk="0" fontAlgn="base" hangingPunct="0">
              <a:spcBef>
                <a:spcPct val="0"/>
              </a:spcBef>
              <a:spcAft>
                <a:spcPct val="0"/>
              </a:spcAft>
              <a:defRPr sz="2200">
                <a:solidFill>
                  <a:schemeClr val="tx1"/>
                </a:solidFill>
                <a:latin typeface="Times New Roman" pitchFamily="18" charset="0"/>
                <a:ea typeface="MS PGothic" pitchFamily="34" charset="-128"/>
              </a:defRPr>
            </a:lvl7pPr>
            <a:lvl8pPr marL="3086100" indent="-205740" eaLnBrk="0" fontAlgn="base" hangingPunct="0">
              <a:spcBef>
                <a:spcPct val="0"/>
              </a:spcBef>
              <a:spcAft>
                <a:spcPct val="0"/>
              </a:spcAft>
              <a:defRPr sz="2200">
                <a:solidFill>
                  <a:schemeClr val="tx1"/>
                </a:solidFill>
                <a:latin typeface="Times New Roman" pitchFamily="18" charset="0"/>
                <a:ea typeface="MS PGothic" pitchFamily="34" charset="-128"/>
              </a:defRPr>
            </a:lvl8pPr>
            <a:lvl9pPr marL="3497580" indent="-205740" eaLnBrk="0" fontAlgn="base" hangingPunct="0">
              <a:spcBef>
                <a:spcPct val="0"/>
              </a:spcBef>
              <a:spcAft>
                <a:spcPct val="0"/>
              </a:spcAft>
              <a:defRPr sz="2200">
                <a:solidFill>
                  <a:schemeClr val="tx1"/>
                </a:solidFill>
                <a:latin typeface="Times New Roman" pitchFamily="18" charset="0"/>
                <a:ea typeface="MS PGothic" pitchFamily="34" charset="-128"/>
              </a:defRPr>
            </a:lvl9pPr>
          </a:lstStyle>
          <a:p>
            <a:pPr eaLnBrk="1" hangingPunct="1"/>
            <a:r>
              <a:rPr lang="en-US" sz="1100">
                <a:solidFill>
                  <a:srgbClr val="898989"/>
                </a:solidFill>
                <a:latin typeface="Arial" charset="0"/>
              </a:rPr>
              <a:t>         https://portal.futuregrid.org</a:t>
            </a:r>
          </a:p>
        </p:txBody>
      </p:sp>
      <p:sp>
        <p:nvSpPr>
          <p:cNvPr id="29700" name="TextBox 6"/>
          <p:cNvSpPr txBox="1">
            <a:spLocks noChangeArrowheads="1"/>
          </p:cNvSpPr>
          <p:nvPr/>
        </p:nvSpPr>
        <p:spPr bwMode="auto">
          <a:xfrm>
            <a:off x="182880" y="1988820"/>
            <a:ext cx="120975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CentOS</a:t>
            </a:r>
          </a:p>
        </p:txBody>
      </p:sp>
      <p:sp>
        <p:nvSpPr>
          <p:cNvPr id="29701" name="TextBox 7"/>
          <p:cNvSpPr txBox="1">
            <a:spLocks noChangeArrowheads="1"/>
          </p:cNvSpPr>
          <p:nvPr/>
        </p:nvSpPr>
        <p:spPr bwMode="auto">
          <a:xfrm>
            <a:off x="251460" y="4800600"/>
            <a:ext cx="117769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b="1"/>
              <a:t>Ubuntu</a:t>
            </a:r>
          </a:p>
        </p:txBody>
      </p:sp>
      <p:graphicFrame>
        <p:nvGraphicFramePr>
          <p:cNvPr id="9" name="Chart 8"/>
          <p:cNvGraphicFramePr>
            <a:graphicFrameLocks/>
          </p:cNvGraphicFramePr>
          <p:nvPr/>
        </p:nvGraphicFramePr>
        <p:xfrm>
          <a:off x="1554480" y="891540"/>
          <a:ext cx="7200900" cy="2811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1554480" y="3771900"/>
          <a:ext cx="7200900" cy="281178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2610397" y="1829326"/>
            <a:ext cx="5514840" cy="3779937"/>
            <a:chOff x="2610397" y="1829326"/>
            <a:chExt cx="5514840" cy="3779937"/>
          </a:xfrm>
        </p:grpSpPr>
        <p:sp>
          <p:nvSpPr>
            <p:cNvPr id="12" name="Rectangle 11"/>
            <p:cNvSpPr/>
            <p:nvPr/>
          </p:nvSpPr>
          <p:spPr>
            <a:xfrm rot="21274974">
              <a:off x="2747556" y="477826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62-80%</a:t>
              </a:r>
            </a:p>
          </p:txBody>
        </p:sp>
        <p:sp>
          <p:nvSpPr>
            <p:cNvPr id="13" name="Rectangle 12"/>
            <p:cNvSpPr/>
            <p:nvPr/>
          </p:nvSpPr>
          <p:spPr>
            <a:xfrm rot="21274974">
              <a:off x="2610397" y="1829326"/>
              <a:ext cx="5377681" cy="830997"/>
            </a:xfrm>
            <a:prstGeom prst="rect">
              <a:avLst/>
            </a:prstGeom>
            <a:solidFill>
              <a:schemeClr val="bg1"/>
            </a:solidFill>
          </p:spPr>
          <p:txBody>
            <a:bodyPr wrap="none" lIns="82296" tIns="41148" rIns="82296" bIns="4114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900" b="1" cap="all" dirty="0">
                  <a:ln w="0"/>
                  <a:solidFill>
                    <a:srgbClr val="FF3300"/>
                  </a:solidFill>
                  <a:effectLst>
                    <a:reflection blurRad="12700" stA="50000" endPos="50000" dist="5000" dir="5400000" sy="-100000" rotWithShape="0"/>
                  </a:effectLst>
                  <a:latin typeface="Times New Roman" charset="0"/>
                  <a:ea typeface="ＭＳ Ｐゴシック" charset="0"/>
                  <a:cs typeface="ＭＳ Ｐゴシック" charset="0"/>
                </a:rPr>
                <a:t>Reduces 55-67%</a:t>
              </a:r>
            </a:p>
          </p:txBody>
        </p:sp>
      </p:grpSp>
    </p:spTree>
    <p:extLst>
      <p:ext uri="{BB962C8B-B14F-4D97-AF65-F5344CB8AC3E}">
        <p14:creationId xmlns:p14="http://schemas.microsoft.com/office/powerpoint/2010/main" val="4825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9067802" cy="639762"/>
          </a:xfrm>
        </p:spPr>
        <p:txBody>
          <a:bodyPr/>
          <a:lstStyle/>
          <a:p>
            <a:r>
              <a:rPr lang="en-US" sz="3600" dirty="0" err="1" smtClean="0"/>
              <a:t>Templated</a:t>
            </a:r>
            <a:r>
              <a:rPr lang="en-US" sz="3600" dirty="0" smtClean="0"/>
              <a:t>(Abstract) </a:t>
            </a:r>
            <a:r>
              <a:rPr lang="en-US" sz="3600" dirty="0"/>
              <a:t>Dynamic </a:t>
            </a:r>
            <a:r>
              <a:rPr lang="en-US" sz="3600" dirty="0" smtClean="0"/>
              <a:t>Provisioning</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73</a:t>
            </a:fld>
            <a:endParaRPr lang="en-US"/>
          </a:p>
        </p:txBody>
      </p:sp>
      <p:sp>
        <p:nvSpPr>
          <p:cNvPr id="3" name="Content Placeholder 2"/>
          <p:cNvSpPr>
            <a:spLocks noGrp="1"/>
          </p:cNvSpPr>
          <p:nvPr>
            <p:ph idx="1"/>
          </p:nvPr>
        </p:nvSpPr>
        <p:spPr>
          <a:xfrm>
            <a:off x="-4498" y="685800"/>
            <a:ext cx="9110330" cy="990600"/>
          </a:xfrm>
          <a:solidFill>
            <a:schemeClr val="bg1"/>
          </a:solidFill>
        </p:spPr>
        <p:txBody>
          <a:bodyPr/>
          <a:lstStyle/>
          <a:p>
            <a:r>
              <a:rPr lang="en-US" dirty="0" smtClean="0"/>
              <a:t>Abstract Specification of image mapped to various HPC and Cloud environments</a:t>
            </a:r>
            <a:endParaRPr lang="en-US" dirty="0"/>
          </a:p>
        </p:txBody>
      </p:sp>
      <p:grpSp>
        <p:nvGrpSpPr>
          <p:cNvPr id="10" name="Group 9"/>
          <p:cNvGrpSpPr/>
          <p:nvPr/>
        </p:nvGrpSpPr>
        <p:grpSpPr>
          <a:xfrm>
            <a:off x="0" y="1853613"/>
            <a:ext cx="9143999" cy="4892721"/>
            <a:chOff x="0" y="1853613"/>
            <a:chExt cx="9143999" cy="4892721"/>
          </a:xfrm>
        </p:grpSpPr>
        <p:sp>
          <p:nvSpPr>
            <p:cNvPr id="8" name="Shape 293"/>
            <p:cNvSpPr/>
            <p:nvPr/>
          </p:nvSpPr>
          <p:spPr>
            <a:xfrm>
              <a:off x="0" y="1853613"/>
              <a:ext cx="9143999" cy="4892721"/>
            </a:xfrm>
            <a:prstGeom prst="rect">
              <a:avLst/>
            </a:prstGeom>
            <a:blipFill>
              <a:blip r:embed="rId2"/>
              <a:stretch>
                <a:fillRect/>
              </a:stretch>
            </a:blipFill>
            <a:ln>
              <a:noFill/>
            </a:ln>
          </p:spPr>
        </p:sp>
        <p:sp>
          <p:nvSpPr>
            <p:cNvPr id="9" name="TextBox 8"/>
            <p:cNvSpPr txBox="1"/>
            <p:nvPr/>
          </p:nvSpPr>
          <p:spPr>
            <a:xfrm>
              <a:off x="6705600" y="4953000"/>
              <a:ext cx="2362200" cy="1200329"/>
            </a:xfrm>
            <a:prstGeom prst="rect">
              <a:avLst/>
            </a:prstGeom>
            <a:noFill/>
          </p:spPr>
          <p:txBody>
            <a:bodyPr wrap="square" rtlCol="0">
              <a:spAutoFit/>
            </a:bodyPr>
            <a:lstStyle/>
            <a:p>
              <a:r>
                <a:rPr lang="en-US" dirty="0" smtClean="0"/>
                <a:t>Essex replaces Cactus</a:t>
              </a:r>
            </a:p>
            <a:p>
              <a:r>
                <a:rPr lang="en-US" dirty="0" smtClean="0"/>
                <a:t>Current Eucalyptus 3 commercial while version 2 Open Source</a:t>
              </a:r>
              <a:endParaRPr lang="en-US" dirty="0"/>
            </a:p>
          </p:txBody>
        </p:sp>
      </p:grpSp>
      <p:grpSp>
        <p:nvGrpSpPr>
          <p:cNvPr id="14" name="Group 13"/>
          <p:cNvGrpSpPr/>
          <p:nvPr/>
        </p:nvGrpSpPr>
        <p:grpSpPr>
          <a:xfrm>
            <a:off x="-1" y="685800"/>
            <a:ext cx="9143999" cy="6060534"/>
            <a:chOff x="-1" y="685800"/>
            <a:chExt cx="9143999" cy="6060534"/>
          </a:xfrm>
        </p:grpSpPr>
        <p:sp>
          <p:nvSpPr>
            <p:cNvPr id="11" name="Shape 301"/>
            <p:cNvSpPr/>
            <p:nvPr/>
          </p:nvSpPr>
          <p:spPr>
            <a:xfrm>
              <a:off x="-1" y="685800"/>
              <a:ext cx="9143999" cy="6060534"/>
            </a:xfrm>
            <a:prstGeom prst="rect">
              <a:avLst/>
            </a:prstGeom>
            <a:blipFill>
              <a:blip r:embed="rId3"/>
              <a:stretch>
                <a:fillRect/>
              </a:stretch>
            </a:blipFill>
            <a:ln>
              <a:noFill/>
            </a:ln>
          </p:spPr>
        </p:sp>
        <p:sp>
          <p:nvSpPr>
            <p:cNvPr id="12" name="TextBox 11"/>
            <p:cNvSpPr txBox="1"/>
            <p:nvPr/>
          </p:nvSpPr>
          <p:spPr>
            <a:xfrm>
              <a:off x="6934200" y="1207282"/>
              <a:ext cx="2133600" cy="923330"/>
            </a:xfrm>
            <a:prstGeom prst="rect">
              <a:avLst/>
            </a:prstGeom>
            <a:noFill/>
          </p:spPr>
          <p:txBody>
            <a:bodyPr wrap="square" rtlCol="0">
              <a:spAutoFit/>
            </a:bodyPr>
            <a:lstStyle/>
            <a:p>
              <a:r>
                <a:rPr lang="en-US" dirty="0" smtClean="0"/>
                <a:t>OpenNebula</a:t>
              </a:r>
              <a:br>
                <a:rPr lang="en-US" dirty="0" smtClean="0"/>
              </a:br>
              <a:r>
                <a:rPr lang="en-US" dirty="0" smtClean="0"/>
                <a:t>Parallel  provisioning now supported</a:t>
              </a:r>
              <a:endParaRPr lang="en-US" dirty="0"/>
            </a:p>
          </p:txBody>
        </p:sp>
        <p:sp>
          <p:nvSpPr>
            <p:cNvPr id="13" name="TextBox 12"/>
            <p:cNvSpPr txBox="1"/>
            <p:nvPr/>
          </p:nvSpPr>
          <p:spPr>
            <a:xfrm>
              <a:off x="5715001" y="4800600"/>
              <a:ext cx="3352800" cy="646331"/>
            </a:xfrm>
            <a:prstGeom prst="rect">
              <a:avLst/>
            </a:prstGeom>
            <a:noFill/>
          </p:spPr>
          <p:txBody>
            <a:bodyPr wrap="square" rtlCol="0">
              <a:spAutoFit/>
            </a:bodyPr>
            <a:lstStyle/>
            <a:p>
              <a:r>
                <a:rPr lang="en-US" dirty="0" smtClean="0"/>
                <a:t>Moab/xCAT HPC – high as need reboot before use</a:t>
              </a:r>
              <a:endParaRPr lang="en-US" dirty="0"/>
            </a:p>
          </p:txBody>
        </p:sp>
      </p:grpSp>
    </p:spTree>
    <p:extLst>
      <p:ext uri="{BB962C8B-B14F-4D97-AF65-F5344CB8AC3E}">
        <p14:creationId xmlns:p14="http://schemas.microsoft.com/office/powerpoint/2010/main" val="10041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Expanding Resources in FutureGrid</a:t>
            </a:r>
            <a:endParaRPr lang="en-US" dirty="0"/>
          </a:p>
        </p:txBody>
      </p:sp>
      <p:sp>
        <p:nvSpPr>
          <p:cNvPr id="3" name="Content Placeholder 2"/>
          <p:cNvSpPr>
            <a:spLocks noGrp="1"/>
          </p:cNvSpPr>
          <p:nvPr>
            <p:ph idx="1"/>
          </p:nvPr>
        </p:nvSpPr>
        <p:spPr>
          <a:xfrm>
            <a:off x="5644" y="1295400"/>
            <a:ext cx="9138356" cy="4525963"/>
          </a:xfrm>
        </p:spPr>
        <p:txBody>
          <a:bodyPr/>
          <a:lstStyle/>
          <a:p>
            <a:r>
              <a:rPr lang="en-US" dirty="0" smtClean="0"/>
              <a:t>We have a core set of resources but need to keep up to date and expand in size</a:t>
            </a:r>
          </a:p>
          <a:p>
            <a:r>
              <a:rPr lang="en-US" dirty="0" smtClean="0"/>
              <a:t>Natural is to build large systems and support large experiments by </a:t>
            </a:r>
            <a:r>
              <a:rPr lang="en-US" b="1" dirty="0" smtClean="0"/>
              <a:t>federating</a:t>
            </a:r>
            <a:r>
              <a:rPr lang="en-US" dirty="0" smtClean="0"/>
              <a:t> hardware from several sources</a:t>
            </a:r>
          </a:p>
          <a:p>
            <a:pPr lvl="1"/>
            <a:r>
              <a:rPr lang="en-US" dirty="0" smtClean="0"/>
              <a:t>Requirement is that partners in federation agree on and develop  together </a:t>
            </a:r>
            <a:r>
              <a:rPr lang="en-US" b="1" dirty="0" err="1" smtClean="0"/>
              <a:t>TestbedaaS</a:t>
            </a:r>
            <a:endParaRPr lang="en-US" b="1" dirty="0" smtClean="0"/>
          </a:p>
          <a:p>
            <a:r>
              <a:rPr lang="en-US" dirty="0" smtClean="0"/>
              <a:t>Infrastructure includes networks, devices, edge (client) equipment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74</a:t>
            </a:fld>
            <a:endParaRPr lang="en-US"/>
          </a:p>
        </p:txBody>
      </p:sp>
    </p:spTree>
    <p:extLst>
      <p:ext uri="{BB962C8B-B14F-4D97-AF65-F5344CB8AC3E}">
        <p14:creationId xmlns:p14="http://schemas.microsoft.com/office/powerpoint/2010/main" val="12469280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75</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Object Stores,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76</a:t>
            </a:fld>
            <a:endParaRPr lang="en-US"/>
          </a:p>
        </p:txBody>
      </p:sp>
    </p:spTree>
    <p:extLst>
      <p:ext uri="{BB962C8B-B14F-4D97-AF65-F5344CB8AC3E}">
        <p14:creationId xmlns:p14="http://schemas.microsoft.com/office/powerpoint/2010/main" val="27218782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a:t>
            </a:r>
            <a:endParaRPr lang="en-US" dirty="0"/>
          </a:p>
        </p:txBody>
      </p:sp>
      <p:sp>
        <p:nvSpPr>
          <p:cNvPr id="3" name="Content Placeholder 2"/>
          <p:cNvSpPr>
            <a:spLocks noGrp="1"/>
          </p:cNvSpPr>
          <p:nvPr>
            <p:ph idx="1"/>
          </p:nvPr>
        </p:nvSpPr>
        <p:spPr>
          <a:xfrm>
            <a:off x="0" y="990600"/>
            <a:ext cx="9154886" cy="5410200"/>
          </a:xfrm>
        </p:spPr>
        <p:txBody>
          <a:bodyPr/>
          <a:lstStyle/>
          <a:p>
            <a:pPr>
              <a:spcBef>
                <a:spcPts val="0"/>
              </a:spcBef>
            </a:pPr>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spcBef>
                <a:spcPts val="0"/>
              </a:spcBef>
            </a:pPr>
            <a:r>
              <a:rPr lang="en-US" sz="2400" dirty="0"/>
              <a:t>Will current </a:t>
            </a:r>
            <a:r>
              <a:rPr lang="en-US" sz="2400" b="1" dirty="0" smtClean="0"/>
              <a:t>high </a:t>
            </a:r>
            <a:r>
              <a:rPr lang="en-US" sz="2400" b="1" dirty="0"/>
              <a:t>throughput computing </a:t>
            </a:r>
            <a:r>
              <a:rPr lang="en-US" sz="2400" dirty="0"/>
              <a:t>and </a:t>
            </a:r>
            <a:r>
              <a:rPr lang="en-US" sz="2400" b="1" dirty="0"/>
              <a:t>cloud</a:t>
            </a:r>
            <a:r>
              <a:rPr lang="en-US" sz="2400" dirty="0"/>
              <a:t> concepts merge?</a:t>
            </a:r>
          </a:p>
          <a:p>
            <a:pPr>
              <a:spcBef>
                <a:spcPts val="0"/>
              </a:spcBef>
            </a:pPr>
            <a:r>
              <a:rPr lang="en-US" sz="2400" dirty="0"/>
              <a:t>Need </a:t>
            </a:r>
            <a:r>
              <a:rPr lang="en-US" sz="2400" b="1" dirty="0" smtClean="0"/>
              <a:t>interoperable data </a:t>
            </a:r>
            <a:r>
              <a:rPr lang="en-US" sz="2400" b="1" dirty="0"/>
              <a:t>analytics libraries </a:t>
            </a:r>
            <a:r>
              <a:rPr lang="en-US" sz="2400" dirty="0"/>
              <a:t>for HPC and </a:t>
            </a:r>
            <a:r>
              <a:rPr lang="en-US" sz="2400" dirty="0" smtClean="0"/>
              <a:t>Clouds that address new robustness and scaling challenges of </a:t>
            </a:r>
            <a:r>
              <a:rPr lang="en-US" sz="2400" b="1" dirty="0" smtClean="0"/>
              <a:t>big data</a:t>
            </a:r>
          </a:p>
          <a:p>
            <a:pPr lvl="1">
              <a:spcBef>
                <a:spcPts val="0"/>
              </a:spcBef>
            </a:pPr>
            <a:r>
              <a:rPr lang="en-US" sz="2400" dirty="0" smtClean="0"/>
              <a:t>Business and Academia should collaborate</a:t>
            </a:r>
            <a:endParaRPr lang="en-US" sz="2400" dirty="0"/>
          </a:p>
          <a:p>
            <a:pPr>
              <a:spcBef>
                <a:spcPts val="0"/>
              </a:spcBef>
            </a:pPr>
            <a:r>
              <a:rPr lang="en-US" sz="2400" dirty="0" smtClean="0"/>
              <a:t>Can we </a:t>
            </a:r>
            <a:r>
              <a:rPr lang="en-US" sz="2400" b="1" dirty="0" smtClean="0"/>
              <a:t>characterize data analytics applications</a:t>
            </a:r>
            <a:r>
              <a:rPr lang="en-US" sz="2400" dirty="0" smtClean="0"/>
              <a:t>?</a:t>
            </a:r>
          </a:p>
          <a:p>
            <a:pPr lvl="1">
              <a:spcBef>
                <a:spcPts val="0"/>
              </a:spcBef>
            </a:pPr>
            <a:r>
              <a:rPr lang="en-US" sz="2400" dirty="0" smtClean="0"/>
              <a:t>I said modest size and kernels need reduction operations and are often full matrix  linear algebra (true?)</a:t>
            </a:r>
          </a:p>
          <a:p>
            <a:pPr>
              <a:spcBef>
                <a:spcPts val="0"/>
              </a:spcBef>
            </a:pPr>
            <a:r>
              <a:rPr lang="en-US" sz="2400" dirty="0" smtClean="0"/>
              <a:t>Does a “modest-size </a:t>
            </a:r>
            <a:r>
              <a:rPr lang="en-US" sz="2400" b="1" dirty="0" smtClean="0"/>
              <a:t>private science cloud</a:t>
            </a:r>
            <a:r>
              <a:rPr lang="en-US" sz="2400" dirty="0" smtClean="0"/>
              <a:t>” make sense </a:t>
            </a:r>
          </a:p>
          <a:p>
            <a:pPr lvl="1">
              <a:spcBef>
                <a:spcPts val="0"/>
              </a:spcBef>
            </a:pPr>
            <a:r>
              <a:rPr lang="en-US" sz="2400" dirty="0" smtClean="0"/>
              <a:t>Too small to be elastic?</a:t>
            </a:r>
          </a:p>
          <a:p>
            <a:pPr>
              <a:spcBef>
                <a:spcPts val="0"/>
              </a:spcBef>
            </a:pPr>
            <a:r>
              <a:rPr lang="en-US" sz="2400" dirty="0" smtClean="0"/>
              <a:t>Should </a:t>
            </a:r>
            <a:r>
              <a:rPr lang="en-US" sz="2400" b="1" dirty="0" smtClean="0"/>
              <a:t>governments fund use of commercial clouds </a:t>
            </a:r>
            <a:r>
              <a:rPr lang="en-US" sz="2400" dirty="0" smtClean="0"/>
              <a:t>(or build their own)</a:t>
            </a:r>
          </a:p>
          <a:p>
            <a:pPr lvl="1">
              <a:spcBef>
                <a:spcPts val="0"/>
              </a:spcBef>
            </a:pPr>
            <a:r>
              <a:rPr lang="en-US" sz="2400" dirty="0" smtClean="0"/>
              <a:t>Are privacy issues motivating private clouds really valid?</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77</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II</a:t>
            </a:r>
            <a:endParaRPr lang="en-US" dirty="0"/>
          </a:p>
        </p:txBody>
      </p:sp>
      <p:sp>
        <p:nvSpPr>
          <p:cNvPr id="3" name="Content Placeholder 2"/>
          <p:cNvSpPr>
            <a:spLocks noGrp="1"/>
          </p:cNvSpPr>
          <p:nvPr>
            <p:ph idx="1"/>
          </p:nvPr>
        </p:nvSpPr>
        <p:spPr>
          <a:xfrm>
            <a:off x="-10886" y="8382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p>
          <a:p>
            <a:r>
              <a:rPr lang="en-US" sz="2400" dirty="0" smtClean="0"/>
              <a:t>But are they really competitive with </a:t>
            </a:r>
            <a:r>
              <a:rPr lang="en-US" sz="2400" b="1" dirty="0" smtClean="0"/>
              <a:t>commercial cloud fabric runtime</a:t>
            </a:r>
            <a:r>
              <a:rPr lang="en-US" sz="2400" dirty="0" smtClean="0"/>
              <a:t>?</a:t>
            </a:r>
          </a:p>
          <a:p>
            <a:r>
              <a:rPr lang="en-US" sz="2400" dirty="0" smtClean="0"/>
              <a:t>Should we </a:t>
            </a:r>
            <a:r>
              <a:rPr lang="en-US" sz="2400" b="1" dirty="0" smtClean="0"/>
              <a:t>integrate Cloud Platforms with other Platforms</a:t>
            </a:r>
            <a:r>
              <a:rPr lang="en-US" sz="2400" dirty="0" smtClean="0"/>
              <a:t>?</a:t>
            </a:r>
            <a:endParaRPr lang="en-US" sz="2400" dirty="0"/>
          </a:p>
          <a:p>
            <a:r>
              <a:rPr lang="en-US" sz="2400" dirty="0" smtClean="0"/>
              <a:t>Is </a:t>
            </a:r>
            <a:r>
              <a:rPr lang="en-US" sz="2400" b="1" dirty="0" smtClean="0"/>
              <a:t>Research Computing as a Service </a:t>
            </a:r>
            <a:r>
              <a:rPr lang="en-US" sz="2400" dirty="0" smtClean="0"/>
              <a:t>interesting?</a:t>
            </a:r>
          </a:p>
          <a:p>
            <a:pPr lvl="1"/>
            <a:r>
              <a:rPr lang="en-US" sz="2000" dirty="0" smtClean="0"/>
              <a:t>Many related commercial offerings e.g. MapReduce value added vendors</a:t>
            </a:r>
          </a:p>
          <a:p>
            <a:r>
              <a:rPr lang="en-US" sz="2400" dirty="0" smtClean="0"/>
              <a:t>More </a:t>
            </a:r>
            <a:r>
              <a:rPr lang="en-US" sz="2400" b="1" dirty="0"/>
              <a:t>employment opportunities </a:t>
            </a:r>
            <a:r>
              <a:rPr lang="en-US" sz="2400" dirty="0"/>
              <a:t>in clouds than HPC and Grids; so cloud related activities popular with students</a:t>
            </a:r>
          </a:p>
          <a:p>
            <a:r>
              <a:rPr lang="en-US" sz="2400" b="1" dirty="0" smtClean="0">
                <a:solidFill>
                  <a:srgbClr val="FF0000"/>
                </a:solidFill>
              </a:rPr>
              <a:t>Science </a:t>
            </a:r>
            <a:r>
              <a:rPr lang="en-US" sz="2400" b="1" dirty="0">
                <a:solidFill>
                  <a:srgbClr val="FF0000"/>
                </a:solidFill>
              </a:rPr>
              <a:t>Cloud Summer School July 30-August </a:t>
            </a:r>
            <a:r>
              <a:rPr lang="en-US" sz="2400" b="1" dirty="0" smtClean="0">
                <a:solidFill>
                  <a:srgbClr val="FF0000"/>
                </a:solidFill>
              </a:rPr>
              <a:t>3  </a:t>
            </a:r>
            <a:endParaRPr lang="en-US" sz="2400" b="1" dirty="0">
              <a:solidFill>
                <a:srgbClr val="FF0000"/>
              </a:solidFill>
            </a:endParaRPr>
          </a:p>
          <a:p>
            <a:pPr lvl="1"/>
            <a:r>
              <a:rPr lang="en-US" sz="2400" b="1" dirty="0">
                <a:solidFill>
                  <a:srgbClr val="FF0000"/>
                </a:solidFill>
              </a:rPr>
              <a:t>Part of virtual summer school in computational science and engineering and expect over 200 participants spread over </a:t>
            </a:r>
            <a:r>
              <a:rPr lang="en-US" sz="2400" b="1" dirty="0" smtClean="0">
                <a:solidFill>
                  <a:srgbClr val="FF0000"/>
                </a:solidFill>
              </a:rPr>
              <a:t>10 sites</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78</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1143000"/>
            <a:ext cx="8839200"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Amazon is as much </a:t>
            </a:r>
            <a:r>
              <a:rPr lang="en-US" sz="2400" dirty="0" err="1" smtClean="0"/>
              <a:t>PaaS</a:t>
            </a:r>
            <a:r>
              <a:rPr lang="en-US" sz="2400" dirty="0" smtClean="0"/>
              <a:t> as Azure </a:t>
            </a:r>
            <a:endParaRPr lang="en-US" sz="2400" dirty="0"/>
          </a:p>
          <a:p>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8</a:t>
            </a:fld>
            <a:endParaRPr lang="en-US"/>
          </a:p>
        </p:txBody>
      </p:sp>
    </p:spTree>
    <p:extLst>
      <p:ext uri="{BB962C8B-B14F-4D97-AF65-F5344CB8AC3E}">
        <p14:creationId xmlns:p14="http://schemas.microsoft.com/office/powerpoint/2010/main" val="804637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The Google </a:t>
            </a:r>
            <a:r>
              <a:rPr lang="en-US" dirty="0" err="1" smtClean="0"/>
              <a:t>gmail</a:t>
            </a:r>
            <a:r>
              <a:rPr lang="en-US" dirty="0" smtClean="0"/>
              <a:t> example</a:t>
            </a:r>
            <a:endParaRPr lang="en-US" dirty="0"/>
          </a:p>
        </p:txBody>
      </p:sp>
      <p:sp>
        <p:nvSpPr>
          <p:cNvPr id="3" name="Content Placeholder 2"/>
          <p:cNvSpPr>
            <a:spLocks noGrp="1"/>
          </p:cNvSpPr>
          <p:nvPr>
            <p:ph idx="1"/>
          </p:nvPr>
        </p:nvSpPr>
        <p:spPr>
          <a:xfrm>
            <a:off x="34962" y="1219200"/>
            <a:ext cx="8991600" cy="1219200"/>
          </a:xfrm>
        </p:spPr>
        <p:txBody>
          <a:bodyPr/>
          <a:lstStyle/>
          <a:p>
            <a:r>
              <a:rPr lang="en-US" sz="2400" dirty="0" smtClean="0">
                <a:hlinkClick r:id="rId2"/>
              </a:rPr>
              <a:t>http://www.google.com/green/pdfs/google-green-computing.pdf</a:t>
            </a:r>
            <a:endParaRPr lang="en-US" sz="2400" dirty="0" smtClean="0"/>
          </a:p>
          <a:p>
            <a:r>
              <a:rPr lang="en-US" sz="2400" dirty="0" smtClean="0"/>
              <a:t>Clouds win by efficient resource use and efficient data centers  </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5586031"/>
              </p:ext>
            </p:extLst>
          </p:nvPr>
        </p:nvGraphicFramePr>
        <p:xfrm>
          <a:off x="22412" y="2362200"/>
          <a:ext cx="8991598" cy="2903750"/>
        </p:xfrm>
        <a:graphic>
          <a:graphicData uri="http://schemas.openxmlformats.org/drawingml/2006/table">
            <a:tbl>
              <a:tblPr firstRow="1" bandRow="1">
                <a:tableStyleId>{073A0DAA-6AF3-43AB-8588-CEC1D06C72B9}</a:tableStyleId>
              </a:tblPr>
              <a:tblGrid>
                <a:gridCol w="1284514"/>
                <a:gridCol w="1284514"/>
                <a:gridCol w="1284514"/>
                <a:gridCol w="1099458"/>
                <a:gridCol w="1524000"/>
                <a:gridCol w="1230084"/>
                <a:gridCol w="1284514"/>
              </a:tblGrid>
              <a:tr h="855722">
                <a:tc>
                  <a:txBody>
                    <a:bodyPr/>
                    <a:lstStyle/>
                    <a:p>
                      <a:pPr algn="ctr"/>
                      <a:r>
                        <a:rPr lang="en-US" dirty="0" smtClean="0"/>
                        <a:t>Business</a:t>
                      </a:r>
                      <a:r>
                        <a:rPr lang="en-US" baseline="0" dirty="0" smtClean="0"/>
                        <a:t> Type</a:t>
                      </a:r>
                      <a:endParaRPr lang="en-US" dirty="0"/>
                    </a:p>
                  </a:txBody>
                  <a:tcPr/>
                </a:tc>
                <a:tc>
                  <a:txBody>
                    <a:bodyPr/>
                    <a:lstStyle/>
                    <a:p>
                      <a:pPr algn="ctr"/>
                      <a:r>
                        <a:rPr lang="en-US" dirty="0" smtClean="0"/>
                        <a:t>Number of users</a:t>
                      </a:r>
                      <a:endParaRPr lang="en-US" dirty="0"/>
                    </a:p>
                  </a:txBody>
                  <a:tcPr/>
                </a:tc>
                <a:tc>
                  <a:txBody>
                    <a:bodyPr/>
                    <a:lstStyle/>
                    <a:p>
                      <a:pPr algn="ctr"/>
                      <a:r>
                        <a:rPr lang="en-US" dirty="0" smtClean="0"/>
                        <a:t># servers</a:t>
                      </a:r>
                      <a:endParaRPr lang="en-US" dirty="0"/>
                    </a:p>
                  </a:txBody>
                  <a:tcPr/>
                </a:tc>
                <a:tc>
                  <a:txBody>
                    <a:bodyPr/>
                    <a:lstStyle/>
                    <a:p>
                      <a:pPr algn="ctr"/>
                      <a:r>
                        <a:rPr lang="en-US" dirty="0" smtClean="0"/>
                        <a:t>IT Power per user</a:t>
                      </a:r>
                      <a:endParaRPr lang="en-US" dirty="0"/>
                    </a:p>
                  </a:txBody>
                  <a:tcPr/>
                </a:tc>
                <a:tc>
                  <a:txBody>
                    <a:bodyPr/>
                    <a:lstStyle/>
                    <a:p>
                      <a:pPr algn="ctr"/>
                      <a:r>
                        <a:rPr lang="en-US" dirty="0" smtClean="0"/>
                        <a:t>PUE (Power Usage effectiveness)</a:t>
                      </a:r>
                      <a:endParaRPr lang="en-US" dirty="0"/>
                    </a:p>
                  </a:txBody>
                  <a:tcPr/>
                </a:tc>
                <a:tc>
                  <a:txBody>
                    <a:bodyPr/>
                    <a:lstStyle/>
                    <a:p>
                      <a:pPr algn="ctr"/>
                      <a:r>
                        <a:rPr lang="en-US" dirty="0" smtClean="0"/>
                        <a:t>Total Power per user</a:t>
                      </a:r>
                      <a:endParaRPr lang="en-US" dirty="0"/>
                    </a:p>
                  </a:txBody>
                  <a:tcPr/>
                </a:tc>
                <a:tc>
                  <a:txBody>
                    <a:bodyPr/>
                    <a:lstStyle/>
                    <a:p>
                      <a:pPr algn="ctr"/>
                      <a:r>
                        <a:rPr lang="en-US" dirty="0" smtClean="0"/>
                        <a:t>Annual Energy per user</a:t>
                      </a:r>
                      <a:endParaRPr lang="en-US" dirty="0"/>
                    </a:p>
                  </a:txBody>
                  <a:tcPr/>
                </a:tc>
              </a:tr>
              <a:tr h="347043">
                <a:tc>
                  <a:txBody>
                    <a:bodyPr/>
                    <a:lstStyle/>
                    <a:p>
                      <a:pPr algn="ctr"/>
                      <a:r>
                        <a:rPr lang="en-US" dirty="0" smtClean="0"/>
                        <a:t>Small</a:t>
                      </a:r>
                      <a:endParaRPr lang="en-US" dirty="0"/>
                    </a:p>
                  </a:txBody>
                  <a:tcPr/>
                </a:tc>
                <a:tc>
                  <a:txBody>
                    <a:bodyPr/>
                    <a:lstStyle/>
                    <a:p>
                      <a:pPr algn="ctr"/>
                      <a:r>
                        <a:rPr lang="en-US" dirty="0" smtClean="0"/>
                        <a:t>50</a:t>
                      </a:r>
                      <a:endParaRPr lang="en-US" dirty="0"/>
                    </a:p>
                  </a:txBody>
                  <a:tcPr/>
                </a:tc>
                <a:tc>
                  <a:txBody>
                    <a:bodyPr/>
                    <a:lstStyle/>
                    <a:p>
                      <a:pPr algn="ctr"/>
                      <a:r>
                        <a:rPr lang="en-US" dirty="0" smtClean="0"/>
                        <a:t>2</a:t>
                      </a:r>
                      <a:endParaRPr lang="en-US" dirty="0"/>
                    </a:p>
                  </a:txBody>
                  <a:tcPr/>
                </a:tc>
                <a:tc>
                  <a:txBody>
                    <a:bodyPr/>
                    <a:lstStyle/>
                    <a:p>
                      <a:pPr algn="ctr"/>
                      <a:r>
                        <a:rPr lang="en-US" dirty="0" smtClean="0"/>
                        <a:t>8W</a:t>
                      </a:r>
                      <a:endParaRPr lang="en-US" dirty="0"/>
                    </a:p>
                  </a:txBody>
                  <a:tcPr/>
                </a:tc>
                <a:tc>
                  <a:txBody>
                    <a:bodyPr/>
                    <a:lstStyle/>
                    <a:p>
                      <a:pPr algn="ctr"/>
                      <a:r>
                        <a:rPr lang="en-US" dirty="0" smtClean="0"/>
                        <a:t>2.5</a:t>
                      </a:r>
                      <a:endParaRPr lang="en-US" dirty="0"/>
                    </a:p>
                  </a:txBody>
                  <a:tcPr/>
                </a:tc>
                <a:tc>
                  <a:txBody>
                    <a:bodyPr/>
                    <a:lstStyle/>
                    <a:p>
                      <a:pPr algn="ctr"/>
                      <a:r>
                        <a:rPr lang="en-US" dirty="0" smtClean="0"/>
                        <a:t>20W</a:t>
                      </a:r>
                      <a:endParaRPr lang="en-US" dirty="0"/>
                    </a:p>
                  </a:txBody>
                  <a:tcPr/>
                </a:tc>
                <a:tc>
                  <a:txBody>
                    <a:bodyPr/>
                    <a:lstStyle/>
                    <a:p>
                      <a:pPr algn="ctr"/>
                      <a:r>
                        <a:rPr lang="en-US" dirty="0" smtClean="0"/>
                        <a:t>175 kWh</a:t>
                      </a:r>
                      <a:endParaRPr lang="en-US" dirty="0"/>
                    </a:p>
                  </a:txBody>
                  <a:tcPr/>
                </a:tc>
              </a:tr>
              <a:tr h="347043">
                <a:tc>
                  <a:txBody>
                    <a:bodyPr/>
                    <a:lstStyle/>
                    <a:p>
                      <a:pPr algn="ctr"/>
                      <a:r>
                        <a:rPr lang="en-US" dirty="0" smtClean="0"/>
                        <a:t>Medium</a:t>
                      </a:r>
                      <a:endParaRPr lang="en-US" dirty="0"/>
                    </a:p>
                  </a:txBody>
                  <a:tcPr/>
                </a:tc>
                <a:tc>
                  <a:txBody>
                    <a:bodyPr/>
                    <a:lstStyle/>
                    <a:p>
                      <a:pPr algn="ctr"/>
                      <a:r>
                        <a:rPr lang="en-US" dirty="0" smtClean="0"/>
                        <a:t>500</a:t>
                      </a:r>
                      <a:endParaRPr lang="en-US" dirty="0"/>
                    </a:p>
                  </a:txBody>
                  <a:tcPr/>
                </a:tc>
                <a:tc>
                  <a:txBody>
                    <a:bodyPr/>
                    <a:lstStyle/>
                    <a:p>
                      <a:pPr algn="ctr"/>
                      <a:r>
                        <a:rPr lang="en-US" dirty="0" smtClean="0"/>
                        <a:t>2</a:t>
                      </a:r>
                      <a:endParaRPr lang="en-US" dirty="0"/>
                    </a:p>
                  </a:txBody>
                  <a:tcPr/>
                </a:tc>
                <a:tc>
                  <a:txBody>
                    <a:bodyPr/>
                    <a:lstStyle/>
                    <a:p>
                      <a:pPr algn="ctr"/>
                      <a:r>
                        <a:rPr lang="en-US" dirty="0" smtClean="0"/>
                        <a:t>1.8W</a:t>
                      </a:r>
                      <a:endParaRPr lang="en-US" dirty="0"/>
                    </a:p>
                  </a:txBody>
                  <a:tcPr/>
                </a:tc>
                <a:tc>
                  <a:txBody>
                    <a:bodyPr/>
                    <a:lstStyle/>
                    <a:p>
                      <a:pPr algn="ctr"/>
                      <a:r>
                        <a:rPr lang="en-US" dirty="0" smtClean="0"/>
                        <a:t>1.8</a:t>
                      </a:r>
                      <a:endParaRPr lang="en-US" dirty="0"/>
                    </a:p>
                  </a:txBody>
                  <a:tcPr/>
                </a:tc>
                <a:tc>
                  <a:txBody>
                    <a:bodyPr/>
                    <a:lstStyle/>
                    <a:p>
                      <a:pPr algn="ctr"/>
                      <a:r>
                        <a:rPr lang="en-US" dirty="0" smtClean="0"/>
                        <a:t>3.2W</a:t>
                      </a:r>
                      <a:endParaRPr lang="en-US" dirty="0"/>
                    </a:p>
                  </a:txBody>
                  <a:tcPr/>
                </a:tc>
                <a:tc>
                  <a:txBody>
                    <a:bodyPr/>
                    <a:lstStyle/>
                    <a:p>
                      <a:pPr algn="ctr"/>
                      <a:r>
                        <a:rPr lang="en-US" dirty="0" smtClean="0"/>
                        <a:t>28.4 kWh</a:t>
                      </a:r>
                      <a:endParaRPr lang="en-US" dirty="0"/>
                    </a:p>
                  </a:txBody>
                  <a:tcPr/>
                </a:tc>
              </a:tr>
              <a:tr h="487680">
                <a:tc>
                  <a:txBody>
                    <a:bodyPr/>
                    <a:lstStyle/>
                    <a:p>
                      <a:pPr algn="ctr"/>
                      <a:r>
                        <a:rPr lang="en-US" dirty="0" smtClean="0"/>
                        <a:t>Large</a:t>
                      </a:r>
                      <a:endParaRPr lang="en-US" dirty="0"/>
                    </a:p>
                  </a:txBody>
                  <a:tcPr/>
                </a:tc>
                <a:tc>
                  <a:txBody>
                    <a:bodyPr/>
                    <a:lstStyle/>
                    <a:p>
                      <a:pPr algn="ctr"/>
                      <a:r>
                        <a:rPr lang="en-US" dirty="0" smtClean="0"/>
                        <a:t>10000</a:t>
                      </a:r>
                      <a:endParaRPr lang="en-US" dirty="0"/>
                    </a:p>
                  </a:txBody>
                  <a:tcPr/>
                </a:tc>
                <a:tc>
                  <a:txBody>
                    <a:bodyPr/>
                    <a:lstStyle/>
                    <a:p>
                      <a:pPr algn="ctr"/>
                      <a:r>
                        <a:rPr lang="en-US" dirty="0" smtClean="0"/>
                        <a:t>12</a:t>
                      </a:r>
                      <a:endParaRPr lang="en-US" dirty="0"/>
                    </a:p>
                  </a:txBody>
                  <a:tcPr/>
                </a:tc>
                <a:tc>
                  <a:txBody>
                    <a:bodyPr/>
                    <a:lstStyle/>
                    <a:p>
                      <a:pPr algn="ctr"/>
                      <a:r>
                        <a:rPr lang="en-US" dirty="0" smtClean="0"/>
                        <a:t>0.54W</a:t>
                      </a:r>
                      <a:endParaRPr lang="en-US" dirty="0"/>
                    </a:p>
                  </a:txBody>
                  <a:tcPr/>
                </a:tc>
                <a:tc>
                  <a:txBody>
                    <a:bodyPr/>
                    <a:lstStyle/>
                    <a:p>
                      <a:pPr algn="ctr"/>
                      <a:r>
                        <a:rPr lang="en-US" dirty="0" smtClean="0"/>
                        <a:t>1.6</a:t>
                      </a:r>
                      <a:endParaRPr lang="en-US" dirty="0"/>
                    </a:p>
                  </a:txBody>
                  <a:tcPr/>
                </a:tc>
                <a:tc>
                  <a:txBody>
                    <a:bodyPr/>
                    <a:lstStyle/>
                    <a:p>
                      <a:pPr algn="ctr"/>
                      <a:r>
                        <a:rPr lang="en-US" dirty="0" smtClean="0"/>
                        <a:t>0.9W</a:t>
                      </a:r>
                      <a:endParaRPr lang="en-US" dirty="0"/>
                    </a:p>
                  </a:txBody>
                  <a:tcPr/>
                </a:tc>
                <a:tc>
                  <a:txBody>
                    <a:bodyPr/>
                    <a:lstStyle/>
                    <a:p>
                      <a:pPr algn="ctr"/>
                      <a:r>
                        <a:rPr lang="en-US" dirty="0" smtClean="0"/>
                        <a:t>7.6 kWh</a:t>
                      </a:r>
                      <a:endParaRPr lang="en-US" dirty="0"/>
                    </a:p>
                  </a:txBody>
                  <a:tcPr/>
                </a:tc>
              </a:tr>
              <a:tr h="770150">
                <a:tc>
                  <a:txBody>
                    <a:bodyPr/>
                    <a:lstStyle/>
                    <a:p>
                      <a:pPr algn="ctr"/>
                      <a:r>
                        <a:rPr lang="en-US" dirty="0" smtClean="0">
                          <a:solidFill>
                            <a:srgbClr val="FF0000"/>
                          </a:solidFill>
                        </a:rPr>
                        <a:t>Gmail (Cloud)</a:t>
                      </a:r>
                      <a:endParaRPr lang="en-US" dirty="0">
                        <a:solidFill>
                          <a:srgbClr val="FF0000"/>
                        </a:solidFill>
                      </a:endParaRPr>
                    </a:p>
                  </a:txBody>
                  <a:tcPr/>
                </a:tc>
                <a:tc>
                  <a:txBody>
                    <a:bodyPr/>
                    <a:lstStyle/>
                    <a:p>
                      <a:pPr algn="ctr"/>
                      <a:r>
                        <a:rPr lang="en-US" sz="2400" b="1" dirty="0" smtClean="0">
                          <a:solidFill>
                            <a:srgbClr val="FF0000"/>
                          </a:solidFill>
                          <a:sym typeface="Symbol"/>
                        </a:rPr>
                        <a:t></a:t>
                      </a:r>
                      <a:endParaRPr lang="en-US" sz="2400" b="1"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sym typeface="Symbol"/>
                        </a:rPr>
                        <a:t></a:t>
                      </a:r>
                      <a:endParaRPr lang="en-US" sz="2400" b="1" dirty="0" smtClean="0">
                        <a:solidFill>
                          <a:srgbClr val="FF0000"/>
                        </a:solidFill>
                      </a:endParaRPr>
                    </a:p>
                  </a:txBody>
                  <a:tcPr/>
                </a:tc>
                <a:tc>
                  <a:txBody>
                    <a:bodyPr/>
                    <a:lstStyle/>
                    <a:p>
                      <a:pPr algn="ctr"/>
                      <a:r>
                        <a:rPr lang="en-US" dirty="0" smtClean="0">
                          <a:solidFill>
                            <a:srgbClr val="FF0000"/>
                          </a:solidFill>
                        </a:rPr>
                        <a:t>&lt; 0.22W</a:t>
                      </a:r>
                      <a:endParaRPr lang="en-US" dirty="0">
                        <a:solidFill>
                          <a:srgbClr val="FF0000"/>
                        </a:solidFill>
                      </a:endParaRPr>
                    </a:p>
                  </a:txBody>
                  <a:tcPr/>
                </a:tc>
                <a:tc>
                  <a:txBody>
                    <a:bodyPr/>
                    <a:lstStyle/>
                    <a:p>
                      <a:pPr algn="ctr"/>
                      <a:r>
                        <a:rPr lang="en-US" dirty="0" smtClean="0">
                          <a:solidFill>
                            <a:srgbClr val="FF0000"/>
                          </a:solidFill>
                        </a:rPr>
                        <a:t>1.16</a:t>
                      </a:r>
                      <a:endParaRPr lang="en-US" dirty="0">
                        <a:solidFill>
                          <a:srgbClr val="FF0000"/>
                        </a:solidFill>
                      </a:endParaRPr>
                    </a:p>
                  </a:txBody>
                  <a:tcPr/>
                </a:tc>
                <a:tc>
                  <a:txBody>
                    <a:bodyPr/>
                    <a:lstStyle/>
                    <a:p>
                      <a:pPr algn="ctr"/>
                      <a:r>
                        <a:rPr lang="en-US" dirty="0" smtClean="0">
                          <a:solidFill>
                            <a:srgbClr val="FF0000"/>
                          </a:solidFill>
                        </a:rPr>
                        <a:t>&lt; 0.25W</a:t>
                      </a:r>
                      <a:endParaRPr lang="en-US" dirty="0">
                        <a:solidFill>
                          <a:srgbClr val="FF0000"/>
                        </a:solidFill>
                      </a:endParaRPr>
                    </a:p>
                  </a:txBody>
                  <a:tcPr/>
                </a:tc>
                <a:tc>
                  <a:txBody>
                    <a:bodyPr/>
                    <a:lstStyle/>
                    <a:p>
                      <a:pPr algn="ctr"/>
                      <a:r>
                        <a:rPr lang="en-US" dirty="0" smtClean="0">
                          <a:solidFill>
                            <a:srgbClr val="FF0000"/>
                          </a:solidFill>
                        </a:rPr>
                        <a:t>&lt; 2.2 kWh</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36183515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U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17882</TotalTime>
  <Words>5706</Words>
  <Application>Microsoft Office PowerPoint</Application>
  <PresentationFormat>On-screen Show (4:3)</PresentationFormat>
  <Paragraphs>902</Paragraphs>
  <Slides>78</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78</vt:i4>
      </vt:variant>
    </vt:vector>
  </HeadingPairs>
  <TitlesOfParts>
    <vt:vector size="81" baseType="lpstr">
      <vt:lpstr>3_Office Theme</vt:lpstr>
      <vt:lpstr>VENUS-C</vt:lpstr>
      <vt:lpstr>PhotoImpact</vt:lpstr>
      <vt:lpstr>Cyberinfrastructure for eScience and eBusiness from Clouds to Exascale</vt:lpstr>
      <vt:lpstr>Abstract</vt:lpstr>
      <vt:lpstr>Topics Covered</vt:lpstr>
      <vt:lpstr>Broad Overview:  Data Deluge to Clouds</vt:lpstr>
      <vt:lpstr>Some Trends</vt:lpstr>
      <vt:lpstr>Some Data sizes</vt:lpstr>
      <vt:lpstr>PowerPoint Presentation</vt:lpstr>
      <vt:lpstr>Clouds Offer From different points of view </vt:lpstr>
      <vt:lpstr>The Google gmail example</vt:lpstr>
      <vt:lpstr>PowerPoint Presentation</vt:lpstr>
      <vt:lpstr>Jobs v. Countries</vt:lpstr>
      <vt:lpstr>Clouds Grids and HPC</vt:lpstr>
      <vt:lpstr>2 Aspects of Cloud Computing:  Infrastructure and Runtimes</vt:lpstr>
      <vt:lpstr>Science Computing Environments</vt:lpstr>
      <vt:lpstr>Some Observations</vt:lpstr>
      <vt:lpstr>Clouds and Grids/HPC</vt:lpstr>
      <vt:lpstr>PowerPoint Presentation</vt:lpstr>
      <vt:lpstr>What Applications work in Clouds</vt:lpstr>
      <vt:lpstr>Parallelism over Users and Usages</vt:lpstr>
      <vt:lpstr>27 Venus-C Azure Applications</vt:lpstr>
      <vt:lpstr>Internet of Things: Sensor Grids supported as pleasingly parallel applications on clouds </vt:lpstr>
      <vt:lpstr>Internet of Things and the Cloud </vt:lpstr>
      <vt:lpstr>Internet of Things: Sensor Grids A pleasingly parallel example on Clouds</vt:lpstr>
      <vt:lpstr>Sensors as a Service</vt:lpstr>
      <vt:lpstr>Sensor Cloud Architecture</vt:lpstr>
      <vt:lpstr>Pub/Sub Messaging</vt:lpstr>
      <vt:lpstr>PowerPoint Presentation</vt:lpstr>
      <vt:lpstr>PowerPoint Presentation</vt:lpstr>
      <vt:lpstr>PowerPoint Presentation</vt:lpstr>
      <vt:lpstr>GPS Sensor: Multiple Brokers in Cloud</vt:lpstr>
      <vt:lpstr>Web-scale and National-scale  Inter-Cloud Latency</vt:lpstr>
      <vt:lpstr>Analytics  and Parallel Computing  on Clouds and HPC </vt:lpstr>
      <vt:lpstr>Classic Parallel Computing</vt:lpstr>
      <vt:lpstr>4 Forms of MapReduce</vt:lpstr>
      <vt:lpstr>Commercial “Web 2.0” Cloud Applications</vt:lpstr>
      <vt:lpstr>Data Intensive Applications</vt:lpstr>
      <vt:lpstr>Twister for Data Intensive  Iterative Applications</vt:lpstr>
      <vt:lpstr>Performance – Kmeans Clustering</vt:lpstr>
      <vt:lpstr>Data Intensive Futures?</vt:lpstr>
      <vt:lpstr>Infrastructure as a Service Platforms as a Service Software as a Service</vt:lpstr>
      <vt:lpstr>PowerPoint Presentation</vt:lpstr>
      <vt:lpstr>What to use in Clouds: Cloud PaaS</vt:lpstr>
      <vt:lpstr>What to use in Grids and Supercomputers? HPC (including Grid) PaaS</vt:lpstr>
      <vt:lpstr>Computer Science PaaS</vt:lpstr>
      <vt:lpstr>Using Clouds</vt:lpstr>
      <vt:lpstr>How to use Clouds I</vt:lpstr>
      <vt:lpstr>How to use Clouds II</vt:lpstr>
      <vt:lpstr>How to use Clouds III</vt:lpstr>
      <vt:lpstr>aaS versus Roles/Appliances</vt:lpstr>
      <vt:lpstr>Private Clouds</vt:lpstr>
      <vt:lpstr>Architecture of Data Repositories?</vt:lpstr>
      <vt:lpstr>Clouds as Support for Data Repositories?</vt:lpstr>
      <vt:lpstr>FutureGrid</vt:lpstr>
      <vt:lpstr>FutureGrid key Concepts I</vt:lpstr>
      <vt:lpstr>FutureGrid key Concepts II</vt:lpstr>
      <vt:lpstr>FutureGrid Grid supports Cloud Grid HPC Computing Testbed as a Service (aaS)</vt:lpstr>
      <vt:lpstr>PowerPoint Presentation</vt:lpstr>
      <vt:lpstr>Compute Hardware</vt:lpstr>
      <vt:lpstr>FutureGrid Partners</vt:lpstr>
      <vt:lpstr>Recent Projects</vt:lpstr>
      <vt:lpstr>4 Use Types for FutureGrid TestbedaaS</vt:lpstr>
      <vt:lpstr>FutureGrid TestbedaaS Supports Education and Training</vt:lpstr>
      <vt:lpstr>FutureGrid TestbedaaS Supports Computer Science</vt:lpstr>
      <vt:lpstr>Selected List of FutureGrid Services Offered</vt:lpstr>
      <vt:lpstr>Distribution of FutureGrid Technologies and Areas</vt:lpstr>
      <vt:lpstr>Computing Testbed as a  Service</vt:lpstr>
      <vt:lpstr>PowerPoint Presentation</vt:lpstr>
      <vt:lpstr>Research Computing as a Service</vt:lpstr>
      <vt:lpstr>RAINing on FutureGrid</vt:lpstr>
      <vt:lpstr>VM Image Management</vt:lpstr>
      <vt:lpstr>Create Image from Scratch</vt:lpstr>
      <vt:lpstr>Create Image from Base Image</vt:lpstr>
      <vt:lpstr>Templated(Abstract) Dynamic Provisioning</vt:lpstr>
      <vt:lpstr>Expanding Resources in FutureGrid</vt:lpstr>
      <vt:lpstr>Conclusion</vt:lpstr>
      <vt:lpstr>Using Clouds in a Nutshell</vt:lpstr>
      <vt:lpstr>Cosmic Comments I</vt:lpstr>
      <vt:lpstr>Cosmic Comments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830</cp:revision>
  <dcterms:created xsi:type="dcterms:W3CDTF">2010-11-02T19:01:47Z</dcterms:created>
  <dcterms:modified xsi:type="dcterms:W3CDTF">2012-08-04T12:47:54Z</dcterms:modified>
</cp:coreProperties>
</file>