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4" r:id="rId3"/>
    <p:sldId id="267" r:id="rId4"/>
    <p:sldId id="261" r:id="rId5"/>
    <p:sldId id="259" r:id="rId6"/>
    <p:sldId id="265" r:id="rId7"/>
    <p:sldId id="266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5B1AD-9F50-44C8-89DA-26BE1D489824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4581-F457-420F-A6AA-8448264A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9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2462-40BB-49EC-81D3-B2D2D6D8EF9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1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5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1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4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7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7/23/2012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7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7/23/2012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9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762000"/>
            <a:ext cx="87630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4000"/>
              </a:lnSpc>
            </a:pPr>
            <a:r>
              <a:rPr lang="en-US" dirty="0" smtClean="0"/>
              <a:t>Panel on</a:t>
            </a:r>
            <a:br>
              <a:rPr lang="en-US" dirty="0" smtClean="0"/>
            </a:br>
            <a:r>
              <a:rPr lang="en-US" dirty="0" smtClean="0"/>
              <a:t>Recent </a:t>
            </a:r>
            <a:r>
              <a:rPr lang="en-US" dirty="0"/>
              <a:t>Advances in the Security of Telecommunication and Network </a:t>
            </a:r>
            <a:r>
              <a:rPr lang="en-US" dirty="0" smtClean="0"/>
              <a:t>Systems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129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ICETE 2012 Joint Conference on e-Business and Telecommunications</a:t>
            </a:r>
          </a:p>
          <a:p>
            <a:r>
              <a:rPr lang="en-US" sz="2000" dirty="0"/>
              <a:t> </a:t>
            </a:r>
            <a:r>
              <a:rPr lang="en-US" sz="2000" dirty="0">
                <a:solidFill>
                  <a:srgbClr val="7030A0"/>
                </a:solidFill>
              </a:rPr>
              <a:t>Hotel </a:t>
            </a:r>
            <a:r>
              <a:rPr lang="en-US" sz="2000" dirty="0" err="1">
                <a:solidFill>
                  <a:srgbClr val="7030A0"/>
                </a:solidFill>
              </a:rPr>
              <a:t>Meliá</a:t>
            </a:r>
            <a:r>
              <a:rPr lang="en-US" sz="2000" dirty="0">
                <a:solidFill>
                  <a:srgbClr val="7030A0"/>
                </a:solidFill>
              </a:rPr>
              <a:t> Roma Aurelia </a:t>
            </a:r>
            <a:r>
              <a:rPr lang="en-US" sz="2000" dirty="0" err="1">
                <a:solidFill>
                  <a:srgbClr val="7030A0"/>
                </a:solidFill>
              </a:rPr>
              <a:t>Antica</a:t>
            </a:r>
            <a:r>
              <a:rPr lang="en-US" sz="2000" dirty="0">
                <a:solidFill>
                  <a:srgbClr val="7030A0"/>
                </a:solidFill>
              </a:rPr>
              <a:t>, Rome, </a:t>
            </a:r>
            <a:r>
              <a:rPr lang="en-US" sz="2000" dirty="0">
                <a:solidFill>
                  <a:srgbClr val="7030A0"/>
                </a:solidFill>
              </a:rPr>
              <a:t>Italy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July 24 2012</a:t>
            </a:r>
            <a:endParaRPr lang="it-IT" sz="2000" dirty="0" smtClean="0">
              <a:solidFill>
                <a:srgbClr val="7030A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44196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900" dirty="0" smtClean="0">
                <a:solidFill>
                  <a:prstClr val="black"/>
                </a:solidFill>
                <a:cs typeface="Times New Roman" pitchFamily="18" charset="0"/>
              </a:rPr>
              <a:t>Informatics, Computing and Physics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900" dirty="0" smtClean="0">
                <a:solidFill>
                  <a:prstClr val="black"/>
                </a:solidFill>
                <a:cs typeface="Times New Roman" pitchFamily="18" charset="0"/>
              </a:rPr>
              <a:t>Pervasive Technology Institute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900" dirty="0" smtClean="0">
                <a:solidFill>
                  <a:prstClr val="black"/>
                </a:solidFill>
                <a:cs typeface="Times New Roman" pitchFamily="18" charset="0"/>
              </a:rPr>
              <a:t>Indiana </a:t>
            </a:r>
            <a:r>
              <a:rPr lang="en-US" sz="1900" dirty="0">
                <a:solidFill>
                  <a:prstClr val="black"/>
                </a:solidFill>
                <a:cs typeface="Times New Roman" pitchFamily="18" charset="0"/>
              </a:rPr>
              <a:t>University </a:t>
            </a:r>
            <a:r>
              <a:rPr lang="en-US" sz="1900" dirty="0" smtClean="0">
                <a:solidFill>
                  <a:prstClr val="black"/>
                </a:solidFill>
                <a:cs typeface="Times New Roman" pitchFamily="18" charset="0"/>
              </a:rPr>
              <a:t>Bloomington</a:t>
            </a:r>
          </a:p>
        </p:txBody>
      </p:sp>
    </p:spTree>
    <p:extLst>
      <p:ext uri="{BB962C8B-B14F-4D97-AF65-F5344CB8AC3E}">
        <p14:creationId xmlns:p14="http://schemas.microsoft.com/office/powerpoint/2010/main" val="12813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85800"/>
          </a:xfrm>
        </p:spPr>
        <p:txBody>
          <a:bodyPr/>
          <a:lstStyle/>
          <a:p>
            <a:r>
              <a:rPr lang="en-US" b="1" dirty="0" smtClean="0"/>
              <a:t>Biomedical Cloud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Operating cost </a:t>
            </a:r>
            <a:r>
              <a:rPr lang="en-US" dirty="0" smtClean="0"/>
              <a:t>of a large </a:t>
            </a:r>
            <a:r>
              <a:rPr lang="en-US" b="1" dirty="0" smtClean="0"/>
              <a:t>shared (public) cloud ~20% </a:t>
            </a:r>
            <a:r>
              <a:rPr lang="en-US" dirty="0" smtClean="0"/>
              <a:t>that of traditional cluster</a:t>
            </a:r>
          </a:p>
          <a:p>
            <a:r>
              <a:rPr lang="en-US" b="1" dirty="0" smtClean="0"/>
              <a:t>Gene sequencing cost </a:t>
            </a:r>
            <a:r>
              <a:rPr lang="en-US" dirty="0" smtClean="0"/>
              <a:t>decreasing much faster than Moore’s law</a:t>
            </a:r>
          </a:p>
          <a:p>
            <a:r>
              <a:rPr lang="en-US" dirty="0" smtClean="0"/>
              <a:t>Biomedical computing </a:t>
            </a:r>
            <a:r>
              <a:rPr lang="en-US" b="1" dirty="0" smtClean="0"/>
              <a:t>does not need low latency (microsecond) synchronization</a:t>
            </a:r>
            <a:r>
              <a:rPr lang="en-US" dirty="0" smtClean="0"/>
              <a:t> of HPC Cluster</a:t>
            </a:r>
          </a:p>
          <a:p>
            <a:pPr lvl="1"/>
            <a:r>
              <a:rPr lang="en-US" dirty="0" smtClean="0"/>
              <a:t>Amazon a  factor of 6 less effective on HPC workloads than state of art HPC cluster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>
                <a:solidFill>
                  <a:srgbClr val="FF0000"/>
                </a:solidFill>
              </a:rPr>
              <a:t>Clouds work for biomedical applications if we can make convenient and address privacy and trust</a:t>
            </a:r>
          </a:p>
          <a:p>
            <a:r>
              <a:rPr lang="en-US" b="1" dirty="0" smtClean="0"/>
              <a:t>Deduce natural infrastructure for biomedical data analysis is cloud plus (iterative) MapReduce</a:t>
            </a:r>
            <a:endParaRPr lang="en-US" b="1" dirty="0"/>
          </a:p>
          <a:p>
            <a:r>
              <a:rPr lang="en-US" b="1" dirty="0" smtClean="0"/>
              <a:t>Software as a Service </a:t>
            </a:r>
            <a:r>
              <a:rPr lang="en-US" dirty="0" smtClean="0"/>
              <a:t>likely to be dominant usage model</a:t>
            </a:r>
          </a:p>
          <a:p>
            <a:pPr lvl="1"/>
            <a:r>
              <a:rPr lang="en-US" dirty="0" smtClean="0"/>
              <a:t>Paid by “credit card” whether commercial, government or academic</a:t>
            </a:r>
          </a:p>
          <a:p>
            <a:pPr lvl="1"/>
            <a:r>
              <a:rPr lang="en-US" dirty="0" smtClean="0"/>
              <a:t>“standard” services like BLAST plus services with your software</a:t>
            </a:r>
          </a:p>
        </p:txBody>
      </p:sp>
    </p:spTree>
    <p:extLst>
      <p:ext uri="{BB962C8B-B14F-4D97-AF65-F5344CB8AC3E}">
        <p14:creationId xmlns:p14="http://schemas.microsoft.com/office/powerpoint/2010/main" val="26069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gcf\aaaJanMarch2011\cost_per_megab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75"/>
            <a:ext cx="9067800" cy="68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400" y="2518258"/>
            <a:ext cx="4292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Personal Genomics: 3 petabytes per 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72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Security, </a:t>
            </a:r>
            <a:r>
              <a:rPr lang="en-US" dirty="0" smtClean="0"/>
              <a:t>Privacy, Trust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376" y="1066800"/>
            <a:ext cx="8915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Virtualization and sharing of a large data center creates risks from </a:t>
            </a:r>
            <a:r>
              <a:rPr lang="en-US" b="1" dirty="0" smtClean="0"/>
              <a:t>sharing</a:t>
            </a:r>
            <a:r>
              <a:rPr lang="en-US" dirty="0" smtClean="0"/>
              <a:t> </a:t>
            </a:r>
            <a:r>
              <a:rPr lang="en-US" dirty="0" smtClean="0"/>
              <a:t>of</a:t>
            </a:r>
          </a:p>
          <a:p>
            <a:pPr lvl="1"/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Networks</a:t>
            </a:r>
          </a:p>
          <a:p>
            <a:r>
              <a:rPr lang="en-US" dirty="0" smtClean="0"/>
              <a:t>Of course </a:t>
            </a:r>
            <a:r>
              <a:rPr lang="en-US" b="1" dirty="0" smtClean="0"/>
              <a:t>sharing creates cost effectiveness of clouds</a:t>
            </a:r>
            <a:endParaRPr lang="en-US" b="1" dirty="0" smtClean="0"/>
          </a:p>
          <a:p>
            <a:r>
              <a:rPr lang="en-US" b="1" dirty="0" smtClean="0"/>
              <a:t>Three</a:t>
            </a:r>
            <a:r>
              <a:rPr lang="en-US" dirty="0" smtClean="0"/>
              <a:t> possible approaches to privacy in cloud</a:t>
            </a:r>
            <a:endParaRPr lang="en-US" dirty="0" smtClean="0"/>
          </a:p>
          <a:p>
            <a:pPr lvl="1"/>
            <a:r>
              <a:rPr lang="en-US" dirty="0" smtClean="0"/>
              <a:t>Run sensitive applications on a private cloud</a:t>
            </a:r>
          </a:p>
          <a:p>
            <a:pPr lvl="1"/>
            <a:r>
              <a:rPr lang="en-US" dirty="0" smtClean="0"/>
              <a:t>Use a hybrid public/private cloud</a:t>
            </a:r>
          </a:p>
          <a:p>
            <a:pPr lvl="1"/>
            <a:r>
              <a:rPr lang="en-US" dirty="0" smtClean="0"/>
              <a:t>Establish </a:t>
            </a:r>
            <a:r>
              <a:rPr lang="en-US" dirty="0" smtClean="0"/>
              <a:t>a Secure </a:t>
            </a:r>
            <a:r>
              <a:rPr lang="en-US" dirty="0" smtClean="0"/>
              <a:t>partition/Establish secure mechanisms on </a:t>
            </a:r>
            <a:r>
              <a:rPr lang="en-US" dirty="0" smtClean="0"/>
              <a:t>a Public </a:t>
            </a:r>
            <a:r>
              <a:rPr lang="en-US" dirty="0" smtClean="0"/>
              <a:t>Cloud</a:t>
            </a:r>
          </a:p>
          <a:p>
            <a:r>
              <a:rPr lang="en-US" b="1" dirty="0" smtClean="0"/>
              <a:t>Trust</a:t>
            </a:r>
            <a:r>
              <a:rPr lang="en-US" dirty="0" smtClean="0"/>
              <a:t> is an essential point</a:t>
            </a:r>
          </a:p>
          <a:p>
            <a:pPr lvl="1"/>
            <a:r>
              <a:rPr lang="en-US" dirty="0" smtClean="0"/>
              <a:t>What do users and providers believe in?</a:t>
            </a:r>
          </a:p>
          <a:p>
            <a:pPr lvl="1"/>
            <a:r>
              <a:rPr lang="en-US" dirty="0" smtClean="0"/>
              <a:t>More important than actual risk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65"/>
            <a:ext cx="9144000" cy="1143000"/>
          </a:xfrm>
        </p:spPr>
        <p:txBody>
          <a:bodyPr/>
          <a:lstStyle/>
          <a:p>
            <a:r>
              <a:rPr lang="en-US" sz="4000" dirty="0"/>
              <a:t>Security and </a:t>
            </a:r>
            <a:r>
              <a:rPr lang="en-US" sz="4000" dirty="0" smtClean="0"/>
              <a:t>Privacy </a:t>
            </a:r>
            <a:r>
              <a:rPr lang="en-US" sz="4000" dirty="0"/>
              <a:t>in 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82" y="914400"/>
            <a:ext cx="8969188" cy="4525963"/>
          </a:xfrm>
        </p:spPr>
        <p:txBody>
          <a:bodyPr/>
          <a:lstStyle/>
          <a:p>
            <a:r>
              <a:rPr lang="en-US" sz="2400" dirty="0" smtClean="0"/>
              <a:t>Clouds get much of cost effectiveness from shared facility with corresponding privacy issues although clearly can separate users to some extent at cost to elasticity</a:t>
            </a:r>
          </a:p>
          <a:p>
            <a:r>
              <a:rPr lang="en-US" sz="2400" dirty="0" smtClean="0"/>
              <a:t>In </a:t>
            </a:r>
            <a:r>
              <a:rPr lang="en-US" sz="2400" dirty="0" smtClean="0"/>
              <a:t>health area </a:t>
            </a:r>
            <a:r>
              <a:rPr lang="en-US" sz="2400" dirty="0" smtClean="0"/>
              <a:t>interesting </a:t>
            </a:r>
            <a:r>
              <a:rPr lang="en-US" sz="2400" dirty="0" smtClean="0"/>
              <a:t>anonymization and hybrid algorithms (small privacy sensitive and large insensitive) but difficult trust and policy issues</a:t>
            </a:r>
          </a:p>
          <a:p>
            <a:pPr lvl="1"/>
            <a:r>
              <a:rPr lang="en-US" sz="2000" dirty="0" smtClean="0"/>
              <a:t>Can we explain to lawyers; it’s a policy/trust not technical issue</a:t>
            </a:r>
          </a:p>
          <a:p>
            <a:pPr lvl="1"/>
            <a:r>
              <a:rPr lang="en-US" sz="2000" dirty="0" smtClean="0"/>
              <a:t>Genomics and personal medicine critical challenges</a:t>
            </a:r>
          </a:p>
          <a:p>
            <a:r>
              <a:rPr lang="en-US" sz="2400" dirty="0" smtClean="0"/>
              <a:t>Probably commercial clouds run more professionally than many “private installations” and less “human error”</a:t>
            </a:r>
          </a:p>
          <a:p>
            <a:r>
              <a:rPr lang="en-US" sz="2400" dirty="0"/>
              <a:t>Many corporations seem to be using in spite of security/privacy </a:t>
            </a:r>
            <a:r>
              <a:rPr lang="en-US" sz="2400" dirty="0" smtClean="0"/>
              <a:t>concerns</a:t>
            </a:r>
          </a:p>
          <a:p>
            <a:r>
              <a:rPr lang="en-US" sz="2400" dirty="0" smtClean="0"/>
              <a:t>Locally Lilly corporation uses Amazon for drug discovery; Biology and chemistry departments don’t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6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Trustworthy Cloud Computing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Public Clouds</a:t>
            </a:r>
            <a:r>
              <a:rPr lang="en-US" dirty="0" smtClean="0"/>
              <a:t> are </a:t>
            </a:r>
            <a:r>
              <a:rPr lang="en-US" b="1" dirty="0" smtClean="0"/>
              <a:t>elastic</a:t>
            </a:r>
            <a:r>
              <a:rPr lang="en-US" dirty="0" smtClean="0"/>
              <a:t> (can be scaled up and down) as large and </a:t>
            </a:r>
            <a:r>
              <a:rPr lang="en-US" b="1" dirty="0" smtClean="0"/>
              <a:t>shared</a:t>
            </a:r>
          </a:p>
          <a:p>
            <a:pPr lvl="1"/>
            <a:r>
              <a:rPr lang="en-US" b="1" dirty="0" smtClean="0"/>
              <a:t>Sharing</a:t>
            </a:r>
            <a:r>
              <a:rPr lang="en-US" dirty="0" smtClean="0"/>
              <a:t> implies </a:t>
            </a:r>
            <a:r>
              <a:rPr lang="en-US" b="1" dirty="0" smtClean="0"/>
              <a:t>privacy</a:t>
            </a:r>
            <a:r>
              <a:rPr lang="en-US" dirty="0" smtClean="0"/>
              <a:t> and security concerns; need to learn how to use shared facilities</a:t>
            </a:r>
          </a:p>
          <a:p>
            <a:r>
              <a:rPr lang="en-US" b="1" dirty="0" smtClean="0"/>
              <a:t>Private clouds </a:t>
            </a:r>
            <a:r>
              <a:rPr lang="en-US" dirty="0" smtClean="0"/>
              <a:t>are not easy to make elastic or cost effective (as too small)</a:t>
            </a:r>
          </a:p>
          <a:p>
            <a:pPr lvl="1"/>
            <a:r>
              <a:rPr lang="en-US" dirty="0" smtClean="0"/>
              <a:t>Need to support public (aka shared) and private clouds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Amazon</a:t>
            </a:r>
            <a:r>
              <a:rPr lang="en-US" dirty="0" smtClean="0"/>
              <a:t> is 100X more secure than your infrastructure” (Bio-IT Boston April 2011)</a:t>
            </a:r>
          </a:p>
          <a:p>
            <a:pPr lvl="1"/>
            <a:r>
              <a:rPr lang="en-US" dirty="0" smtClean="0"/>
              <a:t>But how do we establish this trust?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Amazon</a:t>
            </a:r>
            <a:r>
              <a:rPr lang="en-US" dirty="0" smtClean="0"/>
              <a:t> is more or less useless as NIH will only let us run 20% of our genomic data on it so not worth the effort to port software to cloud” (Bio-IT Boston)</a:t>
            </a:r>
          </a:p>
          <a:p>
            <a:pPr lvl="1"/>
            <a:r>
              <a:rPr lang="en-US" dirty="0" smtClean="0"/>
              <a:t>Need to establish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5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Trustworthy Cloud Approaches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1" y="1219200"/>
            <a:ext cx="89916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Rich access control </a:t>
            </a:r>
            <a:r>
              <a:rPr lang="en-US" dirty="0" smtClean="0"/>
              <a:t>with roles and sensitivity to combined datasets  </a:t>
            </a:r>
          </a:p>
          <a:p>
            <a:r>
              <a:rPr lang="en-US" b="1" dirty="0" err="1" smtClean="0"/>
              <a:t>Anonymization</a:t>
            </a:r>
            <a:r>
              <a:rPr lang="en-US" dirty="0" smtClean="0"/>
              <a:t> &amp; </a:t>
            </a:r>
            <a:r>
              <a:rPr lang="en-US" b="1" dirty="0" smtClean="0"/>
              <a:t>Differential Privacy </a:t>
            </a:r>
            <a:r>
              <a:rPr lang="en-US" dirty="0" smtClean="0"/>
              <a:t>– defend against  sophisticated datamining </a:t>
            </a:r>
            <a:r>
              <a:rPr lang="en-US" dirty="0"/>
              <a:t>and establish trust that it </a:t>
            </a:r>
            <a:r>
              <a:rPr lang="en-US" dirty="0" smtClean="0"/>
              <a:t>can</a:t>
            </a:r>
          </a:p>
          <a:p>
            <a:r>
              <a:rPr lang="en-US" b="1" dirty="0" smtClean="0"/>
              <a:t>Secure environments </a:t>
            </a:r>
            <a:r>
              <a:rPr lang="en-US" dirty="0" smtClean="0"/>
              <a:t>(systems) such as Amazon Virtual Private Cloud – defend against sophisticated attacks and establish trust that it can</a:t>
            </a:r>
          </a:p>
          <a:p>
            <a:r>
              <a:rPr lang="en-US" b="1" dirty="0"/>
              <a:t>Application specific </a:t>
            </a:r>
            <a:r>
              <a:rPr lang="en-US" dirty="0"/>
              <a:t>approaches such as database privacy</a:t>
            </a:r>
          </a:p>
          <a:p>
            <a:r>
              <a:rPr lang="en-US" b="1" dirty="0" smtClean="0"/>
              <a:t>Hierarchical algorithms </a:t>
            </a:r>
            <a:r>
              <a:rPr lang="en-US" dirty="0" smtClean="0"/>
              <a:t>where sensitive computations need modest computing on non-shared resources</a:t>
            </a:r>
          </a:p>
          <a:p>
            <a:r>
              <a:rPr lang="en-US" b="1" dirty="0" smtClean="0"/>
              <a:t>Iterative MapReduce </a:t>
            </a:r>
            <a:r>
              <a:rPr lang="en-US" dirty="0" smtClean="0"/>
              <a:t>can be built on </a:t>
            </a:r>
            <a:r>
              <a:rPr lang="en-US" b="1" dirty="0" smtClean="0"/>
              <a:t>classic pub-sub communication software</a:t>
            </a:r>
            <a:r>
              <a:rPr lang="en-US" dirty="0" smtClean="0"/>
              <a:t> with known security approaches</a:t>
            </a:r>
          </a:p>
        </p:txBody>
      </p:sp>
    </p:spTree>
    <p:extLst>
      <p:ext uri="{BB962C8B-B14F-4D97-AF65-F5344CB8AC3E}">
        <p14:creationId xmlns:p14="http://schemas.microsoft.com/office/powerpoint/2010/main" val="81111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Hybrid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0"/>
            <a:ext cx="89154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Some issues:</a:t>
            </a:r>
          </a:p>
          <a:p>
            <a:pPr lvl="1"/>
            <a:r>
              <a:rPr lang="en-US" dirty="0" smtClean="0"/>
              <a:t>Can algorithm isolate “sensitive” computation to a small private cloud</a:t>
            </a:r>
          </a:p>
          <a:p>
            <a:pPr lvl="1"/>
            <a:r>
              <a:rPr lang="en-US" dirty="0" smtClean="0"/>
              <a:t>Is private—public bandwidth sufficient?</a:t>
            </a:r>
          </a:p>
          <a:p>
            <a:pPr lvl="1"/>
            <a:r>
              <a:rPr lang="en-US" dirty="0" smtClean="0"/>
              <a:t>Is whole system elastic?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438275" y="914400"/>
            <a:ext cx="5724525" cy="2960132"/>
            <a:chOff x="533400" y="1219200"/>
            <a:chExt cx="5724525" cy="2960132"/>
          </a:xfrm>
        </p:grpSpPr>
        <p:grpSp>
          <p:nvGrpSpPr>
            <p:cNvPr id="4" name="Group 19"/>
            <p:cNvGrpSpPr/>
            <p:nvPr/>
          </p:nvGrpSpPr>
          <p:grpSpPr>
            <a:xfrm>
              <a:off x="3733800" y="1219200"/>
              <a:ext cx="2524125" cy="2524125"/>
              <a:chOff x="6324600" y="4191000"/>
              <a:chExt cx="2524125" cy="2524125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24600" y="4191000"/>
                <a:ext cx="2524125" cy="2524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172325" y="4352925"/>
                <a:ext cx="457200" cy="339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62017" y="5572125"/>
                <a:ext cx="41030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086725" y="5038725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48525" y="5953125"/>
                <a:ext cx="818766" cy="547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019925" y="5191125"/>
                <a:ext cx="342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086725" y="5572125"/>
                <a:ext cx="206181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467725" y="5724525"/>
                <a:ext cx="183066" cy="21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20"/>
            <p:cNvGrpSpPr/>
            <p:nvPr/>
          </p:nvGrpSpPr>
          <p:grpSpPr>
            <a:xfrm>
              <a:off x="685800" y="2133600"/>
              <a:ext cx="1076325" cy="1076325"/>
              <a:chOff x="6324600" y="4191000"/>
              <a:chExt cx="2524125" cy="2524125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324600" y="4191000"/>
                <a:ext cx="2524125" cy="2524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172325" y="4352925"/>
                <a:ext cx="457200" cy="339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762017" y="5572125"/>
                <a:ext cx="41030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086725" y="5038725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248525" y="5953125"/>
                <a:ext cx="818766" cy="547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0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019925" y="5191125"/>
                <a:ext cx="342900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086725" y="5572125"/>
                <a:ext cx="206181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8467725" y="5724525"/>
                <a:ext cx="183066" cy="21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2" name="Straight Arrow Connector 21"/>
            <p:cNvCxnSpPr/>
            <p:nvPr/>
          </p:nvCxnSpPr>
          <p:spPr>
            <a:xfrm flipV="1">
              <a:off x="2057400" y="2590800"/>
              <a:ext cx="1524000" cy="3254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3400" y="3276600"/>
              <a:ext cx="2160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“small” Private Cloud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1000" y="3810000"/>
              <a:ext cx="134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Public Cloud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267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Amazon Virtual Private Cloud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43400"/>
            <a:ext cx="8229600" cy="2316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Can Amazon implement elastic VPC’s that really separate storage, computing and </a:t>
            </a:r>
            <a:r>
              <a:rPr lang="en-US" dirty="0" err="1" smtClean="0"/>
              <a:t>networkking</a:t>
            </a:r>
            <a:endParaRPr lang="en-US" dirty="0" smtClean="0"/>
          </a:p>
          <a:p>
            <a:r>
              <a:rPr lang="en-US" dirty="0" smtClean="0"/>
              <a:t>Do you trust barriers Amazon implemented in public cloud</a:t>
            </a:r>
          </a:p>
          <a:p>
            <a:endParaRPr lang="en-US" dirty="0"/>
          </a:p>
        </p:txBody>
      </p:sp>
      <p:pic>
        <p:nvPicPr>
          <p:cNvPr id="2050" name="Picture 2" descr="Amazon VPC Detailed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14400"/>
            <a:ext cx="476250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1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</TotalTime>
  <Words>622</Words>
  <Application>Microsoft Office PowerPoint</Application>
  <PresentationFormat>On-screen Show (4:3)</PresentationFormat>
  <Paragraphs>77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Panel on Recent Advances in the Security of Telecommunication and Network Systems</vt:lpstr>
      <vt:lpstr>Biomedical Cloud Issues</vt:lpstr>
      <vt:lpstr>PowerPoint Presentation</vt:lpstr>
      <vt:lpstr>Security, Privacy, Trust </vt:lpstr>
      <vt:lpstr>Security and Privacy in Cloud Computing</vt:lpstr>
      <vt:lpstr>Trustworthy Cloud Computing</vt:lpstr>
      <vt:lpstr>Trustworthy Cloud Approaches</vt:lpstr>
      <vt:lpstr>Hybrid Clouds</vt:lpstr>
      <vt:lpstr>Amazon Virtual Private Cloud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versus Social Media Panel Summit</dc:title>
  <dc:creator>Geoffrey Fox</dc:creator>
  <cp:lastModifiedBy>Geoffrey Fox</cp:lastModifiedBy>
  <cp:revision>23</cp:revision>
  <dcterms:created xsi:type="dcterms:W3CDTF">2011-12-13T04:13:22Z</dcterms:created>
  <dcterms:modified xsi:type="dcterms:W3CDTF">2012-07-24T05:44:28Z</dcterms:modified>
</cp:coreProperties>
</file>