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47"/>
  </p:notesMasterIdLst>
  <p:sldIdLst>
    <p:sldId id="267" r:id="rId3"/>
    <p:sldId id="290" r:id="rId4"/>
    <p:sldId id="292" r:id="rId5"/>
    <p:sldId id="293" r:id="rId6"/>
    <p:sldId id="294" r:id="rId7"/>
    <p:sldId id="295" r:id="rId8"/>
    <p:sldId id="296" r:id="rId9"/>
    <p:sldId id="297" r:id="rId10"/>
    <p:sldId id="298" r:id="rId11"/>
    <p:sldId id="300" r:id="rId12"/>
    <p:sldId id="335" r:id="rId13"/>
    <p:sldId id="299" r:id="rId14"/>
    <p:sldId id="336" r:id="rId15"/>
    <p:sldId id="275" r:id="rId16"/>
    <p:sldId id="276" r:id="rId17"/>
    <p:sldId id="310" r:id="rId18"/>
    <p:sldId id="311" r:id="rId19"/>
    <p:sldId id="339" r:id="rId20"/>
    <p:sldId id="282" r:id="rId21"/>
    <p:sldId id="283" r:id="rId22"/>
    <p:sldId id="277" r:id="rId23"/>
    <p:sldId id="313" r:id="rId24"/>
    <p:sldId id="314" r:id="rId25"/>
    <p:sldId id="315" r:id="rId26"/>
    <p:sldId id="316" r:id="rId27"/>
    <p:sldId id="317" r:id="rId28"/>
    <p:sldId id="288" r:id="rId29"/>
    <p:sldId id="289" r:id="rId30"/>
    <p:sldId id="278" r:id="rId31"/>
    <p:sldId id="343" r:id="rId32"/>
    <p:sldId id="279" r:id="rId33"/>
    <p:sldId id="325" r:id="rId34"/>
    <p:sldId id="324" r:id="rId35"/>
    <p:sldId id="326" r:id="rId36"/>
    <p:sldId id="321" r:id="rId37"/>
    <p:sldId id="340" r:id="rId38"/>
    <p:sldId id="344" r:id="rId39"/>
    <p:sldId id="345" r:id="rId40"/>
    <p:sldId id="364" r:id="rId41"/>
    <p:sldId id="347" r:id="rId42"/>
    <p:sldId id="363" r:id="rId43"/>
    <p:sldId id="358" r:id="rId44"/>
    <p:sldId id="359" r:id="rId45"/>
    <p:sldId id="32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293" autoAdjust="0"/>
  </p:normalViewPr>
  <p:slideViewPr>
    <p:cSldViewPr>
      <p:cViewPr varScale="1">
        <p:scale>
          <a:sx n="72" d="100"/>
          <a:sy n="72" d="100"/>
        </p:scale>
        <p:origin x="-90"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cademic\phd\Thesis\Benchmarks\m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eoffrey%20Fox\Desktop\azuremr_swg_scale_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8510.4749999997584</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89486464"/>
        <c:axId val="92214400"/>
      </c:barChart>
      <c:catAx>
        <c:axId val="89486464"/>
        <c:scaling>
          <c:orientation val="minMax"/>
        </c:scaling>
        <c:axPos val="b"/>
        <c:numFmt formatCode="0" sourceLinked="1"/>
        <c:tickLblPos val="nextTo"/>
        <c:txPr>
          <a:bodyPr/>
          <a:lstStyle/>
          <a:p>
            <a:pPr>
              <a:defRPr sz="1200"/>
            </a:pPr>
            <a:endParaRPr lang="en-US"/>
          </a:p>
        </c:txPr>
        <c:crossAx val="92214400"/>
        <c:crosses val="autoZero"/>
        <c:auto val="1"/>
        <c:lblAlgn val="ctr"/>
        <c:lblOffset val="100"/>
      </c:catAx>
      <c:valAx>
        <c:axId val="92214400"/>
        <c:scaling>
          <c:orientation val="minMax"/>
        </c:scaling>
        <c:axPos val="l"/>
        <c:majorGridlines/>
        <c:numFmt formatCode="0" sourceLinked="1"/>
        <c:tickLblPos val="nextTo"/>
        <c:txPr>
          <a:bodyPr/>
          <a:lstStyle/>
          <a:p>
            <a:pPr>
              <a:defRPr sz="1200"/>
            </a:pPr>
            <a:endParaRPr lang="en-US"/>
          </a:p>
        </c:txPr>
        <c:crossAx val="89486464"/>
        <c:crosses val="autoZero"/>
        <c:crossBetween val="between"/>
      </c:valAx>
    </c:plotArea>
    <c:legend>
      <c:legendPos val="r"/>
      <c:layout>
        <c:manualLayout>
          <c:xMode val="edge"/>
          <c:yMode val="edge"/>
          <c:x val="0.19739632545931796"/>
          <c:y val="6.368427736855474E-2"/>
          <c:w val="0.32490354330709198"/>
          <c:h val="0.19694564389129074"/>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41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1619.9356016916763</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1824.4357939254262</c:v>
                </c:pt>
                <c:pt idx="5">
                  <c:v>1761.6188710969957</c:v>
                </c:pt>
              </c:numCache>
            </c:numRef>
          </c:yVal>
        </c:ser>
        <c:axId val="96321536"/>
        <c:axId val="96323456"/>
      </c:scatterChart>
      <c:valAx>
        <c:axId val="96321536"/>
        <c:scaling>
          <c:orientation val="minMax"/>
        </c:scaling>
        <c:axPos val="b"/>
        <c:title>
          <c:tx>
            <c:rich>
              <a:bodyPr/>
              <a:lstStyle/>
              <a:p>
                <a:pPr>
                  <a:defRPr/>
                </a:pPr>
                <a:r>
                  <a:rPr lang="en-US"/>
                  <a:t>Standard Deviation</a:t>
                </a:r>
              </a:p>
            </c:rich>
          </c:tx>
          <c:layout>
            <c:manualLayout>
              <c:xMode val="edge"/>
              <c:yMode val="edge"/>
              <c:x val="0.426374881331329"/>
              <c:y val="0.80371152469578255"/>
            </c:manualLayout>
          </c:layout>
        </c:title>
        <c:numFmt formatCode="General" sourceLinked="1"/>
        <c:majorTickMark val="none"/>
        <c:tickLblPos val="nextTo"/>
        <c:txPr>
          <a:bodyPr/>
          <a:lstStyle/>
          <a:p>
            <a:pPr>
              <a:defRPr sz="1400"/>
            </a:pPr>
            <a:endParaRPr lang="en-US"/>
          </a:p>
        </c:txPr>
        <c:crossAx val="96323456"/>
        <c:crosses val="autoZero"/>
        <c:crossBetween val="midCat"/>
      </c:valAx>
      <c:valAx>
        <c:axId val="96323456"/>
        <c:scaling>
          <c:orientation val="minMax"/>
          <c:min val="1500"/>
        </c:scaling>
        <c:axPos val="l"/>
        <c:majorGridlines/>
        <c:title>
          <c:tx>
            <c:rich>
              <a:bodyPr/>
              <a:lstStyle/>
              <a:p>
                <a:pPr>
                  <a:defRPr/>
                </a:pPr>
                <a:r>
                  <a:rPr lang="en-US"/>
                  <a:t>Time (s)</a:t>
                </a:r>
              </a:p>
            </c:rich>
          </c:tx>
        </c:title>
        <c:numFmt formatCode="General" sourceLinked="1"/>
        <c:majorTickMark val="none"/>
        <c:tickLblPos val="nextTo"/>
        <c:txPr>
          <a:bodyPr/>
          <a:lstStyle/>
          <a:p>
            <a:pPr>
              <a:defRPr sz="1400"/>
            </a:pPr>
            <a:endParaRPr lang="en-US"/>
          </a:p>
        </c:txPr>
        <c:crossAx val="96321536"/>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dirty="0"/>
              <a:t>Performance of MDS - Twister vs. </a:t>
            </a:r>
            <a:r>
              <a:rPr lang="en-US" sz="2800" dirty="0" smtClean="0">
                <a:solidFill>
                  <a:srgbClr val="FF0000"/>
                </a:solidFill>
              </a:rPr>
              <a:t>MPI.NET </a:t>
            </a:r>
            <a:r>
              <a:rPr lang="en-US" sz="2800" dirty="0" smtClean="0">
                <a:solidFill>
                  <a:srgbClr val="92D050"/>
                </a:solidFill>
              </a:rPr>
              <a:t>(Using</a:t>
            </a:r>
            <a:r>
              <a:rPr lang="en-US" sz="2800" baseline="0" dirty="0" smtClean="0">
                <a:solidFill>
                  <a:srgbClr val="92D050"/>
                </a:solidFill>
              </a:rPr>
              <a:t> Tempest Cluster)</a:t>
            </a:r>
            <a:endParaRPr lang="en-US" sz="2800" dirty="0">
              <a:solidFill>
                <a:srgbClr val="92D050"/>
              </a:solidFill>
            </a:endParaRPr>
          </a:p>
        </c:rich>
      </c:tx>
    </c:title>
    <c:plotArea>
      <c:layout>
        <c:manualLayout>
          <c:layoutTarget val="inner"/>
          <c:xMode val="edge"/>
          <c:yMode val="edge"/>
          <c:x val="0.16962974288408122"/>
          <c:y val="0.15948434622467791"/>
          <c:w val="0.75584826168573993"/>
          <c:h val="0.60893780542625542"/>
        </c:manualLayout>
      </c:layout>
      <c:barChart>
        <c:barDir val="col"/>
        <c:grouping val="clustered"/>
        <c:ser>
          <c:idx val="0"/>
          <c:order val="0"/>
          <c:tx>
            <c:v>MPI</c:v>
          </c:tx>
          <c:cat>
            <c:strRef>
              <c:f>MDS!$B$2:$D$2</c:f>
              <c:strCache>
                <c:ptCount val="3"/>
                <c:pt idx="0">
                  <c:v>Patient-10000</c:v>
                </c:pt>
                <c:pt idx="1">
                  <c:v>MC-30000</c:v>
                </c:pt>
                <c:pt idx="2">
                  <c:v>ALU-35339</c:v>
                </c:pt>
              </c:strCache>
            </c:strRef>
          </c:cat>
          <c:val>
            <c:numRef>
              <c:f>MDS!$B$8:$D$8</c:f>
              <c:numCache>
                <c:formatCode>General</c:formatCode>
                <c:ptCount val="3"/>
                <c:pt idx="0">
                  <c:v>240.108</c:v>
                </c:pt>
                <c:pt idx="1">
                  <c:v>3345.96</c:v>
                </c:pt>
                <c:pt idx="2">
                  <c:v>12900.115</c:v>
                </c:pt>
              </c:numCache>
            </c:numRef>
          </c:val>
        </c:ser>
        <c:ser>
          <c:idx val="1"/>
          <c:order val="1"/>
          <c:tx>
            <c:v>Twister</c:v>
          </c:tx>
          <c:cat>
            <c:strRef>
              <c:f>MDS!$B$2:$D$2</c:f>
              <c:strCache>
                <c:ptCount val="3"/>
                <c:pt idx="0">
                  <c:v>Patient-10000</c:v>
                </c:pt>
                <c:pt idx="1">
                  <c:v>MC-30000</c:v>
                </c:pt>
                <c:pt idx="2">
                  <c:v>ALU-35339</c:v>
                </c:pt>
              </c:strCache>
            </c:strRef>
          </c:cat>
          <c:val>
            <c:numRef>
              <c:f>MDS!$B$9:$D$9</c:f>
              <c:numCache>
                <c:formatCode>General</c:formatCode>
                <c:ptCount val="3"/>
                <c:pt idx="0">
                  <c:v>262.56700000000001</c:v>
                </c:pt>
                <c:pt idx="1">
                  <c:v>2800.7150000000001</c:v>
                </c:pt>
                <c:pt idx="2">
                  <c:v>7797.1190000000024</c:v>
                </c:pt>
              </c:numCache>
            </c:numRef>
          </c:val>
        </c:ser>
        <c:axId val="96381184"/>
        <c:axId val="96836224"/>
      </c:barChart>
      <c:catAx>
        <c:axId val="96381184"/>
        <c:scaling>
          <c:orientation val="minMax"/>
        </c:scaling>
        <c:axPos val="b"/>
        <c:title>
          <c:tx>
            <c:rich>
              <a:bodyPr/>
              <a:lstStyle/>
              <a:p>
                <a:pPr>
                  <a:defRPr sz="1800"/>
                </a:pPr>
                <a:r>
                  <a:rPr lang="en-US" sz="1800"/>
                  <a:t>Data Sets</a:t>
                </a:r>
              </a:p>
            </c:rich>
          </c:tx>
        </c:title>
        <c:majorTickMark val="none"/>
        <c:tickLblPos val="nextTo"/>
        <c:txPr>
          <a:bodyPr/>
          <a:lstStyle/>
          <a:p>
            <a:pPr>
              <a:defRPr sz="1800"/>
            </a:pPr>
            <a:endParaRPr lang="en-US"/>
          </a:p>
        </c:txPr>
        <c:crossAx val="96836224"/>
        <c:crosses val="autoZero"/>
        <c:auto val="1"/>
        <c:lblAlgn val="ctr"/>
        <c:lblOffset val="100"/>
      </c:catAx>
      <c:valAx>
        <c:axId val="96836224"/>
        <c:scaling>
          <c:orientation val="minMax"/>
        </c:scaling>
        <c:axPos val="l"/>
        <c:majorGridlines/>
        <c:title>
          <c:tx>
            <c:rich>
              <a:bodyPr/>
              <a:lstStyle/>
              <a:p>
                <a:pPr>
                  <a:defRPr sz="1800"/>
                </a:pPr>
                <a:r>
                  <a:rPr lang="en-US" sz="1800"/>
                  <a:t>Running</a:t>
                </a:r>
                <a:r>
                  <a:rPr lang="en-US" sz="1800" baseline="0"/>
                  <a:t> Time (Seconds)</a:t>
                </a:r>
                <a:endParaRPr lang="en-US" sz="1800"/>
              </a:p>
            </c:rich>
          </c:tx>
        </c:title>
        <c:numFmt formatCode="General" sourceLinked="1"/>
        <c:tickLblPos val="nextTo"/>
        <c:txPr>
          <a:bodyPr/>
          <a:lstStyle/>
          <a:p>
            <a:pPr>
              <a:defRPr sz="1800"/>
            </a:pPr>
            <a:endParaRPr lang="en-US"/>
          </a:p>
        </c:txPr>
        <c:crossAx val="96381184"/>
        <c:crosses val="autoZero"/>
        <c:crossBetween val="between"/>
      </c:valAx>
    </c:plotArea>
    <c:legend>
      <c:legendPos val="r"/>
      <c:layout>
        <c:manualLayout>
          <c:xMode val="edge"/>
          <c:yMode val="edge"/>
          <c:x val="0.17898393768740251"/>
          <c:y val="0.17060222444570119"/>
          <c:w val="0.13493191991777725"/>
          <c:h val="0.1401772255532279"/>
        </c:manualLayout>
      </c:layout>
      <c:spPr>
        <a:solidFill>
          <a:schemeClr val="bg1"/>
        </a:solidFill>
        <a:ln>
          <a:solidFill>
            <a:schemeClr val="tx1"/>
          </a:solidFill>
        </a:ln>
      </c:spPr>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866"/>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1.1763100888888933</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214999424"/>
        <c:axId val="214988288"/>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144692352"/>
        <c:axId val="176772992"/>
      </c:lineChart>
      <c:catAx>
        <c:axId val="144692352"/>
        <c:scaling>
          <c:orientation val="minMax"/>
        </c:scaling>
        <c:axPos val="b"/>
        <c:numFmt formatCode="@" sourceLinked="1"/>
        <c:tickLblPos val="nextTo"/>
        <c:txPr>
          <a:bodyPr rot="-2700000"/>
          <a:lstStyle/>
          <a:p>
            <a:pPr>
              <a:defRPr/>
            </a:pPr>
            <a:endParaRPr lang="en-US"/>
          </a:p>
        </c:txPr>
        <c:crossAx val="176772992"/>
        <c:crosses val="autoZero"/>
        <c:auto val="1"/>
        <c:lblAlgn val="ctr"/>
        <c:lblOffset val="100"/>
      </c:catAx>
      <c:valAx>
        <c:axId val="176772992"/>
        <c:scaling>
          <c:orientation val="minMax"/>
          <c:max val="2400"/>
          <c:min val="0"/>
        </c:scaling>
        <c:axPos val="l"/>
        <c:title>
          <c:tx>
            <c:rich>
              <a:bodyPr rot="-5400000" vert="horz"/>
              <a:lstStyle/>
              <a:p>
                <a:pPr>
                  <a:defRPr/>
                </a:pPr>
                <a:r>
                  <a:rPr lang="en-US"/>
                  <a:t>Compute Time (s)</a:t>
                </a:r>
              </a:p>
            </c:rich>
          </c:tx>
        </c:title>
        <c:numFmt formatCode="General" sourceLinked="1"/>
        <c:tickLblPos val="nextTo"/>
        <c:crossAx val="144692352"/>
        <c:crosses val="autoZero"/>
        <c:crossBetween val="between"/>
      </c:valAx>
      <c:valAx>
        <c:axId val="214988288"/>
        <c:scaling>
          <c:orientation val="minMax"/>
        </c:scaling>
        <c:axPos val="r"/>
        <c:title>
          <c:tx>
            <c:rich>
              <a:bodyPr rot="-5400000" vert="horz"/>
              <a:lstStyle/>
              <a:p>
                <a:pPr>
                  <a:defRPr/>
                </a:pPr>
                <a:r>
                  <a:rPr lang="en-US"/>
                  <a:t>Cost ($)</a:t>
                </a:r>
              </a:p>
            </c:rich>
          </c:tx>
        </c:title>
        <c:numFmt formatCode="#,##0.00" sourceLinked="1"/>
        <c:tickLblPos val="nextTo"/>
        <c:crossAx val="214999424"/>
        <c:crosses val="max"/>
        <c:crossBetween val="between"/>
      </c:valAx>
      <c:catAx>
        <c:axId val="214999424"/>
        <c:scaling>
          <c:orientation val="minMax"/>
        </c:scaling>
        <c:delete val="1"/>
        <c:axPos val="b"/>
        <c:tickLblPos val="none"/>
        <c:crossAx val="214988288"/>
        <c:crosses val="autoZero"/>
        <c:auto val="1"/>
        <c:lblAlgn val="ctr"/>
        <c:lblOffset val="100"/>
      </c:catAx>
    </c:plotArea>
    <c:legend>
      <c:legendPos val="r"/>
      <c:layout>
        <c:manualLayout>
          <c:xMode val="edge"/>
          <c:yMode val="edge"/>
          <c:x val="0.13662590705573568"/>
          <c:y val="1.8314733410303981E-2"/>
          <c:w val="0.6178628994905071"/>
          <c:h val="0.18684020942953444"/>
        </c:manualLayout>
      </c:layout>
    </c:legend>
    <c:plotVisOnly val="1"/>
    <c:dispBlanksAs val="gap"/>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SWG</a:t>
            </a:r>
            <a:r>
              <a:rPr lang="en-US" baseline="0"/>
              <a:t> Pairwise Distance 10k </a:t>
            </a:r>
            <a:r>
              <a:rPr lang="en-US" sz="1600" baseline="0"/>
              <a:t>Sequences</a:t>
            </a:r>
            <a:endParaRPr lang="en-US" sz="1600"/>
          </a:p>
        </c:rich>
      </c:tx>
    </c:title>
    <c:plotArea>
      <c:layout>
        <c:manualLayout>
          <c:layoutTarget val="inner"/>
          <c:xMode val="edge"/>
          <c:yMode val="edge"/>
          <c:x val="0.14598840769903798"/>
          <c:y val="0.19480351414406533"/>
          <c:w val="0.81562948381452471"/>
          <c:h val="0.65482210557013765"/>
        </c:manualLayout>
      </c:layout>
      <c:scatterChart>
        <c:scatterStyle val="smoothMarker"/>
        <c:ser>
          <c:idx val="0"/>
          <c:order val="0"/>
          <c:tx>
            <c:strRef>
              <c:f>Sheet1!$I$1</c:f>
              <c:strCache>
                <c:ptCount val="1"/>
                <c:pt idx="0">
                  <c:v>Time Per Alignment Per Instance</c:v>
                </c:pt>
              </c:strCache>
            </c:strRef>
          </c:tx>
          <c:xVal>
            <c:numRef>
              <c:f>Sheet1!$A$2:$A$6</c:f>
              <c:numCache>
                <c:formatCode>General</c:formatCode>
                <c:ptCount val="5"/>
                <c:pt idx="0">
                  <c:v>32</c:v>
                </c:pt>
                <c:pt idx="1">
                  <c:v>64</c:v>
                </c:pt>
                <c:pt idx="2">
                  <c:v>92</c:v>
                </c:pt>
                <c:pt idx="3">
                  <c:v>128</c:v>
                </c:pt>
                <c:pt idx="4">
                  <c:v>160</c:v>
                </c:pt>
              </c:numCache>
            </c:numRef>
          </c:xVal>
          <c:yVal>
            <c:numRef>
              <c:f>Sheet1!$I$2:$I$6</c:f>
              <c:numCache>
                <c:formatCode>General</c:formatCode>
                <c:ptCount val="5"/>
                <c:pt idx="0">
                  <c:v>5.3380216470588238</c:v>
                </c:pt>
                <c:pt idx="1">
                  <c:v>5.2705882352941194</c:v>
                </c:pt>
                <c:pt idx="2">
                  <c:v>5.2310225882352954</c:v>
                </c:pt>
                <c:pt idx="3">
                  <c:v>5.5021000784313712</c:v>
                </c:pt>
                <c:pt idx="4">
                  <c:v>5.7659356862745073</c:v>
                </c:pt>
              </c:numCache>
            </c:numRef>
          </c:yVal>
          <c:smooth val="1"/>
        </c:ser>
        <c:axId val="215022976"/>
        <c:axId val="219494272"/>
      </c:scatterChart>
      <c:valAx>
        <c:axId val="215022976"/>
        <c:scaling>
          <c:orientation val="minMax"/>
          <c:max val="160"/>
        </c:scaling>
        <c:axPos val="b"/>
        <c:title>
          <c:tx>
            <c:rich>
              <a:bodyPr/>
              <a:lstStyle/>
              <a:p>
                <a:pPr>
                  <a:defRPr/>
                </a:pPr>
                <a:r>
                  <a:rPr lang="en-US"/>
                  <a:t>Number of Azure Small Instances</a:t>
                </a:r>
              </a:p>
            </c:rich>
          </c:tx>
        </c:title>
        <c:numFmt formatCode="General" sourceLinked="1"/>
        <c:tickLblPos val="nextTo"/>
        <c:crossAx val="219494272"/>
        <c:crosses val="autoZero"/>
        <c:crossBetween val="midCat"/>
        <c:majorUnit val="32"/>
      </c:valAx>
      <c:valAx>
        <c:axId val="219494272"/>
        <c:scaling>
          <c:orientation val="minMax"/>
          <c:max val="7"/>
          <c:min val="0"/>
        </c:scaling>
        <c:axPos val="l"/>
        <c:majorGridlines/>
        <c:title>
          <c:tx>
            <c:rich>
              <a:bodyPr rot="-5400000" vert="horz"/>
              <a:lstStyle/>
              <a:p>
                <a:pPr>
                  <a:defRPr/>
                </a:pPr>
                <a:r>
                  <a:rPr lang="en-US"/>
                  <a:t> Alignment Time (ms)</a:t>
                </a:r>
              </a:p>
            </c:rich>
          </c:tx>
        </c:title>
        <c:numFmt formatCode="General" sourceLinked="1"/>
        <c:tickLblPos val="nextTo"/>
        <c:crossAx val="215022976"/>
        <c:crosses val="autoZero"/>
        <c:crossBetween val="midCat"/>
      </c:valAx>
    </c:plotArea>
    <c:legend>
      <c:legendPos val="r"/>
      <c:layout>
        <c:manualLayout>
          <c:xMode val="edge"/>
          <c:yMode val="edge"/>
          <c:x val="0.16216640641438806"/>
          <c:y val="0.21502806940799088"/>
          <c:w val="0.50333986732671077"/>
          <c:h val="8.3717191601050026E-2"/>
        </c:manualLayout>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9A301C54-0DC6-485A-859B-804BE04D6158}" type="presOf" srcId="{4CACBA08-CE71-4AA1-897E-742989903C60}" destId="{78F1FF08-C20D-49B0-B75F-07D108D0A83C}" srcOrd="0" destOrd="0" presId="urn:microsoft.com/office/officeart/2005/8/layout/gear1"/>
    <dgm:cxn modelId="{E0979D7D-E316-494D-A0A1-BDEF46E9802E}" type="presOf" srcId="{08C9E0A0-152E-4A32-9D22-D5C5F728CB6B}" destId="{58B3DCBC-B637-4B29-85A6-2C48BC4AF47C}" srcOrd="1" destOrd="0" presId="urn:microsoft.com/office/officeart/2005/8/layout/gear1"/>
    <dgm:cxn modelId="{C73D7F1F-AA48-4622-8CE2-72BDCAD00D04}" type="presOf" srcId="{0218F697-4CBE-4C0C-AF58-C286B54C9059}" destId="{0F6D8C90-16C7-42D6-9F9D-BF026488E359}" srcOrd="1" destOrd="0" presId="urn:microsoft.com/office/officeart/2005/8/layout/gear1"/>
    <dgm:cxn modelId="{0F7FD60F-2711-40AB-92E2-61FD9FDE37C1}" type="presOf" srcId="{0218F697-4CBE-4C0C-AF58-C286B54C9059}" destId="{E6A9C372-B334-4B3C-AA83-DF4E47E9249C}" srcOrd="2" destOrd="0" presId="urn:microsoft.com/office/officeart/2005/8/layout/gear1"/>
    <dgm:cxn modelId="{CC750E75-EC23-4AFC-95F6-BD475AA2EEAE}" type="presOf" srcId="{0218F697-4CBE-4C0C-AF58-C286B54C9059}" destId="{6D3374D2-C99A-4581-A802-C87DD13E12BB}" srcOrd="0" destOrd="0" presId="urn:microsoft.com/office/officeart/2005/8/layout/gear1"/>
    <dgm:cxn modelId="{6E0B0ACF-19C7-4EE7-8FEB-9E3CC6DB541A}" type="presOf" srcId="{08C9E0A0-152E-4A32-9D22-D5C5F728CB6B}" destId="{C583A7DA-50CE-4044-9423-AB553E59E267}" srcOrd="2" destOrd="0" presId="urn:microsoft.com/office/officeart/2005/8/layout/gear1"/>
    <dgm:cxn modelId="{D987279D-035A-4F39-9564-2C190B29E7DD}" type="presOf" srcId="{AB250563-8AD6-4C26-85DD-3AAE44EE9668}" destId="{A377D33A-F578-4119-8EA1-6060677C6653}" srcOrd="3" destOrd="0" presId="urn:microsoft.com/office/officeart/2005/8/layout/gear1"/>
    <dgm:cxn modelId="{47A90E7D-62D6-42DA-B9E2-2F5F5348205A}" type="presOf" srcId="{AB250563-8AD6-4C26-85DD-3AAE44EE9668}" destId="{211B5417-98E0-47A9-B06D-B14C08C8830D}"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BFD642F2-F035-40FD-A9D1-65AA063EDE27}" type="presOf" srcId="{0531585E-CEBE-41B8-B3FF-4709D4A8A600}" destId="{1CFE3FCB-9A8A-4C97-BE6D-EF29F46EDD25}" srcOrd="0" destOrd="0" presId="urn:microsoft.com/office/officeart/2005/8/layout/gear1"/>
    <dgm:cxn modelId="{0C4D809B-0447-48F3-A4B4-E721747249C4}" type="presOf" srcId="{AB250563-8AD6-4C26-85DD-3AAE44EE9668}" destId="{1D72DCD1-6D11-4AB9-A15D-F84334CE9938}" srcOrd="1" destOrd="0" presId="urn:microsoft.com/office/officeart/2005/8/layout/gear1"/>
    <dgm:cxn modelId="{4CA4E64A-19A4-42DF-8697-D9868EC96412}" type="presOf" srcId="{28CDD406-BBC9-41DF-B545-264B5E5498E6}" destId="{3E3C3B26-C72A-43C7-803F-E2A4950DC1FC}" srcOrd="0" destOrd="0" presId="urn:microsoft.com/office/officeart/2005/8/layout/gear1"/>
    <dgm:cxn modelId="{19ECA36B-931C-44CF-9A87-D3278C94B5FA}" type="presOf" srcId="{AB250563-8AD6-4C26-85DD-3AAE44EE9668}" destId="{C9120FCF-4908-40AD-B782-ECC3DD3C6EFE}" srcOrd="2" destOrd="0" presId="urn:microsoft.com/office/officeart/2005/8/layout/gear1"/>
    <dgm:cxn modelId="{51C664C7-8B5B-45E0-8695-E8A9535F632B}" type="presOf" srcId="{08C9E0A0-152E-4A32-9D22-D5C5F728CB6B}" destId="{176A518A-F69D-4996-9A2C-68DB036C749D}" srcOrd="0" destOrd="0" presId="urn:microsoft.com/office/officeart/2005/8/layout/gear1"/>
    <dgm:cxn modelId="{AA4C7AB5-DF1A-4394-882D-D183CE257F10}" type="presOf" srcId="{299C7145-7777-4205-843A-E1FE08E5307A}" destId="{9E90F593-217C-49A2-A49E-D19075CCCFB7}" srcOrd="0" destOrd="0" presId="urn:microsoft.com/office/officeart/2005/8/layout/gear1"/>
    <dgm:cxn modelId="{3672BA96-7976-424D-A652-708B2D28E22F}" type="presParOf" srcId="{3E3C3B26-C72A-43C7-803F-E2A4950DC1FC}" destId="{6D3374D2-C99A-4581-A802-C87DD13E12BB}" srcOrd="0" destOrd="0" presId="urn:microsoft.com/office/officeart/2005/8/layout/gear1"/>
    <dgm:cxn modelId="{582EF654-C0D3-4A31-A038-F0E2D0623103}" type="presParOf" srcId="{3E3C3B26-C72A-43C7-803F-E2A4950DC1FC}" destId="{0F6D8C90-16C7-42D6-9F9D-BF026488E359}" srcOrd="1" destOrd="0" presId="urn:microsoft.com/office/officeart/2005/8/layout/gear1"/>
    <dgm:cxn modelId="{EAC833CD-71F4-428B-9CB8-83BF8D7930E3}" type="presParOf" srcId="{3E3C3B26-C72A-43C7-803F-E2A4950DC1FC}" destId="{E6A9C372-B334-4B3C-AA83-DF4E47E9249C}" srcOrd="2" destOrd="0" presId="urn:microsoft.com/office/officeart/2005/8/layout/gear1"/>
    <dgm:cxn modelId="{A62A4330-9F5B-4F65-82C1-B72BBF418F57}" type="presParOf" srcId="{3E3C3B26-C72A-43C7-803F-E2A4950DC1FC}" destId="{176A518A-F69D-4996-9A2C-68DB036C749D}" srcOrd="3" destOrd="0" presId="urn:microsoft.com/office/officeart/2005/8/layout/gear1"/>
    <dgm:cxn modelId="{611C4BDA-51D8-4234-A5ED-3A748F8D0269}" type="presParOf" srcId="{3E3C3B26-C72A-43C7-803F-E2A4950DC1FC}" destId="{58B3DCBC-B637-4B29-85A6-2C48BC4AF47C}" srcOrd="4" destOrd="0" presId="urn:microsoft.com/office/officeart/2005/8/layout/gear1"/>
    <dgm:cxn modelId="{0529228B-BD8E-4C97-899B-1C71D16859F1}" type="presParOf" srcId="{3E3C3B26-C72A-43C7-803F-E2A4950DC1FC}" destId="{C583A7DA-50CE-4044-9423-AB553E59E267}" srcOrd="5" destOrd="0" presId="urn:microsoft.com/office/officeart/2005/8/layout/gear1"/>
    <dgm:cxn modelId="{2358F8B5-0F61-4C81-B875-D867CCA3BC57}" type="presParOf" srcId="{3E3C3B26-C72A-43C7-803F-E2A4950DC1FC}" destId="{211B5417-98E0-47A9-B06D-B14C08C8830D}" srcOrd="6" destOrd="0" presId="urn:microsoft.com/office/officeart/2005/8/layout/gear1"/>
    <dgm:cxn modelId="{0D4260BD-EB15-43AE-9610-52CB8A2DEF6C}" type="presParOf" srcId="{3E3C3B26-C72A-43C7-803F-E2A4950DC1FC}" destId="{1D72DCD1-6D11-4AB9-A15D-F84334CE9938}" srcOrd="7" destOrd="0" presId="urn:microsoft.com/office/officeart/2005/8/layout/gear1"/>
    <dgm:cxn modelId="{D2DF664A-E8CC-4636-802F-C4C4BD1428E8}" type="presParOf" srcId="{3E3C3B26-C72A-43C7-803F-E2A4950DC1FC}" destId="{C9120FCF-4908-40AD-B782-ECC3DD3C6EFE}" srcOrd="8" destOrd="0" presId="urn:microsoft.com/office/officeart/2005/8/layout/gear1"/>
    <dgm:cxn modelId="{75925366-76C1-4722-BEAE-FCBDA5A0F029}" type="presParOf" srcId="{3E3C3B26-C72A-43C7-803F-E2A4950DC1FC}" destId="{A377D33A-F578-4119-8EA1-6060677C6653}" srcOrd="9" destOrd="0" presId="urn:microsoft.com/office/officeart/2005/8/layout/gear1"/>
    <dgm:cxn modelId="{4F6A3F4C-E1D5-4DDF-9C2B-C5DE79270EC7}" type="presParOf" srcId="{3E3C3B26-C72A-43C7-803F-E2A4950DC1FC}" destId="{9E90F593-217C-49A2-A49E-D19075CCCFB7}" srcOrd="10" destOrd="0" presId="urn:microsoft.com/office/officeart/2005/8/layout/gear1"/>
    <dgm:cxn modelId="{1C047290-D3DC-4405-8CCA-F0F4EF2A03CE}" type="presParOf" srcId="{3E3C3B26-C72A-43C7-803F-E2A4950DC1FC}" destId="{1CFE3FCB-9A8A-4C97-BE6D-EF29F46EDD25}" srcOrd="11" destOrd="0" presId="urn:microsoft.com/office/officeart/2005/8/layout/gear1"/>
    <dgm:cxn modelId="{A522816B-2E76-455C-8959-A3BF9940E31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ED3E34E6-62F8-4437-B7FC-043352A28711}" type="presOf" srcId="{28CDD406-BBC9-41DF-B545-264B5E5498E6}" destId="{3E3C3B26-C72A-43C7-803F-E2A4950DC1FC}"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B3D67C57-7BAA-409F-9781-DD56126157BC}" type="presOf" srcId="{AB250563-8AD6-4C26-85DD-3AAE44EE9668}" destId="{C9120FCF-4908-40AD-B782-ECC3DD3C6EFE}" srcOrd="2" destOrd="0" presId="urn:microsoft.com/office/officeart/2005/8/layout/gear1"/>
    <dgm:cxn modelId="{BB414F8C-BAD0-442D-B18E-E801E5BD498F}" type="presOf" srcId="{299C7145-7777-4205-843A-E1FE08E5307A}" destId="{9E90F593-217C-49A2-A49E-D19075CCCFB7}" srcOrd="0" destOrd="0" presId="urn:microsoft.com/office/officeart/2005/8/layout/gear1"/>
    <dgm:cxn modelId="{A46B46FD-B4F1-4DF7-B10F-B43F2B613DCF}" type="presOf" srcId="{08C9E0A0-152E-4A32-9D22-D5C5F728CB6B}" destId="{58B3DCBC-B637-4B29-85A6-2C48BC4AF47C}" srcOrd="1" destOrd="0" presId="urn:microsoft.com/office/officeart/2005/8/layout/gear1"/>
    <dgm:cxn modelId="{F6AF7927-0E20-4075-A9DB-95128409B516}" type="presOf" srcId="{0218F697-4CBE-4C0C-AF58-C286B54C9059}" destId="{6D3374D2-C99A-4581-A802-C87DD13E12BB}" srcOrd="0" destOrd="0" presId="urn:microsoft.com/office/officeart/2005/8/layout/gear1"/>
    <dgm:cxn modelId="{54A85C8E-D3DB-4DF3-93B1-F7DFCF30B0E8}" type="presOf" srcId="{0531585E-CEBE-41B8-B3FF-4709D4A8A600}" destId="{1CFE3FCB-9A8A-4C97-BE6D-EF29F46EDD25}"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02A1A71-98A6-4702-A334-DE0BD51DC760}" type="presOf" srcId="{0218F697-4CBE-4C0C-AF58-C286B54C9059}" destId="{0F6D8C90-16C7-42D6-9F9D-BF026488E359}" srcOrd="1" destOrd="0" presId="urn:microsoft.com/office/officeart/2005/8/layout/gear1"/>
    <dgm:cxn modelId="{7DDB51EF-1E42-4571-A743-A226DE27A942}" type="presOf" srcId="{0218F697-4CBE-4C0C-AF58-C286B54C9059}" destId="{E6A9C372-B334-4B3C-AA83-DF4E47E9249C}" srcOrd="2" destOrd="0" presId="urn:microsoft.com/office/officeart/2005/8/layout/gear1"/>
    <dgm:cxn modelId="{36323EB3-9361-4804-98A1-4E16320AF76D}" type="presOf" srcId="{AB250563-8AD6-4C26-85DD-3AAE44EE9668}" destId="{A377D33A-F578-4119-8EA1-6060677C6653}" srcOrd="3" destOrd="0" presId="urn:microsoft.com/office/officeart/2005/8/layout/gear1"/>
    <dgm:cxn modelId="{3243CB38-A2F6-4D21-B9C5-CCB67ABF9729}" type="presOf" srcId="{08C9E0A0-152E-4A32-9D22-D5C5F728CB6B}" destId="{176A518A-F69D-4996-9A2C-68DB036C749D}" srcOrd="0" destOrd="0" presId="urn:microsoft.com/office/officeart/2005/8/layout/gear1"/>
    <dgm:cxn modelId="{9B4892A9-C580-465E-883E-F59060B0FE4E}" type="presOf" srcId="{AB250563-8AD6-4C26-85DD-3AAE44EE9668}" destId="{211B5417-98E0-47A9-B06D-B14C08C8830D}" srcOrd="0" destOrd="0" presId="urn:microsoft.com/office/officeart/2005/8/layout/gear1"/>
    <dgm:cxn modelId="{03EBAE54-7008-45E8-BEAD-BF618B301CA8}" type="presOf" srcId="{08C9E0A0-152E-4A32-9D22-D5C5F728CB6B}" destId="{C583A7DA-50CE-4044-9423-AB553E59E267}" srcOrd="2" destOrd="0" presId="urn:microsoft.com/office/officeart/2005/8/layout/gear1"/>
    <dgm:cxn modelId="{FB027116-51FA-4B54-82F5-E6B2656DCFD0}" type="presOf" srcId="{4CACBA08-CE71-4AA1-897E-742989903C60}" destId="{78F1FF08-C20D-49B0-B75F-07D108D0A83C}" srcOrd="0" destOrd="0" presId="urn:microsoft.com/office/officeart/2005/8/layout/gear1"/>
    <dgm:cxn modelId="{B74EECEC-3CCC-48DC-A544-06EBF2B1B2AE}" type="presOf" srcId="{AB250563-8AD6-4C26-85DD-3AAE44EE9668}" destId="{1D72DCD1-6D11-4AB9-A15D-F84334CE9938}" srcOrd="1" destOrd="0" presId="urn:microsoft.com/office/officeart/2005/8/layout/gear1"/>
    <dgm:cxn modelId="{32597449-964C-4AD5-94BD-73031B1ECB24}" type="presParOf" srcId="{3E3C3B26-C72A-43C7-803F-E2A4950DC1FC}" destId="{6D3374D2-C99A-4581-A802-C87DD13E12BB}" srcOrd="0" destOrd="0" presId="urn:microsoft.com/office/officeart/2005/8/layout/gear1"/>
    <dgm:cxn modelId="{A6F3EA09-7AF9-4465-8702-E61AC4290BB1}" type="presParOf" srcId="{3E3C3B26-C72A-43C7-803F-E2A4950DC1FC}" destId="{0F6D8C90-16C7-42D6-9F9D-BF026488E359}" srcOrd="1" destOrd="0" presId="urn:microsoft.com/office/officeart/2005/8/layout/gear1"/>
    <dgm:cxn modelId="{BA273CD1-5273-4BB2-9A47-85E26D55B7DF}" type="presParOf" srcId="{3E3C3B26-C72A-43C7-803F-E2A4950DC1FC}" destId="{E6A9C372-B334-4B3C-AA83-DF4E47E9249C}" srcOrd="2" destOrd="0" presId="urn:microsoft.com/office/officeart/2005/8/layout/gear1"/>
    <dgm:cxn modelId="{6A21700F-187C-41E9-BA66-F184FCBB95C6}" type="presParOf" srcId="{3E3C3B26-C72A-43C7-803F-E2A4950DC1FC}" destId="{176A518A-F69D-4996-9A2C-68DB036C749D}" srcOrd="3" destOrd="0" presId="urn:microsoft.com/office/officeart/2005/8/layout/gear1"/>
    <dgm:cxn modelId="{53870473-4DFD-4F38-A5E1-2250C4F3EFCE}" type="presParOf" srcId="{3E3C3B26-C72A-43C7-803F-E2A4950DC1FC}" destId="{58B3DCBC-B637-4B29-85A6-2C48BC4AF47C}" srcOrd="4" destOrd="0" presId="urn:microsoft.com/office/officeart/2005/8/layout/gear1"/>
    <dgm:cxn modelId="{E2B4697D-E962-4707-8D35-C399F5492518}" type="presParOf" srcId="{3E3C3B26-C72A-43C7-803F-E2A4950DC1FC}" destId="{C583A7DA-50CE-4044-9423-AB553E59E267}" srcOrd="5" destOrd="0" presId="urn:microsoft.com/office/officeart/2005/8/layout/gear1"/>
    <dgm:cxn modelId="{BEBD58A5-E9D8-4584-9681-5612D204DA4E}" type="presParOf" srcId="{3E3C3B26-C72A-43C7-803F-E2A4950DC1FC}" destId="{211B5417-98E0-47A9-B06D-B14C08C8830D}" srcOrd="6" destOrd="0" presId="urn:microsoft.com/office/officeart/2005/8/layout/gear1"/>
    <dgm:cxn modelId="{700C6150-DE45-4F05-A75C-9C2104937D23}" type="presParOf" srcId="{3E3C3B26-C72A-43C7-803F-E2A4950DC1FC}" destId="{1D72DCD1-6D11-4AB9-A15D-F84334CE9938}" srcOrd="7" destOrd="0" presId="urn:microsoft.com/office/officeart/2005/8/layout/gear1"/>
    <dgm:cxn modelId="{31A31455-449E-4530-AEC6-0701FCA65409}" type="presParOf" srcId="{3E3C3B26-C72A-43C7-803F-E2A4950DC1FC}" destId="{C9120FCF-4908-40AD-B782-ECC3DD3C6EFE}" srcOrd="8" destOrd="0" presId="urn:microsoft.com/office/officeart/2005/8/layout/gear1"/>
    <dgm:cxn modelId="{158EFF2E-2055-4D17-B04B-D4D020233CED}" type="presParOf" srcId="{3E3C3B26-C72A-43C7-803F-E2A4950DC1FC}" destId="{A377D33A-F578-4119-8EA1-6060677C6653}" srcOrd="9" destOrd="0" presId="urn:microsoft.com/office/officeart/2005/8/layout/gear1"/>
    <dgm:cxn modelId="{BBA21B0C-7C0E-45ED-BD74-60AABCD7EFC1}" type="presParOf" srcId="{3E3C3B26-C72A-43C7-803F-E2A4950DC1FC}" destId="{9E90F593-217C-49A2-A49E-D19075CCCFB7}" srcOrd="10" destOrd="0" presId="urn:microsoft.com/office/officeart/2005/8/layout/gear1"/>
    <dgm:cxn modelId="{7F9C3422-1790-4EA6-A441-9297562097BE}" type="presParOf" srcId="{3E3C3B26-C72A-43C7-803F-E2A4950DC1FC}" destId="{1CFE3FCB-9A8A-4C97-BE6D-EF29F46EDD25}" srcOrd="11" destOrd="0" presId="urn:microsoft.com/office/officeart/2005/8/layout/gear1"/>
    <dgm:cxn modelId="{EA5C85CE-798A-419E-A99F-0447D612C49C}"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8182F86-1627-4D39-96F3-75DE3ABB7292}" type="presOf" srcId="{08C9E0A0-152E-4A32-9D22-D5C5F728CB6B}" destId="{176A518A-F69D-4996-9A2C-68DB036C749D}" srcOrd="0" destOrd="0" presId="urn:microsoft.com/office/officeart/2005/8/layout/gear1"/>
    <dgm:cxn modelId="{6F138437-B12E-45EC-AB0C-EE4BEC2B1A68}" type="presOf" srcId="{28CDD406-BBC9-41DF-B545-264B5E5498E6}" destId="{3E3C3B26-C72A-43C7-803F-E2A4950DC1FC}" srcOrd="0" destOrd="0" presId="urn:microsoft.com/office/officeart/2005/8/layout/gear1"/>
    <dgm:cxn modelId="{5CF2ADCE-9B59-405A-852C-F13BFC1AF804}" type="presOf" srcId="{0218F697-4CBE-4C0C-AF58-C286B54C9059}" destId="{6D3374D2-C99A-4581-A802-C87DD13E12BB}" srcOrd="0" destOrd="0" presId="urn:microsoft.com/office/officeart/2005/8/layout/gear1"/>
    <dgm:cxn modelId="{8E09F491-5533-4A63-B7BE-01257666CFC5}" type="presOf" srcId="{4CACBA08-CE71-4AA1-897E-742989903C60}" destId="{78F1FF08-C20D-49B0-B75F-07D108D0A83C}" srcOrd="0" destOrd="0" presId="urn:microsoft.com/office/officeart/2005/8/layout/gear1"/>
    <dgm:cxn modelId="{B9AD9550-3910-4A18-9390-115C14BC7985}" type="presOf" srcId="{AB250563-8AD6-4C26-85DD-3AAE44EE9668}" destId="{C9120FCF-4908-40AD-B782-ECC3DD3C6EFE}"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3ABC2B74-8196-4916-BD7A-60DC75ADBBA3}" type="presOf" srcId="{AB250563-8AD6-4C26-85DD-3AAE44EE9668}" destId="{A377D33A-F578-4119-8EA1-6060677C6653}" srcOrd="3" destOrd="0" presId="urn:microsoft.com/office/officeart/2005/8/layout/gear1"/>
    <dgm:cxn modelId="{BEF9D24E-49A0-432D-9F82-6A61ADBA129C}" type="presOf" srcId="{AB250563-8AD6-4C26-85DD-3AAE44EE9668}" destId="{211B5417-98E0-47A9-B06D-B14C08C8830D}" srcOrd="0" destOrd="0" presId="urn:microsoft.com/office/officeart/2005/8/layout/gear1"/>
    <dgm:cxn modelId="{6D937FBE-458B-472F-97BC-78D6EF133C88}" type="presOf" srcId="{0218F697-4CBE-4C0C-AF58-C286B54C9059}" destId="{0F6D8C90-16C7-42D6-9F9D-BF026488E359}" srcOrd="1" destOrd="0" presId="urn:microsoft.com/office/officeart/2005/8/layout/gear1"/>
    <dgm:cxn modelId="{37DF1A00-B778-4A6F-BD8D-414FEB53DD00}" type="presOf" srcId="{0531585E-CEBE-41B8-B3FF-4709D4A8A600}" destId="{1CFE3FCB-9A8A-4C97-BE6D-EF29F46EDD25}" srcOrd="0" destOrd="0" presId="urn:microsoft.com/office/officeart/2005/8/layout/gear1"/>
    <dgm:cxn modelId="{E5251C35-201B-429D-A2D3-0A34C49ED475}" type="presOf" srcId="{0218F697-4CBE-4C0C-AF58-C286B54C9059}" destId="{E6A9C372-B334-4B3C-AA83-DF4E47E9249C}" srcOrd="2" destOrd="0" presId="urn:microsoft.com/office/officeart/2005/8/layout/gear1"/>
    <dgm:cxn modelId="{07E8DE52-F1F2-4866-AA69-7C3E795D05BC}" type="presOf" srcId="{AB250563-8AD6-4C26-85DD-3AAE44EE9668}" destId="{1D72DCD1-6D11-4AB9-A15D-F84334CE9938}" srcOrd="1" destOrd="0" presId="urn:microsoft.com/office/officeart/2005/8/layout/gear1"/>
    <dgm:cxn modelId="{E9CE997F-0BE6-4EF7-80B8-14A21229E351}" type="presOf" srcId="{299C7145-7777-4205-843A-E1FE08E5307A}" destId="{9E90F593-217C-49A2-A49E-D19075CCCFB7}" srcOrd="0" destOrd="0" presId="urn:microsoft.com/office/officeart/2005/8/layout/gear1"/>
    <dgm:cxn modelId="{D6B30B01-0E34-4ECE-90F5-88F01B67733E}" type="presOf" srcId="{08C9E0A0-152E-4A32-9D22-D5C5F728CB6B}" destId="{58B3DCBC-B637-4B29-85A6-2C48BC4AF47C}" srcOrd="1" destOrd="0" presId="urn:microsoft.com/office/officeart/2005/8/layout/gear1"/>
    <dgm:cxn modelId="{F277AA21-7C19-4884-9177-02050099E328}" type="presOf" srcId="{08C9E0A0-152E-4A32-9D22-D5C5F728CB6B}" destId="{C583A7DA-50CE-4044-9423-AB553E59E267}" srcOrd="2" destOrd="0" presId="urn:microsoft.com/office/officeart/2005/8/layout/gear1"/>
    <dgm:cxn modelId="{C00E332B-A2CE-4C92-988D-E657F08E324F}" type="presParOf" srcId="{3E3C3B26-C72A-43C7-803F-E2A4950DC1FC}" destId="{6D3374D2-C99A-4581-A802-C87DD13E12BB}" srcOrd="0" destOrd="0" presId="urn:microsoft.com/office/officeart/2005/8/layout/gear1"/>
    <dgm:cxn modelId="{B9484E78-AF7D-48D0-B428-2FB30070C6EF}" type="presParOf" srcId="{3E3C3B26-C72A-43C7-803F-E2A4950DC1FC}" destId="{0F6D8C90-16C7-42D6-9F9D-BF026488E359}" srcOrd="1" destOrd="0" presId="urn:microsoft.com/office/officeart/2005/8/layout/gear1"/>
    <dgm:cxn modelId="{908558FB-2236-4C7A-9FB8-5DFB16F5DC9A}" type="presParOf" srcId="{3E3C3B26-C72A-43C7-803F-E2A4950DC1FC}" destId="{E6A9C372-B334-4B3C-AA83-DF4E47E9249C}" srcOrd="2" destOrd="0" presId="urn:microsoft.com/office/officeart/2005/8/layout/gear1"/>
    <dgm:cxn modelId="{2DDEDE8D-32BD-47FA-9AA4-8AADDF83B80C}" type="presParOf" srcId="{3E3C3B26-C72A-43C7-803F-E2A4950DC1FC}" destId="{176A518A-F69D-4996-9A2C-68DB036C749D}" srcOrd="3" destOrd="0" presId="urn:microsoft.com/office/officeart/2005/8/layout/gear1"/>
    <dgm:cxn modelId="{1B74226B-950B-4FF3-85A4-A5EFC3833F2C}" type="presParOf" srcId="{3E3C3B26-C72A-43C7-803F-E2A4950DC1FC}" destId="{58B3DCBC-B637-4B29-85A6-2C48BC4AF47C}" srcOrd="4" destOrd="0" presId="urn:microsoft.com/office/officeart/2005/8/layout/gear1"/>
    <dgm:cxn modelId="{8D6CF3B6-34EC-439F-A229-74BA0FFF023D}" type="presParOf" srcId="{3E3C3B26-C72A-43C7-803F-E2A4950DC1FC}" destId="{C583A7DA-50CE-4044-9423-AB553E59E267}" srcOrd="5" destOrd="0" presId="urn:microsoft.com/office/officeart/2005/8/layout/gear1"/>
    <dgm:cxn modelId="{0ED83E24-6ABC-424C-9994-E3B6A6136D1B}" type="presParOf" srcId="{3E3C3B26-C72A-43C7-803F-E2A4950DC1FC}" destId="{211B5417-98E0-47A9-B06D-B14C08C8830D}" srcOrd="6" destOrd="0" presId="urn:microsoft.com/office/officeart/2005/8/layout/gear1"/>
    <dgm:cxn modelId="{92F1E600-EBF8-4B22-B904-E3EC47292ED2}" type="presParOf" srcId="{3E3C3B26-C72A-43C7-803F-E2A4950DC1FC}" destId="{1D72DCD1-6D11-4AB9-A15D-F84334CE9938}" srcOrd="7" destOrd="0" presId="urn:microsoft.com/office/officeart/2005/8/layout/gear1"/>
    <dgm:cxn modelId="{26116558-6C4D-433F-B17E-A63B30234B51}" type="presParOf" srcId="{3E3C3B26-C72A-43C7-803F-E2A4950DC1FC}" destId="{C9120FCF-4908-40AD-B782-ECC3DD3C6EFE}" srcOrd="8" destOrd="0" presId="urn:microsoft.com/office/officeart/2005/8/layout/gear1"/>
    <dgm:cxn modelId="{BE8CEB26-1F61-41DB-A978-C420F8628F2B}" type="presParOf" srcId="{3E3C3B26-C72A-43C7-803F-E2A4950DC1FC}" destId="{A377D33A-F578-4119-8EA1-6060677C6653}" srcOrd="9" destOrd="0" presId="urn:microsoft.com/office/officeart/2005/8/layout/gear1"/>
    <dgm:cxn modelId="{4EB26F73-D26A-458A-8E12-CF47D41D9294}" type="presParOf" srcId="{3E3C3B26-C72A-43C7-803F-E2A4950DC1FC}" destId="{9E90F593-217C-49A2-A49E-D19075CCCFB7}" srcOrd="10" destOrd="0" presId="urn:microsoft.com/office/officeart/2005/8/layout/gear1"/>
    <dgm:cxn modelId="{8AE745FC-A2E1-4395-8C18-65F718364188}" type="presParOf" srcId="{3E3C3B26-C72A-43C7-803F-E2A4950DC1FC}" destId="{1CFE3FCB-9A8A-4C97-BE6D-EF29F46EDD25}" srcOrd="11" destOrd="0" presId="urn:microsoft.com/office/officeart/2005/8/layout/gear1"/>
    <dgm:cxn modelId="{AD7CCA87-0619-40D5-8C8F-F35B592D25E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ABAD3964-6545-4678-B475-2E10C9B4C9A0}" type="presOf" srcId="{28CDD406-BBC9-41DF-B545-264B5E5498E6}" destId="{3E3C3B26-C72A-43C7-803F-E2A4950DC1FC}" srcOrd="0" destOrd="0" presId="urn:microsoft.com/office/officeart/2005/8/layout/gear1"/>
    <dgm:cxn modelId="{79003696-6BA4-475D-88C2-4FEB6DDA9376}" type="presOf" srcId="{AB250563-8AD6-4C26-85DD-3AAE44EE9668}" destId="{1D72DCD1-6D11-4AB9-A15D-F84334CE9938}" srcOrd="1" destOrd="0" presId="urn:microsoft.com/office/officeart/2005/8/layout/gear1"/>
    <dgm:cxn modelId="{84601FA1-2A29-44A4-8F08-80AEED832DC5}" type="presOf" srcId="{299C7145-7777-4205-843A-E1FE08E5307A}" destId="{9E90F593-217C-49A2-A49E-D19075CCCFB7}" srcOrd="0" destOrd="0" presId="urn:microsoft.com/office/officeart/2005/8/layout/gear1"/>
    <dgm:cxn modelId="{70179435-CDAF-483E-B42D-1110489E6065}" type="presOf" srcId="{0531585E-CEBE-41B8-B3FF-4709D4A8A600}" destId="{1CFE3FCB-9A8A-4C97-BE6D-EF29F46EDD25}" srcOrd="0" destOrd="0" presId="urn:microsoft.com/office/officeart/2005/8/layout/gear1"/>
    <dgm:cxn modelId="{67479915-BDBD-4FED-B396-F49282D2D053}" type="presOf" srcId="{AB250563-8AD6-4C26-85DD-3AAE44EE9668}" destId="{C9120FCF-4908-40AD-B782-ECC3DD3C6EFE}" srcOrd="2" destOrd="0" presId="urn:microsoft.com/office/officeart/2005/8/layout/gear1"/>
    <dgm:cxn modelId="{5BEF02DE-1FEF-4E13-A6A5-ADBFBE81BECF}" type="presOf" srcId="{08C9E0A0-152E-4A32-9D22-D5C5F728CB6B}" destId="{C583A7DA-50CE-4044-9423-AB553E59E267}" srcOrd="2" destOrd="0" presId="urn:microsoft.com/office/officeart/2005/8/layout/gear1"/>
    <dgm:cxn modelId="{B4593319-FDDD-4BF1-A15C-B4125DC16247}"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42B78DA-87D4-4113-8BF5-CDD026A11889}" type="presOf" srcId="{AB250563-8AD6-4C26-85DD-3AAE44EE9668}" destId="{A377D33A-F578-4119-8EA1-6060677C6653}" srcOrd="3" destOrd="0" presId="urn:microsoft.com/office/officeart/2005/8/layout/gear1"/>
    <dgm:cxn modelId="{E955A9CF-DC21-46DF-83E6-EA3FFF3E3CC7}" type="presOf" srcId="{0218F697-4CBE-4C0C-AF58-C286B54C9059}" destId="{E6A9C372-B334-4B3C-AA83-DF4E47E9249C}" srcOrd="2" destOrd="0" presId="urn:microsoft.com/office/officeart/2005/8/layout/gear1"/>
    <dgm:cxn modelId="{920A01CA-2487-4AC7-829C-AF5AB7ACD0EC}" type="presOf" srcId="{08C9E0A0-152E-4A32-9D22-D5C5F728CB6B}" destId="{176A518A-F69D-4996-9A2C-68DB036C749D}" srcOrd="0" destOrd="0" presId="urn:microsoft.com/office/officeart/2005/8/layout/gear1"/>
    <dgm:cxn modelId="{A78B9B18-05B7-4C93-9BF2-9D0FED4D2DCD}" type="presOf" srcId="{0218F697-4CBE-4C0C-AF58-C286B54C9059}" destId="{6D3374D2-C99A-4581-A802-C87DD13E12BB}" srcOrd="0" destOrd="0" presId="urn:microsoft.com/office/officeart/2005/8/layout/gear1"/>
    <dgm:cxn modelId="{5EF45CBA-E437-4418-87A8-545881D8A4E3}" type="presOf" srcId="{4CACBA08-CE71-4AA1-897E-742989903C60}" destId="{78F1FF08-C20D-49B0-B75F-07D108D0A83C}" srcOrd="0" destOrd="0" presId="urn:microsoft.com/office/officeart/2005/8/layout/gear1"/>
    <dgm:cxn modelId="{C138EE75-173C-4557-8DF8-197706611D97}" type="presOf" srcId="{AB250563-8AD6-4C26-85DD-3AAE44EE9668}" destId="{211B5417-98E0-47A9-B06D-B14C08C8830D}" srcOrd="0" destOrd="0" presId="urn:microsoft.com/office/officeart/2005/8/layout/gear1"/>
    <dgm:cxn modelId="{E0B97BAB-D2B0-48E3-8067-898388AD2733}" type="presOf" srcId="{0218F697-4CBE-4C0C-AF58-C286B54C9059}" destId="{0F6D8C90-16C7-42D6-9F9D-BF026488E359}" srcOrd="1" destOrd="0" presId="urn:microsoft.com/office/officeart/2005/8/layout/gear1"/>
    <dgm:cxn modelId="{74C7E073-739A-4229-82B0-128777C43078}" type="presParOf" srcId="{3E3C3B26-C72A-43C7-803F-E2A4950DC1FC}" destId="{6D3374D2-C99A-4581-A802-C87DD13E12BB}" srcOrd="0" destOrd="0" presId="urn:microsoft.com/office/officeart/2005/8/layout/gear1"/>
    <dgm:cxn modelId="{CD9B1F43-FB9E-4A78-8599-F1351913B424}" type="presParOf" srcId="{3E3C3B26-C72A-43C7-803F-E2A4950DC1FC}" destId="{0F6D8C90-16C7-42D6-9F9D-BF026488E359}" srcOrd="1" destOrd="0" presId="urn:microsoft.com/office/officeart/2005/8/layout/gear1"/>
    <dgm:cxn modelId="{B3DE7DEE-448E-40CA-A659-7C18F27A046D}" type="presParOf" srcId="{3E3C3B26-C72A-43C7-803F-E2A4950DC1FC}" destId="{E6A9C372-B334-4B3C-AA83-DF4E47E9249C}" srcOrd="2" destOrd="0" presId="urn:microsoft.com/office/officeart/2005/8/layout/gear1"/>
    <dgm:cxn modelId="{FCB6637F-0FA3-4C55-A6AD-89F2BFB68D14}" type="presParOf" srcId="{3E3C3B26-C72A-43C7-803F-E2A4950DC1FC}" destId="{176A518A-F69D-4996-9A2C-68DB036C749D}" srcOrd="3" destOrd="0" presId="urn:microsoft.com/office/officeart/2005/8/layout/gear1"/>
    <dgm:cxn modelId="{0B3F9C81-B54B-4CAC-B8EB-AF5F86044A1E}" type="presParOf" srcId="{3E3C3B26-C72A-43C7-803F-E2A4950DC1FC}" destId="{58B3DCBC-B637-4B29-85A6-2C48BC4AF47C}" srcOrd="4" destOrd="0" presId="urn:microsoft.com/office/officeart/2005/8/layout/gear1"/>
    <dgm:cxn modelId="{40FBC3EB-16D3-42A0-A293-5BAE60E7B8E5}" type="presParOf" srcId="{3E3C3B26-C72A-43C7-803F-E2A4950DC1FC}" destId="{C583A7DA-50CE-4044-9423-AB553E59E267}" srcOrd="5" destOrd="0" presId="urn:microsoft.com/office/officeart/2005/8/layout/gear1"/>
    <dgm:cxn modelId="{F79EBE35-F4AA-4B28-B979-C771130C7115}" type="presParOf" srcId="{3E3C3B26-C72A-43C7-803F-E2A4950DC1FC}" destId="{211B5417-98E0-47A9-B06D-B14C08C8830D}" srcOrd="6" destOrd="0" presId="urn:microsoft.com/office/officeart/2005/8/layout/gear1"/>
    <dgm:cxn modelId="{AF4CD2FC-3B9B-4F52-AD29-F045FA68566C}" type="presParOf" srcId="{3E3C3B26-C72A-43C7-803F-E2A4950DC1FC}" destId="{1D72DCD1-6D11-4AB9-A15D-F84334CE9938}" srcOrd="7" destOrd="0" presId="urn:microsoft.com/office/officeart/2005/8/layout/gear1"/>
    <dgm:cxn modelId="{3891F168-8934-463C-8680-6A0A0BBA920F}" type="presParOf" srcId="{3E3C3B26-C72A-43C7-803F-E2A4950DC1FC}" destId="{C9120FCF-4908-40AD-B782-ECC3DD3C6EFE}" srcOrd="8" destOrd="0" presId="urn:microsoft.com/office/officeart/2005/8/layout/gear1"/>
    <dgm:cxn modelId="{9BD24640-62BA-4F3F-8EDD-C35ECD774DC4}" type="presParOf" srcId="{3E3C3B26-C72A-43C7-803F-E2A4950DC1FC}" destId="{A377D33A-F578-4119-8EA1-6060677C6653}" srcOrd="9" destOrd="0" presId="urn:microsoft.com/office/officeart/2005/8/layout/gear1"/>
    <dgm:cxn modelId="{F4BF96F5-E9C6-45A7-B486-3C48C045C258}" type="presParOf" srcId="{3E3C3B26-C72A-43C7-803F-E2A4950DC1FC}" destId="{9E90F593-217C-49A2-A49E-D19075CCCFB7}" srcOrd="10" destOrd="0" presId="urn:microsoft.com/office/officeart/2005/8/layout/gear1"/>
    <dgm:cxn modelId="{4D180D36-E9CD-4C58-8DD9-E6842A670ABB}" type="presParOf" srcId="{3E3C3B26-C72A-43C7-803F-E2A4950DC1FC}" destId="{1CFE3FCB-9A8A-4C97-BE6D-EF29F46EDD25}" srcOrd="11" destOrd="0" presId="urn:microsoft.com/office/officeart/2005/8/layout/gear1"/>
    <dgm:cxn modelId="{D5CD0DB7-CEEA-4657-AC53-9FB45A0AF03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7/27/2010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4</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7/27/2010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CGL+SC09/DataforPlotviz/BIOLOGY_Metagenomics.bat" TargetMode="Externa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0.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hyperlink" Target="http://salsahpc.indiana.edu/content/cloud-mate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smtClean="0"/>
              <a:t>Grids and Clouds for Cyberinfrastructure</a:t>
            </a:r>
            <a:endParaRPr lang="en-US" sz="4000" dirty="0"/>
          </a:p>
        </p:txBody>
      </p:sp>
      <p:sp>
        <p:nvSpPr>
          <p:cNvPr id="3" name="Subtitle 2"/>
          <p:cNvSpPr>
            <a:spLocks noGrp="1"/>
          </p:cNvSpPr>
          <p:nvPr>
            <p:ph type="subTitle" idx="1"/>
          </p:nvPr>
        </p:nvSpPr>
        <p:spPr>
          <a:xfrm>
            <a:off x="0" y="2590800"/>
            <a:ext cx="9144000" cy="2057400"/>
          </a:xfrm>
        </p:spPr>
        <p:txBody>
          <a:bodyPr>
            <a:noAutofit/>
          </a:bodyPr>
          <a:lstStyle/>
          <a:p>
            <a:r>
              <a:rPr lang="en-US" sz="2400" b="1" dirty="0" smtClean="0"/>
              <a:t>IIT June 25 2010</a:t>
            </a:r>
            <a:endParaRPr lang="it-IT" sz="2400" b="1" dirty="0" smtClean="0"/>
          </a:p>
        </p:txBody>
      </p:sp>
      <p:sp>
        <p:nvSpPr>
          <p:cNvPr id="5" name="Subtitle 2"/>
          <p:cNvSpPr txBox="1">
            <a:spLocks/>
          </p:cNvSpPr>
          <p:nvPr/>
        </p:nvSpPr>
        <p:spPr>
          <a:xfrm>
            <a:off x="0" y="3276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a:latin typeface="Calibri"/>
                          <a:ea typeface="Calibri"/>
                          <a:cs typeface="Times New Roman"/>
                        </a:rPr>
                        <a:t>Authentication and Authorization:</a:t>
                      </a:r>
                      <a:r>
                        <a:rPr lang="en-US" sz="1800">
                          <a:latin typeface="Calibri"/>
                          <a:ea typeface="Calibri"/>
                          <a:cs typeface="Times New Roman"/>
                        </a:rPr>
                        <a:t> 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Workflow:</a:t>
                      </a:r>
                      <a:r>
                        <a:rPr lang="en-US" sz="1800">
                          <a:latin typeface="Calibri"/>
                          <a:ea typeface="Calibri"/>
                          <a:cs typeface="Times New Roman"/>
                        </a:rPr>
                        <a:t> 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Data Transport:</a:t>
                      </a:r>
                      <a:r>
                        <a:rPr lang="en-US" sz="1800">
                          <a:latin typeface="Calibri"/>
                          <a:ea typeface="Calibri"/>
                          <a:cs typeface="Times New Roman"/>
                        </a:rPr>
                        <a:t> 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Program Library: </a:t>
                      </a:r>
                      <a:r>
                        <a:rPr lang="en-US" sz="180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Blob: </a:t>
                      </a:r>
                      <a:r>
                        <a:rPr lang="en-US" sz="180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DPFS Data Parallel File System: </a:t>
                      </a:r>
                      <a:r>
                        <a:rPr lang="en-US" sz="180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Table: </a:t>
                      </a:r>
                      <a:r>
                        <a:rPr lang="en-US" sz="1800">
                          <a:latin typeface="Calibri"/>
                          <a:ea typeface="Calibri"/>
                          <a:cs typeface="Times New Roman"/>
                        </a:rPr>
                        <a:t>Support of Table Data structures modeled on  Apache Hbase or Amazon SimpleDB/Azure Table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SQL: </a:t>
                      </a:r>
                      <a:r>
                        <a:rPr lang="en-US" sz="180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a:latin typeface="Calibri"/>
                          <a:ea typeface="Calibri"/>
                          <a:cs typeface="Times New Roman"/>
                        </a:rPr>
                        <a:t>Queues: </a:t>
                      </a:r>
                      <a:r>
                        <a:rPr lang="en-US" sz="180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Worker Role: </a:t>
                      </a:r>
                      <a:r>
                        <a:rPr lang="en-US" sz="180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MapReduce: </a:t>
                      </a:r>
                      <a:r>
                        <a:rPr lang="en-US" sz="180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a:latin typeface="Calibri"/>
                          <a:ea typeface="Calibri"/>
                          <a:cs typeface="Times New Roman"/>
                        </a:rPr>
                        <a:t>Software as a Service: </a:t>
                      </a:r>
                      <a:r>
                        <a:rPr lang="en-US" sz="180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Grids and Clouds + and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Grids</a:t>
            </a:r>
            <a:r>
              <a:rPr lang="en-US" dirty="0" smtClean="0"/>
              <a:t> are useful for managing distributed systems</a:t>
            </a:r>
          </a:p>
          <a:p>
            <a:pPr lvl="1"/>
            <a:r>
              <a:rPr lang="en-US" dirty="0" smtClean="0"/>
              <a:t>Pioneered service model for Science</a:t>
            </a:r>
          </a:p>
          <a:p>
            <a:pPr lvl="1"/>
            <a:r>
              <a:rPr lang="en-US" dirty="0" smtClean="0"/>
              <a:t>Developed importance of Workflow</a:t>
            </a:r>
          </a:p>
          <a:p>
            <a:pPr lvl="1"/>
            <a:r>
              <a:rPr lang="en-US" dirty="0" smtClean="0"/>
              <a:t>Performance issues – communication latency – intrinsic to distributed systems</a:t>
            </a:r>
          </a:p>
          <a:p>
            <a:r>
              <a:rPr lang="en-US" dirty="0" smtClean="0">
                <a:solidFill>
                  <a:srgbClr val="FF0000"/>
                </a:solidFill>
              </a:rPr>
              <a:t>Clouds</a:t>
            </a:r>
            <a:r>
              <a:rPr lang="en-US" dirty="0" smtClean="0"/>
              <a:t> can execute any job class that was good for Grids plus</a:t>
            </a:r>
          </a:p>
          <a:p>
            <a:pPr lvl="1"/>
            <a:r>
              <a:rPr lang="en-US" dirty="0" smtClean="0"/>
              <a:t>More attractive due to platform plus elasticity</a:t>
            </a:r>
          </a:p>
          <a:p>
            <a:pPr lvl="1"/>
            <a:r>
              <a:rPr lang="en-US" dirty="0" smtClean="0"/>
              <a:t>Currently have performance limitations due to poor affinity (locality) for compute-compute (MPI) and Compute-data</a:t>
            </a:r>
          </a:p>
          <a:p>
            <a:pPr lvl="1"/>
            <a:r>
              <a:rPr lang="en-US" dirty="0" smtClean="0"/>
              <a:t>These limitations are not “inevitable” and should  gradually improve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Job</a:t>
              </a:r>
            </a:p>
            <a:p>
              <a:pPr algn="ctr"/>
              <a:r>
                <a:rPr lang="en-US" dirty="0" smtClean="0">
                  <a:solidFill>
                    <a:prstClr val="black"/>
                  </a:solidFill>
                </a:rPr>
                <a:t>Tracker</a:t>
              </a:r>
              <a:endParaRPr lang="en-US" dirty="0">
                <a:solidFill>
                  <a:prstClr val="black"/>
                </a:solidFill>
              </a:endParaRPr>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Name</a:t>
              </a:r>
            </a:p>
            <a:p>
              <a:pPr algn="ctr"/>
              <a:r>
                <a:rPr lang="en-US" dirty="0" smtClean="0">
                  <a:solidFill>
                    <a:prstClr val="black"/>
                  </a:solidFill>
                </a:rPr>
                <a:t>Node</a:t>
              </a:r>
              <a:endParaRPr lang="en-US" dirty="0">
                <a:solidFill>
                  <a:prstClr val="black"/>
                </a:solidFill>
              </a:endParaRPr>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solidFill>
                    <a:prstClr val="black"/>
                  </a:solidFill>
                </a:rPr>
                <a:t>HDFS</a:t>
              </a:r>
              <a:endParaRPr lang="en-US" dirty="0">
                <a:solidFill>
                  <a:prstClr val="black"/>
                </a:solidFill>
              </a:endParaRPr>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solidFill>
                    <a:prstClr val="black"/>
                  </a:solidFill>
                </a:rPr>
                <a:t>Data blocks</a:t>
              </a:r>
              <a:endParaRPr lang="en-US" sz="1600" dirty="0">
                <a:solidFill>
                  <a:prstClr val="black"/>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solidFill>
                    <a:prstClr val="black"/>
                  </a:solidFill>
                </a:rPr>
                <a:t>Data/Compute Nodes</a:t>
              </a:r>
              <a:endParaRPr lang="en-US" sz="1600" dirty="0">
                <a:solidFill>
                  <a:prstClr val="black"/>
                </a:solidFill>
              </a:endParaRPr>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solidFill>
                    <a:prstClr val="black"/>
                  </a:solidFill>
                </a:rPr>
                <a:t>Master Node</a:t>
              </a:r>
              <a:endParaRPr lang="en-US" sz="1600" dirty="0">
                <a:solidFill>
                  <a:prstClr val="black"/>
                </a:solidFill>
              </a:endParaRPr>
            </a:p>
          </p:txBody>
        </p:sp>
      </p:grpSp>
      <p:sp>
        <p:nvSpPr>
          <p:cNvPr id="63" name="TextBox 62"/>
          <p:cNvSpPr txBox="1"/>
          <p:nvPr/>
        </p:nvSpPr>
        <p:spPr>
          <a:xfrm>
            <a:off x="1219200" y="10668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Broad Architecture Components</a:t>
            </a:r>
            <a:endParaRPr lang="en-US" dirty="0"/>
          </a:p>
        </p:txBody>
      </p:sp>
      <p:sp>
        <p:nvSpPr>
          <p:cNvPr id="3" name="Content Placeholder 2"/>
          <p:cNvSpPr>
            <a:spLocks noGrp="1"/>
          </p:cNvSpPr>
          <p:nvPr>
            <p:ph idx="1"/>
          </p:nvPr>
        </p:nvSpPr>
        <p:spPr>
          <a:xfrm>
            <a:off x="152400" y="1066800"/>
            <a:ext cx="8991600" cy="4525963"/>
          </a:xfrm>
        </p:spPr>
        <p:txBody>
          <a:bodyPr>
            <a:noAutofit/>
          </a:bodyPr>
          <a:lstStyle/>
          <a:p>
            <a:r>
              <a:rPr lang="en-US" sz="2400" dirty="0" smtClean="0"/>
              <a:t>Traditional </a:t>
            </a:r>
            <a:r>
              <a:rPr lang="en-US" sz="2400" dirty="0" smtClean="0">
                <a:solidFill>
                  <a:srgbClr val="FF0000"/>
                </a:solidFill>
              </a:rPr>
              <a:t>Supercomputers</a:t>
            </a:r>
            <a:r>
              <a:rPr lang="en-US" sz="2400" dirty="0" smtClean="0"/>
              <a:t> (TeraGrid and DEISA) for large scale parallel computing – mainly simulations</a:t>
            </a:r>
          </a:p>
          <a:p>
            <a:pPr lvl="1"/>
            <a:r>
              <a:rPr lang="en-US" sz="2400" dirty="0" smtClean="0"/>
              <a:t>Likely to offer major GPU enhanced systems</a:t>
            </a:r>
          </a:p>
          <a:p>
            <a:r>
              <a:rPr lang="en-US" sz="2400" dirty="0" smtClean="0"/>
              <a:t>Traditional </a:t>
            </a:r>
            <a:r>
              <a:rPr lang="en-US" sz="2400" dirty="0" smtClean="0">
                <a:solidFill>
                  <a:srgbClr val="FF0000"/>
                </a:solidFill>
              </a:rPr>
              <a:t>Grids</a:t>
            </a:r>
            <a:r>
              <a:rPr lang="en-US" sz="2400" dirty="0" smtClean="0"/>
              <a:t> for handling distributed data – especially </a:t>
            </a:r>
            <a:r>
              <a:rPr lang="en-US" sz="2400" dirty="0" smtClean="0">
                <a:solidFill>
                  <a:srgbClr val="FF0000"/>
                </a:solidFill>
              </a:rPr>
              <a:t>instruments and sensors</a:t>
            </a:r>
          </a:p>
          <a:p>
            <a:r>
              <a:rPr lang="en-US" sz="2400" dirty="0" smtClean="0"/>
              <a:t>Clouds for “</a:t>
            </a:r>
            <a:r>
              <a:rPr lang="en-US" sz="2400" dirty="0" smtClean="0">
                <a:solidFill>
                  <a:srgbClr val="FF0000"/>
                </a:solidFill>
              </a:rPr>
              <a:t>high throughput computing</a:t>
            </a:r>
            <a:r>
              <a:rPr lang="en-US" sz="2400" dirty="0" smtClean="0"/>
              <a:t>” including much data analysis and emerging areas such as Life Sciences using loosely coupled parallel computations</a:t>
            </a:r>
          </a:p>
          <a:p>
            <a:pPr lvl="1"/>
            <a:r>
              <a:rPr lang="en-US" sz="2400" dirty="0" smtClean="0"/>
              <a:t>May offer </a:t>
            </a:r>
            <a:r>
              <a:rPr lang="en-US" sz="2400" dirty="0" smtClean="0">
                <a:solidFill>
                  <a:srgbClr val="FF0000"/>
                </a:solidFill>
              </a:rPr>
              <a:t>small clusters </a:t>
            </a:r>
            <a:r>
              <a:rPr lang="en-US" sz="2400" dirty="0" smtClean="0"/>
              <a:t>for MPI style jobs</a:t>
            </a:r>
          </a:p>
          <a:p>
            <a:pPr lvl="1"/>
            <a:r>
              <a:rPr lang="en-US" sz="2400" dirty="0" smtClean="0"/>
              <a:t>Certainly offer </a:t>
            </a:r>
            <a:r>
              <a:rPr lang="en-US" sz="2400" dirty="0" smtClean="0">
                <a:solidFill>
                  <a:srgbClr val="FF0000"/>
                </a:solidFill>
              </a:rPr>
              <a:t>MapReduce</a:t>
            </a:r>
          </a:p>
          <a:p>
            <a:r>
              <a:rPr lang="en-US" sz="2400" dirty="0" smtClean="0"/>
              <a:t>Integrating these needs new work on </a:t>
            </a:r>
            <a:r>
              <a:rPr lang="en-US" sz="2400" dirty="0" smtClean="0">
                <a:solidFill>
                  <a:srgbClr val="FF0000"/>
                </a:solidFill>
              </a:rPr>
              <a:t>distributed file systems </a:t>
            </a:r>
            <a:r>
              <a:rPr lang="en-US" sz="2400" dirty="0" smtClean="0"/>
              <a:t>and high quality data </a:t>
            </a:r>
            <a:r>
              <a:rPr lang="en-US" sz="2400" dirty="0" smtClean="0">
                <a:solidFill>
                  <a:srgbClr val="FF0000"/>
                </a:solidFill>
              </a:rPr>
              <a:t>transfer</a:t>
            </a:r>
            <a:r>
              <a:rPr lang="en-US" sz="2400" dirty="0" smtClean="0"/>
              <a:t> service</a:t>
            </a:r>
          </a:p>
          <a:p>
            <a:pPr lvl="1"/>
            <a:r>
              <a:rPr lang="en-US" sz="2400" dirty="0" smtClean="0"/>
              <a:t>Link Lustre WAN, Amazon/Google/</a:t>
            </a:r>
            <a:r>
              <a:rPr lang="en-US" sz="2400" dirty="0" err="1" smtClean="0"/>
              <a:t>Hadoop</a:t>
            </a:r>
            <a:r>
              <a:rPr lang="en-US" sz="2400" dirty="0" smtClean="0"/>
              <a:t>/Dryad </a:t>
            </a:r>
            <a:r>
              <a:rPr lang="en-US" sz="2400" dirty="0" smtClean="0">
                <a:solidFill>
                  <a:srgbClr val="FF0000"/>
                </a:solidFill>
              </a:rPr>
              <a:t>File System</a:t>
            </a:r>
          </a:p>
          <a:p>
            <a:pPr lvl="1"/>
            <a:r>
              <a:rPr lang="en-US" sz="2400" dirty="0" smtClean="0"/>
              <a:t>Offer </a:t>
            </a:r>
            <a:r>
              <a:rPr lang="en-US" sz="2400" dirty="0" err="1" smtClean="0">
                <a:solidFill>
                  <a:srgbClr val="FF0000"/>
                </a:solidFill>
              </a:rPr>
              <a:t>Bigtable</a:t>
            </a:r>
            <a:r>
              <a:rPr lang="en-US" sz="2400" dirty="0" smtClean="0"/>
              <a:t> (distributed scalable Excel)</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endParaRPr lang="en-US" b="0"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Data Deluge </a:t>
            </a:r>
            <a:r>
              <a:rPr lang="en-US" dirty="0" smtClean="0"/>
              <a:t>in all fields of science</a:t>
            </a:r>
          </a:p>
          <a:p>
            <a:pPr lvl="1"/>
            <a:r>
              <a:rPr lang="en-US" dirty="0" smtClean="0"/>
              <a:t>Also throughout life e.g. web!</a:t>
            </a:r>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grids</a:t>
            </a:r>
          </a:p>
          <a:p>
            <a:r>
              <a:rPr lang="en-US" dirty="0" smtClean="0">
                <a:solidFill>
                  <a:srgbClr val="FF0000"/>
                </a:solidFill>
              </a:rPr>
              <a:t>Light weight clients</a:t>
            </a:r>
            <a:r>
              <a:rPr lang="en-US" dirty="0" smtClean="0"/>
              <a:t>: Smartphones and tablets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8229600" cy="1143000"/>
          </a:xfrm>
        </p:spPr>
        <p:txBody>
          <a:bodyPr/>
          <a:lstStyle/>
          <a:p>
            <a:r>
              <a:rPr lang="en-US" dirty="0" smtClean="0"/>
              <a:t>Fault Tolerance and MapReduce</a:t>
            </a:r>
            <a:endParaRPr lang="en-US"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calculate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953000" y="3581400"/>
            <a:ext cx="3552639" cy="369332"/>
          </a:xfrm>
          <a:prstGeom prst="rect">
            <a:avLst/>
          </a:prstGeom>
          <a:noFill/>
        </p:spPr>
        <p:txBody>
          <a:bodyPr wrap="none" rtlCol="0">
            <a:spAutoFit/>
          </a:bodyPr>
          <a:lstStyle/>
          <a:p>
            <a:r>
              <a:rPr lang="en-US" b="1" dirty="0" smtClean="0"/>
              <a:t> Performance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grpSp>
        <p:nvGrpSpPr>
          <p:cNvPr id="18" name="Group 17"/>
          <p:cNvGrpSpPr/>
          <p:nvPr/>
        </p:nvGrpSpPr>
        <p:grpSpPr>
          <a:xfrm>
            <a:off x="4648200" y="3276600"/>
            <a:ext cx="4495800" cy="3213485"/>
            <a:chOff x="4191000" y="2667000"/>
            <a:chExt cx="4495800" cy="3213485"/>
          </a:xfrm>
        </p:grpSpPr>
        <p:pic>
          <p:nvPicPr>
            <p:cNvPr id="14" name="Picture 3"/>
            <p:cNvPicPr>
              <a:picLocks noChangeAspect="1" noChangeArrowheads="1"/>
            </p:cNvPicPr>
            <p:nvPr/>
          </p:nvPicPr>
          <p:blipFill>
            <a:blip r:embed="rId7" cstate="print"/>
            <a:srcRect/>
            <a:stretch>
              <a:fillRect/>
            </a:stretch>
          </p:blipFill>
          <p:spPr bwMode="auto">
            <a:xfrm>
              <a:off x="4191000" y="3048000"/>
              <a:ext cx="4495800" cy="2832485"/>
            </a:xfrm>
            <a:prstGeom prst="rect">
              <a:avLst/>
            </a:prstGeom>
            <a:noFill/>
            <a:ln w="9525">
              <a:noFill/>
              <a:miter lim="800000"/>
              <a:headEnd/>
              <a:tailEnd/>
            </a:ln>
          </p:spPr>
        </p:pic>
        <p:sp>
          <p:nvSpPr>
            <p:cNvPr id="17" name="TextBox 16"/>
            <p:cNvSpPr txBox="1"/>
            <p:nvPr/>
          </p:nvSpPr>
          <p:spPr>
            <a:xfrm>
              <a:off x="4191000" y="2667000"/>
              <a:ext cx="1912255" cy="369332"/>
            </a:xfrm>
            <a:prstGeom prst="rect">
              <a:avLst/>
            </a:prstGeom>
            <a:noFill/>
          </p:spPr>
          <p:txBody>
            <a:bodyPr wrap="none" rtlCol="0">
              <a:spAutoFit/>
            </a:bodyPr>
            <a:lstStyle/>
            <a:p>
              <a:r>
                <a:rPr lang="en-US" dirty="0" smtClean="0"/>
                <a:t>  </a:t>
              </a:r>
              <a:r>
                <a:rPr lang="en-US" b="1" dirty="0" smtClean="0"/>
                <a:t>Smith Waterman</a:t>
              </a:r>
              <a:endParaRPr lang="en-US" b="1" dirty="0"/>
            </a:p>
          </p:txBody>
        </p:sp>
      </p:grpSp>
      <p:pic>
        <p:nvPicPr>
          <p:cNvPr id="3075" name="Picture 3"/>
          <p:cNvPicPr>
            <a:picLocks noChangeAspect="1" noChangeArrowheads="1"/>
          </p:cNvPicPr>
          <p:nvPr/>
        </p:nvPicPr>
        <p:blipFill>
          <a:blip r:embed="rId8" cstate="print"/>
          <a:srcRect l="6643" t="12560" r="26932" b="12077"/>
          <a:stretch>
            <a:fillRect/>
          </a:stretch>
        </p:blipFill>
        <p:spPr bwMode="auto">
          <a:xfrm>
            <a:off x="4572000" y="3657600"/>
            <a:ext cx="4572000" cy="3241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286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14600" y="1295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TwisterMPIReduce</a:t>
            </a:r>
            <a:endParaRPr lang="en-US" dirty="0"/>
          </a:p>
        </p:txBody>
      </p:sp>
      <p:sp>
        <p:nvSpPr>
          <p:cNvPr id="22" name="Content Placeholder 21"/>
          <p:cNvSpPr>
            <a:spLocks noGrp="1"/>
          </p:cNvSpPr>
          <p:nvPr>
            <p:ph idx="1"/>
          </p:nvPr>
        </p:nvSpPr>
        <p:spPr>
          <a:xfrm>
            <a:off x="152400" y="4267200"/>
            <a:ext cx="8839200" cy="2209800"/>
          </a:xfrm>
        </p:spPr>
        <p:txBody>
          <a:bodyPr>
            <a:normAutofit/>
          </a:bodyPr>
          <a:lstStyle/>
          <a:p>
            <a:r>
              <a:rPr lang="en-US" dirty="0" smtClean="0"/>
              <a:t>Runtime package supporting subset of MPI mapped to Twister</a:t>
            </a:r>
          </a:p>
          <a:p>
            <a:r>
              <a:rPr lang="en-US" dirty="0" smtClean="0"/>
              <a:t>Set-up, Barrier, Broadcast, Reduce</a:t>
            </a:r>
          </a:p>
          <a:p>
            <a:pPr>
              <a:buNone/>
            </a:pPr>
            <a:endParaRPr lang="en-US" dirty="0"/>
          </a:p>
        </p:txBody>
      </p:sp>
      <p:grpSp>
        <p:nvGrpSpPr>
          <p:cNvPr id="21" name="Group 20"/>
          <p:cNvGrpSpPr/>
          <p:nvPr/>
        </p:nvGrpSpPr>
        <p:grpSpPr>
          <a:xfrm>
            <a:off x="304800" y="10668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81000" y="381000"/>
          <a:ext cx="8416636" cy="61167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2057400" y="3810000"/>
            <a:ext cx="1676400" cy="847725"/>
          </a:xfrm>
          <a:prstGeom prst="wedgeRectCallout">
            <a:avLst>
              <a:gd name="adj1" fmla="val 2354"/>
              <a:gd name="adj2" fmla="val 9465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343 iterations </a:t>
            </a:r>
          </a:p>
          <a:p>
            <a:pPr algn="ctr"/>
            <a:r>
              <a:rPr lang="en-US" sz="1800" b="1" dirty="0">
                <a:solidFill>
                  <a:schemeClr val="tx1"/>
                </a:solidFill>
              </a:rPr>
              <a:t>(768 CPU cores)</a:t>
            </a:r>
          </a:p>
        </p:txBody>
      </p:sp>
      <p:sp>
        <p:nvSpPr>
          <p:cNvPr id="9" name="Rectangular Callout 8"/>
          <p:cNvSpPr/>
          <p:nvPr/>
        </p:nvSpPr>
        <p:spPr>
          <a:xfrm>
            <a:off x="4038600" y="3200400"/>
            <a:ext cx="1666875" cy="723900"/>
          </a:xfrm>
          <a:prstGeom prst="wedgeRectCallout">
            <a:avLst>
              <a:gd name="adj1" fmla="val 5650"/>
              <a:gd name="adj2" fmla="val 9683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968 iterations</a:t>
            </a:r>
          </a:p>
          <a:p>
            <a:pPr algn="ctr"/>
            <a:r>
              <a:rPr lang="en-US" sz="1800" b="1" dirty="0">
                <a:solidFill>
                  <a:schemeClr val="tx1"/>
                </a:solidFill>
              </a:rPr>
              <a:t>(384  </a:t>
            </a:r>
            <a:r>
              <a:rPr lang="en-US" sz="1800" b="1" dirty="0" err="1">
                <a:solidFill>
                  <a:schemeClr val="tx1"/>
                </a:solidFill>
              </a:rPr>
              <a:t>CPUcores</a:t>
            </a:r>
            <a:r>
              <a:rPr lang="en-US" sz="1600" b="1" dirty="0">
                <a:solidFill>
                  <a:schemeClr val="tx1"/>
                </a:solidFill>
              </a:rPr>
              <a:t>) </a:t>
            </a:r>
          </a:p>
        </p:txBody>
      </p:sp>
      <p:sp>
        <p:nvSpPr>
          <p:cNvPr id="10" name="Rectangular Callout 9"/>
          <p:cNvSpPr/>
          <p:nvPr/>
        </p:nvSpPr>
        <p:spPr>
          <a:xfrm>
            <a:off x="4724400" y="1600200"/>
            <a:ext cx="1619251" cy="838200"/>
          </a:xfrm>
          <a:prstGeom prst="wedgeRectCallout">
            <a:avLst>
              <a:gd name="adj1" fmla="val 47408"/>
              <a:gd name="adj2" fmla="val 859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2916 iterations</a:t>
            </a:r>
          </a:p>
          <a:p>
            <a:pPr algn="ctr"/>
            <a:r>
              <a:rPr lang="en-US" sz="1800" b="1" dirty="0">
                <a:solidFill>
                  <a:schemeClr val="tx1"/>
                </a:solidFill>
              </a:rPr>
              <a:t>(384 </a:t>
            </a:r>
            <a:r>
              <a:rPr lang="en-US" sz="1800" b="1" dirty="0" err="1">
                <a:solidFill>
                  <a:schemeClr val="tx1"/>
                </a:solidFill>
              </a:rPr>
              <a:t>CPUcores</a:t>
            </a:r>
            <a:r>
              <a:rPr lang="en-US" sz="1800" b="1" dirty="0">
                <a:solidFill>
                  <a:schemeClr val="tx1"/>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tretch>
            <a:fillRect/>
          </a:stretch>
        </p:blipFill>
        <p:spPr>
          <a:xfrm>
            <a:off x="4572000" y="1371600"/>
            <a:ext cx="4724400" cy="3886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Cap3 Performance with different EC2 Instance Types</a:t>
            </a:r>
            <a:endParaRPr lang="en-US"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dirty="0" smtClean="0"/>
              <a:t>Cost to assemble </a:t>
            </a:r>
            <a:r>
              <a:rPr lang="en-US" dirty="0" smtClean="0">
                <a:ea typeface="SimSun"/>
                <a:cs typeface="Times New Roman"/>
              </a:rPr>
              <a:t>4096 </a:t>
            </a:r>
            <a:r>
              <a:rPr lang="en-US" dirty="0">
                <a:ea typeface="SimSun"/>
                <a:cs typeface="Times New Roman"/>
              </a:rPr>
              <a:t>FASTA files</a:t>
            </a:r>
            <a:endParaRPr lang="en-US" dirty="0"/>
          </a:p>
        </p:txBody>
      </p:sp>
      <p:sp>
        <p:nvSpPr>
          <p:cNvPr id="5" name="Content Placeholder 4"/>
          <p:cNvSpPr>
            <a:spLocks noGrp="1"/>
          </p:cNvSpPr>
          <p:nvPr>
            <p:ph idx="1"/>
          </p:nvPr>
        </p:nvSpPr>
        <p:spPr>
          <a:xfrm>
            <a:off x="457200" y="1600200"/>
            <a:ext cx="8229600" cy="5029200"/>
          </a:xfrm>
        </p:spPr>
        <p:txBody>
          <a:bodyPr>
            <a:normAutofit fontScale="77500" lnSpcReduction="20000"/>
          </a:bodyPr>
          <a:lstStyle/>
          <a:p>
            <a:r>
              <a:rPr lang="en-US" dirty="0" smtClean="0"/>
              <a:t>~ 1 GB / 1875968 reads (458 readsX4096)</a:t>
            </a:r>
          </a:p>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include support</a:t>
            </a:r>
            <a:endParaRPr lang="en-US"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0"/>
          <a:ext cx="9143998" cy="6978212"/>
        </p:xfrm>
        <a:graphic>
          <a:graphicData uri="http://schemas.openxmlformats.org/drawingml/2006/table">
            <a:tbl>
              <a:tblPr>
                <a:tableStyleId>{3C2FFA5D-87B4-456A-9821-1D502468CF0F}</a:tableStyleId>
              </a:tblPr>
              <a:tblGrid>
                <a:gridCol w="1778000"/>
                <a:gridCol w="2540000"/>
                <a:gridCol w="2455333"/>
                <a:gridCol w="2370665"/>
              </a:tblGrid>
              <a:tr h="427704">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102649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940949">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83368">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83368">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847681">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Early Results with </a:t>
            </a:r>
            <a:r>
              <a:rPr lang="en-US" dirty="0" err="1" smtClean="0"/>
              <a:t>AzureMapreduce</a:t>
            </a:r>
            <a:endParaRPr lang="en-US" dirty="0"/>
          </a:p>
        </p:txBody>
      </p:sp>
      <p:graphicFrame>
        <p:nvGraphicFramePr>
          <p:cNvPr id="4" name="Chart 3"/>
          <p:cNvGraphicFramePr/>
          <p:nvPr/>
        </p:nvGraphicFramePr>
        <p:xfrm>
          <a:off x="609600" y="1219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019800"/>
            <a:ext cx="8229689" cy="646331"/>
          </a:xfrm>
          <a:prstGeom prst="rect">
            <a:avLst/>
          </a:prstGeom>
          <a:noFill/>
        </p:spPr>
        <p:txBody>
          <a:bodyPr wrap="none" rtlCol="0">
            <a:spAutoFit/>
          </a:bodyPr>
          <a:lstStyle/>
          <a:p>
            <a:r>
              <a:rPr lang="en-US" dirty="0" smtClean="0"/>
              <a:t>Compare</a:t>
            </a:r>
          </a:p>
          <a:p>
            <a:r>
              <a:rPr lang="en-US" dirty="0" smtClean="0"/>
              <a:t>Hadoop - 4.44 ms Hadoop VM - 5.59 ms </a:t>
            </a:r>
            <a:r>
              <a:rPr lang="en-US" dirty="0" err="1" smtClean="0"/>
              <a:t>DryadLINQ</a:t>
            </a:r>
            <a:r>
              <a:rPr lang="en-US" dirty="0" smtClean="0"/>
              <a:t> - 5.45 ms Windows MPI - 5.55 ms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r>
              <a:rPr lang="en-US" dirty="0" smtClean="0"/>
              <a:t>Currently we cant make Amazon Elastic MapReduce run well</a:t>
            </a:r>
            <a:endParaRPr lang="en-US" dirty="0"/>
          </a:p>
        </p:txBody>
      </p:sp>
      <p:sp>
        <p:nvSpPr>
          <p:cNvPr id="4" name="Content Placeholder 3"/>
          <p:cNvSpPr>
            <a:spLocks noGrp="1"/>
          </p:cNvSpPr>
          <p:nvPr>
            <p:ph idx="1"/>
          </p:nvPr>
        </p:nvSpPr>
        <p:spPr>
          <a:xfrm>
            <a:off x="0" y="6096000"/>
            <a:ext cx="8991600" cy="685800"/>
          </a:xfrm>
        </p:spPr>
        <p:txBody>
          <a:bodyPr>
            <a:normAutofit fontScale="92500"/>
          </a:bodyPr>
          <a:lstStyle/>
          <a:p>
            <a:r>
              <a:rPr lang="en-US" dirty="0" smtClean="0"/>
              <a:t>Hadoop runs well on </a:t>
            </a:r>
            <a:r>
              <a:rPr lang="en-US" dirty="0" err="1" smtClean="0"/>
              <a:t>Xen</a:t>
            </a:r>
            <a:r>
              <a:rPr lang="en-US" dirty="0" smtClean="0"/>
              <a:t> FutureGrid Virtual Machines</a:t>
            </a:r>
            <a:endParaRPr lang="en-US" dirty="0"/>
          </a:p>
        </p:txBody>
      </p:sp>
      <p:pic>
        <p:nvPicPr>
          <p:cNvPr id="146434" name="Picture 2" descr="C:\Users\Geoffrey Fox\Desktop\cap3_emr_per_core_per_file.png"/>
          <p:cNvPicPr>
            <a:picLocks noChangeAspect="1" noChangeArrowheads="1"/>
          </p:cNvPicPr>
          <p:nvPr/>
        </p:nvPicPr>
        <p:blipFill>
          <a:blip r:embed="rId3" cstate="print"/>
          <a:srcRect/>
          <a:stretch>
            <a:fillRect/>
          </a:stretch>
        </p:blipFill>
        <p:spPr bwMode="auto">
          <a:xfrm>
            <a:off x="0" y="1219200"/>
            <a:ext cx="8863857" cy="4724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Some Issues with </a:t>
            </a:r>
            <a:r>
              <a:rPr lang="en-US" dirty="0" err="1" smtClean="0"/>
              <a:t>AzureTwister</a:t>
            </a:r>
            <a:r>
              <a:rPr lang="en-US" dirty="0" smtClean="0"/>
              <a:t> and </a:t>
            </a:r>
            <a:r>
              <a:rPr lang="en-US" dirty="0" err="1" smtClean="0"/>
              <a:t>AzureMapReduce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Transporting data to Azure</a:t>
            </a:r>
            <a:r>
              <a:rPr lang="en-US" dirty="0" smtClean="0"/>
              <a:t>: Blobs (HTTP), Drives (</a:t>
            </a:r>
            <a:r>
              <a:rPr lang="en-US" dirty="0" err="1" smtClean="0"/>
              <a:t>GridFTP</a:t>
            </a:r>
            <a:r>
              <a:rPr lang="en-US" dirty="0" smtClean="0"/>
              <a:t> etc.), </a:t>
            </a:r>
            <a:r>
              <a:rPr lang="en-US" dirty="0" err="1" smtClean="0"/>
              <a:t>Fedex</a:t>
            </a:r>
            <a:r>
              <a:rPr lang="en-US" dirty="0" smtClean="0"/>
              <a:t> disks</a:t>
            </a:r>
          </a:p>
          <a:p>
            <a:r>
              <a:rPr lang="en-US" dirty="0" smtClean="0">
                <a:solidFill>
                  <a:srgbClr val="FF0000"/>
                </a:solidFill>
              </a:rPr>
              <a:t>Intermediate data Transfer</a:t>
            </a:r>
            <a:r>
              <a:rPr lang="en-US" dirty="0" smtClean="0"/>
              <a:t>: Blobs (current choice) versus Drives (should be faster but don’t seem to be)</a:t>
            </a:r>
          </a:p>
          <a:p>
            <a:r>
              <a:rPr lang="en-US" dirty="0" smtClean="0">
                <a:solidFill>
                  <a:srgbClr val="FF0000"/>
                </a:solidFill>
              </a:rPr>
              <a:t>Azure Table v Azure SQL</a:t>
            </a:r>
            <a:r>
              <a:rPr lang="en-US" dirty="0" smtClean="0"/>
              <a:t>: Handle all metadata</a:t>
            </a:r>
          </a:p>
          <a:p>
            <a:r>
              <a:rPr lang="en-US" dirty="0" smtClean="0">
                <a:solidFill>
                  <a:srgbClr val="FF0000"/>
                </a:solidFill>
              </a:rPr>
              <a:t>Messaging Queues</a:t>
            </a:r>
            <a:r>
              <a:rPr lang="en-US" dirty="0" smtClean="0"/>
              <a:t>: Use real publish-subscribe system in place of Azure Queues</a:t>
            </a:r>
          </a:p>
          <a:p>
            <a:r>
              <a:rPr lang="en-US" dirty="0" smtClean="0">
                <a:solidFill>
                  <a:srgbClr val="FF0000"/>
                </a:solidFill>
              </a:rPr>
              <a:t>Azure Affinity Groups</a:t>
            </a:r>
            <a:r>
              <a:rPr lang="en-US" dirty="0" smtClean="0"/>
              <a:t>: Could allow better data-compute and compute-compute affinity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4</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0" cy="6816661"/>
        </p:xfrm>
        <a:graphic>
          <a:graphicData uri="http://schemas.openxmlformats.org/drawingml/2006/table">
            <a:tbl>
              <a:tblPr/>
              <a:tblGrid>
                <a:gridCol w="1394850"/>
                <a:gridCol w="1809091"/>
                <a:gridCol w="1529740"/>
                <a:gridCol w="1627321"/>
                <a:gridCol w="1182799"/>
                <a:gridCol w="1600199"/>
              </a:tblGrid>
              <a:tr h="381000">
                <a:tc>
                  <a:txBody>
                    <a:bodyPr/>
                    <a:lstStyle/>
                    <a:p>
                      <a:pPr marL="0" marR="0">
                        <a:lnSpc>
                          <a:spcPct val="115000"/>
                        </a:lnSpc>
                        <a:spcBef>
                          <a:spcPts val="0"/>
                        </a:spcBef>
                        <a:spcAft>
                          <a:spcPts val="0"/>
                        </a:spcAft>
                      </a:pPr>
                      <a:endParaRPr lang="en-US" sz="1400" dirty="0">
                        <a:latin typeface="Arial"/>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Malgun Gothic"/>
                          <a:cs typeface="Times New Roman"/>
                        </a:rPr>
                        <a:t>Google </a:t>
                      </a:r>
                      <a:r>
                        <a:rPr lang="en-US" sz="1400" b="1" dirty="0" smtClean="0">
                          <a:latin typeface="Arial"/>
                          <a:ea typeface="Malgun Gothic"/>
                          <a:cs typeface="Times New Roman"/>
                        </a:rPr>
                        <a:t>MapReduce</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Apache </a:t>
                      </a:r>
                      <a:r>
                        <a:rPr lang="en-US" sz="1400" b="1" dirty="0" smtClean="0">
                          <a:latin typeface="Arial"/>
                          <a:ea typeface="Malgun Gothic"/>
                          <a:cs typeface="Times New Roman"/>
                        </a:rPr>
                        <a:t>Hadoop</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Microsoft </a:t>
                      </a:r>
                      <a:r>
                        <a:rPr lang="en-US" sz="1400" b="1" dirty="0" smtClean="0">
                          <a:latin typeface="Arial"/>
                          <a:ea typeface="Malgun Gothic"/>
                          <a:cs typeface="Times New Roman"/>
                        </a:rPr>
                        <a:t>Dryad</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Azure </a:t>
                      </a: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Programming Model</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smtClean="0">
                          <a:latin typeface="Arial"/>
                          <a:ea typeface="Malgun Gothic"/>
                          <a:cs typeface="Times New Roman"/>
                        </a:rPr>
                        <a:t>98</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DAG execution, Extensible to MapReduce and other patterns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 will extend to 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Data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GFS (Google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HDFS (Hadoop Distributed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Shared Directories &amp; local disks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Local disks and data management tools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Azure Blob Storage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0">
                <a:tc>
                  <a:txBody>
                    <a:bodyPr/>
                    <a:lstStyle/>
                    <a:p>
                      <a:pPr marL="0" marR="0">
                        <a:lnSpc>
                          <a:spcPct val="115000"/>
                        </a:lnSpc>
                        <a:spcBef>
                          <a:spcPts val="0"/>
                        </a:spcBef>
                        <a:spcAft>
                          <a:spcPts val="0"/>
                        </a:spcAft>
                      </a:pPr>
                      <a:r>
                        <a:rPr lang="en-US" sz="1200" b="1" dirty="0">
                          <a:latin typeface="Arial"/>
                          <a:ea typeface="Malgun Gothic"/>
                          <a:cs typeface="Times New Roman"/>
                        </a:rPr>
                        <a:t>Scheduling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Data Locality</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 Rack aware, Dynamic task scheduling through global queue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Network</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topology based</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run time graph</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optimizations; Static task partitions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Data Locality; Static task partitions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Dynamic task scheduling through global queue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9">
                <a:tc>
                  <a:txBody>
                    <a:bodyPr/>
                    <a:lstStyle/>
                    <a:p>
                      <a:pPr marL="0" marR="0">
                        <a:lnSpc>
                          <a:spcPct val="115000"/>
                        </a:lnSpc>
                        <a:spcBef>
                          <a:spcPts val="0"/>
                        </a:spcBef>
                        <a:spcAft>
                          <a:spcPts val="0"/>
                        </a:spcAft>
                      </a:pPr>
                      <a:r>
                        <a:rPr lang="en-US" sz="1200" b="1" dirty="0">
                          <a:latin typeface="Arial"/>
                          <a:ea typeface="Malgun Gothic"/>
                          <a:cs typeface="Times New Roman"/>
                        </a:rPr>
                        <a:t>Failure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Iterations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High Level Language Support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a:latin typeface="Arial"/>
                          <a:ea typeface="Malgun Gothic"/>
                          <a:cs typeface="Times New Roman"/>
                        </a:rPr>
                        <a:t>Sawzall</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Pig Latin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a:ea typeface="Malgun Gothic"/>
                          <a:cs typeface="Times New Roman"/>
                        </a:rPr>
                        <a:t>DryadLINQ</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Pregel</a:t>
                      </a:r>
                      <a:r>
                        <a:rPr lang="en-US" sz="1200" dirty="0" smtClean="0">
                          <a:latin typeface="Arial"/>
                          <a:ea typeface="Malgun Gothic"/>
                          <a:cs typeface="Times New Roman"/>
                        </a:rPr>
                        <a:t> </a:t>
                      </a:r>
                      <a:r>
                        <a:rPr lang="en-US" sz="1200" dirty="0">
                          <a:latin typeface="Arial"/>
                          <a:ea typeface="Malgun Gothic"/>
                          <a:cs typeface="Times New Roman"/>
                        </a:rPr>
                        <a:t>has related features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N/A</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794">
                <a:tc>
                  <a:txBody>
                    <a:bodyPr/>
                    <a:lstStyle/>
                    <a:p>
                      <a:pPr marL="0" marR="0">
                        <a:lnSpc>
                          <a:spcPct val="115000"/>
                        </a:lnSpc>
                        <a:spcBef>
                          <a:spcPts val="0"/>
                        </a:spcBef>
                        <a:spcAft>
                          <a:spcPts val="0"/>
                        </a:spcAft>
                      </a:pPr>
                      <a:r>
                        <a:rPr lang="en-US" sz="1200" b="1" dirty="0">
                          <a:latin typeface="Arial"/>
                          <a:ea typeface="Malgun Gothic"/>
                          <a:cs typeface="Times New Roman"/>
                        </a:rPr>
                        <a:t>Environment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Linux Cluster.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Linux Clusters, Amazon Elastic Map Reduce on EC2</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Windows HPCS cluster</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Linux Cluster</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EC2</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Window Azure Compute, Windows Azure Local Development Fabric</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Intermediate data transfer</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File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Http</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TCP pipes, shared-memory FIFOs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Publish/Subscribe messaging</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Files, TCP</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and Clouds I</a:t>
            </a:r>
            <a:endParaRPr lang="en-US" dirty="0"/>
          </a:p>
        </p:txBody>
      </p:sp>
      <p:sp>
        <p:nvSpPr>
          <p:cNvPr id="3" name="Content Placeholder 2"/>
          <p:cNvSpPr>
            <a:spLocks noGrp="1"/>
          </p:cNvSpPr>
          <p:nvPr>
            <p:ph idx="1"/>
          </p:nvPr>
        </p:nvSpPr>
        <p:spPr>
          <a:xfrm>
            <a:off x="152400" y="1219200"/>
            <a:ext cx="8991600" cy="4953000"/>
          </a:xfrm>
        </p:spPr>
        <p:txBody>
          <a:bodyPr>
            <a:noAutofit/>
          </a:bodyPr>
          <a:lstStyle/>
          <a:p>
            <a:r>
              <a:rPr lang="en-US" sz="2400" dirty="0" smtClean="0"/>
              <a:t>Clouds are suitable for “Loosely coupled” data parallel applications</a:t>
            </a:r>
          </a:p>
          <a:p>
            <a:r>
              <a:rPr lang="en-US" sz="2400" dirty="0" smtClean="0"/>
              <a:t>Quantify “loosely coupled” and define appropriate programming model</a:t>
            </a:r>
          </a:p>
          <a:p>
            <a:r>
              <a:rPr lang="en-US" sz="2400" dirty="0" smtClean="0"/>
              <a:t>“Map Only” (really pleasingly parallel) certainly run well on clouds (subject to data affinity) with many programming paradigms</a:t>
            </a:r>
          </a:p>
          <a:p>
            <a:r>
              <a:rPr lang="en-US" sz="2400" dirty="0" smtClean="0"/>
              <a:t>Parallel FFT and adaptive mesh PDA solver probably pretty bad on clouds but suitable for classic MPI engines</a:t>
            </a:r>
          </a:p>
          <a:p>
            <a:r>
              <a:rPr lang="en-US" sz="2400" dirty="0" smtClean="0"/>
              <a:t>MapReduce and Twister are candidates for “appropriate programming model”</a:t>
            </a:r>
          </a:p>
          <a:p>
            <a:r>
              <a:rPr lang="en-US" sz="2400" dirty="0" smtClean="0"/>
              <a:t>1 or 2 iterations (MapReduce) and Iterative with large messages (Twister) are “loosely coupled” applications</a:t>
            </a:r>
          </a:p>
          <a:p>
            <a:r>
              <a:rPr lang="en-US" sz="2400" dirty="0" smtClean="0"/>
              <a:t>How important is compute-data affinity and concepts like HDFS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0"/>
            <a:ext cx="8229600" cy="838200"/>
          </a:xfrm>
        </p:spPr>
        <p:txBody>
          <a:bodyPr/>
          <a:lstStyle/>
          <a:p>
            <a:r>
              <a:rPr lang="en-US" dirty="0" smtClean="0"/>
              <a:t>Algorithms and Clouds II</a:t>
            </a:r>
            <a:endParaRPr lang="en-US" dirty="0"/>
          </a:p>
        </p:txBody>
      </p:sp>
      <p:sp>
        <p:nvSpPr>
          <p:cNvPr id="10" name="Content Placeholder 9"/>
          <p:cNvSpPr>
            <a:spLocks noGrp="1"/>
          </p:cNvSpPr>
          <p:nvPr>
            <p:ph idx="1"/>
          </p:nvPr>
        </p:nvSpPr>
        <p:spPr>
          <a:xfrm>
            <a:off x="228600" y="990600"/>
            <a:ext cx="8915400" cy="5562600"/>
          </a:xfrm>
        </p:spPr>
        <p:txBody>
          <a:bodyPr>
            <a:noAutofit/>
          </a:bodyPr>
          <a:lstStyle/>
          <a:p>
            <a:r>
              <a:rPr lang="en-US" sz="2400" dirty="0" smtClean="0"/>
              <a:t>Platforms: exploit Tables as in SHARD (Scalable, High-Performance, Robust and Distributed) Triple Store based on Hadoop</a:t>
            </a:r>
          </a:p>
          <a:p>
            <a:pPr lvl="1"/>
            <a:r>
              <a:rPr lang="en-US" sz="2000" dirty="0" smtClean="0"/>
              <a:t>What are needed features of tables</a:t>
            </a:r>
          </a:p>
          <a:p>
            <a:r>
              <a:rPr lang="en-US" sz="2400" dirty="0" smtClean="0"/>
              <a:t>Platforms: exploit MapReduce and its generalizations: are there other extensions that  preserve its robust and dynamic structure</a:t>
            </a:r>
          </a:p>
          <a:p>
            <a:pPr lvl="1"/>
            <a:r>
              <a:rPr lang="en-US" sz="2000" dirty="0" smtClean="0"/>
              <a:t>How important is the loose coupling of MapReduce</a:t>
            </a:r>
          </a:p>
          <a:p>
            <a:pPr lvl="1"/>
            <a:r>
              <a:rPr lang="en-US" sz="2000" dirty="0" smtClean="0"/>
              <a:t>Are there other paradigms supporting important application classes</a:t>
            </a:r>
          </a:p>
          <a:p>
            <a:r>
              <a:rPr lang="en-US" sz="2400" dirty="0" smtClean="0"/>
              <a:t>What are other platform features are useful</a:t>
            </a:r>
          </a:p>
          <a:p>
            <a:r>
              <a:rPr lang="en-US" sz="2400" dirty="0" smtClean="0"/>
              <a:t>Are “academic” private clouds interesting as they (currently) only have a few of Platform features of commercial clouds?</a:t>
            </a:r>
          </a:p>
          <a:p>
            <a:r>
              <a:rPr lang="en-US" sz="2400" dirty="0" smtClean="0"/>
              <a:t>Long history of search for latency tolerant algorithms for memory hierarchies </a:t>
            </a:r>
          </a:p>
          <a:p>
            <a:pPr lvl="1"/>
            <a:r>
              <a:rPr lang="en-US" sz="2000" dirty="0" smtClean="0"/>
              <a:t>Are there successes? Are they useful in clouds?</a:t>
            </a:r>
          </a:p>
          <a:p>
            <a:pPr lvl="1"/>
            <a:r>
              <a:rPr lang="en-US" sz="2000" dirty="0" smtClean="0"/>
              <a:t>In Twister, only support large complex messages</a:t>
            </a:r>
          </a:p>
          <a:p>
            <a:pPr lvl="1"/>
            <a:r>
              <a:rPr lang="en-US" sz="2000" dirty="0" smtClean="0"/>
              <a:t>What algorithms only need </a:t>
            </a:r>
            <a:r>
              <a:rPr lang="en-US" sz="2000" dirty="0" err="1" smtClean="0"/>
              <a:t>TwisterMPIReduce</a:t>
            </a:r>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838200"/>
          </a:xfrm>
        </p:spPr>
        <p:txBody>
          <a:bodyPr/>
          <a:lstStyle/>
          <a:p>
            <a:r>
              <a:rPr lang="en-US" dirty="0" smtClean="0"/>
              <a:t>Algorithms and Clouds III</a:t>
            </a:r>
            <a:endParaRPr lang="en-US" dirty="0"/>
          </a:p>
        </p:txBody>
      </p:sp>
      <p:sp>
        <p:nvSpPr>
          <p:cNvPr id="3" name="Content Placeholder 2"/>
          <p:cNvSpPr>
            <a:spLocks noGrp="1"/>
          </p:cNvSpPr>
          <p:nvPr>
            <p:ph idx="1"/>
          </p:nvPr>
        </p:nvSpPr>
        <p:spPr>
          <a:xfrm>
            <a:off x="381000" y="1066800"/>
            <a:ext cx="8610600" cy="5410200"/>
          </a:xfrm>
        </p:spPr>
        <p:txBody>
          <a:bodyPr>
            <a:normAutofit/>
          </a:bodyPr>
          <a:lstStyle/>
          <a:p>
            <a:r>
              <a:rPr lang="en-US" sz="2400" dirty="0" smtClean="0"/>
              <a:t>Can cloud deployment algorithms be devised to support compute-compute and compute-data affinity</a:t>
            </a:r>
          </a:p>
          <a:p>
            <a:r>
              <a:rPr lang="en-US" sz="2400" dirty="0" smtClean="0"/>
              <a:t>What platform primitives are needed by datamining?</a:t>
            </a:r>
          </a:p>
          <a:p>
            <a:pPr lvl="1"/>
            <a:r>
              <a:rPr lang="en-US" sz="2000" dirty="0" smtClean="0"/>
              <a:t>Clearer for partial differential equation solution?</a:t>
            </a:r>
          </a:p>
          <a:p>
            <a:r>
              <a:rPr lang="en-US" sz="2400" dirty="0" smtClean="0"/>
              <a:t>Note clouds have greater impact on programming paradigms than Grids</a:t>
            </a:r>
          </a:p>
          <a:p>
            <a:r>
              <a:rPr lang="en-US" sz="2400" dirty="0" smtClean="0"/>
              <a:t>Workflow came from Grids and will remain important</a:t>
            </a:r>
          </a:p>
          <a:p>
            <a:pPr lvl="1"/>
            <a:r>
              <a:rPr lang="en-US" sz="2000" dirty="0" smtClean="0"/>
              <a:t>Workflow is coupling coarse grain functionally distinct components together while MapReduce is data parallel scalable parallelism</a:t>
            </a:r>
          </a:p>
          <a:p>
            <a:r>
              <a:rPr lang="en-US" sz="2400" dirty="0" smtClean="0"/>
              <a:t>Finding subsets of MPI and algorithms that can use them probably more important than making MPI more complicated</a:t>
            </a:r>
          </a:p>
          <a:p>
            <a:r>
              <a:rPr lang="en-US" sz="2400" dirty="0" smtClean="0"/>
              <a:t>Note MapReduce can use multicore directly – don’t need hybrid MPI </a:t>
            </a:r>
            <a:r>
              <a:rPr lang="en-US" sz="2400" dirty="0" err="1" smtClean="0"/>
              <a:t>OpenMP</a:t>
            </a:r>
            <a:r>
              <a:rPr lang="en-US" sz="2400" dirty="0" smtClean="0"/>
              <a:t> Programming models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228600" y="2895600"/>
            <a:ext cx="8610600" cy="303467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Adam Hughes</a:t>
            </a:r>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algn="ctr" defTabSz="914354">
              <a:spcBef>
                <a:spcPct val="20000"/>
              </a:spcBef>
              <a:defRPr/>
            </a:pPr>
            <a:endParaRPr lang="en-US" sz="1600" dirty="0" smtClean="0"/>
          </a:p>
          <a:p>
            <a:pPr marL="342883" indent="-342883" algn="ctr" defTabSz="914354">
              <a:spcBef>
                <a:spcPct val="20000"/>
              </a:spcBef>
              <a:defRPr/>
            </a:pPr>
            <a:endParaRPr lang="en-US" sz="1600" dirty="0" smtClean="0"/>
          </a:p>
          <a:p>
            <a:pPr marL="342883" indent="-342883" algn="ctr" defTabSz="914354">
              <a:spcBef>
                <a:spcPct val="20000"/>
              </a:spcBef>
              <a:defRPr/>
            </a:pPr>
            <a:r>
              <a:rPr lang="en-US" sz="1600" dirty="0" smtClean="0">
                <a:hlinkClick r:id="rId4"/>
              </a:rPr>
              <a:t>http://salsahpc.indiana.edu/content/cloud-materials</a:t>
            </a:r>
            <a:r>
              <a:rPr lang="en-US" sz="1600" dirty="0" smtClean="0"/>
              <a:t> Cloud Tutorial Material</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304800" y="9906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554545"/>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a:t>
            </a:r>
            <a:r>
              <a:rPr lang="en-US" sz="2000" dirty="0" smtClean="0"/>
              <a:t>CPU</a:t>
            </a:r>
            <a:endParaRPr lang="en-US" sz="2000" dirty="0" smtClean="0"/>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Center Landscape</a:t>
            </a:r>
            <a:endParaRPr lang="en-US" dirty="0"/>
          </a:p>
        </p:txBody>
      </p:sp>
      <p:sp>
        <p:nvSpPr>
          <p:cNvPr id="3" name="Text Placeholder 2"/>
          <p:cNvSpPr>
            <a:spLocks noGrp="1"/>
          </p:cNvSpPr>
          <p:nvPr>
            <p:ph type="body" sz="quarter" idx="10"/>
          </p:nvPr>
        </p:nvSpPr>
        <p:spPr>
          <a:xfrm>
            <a:off x="76200" y="1371600"/>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7</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CFD or Search documents/web are services)</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Infrastructure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algn="ctr">
              <a:spcBef>
                <a:spcPct val="0"/>
              </a:spcBef>
              <a:defRPr/>
            </a:pPr>
            <a:r>
              <a:rPr lang="en-US" sz="4400" dirty="0" smtClean="0">
                <a:solidFill>
                  <a:prstClr val="black"/>
                </a:solidFill>
              </a:rPr>
              <a:t>Commercial Cloud</a:t>
            </a:r>
            <a:endParaRPr lang="en-US" sz="4400" dirty="0">
              <a:solidFill>
                <a:prstClr val="black"/>
              </a:solidFill>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solidFill>
                  <a:prstClr val="black"/>
                </a:solidFill>
              </a:rPr>
              <a:t>Software</a:t>
            </a:r>
            <a:endParaRPr lang="en-US" sz="1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3973</TotalTime>
  <Words>3628</Words>
  <Application>Microsoft Office PowerPoint</Application>
  <PresentationFormat>On-screen Show (4:3)</PresentationFormat>
  <Paragraphs>651</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3_Office Theme</vt:lpstr>
      <vt:lpstr>4_Office Theme</vt:lpstr>
      <vt:lpstr>Grids and Clouds for Cyberinfrastructure</vt:lpstr>
      <vt:lpstr>Important Trends</vt:lpstr>
      <vt:lpstr>Slide 3</vt:lpstr>
      <vt:lpstr>Clouds as Cost Effective Data Centers</vt:lpstr>
      <vt:lpstr>Clouds hide Complexity</vt:lpstr>
      <vt:lpstr>The Data Center Landscape</vt:lpstr>
      <vt:lpstr>Clouds hide Complexity</vt:lpstr>
      <vt:lpstr>Slide 8</vt:lpstr>
      <vt:lpstr>Philosophy of Clouds and Grids</vt:lpstr>
      <vt:lpstr>Cloud Computing: Infrastructure and Runtimes</vt:lpstr>
      <vt:lpstr>Slide 11</vt:lpstr>
      <vt:lpstr>MapReduce “File/Data Repository” Parallelism</vt:lpstr>
      <vt:lpstr>Grids and Clouds + and -</vt:lpstr>
      <vt:lpstr>MapReduce</vt:lpstr>
      <vt:lpstr>Hadoop &amp; Dryad</vt:lpstr>
      <vt:lpstr>High Energy Physics Data Analysis</vt:lpstr>
      <vt:lpstr>Reduce Phase of Particle Physics  “Find the Higgs” using Dryad</vt:lpstr>
      <vt:lpstr>Broad Architecture Components</vt:lpstr>
      <vt:lpstr>Application Classes </vt:lpstr>
      <vt:lpstr>Applications &amp; Different Interconnection Patterns</vt:lpstr>
      <vt:lpstr>Fault Tolerance and MapReduce</vt:lpstr>
      <vt:lpstr>DNA Sequencing Pipeline</vt:lpstr>
      <vt:lpstr>Alu and Metagenomics Workflow</vt:lpstr>
      <vt:lpstr>Biology MDS and Clustering Results</vt:lpstr>
      <vt:lpstr>All-Pairs Using DryadLINQ</vt:lpstr>
      <vt:lpstr>Hadoop/Dryad Comparison Inhomogeneous Data I</vt:lpstr>
      <vt:lpstr>Twister(MapReduce++)</vt:lpstr>
      <vt:lpstr>Iterative Computations</vt:lpstr>
      <vt:lpstr>Slide 29</vt:lpstr>
      <vt:lpstr>TwisterMPIReduce</vt:lpstr>
      <vt:lpstr>Slide 31</vt:lpstr>
      <vt:lpstr>Sequence Assembly in the Clouds</vt:lpstr>
      <vt:lpstr>Cap3 Performance with different EC2 Instance Types</vt:lpstr>
      <vt:lpstr>Cost to assemble 4096 FASTA files</vt:lpstr>
      <vt:lpstr>Slide 35</vt:lpstr>
      <vt:lpstr>AzureMapReduce</vt:lpstr>
      <vt:lpstr>Early Results with AzureMapreduce</vt:lpstr>
      <vt:lpstr>Currently we cant make Amazon Elastic MapReduce run well</vt:lpstr>
      <vt:lpstr>Some Issues with AzureTwister and AzureMapReduce</vt:lpstr>
      <vt:lpstr>Slide 40</vt:lpstr>
      <vt:lpstr>Algorithms and Clouds I</vt:lpstr>
      <vt:lpstr>Algorithms and Clouds II</vt:lpstr>
      <vt:lpstr>Algorithms and Clouds III</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212</cp:revision>
  <dcterms:created xsi:type="dcterms:W3CDTF">2010-05-04T01:29:55Z</dcterms:created>
  <dcterms:modified xsi:type="dcterms:W3CDTF">2010-07-27T17:49:40Z</dcterms:modified>
</cp:coreProperties>
</file>