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09" r:id="rId3"/>
  </p:sldMasterIdLst>
  <p:notesMasterIdLst>
    <p:notesMasterId r:id="rId55"/>
  </p:notesMasterIdLst>
  <p:sldIdLst>
    <p:sldId id="267" r:id="rId4"/>
    <p:sldId id="420" r:id="rId5"/>
    <p:sldId id="348" r:id="rId6"/>
    <p:sldId id="422" r:id="rId7"/>
    <p:sldId id="391" r:id="rId8"/>
    <p:sldId id="410" r:id="rId9"/>
    <p:sldId id="411" r:id="rId10"/>
    <p:sldId id="412" r:id="rId11"/>
    <p:sldId id="414" r:id="rId12"/>
    <p:sldId id="413" r:id="rId13"/>
    <p:sldId id="415" r:id="rId14"/>
    <p:sldId id="416" r:id="rId15"/>
    <p:sldId id="417" r:id="rId16"/>
    <p:sldId id="418" r:id="rId17"/>
    <p:sldId id="419" r:id="rId18"/>
    <p:sldId id="349" r:id="rId19"/>
    <p:sldId id="350" r:id="rId20"/>
    <p:sldId id="355" r:id="rId21"/>
    <p:sldId id="360" r:id="rId22"/>
    <p:sldId id="357" r:id="rId23"/>
    <p:sldId id="352" r:id="rId24"/>
    <p:sldId id="353" r:id="rId25"/>
    <p:sldId id="423" r:id="rId26"/>
    <p:sldId id="424" r:id="rId27"/>
    <p:sldId id="421"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48" r:id="rId52"/>
    <p:sldId id="449" r:id="rId53"/>
    <p:sldId id="45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9293" autoAdjust="0"/>
  </p:normalViewPr>
  <p:slideViewPr>
    <p:cSldViewPr>
      <p:cViewPr varScale="1">
        <p:scale>
          <a:sx n="63" d="100"/>
          <a:sy n="63" d="100"/>
        </p:scale>
        <p:origin x="-6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a:pPr>
            <a:r>
              <a:rPr lang="en-US" dirty="0"/>
              <a:t>Total Provisioning </a:t>
            </a:r>
            <a:r>
              <a:rPr lang="en-US" dirty="0" smtClean="0"/>
              <a:t>Time </a:t>
            </a:r>
            <a:br>
              <a:rPr lang="en-US" dirty="0" smtClean="0"/>
            </a:br>
            <a:r>
              <a:rPr lang="en-US" dirty="0" smtClean="0"/>
              <a:t>minutes</a:t>
            </a:r>
            <a:endParaRPr lang="en-US" dirty="0"/>
          </a:p>
        </c:rich>
      </c:tx>
      <c:layout>
        <c:manualLayout>
          <c:xMode val="edge"/>
          <c:yMode val="edge"/>
          <c:x val="1.2812773403324579E-3"/>
          <c:y val="0"/>
        </c:manualLayout>
      </c:layout>
    </c:title>
    <c:plotArea>
      <c:layout>
        <c:manualLayout>
          <c:layoutTarget val="inner"/>
          <c:xMode val="edge"/>
          <c:yMode val="edge"/>
          <c:x val="6.8021981627296765E-2"/>
          <c:y val="0.18247115912836528"/>
          <c:w val="0.91392246281714751"/>
          <c:h val="0.71101385582616128"/>
        </c:manualLayout>
      </c:layout>
      <c:lineChart>
        <c:grouping val="stacked"/>
        <c:ser>
          <c:idx val="1"/>
          <c:order val="0"/>
          <c:tx>
            <c:strRef>
              <c:f>Sheet1!$B$1</c:f>
              <c:strCache>
                <c:ptCount val="1"/>
                <c:pt idx="0">
                  <c:v>Time</c:v>
                </c:pt>
              </c:strCache>
            </c:strRef>
          </c:tx>
          <c:spPr>
            <a:ln w="44450"/>
          </c:spPr>
          <c:marker>
            <c:symbol val="diamond"/>
            <c:size val="15"/>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2.6388888888889852E-3</c:v>
                </c:pt>
                <c:pt idx="1">
                  <c:v>2.5347222222223149E-3</c:v>
                </c:pt>
                <c:pt idx="2">
                  <c:v>2.7083333333334505E-3</c:v>
                </c:pt>
                <c:pt idx="3">
                  <c:v>2.8124999999999908E-3</c:v>
                </c:pt>
              </c:numCache>
            </c:numRef>
          </c:val>
        </c:ser>
        <c:marker val="1"/>
        <c:axId val="204794880"/>
        <c:axId val="200704768"/>
      </c:lineChart>
      <c:catAx>
        <c:axId val="204794880"/>
        <c:scaling>
          <c:orientation val="minMax"/>
        </c:scaling>
        <c:axPos val="b"/>
        <c:numFmt formatCode="General" sourceLinked="1"/>
        <c:tickLblPos val="nextTo"/>
        <c:spPr>
          <a:ln w="19050" cmpd="sng"/>
        </c:spPr>
        <c:txPr>
          <a:bodyPr/>
          <a:lstStyle/>
          <a:p>
            <a:pPr>
              <a:defRPr sz="1400" b="1" i="0" baseline="0"/>
            </a:pPr>
            <a:endParaRPr lang="en-US"/>
          </a:p>
        </c:txPr>
        <c:crossAx val="200704768"/>
        <c:crosses val="autoZero"/>
        <c:auto val="1"/>
        <c:lblAlgn val="ctr"/>
        <c:lblOffset val="100"/>
      </c:catAx>
      <c:valAx>
        <c:axId val="200704768"/>
        <c:scaling>
          <c:orientation val="minMax"/>
          <c:max val="3.0000000000000092E-3"/>
          <c:min val="0"/>
        </c:scaling>
        <c:axPos val="l"/>
        <c:majorGridlines/>
        <c:numFmt formatCode="h:mm:ss" sourceLinked="1"/>
        <c:tickLblPos val="nextTo"/>
        <c:crossAx val="204794880"/>
        <c:crosses val="autoZero"/>
        <c:crossBetween val="between"/>
      </c:valAx>
    </c:plotArea>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David Wild</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implemented</a:t>
            </a:r>
            <a:r>
              <a:rPr lang="en-US" baseline="0" dirty="0" smtClean="0"/>
              <a:t> in C#;  GTM in R and C/C++</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12.5K</a:t>
            </a:r>
            <a:r>
              <a:rPr lang="en-US" baseline="0" dirty="0" smtClean="0"/>
              <a:t> </a:t>
            </a:r>
            <a:r>
              <a:rPr lang="en-US" dirty="0" smtClean="0"/>
              <a:t>25K 50K</a:t>
            </a:r>
            <a:r>
              <a:rPr lang="en-US" baseline="0" dirty="0" smtClean="0"/>
              <a:t> 100K Run on 16 nodes of Tempest </a:t>
            </a:r>
            <a:endParaRPr lang="en-US" dirty="0" smtClean="0"/>
          </a:p>
          <a:p>
            <a:r>
              <a:rPr lang="en-US" baseline="0" dirty="0" smtClean="0"/>
              <a:t>Note that we gain performance of over a factor of 100 for this data size. It would be more for larger data set.</a:t>
            </a:r>
          </a:p>
          <a:p>
            <a:endParaRPr lang="en-US" baseline="0" dirty="0" smtClean="0"/>
          </a:p>
        </p:txBody>
      </p:sp>
      <p:sp>
        <p:nvSpPr>
          <p:cNvPr id="4" name="Slide Number Placeholder 3"/>
          <p:cNvSpPr>
            <a:spLocks noGrp="1"/>
          </p:cNvSpPr>
          <p:nvPr>
            <p:ph type="sldNum" sz="quarter" idx="10"/>
          </p:nvPr>
        </p:nvSpPr>
        <p:spPr/>
        <p:txBody>
          <a:bodyPr/>
          <a:lstStyle/>
          <a:p>
            <a:fld id="{F74D0B9E-36BE-4E91-8A4D-9782CF2C205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11A1D6-D9EE-4CAF-9309-73D8628BBFE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11A1D6-D9EE-4CAF-9309-73D8628BBFE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8DB4C3-791F-4941-B41C-463985A9EE52}"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ln/>
        </p:spPr>
      </p:sp>
      <p:sp>
        <p:nvSpPr>
          <p:cNvPr id="39939" name="Rectangle 3"/>
          <p:cNvSpPr>
            <a:spLocks noGrp="1"/>
          </p:cNvSpPr>
          <p:nvPr>
            <p:ph type="body" idx="1"/>
          </p:nvPr>
        </p:nvSpPr>
        <p:spPr>
          <a:noFill/>
          <a:ln/>
        </p:spPr>
        <p:txBody>
          <a:bodyPr/>
          <a:lstStyle/>
          <a:p>
            <a:pPr defTabSz="2193925"/>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1/13/2011</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1/13/2011</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1/13/2011</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1/13/2011</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1/13/2011</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1/13/2011</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1/13/2011</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hyperlink" Target="https://portal.futuregrid.org/" TargetMode="External"/><Relationship Id="rId5" Type="http://schemas.openxmlformats.org/officeDocument/2006/relationships/slideLayout" Target="../slideLayouts/slideLayout27.xml"/><Relationship Id="rId10"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1/13/2011</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userDrawn="1"/>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userDrawn="1"/>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video" Target="file:///C:\gcf\ptliupages\publications\presentations\GTM3D_ctd_disease.mp4"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47.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Autofit/>
          </a:bodyPr>
          <a:lstStyle/>
          <a:p>
            <a:r>
              <a:rPr lang="en-US" sz="4000" b="1" dirty="0" smtClean="0"/>
              <a:t>Deterministic Annealing:</a:t>
            </a:r>
            <a:br>
              <a:rPr lang="en-US" sz="4000" b="1" dirty="0" smtClean="0"/>
            </a:br>
            <a:r>
              <a:rPr lang="en-US" sz="4000" b="1" dirty="0" smtClean="0"/>
              <a:t>Oct Trees and High </a:t>
            </a:r>
            <a:r>
              <a:rPr lang="en-US" sz="4000" b="1" dirty="0" smtClean="0"/>
              <a:t>Dimension</a:t>
            </a:r>
            <a:br>
              <a:rPr lang="en-US" sz="4000" b="1" dirty="0" smtClean="0"/>
            </a:br>
            <a:r>
              <a:rPr lang="en-US" sz="4000" b="1" dirty="0" smtClean="0"/>
              <a:t>(followed by FutureGrid)</a:t>
            </a:r>
            <a:endParaRPr lang="en-US" sz="4000" dirty="0"/>
          </a:p>
        </p:txBody>
      </p:sp>
      <p:sp>
        <p:nvSpPr>
          <p:cNvPr id="3" name="Subtitle 2"/>
          <p:cNvSpPr>
            <a:spLocks noGrp="1"/>
          </p:cNvSpPr>
          <p:nvPr>
            <p:ph type="subTitle" idx="1"/>
          </p:nvPr>
        </p:nvSpPr>
        <p:spPr>
          <a:xfrm>
            <a:off x="0" y="2133600"/>
            <a:ext cx="9144000" cy="2057400"/>
          </a:xfrm>
        </p:spPr>
        <p:txBody>
          <a:bodyPr>
            <a:noAutofit/>
          </a:bodyPr>
          <a:lstStyle/>
          <a:p>
            <a:r>
              <a:rPr lang="it-IT" sz="2400" b="1" dirty="0" smtClean="0"/>
              <a:t>IMA</a:t>
            </a:r>
          </a:p>
          <a:p>
            <a:r>
              <a:rPr lang="it-IT" sz="2400" b="1" dirty="0" smtClean="0"/>
              <a:t>January 13 2010</a:t>
            </a:r>
          </a:p>
        </p:txBody>
      </p:sp>
      <p:sp>
        <p:nvSpPr>
          <p:cNvPr id="5" name="Subtitle 2"/>
          <p:cNvSpPr txBox="1">
            <a:spLocks/>
          </p:cNvSpPr>
          <p:nvPr/>
        </p:nvSpPr>
        <p:spPr>
          <a:xfrm>
            <a:off x="0" y="31242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153400" cy="838200"/>
          </a:xfrm>
        </p:spPr>
        <p:txBody>
          <a:bodyPr/>
          <a:lstStyle/>
          <a:p>
            <a:r>
              <a:rPr lang="en-US" b="1" dirty="0" smtClean="0"/>
              <a:t>Deterministic Annealing II</a:t>
            </a:r>
            <a:endParaRPr lang="en-US" b="1" dirty="0"/>
          </a:p>
        </p:txBody>
      </p:sp>
      <p:sp>
        <p:nvSpPr>
          <p:cNvPr id="3" name="Content Placeholder 2"/>
          <p:cNvSpPr>
            <a:spLocks noGrp="1"/>
          </p:cNvSpPr>
          <p:nvPr>
            <p:ph idx="1"/>
          </p:nvPr>
        </p:nvSpPr>
        <p:spPr>
          <a:xfrm>
            <a:off x="0" y="1295400"/>
            <a:ext cx="8991600" cy="4800600"/>
          </a:xfrm>
        </p:spPr>
        <p:txBody>
          <a:bodyPr>
            <a:normAutofit fontScale="77500" lnSpcReduction="20000"/>
          </a:bodyPr>
          <a:lstStyle/>
          <a:p>
            <a:r>
              <a:rPr lang="en-US" dirty="0" smtClean="0"/>
              <a:t>For some cases such as vector clustering and Gaussian Mixture Models </a:t>
            </a:r>
            <a:r>
              <a:rPr lang="en-US" dirty="0" smtClean="0">
                <a:solidFill>
                  <a:srgbClr val="0070C0"/>
                </a:solidFill>
              </a:rPr>
              <a:t>one can do integrals by hand </a:t>
            </a:r>
            <a:r>
              <a:rPr lang="en-US" dirty="0" smtClean="0"/>
              <a:t>but usually will be impossible</a:t>
            </a:r>
          </a:p>
          <a:p>
            <a:r>
              <a:rPr lang="en-US" dirty="0" smtClean="0"/>
              <a:t>So introduce Hamiltonian </a:t>
            </a:r>
            <a:r>
              <a:rPr lang="en-US" dirty="0" smtClean="0">
                <a:solidFill>
                  <a:srgbClr val="0070C0"/>
                </a:solidFill>
              </a:rPr>
              <a:t>H</a:t>
            </a:r>
            <a:r>
              <a:rPr lang="en-US" baseline="-25000" dirty="0" smtClean="0">
                <a:solidFill>
                  <a:srgbClr val="0070C0"/>
                </a:solidFill>
              </a:rPr>
              <a:t>0</a:t>
            </a:r>
            <a:r>
              <a:rPr lang="en-US" dirty="0" smtClean="0">
                <a:solidFill>
                  <a:srgbClr val="0070C0"/>
                </a:solidFill>
              </a:rPr>
              <a:t>(</a:t>
            </a:r>
            <a:r>
              <a:rPr lang="en-US" u="sng" dirty="0" smtClean="0">
                <a:solidFill>
                  <a:srgbClr val="0070C0"/>
                </a:solidFill>
                <a:sym typeface="Symbol"/>
              </a:rPr>
              <a:t></a:t>
            </a:r>
            <a:r>
              <a:rPr lang="en-US" dirty="0" smtClean="0">
                <a:solidFill>
                  <a:srgbClr val="0070C0"/>
                </a:solidFill>
              </a:rPr>
              <a:t>, </a:t>
            </a:r>
            <a:r>
              <a:rPr lang="en-US" u="sng" dirty="0" smtClean="0">
                <a:solidFill>
                  <a:srgbClr val="0070C0"/>
                </a:solidFill>
                <a:sym typeface="Symbol"/>
              </a:rPr>
              <a:t></a:t>
            </a:r>
            <a:r>
              <a:rPr lang="en-US" dirty="0" smtClean="0">
                <a:solidFill>
                  <a:srgbClr val="0070C0"/>
                </a:solidFill>
              </a:rPr>
              <a:t>) </a:t>
            </a:r>
            <a:r>
              <a:rPr lang="en-US" dirty="0" smtClean="0"/>
              <a:t>which by choice of </a:t>
            </a:r>
            <a:r>
              <a:rPr lang="en-US" u="sng" dirty="0" smtClean="0">
                <a:sym typeface="Symbol"/>
              </a:rPr>
              <a:t></a:t>
            </a:r>
            <a:r>
              <a:rPr lang="en-US" dirty="0" smtClean="0">
                <a:sym typeface="Symbol"/>
              </a:rPr>
              <a:t>  </a:t>
            </a:r>
            <a:r>
              <a:rPr lang="en-US" dirty="0" smtClean="0"/>
              <a:t>can be made similar to H(</a:t>
            </a:r>
            <a:r>
              <a:rPr lang="en-US" u="sng" dirty="0" smtClean="0">
                <a:sym typeface="Symbol"/>
              </a:rPr>
              <a:t></a:t>
            </a:r>
            <a:r>
              <a:rPr lang="en-US" dirty="0" smtClean="0">
                <a:sym typeface="Symbol"/>
              </a:rPr>
              <a:t>) and which has </a:t>
            </a:r>
            <a:r>
              <a:rPr lang="en-US" dirty="0" smtClean="0">
                <a:solidFill>
                  <a:srgbClr val="0070C0"/>
                </a:solidFill>
                <a:sym typeface="Symbol"/>
              </a:rPr>
              <a:t>tractable integrals</a:t>
            </a:r>
          </a:p>
          <a:p>
            <a:r>
              <a:rPr lang="en-US" dirty="0" smtClean="0"/>
              <a:t>P</a:t>
            </a:r>
            <a:r>
              <a:rPr lang="en-US" baseline="-25000" dirty="0" smtClean="0"/>
              <a:t>0</a:t>
            </a:r>
            <a:r>
              <a:rPr lang="en-US" dirty="0" smtClean="0"/>
              <a:t>(</a:t>
            </a:r>
            <a:r>
              <a:rPr lang="en-US" u="sng" dirty="0" smtClean="0">
                <a:sym typeface="Symbol"/>
              </a:rPr>
              <a:t></a:t>
            </a:r>
            <a:r>
              <a:rPr lang="en-US" dirty="0" smtClean="0"/>
              <a:t>) = exp( - H</a:t>
            </a:r>
            <a:r>
              <a:rPr lang="en-US" baseline="-25000" dirty="0" smtClean="0"/>
              <a:t>0</a:t>
            </a:r>
            <a:r>
              <a:rPr lang="en-US" dirty="0" smtClean="0"/>
              <a:t>(</a:t>
            </a:r>
            <a:r>
              <a:rPr lang="en-US" u="sng" dirty="0" smtClean="0">
                <a:sym typeface="Symbol"/>
              </a:rPr>
              <a:t></a:t>
            </a:r>
            <a:r>
              <a:rPr lang="en-US" dirty="0" smtClean="0"/>
              <a:t>)/T + F</a:t>
            </a:r>
            <a:r>
              <a:rPr lang="en-US" baseline="-25000" dirty="0" smtClean="0"/>
              <a:t>0</a:t>
            </a:r>
            <a:r>
              <a:rPr lang="en-US" dirty="0" smtClean="0"/>
              <a:t>/T ) approximate Gibbs</a:t>
            </a:r>
          </a:p>
          <a:p>
            <a:r>
              <a:rPr lang="en-US" dirty="0" smtClean="0">
                <a:solidFill>
                  <a:srgbClr val="0070C0"/>
                </a:solidFill>
              </a:rPr>
              <a:t>F</a:t>
            </a:r>
            <a:r>
              <a:rPr lang="en-US" baseline="-25000" dirty="0" smtClean="0">
                <a:solidFill>
                  <a:srgbClr val="0070C0"/>
                </a:solidFill>
              </a:rPr>
              <a:t>R </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 = &lt; H</a:t>
            </a:r>
            <a:r>
              <a:rPr lang="en-US" baseline="-25000" dirty="0" smtClean="0">
                <a:solidFill>
                  <a:srgbClr val="0070C0"/>
                </a:solidFill>
              </a:rPr>
              <a:t>R </a:t>
            </a:r>
            <a:r>
              <a:rPr lang="en-US" dirty="0" smtClean="0">
                <a:solidFill>
                  <a:srgbClr val="0070C0"/>
                </a:solidFill>
              </a:rPr>
              <a:t>- T S</a:t>
            </a:r>
            <a:r>
              <a:rPr lang="en-US" baseline="-25000" dirty="0" smtClean="0">
                <a:solidFill>
                  <a:srgbClr val="0070C0"/>
                </a:solidFill>
              </a:rPr>
              <a:t>0</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 &gt;|</a:t>
            </a:r>
            <a:r>
              <a:rPr lang="en-US" baseline="-25000" dirty="0" smtClean="0">
                <a:solidFill>
                  <a:srgbClr val="0070C0"/>
                </a:solidFill>
              </a:rPr>
              <a:t>0</a:t>
            </a:r>
            <a:r>
              <a:rPr lang="en-US" dirty="0" smtClean="0">
                <a:solidFill>
                  <a:srgbClr val="0070C0"/>
                </a:solidFill>
              </a:rPr>
              <a:t> = &lt; H</a:t>
            </a:r>
            <a:r>
              <a:rPr lang="en-US" baseline="-25000" dirty="0" smtClean="0">
                <a:solidFill>
                  <a:srgbClr val="0070C0"/>
                </a:solidFill>
              </a:rPr>
              <a:t>R </a:t>
            </a:r>
            <a:r>
              <a:rPr lang="en-US" dirty="0" smtClean="0">
                <a:solidFill>
                  <a:srgbClr val="0070C0"/>
                </a:solidFill>
              </a:rPr>
              <a:t>– H</a:t>
            </a:r>
            <a:r>
              <a:rPr lang="en-US" baseline="-25000" dirty="0" smtClean="0">
                <a:solidFill>
                  <a:srgbClr val="0070C0"/>
                </a:solidFill>
              </a:rPr>
              <a:t>0</a:t>
            </a:r>
            <a:r>
              <a:rPr lang="en-US" dirty="0" smtClean="0">
                <a:solidFill>
                  <a:srgbClr val="0070C0"/>
                </a:solidFill>
              </a:rPr>
              <a:t>&gt; |</a:t>
            </a:r>
            <a:r>
              <a:rPr lang="en-US" baseline="-25000" dirty="0" smtClean="0">
                <a:solidFill>
                  <a:srgbClr val="0070C0"/>
                </a:solidFill>
              </a:rPr>
              <a:t>0</a:t>
            </a:r>
            <a:r>
              <a:rPr lang="en-US" dirty="0" smtClean="0">
                <a:solidFill>
                  <a:srgbClr val="0070C0"/>
                </a:solidFill>
              </a:rPr>
              <a:t> + F</a:t>
            </a:r>
            <a:r>
              <a:rPr lang="en-US" baseline="-25000" dirty="0" smtClean="0">
                <a:solidFill>
                  <a:srgbClr val="0070C0"/>
                </a:solidFill>
              </a:rPr>
              <a:t>0</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a:t>
            </a:r>
          </a:p>
          <a:p>
            <a:r>
              <a:rPr lang="en-US" dirty="0" smtClean="0"/>
              <a:t>Where </a:t>
            </a:r>
            <a:r>
              <a:rPr lang="en-US" dirty="0" smtClean="0">
                <a:solidFill>
                  <a:srgbClr val="0070C0"/>
                </a:solidFill>
              </a:rPr>
              <a:t>&lt;…&gt;|</a:t>
            </a:r>
            <a:r>
              <a:rPr lang="en-US" baseline="-25000" dirty="0" smtClean="0">
                <a:solidFill>
                  <a:srgbClr val="0070C0"/>
                </a:solidFill>
              </a:rPr>
              <a:t>0</a:t>
            </a:r>
            <a:r>
              <a:rPr lang="en-US" baseline="-25000" dirty="0" smtClean="0"/>
              <a:t> </a:t>
            </a:r>
            <a:r>
              <a:rPr lang="en-US" dirty="0" smtClean="0"/>
              <a:t>denotes </a:t>
            </a:r>
            <a:r>
              <a:rPr lang="en-US" dirty="0" smtClean="0">
                <a:solidFill>
                  <a:srgbClr val="0070C0"/>
                </a:solidFill>
                <a:sym typeface="Symbol"/>
              </a:rPr>
              <a:t></a:t>
            </a:r>
            <a:r>
              <a:rPr lang="en-US" dirty="0" smtClean="0">
                <a:solidFill>
                  <a:srgbClr val="0070C0"/>
                </a:solidFill>
              </a:rPr>
              <a:t> d</a:t>
            </a:r>
            <a:r>
              <a:rPr lang="en-US" u="sng" dirty="0" smtClean="0">
                <a:solidFill>
                  <a:srgbClr val="0070C0"/>
                </a:solidFill>
                <a:sym typeface="Symbol"/>
              </a:rPr>
              <a:t></a:t>
            </a:r>
            <a:r>
              <a:rPr lang="en-US" dirty="0" smtClean="0">
                <a:solidFill>
                  <a:srgbClr val="0070C0"/>
                </a:solidFill>
              </a:rPr>
              <a:t> P</a:t>
            </a:r>
            <a:r>
              <a:rPr lang="en-US" baseline="-25000" dirty="0" smtClean="0">
                <a:solidFill>
                  <a:srgbClr val="0070C0"/>
                </a:solidFill>
              </a:rPr>
              <a:t>o</a:t>
            </a:r>
            <a:r>
              <a:rPr lang="en-US" dirty="0" smtClean="0">
                <a:solidFill>
                  <a:srgbClr val="0070C0"/>
                </a:solidFill>
              </a:rPr>
              <a:t>(</a:t>
            </a:r>
            <a:r>
              <a:rPr lang="en-US" u="sng" dirty="0" smtClean="0">
                <a:solidFill>
                  <a:srgbClr val="0070C0"/>
                </a:solidFill>
                <a:sym typeface="Symbol"/>
              </a:rPr>
              <a:t></a:t>
            </a:r>
            <a:r>
              <a:rPr lang="en-US" dirty="0" smtClean="0">
                <a:solidFill>
                  <a:srgbClr val="0070C0"/>
                </a:solidFill>
              </a:rPr>
              <a:t>)</a:t>
            </a:r>
          </a:p>
          <a:p>
            <a:r>
              <a:rPr lang="en-US" dirty="0" smtClean="0"/>
              <a:t>Easy to show that real Free  Energy </a:t>
            </a:r>
            <a:br>
              <a:rPr lang="en-US" dirty="0" smtClean="0"/>
            </a:br>
            <a:r>
              <a:rPr lang="en-US" dirty="0" smtClean="0"/>
              <a:t>		</a:t>
            </a:r>
            <a:r>
              <a:rPr lang="en-US" dirty="0" smtClean="0">
                <a:solidFill>
                  <a:srgbClr val="0070C0"/>
                </a:solidFill>
              </a:rPr>
              <a:t>F</a:t>
            </a:r>
            <a:r>
              <a:rPr lang="en-US" baseline="-25000" dirty="0" smtClean="0">
                <a:solidFill>
                  <a:srgbClr val="0070C0"/>
                </a:solidFill>
              </a:rPr>
              <a:t>A </a:t>
            </a:r>
            <a:r>
              <a:rPr lang="en-US" dirty="0" smtClean="0">
                <a:solidFill>
                  <a:srgbClr val="0070C0"/>
                </a:solidFill>
              </a:rPr>
              <a:t>(P</a:t>
            </a:r>
            <a:r>
              <a:rPr lang="en-US" baseline="-25000" dirty="0" smtClean="0">
                <a:solidFill>
                  <a:srgbClr val="0070C0"/>
                </a:solidFill>
              </a:rPr>
              <a:t>A</a:t>
            </a:r>
            <a:r>
              <a:rPr lang="en-US" dirty="0" smtClean="0">
                <a:solidFill>
                  <a:srgbClr val="0070C0"/>
                </a:solidFill>
              </a:rPr>
              <a:t>) ≤ F</a:t>
            </a:r>
            <a:r>
              <a:rPr lang="en-US" baseline="-25000" dirty="0" smtClean="0">
                <a:solidFill>
                  <a:srgbClr val="0070C0"/>
                </a:solidFill>
              </a:rPr>
              <a:t>R </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a:t>
            </a:r>
          </a:p>
          <a:p>
            <a:r>
              <a:rPr lang="en-US" dirty="0" smtClean="0"/>
              <a:t>In many problems, decreasing temperature is classic </a:t>
            </a:r>
            <a:r>
              <a:rPr lang="en-US" dirty="0" err="1" smtClean="0">
                <a:solidFill>
                  <a:srgbClr val="0070C0"/>
                </a:solidFill>
              </a:rPr>
              <a:t>multiscale</a:t>
            </a:r>
            <a:r>
              <a:rPr lang="en-US" dirty="0" smtClean="0"/>
              <a:t> – finer resolution (T is “just” distance scale)</a:t>
            </a:r>
          </a:p>
          <a:p>
            <a:r>
              <a:rPr lang="en-US" dirty="0" smtClean="0"/>
              <a:t>Related to </a:t>
            </a:r>
            <a:r>
              <a:rPr lang="en-US" dirty="0" err="1" smtClean="0"/>
              <a:t>variational</a:t>
            </a:r>
            <a:r>
              <a:rPr lang="en-US" dirty="0" smtClean="0"/>
              <a:t> inference</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10</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b="1" dirty="0" smtClean="0"/>
              <a:t>Implementation of DA I</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70C0"/>
                </a:solidFill>
              </a:rPr>
              <a:t>Expectation step E </a:t>
            </a:r>
            <a:r>
              <a:rPr lang="en-US" dirty="0" smtClean="0"/>
              <a:t>is find </a:t>
            </a:r>
            <a:r>
              <a:rPr lang="en-US" u="sng" dirty="0" smtClean="0">
                <a:sym typeface="Symbol"/>
              </a:rPr>
              <a:t></a:t>
            </a:r>
            <a:r>
              <a:rPr lang="en-US" dirty="0" smtClean="0">
                <a:sym typeface="Symbol"/>
              </a:rPr>
              <a:t> minimizing </a:t>
            </a:r>
            <a:r>
              <a:rPr lang="en-US" dirty="0" smtClean="0"/>
              <a:t>F</a:t>
            </a:r>
            <a:r>
              <a:rPr lang="en-US" baseline="-25000" dirty="0" smtClean="0"/>
              <a:t>R </a:t>
            </a:r>
            <a:r>
              <a:rPr lang="en-US" dirty="0" smtClean="0"/>
              <a:t>(P</a:t>
            </a:r>
            <a:r>
              <a:rPr lang="en-US" baseline="-25000" dirty="0" smtClean="0"/>
              <a:t>0</a:t>
            </a:r>
            <a:r>
              <a:rPr lang="en-US" dirty="0" smtClean="0"/>
              <a:t>) and </a:t>
            </a:r>
          </a:p>
          <a:p>
            <a:r>
              <a:rPr lang="en-US" dirty="0" smtClean="0"/>
              <a:t>Follow with </a:t>
            </a:r>
            <a:r>
              <a:rPr lang="en-US" dirty="0" smtClean="0">
                <a:solidFill>
                  <a:srgbClr val="0070C0"/>
                </a:solidFill>
              </a:rPr>
              <a:t>M step setting </a:t>
            </a:r>
            <a:r>
              <a:rPr lang="en-US" u="sng" dirty="0" smtClean="0">
                <a:solidFill>
                  <a:srgbClr val="0070C0"/>
                </a:solidFill>
                <a:sym typeface="Symbol"/>
              </a:rPr>
              <a:t></a:t>
            </a:r>
            <a:r>
              <a:rPr lang="en-US" dirty="0" smtClean="0">
                <a:solidFill>
                  <a:srgbClr val="0070C0"/>
                </a:solidFill>
              </a:rPr>
              <a:t> = &lt;</a:t>
            </a:r>
            <a:r>
              <a:rPr lang="en-US" u="sng" dirty="0" smtClean="0">
                <a:solidFill>
                  <a:srgbClr val="0070C0"/>
                </a:solidFill>
                <a:sym typeface="Symbol"/>
              </a:rPr>
              <a:t></a:t>
            </a:r>
            <a:r>
              <a:rPr lang="en-US" dirty="0" smtClean="0">
                <a:solidFill>
                  <a:srgbClr val="0070C0"/>
                </a:solidFill>
              </a:rPr>
              <a:t>&gt; |</a:t>
            </a:r>
            <a:r>
              <a:rPr lang="en-US" baseline="-25000" dirty="0" smtClean="0">
                <a:solidFill>
                  <a:srgbClr val="0070C0"/>
                </a:solidFill>
              </a:rPr>
              <a:t>0</a:t>
            </a:r>
            <a:r>
              <a:rPr lang="en-US" dirty="0" smtClean="0">
                <a:solidFill>
                  <a:srgbClr val="0070C0"/>
                </a:solidFill>
              </a:rPr>
              <a:t> = </a:t>
            </a:r>
            <a:r>
              <a:rPr lang="en-US" dirty="0" smtClean="0">
                <a:solidFill>
                  <a:srgbClr val="0070C0"/>
                </a:solidFill>
                <a:sym typeface="Symbol"/>
              </a:rPr>
              <a:t></a:t>
            </a:r>
            <a:r>
              <a:rPr lang="en-US" dirty="0" smtClean="0">
                <a:solidFill>
                  <a:srgbClr val="0070C0"/>
                </a:solidFill>
              </a:rPr>
              <a:t> d</a:t>
            </a:r>
            <a:r>
              <a:rPr lang="en-US" u="sng" dirty="0" smtClean="0">
                <a:solidFill>
                  <a:srgbClr val="0070C0"/>
                </a:solidFill>
                <a:sym typeface="Symbol"/>
              </a:rPr>
              <a:t></a:t>
            </a:r>
            <a:r>
              <a:rPr lang="en-US" dirty="0" smtClean="0">
                <a:solidFill>
                  <a:srgbClr val="0070C0"/>
                </a:solidFill>
              </a:rPr>
              <a:t> </a:t>
            </a:r>
            <a:r>
              <a:rPr lang="en-US" u="sng" dirty="0" smtClean="0">
                <a:solidFill>
                  <a:srgbClr val="0070C0"/>
                </a:solidFill>
                <a:sym typeface="Symbol"/>
              </a:rPr>
              <a:t></a:t>
            </a:r>
            <a:r>
              <a:rPr lang="en-US" u="sng" dirty="0" smtClean="0">
                <a:solidFill>
                  <a:srgbClr val="0070C0"/>
                </a:solidFill>
              </a:rPr>
              <a:t> </a:t>
            </a:r>
            <a:r>
              <a:rPr lang="en-US" dirty="0" smtClean="0">
                <a:solidFill>
                  <a:srgbClr val="0070C0"/>
                </a:solidFill>
              </a:rPr>
              <a:t>P</a:t>
            </a:r>
            <a:r>
              <a:rPr lang="en-US" baseline="-25000" dirty="0" smtClean="0">
                <a:solidFill>
                  <a:srgbClr val="0070C0"/>
                </a:solidFill>
              </a:rPr>
              <a:t>o</a:t>
            </a:r>
            <a:r>
              <a:rPr lang="en-US" dirty="0" smtClean="0">
                <a:solidFill>
                  <a:srgbClr val="0070C0"/>
                </a:solidFill>
              </a:rPr>
              <a:t>(</a:t>
            </a:r>
            <a:r>
              <a:rPr lang="en-US" u="sng" dirty="0" smtClean="0">
                <a:solidFill>
                  <a:srgbClr val="0070C0"/>
                </a:solidFill>
                <a:sym typeface="Symbol"/>
              </a:rPr>
              <a:t></a:t>
            </a:r>
            <a:r>
              <a:rPr lang="en-US" dirty="0" smtClean="0">
                <a:solidFill>
                  <a:srgbClr val="0070C0"/>
                </a:solidFill>
              </a:rPr>
              <a:t>) </a:t>
            </a:r>
            <a:r>
              <a:rPr lang="en-US" dirty="0" smtClean="0"/>
              <a:t>and if one does not anneal over all parameters and one follows with a traditional minimization of remaining  parameters</a:t>
            </a:r>
          </a:p>
          <a:p>
            <a:r>
              <a:rPr lang="en-US" dirty="0" smtClean="0"/>
              <a:t>In clustering, one then looks at </a:t>
            </a:r>
            <a:r>
              <a:rPr lang="en-US" dirty="0" smtClean="0">
                <a:solidFill>
                  <a:srgbClr val="0070C0"/>
                </a:solidFill>
              </a:rPr>
              <a:t>second derivative</a:t>
            </a:r>
            <a:r>
              <a:rPr lang="en-US" dirty="0" smtClean="0">
                <a:solidFill>
                  <a:srgbClr val="FFFF00"/>
                </a:solidFill>
              </a:rPr>
              <a:t> </a:t>
            </a:r>
            <a:r>
              <a:rPr lang="en-US" dirty="0" smtClean="0">
                <a:solidFill>
                  <a:srgbClr val="0070C0"/>
                </a:solidFill>
              </a:rPr>
              <a:t>matrix</a:t>
            </a:r>
            <a:r>
              <a:rPr lang="en-US" dirty="0" smtClean="0">
                <a:solidFill>
                  <a:srgbClr val="FFFF00"/>
                </a:solidFill>
              </a:rPr>
              <a:t> </a:t>
            </a:r>
            <a:r>
              <a:rPr lang="en-US" dirty="0" smtClean="0"/>
              <a:t>of F</a:t>
            </a:r>
            <a:r>
              <a:rPr lang="en-US" baseline="-25000" dirty="0" smtClean="0"/>
              <a:t>R </a:t>
            </a:r>
            <a:r>
              <a:rPr lang="en-US" dirty="0" smtClean="0"/>
              <a:t>(P</a:t>
            </a:r>
            <a:r>
              <a:rPr lang="en-US" baseline="-25000" dirty="0" smtClean="0"/>
              <a:t>0</a:t>
            </a:r>
            <a:r>
              <a:rPr lang="en-US" dirty="0" smtClean="0"/>
              <a:t>) </a:t>
            </a:r>
            <a:r>
              <a:rPr lang="en-US" dirty="0" err="1" smtClean="0"/>
              <a:t>wrt</a:t>
            </a:r>
            <a:r>
              <a:rPr lang="en-US" dirty="0" smtClean="0"/>
              <a:t>  </a:t>
            </a:r>
            <a:r>
              <a:rPr lang="en-US" u="sng" dirty="0" smtClean="0">
                <a:sym typeface="Symbol"/>
              </a:rPr>
              <a:t></a:t>
            </a:r>
            <a:r>
              <a:rPr lang="en-US" dirty="0" smtClean="0">
                <a:sym typeface="Symbol"/>
              </a:rPr>
              <a:t> </a:t>
            </a:r>
            <a:r>
              <a:rPr lang="en-US" dirty="0" smtClean="0"/>
              <a:t>and as temperature is lowered this develops </a:t>
            </a:r>
            <a:r>
              <a:rPr lang="en-US" dirty="0" smtClean="0">
                <a:solidFill>
                  <a:srgbClr val="0070C0"/>
                </a:solidFill>
              </a:rPr>
              <a:t>negative eigenvalue</a:t>
            </a:r>
            <a:r>
              <a:rPr lang="en-US" dirty="0" smtClean="0">
                <a:solidFill>
                  <a:srgbClr val="FFFF00"/>
                </a:solidFill>
              </a:rPr>
              <a:t> </a:t>
            </a:r>
            <a:r>
              <a:rPr lang="en-US" dirty="0" smtClean="0"/>
              <a:t>corresponding to instability</a:t>
            </a:r>
          </a:p>
          <a:p>
            <a:r>
              <a:rPr lang="en-US" dirty="0" smtClean="0"/>
              <a:t>This is a </a:t>
            </a:r>
            <a:r>
              <a:rPr lang="en-US" dirty="0" smtClean="0">
                <a:solidFill>
                  <a:srgbClr val="0070C0"/>
                </a:solidFill>
              </a:rPr>
              <a:t>phase transition </a:t>
            </a:r>
            <a:r>
              <a:rPr lang="en-US" dirty="0" smtClean="0"/>
              <a:t>and one splits cluster  into two and continues EM iteration</a:t>
            </a:r>
          </a:p>
          <a:p>
            <a:r>
              <a:rPr lang="en-US" dirty="0" smtClean="0"/>
              <a:t>One starts with just one cluster</a:t>
            </a:r>
            <a:endParaRPr lang="en-US"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11</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12</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5" name="Picture 2" descr="01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6" name="TextBox 5"/>
          <p:cNvSpPr txBox="1"/>
          <p:nvPr/>
        </p:nvSpPr>
        <p:spPr>
          <a:xfrm>
            <a:off x="4572000" y="1295400"/>
            <a:ext cx="4419600" cy="1754326"/>
          </a:xfrm>
          <a:prstGeom prst="rect">
            <a:avLst/>
          </a:prstGeom>
          <a:noFill/>
        </p:spPr>
        <p:txBody>
          <a:bodyPr wrap="square" rtlCol="0">
            <a:spAutoFit/>
          </a:bodyPr>
          <a:lstStyle/>
          <a:p>
            <a:pPr algn="l"/>
            <a:r>
              <a:rPr lang="en-US" sz="1800" dirty="0" smtClean="0">
                <a:solidFill>
                  <a:schemeClr val="bg1"/>
                </a:solidFill>
              </a:rPr>
              <a:t>Rose, K., </a:t>
            </a:r>
            <a:r>
              <a:rPr lang="en-US" sz="1800" dirty="0" err="1" smtClean="0">
                <a:solidFill>
                  <a:schemeClr val="bg1"/>
                </a:solidFill>
              </a:rPr>
              <a:t>Gurewitz</a:t>
            </a:r>
            <a:r>
              <a:rPr lang="en-US" sz="1800" dirty="0" smtClean="0">
                <a:solidFill>
                  <a:schemeClr val="bg1"/>
                </a:solidFill>
              </a:rPr>
              <a:t>, E., and Fox, G. C. ``Statistical mechanics and phase transitions in clustering,'' </a:t>
            </a:r>
            <a:r>
              <a:rPr lang="en-US" sz="1800" i="1" dirty="0" smtClean="0">
                <a:solidFill>
                  <a:schemeClr val="bg1"/>
                </a:solidFill>
              </a:rPr>
              <a:t>Physical Review Letters</a:t>
            </a:r>
            <a:r>
              <a:rPr lang="en-US" sz="1800" dirty="0" smtClean="0">
                <a:solidFill>
                  <a:schemeClr val="bg1"/>
                </a:solidFill>
              </a:rPr>
              <a:t>, 65(8):945-948, August 1990.</a:t>
            </a:r>
          </a:p>
          <a:p>
            <a:pPr algn="l"/>
            <a:endParaRPr lang="en-US" sz="1800" dirty="0" smtClean="0">
              <a:solidFill>
                <a:schemeClr val="bg1"/>
              </a:solidFill>
            </a:endParaRPr>
          </a:p>
          <a:p>
            <a:pPr algn="l"/>
            <a:r>
              <a:rPr lang="en-US" sz="1800" dirty="0" smtClean="0">
                <a:solidFill>
                  <a:schemeClr val="bg1"/>
                </a:solidFill>
              </a:rPr>
              <a:t>My #5 </a:t>
            </a:r>
            <a:r>
              <a:rPr lang="en-US" sz="1800" dirty="0" smtClean="0">
                <a:solidFill>
                  <a:schemeClr val="bg1"/>
                </a:solidFill>
              </a:rPr>
              <a:t>most </a:t>
            </a:r>
            <a:r>
              <a:rPr lang="en-US" sz="1800" dirty="0" smtClean="0">
                <a:solidFill>
                  <a:schemeClr val="bg1"/>
                </a:solidFill>
              </a:rPr>
              <a:t>cited </a:t>
            </a:r>
            <a:r>
              <a:rPr lang="en-US" sz="1800" dirty="0" smtClean="0">
                <a:solidFill>
                  <a:schemeClr val="bg1"/>
                </a:solidFill>
              </a:rPr>
              <a:t>article</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Implementation II</a:t>
            </a:r>
            <a:endParaRPr lang="en-US" b="1" dirty="0"/>
          </a:p>
        </p:txBody>
      </p:sp>
      <p:sp>
        <p:nvSpPr>
          <p:cNvPr id="3" name="Content Placeholder 2"/>
          <p:cNvSpPr>
            <a:spLocks noGrp="1"/>
          </p:cNvSpPr>
          <p:nvPr>
            <p:ph idx="1"/>
          </p:nvPr>
        </p:nvSpPr>
        <p:spPr>
          <a:xfrm>
            <a:off x="152400" y="1219200"/>
            <a:ext cx="8991600" cy="5029200"/>
          </a:xfrm>
        </p:spPr>
        <p:txBody>
          <a:bodyPr>
            <a:normAutofit fontScale="92500" lnSpcReduction="20000"/>
          </a:bodyPr>
          <a:lstStyle/>
          <a:p>
            <a:r>
              <a:rPr lang="en-US" sz="2600" dirty="0" smtClean="0"/>
              <a:t>Clustering variables are </a:t>
            </a:r>
            <a:r>
              <a:rPr lang="en-US" sz="2600" dirty="0" smtClean="0">
                <a:solidFill>
                  <a:srgbClr val="0070C0"/>
                </a:solidFill>
              </a:rPr>
              <a:t>M</a:t>
            </a:r>
            <a:r>
              <a:rPr lang="en-US" sz="2600" i="1" baseline="-25000" dirty="0"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 </a:t>
            </a:r>
            <a:r>
              <a:rPr lang="en-US" sz="2600" dirty="0" smtClean="0"/>
              <a:t>where this is probability point </a:t>
            </a:r>
            <a:r>
              <a:rPr lang="en-US" sz="2600" dirty="0" err="1" smtClean="0">
                <a:solidFill>
                  <a:srgbClr val="0070C0"/>
                </a:solidFill>
              </a:rPr>
              <a:t>i</a:t>
            </a:r>
            <a:r>
              <a:rPr lang="en-US" sz="2600" dirty="0" smtClean="0">
                <a:solidFill>
                  <a:srgbClr val="0070C0"/>
                </a:solidFill>
              </a:rPr>
              <a:t> </a:t>
            </a:r>
            <a:r>
              <a:rPr lang="en-US" sz="2600" dirty="0" smtClean="0"/>
              <a:t>belongs to cluster </a:t>
            </a:r>
            <a:r>
              <a:rPr lang="en-US" sz="2600" dirty="0" smtClean="0">
                <a:solidFill>
                  <a:srgbClr val="0070C0"/>
                </a:solidFill>
              </a:rPr>
              <a:t>k</a:t>
            </a:r>
          </a:p>
          <a:p>
            <a:r>
              <a:rPr lang="en-US" sz="2600" dirty="0" smtClean="0"/>
              <a:t>In Clustering, take </a:t>
            </a:r>
            <a:r>
              <a:rPr lang="en-US" sz="2600" dirty="0" smtClean="0">
                <a:solidFill>
                  <a:srgbClr val="0070C0"/>
                </a:solidFill>
              </a:rPr>
              <a:t>H</a:t>
            </a:r>
            <a:r>
              <a:rPr lang="en-US" sz="2600" baseline="-25000" dirty="0" smtClean="0">
                <a:solidFill>
                  <a:srgbClr val="0070C0"/>
                </a:solidFill>
              </a:rPr>
              <a:t>0</a:t>
            </a:r>
            <a:r>
              <a:rPr lang="en-US" sz="2600" dirty="0" smtClean="0">
                <a:solidFill>
                  <a:srgbClr val="0070C0"/>
                </a:solidFill>
              </a:rPr>
              <a:t> = </a:t>
            </a:r>
            <a:r>
              <a:rPr lang="en-US" sz="2600" dirty="0" smtClean="0">
                <a:solidFill>
                  <a:srgbClr val="0070C0"/>
                </a:solidFill>
                <a:sym typeface="Symbol"/>
              </a:rPr>
              <a:t></a:t>
            </a:r>
            <a:r>
              <a:rPr lang="en-US" sz="2600" i="1" baseline="-25000" dirty="0" err="1" smtClean="0">
                <a:solidFill>
                  <a:srgbClr val="0070C0"/>
                </a:solidFill>
              </a:rPr>
              <a:t>i</a:t>
            </a:r>
            <a:r>
              <a:rPr lang="en-US" sz="2600" baseline="-25000" dirty="0" smtClean="0">
                <a:solidFill>
                  <a:srgbClr val="0070C0"/>
                </a:solidFill>
              </a:rPr>
              <a:t>=1</a:t>
            </a:r>
            <a:r>
              <a:rPr lang="en-US" sz="2600" baseline="30000" dirty="0" smtClean="0">
                <a:solidFill>
                  <a:srgbClr val="0070C0"/>
                </a:solidFill>
              </a:rPr>
              <a:t>N</a:t>
            </a:r>
            <a:r>
              <a:rPr lang="en-US" sz="2600" dirty="0" smtClean="0">
                <a:solidFill>
                  <a:srgbClr val="0070C0"/>
                </a:solidFill>
              </a:rPr>
              <a:t> </a:t>
            </a:r>
            <a:r>
              <a:rPr lang="en-US" sz="2600" dirty="0" smtClean="0">
                <a:solidFill>
                  <a:srgbClr val="0070C0"/>
                </a:solidFill>
                <a:sym typeface="Symbol"/>
              </a:rPr>
              <a:t></a:t>
            </a:r>
            <a:r>
              <a:rPr lang="en-US" sz="2600" baseline="-25000" dirty="0" smtClean="0">
                <a:solidFill>
                  <a:srgbClr val="0070C0"/>
                </a:solidFill>
              </a:rPr>
              <a:t>k=1</a:t>
            </a:r>
            <a:r>
              <a:rPr lang="en-US" sz="2600" baseline="30000" dirty="0" smtClean="0">
                <a:solidFill>
                  <a:srgbClr val="0070C0"/>
                </a:solidFill>
              </a:rPr>
              <a:t>K</a:t>
            </a:r>
            <a:r>
              <a:rPr lang="en-US" sz="2600" dirty="0" smtClean="0">
                <a:solidFill>
                  <a:srgbClr val="0070C0"/>
                </a:solidFill>
              </a:rPr>
              <a:t> M</a:t>
            </a:r>
            <a:r>
              <a:rPr lang="en-US" sz="2600" i="1" baseline="-25000" dirty="0"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 </a:t>
            </a:r>
            <a:r>
              <a:rPr lang="en-US" sz="2600" dirty="0" smtClean="0">
                <a:solidFill>
                  <a:srgbClr val="0070C0"/>
                </a:solidFill>
                <a:sym typeface="Symbol"/>
              </a:rPr>
              <a:t></a:t>
            </a:r>
            <a:r>
              <a:rPr lang="en-US" sz="2600" i="1" baseline="-25000" dirty="0" err="1"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a:t>
            </a:r>
          </a:p>
          <a:p>
            <a:r>
              <a:rPr lang="en-US" sz="2600" dirty="0" smtClean="0"/>
              <a:t> &lt;</a:t>
            </a:r>
            <a:r>
              <a:rPr lang="en-US" sz="2600" dirty="0" smtClean="0">
                <a:solidFill>
                  <a:srgbClr val="0070C0"/>
                </a:solidFill>
              </a:rPr>
              <a:t>M</a:t>
            </a:r>
            <a:r>
              <a:rPr lang="en-US" sz="2600" i="1" baseline="-25000" dirty="0"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)&gt;  =  exp( -</a:t>
            </a:r>
            <a:r>
              <a:rPr lang="en-US" sz="2600" dirty="0" smtClean="0">
                <a:solidFill>
                  <a:srgbClr val="0070C0"/>
                </a:solidFill>
                <a:sym typeface="Symbol"/>
              </a:rPr>
              <a:t></a:t>
            </a:r>
            <a:r>
              <a:rPr lang="en-US" sz="2600" i="1" baseline="-25000" dirty="0" err="1"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)/T ) / </a:t>
            </a:r>
            <a:r>
              <a:rPr lang="en-US" sz="2600" dirty="0" smtClean="0">
                <a:solidFill>
                  <a:srgbClr val="0070C0"/>
                </a:solidFill>
                <a:sym typeface="Symbol"/>
              </a:rPr>
              <a:t></a:t>
            </a:r>
            <a:r>
              <a:rPr lang="en-US" sz="2600" baseline="-25000" dirty="0" smtClean="0">
                <a:solidFill>
                  <a:srgbClr val="0070C0"/>
                </a:solidFill>
              </a:rPr>
              <a:t>k=1</a:t>
            </a:r>
            <a:r>
              <a:rPr lang="en-US" sz="2600" baseline="30000" dirty="0" smtClean="0">
                <a:solidFill>
                  <a:srgbClr val="0070C0"/>
                </a:solidFill>
              </a:rPr>
              <a:t>K</a:t>
            </a:r>
            <a:r>
              <a:rPr lang="en-US" sz="2600" dirty="0" smtClean="0">
                <a:solidFill>
                  <a:srgbClr val="0070C0"/>
                </a:solidFill>
              </a:rPr>
              <a:t> exp( -</a:t>
            </a:r>
            <a:r>
              <a:rPr lang="en-US" sz="2600" dirty="0" smtClean="0">
                <a:solidFill>
                  <a:srgbClr val="0070C0"/>
                </a:solidFill>
                <a:sym typeface="Symbol"/>
              </a:rPr>
              <a:t></a:t>
            </a:r>
            <a:r>
              <a:rPr lang="en-US" sz="2600" i="1" baseline="-25000" dirty="0" err="1"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)/T )</a:t>
            </a:r>
          </a:p>
          <a:p>
            <a:r>
              <a:rPr lang="en-US" sz="2600" dirty="0" smtClean="0">
                <a:solidFill>
                  <a:srgbClr val="0070C0"/>
                </a:solidFill>
              </a:rPr>
              <a:t>Central clustering</a:t>
            </a:r>
            <a:r>
              <a:rPr lang="en-US" sz="2600" dirty="0" smtClean="0">
                <a:solidFill>
                  <a:srgbClr val="FFFF00"/>
                </a:solidFill>
              </a:rPr>
              <a:t> </a:t>
            </a:r>
            <a:r>
              <a:rPr lang="en-US" sz="2600" dirty="0" smtClean="0"/>
              <a:t>has</a:t>
            </a:r>
            <a:r>
              <a:rPr lang="en-US" sz="2600" dirty="0" smtClean="0">
                <a:solidFill>
                  <a:srgbClr val="FFFF00"/>
                </a:solidFill>
              </a:rPr>
              <a:t> </a:t>
            </a:r>
            <a:r>
              <a:rPr lang="en-US" sz="2600" dirty="0" smtClean="0">
                <a:sym typeface="Symbol"/>
              </a:rPr>
              <a:t></a:t>
            </a:r>
            <a:r>
              <a:rPr lang="en-US" sz="2600" i="1" baseline="-25000" dirty="0" err="1" smtClean="0"/>
              <a:t>i</a:t>
            </a:r>
            <a:r>
              <a:rPr lang="en-US" sz="2600" dirty="0" smtClean="0"/>
              <a:t>(</a:t>
            </a:r>
            <a:r>
              <a:rPr lang="en-US" sz="2600" i="1" dirty="0" smtClean="0"/>
              <a:t>k</a:t>
            </a:r>
            <a:r>
              <a:rPr lang="en-US" sz="2600" dirty="0" smtClean="0"/>
              <a:t>) = (</a:t>
            </a:r>
            <a:r>
              <a:rPr lang="en-US" sz="2600" u="sng" dirty="0" smtClean="0"/>
              <a:t>X</a:t>
            </a:r>
            <a:r>
              <a:rPr lang="en-US" sz="2600" dirty="0" smtClean="0"/>
              <a:t>(</a:t>
            </a:r>
            <a:r>
              <a:rPr lang="en-US" sz="2600" dirty="0" err="1" smtClean="0"/>
              <a:t>i</a:t>
            </a:r>
            <a:r>
              <a:rPr lang="en-US" sz="2600" dirty="0" smtClean="0"/>
              <a:t>)- </a:t>
            </a:r>
            <a:r>
              <a:rPr lang="en-US" sz="2600" u="sng" dirty="0" smtClean="0"/>
              <a:t>Y</a:t>
            </a:r>
            <a:r>
              <a:rPr lang="en-US" sz="2600" dirty="0" smtClean="0"/>
              <a:t>(</a:t>
            </a:r>
            <a:r>
              <a:rPr lang="en-US" sz="2600" i="1" dirty="0" smtClean="0"/>
              <a:t>k</a:t>
            </a:r>
            <a:r>
              <a:rPr lang="en-US" sz="2600" dirty="0" smtClean="0"/>
              <a:t>))</a:t>
            </a:r>
            <a:r>
              <a:rPr lang="en-US" sz="2600" baseline="30000" dirty="0" smtClean="0"/>
              <a:t>2</a:t>
            </a:r>
            <a:r>
              <a:rPr lang="en-US" sz="2600" dirty="0" smtClean="0"/>
              <a:t> and </a:t>
            </a:r>
            <a:r>
              <a:rPr lang="en-US" sz="2600" dirty="0" smtClean="0">
                <a:sym typeface="Symbol"/>
              </a:rPr>
              <a:t></a:t>
            </a:r>
            <a:r>
              <a:rPr lang="en-US" sz="2600" i="1" baseline="-25000" dirty="0" err="1" smtClean="0"/>
              <a:t>i</a:t>
            </a:r>
            <a:r>
              <a:rPr lang="en-US" sz="2600" dirty="0" smtClean="0"/>
              <a:t>(</a:t>
            </a:r>
            <a:r>
              <a:rPr lang="en-US" sz="2600" i="1" dirty="0" smtClean="0"/>
              <a:t>k</a:t>
            </a:r>
            <a:r>
              <a:rPr lang="en-US" sz="2600" dirty="0" smtClean="0"/>
              <a:t>) determined by Expectation step in pairwise clustering</a:t>
            </a:r>
          </a:p>
          <a:p>
            <a:pPr lvl="1"/>
            <a:r>
              <a:rPr lang="en-US" dirty="0" err="1" smtClean="0">
                <a:solidFill>
                  <a:srgbClr val="0070C0"/>
                </a:solidFill>
              </a:rPr>
              <a:t>H</a:t>
            </a:r>
            <a:r>
              <a:rPr lang="en-US" baseline="-25000" dirty="0" err="1" smtClean="0">
                <a:solidFill>
                  <a:srgbClr val="0070C0"/>
                </a:solidFill>
              </a:rPr>
              <a:t>Central</a:t>
            </a:r>
            <a:r>
              <a:rPr lang="en-US" dirty="0" smtClean="0">
                <a:solidFill>
                  <a:srgbClr val="0070C0"/>
                </a:solidFill>
              </a:rPr>
              <a:t> = </a:t>
            </a:r>
            <a:r>
              <a:rPr lang="en-US" dirty="0" smtClean="0">
                <a:solidFill>
                  <a:srgbClr val="0070C0"/>
                </a:solidFill>
                <a:sym typeface="Symbol"/>
              </a:rPr>
              <a:t></a:t>
            </a:r>
            <a:r>
              <a:rPr lang="en-US" i="1" baseline="-25000" dirty="0" err="1" smtClean="0">
                <a:solidFill>
                  <a:srgbClr val="0070C0"/>
                </a:solidFill>
              </a:rPr>
              <a:t>i</a:t>
            </a:r>
            <a:r>
              <a:rPr lang="en-US" baseline="-25000" dirty="0" smtClean="0">
                <a:solidFill>
                  <a:srgbClr val="0070C0"/>
                </a:solidFill>
              </a:rPr>
              <a:t>=1</a:t>
            </a:r>
            <a:r>
              <a:rPr lang="en-US" baseline="30000" dirty="0" smtClean="0">
                <a:solidFill>
                  <a:srgbClr val="0070C0"/>
                </a:solidFill>
              </a:rPr>
              <a:t>N</a:t>
            </a:r>
            <a:r>
              <a:rPr lang="en-US" dirty="0" smtClean="0">
                <a:solidFill>
                  <a:srgbClr val="0070C0"/>
                </a:solidFill>
              </a:rPr>
              <a:t> </a:t>
            </a:r>
            <a:r>
              <a:rPr lang="en-US" dirty="0" smtClean="0">
                <a:solidFill>
                  <a:srgbClr val="0070C0"/>
                </a:solidFill>
                <a:sym typeface="Symbol"/>
              </a:rPr>
              <a:t></a:t>
            </a:r>
            <a:r>
              <a:rPr lang="en-US" baseline="-25000" dirty="0" smtClean="0">
                <a:solidFill>
                  <a:srgbClr val="0070C0"/>
                </a:solidFill>
              </a:rPr>
              <a:t>k=1</a:t>
            </a:r>
            <a:r>
              <a:rPr lang="en-US" baseline="30000" dirty="0" smtClean="0">
                <a:solidFill>
                  <a:srgbClr val="0070C0"/>
                </a:solidFill>
              </a:rPr>
              <a:t>K</a:t>
            </a:r>
            <a:r>
              <a:rPr lang="en-US" dirty="0" smtClean="0">
                <a:solidFill>
                  <a:srgbClr val="0070C0"/>
                </a:solidFill>
              </a:rPr>
              <a:t> M</a:t>
            </a:r>
            <a:r>
              <a:rPr lang="en-US" i="1" baseline="-25000" dirty="0" smtClean="0">
                <a:solidFill>
                  <a:srgbClr val="0070C0"/>
                </a:solidFill>
              </a:rPr>
              <a:t>i</a:t>
            </a:r>
            <a:r>
              <a:rPr lang="en-US" dirty="0" smtClean="0">
                <a:solidFill>
                  <a:srgbClr val="0070C0"/>
                </a:solidFill>
              </a:rPr>
              <a:t>(</a:t>
            </a:r>
            <a:r>
              <a:rPr lang="en-US" i="1" dirty="0" smtClean="0">
                <a:solidFill>
                  <a:srgbClr val="0070C0"/>
                </a:solidFill>
              </a:rPr>
              <a:t>k</a:t>
            </a:r>
            <a:r>
              <a:rPr lang="en-US" dirty="0" smtClean="0">
                <a:solidFill>
                  <a:srgbClr val="0070C0"/>
                </a:solidFill>
              </a:rPr>
              <a:t>) (</a:t>
            </a:r>
            <a:r>
              <a:rPr lang="en-US" u="sng" dirty="0" smtClean="0">
                <a:solidFill>
                  <a:srgbClr val="0070C0"/>
                </a:solidFill>
              </a:rPr>
              <a:t>X</a:t>
            </a:r>
            <a:r>
              <a:rPr lang="en-US" dirty="0" smtClean="0">
                <a:solidFill>
                  <a:srgbClr val="0070C0"/>
                </a:solidFill>
              </a:rPr>
              <a:t>(</a:t>
            </a:r>
            <a:r>
              <a:rPr lang="en-US" dirty="0" err="1" smtClean="0">
                <a:solidFill>
                  <a:srgbClr val="0070C0"/>
                </a:solidFill>
              </a:rPr>
              <a:t>i</a:t>
            </a:r>
            <a:r>
              <a:rPr lang="en-US" dirty="0" smtClean="0">
                <a:solidFill>
                  <a:srgbClr val="0070C0"/>
                </a:solidFill>
              </a:rPr>
              <a:t>)- </a:t>
            </a:r>
            <a:r>
              <a:rPr lang="en-US" u="sng" dirty="0" smtClean="0">
                <a:solidFill>
                  <a:srgbClr val="0070C0"/>
                </a:solidFill>
              </a:rPr>
              <a:t>Y</a:t>
            </a:r>
            <a:r>
              <a:rPr lang="en-US" dirty="0" smtClean="0">
                <a:solidFill>
                  <a:srgbClr val="0070C0"/>
                </a:solidFill>
              </a:rPr>
              <a:t>(</a:t>
            </a:r>
            <a:r>
              <a:rPr lang="en-US" i="1" dirty="0" smtClean="0">
                <a:solidFill>
                  <a:srgbClr val="0070C0"/>
                </a:solidFill>
              </a:rPr>
              <a:t>k</a:t>
            </a:r>
            <a:r>
              <a:rPr lang="en-US" dirty="0" smtClean="0">
                <a:solidFill>
                  <a:srgbClr val="0070C0"/>
                </a:solidFill>
              </a:rPr>
              <a:t>))</a:t>
            </a:r>
            <a:r>
              <a:rPr lang="en-US" baseline="30000" dirty="0" smtClean="0">
                <a:solidFill>
                  <a:srgbClr val="0070C0"/>
                </a:solidFill>
              </a:rPr>
              <a:t>2</a:t>
            </a:r>
            <a:r>
              <a:rPr lang="en-US" dirty="0" smtClean="0">
                <a:solidFill>
                  <a:srgbClr val="0070C0"/>
                </a:solidFill>
              </a:rPr>
              <a:t> </a:t>
            </a:r>
          </a:p>
          <a:p>
            <a:pPr lvl="1"/>
            <a:r>
              <a:rPr lang="en-US" dirty="0" err="1" smtClean="0">
                <a:solidFill>
                  <a:srgbClr val="0070C0"/>
                </a:solidFill>
              </a:rPr>
              <a:t>H</a:t>
            </a:r>
            <a:r>
              <a:rPr lang="en-US" baseline="-25000" dirty="0" err="1" smtClean="0">
                <a:solidFill>
                  <a:srgbClr val="0070C0"/>
                </a:solidFill>
              </a:rPr>
              <a:t>central</a:t>
            </a:r>
            <a:r>
              <a:rPr lang="en-US" dirty="0" smtClean="0"/>
              <a:t> and H</a:t>
            </a:r>
            <a:r>
              <a:rPr lang="en-US" baseline="-25000" dirty="0" smtClean="0"/>
              <a:t>0</a:t>
            </a:r>
            <a:r>
              <a:rPr lang="en-US" dirty="0" smtClean="0"/>
              <a:t> are identical </a:t>
            </a:r>
          </a:p>
          <a:p>
            <a:pPr lvl="1"/>
            <a:r>
              <a:rPr lang="en-US" dirty="0" smtClean="0"/>
              <a:t>Centers </a:t>
            </a:r>
            <a:r>
              <a:rPr lang="en-US" u="sng" dirty="0" smtClean="0"/>
              <a:t>Y</a:t>
            </a:r>
            <a:r>
              <a:rPr lang="en-US" dirty="0" smtClean="0"/>
              <a:t>(k) are determined in M step</a:t>
            </a:r>
          </a:p>
          <a:p>
            <a:r>
              <a:rPr lang="en-US" sz="2600" dirty="0" smtClean="0">
                <a:solidFill>
                  <a:srgbClr val="0070C0"/>
                </a:solidFill>
              </a:rPr>
              <a:t>Pairwise Clustering</a:t>
            </a:r>
            <a:r>
              <a:rPr lang="en-US" sz="2600" dirty="0" smtClean="0"/>
              <a:t> given by nonlinear form</a:t>
            </a:r>
          </a:p>
          <a:p>
            <a:r>
              <a:rPr lang="en-US" sz="2600" dirty="0" smtClean="0">
                <a:solidFill>
                  <a:srgbClr val="0070C0"/>
                </a:solidFill>
              </a:rPr>
              <a:t>H</a:t>
            </a:r>
            <a:r>
              <a:rPr lang="en-US" sz="2600" baseline="-25000" dirty="0" smtClean="0">
                <a:solidFill>
                  <a:srgbClr val="0070C0"/>
                </a:solidFill>
              </a:rPr>
              <a:t>PC</a:t>
            </a:r>
            <a:r>
              <a:rPr lang="en-US" sz="2600" dirty="0" smtClean="0">
                <a:solidFill>
                  <a:srgbClr val="0070C0"/>
                </a:solidFill>
              </a:rPr>
              <a:t> = 0.5 </a:t>
            </a:r>
            <a:r>
              <a:rPr lang="en-US" sz="2600" dirty="0" smtClean="0">
                <a:solidFill>
                  <a:srgbClr val="0070C0"/>
                </a:solidFill>
                <a:sym typeface="Symbol"/>
              </a:rPr>
              <a:t></a:t>
            </a:r>
            <a:r>
              <a:rPr lang="en-US" sz="2600" i="1" baseline="-25000" dirty="0" err="1" smtClean="0">
                <a:solidFill>
                  <a:srgbClr val="0070C0"/>
                </a:solidFill>
              </a:rPr>
              <a:t>i</a:t>
            </a:r>
            <a:r>
              <a:rPr lang="en-US" sz="2600" baseline="-25000" dirty="0" smtClean="0">
                <a:solidFill>
                  <a:srgbClr val="0070C0"/>
                </a:solidFill>
              </a:rPr>
              <a:t>=1</a:t>
            </a:r>
            <a:r>
              <a:rPr lang="en-US" sz="2600" baseline="30000" dirty="0" smtClean="0">
                <a:solidFill>
                  <a:srgbClr val="0070C0"/>
                </a:solidFill>
              </a:rPr>
              <a:t>N</a:t>
            </a:r>
            <a:r>
              <a:rPr lang="en-US" sz="2600" dirty="0" smtClean="0">
                <a:solidFill>
                  <a:srgbClr val="0070C0"/>
                </a:solidFill>
              </a:rPr>
              <a:t> </a:t>
            </a:r>
            <a:r>
              <a:rPr lang="en-US" sz="2600" dirty="0" smtClean="0">
                <a:solidFill>
                  <a:srgbClr val="0070C0"/>
                </a:solidFill>
                <a:sym typeface="Symbol"/>
              </a:rPr>
              <a:t></a:t>
            </a:r>
            <a:r>
              <a:rPr lang="en-US" sz="2600" i="1" baseline="-25000" dirty="0" smtClean="0">
                <a:solidFill>
                  <a:srgbClr val="0070C0"/>
                </a:solidFill>
              </a:rPr>
              <a:t>j</a:t>
            </a:r>
            <a:r>
              <a:rPr lang="en-US" sz="2600" baseline="-25000" dirty="0" smtClean="0">
                <a:solidFill>
                  <a:srgbClr val="0070C0"/>
                </a:solidFill>
              </a:rPr>
              <a:t>=1</a:t>
            </a:r>
            <a:r>
              <a:rPr lang="en-US" sz="2600" baseline="30000" dirty="0" smtClean="0">
                <a:solidFill>
                  <a:srgbClr val="0070C0"/>
                </a:solidFill>
              </a:rPr>
              <a:t>N</a:t>
            </a:r>
            <a:r>
              <a:rPr lang="en-US" sz="2600" dirty="0" smtClean="0">
                <a:solidFill>
                  <a:srgbClr val="0070C0"/>
                </a:solidFill>
              </a:rPr>
              <a:t> </a:t>
            </a:r>
            <a:r>
              <a:rPr lang="en-US" dirty="0" smtClean="0">
                <a:solidFill>
                  <a:srgbClr val="0070C0"/>
                </a:solidFill>
                <a:sym typeface="Symbol"/>
              </a:rPr>
              <a:t></a:t>
            </a:r>
            <a:r>
              <a:rPr lang="en-US" sz="2600" dirty="0" smtClean="0">
                <a:solidFill>
                  <a:srgbClr val="0070C0"/>
                </a:solidFill>
              </a:rPr>
              <a:t>(</a:t>
            </a:r>
            <a:r>
              <a:rPr lang="en-US" sz="2600" i="1" dirty="0" err="1" smtClean="0">
                <a:solidFill>
                  <a:srgbClr val="0070C0"/>
                </a:solidFill>
              </a:rPr>
              <a:t>i</a:t>
            </a:r>
            <a:r>
              <a:rPr lang="en-US" sz="2600" dirty="0" smtClean="0">
                <a:solidFill>
                  <a:srgbClr val="0070C0"/>
                </a:solidFill>
              </a:rPr>
              <a:t>, </a:t>
            </a:r>
            <a:r>
              <a:rPr lang="en-US" sz="2600" i="1" dirty="0" smtClean="0">
                <a:solidFill>
                  <a:srgbClr val="0070C0"/>
                </a:solidFill>
              </a:rPr>
              <a:t>j</a:t>
            </a:r>
            <a:r>
              <a:rPr lang="en-US" sz="2600" dirty="0" smtClean="0">
                <a:solidFill>
                  <a:srgbClr val="0070C0"/>
                </a:solidFill>
              </a:rPr>
              <a:t>) </a:t>
            </a:r>
            <a:r>
              <a:rPr lang="en-US" sz="2600" dirty="0" smtClean="0">
                <a:solidFill>
                  <a:srgbClr val="0070C0"/>
                </a:solidFill>
                <a:sym typeface="Symbol"/>
              </a:rPr>
              <a:t></a:t>
            </a:r>
            <a:r>
              <a:rPr lang="en-US" sz="2600" baseline="-25000" dirty="0" smtClean="0">
                <a:solidFill>
                  <a:srgbClr val="0070C0"/>
                </a:solidFill>
              </a:rPr>
              <a:t>k=1</a:t>
            </a:r>
            <a:r>
              <a:rPr lang="en-US" sz="2600" baseline="30000" dirty="0" smtClean="0">
                <a:solidFill>
                  <a:srgbClr val="0070C0"/>
                </a:solidFill>
              </a:rPr>
              <a:t>K</a:t>
            </a:r>
            <a:r>
              <a:rPr lang="en-US" sz="2600" dirty="0" smtClean="0">
                <a:solidFill>
                  <a:srgbClr val="0070C0"/>
                </a:solidFill>
              </a:rPr>
              <a:t> M</a:t>
            </a:r>
            <a:r>
              <a:rPr lang="en-US" sz="2600" i="1" baseline="-25000" dirty="0"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 </a:t>
            </a:r>
            <a:r>
              <a:rPr lang="en-US" sz="2600" dirty="0" err="1" smtClean="0">
                <a:solidFill>
                  <a:srgbClr val="0070C0"/>
                </a:solidFill>
              </a:rPr>
              <a:t>M</a:t>
            </a:r>
            <a:r>
              <a:rPr lang="en-US" sz="2600" i="1" baseline="-25000" dirty="0" err="1" smtClean="0">
                <a:solidFill>
                  <a:srgbClr val="0070C0"/>
                </a:solidFill>
              </a:rPr>
              <a:t>j</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 / C(</a:t>
            </a:r>
            <a:r>
              <a:rPr lang="en-US" sz="2600" i="1" dirty="0" smtClean="0">
                <a:solidFill>
                  <a:srgbClr val="0070C0"/>
                </a:solidFill>
              </a:rPr>
              <a:t>k</a:t>
            </a:r>
            <a:r>
              <a:rPr lang="en-US" sz="2600" dirty="0" smtClean="0">
                <a:solidFill>
                  <a:srgbClr val="0070C0"/>
                </a:solidFill>
              </a:rPr>
              <a:t>)</a:t>
            </a:r>
            <a:r>
              <a:rPr lang="en-US" sz="2600" dirty="0" smtClean="0">
                <a:solidFill>
                  <a:srgbClr val="FFFF00"/>
                </a:solidFill>
              </a:rPr>
              <a:t>	</a:t>
            </a:r>
          </a:p>
          <a:p>
            <a:r>
              <a:rPr lang="en-US" sz="2600" dirty="0" smtClean="0"/>
              <a:t>with </a:t>
            </a:r>
            <a:r>
              <a:rPr lang="en-US" sz="2600" dirty="0" smtClean="0">
                <a:solidFill>
                  <a:srgbClr val="0070C0"/>
                </a:solidFill>
              </a:rPr>
              <a:t>C(k) = </a:t>
            </a:r>
            <a:r>
              <a:rPr lang="en-US" sz="2600" dirty="0" smtClean="0">
                <a:solidFill>
                  <a:srgbClr val="0070C0"/>
                </a:solidFill>
                <a:sym typeface="Symbol"/>
              </a:rPr>
              <a:t></a:t>
            </a:r>
            <a:r>
              <a:rPr lang="en-US" sz="2600" i="1" baseline="-25000" dirty="0" err="1" smtClean="0">
                <a:solidFill>
                  <a:srgbClr val="0070C0"/>
                </a:solidFill>
              </a:rPr>
              <a:t>i</a:t>
            </a:r>
            <a:r>
              <a:rPr lang="en-US" sz="2600" baseline="-25000" dirty="0" smtClean="0">
                <a:solidFill>
                  <a:srgbClr val="0070C0"/>
                </a:solidFill>
              </a:rPr>
              <a:t>=1</a:t>
            </a:r>
            <a:r>
              <a:rPr lang="en-US" sz="2600" baseline="30000" dirty="0" smtClean="0">
                <a:solidFill>
                  <a:srgbClr val="0070C0"/>
                </a:solidFill>
              </a:rPr>
              <a:t>N</a:t>
            </a:r>
            <a:r>
              <a:rPr lang="en-US" sz="2600" dirty="0" smtClean="0">
                <a:solidFill>
                  <a:srgbClr val="0070C0"/>
                </a:solidFill>
              </a:rPr>
              <a:t> M</a:t>
            </a:r>
            <a:r>
              <a:rPr lang="en-US" sz="2600" i="1" baseline="-25000" dirty="0" smtClean="0">
                <a:solidFill>
                  <a:srgbClr val="0070C0"/>
                </a:solidFill>
              </a:rPr>
              <a:t>i</a:t>
            </a:r>
            <a:r>
              <a:rPr lang="en-US" sz="2600" dirty="0" smtClean="0">
                <a:solidFill>
                  <a:srgbClr val="0070C0"/>
                </a:solidFill>
              </a:rPr>
              <a:t>(</a:t>
            </a:r>
            <a:r>
              <a:rPr lang="en-US" sz="2600" i="1" dirty="0" smtClean="0">
                <a:solidFill>
                  <a:srgbClr val="0070C0"/>
                </a:solidFill>
              </a:rPr>
              <a:t>k</a:t>
            </a:r>
            <a:r>
              <a:rPr lang="en-US" sz="2600" dirty="0" smtClean="0">
                <a:solidFill>
                  <a:srgbClr val="0070C0"/>
                </a:solidFill>
              </a:rPr>
              <a:t>) </a:t>
            </a:r>
            <a:r>
              <a:rPr lang="en-US" sz="2600" dirty="0" smtClean="0"/>
              <a:t>as number of points in Cluster k</a:t>
            </a:r>
          </a:p>
          <a:p>
            <a:r>
              <a:rPr lang="en-US" sz="2600" dirty="0" smtClean="0"/>
              <a:t>And now H</a:t>
            </a:r>
            <a:r>
              <a:rPr lang="en-US" sz="2600" baseline="-25000" dirty="0" smtClean="0"/>
              <a:t>0</a:t>
            </a:r>
            <a:r>
              <a:rPr lang="en-US" sz="2600" dirty="0" smtClean="0"/>
              <a:t> and H</a:t>
            </a:r>
            <a:r>
              <a:rPr lang="en-US" sz="2600" baseline="-25000" dirty="0" smtClean="0"/>
              <a:t>PC</a:t>
            </a:r>
            <a:r>
              <a:rPr lang="en-US" sz="2600" dirty="0" smtClean="0"/>
              <a:t> are different</a:t>
            </a:r>
          </a:p>
          <a:p>
            <a:endParaRPr lang="en-US" sz="2600" dirty="0">
              <a:solidFill>
                <a:srgbClr val="FFFF00"/>
              </a:solidFill>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13</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p:cNvSpPr>
          <p:nvPr>
            <p:ph type="title"/>
          </p:nvPr>
        </p:nvSpPr>
        <p:spPr bwMode="auto">
          <a:xfrm>
            <a:off x="457200" y="0"/>
            <a:ext cx="7620000" cy="685800"/>
          </a:xfrm>
        </p:spPr>
        <p:txBody>
          <a:bodyPr wrap="square" lIns="91440" tIns="45720" rIns="91440" bIns="45720" numCol="1" anchorCtr="0" compatLnSpc="1">
            <a:prstTxWarp prst="textNoShape">
              <a:avLst/>
            </a:prstTxWarp>
          </a:bodyPr>
          <a:lstStyle/>
          <a:p>
            <a:pPr eaLnBrk="1" hangingPunct="1">
              <a:defRPr/>
            </a:pPr>
            <a:r>
              <a:rPr lang="en-US" sz="3700" b="1" dirty="0" smtClean="0"/>
              <a:t>Multidimensional Scaling MDS</a:t>
            </a:r>
          </a:p>
        </p:txBody>
      </p:sp>
      <p:sp>
        <p:nvSpPr>
          <p:cNvPr id="26627" name="Rectangle 3"/>
          <p:cNvSpPr>
            <a:spLocks noGrp="1"/>
          </p:cNvSpPr>
          <p:nvPr>
            <p:ph type="body" idx="1"/>
          </p:nvPr>
        </p:nvSpPr>
        <p:spPr>
          <a:xfrm>
            <a:off x="0" y="1295400"/>
            <a:ext cx="9144000" cy="4724400"/>
          </a:xfrm>
        </p:spPr>
        <p:txBody>
          <a:bodyPr>
            <a:noAutofit/>
          </a:bodyPr>
          <a:lstStyle/>
          <a:p>
            <a:pPr eaLnBrk="1" hangingPunct="1"/>
            <a:r>
              <a:rPr lang="en-US" sz="2200" dirty="0" smtClean="0">
                <a:solidFill>
                  <a:srgbClr val="0070C0"/>
                </a:solidFill>
              </a:rPr>
              <a:t>Map points </a:t>
            </a:r>
            <a:r>
              <a:rPr lang="en-US" sz="2200" dirty="0" smtClean="0"/>
              <a:t>in high dimension to </a:t>
            </a:r>
            <a:r>
              <a:rPr lang="en-US" sz="2200" dirty="0" smtClean="0">
                <a:solidFill>
                  <a:srgbClr val="0070C0"/>
                </a:solidFill>
              </a:rPr>
              <a:t>lower dimensions</a:t>
            </a:r>
          </a:p>
          <a:p>
            <a:pPr eaLnBrk="1" hangingPunct="1"/>
            <a:r>
              <a:rPr lang="en-US" sz="2200" dirty="0" smtClean="0"/>
              <a:t>Many such </a:t>
            </a:r>
            <a:r>
              <a:rPr lang="en-US" sz="2200" dirty="0" smtClean="0">
                <a:solidFill>
                  <a:srgbClr val="0070C0"/>
                </a:solidFill>
              </a:rPr>
              <a:t>dimension reduction</a:t>
            </a:r>
            <a:r>
              <a:rPr lang="en-US" sz="2200" dirty="0" smtClean="0">
                <a:solidFill>
                  <a:srgbClr val="FFFF00"/>
                </a:solidFill>
              </a:rPr>
              <a:t> </a:t>
            </a:r>
            <a:r>
              <a:rPr lang="en-US" sz="2200" dirty="0" smtClean="0"/>
              <a:t>algorithm (</a:t>
            </a:r>
            <a:r>
              <a:rPr lang="en-US" sz="2200" dirty="0" smtClean="0">
                <a:solidFill>
                  <a:srgbClr val="0070C0"/>
                </a:solidFill>
              </a:rPr>
              <a:t>PCA</a:t>
            </a:r>
            <a:r>
              <a:rPr lang="en-US" sz="2200" dirty="0" smtClean="0"/>
              <a:t> Principal component analysis easiest); simplest but perhaps best is </a:t>
            </a:r>
            <a:r>
              <a:rPr lang="en-US" sz="2200" dirty="0" smtClean="0">
                <a:solidFill>
                  <a:srgbClr val="0070C0"/>
                </a:solidFill>
              </a:rPr>
              <a:t>MDS</a:t>
            </a:r>
          </a:p>
          <a:p>
            <a:pPr eaLnBrk="1" hangingPunct="1"/>
            <a:r>
              <a:rPr lang="en-US" sz="2200" dirty="0" smtClean="0"/>
              <a:t>Minimize </a:t>
            </a:r>
            <a:r>
              <a:rPr lang="en-US" altLang="ja-JP" sz="2200" dirty="0" smtClean="0">
                <a:ea typeface="ＭＳ Ｐゴシック" pitchFamily="-112" charset="-128"/>
              </a:rPr>
              <a:t>Stress </a:t>
            </a:r>
            <a:br>
              <a:rPr lang="en-US" altLang="ja-JP" sz="2200" dirty="0" smtClean="0">
                <a:ea typeface="ＭＳ Ｐゴシック" pitchFamily="-112" charset="-128"/>
              </a:rPr>
            </a:br>
            <a:r>
              <a:rPr lang="en-US" altLang="ja-JP" sz="2200" b="1" dirty="0" smtClean="0">
                <a:ea typeface="ＭＳ Ｐゴシック" pitchFamily="-112" charset="-128"/>
              </a:rPr>
              <a:t>	</a:t>
            </a:r>
            <a:r>
              <a:rPr lang="en-US" altLang="ja-JP" sz="2200" b="1" dirty="0" smtClean="0">
                <a:solidFill>
                  <a:srgbClr val="0070C0"/>
                </a:solidFill>
                <a:ea typeface="ＭＳ Ｐゴシック" pitchFamily="-112" charset="-128"/>
                <a:sym typeface="Symbol" pitchFamily="18" charset="2"/>
              </a:rPr>
              <a:t></a:t>
            </a:r>
            <a:r>
              <a:rPr lang="en-US" altLang="ja-JP" sz="2200" b="1" dirty="0" smtClean="0">
                <a:solidFill>
                  <a:srgbClr val="0070C0"/>
                </a:solidFill>
                <a:ea typeface="ＭＳ Ｐゴシック" pitchFamily="-112" charset="-128"/>
              </a:rPr>
              <a:t>(</a:t>
            </a:r>
            <a:r>
              <a:rPr lang="en-US" altLang="ja-JP" sz="2200" b="1" u="sng" dirty="0" smtClean="0">
                <a:solidFill>
                  <a:srgbClr val="0070C0"/>
                </a:solidFill>
                <a:ea typeface="ＭＳ Ｐゴシック" pitchFamily="-112" charset="-128"/>
              </a:rPr>
              <a:t>X</a:t>
            </a:r>
            <a:r>
              <a:rPr lang="en-US" altLang="ja-JP" sz="2200" b="1" dirty="0" smtClean="0">
                <a:solidFill>
                  <a:srgbClr val="0070C0"/>
                </a:solidFill>
                <a:ea typeface="ＭＳ Ｐゴシック" pitchFamily="-112" charset="-128"/>
              </a:rPr>
              <a:t>) = </a:t>
            </a:r>
            <a:r>
              <a:rPr lang="en-US" altLang="ja-JP" sz="2200" b="1" dirty="0" smtClean="0">
                <a:solidFill>
                  <a:srgbClr val="0070C0"/>
                </a:solidFill>
                <a:ea typeface="ＭＳ Ｐゴシック" pitchFamily="-112" charset="-128"/>
                <a:sym typeface="Symbol" pitchFamily="18" charset="2"/>
              </a:rPr>
              <a:t></a:t>
            </a:r>
            <a:r>
              <a:rPr lang="en-US" altLang="ja-JP" sz="2200" b="1" i="1" baseline="-25000" dirty="0" err="1" smtClean="0">
                <a:solidFill>
                  <a:srgbClr val="0070C0"/>
                </a:solidFill>
                <a:latin typeface="Arial" pitchFamily="34" charset="0"/>
                <a:ea typeface="ＭＳ Ｐゴシック" pitchFamily="-112" charset="-128"/>
              </a:rPr>
              <a:t>i</a:t>
            </a:r>
            <a:r>
              <a:rPr lang="en-US" altLang="ja-JP" sz="2200" b="1" i="1" baseline="-25000" dirty="0" smtClean="0">
                <a:solidFill>
                  <a:srgbClr val="0070C0"/>
                </a:solidFill>
                <a:latin typeface="Arial" pitchFamily="34" charset="0"/>
                <a:ea typeface="ＭＳ Ｐゴシック" pitchFamily="-112" charset="-128"/>
              </a:rPr>
              <a:t>&lt;j</a:t>
            </a:r>
            <a:r>
              <a:rPr lang="en-US" altLang="ja-JP" sz="2200" b="1" i="1" baseline="-25000" dirty="0" smtClean="0">
                <a:solidFill>
                  <a:srgbClr val="0070C0"/>
                </a:solidFill>
                <a:ea typeface="ＭＳ Ｐゴシック" pitchFamily="-112" charset="-128"/>
              </a:rPr>
              <a:t>=1</a:t>
            </a:r>
            <a:r>
              <a:rPr lang="en-US" altLang="ja-JP" sz="2200" b="1" i="1" baseline="30000" dirty="0" smtClean="0">
                <a:solidFill>
                  <a:srgbClr val="0070C0"/>
                </a:solidFill>
                <a:ea typeface="ＭＳ Ｐゴシック" pitchFamily="-112" charset="-128"/>
              </a:rPr>
              <a:t>n</a:t>
            </a:r>
            <a:r>
              <a:rPr lang="en-US" altLang="ja-JP" sz="2200" b="1" i="1" dirty="0" smtClean="0">
                <a:solidFill>
                  <a:srgbClr val="0070C0"/>
                </a:solidFill>
                <a:ea typeface="ＭＳ Ｐゴシック" pitchFamily="-112" charset="-128"/>
              </a:rPr>
              <a:t> </a:t>
            </a:r>
            <a:r>
              <a:rPr lang="en-US" altLang="ja-JP" sz="2200" b="1" dirty="0" smtClean="0">
                <a:solidFill>
                  <a:srgbClr val="0070C0"/>
                </a:solidFill>
                <a:ea typeface="ＭＳ Ｐゴシック" pitchFamily="-112" charset="-128"/>
              </a:rPr>
              <a:t>weight(</a:t>
            </a:r>
            <a:r>
              <a:rPr lang="en-US" altLang="ja-JP" sz="2200" b="1" i="1" dirty="0" err="1" smtClean="0">
                <a:solidFill>
                  <a:srgbClr val="0070C0"/>
                </a:solidFill>
                <a:ea typeface="ＭＳ Ｐゴシック" pitchFamily="-112" charset="-128"/>
              </a:rPr>
              <a:t>i,j</a:t>
            </a:r>
            <a:r>
              <a:rPr lang="en-US" altLang="ja-JP" sz="2200" b="1" dirty="0" smtClean="0">
                <a:solidFill>
                  <a:srgbClr val="0070C0"/>
                </a:solidFill>
                <a:ea typeface="ＭＳ Ｐゴシック" pitchFamily="-112" charset="-128"/>
              </a:rPr>
              <a:t>) (</a:t>
            </a:r>
            <a:r>
              <a:rPr lang="en-US" altLang="ja-JP" sz="2200" b="1" dirty="0" smtClean="0">
                <a:solidFill>
                  <a:srgbClr val="0070C0"/>
                </a:solidFill>
                <a:ea typeface="ＭＳ Ｐゴシック" pitchFamily="-112" charset="-128"/>
                <a:sym typeface="Symbol" pitchFamily="18" charset="2"/>
              </a:rPr>
              <a:t></a:t>
            </a:r>
            <a:r>
              <a:rPr lang="en-US" altLang="ja-JP" sz="2200" b="1" i="1" baseline="-25000" dirty="0" err="1" smtClean="0">
                <a:solidFill>
                  <a:srgbClr val="0070C0"/>
                </a:solidFill>
                <a:latin typeface="Arial" pitchFamily="34" charset="0"/>
                <a:ea typeface="ＭＳ Ｐゴシック" pitchFamily="-112" charset="-128"/>
              </a:rPr>
              <a:t>ij</a:t>
            </a:r>
            <a:r>
              <a:rPr lang="en-US" altLang="ja-JP" sz="2200" b="1" i="1" baseline="-25000" dirty="0" smtClean="0">
                <a:solidFill>
                  <a:srgbClr val="0070C0"/>
                </a:solidFill>
                <a:latin typeface="Arial" pitchFamily="34" charset="0"/>
                <a:ea typeface="ＭＳ Ｐゴシック" pitchFamily="-112" charset="-128"/>
              </a:rPr>
              <a:t> </a:t>
            </a:r>
            <a:r>
              <a:rPr lang="en-US" altLang="ja-JP" sz="2200" b="1" dirty="0" smtClean="0">
                <a:solidFill>
                  <a:srgbClr val="0070C0"/>
                </a:solidFill>
                <a:ea typeface="ＭＳ Ｐゴシック" pitchFamily="-112" charset="-128"/>
              </a:rPr>
              <a:t>- d(</a:t>
            </a:r>
            <a:r>
              <a:rPr lang="en-US" altLang="ja-JP" sz="2200" b="1" u="sng" dirty="0" smtClean="0">
                <a:solidFill>
                  <a:srgbClr val="0070C0"/>
                </a:solidFill>
                <a:ea typeface="ＭＳ Ｐゴシック" pitchFamily="-112" charset="-128"/>
              </a:rPr>
              <a:t>X</a:t>
            </a:r>
            <a:r>
              <a:rPr lang="en-US" altLang="ja-JP" sz="2200" b="1" i="1" baseline="-25000" dirty="0" smtClean="0">
                <a:solidFill>
                  <a:srgbClr val="0070C0"/>
                </a:solidFill>
                <a:ea typeface="ＭＳ Ｐゴシック" pitchFamily="-112" charset="-128"/>
              </a:rPr>
              <a:t>i </a:t>
            </a:r>
            <a:r>
              <a:rPr lang="en-US" altLang="ja-JP" sz="2200" b="1" i="1" dirty="0" smtClean="0">
                <a:solidFill>
                  <a:srgbClr val="0070C0"/>
                </a:solidFill>
                <a:ea typeface="ＭＳ Ｐゴシック" pitchFamily="-112" charset="-128"/>
              </a:rPr>
              <a:t>, </a:t>
            </a:r>
            <a:r>
              <a:rPr lang="en-US" altLang="ja-JP" sz="2200" b="1" u="sng" dirty="0" err="1" smtClean="0">
                <a:solidFill>
                  <a:srgbClr val="0070C0"/>
                </a:solidFill>
                <a:ea typeface="ＭＳ Ｐゴシック" pitchFamily="-112" charset="-128"/>
              </a:rPr>
              <a:t>X</a:t>
            </a:r>
            <a:r>
              <a:rPr lang="en-US" altLang="ja-JP" sz="2200" b="1" i="1" baseline="-25000" dirty="0" err="1" smtClean="0">
                <a:solidFill>
                  <a:srgbClr val="0070C0"/>
                </a:solidFill>
                <a:ea typeface="ＭＳ Ｐゴシック" pitchFamily="-112" charset="-128"/>
              </a:rPr>
              <a:t>j</a:t>
            </a:r>
            <a:r>
              <a:rPr lang="en-US" altLang="ja-JP" sz="2200" b="1" dirty="0" smtClean="0">
                <a:solidFill>
                  <a:srgbClr val="0070C0"/>
                </a:solidFill>
                <a:ea typeface="ＭＳ Ｐゴシック" pitchFamily="-112" charset="-128"/>
              </a:rPr>
              <a:t>))</a:t>
            </a:r>
            <a:r>
              <a:rPr lang="en-US" altLang="ja-JP" sz="2200" b="1" baseline="30000" dirty="0" smtClean="0">
                <a:solidFill>
                  <a:srgbClr val="0070C0"/>
                </a:solidFill>
                <a:ea typeface="ＭＳ Ｐゴシック" pitchFamily="-112" charset="-128"/>
              </a:rPr>
              <a:t>2</a:t>
            </a:r>
            <a:r>
              <a:rPr lang="en-US" altLang="ja-JP" sz="2200" dirty="0" smtClean="0">
                <a:solidFill>
                  <a:srgbClr val="0070C0"/>
                </a:solidFill>
                <a:ea typeface="ＭＳ Ｐゴシック" pitchFamily="-112" charset="-128"/>
              </a:rPr>
              <a:t> </a:t>
            </a:r>
          </a:p>
          <a:p>
            <a:pPr eaLnBrk="1" hangingPunct="1"/>
            <a:r>
              <a:rPr lang="en-US" altLang="ja-JP" sz="2200" dirty="0" smtClean="0">
                <a:solidFill>
                  <a:srgbClr val="0070C0"/>
                </a:solidFill>
                <a:ea typeface="ＭＳ Ｐゴシック" pitchFamily="-112" charset="-128"/>
                <a:sym typeface="Symbol" pitchFamily="18" charset="2"/>
              </a:rPr>
              <a:t></a:t>
            </a:r>
            <a:r>
              <a:rPr lang="en-US" altLang="ja-JP" sz="2200" i="1" baseline="-25000" dirty="0" err="1" smtClean="0">
                <a:solidFill>
                  <a:srgbClr val="0070C0"/>
                </a:solidFill>
                <a:latin typeface="Arial" pitchFamily="34" charset="0"/>
                <a:ea typeface="ＭＳ Ｐゴシック" pitchFamily="-112" charset="-128"/>
              </a:rPr>
              <a:t>ij</a:t>
            </a:r>
            <a:r>
              <a:rPr lang="en-US" altLang="ja-JP" sz="2200" i="1" baseline="-25000" dirty="0" smtClean="0">
                <a:solidFill>
                  <a:srgbClr val="0070C0"/>
                </a:solidFill>
                <a:latin typeface="Arial" pitchFamily="34" charset="0"/>
                <a:ea typeface="ＭＳ Ｐゴシック" pitchFamily="-112" charset="-128"/>
              </a:rPr>
              <a:t> </a:t>
            </a:r>
            <a:r>
              <a:rPr lang="en-US" altLang="ja-JP" sz="2200" dirty="0" smtClean="0">
                <a:ea typeface="ＭＳ Ｐゴシック" pitchFamily="-112" charset="-128"/>
              </a:rPr>
              <a:t>are input dissimilarities and </a:t>
            </a:r>
            <a:r>
              <a:rPr lang="en-US" altLang="ja-JP" sz="2200" dirty="0" smtClean="0">
                <a:solidFill>
                  <a:srgbClr val="0070C0"/>
                </a:solidFill>
                <a:ea typeface="ＭＳ Ｐゴシック" pitchFamily="-112" charset="-128"/>
              </a:rPr>
              <a:t>d(</a:t>
            </a:r>
            <a:r>
              <a:rPr lang="en-US" altLang="ja-JP" sz="2200" u="sng" dirty="0" smtClean="0">
                <a:solidFill>
                  <a:srgbClr val="0070C0"/>
                </a:solidFill>
                <a:ea typeface="ＭＳ Ｐゴシック" pitchFamily="-112" charset="-128"/>
              </a:rPr>
              <a:t>X</a:t>
            </a:r>
            <a:r>
              <a:rPr lang="en-US" altLang="ja-JP" sz="2200" i="1" baseline="-25000" dirty="0" smtClean="0">
                <a:solidFill>
                  <a:srgbClr val="0070C0"/>
                </a:solidFill>
                <a:ea typeface="ＭＳ Ｐゴシック" pitchFamily="-112" charset="-128"/>
              </a:rPr>
              <a:t>i </a:t>
            </a:r>
            <a:r>
              <a:rPr lang="en-US" altLang="ja-JP" sz="2200" i="1" dirty="0" smtClean="0">
                <a:solidFill>
                  <a:srgbClr val="0070C0"/>
                </a:solidFill>
                <a:ea typeface="ＭＳ Ｐゴシック" pitchFamily="-112" charset="-128"/>
              </a:rPr>
              <a:t>, </a:t>
            </a:r>
            <a:r>
              <a:rPr lang="en-US" altLang="ja-JP" sz="2200" u="sng" dirty="0" err="1" smtClean="0">
                <a:solidFill>
                  <a:srgbClr val="0070C0"/>
                </a:solidFill>
                <a:ea typeface="ＭＳ Ｐゴシック" pitchFamily="-112" charset="-128"/>
              </a:rPr>
              <a:t>X</a:t>
            </a:r>
            <a:r>
              <a:rPr lang="en-US" altLang="ja-JP" sz="2200" i="1" baseline="-25000" dirty="0" err="1" smtClean="0">
                <a:solidFill>
                  <a:srgbClr val="0070C0"/>
                </a:solidFill>
                <a:ea typeface="ＭＳ Ｐゴシック" pitchFamily="-112" charset="-128"/>
              </a:rPr>
              <a:t>j</a:t>
            </a:r>
            <a:r>
              <a:rPr lang="en-US" altLang="ja-JP" sz="2200" dirty="0" smtClean="0">
                <a:solidFill>
                  <a:srgbClr val="0070C0"/>
                </a:solidFill>
                <a:ea typeface="ＭＳ Ｐゴシック" pitchFamily="-112" charset="-128"/>
              </a:rPr>
              <a:t>)</a:t>
            </a:r>
            <a:r>
              <a:rPr lang="en-US" altLang="ja-JP" sz="2200" dirty="0" smtClean="0">
                <a:ea typeface="ＭＳ Ｐゴシック" pitchFamily="-112" charset="-128"/>
              </a:rPr>
              <a:t> the Euclidean distance squared in embedding space (3D usually)</a:t>
            </a:r>
          </a:p>
          <a:p>
            <a:pPr eaLnBrk="1" hangingPunct="1"/>
            <a:r>
              <a:rPr lang="en-US" sz="2200" dirty="0" smtClean="0"/>
              <a:t>SMACOF or </a:t>
            </a:r>
            <a:r>
              <a:rPr lang="en-US" sz="2200" dirty="0" smtClean="0">
                <a:solidFill>
                  <a:srgbClr val="0070C0"/>
                </a:solidFill>
              </a:rPr>
              <a:t>Scaling by minimizing a complicated function</a:t>
            </a:r>
            <a:r>
              <a:rPr lang="en-US" sz="2200" dirty="0" smtClean="0"/>
              <a:t> is clever steepest descent (expectation maximization EM) algorithm</a:t>
            </a:r>
          </a:p>
          <a:p>
            <a:pPr eaLnBrk="1" hangingPunct="1"/>
            <a:r>
              <a:rPr lang="en-US" sz="2200" dirty="0" smtClean="0"/>
              <a:t>Computational complexity goes like N</a:t>
            </a:r>
            <a:r>
              <a:rPr lang="en-US" sz="2200" baseline="30000" dirty="0" smtClean="0"/>
              <a:t>2</a:t>
            </a:r>
            <a:r>
              <a:rPr lang="en-US" sz="2200" dirty="0" smtClean="0"/>
              <a:t>. Reduced Dimension</a:t>
            </a:r>
          </a:p>
          <a:p>
            <a:pPr eaLnBrk="1" hangingPunct="1"/>
            <a:r>
              <a:rPr lang="en-US" sz="2200" dirty="0" smtClean="0"/>
              <a:t>There is </a:t>
            </a:r>
            <a:r>
              <a:rPr lang="en-US" sz="2200" dirty="0" smtClean="0">
                <a:solidFill>
                  <a:srgbClr val="0070C0"/>
                </a:solidFill>
              </a:rPr>
              <a:t>Deterministic annealed </a:t>
            </a:r>
            <a:r>
              <a:rPr lang="en-US" sz="2200" dirty="0" smtClean="0"/>
              <a:t>version of it</a:t>
            </a:r>
          </a:p>
          <a:p>
            <a:pPr eaLnBrk="1" hangingPunct="1"/>
            <a:r>
              <a:rPr lang="en-US" sz="2200" dirty="0" smtClean="0"/>
              <a:t>Could just view as non linear </a:t>
            </a:r>
            <a:r>
              <a:rPr lang="en-US" sz="2200" dirty="0" smtClean="0">
                <a:solidFill>
                  <a:srgbClr val="0070C0"/>
                </a:solidFill>
                <a:sym typeface="Symbol"/>
              </a:rPr>
              <a:t></a:t>
            </a:r>
            <a:r>
              <a:rPr lang="en-US" sz="2200" baseline="30000" dirty="0" smtClean="0">
                <a:solidFill>
                  <a:srgbClr val="0070C0"/>
                </a:solidFill>
                <a:sym typeface="Symbol"/>
              </a:rPr>
              <a:t>2</a:t>
            </a:r>
            <a:r>
              <a:rPr lang="en-US" sz="2200" dirty="0" smtClean="0">
                <a:sym typeface="Symbol"/>
              </a:rPr>
              <a:t> problem (Tapia et al. Rice)</a:t>
            </a:r>
          </a:p>
          <a:p>
            <a:pPr eaLnBrk="1" hangingPunct="1"/>
            <a:r>
              <a:rPr lang="en-US" sz="2200" dirty="0" smtClean="0">
                <a:sym typeface="Symbol"/>
              </a:rPr>
              <a:t>All will/do parallelize with high efficiency</a:t>
            </a:r>
            <a:endParaRPr lang="en-US" sz="2200" dirty="0" smtClean="0"/>
          </a:p>
          <a:p>
            <a:pPr eaLnBrk="1" hangingPunct="1"/>
            <a:endParaRPr lang="en-US" sz="2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fontScale="90000"/>
          </a:bodyPr>
          <a:lstStyle/>
          <a:p>
            <a:r>
              <a:rPr lang="en-US" b="1" dirty="0" smtClean="0"/>
              <a:t>Implementation III</a:t>
            </a:r>
            <a:endParaRPr lang="en-US" b="1" dirty="0"/>
          </a:p>
        </p:txBody>
      </p:sp>
      <p:sp>
        <p:nvSpPr>
          <p:cNvPr id="3" name="Content Placeholder 2"/>
          <p:cNvSpPr>
            <a:spLocks noGrp="1"/>
          </p:cNvSpPr>
          <p:nvPr>
            <p:ph idx="1"/>
          </p:nvPr>
        </p:nvSpPr>
        <p:spPr>
          <a:xfrm>
            <a:off x="152400" y="1219200"/>
            <a:ext cx="8991600" cy="5410200"/>
          </a:xfrm>
        </p:spPr>
        <p:txBody>
          <a:bodyPr>
            <a:normAutofit fontScale="85000" lnSpcReduction="20000"/>
          </a:bodyPr>
          <a:lstStyle/>
          <a:p>
            <a:r>
              <a:rPr lang="en-US" dirty="0" smtClean="0"/>
              <a:t>One tractable form was linear Hamiltonians</a:t>
            </a:r>
          </a:p>
          <a:p>
            <a:r>
              <a:rPr lang="en-US" dirty="0" smtClean="0"/>
              <a:t>Another is Gaussian </a:t>
            </a:r>
            <a:r>
              <a:rPr lang="en-US" dirty="0" smtClean="0">
                <a:solidFill>
                  <a:srgbClr val="0070C0"/>
                </a:solidFill>
              </a:rPr>
              <a:t>H</a:t>
            </a:r>
            <a:r>
              <a:rPr lang="en-US" baseline="-25000" dirty="0" smtClean="0">
                <a:solidFill>
                  <a:srgbClr val="0070C0"/>
                </a:solidFill>
              </a:rPr>
              <a:t>0</a:t>
            </a:r>
            <a:r>
              <a:rPr lang="en-US" dirty="0" smtClean="0">
                <a:solidFill>
                  <a:srgbClr val="0070C0"/>
                </a:solidFill>
              </a:rPr>
              <a:t> = </a:t>
            </a:r>
            <a:r>
              <a:rPr lang="en-US" dirty="0" smtClean="0">
                <a:solidFill>
                  <a:srgbClr val="0070C0"/>
                </a:solidFill>
                <a:sym typeface="Symbol"/>
              </a:rPr>
              <a:t></a:t>
            </a:r>
            <a:r>
              <a:rPr lang="en-US" i="1" baseline="-25000" dirty="0" err="1" smtClean="0">
                <a:solidFill>
                  <a:srgbClr val="0070C0"/>
                </a:solidFill>
              </a:rPr>
              <a:t>i</a:t>
            </a:r>
            <a:r>
              <a:rPr lang="en-US" i="1" baseline="-25000" dirty="0" smtClean="0">
                <a:solidFill>
                  <a:srgbClr val="0070C0"/>
                </a:solidFill>
              </a:rPr>
              <a:t>=</a:t>
            </a:r>
            <a:r>
              <a:rPr lang="en-US" baseline="-25000" dirty="0" smtClean="0">
                <a:solidFill>
                  <a:srgbClr val="0070C0"/>
                </a:solidFill>
              </a:rPr>
              <a:t>1</a:t>
            </a:r>
            <a:r>
              <a:rPr lang="en-US" baseline="30000" dirty="0" smtClean="0">
                <a:solidFill>
                  <a:srgbClr val="0070C0"/>
                </a:solidFill>
              </a:rPr>
              <a:t>n</a:t>
            </a:r>
            <a:r>
              <a:rPr lang="en-US" dirty="0" smtClean="0">
                <a:solidFill>
                  <a:srgbClr val="0070C0"/>
                </a:solidFill>
              </a:rPr>
              <a:t> (</a:t>
            </a:r>
            <a:r>
              <a:rPr lang="en-US" u="sng" dirty="0" smtClean="0">
                <a:solidFill>
                  <a:srgbClr val="0070C0"/>
                </a:solidFill>
              </a:rPr>
              <a:t>X(</a:t>
            </a:r>
            <a:r>
              <a:rPr lang="en-US" i="1" dirty="0" err="1" smtClean="0">
                <a:solidFill>
                  <a:srgbClr val="0070C0"/>
                </a:solidFill>
              </a:rPr>
              <a:t>i</a:t>
            </a:r>
            <a:r>
              <a:rPr lang="en-US" dirty="0" smtClean="0">
                <a:solidFill>
                  <a:srgbClr val="0070C0"/>
                </a:solidFill>
              </a:rPr>
              <a:t>)</a:t>
            </a:r>
            <a:r>
              <a:rPr lang="en-US" i="1" baseline="-25000" dirty="0" smtClean="0">
                <a:solidFill>
                  <a:srgbClr val="0070C0"/>
                </a:solidFill>
              </a:rPr>
              <a:t> </a:t>
            </a:r>
            <a:r>
              <a:rPr lang="en-US" dirty="0" smtClean="0">
                <a:solidFill>
                  <a:srgbClr val="0070C0"/>
                </a:solidFill>
              </a:rPr>
              <a:t>- </a:t>
            </a:r>
            <a:r>
              <a:rPr lang="en-US" u="sng" dirty="0" smtClean="0">
                <a:solidFill>
                  <a:srgbClr val="0070C0"/>
                </a:solidFill>
                <a:sym typeface="Symbol"/>
              </a:rPr>
              <a:t></a:t>
            </a:r>
            <a:r>
              <a:rPr lang="en-US" u="sng" dirty="0" smtClean="0">
                <a:solidFill>
                  <a:srgbClr val="0070C0"/>
                </a:solidFill>
              </a:rPr>
              <a:t>(</a:t>
            </a:r>
            <a:r>
              <a:rPr lang="en-US" i="1" dirty="0" err="1" smtClean="0">
                <a:solidFill>
                  <a:srgbClr val="0070C0"/>
                </a:solidFill>
              </a:rPr>
              <a:t>i</a:t>
            </a:r>
            <a:r>
              <a:rPr lang="en-US" dirty="0" smtClean="0">
                <a:solidFill>
                  <a:srgbClr val="0070C0"/>
                </a:solidFill>
              </a:rPr>
              <a:t>))</a:t>
            </a:r>
            <a:r>
              <a:rPr lang="en-US" baseline="30000" dirty="0" smtClean="0">
                <a:solidFill>
                  <a:srgbClr val="0070C0"/>
                </a:solidFill>
              </a:rPr>
              <a:t>2</a:t>
            </a:r>
            <a:r>
              <a:rPr lang="en-US" dirty="0" smtClean="0">
                <a:solidFill>
                  <a:srgbClr val="0070C0"/>
                </a:solidFill>
              </a:rPr>
              <a:t> / 2</a:t>
            </a:r>
            <a:r>
              <a:rPr lang="en-US" dirty="0" smtClean="0"/>
              <a:t>	</a:t>
            </a:r>
          </a:p>
          <a:p>
            <a:r>
              <a:rPr lang="en-US" dirty="0" smtClean="0"/>
              <a:t>Where </a:t>
            </a:r>
            <a:r>
              <a:rPr lang="en-US" u="sng" dirty="0" smtClean="0"/>
              <a:t>X(</a:t>
            </a:r>
            <a:r>
              <a:rPr lang="en-US" i="1" dirty="0" err="1" smtClean="0"/>
              <a:t>i</a:t>
            </a:r>
            <a:r>
              <a:rPr lang="en-US" dirty="0" smtClean="0"/>
              <a:t>)</a:t>
            </a:r>
            <a:r>
              <a:rPr lang="en-US" i="1" baseline="-25000" dirty="0" smtClean="0"/>
              <a:t> </a:t>
            </a:r>
            <a:r>
              <a:rPr lang="en-US" dirty="0" smtClean="0"/>
              <a:t>are vectors to be determined as in formula for Multidimensional scaling</a:t>
            </a:r>
          </a:p>
          <a:p>
            <a:r>
              <a:rPr lang="en-US" dirty="0" smtClean="0">
                <a:solidFill>
                  <a:srgbClr val="0070C0"/>
                </a:solidFill>
              </a:rPr>
              <a:t>H</a:t>
            </a:r>
            <a:r>
              <a:rPr lang="en-US" baseline="-25000" dirty="0" smtClean="0">
                <a:solidFill>
                  <a:srgbClr val="0070C0"/>
                </a:solidFill>
              </a:rPr>
              <a:t>MDS</a:t>
            </a:r>
            <a:r>
              <a:rPr lang="en-US" dirty="0" smtClean="0">
                <a:solidFill>
                  <a:srgbClr val="0070C0"/>
                </a:solidFill>
              </a:rPr>
              <a:t> = </a:t>
            </a:r>
            <a:r>
              <a:rPr lang="en-US" dirty="0" smtClean="0">
                <a:solidFill>
                  <a:srgbClr val="0070C0"/>
                </a:solidFill>
                <a:sym typeface="Symbol"/>
              </a:rPr>
              <a:t></a:t>
            </a:r>
            <a:r>
              <a:rPr lang="en-US" i="1" baseline="-25000" dirty="0" err="1" smtClean="0">
                <a:solidFill>
                  <a:srgbClr val="0070C0"/>
                </a:solidFill>
              </a:rPr>
              <a:t>i</a:t>
            </a:r>
            <a:r>
              <a:rPr lang="en-US" i="1" baseline="-25000" dirty="0" smtClean="0">
                <a:solidFill>
                  <a:srgbClr val="0070C0"/>
                </a:solidFill>
              </a:rPr>
              <a:t>&lt; j=</a:t>
            </a:r>
            <a:r>
              <a:rPr lang="en-US" baseline="-25000" dirty="0" smtClean="0">
                <a:solidFill>
                  <a:srgbClr val="0070C0"/>
                </a:solidFill>
              </a:rPr>
              <a:t>1</a:t>
            </a:r>
            <a:r>
              <a:rPr lang="en-US" i="1" baseline="30000" dirty="0" smtClean="0">
                <a:solidFill>
                  <a:srgbClr val="0070C0"/>
                </a:solidFill>
              </a:rPr>
              <a:t>n</a:t>
            </a:r>
            <a:r>
              <a:rPr lang="en-US" i="1" dirty="0" smtClean="0">
                <a:solidFill>
                  <a:srgbClr val="0070C0"/>
                </a:solidFill>
              </a:rPr>
              <a:t> </a:t>
            </a:r>
            <a:r>
              <a:rPr lang="en-US" dirty="0" smtClean="0">
                <a:solidFill>
                  <a:srgbClr val="0070C0"/>
                </a:solidFill>
              </a:rPr>
              <a:t>weight(</a:t>
            </a:r>
            <a:r>
              <a:rPr lang="en-US" i="1" dirty="0" err="1" smtClean="0">
                <a:solidFill>
                  <a:srgbClr val="0070C0"/>
                </a:solidFill>
              </a:rPr>
              <a:t>i,j</a:t>
            </a:r>
            <a:r>
              <a:rPr lang="en-US" dirty="0" smtClean="0">
                <a:solidFill>
                  <a:srgbClr val="0070C0"/>
                </a:solidFill>
              </a:rPr>
              <a:t>) (</a:t>
            </a:r>
            <a:r>
              <a:rPr lang="en-US" dirty="0" smtClean="0">
                <a:solidFill>
                  <a:srgbClr val="0070C0"/>
                </a:solidFill>
                <a:sym typeface="Symbol"/>
              </a:rPr>
              <a:t></a:t>
            </a:r>
            <a:r>
              <a:rPr lang="en-US" dirty="0" smtClean="0">
                <a:solidFill>
                  <a:srgbClr val="0070C0"/>
                </a:solidFill>
              </a:rPr>
              <a:t>(</a:t>
            </a:r>
            <a:r>
              <a:rPr lang="en-US" i="1" dirty="0" err="1" smtClean="0">
                <a:solidFill>
                  <a:srgbClr val="0070C0"/>
                </a:solidFill>
              </a:rPr>
              <a:t>i</a:t>
            </a:r>
            <a:r>
              <a:rPr lang="en-US" dirty="0" smtClean="0">
                <a:solidFill>
                  <a:srgbClr val="0070C0"/>
                </a:solidFill>
              </a:rPr>
              <a:t>, </a:t>
            </a:r>
            <a:r>
              <a:rPr lang="en-US" i="1" dirty="0" smtClean="0">
                <a:solidFill>
                  <a:srgbClr val="0070C0"/>
                </a:solidFill>
              </a:rPr>
              <a:t>j</a:t>
            </a:r>
            <a:r>
              <a:rPr lang="en-US" dirty="0" smtClean="0">
                <a:solidFill>
                  <a:srgbClr val="0070C0"/>
                </a:solidFill>
              </a:rPr>
              <a:t>) - d(</a:t>
            </a:r>
            <a:r>
              <a:rPr lang="en-US" u="sng" dirty="0" smtClean="0">
                <a:solidFill>
                  <a:srgbClr val="0070C0"/>
                </a:solidFill>
              </a:rPr>
              <a:t>X(</a:t>
            </a:r>
            <a:r>
              <a:rPr lang="en-US" i="1" dirty="0" err="1" smtClean="0">
                <a:solidFill>
                  <a:srgbClr val="0070C0"/>
                </a:solidFill>
              </a:rPr>
              <a:t>i</a:t>
            </a:r>
            <a:r>
              <a:rPr lang="en-US" dirty="0" smtClean="0">
                <a:solidFill>
                  <a:srgbClr val="0070C0"/>
                </a:solidFill>
              </a:rPr>
              <a:t>)</a:t>
            </a:r>
            <a:r>
              <a:rPr lang="en-US" i="1" baseline="-25000" dirty="0" smtClean="0">
                <a:solidFill>
                  <a:srgbClr val="0070C0"/>
                </a:solidFill>
              </a:rPr>
              <a:t> , </a:t>
            </a:r>
            <a:r>
              <a:rPr lang="en-US" u="sng" dirty="0" smtClean="0">
                <a:solidFill>
                  <a:srgbClr val="0070C0"/>
                </a:solidFill>
              </a:rPr>
              <a:t>X(</a:t>
            </a:r>
            <a:r>
              <a:rPr lang="en-US" i="1" dirty="0" smtClean="0">
                <a:solidFill>
                  <a:srgbClr val="0070C0"/>
                </a:solidFill>
              </a:rPr>
              <a:t>j</a:t>
            </a:r>
            <a:r>
              <a:rPr lang="en-US" dirty="0" smtClean="0">
                <a:solidFill>
                  <a:srgbClr val="0070C0"/>
                </a:solidFill>
              </a:rPr>
              <a:t>)</a:t>
            </a:r>
            <a:r>
              <a:rPr lang="en-US" i="1" baseline="-25000" dirty="0" smtClean="0">
                <a:solidFill>
                  <a:srgbClr val="0070C0"/>
                </a:solidFill>
              </a:rPr>
              <a:t> </a:t>
            </a:r>
            <a:r>
              <a:rPr lang="en-US" dirty="0" smtClean="0">
                <a:solidFill>
                  <a:srgbClr val="0070C0"/>
                </a:solidFill>
              </a:rPr>
              <a:t>))</a:t>
            </a:r>
            <a:r>
              <a:rPr lang="en-US" baseline="30000" dirty="0" smtClean="0">
                <a:solidFill>
                  <a:srgbClr val="0070C0"/>
                </a:solidFill>
              </a:rPr>
              <a:t>2</a:t>
            </a:r>
          </a:p>
          <a:p>
            <a:r>
              <a:rPr lang="en-US" dirty="0" smtClean="0"/>
              <a:t>Where </a:t>
            </a:r>
            <a:r>
              <a:rPr lang="en-US" dirty="0" smtClean="0">
                <a:solidFill>
                  <a:srgbClr val="0070C0"/>
                </a:solidFill>
                <a:sym typeface="Symbol"/>
              </a:rPr>
              <a:t></a:t>
            </a:r>
            <a:r>
              <a:rPr lang="en-US" dirty="0" smtClean="0">
                <a:solidFill>
                  <a:srgbClr val="0070C0"/>
                </a:solidFill>
              </a:rPr>
              <a:t>(</a:t>
            </a:r>
            <a:r>
              <a:rPr lang="en-US" i="1" dirty="0" err="1" smtClean="0">
                <a:solidFill>
                  <a:srgbClr val="0070C0"/>
                </a:solidFill>
              </a:rPr>
              <a:t>i</a:t>
            </a:r>
            <a:r>
              <a:rPr lang="en-US" dirty="0" smtClean="0">
                <a:solidFill>
                  <a:srgbClr val="0070C0"/>
                </a:solidFill>
              </a:rPr>
              <a:t>, </a:t>
            </a:r>
            <a:r>
              <a:rPr lang="en-US" i="1" dirty="0" smtClean="0">
                <a:solidFill>
                  <a:srgbClr val="0070C0"/>
                </a:solidFill>
              </a:rPr>
              <a:t>j</a:t>
            </a:r>
            <a:r>
              <a:rPr lang="en-US" dirty="0" smtClean="0">
                <a:solidFill>
                  <a:srgbClr val="0070C0"/>
                </a:solidFill>
              </a:rPr>
              <a:t>) </a:t>
            </a:r>
            <a:r>
              <a:rPr lang="en-US" dirty="0" smtClean="0"/>
              <a:t>are observed dissimilarities and we want to represent as Euclidean distance between points </a:t>
            </a:r>
            <a:r>
              <a:rPr lang="en-US" u="sng" dirty="0" smtClean="0">
                <a:solidFill>
                  <a:srgbClr val="0070C0"/>
                </a:solidFill>
              </a:rPr>
              <a:t>X(</a:t>
            </a:r>
            <a:r>
              <a:rPr lang="en-US" i="1" dirty="0" err="1" smtClean="0">
                <a:solidFill>
                  <a:srgbClr val="0070C0"/>
                </a:solidFill>
              </a:rPr>
              <a:t>i</a:t>
            </a:r>
            <a:r>
              <a:rPr lang="en-US" dirty="0" smtClean="0">
                <a:solidFill>
                  <a:srgbClr val="0070C0"/>
                </a:solidFill>
              </a:rPr>
              <a:t>)</a:t>
            </a:r>
            <a:r>
              <a:rPr lang="en-US" dirty="0" smtClean="0">
                <a:solidFill>
                  <a:srgbClr val="FFFF00"/>
                </a:solidFill>
              </a:rPr>
              <a:t> </a:t>
            </a:r>
            <a:r>
              <a:rPr lang="en-US" dirty="0" smtClean="0"/>
              <a:t>and </a:t>
            </a:r>
            <a:r>
              <a:rPr lang="en-US" u="sng" dirty="0" smtClean="0">
                <a:solidFill>
                  <a:srgbClr val="0070C0"/>
                </a:solidFill>
              </a:rPr>
              <a:t>X(</a:t>
            </a:r>
            <a:r>
              <a:rPr lang="en-US" i="1" dirty="0" smtClean="0">
                <a:solidFill>
                  <a:srgbClr val="0070C0"/>
                </a:solidFill>
              </a:rPr>
              <a:t>j</a:t>
            </a:r>
            <a:r>
              <a:rPr lang="en-US" dirty="0" smtClean="0">
                <a:solidFill>
                  <a:srgbClr val="0070C0"/>
                </a:solidFill>
              </a:rPr>
              <a:t>)</a:t>
            </a:r>
            <a:r>
              <a:rPr lang="en-US" dirty="0" smtClean="0">
                <a:solidFill>
                  <a:srgbClr val="FFFF00"/>
                </a:solidFill>
              </a:rPr>
              <a:t> </a:t>
            </a:r>
            <a:r>
              <a:rPr lang="en-US" dirty="0" smtClean="0"/>
              <a:t>(</a:t>
            </a:r>
            <a:r>
              <a:rPr lang="en-US" dirty="0" smtClean="0">
                <a:solidFill>
                  <a:srgbClr val="0070C0"/>
                </a:solidFill>
              </a:rPr>
              <a:t>H</a:t>
            </a:r>
            <a:r>
              <a:rPr lang="en-US" baseline="-25000" dirty="0" smtClean="0">
                <a:solidFill>
                  <a:srgbClr val="0070C0"/>
                </a:solidFill>
              </a:rPr>
              <a:t>MDS</a:t>
            </a:r>
            <a:r>
              <a:rPr lang="en-US" dirty="0" smtClean="0"/>
              <a:t> is quartic or involves square roots)</a:t>
            </a:r>
          </a:p>
          <a:p>
            <a:r>
              <a:rPr lang="en-US" dirty="0" smtClean="0"/>
              <a:t>The E step is minimize</a:t>
            </a:r>
            <a:br>
              <a:rPr lang="en-US" dirty="0" smtClean="0"/>
            </a:br>
            <a:r>
              <a:rPr lang="en-US" dirty="0" smtClean="0">
                <a:solidFill>
                  <a:srgbClr val="0070C0"/>
                </a:solidFill>
                <a:sym typeface="Symbol"/>
              </a:rPr>
              <a:t> </a:t>
            </a:r>
            <a:r>
              <a:rPr lang="en-US" i="1" baseline="-25000" dirty="0" err="1" smtClean="0">
                <a:solidFill>
                  <a:srgbClr val="0070C0"/>
                </a:solidFill>
              </a:rPr>
              <a:t>i</a:t>
            </a:r>
            <a:r>
              <a:rPr lang="en-US" i="1" baseline="-25000" dirty="0" smtClean="0">
                <a:solidFill>
                  <a:srgbClr val="0070C0"/>
                </a:solidFill>
              </a:rPr>
              <a:t>&lt; j=</a:t>
            </a:r>
            <a:r>
              <a:rPr lang="en-US" baseline="-25000" dirty="0" smtClean="0">
                <a:solidFill>
                  <a:srgbClr val="0070C0"/>
                </a:solidFill>
              </a:rPr>
              <a:t>1</a:t>
            </a:r>
            <a:r>
              <a:rPr lang="en-US" i="1" baseline="30000" dirty="0" smtClean="0">
                <a:solidFill>
                  <a:srgbClr val="0070C0"/>
                </a:solidFill>
              </a:rPr>
              <a:t>n</a:t>
            </a:r>
            <a:r>
              <a:rPr lang="en-US" i="1" dirty="0" smtClean="0">
                <a:solidFill>
                  <a:srgbClr val="0070C0"/>
                </a:solidFill>
              </a:rPr>
              <a:t> </a:t>
            </a:r>
            <a:r>
              <a:rPr lang="en-US" dirty="0" smtClean="0">
                <a:solidFill>
                  <a:srgbClr val="0070C0"/>
                </a:solidFill>
              </a:rPr>
              <a:t>weight(</a:t>
            </a:r>
            <a:r>
              <a:rPr lang="en-US" i="1" dirty="0" err="1" smtClean="0">
                <a:solidFill>
                  <a:srgbClr val="0070C0"/>
                </a:solidFill>
              </a:rPr>
              <a:t>i,j</a:t>
            </a:r>
            <a:r>
              <a:rPr lang="en-US" dirty="0" smtClean="0">
                <a:solidFill>
                  <a:srgbClr val="0070C0"/>
                </a:solidFill>
              </a:rPr>
              <a:t>) (</a:t>
            </a:r>
            <a:r>
              <a:rPr lang="en-US" dirty="0" smtClean="0">
                <a:solidFill>
                  <a:srgbClr val="0070C0"/>
                </a:solidFill>
                <a:sym typeface="Symbol"/>
              </a:rPr>
              <a:t></a:t>
            </a:r>
            <a:r>
              <a:rPr lang="en-US" dirty="0" smtClean="0">
                <a:solidFill>
                  <a:srgbClr val="0070C0"/>
                </a:solidFill>
              </a:rPr>
              <a:t>(</a:t>
            </a:r>
            <a:r>
              <a:rPr lang="en-US" i="1" dirty="0" err="1" smtClean="0">
                <a:solidFill>
                  <a:srgbClr val="0070C0"/>
                </a:solidFill>
              </a:rPr>
              <a:t>i</a:t>
            </a:r>
            <a:r>
              <a:rPr lang="en-US" dirty="0" smtClean="0">
                <a:solidFill>
                  <a:srgbClr val="0070C0"/>
                </a:solidFill>
              </a:rPr>
              <a:t>, </a:t>
            </a:r>
            <a:r>
              <a:rPr lang="en-US" i="1" dirty="0" smtClean="0">
                <a:solidFill>
                  <a:srgbClr val="0070C0"/>
                </a:solidFill>
              </a:rPr>
              <a:t>j</a:t>
            </a:r>
            <a:r>
              <a:rPr lang="en-US" dirty="0" smtClean="0">
                <a:solidFill>
                  <a:srgbClr val="0070C0"/>
                </a:solidFill>
              </a:rPr>
              <a:t>) – </a:t>
            </a:r>
            <a:r>
              <a:rPr lang="en-US" dirty="0" err="1" smtClean="0">
                <a:solidFill>
                  <a:srgbClr val="0070C0"/>
                </a:solidFill>
              </a:rPr>
              <a:t>constant.T</a:t>
            </a:r>
            <a:r>
              <a:rPr lang="en-US" dirty="0" smtClean="0">
                <a:solidFill>
                  <a:srgbClr val="0070C0"/>
                </a:solidFill>
              </a:rPr>
              <a:t> - (</a:t>
            </a:r>
            <a:r>
              <a:rPr lang="en-US" u="sng" dirty="0" smtClean="0">
                <a:solidFill>
                  <a:srgbClr val="0070C0"/>
                </a:solidFill>
                <a:sym typeface="Symbol"/>
              </a:rPr>
              <a:t></a:t>
            </a:r>
            <a:r>
              <a:rPr lang="en-US" u="sng" dirty="0" smtClean="0">
                <a:solidFill>
                  <a:srgbClr val="0070C0"/>
                </a:solidFill>
              </a:rPr>
              <a:t>(</a:t>
            </a:r>
            <a:r>
              <a:rPr lang="en-US" i="1" dirty="0" err="1" smtClean="0">
                <a:solidFill>
                  <a:srgbClr val="0070C0"/>
                </a:solidFill>
              </a:rPr>
              <a:t>i</a:t>
            </a:r>
            <a:r>
              <a:rPr lang="en-US" dirty="0" smtClean="0">
                <a:solidFill>
                  <a:srgbClr val="0070C0"/>
                </a:solidFill>
              </a:rPr>
              <a:t>) - </a:t>
            </a:r>
            <a:r>
              <a:rPr lang="en-US" u="sng" dirty="0" smtClean="0">
                <a:solidFill>
                  <a:srgbClr val="0070C0"/>
                </a:solidFill>
                <a:sym typeface="Symbol"/>
              </a:rPr>
              <a:t></a:t>
            </a:r>
            <a:r>
              <a:rPr lang="en-US" u="sng" dirty="0" smtClean="0">
                <a:solidFill>
                  <a:srgbClr val="0070C0"/>
                </a:solidFill>
              </a:rPr>
              <a:t>(</a:t>
            </a:r>
            <a:r>
              <a:rPr lang="en-US" i="1" dirty="0" smtClean="0">
                <a:solidFill>
                  <a:srgbClr val="0070C0"/>
                </a:solidFill>
              </a:rPr>
              <a:t>j</a:t>
            </a:r>
            <a:r>
              <a:rPr lang="en-US" dirty="0" smtClean="0">
                <a:solidFill>
                  <a:srgbClr val="0070C0"/>
                </a:solidFill>
              </a:rPr>
              <a:t>))</a:t>
            </a:r>
            <a:r>
              <a:rPr lang="en-US" baseline="30000" dirty="0" smtClean="0">
                <a:solidFill>
                  <a:srgbClr val="0070C0"/>
                </a:solidFill>
              </a:rPr>
              <a:t>2</a:t>
            </a:r>
            <a:r>
              <a:rPr lang="en-US" dirty="0" smtClean="0">
                <a:solidFill>
                  <a:srgbClr val="0070C0"/>
                </a:solidFill>
              </a:rPr>
              <a:t> )</a:t>
            </a:r>
            <a:r>
              <a:rPr lang="en-US" baseline="30000" dirty="0" smtClean="0">
                <a:solidFill>
                  <a:srgbClr val="0070C0"/>
                </a:solidFill>
              </a:rPr>
              <a:t>2 </a:t>
            </a:r>
          </a:p>
          <a:p>
            <a:r>
              <a:rPr lang="en-US" dirty="0" smtClean="0"/>
              <a:t>with solution </a:t>
            </a:r>
            <a:r>
              <a:rPr lang="en-US" u="sng" dirty="0" smtClean="0">
                <a:solidFill>
                  <a:srgbClr val="0070C0"/>
                </a:solidFill>
                <a:sym typeface="Symbol"/>
              </a:rPr>
              <a:t></a:t>
            </a:r>
            <a:r>
              <a:rPr lang="en-US" u="sng" dirty="0" smtClean="0">
                <a:solidFill>
                  <a:srgbClr val="0070C0"/>
                </a:solidFill>
              </a:rPr>
              <a:t>(</a:t>
            </a:r>
            <a:r>
              <a:rPr lang="en-US" i="1" dirty="0" err="1" smtClean="0">
                <a:solidFill>
                  <a:srgbClr val="0070C0"/>
                </a:solidFill>
              </a:rPr>
              <a:t>i</a:t>
            </a:r>
            <a:r>
              <a:rPr lang="en-US" dirty="0" smtClean="0">
                <a:solidFill>
                  <a:srgbClr val="0070C0"/>
                </a:solidFill>
              </a:rPr>
              <a:t>)</a:t>
            </a:r>
            <a:r>
              <a:rPr lang="en-US" dirty="0" smtClean="0"/>
              <a:t> = 0 at large T</a:t>
            </a:r>
          </a:p>
          <a:p>
            <a:r>
              <a:rPr lang="en-US" dirty="0" smtClean="0"/>
              <a:t>Points pop out from origin as Temperature lowered</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324600" cy="1143000"/>
          </a:xfrm>
        </p:spPr>
        <p:txBody>
          <a:bodyPr>
            <a:noAutofit/>
          </a:bodyPr>
          <a:lstStyle/>
          <a:p>
            <a:r>
              <a:rPr lang="en-US" sz="3200" b="1" dirty="0" smtClean="0"/>
              <a:t>High Performance Dimension Reduction and Visualization</a:t>
            </a:r>
            <a:endParaRPr lang="en-US" sz="3200" b="1" dirty="0"/>
          </a:p>
        </p:txBody>
      </p:sp>
      <p:sp>
        <p:nvSpPr>
          <p:cNvPr id="3" name="Content Placeholder 2"/>
          <p:cNvSpPr>
            <a:spLocks noGrp="1"/>
          </p:cNvSpPr>
          <p:nvPr>
            <p:ph idx="1"/>
          </p:nvPr>
        </p:nvSpPr>
        <p:spPr>
          <a:xfrm>
            <a:off x="457200" y="1447800"/>
            <a:ext cx="8153400" cy="5181599"/>
          </a:xfrm>
        </p:spPr>
        <p:txBody>
          <a:bodyPr>
            <a:noAutofit/>
          </a:bodyPr>
          <a:lstStyle/>
          <a:p>
            <a:r>
              <a:rPr lang="en-US" sz="2000" dirty="0" smtClean="0"/>
              <a:t>Need is pervasive</a:t>
            </a:r>
          </a:p>
          <a:p>
            <a:pPr lvl="1"/>
            <a:r>
              <a:rPr lang="en-US" sz="2000" dirty="0" smtClean="0"/>
              <a:t>Large and high dimensional data are everywhere: biology, physics, Internet, …</a:t>
            </a:r>
          </a:p>
          <a:p>
            <a:pPr lvl="1"/>
            <a:r>
              <a:rPr lang="en-US" sz="2000" dirty="0" smtClean="0"/>
              <a:t>Visualization can help data analysis</a:t>
            </a:r>
          </a:p>
          <a:p>
            <a:r>
              <a:rPr lang="en-US" sz="2000" dirty="0" smtClean="0"/>
              <a:t> Visualization of large datasets with high performance</a:t>
            </a:r>
          </a:p>
          <a:p>
            <a:pPr lvl="1"/>
            <a:r>
              <a:rPr lang="en-US" sz="2000" dirty="0" smtClean="0"/>
              <a:t>Map high-dimensional data into low dimensions (2D or 3D).</a:t>
            </a:r>
          </a:p>
          <a:p>
            <a:pPr lvl="1"/>
            <a:r>
              <a:rPr lang="en-US" sz="2000" dirty="0" smtClean="0"/>
              <a:t>Need Parallel programming for processing large data sets</a:t>
            </a:r>
          </a:p>
          <a:p>
            <a:pPr lvl="1">
              <a:lnSpc>
                <a:spcPct val="120000"/>
              </a:lnSpc>
              <a:spcBef>
                <a:spcPts val="0"/>
              </a:spcBef>
            </a:pPr>
            <a:r>
              <a:rPr lang="en-US" sz="2000" dirty="0" smtClean="0"/>
              <a:t>Developing high performance dimension reduction algorithms: </a:t>
            </a:r>
          </a:p>
          <a:p>
            <a:pPr lvl="2">
              <a:lnSpc>
                <a:spcPct val="120000"/>
              </a:lnSpc>
              <a:spcBef>
                <a:spcPts val="0"/>
              </a:spcBef>
            </a:pPr>
            <a:r>
              <a:rPr lang="en-US" sz="1600" dirty="0" smtClean="0"/>
              <a:t>MDS(Multi-dimensional Scaling),  used earlier in DNA sequencing application</a:t>
            </a:r>
          </a:p>
          <a:p>
            <a:pPr lvl="2">
              <a:lnSpc>
                <a:spcPct val="120000"/>
              </a:lnSpc>
              <a:spcBef>
                <a:spcPts val="0"/>
              </a:spcBef>
            </a:pPr>
            <a:r>
              <a:rPr lang="en-US" sz="1600" dirty="0" smtClean="0"/>
              <a:t>GTM(Generative Topographic Mapping)</a:t>
            </a:r>
          </a:p>
          <a:p>
            <a:pPr lvl="2">
              <a:lnSpc>
                <a:spcPct val="120000"/>
              </a:lnSpc>
              <a:spcBef>
                <a:spcPts val="0"/>
              </a:spcBef>
            </a:pPr>
            <a:r>
              <a:rPr lang="en-US" sz="1600" dirty="0" smtClean="0"/>
              <a:t>DA-MDS(Deterministic Annealing MDS) </a:t>
            </a:r>
          </a:p>
          <a:p>
            <a:pPr lvl="2">
              <a:lnSpc>
                <a:spcPct val="120000"/>
              </a:lnSpc>
              <a:spcBef>
                <a:spcPts val="0"/>
              </a:spcBef>
            </a:pPr>
            <a:r>
              <a:rPr lang="en-US" sz="1600" dirty="0" smtClean="0"/>
              <a:t>DA-GTM(Deterministic Annealing GTM) </a:t>
            </a:r>
          </a:p>
          <a:p>
            <a:pPr lvl="1">
              <a:lnSpc>
                <a:spcPct val="120000"/>
              </a:lnSpc>
              <a:spcBef>
                <a:spcPts val="0"/>
              </a:spcBef>
            </a:pPr>
            <a:r>
              <a:rPr lang="en-US" sz="2000" dirty="0" smtClean="0"/>
              <a:t>Interactive visualization tool </a:t>
            </a:r>
            <a:r>
              <a:rPr lang="en-US" sz="2000" dirty="0" err="1" smtClean="0">
                <a:solidFill>
                  <a:srgbClr val="990033"/>
                </a:solidFill>
              </a:rPr>
              <a:t>PlotViz</a:t>
            </a:r>
            <a:endParaRPr lang="en-US" sz="2000" dirty="0" smtClean="0">
              <a:solidFill>
                <a:srgbClr val="990033"/>
              </a:solidFill>
            </a:endParaRPr>
          </a:p>
          <a:p>
            <a:r>
              <a:rPr lang="en-US" sz="2000" dirty="0" smtClean="0"/>
              <a:t>We are supporting drug discovery by browsing 60 million compounds in </a:t>
            </a:r>
            <a:r>
              <a:rPr lang="en-US" sz="2000" dirty="0" err="1" smtClean="0"/>
              <a:t>PubChem</a:t>
            </a:r>
            <a:r>
              <a:rPr lang="en-US" sz="2000" dirty="0" smtClean="0"/>
              <a:t> database with 166 features</a:t>
            </a:r>
            <a:r>
              <a:rPr lang="en-US" sz="2400" dirty="0" smtClean="0"/>
              <a:t> </a:t>
            </a:r>
            <a:r>
              <a:rPr lang="en-US" sz="2000" dirty="0" smtClean="0"/>
              <a:t>each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0"/>
            <a:ext cx="8229600" cy="1143000"/>
          </a:xfrm>
        </p:spPr>
        <p:txBody>
          <a:bodyPr>
            <a:normAutofit/>
          </a:bodyPr>
          <a:lstStyle/>
          <a:p>
            <a:r>
              <a:rPr lang="en-US" sz="3600" b="1" dirty="0" smtClean="0"/>
              <a:t>Dimension Reduction Algorithms</a:t>
            </a:r>
            <a:endParaRPr lang="en-US" sz="3600" b="1"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GTM vs. MDS</a:t>
            </a:r>
            <a:endParaRPr lang="en-US" b="1" dirty="0"/>
          </a:p>
        </p:txBody>
      </p:sp>
      <p:sp>
        <p:nvSpPr>
          <p:cNvPr id="17" name="Content Placeholder 16"/>
          <p:cNvSpPr>
            <a:spLocks noGrp="1"/>
          </p:cNvSpPr>
          <p:nvPr>
            <p:ph idx="1"/>
          </p:nvPr>
        </p:nvSpPr>
        <p:spPr>
          <a:xfrm>
            <a:off x="152400" y="5334000"/>
            <a:ext cx="8229600" cy="1325563"/>
          </a:xfrm>
        </p:spPr>
        <p:txBody>
          <a:bodyPr/>
          <a:lstStyle/>
          <a:p>
            <a:r>
              <a:rPr lang="en-US" dirty="0" smtClean="0"/>
              <a:t>MDS also soluble by viewing as nonlinear </a:t>
            </a:r>
            <a:r>
              <a:rPr lang="el-GR" dirty="0" smtClean="0"/>
              <a:t>χ</a:t>
            </a:r>
            <a:r>
              <a:rPr lang="en-US" baseline="30000" dirty="0" smtClean="0"/>
              <a:t>2</a:t>
            </a:r>
            <a:r>
              <a:rPr lang="en-US" dirty="0" smtClean="0"/>
              <a:t> with iterative linear equation solver </a:t>
            </a:r>
            <a:endParaRPr lang="en-US" dirty="0"/>
          </a:p>
        </p:txBody>
      </p:sp>
      <p:sp>
        <p:nvSpPr>
          <p:cNvPr id="5" name="Rectangle 4"/>
          <p:cNvSpPr/>
          <p:nvPr/>
        </p:nvSpPr>
        <p:spPr>
          <a:xfrm>
            <a:off x="1600201" y="1524000"/>
            <a:ext cx="3124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GTM</a:t>
            </a:r>
            <a:endParaRPr lang="en-US" sz="2000" dirty="0"/>
          </a:p>
        </p:txBody>
      </p:sp>
      <p:sp>
        <p:nvSpPr>
          <p:cNvPr id="6" name="Rectangle 5"/>
          <p:cNvSpPr/>
          <p:nvPr/>
        </p:nvSpPr>
        <p:spPr>
          <a:xfrm>
            <a:off x="4800598" y="1524000"/>
            <a:ext cx="4158441"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MDS (SMACOF)</a:t>
            </a:r>
            <a:endParaRPr lang="en-US" sz="2000" dirty="0"/>
          </a:p>
        </p:txBody>
      </p:sp>
      <p:sp>
        <p:nvSpPr>
          <p:cNvPr id="7" name="Rectangle 6"/>
          <p:cNvSpPr/>
          <p:nvPr/>
        </p:nvSpPr>
        <p:spPr>
          <a:xfrm>
            <a:off x="1600201" y="32766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Maximize Log-Likelihood</a:t>
            </a:r>
            <a:endParaRPr lang="en-US" sz="2000" dirty="0"/>
          </a:p>
        </p:txBody>
      </p:sp>
      <p:sp>
        <p:nvSpPr>
          <p:cNvPr id="8" name="Rectangle 7"/>
          <p:cNvSpPr/>
          <p:nvPr/>
        </p:nvSpPr>
        <p:spPr>
          <a:xfrm>
            <a:off x="4800600" y="32766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Minimize STRESS or SSTRESS</a:t>
            </a:r>
            <a:endParaRPr lang="en-US" sz="2000" dirty="0"/>
          </a:p>
        </p:txBody>
      </p:sp>
      <p:sp>
        <p:nvSpPr>
          <p:cNvPr id="9" name="Rectangle 8"/>
          <p:cNvSpPr/>
          <p:nvPr/>
        </p:nvSpPr>
        <p:spPr>
          <a:xfrm>
            <a:off x="254074" y="32766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Objective</a:t>
            </a:r>
            <a:br>
              <a:rPr lang="en-US" sz="1600" dirty="0" smtClean="0"/>
            </a:br>
            <a:r>
              <a:rPr lang="en-US" sz="1600" dirty="0" smtClean="0"/>
              <a:t>Function</a:t>
            </a:r>
            <a:endParaRPr lang="en-US" sz="1600" dirty="0"/>
          </a:p>
        </p:txBody>
      </p:sp>
      <p:sp>
        <p:nvSpPr>
          <p:cNvPr id="10" name="Rectangle 9"/>
          <p:cNvSpPr/>
          <p:nvPr/>
        </p:nvSpPr>
        <p:spPr>
          <a:xfrm>
            <a:off x="1607360" y="39624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O(KN) (K &lt;&lt; N)</a:t>
            </a:r>
            <a:endParaRPr lang="en-US" sz="2000" dirty="0"/>
          </a:p>
        </p:txBody>
      </p:sp>
      <p:sp>
        <p:nvSpPr>
          <p:cNvPr id="11" name="Rectangle 10"/>
          <p:cNvSpPr/>
          <p:nvPr/>
        </p:nvSpPr>
        <p:spPr>
          <a:xfrm>
            <a:off x="4807759" y="39624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O(N</a:t>
            </a:r>
            <a:r>
              <a:rPr lang="en-US" sz="2000" baseline="30000" dirty="0" smtClean="0"/>
              <a:t>2</a:t>
            </a:r>
            <a:r>
              <a:rPr lang="en-US" sz="2000" dirty="0" smtClean="0"/>
              <a:t>)</a:t>
            </a:r>
            <a:endParaRPr lang="en-US" sz="2000" dirty="0"/>
          </a:p>
        </p:txBody>
      </p:sp>
      <p:sp>
        <p:nvSpPr>
          <p:cNvPr id="12" name="Rectangle 11"/>
          <p:cNvSpPr/>
          <p:nvPr/>
        </p:nvSpPr>
        <p:spPr>
          <a:xfrm>
            <a:off x="261233" y="39624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Complexity</a:t>
            </a:r>
            <a:endParaRPr lang="en-US" sz="1600" dirty="0"/>
          </a:p>
        </p:txBody>
      </p:sp>
      <p:sp>
        <p:nvSpPr>
          <p:cNvPr id="13" name="Rectangle 12"/>
          <p:cNvSpPr/>
          <p:nvPr/>
        </p:nvSpPr>
        <p:spPr>
          <a:xfrm>
            <a:off x="1612827" y="2057400"/>
            <a:ext cx="7346212"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Font typeface="Arial"/>
              <a:buChar char="•"/>
            </a:pPr>
            <a:r>
              <a:rPr lang="en-US" sz="2000" dirty="0" smtClean="0"/>
              <a:t> Non-linear dimension reduction</a:t>
            </a:r>
          </a:p>
          <a:p>
            <a:pPr>
              <a:buFont typeface="Arial"/>
              <a:buChar char="•"/>
            </a:pPr>
            <a:r>
              <a:rPr lang="en-US" sz="2000" dirty="0" smtClean="0"/>
              <a:t> Find an optimal configuration in a lower-dimension</a:t>
            </a:r>
          </a:p>
          <a:p>
            <a:pPr>
              <a:buFont typeface="Arial"/>
              <a:buChar char="•"/>
            </a:pPr>
            <a:r>
              <a:rPr lang="en-US" sz="2000" dirty="0" smtClean="0"/>
              <a:t> Iterative optimization method</a:t>
            </a:r>
            <a:endParaRPr lang="en-US" sz="2000" dirty="0"/>
          </a:p>
        </p:txBody>
      </p:sp>
      <p:sp>
        <p:nvSpPr>
          <p:cNvPr id="15" name="Rectangle 14"/>
          <p:cNvSpPr/>
          <p:nvPr/>
        </p:nvSpPr>
        <p:spPr>
          <a:xfrm>
            <a:off x="266700" y="2057400"/>
            <a:ext cx="1269927"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Purpose</a:t>
            </a:r>
            <a:endParaRPr lang="en-US" sz="1600" dirty="0"/>
          </a:p>
        </p:txBody>
      </p:sp>
      <p:sp>
        <p:nvSpPr>
          <p:cNvPr id="28" name="Rectangle 27"/>
          <p:cNvSpPr/>
          <p:nvPr/>
        </p:nvSpPr>
        <p:spPr>
          <a:xfrm>
            <a:off x="1600201" y="46482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EM</a:t>
            </a:r>
            <a:endParaRPr lang="en-US" sz="2000" dirty="0"/>
          </a:p>
        </p:txBody>
      </p:sp>
      <p:sp>
        <p:nvSpPr>
          <p:cNvPr id="29" name="Rectangle 28"/>
          <p:cNvSpPr/>
          <p:nvPr/>
        </p:nvSpPr>
        <p:spPr>
          <a:xfrm>
            <a:off x="4800600" y="46482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Iterative </a:t>
            </a:r>
            <a:r>
              <a:rPr lang="en-US" sz="2000" dirty="0" err="1" smtClean="0"/>
              <a:t>Majorization</a:t>
            </a:r>
            <a:r>
              <a:rPr lang="en-US" sz="2000" dirty="0" smtClean="0"/>
              <a:t> (EM-like)</a:t>
            </a:r>
            <a:endParaRPr lang="en-US" sz="2000" dirty="0"/>
          </a:p>
        </p:txBody>
      </p:sp>
      <p:sp>
        <p:nvSpPr>
          <p:cNvPr id="30" name="Rectangle 29"/>
          <p:cNvSpPr/>
          <p:nvPr/>
        </p:nvSpPr>
        <p:spPr>
          <a:xfrm>
            <a:off x="254074" y="46482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Optimization</a:t>
            </a:r>
          </a:p>
          <a:p>
            <a:pPr algn="ctr"/>
            <a:r>
              <a:rPr lang="en-US" sz="1600" dirty="0" smtClean="0"/>
              <a:t>Method</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GTM3D_ctd_disease.mp4">
            <a:hlinkClick r:id="" action="ppaction://media"/>
          </p:cNvPr>
          <p:cNvPicPr>
            <a:picLocks noRot="1" noChangeAspect="1"/>
          </p:cNvPicPr>
          <p:nvPr>
            <a:videoFile r:link="rId1"/>
          </p:nvPr>
        </p:nvPicPr>
        <p:blipFill>
          <a:blip r:embed="rId4" cstate="print"/>
          <a:stretch>
            <a:fillRect/>
          </a:stretch>
        </p:blipFill>
        <p:spPr>
          <a:xfrm>
            <a:off x="762000" y="0"/>
            <a:ext cx="7798841" cy="670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1985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Martin Schultz invited me to IMA</a:t>
            </a:r>
          </a:p>
          <a:p>
            <a:r>
              <a:rPr lang="en-US" dirty="0" smtClean="0"/>
              <a:t>Fox, G. C, ``A Graphical Approach to Load Balancing and Sparse Matrix Vector Multiplication on the Hypercube'', CALT-68-1406, July 22, 1986. The </a:t>
            </a:r>
            <a:r>
              <a:rPr lang="en-US" i="1" dirty="0" smtClean="0"/>
              <a:t>Proceedings for the Workshop on Numerical Algorithms for Modern Parallel Computer Architectures</a:t>
            </a:r>
            <a:r>
              <a:rPr lang="en-US" dirty="0" smtClean="0"/>
              <a:t>, held at the IMA in November 1985, published as Volume 13 in the IMA Volumes in Mathematics and Its Applications, Numerical Algorithms for Modern Parallel Computer Architectures, (Springer-</a:t>
            </a:r>
            <a:r>
              <a:rPr lang="en-US" dirty="0" err="1" smtClean="0"/>
              <a:t>Verlag</a:t>
            </a:r>
            <a:r>
              <a:rPr lang="en-US" dirty="0" smtClean="0"/>
              <a:t>), New York, Caltech report C3P-327b.</a:t>
            </a:r>
          </a:p>
          <a:p>
            <a:r>
              <a:rPr lang="en-US" dirty="0" smtClean="0"/>
              <a:t>Oct Trees for Load Balancing ……</a:t>
            </a:r>
          </a:p>
          <a:p>
            <a:r>
              <a:rPr lang="en-US" dirty="0" smtClean="0"/>
              <a:t>Then I was a sort of physicist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228600"/>
            <a:ext cx="8229600" cy="1143000"/>
          </a:xfrm>
        </p:spPr>
        <p:txBody>
          <a:bodyPr/>
          <a:lstStyle/>
          <a:p>
            <a:r>
              <a:rPr lang="en-US" dirty="0" smtClean="0"/>
              <a:t>MDS and GTM </a:t>
            </a:r>
            <a:r>
              <a:rPr lang="en-US" dirty="0" smtClean="0"/>
              <a:t>Comparison</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pPr/>
              <a:t>20</a:t>
            </a:fld>
            <a:endParaRPr lang="en-US"/>
          </a:p>
        </p:txBody>
      </p:sp>
      <p:pic>
        <p:nvPicPr>
          <p:cNvPr id="5" name="Picture 6"/>
          <p:cNvPicPr>
            <a:picLocks noChangeAspect="1" noChangeArrowheads="1"/>
          </p:cNvPicPr>
          <p:nvPr/>
        </p:nvPicPr>
        <p:blipFill>
          <a:blip r:embed="rId3" cstate="print"/>
          <a:srcRect/>
          <a:stretch>
            <a:fillRect/>
          </a:stretch>
        </p:blipFill>
        <p:spPr bwMode="auto">
          <a:xfrm>
            <a:off x="4572000" y="1295400"/>
            <a:ext cx="4114800" cy="41148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57200" y="1295400"/>
            <a:ext cx="4114800" cy="4114800"/>
          </a:xfrm>
          <a:prstGeom prst="rect">
            <a:avLst/>
          </a:prstGeom>
          <a:noFill/>
          <a:ln w="9525">
            <a:noFill/>
            <a:miter lim="800000"/>
            <a:headEnd/>
            <a:tailEnd/>
          </a:ln>
        </p:spPr>
      </p:pic>
      <p:sp>
        <p:nvSpPr>
          <p:cNvPr id="7" name="Rectangle 8"/>
          <p:cNvSpPr>
            <a:spLocks noChangeArrowheads="1"/>
          </p:cNvSpPr>
          <p:nvPr/>
        </p:nvSpPr>
        <p:spPr bwMode="auto">
          <a:xfrm>
            <a:off x="457200" y="5505271"/>
            <a:ext cx="8229600" cy="1200329"/>
          </a:xfrm>
          <a:prstGeom prst="rect">
            <a:avLst/>
          </a:prstGeom>
          <a:noFill/>
          <a:ln w="9525">
            <a:noFill/>
            <a:miter lim="800000"/>
            <a:headEnd/>
            <a:tailEnd/>
          </a:ln>
        </p:spPr>
        <p:txBody>
          <a:bodyPr wrap="square">
            <a:spAutoFit/>
          </a:bodyPr>
          <a:lstStyle/>
          <a:p>
            <a:r>
              <a:rPr lang="en-US" b="1" i="1" dirty="0" smtClean="0">
                <a:latin typeface="Calibri" pitchFamily="34" charset="0"/>
              </a:rPr>
              <a:t>Chemical compounds shown in literatures, visualized by MDS (left) and GTM (right)</a:t>
            </a:r>
          </a:p>
          <a:p>
            <a:r>
              <a:rPr lang="en-US" dirty="0" smtClean="0">
                <a:latin typeface="Calibri" pitchFamily="34" charset="0"/>
              </a:rPr>
              <a:t>Visualized 234,000 chemical compounds which may be related with a set of 5 genes of interest (ABCB1, CHRNB2, DRD2, ESR1, and F2) based on the dataset collected from major journal literatures which is also stored in Chem2Bio2RDF system.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b="1" dirty="0" smtClean="0"/>
              <a:t>Interpolation Method</a:t>
            </a:r>
            <a:endParaRPr lang="en-US" b="1" dirty="0"/>
          </a:p>
        </p:txBody>
      </p:sp>
      <p:sp>
        <p:nvSpPr>
          <p:cNvPr id="8" name="Content Placeholder 7"/>
          <p:cNvSpPr>
            <a:spLocks noGrp="1"/>
          </p:cNvSpPr>
          <p:nvPr>
            <p:ph idx="1"/>
          </p:nvPr>
        </p:nvSpPr>
        <p:spPr>
          <a:xfrm>
            <a:off x="457200" y="1219200"/>
            <a:ext cx="8458200" cy="2971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 </a:t>
            </a:r>
            <a:r>
              <a:rPr lang="en-US" dirty="0" smtClean="0">
                <a:solidFill>
                  <a:srgbClr val="FF0000"/>
                </a:solidFill>
              </a:rPr>
              <a:t>suitable for MapReduce and Clouds</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 </a:t>
            </a:r>
            <a:br>
              <a:rPr lang="en-US" dirty="0" smtClean="0"/>
            </a:br>
            <a:r>
              <a:rPr lang="en-US" dirty="0" smtClean="0"/>
              <a:t>in-sample</a:t>
            </a:r>
            <a:endParaRPr lang="en-US" dirty="0"/>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N-n</a:t>
            </a:r>
          </a:p>
          <a:p>
            <a:pPr algn="ctr"/>
            <a:r>
              <a:rPr lang="en-US" dirty="0" smtClean="0"/>
              <a:t>out-of-sample</a:t>
            </a:r>
            <a:endParaRPr lang="en-US" dirty="0"/>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t>Total N data</a:t>
            </a:r>
            <a:endParaRPr lang="en-US" dirty="0"/>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t>Trained data</a:t>
            </a:r>
            <a:endParaRPr lang="en-US" sz="1400" dirty="0"/>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Interpolated </a:t>
            </a:r>
          </a:p>
          <a:p>
            <a:pPr algn="ctr"/>
            <a:r>
              <a:rPr lang="en-US" dirty="0" smtClean="0"/>
              <a:t>MDS/GTM map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44562"/>
          </a:xfrm>
        </p:spPr>
        <p:txBody>
          <a:bodyPr>
            <a:noAutofit/>
          </a:bodyPr>
          <a:lstStyle/>
          <a:p>
            <a:r>
              <a:rPr lang="en-US" sz="2800" b="1" dirty="0" smtClean="0"/>
              <a:t>Quality Comparison </a:t>
            </a:r>
            <a:br>
              <a:rPr lang="en-US" sz="2800" b="1" dirty="0" smtClean="0"/>
            </a:br>
            <a:r>
              <a:rPr lang="en-US" sz="2800" b="1" dirty="0" smtClean="0"/>
              <a:t>(O(N</a:t>
            </a:r>
            <a:r>
              <a:rPr lang="en-US" sz="2800" b="1" baseline="30000" dirty="0" smtClean="0"/>
              <a:t>2</a:t>
            </a:r>
            <a:r>
              <a:rPr lang="en-US" sz="2800" b="1" dirty="0" smtClean="0"/>
              <a:t>) Full vs. Interpolation)</a:t>
            </a:r>
            <a:endParaRPr lang="en-US" sz="2800" b="1" dirty="0"/>
          </a:p>
        </p:txBody>
      </p:sp>
      <p:sp>
        <p:nvSpPr>
          <p:cNvPr id="3" name="Text Placeholder 2"/>
          <p:cNvSpPr>
            <a:spLocks noGrp="1"/>
          </p:cNvSpPr>
          <p:nvPr>
            <p:ph type="body" idx="1"/>
          </p:nvPr>
        </p:nvSpPr>
        <p:spPr>
          <a:xfrm>
            <a:off x="457200" y="1085671"/>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1"/>
            <a:ext cx="4040188" cy="4495800"/>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466671"/>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3340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466670"/>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085671"/>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4667071"/>
            <a:ext cx="3124200" cy="1200329"/>
          </a:xfrm>
          <a:prstGeom prst="rect">
            <a:avLst/>
          </a:prstGeom>
          <a:noFill/>
        </p:spPr>
        <p:txBody>
          <a:bodyPr wrap="square" rtlCol="0">
            <a:spAutoFit/>
          </a:bodyPr>
          <a:lstStyle/>
          <a:p>
            <a:r>
              <a:rPr lang="en-US" i="1" dirty="0" smtClean="0"/>
              <a:t>Interpolation result (blue) is getting close to the original (red) result as sample size is increasing.</a:t>
            </a:r>
          </a:p>
        </p:txBody>
      </p:sp>
      <p:sp>
        <p:nvSpPr>
          <p:cNvPr id="12" name="TextBox 11"/>
          <p:cNvSpPr txBox="1"/>
          <p:nvPr/>
        </p:nvSpPr>
        <p:spPr>
          <a:xfrm>
            <a:off x="4191000" y="1981200"/>
            <a:ext cx="756938" cy="276999"/>
          </a:xfrm>
          <a:prstGeom prst="rect">
            <a:avLst/>
          </a:prstGeom>
          <a:noFill/>
        </p:spPr>
        <p:txBody>
          <a:bodyPr wrap="none" rtlCol="0">
            <a:spAutoFit/>
          </a:bodyPr>
          <a:lstStyle/>
          <a:p>
            <a:pPr>
              <a:defRPr/>
            </a:pPr>
            <a:r>
              <a:rPr lang="en-US" sz="1200" dirty="0" smtClean="0"/>
              <a:t>16 nodes</a:t>
            </a:r>
            <a:endParaRPr lang="en-US" dirty="0"/>
          </a:p>
        </p:txBody>
      </p:sp>
      <p:sp>
        <p:nvSpPr>
          <p:cNvPr id="13" name="TextBox 12"/>
          <p:cNvSpPr txBox="1"/>
          <p:nvPr/>
        </p:nvSpPr>
        <p:spPr>
          <a:xfrm>
            <a:off x="685800" y="6324600"/>
            <a:ext cx="7391400" cy="400110"/>
          </a:xfrm>
          <a:prstGeom prst="rect">
            <a:avLst/>
          </a:prstGeom>
          <a:noFill/>
        </p:spPr>
        <p:txBody>
          <a:bodyPr wrap="square" rtlCol="0">
            <a:spAutoFit/>
          </a:bodyPr>
          <a:lstStyle/>
          <a:p>
            <a:r>
              <a:rPr lang="en-US" sz="2000" dirty="0" smtClean="0"/>
              <a:t>Time = C(250 n</a:t>
            </a:r>
            <a:r>
              <a:rPr lang="en-US" sz="2000" baseline="30000" dirty="0" smtClean="0"/>
              <a:t>2</a:t>
            </a:r>
            <a:r>
              <a:rPr lang="en-US" sz="2000" dirty="0" smtClean="0"/>
              <a:t> + </a:t>
            </a:r>
            <a:r>
              <a:rPr lang="en-US" sz="2000" dirty="0" err="1" smtClean="0"/>
              <a:t>nN</a:t>
            </a:r>
            <a:r>
              <a:rPr lang="en-US" sz="2000" baseline="-25000" dirty="0" err="1" smtClean="0"/>
              <a:t>I</a:t>
            </a:r>
            <a:r>
              <a:rPr lang="en-US" sz="2000" dirty="0" smtClean="0"/>
              <a:t>) where sample size n and N</a:t>
            </a:r>
            <a:r>
              <a:rPr lang="en-US" sz="2000" baseline="-25000" dirty="0" smtClean="0"/>
              <a:t>I</a:t>
            </a:r>
            <a:r>
              <a:rPr lang="en-US" sz="2000" dirty="0" smtClean="0"/>
              <a:t> points interpolated</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latin typeface="+mj-lt"/>
              </a:rPr>
              <a:t>Mapping Quality </a:t>
            </a:r>
            <a:br>
              <a:rPr lang="en-US" dirty="0" smtClean="0">
                <a:latin typeface="+mj-lt"/>
              </a:rPr>
            </a:br>
            <a:r>
              <a:rPr lang="en-US" dirty="0" smtClean="0">
                <a:latin typeface="+mj-lt"/>
              </a:rPr>
              <a:t>(metagenomics)</a:t>
            </a:r>
            <a:endParaRPr lang="en-US" dirty="0">
              <a:latin typeface="+mj-lt"/>
            </a:endParaRPr>
          </a:p>
        </p:txBody>
      </p:sp>
      <p:pic>
        <p:nvPicPr>
          <p:cNvPr id="5" name="Content Placeholder 4" descr="bar_DA_vs_EM_MC30000.png"/>
          <p:cNvPicPr>
            <a:picLocks noGrp="1" noChangeAspect="1"/>
          </p:cNvPicPr>
          <p:nvPr>
            <p:ph idx="1"/>
          </p:nvPr>
        </p:nvPicPr>
        <p:blipFill>
          <a:blip r:embed="rId3" cstate="print"/>
          <a:stretch>
            <a:fillRect/>
          </a:stretch>
        </p:blipFill>
        <p:spPr>
          <a:xfrm>
            <a:off x="228600" y="1447800"/>
            <a:ext cx="4106285" cy="4038600"/>
          </a:xfrm>
        </p:spPr>
      </p:pic>
      <p:sp>
        <p:nvSpPr>
          <p:cNvPr id="4" name="Slide Number Placeholder 3"/>
          <p:cNvSpPr>
            <a:spLocks noGrp="1"/>
          </p:cNvSpPr>
          <p:nvPr>
            <p:ph type="sldNum" sz="quarter" idx="12"/>
          </p:nvPr>
        </p:nvSpPr>
        <p:spPr/>
        <p:txBody>
          <a:bodyPr/>
          <a:lstStyle/>
          <a:p>
            <a:fld id="{4E39E99D-572D-4E16-99AD-4C4685A4F6FA}" type="slidenum">
              <a:rPr lang="en-US" smtClean="0"/>
              <a:pPr/>
              <a:t>23</a:t>
            </a:fld>
            <a:endParaRPr lang="en-US"/>
          </a:p>
        </p:txBody>
      </p:sp>
      <p:sp>
        <p:nvSpPr>
          <p:cNvPr id="7" name="Content Placeholder 4"/>
          <p:cNvSpPr txBox="1">
            <a:spLocks/>
          </p:cNvSpPr>
          <p:nvPr/>
        </p:nvSpPr>
        <p:spPr>
          <a:xfrm>
            <a:off x="4419600" y="1676400"/>
            <a:ext cx="4495800" cy="4648200"/>
          </a:xfrm>
          <a:prstGeom prst="rect">
            <a:avLst/>
          </a:prstGeom>
        </p:spPr>
        <p:txBody>
          <a:bodyPr/>
          <a:lstStyle/>
          <a:p>
            <a:pPr marL="342900" lvl="0" indent="-342900">
              <a:spcBef>
                <a:spcPct val="20000"/>
              </a:spcBef>
              <a:buClr>
                <a:srgbClr val="A6132B"/>
              </a:buClr>
              <a:buFont typeface="Webdings" pitchFamily="18" charset="2"/>
              <a:buChar char=""/>
              <a:defRPr/>
            </a:pPr>
            <a:r>
              <a:rPr lang="en-US" sz="2800" dirty="0" smtClean="0">
                <a:latin typeface="Tahoma" pitchFamily="34" charset="0"/>
                <a:ea typeface="Tahoma" pitchFamily="34" charset="0"/>
                <a:cs typeface="Tahoma" pitchFamily="34" charset="0"/>
              </a:rPr>
              <a:t>N x N dissimilarity </a:t>
            </a:r>
            <a:r>
              <a:rPr lang="en-US" sz="2800" dirty="0" err="1" smtClean="0">
                <a:latin typeface="Tahoma" pitchFamily="34" charset="0"/>
                <a:ea typeface="Tahoma" pitchFamily="34" charset="0"/>
                <a:cs typeface="Tahoma" pitchFamily="34" charset="0"/>
              </a:rPr>
              <a:t>matix</a:t>
            </a:r>
            <a:endParaRPr lang="en-US" sz="2800" dirty="0" smtClean="0">
              <a:latin typeface="Tahoma" pitchFamily="34" charset="0"/>
              <a:ea typeface="Tahoma" pitchFamily="34" charset="0"/>
              <a:cs typeface="Tahoma" pitchFamily="34" charset="0"/>
            </a:endParaRPr>
          </a:p>
          <a:p>
            <a:pPr marL="342900" lvl="0" indent="-342900">
              <a:spcBef>
                <a:spcPct val="20000"/>
              </a:spcBef>
              <a:buClr>
                <a:srgbClr val="A6132B"/>
              </a:buClr>
              <a:buFont typeface="Webdings" pitchFamily="18" charset="2"/>
              <a:buChar char=""/>
              <a:defRPr/>
            </a:pPr>
            <a:r>
              <a:rPr lang="en-US" sz="2800" dirty="0" smtClean="0">
                <a:latin typeface="Tahoma" pitchFamily="34" charset="0"/>
                <a:ea typeface="Tahoma" pitchFamily="34" charset="0"/>
                <a:cs typeface="Tahoma" pitchFamily="34" charset="0"/>
              </a:rPr>
              <a:t>30,000 sequences</a:t>
            </a:r>
          </a:p>
          <a:p>
            <a:pPr marL="342900" lvl="0" indent="-342900">
              <a:spcBef>
                <a:spcPct val="20000"/>
              </a:spcBef>
              <a:buClr>
                <a:srgbClr val="A6132B"/>
              </a:buClr>
              <a:buFont typeface="Webdings" pitchFamily="18" charset="2"/>
              <a:buChar char=""/>
              <a:defRPr/>
            </a:pPr>
            <a:endParaRPr lang="en-US" sz="2800" dirty="0" smtClean="0">
              <a:latin typeface="Tahoma" pitchFamily="34" charset="0"/>
              <a:ea typeface="Tahoma" pitchFamily="34" charset="0"/>
              <a:cs typeface="Tahoma" pitchFamily="34" charset="0"/>
            </a:endParaRPr>
          </a:p>
          <a:p>
            <a:pPr marL="342900" lvl="0" indent="-342900">
              <a:spcBef>
                <a:spcPct val="20000"/>
              </a:spcBef>
              <a:buClr>
                <a:srgbClr val="A6132B"/>
              </a:buClr>
              <a:buFont typeface="Webdings" pitchFamily="18" charset="2"/>
              <a:buChar char=""/>
              <a:defRPr/>
            </a:pPr>
            <a:r>
              <a:rPr lang="en-US" sz="2800" dirty="0" smtClean="0">
                <a:latin typeface="Tahoma" pitchFamily="34" charset="0"/>
                <a:ea typeface="Tahoma" pitchFamily="34" charset="0"/>
                <a:cs typeface="Tahoma" pitchFamily="34" charset="0"/>
              </a:rPr>
              <a:t>Run w/ Parallel SMACOF</a:t>
            </a:r>
          </a:p>
          <a:p>
            <a:pPr marL="342900" lvl="0" indent="-342900">
              <a:spcBef>
                <a:spcPct val="20000"/>
              </a:spcBef>
              <a:buClr>
                <a:srgbClr val="A6132B"/>
              </a:buClr>
              <a:buFont typeface="Webdings" pitchFamily="18" charset="2"/>
              <a:buChar char=""/>
              <a:defRPr/>
            </a:pPr>
            <a:endParaRPr lang="en-US" sz="2800" dirty="0" smtClean="0"/>
          </a:p>
          <a:p>
            <a:pPr marL="342900" marR="0" lvl="0" indent="-342900" algn="l" defTabSz="914400" rtl="0" eaLnBrk="1" fontAlgn="auto" latinLnBrk="0" hangingPunct="1">
              <a:lnSpc>
                <a:spcPct val="100000"/>
              </a:lnSpc>
              <a:spcBef>
                <a:spcPct val="20000"/>
              </a:spcBef>
              <a:spcAft>
                <a:spcPts val="0"/>
              </a:spcAft>
              <a:buClr>
                <a:srgbClr val="A6132B"/>
              </a:buClr>
              <a:buSzTx/>
              <a:buFont typeface="Webdings"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DA-exp95 improves</a:t>
            </a:r>
          </a:p>
          <a:p>
            <a:pPr marL="742950" marR="0" lvl="1" indent="-285750" algn="l" defTabSz="914400" rtl="0" eaLnBrk="1" fontAlgn="auto" latinLnBrk="0" hangingPunct="1">
              <a:lnSpc>
                <a:spcPct val="100000"/>
              </a:lnSpc>
              <a:spcBef>
                <a:spcPct val="20000"/>
              </a:spcBef>
              <a:spcAft>
                <a:spcPts val="0"/>
              </a:spcAft>
              <a:buClr>
                <a:srgbClr val="A6132B"/>
              </a:buClr>
              <a:buSzTx/>
              <a:buFont typeface="Webdings" pitchFamily="18" charset="2"/>
              <a:buChar char=""/>
              <a:tabLst/>
              <a:defRPr/>
            </a:pPr>
            <a:r>
              <a:rPr lang="en-US" sz="2400" dirty="0" smtClean="0">
                <a:latin typeface="Tahoma" pitchFamily="34" charset="0"/>
                <a:ea typeface="Tahoma" pitchFamily="34" charset="0"/>
                <a:cs typeface="Tahoma" pitchFamily="34" charset="0"/>
              </a:rPr>
              <a:t>12.6</a:t>
            </a:r>
            <a: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/10.4% of SMACOF</a:t>
            </a:r>
          </a:p>
        </p:txBody>
      </p:sp>
      <p:sp>
        <p:nvSpPr>
          <p:cNvPr id="6" name="TextBox 5"/>
          <p:cNvSpPr txBox="1"/>
          <p:nvPr/>
        </p:nvSpPr>
        <p:spPr>
          <a:xfrm>
            <a:off x="533400" y="5562600"/>
            <a:ext cx="7317068" cy="1323439"/>
          </a:xfrm>
          <a:prstGeom prst="rect">
            <a:avLst/>
          </a:prstGeom>
          <a:noFill/>
        </p:spPr>
        <p:txBody>
          <a:bodyPr wrap="none" rtlCol="0">
            <a:spAutoFit/>
          </a:bodyPr>
          <a:lstStyle/>
          <a:p>
            <a:pPr lvl="1"/>
            <a:r>
              <a:rPr lang="en-US" sz="2000" dirty="0" smtClean="0"/>
              <a:t>DA-SMACOF Outperforms SMACOF and MDS-</a:t>
            </a:r>
            <a:r>
              <a:rPr lang="en-US" sz="2000" dirty="0" err="1" smtClean="0"/>
              <a:t>DistSmooth</a:t>
            </a:r>
            <a:r>
              <a:rPr lang="en-US" sz="2000" dirty="0" smtClean="0"/>
              <a:t> in </a:t>
            </a:r>
          </a:p>
          <a:p>
            <a:pPr lvl="2"/>
            <a:r>
              <a:rPr lang="en-US" sz="2000" b="1" dirty="0" smtClean="0">
                <a:solidFill>
                  <a:schemeClr val="accent2">
                    <a:lumMod val="75000"/>
                  </a:schemeClr>
                </a:solidFill>
              </a:rPr>
              <a:t>Quality</a:t>
            </a:r>
            <a:r>
              <a:rPr lang="en-US" sz="2000" dirty="0" smtClean="0"/>
              <a:t> by better STRESS value.</a:t>
            </a:r>
          </a:p>
          <a:p>
            <a:pPr lvl="2"/>
            <a:r>
              <a:rPr lang="en-US" sz="2000" b="1" dirty="0" smtClean="0">
                <a:solidFill>
                  <a:schemeClr val="accent2">
                    <a:lumMod val="75000"/>
                  </a:schemeClr>
                </a:solidFill>
              </a:rPr>
              <a:t>Reliability </a:t>
            </a:r>
            <a:r>
              <a:rPr lang="en-US" sz="2000" dirty="0" smtClean="0"/>
              <a:t>by consistent result (less sensitive to initial conf).</a:t>
            </a:r>
          </a:p>
          <a:p>
            <a:endParaRPr lang="en-US" sz="2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MDS v DA-MDS</a:t>
            </a:r>
            <a:br>
              <a:rPr lang="en-US" dirty="0" smtClean="0"/>
            </a:br>
            <a:r>
              <a:rPr lang="en-US" dirty="0" smtClean="0"/>
              <a:t>Runtime Comparison</a:t>
            </a:r>
            <a:endParaRPr lang="en-US" dirty="0"/>
          </a:p>
        </p:txBody>
      </p:sp>
      <p:pic>
        <p:nvPicPr>
          <p:cNvPr id="5" name="Content Placeholder 4" descr="runtime_comparison.png"/>
          <p:cNvPicPr>
            <a:picLocks noGrp="1" noChangeAspect="1"/>
          </p:cNvPicPr>
          <p:nvPr>
            <p:ph idx="1"/>
          </p:nvPr>
        </p:nvPicPr>
        <p:blipFill>
          <a:blip r:embed="rId3" cstate="print"/>
          <a:srcRect l="12037" r="12037" b="12076"/>
          <a:stretch>
            <a:fillRect/>
          </a:stretch>
        </p:blipFill>
        <p:spPr>
          <a:xfrm>
            <a:off x="0" y="1066800"/>
            <a:ext cx="9144000" cy="4795024"/>
          </a:xfrm>
        </p:spPr>
      </p:pic>
      <p:sp>
        <p:nvSpPr>
          <p:cNvPr id="4" name="Slide Number Placeholder 3"/>
          <p:cNvSpPr>
            <a:spLocks noGrp="1"/>
          </p:cNvSpPr>
          <p:nvPr>
            <p:ph type="sldNum" sz="quarter" idx="12"/>
          </p:nvPr>
        </p:nvSpPr>
        <p:spPr/>
        <p:txBody>
          <a:bodyPr/>
          <a:lstStyle/>
          <a:p>
            <a:fld id="{4E39E99D-572D-4E16-99AD-4C4685A4F6FA}" type="slidenum">
              <a:rPr lang="en-US" smtClean="0"/>
              <a:pPr/>
              <a:t>24</a:t>
            </a:fld>
            <a:endParaRPr lang="en-US"/>
          </a:p>
        </p:txBody>
      </p:sp>
      <p:sp>
        <p:nvSpPr>
          <p:cNvPr id="7" name="TextBox 6"/>
          <p:cNvSpPr txBox="1"/>
          <p:nvPr/>
        </p:nvSpPr>
        <p:spPr>
          <a:xfrm>
            <a:off x="457200" y="5867400"/>
            <a:ext cx="7772400" cy="1200329"/>
          </a:xfrm>
          <a:prstGeom prst="rect">
            <a:avLst/>
          </a:prstGeom>
          <a:noFill/>
        </p:spPr>
        <p:txBody>
          <a:bodyPr wrap="square" rtlCol="0">
            <a:spAutoFit/>
          </a:bodyPr>
          <a:lstStyle/>
          <a:p>
            <a:pPr marL="0" lvl="1"/>
            <a:r>
              <a:rPr lang="en-US" sz="2400" dirty="0" smtClean="0"/>
              <a:t>DA uses </a:t>
            </a:r>
            <a:r>
              <a:rPr lang="en-US" sz="2400" b="1" dirty="0" smtClean="0"/>
              <a:t>compatible runtimes</a:t>
            </a:r>
            <a:r>
              <a:rPr lang="en-US" sz="2400" dirty="0" smtClean="0"/>
              <a:t>, 1.12 ~ 4.2 times longer than SMACOF and 1.3 ~ 9.1 times shorter than </a:t>
            </a:r>
            <a:r>
              <a:rPr lang="en-US" sz="2400" dirty="0" err="1" smtClean="0"/>
              <a:t>DistSmooth</a:t>
            </a:r>
            <a:r>
              <a:rPr lang="en-US" sz="2400" dirty="0" smtClean="0"/>
              <a:t> (DS).</a:t>
            </a:r>
          </a:p>
          <a:p>
            <a:endParaRPr lang="en-US"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0"/>
            <a:ext cx="8229600" cy="1143000"/>
          </a:xfrm>
        </p:spPr>
        <p:txBody>
          <a:bodyPr/>
          <a:lstStyle/>
          <a:p>
            <a:r>
              <a:rPr lang="en-US" dirty="0" smtClean="0"/>
              <a:t>Oct Tree for Metagenomics</a:t>
            </a:r>
            <a:endParaRPr lang="en-US" dirty="0"/>
          </a:p>
        </p:txBody>
      </p:sp>
      <p:pic>
        <p:nvPicPr>
          <p:cNvPr id="9" name="Picture 8" descr="grey_red.jpg"/>
          <p:cNvPicPr/>
          <p:nvPr/>
        </p:nvPicPr>
        <p:blipFill>
          <a:blip r:embed="rId3" cstate="print"/>
          <a:srcRect l="5691" t="6224" r="9099" b="10204"/>
          <a:stretch>
            <a:fillRect/>
          </a:stretch>
        </p:blipFill>
        <p:spPr>
          <a:xfrm>
            <a:off x="0" y="1219200"/>
            <a:ext cx="7620000" cy="5638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Scalable MDS</a:t>
            </a:r>
            <a:endParaRPr lang="en-US" b="1" dirty="0"/>
          </a:p>
        </p:txBody>
      </p:sp>
      <p:sp>
        <p:nvSpPr>
          <p:cNvPr id="3" name="Content Placeholder 2"/>
          <p:cNvSpPr>
            <a:spLocks noGrp="1"/>
          </p:cNvSpPr>
          <p:nvPr>
            <p:ph idx="1"/>
          </p:nvPr>
        </p:nvSpPr>
        <p:spPr/>
        <p:txBody>
          <a:bodyPr>
            <a:normAutofit lnSpcReduction="10000"/>
          </a:bodyPr>
          <a:lstStyle/>
          <a:p>
            <a:r>
              <a:rPr lang="en-US" dirty="0" smtClean="0"/>
              <a:t>Use MDS on a subset of data (100,000 takes a few hours on 768 cores)</a:t>
            </a:r>
          </a:p>
          <a:p>
            <a:r>
              <a:rPr lang="en-US" dirty="0" smtClean="0"/>
              <a:t>Form </a:t>
            </a:r>
            <a:r>
              <a:rPr lang="en-US" dirty="0" err="1" smtClean="0"/>
              <a:t>oct</a:t>
            </a:r>
            <a:r>
              <a:rPr lang="en-US" dirty="0" smtClean="0"/>
              <a:t>-tree (currently open Barnes Hut code)</a:t>
            </a:r>
          </a:p>
          <a:p>
            <a:pPr lvl="1"/>
            <a:r>
              <a:rPr lang="en-US" dirty="0" smtClean="0"/>
              <a:t>Find centers of each box (slightly non trivial if use high dimension distances)</a:t>
            </a:r>
          </a:p>
          <a:p>
            <a:r>
              <a:rPr lang="en-US" dirty="0" smtClean="0"/>
              <a:t>Each further point interpolate to some level of tree using high dimension distance</a:t>
            </a:r>
          </a:p>
          <a:p>
            <a:r>
              <a:rPr lang="en-US" dirty="0" smtClean="0"/>
              <a:t>Interpolate using subset in “best box”</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t>Scalable Clustering</a:t>
            </a:r>
            <a:endParaRPr lang="en-US" b="1" dirty="0"/>
          </a:p>
        </p:txBody>
      </p:sp>
      <p:sp>
        <p:nvSpPr>
          <p:cNvPr id="3" name="Content Placeholder 2"/>
          <p:cNvSpPr>
            <a:spLocks noGrp="1"/>
          </p:cNvSpPr>
          <p:nvPr>
            <p:ph idx="1"/>
          </p:nvPr>
        </p:nvSpPr>
        <p:spPr/>
        <p:txBody>
          <a:bodyPr/>
          <a:lstStyle/>
          <a:p>
            <a:r>
              <a:rPr lang="en-US" dirty="0" smtClean="0"/>
              <a:t>Simplest is an hierarchical method – cluster within boxes of tractable size</a:t>
            </a:r>
          </a:p>
          <a:p>
            <a:pPr lvl="1"/>
            <a:r>
              <a:rPr lang="en-US" dirty="0" smtClean="0"/>
              <a:t>Note clustering is ~ same speed as distance computation – both O(N</a:t>
            </a:r>
            <a:r>
              <a:rPr lang="en-US" baseline="-25000" dirty="0" smtClean="0"/>
              <a:t>box</a:t>
            </a:r>
            <a:r>
              <a:rPr lang="en-US" baseline="30000" dirty="0" smtClean="0"/>
              <a:t>2</a:t>
            </a:r>
            <a:r>
              <a:rPr lang="en-US" dirty="0" smtClean="0"/>
              <a:t>)</a:t>
            </a:r>
          </a:p>
          <a:p>
            <a:r>
              <a:rPr lang="en-US" dirty="0" smtClean="0"/>
              <a:t>More innovative is nearer to classic fast </a:t>
            </a:r>
            <a:r>
              <a:rPr lang="en-US" dirty="0" err="1" smtClean="0"/>
              <a:t>multipole</a:t>
            </a:r>
            <a:r>
              <a:rPr lang="en-US" dirty="0" smtClean="0"/>
              <a:t>/Barnes Hut</a:t>
            </a:r>
          </a:p>
          <a:p>
            <a:pPr lvl="1"/>
            <a:r>
              <a:rPr lang="en-US" dirty="0" smtClean="0"/>
              <a:t>Cluster boxes </a:t>
            </a:r>
            <a:r>
              <a:rPr lang="en-US" smtClean="0"/>
              <a:t>not points</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smtClean="0"/>
              <a:t>FutureGrid key </a:t>
            </a:r>
            <a:r>
              <a:rPr lang="en-US" b="1" dirty="0" smtClean="0"/>
              <a:t>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Grid5000</a:t>
            </a: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500" dirty="0" smtClean="0">
                <a:cs typeface="Times New Roman" pitchFamily="18" charset="0"/>
              </a:rPr>
              <a:t>Each use of FutureGrid is an</a:t>
            </a:r>
            <a:r>
              <a:rPr lang="en-US" sz="2500" dirty="0" smtClean="0">
                <a:solidFill>
                  <a:srgbClr val="FF0000"/>
                </a:solidFill>
                <a:cs typeface="Times New Roman" pitchFamily="18" charset="0"/>
              </a:rPr>
              <a:t> experiment </a:t>
            </a:r>
            <a:r>
              <a:rPr lang="en-US" sz="2500" dirty="0" smtClean="0">
                <a:cs typeface="Times New Roman" pitchFamily="18" charset="0"/>
              </a:rPr>
              <a:t>that is </a:t>
            </a:r>
            <a:r>
              <a:rPr lang="en-US" sz="2500" dirty="0" smtClean="0">
                <a:solidFill>
                  <a:srgbClr val="FF0000"/>
                </a:solidFill>
                <a:cs typeface="Times New Roman" pitchFamily="18" charset="0"/>
              </a:rPr>
              <a:t>reproducible</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smtClean="0"/>
              <a:t>FutureGrid key </a:t>
            </a:r>
            <a:r>
              <a:rPr lang="en-US" b="1" dirty="0" smtClean="0"/>
              <a:t>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has a complementary focus to both the Open Science Grid and the other parts of TeraGrid. </a:t>
            </a:r>
          </a:p>
          <a:p>
            <a:pPr lvl="1"/>
            <a:r>
              <a:rPr lang="en-US" sz="2400" dirty="0" smtClean="0">
                <a:cs typeface="Times New Roman" pitchFamily="18" charset="0"/>
              </a:rPr>
              <a:t>FutureGrid is </a:t>
            </a:r>
            <a:r>
              <a:rPr lang="en-US" sz="2400" dirty="0" smtClean="0">
                <a:solidFill>
                  <a:srgbClr val="FF0000"/>
                </a:solidFill>
                <a:cs typeface="Times New Roman" pitchFamily="18" charset="0"/>
              </a:rPr>
              <a:t>user-customizable</a:t>
            </a:r>
            <a:r>
              <a:rPr lang="en-US" sz="2400" dirty="0" smtClean="0">
                <a:cs typeface="Times New Roman" pitchFamily="18" charset="0"/>
              </a:rPr>
              <a:t>, </a:t>
            </a:r>
            <a:r>
              <a:rPr lang="en-US" sz="2400" dirty="0" smtClean="0">
                <a:solidFill>
                  <a:srgbClr val="FF0000"/>
                </a:solidFill>
                <a:cs typeface="Times New Roman" pitchFamily="18" charset="0"/>
              </a:rPr>
              <a:t>accessed interactively </a:t>
            </a:r>
            <a:r>
              <a:rPr lang="en-US" sz="2400" dirty="0" smtClean="0">
                <a:cs typeface="Times New Roman" pitchFamily="18" charset="0"/>
              </a:rPr>
              <a:t>and supports </a:t>
            </a:r>
            <a:r>
              <a:rPr lang="en-US" sz="2400" dirty="0" smtClean="0">
                <a:solidFill>
                  <a:srgbClr val="FF0000"/>
                </a:solidFill>
                <a:cs typeface="Times New Roman" pitchFamily="18" charset="0"/>
              </a:rPr>
              <a:t>Grid</a:t>
            </a:r>
            <a:r>
              <a:rPr lang="en-US" sz="2400" dirty="0" smtClean="0">
                <a:cs typeface="Times New Roman" pitchFamily="18" charset="0"/>
              </a:rPr>
              <a:t>, </a:t>
            </a:r>
            <a:r>
              <a:rPr lang="en-US" sz="2400" dirty="0" smtClean="0">
                <a:solidFill>
                  <a:srgbClr val="FF0000"/>
                </a:solidFill>
                <a:cs typeface="Times New Roman" pitchFamily="18" charset="0"/>
              </a:rPr>
              <a:t>Cloud</a:t>
            </a:r>
            <a:r>
              <a:rPr lang="en-US" sz="2400" dirty="0" smtClean="0">
                <a:cs typeface="Times New Roman" pitchFamily="18" charset="0"/>
              </a:rPr>
              <a:t> and </a:t>
            </a:r>
            <a:r>
              <a:rPr lang="en-US" sz="2400" dirty="0" smtClean="0">
                <a:solidFill>
                  <a:srgbClr val="FF0000"/>
                </a:solidFill>
                <a:cs typeface="Times New Roman" pitchFamily="18" charset="0"/>
              </a:rPr>
              <a:t>HPC </a:t>
            </a:r>
            <a:r>
              <a:rPr lang="en-US" sz="2400" dirty="0" smtClean="0">
                <a:cs typeface="Times New Roman" pitchFamily="18" charset="0"/>
              </a:rPr>
              <a:t>software with and without virtualization.  </a:t>
            </a:r>
          </a:p>
          <a:p>
            <a:pPr lvl="1"/>
            <a:r>
              <a:rPr lang="en-US" sz="2400" dirty="0" smtClean="0">
                <a:cs typeface="Times New Roman" pitchFamily="18" charset="0"/>
              </a:rPr>
              <a:t>FutureGrid is an experimental platform where </a:t>
            </a:r>
            <a:r>
              <a:rPr lang="en-US" sz="2400" dirty="0" smtClean="0">
                <a:solidFill>
                  <a:srgbClr val="FF0000"/>
                </a:solidFill>
                <a:cs typeface="Times New Roman" pitchFamily="18" charset="0"/>
              </a:rPr>
              <a:t>computer science </a:t>
            </a:r>
            <a:r>
              <a:rPr lang="en-US" sz="2400" dirty="0" smtClean="0">
                <a:cs typeface="Times New Roman" pitchFamily="18" charset="0"/>
              </a:rPr>
              <a:t>applications can explore many facets of distributed systems </a:t>
            </a:r>
          </a:p>
          <a:p>
            <a:pPr lvl="1"/>
            <a:r>
              <a:rPr lang="en-US" sz="2400" dirty="0" smtClean="0">
                <a:cs typeface="Times New Roman" pitchFamily="18" charset="0"/>
              </a:rPr>
              <a:t>and  where </a:t>
            </a:r>
            <a:r>
              <a:rPr lang="en-US" sz="2400" dirty="0" smtClean="0">
                <a:solidFill>
                  <a:srgbClr val="FF0000"/>
                </a:solidFill>
                <a:cs typeface="Times New Roman" pitchFamily="18" charset="0"/>
              </a:rPr>
              <a:t>domain sciences </a:t>
            </a:r>
            <a:r>
              <a:rPr lang="en-US" sz="2400" dirty="0" smtClean="0">
                <a:cs typeface="Times New Roman" pitchFamily="18" charset="0"/>
              </a:rPr>
              <a:t>can explore various deployment scenarios and tuning parameters and in the future possibly migrate to the large-scale national Cyberinfrastructure. </a:t>
            </a:r>
          </a:p>
          <a:p>
            <a:pPr lvl="1"/>
            <a:r>
              <a:rPr lang="en-US" sz="2400" dirty="0" smtClean="0">
                <a:cs typeface="Times New Roman" pitchFamily="18" charset="0"/>
              </a:rPr>
              <a:t>FutureGrid supports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err="1" smtClean="0">
                <a:cs typeface="Times New Roman" pitchFamily="18" charset="0"/>
              </a:rPr>
              <a:t>Testbeds</a:t>
            </a:r>
            <a:r>
              <a:rPr lang="en-US" sz="2400" dirty="0" smtClean="0">
                <a:cs typeface="Times New Roman" pitchFamily="18" charset="0"/>
              </a:rPr>
              <a:t> – OGF really needed!</a:t>
            </a:r>
          </a:p>
          <a:p>
            <a:r>
              <a:rPr lang="en-US" sz="2400" dirty="0" smtClean="0"/>
              <a:t>Note a lot of current use Education, Computer Science Systems and Biology/Bioinformatics</a:t>
            </a:r>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Global Optimization</a:t>
            </a:r>
            <a:endParaRPr lang="en-US" sz="3200" b="1" dirty="0"/>
          </a:p>
        </p:txBody>
      </p:sp>
      <p:sp>
        <p:nvSpPr>
          <p:cNvPr id="3" name="Content Placeholder 2"/>
          <p:cNvSpPr>
            <a:spLocks noGrp="1"/>
          </p:cNvSpPr>
          <p:nvPr>
            <p:ph idx="1"/>
          </p:nvPr>
        </p:nvSpPr>
        <p:spPr>
          <a:xfrm>
            <a:off x="0" y="1143000"/>
            <a:ext cx="9144000" cy="4525963"/>
          </a:xfrm>
        </p:spPr>
        <p:txBody>
          <a:bodyPr>
            <a:noAutofit/>
          </a:bodyPr>
          <a:lstStyle/>
          <a:p>
            <a:pPr lvl="1">
              <a:lnSpc>
                <a:spcPct val="85000"/>
              </a:lnSpc>
              <a:spcBef>
                <a:spcPts val="1200"/>
              </a:spcBef>
              <a:buFont typeface="Wingdings" pitchFamily="2" charset="2"/>
              <a:buChar char="§"/>
            </a:pPr>
            <a:r>
              <a:rPr lang="en-US" sz="2400" dirty="0" smtClean="0">
                <a:solidFill>
                  <a:srgbClr val="FF0000"/>
                </a:solidFill>
              </a:rPr>
              <a:t>Deterministic annealing </a:t>
            </a:r>
            <a:r>
              <a:rPr lang="en-US" sz="2400" dirty="0" smtClean="0"/>
              <a:t>(DA)  is one of better approaches to global optimization</a:t>
            </a:r>
          </a:p>
          <a:p>
            <a:pPr lvl="2">
              <a:lnSpc>
                <a:spcPct val="85000"/>
              </a:lnSpc>
              <a:spcBef>
                <a:spcPts val="1200"/>
              </a:spcBef>
              <a:buFont typeface="Wingdings" pitchFamily="2" charset="2"/>
              <a:buChar char="§"/>
            </a:pPr>
            <a:r>
              <a:rPr lang="en-US" sz="2000" dirty="0" smtClean="0"/>
              <a:t>Removes local minima</a:t>
            </a:r>
          </a:p>
          <a:p>
            <a:pPr lvl="2">
              <a:lnSpc>
                <a:spcPct val="85000"/>
              </a:lnSpc>
              <a:spcBef>
                <a:spcPts val="1200"/>
              </a:spcBef>
              <a:buFont typeface="Wingdings" pitchFamily="2" charset="2"/>
              <a:buChar char="§"/>
            </a:pPr>
            <a:r>
              <a:rPr lang="en-US" sz="2000" dirty="0" smtClean="0"/>
              <a:t>Addresses </a:t>
            </a:r>
            <a:r>
              <a:rPr lang="en-US" sz="2000" dirty="0" smtClean="0"/>
              <a:t>overfitting</a:t>
            </a:r>
            <a:endParaRPr lang="en-US" sz="2000" dirty="0" smtClean="0"/>
          </a:p>
          <a:p>
            <a:pPr lvl="1">
              <a:lnSpc>
                <a:spcPct val="85000"/>
              </a:lnSpc>
              <a:spcBef>
                <a:spcPts val="1200"/>
              </a:spcBef>
              <a:buFont typeface="Wingdings" pitchFamily="2" charset="2"/>
              <a:buChar char="§"/>
            </a:pPr>
            <a:r>
              <a:rPr lang="en-US" sz="2400" dirty="0" smtClean="0">
                <a:solidFill>
                  <a:srgbClr val="FF0000"/>
                </a:solidFill>
              </a:rPr>
              <a:t>Clustering</a:t>
            </a:r>
          </a:p>
          <a:p>
            <a:pPr lvl="2">
              <a:lnSpc>
                <a:spcPct val="85000"/>
              </a:lnSpc>
              <a:spcBef>
                <a:spcPts val="1200"/>
              </a:spcBef>
              <a:buFont typeface="Wingdings" pitchFamily="2" charset="2"/>
              <a:buChar char="§"/>
            </a:pPr>
            <a:r>
              <a:rPr lang="en-US" sz="2000" dirty="0" smtClean="0">
                <a:solidFill>
                  <a:srgbClr val="000000"/>
                </a:solidFill>
              </a:rPr>
              <a:t>Vectors:  Rose (</a:t>
            </a:r>
            <a:r>
              <a:rPr lang="en-US" sz="2000" dirty="0" err="1" smtClean="0">
                <a:solidFill>
                  <a:srgbClr val="000000"/>
                </a:solidFill>
              </a:rPr>
              <a:t>Gurewitz</a:t>
            </a:r>
            <a:r>
              <a:rPr lang="en-US" sz="2000" dirty="0" smtClean="0">
                <a:solidFill>
                  <a:srgbClr val="000000"/>
                </a:solidFill>
              </a:rPr>
              <a:t> and Fox) </a:t>
            </a:r>
          </a:p>
          <a:p>
            <a:pPr lvl="2">
              <a:lnSpc>
                <a:spcPct val="85000"/>
              </a:lnSpc>
              <a:spcBef>
                <a:spcPts val="1200"/>
              </a:spcBef>
              <a:buFont typeface="Wingdings" pitchFamily="2" charset="2"/>
              <a:buChar char="§"/>
            </a:pPr>
            <a:r>
              <a:rPr lang="en-US" sz="2000" dirty="0" smtClean="0">
                <a:solidFill>
                  <a:srgbClr val="000000"/>
                </a:solidFill>
              </a:rPr>
              <a:t>No Vectors: Hofmann and </a:t>
            </a:r>
            <a:r>
              <a:rPr lang="en-US" sz="2000" dirty="0" err="1" smtClean="0">
                <a:solidFill>
                  <a:srgbClr val="000000"/>
                </a:solidFill>
              </a:rPr>
              <a:t>Buhmann</a:t>
            </a:r>
            <a:r>
              <a:rPr lang="en-US" sz="2000" dirty="0" smtClean="0">
                <a:solidFill>
                  <a:srgbClr val="000000"/>
                </a:solidFill>
              </a:rPr>
              <a:t> (Just use </a:t>
            </a:r>
            <a:r>
              <a:rPr lang="en-US" sz="2000" dirty="0" err="1" smtClean="0">
                <a:solidFill>
                  <a:srgbClr val="000000"/>
                </a:solidFill>
              </a:rPr>
              <a:t>pairwise</a:t>
            </a:r>
            <a:r>
              <a:rPr lang="en-US" sz="2000" dirty="0" smtClean="0">
                <a:solidFill>
                  <a:srgbClr val="000000"/>
                </a:solidFill>
              </a:rPr>
              <a:t> distances)</a:t>
            </a:r>
            <a:endParaRPr lang="en-US" sz="2000" dirty="0" smtClean="0">
              <a:solidFill>
                <a:srgbClr val="000000"/>
              </a:solidFill>
            </a:endParaRPr>
          </a:p>
          <a:p>
            <a:pPr lvl="1">
              <a:lnSpc>
                <a:spcPct val="85000"/>
              </a:lnSpc>
              <a:spcBef>
                <a:spcPts val="1200"/>
              </a:spcBef>
              <a:buFont typeface="Wingdings" pitchFamily="2" charset="2"/>
              <a:buChar char="§"/>
            </a:pPr>
            <a:r>
              <a:rPr lang="en-US" sz="2400" dirty="0" smtClean="0">
                <a:solidFill>
                  <a:srgbClr val="FF0000"/>
                </a:solidFill>
              </a:rPr>
              <a:t>Dimension Reduction </a:t>
            </a:r>
            <a:r>
              <a:rPr lang="en-US" sz="2400" dirty="0" smtClean="0"/>
              <a:t>for visualization and analysis </a:t>
            </a:r>
          </a:p>
          <a:p>
            <a:pPr lvl="2">
              <a:lnSpc>
                <a:spcPct val="85000"/>
              </a:lnSpc>
              <a:spcBef>
                <a:spcPts val="1200"/>
              </a:spcBef>
              <a:buFont typeface="Wingdings" pitchFamily="2" charset="2"/>
              <a:buChar char="§"/>
            </a:pPr>
            <a:r>
              <a:rPr lang="en-US" sz="2000" dirty="0" smtClean="0"/>
              <a:t>Vectors: GTM</a:t>
            </a:r>
          </a:p>
          <a:p>
            <a:pPr lvl="2">
              <a:lnSpc>
                <a:spcPct val="85000"/>
              </a:lnSpc>
              <a:spcBef>
                <a:spcPts val="1200"/>
              </a:spcBef>
              <a:buFont typeface="Wingdings" pitchFamily="2" charset="2"/>
              <a:buChar char="§"/>
            </a:pPr>
            <a:r>
              <a:rPr lang="en-US" sz="2000" dirty="0" smtClean="0"/>
              <a:t>No vectors: </a:t>
            </a:r>
            <a:r>
              <a:rPr lang="en-US" sz="2000" dirty="0" smtClean="0"/>
              <a:t>MDS </a:t>
            </a:r>
            <a:r>
              <a:rPr lang="en-US" sz="2000" dirty="0" smtClean="0">
                <a:solidFill>
                  <a:srgbClr val="000000"/>
                </a:solidFill>
              </a:rPr>
              <a:t>(Just use </a:t>
            </a:r>
            <a:r>
              <a:rPr lang="en-US" sz="2000" dirty="0" err="1" smtClean="0">
                <a:solidFill>
                  <a:srgbClr val="000000"/>
                </a:solidFill>
              </a:rPr>
              <a:t>pairwise</a:t>
            </a:r>
            <a:r>
              <a:rPr lang="en-US" sz="2000" dirty="0" smtClean="0">
                <a:solidFill>
                  <a:srgbClr val="000000"/>
                </a:solidFill>
              </a:rPr>
              <a:t> distances)</a:t>
            </a:r>
            <a:endParaRPr lang="en-US" sz="2000" dirty="0" smtClean="0"/>
          </a:p>
          <a:p>
            <a:pPr lvl="1">
              <a:lnSpc>
                <a:spcPct val="85000"/>
              </a:lnSpc>
              <a:spcBef>
                <a:spcPts val="1200"/>
              </a:spcBef>
              <a:buFont typeface="Wingdings" pitchFamily="2" charset="2"/>
              <a:buChar char="§"/>
            </a:pPr>
            <a:r>
              <a:rPr lang="en-US" sz="2400" dirty="0" smtClean="0"/>
              <a:t>Can apply to (but little practical work)</a:t>
            </a:r>
          </a:p>
          <a:p>
            <a:pPr lvl="2">
              <a:lnSpc>
                <a:spcPct val="85000"/>
              </a:lnSpc>
              <a:spcBef>
                <a:spcPts val="1200"/>
              </a:spcBef>
              <a:buFont typeface="Wingdings" pitchFamily="2" charset="2"/>
              <a:buChar char="§"/>
            </a:pPr>
            <a:r>
              <a:rPr lang="en-US" sz="2000" dirty="0" smtClean="0">
                <a:solidFill>
                  <a:srgbClr val="FF0000"/>
                </a:solidFill>
              </a:rPr>
              <a:t>Gaussian Mixture </a:t>
            </a:r>
            <a:r>
              <a:rPr lang="en-US" sz="2000" dirty="0" smtClean="0"/>
              <a:t>Models</a:t>
            </a:r>
          </a:p>
          <a:p>
            <a:pPr lvl="2">
              <a:lnSpc>
                <a:spcPct val="85000"/>
              </a:lnSpc>
              <a:spcBef>
                <a:spcPts val="1200"/>
              </a:spcBef>
              <a:buFont typeface="Wingdings" pitchFamily="2" charset="2"/>
              <a:buChar char="§"/>
            </a:pPr>
            <a:r>
              <a:rPr lang="en-US" sz="2000" dirty="0" smtClean="0">
                <a:solidFill>
                  <a:srgbClr val="FF0000"/>
                </a:solidFill>
              </a:rPr>
              <a:t>Latent Dirichlet Allocation </a:t>
            </a:r>
            <a:r>
              <a:rPr lang="en-US" sz="2000" dirty="0" smtClean="0"/>
              <a:t>(typical informational retrieval/global inference) </a:t>
            </a:r>
            <a:endParaRPr lang="en-US" sz="2000" dirty="0" smtClean="0"/>
          </a:p>
          <a:p>
            <a:pPr lvl="1">
              <a:lnSpc>
                <a:spcPct val="85000"/>
              </a:lnSpc>
              <a:spcBef>
                <a:spcPts val="1200"/>
              </a:spcBef>
              <a:buFont typeface="Wingdings" pitchFamily="2" charset="2"/>
              <a:buChar char="§"/>
            </a:pPr>
            <a:endParaRPr lang="en-US" sz="2000" dirty="0" smtClean="0"/>
          </a:p>
          <a:p>
            <a:pPr lvl="1">
              <a:lnSpc>
                <a:spcPct val="85000"/>
              </a:lnSpc>
              <a:spcBef>
                <a:spcPts val="1200"/>
              </a:spcBef>
              <a:buFont typeface="Wingdings" pitchFamily="2" charset="2"/>
              <a:buChar char="§"/>
            </a:pP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III</a:t>
            </a:r>
            <a:endParaRPr lang="en-US" b="1" dirty="0"/>
          </a:p>
        </p:txBody>
      </p:sp>
      <p:sp>
        <p:nvSpPr>
          <p:cNvPr id="3" name="Content Placeholder 2"/>
          <p:cNvSpPr>
            <a:spLocks noGrp="1"/>
          </p:cNvSpPr>
          <p:nvPr>
            <p:ph idx="1"/>
          </p:nvPr>
        </p:nvSpPr>
        <p:spPr>
          <a:xfrm>
            <a:off x="0" y="9144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dynamically provisioning </a:t>
            </a:r>
            <a:r>
              <a:rPr lang="en-US" sz="2400" dirty="0" smtClean="0">
                <a:latin typeface="Arial" pitchFamily="34" charset="0"/>
                <a:cs typeface="Arial" pitchFamily="34" charset="0"/>
              </a:rPr>
              <a:t>software as needed onto “bare-metal” using Moab/xCAT </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Hadoop, Dryad,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a:t>
            </a:r>
            <a:r>
              <a:rPr lang="en-US" sz="2000" dirty="0" err="1" smtClean="0">
                <a:latin typeface="Arial" pitchFamily="34" charset="0"/>
                <a:cs typeface="Arial" pitchFamily="34" charset="0"/>
              </a:rPr>
              <a:t>Xen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a:t>
            </a:r>
            <a:r>
              <a:rPr lang="en-US" sz="2000" dirty="0" err="1" smtClean="0">
                <a:latin typeface="Arial" pitchFamily="34" charset="0"/>
                <a:cs typeface="Arial" pitchFamily="34" charset="0"/>
              </a:rPr>
              <a:t>OpenNebula</a:t>
            </a:r>
            <a:r>
              <a:rPr lang="en-US" sz="2000" dirty="0" smtClean="0">
                <a:latin typeface="Arial" pitchFamily="34" charset="0"/>
                <a:cs typeface="Arial" pitchFamily="34" charset="0"/>
              </a:rPr>
              <a:t>, KVM, Windows …..</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~4000 (will grow to ~5000) distributed cores with a dedicated network and a Spirent XGEM network fault and delay generator</a:t>
            </a:r>
          </a:p>
          <a:p>
            <a:pPr>
              <a:buNone/>
            </a:pPr>
            <a:endParaRPr lang="en-US" sz="2600" dirty="0"/>
          </a:p>
        </p:txBody>
      </p:sp>
      <p:grpSp>
        <p:nvGrpSpPr>
          <p:cNvPr id="8" name="Group 16"/>
          <p:cNvGrpSpPr/>
          <p:nvPr/>
        </p:nvGrpSpPr>
        <p:grpSpPr>
          <a:xfrm>
            <a:off x="1066800" y="5181600"/>
            <a:ext cx="7716157" cy="1415034"/>
            <a:chOff x="457200" y="5334000"/>
            <a:chExt cx="7716157" cy="1415034"/>
          </a:xfrm>
        </p:grpSpPr>
        <p:grpSp>
          <p:nvGrpSpPr>
            <p:cNvPr id="9"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Image1</a:t>
                </a:r>
                <a:endParaRPr lang="en-US" dirty="0">
                  <a:solidFill>
                    <a:prstClr val="black"/>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Image2</a:t>
                </a:r>
                <a:endParaRPr lang="en-US" dirty="0">
                  <a:solidFill>
                    <a:prstClr val="black"/>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prstClr val="black"/>
                    </a:solidFill>
                  </a:rPr>
                  <a:t>ImageN</a:t>
                </a:r>
                <a:endParaRPr lang="en-US" dirty="0">
                  <a:solidFill>
                    <a:prstClr val="black"/>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solidFill>
                      <a:prstClr val="black"/>
                    </a:solidFill>
                  </a:rPr>
                  <a:t>…</a:t>
                </a:r>
                <a:endParaRPr lang="en-US" sz="2400" dirty="0">
                  <a:solidFill>
                    <a:prstClr val="black"/>
                  </a:solidFill>
                </a:endParaRPr>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solidFill>
                    <a:prstClr val="black"/>
                  </a:solidFill>
                </a:rPr>
                <a:t>Load</a:t>
              </a:r>
              <a:endParaRPr lang="en-US" dirty="0">
                <a:solidFill>
                  <a:prstClr val="black"/>
                </a:solidFill>
              </a:endParaRPr>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solidFill>
                    <a:prstClr val="black"/>
                  </a:solidFill>
                </a:rPr>
                <a:t>Choose</a:t>
              </a:r>
              <a:endParaRPr lang="en-US" dirty="0">
                <a:solidFill>
                  <a:prstClr val="black"/>
                </a:solidFill>
              </a:endParaRPr>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solidFill>
                    <a:prstClr val="black"/>
                  </a:solidFill>
                </a:rPr>
                <a:t>Run</a:t>
              </a:r>
              <a:endParaRPr lang="en-US" dirty="0">
                <a:solidFill>
                  <a:prstClr val="black"/>
                </a:solidFill>
              </a:endParaRPr>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166398280"/>
              </p:ext>
            </p:extLst>
          </p:nvPr>
        </p:nvGraphicFramePr>
        <p:xfrm>
          <a:off x="0" y="1295400"/>
          <a:ext cx="9144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5334000"/>
            <a:ext cx="7543800" cy="646331"/>
          </a:xfrm>
          <a:prstGeom prst="rect">
            <a:avLst/>
          </a:prstGeom>
          <a:noFill/>
        </p:spPr>
        <p:txBody>
          <a:bodyPr wrap="square" rtlCol="0">
            <a:spAutoFit/>
          </a:bodyPr>
          <a:lstStyle/>
          <a:p>
            <a:r>
              <a:rPr lang="en-US" dirty="0">
                <a:solidFill>
                  <a:prstClr val="black"/>
                </a:solidFill>
              </a:rPr>
              <a:t>Time elapsed between requesting a job and the jobs reported start time on the provisioned node. The numbers here are an average of 2 sets of experiments.</a:t>
            </a:r>
          </a:p>
        </p:txBody>
      </p:sp>
      <p:sp>
        <p:nvSpPr>
          <p:cNvPr id="7" name="TextBox 6"/>
          <p:cNvSpPr txBox="1"/>
          <p:nvPr/>
        </p:nvSpPr>
        <p:spPr>
          <a:xfrm>
            <a:off x="3352800" y="4876800"/>
            <a:ext cx="1848583" cy="369332"/>
          </a:xfrm>
          <a:prstGeom prst="rect">
            <a:avLst/>
          </a:prstGeom>
          <a:noFill/>
        </p:spPr>
        <p:txBody>
          <a:bodyPr wrap="none" rtlCol="0">
            <a:spAutoFit/>
          </a:bodyPr>
          <a:lstStyle/>
          <a:p>
            <a:r>
              <a:rPr lang="en-US" b="1" dirty="0">
                <a:solidFill>
                  <a:prstClr val="black"/>
                </a:solidFill>
              </a:rPr>
              <a:t>Number of nodes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smtClean="0"/>
              <a:t>have FutureGrid hardware</a:t>
            </a:r>
            <a:endParaRPr lang="en-US"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76201" y="1167447"/>
          <a:ext cx="8991599" cy="3937953"/>
        </p:xfrm>
        <a:graphic>
          <a:graphicData uri="http://schemas.openxmlformats.org/drawingml/2006/table">
            <a:tbl>
              <a:tblPr/>
              <a:tblGrid>
                <a:gridCol w="1523999"/>
                <a:gridCol w="762000"/>
                <a:gridCol w="1042749"/>
                <a:gridCol w="1132239"/>
                <a:gridCol w="1132238"/>
                <a:gridCol w="1132239"/>
                <a:gridCol w="817267"/>
                <a:gridCol w="144886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On Order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disk/memory </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 on nodes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1336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4960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18912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1353</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 name="Group 29"/>
          <p:cNvGrpSpPr/>
          <p:nvPr/>
        </p:nvGrpSpPr>
        <p:grpSpPr>
          <a:xfrm>
            <a:off x="0" y="1713834"/>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4"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pic>
        <p:nvPicPr>
          <p:cNvPr id="17" name="Picture 16" descr="Screen shot 2010-09-14 at 3.25.16 PM.png"/>
          <p:cNvPicPr>
            <a:picLocks noChangeAspect="1"/>
          </p:cNvPicPr>
          <p:nvPr/>
        </p:nvPicPr>
        <p:blipFill>
          <a:blip r:embed="rId4" cstate="print"/>
          <a:srcRect t="34231" r="27131"/>
          <a:stretch>
            <a:fillRect/>
          </a:stretch>
        </p:blipFill>
        <p:spPr>
          <a:xfrm>
            <a:off x="0" y="630815"/>
            <a:ext cx="9089442" cy="6227185"/>
          </a:xfrm>
          <a:prstGeom prst="rect">
            <a:avLst/>
          </a:prstGeom>
        </p:spPr>
      </p:pic>
      <p:pic>
        <p:nvPicPr>
          <p:cNvPr id="38" name="Picture 37" descr="Cores_per_partition.png"/>
          <p:cNvPicPr/>
          <p:nvPr/>
        </p:nvPicPr>
        <p:blipFill>
          <a:blip r:embed="rId5" cstate="print"/>
          <a:stretch>
            <a:fillRect/>
          </a:stretch>
        </p:blipFill>
        <p:spPr>
          <a:xfrm>
            <a:off x="0" y="685800"/>
            <a:ext cx="9053280" cy="628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fill="hold"/>
                                        <p:tgtEl>
                                          <p:spTgt spid="38"/>
                                        </p:tgtEl>
                                        <p:attrNameLst>
                                          <p:attrName>ppt_x</p:attrName>
                                        </p:attrNameLst>
                                      </p:cBhvr>
                                      <p:tavLst>
                                        <p:tav tm="0">
                                          <p:val>
                                            <p:strVal val="#ppt_x"/>
                                          </p:val>
                                        </p:tav>
                                        <p:tav tm="100000">
                                          <p:val>
                                            <p:strVal val="#ppt_x"/>
                                          </p:val>
                                        </p:tav>
                                      </p:tavLst>
                                    </p:anim>
                                    <p:anim calcmode="lin" valueType="num">
                                      <p:cBhvr additive="base">
                                        <p:cTn id="13"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186490"/>
            <a:ext cx="5495399" cy="953287"/>
          </a:xfrm>
        </p:spPr>
        <p:txBody>
          <a:bodyPr>
            <a:normAutofit fontScale="90000"/>
          </a:bodyPr>
          <a:lstStyle/>
          <a:p>
            <a:r>
              <a:rPr lang="en-US" b="1" dirty="0" smtClean="0"/>
              <a:t>Network &amp; Internal Interconnects</a:t>
            </a:r>
            <a:endParaRPr lang="en-US" b="1" dirty="0"/>
          </a:p>
        </p:txBody>
      </p:sp>
      <p:sp>
        <p:nvSpPr>
          <p:cNvPr id="3" name="Content Placeholder 2"/>
          <p:cNvSpPr>
            <a:spLocks noGrp="1"/>
          </p:cNvSpPr>
          <p:nvPr>
            <p:ph idx="1"/>
          </p:nvPr>
        </p:nvSpPr>
        <p:spPr>
          <a:xfrm>
            <a:off x="0" y="1219200"/>
            <a:ext cx="9144000" cy="1904999"/>
          </a:xfrm>
        </p:spPr>
        <p:txBody>
          <a:bodyPr>
            <a:noAutofit/>
          </a:bodyPr>
          <a:lstStyle/>
          <a:p>
            <a:pPr>
              <a:buFont typeface="Arial"/>
              <a:buChar char="•"/>
            </a:pPr>
            <a:r>
              <a:rPr lang="en-US" sz="2300" smtClean="0">
                <a:solidFill>
                  <a:prstClr val="black"/>
                </a:solidFill>
              </a:rPr>
              <a:t>FutureGrid has </a:t>
            </a:r>
            <a:r>
              <a:rPr lang="en-US" sz="2300" dirty="0" smtClean="0">
                <a:solidFill>
                  <a:srgbClr val="FF0000"/>
                </a:solidFill>
              </a:rPr>
              <a:t>dedicated network </a:t>
            </a:r>
            <a:r>
              <a:rPr lang="en-US" sz="2300" dirty="0" smtClean="0">
                <a:solidFill>
                  <a:prstClr val="black"/>
                </a:solidFill>
              </a:rPr>
              <a:t>(except to TACC) and a </a:t>
            </a:r>
            <a:r>
              <a:rPr lang="en-US" sz="2300" dirty="0" smtClean="0">
                <a:solidFill>
                  <a:srgbClr val="FF0000"/>
                </a:solidFill>
              </a:rPr>
              <a:t>network fault and delay generator</a:t>
            </a:r>
          </a:p>
          <a:p>
            <a:pPr>
              <a:buFont typeface="Arial"/>
              <a:buChar char="•"/>
            </a:pPr>
            <a:r>
              <a:rPr lang="en-US" sz="2300" dirty="0" smtClean="0">
                <a:solidFill>
                  <a:prstClr val="black"/>
                </a:solidFill>
              </a:rPr>
              <a:t>Can isolate experiments on request; IU runs Network for NLR/Internet2</a:t>
            </a:r>
          </a:p>
          <a:p>
            <a:pPr>
              <a:buFont typeface="Arial"/>
              <a:buChar char="•"/>
            </a:pPr>
            <a:r>
              <a:rPr lang="en-US" sz="2300" dirty="0" smtClean="0">
                <a:solidFill>
                  <a:prstClr val="black"/>
                </a:solidFill>
              </a:rPr>
              <a:t>(Many) </a:t>
            </a:r>
            <a:r>
              <a:rPr lang="en-US" sz="2300" dirty="0" smtClean="0">
                <a:solidFill>
                  <a:srgbClr val="FF0000"/>
                </a:solidFill>
              </a:rPr>
              <a:t>additional partner machines </a:t>
            </a:r>
            <a:r>
              <a:rPr lang="en-US" sz="2300" dirty="0" smtClean="0"/>
              <a:t>could</a:t>
            </a:r>
            <a:r>
              <a:rPr lang="en-US" sz="2300" dirty="0" smtClean="0">
                <a:solidFill>
                  <a:srgbClr val="FF0000"/>
                </a:solidFill>
              </a:rPr>
              <a:t> </a:t>
            </a:r>
            <a:r>
              <a:rPr lang="en-US" sz="2300" smtClean="0">
                <a:solidFill>
                  <a:prstClr val="black"/>
                </a:solidFill>
              </a:rPr>
              <a:t>run FutureGrid software </a:t>
            </a:r>
            <a:r>
              <a:rPr lang="en-US" sz="2300" dirty="0" smtClean="0">
                <a:solidFill>
                  <a:prstClr val="black"/>
                </a:solidFill>
              </a:rPr>
              <a:t>and be supported (but allocated in specialized ways)</a:t>
            </a:r>
          </a:p>
          <a:p>
            <a:pPr>
              <a:buNone/>
            </a:pPr>
            <a:endParaRPr lang="en-US" sz="2300" dirty="0"/>
          </a:p>
        </p:txBody>
      </p:sp>
      <p:graphicFrame>
        <p:nvGraphicFramePr>
          <p:cNvPr id="4" name="Table 3"/>
          <p:cNvGraphicFramePr>
            <a:graphicFrameLocks noGrp="1"/>
          </p:cNvGraphicFramePr>
          <p:nvPr/>
        </p:nvGraphicFramePr>
        <p:xfrm>
          <a:off x="0" y="34544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600" b="1" dirty="0" smtClean="0"/>
              <a:t>Some </a:t>
            </a:r>
            <a:r>
              <a:rPr lang="en-US" sz="3600" b="1" smtClean="0"/>
              <a:t>Current FutureGrid projects </a:t>
            </a:r>
            <a:r>
              <a:rPr lang="en-US" sz="3600" b="1" dirty="0" smtClean="0"/>
              <a:t>I</a:t>
            </a:r>
            <a:endParaRPr lang="en-US" sz="3600" b="1" dirty="0"/>
          </a:p>
        </p:txBody>
      </p:sp>
      <p:graphicFrame>
        <p:nvGraphicFramePr>
          <p:cNvPr id="6" name="Table 5"/>
          <p:cNvGraphicFramePr>
            <a:graphicFrameLocks noGrp="1"/>
          </p:cNvGraphicFramePr>
          <p:nvPr/>
        </p:nvGraphicFramePr>
        <p:xfrm>
          <a:off x="152400" y="762000"/>
          <a:ext cx="8686800" cy="5506720"/>
        </p:xfrm>
        <a:graphic>
          <a:graphicData uri="http://schemas.openxmlformats.org/drawingml/2006/table">
            <a:tbl>
              <a:tblPr/>
              <a:tblGrid>
                <a:gridCol w="2895600"/>
                <a:gridCol w="2895600"/>
                <a:gridCol w="2895600"/>
              </a:tblGrid>
              <a:tr h="225010">
                <a:tc>
                  <a:txBody>
                    <a:bodyPr/>
                    <a:lstStyle/>
                    <a:p>
                      <a:pPr marL="0" marR="0" algn="ctr">
                        <a:spcBef>
                          <a:spcPts val="0"/>
                        </a:spcBef>
                        <a:spcAft>
                          <a:spcPts val="0"/>
                        </a:spcAft>
                      </a:pPr>
                      <a:r>
                        <a:rPr lang="en-US" sz="1600" b="1" dirty="0">
                          <a:latin typeface="Times New Roman"/>
                          <a:ea typeface="Cambria"/>
                        </a:rPr>
                        <a:t>Project</a:t>
                      </a:r>
                      <a:endParaRPr lang="en-US" sz="24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Cambria"/>
                        </a:rPr>
                        <a:t>Institution</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Cambria"/>
                        </a:rPr>
                        <a:t>Details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10">
                <a:tc gridSpan="3">
                  <a:txBody>
                    <a:bodyPr/>
                    <a:lstStyle/>
                    <a:p>
                      <a:pPr marL="0" marR="0" algn="ctr">
                        <a:spcBef>
                          <a:spcPts val="0"/>
                        </a:spcBef>
                        <a:spcAft>
                          <a:spcPts val="0"/>
                        </a:spcAft>
                      </a:pPr>
                      <a:r>
                        <a:rPr lang="en-US" sz="1600" b="1">
                          <a:latin typeface="Times New Roman"/>
                          <a:ea typeface="Cambria"/>
                        </a:rPr>
                        <a:t>Educational Projects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31016">
                <a:tc>
                  <a:txBody>
                    <a:bodyPr/>
                    <a:lstStyle/>
                    <a:p>
                      <a:pPr marL="0" marR="0">
                        <a:spcBef>
                          <a:spcPts val="0"/>
                        </a:spcBef>
                        <a:spcAft>
                          <a:spcPts val="0"/>
                        </a:spcAft>
                      </a:pPr>
                      <a:r>
                        <a:rPr lang="en-US" sz="1600" b="1">
                          <a:latin typeface="Times New Roman"/>
                          <a:ea typeface="Cambria"/>
                        </a:rPr>
                        <a:t>VSCSE Big Data</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IU PTI, Michigan, NCSA and 10 sites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Over 200 students in week Long Virtual School of Computational Science and Engineering on Data Intensive Applications &amp; Technologies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13">
                <a:tc>
                  <a:txBody>
                    <a:bodyPr/>
                    <a:lstStyle/>
                    <a:p>
                      <a:pPr marL="0" marR="0">
                        <a:spcBef>
                          <a:spcPts val="0"/>
                        </a:spcBef>
                        <a:spcAft>
                          <a:spcPts val="0"/>
                        </a:spcAft>
                      </a:pPr>
                      <a:r>
                        <a:rPr lang="en-US" sz="1600" b="1">
                          <a:latin typeface="Times New Roman"/>
                          <a:ea typeface="Cambria"/>
                        </a:rPr>
                        <a:t>LSU Distributed Scientific Computing Class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LSU</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Cambria"/>
                        </a:rPr>
                        <a:t>13 students use Eucalyptus and SAGA enhanced version of MapReduce</a:t>
                      </a:r>
                      <a:endParaRPr lang="en-US" sz="24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13">
                <a:tc>
                  <a:txBody>
                    <a:bodyPr/>
                    <a:lstStyle/>
                    <a:p>
                      <a:pPr marL="0" marR="0">
                        <a:spcBef>
                          <a:spcPts val="0"/>
                        </a:spcBef>
                        <a:spcAft>
                          <a:spcPts val="0"/>
                        </a:spcAft>
                      </a:pPr>
                      <a:r>
                        <a:rPr lang="en-US" sz="1600" b="1">
                          <a:latin typeface="Times New Roman"/>
                          <a:ea typeface="Cambria"/>
                        </a:rPr>
                        <a:t>Topics on Systems: Cloud Computing CS Class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IU SOIC</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27 students in class using virtual machines, Twister, Hadoop and Dryad</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10">
                <a:tc gridSpan="3">
                  <a:txBody>
                    <a:bodyPr/>
                    <a:lstStyle/>
                    <a:p>
                      <a:pPr marL="0" marR="0" algn="ctr">
                        <a:spcBef>
                          <a:spcPts val="0"/>
                        </a:spcBef>
                        <a:spcAft>
                          <a:spcPts val="0"/>
                        </a:spcAft>
                      </a:pPr>
                      <a:r>
                        <a:rPr lang="en-US" sz="1600" b="1">
                          <a:latin typeface="Times New Roman"/>
                          <a:ea typeface="Cambria"/>
                        </a:rPr>
                        <a:t>Interoperability Projects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6511">
                <a:tc>
                  <a:txBody>
                    <a:bodyPr/>
                    <a:lstStyle/>
                    <a:p>
                      <a:pPr marL="0" marR="0">
                        <a:spcBef>
                          <a:spcPts val="0"/>
                        </a:spcBef>
                        <a:spcAft>
                          <a:spcPts val="0"/>
                        </a:spcAft>
                      </a:pPr>
                      <a:r>
                        <a:rPr lang="en-US" sz="1600" b="1" dirty="0">
                          <a:latin typeface="Times New Roman"/>
                          <a:ea typeface="Cambria"/>
                        </a:rPr>
                        <a:t>OGF Standards</a:t>
                      </a:r>
                      <a:endParaRPr lang="en-US" sz="24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Virginia, LSU, Poznan</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Interoperability experiments between OGF standard Endpoints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016">
                <a:tc>
                  <a:txBody>
                    <a:bodyPr/>
                    <a:lstStyle/>
                    <a:p>
                      <a:pPr marL="0" marR="0">
                        <a:spcBef>
                          <a:spcPts val="0"/>
                        </a:spcBef>
                        <a:spcAft>
                          <a:spcPts val="0"/>
                        </a:spcAft>
                      </a:pPr>
                      <a:r>
                        <a:rPr lang="en-US" sz="1600" b="1">
                          <a:latin typeface="Times New Roman"/>
                          <a:ea typeface="Cambria"/>
                        </a:rPr>
                        <a:t>Sky Computing</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University of Rennes 1</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Cambria"/>
                        </a:rPr>
                        <a:t>Over 1000 cores in 6 clusters across Grid’5000 </a:t>
                      </a:r>
                      <a:r>
                        <a:rPr lang="en-US" sz="1600">
                          <a:latin typeface="Times New Roman"/>
                          <a:ea typeface="Cambria"/>
                        </a:rPr>
                        <a:t>&amp; </a:t>
                      </a:r>
                      <a:r>
                        <a:rPr lang="en-US" sz="1600" smtClean="0">
                          <a:latin typeface="Times New Roman"/>
                          <a:ea typeface="Cambria"/>
                        </a:rPr>
                        <a:t>FutureGrid using </a:t>
                      </a:r>
                      <a:r>
                        <a:rPr lang="en-US" sz="1600" dirty="0" err="1">
                          <a:latin typeface="Times New Roman"/>
                          <a:ea typeface="Cambria"/>
                        </a:rPr>
                        <a:t>ViNe</a:t>
                      </a:r>
                      <a:r>
                        <a:rPr lang="en-US" sz="1600" dirty="0">
                          <a:latin typeface="Times New Roman"/>
                          <a:ea typeface="Cambria"/>
                        </a:rPr>
                        <a:t> and Nimbus to support Hadoop and BLAST demonstrated at OGF 29 June 2010</a:t>
                      </a:r>
                      <a:endParaRPr lang="en-US" sz="24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14400"/>
          </a:xfrm>
        </p:spPr>
        <p:txBody>
          <a:bodyPr/>
          <a:lstStyle/>
          <a:p>
            <a:r>
              <a:rPr lang="en-US" dirty="0" smtClean="0"/>
              <a:t>Some </a:t>
            </a:r>
            <a:r>
              <a:rPr lang="en-US" smtClean="0"/>
              <a:t>Current FutureGrid projects </a:t>
            </a:r>
            <a:r>
              <a:rPr lang="en-US" dirty="0" smtClean="0"/>
              <a:t>II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a:p>
        </p:txBody>
      </p:sp>
      <p:graphicFrame>
        <p:nvGraphicFramePr>
          <p:cNvPr id="6" name="Table 5"/>
          <p:cNvGraphicFramePr>
            <a:graphicFrameLocks noGrp="1"/>
          </p:cNvGraphicFramePr>
          <p:nvPr/>
        </p:nvGraphicFramePr>
        <p:xfrm>
          <a:off x="0" y="694281"/>
          <a:ext cx="9144000" cy="5782719"/>
        </p:xfrm>
        <a:graphic>
          <a:graphicData uri="http://schemas.openxmlformats.org/drawingml/2006/table">
            <a:tbl>
              <a:tblPr/>
              <a:tblGrid>
                <a:gridCol w="3048000"/>
                <a:gridCol w="2895600"/>
                <a:gridCol w="3200400"/>
              </a:tblGrid>
              <a:tr h="222629">
                <a:tc gridSpan="3">
                  <a:txBody>
                    <a:bodyPr/>
                    <a:lstStyle/>
                    <a:p>
                      <a:pPr marL="0" marR="0" algn="ctr">
                        <a:spcBef>
                          <a:spcPts val="0"/>
                        </a:spcBef>
                        <a:spcAft>
                          <a:spcPts val="0"/>
                        </a:spcAft>
                      </a:pPr>
                      <a:r>
                        <a:rPr lang="en-US" sz="1400" b="1" dirty="0">
                          <a:latin typeface="Times New Roman"/>
                          <a:ea typeface="Cambria"/>
                        </a:rPr>
                        <a:t>Application Projects</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1996">
                <a:tc>
                  <a:txBody>
                    <a:bodyPr/>
                    <a:lstStyle/>
                    <a:p>
                      <a:pPr marL="0" marR="0">
                        <a:spcBef>
                          <a:spcPts val="0"/>
                        </a:spcBef>
                        <a:spcAft>
                          <a:spcPts val="0"/>
                        </a:spcAft>
                      </a:pPr>
                      <a:r>
                        <a:rPr lang="en-US" sz="1400" b="1">
                          <a:latin typeface="Times New Roman"/>
                          <a:ea typeface="Cambria"/>
                        </a:rPr>
                        <a:t>Combustion</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Cummins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Cambria"/>
                        </a:rPr>
                        <a:t>Performance Analysis of codes aimed at engine efficiency and pollution </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33">
                <a:tc>
                  <a:txBody>
                    <a:bodyPr/>
                    <a:lstStyle/>
                    <a:p>
                      <a:pPr marL="0" marR="0">
                        <a:spcBef>
                          <a:spcPts val="0"/>
                        </a:spcBef>
                        <a:spcAft>
                          <a:spcPts val="0"/>
                        </a:spcAft>
                      </a:pPr>
                      <a:r>
                        <a:rPr lang="en-US" sz="1400" b="1">
                          <a:latin typeface="Times New Roman"/>
                          <a:ea typeface="Cambria"/>
                        </a:rPr>
                        <a:t>ScaleMP for gene assembly</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IU PTI and Biology</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Investigate distributed shared memory over 16 nodes for SOAPdenovo assembly of Daphnia genomes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0101">
                <a:tc>
                  <a:txBody>
                    <a:bodyPr/>
                    <a:lstStyle/>
                    <a:p>
                      <a:pPr marL="0" marR="0">
                        <a:spcBef>
                          <a:spcPts val="0"/>
                        </a:spcBef>
                        <a:spcAft>
                          <a:spcPts val="0"/>
                        </a:spcAft>
                      </a:pPr>
                      <a:r>
                        <a:rPr lang="en-US" sz="1400" b="1">
                          <a:latin typeface="Times New Roman"/>
                          <a:ea typeface="Cambria"/>
                        </a:rPr>
                        <a:t>Cloud Technologies for Bioinformatics Applications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IU PTI</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Performance analysis of  pleasingly parallel/MapReduce applications on Linux, Windows, Hadoop, Dryad, Amazon, Azure with and without virtual machines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29">
                <a:tc gridSpan="3">
                  <a:txBody>
                    <a:bodyPr/>
                    <a:lstStyle/>
                    <a:p>
                      <a:pPr marL="0" marR="0" algn="ctr">
                        <a:spcBef>
                          <a:spcPts val="0"/>
                        </a:spcBef>
                        <a:spcAft>
                          <a:spcPts val="0"/>
                        </a:spcAft>
                      </a:pPr>
                      <a:r>
                        <a:rPr lang="en-US" sz="1400" b="1">
                          <a:latin typeface="Times New Roman"/>
                          <a:ea typeface="Cambria"/>
                        </a:rPr>
                        <a:t>Computer Science Projects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1996">
                <a:tc>
                  <a:txBody>
                    <a:bodyPr/>
                    <a:lstStyle/>
                    <a:p>
                      <a:pPr marL="0" marR="0">
                        <a:spcBef>
                          <a:spcPts val="0"/>
                        </a:spcBef>
                        <a:spcAft>
                          <a:spcPts val="0"/>
                        </a:spcAft>
                      </a:pPr>
                      <a:r>
                        <a:rPr lang="en-US" sz="1400" b="1">
                          <a:latin typeface="Times New Roman"/>
                          <a:ea typeface="Cambria"/>
                        </a:rPr>
                        <a:t>Cumulus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Univ. of Chicago</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Open Source Storage Cloud for Science based on Nimbus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33">
                <a:tc>
                  <a:txBody>
                    <a:bodyPr/>
                    <a:lstStyle/>
                    <a:p>
                      <a:pPr marL="0" marR="0">
                        <a:spcBef>
                          <a:spcPts val="0"/>
                        </a:spcBef>
                        <a:spcAft>
                          <a:spcPts val="0"/>
                        </a:spcAft>
                      </a:pPr>
                      <a:r>
                        <a:rPr lang="en-US" sz="1400" b="1">
                          <a:latin typeface="Times New Roman"/>
                          <a:ea typeface="Cambria"/>
                        </a:rPr>
                        <a:t>Differentiated Leases for IaaS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University of Colorado</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Deployment of  always-on preemptible VMs to allow support of  Condor based on demand volunteer computing</a:t>
                      </a:r>
                      <a:endParaRPr lang="en-US" sz="2000">
                        <a:latin typeface="Times New Roman"/>
                        <a:ea typeface="Cambria"/>
                      </a:endParaRPr>
                    </a:p>
                  </a:txBody>
                  <a:tcPr marL="43107" marR="43107" marT="8382" marB="838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364">
                <a:tc>
                  <a:txBody>
                    <a:bodyPr/>
                    <a:lstStyle/>
                    <a:p>
                      <a:pPr marL="0" marR="0">
                        <a:spcBef>
                          <a:spcPts val="0"/>
                        </a:spcBef>
                        <a:spcAft>
                          <a:spcPts val="0"/>
                        </a:spcAft>
                      </a:pPr>
                      <a:r>
                        <a:rPr lang="en-US" sz="1400" b="1">
                          <a:latin typeface="Times New Roman"/>
                          <a:ea typeface="Cambria"/>
                        </a:rPr>
                        <a:t>Application Energy Modeling</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UCSD/SDSC</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Fine-grained DC power measurements on HPC resources and power benchmark system</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29">
                <a:tc gridSpan="3">
                  <a:txBody>
                    <a:bodyPr/>
                    <a:lstStyle/>
                    <a:p>
                      <a:pPr marL="0" marR="0" algn="ctr">
                        <a:spcBef>
                          <a:spcPts val="0"/>
                        </a:spcBef>
                        <a:spcAft>
                          <a:spcPts val="0"/>
                        </a:spcAft>
                      </a:pPr>
                      <a:r>
                        <a:rPr lang="en-US" sz="1400" b="1">
                          <a:latin typeface="Times New Roman"/>
                          <a:ea typeface="Cambria"/>
                        </a:rPr>
                        <a:t>Evaluation and TeraGrid Support Projects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1996">
                <a:tc>
                  <a:txBody>
                    <a:bodyPr/>
                    <a:lstStyle/>
                    <a:p>
                      <a:pPr marL="0" marR="0">
                        <a:spcBef>
                          <a:spcPts val="0"/>
                        </a:spcBef>
                        <a:spcAft>
                          <a:spcPts val="0"/>
                        </a:spcAft>
                      </a:pPr>
                      <a:r>
                        <a:rPr lang="en-US" sz="1400" b="1">
                          <a:latin typeface="Times New Roman"/>
                          <a:ea typeface="Cambria"/>
                        </a:rPr>
                        <a:t>TeraGrid QA Test  &amp; Debugging</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SDSC</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Support TeraGrid software Quality Assurance working group</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996">
                <a:tc>
                  <a:txBody>
                    <a:bodyPr/>
                    <a:lstStyle/>
                    <a:p>
                      <a:pPr marL="0" marR="0">
                        <a:spcBef>
                          <a:spcPts val="0"/>
                        </a:spcBef>
                        <a:spcAft>
                          <a:spcPts val="0"/>
                        </a:spcAft>
                      </a:pPr>
                      <a:r>
                        <a:rPr lang="en-US" sz="1400" b="1">
                          <a:latin typeface="Times New Roman"/>
                          <a:ea typeface="Cambria"/>
                        </a:rPr>
                        <a:t>TeraGrid TAS/TIS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Cambria"/>
                        </a:rPr>
                        <a:t>Buffalo/Texas</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Cambria"/>
                        </a:rPr>
                        <a:t>Support of XD Auditing and Insertion functions</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png"/>
          <p:cNvPicPr/>
          <p:nvPr/>
        </p:nvPicPr>
        <p:blipFill>
          <a:blip r:embed="rId3" cstate="print"/>
          <a:stretch>
            <a:fillRect/>
          </a:stretch>
        </p:blipFill>
        <p:spPr>
          <a:xfrm>
            <a:off x="0" y="742122"/>
            <a:ext cx="7924800" cy="6115878"/>
          </a:xfrm>
          <a:prstGeom prst="rect">
            <a:avLst/>
          </a:prstGeom>
        </p:spPr>
      </p:pic>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38</a:t>
            </a:fld>
            <a:endParaRPr lang="en-US">
              <a:solidFill>
                <a:prstClr val="black">
                  <a:tint val="75000"/>
                </a:prstClr>
              </a:solidFill>
            </a:endParaRPr>
          </a:p>
        </p:txBody>
      </p:sp>
      <p:sp>
        <p:nvSpPr>
          <p:cNvPr id="2" name="Title 1"/>
          <p:cNvSpPr>
            <a:spLocks noGrp="1"/>
          </p:cNvSpPr>
          <p:nvPr>
            <p:ph type="title"/>
          </p:nvPr>
        </p:nvSpPr>
        <p:spPr>
          <a:xfrm>
            <a:off x="0" y="0"/>
            <a:ext cx="9144000" cy="838200"/>
          </a:xfrm>
        </p:spPr>
        <p:txBody>
          <a:bodyPr/>
          <a:lstStyle/>
          <a:p>
            <a:r>
              <a:rPr lang="en-US" dirty="0" smtClean="0"/>
              <a:t>Typical FutureGrid Performance Study</a:t>
            </a:r>
            <a:endParaRPr lang="en-US" dirty="0"/>
          </a:p>
        </p:txBody>
      </p:sp>
      <p:sp>
        <p:nvSpPr>
          <p:cNvPr id="7" name="TextBox 6"/>
          <p:cNvSpPr txBox="1"/>
          <p:nvPr/>
        </p:nvSpPr>
        <p:spPr>
          <a:xfrm>
            <a:off x="838200" y="838200"/>
            <a:ext cx="6490495" cy="400110"/>
          </a:xfrm>
          <a:prstGeom prst="rect">
            <a:avLst/>
          </a:prstGeom>
          <a:noFill/>
        </p:spPr>
        <p:txBody>
          <a:bodyPr wrap="none" rtlCol="0">
            <a:spAutoFit/>
          </a:bodyPr>
          <a:lstStyle/>
          <a:p>
            <a:r>
              <a:rPr lang="en-US" sz="2000" dirty="0" smtClean="0">
                <a:solidFill>
                  <a:prstClr val="black"/>
                </a:solidFill>
              </a:rPr>
              <a:t>Linux, Linux on VM, Windows, Azure, Amazon Bioinformatics</a:t>
            </a: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Ideas</a:t>
            </a:r>
            <a:endParaRPr lang="en-US" dirty="0"/>
          </a:p>
        </p:txBody>
      </p:sp>
      <p:sp>
        <p:nvSpPr>
          <p:cNvPr id="3" name="Content Placeholder 2"/>
          <p:cNvSpPr>
            <a:spLocks noGrp="1"/>
          </p:cNvSpPr>
          <p:nvPr>
            <p:ph idx="1"/>
          </p:nvPr>
        </p:nvSpPr>
        <p:spPr>
          <a:xfrm>
            <a:off x="304800" y="1524000"/>
            <a:ext cx="8229600" cy="4525963"/>
          </a:xfrm>
        </p:spPr>
        <p:txBody>
          <a:bodyPr>
            <a:normAutofit lnSpcReduction="10000"/>
          </a:bodyPr>
          <a:lstStyle/>
          <a:p>
            <a:pPr>
              <a:lnSpc>
                <a:spcPct val="85000"/>
              </a:lnSpc>
              <a:spcBef>
                <a:spcPts val="1200"/>
              </a:spcBef>
              <a:buFont typeface="Wingdings" pitchFamily="2" charset="2"/>
              <a:buChar char="§"/>
            </a:pPr>
            <a:r>
              <a:rPr lang="en-US" dirty="0" smtClean="0"/>
              <a:t>Deterministic annealing (mean field) is better than many well-used global optimization problems</a:t>
            </a:r>
          </a:p>
          <a:p>
            <a:pPr>
              <a:lnSpc>
                <a:spcPct val="85000"/>
              </a:lnSpc>
              <a:spcBef>
                <a:spcPts val="1200"/>
              </a:spcBef>
              <a:buFont typeface="Wingdings" pitchFamily="2" charset="2"/>
              <a:buChar char="§"/>
            </a:pPr>
            <a:r>
              <a:rPr lang="en-US" dirty="0" smtClean="0"/>
              <a:t>The </a:t>
            </a:r>
            <a:r>
              <a:rPr lang="en-US" dirty="0" smtClean="0">
                <a:solidFill>
                  <a:srgbClr val="FF0000"/>
                </a:solidFill>
              </a:rPr>
              <a:t>No-vector problems </a:t>
            </a:r>
            <a:r>
              <a:rPr lang="en-US" dirty="0" smtClean="0"/>
              <a:t>are O(N</a:t>
            </a:r>
            <a:r>
              <a:rPr lang="en-US" baseline="30000" dirty="0" smtClean="0"/>
              <a:t>2</a:t>
            </a:r>
            <a:r>
              <a:rPr lang="en-US" dirty="0" smtClean="0"/>
              <a:t>) as in many Bioinformatics Alignment /Assembly problems</a:t>
            </a:r>
          </a:p>
          <a:p>
            <a:pPr lvl="1">
              <a:lnSpc>
                <a:spcPct val="85000"/>
              </a:lnSpc>
              <a:spcBef>
                <a:spcPts val="1200"/>
              </a:spcBef>
              <a:buFont typeface="Wingdings" pitchFamily="2" charset="2"/>
              <a:buChar char="§"/>
            </a:pPr>
            <a:r>
              <a:rPr lang="en-US" dirty="0" smtClean="0"/>
              <a:t>Interpolation</a:t>
            </a:r>
          </a:p>
          <a:p>
            <a:pPr>
              <a:lnSpc>
                <a:spcPct val="85000"/>
              </a:lnSpc>
              <a:spcBef>
                <a:spcPts val="1200"/>
              </a:spcBef>
              <a:buFont typeface="Wingdings" pitchFamily="2" charset="2"/>
              <a:buChar char="§"/>
            </a:pPr>
            <a:r>
              <a:rPr lang="en-US" dirty="0" smtClean="0"/>
              <a:t>O(N) or O(</a:t>
            </a:r>
            <a:r>
              <a:rPr lang="en-US" dirty="0" err="1" smtClean="0"/>
              <a:t>NlogN</a:t>
            </a:r>
            <a:r>
              <a:rPr lang="en-US" dirty="0" smtClean="0"/>
              <a:t>) methods as in “Fast </a:t>
            </a:r>
            <a:r>
              <a:rPr lang="en-US" dirty="0" err="1" smtClean="0"/>
              <a:t>Multipole</a:t>
            </a:r>
            <a:r>
              <a:rPr lang="en-US" dirty="0" smtClean="0"/>
              <a:t> and Oct Tree methods”</a:t>
            </a:r>
          </a:p>
          <a:p>
            <a:pPr lvl="1">
              <a:lnSpc>
                <a:spcPct val="85000"/>
              </a:lnSpc>
              <a:spcBef>
                <a:spcPts val="1200"/>
              </a:spcBef>
              <a:buFont typeface="Wingdings" pitchFamily="2" charset="2"/>
              <a:buChar char="§"/>
            </a:pPr>
            <a:r>
              <a:rPr lang="en-US" dirty="0" smtClean="0"/>
              <a:t>Map high dimensional data to 3D and use classic methods to speed up O(N</a:t>
            </a:r>
            <a:r>
              <a:rPr lang="en-US" baseline="30000" dirty="0" smtClean="0"/>
              <a:t>2</a:t>
            </a:r>
            <a:r>
              <a:rPr lang="en-US" dirty="0" smtClean="0"/>
              <a:t>) 3D problems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solidFill>
                  <a:prstClr val="black"/>
                </a:solidFill>
                <a:latin typeface="Arial" pitchFamily="34" charset="0"/>
                <a:cs typeface="Arial" pitchFamily="34" charset="0"/>
              </a:rPr>
              <a:t>Instruments</a:t>
            </a:r>
            <a:endParaRPr lang="en-US" dirty="0">
              <a:solidFill>
                <a:prstClr val="black"/>
              </a:solidFill>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solidFill>
                  <a:prstClr val="black"/>
                </a:solidFill>
                <a:latin typeface="Arial" pitchFamily="34" charset="0"/>
                <a:cs typeface="Arial" pitchFamily="34" charset="0"/>
              </a:rPr>
              <a:t>Disks</a:t>
            </a:r>
            <a:endParaRPr lang="en-US" dirty="0">
              <a:solidFill>
                <a:prstClr val="black"/>
              </a:solidFill>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solidFill>
                  <a:prstClr val="black"/>
                </a:solidFill>
                <a:latin typeface="Arial" pitchFamily="34" charset="0"/>
                <a:cs typeface="Arial" pitchFamily="34" charset="0"/>
              </a:rPr>
              <a:t>Communication</a:t>
            </a:r>
            <a:endParaRPr lang="en-US" dirty="0">
              <a:solidFill>
                <a:prstClr val="black"/>
              </a:solidFill>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4419600" cy="1200329"/>
          </a:xfrm>
          <a:prstGeom prst="rect">
            <a:avLst/>
          </a:prstGeom>
          <a:noFill/>
        </p:spPr>
        <p:txBody>
          <a:bodyPr wrap="square" rtlCol="0">
            <a:spAutoFit/>
          </a:bodyPr>
          <a:lstStyle/>
          <a:p>
            <a:r>
              <a:rPr lang="en-US" b="1" dirty="0" smtClean="0">
                <a:solidFill>
                  <a:prstClr val="black"/>
                </a:solidFill>
              </a:rPr>
              <a:t>Map</a:t>
            </a:r>
            <a:r>
              <a:rPr lang="en-US" dirty="0" smtClean="0">
                <a:solidFill>
                  <a:prstClr val="black"/>
                </a:solidFill>
              </a:rPr>
              <a:t>      = (data parallel) computation reading and writing data</a:t>
            </a:r>
          </a:p>
          <a:p>
            <a:r>
              <a:rPr lang="en-US" b="1" dirty="0" smtClean="0">
                <a:solidFill>
                  <a:prstClr val="black"/>
                </a:solidFill>
              </a:rPr>
              <a:t>Reduce</a:t>
            </a:r>
            <a:r>
              <a:rPr lang="en-US" dirty="0" smtClean="0">
                <a:solidFill>
                  <a:prstClr val="black"/>
                </a:solidFill>
              </a:rPr>
              <a:t> = Collective/Consolidation phase e.g. forming multiple global sums as in histogram</a:t>
            </a:r>
            <a:endParaRPr lang="en-US" dirty="0">
              <a:solidFill>
                <a:prstClr val="black"/>
              </a:solidFill>
            </a:endParaRPr>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solidFill>
                  <a:prstClr val="black"/>
                </a:solidFill>
              </a:rPr>
              <a:t>Portals</a:t>
            </a:r>
            <a:br>
              <a:rPr lang="en-US" b="1" dirty="0" smtClean="0">
                <a:solidFill>
                  <a:prstClr val="black"/>
                </a:solidFill>
              </a:rPr>
            </a:br>
            <a:r>
              <a:rPr lang="en-US" b="1" dirty="0" smtClean="0">
                <a:solidFill>
                  <a:prstClr val="black"/>
                </a:solidFill>
              </a:rPr>
              <a:t>/Users</a:t>
            </a:r>
            <a:endParaRPr lang="en-US" b="1" dirty="0">
              <a:solidFill>
                <a:prstClr val="black"/>
              </a:solidFill>
            </a:endParaRPr>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Iterative MapReduce</a:t>
              </a:r>
            </a:p>
            <a:p>
              <a:r>
                <a:rPr lang="en-US" dirty="0" smtClean="0">
                  <a:solidFill>
                    <a:prstClr val="black"/>
                  </a:solidFill>
                </a:rPr>
                <a:t>Map        </a:t>
              </a:r>
              <a:r>
                <a:rPr lang="en-US" dirty="0" err="1" smtClean="0">
                  <a:solidFill>
                    <a:prstClr val="black"/>
                  </a:solidFill>
                </a:rPr>
                <a:t>Map</a:t>
              </a:r>
              <a:r>
                <a:rPr lang="en-US" dirty="0" smtClean="0">
                  <a:solidFill>
                    <a:prstClr val="black"/>
                  </a:solidFill>
                </a:rPr>
                <a:t>         </a:t>
              </a:r>
              <a:r>
                <a:rPr lang="en-US" dirty="0" err="1" smtClean="0">
                  <a:solidFill>
                    <a:prstClr val="black"/>
                  </a:solidFill>
                </a:rPr>
                <a:t>Map</a:t>
              </a:r>
              <a:r>
                <a:rPr lang="en-US" dirty="0" smtClean="0">
                  <a:solidFill>
                    <a:prstClr val="black"/>
                  </a:solidFill>
                </a:rPr>
                <a:t>         </a:t>
              </a:r>
              <a:r>
                <a:rPr lang="en-US" dirty="0" err="1" smtClean="0">
                  <a:solidFill>
                    <a:prstClr val="black"/>
                  </a:solidFill>
                </a:rPr>
                <a:t>Map</a:t>
              </a:r>
              <a:endParaRPr lang="en-US" dirty="0" smtClean="0">
                <a:solidFill>
                  <a:prstClr val="black"/>
                </a:solidFill>
              </a:endParaRPr>
            </a:p>
            <a:p>
              <a:r>
                <a:rPr lang="en-US" dirty="0" smtClean="0">
                  <a:solidFill>
                    <a:prstClr val="black"/>
                  </a:solidFill>
                </a:rPr>
                <a:t>      Reduce    </a:t>
              </a:r>
              <a:r>
                <a:rPr lang="en-US" dirty="0" err="1" smtClean="0">
                  <a:solidFill>
                    <a:prstClr val="black"/>
                  </a:solidFill>
                </a:rPr>
                <a:t>Reduce</a:t>
              </a:r>
              <a:r>
                <a:rPr lang="en-US" dirty="0" smtClean="0">
                  <a:solidFill>
                    <a:prstClr val="black"/>
                  </a:solidFill>
                </a:rPr>
                <a:t>    </a:t>
              </a:r>
              <a:r>
                <a:rPr lang="en-US" dirty="0" err="1" smtClean="0">
                  <a:solidFill>
                    <a:prstClr val="black"/>
                  </a:solidFill>
                </a:rPr>
                <a:t>Reduce</a:t>
              </a:r>
              <a:endParaRPr lang="en-US" dirty="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2400" b="1" dirty="0" smtClean="0">
                <a:latin typeface="+mn-lt"/>
              </a:rPr>
              <a:t>Applications &amp; Different</a:t>
            </a:r>
            <a:r>
              <a:rPr lang="en-US" sz="2400" b="1" dirty="0" smtClean="0"/>
              <a:t> Interconnection Patterns</a:t>
            </a:r>
            <a:endParaRPr lang="en-US" sz="2400" b="1"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1"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solidFill>
            <a:schemeClr val="bg1"/>
          </a:solid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791200" cy="762000"/>
          </a:xfrm>
        </p:spPr>
        <p:txBody>
          <a:bodyPr>
            <a:normAutofit/>
          </a:bodyPr>
          <a:lstStyle/>
          <a:p>
            <a:r>
              <a:rPr lang="en-US" sz="4000" b="1" dirty="0" smtClean="0"/>
              <a:t>Twister</a:t>
            </a:r>
            <a:endParaRPr lang="en-US" sz="4000" b="1" dirty="0"/>
          </a:p>
        </p:txBody>
      </p:sp>
      <p:sp>
        <p:nvSpPr>
          <p:cNvPr id="192" name="Content Placeholder 2"/>
          <p:cNvSpPr txBox="1">
            <a:spLocks/>
          </p:cNvSpPr>
          <p:nvPr/>
        </p:nvSpPr>
        <p:spPr>
          <a:xfrm>
            <a:off x="5715000" y="12192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solidFill>
                  <a:prstClr val="black"/>
                </a:solidFill>
              </a:rPr>
              <a:t>communication</a:t>
            </a:r>
          </a:p>
          <a:p>
            <a:pPr marL="342883" indent="-342883">
              <a:spcBef>
                <a:spcPct val="20000"/>
              </a:spcBef>
              <a:buFont typeface="Arial" pitchFamily="34" charset="0"/>
              <a:buChar char="•"/>
              <a:defRPr/>
            </a:pPr>
            <a:r>
              <a:rPr lang="en-US" sz="3500" dirty="0" smtClean="0">
                <a:solidFill>
                  <a:prstClr val="black"/>
                </a:solidFill>
              </a:rPr>
              <a:t>Intermediate results are directly transferred from the map tasks to the reduce tasks – </a:t>
            </a:r>
            <a:r>
              <a:rPr lang="en-US" sz="3500" b="1" dirty="0" smtClean="0">
                <a:solidFill>
                  <a:prstClr val="black"/>
                </a:solidFill>
              </a:rPr>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solidFill>
                  <a:prstClr val="black"/>
                </a:solidFill>
              </a:rPr>
              <a:t>map/reduce tasks</a:t>
            </a:r>
          </a:p>
          <a:p>
            <a:pPr marL="569913" lvl="1" indent="-112713">
              <a:spcBef>
                <a:spcPct val="20000"/>
              </a:spcBef>
              <a:buFont typeface="Arial" pitchFamily="34" charset="0"/>
              <a:buChar char="•"/>
              <a:defRPr/>
            </a:pPr>
            <a:r>
              <a:rPr lang="en-US" sz="3500" dirty="0" smtClean="0">
                <a:solidFill>
                  <a:prstClr val="black"/>
                </a:solidFill>
              </a:rPr>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solidFill>
                  <a:prstClr val="black"/>
                </a:solidFill>
              </a:rPr>
              <a:t>phase to combine reductions</a:t>
            </a:r>
          </a:p>
          <a:p>
            <a:pPr marL="342883" indent="-342883">
              <a:spcBef>
                <a:spcPct val="20000"/>
              </a:spcBef>
              <a:buFont typeface="Arial" pitchFamily="34" charset="0"/>
              <a:buChar char="•"/>
              <a:defRPr/>
            </a:pPr>
            <a:r>
              <a:rPr lang="en-US" sz="3500" dirty="0" smtClean="0">
                <a:solidFill>
                  <a:prstClr val="black"/>
                </a:solidFill>
              </a:rPr>
              <a:t>User Program is the </a:t>
            </a:r>
            <a:r>
              <a:rPr lang="en-US" sz="3500" b="1" dirty="0" smtClean="0">
                <a:solidFill>
                  <a:prstClr val="black"/>
                </a:solidFill>
              </a:rPr>
              <a:t>composer</a:t>
            </a:r>
            <a:r>
              <a:rPr lang="en-US" sz="3500" dirty="0" smtClean="0">
                <a:solidFill>
                  <a:prstClr val="black"/>
                </a:solidFill>
              </a:rPr>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solidFill>
                  <a:prstClr val="black"/>
                </a:solidFill>
              </a:rPr>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solidFill>
                  <a:prstClr val="black"/>
                </a:solidFill>
              </a:rPr>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solidFill>
                  <a:prstClr val="white"/>
                </a:solidFill>
              </a:endParaRPr>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solidFill>
                  <a:prstClr val="black"/>
                </a:solidFill>
              </a:endParaRPr>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1F497D">
                      <a:lumMod val="75000"/>
                    </a:srgbClr>
                  </a:solidFill>
                </a:rPr>
                <a:t>Data Split</a:t>
              </a:r>
              <a:endParaRPr lang="en-US" sz="1400" b="1" dirty="0">
                <a:solidFill>
                  <a:srgbClr val="1F497D">
                    <a:lumMod val="75000"/>
                  </a:srgb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solidFill>
                  <a:prstClr val="black"/>
                </a:solidFill>
              </a:endParaRPr>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solidFill>
                  <a:prstClr val="black"/>
                </a:solidFill>
              </a:endParaRPr>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rgbClr val="1F497D">
                      <a:lumMod val="75000"/>
                    </a:srgbClr>
                  </a:solidFill>
                </a:rPr>
                <a:t>MR</a:t>
              </a:r>
            </a:p>
            <a:p>
              <a:pPr algn="ctr"/>
              <a:r>
                <a:rPr lang="en-US" sz="1300" b="1" dirty="0" smtClean="0">
                  <a:solidFill>
                    <a:srgbClr val="1F497D">
                      <a:lumMod val="75000"/>
                    </a:srgbClr>
                  </a:solidFill>
                </a:rPr>
                <a:t>Driver</a:t>
              </a:r>
              <a:endParaRPr lang="en-US" sz="1300" b="1" dirty="0">
                <a:solidFill>
                  <a:srgbClr val="1F497D">
                    <a:lumMod val="75000"/>
                  </a:srgb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rgbClr val="1F497D">
                      <a:lumMod val="75000"/>
                    </a:srgbClr>
                  </a:solidFill>
                </a:rPr>
                <a:t>User</a:t>
              </a:r>
            </a:p>
            <a:p>
              <a:pPr algn="ctr"/>
              <a:r>
                <a:rPr lang="en-US" sz="1300" b="1" dirty="0" smtClean="0">
                  <a:solidFill>
                    <a:srgbClr val="1F497D">
                      <a:lumMod val="75000"/>
                    </a:srgbClr>
                  </a:solidFill>
                </a:rPr>
                <a:t>Program</a:t>
              </a:r>
              <a:endParaRPr lang="en-US" sz="1300" b="1" dirty="0">
                <a:solidFill>
                  <a:srgbClr val="1F497D">
                    <a:lumMod val="75000"/>
                  </a:srgb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rgbClr val="1F497D">
                      <a:lumMod val="75000"/>
                    </a:srgbClr>
                  </a:solidFill>
                </a:rPr>
                <a:t>Pub/Sub Broker Network</a:t>
              </a:r>
              <a:endParaRPr lang="en-US" sz="1400" b="1" dirty="0">
                <a:solidFill>
                  <a:srgbClr val="1F497D">
                    <a:lumMod val="75000"/>
                  </a:srgb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rgbClr val="1F497D">
                      <a:lumMod val="75000"/>
                    </a:srgbClr>
                  </a:solidFill>
                </a:rPr>
                <a:t>File System</a:t>
              </a:r>
              <a:endParaRPr lang="en-US" sz="1400" b="1" dirty="0">
                <a:solidFill>
                  <a:srgbClr val="1F497D">
                    <a:lumMod val="75000"/>
                  </a:srgb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solidFill>
                    <a:prstClr val="black"/>
                  </a:solidFill>
                </a:rPr>
                <a:t>Worker Nodes</a:t>
              </a:r>
              <a:endParaRPr lang="en-US" sz="1400" b="1" dirty="0">
                <a:solidFill>
                  <a:prstClr val="black"/>
                </a:solidFill>
              </a:endParaRPr>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solidFill>
                <a:prstClr val="white"/>
              </a:solidFill>
            </a:endParaRPr>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prstClr val="white"/>
                </a:solidFill>
              </a:rPr>
              <a:t>D</a:t>
            </a:r>
            <a:endParaRPr lang="en-US" sz="1400" b="1" dirty="0">
              <a:solidFill>
                <a:prstClr val="white"/>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solidFill>
                  <a:prstClr val="black"/>
                </a:solidFill>
              </a:rPr>
              <a:t>Map Worker</a:t>
            </a:r>
            <a:endParaRPr lang="en-US" sz="1400" b="1" dirty="0">
              <a:solidFill>
                <a:prstClr val="black"/>
              </a:solidFill>
            </a:endParaRPr>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solidFill>
                  <a:prstClr val="black"/>
                </a:solidFill>
              </a:rPr>
              <a:t>Reduce Worker</a:t>
            </a:r>
            <a:endParaRPr lang="en-US" sz="1400" b="1" dirty="0">
              <a:solidFill>
                <a:prstClr val="black"/>
              </a:solidFill>
            </a:endParaRPr>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solidFill>
                  <a:prstClr val="black"/>
                </a:solidFill>
              </a:rPr>
              <a:t>MRDeamon</a:t>
            </a:r>
            <a:endParaRPr lang="en-US" sz="1400" b="1" dirty="0">
              <a:solidFill>
                <a:prstClr val="black"/>
              </a:solidFill>
            </a:endParaRPr>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solidFill>
                  <a:prstClr val="black"/>
                </a:solidFill>
              </a:rPr>
              <a:t>Data Read/Write</a:t>
            </a:r>
            <a:endParaRPr lang="en-US" sz="1400" b="1" dirty="0">
              <a:solidFill>
                <a:prstClr val="black"/>
              </a:solidFill>
            </a:endParaRPr>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solidFill>
                  <a:prstClr val="black"/>
                </a:solidFill>
              </a:rPr>
              <a:t>Communication</a:t>
            </a:r>
            <a:endParaRPr lang="en-US" sz="1400" b="1" dirty="0">
              <a:solidFill>
                <a:prstClr val="black"/>
              </a:solidFill>
            </a:endParaRPr>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prstClr val="black"/>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Combine (Key, List&lt;Value&gt;)</a:t>
                </a:r>
                <a:endParaRPr lang="en-US" sz="1400" b="1" dirty="0">
                  <a:solidFill>
                    <a:prstClr val="black"/>
                  </a:solidFill>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User Program</a:t>
                </a:r>
                <a:endParaRPr lang="en-US" sz="1400" b="1" dirty="0">
                  <a:solidFill>
                    <a:prstClr val="black"/>
                  </a:solidFill>
                </a:endParaRPr>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Close()</a:t>
              </a:r>
              <a:endParaRPr lang="en-US" sz="1400" b="1" dirty="0">
                <a:solidFill>
                  <a:prstClr val="black"/>
                </a:solidFill>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Configure()</a:t>
              </a:r>
              <a:endParaRPr lang="en-US" sz="1400" b="1" dirty="0">
                <a:solidFill>
                  <a:prstClr val="black"/>
                </a:solidFill>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Static</a:t>
              </a:r>
            </a:p>
            <a:p>
              <a:pPr algn="ctr"/>
              <a:r>
                <a:rPr lang="en-US" sz="1400" b="1" dirty="0" smtClean="0">
                  <a:solidFill>
                    <a:prstClr val="black"/>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prstClr val="black"/>
                  </a:solidFill>
                </a:rPr>
                <a:t>δ</a:t>
              </a:r>
              <a:r>
                <a:rPr lang="en-US" sz="1400" b="1" dirty="0" smtClean="0">
                  <a:solidFill>
                    <a:prstClr val="black"/>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solidFill>
            <a:schemeClr val="bg1"/>
          </a:solidFill>
        </p:spPr>
        <p:txBody>
          <a:bodyPr wrap="square" rtlCol="0">
            <a:spAutoFit/>
          </a:bodyPr>
          <a:lstStyle/>
          <a:p>
            <a:pPr algn="ctr"/>
            <a:r>
              <a:rPr lang="en-US" sz="1400" b="1" dirty="0" smtClean="0">
                <a:solidFill>
                  <a:prstClr val="black"/>
                </a:solidFill>
              </a:rPr>
              <a:t>Different synchronization and intercommunication mechanisms used by the parallel runtimes</a:t>
            </a:r>
            <a:endParaRPr lang="en-US" sz="1400" b="1" dirty="0">
              <a:solidFill>
                <a:prstClr val="black"/>
              </a:solidFill>
            </a:endParaRPr>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5791200" y="76200"/>
            <a:ext cx="501094" cy="609600"/>
          </a:xfrm>
          <a:prstGeom prst="rect">
            <a:avLst/>
          </a:prstGeom>
          <a:noFill/>
        </p:spPr>
      </p:pic>
      <p:pic>
        <p:nvPicPr>
          <p:cNvPr id="84" name="Picture 2" descr="D:\academic\phd\Publications\MapReduce++\logo.png"/>
          <p:cNvPicPr>
            <a:picLocks noChangeAspect="1" noChangeArrowheads="1"/>
          </p:cNvPicPr>
          <p:nvPr/>
        </p:nvPicPr>
        <p:blipFill>
          <a:blip r:embed="rId4" cstate="print"/>
          <a:srcRect/>
          <a:stretch>
            <a:fillRect/>
          </a:stretch>
        </p:blipFill>
        <p:spPr bwMode="auto">
          <a:xfrm>
            <a:off x="3429000" y="76200"/>
            <a:ext cx="501094" cy="609600"/>
          </a:xfrm>
          <a:prstGeom prst="rect">
            <a:avLst/>
          </a:prstGeom>
          <a:noFill/>
        </p:spPr>
      </p:pic>
      <p:sp>
        <p:nvSpPr>
          <p:cNvPr id="85" name="Rectangle 84"/>
          <p:cNvSpPr/>
          <p:nvPr/>
        </p:nvSpPr>
        <p:spPr>
          <a:xfrm>
            <a:off x="4267200" y="6400800"/>
            <a:ext cx="1524000" cy="228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Autofit/>
          </a:bodyPr>
          <a:lstStyle/>
          <a:p>
            <a:r>
              <a:rPr lang="en-US" sz="3600" b="1" dirty="0" smtClean="0"/>
              <a:t>Iterative and non-Iterative Computations</a:t>
            </a:r>
            <a:endParaRPr lang="en-US" sz="3600" b="1" dirty="0"/>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rgbClr val="1F497D">
                  <a:lumMod val="75000"/>
                </a:srgbClr>
              </a:solidFill>
            </a:endParaRPr>
          </a:p>
          <a:p>
            <a:pPr algn="ctr"/>
            <a:r>
              <a:rPr lang="en-US" b="1" dirty="0" smtClean="0">
                <a:solidFill>
                  <a:srgbClr val="1F497D">
                    <a:lumMod val="75000"/>
                  </a:srgbClr>
                </a:solidFill>
              </a:rPr>
              <a:t>K-means</a:t>
            </a:r>
          </a:p>
          <a:p>
            <a:pPr algn="ctr"/>
            <a:endParaRPr lang="en-US" dirty="0">
              <a:solidFill>
                <a:prstClr val="black"/>
              </a:solidFill>
            </a:endParaRPr>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solidFill>
                  <a:prstClr val="black"/>
                </a:solidFill>
              </a:rPr>
              <a:t>Performance of K-Means</a:t>
            </a:r>
            <a:endParaRPr lang="en-US" b="1" dirty="0">
              <a:solidFill>
                <a:prstClr val="black"/>
              </a:solidFill>
            </a:endParaRPr>
          </a:p>
        </p:txBody>
      </p:sp>
      <p:pic>
        <p:nvPicPr>
          <p:cNvPr id="15" name="Picture 14" descr="kmeans-color-log.png"/>
          <p:cNvPicPr>
            <a:picLocks noChangeAspect="1"/>
          </p:cNvPicPr>
          <p:nvPr/>
        </p:nvPicPr>
        <p:blipFill>
          <a:blip r:embed="rId4" cstate="print"/>
          <a:stretch>
            <a:fillRect/>
          </a:stretch>
        </p:blipFill>
        <p:spPr>
          <a:xfrm>
            <a:off x="228600" y="3886200"/>
            <a:ext cx="4129088" cy="2667000"/>
          </a:xfrm>
          <a:prstGeom prst="rect">
            <a:avLst/>
          </a:prstGeom>
        </p:spPr>
      </p:pic>
      <p:pic>
        <p:nvPicPr>
          <p:cNvPr id="14" name="Picture 3"/>
          <p:cNvPicPr>
            <a:picLocks noChangeAspect="1" noChangeArrowheads="1"/>
          </p:cNvPicPr>
          <p:nvPr/>
        </p:nvPicPr>
        <p:blipFill>
          <a:blip r:embed="rId5" cstate="print"/>
          <a:srcRect/>
          <a:stretch>
            <a:fillRect/>
          </a:stretch>
        </p:blipFill>
        <p:spPr bwMode="auto">
          <a:xfrm>
            <a:off x="4648200" y="3886200"/>
            <a:ext cx="4495800" cy="2832485"/>
          </a:xfrm>
          <a:prstGeom prst="rect">
            <a:avLst/>
          </a:prstGeom>
          <a:noFill/>
          <a:ln w="9525">
            <a:noFill/>
            <a:miter lim="800000"/>
            <a:headEnd/>
            <a:tailEnd/>
          </a:ln>
        </p:spPr>
      </p:pic>
      <p:sp>
        <p:nvSpPr>
          <p:cNvPr id="13" name="TextBox 12"/>
          <p:cNvSpPr txBox="1"/>
          <p:nvPr/>
        </p:nvSpPr>
        <p:spPr>
          <a:xfrm>
            <a:off x="5181600" y="3048000"/>
            <a:ext cx="3810000" cy="646331"/>
          </a:xfrm>
          <a:prstGeom prst="rect">
            <a:avLst/>
          </a:prstGeom>
          <a:noFill/>
        </p:spPr>
        <p:txBody>
          <a:bodyPr wrap="square" rtlCol="0">
            <a:spAutoFit/>
          </a:bodyPr>
          <a:lstStyle/>
          <a:p>
            <a:r>
              <a:rPr lang="en-US" b="1" dirty="0" smtClean="0">
                <a:solidFill>
                  <a:prstClr val="black"/>
                </a:solidFill>
              </a:rPr>
              <a:t>Smith Waterman is a non iterative case and of course runs fine</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457200"/>
          </a:xfrm>
        </p:spPr>
        <p:txBody>
          <a:bodyPr>
            <a:normAutofit fontScale="90000"/>
          </a:bodyPr>
          <a:lstStyle/>
          <a:p>
            <a:r>
              <a:rPr lang="en-US" dirty="0" smtClean="0"/>
              <a:t>Performance of Matrix Multiplication</a:t>
            </a:r>
            <a:endParaRPr lang="en-US" dirty="0"/>
          </a:p>
        </p:txBody>
      </p:sp>
      <p:sp>
        <p:nvSpPr>
          <p:cNvPr id="3" name="Content Placeholder 2"/>
          <p:cNvSpPr>
            <a:spLocks noGrp="1"/>
          </p:cNvSpPr>
          <p:nvPr>
            <p:ph idx="1"/>
          </p:nvPr>
        </p:nvSpPr>
        <p:spPr>
          <a:xfrm>
            <a:off x="212270" y="4191000"/>
            <a:ext cx="8779330" cy="2209800"/>
          </a:xfrm>
        </p:spPr>
        <p:txBody>
          <a:bodyPr>
            <a:normAutofit fontScale="92500" lnSpcReduction="20000"/>
          </a:bodyPr>
          <a:lstStyle/>
          <a:p>
            <a:r>
              <a:rPr lang="en-US" sz="2400" dirty="0" smtClean="0"/>
              <a:t>Considerable performance gap between Java and C++</a:t>
            </a:r>
            <a:r>
              <a:rPr lang="en-US" sz="2400" dirty="0"/>
              <a:t> </a:t>
            </a:r>
            <a:r>
              <a:rPr lang="en-US" sz="2400" dirty="0" smtClean="0"/>
              <a:t>(Note the estimated computation times)</a:t>
            </a:r>
          </a:p>
          <a:p>
            <a:r>
              <a:rPr lang="en-US" sz="2400" dirty="0" smtClean="0"/>
              <a:t>For larger matrices both implementations show negative overheads</a:t>
            </a:r>
          </a:p>
          <a:p>
            <a:r>
              <a:rPr lang="en-US" sz="2400" dirty="0" smtClean="0"/>
              <a:t>Stateful tasks enables these algorithms to be implemented using MapReduce</a:t>
            </a:r>
          </a:p>
          <a:p>
            <a:r>
              <a:rPr lang="en-US" sz="2400" dirty="0" smtClean="0"/>
              <a:t>Exploring more algorithms of this nature would be an interesting future work</a:t>
            </a:r>
          </a:p>
        </p:txBody>
      </p:sp>
      <p:pic>
        <p:nvPicPr>
          <p:cNvPr id="100354" name="Picture 2"/>
          <p:cNvPicPr>
            <a:picLocks noChangeAspect="1" noChangeArrowheads="1"/>
          </p:cNvPicPr>
          <p:nvPr/>
        </p:nvPicPr>
        <p:blipFill>
          <a:blip r:embed="rId3" cstate="print"/>
          <a:srcRect/>
          <a:stretch>
            <a:fillRect/>
          </a:stretch>
        </p:blipFill>
        <p:spPr bwMode="auto">
          <a:xfrm>
            <a:off x="152400" y="685799"/>
            <a:ext cx="4267200" cy="292518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694274" y="685799"/>
            <a:ext cx="4419600" cy="2975273"/>
          </a:xfrm>
          <a:prstGeom prst="rect">
            <a:avLst/>
          </a:prstGeom>
          <a:noFill/>
          <a:ln w="9525">
            <a:noFill/>
            <a:miter lim="800000"/>
            <a:headEnd/>
            <a:tailEnd/>
          </a:ln>
        </p:spPr>
      </p:pic>
      <p:sp>
        <p:nvSpPr>
          <p:cNvPr id="6" name="TextBox 5"/>
          <p:cNvSpPr txBox="1"/>
          <p:nvPr/>
        </p:nvSpPr>
        <p:spPr>
          <a:xfrm>
            <a:off x="457200" y="3635051"/>
            <a:ext cx="3962400" cy="307777"/>
          </a:xfrm>
          <a:prstGeom prst="rect">
            <a:avLst/>
          </a:prstGeom>
          <a:noFill/>
        </p:spPr>
        <p:txBody>
          <a:bodyPr wrap="square" rtlCol="0">
            <a:spAutoFit/>
          </a:bodyPr>
          <a:lstStyle/>
          <a:p>
            <a:r>
              <a:rPr lang="en-US" sz="1400" b="1" dirty="0" smtClean="0">
                <a:solidFill>
                  <a:srgbClr val="002060"/>
                </a:solidFill>
              </a:rPr>
              <a:t>Matrix multiplication time against size of a matrix</a:t>
            </a:r>
            <a:endParaRPr lang="en-US" sz="1400" b="1" dirty="0">
              <a:solidFill>
                <a:srgbClr val="002060"/>
              </a:solidFill>
            </a:endParaRPr>
          </a:p>
        </p:txBody>
      </p:sp>
      <p:sp>
        <p:nvSpPr>
          <p:cNvPr id="9" name="TextBox 8"/>
          <p:cNvSpPr txBox="1"/>
          <p:nvPr/>
        </p:nvSpPr>
        <p:spPr>
          <a:xfrm>
            <a:off x="5334000" y="3630068"/>
            <a:ext cx="3488871" cy="307777"/>
          </a:xfrm>
          <a:prstGeom prst="rect">
            <a:avLst/>
          </a:prstGeom>
          <a:noFill/>
        </p:spPr>
        <p:txBody>
          <a:bodyPr wrap="square" rtlCol="0">
            <a:spAutoFit/>
          </a:bodyPr>
          <a:lstStyle/>
          <a:p>
            <a:r>
              <a:rPr lang="en-US" sz="1400" b="1" dirty="0" smtClean="0">
                <a:solidFill>
                  <a:srgbClr val="002060"/>
                </a:solidFill>
              </a:rPr>
              <a:t>Overhead against the 1/SQRT(Grain Size)</a:t>
            </a:r>
            <a:endParaRPr lang="en-US" sz="1400" b="1" dirty="0">
              <a:solidFill>
                <a:srgbClr val="002060"/>
              </a:solidFill>
            </a:endParaRPr>
          </a:p>
        </p:txBody>
      </p:sp>
    </p:spTree>
    <p:extLst>
      <p:ext uri="{BB962C8B-B14F-4D97-AF65-F5344CB8AC3E}">
        <p14:creationId xmlns="" xmlns:p14="http://schemas.microsoft.com/office/powerpoint/2010/main" val="1924595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fontScale="90000"/>
          </a:bodyPr>
          <a:lstStyle/>
          <a:p>
            <a:r>
              <a:rPr lang="en-US" b="1" dirty="0" smtClean="0"/>
              <a:t>OGF’10 Demo from Rennes</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SDSC</a:t>
            </a: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UF</a:t>
            </a: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UC</a:t>
            </a: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Lille</a:t>
            </a: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Rennes</a:t>
            </a: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Sophia</a:t>
            </a: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00400" y="4953000"/>
            <a:ext cx="3058609" cy="1477328"/>
          </a:xfrm>
          <a:prstGeom prst="rect">
            <a:avLst/>
          </a:prstGeom>
          <a:noFill/>
        </p:spPr>
        <p:txBody>
          <a:bodyPr wrap="square" rtlCol="0">
            <a:spAutoFit/>
          </a:bodyPr>
          <a:lstStyle/>
          <a:p>
            <a:pPr algn="ctr" defTabSz="457200"/>
            <a:r>
              <a:rPr lang="en-US" dirty="0" err="1">
                <a:solidFill>
                  <a:prstClr val="black"/>
                </a:solidFill>
              </a:rPr>
              <a:t>ViNe</a:t>
            </a:r>
            <a:r>
              <a:rPr lang="en-US" dirty="0">
                <a:solidFill>
                  <a:prstClr val="black"/>
                </a:solidFill>
              </a:rPr>
              <a:t> provided the necessary inter-cloud connectivity to deploy </a:t>
            </a:r>
            <a:r>
              <a:rPr lang="en-US" dirty="0" err="1">
                <a:solidFill>
                  <a:prstClr val="black"/>
                </a:solidFill>
              </a:rPr>
              <a:t>CloudBLAST</a:t>
            </a:r>
            <a:r>
              <a:rPr lang="en-US" dirty="0">
                <a:solidFill>
                  <a:prstClr val="black"/>
                </a:solidFill>
              </a:rPr>
              <a:t> across </a:t>
            </a:r>
            <a:r>
              <a:rPr lang="en-US" dirty="0" smtClean="0">
                <a:solidFill>
                  <a:prstClr val="black"/>
                </a:solidFill>
              </a:rPr>
              <a:t>6 </a:t>
            </a:r>
            <a:r>
              <a:rPr lang="en-US" dirty="0">
                <a:solidFill>
                  <a:prstClr val="black"/>
                </a:solidFill>
              </a:rPr>
              <a:t>Nimbus sites, with a mix of public and private subnets.</a:t>
            </a: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a:solidFill>
                  <a:prstClr val="black"/>
                </a:solidFill>
              </a:rPr>
              <a:t>Grid’5000 firewall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838200"/>
          </a:xfrm>
        </p:spPr>
        <p:txBody>
          <a:bodyPr/>
          <a:lstStyle/>
          <a:p>
            <a:r>
              <a:rPr lang="en-US" b="1" dirty="0" smtClean="0"/>
              <a:t>Education &amp; Outreach on FutureGrid</a:t>
            </a:r>
            <a:endParaRPr lang="en-US" b="1" dirty="0"/>
          </a:p>
        </p:txBody>
      </p:sp>
      <p:sp>
        <p:nvSpPr>
          <p:cNvPr id="3" name="Content Placeholder 2"/>
          <p:cNvSpPr>
            <a:spLocks noGrp="1"/>
          </p:cNvSpPr>
          <p:nvPr>
            <p:ph idx="1"/>
          </p:nvPr>
        </p:nvSpPr>
        <p:spPr>
          <a:xfrm>
            <a:off x="0" y="990600"/>
            <a:ext cx="9144000" cy="5257800"/>
          </a:xfrm>
        </p:spPr>
        <p:txBody>
          <a:bodyPr>
            <a:normAutofit/>
          </a:bodyPr>
          <a:lstStyle/>
          <a:p>
            <a:r>
              <a:rPr lang="en-US" sz="2400" dirty="0" smtClean="0"/>
              <a:t>Build up </a:t>
            </a:r>
            <a:r>
              <a:rPr lang="en-US" sz="2400" dirty="0" smtClean="0">
                <a:solidFill>
                  <a:srgbClr val="FF0000"/>
                </a:solidFill>
              </a:rPr>
              <a:t>tutorials</a:t>
            </a:r>
            <a:r>
              <a:rPr lang="en-US" sz="2400" dirty="0" smtClean="0"/>
              <a:t> on supported software</a:t>
            </a:r>
          </a:p>
          <a:p>
            <a:r>
              <a:rPr lang="en-US" sz="2400" dirty="0" smtClean="0"/>
              <a:t>Support development of curricula requiring privileges and </a:t>
            </a:r>
            <a:r>
              <a:rPr lang="en-US" sz="2400" dirty="0" smtClean="0">
                <a:solidFill>
                  <a:srgbClr val="FF0000"/>
                </a:solidFill>
              </a:rPr>
              <a:t>systems destruction capabilities </a:t>
            </a:r>
            <a:r>
              <a:rPr lang="en-US" sz="2400" dirty="0" smtClean="0"/>
              <a:t>that are hard to grant on conventional TeraGrid</a:t>
            </a:r>
          </a:p>
          <a:p>
            <a:r>
              <a:rPr lang="en-US" sz="2400" dirty="0" smtClean="0"/>
              <a:t>Offer suite of </a:t>
            </a:r>
            <a:r>
              <a:rPr lang="en-US" sz="2400" dirty="0" smtClean="0">
                <a:solidFill>
                  <a:srgbClr val="FF0000"/>
                </a:solidFill>
              </a:rPr>
              <a:t>appliances</a:t>
            </a:r>
            <a:r>
              <a:rPr lang="en-US" sz="2400" dirty="0" smtClean="0"/>
              <a:t> (customized VM based images) supporting online laboratories</a:t>
            </a:r>
          </a:p>
          <a:p>
            <a:r>
              <a:rPr lang="en-US" sz="2400" dirty="0" smtClean="0"/>
              <a:t>Supporting ~200 students in </a:t>
            </a:r>
            <a:r>
              <a:rPr lang="en-US" sz="2400" dirty="0" smtClean="0">
                <a:solidFill>
                  <a:srgbClr val="FF0000"/>
                </a:solidFill>
              </a:rPr>
              <a:t>Virtual Summer School </a:t>
            </a:r>
            <a:r>
              <a:rPr lang="en-US" sz="2400" dirty="0" smtClean="0"/>
              <a:t>on “</a:t>
            </a:r>
            <a:r>
              <a:rPr lang="en-US" sz="2400" dirty="0" smtClean="0">
                <a:solidFill>
                  <a:srgbClr val="FF0000"/>
                </a:solidFill>
              </a:rPr>
              <a:t>Big Data</a:t>
            </a:r>
            <a:r>
              <a:rPr lang="en-US" sz="2400" dirty="0" smtClean="0"/>
              <a:t>” July 26-30 with set of certified images – first offering </a:t>
            </a:r>
            <a:r>
              <a:rPr lang="en-US" sz="2400" smtClean="0"/>
              <a:t>of FutureGrid 101 </a:t>
            </a:r>
            <a:r>
              <a:rPr lang="en-US" sz="2400" dirty="0" smtClean="0"/>
              <a:t>Class; </a:t>
            </a:r>
            <a:r>
              <a:rPr lang="en-US" sz="2400" dirty="0" smtClean="0">
                <a:solidFill>
                  <a:srgbClr val="FF0000"/>
                </a:solidFill>
              </a:rPr>
              <a:t>TeraGrid ‘10 </a:t>
            </a:r>
            <a:r>
              <a:rPr lang="en-US" sz="2400" dirty="0" smtClean="0"/>
              <a:t>“Cloud technologies, data-intensive science and the TG”; </a:t>
            </a:r>
            <a:r>
              <a:rPr lang="en-US" sz="2400" dirty="0" smtClean="0">
                <a:solidFill>
                  <a:srgbClr val="FF0000"/>
                </a:solidFill>
              </a:rPr>
              <a:t>CloudCom</a:t>
            </a:r>
            <a:r>
              <a:rPr lang="en-US" sz="2400" dirty="0" smtClean="0"/>
              <a:t> conference tutorials Nov 30-Dec 3 2010</a:t>
            </a:r>
          </a:p>
          <a:p>
            <a:r>
              <a:rPr lang="en-US" sz="2400" dirty="0" smtClean="0"/>
              <a:t>Experimental </a:t>
            </a:r>
            <a:r>
              <a:rPr lang="en-US" sz="2400" dirty="0" smtClean="0">
                <a:solidFill>
                  <a:srgbClr val="FF0000"/>
                </a:solidFill>
              </a:rPr>
              <a:t>class use </a:t>
            </a:r>
            <a:r>
              <a:rPr lang="en-US" sz="2400" dirty="0" smtClean="0"/>
              <a:t>fall semester at Indiana, Florida and LSU; follow up core distributed system class Spring at IU</a:t>
            </a:r>
          </a:p>
          <a:p>
            <a:r>
              <a:rPr lang="en-US" sz="2400" dirty="0" smtClean="0"/>
              <a:t>Planning </a:t>
            </a:r>
            <a:r>
              <a:rPr lang="en-US" sz="2400" dirty="0" smtClean="0">
                <a:solidFill>
                  <a:srgbClr val="FF0000"/>
                </a:solidFill>
              </a:rPr>
              <a:t>ADMI</a:t>
            </a:r>
            <a:r>
              <a:rPr lang="en-US" sz="2400" dirty="0" smtClean="0"/>
              <a:t> Summer School on Clouds and REU program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12302" y="647700"/>
                <a:ext cx="463287" cy="270528"/>
              </a:xfrm>
              <a:prstGeom prst="rect">
                <a:avLst/>
              </a:prstGeom>
              <a:noFill/>
            </p:spPr>
            <p:txBody>
              <a:bodyPr wrap="none" rtlCol="0">
                <a:spAutoFit/>
              </a:bodyPr>
              <a:lstStyle/>
              <a:p>
                <a:pPr defTabSz="457200"/>
                <a:r>
                  <a:rPr lang="en-US" sz="1100" dirty="0" smtClean="0">
                    <a:solidFill>
                      <a:prstClr val="black"/>
                    </a:solidFill>
                  </a:rPr>
                  <a:t>Iowa</a:t>
                </a:r>
                <a:endParaRPr lang="en-US" sz="1100" dirty="0">
                  <a:solidFill>
                    <a:prstClr val="black"/>
                  </a:solidFill>
                </a:endParaRP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r>
              <a:rPr lang="en-US" smtClean="0"/>
              <a:t>FutureGrid Tutorials</a:t>
            </a:r>
            <a:endParaRPr lang="en-US" dirty="0"/>
          </a:p>
        </p:txBody>
      </p:sp>
      <p:sp>
        <p:nvSpPr>
          <p:cNvPr id="6" name="Content Placeholder 5"/>
          <p:cNvSpPr>
            <a:spLocks noGrp="1"/>
          </p:cNvSpPr>
          <p:nvPr>
            <p:ph sz="half" idx="1"/>
          </p:nvPr>
        </p:nvSpPr>
        <p:spPr>
          <a:xfrm>
            <a:off x="152400" y="1066800"/>
            <a:ext cx="4191000" cy="4525963"/>
          </a:xfrm>
          <a:ln>
            <a:solidFill>
              <a:schemeClr val="tx1"/>
            </a:solidFill>
          </a:ln>
        </p:spPr>
        <p:txBody>
          <a:bodyPr/>
          <a:lstStyle/>
          <a:p>
            <a:r>
              <a:rPr lang="en-US" sz="1600" b="1" dirty="0" smtClean="0">
                <a:solidFill>
                  <a:srgbClr val="FF0000"/>
                </a:solidFill>
              </a:rPr>
              <a:t>Tutorial topic 1: Cloud Provisioning Platforms</a:t>
            </a:r>
          </a:p>
          <a:p>
            <a:r>
              <a:rPr lang="en-US" sz="1600" dirty="0" smtClean="0"/>
              <a:t>Tutorial NM1: Using Nimbus on FutureGrid</a:t>
            </a:r>
          </a:p>
          <a:p>
            <a:r>
              <a:rPr lang="en-US" sz="1600" dirty="0" smtClean="0"/>
              <a:t>Tutorial NM2: Nimbus One-click Cluster Guide</a:t>
            </a:r>
          </a:p>
          <a:p>
            <a:r>
              <a:rPr lang="en-US" sz="1600" dirty="0" smtClean="0"/>
              <a:t>Tutorial GA6: Using the Grid Appliances to run FutureGrid Cloud Clients</a:t>
            </a:r>
          </a:p>
          <a:p>
            <a:r>
              <a:rPr lang="en-US" sz="1600" dirty="0" smtClean="0"/>
              <a:t>Tutorial EU1: Using Eucalyptus on FutureGrid</a:t>
            </a:r>
          </a:p>
          <a:p>
            <a:r>
              <a:rPr lang="en-US" sz="1600" b="1" dirty="0" smtClean="0">
                <a:solidFill>
                  <a:srgbClr val="FF0000"/>
                </a:solidFill>
              </a:rPr>
              <a:t>Tutorial topic 2: Cloud Run-time Platforms</a:t>
            </a:r>
          </a:p>
          <a:p>
            <a:r>
              <a:rPr lang="en-US" sz="1600" dirty="0" smtClean="0"/>
              <a:t>Tutorial HA1: Introduction to Hadoop using the Grid Appliance</a:t>
            </a:r>
          </a:p>
          <a:p>
            <a:r>
              <a:rPr lang="en-US" sz="1600" dirty="0" smtClean="0"/>
              <a:t>Tutorial HA2: Running Hadoop on FG using Eucalyptus (.</a:t>
            </a:r>
            <a:r>
              <a:rPr lang="en-US" sz="1600" dirty="0" err="1" smtClean="0"/>
              <a:t>ppt</a:t>
            </a:r>
            <a:r>
              <a:rPr lang="en-US" sz="1600" dirty="0" smtClean="0"/>
              <a:t>)</a:t>
            </a:r>
          </a:p>
          <a:p>
            <a:r>
              <a:rPr lang="en-US" sz="1600" dirty="0" smtClean="0"/>
              <a:t>Tutorial HA2: Running Hadoop on </a:t>
            </a:r>
            <a:r>
              <a:rPr lang="en-US" sz="1600" dirty="0" err="1" smtClean="0"/>
              <a:t>Eualyptus</a:t>
            </a:r>
            <a:endParaRPr lang="en-US" sz="1600" dirty="0" smtClean="0"/>
          </a:p>
          <a:p>
            <a:endParaRPr lang="en-US" sz="1600" dirty="0"/>
          </a:p>
        </p:txBody>
      </p:sp>
      <p:sp>
        <p:nvSpPr>
          <p:cNvPr id="7" name="Content Placeholder 6"/>
          <p:cNvSpPr>
            <a:spLocks noGrp="1"/>
          </p:cNvSpPr>
          <p:nvPr>
            <p:ph sz="half" idx="2"/>
          </p:nvPr>
        </p:nvSpPr>
        <p:spPr>
          <a:xfrm>
            <a:off x="4495800" y="914400"/>
            <a:ext cx="4419600" cy="5486400"/>
          </a:xfrm>
          <a:ln>
            <a:solidFill>
              <a:schemeClr val="tx1"/>
            </a:solidFill>
          </a:ln>
        </p:spPr>
        <p:txBody>
          <a:bodyPr/>
          <a:lstStyle/>
          <a:p>
            <a:r>
              <a:rPr lang="en-US" sz="1600" b="1" dirty="0" smtClean="0">
                <a:solidFill>
                  <a:srgbClr val="FF0000"/>
                </a:solidFill>
              </a:rPr>
              <a:t>Tutorial topic 3: Educational Virtual Appliances</a:t>
            </a:r>
          </a:p>
          <a:p>
            <a:r>
              <a:rPr lang="en-US" sz="1600" dirty="0" smtClean="0"/>
              <a:t>Tutorial GA1: Introduction to the Grid Appliance</a:t>
            </a:r>
          </a:p>
          <a:p>
            <a:r>
              <a:rPr lang="en-US" sz="1600" dirty="0" smtClean="0"/>
              <a:t>Tutorial GA2: Creating Grid Appliance Clusters</a:t>
            </a:r>
          </a:p>
          <a:p>
            <a:r>
              <a:rPr lang="en-US" sz="1600" dirty="0" smtClean="0"/>
              <a:t>Tutorial GA3: Building an educational appliance from </a:t>
            </a:r>
            <a:r>
              <a:rPr lang="en-US" sz="1600" dirty="0" err="1" smtClean="0"/>
              <a:t>Ubuntu</a:t>
            </a:r>
            <a:r>
              <a:rPr lang="en-US" sz="1600" dirty="0" smtClean="0"/>
              <a:t> 10.04</a:t>
            </a:r>
          </a:p>
          <a:p>
            <a:r>
              <a:rPr lang="en-US" sz="1600" dirty="0" smtClean="0"/>
              <a:t>Tutorial GA4: Deploying Grid Appliances using Nimbus</a:t>
            </a:r>
          </a:p>
          <a:p>
            <a:r>
              <a:rPr lang="en-US" sz="1600" dirty="0" smtClean="0"/>
              <a:t>Tutorial GA5: Deploying Grid Appliances using Eucalyptus</a:t>
            </a:r>
          </a:p>
          <a:p>
            <a:r>
              <a:rPr lang="en-US" sz="1600" dirty="0" smtClean="0"/>
              <a:t>Tutorial GA7: Customizing and registering Grid Appliance images using Eucalyptus</a:t>
            </a:r>
          </a:p>
          <a:p>
            <a:r>
              <a:rPr lang="en-US" sz="1600" dirty="0" smtClean="0"/>
              <a:t>Tutorial MP1: MPI Virtual Clusters with the Grid Appliances and MPICH2</a:t>
            </a:r>
          </a:p>
          <a:p>
            <a:r>
              <a:rPr lang="en-US" sz="1600" b="1" dirty="0" smtClean="0">
                <a:solidFill>
                  <a:srgbClr val="FF0000"/>
                </a:solidFill>
              </a:rPr>
              <a:t>Tutorial topic 4: High Performance Computing</a:t>
            </a:r>
          </a:p>
          <a:p>
            <a:r>
              <a:rPr lang="en-US" sz="1600" dirty="0" smtClean="0"/>
              <a:t>Tutorial VA1: Performance Analysis with </a:t>
            </a:r>
            <a:r>
              <a:rPr lang="en-US" sz="1600" dirty="0" err="1" smtClean="0"/>
              <a:t>Vampir</a:t>
            </a:r>
            <a:endParaRPr lang="en-US" sz="1600" dirty="0" smtClean="0"/>
          </a:p>
          <a:p>
            <a:r>
              <a:rPr lang="en-US" sz="1600" dirty="0" smtClean="0"/>
              <a:t>Tutorial VT1: Instrumentation and tracing with </a:t>
            </a:r>
            <a:r>
              <a:rPr lang="en-US" sz="1600" dirty="0" err="1" smtClean="0"/>
              <a:t>VampirTrace</a:t>
            </a:r>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9144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381000" y="1143000"/>
            <a:ext cx="8458200" cy="5017883"/>
          </a:xfrm>
        </p:spPr>
        <p:txBody>
          <a:bodyPr>
            <a:normAutofit fontScale="85000" lnSpcReduction="1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b="1" dirty="0" smtClean="0">
                <a:solidFill>
                  <a:srgbClr val="FF0000"/>
                </a:solidFill>
              </a:rPr>
              <a:t>Experiment</a:t>
            </a:r>
            <a:r>
              <a:rPr lang="en-US" b="1" dirty="0" smtClean="0"/>
              <a:t> </a:t>
            </a:r>
            <a:r>
              <a:rPr lang="en-US" b="1"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
        <p:nvSpPr>
          <p:cNvPr id="3" name="TextBox 2"/>
          <p:cNvSpPr txBox="1"/>
          <p:nvPr/>
        </p:nvSpPr>
        <p:spPr>
          <a:xfrm>
            <a:off x="0" y="4090987"/>
            <a:ext cx="1981200" cy="2462213"/>
          </a:xfrm>
          <a:prstGeom prst="rect">
            <a:avLst/>
          </a:prstGeom>
          <a:solidFill>
            <a:schemeClr val="bg1"/>
          </a:solidFill>
        </p:spPr>
        <p:txBody>
          <a:bodyPr wrap="square" rtlCol="0">
            <a:spAutoFit/>
          </a:bodyPr>
          <a:lstStyle/>
          <a:p>
            <a:pPr algn="ctr"/>
            <a:r>
              <a:rPr lang="en-US" sz="1400" b="1" dirty="0" smtClean="0"/>
              <a:t>Metagenomics</a:t>
            </a: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0"/>
            <a:ext cx="3810000" cy="2971800"/>
          </a:xfrm>
        </p:spPr>
        <p:txBody>
          <a:bodyPr/>
          <a:lstStyle/>
          <a:p>
            <a:r>
              <a:rPr lang="en-US" b="1" dirty="0" smtClean="0"/>
              <a:t>FutureGrid</a:t>
            </a:r>
            <a:br>
              <a:rPr lang="en-US" b="1" dirty="0" smtClean="0"/>
            </a:br>
            <a:r>
              <a:rPr lang="en-US" b="1" dirty="0" smtClean="0"/>
              <a:t>Layered Software Stack</a:t>
            </a:r>
            <a:br>
              <a:rPr lang="en-US" b="1" dirty="0" smtClean="0"/>
            </a:br>
            <a:endParaRPr lang="en-US" b="1"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50</a:t>
            </a:fld>
            <a:endParaRPr lang="en-US">
              <a:solidFill>
                <a:prstClr val="black">
                  <a:tint val="75000"/>
                </a:prstClr>
              </a:solidFill>
            </a:endParaRPr>
          </a:p>
        </p:txBody>
      </p:sp>
      <p:pic>
        <p:nvPicPr>
          <p:cNvPr id="1026" name="Picture 2" descr="C:\Users\Geoffrey Fox\Desktop\plan-2.png"/>
          <p:cNvPicPr>
            <a:picLocks noChangeAspect="1" noChangeArrowheads="1"/>
          </p:cNvPicPr>
          <p:nvPr/>
        </p:nvPicPr>
        <p:blipFill>
          <a:blip r:embed="rId3" cstate="print"/>
          <a:srcRect/>
          <a:stretch>
            <a:fillRect/>
          </a:stretch>
        </p:blipFill>
        <p:spPr bwMode="auto">
          <a:xfrm>
            <a:off x="0" y="0"/>
            <a:ext cx="5486400" cy="6964511"/>
          </a:xfrm>
          <a:prstGeom prst="rect">
            <a:avLst/>
          </a:prstGeom>
          <a:noFill/>
        </p:spPr>
      </p:pic>
      <p:sp>
        <p:nvSpPr>
          <p:cNvPr id="8" name="Rounded Rectangle 7"/>
          <p:cNvSpPr/>
          <p:nvPr/>
        </p:nvSpPr>
        <p:spPr>
          <a:xfrm>
            <a:off x="152400" y="3962400"/>
            <a:ext cx="3886200" cy="609600"/>
          </a:xfrm>
          <a:prstGeom prst="roundRect">
            <a:avLst/>
          </a:prstGeom>
          <a:solidFill>
            <a:srgbClr val="66FFCC"/>
          </a:solidFill>
          <a:ln>
            <a:solidFill>
              <a:srgbClr val="66FFC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prstClr val="black"/>
                </a:solidFill>
              </a:rPr>
              <a:t>User Supported Software usable in Experiments e.g. </a:t>
            </a:r>
            <a:r>
              <a:rPr lang="en-US" sz="1400" b="1" dirty="0" err="1">
                <a:solidFill>
                  <a:prstClr val="black"/>
                </a:solidFill>
              </a:rPr>
              <a:t>OpenNebula</a:t>
            </a:r>
            <a:r>
              <a:rPr lang="en-US" sz="1400" b="1" dirty="0">
                <a:solidFill>
                  <a:prstClr val="black"/>
                </a:solidFill>
              </a:rPr>
              <a:t>, </a:t>
            </a:r>
            <a:r>
              <a:rPr lang="en-US" sz="1400" b="1" dirty="0" err="1" smtClean="0">
                <a:solidFill>
                  <a:prstClr val="black"/>
                </a:solidFill>
              </a:rPr>
              <a:t>Kepler</a:t>
            </a:r>
            <a:r>
              <a:rPr lang="en-US" sz="1400" b="1" dirty="0" smtClean="0">
                <a:solidFill>
                  <a:prstClr val="black"/>
                </a:solidFill>
              </a:rPr>
              <a:t>, Other </a:t>
            </a:r>
            <a:r>
              <a:rPr lang="en-US" sz="1400" b="1" dirty="0">
                <a:solidFill>
                  <a:prstClr val="black"/>
                </a:solidFill>
              </a:rPr>
              <a:t>MPI, Bigtable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b="1" smtClean="0"/>
              <a:t>FutureGrid Viral </a:t>
            </a:r>
            <a:r>
              <a:rPr lang="en-US" b="1" dirty="0" smtClean="0"/>
              <a:t>Growth Model</a:t>
            </a:r>
            <a:endParaRPr lang="en-US" b="1" dirty="0"/>
          </a:p>
        </p:txBody>
      </p:sp>
      <p:sp>
        <p:nvSpPr>
          <p:cNvPr id="3" name="Content Placeholder 2"/>
          <p:cNvSpPr>
            <a:spLocks noGrp="1"/>
          </p:cNvSpPr>
          <p:nvPr>
            <p:ph idx="1"/>
          </p:nvPr>
        </p:nvSpPr>
        <p:spPr>
          <a:xfrm>
            <a:off x="0" y="1143000"/>
            <a:ext cx="9067800" cy="4983163"/>
          </a:xfrm>
        </p:spPr>
        <p:txBody>
          <a:bodyPr/>
          <a:lstStyle/>
          <a:p>
            <a:r>
              <a:rPr lang="en-US" dirty="0" smtClean="0"/>
              <a:t>Users apply for a project</a:t>
            </a:r>
          </a:p>
          <a:p>
            <a:r>
              <a:rPr lang="en-US" dirty="0" smtClean="0"/>
              <a:t>Users improve/develop some software in project</a:t>
            </a:r>
          </a:p>
          <a:p>
            <a:r>
              <a:rPr lang="en-US" dirty="0" smtClean="0"/>
              <a:t>This project leads to new images which are placed </a:t>
            </a:r>
            <a:r>
              <a:rPr lang="en-US" smtClean="0"/>
              <a:t>in FutureGrid repository</a:t>
            </a:r>
            <a:endParaRPr lang="en-US" dirty="0" smtClean="0"/>
          </a:p>
          <a:p>
            <a:r>
              <a:rPr lang="en-US" dirty="0" smtClean="0"/>
              <a:t>Project report and other web pages document use of new images</a:t>
            </a:r>
          </a:p>
          <a:p>
            <a:r>
              <a:rPr lang="en-US" dirty="0" smtClean="0"/>
              <a:t>Images are used by other users</a:t>
            </a:r>
          </a:p>
          <a:p>
            <a:r>
              <a:rPr lang="en-US" dirty="0" smtClean="0"/>
              <a:t>And so on ad infinitum ………</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51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324600" cy="762000"/>
          </a:xfrm>
        </p:spPr>
        <p:txBody>
          <a:bodyPr>
            <a:noAutofit/>
          </a:bodyPr>
          <a:lstStyle/>
          <a:p>
            <a:r>
              <a:rPr sz="2800" cap="none" dirty="0" smtClean="0"/>
              <a:t>General</a:t>
            </a:r>
            <a:r>
              <a:rPr lang="en-US" sz="2800" cap="none" dirty="0" smtClean="0"/>
              <a:t> Deterministic Annealing</a:t>
            </a:r>
            <a:r>
              <a:rPr sz="2800" cap="none" dirty="0" smtClean="0"/>
              <a:t> Formula  </a:t>
            </a:r>
            <a:r>
              <a:rPr lang="en-US" sz="2800" cap="none" dirty="0" smtClean="0"/>
              <a:t/>
            </a:r>
            <a:br>
              <a:rPr lang="en-US" sz="2800" cap="none" dirty="0" smtClean="0"/>
            </a:br>
            <a:endParaRPr lang="en-US" sz="2800" cap="none" dirty="0"/>
          </a:p>
        </p:txBody>
      </p:sp>
      <p:sp>
        <p:nvSpPr>
          <p:cNvPr id="3" name="Text Placeholder 2"/>
          <p:cNvSpPr>
            <a:spLocks noGrp="1"/>
          </p:cNvSpPr>
          <p:nvPr>
            <p:ph type="body" idx="1"/>
          </p:nvPr>
        </p:nvSpPr>
        <p:spPr>
          <a:xfrm>
            <a:off x="1295400" y="762000"/>
            <a:ext cx="6400800" cy="381000"/>
          </a:xfrm>
        </p:spPr>
        <p:txBody>
          <a:bodyPr>
            <a:normAutofit fontScale="92500"/>
          </a:bodyPr>
          <a:lstStyle/>
          <a:p>
            <a:r>
              <a:rPr lang="en-US" dirty="0" smtClean="0">
                <a:solidFill>
                  <a:schemeClr val="tx1"/>
                </a:solidFill>
              </a:rPr>
              <a:t>N data points E(x) in D dimensions space and minimize F by EM</a:t>
            </a:r>
            <a:endParaRPr lang="en-US" dirty="0">
              <a:solidFill>
                <a:schemeClr val="tx1"/>
              </a:solidFill>
            </a:endParaRPr>
          </a:p>
        </p:txBody>
      </p:sp>
      <p:graphicFrame>
        <p:nvGraphicFramePr>
          <p:cNvPr id="42087" name="Object 2"/>
          <p:cNvGraphicFramePr>
            <a:graphicFrameLocks noChangeAspect="1"/>
          </p:cNvGraphicFramePr>
          <p:nvPr/>
        </p:nvGraphicFramePr>
        <p:xfrm>
          <a:off x="914400" y="1219200"/>
          <a:ext cx="7358773" cy="838200"/>
        </p:xfrm>
        <a:graphic>
          <a:graphicData uri="http://schemas.openxmlformats.org/presentationml/2006/ole">
            <p:oleObj spid="_x0000_s114690" name="Equation" r:id="rId4" imgW="3784320" imgH="431640" progId="">
              <p:embed/>
            </p:oleObj>
          </a:graphicData>
        </a:graphic>
      </p:graphicFrame>
      <p:sp>
        <p:nvSpPr>
          <p:cNvPr id="5" name="TextBox 4"/>
          <p:cNvSpPr txBox="1"/>
          <p:nvPr/>
        </p:nvSpPr>
        <p:spPr>
          <a:xfrm>
            <a:off x="914400" y="2209800"/>
            <a:ext cx="7391400" cy="3477875"/>
          </a:xfrm>
          <a:prstGeom prst="rect">
            <a:avLst/>
          </a:prstGeom>
          <a:noFill/>
        </p:spPr>
        <p:txBody>
          <a:bodyPr wrap="square" rtlCol="0">
            <a:spAutoFit/>
          </a:bodyPr>
          <a:lstStyle/>
          <a:p>
            <a:pPr marL="0" lvl="1"/>
            <a:r>
              <a:rPr lang="en-US" sz="2800" b="1" dirty="0" smtClean="0">
                <a:latin typeface="Corbel" pitchFamily="34" charset="0"/>
              </a:rPr>
              <a:t>Deterministic Annealing Clustering  (DAC)</a:t>
            </a:r>
            <a:r>
              <a:rPr lang="en-US" sz="2400" dirty="0" smtClean="0">
                <a:latin typeface="Corbel" pitchFamily="34" charset="0"/>
              </a:rPr>
              <a:t> </a:t>
            </a:r>
          </a:p>
          <a:p>
            <a:pPr>
              <a:buFontTx/>
              <a:buChar char="•"/>
            </a:pPr>
            <a:r>
              <a:rPr lang="en-US" sz="2400" dirty="0" smtClean="0">
                <a:latin typeface="Corbel" pitchFamily="34" charset="0"/>
              </a:rPr>
              <a:t> F is Free Energy</a:t>
            </a:r>
          </a:p>
          <a:p>
            <a:pPr>
              <a:buFontTx/>
              <a:buChar char="•"/>
            </a:pPr>
            <a:r>
              <a:rPr lang="en-US" sz="2400" dirty="0" smtClean="0">
                <a:latin typeface="Corbel" pitchFamily="34" charset="0"/>
              </a:rPr>
              <a:t> EM is well known expectation maximization method</a:t>
            </a:r>
          </a:p>
          <a:p>
            <a:pPr>
              <a:buFontTx/>
              <a:buChar char="•"/>
            </a:pP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with </a:t>
            </a:r>
            <a:r>
              <a:rPr lang="en-US" sz="2400" dirty="0" smtClean="0">
                <a:latin typeface="Corbel" pitchFamily="34" charset="0"/>
                <a:sym typeface="Symbol" pitchFamily="18" charset="2"/>
              </a:rPr>
              <a:t> </a:t>
            </a: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=1</a:t>
            </a:r>
          </a:p>
          <a:p>
            <a:pPr>
              <a:buFontTx/>
              <a:buChar char="•"/>
            </a:pPr>
            <a:r>
              <a:rPr lang="en-US" sz="2400" dirty="0" smtClean="0">
                <a:solidFill>
                  <a:srgbClr val="C00000"/>
                </a:solidFill>
                <a:latin typeface="Corbel" pitchFamily="34" charset="0"/>
              </a:rPr>
              <a:t>T </a:t>
            </a:r>
            <a:r>
              <a:rPr lang="en-US" sz="2400" dirty="0" smtClean="0">
                <a:latin typeface="Corbel" pitchFamily="34" charset="0"/>
              </a:rPr>
              <a:t>is annealing temperature varied down from </a:t>
            </a:r>
            <a:r>
              <a:rPr lang="en-US" sz="2400" dirty="0" smtClean="0">
                <a:latin typeface="Corbel" pitchFamily="34" charset="0"/>
                <a:sym typeface="Symbol" pitchFamily="18" charset="2"/>
              </a:rPr>
              <a:t> </a:t>
            </a:r>
            <a:r>
              <a:rPr lang="en-US" sz="2400" dirty="0" smtClean="0">
                <a:latin typeface="Corbel" pitchFamily="34" charset="0"/>
              </a:rPr>
              <a:t>with final value of 1</a:t>
            </a:r>
          </a:p>
          <a:p>
            <a:pPr>
              <a:buFontTx/>
              <a:buChar char="•"/>
            </a:pPr>
            <a:r>
              <a:rPr lang="en-US" sz="2400" dirty="0" smtClean="0">
                <a:latin typeface="Corbel" pitchFamily="34" charset="0"/>
              </a:rPr>
              <a:t>  Determine cluster center</a:t>
            </a:r>
            <a:r>
              <a:rPr lang="en-US" sz="2400" dirty="0" smtClean="0">
                <a:solidFill>
                  <a:srgbClr val="7F7F7F"/>
                </a:solidFill>
                <a:latin typeface="Corbel" pitchFamily="34" charset="0"/>
              </a:rPr>
              <a:t> </a:t>
            </a:r>
            <a:r>
              <a:rPr lang="en-US" sz="2400" dirty="0" smtClean="0">
                <a:solidFill>
                  <a:srgbClr val="C00000"/>
                </a:solidFill>
                <a:latin typeface="Corbel" pitchFamily="34" charset="0"/>
              </a:rPr>
              <a:t>Y(</a:t>
            </a:r>
            <a:r>
              <a:rPr lang="en-US" sz="2400" i="1" dirty="0" smtClean="0">
                <a:solidFill>
                  <a:srgbClr val="C00000"/>
                </a:solidFill>
                <a:latin typeface="Corbel" pitchFamily="34" charset="0"/>
              </a:rPr>
              <a:t>k</a:t>
            </a:r>
            <a:r>
              <a:rPr lang="en-US" sz="2400" dirty="0" smtClean="0">
                <a:solidFill>
                  <a:srgbClr val="C00000"/>
                </a:solidFill>
                <a:latin typeface="Corbel" pitchFamily="34" charset="0"/>
              </a:rPr>
              <a:t>) </a:t>
            </a:r>
            <a:r>
              <a:rPr lang="en-US" sz="2400" dirty="0" smtClean="0">
                <a:latin typeface="Corbel" pitchFamily="34" charset="0"/>
              </a:rPr>
              <a:t>by EM method</a:t>
            </a:r>
          </a:p>
          <a:p>
            <a:pPr>
              <a:buFontTx/>
              <a:buChar char="•"/>
            </a:pPr>
            <a:r>
              <a:rPr lang="en-US" sz="2400" dirty="0" smtClean="0">
                <a:latin typeface="Corbel" pitchFamily="34" charset="0"/>
              </a:rPr>
              <a:t> </a:t>
            </a:r>
            <a:r>
              <a:rPr lang="en-US" sz="2400" dirty="0" smtClean="0">
                <a:solidFill>
                  <a:srgbClr val="C00000"/>
                </a:solidFill>
                <a:latin typeface="Corbel" pitchFamily="34" charset="0"/>
              </a:rPr>
              <a:t>K</a:t>
            </a:r>
            <a:r>
              <a:rPr lang="en-US" sz="2400" dirty="0" smtClean="0">
                <a:latin typeface="Corbel" pitchFamily="34" charset="0"/>
              </a:rPr>
              <a:t> (number of clusters) starts at 1 and is incremented by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
                                        </p:tgtEl>
                                        <p:attrNameLst>
                                          <p:attrName>style.visibility</p:attrName>
                                        </p:attrNameLst>
                                      </p:cBhvr>
                                      <p:to>
                                        <p:strVal val="visible"/>
                                      </p:to>
                                    </p:set>
                                    <p:anim calcmode="lin" valueType="num">
                                      <p:cBhvr additive="base">
                                        <p:cTn id="7" dur="500" fill="hold"/>
                                        <p:tgtEl>
                                          <p:spTgt spid="42087"/>
                                        </p:tgtEl>
                                        <p:attrNameLst>
                                          <p:attrName>ppt_x</p:attrName>
                                        </p:attrNameLst>
                                      </p:cBhvr>
                                      <p:tavLst>
                                        <p:tav tm="0">
                                          <p:val>
                                            <p:strVal val="0-#ppt_w/2"/>
                                          </p:val>
                                        </p:tav>
                                        <p:tav tm="100000">
                                          <p:val>
                                            <p:strVal val="#ppt_x"/>
                                          </p:val>
                                        </p:tav>
                                      </p:tavLst>
                                    </p:anim>
                                    <p:anim calcmode="lin" valueType="num">
                                      <p:cBhvr additive="base">
                                        <p:cTn id="8" dur="500" fill="hold"/>
                                        <p:tgtEl>
                                          <p:spTgt spid="42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b="1" dirty="0" smtClean="0"/>
              <a:t>Deterministic Annealing I</a:t>
            </a:r>
            <a:endParaRPr lang="en-US" b="1" dirty="0"/>
          </a:p>
        </p:txBody>
      </p:sp>
      <p:sp>
        <p:nvSpPr>
          <p:cNvPr id="3" name="Content Placeholder 2"/>
          <p:cNvSpPr>
            <a:spLocks noGrp="1"/>
          </p:cNvSpPr>
          <p:nvPr>
            <p:ph idx="1"/>
          </p:nvPr>
        </p:nvSpPr>
        <p:spPr>
          <a:xfrm>
            <a:off x="0" y="1295400"/>
            <a:ext cx="9144000" cy="4525963"/>
          </a:xfrm>
        </p:spPr>
        <p:txBody>
          <a:bodyPr>
            <a:noAutofit/>
          </a:bodyPr>
          <a:lstStyle/>
          <a:p>
            <a:r>
              <a:rPr lang="en-US" sz="2700" dirty="0" smtClean="0">
                <a:solidFill>
                  <a:srgbClr val="0070C0"/>
                </a:solidFill>
              </a:rPr>
              <a:t>Gibbs</a:t>
            </a:r>
            <a:r>
              <a:rPr lang="en-US" sz="2700" dirty="0" smtClean="0"/>
              <a:t> Distribution at Temperature T</a:t>
            </a:r>
            <a:br>
              <a:rPr lang="en-US" sz="2700" dirty="0" smtClean="0"/>
            </a:br>
            <a:r>
              <a:rPr lang="en-US" sz="2700" dirty="0" smtClean="0">
                <a:solidFill>
                  <a:srgbClr val="0070C0"/>
                </a:solidFill>
              </a:rPr>
              <a:t>P(</a:t>
            </a:r>
            <a:r>
              <a:rPr lang="en-US" sz="2700" u="sng" dirty="0" smtClean="0">
                <a:solidFill>
                  <a:srgbClr val="0070C0"/>
                </a:solidFill>
                <a:sym typeface="Symbol"/>
              </a:rPr>
              <a:t></a:t>
            </a:r>
            <a:r>
              <a:rPr lang="en-US" sz="2700" dirty="0" smtClean="0">
                <a:solidFill>
                  <a:srgbClr val="0070C0"/>
                </a:solidFill>
              </a:rPr>
              <a:t>) = exp( - H(</a:t>
            </a:r>
            <a:r>
              <a:rPr lang="en-US" sz="2700" u="sng" dirty="0" smtClean="0">
                <a:solidFill>
                  <a:srgbClr val="0070C0"/>
                </a:solidFill>
                <a:sym typeface="Symbol"/>
              </a:rPr>
              <a:t></a:t>
            </a:r>
            <a:r>
              <a:rPr lang="en-US" sz="2700" dirty="0" smtClean="0">
                <a:solidFill>
                  <a:srgbClr val="0070C0"/>
                </a:solidFill>
              </a:rPr>
              <a:t>)/T) / </a:t>
            </a:r>
            <a:r>
              <a:rPr lang="en-US" sz="2700" dirty="0" smtClean="0">
                <a:solidFill>
                  <a:srgbClr val="0070C0"/>
                </a:solidFill>
                <a:sym typeface="Symbol"/>
              </a:rPr>
              <a:t></a:t>
            </a:r>
            <a:r>
              <a:rPr lang="en-US" sz="2700" dirty="0" smtClean="0">
                <a:solidFill>
                  <a:srgbClr val="0070C0"/>
                </a:solidFill>
              </a:rPr>
              <a:t> d</a:t>
            </a:r>
            <a:r>
              <a:rPr lang="en-US" sz="2700" u="sng" dirty="0" smtClean="0">
                <a:solidFill>
                  <a:srgbClr val="0070C0"/>
                </a:solidFill>
                <a:sym typeface="Symbol"/>
              </a:rPr>
              <a:t></a:t>
            </a:r>
            <a:r>
              <a:rPr lang="en-US" sz="2700" dirty="0" smtClean="0">
                <a:solidFill>
                  <a:srgbClr val="0070C0"/>
                </a:solidFill>
              </a:rPr>
              <a:t> exp( - H(</a:t>
            </a:r>
            <a:r>
              <a:rPr lang="en-US" sz="2700" u="sng" dirty="0" smtClean="0">
                <a:solidFill>
                  <a:srgbClr val="0070C0"/>
                </a:solidFill>
                <a:sym typeface="Symbol"/>
              </a:rPr>
              <a:t></a:t>
            </a:r>
            <a:r>
              <a:rPr lang="en-US" sz="2700" dirty="0" smtClean="0">
                <a:solidFill>
                  <a:srgbClr val="0070C0"/>
                </a:solidFill>
              </a:rPr>
              <a:t>)/T)</a:t>
            </a:r>
          </a:p>
          <a:p>
            <a:r>
              <a:rPr lang="en-US" sz="2700" dirty="0" smtClean="0"/>
              <a:t>Or </a:t>
            </a:r>
            <a:r>
              <a:rPr lang="en-US" sz="2700" dirty="0" smtClean="0">
                <a:solidFill>
                  <a:srgbClr val="0070C0"/>
                </a:solidFill>
              </a:rPr>
              <a:t>P(</a:t>
            </a:r>
            <a:r>
              <a:rPr lang="en-US" sz="2700" u="sng" dirty="0" smtClean="0">
                <a:solidFill>
                  <a:srgbClr val="0070C0"/>
                </a:solidFill>
                <a:sym typeface="Symbol"/>
              </a:rPr>
              <a:t></a:t>
            </a:r>
            <a:r>
              <a:rPr lang="en-US" sz="2700" dirty="0" smtClean="0">
                <a:solidFill>
                  <a:srgbClr val="0070C0"/>
                </a:solidFill>
              </a:rPr>
              <a:t>) = exp( - H(</a:t>
            </a:r>
            <a:r>
              <a:rPr lang="en-US" sz="2700" u="sng" dirty="0" smtClean="0">
                <a:solidFill>
                  <a:srgbClr val="0070C0"/>
                </a:solidFill>
                <a:sym typeface="Symbol"/>
              </a:rPr>
              <a:t></a:t>
            </a:r>
            <a:r>
              <a:rPr lang="en-US" sz="2700" dirty="0" smtClean="0">
                <a:solidFill>
                  <a:srgbClr val="0070C0"/>
                </a:solidFill>
              </a:rPr>
              <a:t>)/T + F/T ) </a:t>
            </a:r>
            <a:r>
              <a:rPr lang="en-US" sz="2700" dirty="0" smtClean="0"/>
              <a:t>				</a:t>
            </a:r>
          </a:p>
          <a:p>
            <a:r>
              <a:rPr lang="en-US" sz="2700" dirty="0" smtClean="0"/>
              <a:t>Minimize </a:t>
            </a:r>
            <a:r>
              <a:rPr lang="en-US" sz="2700" dirty="0" smtClean="0">
                <a:solidFill>
                  <a:srgbClr val="0070C0"/>
                </a:solidFill>
              </a:rPr>
              <a:t>Free Energy</a:t>
            </a:r>
            <a:r>
              <a:rPr lang="en-US" sz="2700" dirty="0" smtClean="0"/>
              <a:t/>
            </a:r>
            <a:br>
              <a:rPr lang="en-US" sz="2700" dirty="0" smtClean="0"/>
            </a:br>
            <a:r>
              <a:rPr lang="en-US" sz="2700" dirty="0" smtClean="0">
                <a:solidFill>
                  <a:srgbClr val="0070C0"/>
                </a:solidFill>
              </a:rPr>
              <a:t>F</a:t>
            </a:r>
            <a:r>
              <a:rPr lang="en-US" sz="2700" baseline="-25000" dirty="0" smtClean="0">
                <a:solidFill>
                  <a:srgbClr val="0070C0"/>
                </a:solidFill>
              </a:rPr>
              <a:t> </a:t>
            </a:r>
            <a:r>
              <a:rPr lang="en-US" sz="2700" dirty="0" smtClean="0">
                <a:solidFill>
                  <a:srgbClr val="0070C0"/>
                </a:solidFill>
              </a:rPr>
              <a:t>= &lt; H</a:t>
            </a:r>
            <a:r>
              <a:rPr lang="en-US" sz="2700" baseline="-25000" dirty="0" smtClean="0">
                <a:solidFill>
                  <a:srgbClr val="0070C0"/>
                </a:solidFill>
              </a:rPr>
              <a:t> </a:t>
            </a:r>
            <a:r>
              <a:rPr lang="en-US" sz="2700" dirty="0" smtClean="0">
                <a:solidFill>
                  <a:srgbClr val="0070C0"/>
                </a:solidFill>
              </a:rPr>
              <a:t>- T S(P) &gt; = </a:t>
            </a:r>
            <a:r>
              <a:rPr lang="en-US" sz="2700" dirty="0" smtClean="0">
                <a:solidFill>
                  <a:srgbClr val="0070C0"/>
                </a:solidFill>
                <a:sym typeface="Symbol"/>
              </a:rPr>
              <a:t></a:t>
            </a:r>
            <a:r>
              <a:rPr lang="en-US" sz="2700" dirty="0" smtClean="0">
                <a:solidFill>
                  <a:srgbClr val="0070C0"/>
                </a:solidFill>
              </a:rPr>
              <a:t> d</a:t>
            </a:r>
            <a:r>
              <a:rPr lang="en-US" sz="2700" u="sng" dirty="0" smtClean="0">
                <a:solidFill>
                  <a:srgbClr val="0070C0"/>
                </a:solidFill>
                <a:sym typeface="Symbol"/>
              </a:rPr>
              <a:t></a:t>
            </a:r>
            <a:r>
              <a:rPr lang="en-US" sz="2700" dirty="0" smtClean="0">
                <a:solidFill>
                  <a:srgbClr val="0070C0"/>
                </a:solidFill>
              </a:rPr>
              <a:t> {P(</a:t>
            </a:r>
            <a:r>
              <a:rPr lang="en-US" sz="2700" u="sng" dirty="0" smtClean="0">
                <a:solidFill>
                  <a:srgbClr val="0070C0"/>
                </a:solidFill>
                <a:sym typeface="Symbol"/>
              </a:rPr>
              <a:t></a:t>
            </a:r>
            <a:r>
              <a:rPr lang="en-US" sz="2700" dirty="0" smtClean="0">
                <a:solidFill>
                  <a:srgbClr val="0070C0"/>
                </a:solidFill>
              </a:rPr>
              <a:t>)H</a:t>
            </a:r>
            <a:r>
              <a:rPr lang="en-US" sz="2700" baseline="-25000" dirty="0" smtClean="0">
                <a:solidFill>
                  <a:srgbClr val="0070C0"/>
                </a:solidFill>
              </a:rPr>
              <a:t> </a:t>
            </a:r>
            <a:r>
              <a:rPr lang="en-US" sz="2700" dirty="0" smtClean="0">
                <a:solidFill>
                  <a:srgbClr val="0070C0"/>
                </a:solidFill>
              </a:rPr>
              <a:t>+ T P(</a:t>
            </a:r>
            <a:r>
              <a:rPr lang="en-US" sz="2700" u="sng" dirty="0" smtClean="0">
                <a:solidFill>
                  <a:srgbClr val="0070C0"/>
                </a:solidFill>
                <a:sym typeface="Symbol"/>
              </a:rPr>
              <a:t></a:t>
            </a:r>
            <a:r>
              <a:rPr lang="en-US" sz="2700" dirty="0" smtClean="0">
                <a:solidFill>
                  <a:srgbClr val="0070C0"/>
                </a:solidFill>
              </a:rPr>
              <a:t>) </a:t>
            </a:r>
            <a:r>
              <a:rPr lang="en-US" sz="2700" dirty="0" err="1" smtClean="0">
                <a:solidFill>
                  <a:srgbClr val="0070C0"/>
                </a:solidFill>
              </a:rPr>
              <a:t>lnP</a:t>
            </a:r>
            <a:r>
              <a:rPr lang="en-US" sz="2700" dirty="0" smtClean="0">
                <a:solidFill>
                  <a:srgbClr val="0070C0"/>
                </a:solidFill>
              </a:rPr>
              <a:t>(</a:t>
            </a:r>
            <a:r>
              <a:rPr lang="en-US" sz="2700" u="sng" dirty="0" smtClean="0">
                <a:solidFill>
                  <a:srgbClr val="0070C0"/>
                </a:solidFill>
                <a:sym typeface="Symbol"/>
              </a:rPr>
              <a:t></a:t>
            </a:r>
            <a:r>
              <a:rPr lang="en-US" sz="2700" dirty="0" smtClean="0">
                <a:solidFill>
                  <a:srgbClr val="0070C0"/>
                </a:solidFill>
              </a:rPr>
              <a:t>)}</a:t>
            </a:r>
          </a:p>
          <a:p>
            <a:r>
              <a:rPr lang="en-US" sz="2700" dirty="0" smtClean="0"/>
              <a:t>Where </a:t>
            </a:r>
            <a:r>
              <a:rPr lang="en-US" sz="2700" u="sng" dirty="0" smtClean="0">
                <a:sym typeface="Symbol"/>
              </a:rPr>
              <a:t></a:t>
            </a:r>
            <a:r>
              <a:rPr lang="en-US" sz="2700" dirty="0" smtClean="0">
                <a:sym typeface="Symbol"/>
              </a:rPr>
              <a:t> are (a subset of) parameters to be minimized</a:t>
            </a:r>
          </a:p>
          <a:p>
            <a:r>
              <a:rPr lang="en-US" sz="2700" dirty="0" smtClean="0">
                <a:solidFill>
                  <a:srgbClr val="0070C0"/>
                </a:solidFill>
                <a:sym typeface="Symbol"/>
              </a:rPr>
              <a:t>Simulated annealing </a:t>
            </a:r>
            <a:r>
              <a:rPr lang="en-US" sz="2700" dirty="0" smtClean="0">
                <a:sym typeface="Symbol"/>
              </a:rPr>
              <a:t>corresponds to doing these integrals by Monte Carlo</a:t>
            </a:r>
          </a:p>
          <a:p>
            <a:r>
              <a:rPr lang="en-US" sz="2700" dirty="0" smtClean="0">
                <a:solidFill>
                  <a:srgbClr val="0070C0"/>
                </a:solidFill>
                <a:sym typeface="Symbol"/>
              </a:rPr>
              <a:t>Deterministic annealing </a:t>
            </a:r>
            <a:r>
              <a:rPr lang="en-US" sz="2700" dirty="0" smtClean="0">
                <a:sym typeface="Symbol"/>
              </a:rPr>
              <a:t>corresponds to doing integrals analytically and is naturally much faster</a:t>
            </a:r>
          </a:p>
          <a:p>
            <a:r>
              <a:rPr lang="en-US" sz="2700" dirty="0" smtClean="0">
                <a:sym typeface="Symbol"/>
              </a:rPr>
              <a:t>In each case temperature is lowered slowly – say by a factor 0.99 at each iteration</a:t>
            </a:r>
            <a:endParaRPr lang="en-US" sz="2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1" name="Rectangle 3"/>
          <p:cNvSpPr>
            <a:spLocks noGrp="1" noChangeArrowheads="1"/>
          </p:cNvSpPr>
          <p:nvPr>
            <p:ph type="body" idx="1"/>
          </p:nvPr>
        </p:nvSpPr>
        <p:spPr>
          <a:xfrm>
            <a:off x="76200" y="5562600"/>
            <a:ext cx="8991600" cy="1295400"/>
          </a:xfrm>
        </p:spPr>
        <p:txBody>
          <a:bodyPr/>
          <a:lstStyle/>
          <a:p>
            <a:r>
              <a:rPr lang="en-US" sz="2400"/>
              <a:t>                    Minimum evolving as temperature decreases</a:t>
            </a:r>
          </a:p>
          <a:p>
            <a:r>
              <a:rPr lang="en-US" sz="2400"/>
              <a:t>                    Movement at fixed temperature going to local minima if not initialized “correctly</a:t>
            </a:r>
          </a:p>
        </p:txBody>
      </p:sp>
      <p:pic>
        <p:nvPicPr>
          <p:cNvPr id="1159172" name="Picture 4" descr="010"/>
          <p:cNvPicPr>
            <a:picLocks noChangeAspect="1" noChangeArrowheads="1"/>
          </p:cNvPicPr>
          <p:nvPr/>
        </p:nvPicPr>
        <p:blipFill>
          <a:blip r:embed="rId3" cstate="print"/>
          <a:srcRect l="13676" t="15947" r="29462" b="26804"/>
          <a:stretch>
            <a:fillRect/>
          </a:stretch>
        </p:blipFill>
        <p:spPr bwMode="auto">
          <a:xfrm>
            <a:off x="2286000" y="0"/>
            <a:ext cx="6858000" cy="5181600"/>
          </a:xfrm>
          <a:prstGeom prst="rect">
            <a:avLst/>
          </a:prstGeom>
          <a:noFill/>
        </p:spPr>
      </p:pic>
      <p:grpSp>
        <p:nvGrpSpPr>
          <p:cNvPr id="2" name="Group 7"/>
          <p:cNvGrpSpPr>
            <a:grpSpLocks/>
          </p:cNvGrpSpPr>
          <p:nvPr/>
        </p:nvGrpSpPr>
        <p:grpSpPr bwMode="auto">
          <a:xfrm>
            <a:off x="685800" y="5867400"/>
            <a:ext cx="1143000" cy="381000"/>
            <a:chOff x="432" y="3456"/>
            <a:chExt cx="720" cy="240"/>
          </a:xfrm>
        </p:grpSpPr>
        <p:sp>
          <p:nvSpPr>
            <p:cNvPr id="1159173" name="Line 5"/>
            <p:cNvSpPr>
              <a:spLocks noChangeShapeType="1"/>
            </p:cNvSpPr>
            <p:nvPr/>
          </p:nvSpPr>
          <p:spPr bwMode="auto">
            <a:xfrm>
              <a:off x="432" y="3456"/>
              <a:ext cx="720" cy="0"/>
            </a:xfrm>
            <a:prstGeom prst="line">
              <a:avLst/>
            </a:prstGeom>
            <a:noFill/>
            <a:ln w="31750">
              <a:solidFill>
                <a:schemeClr val="tx1"/>
              </a:solidFill>
              <a:round/>
              <a:headEnd/>
              <a:tailEnd type="triangle" w="lg" len="lg"/>
            </a:ln>
            <a:effectLst/>
          </p:spPr>
          <p:txBody>
            <a:bodyPr anchor="ctr">
              <a:spAutoFit/>
            </a:bodyPr>
            <a:lstStyle/>
            <a:p>
              <a:pPr algn="ctr" rtl="0" fontAlgn="base">
                <a:spcBef>
                  <a:spcPct val="0"/>
                </a:spcBef>
                <a:spcAft>
                  <a:spcPct val="0"/>
                </a:spcAft>
              </a:pPr>
              <a:endParaRPr lang="en-US" kern="1200" baseline="-25000">
                <a:solidFill>
                  <a:srgbClr val="FFFFFF"/>
                </a:solidFill>
                <a:latin typeface="Times New Roman" pitchFamily="18" charset="0"/>
                <a:ea typeface="+mn-ea"/>
                <a:cs typeface="+mn-cs"/>
              </a:endParaRPr>
            </a:p>
          </p:txBody>
        </p:sp>
        <p:sp>
          <p:nvSpPr>
            <p:cNvPr id="1159174" name="Line 6"/>
            <p:cNvSpPr>
              <a:spLocks noChangeShapeType="1"/>
            </p:cNvSpPr>
            <p:nvPr/>
          </p:nvSpPr>
          <p:spPr bwMode="auto">
            <a:xfrm>
              <a:off x="432" y="3696"/>
              <a:ext cx="720" cy="0"/>
            </a:xfrm>
            <a:prstGeom prst="line">
              <a:avLst/>
            </a:prstGeom>
            <a:noFill/>
            <a:ln w="31750">
              <a:solidFill>
                <a:srgbClr val="CC00FF"/>
              </a:solidFill>
              <a:round/>
              <a:headEnd/>
              <a:tailEnd type="triangle" w="lg" len="lg"/>
            </a:ln>
            <a:effectLst/>
          </p:spPr>
          <p:txBody>
            <a:bodyPr anchor="ctr">
              <a:spAutoFit/>
            </a:bodyPr>
            <a:lstStyle/>
            <a:p>
              <a:pPr algn="ctr" rtl="0" fontAlgn="base">
                <a:spcBef>
                  <a:spcPct val="0"/>
                </a:spcBef>
                <a:spcAft>
                  <a:spcPct val="0"/>
                </a:spcAft>
              </a:pPr>
              <a:endParaRPr lang="en-US" kern="1200" baseline="-25000">
                <a:solidFill>
                  <a:srgbClr val="FFFFFF"/>
                </a:solidFill>
                <a:latin typeface="Times New Roman" pitchFamily="18" charset="0"/>
                <a:ea typeface="+mn-ea"/>
                <a:cs typeface="+mn-cs"/>
              </a:endParaRPr>
            </a:p>
          </p:txBody>
        </p:sp>
      </p:grpSp>
      <p:sp>
        <p:nvSpPr>
          <p:cNvPr id="1159176" name="Text Box 8"/>
          <p:cNvSpPr txBox="1">
            <a:spLocks noChangeArrowheads="1"/>
          </p:cNvSpPr>
          <p:nvPr/>
        </p:nvSpPr>
        <p:spPr bwMode="auto">
          <a:xfrm>
            <a:off x="0" y="2057400"/>
            <a:ext cx="2209800" cy="3140075"/>
          </a:xfrm>
          <a:prstGeom prst="rect">
            <a:avLst/>
          </a:prstGeom>
          <a:noFill/>
          <a:ln w="9525" algn="ctr">
            <a:noFill/>
            <a:miter lim="800000"/>
            <a:headEnd/>
            <a:tailEnd/>
          </a:ln>
          <a:effectLst/>
        </p:spPr>
        <p:txBody>
          <a:bodyPr>
            <a:spAutoFit/>
          </a:bodyPr>
          <a:lstStyle/>
          <a:p>
            <a:pPr algn="l" rtl="0" fontAlgn="base">
              <a:spcBef>
                <a:spcPct val="0"/>
              </a:spcBef>
              <a:spcAft>
                <a:spcPct val="0"/>
              </a:spcAft>
            </a:pPr>
            <a:r>
              <a:rPr lang="en-US" sz="2000" b="1" kern="1200" dirty="0">
                <a:latin typeface="Times New Roman" pitchFamily="18" charset="0"/>
                <a:ea typeface="+mn-ea"/>
                <a:cs typeface="+mn-cs"/>
              </a:rPr>
              <a:t>Solve Linear Equations for each temperature</a:t>
            </a:r>
          </a:p>
          <a:p>
            <a:pPr algn="l" rtl="0" fontAlgn="base">
              <a:spcBef>
                <a:spcPct val="0"/>
              </a:spcBef>
              <a:spcAft>
                <a:spcPct val="0"/>
              </a:spcAft>
            </a:pPr>
            <a:endParaRPr lang="en-US" sz="2000" b="1" kern="1200" dirty="0">
              <a:latin typeface="Times New Roman" pitchFamily="18" charset="0"/>
              <a:ea typeface="+mn-ea"/>
              <a:cs typeface="+mn-cs"/>
            </a:endParaRPr>
          </a:p>
          <a:p>
            <a:pPr algn="l" rtl="0" fontAlgn="base">
              <a:spcBef>
                <a:spcPct val="0"/>
              </a:spcBef>
              <a:spcAft>
                <a:spcPct val="0"/>
              </a:spcAft>
            </a:pPr>
            <a:r>
              <a:rPr lang="en-US" sz="2000" b="1" kern="1200" dirty="0">
                <a:latin typeface="Times New Roman" pitchFamily="18" charset="0"/>
                <a:ea typeface="+mn-ea"/>
                <a:cs typeface="+mn-cs"/>
              </a:rPr>
              <a:t>Nonlinearity effects mitigated by </a:t>
            </a:r>
            <a:r>
              <a:rPr lang="en-US" sz="2000" b="1" kern="1200" dirty="0" smtClean="0">
                <a:latin typeface="Times New Roman" pitchFamily="18" charset="0"/>
                <a:ea typeface="+mn-ea"/>
                <a:cs typeface="+mn-cs"/>
              </a:rPr>
              <a:t>initializing </a:t>
            </a:r>
            <a:r>
              <a:rPr lang="en-US" sz="2000" b="1" kern="1200" dirty="0">
                <a:latin typeface="Times New Roman" pitchFamily="18" charset="0"/>
                <a:ea typeface="+mn-ea"/>
                <a:cs typeface="+mn-cs"/>
              </a:rPr>
              <a:t>with solution at previous higher temperature</a:t>
            </a:r>
          </a:p>
        </p:txBody>
      </p:sp>
      <p:sp>
        <p:nvSpPr>
          <p:cNvPr id="1159170" name="Rectangle 2"/>
          <p:cNvSpPr>
            <a:spLocks noGrp="1" noChangeArrowheads="1"/>
          </p:cNvSpPr>
          <p:nvPr>
            <p:ph type="title"/>
          </p:nvPr>
        </p:nvSpPr>
        <p:spPr>
          <a:xfrm>
            <a:off x="0" y="0"/>
            <a:ext cx="2362200" cy="954107"/>
          </a:xfrm>
          <a:solidFill>
            <a:srgbClr val="000000"/>
          </a:solidFill>
        </p:spPr>
        <p:txBody>
          <a:bodyPr wrap="square">
            <a:spAutoFit/>
          </a:bodyPr>
          <a:lstStyle/>
          <a:p>
            <a:r>
              <a:rPr lang="en-US" sz="2800" dirty="0">
                <a:solidFill>
                  <a:srgbClr val="DEE7F8"/>
                </a:solidFill>
              </a:rPr>
              <a:t>Deterministic</a:t>
            </a:r>
            <a:br>
              <a:rPr lang="en-US" sz="2800" dirty="0">
                <a:solidFill>
                  <a:srgbClr val="DEE7F8"/>
                </a:solidFill>
              </a:rPr>
            </a:br>
            <a:r>
              <a:rPr lang="en-US" sz="2800" dirty="0">
                <a:solidFill>
                  <a:srgbClr val="DEE7F8"/>
                </a:solidFill>
              </a:rPr>
              <a:t>Annealing</a:t>
            </a:r>
          </a:p>
        </p:txBody>
      </p:sp>
      <p:sp>
        <p:nvSpPr>
          <p:cNvPr id="1159177" name="Text Box 9"/>
          <p:cNvSpPr txBox="1">
            <a:spLocks noChangeArrowheads="1"/>
          </p:cNvSpPr>
          <p:nvPr/>
        </p:nvSpPr>
        <p:spPr bwMode="auto">
          <a:xfrm>
            <a:off x="990600" y="1600200"/>
            <a:ext cx="1322388" cy="457200"/>
          </a:xfrm>
          <a:prstGeom prst="rect">
            <a:avLst/>
          </a:prstGeom>
          <a:noFill/>
          <a:ln w="9525" algn="ctr">
            <a:noFill/>
            <a:miter lim="800000"/>
            <a:headEnd/>
            <a:tailEnd/>
          </a:ln>
          <a:effectLst/>
        </p:spPr>
        <p:txBody>
          <a:bodyPr wrap="none">
            <a:spAutoFit/>
          </a:bodyPr>
          <a:lstStyle/>
          <a:p>
            <a:pPr algn="ctr" rtl="0" fontAlgn="base">
              <a:spcBef>
                <a:spcPct val="0"/>
              </a:spcBef>
              <a:spcAft>
                <a:spcPct val="0"/>
              </a:spcAft>
            </a:pPr>
            <a:r>
              <a:rPr lang="en-US" sz="2400" b="1" kern="1200" dirty="0">
                <a:latin typeface="Times New Roman" pitchFamily="18" charset="0"/>
                <a:ea typeface="+mn-ea"/>
                <a:cs typeface="+mn-cs"/>
              </a:rPr>
              <a:t>F({y}, T)</a:t>
            </a:r>
          </a:p>
        </p:txBody>
      </p:sp>
      <p:sp>
        <p:nvSpPr>
          <p:cNvPr id="1159178" name="Text Box 10"/>
          <p:cNvSpPr txBox="1">
            <a:spLocks noChangeArrowheads="1"/>
          </p:cNvSpPr>
          <p:nvPr/>
        </p:nvSpPr>
        <p:spPr bwMode="auto">
          <a:xfrm>
            <a:off x="4052888" y="5181600"/>
            <a:ext cx="2500312" cy="457200"/>
          </a:xfrm>
          <a:prstGeom prst="rect">
            <a:avLst/>
          </a:prstGeom>
          <a:solidFill>
            <a:srgbClr val="000000"/>
          </a:solidFill>
          <a:ln w="9525" algn="ctr">
            <a:noFill/>
            <a:miter lim="800000"/>
            <a:headEnd/>
            <a:tailEnd/>
          </a:ln>
          <a:effectLst/>
        </p:spPr>
        <p:txBody>
          <a:bodyPr wrap="none">
            <a:spAutoFit/>
          </a:bodyPr>
          <a:lstStyle/>
          <a:p>
            <a:pPr algn="ctr" rtl="0" fontAlgn="base">
              <a:spcBef>
                <a:spcPct val="0"/>
              </a:spcBef>
              <a:spcAft>
                <a:spcPct val="0"/>
              </a:spcAft>
            </a:pPr>
            <a:r>
              <a:rPr lang="en-US" sz="2400" b="1" kern="1200" dirty="0">
                <a:solidFill>
                  <a:srgbClr val="FFFF00"/>
                </a:solidFill>
                <a:latin typeface="Times New Roman" pitchFamily="18" charset="0"/>
                <a:ea typeface="+mn-ea"/>
                <a:cs typeface="+mn-cs"/>
              </a:rPr>
              <a:t>Configuration {y}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cstate="print"/>
          <a:srcRect l="18527" t="18552" r="2151" b="14189"/>
          <a:stretch>
            <a:fillRect/>
          </a:stretch>
        </p:blipFill>
        <p:spPr bwMode="auto">
          <a:xfrm>
            <a:off x="381000" y="609600"/>
            <a:ext cx="7524750" cy="6248400"/>
          </a:xfrm>
          <a:prstGeom prst="rect">
            <a:avLst/>
          </a:prstGeom>
          <a:noFill/>
          <a:ln w="9525">
            <a:noFill/>
            <a:miter lim="800000"/>
            <a:headEnd/>
            <a:tailEnd/>
          </a:ln>
        </p:spPr>
      </p:pic>
      <p:sp>
        <p:nvSpPr>
          <p:cNvPr id="20483" name="Text Box 28"/>
          <p:cNvSpPr txBox="1">
            <a:spLocks noChangeArrowheads="1"/>
          </p:cNvSpPr>
          <p:nvPr/>
        </p:nvSpPr>
        <p:spPr bwMode="auto">
          <a:xfrm>
            <a:off x="1162050" y="0"/>
            <a:ext cx="6915150" cy="647700"/>
          </a:xfrm>
          <a:prstGeom prst="rect">
            <a:avLst/>
          </a:prstGeom>
          <a:noFill/>
          <a:ln w="9525" algn="ctr">
            <a:noFill/>
            <a:miter lim="800000"/>
            <a:headEnd/>
            <a:tailEnd/>
          </a:ln>
        </p:spPr>
        <p:txBody>
          <a:bodyPr lIns="38094" tIns="19047" rIns="38094" bIns="19047">
            <a:spAutoFit/>
          </a:bodyPr>
          <a:lstStyle/>
          <a:p>
            <a:pPr algn="l"/>
            <a:r>
              <a:rPr lang="en-US" sz="2000" dirty="0">
                <a:solidFill>
                  <a:srgbClr val="0070C0"/>
                </a:solidFill>
                <a:latin typeface="Corbel" pitchFamily="34" charset="0"/>
              </a:rPr>
              <a:t>Deterministic Annealing Clustering of Indiana Census Data</a:t>
            </a:r>
          </a:p>
          <a:p>
            <a:pPr algn="l"/>
            <a:r>
              <a:rPr lang="en-US" sz="2000" b="0" dirty="0">
                <a:latin typeface="Corbel" pitchFamily="34" charset="0"/>
              </a:rPr>
              <a:t>Decrease temperature (distance scale) to discover more clusters</a:t>
            </a:r>
          </a:p>
        </p:txBody>
      </p:sp>
      <p:sp>
        <p:nvSpPr>
          <p:cNvPr id="20484" name="Text Box 7"/>
          <p:cNvSpPr txBox="1">
            <a:spLocks noChangeArrowheads="1"/>
          </p:cNvSpPr>
          <p:nvPr/>
        </p:nvSpPr>
        <p:spPr bwMode="auto">
          <a:xfrm>
            <a:off x="889000" y="1503363"/>
            <a:ext cx="1089025" cy="403225"/>
          </a:xfrm>
          <a:prstGeom prst="rect">
            <a:avLst/>
          </a:prstGeom>
          <a:noFill/>
          <a:ln w="9525">
            <a:noFill/>
            <a:miter lim="800000"/>
            <a:headEnd/>
            <a:tailEnd/>
          </a:ln>
        </p:spPr>
        <p:txBody>
          <a:bodyPr wrap="none" lIns="38094" tIns="19047" rIns="38094" bIns="19047">
            <a:spAutoFit/>
          </a:bodyPr>
          <a:lstStyle/>
          <a:p>
            <a:pPr algn="l" defTabSz="381000"/>
            <a:r>
              <a:rPr lang="en-US" sz="1200" b="0">
                <a:latin typeface="Arial" pitchFamily="34" charset="0"/>
              </a:rPr>
              <a:t>Distance Scale</a:t>
            </a:r>
            <a:br>
              <a:rPr lang="en-US" sz="1200" b="0">
                <a:latin typeface="Arial" pitchFamily="34" charset="0"/>
              </a:rPr>
            </a:br>
            <a:r>
              <a:rPr lang="en-US" sz="1200" b="0">
                <a:latin typeface="Arial" pitchFamily="34" charset="0"/>
              </a:rPr>
              <a:t>Temperature</a:t>
            </a:r>
            <a:r>
              <a:rPr lang="en-US" sz="1200" b="0" baseline="30000">
                <a:latin typeface="Arial" pitchFamily="34" charset="0"/>
              </a:rPr>
              <a:t>0.5</a:t>
            </a:r>
          </a:p>
        </p:txBody>
      </p:sp>
      <p:sp>
        <p:nvSpPr>
          <p:cNvPr id="5" name="TextBox 4"/>
          <p:cNvSpPr txBox="1"/>
          <p:nvPr/>
        </p:nvSpPr>
        <p:spPr>
          <a:xfrm>
            <a:off x="6553200" y="2514600"/>
            <a:ext cx="2590800" cy="2862322"/>
          </a:xfrm>
          <a:prstGeom prst="rect">
            <a:avLst/>
          </a:prstGeom>
          <a:solidFill>
            <a:schemeClr val="bg1"/>
          </a:solidFill>
        </p:spPr>
        <p:txBody>
          <a:bodyPr wrap="square" rtlCol="0">
            <a:spAutoFit/>
          </a:bodyPr>
          <a:lstStyle/>
          <a:p>
            <a:pPr algn="l"/>
            <a:r>
              <a:rPr lang="en-US" dirty="0" smtClean="0">
                <a:solidFill>
                  <a:srgbClr val="FF0000"/>
                </a:solidFill>
              </a:rPr>
              <a:t>Red</a:t>
            </a:r>
            <a:r>
              <a:rPr lang="en-US" dirty="0" smtClean="0"/>
              <a:t> </a:t>
            </a:r>
            <a:r>
              <a:rPr lang="en-US" dirty="0" smtClean="0">
                <a:solidFill>
                  <a:srgbClr val="000000"/>
                </a:solidFill>
              </a:rPr>
              <a:t>is coarse resolution with 10 clusters</a:t>
            </a:r>
          </a:p>
          <a:p>
            <a:pPr algn="l"/>
            <a:r>
              <a:rPr lang="en-US" dirty="0" smtClean="0">
                <a:solidFill>
                  <a:schemeClr val="tx2">
                    <a:lumMod val="60000"/>
                    <a:lumOff val="40000"/>
                  </a:schemeClr>
                </a:solidFill>
              </a:rPr>
              <a:t>Blue</a:t>
            </a:r>
            <a:r>
              <a:rPr lang="en-US" dirty="0" smtClean="0">
                <a:solidFill>
                  <a:srgbClr val="000000"/>
                </a:solidFill>
              </a:rPr>
              <a:t> is finer resolution with 30 clusters</a:t>
            </a:r>
          </a:p>
          <a:p>
            <a:pPr algn="l"/>
            <a:endParaRPr lang="en-US" dirty="0" smtClean="0">
              <a:solidFill>
                <a:srgbClr val="000000"/>
              </a:solidFill>
            </a:endParaRPr>
          </a:p>
          <a:p>
            <a:pPr algn="l"/>
            <a:r>
              <a:rPr lang="en-US" dirty="0" smtClean="0">
                <a:solidFill>
                  <a:srgbClr val="000000"/>
                </a:solidFill>
              </a:rPr>
              <a:t>Clusters find cities in Indiana</a:t>
            </a:r>
          </a:p>
          <a:p>
            <a:pPr algn="l"/>
            <a:endParaRPr lang="en-US" dirty="0" smtClean="0">
              <a:solidFill>
                <a:srgbClr val="000000"/>
              </a:solidFill>
            </a:endParaRPr>
          </a:p>
          <a:p>
            <a:pPr algn="l"/>
            <a:r>
              <a:rPr lang="en-US" dirty="0" smtClean="0">
                <a:solidFill>
                  <a:srgbClr val="000000"/>
                </a:solidFill>
              </a:rPr>
              <a:t>Distance Scale is </a:t>
            </a:r>
            <a:r>
              <a:rPr lang="en-US" dirty="0" smtClean="0">
                <a:solidFill>
                  <a:srgbClr val="000000"/>
                </a:solidFill>
                <a:sym typeface="Symbol"/>
              </a:rPr>
              <a:t></a:t>
            </a:r>
            <a:r>
              <a:rPr lang="en-US" dirty="0" smtClean="0">
                <a:solidFill>
                  <a:srgbClr val="000000"/>
                </a:solidFill>
              </a:rPr>
              <a:t>Temperature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5290</TotalTime>
  <Words>3719</Words>
  <Application>Microsoft Office PowerPoint</Application>
  <PresentationFormat>On-screen Show (4:3)</PresentationFormat>
  <Paragraphs>713</Paragraphs>
  <Slides>51</Slides>
  <Notes>51</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5" baseType="lpstr">
      <vt:lpstr>3_Office Theme</vt:lpstr>
      <vt:lpstr>4_Office Theme</vt:lpstr>
      <vt:lpstr>Office Theme</vt:lpstr>
      <vt:lpstr>Equation</vt:lpstr>
      <vt:lpstr>Deterministic Annealing: Oct Trees and High Dimension (followed by FutureGrid)</vt:lpstr>
      <vt:lpstr>In 1985 …..</vt:lpstr>
      <vt:lpstr>Global Optimization</vt:lpstr>
      <vt:lpstr>Two Ideas</vt:lpstr>
      <vt:lpstr>Slide 5</vt:lpstr>
      <vt:lpstr>General Deterministic Annealing Formula   </vt:lpstr>
      <vt:lpstr>Deterministic Annealing I</vt:lpstr>
      <vt:lpstr>Deterministic Annealing</vt:lpstr>
      <vt:lpstr>Slide 9</vt:lpstr>
      <vt:lpstr>Deterministic Annealing II</vt:lpstr>
      <vt:lpstr>Implementation of DA I</vt:lpstr>
      <vt:lpstr>Slide 12</vt:lpstr>
      <vt:lpstr>Implementation II</vt:lpstr>
      <vt:lpstr>Multidimensional Scaling MDS</vt:lpstr>
      <vt:lpstr>Implementation III</vt:lpstr>
      <vt:lpstr>High Performance Dimension Reduction and Visualization</vt:lpstr>
      <vt:lpstr>Dimension Reduction Algorithms</vt:lpstr>
      <vt:lpstr>GTM vs. MDS</vt:lpstr>
      <vt:lpstr>Slide 19</vt:lpstr>
      <vt:lpstr>MDS and GTM Comparison</vt:lpstr>
      <vt:lpstr>Interpolation Method</vt:lpstr>
      <vt:lpstr>Quality Comparison  (O(N2) Full vs. Interpolation)</vt:lpstr>
      <vt:lpstr>Mapping Quality  (metagenomics)</vt:lpstr>
      <vt:lpstr>MDS v DA-MDS Runtime Comparison</vt:lpstr>
      <vt:lpstr>Oct Tree for Metagenomics</vt:lpstr>
      <vt:lpstr>Scalable MDS</vt:lpstr>
      <vt:lpstr>Scalable Clustering</vt:lpstr>
      <vt:lpstr>FutureGrid key Concepts I</vt:lpstr>
      <vt:lpstr>FutureGrid key Concepts I</vt:lpstr>
      <vt:lpstr>FutureGrid key Concepts III</vt:lpstr>
      <vt:lpstr>Dynamic Provisioning Results</vt:lpstr>
      <vt:lpstr>FutureGrid Partners</vt:lpstr>
      <vt:lpstr>Compute Hardware</vt:lpstr>
      <vt:lpstr>FutureGrid:  a Grid/Cloud/HPC Testbed</vt:lpstr>
      <vt:lpstr>Network &amp; Internal Interconnects</vt:lpstr>
      <vt:lpstr>Some Current FutureGrid projects I</vt:lpstr>
      <vt:lpstr>Some Current FutureGrid projects II</vt:lpstr>
      <vt:lpstr>Typical FutureGrid Performance Study</vt:lpstr>
      <vt:lpstr>MapReduce</vt:lpstr>
      <vt:lpstr>MapReduce “File/Data Repository” Parallelism</vt:lpstr>
      <vt:lpstr>Applications &amp; Different Interconnection Patterns</vt:lpstr>
      <vt:lpstr>Twister</vt:lpstr>
      <vt:lpstr>Iterative and non-Iterative Computations</vt:lpstr>
      <vt:lpstr>Performance of Matrix Multiplication</vt:lpstr>
      <vt:lpstr>OGF’10 Demo from Rennes</vt:lpstr>
      <vt:lpstr>Education &amp; Outreach on FutureGrid</vt:lpstr>
      <vt:lpstr>Slide 47</vt:lpstr>
      <vt:lpstr>FutureGrid Tutorials</vt:lpstr>
      <vt:lpstr>Software Components</vt:lpstr>
      <vt:lpstr>FutureGrid Layered Software Stack </vt:lpstr>
      <vt:lpstr>FutureGrid Viral Growth Model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239</cp:revision>
  <dcterms:created xsi:type="dcterms:W3CDTF">2010-05-04T01:29:55Z</dcterms:created>
  <dcterms:modified xsi:type="dcterms:W3CDTF">2011-01-13T22:26:10Z</dcterms:modified>
</cp:coreProperties>
</file>