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29"/>
  </p:notesMasterIdLst>
  <p:sldIdLst>
    <p:sldId id="297" r:id="rId2"/>
    <p:sldId id="388" r:id="rId3"/>
    <p:sldId id="389" r:id="rId4"/>
    <p:sldId id="390" r:id="rId5"/>
    <p:sldId id="391" r:id="rId6"/>
    <p:sldId id="393" r:id="rId7"/>
    <p:sldId id="402" r:id="rId8"/>
    <p:sldId id="392" r:id="rId9"/>
    <p:sldId id="394" r:id="rId10"/>
    <p:sldId id="395" r:id="rId11"/>
    <p:sldId id="398" r:id="rId12"/>
    <p:sldId id="399" r:id="rId13"/>
    <p:sldId id="401" r:id="rId14"/>
    <p:sldId id="400" r:id="rId15"/>
    <p:sldId id="337" r:id="rId16"/>
    <p:sldId id="416" r:id="rId17"/>
    <p:sldId id="417" r:id="rId18"/>
    <p:sldId id="422" r:id="rId19"/>
    <p:sldId id="419" r:id="rId20"/>
    <p:sldId id="420" r:id="rId21"/>
    <p:sldId id="421" r:id="rId22"/>
    <p:sldId id="403" r:id="rId23"/>
    <p:sldId id="411" r:id="rId24"/>
    <p:sldId id="412" r:id="rId25"/>
    <p:sldId id="413" r:id="rId26"/>
    <p:sldId id="414" r:id="rId27"/>
    <p:sldId id="41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6" autoAdjust="0"/>
    <p:restoredTop sz="83228" autoAdjust="0"/>
  </p:normalViewPr>
  <p:slideViewPr>
    <p:cSldViewPr>
      <p:cViewPr varScale="1">
        <p:scale>
          <a:sx n="96" d="100"/>
          <a:sy n="96" d="100"/>
        </p:scale>
        <p:origin x="-516" y="-108"/>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20"/>
    </c:view3D>
    <c:floor>
      <c:thickness val="0"/>
    </c:floor>
    <c:sideWall>
      <c:thickness val="0"/>
    </c:sideWall>
    <c:backWall>
      <c:thickness val="0"/>
    </c:backWall>
    <c:plotArea>
      <c:layout>
        <c:manualLayout>
          <c:layoutTarget val="inner"/>
          <c:xMode val="edge"/>
          <c:yMode val="edge"/>
          <c:x val="1.6666666666666666E-2"/>
          <c:y val="0.05"/>
          <c:w val="0.95416666666666672"/>
          <c:h val="0.93125000000000002"/>
        </c:manualLayout>
      </c:layout>
      <c:pie3DChart>
        <c:varyColors val="1"/>
        <c:ser>
          <c:idx val="0"/>
          <c:order val="0"/>
          <c:tx>
            <c:strRef>
              <c:f>Hoja1!$B$1</c:f>
              <c:strCache>
                <c:ptCount val="1"/>
                <c:pt idx="0">
                  <c:v>Columna1</c:v>
                </c:pt>
              </c:strCache>
            </c:strRef>
          </c:tx>
          <c:cat>
            <c:numRef>
              <c:f>Hoja1!$A$2:$A$12</c:f>
              <c:numCache>
                <c:formatCode>General</c:formatCode>
                <c:ptCount val="11"/>
              </c:numCache>
            </c:numRef>
          </c:cat>
          <c:val>
            <c:numRef>
              <c:f>Hoja1!$B$2:$B$12</c:f>
              <c:numCache>
                <c:formatCode>General</c:formatCode>
                <c:ptCount val="11"/>
                <c:pt idx="0">
                  <c:v>3</c:v>
                </c:pt>
                <c:pt idx="1">
                  <c:v>4</c:v>
                </c:pt>
                <c:pt idx="2">
                  <c:v>1</c:v>
                </c:pt>
                <c:pt idx="3">
                  <c:v>2</c:v>
                </c:pt>
                <c:pt idx="4">
                  <c:v>1</c:v>
                </c:pt>
                <c:pt idx="5">
                  <c:v>2</c:v>
                </c:pt>
                <c:pt idx="6">
                  <c:v>3</c:v>
                </c:pt>
                <c:pt idx="7">
                  <c:v>7</c:v>
                </c:pt>
                <c:pt idx="8">
                  <c:v>1</c:v>
                </c:pt>
                <c:pt idx="9">
                  <c:v>2</c:v>
                </c:pt>
                <c:pt idx="10">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363050565944899"/>
          <c:y val="6.4066852367687999E-2"/>
          <c:w val="0.83196758120078695"/>
          <c:h val="0.749303621169916"/>
        </c:manualLayout>
      </c:layout>
      <c:barChart>
        <c:barDir val="col"/>
        <c:grouping val="stacked"/>
        <c:varyColors val="0"/>
        <c:ser>
          <c:idx val="0"/>
          <c:order val="0"/>
          <c:tx>
            <c:strRef>
              <c:f>Eucalyptus_nowait!$B$5</c:f>
              <c:strCache>
                <c:ptCount val="1"/>
                <c:pt idx="0">
                  <c:v>(1) Customize Image</c:v>
                </c:pt>
              </c:strCache>
            </c:strRef>
          </c:tx>
          <c:spPr>
            <a:solidFill>
              <a:srgbClr val="004586"/>
            </a:solidFill>
            <a:ln w="3175">
              <a:solidFill>
                <a:srgbClr val="000000"/>
              </a:solidFill>
              <a:prstDash val="solid"/>
            </a:ln>
          </c:spPr>
          <c:invertIfNegative val="0"/>
          <c:cat>
            <c:numRef>
              <c:f>Eucalyptus_nowait!$N$4:$Q$4</c:f>
              <c:numCache>
                <c:formatCode>General</c:formatCode>
                <c:ptCount val="4"/>
                <c:pt idx="0">
                  <c:v>1</c:v>
                </c:pt>
                <c:pt idx="1">
                  <c:v>2</c:v>
                </c:pt>
                <c:pt idx="2">
                  <c:v>4</c:v>
                </c:pt>
                <c:pt idx="3">
                  <c:v>8</c:v>
                </c:pt>
              </c:numCache>
            </c:numRef>
          </c:cat>
          <c:val>
            <c:numRef>
              <c:f>Eucalyptus_nowait!$N$5:$Q$5</c:f>
              <c:numCache>
                <c:formatCode>General</c:formatCode>
                <c:ptCount val="4"/>
                <c:pt idx="0">
                  <c:v>58.66431200505</c:v>
                </c:pt>
                <c:pt idx="1">
                  <c:v>119.54977079233331</c:v>
                </c:pt>
                <c:pt idx="2">
                  <c:v>228.26919764274999</c:v>
                </c:pt>
                <c:pt idx="3">
                  <c:v>406.11823876695831</c:v>
                </c:pt>
              </c:numCache>
            </c:numRef>
          </c:val>
        </c:ser>
        <c:ser>
          <c:idx val="1"/>
          <c:order val="1"/>
          <c:tx>
            <c:strRef>
              <c:f>Eucalyptus_nowait!$B$6</c:f>
              <c:strCache>
                <c:ptCount val="1"/>
                <c:pt idx="0">
                  <c:v>(2) Retrieve Image from Server Side</c:v>
                </c:pt>
              </c:strCache>
            </c:strRef>
          </c:tx>
          <c:spPr>
            <a:solidFill>
              <a:srgbClr val="FF420E"/>
            </a:solidFill>
            <a:ln w="3175">
              <a:solidFill>
                <a:srgbClr val="000000"/>
              </a:solidFill>
              <a:prstDash val="solid"/>
            </a:ln>
          </c:spPr>
          <c:invertIfNegative val="0"/>
          <c:cat>
            <c:numRef>
              <c:f>Eucalyptus_nowait!$N$4:$Q$4</c:f>
              <c:numCache>
                <c:formatCode>General</c:formatCode>
                <c:ptCount val="4"/>
                <c:pt idx="0">
                  <c:v>1</c:v>
                </c:pt>
                <c:pt idx="1">
                  <c:v>2</c:v>
                </c:pt>
                <c:pt idx="2">
                  <c:v>4</c:v>
                </c:pt>
                <c:pt idx="3">
                  <c:v>8</c:v>
                </c:pt>
              </c:numCache>
            </c:numRef>
          </c:cat>
          <c:val>
            <c:numRef>
              <c:f>Eucalyptus_nowait!$N$6:$Q$6</c:f>
              <c:numCache>
                <c:formatCode>General</c:formatCode>
                <c:ptCount val="4"/>
                <c:pt idx="0">
                  <c:v>24.779690027249998</c:v>
                </c:pt>
                <c:pt idx="1">
                  <c:v>33.156143625583333</c:v>
                </c:pt>
                <c:pt idx="2">
                  <c:v>40.709154725058333</c:v>
                </c:pt>
                <c:pt idx="3">
                  <c:v>49.13509214918335</c:v>
                </c:pt>
              </c:numCache>
            </c:numRef>
          </c:val>
        </c:ser>
        <c:ser>
          <c:idx val="2"/>
          <c:order val="2"/>
          <c:tx>
            <c:strRef>
              <c:f>Eucalyptus_nowait!$B$7</c:f>
              <c:strCache>
                <c:ptCount val="1"/>
                <c:pt idx="0">
                  <c:v>(3) Upload/Register Image into Cloud Infrastructure</c:v>
                </c:pt>
              </c:strCache>
            </c:strRef>
          </c:tx>
          <c:spPr>
            <a:solidFill>
              <a:srgbClr val="FFD320"/>
            </a:solidFill>
            <a:ln w="3175">
              <a:solidFill>
                <a:srgbClr val="000000"/>
              </a:solidFill>
              <a:prstDash val="solid"/>
            </a:ln>
          </c:spPr>
          <c:invertIfNegative val="0"/>
          <c:cat>
            <c:numRef>
              <c:f>Eucalyptus_nowait!$N$4:$Q$4</c:f>
              <c:numCache>
                <c:formatCode>General</c:formatCode>
                <c:ptCount val="4"/>
                <c:pt idx="0">
                  <c:v>1</c:v>
                </c:pt>
                <c:pt idx="1">
                  <c:v>2</c:v>
                </c:pt>
                <c:pt idx="2">
                  <c:v>4</c:v>
                </c:pt>
                <c:pt idx="3">
                  <c:v>8</c:v>
                </c:pt>
              </c:numCache>
            </c:numRef>
          </c:cat>
          <c:val>
            <c:numRef>
              <c:f>Eucalyptus_nowait!$N$7:$Q$7</c:f>
              <c:numCache>
                <c:formatCode>General</c:formatCode>
                <c:ptCount val="4"/>
                <c:pt idx="0">
                  <c:v>80.647147655499978</c:v>
                </c:pt>
                <c:pt idx="1">
                  <c:v>105.22885449735</c:v>
                </c:pt>
                <c:pt idx="2">
                  <c:v>101.0242214799667</c:v>
                </c:pt>
                <c:pt idx="3">
                  <c:v>104.7385145226292</c:v>
                </c:pt>
              </c:numCache>
            </c:numRef>
          </c:val>
        </c:ser>
        <c:dLbls>
          <c:showLegendKey val="0"/>
          <c:showVal val="0"/>
          <c:showCatName val="0"/>
          <c:showSerName val="0"/>
          <c:showPercent val="0"/>
          <c:showBubbleSize val="0"/>
        </c:dLbls>
        <c:gapWidth val="100"/>
        <c:overlap val="100"/>
        <c:axId val="39388288"/>
        <c:axId val="37609472"/>
      </c:barChart>
      <c:catAx>
        <c:axId val="39388288"/>
        <c:scaling>
          <c:orientation val="minMax"/>
        </c:scaling>
        <c:delete val="0"/>
        <c:axPos val="b"/>
        <c:title>
          <c:tx>
            <c:rich>
              <a:bodyPr/>
              <a:lstStyle/>
              <a:p>
                <a:pPr>
                  <a:defRPr sz="1800" b="1" i="0" u="none" strike="noStrike" baseline="0">
                    <a:solidFill>
                      <a:srgbClr val="000000"/>
                    </a:solidFill>
                    <a:latin typeface="+mn-lt"/>
                    <a:ea typeface="Arial"/>
                    <a:cs typeface="Arial"/>
                  </a:defRPr>
                </a:pPr>
                <a:r>
                  <a:rPr lang="en-US" sz="1800">
                    <a:latin typeface="+mn-lt"/>
                  </a:rPr>
                  <a:t>Number of Concurrent Requests</a:t>
                </a:r>
              </a:p>
            </c:rich>
          </c:tx>
          <c:layout>
            <c:manualLayout>
              <c:xMode val="edge"/>
              <c:yMode val="edge"/>
              <c:x val="0.34788678026574799"/>
              <c:y val="0.90246863372847597"/>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600" b="0" i="0" u="none" strike="noStrike" baseline="0">
                <a:solidFill>
                  <a:srgbClr val="000000"/>
                </a:solidFill>
                <a:latin typeface="+mn-lt"/>
                <a:ea typeface="Arial"/>
                <a:cs typeface="Arial"/>
              </a:defRPr>
            </a:pPr>
            <a:endParaRPr lang="en-US"/>
          </a:p>
        </c:txPr>
        <c:crossAx val="37609472"/>
        <c:crossesAt val="0"/>
        <c:auto val="1"/>
        <c:lblAlgn val="ctr"/>
        <c:lblOffset val="100"/>
        <c:tickLblSkip val="1"/>
        <c:tickMarkSkip val="1"/>
        <c:noMultiLvlLbl val="0"/>
      </c:catAx>
      <c:valAx>
        <c:axId val="37609472"/>
        <c:scaling>
          <c:orientation val="minMax"/>
          <c:max val="900"/>
        </c:scaling>
        <c:delete val="0"/>
        <c:axPos val="l"/>
        <c:majorGridlines>
          <c:spPr>
            <a:ln w="3175">
              <a:solidFill>
                <a:srgbClr val="000000"/>
              </a:solidFill>
              <a:prstDash val="solid"/>
            </a:ln>
          </c:spPr>
        </c:majorGridlines>
        <c:title>
          <c:tx>
            <c:rich>
              <a:bodyPr/>
              <a:lstStyle/>
              <a:p>
                <a:pPr>
                  <a:defRPr sz="1800" b="1" i="0" u="none" strike="noStrike" baseline="0">
                    <a:solidFill>
                      <a:srgbClr val="000000"/>
                    </a:solidFill>
                    <a:latin typeface="+mn-lt"/>
                    <a:ea typeface="Arial"/>
                    <a:cs typeface="Arial"/>
                  </a:defRPr>
                </a:pPr>
                <a:r>
                  <a:rPr lang="en-US" sz="1800">
                    <a:latin typeface="+mn-lt"/>
                  </a:rPr>
                  <a:t>Time (s)</a:t>
                </a:r>
              </a:p>
            </c:rich>
          </c:tx>
          <c:layout>
            <c:manualLayout>
              <c:xMode val="edge"/>
              <c:yMode val="edge"/>
              <c:x val="1.9667170953101401E-2"/>
              <c:y val="0.35097493036211702"/>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600" b="0" i="0" u="none" strike="noStrike" baseline="0">
                <a:solidFill>
                  <a:srgbClr val="000000"/>
                </a:solidFill>
                <a:latin typeface="+mn-lt"/>
                <a:ea typeface="Arial"/>
                <a:cs typeface="Arial"/>
              </a:defRPr>
            </a:pPr>
            <a:endParaRPr lang="en-US"/>
          </a:p>
        </c:txPr>
        <c:crossAx val="39388288"/>
        <c:crosses val="autoZero"/>
        <c:crossBetween val="between"/>
      </c:valAx>
      <c:spPr>
        <a:noFill/>
        <a:ln w="3175">
          <a:solidFill>
            <a:srgbClr val="000000"/>
          </a:solidFill>
          <a:prstDash val="solid"/>
        </a:ln>
      </c:spPr>
    </c:plotArea>
    <c:legend>
      <c:legendPos val="r"/>
      <c:layout>
        <c:manualLayout>
          <c:xMode val="edge"/>
          <c:yMode val="edge"/>
          <c:x val="0.18294229822834601"/>
          <c:y val="9.1823353811542802E-2"/>
          <c:w val="0.60259405074365702"/>
          <c:h val="0.23815568550254701"/>
        </c:manualLayout>
      </c:layout>
      <c:overlay val="0"/>
      <c:spPr>
        <a:solidFill>
          <a:schemeClr val="bg1"/>
        </a:solidFill>
        <a:ln w="12700">
          <a:solidFill>
            <a:schemeClr val="tx1"/>
          </a:solidFill>
        </a:ln>
      </c:spPr>
      <c:txPr>
        <a:bodyPr/>
        <a:lstStyle/>
        <a:p>
          <a:pPr>
            <a:defRPr sz="1600" b="0" i="0" u="none" strike="noStrike" baseline="0">
              <a:solidFill>
                <a:srgbClr val="000000"/>
              </a:solidFill>
              <a:latin typeface="+mn-lt"/>
              <a:ea typeface="Arial"/>
              <a:cs typeface="Arial"/>
            </a:defRPr>
          </a:pPr>
          <a:endParaRPr lang="en-US"/>
        </a:p>
      </c:txPr>
    </c:legend>
    <c:plotVisOnly val="1"/>
    <c:dispBlanksAs val="gap"/>
    <c:showDLblsOverMax val="0"/>
  </c:chart>
  <c:spPr>
    <a:solidFill>
      <a:srgbClr val="FFFFFF"/>
    </a:solidFill>
    <a:ln w="9525">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499938993218"/>
          <c:y val="6.4066852367687999E-2"/>
          <c:w val="0.83009796608022901"/>
          <c:h val="0.749303621169916"/>
        </c:manualLayout>
      </c:layout>
      <c:barChart>
        <c:barDir val="col"/>
        <c:grouping val="stacked"/>
        <c:varyColors val="0"/>
        <c:ser>
          <c:idx val="0"/>
          <c:order val="0"/>
          <c:tx>
            <c:strRef>
              <c:f>deploy_openstack_nowait!$B$5</c:f>
              <c:strCache>
                <c:ptCount val="1"/>
                <c:pt idx="0">
                  <c:v>(1) Customize Image</c:v>
                </c:pt>
              </c:strCache>
            </c:strRef>
          </c:tx>
          <c:spPr>
            <a:solidFill>
              <a:srgbClr val="004586"/>
            </a:solidFill>
            <a:ln w="3175">
              <a:solidFill>
                <a:srgbClr val="000000"/>
              </a:solidFill>
              <a:prstDash val="solid"/>
            </a:ln>
          </c:spPr>
          <c:invertIfNegative val="0"/>
          <c:cat>
            <c:numRef>
              <c:f>deploy_openstack_nowait!$O$4:$R$4</c:f>
              <c:numCache>
                <c:formatCode>General</c:formatCode>
                <c:ptCount val="4"/>
                <c:pt idx="0">
                  <c:v>1</c:v>
                </c:pt>
                <c:pt idx="1">
                  <c:v>2</c:v>
                </c:pt>
                <c:pt idx="2">
                  <c:v>4</c:v>
                </c:pt>
                <c:pt idx="3">
                  <c:v>8</c:v>
                </c:pt>
              </c:numCache>
            </c:numRef>
          </c:cat>
          <c:val>
            <c:numRef>
              <c:f>deploy_openstack_nowait!$O$5:$R$5</c:f>
              <c:numCache>
                <c:formatCode>General</c:formatCode>
                <c:ptCount val="4"/>
                <c:pt idx="0">
                  <c:v>73.618240674366675</c:v>
                </c:pt>
                <c:pt idx="1">
                  <c:v>118.8426550625</c:v>
                </c:pt>
                <c:pt idx="2">
                  <c:v>258.30791258808318</c:v>
                </c:pt>
                <c:pt idx="3">
                  <c:v>557.41023480853539</c:v>
                </c:pt>
              </c:numCache>
            </c:numRef>
          </c:val>
        </c:ser>
        <c:ser>
          <c:idx val="1"/>
          <c:order val="1"/>
          <c:tx>
            <c:strRef>
              <c:f>deploy_openstack_nowait!$B$6</c:f>
              <c:strCache>
                <c:ptCount val="1"/>
                <c:pt idx="0">
                  <c:v>(2) Retrieve Image from Server Side</c:v>
                </c:pt>
              </c:strCache>
            </c:strRef>
          </c:tx>
          <c:spPr>
            <a:solidFill>
              <a:srgbClr val="FF420E"/>
            </a:solidFill>
            <a:ln w="3175">
              <a:solidFill>
                <a:srgbClr val="000000"/>
              </a:solidFill>
              <a:prstDash val="solid"/>
            </a:ln>
          </c:spPr>
          <c:invertIfNegative val="0"/>
          <c:cat>
            <c:numRef>
              <c:f>deploy_openstack_nowait!$O$4:$R$4</c:f>
              <c:numCache>
                <c:formatCode>General</c:formatCode>
                <c:ptCount val="4"/>
                <c:pt idx="0">
                  <c:v>1</c:v>
                </c:pt>
                <c:pt idx="1">
                  <c:v>2</c:v>
                </c:pt>
                <c:pt idx="2">
                  <c:v>4</c:v>
                </c:pt>
                <c:pt idx="3">
                  <c:v>8</c:v>
                </c:pt>
              </c:numCache>
            </c:numRef>
          </c:cat>
          <c:val>
            <c:numRef>
              <c:f>deploy_openstack_nowait!$O$6:$R$6</c:f>
              <c:numCache>
                <c:formatCode>General</c:formatCode>
                <c:ptCount val="4"/>
                <c:pt idx="0">
                  <c:v>25.381654342000001</c:v>
                </c:pt>
                <c:pt idx="1">
                  <c:v>29.90212114651667</c:v>
                </c:pt>
                <c:pt idx="2">
                  <c:v>41.764184455066527</c:v>
                </c:pt>
                <c:pt idx="3">
                  <c:v>58.928145527825002</c:v>
                </c:pt>
              </c:numCache>
            </c:numRef>
          </c:val>
        </c:ser>
        <c:ser>
          <c:idx val="2"/>
          <c:order val="2"/>
          <c:tx>
            <c:strRef>
              <c:f>deploy_openstack_nowait!$B$7</c:f>
              <c:strCache>
                <c:ptCount val="1"/>
                <c:pt idx="0">
                  <c:v>(3) Upload/Register Image into Cloud Infrastructure</c:v>
                </c:pt>
              </c:strCache>
            </c:strRef>
          </c:tx>
          <c:spPr>
            <a:solidFill>
              <a:srgbClr val="FFD320"/>
            </a:solidFill>
            <a:ln w="3175">
              <a:solidFill>
                <a:srgbClr val="000000"/>
              </a:solidFill>
              <a:prstDash val="solid"/>
            </a:ln>
          </c:spPr>
          <c:invertIfNegative val="0"/>
          <c:cat>
            <c:numRef>
              <c:f>deploy_openstack_nowait!$O$4:$R$4</c:f>
              <c:numCache>
                <c:formatCode>General</c:formatCode>
                <c:ptCount val="4"/>
                <c:pt idx="0">
                  <c:v>1</c:v>
                </c:pt>
                <c:pt idx="1">
                  <c:v>2</c:v>
                </c:pt>
                <c:pt idx="2">
                  <c:v>4</c:v>
                </c:pt>
                <c:pt idx="3">
                  <c:v>8</c:v>
                </c:pt>
              </c:numCache>
            </c:numRef>
          </c:cat>
          <c:val>
            <c:numRef>
              <c:f>deploy_openstack_nowait!$O$7:$R$7</c:f>
              <c:numCache>
                <c:formatCode>General</c:formatCode>
                <c:ptCount val="4"/>
                <c:pt idx="0">
                  <c:v>89.567660331733336</c:v>
                </c:pt>
                <c:pt idx="1">
                  <c:v>100.69652044759999</c:v>
                </c:pt>
                <c:pt idx="2">
                  <c:v>141.71591929602499</c:v>
                </c:pt>
                <c:pt idx="3">
                  <c:v>171.0579775402035</c:v>
                </c:pt>
              </c:numCache>
            </c:numRef>
          </c:val>
        </c:ser>
        <c:dLbls>
          <c:showLegendKey val="0"/>
          <c:showVal val="0"/>
          <c:showCatName val="0"/>
          <c:showSerName val="0"/>
          <c:showPercent val="0"/>
          <c:showBubbleSize val="0"/>
        </c:dLbls>
        <c:gapWidth val="100"/>
        <c:overlap val="100"/>
        <c:axId val="38725888"/>
        <c:axId val="38736256"/>
      </c:barChart>
      <c:catAx>
        <c:axId val="38725888"/>
        <c:scaling>
          <c:orientation val="minMax"/>
        </c:scaling>
        <c:delete val="0"/>
        <c:axPos val="b"/>
        <c:title>
          <c:tx>
            <c:rich>
              <a:bodyPr/>
              <a:lstStyle/>
              <a:p>
                <a:pPr>
                  <a:defRPr sz="1600" b="1" i="0" u="none" strike="noStrike" baseline="0">
                    <a:solidFill>
                      <a:srgbClr val="000000"/>
                    </a:solidFill>
                    <a:latin typeface="+mn-lt"/>
                    <a:ea typeface="Arial"/>
                    <a:cs typeface="Arial"/>
                  </a:defRPr>
                </a:pPr>
                <a:r>
                  <a:rPr lang="en-US">
                    <a:latin typeface="+mn-lt"/>
                  </a:rPr>
                  <a:t>Number of Concurrent Requests</a:t>
                </a:r>
              </a:p>
            </c:rich>
          </c:tx>
          <c:layout>
            <c:manualLayout>
              <c:xMode val="edge"/>
              <c:yMode val="edge"/>
              <c:x val="0.36221888615516701"/>
              <c:y val="0.89972148109585504"/>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8736256"/>
        <c:crossesAt val="0"/>
        <c:auto val="1"/>
        <c:lblAlgn val="ctr"/>
        <c:lblOffset val="100"/>
        <c:tickLblSkip val="1"/>
        <c:tickMarkSkip val="1"/>
        <c:noMultiLvlLbl val="0"/>
      </c:catAx>
      <c:valAx>
        <c:axId val="38736256"/>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mn-lt"/>
                    <a:ea typeface="Arial"/>
                    <a:cs typeface="Arial"/>
                  </a:defRPr>
                </a:pPr>
                <a:r>
                  <a:rPr lang="en-US">
                    <a:latin typeface="+mn-lt"/>
                  </a:rPr>
                  <a:t>Time (s)</a:t>
                </a:r>
              </a:p>
            </c:rich>
          </c:tx>
          <c:layout>
            <c:manualLayout>
              <c:xMode val="edge"/>
              <c:yMode val="edge"/>
              <c:x val="1.9667170953101401E-2"/>
              <c:y val="0.35097493036211702"/>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400" b="0" i="0" u="none" strike="noStrike" baseline="0">
                <a:solidFill>
                  <a:srgbClr val="000000"/>
                </a:solidFill>
                <a:latin typeface="+mn-lt"/>
                <a:ea typeface="Arial"/>
                <a:cs typeface="Arial"/>
              </a:defRPr>
            </a:pPr>
            <a:endParaRPr lang="en-US"/>
          </a:p>
        </c:txPr>
        <c:crossAx val="38725888"/>
        <c:crosses val="autoZero"/>
        <c:crossBetween val="between"/>
      </c:valAx>
      <c:spPr>
        <a:noFill/>
        <a:ln w="3175">
          <a:solidFill>
            <a:srgbClr val="000000"/>
          </a:solidFill>
          <a:prstDash val="solid"/>
        </a:ln>
      </c:spPr>
    </c:plotArea>
    <c:legend>
      <c:legendPos val="r"/>
      <c:layout>
        <c:manualLayout>
          <c:xMode val="edge"/>
          <c:yMode val="edge"/>
          <c:x val="0.18677342081242501"/>
          <c:y val="9.1815795752803603E-2"/>
          <c:w val="0.59500235230030196"/>
          <c:h val="0.232954724409449"/>
        </c:manualLayout>
      </c:layout>
      <c:overlay val="0"/>
      <c:spPr>
        <a:solidFill>
          <a:schemeClr val="bg1"/>
        </a:solidFill>
        <a:ln w="12700">
          <a:solidFill>
            <a:schemeClr val="tx1"/>
          </a:solidFill>
        </a:ln>
      </c:spPr>
      <c:txPr>
        <a:bodyPr/>
        <a:lstStyle/>
        <a:p>
          <a:pPr>
            <a:defRPr sz="1600" b="0" i="0" u="none" strike="noStrike" baseline="0">
              <a:solidFill>
                <a:srgbClr val="000000"/>
              </a:solidFill>
              <a:latin typeface="+mn-lt"/>
              <a:ea typeface="Arial"/>
              <a:cs typeface="Arial"/>
            </a:defRPr>
          </a:pPr>
          <a:endParaRPr lang="en-US"/>
        </a:p>
      </c:txPr>
    </c:legend>
    <c:plotVisOnly val="1"/>
    <c:dispBlanksAs val="gap"/>
    <c:showDLblsOverMax val="0"/>
  </c:chart>
  <c:spPr>
    <a:solidFill>
      <a:srgbClr val="FFFFFF"/>
    </a:solidFill>
    <a:ln w="9525">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853334598235"/>
          <c:y val="6.52740586415025E-2"/>
          <c:w val="0.49520159377668199"/>
          <c:h val="0.75723153282882405"/>
        </c:manualLayout>
      </c:layout>
      <c:barChart>
        <c:barDir val="col"/>
        <c:grouping val="stacked"/>
        <c:varyColors val="0"/>
        <c:ser>
          <c:idx val="0"/>
          <c:order val="0"/>
          <c:tx>
            <c:strRef>
              <c:f>'Macintosh HD:Users:javidiaz:Documents:[ImageManagement_times.xls]Sheet2'!$A$19</c:f>
              <c:strCache>
                <c:ptCount val="1"/>
                <c:pt idx="0">
                  <c:v>(1) Retrieve Image from Repository</c:v>
                </c:pt>
              </c:strCache>
            </c:strRef>
          </c:tx>
          <c:spPr>
            <a:solidFill>
              <a:srgbClr val="004586"/>
            </a:solidFill>
            <a:ln w="3175">
              <a:solidFill>
                <a:srgbClr val="000000"/>
              </a:solidFill>
              <a:prstDash val="solid"/>
            </a:ln>
          </c:spPr>
          <c:invertIfNegative val="0"/>
          <c:cat>
            <c:numRef>
              <c:f>'Macintosh HD:Users:javidiaz:Documents:[ImageManagement_times.xls]Sheet2'!$B$7</c:f>
              <c:numCache>
                <c:formatCode>General</c:formatCode>
                <c:ptCount val="1"/>
                <c:pt idx="0">
                  <c:v>1</c:v>
                </c:pt>
              </c:numCache>
            </c:numRef>
          </c:cat>
          <c:val>
            <c:numRef>
              <c:f>'Macintosh HD:Users:javidiaz:Documents:[ImageManagement_times.xls]Sheet2'!$B$19</c:f>
              <c:numCache>
                <c:formatCode>General</c:formatCode>
                <c:ptCount val="1"/>
                <c:pt idx="0">
                  <c:v>8.9949171543099986</c:v>
                </c:pt>
              </c:numCache>
            </c:numRef>
          </c:val>
        </c:ser>
        <c:ser>
          <c:idx val="1"/>
          <c:order val="1"/>
          <c:tx>
            <c:strRef>
              <c:f>'Macintosh HD:Users:javidiaz:Documents:[ImageManagement_times.xls]Sheet2'!$A$20</c:f>
              <c:strCache>
                <c:ptCount val="1"/>
                <c:pt idx="0">
                  <c:v>(2) Uncompress Image</c:v>
                </c:pt>
              </c:strCache>
            </c:strRef>
          </c:tx>
          <c:spPr>
            <a:solidFill>
              <a:srgbClr val="FF420E"/>
            </a:solidFill>
            <a:ln w="3175">
              <a:solidFill>
                <a:srgbClr val="000000"/>
              </a:solidFill>
              <a:prstDash val="solid"/>
            </a:ln>
          </c:spPr>
          <c:invertIfNegative val="0"/>
          <c:cat>
            <c:numRef>
              <c:f>'Macintosh HD:Users:javidiaz:Documents:[ImageManagement_times.xls]Sheet2'!$B$7</c:f>
              <c:numCache>
                <c:formatCode>General</c:formatCode>
                <c:ptCount val="1"/>
                <c:pt idx="0">
                  <c:v>1</c:v>
                </c:pt>
              </c:numCache>
            </c:numRef>
          </c:cat>
          <c:val>
            <c:numRef>
              <c:f>'Macintosh HD:Users:javidiaz:Documents:[ImageManagement_times.xls]Sheet2'!$B$20</c:f>
              <c:numCache>
                <c:formatCode>General</c:formatCode>
                <c:ptCount val="1"/>
                <c:pt idx="0">
                  <c:v>62.763322114899999</c:v>
                </c:pt>
              </c:numCache>
            </c:numRef>
          </c:val>
        </c:ser>
        <c:ser>
          <c:idx val="2"/>
          <c:order val="2"/>
          <c:tx>
            <c:strRef>
              <c:f>'Macintosh HD:Users:javidiaz:Documents:[ImageManagement_times.xls]Sheet2'!$A$21</c:f>
              <c:strCache>
                <c:ptCount val="1"/>
                <c:pt idx="0">
                  <c:v>(3) Retrieve Kernels and Update xCAT Tables</c:v>
                </c:pt>
              </c:strCache>
            </c:strRef>
          </c:tx>
          <c:spPr>
            <a:solidFill>
              <a:srgbClr val="FFD320"/>
            </a:solidFill>
            <a:ln w="3175">
              <a:solidFill>
                <a:srgbClr val="000000"/>
              </a:solidFill>
              <a:prstDash val="solid"/>
            </a:ln>
          </c:spPr>
          <c:invertIfNegative val="0"/>
          <c:cat>
            <c:numRef>
              <c:f>'Macintosh HD:Users:javidiaz:Documents:[ImageManagement_times.xls]Sheet2'!$B$7</c:f>
              <c:numCache>
                <c:formatCode>General</c:formatCode>
                <c:ptCount val="1"/>
                <c:pt idx="0">
                  <c:v>1</c:v>
                </c:pt>
              </c:numCache>
            </c:numRef>
          </c:cat>
          <c:val>
            <c:numRef>
              <c:f>'Macintosh HD:Users:javidiaz:Documents:[ImageManagement_times.xls]Sheet2'!$B$21</c:f>
              <c:numCache>
                <c:formatCode>General</c:formatCode>
                <c:ptCount val="1"/>
                <c:pt idx="0">
                  <c:v>16.276529073699979</c:v>
                </c:pt>
              </c:numCache>
            </c:numRef>
          </c:val>
        </c:ser>
        <c:ser>
          <c:idx val="3"/>
          <c:order val="3"/>
          <c:tx>
            <c:strRef>
              <c:f>'Macintosh HD:Users:javidiaz:Documents:[ImageManagement_times.xls]Sheet2'!$A$22</c:f>
              <c:strCache>
                <c:ptCount val="1"/>
                <c:pt idx="0">
                  <c:v>(4) Packimage (xCAT)</c:v>
                </c:pt>
              </c:strCache>
            </c:strRef>
          </c:tx>
          <c:spPr>
            <a:solidFill>
              <a:srgbClr val="579D1C"/>
            </a:solidFill>
            <a:ln w="3175">
              <a:solidFill>
                <a:srgbClr val="000000"/>
              </a:solidFill>
              <a:prstDash val="solid"/>
            </a:ln>
          </c:spPr>
          <c:invertIfNegative val="0"/>
          <c:cat>
            <c:numRef>
              <c:f>'Macintosh HD:Users:javidiaz:Documents:[ImageManagement_times.xls]Sheet2'!$B$7</c:f>
              <c:numCache>
                <c:formatCode>General</c:formatCode>
                <c:ptCount val="1"/>
                <c:pt idx="0">
                  <c:v>1</c:v>
                </c:pt>
              </c:numCache>
            </c:numRef>
          </c:cat>
          <c:val>
            <c:numRef>
              <c:f>'Macintosh HD:Users:javidiaz:Documents:[ImageManagement_times.xls]Sheet2'!$B$22</c:f>
              <c:numCache>
                <c:formatCode>General</c:formatCode>
                <c:ptCount val="1"/>
                <c:pt idx="0">
                  <c:v>31.084762096399999</c:v>
                </c:pt>
              </c:numCache>
            </c:numRef>
          </c:val>
        </c:ser>
        <c:dLbls>
          <c:showLegendKey val="0"/>
          <c:showVal val="0"/>
          <c:showCatName val="0"/>
          <c:showSerName val="0"/>
          <c:showPercent val="0"/>
          <c:showBubbleSize val="0"/>
        </c:dLbls>
        <c:gapWidth val="100"/>
        <c:overlap val="100"/>
        <c:axId val="71717632"/>
        <c:axId val="71719552"/>
      </c:barChart>
      <c:catAx>
        <c:axId val="71717632"/>
        <c:scaling>
          <c:orientation val="minMax"/>
        </c:scaling>
        <c:delete val="0"/>
        <c:axPos val="b"/>
        <c:title>
          <c:tx>
            <c:rich>
              <a:bodyPr/>
              <a:lstStyle/>
              <a:p>
                <a:pPr>
                  <a:defRPr sz="2000" b="1" i="0" u="none" strike="noStrike" baseline="0">
                    <a:solidFill>
                      <a:srgbClr val="000000"/>
                    </a:solidFill>
                    <a:latin typeface="+mn-lt"/>
                    <a:ea typeface="Arial"/>
                    <a:cs typeface="Arial"/>
                  </a:defRPr>
                </a:pPr>
                <a:r>
                  <a:rPr lang="en-US" sz="2000">
                    <a:latin typeface="+mn-lt"/>
                  </a:rPr>
                  <a:t>Number of Concurrent Requests</a:t>
                </a:r>
              </a:p>
            </c:rich>
          </c:tx>
          <c:layout>
            <c:manualLayout>
              <c:xMode val="edge"/>
              <c:yMode val="edge"/>
              <c:x val="0.18975903614457801"/>
              <c:y val="0.906005984251967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mn-lt"/>
                <a:ea typeface="Arial"/>
                <a:cs typeface="Arial"/>
              </a:defRPr>
            </a:pPr>
            <a:endParaRPr lang="en-US"/>
          </a:p>
        </c:txPr>
        <c:crossAx val="71719552"/>
        <c:crosses val="autoZero"/>
        <c:auto val="1"/>
        <c:lblAlgn val="ctr"/>
        <c:lblOffset val="100"/>
        <c:tickLblSkip val="1"/>
        <c:tickMarkSkip val="1"/>
        <c:noMultiLvlLbl val="0"/>
      </c:catAx>
      <c:valAx>
        <c:axId val="71719552"/>
        <c:scaling>
          <c:orientation val="minMax"/>
        </c:scaling>
        <c:delete val="0"/>
        <c:axPos val="l"/>
        <c:majorGridlines>
          <c:spPr>
            <a:ln w="3175">
              <a:solidFill>
                <a:srgbClr val="000000"/>
              </a:solidFill>
              <a:prstDash val="solid"/>
            </a:ln>
          </c:spPr>
        </c:majorGridlines>
        <c:title>
          <c:tx>
            <c:rich>
              <a:bodyPr/>
              <a:lstStyle/>
              <a:p>
                <a:pPr>
                  <a:defRPr sz="2000" b="1" i="0" u="none" strike="noStrike" baseline="0">
                    <a:solidFill>
                      <a:srgbClr val="000000"/>
                    </a:solidFill>
                    <a:latin typeface="+mn-lt"/>
                    <a:ea typeface="Arial"/>
                    <a:cs typeface="Arial"/>
                  </a:defRPr>
                </a:pPr>
                <a:r>
                  <a:rPr lang="en-US" sz="2000" dirty="0">
                    <a:latin typeface="+mn-lt"/>
                  </a:rPr>
                  <a:t>Time (s)</a:t>
                </a:r>
              </a:p>
            </c:rich>
          </c:tx>
          <c:layout>
            <c:manualLayout>
              <c:xMode val="edge"/>
              <c:yMode val="edge"/>
              <c:x val="1.15461847389558E-2"/>
              <c:y val="0.352480629921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mn-lt"/>
                <a:ea typeface="Arial"/>
                <a:cs typeface="Arial"/>
              </a:defRPr>
            </a:pPr>
            <a:endParaRPr lang="en-US"/>
          </a:p>
        </c:txPr>
        <c:crossAx val="71717632"/>
        <c:crosses val="autoZero"/>
        <c:crossBetween val="between"/>
      </c:valAx>
      <c:spPr>
        <a:noFill/>
        <a:ln w="3175">
          <a:solidFill>
            <a:srgbClr val="000000"/>
          </a:solidFill>
          <a:prstDash val="solid"/>
        </a:ln>
      </c:spPr>
    </c:plotArea>
    <c:legend>
      <c:legendPos val="r"/>
      <c:layout>
        <c:manualLayout>
          <c:xMode val="edge"/>
          <c:yMode val="edge"/>
          <c:x val="0.62633636909844104"/>
          <c:y val="0.19027559055118101"/>
          <c:w val="0.362591310122379"/>
          <c:h val="0.56098299212598401"/>
        </c:manualLayout>
      </c:layout>
      <c:overlay val="0"/>
      <c:spPr>
        <a:noFill/>
        <a:ln w="25400">
          <a:noFill/>
        </a:ln>
      </c:spPr>
      <c:txPr>
        <a:bodyPr/>
        <a:lstStyle/>
        <a:p>
          <a:pPr>
            <a:defRPr sz="1800" b="0" i="0" u="none" strike="noStrike" baseline="0">
              <a:solidFill>
                <a:srgbClr val="000000"/>
              </a:solidFill>
              <a:latin typeface="+mn-lt"/>
              <a:ea typeface="Arial"/>
              <a:cs typeface="Arial"/>
            </a:defRPr>
          </a:pPr>
          <a:endParaRPr lang="en-US"/>
        </a:p>
      </c:txPr>
    </c:legend>
    <c:plotVisOnly val="1"/>
    <c:dispBlanksAs val="gap"/>
    <c:showDLblsOverMax val="0"/>
  </c:chart>
  <c:spPr>
    <a:solidFill>
      <a:srgbClr val="FFFFFF"/>
    </a:solidFill>
    <a:ln w="9525">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smtClean="0">
              <a:solidFill>
                <a:schemeClr val="tx1"/>
              </a:solidFill>
            </a:rPr>
            <a:t>Cloud </a:t>
          </a:r>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Twister</a:t>
          </a:r>
        </a:p>
        <a:p>
          <a:r>
            <a:rPr lang="en-US" dirty="0" smtClean="0">
              <a:solidFill>
                <a:schemeClr val="tx1"/>
              </a:solidFill>
            </a:rPr>
            <a:t>HDFS</a:t>
          </a:r>
        </a:p>
        <a:p>
          <a:r>
            <a:rPr lang="en-US" dirty="0" smtClean="0">
              <a:solidFill>
                <a:schemeClr val="tx1"/>
              </a:solidFill>
            </a:rPr>
            <a:t>Swift Object Store</a:t>
          </a: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err="1" smtClean="0">
              <a:solidFill>
                <a:schemeClr val="tx1"/>
              </a:solidFill>
            </a:rPr>
            <a:t>TestbedaaS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FG RAIN</a:t>
          </a:r>
        </a:p>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smtClean="0">
              <a:solidFill>
                <a:schemeClr val="tx1"/>
              </a:solidFill>
            </a:rPr>
            <a:t>OpenStack</a:t>
          </a: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5A7046D3-038A-0946-B8DA-75F41CDB8098}">
      <dgm:prSet phldrT="[Text]"/>
      <dgm:spPr/>
      <dgm:t>
        <a:bodyPr/>
        <a:lstStyle/>
        <a:p>
          <a:r>
            <a:rPr lang="en-US" b="1" dirty="0" err="1" smtClean="0">
              <a:solidFill>
                <a:schemeClr val="tx1"/>
              </a:solidFill>
            </a:rPr>
            <a:t>HPCaaS</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err="1" smtClean="0">
              <a:solidFill>
                <a:schemeClr val="tx1"/>
              </a:solidFill>
            </a:rPr>
            <a:t>Devops</a:t>
          </a:r>
          <a:endParaRPr lang="en-US" dirty="0" smtClean="0">
            <a:solidFill>
              <a:schemeClr val="tx1"/>
            </a:solidFill>
          </a:endParaRPr>
        </a:p>
        <a:p>
          <a:r>
            <a:rPr lang="en-US" dirty="0" err="1" smtClean="0">
              <a:solidFill>
                <a:schemeClr val="tx1"/>
              </a:solidFill>
            </a:rPr>
            <a:t>Exper</a:t>
          </a:r>
          <a:r>
            <a:rPr lang="en-US" dirty="0" smtClean="0">
              <a:solidFill>
                <a:schemeClr val="tx1"/>
              </a:solidFill>
            </a:rPr>
            <a:t>. </a:t>
          </a:r>
          <a:r>
            <a:rPr lang="en-US" dirty="0" err="1" smtClean="0">
              <a:solidFill>
                <a:schemeClr val="tx1"/>
              </a:solidFill>
            </a:rPr>
            <a:t>Manag</a:t>
          </a:r>
          <a:r>
            <a:rPr lang="en-US" dirty="0" smtClean="0">
              <a:solidFill>
                <a:schemeClr val="tx1"/>
              </a:solidFill>
            </a:rPr>
            <a:t>./Pegasus</a:t>
          </a: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smtClean="0">
            <a:solidFill>
              <a:schemeClr val="tx1"/>
            </a:solidFill>
          </a:endParaRPr>
        </a:p>
        <a:p>
          <a:r>
            <a:rPr lang="en-US" dirty="0" smtClean="0">
              <a:solidFill>
                <a:schemeClr val="tx1"/>
              </a:solidFill>
            </a:rPr>
            <a:t>CUDA</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err="1" smtClean="0">
              <a:solidFill>
                <a:schemeClr val="tx1"/>
              </a:solidFill>
            </a:rPr>
            <a:t>GridaaS</a:t>
          </a:r>
          <a:endParaRPr lang="en-US" b="1" dirty="0" smtClean="0">
            <a:solidFill>
              <a:schemeClr val="tx1"/>
            </a:solidFill>
          </a:endParaRP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a:p>
          <a:r>
            <a:rPr lang="en-US" dirty="0" smtClean="0">
              <a:solidFill>
                <a:schemeClr val="tx1"/>
              </a:solidFill>
            </a:rPr>
            <a:t>Globus</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dgm:presLayoutVars>
          <dgm:chMax val="0"/>
          <dgm:chPref val="0"/>
          <dgm:bulletEnabled val="1"/>
        </dgm:presLayoutVars>
      </dgm:prSet>
      <dgm:spPr/>
      <dgm:t>
        <a:bodyPr/>
        <a:lstStyle/>
        <a:p>
          <a:endParaRPr lang="en-US"/>
        </a:p>
      </dgm:t>
    </dgm:pt>
  </dgm:ptLst>
  <dgm:cxnLst>
    <dgm:cxn modelId="{30A7B5DD-430C-6145-A16D-7C2FDE5CB5B7}" srcId="{BC9F2A18-750B-4B4C-A4EC-B99B3AD9147E}" destId="{5A7046D3-038A-0946-B8DA-75F41CDB8098}" srcOrd="3" destOrd="0" parTransId="{0419978C-A7C8-1543-85E4-1D569901ECA8}" sibTransId="{E685CBAC-3E38-B04B-BB70-1B815B7C700B}"/>
    <dgm:cxn modelId="{088B854B-B26F-8849-8CE3-A6EB7F5AB03B}" srcId="{6CDF5F64-414F-D844-B808-8DE56011DFCC}" destId="{77E39105-775B-3D4D-96C5-14E4CB4110EC}" srcOrd="0" destOrd="0" parTransId="{1D851525-FC51-124E-BF61-6EAD15DECF8F}" sibTransId="{4A06103D-9205-AE42-86B4-F52C3CAB4109}"/>
    <dgm:cxn modelId="{E99EE298-CD4F-4346-A4E9-C12A4312159C}" srcId="{BC9F2A18-750B-4B4C-A4EC-B99B3AD9147E}" destId="{900669E4-87A7-5C49-A5E1-84963CF81AAA}" srcOrd="4" destOrd="0" parTransId="{48CB76D8-C95C-C542-8EAD-6936024C9B61}" sibTransId="{E735B69B-BF92-4F49-8A1E-28B0FBA8900F}"/>
    <dgm:cxn modelId="{0018202D-690F-0245-959A-3FE684E0F963}" srcId="{900669E4-87A7-5C49-A5E1-84963CF81AAA}" destId="{EABFDB4B-76EE-F049-B783-32FF7B78C31E}" srcOrd="0" destOrd="0" parTransId="{A6ED6357-12FB-3B4E-8FF5-428654C8A164}" sibTransId="{C971DEF7-5387-2C46-931F-E8207366730B}"/>
    <dgm:cxn modelId="{BC4F0240-5CEA-9B43-BE7F-16F30CE567AC}" srcId="{BC9F2A18-750B-4B4C-A4EC-B99B3AD9147E}" destId="{6CDF5F64-414F-D844-B808-8DE56011DFCC}" srcOrd="1" destOrd="0" parTransId="{C3D185EA-0AFB-3242-840B-C931260D2B60}" sibTransId="{9F6BCFDB-F6B4-B147-AE85-AA2A0CE3B3EB}"/>
    <dgm:cxn modelId="{9DC0349B-89BE-4055-AF7F-D07DD8C99480}" type="presOf" srcId="{5A7046D3-038A-0946-B8DA-75F41CDB8098}" destId="{FCFEE869-3260-8848-805B-21255263F0C6}" srcOrd="0" destOrd="0" presId="urn:microsoft.com/office/officeart/2009/3/layout/IncreasingArrowsProcess"/>
    <dgm:cxn modelId="{7049B422-A4E4-D642-B632-9777BB2AE022}" srcId="{5A7046D3-038A-0946-B8DA-75F41CDB8098}" destId="{065941A5-0E5F-0C49-AFA9-A922E2BA80E1}" srcOrd="1" destOrd="0" parTransId="{188DF1D5-2BAF-E940-B7BC-396FC0A0D14D}" sibTransId="{76B550A4-8A47-9244-A523-778147389CDF}"/>
    <dgm:cxn modelId="{0835E9E3-0068-D547-8CFA-E68BC901B1DE}" srcId="{0978C417-F862-CD43-A9F3-06E174FE3968}" destId="{88F0A5CC-9F8E-174C-AE0C-29EEDDBD234C}" srcOrd="0" destOrd="0" parTransId="{8A2D67B5-79A1-8F46-993A-2E936B5B7683}" sibTransId="{B55343E9-30DA-4C45-A556-6E4FDE0A7AFF}"/>
    <dgm:cxn modelId="{AAF5ED61-B439-4C86-A464-C00A4C5737EB}" type="presOf" srcId="{37731C80-0523-E749-9660-C07AA0EBA3FF}" destId="{AE11D181-40CD-AA43-A283-DD58DD43E998}" srcOrd="0" destOrd="1" presId="urn:microsoft.com/office/officeart/2009/3/layout/IncreasingArrowsProcess"/>
    <dgm:cxn modelId="{0B24A45C-562E-4CC9-9598-F9221E7CAC3E}" type="presOf" srcId="{BC9F2A18-750B-4B4C-A4EC-B99B3AD9147E}" destId="{965C2627-9758-4643-9FBE-55143086510A}" srcOrd="0" destOrd="0" presId="urn:microsoft.com/office/officeart/2009/3/layout/IncreasingArrowsProcess"/>
    <dgm:cxn modelId="{9C80C3A1-BFBF-CB40-A436-D572BEE4D895}" srcId="{900669E4-87A7-5C49-A5E1-84963CF81AAA}" destId="{37731C80-0523-E749-9660-C07AA0EBA3FF}" srcOrd="1" destOrd="0" parTransId="{54E98356-3BD0-7648-AC16-9BB57061E1BA}" sibTransId="{9F1A7661-F6BC-5043-A5CC-DFA85735F8AE}"/>
    <dgm:cxn modelId="{65BEF869-4AFE-4EDC-8C87-6F7E9BDA3E63}" type="presOf" srcId="{5C0E77E8-8A50-054C-A4BF-0C8C401EC59E}" destId="{61F6C000-BD56-7B4F-B80D-4349F954432A}" srcOrd="0" destOrd="0" presId="urn:microsoft.com/office/officeart/2009/3/layout/IncreasingArrowsProcess"/>
    <dgm:cxn modelId="{7D7404CE-E4B0-46FF-9197-578C39767F09}" type="presOf" srcId="{C4D23F30-1676-4149-A194-9F660BF1A352}" destId="{25E35677-269D-7F46-82BA-4AC7CFDF4204}" srcOrd="0" destOrd="2" presId="urn:microsoft.com/office/officeart/2009/3/layout/IncreasingArrowsProcess"/>
    <dgm:cxn modelId="{F91EB6F6-BEFF-4729-85CF-002E84975AD4}" type="presOf" srcId="{6CDF5F64-414F-D844-B808-8DE56011DFCC}" destId="{1685D736-5D8C-2648-9245-8271052F4346}" srcOrd="0" destOrd="0" presId="urn:microsoft.com/office/officeart/2009/3/layout/IncreasingArrowsProcess"/>
    <dgm:cxn modelId="{B78EDACA-B738-4A2E-9074-BD02D23A0C2A}" type="presOf" srcId="{77E39105-775B-3D4D-96C5-14E4CB4110EC}" destId="{FBB464ED-33D5-3C42-9389-977FC034AD32}" srcOrd="0" destOrd="0" presId="urn:microsoft.com/office/officeart/2009/3/layout/IncreasingArrowsProcess"/>
    <dgm:cxn modelId="{84F38AC0-A0C6-42C4-B5DC-00358EA56CB2}" type="presOf" srcId="{88F0A5CC-9F8E-174C-AE0C-29EEDDBD234C}" destId="{9851CF6D-0542-A945-8BD9-8B164A9FF6AF}" srcOrd="0" destOrd="0" presId="urn:microsoft.com/office/officeart/2009/3/layout/IncreasingArrowsProcess"/>
    <dgm:cxn modelId="{C041E3EC-603F-4B00-9679-8C74BB7E5D55}" type="presOf" srcId="{EABFDB4B-76EE-F049-B783-32FF7B78C31E}" destId="{AE11D181-40CD-AA43-A283-DD58DD43E998}" srcOrd="0" destOrd="0" presId="urn:microsoft.com/office/officeart/2009/3/layout/IncreasingArrowsProcess"/>
    <dgm:cxn modelId="{1343413D-CAE2-C243-AAD4-C7F8096D7E7E}" srcId="{BC9F2A18-750B-4B4C-A4EC-B99B3AD9147E}" destId="{5C0E77E8-8A50-054C-A4BF-0C8C401EC59E}" srcOrd="0" destOrd="0" parTransId="{358F9871-618B-FC42-807A-7E5B5464CE9B}" sibTransId="{ECA20274-7C5A-E84E-A279-F2B4D04FC6C8}"/>
    <dgm:cxn modelId="{66A78A74-827D-2444-8460-011BCE18D1C1}" srcId="{6CDF5F64-414F-D844-B808-8DE56011DFCC}" destId="{9E1BC4AA-3D23-D343-9B78-C041D11A00F6}" srcOrd="1" destOrd="0" parTransId="{2EE16838-9F9A-794B-A322-BB401824A5EB}" sibTransId="{128790BC-0A01-8F45-A7C7-2E241B3E26F9}"/>
    <dgm:cxn modelId="{88AC7D6D-9B3D-40AD-AB87-F152A189DC4C}" type="presOf" srcId="{0978C417-F862-CD43-A9F3-06E174FE3968}" destId="{065D51E9-B6DC-154D-B583-B4EBD21A9523}" srcOrd="0" destOrd="0" presId="urn:microsoft.com/office/officeart/2009/3/layout/IncreasingArrowsProcess"/>
    <dgm:cxn modelId="{273884B4-22BA-41F7-B71D-08F53B491B9D}" type="presOf" srcId="{9E1BC4AA-3D23-D343-9B78-C041D11A00F6}" destId="{FBB464ED-33D5-3C42-9389-977FC034AD32}" srcOrd="0" destOrd="1" presId="urn:microsoft.com/office/officeart/2009/3/layout/IncreasingArrowsProcess"/>
    <dgm:cxn modelId="{F5354106-6008-4A38-A62B-0AA4C047B7F1}" type="presOf" srcId="{065941A5-0E5F-0C49-AFA9-A922E2BA80E1}" destId="{25E35677-269D-7F46-82BA-4AC7CFDF4204}" srcOrd="0" destOrd="1"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CC3DAE14-7994-254B-8724-8FCB090F70D9}" srcId="{BC9F2A18-750B-4B4C-A4EC-B99B3AD9147E}" destId="{0978C417-F862-CD43-A9F3-06E174FE3968}" srcOrd="2" destOrd="0" parTransId="{26E577AA-4079-F64E-A353-21190E020C27}" sibTransId="{E78659F1-10F7-F149-935B-27EF599664DB}"/>
    <dgm:cxn modelId="{4164FE7C-029E-4E44-9C68-062CF2B40984}" type="presOf" srcId="{3B86A249-6530-5146-AE38-057A914E849E}" destId="{9851CF6D-0542-A945-8BD9-8B164A9FF6AF}" srcOrd="0" destOrd="1" presId="urn:microsoft.com/office/officeart/2009/3/layout/IncreasingArrowsProcess"/>
    <dgm:cxn modelId="{EB736C77-DDD9-4BA3-AED5-FAF60D292C3D}" type="presOf" srcId="{E385DA56-1A68-BD48-8B1C-E528C49559A4}" destId="{25E35677-269D-7F46-82BA-4AC7CFDF4204}" srcOrd="0" destOrd="0" presId="urn:microsoft.com/office/officeart/2009/3/layout/IncreasingArrowsProcess"/>
    <dgm:cxn modelId="{060079C2-2108-454F-AB93-D3FA6A4BF128}" type="presOf" srcId="{B022D9ED-1E87-A541-B5E6-99C6F5FA8271}" destId="{B49B3F43-B447-2E46-8542-2721C3CCA994}" srcOrd="0" destOrd="0" presId="urn:microsoft.com/office/officeart/2009/3/layout/IncreasingArrowsProcess"/>
    <dgm:cxn modelId="{882E7AD6-9AD6-5F46-A0C8-EB036BDE974F}" srcId="{5C0E77E8-8A50-054C-A4BF-0C8C401EC59E}" destId="{B022D9ED-1E87-A541-B5E6-99C6F5FA8271}" srcOrd="0" destOrd="0" parTransId="{2DBB8F10-1685-754F-B1F7-626E4A8EE461}" sibTransId="{69800242-72AB-6643-84E0-3D961E57A8A8}"/>
    <dgm:cxn modelId="{41FFE48F-F19A-5746-9751-96CBBFC7A824}" srcId="{5A7046D3-038A-0946-B8DA-75F41CDB8098}" destId="{E385DA56-1A68-BD48-8B1C-E528C49559A4}" srcOrd="0" destOrd="0" parTransId="{EAE8014A-57D1-9B46-8042-5B1097EBB4B9}" sibTransId="{C67F296C-430E-9844-8828-E585EFC2EF3C}"/>
    <dgm:cxn modelId="{500135F7-8CDF-EC4E-8692-948B6BEBC388}" srcId="{5A7046D3-038A-0946-B8DA-75F41CDB8098}" destId="{C4D23F30-1676-4149-A194-9F660BF1A352}" srcOrd="2" destOrd="0" parTransId="{66CF13D5-6723-9346-AA22-DDE3BF4412EF}" sibTransId="{BCF3534D-FDA1-484F-9BBE-7560EC043721}"/>
    <dgm:cxn modelId="{FC32BE8A-FCC2-4C59-88D0-700D4D1E2009}" type="presOf" srcId="{900669E4-87A7-5C49-A5E1-84963CF81AAA}" destId="{CB24CEDB-B0EF-C743-825D-AA776BAE9D7F}" srcOrd="0" destOrd="0" presId="urn:microsoft.com/office/officeart/2009/3/layout/IncreasingArrowsProcess"/>
    <dgm:cxn modelId="{658460B6-C877-4B44-AC00-62866A0E0DE2}" type="presParOf" srcId="{965C2627-9758-4643-9FBE-55143086510A}" destId="{61F6C000-BD56-7B4F-B80D-4349F954432A}" srcOrd="0" destOrd="0" presId="urn:microsoft.com/office/officeart/2009/3/layout/IncreasingArrowsProcess"/>
    <dgm:cxn modelId="{2E8ACD6A-166A-447C-A29D-7D889977C208}" type="presParOf" srcId="{965C2627-9758-4643-9FBE-55143086510A}" destId="{B49B3F43-B447-2E46-8542-2721C3CCA994}" srcOrd="1" destOrd="0" presId="urn:microsoft.com/office/officeart/2009/3/layout/IncreasingArrowsProcess"/>
    <dgm:cxn modelId="{67222BEB-609F-4A6E-A63B-60102B9BE0B7}" type="presParOf" srcId="{965C2627-9758-4643-9FBE-55143086510A}" destId="{1685D736-5D8C-2648-9245-8271052F4346}" srcOrd="2" destOrd="0" presId="urn:microsoft.com/office/officeart/2009/3/layout/IncreasingArrowsProcess"/>
    <dgm:cxn modelId="{3E74399B-0624-469A-8077-6D024AD86F3D}" type="presParOf" srcId="{965C2627-9758-4643-9FBE-55143086510A}" destId="{FBB464ED-33D5-3C42-9389-977FC034AD32}" srcOrd="3" destOrd="0" presId="urn:microsoft.com/office/officeart/2009/3/layout/IncreasingArrowsProcess"/>
    <dgm:cxn modelId="{516F9D38-6DB2-4BCE-B964-3900741B99EF}" type="presParOf" srcId="{965C2627-9758-4643-9FBE-55143086510A}" destId="{065D51E9-B6DC-154D-B583-B4EBD21A9523}" srcOrd="4" destOrd="0" presId="urn:microsoft.com/office/officeart/2009/3/layout/IncreasingArrowsProcess"/>
    <dgm:cxn modelId="{D86654C7-B5FA-4B82-B12D-D09F4FDEDC62}" type="presParOf" srcId="{965C2627-9758-4643-9FBE-55143086510A}" destId="{9851CF6D-0542-A945-8BD9-8B164A9FF6AF}" srcOrd="5" destOrd="0" presId="urn:microsoft.com/office/officeart/2009/3/layout/IncreasingArrowsProcess"/>
    <dgm:cxn modelId="{9A44F185-5B51-4A46-93DF-681D137937B8}" type="presParOf" srcId="{965C2627-9758-4643-9FBE-55143086510A}" destId="{FCFEE869-3260-8848-805B-21255263F0C6}" srcOrd="6" destOrd="0" presId="urn:microsoft.com/office/officeart/2009/3/layout/IncreasingArrowsProcess"/>
    <dgm:cxn modelId="{690DF237-CC51-4E15-9EE0-858C667CDDF8}" type="presParOf" srcId="{965C2627-9758-4643-9FBE-55143086510A}" destId="{25E35677-269D-7F46-82BA-4AC7CFDF4204}" srcOrd="7" destOrd="0" presId="urn:microsoft.com/office/officeart/2009/3/layout/IncreasingArrowsProcess"/>
    <dgm:cxn modelId="{C7109B86-5A1D-426D-BD32-9640AC3B1A4D}" type="presParOf" srcId="{965C2627-9758-4643-9FBE-55143086510A}" destId="{CB24CEDB-B0EF-C743-825D-AA776BAE9D7F}" srcOrd="8" destOrd="0" presId="urn:microsoft.com/office/officeart/2009/3/layout/IncreasingArrowsProcess"/>
    <dgm:cxn modelId="{0D3C9ED9-53EB-4BAA-85B2-E329BC5ED7A3}"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6C000-BD56-7B4F-B80D-4349F954432A}">
      <dsp:nvSpPr>
        <dsp:cNvPr id="0" name=""/>
        <dsp:cNvSpPr/>
      </dsp:nvSpPr>
      <dsp:spPr>
        <a:xfrm>
          <a:off x="0" y="337158"/>
          <a:ext cx="7467600" cy="1085998"/>
        </a:xfrm>
        <a:prstGeom prst="rightArrow">
          <a:avLst>
            <a:gd name="adj1" fmla="val 50000"/>
            <a:gd name="adj2" fmla="val 50000"/>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Cloud </a:t>
          </a:r>
          <a:r>
            <a:rPr lang="en-US" sz="2000" b="1" kern="1200" dirty="0" err="1" smtClean="0">
              <a:solidFill>
                <a:schemeClr val="tx1"/>
              </a:solidFill>
            </a:rPr>
            <a:t>PaaS</a:t>
          </a:r>
          <a:endParaRPr lang="en-US" sz="2000" b="1" kern="1200" dirty="0">
            <a:solidFill>
              <a:schemeClr val="tx1"/>
            </a:solidFill>
          </a:endParaRPr>
        </a:p>
      </dsp:txBody>
      <dsp:txXfrm>
        <a:off x="0" y="608658"/>
        <a:ext cx="7196101" cy="542999"/>
      </dsp:txXfrm>
    </dsp:sp>
    <dsp:sp modelId="{B49B3F43-B447-2E46-8542-2721C3CCA994}">
      <dsp:nvSpPr>
        <dsp:cNvPr id="0" name=""/>
        <dsp:cNvSpPr/>
      </dsp:nvSpPr>
      <dsp:spPr>
        <a:xfrm>
          <a:off x="0" y="1173218"/>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err="1" smtClean="0">
              <a:solidFill>
                <a:schemeClr val="tx1"/>
              </a:solidFill>
            </a:rPr>
            <a:t>Hadoop</a:t>
          </a:r>
          <a:endParaRPr lang="en-US" sz="1400" kern="1200" dirty="0" smtClean="0">
            <a:solidFill>
              <a:schemeClr val="tx1"/>
            </a:solidFill>
          </a:endParaRPr>
        </a:p>
        <a:p>
          <a:pPr lvl="0" algn="l" defTabSz="622300">
            <a:lnSpc>
              <a:spcPct val="90000"/>
            </a:lnSpc>
            <a:spcBef>
              <a:spcPct val="0"/>
            </a:spcBef>
            <a:spcAft>
              <a:spcPct val="35000"/>
            </a:spcAft>
          </a:pPr>
          <a:r>
            <a:rPr lang="en-US" sz="1400" kern="1200" dirty="0" smtClean="0">
              <a:solidFill>
                <a:schemeClr val="tx1"/>
              </a:solidFill>
            </a:rPr>
            <a:t>Twister</a:t>
          </a:r>
        </a:p>
        <a:p>
          <a:pPr lvl="0" algn="l" defTabSz="622300">
            <a:lnSpc>
              <a:spcPct val="90000"/>
            </a:lnSpc>
            <a:spcBef>
              <a:spcPct val="0"/>
            </a:spcBef>
            <a:spcAft>
              <a:spcPct val="35000"/>
            </a:spcAft>
          </a:pPr>
          <a:r>
            <a:rPr lang="en-US" sz="1400" kern="1200" dirty="0" smtClean="0">
              <a:solidFill>
                <a:schemeClr val="tx1"/>
              </a:solidFill>
            </a:rPr>
            <a:t>HDFS</a:t>
          </a:r>
        </a:p>
        <a:p>
          <a:pPr lvl="0" algn="l" defTabSz="622300">
            <a:lnSpc>
              <a:spcPct val="90000"/>
            </a:lnSpc>
            <a:spcBef>
              <a:spcPct val="0"/>
            </a:spcBef>
            <a:spcAft>
              <a:spcPct val="35000"/>
            </a:spcAft>
          </a:pPr>
          <a:r>
            <a:rPr lang="en-US" sz="1400" kern="1200" dirty="0" smtClean="0">
              <a:solidFill>
                <a:schemeClr val="tx1"/>
              </a:solidFill>
            </a:rPr>
            <a:t>Swift Object Store</a:t>
          </a:r>
        </a:p>
      </dsp:txBody>
      <dsp:txXfrm>
        <a:off x="0" y="1173218"/>
        <a:ext cx="1380161" cy="1994067"/>
      </dsp:txXfrm>
    </dsp:sp>
    <dsp:sp modelId="{1685D736-5D8C-2648-9245-8271052F4346}">
      <dsp:nvSpPr>
        <dsp:cNvPr id="0" name=""/>
        <dsp:cNvSpPr/>
      </dsp:nvSpPr>
      <dsp:spPr>
        <a:xfrm>
          <a:off x="1380012" y="699297"/>
          <a:ext cx="6087587" cy="1085998"/>
        </a:xfrm>
        <a:prstGeom prst="rightArrow">
          <a:avLst>
            <a:gd name="adj1" fmla="val 50000"/>
            <a:gd name="adj2" fmla="val 50000"/>
          </a:avLst>
        </a:prstGeom>
        <a:solidFill>
          <a:schemeClr val="accent3">
            <a:shade val="50000"/>
            <a:hueOff val="107022"/>
            <a:satOff val="-1708"/>
            <a:lumOff val="164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IaaS</a:t>
          </a:r>
          <a:endParaRPr lang="en-US" sz="2000" b="1" kern="1200" dirty="0">
            <a:solidFill>
              <a:schemeClr val="tx1"/>
            </a:solidFill>
          </a:endParaRPr>
        </a:p>
      </dsp:txBody>
      <dsp:txXfrm>
        <a:off x="1380012" y="970797"/>
        <a:ext cx="5816088" cy="542999"/>
      </dsp:txXfrm>
    </dsp:sp>
    <dsp:sp modelId="{FBB464ED-33D5-3C42-9389-977FC034AD32}">
      <dsp:nvSpPr>
        <dsp:cNvPr id="0" name=""/>
        <dsp:cNvSpPr/>
      </dsp:nvSpPr>
      <dsp:spPr>
        <a:xfrm>
          <a:off x="1380012" y="1535357"/>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Nimbus</a:t>
          </a:r>
          <a:endParaRPr lang="en-US" sz="1400" kern="1200" dirty="0">
            <a:solidFill>
              <a:schemeClr val="tx1"/>
            </a:solidFill>
          </a:endParaRPr>
        </a:p>
        <a:p>
          <a:pPr lvl="0" algn="l" defTabSz="622300">
            <a:lnSpc>
              <a:spcPct val="90000"/>
            </a:lnSpc>
            <a:spcBef>
              <a:spcPct val="0"/>
            </a:spcBef>
            <a:spcAft>
              <a:spcPct val="35000"/>
            </a:spcAft>
          </a:pPr>
          <a:r>
            <a:rPr lang="en-US" sz="1400" kern="1200" dirty="0" smtClean="0">
              <a:solidFill>
                <a:schemeClr val="tx1"/>
              </a:solidFill>
            </a:rPr>
            <a:t>Eucalyptus</a:t>
          </a:r>
        </a:p>
        <a:p>
          <a:pPr lvl="0" algn="l" defTabSz="622300">
            <a:lnSpc>
              <a:spcPct val="90000"/>
            </a:lnSpc>
            <a:spcBef>
              <a:spcPct val="0"/>
            </a:spcBef>
            <a:spcAft>
              <a:spcPct val="35000"/>
            </a:spcAft>
          </a:pPr>
          <a:r>
            <a:rPr lang="en-US" sz="1400" kern="1200" dirty="0" smtClean="0">
              <a:solidFill>
                <a:schemeClr val="tx1"/>
              </a:solidFill>
            </a:rPr>
            <a:t>OpenStack</a:t>
          </a:r>
        </a:p>
        <a:p>
          <a:pPr lvl="0" algn="l" defTabSz="622300">
            <a:lnSpc>
              <a:spcPct val="90000"/>
            </a:lnSpc>
            <a:spcBef>
              <a:spcPct val="0"/>
            </a:spcBef>
            <a:spcAft>
              <a:spcPct val="35000"/>
            </a:spcAft>
          </a:pPr>
          <a:r>
            <a:rPr lang="en-US" sz="1400" kern="1200" dirty="0" err="1" smtClean="0">
              <a:solidFill>
                <a:schemeClr val="tx1"/>
              </a:solidFill>
            </a:rPr>
            <a:t>ViNE</a:t>
          </a:r>
          <a:endParaRPr lang="en-US" sz="1400" kern="1200" dirty="0">
            <a:solidFill>
              <a:schemeClr val="tx1"/>
            </a:solidFill>
          </a:endParaRPr>
        </a:p>
      </dsp:txBody>
      <dsp:txXfrm>
        <a:off x="1380012" y="1535357"/>
        <a:ext cx="1380161" cy="1994067"/>
      </dsp:txXfrm>
    </dsp:sp>
    <dsp:sp modelId="{065D51E9-B6DC-154D-B583-B4EBD21A9523}">
      <dsp:nvSpPr>
        <dsp:cNvPr id="0" name=""/>
        <dsp:cNvSpPr/>
      </dsp:nvSpPr>
      <dsp:spPr>
        <a:xfrm>
          <a:off x="2760024" y="1061436"/>
          <a:ext cx="4707575" cy="1085998"/>
        </a:xfrm>
        <a:prstGeom prst="rightArrow">
          <a:avLst>
            <a:gd name="adj1" fmla="val 50000"/>
            <a:gd name="adj2" fmla="val 50000"/>
          </a:avLst>
        </a:prstGeom>
        <a:solidFill>
          <a:schemeClr val="accent3">
            <a:shade val="50000"/>
            <a:hueOff val="214044"/>
            <a:satOff val="-3415"/>
            <a:lumOff val="328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GridaaS</a:t>
          </a:r>
          <a:endParaRPr lang="en-US" sz="2000" b="1" kern="1200" dirty="0" smtClean="0">
            <a:solidFill>
              <a:schemeClr val="tx1"/>
            </a:solidFill>
          </a:endParaRPr>
        </a:p>
      </dsp:txBody>
      <dsp:txXfrm>
        <a:off x="2760024" y="1332936"/>
        <a:ext cx="4436076" cy="542999"/>
      </dsp:txXfrm>
    </dsp:sp>
    <dsp:sp modelId="{9851CF6D-0542-A945-8BD9-8B164A9FF6AF}">
      <dsp:nvSpPr>
        <dsp:cNvPr id="0" name=""/>
        <dsp:cNvSpPr/>
      </dsp:nvSpPr>
      <dsp:spPr>
        <a:xfrm>
          <a:off x="2760024" y="1897496"/>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Genesis II</a:t>
          </a:r>
        </a:p>
        <a:p>
          <a:pPr lvl="0" algn="l" defTabSz="622300">
            <a:lnSpc>
              <a:spcPct val="90000"/>
            </a:lnSpc>
            <a:spcBef>
              <a:spcPct val="0"/>
            </a:spcBef>
            <a:spcAft>
              <a:spcPct val="35000"/>
            </a:spcAft>
          </a:pPr>
          <a:r>
            <a:rPr lang="en-US" sz="1400" kern="1200" dirty="0" err="1" smtClean="0">
              <a:solidFill>
                <a:schemeClr val="tx1"/>
              </a:solidFill>
            </a:rPr>
            <a:t>Unicore</a:t>
          </a:r>
          <a:endParaRPr lang="en-US" sz="1400" kern="1200" dirty="0" smtClean="0">
            <a:solidFill>
              <a:schemeClr val="tx1"/>
            </a:solidFill>
          </a:endParaRPr>
        </a:p>
        <a:p>
          <a:pPr lvl="0" algn="l" defTabSz="622300">
            <a:lnSpc>
              <a:spcPct val="90000"/>
            </a:lnSpc>
            <a:spcBef>
              <a:spcPct val="0"/>
            </a:spcBef>
            <a:spcAft>
              <a:spcPct val="35000"/>
            </a:spcAft>
          </a:pPr>
          <a:r>
            <a:rPr lang="en-US" sz="1400" kern="1200" dirty="0" smtClean="0">
              <a:solidFill>
                <a:schemeClr val="tx1"/>
              </a:solidFill>
            </a:rPr>
            <a:t>SAGA</a:t>
          </a:r>
        </a:p>
        <a:p>
          <a:pPr lvl="0" algn="l" defTabSz="622300">
            <a:lnSpc>
              <a:spcPct val="90000"/>
            </a:lnSpc>
            <a:spcBef>
              <a:spcPct val="0"/>
            </a:spcBef>
            <a:spcAft>
              <a:spcPct val="35000"/>
            </a:spcAft>
          </a:pPr>
          <a:r>
            <a:rPr lang="en-US" sz="1400" kern="1200" dirty="0" smtClean="0">
              <a:solidFill>
                <a:schemeClr val="tx1"/>
              </a:solidFill>
            </a:rPr>
            <a:t>Globus</a:t>
          </a:r>
        </a:p>
      </dsp:txBody>
      <dsp:txXfrm>
        <a:off x="2760024" y="1897496"/>
        <a:ext cx="1380161" cy="1994067"/>
      </dsp:txXfrm>
    </dsp:sp>
    <dsp:sp modelId="{FCFEE869-3260-8848-805B-21255263F0C6}">
      <dsp:nvSpPr>
        <dsp:cNvPr id="0" name=""/>
        <dsp:cNvSpPr/>
      </dsp:nvSpPr>
      <dsp:spPr>
        <a:xfrm>
          <a:off x="4140784" y="1423575"/>
          <a:ext cx="3326815" cy="1085998"/>
        </a:xfrm>
        <a:prstGeom prst="rightArrow">
          <a:avLst>
            <a:gd name="adj1" fmla="val 50000"/>
            <a:gd name="adj2" fmla="val 50000"/>
          </a:avLst>
        </a:prstGeom>
        <a:solidFill>
          <a:schemeClr val="accent3">
            <a:shade val="50000"/>
            <a:hueOff val="214044"/>
            <a:satOff val="-3415"/>
            <a:lumOff val="328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HPCaaS</a:t>
          </a:r>
          <a:endParaRPr lang="en-US" sz="2000" b="1" kern="1200" dirty="0">
            <a:solidFill>
              <a:schemeClr val="tx1"/>
            </a:solidFill>
          </a:endParaRPr>
        </a:p>
      </dsp:txBody>
      <dsp:txXfrm>
        <a:off x="4140784" y="1695075"/>
        <a:ext cx="3055316" cy="542999"/>
      </dsp:txXfrm>
    </dsp:sp>
    <dsp:sp modelId="{25E35677-269D-7F46-82BA-4AC7CFDF4204}">
      <dsp:nvSpPr>
        <dsp:cNvPr id="0" name=""/>
        <dsp:cNvSpPr/>
      </dsp:nvSpPr>
      <dsp:spPr>
        <a:xfrm>
          <a:off x="4140784" y="2259635"/>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MPI</a:t>
          </a:r>
          <a:endParaRPr lang="en-US" sz="1400" kern="1200" dirty="0">
            <a:solidFill>
              <a:schemeClr val="tx1"/>
            </a:solidFill>
          </a:endParaRPr>
        </a:p>
        <a:p>
          <a:pPr lvl="0" algn="l" defTabSz="622300">
            <a:lnSpc>
              <a:spcPct val="90000"/>
            </a:lnSpc>
            <a:spcBef>
              <a:spcPct val="0"/>
            </a:spcBef>
            <a:spcAft>
              <a:spcPct val="35000"/>
            </a:spcAft>
          </a:pPr>
          <a:r>
            <a:rPr lang="en-US" sz="1400" kern="1200" dirty="0" err="1" smtClean="0">
              <a:solidFill>
                <a:schemeClr val="tx1"/>
              </a:solidFill>
            </a:rPr>
            <a:t>OpenMP</a:t>
          </a:r>
          <a:endParaRPr lang="en-US" sz="1400" kern="1200" dirty="0" smtClean="0">
            <a:solidFill>
              <a:schemeClr val="tx1"/>
            </a:solidFill>
          </a:endParaRPr>
        </a:p>
        <a:p>
          <a:pPr lvl="0" algn="l" defTabSz="622300">
            <a:lnSpc>
              <a:spcPct val="90000"/>
            </a:lnSpc>
            <a:spcBef>
              <a:spcPct val="0"/>
            </a:spcBef>
            <a:spcAft>
              <a:spcPct val="35000"/>
            </a:spcAft>
          </a:pPr>
          <a:r>
            <a:rPr lang="en-US" sz="1400" kern="1200" dirty="0" smtClean="0">
              <a:solidFill>
                <a:schemeClr val="tx1"/>
              </a:solidFill>
            </a:rPr>
            <a:t>CUDA</a:t>
          </a:r>
          <a:endParaRPr lang="en-US" sz="1400" kern="1200" dirty="0">
            <a:solidFill>
              <a:schemeClr val="tx1"/>
            </a:solidFill>
          </a:endParaRPr>
        </a:p>
        <a:p>
          <a:pPr lvl="0" algn="l" defTabSz="622300">
            <a:lnSpc>
              <a:spcPct val="90000"/>
            </a:lnSpc>
            <a:spcBef>
              <a:spcPct val="0"/>
            </a:spcBef>
            <a:spcAft>
              <a:spcPct val="35000"/>
            </a:spcAft>
          </a:pPr>
          <a:endParaRPr lang="en-US" sz="1400" kern="1200" dirty="0">
            <a:solidFill>
              <a:schemeClr val="tx1"/>
            </a:solidFill>
          </a:endParaRPr>
        </a:p>
      </dsp:txBody>
      <dsp:txXfrm>
        <a:off x="4140784" y="2259635"/>
        <a:ext cx="1380161" cy="1994067"/>
      </dsp:txXfrm>
    </dsp:sp>
    <dsp:sp modelId="{CB24CEDB-B0EF-C743-825D-AA776BAE9D7F}">
      <dsp:nvSpPr>
        <dsp:cNvPr id="0" name=""/>
        <dsp:cNvSpPr/>
      </dsp:nvSpPr>
      <dsp:spPr>
        <a:xfrm>
          <a:off x="5520796" y="1785714"/>
          <a:ext cx="1946803" cy="1085998"/>
        </a:xfrm>
        <a:prstGeom prst="rightArrow">
          <a:avLst>
            <a:gd name="adj1" fmla="val 50000"/>
            <a:gd name="adj2" fmla="val 50000"/>
          </a:avLst>
        </a:prstGeom>
        <a:solidFill>
          <a:schemeClr val="accent3">
            <a:shade val="50000"/>
            <a:hueOff val="107022"/>
            <a:satOff val="-1708"/>
            <a:lumOff val="164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TestbedaaS</a:t>
          </a:r>
          <a:endParaRPr lang="en-US" sz="2000" b="1" kern="1200" dirty="0">
            <a:solidFill>
              <a:schemeClr val="tx1"/>
            </a:solidFill>
          </a:endParaRPr>
        </a:p>
      </dsp:txBody>
      <dsp:txXfrm>
        <a:off x="5520796" y="2057214"/>
        <a:ext cx="1675304" cy="542999"/>
      </dsp:txXfrm>
    </dsp:sp>
    <dsp:sp modelId="{AE11D181-40CD-AA43-A283-DD58DD43E998}">
      <dsp:nvSpPr>
        <dsp:cNvPr id="0" name=""/>
        <dsp:cNvSpPr/>
      </dsp:nvSpPr>
      <dsp:spPr>
        <a:xfrm>
          <a:off x="5520796" y="2621774"/>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FG RAIN</a:t>
          </a:r>
        </a:p>
        <a:p>
          <a:pPr lvl="0" algn="l" defTabSz="622300">
            <a:lnSpc>
              <a:spcPct val="90000"/>
            </a:lnSpc>
            <a:spcBef>
              <a:spcPct val="0"/>
            </a:spcBef>
            <a:spcAft>
              <a:spcPct val="35000"/>
            </a:spcAft>
          </a:pPr>
          <a:r>
            <a:rPr lang="en-US" sz="1400" kern="1200" dirty="0" smtClean="0">
              <a:solidFill>
                <a:schemeClr val="tx1"/>
              </a:solidFill>
            </a:rPr>
            <a:t>Portal</a:t>
          </a:r>
        </a:p>
        <a:p>
          <a:pPr lvl="0" algn="l" defTabSz="622300">
            <a:lnSpc>
              <a:spcPct val="90000"/>
            </a:lnSpc>
            <a:spcBef>
              <a:spcPct val="0"/>
            </a:spcBef>
            <a:spcAft>
              <a:spcPct val="35000"/>
            </a:spcAft>
          </a:pPr>
          <a:r>
            <a:rPr lang="en-US" sz="1400" kern="1200" dirty="0" smtClean="0">
              <a:solidFill>
                <a:schemeClr val="tx1"/>
              </a:solidFill>
            </a:rPr>
            <a:t>Inca</a:t>
          </a:r>
        </a:p>
        <a:p>
          <a:pPr lvl="0" algn="l" defTabSz="622300">
            <a:lnSpc>
              <a:spcPct val="90000"/>
            </a:lnSpc>
            <a:spcBef>
              <a:spcPct val="0"/>
            </a:spcBef>
            <a:spcAft>
              <a:spcPct val="35000"/>
            </a:spcAft>
          </a:pPr>
          <a:r>
            <a:rPr lang="en-US" sz="1400" kern="1200" dirty="0" smtClean="0">
              <a:solidFill>
                <a:schemeClr val="tx1"/>
              </a:solidFill>
            </a:rPr>
            <a:t>Ganglia</a:t>
          </a:r>
        </a:p>
        <a:p>
          <a:pPr lvl="0" algn="l" defTabSz="622300">
            <a:lnSpc>
              <a:spcPct val="90000"/>
            </a:lnSpc>
            <a:spcBef>
              <a:spcPct val="0"/>
            </a:spcBef>
            <a:spcAft>
              <a:spcPct val="35000"/>
            </a:spcAft>
          </a:pPr>
          <a:r>
            <a:rPr lang="en-US" sz="1400" kern="1200" dirty="0" err="1" smtClean="0">
              <a:solidFill>
                <a:schemeClr val="tx1"/>
              </a:solidFill>
            </a:rPr>
            <a:t>Devops</a:t>
          </a:r>
          <a:endParaRPr lang="en-US" sz="1400" kern="1200" dirty="0" smtClean="0">
            <a:solidFill>
              <a:schemeClr val="tx1"/>
            </a:solidFill>
          </a:endParaRPr>
        </a:p>
        <a:p>
          <a:pPr lvl="0" algn="l" defTabSz="622300">
            <a:lnSpc>
              <a:spcPct val="90000"/>
            </a:lnSpc>
            <a:spcBef>
              <a:spcPct val="0"/>
            </a:spcBef>
            <a:spcAft>
              <a:spcPct val="35000"/>
            </a:spcAft>
          </a:pPr>
          <a:r>
            <a:rPr lang="en-US" sz="1400" kern="1200" dirty="0" err="1" smtClean="0">
              <a:solidFill>
                <a:schemeClr val="tx1"/>
              </a:solidFill>
            </a:rPr>
            <a:t>Exper</a:t>
          </a:r>
          <a:r>
            <a:rPr lang="en-US" sz="1400" kern="1200" dirty="0" smtClean="0">
              <a:solidFill>
                <a:schemeClr val="tx1"/>
              </a:solidFill>
            </a:rPr>
            <a:t>. </a:t>
          </a:r>
          <a:r>
            <a:rPr lang="en-US" sz="1400" kern="1200" dirty="0" err="1" smtClean="0">
              <a:solidFill>
                <a:schemeClr val="tx1"/>
              </a:solidFill>
            </a:rPr>
            <a:t>Manag</a:t>
          </a:r>
          <a:r>
            <a:rPr lang="en-US" sz="1400" kern="1200" dirty="0" smtClean="0">
              <a:solidFill>
                <a:schemeClr val="tx1"/>
              </a:solidFill>
            </a:rPr>
            <a:t>./Pegasus</a:t>
          </a:r>
        </a:p>
      </dsp:txBody>
      <dsp:txXfrm>
        <a:off x="5520796" y="2621774"/>
        <a:ext cx="1380161" cy="199406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7/22/2012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Times New Roman" pitchFamily="18" charset="0"/>
              </a:rPr>
              <a:t>This picture represents the architecture of our framework.</a:t>
            </a:r>
          </a:p>
          <a:p>
            <a:pPr>
              <a:defRPr/>
            </a:pPr>
            <a:r>
              <a:rPr lang="en-US" dirty="0" smtClean="0">
                <a:latin typeface="Times New Roman" pitchFamily="18" charset="0"/>
              </a:rPr>
              <a:t>-we have devised a component for each one of the processes supporting the image life-cycle. This includes an </a:t>
            </a:r>
          </a:p>
          <a:p>
            <a:pPr>
              <a:buFontTx/>
              <a:buChar char="•"/>
              <a:defRPr/>
            </a:pPr>
            <a:r>
              <a:rPr lang="en-US" dirty="0" smtClean="0">
                <a:latin typeface="Times New Roman" pitchFamily="18" charset="0"/>
              </a:rPr>
              <a:t>image generation component to create images following user requirements, </a:t>
            </a:r>
          </a:p>
          <a:p>
            <a:pPr>
              <a:buFontTx/>
              <a:buChar char="•"/>
              <a:defRPr/>
            </a:pPr>
            <a:r>
              <a:rPr lang="en-US" dirty="0" smtClean="0">
                <a:latin typeface="Times New Roman" pitchFamily="18" charset="0"/>
              </a:rPr>
              <a:t>an image repository component to store, catalog and share images, </a:t>
            </a:r>
          </a:p>
          <a:p>
            <a:pPr>
              <a:buFontTx/>
              <a:buChar char="•"/>
              <a:defRPr/>
            </a:pPr>
            <a:r>
              <a:rPr lang="en-US" dirty="0" smtClean="0">
                <a:latin typeface="Times New Roman" pitchFamily="18" charset="0"/>
              </a:rPr>
              <a:t>an image registration component for preparing, uploading and registering images into specific infrastructures such as HPC or different clouds. Once you have registered an image in a particular infrastructure, users can proceed to instantiate VMs or dynamic provision bare-metal machines with the image. </a:t>
            </a:r>
          </a:p>
          <a:p>
            <a:pPr>
              <a:defRPr/>
            </a:pPr>
            <a:r>
              <a:rPr lang="en-US" dirty="0" smtClean="0">
                <a:latin typeface="Times New Roman" pitchFamily="18" charset="0"/>
              </a:rPr>
              <a:t>Users can access via a python API, a REST service, a convenient command line shell</a:t>
            </a:r>
          </a:p>
          <a:p>
            <a:pPr>
              <a:defRPr/>
            </a:pPr>
            <a:endParaRPr lang="en-US" dirty="0" smtClean="0">
              <a:latin typeface="Times New Roman" pitchFamily="18" charset="0"/>
            </a:endParaRPr>
          </a:p>
          <a:p>
            <a:pPr>
              <a:defRPr/>
            </a:pPr>
            <a:endParaRPr lang="en-US" dirty="0" smtClean="0">
              <a:latin typeface="Times New Roman" pitchFamily="18" charset="0"/>
            </a:endParaRPr>
          </a:p>
          <a:p>
            <a:pPr>
              <a:defRPr/>
            </a:pPr>
            <a:r>
              <a:rPr lang="en-US" i="1" dirty="0" smtClean="0">
                <a:latin typeface="Times New Roman" pitchFamily="18" charset="0"/>
              </a:rPr>
              <a:t>------------------</a:t>
            </a:r>
          </a:p>
          <a:p>
            <a:pPr>
              <a:defRPr/>
            </a:pPr>
            <a:r>
              <a:rPr lang="en-US" i="1" dirty="0" smtClean="0">
                <a:latin typeface="Times New Roman" pitchFamily="18" charset="0"/>
              </a:rPr>
              <a:t>One important feature in our design is how we are not simply storing an image but rather focusing on the way an image is created through abstract </a:t>
            </a:r>
            <a:r>
              <a:rPr lang="en-US" i="1" dirty="0" err="1" smtClean="0">
                <a:latin typeface="Times New Roman" pitchFamily="18" charset="0"/>
              </a:rPr>
              <a:t>templating</a:t>
            </a:r>
            <a:r>
              <a:rPr lang="en-US" i="1" dirty="0" smtClean="0">
                <a:latin typeface="Times New Roman" pitchFamily="18" charset="0"/>
              </a:rPr>
              <a:t>. Thus, it is possible at any time to regenerate an image based on the template describing the software stack and services for a given image. This enables us also to optimize the storage needs for users to manage many images. Instead of storing each image individually, we could just store the template or a pedigree of templates used to generate the images.</a:t>
            </a:r>
          </a:p>
          <a:p>
            <a:pPr>
              <a:defRPr/>
            </a:pPr>
            <a:endParaRPr lang="en-US" i="1" dirty="0" smtClean="0">
              <a:latin typeface="Times New Roman" pitchFamily="18" charset="0"/>
            </a:endParaRPr>
          </a:p>
          <a:p>
            <a:pPr>
              <a:defRPr/>
            </a:pPr>
            <a:r>
              <a:rPr lang="en-US" i="1" dirty="0" smtClean="0">
                <a:latin typeface="Times New Roman" pitchFamily="18" charset="0"/>
              </a:rPr>
              <a:t>To aid storage reduction, our design includes data to assist in measuring usage and performance. This data can be used to purge rarely used images, while they can be recreated on- demand by leveraging the use of </a:t>
            </a:r>
            <a:r>
              <a:rPr lang="en-US" i="1" dirty="0" err="1" smtClean="0">
                <a:latin typeface="Times New Roman" pitchFamily="18" charset="0"/>
              </a:rPr>
              <a:t>templating</a:t>
            </a:r>
            <a:r>
              <a:rPr lang="en-US" i="1" dirty="0" smtClean="0">
                <a:latin typeface="Times New Roman" pitchFamily="18" charset="0"/>
              </a:rPr>
              <a:t>. Moreover, the use of abstract image </a:t>
            </a:r>
            <a:r>
              <a:rPr lang="en-US" i="1" dirty="0" err="1" smtClean="0">
                <a:latin typeface="Times New Roman" pitchFamily="18" charset="0"/>
              </a:rPr>
              <a:t>templating</a:t>
            </a:r>
            <a:r>
              <a:rPr lang="en-US" i="1" dirty="0" smtClean="0">
                <a:latin typeface="Times New Roman" pitchFamily="18" charset="0"/>
              </a:rPr>
              <a:t> will allow us to automatically generate images for a variety of hypervisors and hardware platforms on-demand. Autonomous services could be added to reduce the time needed to create images or deploy them in advance. Reusing images among groups of users and the introduction of a cache as part of the image generation will reduce the memory footprint or avoid the generation all together if an image with the same properties is already available.</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967BA130-21D1-4978-9363-4D61054AA382}" type="slidenum">
              <a:rPr lang="en-US" sz="1200" smtClean="0"/>
              <a:pPr eaLnBrk="1" hangingPunct="1">
                <a:defRPr/>
              </a:pPr>
              <a:t>23</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mtClean="0">
                <a:latin typeface="Times New Roman" pitchFamily="18" charset="0"/>
              </a:rPr>
              <a:t>These tables collects the metadata associated with images and users. This includes information about properties of the images, the access permission by users and the usage. </a:t>
            </a:r>
          </a:p>
          <a:p>
            <a:pPr>
              <a:defRPr/>
            </a:pPr>
            <a:endParaRPr lang="en-US" smtClean="0">
              <a:latin typeface="Times New Roman" pitchFamily="18" charset="0"/>
            </a:endParaRPr>
          </a:p>
          <a:p>
            <a:pPr>
              <a:defRPr/>
            </a:pPr>
            <a:r>
              <a:rPr lang="en-US" smtClean="0">
                <a:latin typeface="Times New Roman" pitchFamily="18" charset="0"/>
              </a:rPr>
              <a:t>--------</a:t>
            </a:r>
          </a:p>
          <a:p>
            <a:pPr>
              <a:defRPr/>
            </a:pPr>
            <a:r>
              <a:rPr lang="en-US" i="1" smtClean="0">
                <a:latin typeface="Times New Roman" pitchFamily="18" charset="0"/>
              </a:rPr>
              <a:t>Access permissions allow the image owner to determine who has access to the image. The simplest types of sharing include private to owner, shared with the public or shared with a set of people defined by a group/project. Usage information is available as part of the metadata to allow information about usage to be recorded. This includes how many times an image was accessed and by whom.</a:t>
            </a:r>
          </a:p>
          <a:p>
            <a:pPr>
              <a:defRPr/>
            </a:pPr>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77906A1F-4AB3-4E00-954A-10D4CC2A57D5}" type="slidenum">
              <a:rPr lang="en-US" sz="1200" smtClean="0"/>
              <a:pPr eaLnBrk="1" hangingPunct="1">
                <a:defRPr/>
              </a:pPr>
              <a:t>24</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mtClean="0">
                <a:latin typeface="Times New Roman" pitchFamily="18" charset="0"/>
              </a:rPr>
              <a:t>the figures use a stacked bar chart to depict the time spent in each phase of this process including (1) customization of the image, (2) retrieval of the image after customization, and (3) the upload and registration of the image to a cloud infrastructure.</a:t>
            </a:r>
          </a:p>
          <a:p>
            <a:pPr>
              <a:defRPr/>
            </a:pPr>
            <a:r>
              <a:rPr lang="en-US" smtClean="0">
                <a:latin typeface="Times New Roman" pitchFamily="18" charset="0"/>
              </a:rPr>
              <a:t>We observe the time needed to customize the image (1) increases with the number of concurrent requests. This phase includes uncompressing the image to prepare the image to be uploaded and registered to the infrastructure. Therefore, when we process several images at the same time, this phase takes longer. To prevent resource starvation, we have introduced a parameter that limits the maximum number of request that are processed concurrently.</a:t>
            </a:r>
          </a:p>
          <a:p>
            <a:pPr>
              <a:defRPr/>
            </a:pPr>
            <a:endParaRPr lang="en-US" smtClean="0">
              <a:latin typeface="Times New Roman" pitchFamily="18" charset="0"/>
            </a:endParaRPr>
          </a:p>
          <a:p>
            <a:pPr>
              <a:defRPr/>
            </a:pPr>
            <a:r>
              <a:rPr lang="en-US" smtClean="0">
                <a:latin typeface="Times New Roman" pitchFamily="18" charset="0"/>
              </a:rPr>
              <a:t>We observe that the time to register an image in OpenStack is higher than in Eucalyptus. This is based on two factors. First, in OpenStack, we need to include certain software to allow OpenStack to contextualize the VM (included in (1)). Second, the process to upload the image to the OpenStack cloud takes longer than in Eucalyptus as we can see in the yellow section. As part of this process, both frameworks compress and split the image in smaller tgz files that are uploaded to the IaaS server. The difference is that OpenStack uncompresses and changes the format of  the image in the server side as part of this process, while Eucalyptus seems to maintain the original compressed version. </a:t>
            </a:r>
          </a:p>
          <a:p>
            <a:pPr>
              <a:defRPr/>
            </a:pPr>
            <a:endParaRPr lang="en-US" smtClean="0">
              <a:latin typeface="Times New Roman" pitchFamily="18" charset="0"/>
            </a:endParaRPr>
          </a:p>
          <a:p>
            <a:pPr>
              <a:defRPr/>
            </a:pPr>
            <a:r>
              <a:rPr lang="en-US" smtClean="0">
                <a:latin typeface="Times New Roman" pitchFamily="18" charset="0"/>
              </a:rPr>
              <a:t>------------</a:t>
            </a:r>
          </a:p>
          <a:p>
            <a:pPr>
              <a:buFontTx/>
              <a:buChar char="-"/>
              <a:defRPr/>
            </a:pPr>
            <a:r>
              <a:rPr lang="en-US" smtClean="0">
                <a:latin typeface="Times New Roman" pitchFamily="18" charset="0"/>
              </a:rPr>
              <a:t>Time needed to deploy an image in OpenStack is higher than in Eucalyptus</a:t>
            </a:r>
          </a:p>
          <a:p>
            <a:pPr marL="628650" lvl="1" indent="-171450">
              <a:buFontTx/>
              <a:buChar char="-"/>
              <a:defRPr/>
            </a:pPr>
            <a:r>
              <a:rPr lang="en-US" smtClean="0">
                <a:latin typeface="Times New Roman" pitchFamily="18" charset="0"/>
              </a:rPr>
              <a:t>OpenStack we need to include certain software to allow OpenStack to contextualize the VM during the instantiation time</a:t>
            </a:r>
          </a:p>
          <a:p>
            <a:pPr marL="628650" lvl="1" indent="-171450">
              <a:buFontTx/>
              <a:buChar char="-"/>
              <a:defRPr/>
            </a:pPr>
            <a:r>
              <a:rPr lang="en-US" smtClean="0">
                <a:latin typeface="Times New Roman" pitchFamily="18" charset="0"/>
              </a:rPr>
              <a:t>The process to upload the image to the OpenStack cloud takes longer than in Eucalyptus</a:t>
            </a:r>
          </a:p>
          <a:p>
            <a:pPr marL="1085850" lvl="2" indent="-171450">
              <a:buFontTx/>
              <a:buChar char="-"/>
              <a:defRPr/>
            </a:pPr>
            <a:r>
              <a:rPr lang="en-US" smtClean="0">
                <a:latin typeface="Times New Roman" pitchFamily="18" charset="0"/>
              </a:rPr>
              <a:t>OpenStack uncompress the image in the server side as part of this process, while Eucalyptus seem to maintain the compress version of the images</a:t>
            </a:r>
          </a:p>
          <a:p>
            <a:pPr>
              <a:defRPr/>
            </a:pPr>
            <a:endParaRPr lang="en-US" smtClean="0">
              <a:latin typeface="Times New Roman" pitchFamily="18" charset="0"/>
            </a:endParaRPr>
          </a:p>
          <a:p>
            <a:pPr>
              <a:defRPr/>
            </a:pPr>
            <a:r>
              <a:rPr lang="en-US" smtClean="0">
                <a:latin typeface="Times New Roman" pitchFamily="18" charset="0"/>
              </a:rPr>
              <a:t>Occasionally OpenStack fails to upload some images when we perform several concurrent requests. These images get stuck in the untarring status and do not evolve to the available one. We suspect that it may be due to some problem with the messaging queue system of our OpenStack deployment, but we could not confirm that because the logs were not very helpful.</a:t>
            </a:r>
          </a:p>
          <a:p>
            <a:pPr>
              <a:defRPr/>
            </a:pPr>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2C36BEA6-C49B-47FB-92E4-CF8061A242E0}" type="slidenum">
              <a:rPr lang="en-US" sz="1200" smtClean="0"/>
              <a:pPr eaLnBrk="1" hangingPunct="1">
                <a:defRPr/>
              </a:pPr>
              <a:t>25</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mtClean="0">
                <a:latin typeface="Times New Roman" pitchFamily="18" charset="0"/>
              </a:rPr>
              <a:t>Finally, we show the results obtained from registering images in our HPC infrastructure utilizing Moab/xCAT. We distinguish the following phases (see Section IV-C) : (1) retrieve the image from the repository, (2) uncompress the image, (3) retrieve kernels and update the xCAT tables, and (4) package the image. </a:t>
            </a:r>
          </a:p>
          <a:p>
            <a:pPr>
              <a:defRPr/>
            </a:pPr>
            <a:endParaRPr lang="en-US" smtClean="0">
              <a:latin typeface="Times New Roman" pitchFamily="18" charset="0"/>
            </a:endParaRPr>
          </a:p>
          <a:p>
            <a:pPr>
              <a:buFontTx/>
              <a:buChar char="-"/>
              <a:defRPr/>
            </a:pPr>
            <a:r>
              <a:rPr lang="en-US" smtClean="0">
                <a:latin typeface="Times New Roman" pitchFamily="18" charset="0"/>
              </a:rPr>
              <a:t>We observe that the overall process only takes about two minutes </a:t>
            </a:r>
          </a:p>
          <a:p>
            <a:pPr>
              <a:buFontTx/>
              <a:buChar char="-"/>
              <a:defRPr/>
            </a:pPr>
            <a:r>
              <a:rPr lang="en-US" smtClean="0">
                <a:latin typeface="Times New Roman" pitchFamily="18" charset="0"/>
              </a:rPr>
              <a:t>The most time consuming parts are uncompress the image (orange part) and execute the xCAT packimage command</a:t>
            </a:r>
          </a:p>
          <a:p>
            <a:pPr marL="628650" lvl="1" indent="-171450">
              <a:buFontTx/>
              <a:buChar char="-"/>
              <a:defRPr/>
            </a:pPr>
            <a:r>
              <a:rPr lang="en-US" smtClean="0">
                <a:latin typeface="Times New Roman" pitchFamily="18" charset="0"/>
              </a:rPr>
              <a:t>Creates a tar/cpio image that will be use to netboot bare-metal machines </a:t>
            </a:r>
          </a:p>
          <a:p>
            <a:pPr>
              <a:defRPr/>
            </a:pPr>
            <a:endParaRPr lang="en-US" smtClean="0">
              <a:latin typeface="Times New Roman" pitchFamily="18" charset="0"/>
            </a:endParaRPr>
          </a:p>
          <a:p>
            <a:pPr>
              <a:defRPr/>
            </a:pPr>
            <a:r>
              <a:rPr lang="en-US" smtClean="0">
                <a:latin typeface="Times New Roman" pitchFamily="18" charset="0"/>
              </a:rPr>
              <a:t>-------------</a:t>
            </a:r>
          </a:p>
          <a:p>
            <a:pPr>
              <a:buFontTx/>
              <a:buChar char="-"/>
              <a:defRPr/>
            </a:pPr>
            <a:r>
              <a:rPr lang="en-US" smtClean="0">
                <a:latin typeface="Times New Roman" pitchFamily="18" charset="0"/>
              </a:rPr>
              <a:t>The scalability of this service is limited because the packimage has to be executed in the machine where xCAT server is installed</a:t>
            </a:r>
          </a:p>
          <a:p>
            <a:pPr>
              <a:defRPr/>
            </a:pPr>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AD775DC9-EB20-49FF-99C2-416FD525E4D0}" type="slidenum">
              <a:rPr lang="en-US" sz="1200" smtClean="0"/>
              <a:pPr eaLnBrk="1" hangingPunct="1">
                <a:defRPr/>
              </a:pPr>
              <a:t>26</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imes New Roman" pitchFamily="18" charset="0"/>
              </a:defRPr>
            </a:lvl1pPr>
            <a:lvl2pPr marL="742950" indent="-285750" eaLnBrk="0" hangingPunct="0">
              <a:defRPr sz="1600" b="1">
                <a:solidFill>
                  <a:schemeClr val="tx1"/>
                </a:solidFill>
                <a:latin typeface="Times New Roman" pitchFamily="18" charset="0"/>
              </a:defRPr>
            </a:lvl2pPr>
            <a:lvl3pPr marL="1143000" indent="-228600" eaLnBrk="0" hangingPunct="0">
              <a:defRPr sz="1600" b="1">
                <a:solidFill>
                  <a:schemeClr val="tx1"/>
                </a:solidFill>
                <a:latin typeface="Times New Roman" pitchFamily="18" charset="0"/>
              </a:defRPr>
            </a:lvl3pPr>
            <a:lvl4pPr marL="1600200" indent="-228600" eaLnBrk="0" hangingPunct="0">
              <a:defRPr sz="1600" b="1">
                <a:solidFill>
                  <a:schemeClr val="tx1"/>
                </a:solidFill>
                <a:latin typeface="Times New Roman" pitchFamily="18" charset="0"/>
              </a:defRPr>
            </a:lvl4pPr>
            <a:lvl5pPr marL="2057400" indent="-228600" eaLnBrk="0" hangingPunct="0">
              <a:defRPr sz="1600" b="1">
                <a:solidFill>
                  <a:schemeClr val="tx1"/>
                </a:solidFill>
                <a:latin typeface="Times New Roman" pitchFamily="18" charset="0"/>
              </a:defRPr>
            </a:lvl5pPr>
            <a:lvl6pPr marL="2514600" indent="-228600" algn="ctr" eaLnBrk="0" fontAlgn="base" hangingPunct="0">
              <a:spcBef>
                <a:spcPct val="0"/>
              </a:spcBef>
              <a:spcAft>
                <a:spcPct val="0"/>
              </a:spcAft>
              <a:defRPr sz="1600" b="1">
                <a:solidFill>
                  <a:schemeClr val="tx1"/>
                </a:solidFill>
                <a:latin typeface="Times New Roman" pitchFamily="18" charset="0"/>
              </a:defRPr>
            </a:lvl6pPr>
            <a:lvl7pPr marL="2971800" indent="-228600" algn="ctr" eaLnBrk="0" fontAlgn="base" hangingPunct="0">
              <a:spcBef>
                <a:spcPct val="0"/>
              </a:spcBef>
              <a:spcAft>
                <a:spcPct val="0"/>
              </a:spcAft>
              <a:defRPr sz="1600" b="1">
                <a:solidFill>
                  <a:schemeClr val="tx1"/>
                </a:solidFill>
                <a:latin typeface="Times New Roman" pitchFamily="18" charset="0"/>
              </a:defRPr>
            </a:lvl7pPr>
            <a:lvl8pPr marL="3429000" indent="-228600" algn="ctr" eaLnBrk="0" fontAlgn="base" hangingPunct="0">
              <a:spcBef>
                <a:spcPct val="0"/>
              </a:spcBef>
              <a:spcAft>
                <a:spcPct val="0"/>
              </a:spcAft>
              <a:defRPr sz="1600" b="1">
                <a:solidFill>
                  <a:schemeClr val="tx1"/>
                </a:solidFill>
                <a:latin typeface="Times New Roman" pitchFamily="18" charset="0"/>
              </a:defRPr>
            </a:lvl8pPr>
            <a:lvl9pPr marL="3886200" indent="-228600" algn="ctr" eaLnBrk="0" fontAlgn="base" hangingPunct="0">
              <a:spcBef>
                <a:spcPct val="0"/>
              </a:spcBef>
              <a:spcAft>
                <a:spcPct val="0"/>
              </a:spcAft>
              <a:defRPr sz="1600" b="1">
                <a:solidFill>
                  <a:schemeClr val="tx1"/>
                </a:solidFill>
                <a:latin typeface="Times New Roman" pitchFamily="18" charset="0"/>
              </a:defRPr>
            </a:lvl9pPr>
          </a:lstStyle>
          <a:p>
            <a:fld id="{06EBFACF-3A3D-43AC-A88C-234F5D39B72F}" type="slidenum">
              <a:rPr lang="en-US" sz="1200" smtClean="0">
                <a:solidFill>
                  <a:srgbClr val="000000"/>
                </a:solidFill>
              </a:rPr>
              <a:pPr/>
              <a:t>3</a:t>
            </a:fld>
            <a:endParaRPr lang="en-US" sz="1200" smtClean="0">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imes New Roman" pitchFamily="18" charset="0"/>
              </a:defRPr>
            </a:lvl1pPr>
            <a:lvl2pPr marL="742950" indent="-285750" eaLnBrk="0" hangingPunct="0">
              <a:defRPr sz="1600" b="1">
                <a:solidFill>
                  <a:schemeClr val="tx1"/>
                </a:solidFill>
                <a:latin typeface="Times New Roman" pitchFamily="18" charset="0"/>
              </a:defRPr>
            </a:lvl2pPr>
            <a:lvl3pPr marL="1143000" indent="-228600" eaLnBrk="0" hangingPunct="0">
              <a:defRPr sz="1600" b="1">
                <a:solidFill>
                  <a:schemeClr val="tx1"/>
                </a:solidFill>
                <a:latin typeface="Times New Roman" pitchFamily="18" charset="0"/>
              </a:defRPr>
            </a:lvl3pPr>
            <a:lvl4pPr marL="1600200" indent="-228600" eaLnBrk="0" hangingPunct="0">
              <a:defRPr sz="1600" b="1">
                <a:solidFill>
                  <a:schemeClr val="tx1"/>
                </a:solidFill>
                <a:latin typeface="Times New Roman" pitchFamily="18" charset="0"/>
              </a:defRPr>
            </a:lvl4pPr>
            <a:lvl5pPr marL="2057400" indent="-228600" eaLnBrk="0" hangingPunct="0">
              <a:defRPr sz="1600" b="1">
                <a:solidFill>
                  <a:schemeClr val="tx1"/>
                </a:solidFill>
                <a:latin typeface="Times New Roman" pitchFamily="18" charset="0"/>
              </a:defRPr>
            </a:lvl5pPr>
            <a:lvl6pPr marL="2514600" indent="-228600" algn="ctr" eaLnBrk="0" fontAlgn="base" hangingPunct="0">
              <a:spcBef>
                <a:spcPct val="0"/>
              </a:spcBef>
              <a:spcAft>
                <a:spcPct val="0"/>
              </a:spcAft>
              <a:defRPr sz="1600" b="1">
                <a:solidFill>
                  <a:schemeClr val="tx1"/>
                </a:solidFill>
                <a:latin typeface="Times New Roman" pitchFamily="18" charset="0"/>
              </a:defRPr>
            </a:lvl6pPr>
            <a:lvl7pPr marL="2971800" indent="-228600" algn="ctr" eaLnBrk="0" fontAlgn="base" hangingPunct="0">
              <a:spcBef>
                <a:spcPct val="0"/>
              </a:spcBef>
              <a:spcAft>
                <a:spcPct val="0"/>
              </a:spcAft>
              <a:defRPr sz="1600" b="1">
                <a:solidFill>
                  <a:schemeClr val="tx1"/>
                </a:solidFill>
                <a:latin typeface="Times New Roman" pitchFamily="18" charset="0"/>
              </a:defRPr>
            </a:lvl7pPr>
            <a:lvl8pPr marL="3429000" indent="-228600" algn="ctr" eaLnBrk="0" fontAlgn="base" hangingPunct="0">
              <a:spcBef>
                <a:spcPct val="0"/>
              </a:spcBef>
              <a:spcAft>
                <a:spcPct val="0"/>
              </a:spcAft>
              <a:defRPr sz="1600" b="1">
                <a:solidFill>
                  <a:schemeClr val="tx1"/>
                </a:solidFill>
                <a:latin typeface="Times New Roman" pitchFamily="18" charset="0"/>
              </a:defRPr>
            </a:lvl8pPr>
            <a:lvl9pPr marL="3886200" indent="-228600" algn="ctr" eaLnBrk="0" fontAlgn="base" hangingPunct="0">
              <a:spcBef>
                <a:spcPct val="0"/>
              </a:spcBef>
              <a:spcAft>
                <a:spcPct val="0"/>
              </a:spcAft>
              <a:defRPr sz="1600" b="1">
                <a:solidFill>
                  <a:schemeClr val="tx1"/>
                </a:solidFill>
                <a:latin typeface="Times New Roman" pitchFamily="18" charset="0"/>
              </a:defRPr>
            </a:lvl9pPr>
          </a:lstStyle>
          <a:p>
            <a:fld id="{2FD37391-D2E2-4EFA-9BDB-42BDFD0DF990}" type="slidenum">
              <a:rPr lang="en-US" sz="1200" b="0" smtClean="0"/>
              <a:pPr/>
              <a:t>4</a:t>
            </a:fld>
            <a:endParaRPr lang="en-US" sz="1200" b="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10</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239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0D83CE-30FB-428A-9F72-0E578CC68C21}" type="slidenum">
              <a:rPr lang="es-ES" smtClean="0">
                <a:solidFill>
                  <a:prstClr val="black"/>
                </a:solidFill>
              </a:rPr>
              <a:pPr/>
              <a:t>16</a:t>
            </a:fld>
            <a:endParaRPr lang="es-ES">
              <a:solidFill>
                <a:prstClr val="black"/>
              </a:solidFill>
            </a:endParaRPr>
          </a:p>
        </p:txBody>
      </p:sp>
    </p:spTree>
    <p:extLst>
      <p:ext uri="{BB962C8B-B14F-4D97-AF65-F5344CB8AC3E}">
        <p14:creationId xmlns:p14="http://schemas.microsoft.com/office/powerpoint/2010/main" val="401773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pPr/>
              <a:t>19</a:t>
            </a:fld>
            <a:endParaRPr lang="en-US"/>
          </a:p>
        </p:txBody>
      </p:sp>
    </p:spTree>
    <p:extLst>
      <p:ext uri="{BB962C8B-B14F-4D97-AF65-F5344CB8AC3E}">
        <p14:creationId xmlns:p14="http://schemas.microsoft.com/office/powerpoint/2010/main" val="3013340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7/22/2012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7/22/2012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7/22/2012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7/22/2012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7/22/2012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7/22/2012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7/22/2012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7/22/2012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905000"/>
          </a:xfrm>
        </p:spPr>
        <p:txBody>
          <a:bodyPr>
            <a:noAutofit/>
          </a:bodyPr>
          <a:lstStyle/>
          <a:p>
            <a:r>
              <a:rPr lang="en-US" sz="4800" dirty="0"/>
              <a:t>Computing </a:t>
            </a:r>
            <a:r>
              <a:rPr lang="en-US" sz="4800" dirty="0" err="1" smtClean="0"/>
              <a:t>Testbeds</a:t>
            </a:r>
            <a:r>
              <a:rPr lang="en-US" sz="4800" dirty="0" smtClean="0"/>
              <a:t> </a:t>
            </a:r>
            <a:r>
              <a:rPr lang="en-US" sz="4800" dirty="0"/>
              <a:t>as a </a:t>
            </a:r>
            <a:r>
              <a:rPr lang="en-US" sz="4800" dirty="0" smtClean="0"/>
              <a:t>Service</a:t>
            </a:r>
            <a:br>
              <a:rPr lang="en-US" sz="4800" dirty="0" smtClean="0"/>
            </a:br>
            <a:r>
              <a:rPr lang="en-US" sz="4800" dirty="0" smtClean="0"/>
              <a:t>or ? as an Instrument </a:t>
            </a:r>
            <a:endParaRPr lang="en-US" sz="4800" b="1" dirty="0"/>
          </a:p>
        </p:txBody>
      </p:sp>
      <p:sp>
        <p:nvSpPr>
          <p:cNvPr id="3" name="Subtitle 2"/>
          <p:cNvSpPr>
            <a:spLocks noGrp="1"/>
          </p:cNvSpPr>
          <p:nvPr>
            <p:ph type="subTitle" idx="1"/>
          </p:nvPr>
        </p:nvSpPr>
        <p:spPr>
          <a:xfrm>
            <a:off x="0" y="2667000"/>
            <a:ext cx="9144000" cy="1295400"/>
          </a:xfrm>
        </p:spPr>
        <p:txBody>
          <a:bodyPr>
            <a:noAutofit/>
          </a:bodyPr>
          <a:lstStyle/>
          <a:p>
            <a:r>
              <a:rPr lang="en-US" sz="2400" b="1" dirty="0" smtClean="0">
                <a:solidFill>
                  <a:schemeClr val="tx1"/>
                </a:solidFill>
              </a:rPr>
              <a:t>July 21 2012</a:t>
            </a:r>
          </a:p>
          <a:p>
            <a:r>
              <a:rPr lang="en-US" sz="2400" dirty="0" smtClean="0">
                <a:solidFill>
                  <a:schemeClr val="tx1"/>
                </a:solidFill>
              </a:rPr>
              <a:t>INCISE 2 Workshop</a:t>
            </a:r>
            <a:br>
              <a:rPr lang="en-US" sz="2400" dirty="0" smtClean="0">
                <a:solidFill>
                  <a:schemeClr val="tx1"/>
                </a:solidFill>
              </a:rPr>
            </a:br>
            <a:r>
              <a:rPr lang="en-US" sz="2400" dirty="0" smtClean="0">
                <a:solidFill>
                  <a:schemeClr val="tx1"/>
                </a:solidFill>
              </a:rPr>
              <a:t>Snowbird</a:t>
            </a:r>
            <a:endParaRPr lang="it-IT" sz="2400" b="1" dirty="0" smtClean="0">
              <a:solidFill>
                <a:schemeClr val="tx1"/>
              </a:solidFill>
            </a:endParaRPr>
          </a:p>
        </p:txBody>
      </p:sp>
      <p:sp>
        <p:nvSpPr>
          <p:cNvPr id="5" name="Subtitle 2"/>
          <p:cNvSpPr txBox="1">
            <a:spLocks/>
          </p:cNvSpPr>
          <p:nvPr/>
        </p:nvSpPr>
        <p:spPr>
          <a:xfrm>
            <a:off x="0" y="4419600"/>
            <a:ext cx="9144000" cy="1600200"/>
          </a:xfrm>
          <a:prstGeom prst="rect">
            <a:avLst/>
          </a:prstGeom>
        </p:spPr>
        <p:txBody>
          <a:bodyPr vert="horz" lIns="91440" tIns="45720" rIns="91440" bIns="45720" rtlCol="0">
            <a:normAutofit fontScale="92500" lnSpcReduction="20000"/>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Informatics, Computing and Physics</a:t>
            </a:r>
          </a:p>
          <a:p>
            <a:pPr algn="ctr">
              <a:spcBef>
                <a:spcPct val="20000"/>
              </a:spcBef>
              <a:defRPr/>
            </a:pPr>
            <a:r>
              <a:rPr lang="en-US" sz="1900" dirty="0" smtClean="0">
                <a:solidFill>
                  <a:prstClr val="black"/>
                </a:solidFill>
                <a:cs typeface="Times New Roman" pitchFamily="18" charset="0"/>
              </a:rPr>
              <a:t>Pervasive Technology Institute</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10</a:t>
            </a:fld>
            <a:endParaRPr lang="en-US"/>
          </a:p>
        </p:txBody>
      </p:sp>
      <p:sp>
        <p:nvSpPr>
          <p:cNvPr id="29" name="Content Placeholder 29"/>
          <p:cNvSpPr>
            <a:spLocks noGrp="1"/>
          </p:cNvSpPr>
          <p:nvPr>
            <p:ph idx="1"/>
          </p:nvPr>
        </p:nvSpPr>
        <p:spPr>
          <a:xfrm>
            <a:off x="5867400" y="336793"/>
            <a:ext cx="3276600" cy="4602163"/>
          </a:xfrm>
        </p:spPr>
        <p:txBody>
          <a:bodyPr/>
          <a:lstStyle/>
          <a:p>
            <a:r>
              <a:rPr lang="en-US" sz="2800" b="1" dirty="0" smtClean="0"/>
              <a:t>Computer Science </a:t>
            </a:r>
            <a:r>
              <a:rPr lang="en-US" sz="2800" dirty="0" smtClean="0"/>
              <a:t>needs dynamic instantiation at all levels of stack</a:t>
            </a:r>
          </a:p>
          <a:p>
            <a:r>
              <a:rPr lang="en-US" sz="2800" b="1" dirty="0" smtClean="0"/>
              <a:t>Applications</a:t>
            </a:r>
            <a:r>
              <a:rPr lang="en-US" sz="2800" dirty="0" smtClean="0"/>
              <a:t> develop </a:t>
            </a:r>
            <a:r>
              <a:rPr lang="en-US" sz="2800" b="1" dirty="0" err="1" smtClean="0"/>
              <a:t>SaaS</a:t>
            </a:r>
            <a:r>
              <a:rPr lang="en-US" sz="2800" b="1" dirty="0" smtClean="0"/>
              <a:t> </a:t>
            </a:r>
            <a:r>
              <a:rPr lang="en-US" sz="2800" dirty="0" smtClean="0"/>
              <a:t>services on top of </a:t>
            </a:r>
            <a:r>
              <a:rPr lang="en-US" sz="2800" b="1" dirty="0" err="1" smtClean="0"/>
              <a:t>PaaS</a:t>
            </a:r>
            <a:r>
              <a:rPr lang="en-US" sz="2800" dirty="0" smtClean="0"/>
              <a:t> middleware</a:t>
            </a:r>
            <a:endParaRPr lang="en-US" sz="2800" dirty="0"/>
          </a:p>
        </p:txBody>
      </p:sp>
      <p:grpSp>
        <p:nvGrpSpPr>
          <p:cNvPr id="23" name="Group 22"/>
          <p:cNvGrpSpPr/>
          <p:nvPr/>
        </p:nvGrpSpPr>
        <p:grpSpPr>
          <a:xfrm>
            <a:off x="76200" y="570278"/>
            <a:ext cx="5791200" cy="5597229"/>
            <a:chOff x="76200" y="570278"/>
            <a:chExt cx="5791200" cy="5597229"/>
          </a:xfrm>
        </p:grpSpPr>
        <p:grpSp>
          <p:nvGrpSpPr>
            <p:cNvPr id="13" name="Group 12"/>
            <p:cNvGrpSpPr/>
            <p:nvPr/>
          </p:nvGrpSpPr>
          <p:grpSpPr>
            <a:xfrm>
              <a:off x="822678" y="4967178"/>
              <a:ext cx="4450644" cy="1200329"/>
              <a:chOff x="2133600" y="4876800"/>
              <a:chExt cx="4114800" cy="1200329"/>
            </a:xfrm>
          </p:grpSpPr>
          <p:sp>
            <p:nvSpPr>
              <p:cNvPr id="4" name="Rounded Rectangle 3"/>
              <p:cNvSpPr/>
              <p:nvPr/>
            </p:nvSpPr>
            <p:spPr>
              <a:xfrm>
                <a:off x="2133600" y="4876800"/>
                <a:ext cx="41148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33600" y="5125134"/>
                <a:ext cx="1447800" cy="707886"/>
              </a:xfrm>
              <a:prstGeom prst="rect">
                <a:avLst/>
              </a:prstGeom>
              <a:noFill/>
            </p:spPr>
            <p:txBody>
              <a:bodyPr wrap="square" rtlCol="0">
                <a:spAutoFit/>
              </a:bodyPr>
              <a:lstStyle/>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6" name="TextBox 5"/>
              <p:cNvSpPr txBox="1"/>
              <p:nvPr/>
            </p:nvSpPr>
            <p:spPr>
              <a:xfrm>
                <a:off x="3441671" y="4876800"/>
                <a:ext cx="2806729" cy="1200329"/>
              </a:xfrm>
              <a:prstGeom prst="rect">
                <a:avLst/>
              </a:prstGeom>
              <a:noFill/>
            </p:spPr>
            <p:txBody>
              <a:bodyPr wrap="square" rtlCol="0">
                <a:spAutoFit/>
              </a:bodyPr>
              <a:lstStyle/>
              <a:p>
                <a:pPr marL="285750" indent="-285750">
                  <a:buFont typeface="Wingdings" pitchFamily="2" charset="2"/>
                  <a:buChar char="Ø"/>
                </a:pPr>
                <a:r>
                  <a:rPr lang="en-US" b="1" dirty="0" smtClean="0"/>
                  <a:t>Hypervisor</a:t>
                </a:r>
              </a:p>
              <a:p>
                <a:pPr marL="285750" indent="-285750">
                  <a:buFont typeface="Wingdings" pitchFamily="2" charset="2"/>
                  <a:buChar char="Ø"/>
                </a:pPr>
                <a:r>
                  <a:rPr lang="en-US" b="1" dirty="0" smtClean="0"/>
                  <a:t>Bare Metal</a:t>
                </a:r>
              </a:p>
              <a:p>
                <a:pPr marL="285750" indent="-285750">
                  <a:buFont typeface="Wingdings" pitchFamily="2" charset="2"/>
                  <a:buChar char="Ø"/>
                </a:pPr>
                <a:r>
                  <a:rPr lang="en-US" b="1" dirty="0" smtClean="0"/>
                  <a:t>Operating System</a:t>
                </a:r>
              </a:p>
              <a:p>
                <a:pPr marL="285750" indent="-285750">
                  <a:buFont typeface="Wingdings" pitchFamily="2" charset="2"/>
                  <a:buChar char="Ø"/>
                </a:pPr>
                <a:r>
                  <a:rPr lang="en-US" b="1" dirty="0" smtClean="0"/>
                  <a:t>Virtual Clusters, Networks</a:t>
                </a:r>
                <a:endParaRPr lang="en-US" b="1" dirty="0"/>
              </a:p>
            </p:txBody>
          </p:sp>
        </p:grpSp>
        <p:grpSp>
          <p:nvGrpSpPr>
            <p:cNvPr id="14" name="Group 13"/>
            <p:cNvGrpSpPr/>
            <p:nvPr/>
          </p:nvGrpSpPr>
          <p:grpSpPr>
            <a:xfrm>
              <a:off x="975078" y="3805721"/>
              <a:ext cx="4145844" cy="1233219"/>
              <a:chOff x="2133600" y="2133600"/>
              <a:chExt cx="4145844" cy="1233219"/>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33600" y="2381934"/>
                <a:ext cx="1600200" cy="707886"/>
              </a:xfrm>
              <a:prstGeom prst="rect">
                <a:avLst/>
              </a:prstGeom>
              <a:grpFill/>
            </p:spPr>
            <p:txBody>
              <a:bodyPr wrap="square" rtlCol="0">
                <a:spAutoFit/>
              </a:bodyPr>
              <a:lstStyle/>
              <a:p>
                <a:r>
                  <a:rPr lang="en-US" sz="4000" dirty="0" err="1"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12" name="TextBox 11"/>
              <p:cNvSpPr txBox="1"/>
              <p:nvPr/>
            </p:nvSpPr>
            <p:spPr>
              <a:xfrm>
                <a:off x="3612444" y="2166490"/>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Haskell</a:t>
                </a:r>
                <a:endParaRPr lang="en-US" b="1" dirty="0"/>
              </a:p>
            </p:txBody>
          </p:sp>
        </p:grpSp>
        <p:grpSp>
          <p:nvGrpSpPr>
            <p:cNvPr id="8" name="Group 7"/>
            <p:cNvGrpSpPr/>
            <p:nvPr/>
          </p:nvGrpSpPr>
          <p:grpSpPr>
            <a:xfrm>
              <a:off x="990600" y="1112294"/>
              <a:ext cx="4114800" cy="1603730"/>
              <a:chOff x="2996494" y="609600"/>
              <a:chExt cx="4114800" cy="1603730"/>
            </a:xfrm>
          </p:grpSpPr>
          <p:sp>
            <p:nvSpPr>
              <p:cNvPr id="16" name="Rounded Rectangle 15"/>
              <p:cNvSpPr/>
              <p:nvPr/>
            </p:nvSpPr>
            <p:spPr>
              <a:xfrm>
                <a:off x="2996494" y="652384"/>
                <a:ext cx="4114800" cy="140623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09193" y="710441"/>
                <a:ext cx="2041877" cy="1446550"/>
              </a:xfrm>
              <a:prstGeom prst="rect">
                <a:avLst/>
              </a:prstGeom>
              <a:noFill/>
            </p:spPr>
            <p:txBody>
              <a:bodyPr wrap="square" rtlCol="0">
                <a:spAutoFit/>
              </a:bodyPr>
              <a:lstStyle/>
              <a:p>
                <a:pPr algn="ctr"/>
                <a:r>
                  <a:rPr lang="en-US" sz="2400" dirty="0" smtClean="0">
                    <a:latin typeface="Cooper Std Black" pitchFamily="18" charset="0"/>
                    <a:ea typeface="Adobe Gothic Std B" pitchFamily="34" charset="-128"/>
                  </a:rPr>
                  <a:t>Research</a:t>
                </a:r>
              </a:p>
              <a:p>
                <a:pPr algn="ctr"/>
                <a:r>
                  <a:rPr lang="en-US" sz="2400" dirty="0" smtClean="0">
                    <a:latin typeface="Cooper Std Black" pitchFamily="18" charset="0"/>
                    <a:ea typeface="Adobe Gothic Std B" pitchFamily="34" charset="-128"/>
                  </a:rPr>
                  <a:t>Computing</a:t>
                </a:r>
              </a:p>
              <a:p>
                <a:pPr algn="ctr"/>
                <a:r>
                  <a:rPr lang="en-US" sz="4000" dirty="0" err="1" smtClean="0">
                    <a:latin typeface="Cooper Std Black" pitchFamily="18" charset="0"/>
                    <a:ea typeface="Adobe Gothic Std B" pitchFamily="34" charset="-128"/>
                  </a:rPr>
                  <a:t>aaS</a:t>
                </a:r>
                <a:endParaRPr lang="en-US" sz="4000" dirty="0">
                  <a:latin typeface="Cooper Std Black" pitchFamily="18" charset="0"/>
                  <a:ea typeface="Adobe Gothic Std B" pitchFamily="34" charset="-128"/>
                </a:endParaRPr>
              </a:p>
            </p:txBody>
          </p:sp>
          <p:sp>
            <p:nvSpPr>
              <p:cNvPr id="18" name="TextBox 17"/>
              <p:cNvSpPr txBox="1"/>
              <p:nvPr/>
            </p:nvSpPr>
            <p:spPr>
              <a:xfrm>
                <a:off x="5051070" y="609600"/>
                <a:ext cx="2057401" cy="1603730"/>
              </a:xfrm>
              <a:prstGeom prst="rect">
                <a:avLst/>
              </a:prstGeom>
              <a:noFill/>
            </p:spPr>
            <p:txBody>
              <a:bodyPr wrap="square" rtlCol="0">
                <a:spAutoFit/>
              </a:bodyPr>
              <a:lstStyle/>
              <a:p>
                <a:pPr marL="285750" indent="-285750">
                  <a:buFont typeface="Wingdings" pitchFamily="2" charset="2"/>
                  <a:buChar char="Ø"/>
                </a:pPr>
                <a:r>
                  <a:rPr lang="en-US" b="1" dirty="0" smtClean="0"/>
                  <a:t>Custom Images</a:t>
                </a:r>
              </a:p>
              <a:p>
                <a:pPr marL="285750" indent="-285750">
                  <a:buFont typeface="Wingdings" pitchFamily="2" charset="2"/>
                  <a:buChar char="Ø"/>
                </a:pPr>
                <a:r>
                  <a:rPr lang="en-US" b="1" dirty="0" smtClean="0"/>
                  <a:t>Courses</a:t>
                </a:r>
              </a:p>
              <a:p>
                <a:pPr marL="285750" indent="-285750">
                  <a:buFont typeface="Wingdings" pitchFamily="2" charset="2"/>
                  <a:buChar char="Ø"/>
                </a:pPr>
                <a:r>
                  <a:rPr lang="en-US" b="1" dirty="0" smtClean="0"/>
                  <a:t>Consulting</a:t>
                </a:r>
              </a:p>
              <a:p>
                <a:pPr marL="285750" indent="-285750">
                  <a:buFont typeface="Wingdings" pitchFamily="2" charset="2"/>
                  <a:buChar char="Ø"/>
                </a:pPr>
                <a:r>
                  <a:rPr lang="en-US" b="1" dirty="0" smtClean="0"/>
                  <a:t>Portals</a:t>
                </a:r>
              </a:p>
              <a:p>
                <a:pPr marL="285750" indent="-285750">
                  <a:buFont typeface="Wingdings" pitchFamily="2" charset="2"/>
                  <a:buChar char="Ø"/>
                </a:pPr>
                <a:r>
                  <a:rPr lang="en-US" b="1" dirty="0" smtClean="0"/>
                  <a:t>Archival Storage</a:t>
                </a:r>
              </a:p>
            </p:txBody>
          </p:sp>
        </p:grpSp>
        <p:grpSp>
          <p:nvGrpSpPr>
            <p:cNvPr id="19" name="Group 18"/>
            <p:cNvGrpSpPr/>
            <p:nvPr/>
          </p:nvGrpSpPr>
          <p:grpSpPr>
            <a:xfrm>
              <a:off x="975078" y="2561314"/>
              <a:ext cx="4145844" cy="1200329"/>
              <a:chOff x="2133600" y="2089936"/>
              <a:chExt cx="4145844" cy="1200329"/>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3600" y="2381934"/>
                <a:ext cx="1600200" cy="707886"/>
              </a:xfrm>
              <a:prstGeom prst="rect">
                <a:avLst/>
              </a:prstGeom>
              <a:noFill/>
            </p:spPr>
            <p:txBody>
              <a:bodyPr wrap="square" rtlCol="0">
                <a:spAutoFit/>
              </a:bodyPr>
              <a:lstStyle/>
              <a:p>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sp>
            <p:nvSpPr>
              <p:cNvPr id="22" name="TextBox 21"/>
              <p:cNvSpPr txBox="1"/>
              <p:nvPr/>
            </p:nvSpPr>
            <p:spPr>
              <a:xfrm>
                <a:off x="3612444" y="2089936"/>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System e.g. SQL, </a:t>
                </a:r>
                <a:r>
                  <a:rPr lang="en-US" b="1" dirty="0" err="1" smtClean="0"/>
                  <a:t>GlobusOnline</a:t>
                </a:r>
                <a:endParaRPr lang="en-US" b="1" dirty="0" smtClean="0"/>
              </a:p>
              <a:p>
                <a:pPr marL="285750" indent="-285750">
                  <a:buFont typeface="Wingdings" pitchFamily="2" charset="2"/>
                  <a:buChar char="Ø"/>
                </a:pPr>
                <a:r>
                  <a:rPr lang="en-US" b="1" dirty="0" smtClean="0"/>
                  <a:t>Applications e.g. Amber, Blast</a:t>
                </a:r>
              </a:p>
            </p:txBody>
          </p:sp>
        </p:grpSp>
        <p:grpSp>
          <p:nvGrpSpPr>
            <p:cNvPr id="15" name="Group 14"/>
            <p:cNvGrpSpPr/>
            <p:nvPr/>
          </p:nvGrpSpPr>
          <p:grpSpPr>
            <a:xfrm>
              <a:off x="76200" y="570278"/>
              <a:ext cx="5791200" cy="5571359"/>
              <a:chOff x="0" y="570278"/>
              <a:chExt cx="5791200" cy="5571359"/>
            </a:xfrm>
          </p:grpSpPr>
          <p:sp>
            <p:nvSpPr>
              <p:cNvPr id="26" name="Trapezoid 25"/>
              <p:cNvSpPr/>
              <p:nvPr/>
            </p:nvSpPr>
            <p:spPr>
              <a:xfrm>
                <a:off x="0" y="1076424"/>
                <a:ext cx="5791200" cy="5065213"/>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543487" y="570278"/>
                <a:ext cx="4875181" cy="523220"/>
              </a:xfrm>
              <a:prstGeom prst="rect">
                <a:avLst/>
              </a:prstGeom>
              <a:noFill/>
            </p:spPr>
            <p:txBody>
              <a:bodyPr wrap="none" rtlCol="0">
                <a:spAutoFit/>
              </a:bodyPr>
              <a:lstStyle/>
              <a:p>
                <a:r>
                  <a:rPr lang="en-US" sz="2800" b="1" dirty="0" smtClean="0"/>
                  <a:t>Computing Testbed as a Service</a:t>
                </a:r>
                <a:endParaRPr lang="en-US" sz="2800" b="1" dirty="0"/>
              </a:p>
            </p:txBody>
          </p:sp>
        </p:grpSp>
        <p:cxnSp>
          <p:nvCxnSpPr>
            <p:cNvPr id="32" name="Straight Arrow Connector 31"/>
            <p:cNvCxnSpPr/>
            <p:nvPr/>
          </p:nvCxnSpPr>
          <p:spPr>
            <a:xfrm>
              <a:off x="5715000" y="1025209"/>
              <a:ext cx="0" cy="5065213"/>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33" name="Rounded Rectangle 32"/>
          <p:cNvSpPr/>
          <p:nvPr/>
        </p:nvSpPr>
        <p:spPr>
          <a:xfrm>
            <a:off x="5791200" y="4054055"/>
            <a:ext cx="3352800" cy="2194345"/>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oper Std Black" pitchFamily="18" charset="0"/>
                <a:cs typeface="Aharoni" pitchFamily="2" charset="-79"/>
              </a:rPr>
              <a:t>Testbed-</a:t>
            </a:r>
            <a:r>
              <a:rPr lang="en-US" dirty="0" err="1" smtClean="0">
                <a:solidFill>
                  <a:schemeClr val="tx1"/>
                </a:solidFill>
                <a:latin typeface="Cooper Std Black" pitchFamily="18" charset="0"/>
                <a:cs typeface="Aharoni" pitchFamily="2" charset="-79"/>
              </a:rPr>
              <a:t>aaS</a:t>
            </a:r>
            <a:r>
              <a:rPr lang="en-US" dirty="0" smtClean="0">
                <a:solidFill>
                  <a:schemeClr val="tx1"/>
                </a:solidFill>
                <a:latin typeface="Cooper Std Black" pitchFamily="18" charset="0"/>
                <a:cs typeface="Aharoni" pitchFamily="2" charset="-79"/>
              </a:rPr>
              <a:t> Tools</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Provisioning</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Image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Interoperability</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tools</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Expt</a:t>
            </a:r>
            <a:r>
              <a:rPr lang="en-US" dirty="0" smtClean="0">
                <a:solidFill>
                  <a:schemeClr val="tx1"/>
                </a:solidFill>
                <a:latin typeface="Cooper Std Black" pitchFamily="18" charset="0"/>
                <a:cs typeface="Aharoni" pitchFamily="2" charset="-79"/>
              </a:rPr>
              <a:t>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Dynamic Network </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Devops</a:t>
            </a:r>
            <a:r>
              <a:rPr lang="en-US" dirty="0" smtClean="0">
                <a:solidFill>
                  <a:schemeClr val="tx1"/>
                </a:solidFill>
                <a:latin typeface="Cooper Std Black" pitchFamily="18" charset="0"/>
                <a:cs typeface="Aharoni" pitchFamily="2" charset="-79"/>
              </a:rPr>
              <a:t> </a:t>
            </a:r>
            <a:endParaRPr lang="en-US" dirty="0">
              <a:solidFill>
                <a:schemeClr val="tx1"/>
              </a:solidFill>
              <a:latin typeface="Cooper Std Black" pitchFamily="18" charset="0"/>
              <a:cs typeface="Aharoni" pitchFamily="2" charset="-79"/>
            </a:endParaRPr>
          </a:p>
        </p:txBody>
      </p:sp>
    </p:spTree>
    <p:extLst>
      <p:ext uri="{BB962C8B-B14F-4D97-AF65-F5344CB8AC3E}">
        <p14:creationId xmlns:p14="http://schemas.microsoft.com/office/powerpoint/2010/main" val="2296296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 Cloud </a:t>
            </a:r>
            <a:r>
              <a:rPr lang="en-US" dirty="0" err="1" smtClean="0"/>
              <a:t>PaaS</a:t>
            </a:r>
            <a:endParaRPr lang="en-US" dirty="0"/>
          </a:p>
        </p:txBody>
      </p:sp>
      <p:sp>
        <p:nvSpPr>
          <p:cNvPr id="3" name="Content Placeholder 2"/>
          <p:cNvSpPr>
            <a:spLocks noGrp="1"/>
          </p:cNvSpPr>
          <p:nvPr>
            <p:ph idx="1"/>
          </p:nvPr>
        </p:nvSpPr>
        <p:spPr>
          <a:xfrm>
            <a:off x="0" y="685800"/>
            <a:ext cx="9144000" cy="4525963"/>
          </a:xfrm>
        </p:spPr>
        <p:txBody>
          <a:bodyPr/>
          <a:lstStyle/>
          <a:p>
            <a:r>
              <a:rPr lang="en-US" sz="2800" dirty="0" smtClean="0"/>
              <a:t>HDFS style </a:t>
            </a:r>
            <a:r>
              <a:rPr lang="en-US" sz="2800" b="1" dirty="0" smtClean="0"/>
              <a:t>file system </a:t>
            </a:r>
            <a:r>
              <a:rPr lang="en-US" sz="2800" dirty="0" smtClean="0"/>
              <a:t>to collocate data and computing</a:t>
            </a:r>
          </a:p>
          <a:p>
            <a:r>
              <a:rPr lang="en-US" sz="2800" b="1" dirty="0" smtClean="0"/>
              <a:t>Queues</a:t>
            </a:r>
            <a:r>
              <a:rPr lang="en-US" sz="2800" dirty="0" smtClean="0"/>
              <a:t> to manage multiple tasks</a:t>
            </a:r>
          </a:p>
          <a:p>
            <a:r>
              <a:rPr lang="en-US" sz="2800" b="1" dirty="0" smtClean="0"/>
              <a:t>Tables</a:t>
            </a:r>
            <a:r>
              <a:rPr lang="en-US" sz="2800" dirty="0" smtClean="0"/>
              <a:t> to track job information</a:t>
            </a:r>
          </a:p>
          <a:p>
            <a:r>
              <a:rPr lang="en-US" sz="2800" b="1" dirty="0" smtClean="0"/>
              <a:t>MapReduce</a:t>
            </a:r>
            <a:r>
              <a:rPr lang="en-US" sz="2800" dirty="0" smtClean="0"/>
              <a:t> and </a:t>
            </a:r>
            <a:r>
              <a:rPr lang="en-US" sz="2800" b="1" dirty="0" smtClean="0"/>
              <a:t>Iterative MapReduce </a:t>
            </a:r>
            <a:r>
              <a:rPr lang="en-US" sz="2800" dirty="0" smtClean="0"/>
              <a:t>to support parallelism</a:t>
            </a:r>
          </a:p>
          <a:p>
            <a:r>
              <a:rPr lang="en-US" sz="2800" b="1" dirty="0" smtClean="0"/>
              <a:t>Services </a:t>
            </a:r>
            <a:r>
              <a:rPr lang="en-US" sz="2800" dirty="0" smtClean="0"/>
              <a:t>for everything</a:t>
            </a:r>
          </a:p>
          <a:p>
            <a:r>
              <a:rPr lang="en-US" sz="2800" b="1" dirty="0" smtClean="0"/>
              <a:t>Portals</a:t>
            </a:r>
            <a:r>
              <a:rPr lang="en-US" sz="2800" dirty="0" smtClean="0"/>
              <a:t> as User Interface</a:t>
            </a:r>
          </a:p>
          <a:p>
            <a:r>
              <a:rPr lang="en-US" sz="2800" b="1" dirty="0" smtClean="0"/>
              <a:t>Appliances</a:t>
            </a:r>
            <a:r>
              <a:rPr lang="en-US" sz="2800" dirty="0" smtClean="0"/>
              <a:t> and </a:t>
            </a:r>
            <a:r>
              <a:rPr lang="en-US" sz="2800" b="1" dirty="0" smtClean="0"/>
              <a:t>Roles</a:t>
            </a:r>
            <a:r>
              <a:rPr lang="en-US" sz="2800" dirty="0" smtClean="0"/>
              <a:t> as customized images</a:t>
            </a:r>
          </a:p>
          <a:p>
            <a:r>
              <a:rPr lang="en-US" sz="2800" dirty="0" smtClean="0"/>
              <a:t>Software tools like </a:t>
            </a:r>
            <a:r>
              <a:rPr lang="en-US" sz="2800" b="1" dirty="0" smtClean="0"/>
              <a:t>Google App Engine, </a:t>
            </a:r>
            <a:r>
              <a:rPr lang="en-US" sz="2800" b="1" dirty="0" err="1" smtClean="0"/>
              <a:t>memcached</a:t>
            </a:r>
            <a:endParaRPr lang="en-US" sz="2800" b="1" dirty="0" smtClean="0"/>
          </a:p>
          <a:p>
            <a:r>
              <a:rPr lang="en-US" sz="2800" b="1" dirty="0" smtClean="0"/>
              <a:t>Workflow </a:t>
            </a:r>
            <a:r>
              <a:rPr lang="en-US" sz="2800" dirty="0" smtClean="0"/>
              <a:t>to link multiple services (functions)</a:t>
            </a:r>
          </a:p>
          <a:p>
            <a:r>
              <a:rPr lang="en-US" sz="2800" b="1" dirty="0" smtClean="0"/>
              <a:t>Data Parallel Languages </a:t>
            </a:r>
            <a:r>
              <a:rPr lang="en-US" sz="2800" dirty="0" smtClean="0"/>
              <a:t>like Pig; more successful than HPF?</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Tree>
    <p:extLst>
      <p:ext uri="{BB962C8B-B14F-4D97-AF65-F5344CB8AC3E}">
        <p14:creationId xmlns:p14="http://schemas.microsoft.com/office/powerpoint/2010/main" val="1553907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04800"/>
            <a:ext cx="8991600" cy="914400"/>
          </a:xfrm>
        </p:spPr>
        <p:txBody>
          <a:bodyPr/>
          <a:lstStyle/>
          <a:p>
            <a:r>
              <a:rPr lang="en-US" sz="3600" dirty="0" smtClean="0"/>
              <a:t>What to use in Grids and Supercomputers?</a:t>
            </a:r>
            <a:br>
              <a:rPr lang="en-US" sz="3600" dirty="0" smtClean="0"/>
            </a:br>
            <a:r>
              <a:rPr lang="en-US" sz="3600" dirty="0" smtClean="0"/>
              <a:t>HPC (including Grid) </a:t>
            </a:r>
            <a:r>
              <a:rPr lang="en-US" sz="3600" dirty="0" err="1" smtClean="0"/>
              <a:t>PaaS</a:t>
            </a:r>
            <a:endParaRPr lang="en-US" sz="3600" dirty="0"/>
          </a:p>
        </p:txBody>
      </p:sp>
      <p:sp>
        <p:nvSpPr>
          <p:cNvPr id="3" name="Content Placeholder 2"/>
          <p:cNvSpPr>
            <a:spLocks noGrp="1"/>
          </p:cNvSpPr>
          <p:nvPr>
            <p:ph idx="1"/>
          </p:nvPr>
        </p:nvSpPr>
        <p:spPr>
          <a:xfrm>
            <a:off x="0" y="1219200"/>
            <a:ext cx="9144000" cy="4525963"/>
          </a:xfrm>
        </p:spPr>
        <p:txBody>
          <a:bodyPr/>
          <a:lstStyle/>
          <a:p>
            <a:r>
              <a:rPr lang="en-US" sz="2800" b="1" dirty="0" smtClean="0"/>
              <a:t>Services Portals</a:t>
            </a:r>
            <a:r>
              <a:rPr lang="en-US" sz="2800" dirty="0" smtClean="0"/>
              <a:t> and </a:t>
            </a:r>
            <a:r>
              <a:rPr lang="en-US" sz="2800" b="1" dirty="0" smtClean="0"/>
              <a:t>Workflow</a:t>
            </a:r>
            <a:r>
              <a:rPr lang="en-US" sz="2800" dirty="0" smtClean="0"/>
              <a:t> as in clouds</a:t>
            </a:r>
          </a:p>
          <a:p>
            <a:r>
              <a:rPr lang="en-US" sz="2800" b="1" dirty="0" smtClean="0"/>
              <a:t>MPI </a:t>
            </a:r>
            <a:r>
              <a:rPr lang="en-US" sz="2800" dirty="0" smtClean="0"/>
              <a:t>and </a:t>
            </a:r>
            <a:r>
              <a:rPr lang="en-US" sz="2800" b="1" dirty="0" smtClean="0"/>
              <a:t>GPU/multicore threaded</a:t>
            </a:r>
            <a:r>
              <a:rPr lang="en-US" sz="2800" dirty="0" smtClean="0"/>
              <a:t> parallelism</a:t>
            </a:r>
          </a:p>
          <a:p>
            <a:r>
              <a:rPr lang="en-US" sz="2800" b="1" dirty="0" smtClean="0"/>
              <a:t>GridFTP </a:t>
            </a:r>
            <a:r>
              <a:rPr lang="en-US" sz="2800" dirty="0" smtClean="0"/>
              <a:t>and high speed networking</a:t>
            </a:r>
          </a:p>
          <a:p>
            <a:r>
              <a:rPr lang="en-US" sz="2800" b="1" dirty="0" smtClean="0"/>
              <a:t>Wonderful libraries </a:t>
            </a:r>
            <a:r>
              <a:rPr lang="en-US" sz="2800" dirty="0" smtClean="0"/>
              <a:t>supporting parallel linear algebra, particle evolution, partial differential equation solution</a:t>
            </a:r>
          </a:p>
          <a:p>
            <a:r>
              <a:rPr lang="en-US" sz="2800" b="1" dirty="0" smtClean="0"/>
              <a:t>Globus, Condor, SAGA, Unicore, Genesis </a:t>
            </a:r>
            <a:r>
              <a:rPr lang="en-US" sz="2800" dirty="0" smtClean="0"/>
              <a:t>for Grids</a:t>
            </a:r>
          </a:p>
          <a:p>
            <a:r>
              <a:rPr lang="en-US" sz="2800" b="1" dirty="0" smtClean="0"/>
              <a:t>Parallel I/O </a:t>
            </a:r>
            <a:r>
              <a:rPr lang="en-US" sz="2800" dirty="0" smtClean="0"/>
              <a:t>for high performance in an application</a:t>
            </a:r>
          </a:p>
          <a:p>
            <a:r>
              <a:rPr lang="en-US" sz="2800" b="1" dirty="0" smtClean="0"/>
              <a:t>Wide area File System </a:t>
            </a:r>
            <a:r>
              <a:rPr lang="en-US" sz="2800" dirty="0" smtClean="0"/>
              <a:t>(e.g. Lustre) supporting file sharing</a:t>
            </a:r>
          </a:p>
          <a:p>
            <a:r>
              <a:rPr lang="en-US" sz="2800" dirty="0" smtClean="0"/>
              <a:t>Scientific </a:t>
            </a:r>
            <a:r>
              <a:rPr lang="en-US" sz="2800" b="1" dirty="0" smtClean="0"/>
              <a:t>Visualization</a:t>
            </a:r>
          </a:p>
          <a:p>
            <a:r>
              <a:rPr lang="en-US" sz="2800" b="1" dirty="0" smtClean="0">
                <a:solidFill>
                  <a:srgbClr val="FF0000"/>
                </a:solidFill>
              </a:rPr>
              <a:t>Let’s unify Cloud and HPC </a:t>
            </a:r>
            <a:r>
              <a:rPr lang="en-US" sz="2800" b="1" dirty="0" err="1" smtClean="0">
                <a:solidFill>
                  <a:srgbClr val="FF0000"/>
                </a:solidFill>
              </a:rPr>
              <a:t>PaaS</a:t>
            </a:r>
            <a:r>
              <a:rPr lang="en-US" sz="2800" b="1" dirty="0" smtClean="0">
                <a:solidFill>
                  <a:srgbClr val="FF0000"/>
                </a:solidFill>
              </a:rPr>
              <a:t> and add Computer Science </a:t>
            </a:r>
            <a:r>
              <a:rPr lang="en-US" sz="2800" b="1" dirty="0" err="1" smtClean="0">
                <a:solidFill>
                  <a:srgbClr val="FF0000"/>
                </a:solidFill>
              </a:rPr>
              <a:t>PaaS</a:t>
            </a:r>
            <a:r>
              <a:rPr lang="en-US" sz="2800" dirty="0" smtClean="0">
                <a:solidFill>
                  <a:srgbClr val="FF0000"/>
                </a:solidFill>
              </a:rPr>
              <a:t>?</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12</a:t>
            </a:fld>
            <a:endParaRPr lang="en-US"/>
          </a:p>
        </p:txBody>
      </p:sp>
    </p:spTree>
    <p:extLst>
      <p:ext uri="{BB962C8B-B14F-4D97-AF65-F5344CB8AC3E}">
        <p14:creationId xmlns:p14="http://schemas.microsoft.com/office/powerpoint/2010/main" val="3778572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578"/>
            <a:ext cx="8229600" cy="891822"/>
          </a:xfrm>
        </p:spPr>
        <p:txBody>
          <a:bodyPr/>
          <a:lstStyle/>
          <a:p>
            <a:r>
              <a:rPr lang="en-US" dirty="0" smtClean="0"/>
              <a:t>Computer Science </a:t>
            </a:r>
            <a:r>
              <a:rPr lang="en-US" dirty="0" err="1" smtClean="0"/>
              <a:t>PaaS</a:t>
            </a:r>
            <a:endParaRPr lang="en-US" dirty="0"/>
          </a:p>
        </p:txBody>
      </p:sp>
      <p:sp>
        <p:nvSpPr>
          <p:cNvPr id="3" name="Content Placeholder 2"/>
          <p:cNvSpPr>
            <a:spLocks noGrp="1"/>
          </p:cNvSpPr>
          <p:nvPr>
            <p:ph idx="1"/>
          </p:nvPr>
        </p:nvSpPr>
        <p:spPr>
          <a:xfrm>
            <a:off x="152400" y="762000"/>
            <a:ext cx="8839200" cy="5257800"/>
          </a:xfrm>
        </p:spPr>
        <p:txBody>
          <a:bodyPr/>
          <a:lstStyle/>
          <a:p>
            <a:r>
              <a:rPr lang="en-US" dirty="0" smtClean="0"/>
              <a:t>Tools to support Compiler Development</a:t>
            </a:r>
          </a:p>
          <a:p>
            <a:r>
              <a:rPr lang="en-US" dirty="0" smtClean="0"/>
              <a:t>Performance tools at several levels</a:t>
            </a:r>
          </a:p>
          <a:p>
            <a:r>
              <a:rPr lang="en-US" dirty="0" smtClean="0"/>
              <a:t>Components of Software Stacks</a:t>
            </a:r>
          </a:p>
          <a:p>
            <a:r>
              <a:rPr lang="en-US" dirty="0" smtClean="0"/>
              <a:t>Experimental language Support</a:t>
            </a:r>
          </a:p>
          <a:p>
            <a:r>
              <a:rPr lang="en-US" dirty="0" smtClean="0"/>
              <a:t>Messaging Middleware (Pub-Sub)</a:t>
            </a:r>
          </a:p>
          <a:p>
            <a:r>
              <a:rPr lang="en-US" dirty="0" smtClean="0"/>
              <a:t>Semantic Web and Database tools</a:t>
            </a:r>
          </a:p>
          <a:p>
            <a:r>
              <a:rPr lang="en-US" dirty="0" smtClean="0"/>
              <a:t>Simulators</a:t>
            </a:r>
          </a:p>
          <a:p>
            <a:r>
              <a:rPr lang="en-US" dirty="0" smtClean="0"/>
              <a:t>System Development Environments</a:t>
            </a:r>
          </a:p>
          <a:p>
            <a:r>
              <a:rPr lang="en-US" dirty="0" smtClean="0"/>
              <a:t>Open Source Software from Linux to Apache</a:t>
            </a:r>
          </a:p>
          <a:p>
            <a:pPr marL="0" indent="0">
              <a:buNone/>
            </a:pP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a:p>
        </p:txBody>
      </p:sp>
    </p:spTree>
    <p:extLst>
      <p:ext uri="{BB962C8B-B14F-4D97-AF65-F5344CB8AC3E}">
        <p14:creationId xmlns:p14="http://schemas.microsoft.com/office/powerpoint/2010/main" val="587050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lstStyle/>
          <a:p>
            <a:r>
              <a:rPr lang="en-US" dirty="0" smtClean="0"/>
              <a:t>Research Computing as a Service</a:t>
            </a:r>
            <a:endParaRPr lang="en-US" dirty="0"/>
          </a:p>
        </p:txBody>
      </p:sp>
      <p:sp>
        <p:nvSpPr>
          <p:cNvPr id="3" name="Content Placeholder 2"/>
          <p:cNvSpPr>
            <a:spLocks noGrp="1"/>
          </p:cNvSpPr>
          <p:nvPr>
            <p:ph idx="1"/>
          </p:nvPr>
        </p:nvSpPr>
        <p:spPr>
          <a:xfrm>
            <a:off x="-28903" y="762000"/>
            <a:ext cx="9122979" cy="5638800"/>
          </a:xfrm>
        </p:spPr>
        <p:txBody>
          <a:bodyPr/>
          <a:lstStyle/>
          <a:p>
            <a:pPr>
              <a:spcBef>
                <a:spcPts val="0"/>
              </a:spcBef>
            </a:pPr>
            <a:r>
              <a:rPr lang="en-US" sz="2000" dirty="0" smtClean="0"/>
              <a:t>Traditional Computer Center has a variety of capabilities supporting (scientific computing/scholarly research) users.</a:t>
            </a:r>
          </a:p>
          <a:p>
            <a:pPr lvl="1">
              <a:spcBef>
                <a:spcPts val="0"/>
              </a:spcBef>
            </a:pPr>
            <a:r>
              <a:rPr lang="en-US" sz="2000" dirty="0" smtClean="0"/>
              <a:t>Could also call </a:t>
            </a:r>
            <a:r>
              <a:rPr lang="en-US" sz="2000" dirty="0"/>
              <a:t>this </a:t>
            </a:r>
            <a:r>
              <a:rPr lang="en-US" sz="2000" b="1" dirty="0">
                <a:solidFill>
                  <a:srgbClr val="FF0000"/>
                </a:solidFill>
              </a:rPr>
              <a:t>Computational Science as a </a:t>
            </a:r>
            <a:r>
              <a:rPr lang="en-US" sz="2000" b="1" dirty="0" smtClean="0">
                <a:solidFill>
                  <a:srgbClr val="FF0000"/>
                </a:solidFill>
              </a:rPr>
              <a:t>Service</a:t>
            </a:r>
          </a:p>
          <a:p>
            <a:pPr>
              <a:spcBef>
                <a:spcPts val="0"/>
              </a:spcBef>
            </a:pPr>
            <a:r>
              <a:rPr lang="en-US" sz="2000" b="1" dirty="0" smtClean="0">
                <a:solidFill>
                  <a:srgbClr val="FF0000"/>
                </a:solidFill>
              </a:rPr>
              <a:t>IaaS, </a:t>
            </a:r>
            <a:r>
              <a:rPr lang="en-US" sz="2000" b="1" dirty="0" err="1" smtClean="0">
                <a:solidFill>
                  <a:srgbClr val="FF0000"/>
                </a:solidFill>
              </a:rPr>
              <a:t>PaaS</a:t>
            </a:r>
            <a:r>
              <a:rPr lang="en-US" sz="2000" b="1" dirty="0" smtClean="0">
                <a:solidFill>
                  <a:srgbClr val="FF0000"/>
                </a:solidFill>
              </a:rPr>
              <a:t> </a:t>
            </a:r>
            <a:r>
              <a:rPr lang="en-US" sz="2000" dirty="0" smtClean="0"/>
              <a:t>and</a:t>
            </a:r>
            <a:r>
              <a:rPr lang="en-US" sz="2000" dirty="0" smtClean="0">
                <a:solidFill>
                  <a:srgbClr val="FF0000"/>
                </a:solidFill>
              </a:rPr>
              <a:t> </a:t>
            </a:r>
            <a:r>
              <a:rPr lang="en-US" sz="2000" b="1" dirty="0" err="1" smtClean="0">
                <a:solidFill>
                  <a:srgbClr val="FF0000"/>
                </a:solidFill>
              </a:rPr>
              <a:t>SaaS</a:t>
            </a:r>
            <a:r>
              <a:rPr lang="en-US" sz="2000" b="1" dirty="0" smtClean="0">
                <a:solidFill>
                  <a:srgbClr val="FF0000"/>
                </a:solidFill>
              </a:rPr>
              <a:t> </a:t>
            </a:r>
            <a:r>
              <a:rPr lang="en-US" sz="2000" dirty="0" smtClean="0"/>
              <a:t>are lower level parts of these capabilities but commercial clouds do not include </a:t>
            </a:r>
          </a:p>
          <a:p>
            <a:pPr marL="914400" lvl="1" indent="-457200">
              <a:spcBef>
                <a:spcPts val="0"/>
              </a:spcBef>
              <a:buFont typeface="+mj-lt"/>
              <a:buAutoNum type="arabicParenR"/>
            </a:pPr>
            <a:r>
              <a:rPr lang="en-US" sz="2000" b="1" dirty="0" smtClean="0">
                <a:solidFill>
                  <a:srgbClr val="FF0000"/>
                </a:solidFill>
              </a:rPr>
              <a:t>Developing roles/appliances for particular users</a:t>
            </a:r>
          </a:p>
          <a:p>
            <a:pPr marL="914400" lvl="1" indent="-457200">
              <a:spcBef>
                <a:spcPts val="0"/>
              </a:spcBef>
              <a:buFont typeface="+mj-lt"/>
              <a:buAutoNum type="arabicParenR"/>
            </a:pPr>
            <a:r>
              <a:rPr lang="en-US" sz="2000" dirty="0" smtClean="0"/>
              <a:t>Supplying </a:t>
            </a:r>
            <a:r>
              <a:rPr lang="en-US" sz="2000" b="1" dirty="0" smtClean="0">
                <a:solidFill>
                  <a:srgbClr val="FF0000"/>
                </a:solidFill>
              </a:rPr>
              <a:t>custom </a:t>
            </a:r>
            <a:r>
              <a:rPr lang="en-US" sz="2000" b="1" dirty="0" err="1" smtClean="0">
                <a:solidFill>
                  <a:srgbClr val="FF0000"/>
                </a:solidFill>
              </a:rPr>
              <a:t>SaaS</a:t>
            </a:r>
            <a:r>
              <a:rPr lang="en-US" sz="2000" b="1" dirty="0" smtClean="0">
                <a:solidFill>
                  <a:srgbClr val="FF0000"/>
                </a:solidFill>
              </a:rPr>
              <a:t> </a:t>
            </a:r>
            <a:r>
              <a:rPr lang="en-US" sz="2000" dirty="0" smtClean="0"/>
              <a:t>aimed at user communities</a:t>
            </a:r>
          </a:p>
          <a:p>
            <a:pPr marL="914400" lvl="1" indent="-457200">
              <a:spcBef>
                <a:spcPts val="0"/>
              </a:spcBef>
              <a:buFont typeface="+mj-lt"/>
              <a:buAutoNum type="arabicParenR"/>
            </a:pPr>
            <a:r>
              <a:rPr lang="en-US" sz="2000" b="1" dirty="0" smtClean="0">
                <a:solidFill>
                  <a:srgbClr val="FF0000"/>
                </a:solidFill>
              </a:rPr>
              <a:t>Community Portals</a:t>
            </a:r>
          </a:p>
          <a:p>
            <a:pPr marL="914400" lvl="1" indent="-457200">
              <a:spcBef>
                <a:spcPts val="0"/>
              </a:spcBef>
              <a:buFont typeface="+mj-lt"/>
              <a:buAutoNum type="arabicParenR"/>
            </a:pPr>
            <a:r>
              <a:rPr lang="en-US" sz="2000" dirty="0" smtClean="0"/>
              <a:t>Integration across disparate resources for data and compute (i.e. </a:t>
            </a:r>
            <a:r>
              <a:rPr lang="en-US" sz="2000" b="1" dirty="0" smtClean="0">
                <a:solidFill>
                  <a:srgbClr val="FF0000"/>
                </a:solidFill>
              </a:rPr>
              <a:t>grids</a:t>
            </a:r>
            <a:r>
              <a:rPr lang="en-US" sz="2000" dirty="0" smtClean="0"/>
              <a:t>)</a:t>
            </a:r>
          </a:p>
          <a:p>
            <a:pPr marL="914400" lvl="1" indent="-457200">
              <a:spcBef>
                <a:spcPts val="0"/>
              </a:spcBef>
              <a:buFont typeface="+mj-lt"/>
              <a:buAutoNum type="arabicParenR"/>
            </a:pPr>
            <a:r>
              <a:rPr lang="en-US" sz="2000" b="1" dirty="0" smtClean="0">
                <a:solidFill>
                  <a:srgbClr val="FF0000"/>
                </a:solidFill>
              </a:rPr>
              <a:t>Data transfer </a:t>
            </a:r>
            <a:r>
              <a:rPr lang="en-US" sz="2000" dirty="0" smtClean="0"/>
              <a:t>and network link services  </a:t>
            </a:r>
          </a:p>
          <a:p>
            <a:pPr marL="914400" lvl="1" indent="-457200">
              <a:spcBef>
                <a:spcPts val="0"/>
              </a:spcBef>
              <a:buFont typeface="+mj-lt"/>
              <a:buAutoNum type="arabicParenR"/>
            </a:pPr>
            <a:r>
              <a:rPr lang="en-US" sz="2000" b="1" dirty="0" smtClean="0">
                <a:solidFill>
                  <a:srgbClr val="FF0000"/>
                </a:solidFill>
              </a:rPr>
              <a:t>Archival storage, preservation, visualization</a:t>
            </a:r>
          </a:p>
          <a:p>
            <a:pPr marL="914400" lvl="1" indent="-457200">
              <a:spcBef>
                <a:spcPts val="0"/>
              </a:spcBef>
              <a:buFont typeface="+mj-lt"/>
              <a:buAutoNum type="arabicParenR"/>
            </a:pPr>
            <a:r>
              <a:rPr lang="en-US" sz="2000" dirty="0"/>
              <a:t>Consulting on use of particular appliances and </a:t>
            </a:r>
            <a:r>
              <a:rPr lang="en-US" sz="2000" dirty="0" err="1"/>
              <a:t>SaaS</a:t>
            </a:r>
            <a:r>
              <a:rPr lang="en-US" sz="2000" dirty="0"/>
              <a:t> i.e. on particular software components</a:t>
            </a:r>
          </a:p>
          <a:p>
            <a:pPr marL="914400" lvl="1" indent="-457200">
              <a:spcBef>
                <a:spcPts val="0"/>
              </a:spcBef>
              <a:buFont typeface="+mj-lt"/>
              <a:buAutoNum type="arabicParenR"/>
            </a:pPr>
            <a:r>
              <a:rPr lang="en-US" sz="2000" dirty="0"/>
              <a:t>Debugging and other problem solving</a:t>
            </a:r>
          </a:p>
          <a:p>
            <a:pPr marL="914400" lvl="1" indent="-457200">
              <a:spcBef>
                <a:spcPts val="0"/>
              </a:spcBef>
              <a:buFont typeface="+mj-lt"/>
              <a:buAutoNum type="arabicParenR"/>
            </a:pPr>
            <a:r>
              <a:rPr lang="en-US" sz="2000" dirty="0" smtClean="0"/>
              <a:t>Administrative issues such as (local) accounting</a:t>
            </a:r>
          </a:p>
          <a:p>
            <a:pPr>
              <a:spcBef>
                <a:spcPts val="0"/>
              </a:spcBef>
            </a:pPr>
            <a:r>
              <a:rPr lang="en-US" sz="2000" dirty="0" smtClean="0"/>
              <a:t>This allows us to develop a new model of a computer center where </a:t>
            </a:r>
            <a:r>
              <a:rPr lang="en-US" sz="2000" b="1" dirty="0" smtClean="0"/>
              <a:t>commercial companies operate base hardware/software</a:t>
            </a:r>
          </a:p>
          <a:p>
            <a:pPr>
              <a:spcBef>
                <a:spcPts val="0"/>
              </a:spcBef>
            </a:pPr>
            <a:r>
              <a:rPr lang="en-US" sz="2000" dirty="0" smtClean="0"/>
              <a:t>A  combination of XSEDE, Internet2 and computer center supply 1) to 9)?</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dirty="0"/>
          </a:p>
        </p:txBody>
      </p:sp>
    </p:spTree>
    <p:extLst>
      <p:ext uri="{BB962C8B-B14F-4D97-AF65-F5344CB8AC3E}">
        <p14:creationId xmlns:p14="http://schemas.microsoft.com/office/powerpoint/2010/main" val="3304822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aaS</a:t>
            </a:r>
            <a:r>
              <a:rPr lang="en-US" dirty="0" smtClean="0"/>
              <a:t> versus Roles/Appliances</a:t>
            </a:r>
            <a:endParaRPr lang="en-US" dirty="0"/>
          </a:p>
        </p:txBody>
      </p:sp>
      <p:sp>
        <p:nvSpPr>
          <p:cNvPr id="3" name="Content Placeholder 2"/>
          <p:cNvSpPr>
            <a:spLocks noGrp="1"/>
          </p:cNvSpPr>
          <p:nvPr>
            <p:ph idx="1"/>
          </p:nvPr>
        </p:nvSpPr>
        <p:spPr>
          <a:xfrm>
            <a:off x="0" y="990600"/>
            <a:ext cx="9067800" cy="4525963"/>
          </a:xfrm>
        </p:spPr>
        <p:txBody>
          <a:bodyPr/>
          <a:lstStyle/>
          <a:p>
            <a:r>
              <a:rPr lang="en-US" sz="2800" dirty="0" smtClean="0"/>
              <a:t>If you package a capability X as </a:t>
            </a:r>
            <a:r>
              <a:rPr lang="en-US" sz="2800" b="1" dirty="0" err="1" smtClean="0"/>
              <a:t>XaaS</a:t>
            </a:r>
            <a:r>
              <a:rPr lang="en-US" sz="2800" dirty="0" smtClean="0"/>
              <a:t>, it runs on a separate VM and you interact with messages</a:t>
            </a:r>
          </a:p>
          <a:p>
            <a:pPr lvl="1"/>
            <a:r>
              <a:rPr lang="en-US" sz="2400" b="1" dirty="0" err="1"/>
              <a:t>SQLaaS</a:t>
            </a:r>
            <a:r>
              <a:rPr lang="en-US" sz="2400" dirty="0"/>
              <a:t> offers databases via messages similar to old JDBC </a:t>
            </a:r>
            <a:r>
              <a:rPr lang="en-US" sz="2400" dirty="0" smtClean="0"/>
              <a:t>model</a:t>
            </a:r>
          </a:p>
          <a:p>
            <a:r>
              <a:rPr lang="en-US" sz="2800" dirty="0" smtClean="0"/>
              <a:t>If you build a </a:t>
            </a:r>
            <a:r>
              <a:rPr lang="en-US" sz="2800" b="1" dirty="0" smtClean="0"/>
              <a:t>role</a:t>
            </a:r>
            <a:r>
              <a:rPr lang="en-US" sz="2800" dirty="0" smtClean="0"/>
              <a:t> or </a:t>
            </a:r>
            <a:r>
              <a:rPr lang="en-US" sz="2800" b="1" dirty="0" smtClean="0"/>
              <a:t>appliance</a:t>
            </a:r>
            <a:r>
              <a:rPr lang="en-US" sz="2800" dirty="0" smtClean="0"/>
              <a:t> with X, then X built into VM and you just need to add your own code and run</a:t>
            </a:r>
          </a:p>
          <a:p>
            <a:pPr lvl="1"/>
            <a:r>
              <a:rPr lang="en-US" sz="2400" b="1" dirty="0" smtClean="0"/>
              <a:t>Venus-C Generic worker role </a:t>
            </a:r>
            <a:r>
              <a:rPr lang="en-US" sz="2400" dirty="0" smtClean="0"/>
              <a:t>builds in I/O and scheduling</a:t>
            </a:r>
          </a:p>
          <a:p>
            <a:r>
              <a:rPr lang="en-US" sz="2800" dirty="0" smtClean="0"/>
              <a:t>Lets take all capabilities – MPI, MapReduce, Workflow .. – and offer as </a:t>
            </a:r>
            <a:r>
              <a:rPr lang="en-US" sz="2800" b="1" dirty="0" smtClean="0"/>
              <a:t>roles</a:t>
            </a:r>
            <a:r>
              <a:rPr lang="en-US" sz="2800" dirty="0" smtClean="0"/>
              <a:t> or </a:t>
            </a:r>
            <a:r>
              <a:rPr lang="en-US" sz="2800" b="1" dirty="0" err="1" smtClean="0"/>
              <a:t>aaS</a:t>
            </a:r>
            <a:r>
              <a:rPr lang="en-US" sz="2800" b="1" dirty="0" smtClean="0"/>
              <a:t> </a:t>
            </a:r>
            <a:r>
              <a:rPr lang="en-US" sz="2800" dirty="0" smtClean="0"/>
              <a:t>(or both)</a:t>
            </a:r>
          </a:p>
          <a:p>
            <a:r>
              <a:rPr lang="en-US" sz="2800" dirty="0" smtClean="0"/>
              <a:t>Perhaps workflow has a controller  </a:t>
            </a:r>
            <a:r>
              <a:rPr lang="en-US" sz="2800" dirty="0" err="1" smtClean="0"/>
              <a:t>aaS</a:t>
            </a:r>
            <a:r>
              <a:rPr lang="en-US" sz="2800" dirty="0" smtClean="0"/>
              <a:t> with graphical design tool while runtime packaged in a role?</a:t>
            </a:r>
          </a:p>
          <a:p>
            <a:r>
              <a:rPr lang="en-US" sz="2800" dirty="0" smtClean="0"/>
              <a:t>Need to think through packaging of parallelism</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Tree>
    <p:extLst>
      <p:ext uri="{BB962C8B-B14F-4D97-AF65-F5344CB8AC3E}">
        <p14:creationId xmlns:p14="http://schemas.microsoft.com/office/powerpoint/2010/main" val="704664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821" y="76200"/>
            <a:ext cx="8690644" cy="1143000"/>
          </a:xfrm>
        </p:spPr>
        <p:txBody>
          <a:bodyPr>
            <a:noAutofit/>
          </a:bodyPr>
          <a:lstStyle/>
          <a:p>
            <a:r>
              <a:rPr lang="en-GB" b="1" dirty="0" smtClean="0"/>
              <a:t>27 Venus-C Azure Applications chosen from ~70 </a:t>
            </a:r>
            <a:endParaRPr lang="en-GB" b="1" dirty="0"/>
          </a:p>
        </p:txBody>
      </p:sp>
      <p:sp>
        <p:nvSpPr>
          <p:cNvPr id="4" name="3 Marcador de número de diapositiva"/>
          <p:cNvSpPr>
            <a:spLocks noGrp="1"/>
          </p:cNvSpPr>
          <p:nvPr>
            <p:ph type="sldNum" sz="quarter" idx="4294967295"/>
          </p:nvPr>
        </p:nvSpPr>
        <p:spPr>
          <a:xfrm>
            <a:off x="0" y="6492875"/>
            <a:ext cx="635000" cy="365125"/>
          </a:xfrm>
          <a:prstGeom prst="rect">
            <a:avLst/>
          </a:prstGeom>
        </p:spPr>
        <p:txBody>
          <a:bodyPr/>
          <a:lstStyle/>
          <a:p>
            <a:fld id="{5CAD0137-A6C9-432D-8888-8878A5138444}" type="slidenum">
              <a:rPr lang="en-GB" smtClean="0">
                <a:solidFill>
                  <a:prstClr val="white"/>
                </a:solidFill>
              </a:rPr>
              <a:pPr/>
              <a:t>16</a:t>
            </a:fld>
            <a:endParaRPr lang="en-GB">
              <a:solidFill>
                <a:prstClr val="white"/>
              </a:solidFill>
            </a:endParaRPr>
          </a:p>
        </p:txBody>
      </p:sp>
      <p:graphicFrame>
        <p:nvGraphicFramePr>
          <p:cNvPr id="21" name="20 Gráfico"/>
          <p:cNvGraphicFramePr/>
          <p:nvPr>
            <p:extLst>
              <p:ext uri="{D42A27DB-BD31-4B8C-83A1-F6EECF244321}">
                <p14:modId xmlns:p14="http://schemas.microsoft.com/office/powerpoint/2010/main" val="2233891330"/>
              </p:ext>
            </p:extLst>
          </p:nvPr>
        </p:nvGraphicFramePr>
        <p:xfrm>
          <a:off x="1691680" y="2051448"/>
          <a:ext cx="5619969" cy="3727571"/>
        </p:xfrm>
        <a:graphic>
          <a:graphicData uri="http://schemas.openxmlformats.org/drawingml/2006/chart">
            <c:chart xmlns:c="http://schemas.openxmlformats.org/drawingml/2006/chart" xmlns:r="http://schemas.openxmlformats.org/officeDocument/2006/relationships" r:id="rId3"/>
          </a:graphicData>
        </a:graphic>
      </p:graphicFrame>
      <p:sp>
        <p:nvSpPr>
          <p:cNvPr id="22" name="1 Llamada con línea 1 (barra de énfasis)"/>
          <p:cNvSpPr/>
          <p:nvPr/>
        </p:nvSpPr>
        <p:spPr>
          <a:xfrm>
            <a:off x="5868144" y="1462788"/>
            <a:ext cx="1643761" cy="851564"/>
          </a:xfrm>
          <a:prstGeom prst="accentCallout1">
            <a:avLst>
              <a:gd name="adj1" fmla="val 17018"/>
              <a:gd name="adj2" fmla="val -2264"/>
              <a:gd name="adj3" fmla="val 147912"/>
              <a:gd name="adj4" fmla="val -4075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215968"/>
                </a:solidFill>
              </a:rPr>
              <a:t>Chemistry (3)</a:t>
            </a:r>
            <a:endParaRPr lang="en-GB" b="1" dirty="0" smtClean="0">
              <a:solidFill>
                <a:srgbClr val="215968"/>
              </a:solidFill>
            </a:endParaRPr>
          </a:p>
          <a:p>
            <a:pPr marL="176213" indent="-176213"/>
            <a:r>
              <a:rPr lang="en-GB" dirty="0" smtClean="0">
                <a:solidFill>
                  <a:srgbClr val="215968"/>
                </a:solidFill>
              </a:rPr>
              <a:t>•	Lead Optimization in Drug Discovery</a:t>
            </a:r>
          </a:p>
          <a:p>
            <a:pPr marL="176213" indent="-176213"/>
            <a:r>
              <a:rPr lang="en-GB" dirty="0" smtClean="0">
                <a:solidFill>
                  <a:srgbClr val="215968"/>
                </a:solidFill>
              </a:rPr>
              <a:t>•	Molecular Docking</a:t>
            </a:r>
          </a:p>
          <a:p>
            <a:endParaRPr lang="en-GB" dirty="0">
              <a:solidFill>
                <a:srgbClr val="215968"/>
              </a:solidFill>
            </a:endParaRPr>
          </a:p>
        </p:txBody>
      </p:sp>
      <p:sp>
        <p:nvSpPr>
          <p:cNvPr id="23" name="1 Llamada con línea 1 (barra de énfasis)"/>
          <p:cNvSpPr/>
          <p:nvPr/>
        </p:nvSpPr>
        <p:spPr>
          <a:xfrm>
            <a:off x="6956284" y="2394536"/>
            <a:ext cx="2225558" cy="1080120"/>
          </a:xfrm>
          <a:prstGeom prst="accentCallout1">
            <a:avLst>
              <a:gd name="adj1" fmla="val 46059"/>
              <a:gd name="adj2" fmla="val -2264"/>
              <a:gd name="adj3" fmla="val 77000"/>
              <a:gd name="adj4" fmla="val -2695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215968"/>
                </a:solidFill>
              </a:rPr>
              <a:t>Civil</a:t>
            </a:r>
            <a:r>
              <a:rPr lang="en-GB" dirty="0" smtClean="0">
                <a:solidFill>
                  <a:srgbClr val="215968"/>
                </a:solidFill>
              </a:rPr>
              <a:t> </a:t>
            </a:r>
            <a:r>
              <a:rPr lang="en-GB" sz="1400" b="1" dirty="0" smtClean="0">
                <a:solidFill>
                  <a:srgbClr val="215968"/>
                </a:solidFill>
              </a:rPr>
              <a:t>Eng. and Arch. (4)</a:t>
            </a:r>
          </a:p>
          <a:p>
            <a:pPr marL="176213" indent="-176213"/>
            <a:r>
              <a:rPr lang="en-GB" dirty="0" smtClean="0">
                <a:solidFill>
                  <a:srgbClr val="215968"/>
                </a:solidFill>
              </a:rPr>
              <a:t>•	Structural Analysis</a:t>
            </a:r>
          </a:p>
          <a:p>
            <a:pPr marL="176213" indent="-176213"/>
            <a:r>
              <a:rPr lang="en-GB" dirty="0" smtClean="0">
                <a:solidFill>
                  <a:srgbClr val="215968"/>
                </a:solidFill>
              </a:rPr>
              <a:t>•	Building information Management</a:t>
            </a:r>
          </a:p>
          <a:p>
            <a:pPr marL="176213" indent="-176213"/>
            <a:r>
              <a:rPr lang="en-GB" dirty="0" smtClean="0">
                <a:solidFill>
                  <a:srgbClr val="215968"/>
                </a:solidFill>
              </a:rPr>
              <a:t>•	Energy Efficiency in Buildings</a:t>
            </a:r>
          </a:p>
          <a:p>
            <a:pPr marL="176213" indent="-176213"/>
            <a:r>
              <a:rPr lang="en-GB" dirty="0" smtClean="0">
                <a:solidFill>
                  <a:srgbClr val="215968"/>
                </a:solidFill>
              </a:rPr>
              <a:t>•	Soil structure simulation</a:t>
            </a:r>
          </a:p>
          <a:p>
            <a:endParaRPr lang="en-GB" dirty="0" smtClean="0">
              <a:solidFill>
                <a:srgbClr val="215968"/>
              </a:solidFill>
            </a:endParaRPr>
          </a:p>
          <a:p>
            <a:endParaRPr lang="en-GB" dirty="0">
              <a:solidFill>
                <a:srgbClr val="215968"/>
              </a:solidFill>
            </a:endParaRPr>
          </a:p>
        </p:txBody>
      </p:sp>
      <p:sp>
        <p:nvSpPr>
          <p:cNvPr id="24" name="1 Llamada con línea 1 (barra de énfasis)"/>
          <p:cNvSpPr/>
          <p:nvPr/>
        </p:nvSpPr>
        <p:spPr>
          <a:xfrm>
            <a:off x="7392972" y="3548156"/>
            <a:ext cx="1683212" cy="540060"/>
          </a:xfrm>
          <a:prstGeom prst="accentCallout1">
            <a:avLst>
              <a:gd name="adj1" fmla="val 18750"/>
              <a:gd name="adj2" fmla="val -8333"/>
              <a:gd name="adj3" fmla="val 67540"/>
              <a:gd name="adj4" fmla="val -46469"/>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Earth Sciences (1)</a:t>
            </a:r>
          </a:p>
          <a:p>
            <a:pPr marL="176213" indent="-176213"/>
            <a:r>
              <a:rPr lang="en-GB" dirty="0" smtClean="0">
                <a:solidFill>
                  <a:srgbClr val="4BACC6">
                    <a:lumMod val="50000"/>
                  </a:srgbClr>
                </a:solidFill>
              </a:rPr>
              <a:t>•	Seismic propagation</a:t>
            </a:r>
          </a:p>
          <a:p>
            <a:pPr marL="176213" indent="-176213"/>
            <a:endParaRPr lang="en-GB" dirty="0">
              <a:solidFill>
                <a:srgbClr val="4BACC6">
                  <a:lumMod val="50000"/>
                </a:srgbClr>
              </a:solidFill>
            </a:endParaRPr>
          </a:p>
        </p:txBody>
      </p:sp>
      <p:sp>
        <p:nvSpPr>
          <p:cNvPr id="25" name="1 Llamada con línea 1 (barra de énfasis)"/>
          <p:cNvSpPr/>
          <p:nvPr/>
        </p:nvSpPr>
        <p:spPr>
          <a:xfrm>
            <a:off x="7377350" y="4164712"/>
            <a:ext cx="1583344" cy="1080120"/>
          </a:xfrm>
          <a:prstGeom prst="accentCallout1">
            <a:avLst>
              <a:gd name="adj1" fmla="val 18750"/>
              <a:gd name="adj2" fmla="val -8333"/>
              <a:gd name="adj3" fmla="val 23065"/>
              <a:gd name="adj4" fmla="val -612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4BACC6">
                    <a:lumMod val="50000"/>
                  </a:srgbClr>
                </a:solidFill>
              </a:rPr>
              <a:t>ICT</a:t>
            </a:r>
            <a:r>
              <a:rPr lang="en-GB" sz="1400" b="1" dirty="0" smtClean="0">
                <a:solidFill>
                  <a:srgbClr val="4BACC6">
                    <a:lumMod val="50000"/>
                  </a:srgbClr>
                </a:solidFill>
              </a:rPr>
              <a:t> (2)</a:t>
            </a:r>
          </a:p>
          <a:p>
            <a:pPr marL="176213" indent="-176213"/>
            <a:r>
              <a:rPr lang="en-GB" dirty="0" smtClean="0">
                <a:solidFill>
                  <a:srgbClr val="4BACC6">
                    <a:lumMod val="50000"/>
                  </a:srgbClr>
                </a:solidFill>
              </a:rPr>
              <a:t> •	Logistics and vehicle routing</a:t>
            </a:r>
          </a:p>
          <a:p>
            <a:pPr marL="176213" indent="-176213"/>
            <a:r>
              <a:rPr lang="en-GB" dirty="0" smtClean="0">
                <a:solidFill>
                  <a:srgbClr val="4BACC6">
                    <a:lumMod val="50000"/>
                  </a:srgbClr>
                </a:solidFill>
              </a:rPr>
              <a:t>•	Social networks analysis</a:t>
            </a:r>
          </a:p>
          <a:p>
            <a:endParaRPr lang="en-GB" dirty="0">
              <a:solidFill>
                <a:srgbClr val="4BACC6">
                  <a:lumMod val="50000"/>
                </a:srgbClr>
              </a:solidFill>
            </a:endParaRPr>
          </a:p>
        </p:txBody>
      </p:sp>
      <p:sp>
        <p:nvSpPr>
          <p:cNvPr id="26" name="1 Llamada con línea 1 (barra de énfasis)"/>
          <p:cNvSpPr/>
          <p:nvPr/>
        </p:nvSpPr>
        <p:spPr>
          <a:xfrm>
            <a:off x="6804248" y="5244832"/>
            <a:ext cx="1944216" cy="540060"/>
          </a:xfrm>
          <a:prstGeom prst="accentCallout1">
            <a:avLst>
              <a:gd name="adj1" fmla="val 18750"/>
              <a:gd name="adj2" fmla="val -8333"/>
              <a:gd name="adj3" fmla="val -96862"/>
              <a:gd name="adj4" fmla="val -54826"/>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4BACC6">
                    <a:lumMod val="50000"/>
                  </a:srgbClr>
                </a:solidFill>
              </a:rPr>
              <a:t>Mathematics (1)</a:t>
            </a:r>
          </a:p>
          <a:p>
            <a:pPr marL="176213" indent="-176213"/>
            <a:r>
              <a:rPr lang="en-GB" dirty="0" smtClean="0">
                <a:solidFill>
                  <a:srgbClr val="4BACC6">
                    <a:lumMod val="50000"/>
                  </a:srgbClr>
                </a:solidFill>
              </a:rPr>
              <a:t>•	Computational Algebra</a:t>
            </a:r>
            <a:endParaRPr lang="en-GB" dirty="0">
              <a:solidFill>
                <a:srgbClr val="4BACC6">
                  <a:lumMod val="50000"/>
                </a:srgbClr>
              </a:solidFill>
            </a:endParaRPr>
          </a:p>
        </p:txBody>
      </p:sp>
      <p:sp>
        <p:nvSpPr>
          <p:cNvPr id="27" name="1 Llamada con línea 1 (barra de énfasis)"/>
          <p:cNvSpPr/>
          <p:nvPr/>
        </p:nvSpPr>
        <p:spPr>
          <a:xfrm>
            <a:off x="1105459" y="5220242"/>
            <a:ext cx="2137718" cy="1104358"/>
          </a:xfrm>
          <a:prstGeom prst="accentCallout1">
            <a:avLst>
              <a:gd name="adj1" fmla="val 17385"/>
              <a:gd name="adj2" fmla="val 97868"/>
              <a:gd name="adj3" fmla="val -39255"/>
              <a:gd name="adj4" fmla="val 15859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9388" indent="-177800"/>
            <a:r>
              <a:rPr lang="en-GB" sz="1400" b="1" dirty="0" smtClean="0">
                <a:solidFill>
                  <a:srgbClr val="215968"/>
                </a:solidFill>
              </a:rPr>
              <a:t>Medicine (3) </a:t>
            </a:r>
            <a:endParaRPr lang="en-GB" sz="1400" b="1" dirty="0">
              <a:solidFill>
                <a:srgbClr val="215968"/>
              </a:solidFill>
            </a:endParaRPr>
          </a:p>
          <a:p>
            <a:pPr marL="179388" indent="-177800"/>
            <a:r>
              <a:rPr lang="en-GB" sz="1400" b="1" dirty="0" smtClean="0">
                <a:solidFill>
                  <a:srgbClr val="215968"/>
                </a:solidFill>
              </a:rPr>
              <a:t>  </a:t>
            </a:r>
            <a:r>
              <a:rPr lang="en-GB" dirty="0" smtClean="0">
                <a:solidFill>
                  <a:srgbClr val="215968"/>
                </a:solidFill>
              </a:rPr>
              <a:t>• Intensive Care Units decision support.</a:t>
            </a:r>
          </a:p>
          <a:p>
            <a:pPr marL="265113" indent="-177800"/>
            <a:r>
              <a:rPr lang="en-GB" dirty="0" smtClean="0">
                <a:solidFill>
                  <a:srgbClr val="215968"/>
                </a:solidFill>
              </a:rPr>
              <a:t>•	IM Radiotherapy planning.</a:t>
            </a:r>
          </a:p>
          <a:p>
            <a:pPr marL="265113" indent="-177800"/>
            <a:r>
              <a:rPr lang="en-GB" dirty="0" smtClean="0">
                <a:solidFill>
                  <a:srgbClr val="215968"/>
                </a:solidFill>
              </a:rPr>
              <a:t>•	Brain Imaging</a:t>
            </a:r>
          </a:p>
          <a:p>
            <a:pPr marL="265113" indent="-177800"/>
            <a:endParaRPr lang="en-GB" dirty="0">
              <a:solidFill>
                <a:srgbClr val="215968"/>
              </a:solidFill>
            </a:endParaRPr>
          </a:p>
        </p:txBody>
      </p:sp>
      <p:sp>
        <p:nvSpPr>
          <p:cNvPr id="28" name="1 Llamada con línea 1 (barra de énfasis)"/>
          <p:cNvSpPr/>
          <p:nvPr/>
        </p:nvSpPr>
        <p:spPr>
          <a:xfrm>
            <a:off x="48979" y="3820443"/>
            <a:ext cx="2182761" cy="1080120"/>
          </a:xfrm>
          <a:prstGeom prst="accentCallout1">
            <a:avLst>
              <a:gd name="adj1" fmla="val 50156"/>
              <a:gd name="adj2" fmla="val 97868"/>
              <a:gd name="adj3" fmla="val 31939"/>
              <a:gd name="adj4" fmla="val 126075"/>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215968"/>
                </a:solidFill>
              </a:rPr>
              <a:t>Mol</a:t>
            </a:r>
            <a:r>
              <a:rPr lang="en-GB" sz="1400" b="1" dirty="0" smtClean="0">
                <a:solidFill>
                  <a:srgbClr val="215968"/>
                </a:solidFill>
              </a:rPr>
              <a:t>, Cell. &amp; Gen. Bio. (7)</a:t>
            </a:r>
          </a:p>
          <a:p>
            <a:pPr marL="265113" indent="-177800"/>
            <a:r>
              <a:rPr lang="en-GB" dirty="0" smtClean="0">
                <a:solidFill>
                  <a:srgbClr val="4BACC6">
                    <a:lumMod val="50000"/>
                  </a:srgbClr>
                </a:solidFill>
              </a:rPr>
              <a:t>•	Genomic sequence analysis</a:t>
            </a:r>
          </a:p>
          <a:p>
            <a:pPr marL="265113" indent="-177800"/>
            <a:r>
              <a:rPr lang="en-GB" dirty="0" smtClean="0">
                <a:solidFill>
                  <a:srgbClr val="4BACC6">
                    <a:lumMod val="50000"/>
                  </a:srgbClr>
                </a:solidFill>
              </a:rPr>
              <a:t>•	RNA prediction and analysis</a:t>
            </a:r>
          </a:p>
          <a:p>
            <a:pPr marL="265113" indent="-177800"/>
            <a:r>
              <a:rPr lang="en-GB" dirty="0" smtClean="0">
                <a:solidFill>
                  <a:srgbClr val="4BACC6">
                    <a:lumMod val="50000"/>
                  </a:srgbClr>
                </a:solidFill>
              </a:rPr>
              <a:t>•	System Biology</a:t>
            </a:r>
          </a:p>
          <a:p>
            <a:pPr marL="265113" indent="-177800"/>
            <a:r>
              <a:rPr lang="en-GB" dirty="0" smtClean="0">
                <a:solidFill>
                  <a:srgbClr val="4BACC6">
                    <a:lumMod val="50000"/>
                  </a:srgbClr>
                </a:solidFill>
              </a:rPr>
              <a:t>•	Loci Mapping</a:t>
            </a:r>
          </a:p>
          <a:p>
            <a:pPr marL="265113" indent="-177800"/>
            <a:r>
              <a:rPr lang="en-GB" dirty="0" smtClean="0">
                <a:solidFill>
                  <a:srgbClr val="4BACC6">
                    <a:lumMod val="50000"/>
                  </a:srgbClr>
                </a:solidFill>
              </a:rPr>
              <a:t>•	Micro-arrays quality.</a:t>
            </a:r>
          </a:p>
          <a:p>
            <a:pPr marL="265113" indent="-177800"/>
            <a:endParaRPr lang="en-GB" dirty="0">
              <a:solidFill>
                <a:srgbClr val="4BACC6">
                  <a:lumMod val="50000"/>
                </a:srgbClr>
              </a:solidFill>
            </a:endParaRPr>
          </a:p>
        </p:txBody>
      </p:sp>
      <p:sp>
        <p:nvSpPr>
          <p:cNvPr id="29" name="1 Llamada con línea 1 (barra de énfasis)"/>
          <p:cNvSpPr/>
          <p:nvPr/>
        </p:nvSpPr>
        <p:spPr>
          <a:xfrm>
            <a:off x="57820" y="2934596"/>
            <a:ext cx="1944216" cy="691574"/>
          </a:xfrm>
          <a:prstGeom prst="accentCallout1">
            <a:avLst>
              <a:gd name="adj1" fmla="val 33954"/>
              <a:gd name="adj2" fmla="val 97109"/>
              <a:gd name="adj3" fmla="val -6871"/>
              <a:gd name="adj4" fmla="val 163823"/>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Physics (1)</a:t>
            </a:r>
          </a:p>
          <a:p>
            <a:pPr marL="265113" indent="-177800"/>
            <a:r>
              <a:rPr lang="en-GB" dirty="0" smtClean="0">
                <a:solidFill>
                  <a:srgbClr val="4BACC6">
                    <a:lumMod val="50000"/>
                  </a:srgbClr>
                </a:solidFill>
              </a:rPr>
              <a:t>•	Simulation of Galaxies configuration</a:t>
            </a:r>
            <a:endParaRPr lang="en-GB" dirty="0">
              <a:solidFill>
                <a:srgbClr val="4BACC6">
                  <a:lumMod val="50000"/>
                </a:srgbClr>
              </a:solidFill>
            </a:endParaRPr>
          </a:p>
        </p:txBody>
      </p:sp>
      <p:sp>
        <p:nvSpPr>
          <p:cNvPr id="30" name="1 Llamada con línea 1 (barra de énfasis)"/>
          <p:cNvSpPr/>
          <p:nvPr/>
        </p:nvSpPr>
        <p:spPr>
          <a:xfrm>
            <a:off x="395536" y="1897202"/>
            <a:ext cx="1944216" cy="701282"/>
          </a:xfrm>
          <a:prstGeom prst="accentCallout1">
            <a:avLst>
              <a:gd name="adj1" fmla="val 46839"/>
              <a:gd name="adj2" fmla="val 86489"/>
              <a:gd name="adj3" fmla="val 97368"/>
              <a:gd name="adj4" fmla="val 1646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smtClean="0">
                <a:solidFill>
                  <a:srgbClr val="4BACC6">
                    <a:lumMod val="50000"/>
                  </a:srgbClr>
                </a:solidFill>
              </a:rPr>
              <a:t>Biodiversity &amp; </a:t>
            </a:r>
          </a:p>
          <a:p>
            <a:r>
              <a:rPr lang="en-GB" sz="1400" b="1" smtClean="0">
                <a:solidFill>
                  <a:srgbClr val="4BACC6">
                    <a:lumMod val="50000"/>
                  </a:srgbClr>
                </a:solidFill>
              </a:rPr>
              <a:t>Biology (2)</a:t>
            </a:r>
          </a:p>
          <a:p>
            <a:pPr marL="265113" indent="-177800"/>
            <a:r>
              <a:rPr lang="en-GB" smtClean="0">
                <a:solidFill>
                  <a:srgbClr val="4BACC6">
                    <a:lumMod val="50000"/>
                  </a:srgbClr>
                </a:solidFill>
              </a:rPr>
              <a:t>•	Biodiversity maps in marine species</a:t>
            </a:r>
          </a:p>
          <a:p>
            <a:pPr marL="265113" indent="-177800"/>
            <a:r>
              <a:rPr lang="en-GB" smtClean="0">
                <a:solidFill>
                  <a:srgbClr val="4BACC6">
                    <a:lumMod val="50000"/>
                  </a:srgbClr>
                </a:solidFill>
              </a:rPr>
              <a:t>•	Gait simulation</a:t>
            </a:r>
            <a:endParaRPr lang="en-GB">
              <a:solidFill>
                <a:srgbClr val="4BACC6">
                  <a:lumMod val="50000"/>
                </a:srgbClr>
              </a:solidFill>
            </a:endParaRPr>
          </a:p>
        </p:txBody>
      </p:sp>
      <p:sp>
        <p:nvSpPr>
          <p:cNvPr id="31" name="1 Llamada con línea 1 (barra de énfasis)"/>
          <p:cNvSpPr/>
          <p:nvPr/>
        </p:nvSpPr>
        <p:spPr>
          <a:xfrm>
            <a:off x="2339752" y="1611594"/>
            <a:ext cx="1944216" cy="665278"/>
          </a:xfrm>
          <a:prstGeom prst="accentCallout1">
            <a:avLst>
              <a:gd name="adj1" fmla="val 63810"/>
              <a:gd name="adj2" fmla="val 97868"/>
              <a:gd name="adj3" fmla="val 162314"/>
              <a:gd name="adj4" fmla="val 10323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smtClean="0">
                <a:solidFill>
                  <a:srgbClr val="215968"/>
                </a:solidFill>
              </a:rPr>
              <a:t>Civil Protection (1)</a:t>
            </a:r>
          </a:p>
          <a:p>
            <a:pPr marL="265113" indent="-177800"/>
            <a:r>
              <a:rPr lang="en-GB" smtClean="0">
                <a:solidFill>
                  <a:srgbClr val="4BACC6">
                    <a:lumMod val="50000"/>
                  </a:srgbClr>
                </a:solidFill>
              </a:rPr>
              <a:t>•	Fire Risk estimation and fire propagation</a:t>
            </a:r>
            <a:endParaRPr lang="en-GB">
              <a:solidFill>
                <a:srgbClr val="4BACC6">
                  <a:lumMod val="50000"/>
                </a:srgbClr>
              </a:solidFill>
            </a:endParaRPr>
          </a:p>
        </p:txBody>
      </p:sp>
      <p:sp>
        <p:nvSpPr>
          <p:cNvPr id="32" name="1 Llamada con línea 1 (barra de énfasis)"/>
          <p:cNvSpPr/>
          <p:nvPr/>
        </p:nvSpPr>
        <p:spPr>
          <a:xfrm>
            <a:off x="3995936" y="5784892"/>
            <a:ext cx="2520280" cy="757354"/>
          </a:xfrm>
          <a:prstGeom prst="accentCallout1">
            <a:avLst>
              <a:gd name="adj1" fmla="val 13719"/>
              <a:gd name="adj2" fmla="val 97782"/>
              <a:gd name="adj3" fmla="val -121118"/>
              <a:gd name="adj4" fmla="val 5873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300"/>
              </a:spcBef>
            </a:pPr>
            <a:r>
              <a:rPr lang="en-GB" sz="1400" b="1" dirty="0" err="1" smtClean="0">
                <a:solidFill>
                  <a:srgbClr val="4BACC6">
                    <a:lumMod val="50000"/>
                  </a:srgbClr>
                </a:solidFill>
              </a:rPr>
              <a:t>Mech</a:t>
            </a:r>
            <a:r>
              <a:rPr lang="en-GB" sz="1400" b="1" dirty="0" smtClean="0">
                <a:solidFill>
                  <a:srgbClr val="4BACC6">
                    <a:lumMod val="50000"/>
                  </a:srgbClr>
                </a:solidFill>
              </a:rPr>
              <a:t>, Naval &amp; Aero. Eng. (2)</a:t>
            </a:r>
          </a:p>
          <a:p>
            <a:pPr marL="176213" indent="-176213"/>
            <a:r>
              <a:rPr lang="en-GB" dirty="0" smtClean="0">
                <a:solidFill>
                  <a:srgbClr val="4BACC6">
                    <a:lumMod val="50000"/>
                  </a:srgbClr>
                </a:solidFill>
              </a:rPr>
              <a:t>•	Vessels monitoring</a:t>
            </a:r>
          </a:p>
          <a:p>
            <a:pPr marL="176213" indent="-176213"/>
            <a:r>
              <a:rPr lang="en-GB" dirty="0" smtClean="0">
                <a:solidFill>
                  <a:srgbClr val="4BACC6">
                    <a:lumMod val="50000"/>
                  </a:srgbClr>
                </a:solidFill>
              </a:rPr>
              <a:t>•	Bevel gear manufacturing simulation</a:t>
            </a:r>
          </a:p>
          <a:p>
            <a:pPr marL="176213" indent="-176213"/>
            <a:r>
              <a:rPr lang="en-GB" dirty="0" smtClean="0">
                <a:solidFill>
                  <a:srgbClr val="4BACC6">
                    <a:lumMod val="50000"/>
                  </a:srgbClr>
                </a:solidFill>
              </a:rPr>
              <a:t> </a:t>
            </a:r>
            <a:endParaRPr lang="en-GB" dirty="0">
              <a:solidFill>
                <a:srgbClr val="4BACC6">
                  <a:lumMod val="50000"/>
                </a:srgbClr>
              </a:solidFill>
            </a:endParaRPr>
          </a:p>
        </p:txBody>
      </p:sp>
      <p:sp>
        <p:nvSpPr>
          <p:cNvPr id="6" name="5 Marcador de pie de página"/>
          <p:cNvSpPr>
            <a:spLocks noGrp="1"/>
          </p:cNvSpPr>
          <p:nvPr>
            <p:ph type="ftr" sz="quarter" idx="4294967295"/>
          </p:nvPr>
        </p:nvSpPr>
        <p:spPr>
          <a:xfrm>
            <a:off x="1371600" y="6597352"/>
            <a:ext cx="7772400" cy="189715"/>
          </a:xfrm>
          <a:prstGeom prst="rect">
            <a:avLst/>
          </a:prstGeom>
        </p:spPr>
        <p:txBody>
          <a:body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86368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143" y="0"/>
            <a:ext cx="6570257" cy="914400"/>
          </a:xfrm>
        </p:spPr>
        <p:txBody>
          <a:bodyPr>
            <a:normAutofit/>
          </a:bodyPr>
          <a:lstStyle/>
          <a:p>
            <a:r>
              <a:rPr lang="en-US" b="1" dirty="0" smtClean="0"/>
              <a:t>FutureGrid and </a:t>
            </a:r>
            <a:r>
              <a:rPr lang="en-US" b="1" dirty="0" err="1" smtClean="0"/>
              <a:t>TestbedaaS</a:t>
            </a:r>
            <a:endParaRPr lang="en-US" b="1" dirty="0"/>
          </a:p>
        </p:txBody>
      </p:sp>
      <p:sp>
        <p:nvSpPr>
          <p:cNvPr id="3" name="Content Placeholder 2"/>
          <p:cNvSpPr>
            <a:spLocks noGrp="1"/>
          </p:cNvSpPr>
          <p:nvPr>
            <p:ph idx="1"/>
          </p:nvPr>
        </p:nvSpPr>
        <p:spPr>
          <a:xfrm>
            <a:off x="0" y="609600"/>
            <a:ext cx="9144000" cy="4525963"/>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pPr lvl="1"/>
            <a:r>
              <a:rPr lang="en-US" sz="2400" dirty="0" smtClean="0">
                <a:cs typeface="Times New Roman" pitchFamily="18" charset="0"/>
              </a:rPr>
              <a:t>July 15 2012: </a:t>
            </a:r>
            <a:r>
              <a:rPr lang="en-US" sz="2400" b="1" dirty="0" smtClean="0">
                <a:cs typeface="Times New Roman" pitchFamily="18" charset="0"/>
              </a:rPr>
              <a:t>223 Projects, ~968 users</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 (HPC)</a:t>
            </a:r>
            <a:endParaRPr lang="en-US" sz="2400" dirty="0" smtClean="0">
              <a:solidFill>
                <a:srgbClr val="FF0000"/>
              </a:solidFill>
            </a:endParaRPr>
          </a:p>
          <a:p>
            <a:r>
              <a:rPr lang="en-US" sz="2400" dirty="0" smtClean="0">
                <a:cs typeface="Times New Roman" pitchFamily="18" charset="0"/>
              </a:rPr>
              <a:t>The FutureGrid uses </a:t>
            </a:r>
            <a:r>
              <a:rPr lang="en-US" sz="2400" dirty="0" err="1" smtClean="0">
                <a:cs typeface="Times New Roman" pitchFamily="18" charset="0"/>
              </a:rPr>
              <a:t>TestbedaaS</a:t>
            </a:r>
            <a:r>
              <a:rPr lang="en-US" sz="2400" dirty="0" smtClean="0">
                <a:cs typeface="Times New Roman" pitchFamily="18" charset="0"/>
              </a:rPr>
              <a:t> to make a flexible environment supporting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and </a:t>
            </a:r>
            <a:r>
              <a:rPr lang="en-US" sz="2400" dirty="0" smtClean="0">
                <a:solidFill>
                  <a:srgbClr val="FF0000"/>
                </a:solidFill>
                <a:cs typeface="Times New Roman" pitchFamily="18" charset="0"/>
              </a:rPr>
              <a:t>evaluation</a:t>
            </a:r>
          </a:p>
          <a:p>
            <a:r>
              <a:rPr lang="en-US" sz="2400" dirty="0" smtClean="0"/>
              <a:t>Static and Dynamic Provisioning</a:t>
            </a:r>
          </a:p>
          <a:p>
            <a:endParaRPr lang="en-US" sz="2400" dirty="0"/>
          </a:p>
          <a:p>
            <a:endParaRPr lang="en-US" sz="2400" dirty="0" smtClean="0"/>
          </a:p>
          <a:p>
            <a:endParaRPr lang="en-US" sz="2400" dirty="0"/>
          </a:p>
          <a:p>
            <a:r>
              <a:rPr lang="en-US" sz="2400" dirty="0" smtClean="0"/>
              <a:t>See G. Fox, </a:t>
            </a:r>
            <a:r>
              <a:rPr lang="en-US" sz="2400" dirty="0"/>
              <a:t>G. von Laszewski, J. Diaz, K. </a:t>
            </a:r>
            <a:r>
              <a:rPr lang="en-US" sz="2400" dirty="0" err="1"/>
              <a:t>Keahey</a:t>
            </a:r>
            <a:r>
              <a:rPr lang="en-US" sz="2400" dirty="0"/>
              <a:t>, J. Fortes, R. </a:t>
            </a:r>
            <a:r>
              <a:rPr lang="en-US" sz="2400" dirty="0" err="1"/>
              <a:t>Figueiredo</a:t>
            </a:r>
            <a:r>
              <a:rPr lang="en-US" sz="2400" dirty="0"/>
              <a:t>, S. </a:t>
            </a:r>
            <a:r>
              <a:rPr lang="en-US" sz="2400" dirty="0" err="1"/>
              <a:t>Smallen</a:t>
            </a:r>
            <a:r>
              <a:rPr lang="en-US" sz="2400" dirty="0"/>
              <a:t>, W. Smith, A. </a:t>
            </a:r>
            <a:r>
              <a:rPr lang="en-US" sz="2400" dirty="0" err="1"/>
              <a:t>Grimshaw</a:t>
            </a:r>
            <a:r>
              <a:rPr lang="en-US" sz="2400" dirty="0"/>
              <a:t>, </a:t>
            </a:r>
            <a:r>
              <a:rPr lang="en-US" sz="2400" b="1" dirty="0">
                <a:solidFill>
                  <a:srgbClr val="FF0000"/>
                </a:solidFill>
              </a:rPr>
              <a:t>FutureGrid - a reconfigurable testbed for Cloud, HPC and Grid Computing</a:t>
            </a:r>
            <a:r>
              <a:rPr lang="en-US" sz="2400" dirty="0"/>
              <a:t>, </a:t>
            </a:r>
            <a:r>
              <a:rPr lang="en-US" sz="2400" dirty="0" err="1"/>
              <a:t>Bookchapter</a:t>
            </a:r>
            <a:r>
              <a:rPr lang="en-US" sz="2400" dirty="0"/>
              <a:t> – draft</a:t>
            </a:r>
            <a:endParaRPr lang="en-US" sz="2400" dirty="0" smtClean="0">
              <a:cs typeface="Times New Roman" pitchFamily="18" charset="0"/>
            </a:endParaRPr>
          </a:p>
          <a:p>
            <a:pPr lvl="1"/>
            <a:endParaRPr lang="en-US" sz="2400" dirty="0" smtClean="0"/>
          </a:p>
          <a:p>
            <a:endParaRPr lang="en-US" sz="2400" dirty="0" smtClean="0">
              <a:latin typeface="Times New Roman" pitchFamily="18" charset="0"/>
              <a:cs typeface="Times New Roman" pitchFamily="18" charset="0"/>
            </a:endParaRPr>
          </a:p>
        </p:txBody>
      </p:sp>
      <p:grpSp>
        <p:nvGrpSpPr>
          <p:cNvPr id="4" name="Group 3"/>
          <p:cNvGrpSpPr/>
          <p:nvPr/>
        </p:nvGrpSpPr>
        <p:grpSpPr>
          <a:xfrm>
            <a:off x="821143" y="3933039"/>
            <a:ext cx="7716157" cy="1415034"/>
            <a:chOff x="457200" y="5334000"/>
            <a:chExt cx="7716157" cy="1415034"/>
          </a:xfrm>
        </p:grpSpPr>
        <p:grpSp>
          <p:nvGrpSpPr>
            <p:cNvPr id="5" name="Group 4"/>
            <p:cNvGrpSpPr/>
            <p:nvPr/>
          </p:nvGrpSpPr>
          <p:grpSpPr>
            <a:xfrm>
              <a:off x="838200" y="5334000"/>
              <a:ext cx="4648200" cy="519351"/>
              <a:chOff x="1143000" y="5419457"/>
              <a:chExt cx="4648200" cy="519351"/>
            </a:xfrm>
          </p:grpSpPr>
          <p:sp>
            <p:nvSpPr>
              <p:cNvPr id="13" name="Oval 12"/>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14" name="Oval 13"/>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15" name="Oval 14"/>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16" name="TextBox 15"/>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6" name="Straight Arrow Connector 5"/>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9" name="TextBox 8"/>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0" name="Straight Arrow Connector 9"/>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12"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3336137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5 Use Types for FutureGrid </a:t>
            </a:r>
            <a:r>
              <a:rPr lang="en-US" dirty="0" err="1" smtClean="0"/>
              <a:t>TestbedaaS</a:t>
            </a:r>
            <a:endParaRPr lang="en-US" dirty="0"/>
          </a:p>
        </p:txBody>
      </p:sp>
      <p:sp>
        <p:nvSpPr>
          <p:cNvPr id="3" name="Content Placeholder 2"/>
          <p:cNvSpPr>
            <a:spLocks noGrp="1"/>
          </p:cNvSpPr>
          <p:nvPr>
            <p:ph idx="1"/>
          </p:nvPr>
        </p:nvSpPr>
        <p:spPr>
          <a:xfrm>
            <a:off x="76200" y="762000"/>
            <a:ext cx="9144000" cy="5715000"/>
          </a:xfrm>
          <a:noFill/>
        </p:spPr>
        <p:txBody>
          <a:bodyPr/>
          <a:lstStyle/>
          <a:p>
            <a:pPr>
              <a:spcBef>
                <a:spcPts val="0"/>
              </a:spcBef>
            </a:pPr>
            <a:r>
              <a:rPr lang="en-US" sz="2800" b="1" dirty="0" smtClean="0"/>
              <a:t>223 </a:t>
            </a:r>
            <a:r>
              <a:rPr lang="en-US" sz="2800" dirty="0" smtClean="0"/>
              <a:t>approved projects (968 users) July 14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a:t>
            </a:r>
            <a:r>
              <a:rPr lang="en-US" sz="2800" b="1" dirty="0" smtClean="0">
                <a:solidFill>
                  <a:srgbClr val="FF0000"/>
                </a:solidFill>
              </a:rPr>
              <a:t>10%</a:t>
            </a:r>
            <a:r>
              <a:rPr lang="en-US" sz="2800" b="1" dirty="0" smtClean="0"/>
              <a:t>)</a:t>
            </a:r>
          </a:p>
          <a:p>
            <a:pPr lvl="1">
              <a:spcBef>
                <a:spcPts val="0"/>
              </a:spcBef>
            </a:pPr>
            <a:r>
              <a:rPr lang="en-US" sz="2400" dirty="0" smtClean="0"/>
              <a:t>Semester and short events; interesting outreach to HBCU</a:t>
            </a:r>
          </a:p>
          <a:p>
            <a:pPr>
              <a:spcBef>
                <a:spcPts val="0"/>
              </a:spcBef>
            </a:pPr>
            <a:r>
              <a:rPr lang="en-US" sz="2800" b="1" dirty="0" smtClean="0"/>
              <a:t>Computer science (</a:t>
            </a:r>
            <a:r>
              <a:rPr lang="en-US" sz="2800" b="1" dirty="0" smtClean="0">
                <a:solidFill>
                  <a:srgbClr val="FF0000"/>
                </a:solidFill>
              </a:rPr>
              <a:t>57%</a:t>
            </a:r>
            <a:r>
              <a:rPr lang="en-US" sz="2800" b="1" dirty="0" smtClean="0"/>
              <a:t>)</a:t>
            </a:r>
          </a:p>
          <a:p>
            <a:pPr lvl="1">
              <a:spcBef>
                <a:spcPts val="0"/>
              </a:spcBef>
            </a:pPr>
            <a:r>
              <a:rPr lang="en-US" sz="2400" dirty="0" smtClean="0"/>
              <a:t>Core CS + Cyberinfrastructure</a:t>
            </a:r>
          </a:p>
          <a:p>
            <a:pPr>
              <a:spcBef>
                <a:spcPts val="0"/>
              </a:spcBef>
            </a:pPr>
            <a:r>
              <a:rPr lang="en-US" sz="2800" b="1" dirty="0" smtClean="0"/>
              <a:t>Computer Systems Evaluation (</a:t>
            </a:r>
            <a:r>
              <a:rPr lang="en-US" sz="2800" b="1" dirty="0" smtClean="0">
                <a:solidFill>
                  <a:srgbClr val="FF0000"/>
                </a:solidFill>
              </a:rPr>
              <a:t>29%</a:t>
            </a:r>
            <a:r>
              <a:rPr lang="en-US" sz="2800" b="1" dirty="0" smtClean="0"/>
              <a:t>)</a:t>
            </a:r>
          </a:p>
          <a:p>
            <a:pPr lvl="1">
              <a:spcBef>
                <a:spcPts val="0"/>
              </a:spcBef>
            </a:pPr>
            <a:r>
              <a:rPr lang="en-US" sz="2400" dirty="0" smtClean="0"/>
              <a:t>XSEDE (TIS, TAS), OSG, EGI</a:t>
            </a:r>
          </a:p>
          <a:p>
            <a:pPr>
              <a:spcBef>
                <a:spcPts val="0"/>
              </a:spcBef>
            </a:pPr>
            <a:r>
              <a:rPr lang="en-US" sz="2800" b="1" dirty="0"/>
              <a:t>Interoperability test-beds (</a:t>
            </a:r>
            <a:r>
              <a:rPr lang="en-US" sz="2800" b="1" dirty="0">
                <a:solidFill>
                  <a:srgbClr val="FF0000"/>
                </a:solidFill>
              </a:rPr>
              <a:t>2%</a:t>
            </a:r>
            <a:r>
              <a:rPr lang="en-US" sz="2800" b="1" dirty="0"/>
              <a:t>)</a:t>
            </a:r>
          </a:p>
          <a:p>
            <a:pPr lvl="1">
              <a:spcBef>
                <a:spcPts val="0"/>
              </a:spcBef>
            </a:pPr>
            <a:r>
              <a:rPr lang="en-US" sz="2400" dirty="0"/>
              <a:t>Grids and Clouds; </a:t>
            </a:r>
            <a:r>
              <a:rPr lang="en-US" sz="2400" dirty="0" smtClean="0"/>
              <a:t>Open Grid Forum OGF </a:t>
            </a:r>
            <a:r>
              <a:rPr lang="en-US" sz="2400" b="1" dirty="0" smtClean="0"/>
              <a:t>Standards</a:t>
            </a:r>
            <a:endParaRPr lang="en-US" sz="2400" dirty="0" smtClean="0"/>
          </a:p>
          <a:p>
            <a:pPr>
              <a:spcBef>
                <a:spcPts val="0"/>
              </a:spcBef>
            </a:pPr>
            <a:r>
              <a:rPr lang="en-US" sz="2800" b="1" dirty="0" smtClean="0"/>
              <a:t>New Domain Science applications (</a:t>
            </a:r>
            <a:r>
              <a:rPr lang="en-US" sz="2800" b="1" dirty="0" smtClean="0">
                <a:solidFill>
                  <a:srgbClr val="FF0000"/>
                </a:solidFill>
              </a:rPr>
              <a:t>26%)</a:t>
            </a:r>
          </a:p>
          <a:p>
            <a:pPr lvl="1">
              <a:spcBef>
                <a:spcPts val="0"/>
              </a:spcBef>
            </a:pPr>
            <a:r>
              <a:rPr lang="en-US" sz="2400" dirty="0" smtClean="0"/>
              <a:t>Life </a:t>
            </a:r>
            <a:r>
              <a:rPr lang="en-US" sz="2400" dirty="0"/>
              <a:t>science highlighted (</a:t>
            </a:r>
            <a:r>
              <a:rPr lang="en-US" sz="2400" dirty="0">
                <a:solidFill>
                  <a:srgbClr val="FF0000"/>
                </a:solidFill>
              </a:rPr>
              <a:t>14%</a:t>
            </a:r>
            <a:r>
              <a:rPr lang="en-US" sz="2400" dirty="0"/>
              <a:t>), Non Life Science (</a:t>
            </a:r>
            <a:r>
              <a:rPr lang="en-US" sz="2400" dirty="0">
                <a:solidFill>
                  <a:srgbClr val="FF0000"/>
                </a:solidFill>
              </a:rPr>
              <a:t>12</a:t>
            </a:r>
            <a:r>
              <a:rPr lang="en-US" sz="2400" dirty="0" smtClean="0">
                <a:solidFill>
                  <a:srgbClr val="FF0000"/>
                </a:solidFill>
              </a:rPr>
              <a:t>%</a:t>
            </a:r>
            <a:r>
              <a:rPr lang="en-US" sz="2400" dirty="0" smtClean="0"/>
              <a:t>)</a:t>
            </a:r>
          </a:p>
          <a:p>
            <a:pPr lvl="1">
              <a:spcBef>
                <a:spcPts val="0"/>
              </a:spcBef>
            </a:pPr>
            <a:r>
              <a:rPr lang="en-US" sz="2400" dirty="0" smtClean="0"/>
              <a:t>Generalize to building </a:t>
            </a:r>
            <a:r>
              <a:rPr lang="en-US" sz="2400" b="1" dirty="0" smtClean="0"/>
              <a:t>Research Computing-</a:t>
            </a:r>
            <a:r>
              <a:rPr lang="en-US" sz="2400" b="1" dirty="0" err="1" smtClean="0"/>
              <a:t>aaS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a:p>
        </p:txBody>
      </p:sp>
      <p:sp>
        <p:nvSpPr>
          <p:cNvPr id="5" name="TextBox 4"/>
          <p:cNvSpPr txBox="1"/>
          <p:nvPr/>
        </p:nvSpPr>
        <p:spPr>
          <a:xfrm>
            <a:off x="6705600" y="3059289"/>
            <a:ext cx="2221730" cy="1200329"/>
          </a:xfrm>
          <a:prstGeom prst="rect">
            <a:avLst/>
          </a:prstGeom>
          <a:noFill/>
          <a:ln w="38100">
            <a:solidFill>
              <a:schemeClr val="tx1"/>
            </a:solidFill>
          </a:ln>
        </p:spPr>
        <p:txBody>
          <a:bodyPr wrap="square" rtlCol="0">
            <a:spAutoFit/>
          </a:bodyPr>
          <a:lstStyle/>
          <a:p>
            <a:r>
              <a:rPr lang="en-US" sz="2400" dirty="0"/>
              <a:t>Fractions are as of July 15 – add up to &gt; 100</a:t>
            </a:r>
            <a:r>
              <a:rPr lang="en-US" sz="2400" dirty="0" smtClean="0"/>
              <a:t>%</a:t>
            </a:r>
            <a:endParaRPr lang="en-US" sz="2400" dirty="0"/>
          </a:p>
        </p:txBody>
      </p:sp>
    </p:spTree>
    <p:extLst>
      <p:ext uri="{BB962C8B-B14F-4D97-AF65-F5344CB8AC3E}">
        <p14:creationId xmlns:p14="http://schemas.microsoft.com/office/powerpoint/2010/main" val="1672462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914400"/>
          </a:xfrm>
        </p:spPr>
        <p:txBody>
          <a:bodyPr/>
          <a:lstStyle/>
          <a:p>
            <a:r>
              <a:rPr lang="en-US" dirty="0" smtClean="0"/>
              <a:t>FutureGrid </a:t>
            </a:r>
            <a:r>
              <a:rPr lang="en-US" dirty="0" err="1" smtClean="0"/>
              <a:t>TestbedaaS</a:t>
            </a:r>
            <a:r>
              <a:rPr lang="en-US" dirty="0" smtClean="0"/>
              <a:t> Supports Education and Training</a:t>
            </a:r>
            <a:endParaRPr lang="en-US" dirty="0"/>
          </a:p>
        </p:txBody>
      </p:sp>
      <p:sp>
        <p:nvSpPr>
          <p:cNvPr id="3" name="Content Placeholder 2"/>
          <p:cNvSpPr>
            <a:spLocks noGrp="1"/>
          </p:cNvSpPr>
          <p:nvPr>
            <p:ph idx="1"/>
          </p:nvPr>
        </p:nvSpPr>
        <p:spPr>
          <a:xfrm>
            <a:off x="-16933" y="1066800"/>
            <a:ext cx="9144000" cy="5410200"/>
          </a:xfrm>
          <a:noFill/>
        </p:spPr>
        <p:txBody>
          <a:bodyPr/>
          <a:lstStyle/>
          <a:p>
            <a:r>
              <a:rPr lang="en-US" dirty="0" smtClean="0"/>
              <a:t>Jerome Mitchell HBCU Cloud View of Computing workshop June 2011</a:t>
            </a:r>
          </a:p>
          <a:p>
            <a:r>
              <a:rPr lang="en-US" dirty="0" smtClean="0"/>
              <a:t>Cloud Summer School July 30—August 3 2012 with 10 HBCU attendees</a:t>
            </a:r>
          </a:p>
          <a:p>
            <a:r>
              <a:rPr lang="en-US" dirty="0" smtClean="0"/>
              <a:t>Mitchell and Younge building “Cloud Computing Handbook” loosely based on my book with Hwang and Dongarra</a:t>
            </a:r>
          </a:p>
          <a:p>
            <a:r>
              <a:rPr lang="en-US" dirty="0" smtClean="0"/>
              <a:t>Several classes around the world each semester</a:t>
            </a:r>
          </a:p>
          <a:p>
            <a:r>
              <a:rPr lang="en-US" dirty="0" smtClean="0"/>
              <a:t>Possible Interaction with (200 team) Student Competition in China organized by </a:t>
            </a:r>
            <a:r>
              <a:rPr lang="en-US" dirty="0" err="1" smtClean="0"/>
              <a:t>Beihang</a:t>
            </a:r>
            <a:r>
              <a:rPr lang="en-US" dirty="0" smtClean="0"/>
              <a:t> Univ.</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3610357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PolarGrid MRI</a:t>
            </a:r>
            <a:endParaRPr lang="en-US" dirty="0"/>
          </a:p>
        </p:txBody>
      </p:sp>
      <p:sp>
        <p:nvSpPr>
          <p:cNvPr id="3" name="Content Placeholder 2"/>
          <p:cNvSpPr>
            <a:spLocks noGrp="1"/>
          </p:cNvSpPr>
          <p:nvPr>
            <p:ph idx="1"/>
          </p:nvPr>
        </p:nvSpPr>
        <p:spPr>
          <a:xfrm>
            <a:off x="0" y="762000"/>
            <a:ext cx="9144000" cy="5638800"/>
          </a:xfrm>
        </p:spPr>
        <p:txBody>
          <a:bodyPr/>
          <a:lstStyle/>
          <a:p>
            <a:r>
              <a:rPr lang="en-US" sz="2400" b="1" dirty="0"/>
              <a:t>CNS0723054 MRI</a:t>
            </a:r>
            <a:r>
              <a:rPr lang="en-US" sz="2400" dirty="0"/>
              <a:t>: Acquisition of PolarGrid: Cyberinfrastructure for Polar </a:t>
            </a:r>
            <a:r>
              <a:rPr lang="en-US" sz="2400" dirty="0" smtClean="0"/>
              <a:t>Science</a:t>
            </a:r>
          </a:p>
          <a:p>
            <a:pPr lvl="1"/>
            <a:r>
              <a:rPr lang="en-US" sz="2400" dirty="0" smtClean="0"/>
              <a:t>Collaboration with Kansas CReSIS Science and Technology Center for Remote Sensing of Ice Sheets (world’s best radar to probe ice/snow structure) </a:t>
            </a:r>
          </a:p>
          <a:p>
            <a:pPr lvl="1"/>
            <a:r>
              <a:rPr lang="en-US" sz="2400" dirty="0" smtClean="0"/>
              <a:t>Elizabeth City State University </a:t>
            </a:r>
          </a:p>
          <a:p>
            <a:r>
              <a:rPr lang="en-US" sz="2400" dirty="0" smtClean="0"/>
              <a:t>Multiple expeditions each year with nearing a petabyte of data total</a:t>
            </a:r>
          </a:p>
          <a:p>
            <a:r>
              <a:rPr lang="en-US" sz="2400" dirty="0" smtClean="0"/>
              <a:t>Field and Offline Analysis</a:t>
            </a:r>
          </a:p>
          <a:p>
            <a:r>
              <a:rPr lang="en-US" sz="2400" dirty="0" smtClean="0"/>
              <a:t>Outreach with ADMI </a:t>
            </a:r>
            <a:r>
              <a:rPr lang="en-US" sz="2400" dirty="0"/>
              <a:t>(Association of Computer and Information Science/Engineering Departments at Minority Institutions</a:t>
            </a:r>
            <a:r>
              <a:rPr lang="en-US" sz="2400" dirty="0" smtClean="0"/>
              <a:t>) led by ECSU Linda Hayden</a:t>
            </a:r>
          </a:p>
          <a:p>
            <a:r>
              <a:rPr lang="en-US" sz="2400" dirty="0" smtClean="0"/>
              <a:t>High level Radar Analysis Algorithms/Software</a:t>
            </a:r>
          </a:p>
          <a:p>
            <a:r>
              <a:rPr lang="en-US" sz="2400" dirty="0" smtClean="0"/>
              <a:t>Led to several later successful projects/proposals exploiting PolarGrid Instrument</a:t>
            </a:r>
          </a:p>
          <a:p>
            <a:endParaRPr lang="en-US" sz="2400" dirty="0" smtClean="0"/>
          </a:p>
          <a:p>
            <a:pPr lvl="1"/>
            <a:endParaRPr lang="en-US" sz="2400"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3982521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3200" dirty="0" smtClean="0"/>
              <a:t>FutureGrid </a:t>
            </a:r>
            <a:r>
              <a:rPr lang="en-US" sz="3200" dirty="0" err="1" smtClean="0"/>
              <a:t>TestbedaaS</a:t>
            </a:r>
            <a:r>
              <a:rPr lang="en-US" sz="3200" dirty="0" smtClean="0"/>
              <a:t> Supports Computer Science</a:t>
            </a:r>
            <a:endParaRPr lang="en-US" sz="3200" dirty="0"/>
          </a:p>
        </p:txBody>
      </p:sp>
      <p:sp>
        <p:nvSpPr>
          <p:cNvPr id="3" name="Content Placeholder 2"/>
          <p:cNvSpPr>
            <a:spLocks noGrp="1"/>
          </p:cNvSpPr>
          <p:nvPr>
            <p:ph idx="1"/>
          </p:nvPr>
        </p:nvSpPr>
        <p:spPr>
          <a:xfrm>
            <a:off x="0" y="1066800"/>
            <a:ext cx="9144000" cy="4525963"/>
          </a:xfrm>
        </p:spPr>
        <p:txBody>
          <a:bodyPr/>
          <a:lstStyle/>
          <a:p>
            <a:r>
              <a:rPr lang="en-US" sz="2600" b="1" dirty="0" smtClean="0"/>
              <a:t>Core </a:t>
            </a:r>
            <a:r>
              <a:rPr lang="en-US" sz="2600" b="1" dirty="0"/>
              <a:t>Computer </a:t>
            </a:r>
            <a:r>
              <a:rPr lang="en-US" sz="2600" b="1" dirty="0" smtClean="0"/>
              <a:t>Science </a:t>
            </a:r>
            <a:r>
              <a:rPr lang="en-US" sz="2600" dirty="0" smtClean="0"/>
              <a:t>FG-172 Cloud-TM from Portugal: on distributed concurrency control (software transactional memory): </a:t>
            </a:r>
            <a:r>
              <a:rPr lang="en-US" sz="2600" dirty="0"/>
              <a:t>"When Scalability Meets Consistency: Genuine </a:t>
            </a:r>
            <a:r>
              <a:rPr lang="en-US" sz="2600" dirty="0" err="1"/>
              <a:t>Multiversion</a:t>
            </a:r>
            <a:r>
              <a:rPr lang="en-US" sz="2600" dirty="0"/>
              <a:t> Update </a:t>
            </a:r>
            <a:r>
              <a:rPr lang="en-US" sz="2600" dirty="0" err="1"/>
              <a:t>Serializable</a:t>
            </a:r>
            <a:r>
              <a:rPr lang="en-US" sz="2600" dirty="0"/>
              <a:t> Partial Data Replication</a:t>
            </a:r>
            <a:r>
              <a:rPr lang="en-US" sz="2600" dirty="0" smtClean="0"/>
              <a:t>,“ 32nd </a:t>
            </a:r>
            <a:r>
              <a:rPr lang="en-US" sz="2600" dirty="0"/>
              <a:t>International Conference on Distributed Computing Systems (ICDCS'12</a:t>
            </a:r>
            <a:r>
              <a:rPr lang="en-US" sz="2600" dirty="0" smtClean="0"/>
              <a:t>) (top conference) used 40 nodes of FutureGrid</a:t>
            </a:r>
          </a:p>
          <a:p>
            <a:r>
              <a:rPr lang="en-US" sz="2600" b="1" dirty="0" smtClean="0"/>
              <a:t>Core Cyberinfrastructure</a:t>
            </a:r>
            <a:r>
              <a:rPr lang="en-US" sz="2600" dirty="0" smtClean="0"/>
              <a:t> FG-42,45 LSU/Rutgers: SAGA Pilot Job P* abstraction and applications. SAGA/</a:t>
            </a:r>
            <a:r>
              <a:rPr lang="en-US" sz="2600" dirty="0" err="1" smtClean="0"/>
              <a:t>BigJob</a:t>
            </a:r>
            <a:r>
              <a:rPr lang="en-US" sz="2600" dirty="0" smtClean="0"/>
              <a:t> use on clouds</a:t>
            </a:r>
          </a:p>
          <a:p>
            <a:r>
              <a:rPr lang="en-US" sz="2600" b="1" dirty="0"/>
              <a:t>Core Cyberinfrastructure </a:t>
            </a:r>
            <a:r>
              <a:rPr lang="en-US" sz="2600" dirty="0" smtClean="0"/>
              <a:t>FG-130: Optimizing </a:t>
            </a:r>
            <a:r>
              <a:rPr lang="en-US" sz="2600" dirty="0"/>
              <a:t>Scientific Workflows on </a:t>
            </a:r>
            <a:r>
              <a:rPr lang="en-US" sz="2600" dirty="0" smtClean="0"/>
              <a:t>Clouds. Scheduling Pegasus on distributed systems with overhead measured and reduced. Used Eucalyptus on FutureGrid</a:t>
            </a:r>
          </a:p>
          <a:p>
            <a:endParaRPr lang="en-US" sz="2600" dirty="0" smtClean="0"/>
          </a:p>
          <a:p>
            <a:endParaRPr lang="en-US" sz="2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Tree>
    <p:extLst>
      <p:ext uri="{BB962C8B-B14F-4D97-AF65-F5344CB8AC3E}">
        <p14:creationId xmlns:p14="http://schemas.microsoft.com/office/powerpoint/2010/main" val="403490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Selected List of Services Offered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21723975"/>
              </p:ext>
            </p:extLst>
          </p:nvPr>
        </p:nvGraphicFramePr>
        <p:xfrm>
          <a:off x="457200" y="1600200"/>
          <a:ext cx="7467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381000" y="1447800"/>
            <a:ext cx="6934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i="1" spc="200" dirty="0" smtClean="0">
                <a:ln w="29210">
                  <a:solidFill>
                    <a:srgbClr val="A6A6A6"/>
                  </a:solidFill>
                </a:ln>
                <a:solidFill>
                  <a:schemeClr val="tx1">
                    <a:alpha val="50000"/>
                  </a:schemeClr>
                </a:solidFill>
                <a:effectLst>
                  <a:innerShdw blurRad="50800" dist="50800" dir="8100000">
                    <a:srgbClr val="7D7D7D">
                      <a:alpha val="73000"/>
                    </a:srgbClr>
                  </a:innerShdw>
                </a:effectLst>
              </a:rPr>
              <a:t>FutureGrid</a:t>
            </a:r>
            <a:endPar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3" name="Date Placeholder 2"/>
          <p:cNvSpPr>
            <a:spLocks noGrp="1"/>
          </p:cNvSpPr>
          <p:nvPr>
            <p:ph type="dt" sz="half" idx="10"/>
          </p:nvPr>
        </p:nvSpPr>
        <p:spPr/>
        <p:txBody>
          <a:bodyPr/>
          <a:lstStyle/>
          <a:p>
            <a:fld id="{E7F21733-96BD-0C43-A6FC-2A7578DC7533}" type="datetime1">
              <a:rPr lang="en-US" smtClean="0"/>
              <a:t>7/22/2012</a:t>
            </a:fld>
            <a:endParaRPr lang="en-US"/>
          </a:p>
        </p:txBody>
      </p:sp>
      <p:sp>
        <p:nvSpPr>
          <p:cNvPr id="4" name="Footer Placeholder 3"/>
          <p:cNvSpPr>
            <a:spLocks noGrp="1"/>
          </p:cNvSpPr>
          <p:nvPr>
            <p:ph type="ftr" sz="quarter" idx="4294967295"/>
          </p:nvPr>
        </p:nvSpPr>
        <p:spPr>
          <a:xfrm>
            <a:off x="2356179" y="6356351"/>
            <a:ext cx="4970065" cy="365125"/>
          </a:xfrm>
          <a:prstGeom prst="rect">
            <a:avLst/>
          </a:prstGeom>
        </p:spPr>
        <p:txBody>
          <a:bodyPr/>
          <a:lstStyle/>
          <a:p>
            <a:r>
              <a:rPr lang="en-US" smtClean="0"/>
              <a:t>laszewski@gmail.com     |      http://portal.futuregrid.org</a:t>
            </a:r>
            <a:endParaRPr lang="en-US"/>
          </a:p>
        </p:txBody>
      </p:sp>
      <p:sp>
        <p:nvSpPr>
          <p:cNvPr id="7" name="Slide Number Placeholder 6"/>
          <p:cNvSpPr>
            <a:spLocks noGrp="1"/>
          </p:cNvSpPr>
          <p:nvPr>
            <p:ph type="sldNum" sz="quarter" idx="12"/>
          </p:nvPr>
        </p:nvSpPr>
        <p:spPr/>
        <p:txBody>
          <a:bodyPr/>
          <a:lstStyle/>
          <a:p>
            <a:fld id="{14EB8B87-E7C0-334D-BEA7-32F58CF9455F}" type="slidenum">
              <a:rPr lang="en-US" smtClean="0"/>
              <a:t>21</a:t>
            </a:fld>
            <a:endParaRPr lang="en-US"/>
          </a:p>
        </p:txBody>
      </p:sp>
    </p:spTree>
    <p:extLst>
      <p:ext uri="{BB962C8B-B14F-4D97-AF65-F5344CB8AC3E}">
        <p14:creationId xmlns:p14="http://schemas.microsoft.com/office/powerpoint/2010/main" val="1089195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Infrastructure</a:t>
            </a:r>
            <a:endParaRPr lang="en-US" dirty="0"/>
          </a:p>
        </p:txBody>
      </p:sp>
      <p:sp>
        <p:nvSpPr>
          <p:cNvPr id="3" name="Content Placeholder 2"/>
          <p:cNvSpPr>
            <a:spLocks noGrp="1"/>
          </p:cNvSpPr>
          <p:nvPr>
            <p:ph idx="1"/>
          </p:nvPr>
        </p:nvSpPr>
        <p:spPr>
          <a:xfrm>
            <a:off x="5644" y="1295400"/>
            <a:ext cx="9138356" cy="4525963"/>
          </a:xfrm>
        </p:spPr>
        <p:txBody>
          <a:bodyPr/>
          <a:lstStyle/>
          <a:p>
            <a:r>
              <a:rPr lang="en-US" b="1" dirty="0" smtClean="0"/>
              <a:t>Computing Testbed </a:t>
            </a:r>
            <a:r>
              <a:rPr lang="en-US" b="1" dirty="0" err="1" smtClean="0"/>
              <a:t>aaS</a:t>
            </a:r>
            <a:r>
              <a:rPr lang="en-US" b="1" dirty="0" smtClean="0"/>
              <a:t> </a:t>
            </a:r>
            <a:r>
              <a:rPr lang="en-US" dirty="0" smtClean="0"/>
              <a:t>enables infrastructure to dynamically support </a:t>
            </a:r>
            <a:r>
              <a:rPr lang="en-US" b="1" dirty="0" smtClean="0"/>
              <a:t>Computer Science </a:t>
            </a:r>
            <a:r>
              <a:rPr lang="en-US" dirty="0" smtClean="0"/>
              <a:t>(systems experimentation) </a:t>
            </a:r>
            <a:r>
              <a:rPr lang="en-US" b="1" dirty="0" err="1" smtClean="0"/>
              <a:t>aaS</a:t>
            </a:r>
            <a:endParaRPr lang="en-US" b="1" dirty="0" smtClean="0"/>
          </a:p>
          <a:p>
            <a:r>
              <a:rPr lang="en-US" dirty="0" smtClean="0"/>
              <a:t>Natural is to build large systems and support large experiments by federating hardware from several sources</a:t>
            </a:r>
          </a:p>
          <a:p>
            <a:pPr lvl="1"/>
            <a:r>
              <a:rPr lang="en-US" dirty="0" smtClean="0"/>
              <a:t>Requirement is that partners in federation agree on and develop  together </a:t>
            </a:r>
            <a:r>
              <a:rPr lang="en-US" b="1" dirty="0" err="1" smtClean="0"/>
              <a:t>TestbedaaS</a:t>
            </a:r>
            <a:endParaRPr lang="en-US" b="1" dirty="0" smtClean="0"/>
          </a:p>
          <a:p>
            <a:r>
              <a:rPr lang="en-US" dirty="0" smtClean="0"/>
              <a:t>Infrastructure includes networks, devices, field equipment as in PolarGrid                                         </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spTree>
    <p:extLst>
      <p:ext uri="{BB962C8B-B14F-4D97-AF65-F5344CB8AC3E}">
        <p14:creationId xmlns:p14="http://schemas.microsoft.com/office/powerpoint/2010/main" val="1580439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pPr eaLnBrk="1" hangingPunct="1"/>
            <a:r>
              <a:rPr lang="en-US" smtClean="0">
                <a:latin typeface="Arial" charset="0"/>
                <a:cs typeface="Arial" charset="0"/>
              </a:rPr>
              <a:t>Architectural Overview</a:t>
            </a:r>
          </a:p>
        </p:txBody>
      </p:sp>
      <p:pic>
        <p:nvPicPr>
          <p:cNvPr id="1843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l="-137" r="-137"/>
          <a:stretch>
            <a:fillRect/>
          </a:stretch>
        </p:blipFill>
        <p:spPr>
          <a:xfrm>
            <a:off x="525780" y="1440180"/>
            <a:ext cx="8295323" cy="4869180"/>
          </a:xfrm>
        </p:spPr>
      </p:pic>
    </p:spTree>
    <p:extLst>
      <p:ext uri="{BB962C8B-B14F-4D97-AF65-F5344CB8AC3E}">
        <p14:creationId xmlns:p14="http://schemas.microsoft.com/office/powerpoint/2010/main" val="2559033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9"/>
          <p:cNvSpPr>
            <a:spLocks noGrp="1"/>
          </p:cNvSpPr>
          <p:nvPr>
            <p:ph type="body" idx="1"/>
          </p:nvPr>
        </p:nvSpPr>
        <p:spPr>
          <a:xfrm>
            <a:off x="320040" y="274320"/>
            <a:ext cx="4800600" cy="640080"/>
          </a:xfrm>
        </p:spPr>
        <p:txBody>
          <a:bodyPr/>
          <a:lstStyle/>
          <a:p>
            <a:pPr algn="ctr"/>
            <a:r>
              <a:rPr lang="en-US" sz="3200">
                <a:latin typeface="Times New Roman" pitchFamily="18" charset="0"/>
                <a:cs typeface="Times New Roman" pitchFamily="18" charset="0"/>
              </a:rPr>
              <a:t>Image Metadata</a:t>
            </a:r>
          </a:p>
        </p:txBody>
      </p:sp>
      <p:graphicFrame>
        <p:nvGraphicFramePr>
          <p:cNvPr id="8" name="Content Placeholder 7"/>
          <p:cNvGraphicFramePr>
            <a:graphicFrameLocks noGrp="1"/>
          </p:cNvGraphicFramePr>
          <p:nvPr>
            <p:ph sz="half" idx="2"/>
          </p:nvPr>
        </p:nvGraphicFramePr>
        <p:xfrm>
          <a:off x="320040" y="1028700"/>
          <a:ext cx="4800600" cy="5432114"/>
        </p:xfrm>
        <a:graphic>
          <a:graphicData uri="http://schemas.openxmlformats.org/drawingml/2006/table">
            <a:tbl>
              <a:tblPr/>
              <a:tblGrid>
                <a:gridCol w="1371600"/>
                <a:gridCol w="3429000"/>
              </a:tblGrid>
              <a:tr h="357188">
                <a:tc>
                  <a:txBody>
                    <a:bodyPr/>
                    <a:lstStyle/>
                    <a:p>
                      <a:pPr marL="0" marR="0" lvl="0" indent="0" algn="ctr"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MS PGothic" pitchFamily="34" charset="-128"/>
                        </a:rPr>
                        <a:t>Field Name</a:t>
                      </a:r>
                      <a:endParaRPr kumimoji="0" lang="en-US" sz="18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MS PGothic" pitchFamily="34" charset="-128"/>
                        </a:rPr>
                        <a:t>Description</a:t>
                      </a:r>
                      <a:endParaRPr kumimoji="0" lang="en-US" sz="18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imgId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Image</a:t>
                      </a:r>
                      <a:r>
                        <a:rPr kumimoji="0" lang="en-US" altLang="en-US" sz="1800" b="0" i="0" u="none" strike="noStrike" cap="none" normalizeH="0" baseline="0" smtClean="0">
                          <a:ln>
                            <a:noFill/>
                          </a:ln>
                          <a:solidFill>
                            <a:srgbClr val="000000"/>
                          </a:solidFill>
                          <a:effectLst/>
                          <a:latin typeface="Calibri" pitchFamily="34" charset="0"/>
                          <a:ea typeface="MS PGothic" pitchFamily="34" charset="-128"/>
                        </a:rPr>
                        <a:t>’</a:t>
                      </a:r>
                      <a:r>
                        <a:rPr kumimoji="0" lang="en-US" sz="1800" b="0" i="0" u="none" strike="noStrike" cap="none" normalizeH="0" baseline="0" smtClean="0">
                          <a:ln>
                            <a:noFill/>
                          </a:ln>
                          <a:solidFill>
                            <a:srgbClr val="000000"/>
                          </a:solidFill>
                          <a:effectLst/>
                          <a:latin typeface="Calibri" pitchFamily="34" charset="0"/>
                          <a:ea typeface="MS PGothic" pitchFamily="34" charset="-128"/>
                        </a:rPr>
                        <a:t>s unique identifier</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owner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owner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MS PGothic" pitchFamily="34" charset="-128"/>
                        </a:rPr>
                        <a:t>os</a:t>
                      </a:r>
                      <a:endParaRPr kumimoji="0" lang="en-US" sz="18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Operating system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MS PGothic" pitchFamily="34" charset="-128"/>
                        </a:rPr>
                        <a:t>description</a:t>
                      </a:r>
                      <a:endParaRPr kumimoji="0" lang="en-US" sz="18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Description of the image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MS PGothic" pitchFamily="34" charset="-128"/>
                        </a:rPr>
                        <a:t>tag</a:t>
                      </a:r>
                      <a:endParaRPr kumimoji="0" lang="en-US" sz="18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Image</a:t>
                      </a:r>
                      <a:r>
                        <a:rPr kumimoji="0" lang="en-US" altLang="en-US" sz="1800" b="0" i="0" u="none" strike="noStrike" cap="none" normalizeH="0" baseline="0" smtClean="0">
                          <a:ln>
                            <a:noFill/>
                          </a:ln>
                          <a:solidFill>
                            <a:srgbClr val="000000"/>
                          </a:solidFill>
                          <a:effectLst/>
                          <a:latin typeface="Calibri" pitchFamily="34" charset="0"/>
                          <a:ea typeface="MS PGothic" pitchFamily="34" charset="-128"/>
                        </a:rPr>
                        <a:t>’</a:t>
                      </a:r>
                      <a:r>
                        <a:rPr kumimoji="0" lang="en-US" sz="1800" b="0" i="0" u="none" strike="noStrike" cap="none" normalizeH="0" baseline="0" smtClean="0">
                          <a:ln>
                            <a:noFill/>
                          </a:ln>
                          <a:solidFill>
                            <a:srgbClr val="000000"/>
                          </a:solidFill>
                          <a:effectLst/>
                          <a:latin typeface="Calibri" pitchFamily="34" charset="0"/>
                          <a:ea typeface="MS PGothic" pitchFamily="34" charset="-128"/>
                        </a:rPr>
                        <a:t>s keywords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MS PGothic" pitchFamily="34" charset="-128"/>
                        </a:rPr>
                        <a:t>vmType</a:t>
                      </a:r>
                      <a:endParaRPr kumimoji="0" lang="en-US" sz="18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Virtual machine type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MS PGothic" pitchFamily="34" charset="-128"/>
                        </a:rPr>
                        <a:t>imgType</a:t>
                      </a:r>
                      <a:endParaRPr kumimoji="0" lang="en-US" sz="18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Aim of the image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MS PGothic" pitchFamily="34" charset="-128"/>
                        </a:rPr>
                        <a:t>permission</a:t>
                      </a:r>
                      <a:endParaRPr kumimoji="0" lang="en-US" sz="18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Access permission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MS PGothic" pitchFamily="34" charset="-128"/>
                        </a:rPr>
                        <a:t>imgStatus</a:t>
                      </a:r>
                      <a:endParaRPr kumimoji="0" lang="en-US" sz="18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Status of the image</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createdDate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Upload date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14350">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lastAccess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Last time the image was accessed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150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accessCount </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 times the image has been accessed</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size</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Size of the image</a:t>
                      </a:r>
                      <a:endParaRPr kumimoji="0" lang="en-US" sz="18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82325" marR="82325" marT="41135" marB="411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1554" name="Text Placeholder 10"/>
          <p:cNvSpPr>
            <a:spLocks noGrp="1"/>
          </p:cNvSpPr>
          <p:nvPr>
            <p:ph type="body" sz="quarter" idx="3"/>
          </p:nvPr>
        </p:nvSpPr>
        <p:spPr>
          <a:xfrm>
            <a:off x="5257800" y="274320"/>
            <a:ext cx="3497580" cy="640080"/>
          </a:xfrm>
        </p:spPr>
        <p:txBody>
          <a:bodyPr/>
          <a:lstStyle/>
          <a:p>
            <a:pPr algn="ctr"/>
            <a:r>
              <a:rPr lang="en-US" sz="3200">
                <a:latin typeface="Times New Roman" pitchFamily="18" charset="0"/>
                <a:cs typeface="Times New Roman" pitchFamily="18" charset="0"/>
              </a:rPr>
              <a:t>User Metadata</a:t>
            </a:r>
          </a:p>
        </p:txBody>
      </p:sp>
      <p:graphicFrame>
        <p:nvGraphicFramePr>
          <p:cNvPr id="14" name="Content Placeholder 13"/>
          <p:cNvGraphicFramePr>
            <a:graphicFrameLocks noGrp="1"/>
          </p:cNvGraphicFramePr>
          <p:nvPr>
            <p:ph sz="quarter" idx="4"/>
          </p:nvPr>
        </p:nvGraphicFramePr>
        <p:xfrm>
          <a:off x="5257800" y="1028700"/>
          <a:ext cx="3561874" cy="3954783"/>
        </p:xfrm>
        <a:graphic>
          <a:graphicData uri="http://schemas.openxmlformats.org/drawingml/2006/table">
            <a:tbl>
              <a:tblPr/>
              <a:tblGrid>
                <a:gridCol w="1234440"/>
                <a:gridCol w="2327434"/>
              </a:tblGrid>
              <a:tr h="631033">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MS PGothic" pitchFamily="34" charset="-128"/>
                        </a:rPr>
                        <a:t>Field Name</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MS PGothic" pitchFamily="34" charset="-128"/>
                        </a:rPr>
                        <a:t>Description</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159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userId</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User</a:t>
                      </a:r>
                      <a:r>
                        <a:rPr kumimoji="0" lang="en-US" altLang="en-US" sz="1800" b="0" i="0" u="none" strike="noStrike" cap="none" normalizeH="0" baseline="0" smtClean="0">
                          <a:ln>
                            <a:noFill/>
                          </a:ln>
                          <a:solidFill>
                            <a:srgbClr val="000000"/>
                          </a:solidFill>
                          <a:effectLst/>
                          <a:latin typeface="Calibri" pitchFamily="34" charset="0"/>
                          <a:ea typeface="MS PGothic" pitchFamily="34" charset="-128"/>
                        </a:rPr>
                        <a:t>’</a:t>
                      </a:r>
                      <a:r>
                        <a:rPr kumimoji="0" lang="en-US" sz="1800" b="0" i="0" u="none" strike="noStrike" cap="none" normalizeH="0" baseline="0" smtClean="0">
                          <a:ln>
                            <a:noFill/>
                          </a:ln>
                          <a:solidFill>
                            <a:srgbClr val="000000"/>
                          </a:solidFill>
                          <a:effectLst/>
                          <a:latin typeface="Calibri" pitchFamily="34" charset="0"/>
                          <a:ea typeface="MS PGothic" pitchFamily="34" charset="-128"/>
                        </a:rPr>
                        <a:t>s unique identifier</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239">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fsCap</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Disk max usage (quota)</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239">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fsUsed</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Disk space used</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159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lastLogin</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Last time user used the framework</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31598">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status</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Active, pending, disable</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7239">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role</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Admin, User</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239">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ownedimg</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5064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MS PGothic" pitchFamily="34" charset="-128"/>
                        </a:rPr>
                        <a:t># of owned images</a:t>
                      </a:r>
                    </a:p>
                  </a:txBody>
                  <a:tcPr marL="82296" marR="82296" marT="41158" marB="411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84815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320"/>
            <a:ext cx="8229600" cy="685800"/>
          </a:xfrm>
        </p:spPr>
        <p:txBody>
          <a:bodyPr/>
          <a:lstStyle/>
          <a:p>
            <a:r>
              <a:rPr lang="en-US" smtClean="0">
                <a:latin typeface="Times New Roman" pitchFamily="18" charset="0"/>
                <a:cs typeface="Times New Roman" pitchFamily="18" charset="0"/>
              </a:rPr>
              <a:t>Register Images on Cloud</a:t>
            </a:r>
          </a:p>
        </p:txBody>
      </p:sp>
      <p:graphicFrame>
        <p:nvGraphicFramePr>
          <p:cNvPr id="8" name="Chart 7"/>
          <p:cNvGraphicFramePr>
            <a:graphicFrameLocks/>
          </p:cNvGraphicFramePr>
          <p:nvPr/>
        </p:nvGraphicFramePr>
        <p:xfrm>
          <a:off x="1623060" y="1165860"/>
          <a:ext cx="7269480" cy="2766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idx="1"/>
            <p:extLst>
              <p:ext uri="{D42A27DB-BD31-4B8C-83A1-F6EECF244321}">
                <p14:modId xmlns:p14="http://schemas.microsoft.com/office/powerpoint/2010/main" val="1394284198"/>
              </p:ext>
            </p:extLst>
          </p:nvPr>
        </p:nvGraphicFramePr>
        <p:xfrm>
          <a:off x="1645842" y="4018592"/>
          <a:ext cx="726948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1750" name="TextBox 4"/>
          <p:cNvSpPr txBox="1">
            <a:spLocks noChangeArrowheads="1"/>
          </p:cNvSpPr>
          <p:nvPr/>
        </p:nvSpPr>
        <p:spPr bwMode="auto">
          <a:xfrm>
            <a:off x="25718" y="2194560"/>
            <a:ext cx="1637756"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Eucalyptus</a:t>
            </a:r>
          </a:p>
        </p:txBody>
      </p:sp>
      <p:sp>
        <p:nvSpPr>
          <p:cNvPr id="31751" name="TextBox 9"/>
          <p:cNvSpPr txBox="1">
            <a:spLocks noChangeArrowheads="1"/>
          </p:cNvSpPr>
          <p:nvPr/>
        </p:nvSpPr>
        <p:spPr bwMode="auto">
          <a:xfrm>
            <a:off x="25718" y="4937760"/>
            <a:ext cx="1620124"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dirty="0"/>
              <a:t>OpenStack</a:t>
            </a:r>
          </a:p>
        </p:txBody>
      </p:sp>
    </p:spTree>
    <p:extLst>
      <p:ext uri="{BB962C8B-B14F-4D97-AF65-F5344CB8AC3E}">
        <p14:creationId xmlns:p14="http://schemas.microsoft.com/office/powerpoint/2010/main" val="632948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latin typeface="Times New Roman" pitchFamily="18" charset="0"/>
                <a:cs typeface="Times New Roman" pitchFamily="18" charset="0"/>
              </a:rPr>
              <a:t>Register Image on HPC</a:t>
            </a:r>
          </a:p>
        </p:txBody>
      </p:sp>
      <p:graphicFrame>
        <p:nvGraphicFramePr>
          <p:cNvPr id="5" name="Chart 4"/>
          <p:cNvGraphicFramePr>
            <a:graphicFrameLocks/>
          </p:cNvGraphicFramePr>
          <p:nvPr/>
        </p:nvGraphicFramePr>
        <p:xfrm>
          <a:off x="594360" y="2057400"/>
          <a:ext cx="809244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32772" name="Footer Placeholder 1"/>
          <p:cNvSpPr>
            <a:spLocks noGrp="1"/>
          </p:cNvSpPr>
          <p:nvPr>
            <p:ph type="ftr" sz="quarter" idx="4294967295"/>
          </p:nvPr>
        </p:nvSpPr>
        <p:spPr bwMode="auto">
          <a:xfrm>
            <a:off x="3124677" y="6356509"/>
            <a:ext cx="2894648"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sz="2200">
                <a:solidFill>
                  <a:schemeClr val="tx1"/>
                </a:solidFill>
                <a:latin typeface="Times New Roman" pitchFamily="18" charset="0"/>
                <a:ea typeface="MS PGothic" pitchFamily="34" charset="-128"/>
              </a:defRPr>
            </a:lvl1pPr>
            <a:lvl2pPr marL="668655" indent="-257175" eaLnBrk="0" hangingPunct="0">
              <a:defRPr sz="2200">
                <a:solidFill>
                  <a:schemeClr val="tx1"/>
                </a:solidFill>
                <a:latin typeface="Times New Roman" pitchFamily="18" charset="0"/>
                <a:ea typeface="MS PGothic" pitchFamily="34" charset="-128"/>
              </a:defRPr>
            </a:lvl2pPr>
            <a:lvl3pPr marL="1028700" indent="-205740" eaLnBrk="0" hangingPunct="0">
              <a:defRPr sz="2200">
                <a:solidFill>
                  <a:schemeClr val="tx1"/>
                </a:solidFill>
                <a:latin typeface="Times New Roman" pitchFamily="18" charset="0"/>
                <a:ea typeface="MS PGothic" pitchFamily="34" charset="-128"/>
              </a:defRPr>
            </a:lvl3pPr>
            <a:lvl4pPr marL="1440180" indent="-205740" eaLnBrk="0" hangingPunct="0">
              <a:defRPr sz="2200">
                <a:solidFill>
                  <a:schemeClr val="tx1"/>
                </a:solidFill>
                <a:latin typeface="Times New Roman" pitchFamily="18" charset="0"/>
                <a:ea typeface="MS PGothic" pitchFamily="34" charset="-128"/>
              </a:defRPr>
            </a:lvl4pPr>
            <a:lvl5pPr marL="1851660" indent="-205740" eaLnBrk="0" hangingPunct="0">
              <a:defRPr sz="2200">
                <a:solidFill>
                  <a:schemeClr val="tx1"/>
                </a:solidFill>
                <a:latin typeface="Times New Roman" pitchFamily="18" charset="0"/>
                <a:ea typeface="MS PGothic" pitchFamily="34" charset="-128"/>
              </a:defRPr>
            </a:lvl5pPr>
            <a:lvl6pPr marL="2263140" indent="-20574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620" indent="-20574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6100" indent="-20574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580" indent="-20574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eaLnBrk="1" hangingPunct="1"/>
            <a:r>
              <a:rPr lang="en-US" sz="1100">
                <a:solidFill>
                  <a:srgbClr val="898989"/>
                </a:solidFill>
                <a:latin typeface="Arial" charset="0"/>
              </a:rPr>
              <a:t>         https://portal.futuregrid.org</a:t>
            </a:r>
          </a:p>
        </p:txBody>
      </p:sp>
    </p:spTree>
    <p:extLst>
      <p:ext uri="{BB962C8B-B14F-4D97-AF65-F5344CB8AC3E}">
        <p14:creationId xmlns:p14="http://schemas.microsoft.com/office/powerpoint/2010/main" val="2993259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9067802" cy="639762"/>
          </a:xfrm>
        </p:spPr>
        <p:txBody>
          <a:bodyPr/>
          <a:lstStyle/>
          <a:p>
            <a:r>
              <a:rPr lang="en-US" sz="3600" dirty="0" err="1" smtClean="0"/>
              <a:t>Templated</a:t>
            </a:r>
            <a:r>
              <a:rPr lang="en-US" sz="3600" dirty="0" smtClean="0"/>
              <a:t>(Abstract) </a:t>
            </a:r>
            <a:r>
              <a:rPr lang="en-US" sz="3600" dirty="0"/>
              <a:t>Dynamic </a:t>
            </a:r>
            <a:r>
              <a:rPr lang="en-US" sz="3600" dirty="0" smtClean="0"/>
              <a:t>Provisioning</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sp>
        <p:nvSpPr>
          <p:cNvPr id="3" name="Content Placeholder 2"/>
          <p:cNvSpPr>
            <a:spLocks noGrp="1"/>
          </p:cNvSpPr>
          <p:nvPr>
            <p:ph idx="1"/>
          </p:nvPr>
        </p:nvSpPr>
        <p:spPr>
          <a:xfrm>
            <a:off x="-4498" y="685800"/>
            <a:ext cx="9110330" cy="990600"/>
          </a:xfrm>
          <a:solidFill>
            <a:schemeClr val="bg1"/>
          </a:solidFill>
        </p:spPr>
        <p:txBody>
          <a:bodyPr/>
          <a:lstStyle/>
          <a:p>
            <a:r>
              <a:rPr lang="en-US" dirty="0" smtClean="0"/>
              <a:t>Abstract Specification of image mapped to various HPC and Cloud environments</a:t>
            </a:r>
            <a:endParaRPr lang="en-US" dirty="0"/>
          </a:p>
        </p:txBody>
      </p:sp>
      <p:grpSp>
        <p:nvGrpSpPr>
          <p:cNvPr id="10" name="Group 9"/>
          <p:cNvGrpSpPr/>
          <p:nvPr/>
        </p:nvGrpSpPr>
        <p:grpSpPr>
          <a:xfrm>
            <a:off x="0" y="1853613"/>
            <a:ext cx="9143999" cy="4892721"/>
            <a:chOff x="0" y="1853613"/>
            <a:chExt cx="9143999" cy="4892721"/>
          </a:xfrm>
        </p:grpSpPr>
        <p:sp>
          <p:nvSpPr>
            <p:cNvPr id="8" name="Shape 293"/>
            <p:cNvSpPr/>
            <p:nvPr/>
          </p:nvSpPr>
          <p:spPr>
            <a:xfrm>
              <a:off x="0" y="1853613"/>
              <a:ext cx="9143999" cy="4892721"/>
            </a:xfrm>
            <a:prstGeom prst="rect">
              <a:avLst/>
            </a:prstGeom>
            <a:blipFill>
              <a:blip r:embed="rId2"/>
              <a:stretch>
                <a:fillRect/>
              </a:stretch>
            </a:blipFill>
            <a:ln>
              <a:noFill/>
            </a:ln>
          </p:spPr>
        </p:sp>
        <p:sp>
          <p:nvSpPr>
            <p:cNvPr id="9" name="TextBox 8"/>
            <p:cNvSpPr txBox="1"/>
            <p:nvPr/>
          </p:nvSpPr>
          <p:spPr>
            <a:xfrm>
              <a:off x="6705600" y="4953000"/>
              <a:ext cx="2362200" cy="1200329"/>
            </a:xfrm>
            <a:prstGeom prst="rect">
              <a:avLst/>
            </a:prstGeom>
            <a:noFill/>
          </p:spPr>
          <p:txBody>
            <a:bodyPr wrap="square" rtlCol="0">
              <a:spAutoFit/>
            </a:bodyPr>
            <a:lstStyle/>
            <a:p>
              <a:r>
                <a:rPr lang="en-US" dirty="0" smtClean="0"/>
                <a:t>Essex replaces Cactus</a:t>
              </a:r>
            </a:p>
            <a:p>
              <a:r>
                <a:rPr lang="en-US" dirty="0" smtClean="0"/>
                <a:t>Current Eucalyptus 3 commercial while version 2 Open Source</a:t>
              </a:r>
              <a:endParaRPr lang="en-US" dirty="0"/>
            </a:p>
          </p:txBody>
        </p:sp>
      </p:grpSp>
    </p:spTree>
    <p:extLst>
      <p:ext uri="{BB962C8B-B14F-4D97-AF65-F5344CB8AC3E}">
        <p14:creationId xmlns:p14="http://schemas.microsoft.com/office/powerpoint/2010/main" val="1293069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1600" b="1">
                <a:solidFill>
                  <a:schemeClr val="tx1"/>
                </a:solidFill>
                <a:latin typeface="Times New Roman" pitchFamily="18" charset="0"/>
              </a:defRPr>
            </a:lvl1pPr>
            <a:lvl2pPr marL="742950" indent="-285750" eaLnBrk="0" hangingPunct="0">
              <a:defRPr sz="1600" b="1">
                <a:solidFill>
                  <a:schemeClr val="tx1"/>
                </a:solidFill>
                <a:latin typeface="Times New Roman" pitchFamily="18" charset="0"/>
              </a:defRPr>
            </a:lvl2pPr>
            <a:lvl3pPr marL="1143000" indent="-228600" eaLnBrk="0" hangingPunct="0">
              <a:defRPr sz="1600" b="1">
                <a:solidFill>
                  <a:schemeClr val="tx1"/>
                </a:solidFill>
                <a:latin typeface="Times New Roman" pitchFamily="18" charset="0"/>
              </a:defRPr>
            </a:lvl3pPr>
            <a:lvl4pPr marL="1600200" indent="-228600" eaLnBrk="0" hangingPunct="0">
              <a:defRPr sz="1600" b="1">
                <a:solidFill>
                  <a:schemeClr val="tx1"/>
                </a:solidFill>
                <a:latin typeface="Times New Roman" pitchFamily="18" charset="0"/>
              </a:defRPr>
            </a:lvl4pPr>
            <a:lvl5pPr marL="2057400" indent="-228600" eaLnBrk="0" hangingPunct="0">
              <a:defRPr sz="1600" b="1">
                <a:solidFill>
                  <a:schemeClr val="tx1"/>
                </a:solidFill>
                <a:latin typeface="Times New Roman" pitchFamily="18" charset="0"/>
              </a:defRPr>
            </a:lvl5pPr>
            <a:lvl6pPr marL="2514600" indent="-228600" algn="ctr" eaLnBrk="0" fontAlgn="base" hangingPunct="0">
              <a:spcBef>
                <a:spcPct val="0"/>
              </a:spcBef>
              <a:spcAft>
                <a:spcPct val="0"/>
              </a:spcAft>
              <a:defRPr sz="1600" b="1">
                <a:solidFill>
                  <a:schemeClr val="tx1"/>
                </a:solidFill>
                <a:latin typeface="Times New Roman" pitchFamily="18" charset="0"/>
              </a:defRPr>
            </a:lvl6pPr>
            <a:lvl7pPr marL="2971800" indent="-228600" algn="ctr" eaLnBrk="0" fontAlgn="base" hangingPunct="0">
              <a:spcBef>
                <a:spcPct val="0"/>
              </a:spcBef>
              <a:spcAft>
                <a:spcPct val="0"/>
              </a:spcAft>
              <a:defRPr sz="1600" b="1">
                <a:solidFill>
                  <a:schemeClr val="tx1"/>
                </a:solidFill>
                <a:latin typeface="Times New Roman" pitchFamily="18" charset="0"/>
              </a:defRPr>
            </a:lvl7pPr>
            <a:lvl8pPr marL="3429000" indent="-228600" algn="ctr" eaLnBrk="0" fontAlgn="base" hangingPunct="0">
              <a:spcBef>
                <a:spcPct val="0"/>
              </a:spcBef>
              <a:spcAft>
                <a:spcPct val="0"/>
              </a:spcAft>
              <a:defRPr sz="1600" b="1">
                <a:solidFill>
                  <a:schemeClr val="tx1"/>
                </a:solidFill>
                <a:latin typeface="Times New Roman" pitchFamily="18" charset="0"/>
              </a:defRPr>
            </a:lvl8pPr>
            <a:lvl9pPr marL="3886200" indent="-228600" algn="ctr" eaLnBrk="0" fontAlgn="base" hangingPunct="0">
              <a:spcBef>
                <a:spcPct val="0"/>
              </a:spcBef>
              <a:spcAft>
                <a:spcPct val="0"/>
              </a:spcAft>
              <a:defRPr sz="1600" b="1">
                <a:solidFill>
                  <a:schemeClr val="tx1"/>
                </a:solidFill>
                <a:latin typeface="Times New Roman" pitchFamily="18" charset="0"/>
              </a:defRPr>
            </a:lvl9pPr>
          </a:lstStyle>
          <a:p>
            <a:fld id="{09B87736-E379-429B-B8BE-9146F39E1B6E}" type="slidenum">
              <a:rPr lang="en-US" sz="1400" b="0" smtClean="0">
                <a:solidFill>
                  <a:srgbClr val="FFFFFF"/>
                </a:solidFill>
              </a:rPr>
              <a:pPr/>
              <a:t>3</a:t>
            </a:fld>
            <a:endParaRPr lang="en-US" sz="1400" b="0" smtClean="0">
              <a:solidFill>
                <a:srgbClr val="FFFFFF"/>
              </a:solidFill>
            </a:endParaRPr>
          </a:p>
        </p:txBody>
      </p:sp>
      <p:sp>
        <p:nvSpPr>
          <p:cNvPr id="21507" name="Rectangle 2"/>
          <p:cNvSpPr>
            <a:spLocks noGrp="1" noChangeArrowheads="1"/>
          </p:cNvSpPr>
          <p:nvPr>
            <p:ph type="title"/>
          </p:nvPr>
        </p:nvSpPr>
        <p:spPr>
          <a:xfrm>
            <a:off x="685800" y="152400"/>
            <a:ext cx="7772400" cy="628650"/>
          </a:xfrm>
        </p:spPr>
        <p:txBody>
          <a:bodyPr/>
          <a:lstStyle/>
          <a:p>
            <a:pPr eaLnBrk="1" hangingPunct="1"/>
            <a:r>
              <a:rPr lang="en-US" sz="4000" smtClean="0"/>
              <a:t>PolarGrid goes to Greenland</a:t>
            </a:r>
          </a:p>
        </p:txBody>
      </p:sp>
      <p:pic>
        <p:nvPicPr>
          <p:cNvPr id="21508" name="Picture 5" descr="DSC_16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4572000"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DSC_16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4763"/>
            <a:ext cx="45720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DSC_16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65563"/>
            <a:ext cx="45720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C:\Documents and Settings\Geoffrey Fox\Desktop\Cresis\mybook_driv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838200"/>
            <a:ext cx="46482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707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C:\Documents and Settings\Geoffrey Fox\Desktop\Cresis\NEEM_2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0525"/>
            <a:ext cx="91440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2DDB9420-FC3A-44D2-B6F7-BAB900A6CE24}" type="slidenum">
              <a:rPr lang="en-US" smtClean="0"/>
              <a:pPr>
                <a:defRPr/>
              </a:pPr>
              <a:t>4</a:t>
            </a:fld>
            <a:endParaRPr lang="en-US"/>
          </a:p>
        </p:txBody>
      </p:sp>
      <p:pic>
        <p:nvPicPr>
          <p:cNvPr id="118788" name="Picture 4" descr="C:\Documents and Settings\Geoffrey Fox\Desktop\Cresis\satellite_NEEM_2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6925"/>
            <a:ext cx="594360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8222"/>
            <a:ext cx="8229600" cy="825147"/>
          </a:xfrm>
        </p:spPr>
        <p:txBody>
          <a:bodyPr/>
          <a:lstStyle/>
          <a:p>
            <a:r>
              <a:rPr lang="en-US" dirty="0" smtClean="0"/>
              <a:t>In the Field </a:t>
            </a:r>
            <a:endParaRPr lang="en-US" dirty="0"/>
          </a:p>
        </p:txBody>
      </p:sp>
      <p:pic>
        <p:nvPicPr>
          <p:cNvPr id="8" name="Picture 7" descr="C:\Users\Geoffrey Fox\Desktop\IMGP4293.jpg"/>
          <p:cNvPicPr>
            <a:picLocks noChangeAspect="1"/>
          </p:cNvPicPr>
          <p:nvPr/>
        </p:nvPicPr>
        <p:blipFill rotWithShape="1">
          <a:blip r:embed="rId5" cstate="print">
            <a:extLst>
              <a:ext uri="{28A0092B-C50C-407E-A947-70E740481C1C}">
                <a14:useLocalDpi xmlns:a14="http://schemas.microsoft.com/office/drawing/2010/main" val="0"/>
              </a:ext>
            </a:extLst>
          </a:blip>
          <a:srcRect l="20964" r="18880"/>
          <a:stretch/>
        </p:blipFill>
        <p:spPr bwMode="auto">
          <a:xfrm>
            <a:off x="3684551" y="796925"/>
            <a:ext cx="5459449" cy="60610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436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anim calcmode="lin" valueType="num">
                                      <p:cBhvr additive="base">
                                        <p:cTn id="7" dur="500" fill="hold"/>
                                        <p:tgtEl>
                                          <p:spTgt spid="118788"/>
                                        </p:tgtEl>
                                        <p:attrNameLst>
                                          <p:attrName>ppt_x</p:attrName>
                                        </p:attrNameLst>
                                      </p:cBhvr>
                                      <p:tavLst>
                                        <p:tav tm="0">
                                          <p:val>
                                            <p:strVal val="0-#ppt_w/2"/>
                                          </p:val>
                                        </p:tav>
                                        <p:tav tm="100000">
                                          <p:val>
                                            <p:strVal val="#ppt_x"/>
                                          </p:val>
                                        </p:tav>
                                      </p:tavLst>
                                    </p:anim>
                                    <p:anim calcmode="lin" valueType="num">
                                      <p:cBhvr additive="base">
                                        <p:cTn id="8" dur="500" fill="hold"/>
                                        <p:tgtEl>
                                          <p:spTgt spid="1187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24244" cy="1143000"/>
          </a:xfrm>
        </p:spPr>
        <p:txBody>
          <a:bodyPr/>
          <a:lstStyle/>
          <a:p>
            <a:r>
              <a:rPr lang="en-US" dirty="0" smtClean="0"/>
              <a:t>Offline Data Analysis on Polar Quarry</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5</a:t>
            </a:fld>
            <a:endParaRPr lang="en-US"/>
          </a:p>
        </p:txBody>
      </p:sp>
      <p:pic>
        <p:nvPicPr>
          <p:cNvPr id="5122" name="Picture 2" descr="PolarGrid_iDataPle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56" y="914400"/>
            <a:ext cx="9144000" cy="610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51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838200"/>
          </a:xfrm>
        </p:spPr>
        <p:txBody>
          <a:bodyPr/>
          <a:lstStyle/>
          <a:p>
            <a:r>
              <a:rPr lang="en-US" dirty="0" smtClean="0"/>
              <a:t>Building High Level Tools</a:t>
            </a:r>
            <a:endParaRPr lang="en-US"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6</a:t>
            </a:fld>
            <a:r>
              <a:rPr lang="en-US" smtClean="0"/>
              <a:t> of XX</a:t>
            </a:r>
            <a:endParaRPr lang="en-US"/>
          </a:p>
        </p:txBody>
      </p:sp>
      <p:sp>
        <p:nvSpPr>
          <p:cNvPr id="7" name="Content Placeholder 2"/>
          <p:cNvSpPr txBox="1">
            <a:spLocks/>
          </p:cNvSpPr>
          <p:nvPr/>
        </p:nvSpPr>
        <p:spPr bwMode="auto">
          <a:xfrm>
            <a:off x="88514" y="838200"/>
            <a:ext cx="8915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600" dirty="0"/>
              <a:t>Automatic Layer </a:t>
            </a:r>
            <a:r>
              <a:rPr lang="en-US" sz="2600" dirty="0" smtClean="0"/>
              <a:t>Determination developed by David Crandall added to collaboration from </a:t>
            </a:r>
            <a:r>
              <a:rPr lang="en-US" sz="2600" dirty="0"/>
              <a:t>the faculty at Indiana </a:t>
            </a:r>
            <a:r>
              <a:rPr lang="en-US" sz="2600" dirty="0" smtClean="0"/>
              <a:t>University</a:t>
            </a:r>
          </a:p>
          <a:p>
            <a:r>
              <a:rPr lang="en-US" sz="2600" dirty="0" smtClean="0"/>
              <a:t>Hidden </a:t>
            </a:r>
            <a:r>
              <a:rPr lang="en-US" sz="2600" dirty="0"/>
              <a:t>Markov Method based  Layer </a:t>
            </a:r>
            <a:r>
              <a:rPr lang="en-US" sz="2600" dirty="0" smtClean="0"/>
              <a:t>Finding Algorithm.</a:t>
            </a:r>
          </a:p>
        </p:txBody>
      </p:sp>
      <p:grpSp>
        <p:nvGrpSpPr>
          <p:cNvPr id="11" name="Group 10"/>
          <p:cNvGrpSpPr/>
          <p:nvPr/>
        </p:nvGrpSpPr>
        <p:grpSpPr>
          <a:xfrm>
            <a:off x="0" y="2133600"/>
            <a:ext cx="9144000" cy="1659841"/>
            <a:chOff x="0" y="2133600"/>
            <a:chExt cx="9144000" cy="1659841"/>
          </a:xfrm>
        </p:grpSpPr>
        <p:pic>
          <p:nvPicPr>
            <p:cNvPr id="6" name="Picture 5"/>
            <p:cNvPicPr/>
            <p:nvPr/>
          </p:nvPicPr>
          <p:blipFill rotWithShape="1">
            <a:blip r:embed="rId2">
              <a:extLst>
                <a:ext uri="{28A0092B-C50C-407E-A947-70E740481C1C}">
                  <a14:useLocalDpi xmlns:a14="http://schemas.microsoft.com/office/drawing/2010/main" val="0"/>
                </a:ext>
              </a:extLst>
            </a:blip>
            <a:srcRect t="13592" b="12330"/>
            <a:stretch/>
          </p:blipFill>
          <p:spPr bwMode="auto">
            <a:xfrm>
              <a:off x="20320" y="2133600"/>
              <a:ext cx="9123680" cy="1659841"/>
            </a:xfrm>
            <a:prstGeom prst="rect">
              <a:avLst/>
            </a:prstGeom>
            <a:noFill/>
          </p:spPr>
        </p:pic>
        <p:sp>
          <p:nvSpPr>
            <p:cNvPr id="3" name="TextBox 2"/>
            <p:cNvSpPr txBox="1"/>
            <p:nvPr/>
          </p:nvSpPr>
          <p:spPr>
            <a:xfrm>
              <a:off x="0" y="3333690"/>
              <a:ext cx="3886200" cy="400110"/>
            </a:xfrm>
            <a:prstGeom prst="rect">
              <a:avLst/>
            </a:prstGeom>
            <a:noFill/>
          </p:spPr>
          <p:txBody>
            <a:bodyPr wrap="square" rtlCol="0">
              <a:spAutoFit/>
            </a:bodyPr>
            <a:lstStyle/>
            <a:p>
              <a:pPr algn="ctr"/>
              <a:r>
                <a:rPr lang="en-US" sz="2000" b="1" i="1" dirty="0" smtClean="0"/>
                <a:t>automatic </a:t>
              </a:r>
              <a:r>
                <a:rPr lang="en-US" sz="2000" b="1" i="1" dirty="0"/>
                <a:t>layer finding </a:t>
              </a:r>
              <a:r>
                <a:rPr lang="en-US" sz="2000" b="1" i="1" dirty="0" smtClean="0"/>
                <a:t>algorithm</a:t>
              </a:r>
              <a:endParaRPr lang="en-US" sz="2000" b="1" dirty="0"/>
            </a:p>
          </p:txBody>
        </p:sp>
        <p:sp>
          <p:nvSpPr>
            <p:cNvPr id="8" name="TextBox 7"/>
            <p:cNvSpPr txBox="1"/>
            <p:nvPr/>
          </p:nvSpPr>
          <p:spPr>
            <a:xfrm>
              <a:off x="4306288" y="3333690"/>
              <a:ext cx="3657601" cy="400110"/>
            </a:xfrm>
            <a:prstGeom prst="rect">
              <a:avLst/>
            </a:prstGeom>
            <a:noFill/>
          </p:spPr>
          <p:txBody>
            <a:bodyPr wrap="square" rtlCol="0">
              <a:spAutoFit/>
            </a:bodyPr>
            <a:lstStyle/>
            <a:p>
              <a:pPr algn="ctr"/>
              <a:r>
                <a:rPr lang="en-US" sz="2000" b="1" i="1" dirty="0" smtClean="0"/>
                <a:t>manual method</a:t>
              </a:r>
              <a:endParaRPr lang="en-US" sz="2000" b="1" dirty="0"/>
            </a:p>
          </p:txBody>
        </p:sp>
      </p:gr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3105" y="3810535"/>
            <a:ext cx="9047019" cy="3047465"/>
          </a:xfrm>
          <a:prstGeom prst="rect">
            <a:avLst/>
          </a:prstGeom>
          <a:noFill/>
        </p:spPr>
      </p:pic>
      <p:sp>
        <p:nvSpPr>
          <p:cNvPr id="10" name="TextBox 9"/>
          <p:cNvSpPr txBox="1"/>
          <p:nvPr/>
        </p:nvSpPr>
        <p:spPr>
          <a:xfrm>
            <a:off x="308358" y="6238712"/>
            <a:ext cx="1911742" cy="461665"/>
          </a:xfrm>
          <a:prstGeom prst="rect">
            <a:avLst/>
          </a:prstGeom>
          <a:noFill/>
        </p:spPr>
        <p:txBody>
          <a:bodyPr wrap="none" rtlCol="0">
            <a:spAutoFit/>
          </a:bodyPr>
          <a:lstStyle/>
          <a:p>
            <a:r>
              <a:rPr lang="en-US" sz="2400" b="1" dirty="0" smtClean="0"/>
              <a:t>Data Browser</a:t>
            </a:r>
            <a:endParaRPr lang="en-US" sz="2400" b="1" dirty="0"/>
          </a:p>
        </p:txBody>
      </p:sp>
    </p:spTree>
    <p:extLst>
      <p:ext uri="{BB962C8B-B14F-4D97-AF65-F5344CB8AC3E}">
        <p14:creationId xmlns:p14="http://schemas.microsoft.com/office/powerpoint/2010/main" val="4030167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Some Lessons</a:t>
            </a:r>
            <a:endParaRPr lang="en-US" dirty="0"/>
          </a:p>
        </p:txBody>
      </p:sp>
      <p:sp>
        <p:nvSpPr>
          <p:cNvPr id="3" name="Content Placeholder 2"/>
          <p:cNvSpPr>
            <a:spLocks noGrp="1"/>
          </p:cNvSpPr>
          <p:nvPr>
            <p:ph idx="1"/>
          </p:nvPr>
        </p:nvSpPr>
        <p:spPr>
          <a:xfrm>
            <a:off x="0" y="990600"/>
            <a:ext cx="9144000" cy="4525963"/>
          </a:xfrm>
        </p:spPr>
        <p:txBody>
          <a:bodyPr/>
          <a:lstStyle/>
          <a:p>
            <a:r>
              <a:rPr lang="en-US" dirty="0" smtClean="0"/>
              <a:t>MRI only supported Instrument and its operation</a:t>
            </a:r>
          </a:p>
          <a:p>
            <a:r>
              <a:rPr lang="en-US" dirty="0" smtClean="0"/>
              <a:t>Need to couple with other projects to enable use</a:t>
            </a:r>
          </a:p>
          <a:p>
            <a:r>
              <a:rPr lang="en-US" dirty="0" smtClean="0"/>
              <a:t>Flourishing work on GPU’s for low power field equipment to scalable Rad</a:t>
            </a:r>
          </a:p>
          <a:p>
            <a:r>
              <a:rPr lang="en-US" dirty="0" smtClean="0"/>
              <a:t>Good coupling of important science, computer science, infrastructure and outreach to MSI’s</a:t>
            </a:r>
          </a:p>
          <a:p>
            <a:r>
              <a:rPr lang="en-US" dirty="0" smtClean="0"/>
              <a:t>Apply for REU supplements!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2128667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8</a:t>
            </a:fld>
            <a:endParaRPr lang="en-US"/>
          </a:p>
        </p:txBody>
      </p:sp>
      <p:pic>
        <p:nvPicPr>
          <p:cNvPr id="6146" name="Picture 2" descr="Cloud computing workshop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2" y="331103"/>
            <a:ext cx="9115778" cy="652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5400" y="714131"/>
            <a:ext cx="9169400" cy="6143869"/>
            <a:chOff x="-25400" y="714131"/>
            <a:chExt cx="9169400" cy="6143869"/>
          </a:xfrm>
        </p:grpSpPr>
        <p:pic>
          <p:nvPicPr>
            <p:cNvPr id="6147" name="Picture 3" descr="cloud computing workshop phot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714131"/>
              <a:ext cx="9169400" cy="614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59828" y="1295400"/>
              <a:ext cx="6633739" cy="461665"/>
            </a:xfrm>
            <a:prstGeom prst="rect">
              <a:avLst/>
            </a:prstGeom>
            <a:solidFill>
              <a:schemeClr val="bg1"/>
            </a:solidFill>
          </p:spPr>
          <p:txBody>
            <a:bodyPr wrap="none" rtlCol="0">
              <a:spAutoFit/>
            </a:bodyPr>
            <a:lstStyle/>
            <a:p>
              <a:r>
                <a:rPr lang="en-US" sz="2400" b="1" dirty="0" smtClean="0"/>
                <a:t>PolarGrid laboratory at ECSU accessing FutureGrid </a:t>
              </a:r>
              <a:endParaRPr lang="en-US" sz="2400" b="1" dirty="0"/>
            </a:p>
          </p:txBody>
        </p:sp>
      </p:grpSp>
      <p:sp>
        <p:nvSpPr>
          <p:cNvPr id="2" name="Title 1"/>
          <p:cNvSpPr>
            <a:spLocks noGrp="1"/>
          </p:cNvSpPr>
          <p:nvPr>
            <p:ph type="title"/>
          </p:nvPr>
        </p:nvSpPr>
        <p:spPr>
          <a:xfrm>
            <a:off x="381000" y="0"/>
            <a:ext cx="8319911" cy="1143000"/>
          </a:xfrm>
          <a:solidFill>
            <a:schemeClr val="bg1"/>
          </a:solidFill>
        </p:spPr>
        <p:txBody>
          <a:bodyPr/>
          <a:lstStyle/>
          <a:p>
            <a:r>
              <a:rPr lang="en-US" dirty="0" smtClean="0"/>
              <a:t>ECSU Workshop 2011 with Jerome Mitchell and Linda Hayden</a:t>
            </a:r>
            <a:endParaRPr lang="en-US" dirty="0"/>
          </a:p>
        </p:txBody>
      </p:sp>
    </p:spTree>
    <p:extLst>
      <p:ext uri="{BB962C8B-B14F-4D97-AF65-F5344CB8AC3E}">
        <p14:creationId xmlns:p14="http://schemas.microsoft.com/office/powerpoint/2010/main" val="132717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412" y="642021"/>
            <a:ext cx="9071419" cy="1143000"/>
          </a:xfrm>
        </p:spPr>
        <p:txBody>
          <a:bodyPr/>
          <a:lstStyle/>
          <a:p>
            <a:r>
              <a:rPr lang="en-US" dirty="0"/>
              <a:t>FutureGrid Computing </a:t>
            </a:r>
            <a:r>
              <a:rPr lang="en-US" dirty="0" smtClean="0"/>
              <a:t>Testbed </a:t>
            </a:r>
            <a:br>
              <a:rPr lang="en-US" dirty="0" smtClean="0"/>
            </a:br>
            <a:r>
              <a:rPr lang="en-US" dirty="0" smtClean="0"/>
              <a:t>as </a:t>
            </a:r>
            <a:r>
              <a:rPr lang="en-US" dirty="0"/>
              <a:t>a Service</a:t>
            </a:r>
            <a:br>
              <a:rPr lang="en-US" dirty="0"/>
            </a:b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9</a:t>
            </a:fld>
            <a:endParaRPr lang="en-US"/>
          </a:p>
        </p:txBody>
      </p:sp>
      <p:grpSp>
        <p:nvGrpSpPr>
          <p:cNvPr id="38" name="Group 37"/>
          <p:cNvGrpSpPr/>
          <p:nvPr/>
        </p:nvGrpSpPr>
        <p:grpSpPr>
          <a:xfrm>
            <a:off x="117579" y="1656981"/>
            <a:ext cx="9100728" cy="4684865"/>
            <a:chOff x="21636" y="1334935"/>
            <a:chExt cx="9100728" cy="4684865"/>
          </a:xfrm>
        </p:grpSpPr>
        <p:grpSp>
          <p:nvGrpSpPr>
            <p:cNvPr id="39" name="Group 38"/>
            <p:cNvGrpSpPr/>
            <p:nvPr/>
          </p:nvGrpSpPr>
          <p:grpSpPr>
            <a:xfrm>
              <a:off x="227427" y="5029200"/>
              <a:ext cx="8518273" cy="990600"/>
              <a:chOff x="227427" y="4495800"/>
              <a:chExt cx="8518273" cy="990600"/>
            </a:xfrm>
          </p:grpSpPr>
          <p:grpSp>
            <p:nvGrpSpPr>
              <p:cNvPr id="43" name="Group 11"/>
              <p:cNvGrpSpPr/>
              <p:nvPr/>
            </p:nvGrpSpPr>
            <p:grpSpPr>
              <a:xfrm>
                <a:off x="227427" y="4860341"/>
                <a:ext cx="2820573" cy="626059"/>
                <a:chOff x="152400" y="6172200"/>
                <a:chExt cx="2820573" cy="646331"/>
              </a:xfrm>
            </p:grpSpPr>
            <p:sp>
              <p:nvSpPr>
                <p:cNvPr id="45" name="TextBox 44"/>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46" name="Straight Connector 45"/>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44" name="TextBox 43"/>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40" name="Group 39"/>
            <p:cNvGrpSpPr/>
            <p:nvPr/>
          </p:nvGrpSpPr>
          <p:grpSpPr>
            <a:xfrm>
              <a:off x="21636" y="1334935"/>
              <a:ext cx="9100728" cy="4564174"/>
              <a:chOff x="21636" y="1146913"/>
              <a:chExt cx="9100728" cy="4564174"/>
            </a:xfrm>
          </p:grpSpPr>
          <p:pic>
            <p:nvPicPr>
              <p:cNvPr id="41" name="Picture 40" descr="gtb network v15.png"/>
              <p:cNvPicPr>
                <a:picLocks noChangeAspect="1"/>
              </p:cNvPicPr>
              <p:nvPr/>
            </p:nvPicPr>
            <p:blipFill>
              <a:blip r:embed="rId2" cstate="print"/>
              <a:stretch>
                <a:fillRect/>
              </a:stretch>
            </p:blipFill>
            <p:spPr>
              <a:xfrm>
                <a:off x="21636" y="1146913"/>
                <a:ext cx="9100728" cy="4564174"/>
              </a:xfrm>
              <a:prstGeom prst="rect">
                <a:avLst/>
              </a:prstGeom>
            </p:spPr>
          </p:pic>
          <p:sp>
            <p:nvSpPr>
              <p:cNvPr id="42" name="TextBox 41"/>
              <p:cNvSpPr txBox="1"/>
              <p:nvPr/>
            </p:nvSpPr>
            <p:spPr>
              <a:xfrm>
                <a:off x="6955407" y="3733799"/>
                <a:ext cx="2142638" cy="276999"/>
              </a:xfrm>
              <a:prstGeom prst="rect">
                <a:avLst/>
              </a:prstGeom>
              <a:solidFill>
                <a:schemeClr val="bg1"/>
              </a:solidFill>
            </p:spPr>
            <p:txBody>
              <a:bodyPr wrap="none" rtlCol="0">
                <a:spAutoFit/>
              </a:bodyPr>
              <a:lstStyle/>
              <a:p>
                <a:r>
                  <a:rPr lang="en-US" sz="1200" b="1" dirty="0" smtClean="0"/>
                  <a:t>12TF Disk rich + GPU 512 cores</a:t>
                </a:r>
                <a:endParaRPr lang="en-US" sz="1200" b="1" dirty="0"/>
              </a:p>
            </p:txBody>
          </p:sp>
        </p:grpSp>
      </p:grpSp>
      <p:grpSp>
        <p:nvGrpSpPr>
          <p:cNvPr id="16" name="Group 15"/>
          <p:cNvGrpSpPr/>
          <p:nvPr/>
        </p:nvGrpSpPr>
        <p:grpSpPr>
          <a:xfrm>
            <a:off x="91821" y="-29402"/>
            <a:ext cx="8852328" cy="6887402"/>
            <a:chOff x="1981200" y="-723028"/>
            <a:chExt cx="8852328" cy="6887402"/>
          </a:xfrm>
        </p:grpSpPr>
        <p:grpSp>
          <p:nvGrpSpPr>
            <p:cNvPr id="15" name="Group 14"/>
            <p:cNvGrpSpPr/>
            <p:nvPr/>
          </p:nvGrpSpPr>
          <p:grpSpPr>
            <a:xfrm>
              <a:off x="1981200" y="-723028"/>
              <a:ext cx="8852328" cy="6887402"/>
              <a:chOff x="0" y="-25400"/>
              <a:chExt cx="8852328" cy="6887402"/>
            </a:xfrm>
          </p:grpSpPr>
          <p:pic>
            <p:nvPicPr>
              <p:cNvPr id="717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252"/>
              <a:stretch/>
            </p:blipFill>
            <p:spPr bwMode="auto">
              <a:xfrm>
                <a:off x="0" y="2612490"/>
                <a:ext cx="4809964" cy="415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25400"/>
                <a:ext cx="4893821" cy="2645271"/>
                <a:chOff x="4250178" y="351692"/>
                <a:chExt cx="4893821" cy="2645271"/>
              </a:xfrm>
            </p:grpSpPr>
            <p:pic>
              <p:nvPicPr>
                <p:cNvPr id="71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994" b="7623"/>
                <a:stretch/>
              </p:blipFill>
              <p:spPr bwMode="auto">
                <a:xfrm>
                  <a:off x="4250178" y="351692"/>
                  <a:ext cx="4893821" cy="26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282093" y="2535298"/>
                  <a:ext cx="4157933" cy="461665"/>
                </a:xfrm>
                <a:prstGeom prst="rect">
                  <a:avLst/>
                </a:prstGeom>
                <a:solidFill>
                  <a:schemeClr val="bg1"/>
                </a:solidFill>
              </p:spPr>
              <p:txBody>
                <a:bodyPr wrap="none" rtlCol="0">
                  <a:spAutoFit/>
                </a:bodyPr>
                <a:lstStyle/>
                <a:p>
                  <a:r>
                    <a:rPr lang="en-US" sz="2400" b="1" dirty="0" smtClean="0"/>
                    <a:t>India (IBM) and </a:t>
                  </a:r>
                  <a:r>
                    <a:rPr lang="en-US" sz="2400" b="1" dirty="0" err="1" smtClean="0"/>
                    <a:t>Xray</a:t>
                  </a:r>
                  <a:r>
                    <a:rPr lang="en-US" sz="2400" b="1" dirty="0" smtClean="0"/>
                    <a:t> (Cray) (IU)</a:t>
                  </a:r>
                  <a:endParaRPr lang="en-US" sz="2400" b="1" dirty="0"/>
                </a:p>
              </p:txBody>
            </p:sp>
          </p:grpSp>
          <p:grpSp>
            <p:nvGrpSpPr>
              <p:cNvPr id="6" name="Group 5"/>
              <p:cNvGrpSpPr/>
              <p:nvPr/>
            </p:nvGrpSpPr>
            <p:grpSpPr>
              <a:xfrm>
                <a:off x="4602149" y="4002"/>
                <a:ext cx="4250179" cy="6858000"/>
                <a:chOff x="-29263" y="-27042"/>
                <a:chExt cx="4250179" cy="6858000"/>
              </a:xfrm>
            </p:grpSpPr>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63" y="-27042"/>
                  <a:ext cx="42501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467" y="6369293"/>
                  <a:ext cx="1912190" cy="461665"/>
                </a:xfrm>
                <a:prstGeom prst="rect">
                  <a:avLst/>
                </a:prstGeom>
                <a:solidFill>
                  <a:schemeClr val="bg1"/>
                </a:solidFill>
              </p:spPr>
              <p:txBody>
                <a:bodyPr wrap="none" rtlCol="0">
                  <a:spAutoFit/>
                </a:bodyPr>
                <a:lstStyle/>
                <a:p>
                  <a:r>
                    <a:rPr lang="en-US" sz="2400" b="1" dirty="0" smtClean="0"/>
                    <a:t>Alamo (TACC)</a:t>
                  </a:r>
                  <a:endParaRPr lang="en-US" sz="2400" b="1" dirty="0"/>
                </a:p>
              </p:txBody>
            </p:sp>
          </p:grpSp>
        </p:grpSp>
        <p:sp>
          <p:nvSpPr>
            <p:cNvPr id="9" name="TextBox 8"/>
            <p:cNvSpPr txBox="1"/>
            <p:nvPr/>
          </p:nvSpPr>
          <p:spPr>
            <a:xfrm>
              <a:off x="1981200" y="5599846"/>
              <a:ext cx="2209900" cy="461665"/>
            </a:xfrm>
            <a:prstGeom prst="rect">
              <a:avLst/>
            </a:prstGeom>
            <a:solidFill>
              <a:schemeClr val="bg1"/>
            </a:solidFill>
          </p:spPr>
          <p:txBody>
            <a:bodyPr wrap="none" rtlCol="0">
              <a:spAutoFit/>
            </a:bodyPr>
            <a:lstStyle/>
            <a:p>
              <a:r>
                <a:rPr lang="en-US" sz="2400" b="1" dirty="0" smtClean="0">
                  <a:solidFill>
                    <a:srgbClr val="FF0000"/>
                  </a:solidFill>
                </a:rPr>
                <a:t>Bravo</a:t>
              </a:r>
              <a:r>
                <a:rPr lang="en-US" sz="2400" b="1" dirty="0" smtClean="0"/>
                <a:t> </a:t>
              </a:r>
              <a:r>
                <a:rPr lang="en-US" sz="2400" b="1" dirty="0" smtClean="0">
                  <a:solidFill>
                    <a:schemeClr val="accent6"/>
                  </a:solidFill>
                </a:rPr>
                <a:t>Delta</a:t>
              </a:r>
              <a:r>
                <a:rPr lang="en-US" sz="2400" b="1" dirty="0" smtClean="0"/>
                <a:t> (IU)</a:t>
              </a:r>
              <a:endParaRPr lang="en-US" sz="2400" b="1" dirty="0"/>
            </a:p>
          </p:txBody>
        </p:sp>
      </p:grpSp>
      <p:sp>
        <p:nvSpPr>
          <p:cNvPr id="49" name="Slide Number Placeholder 2"/>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CFE096-9650-498C-990C-20F2420C253B}" type="slidenum">
              <a:rPr lang="en-US" smtClean="0"/>
              <a:pPr/>
              <a:t>9</a:t>
            </a:fld>
            <a:endParaRPr lang="en-US"/>
          </a:p>
        </p:txBody>
      </p:sp>
      <p:grpSp>
        <p:nvGrpSpPr>
          <p:cNvPr id="50" name="Group 49"/>
          <p:cNvGrpSpPr/>
          <p:nvPr/>
        </p:nvGrpSpPr>
        <p:grpSpPr>
          <a:xfrm>
            <a:off x="-87091" y="960480"/>
            <a:ext cx="9307291" cy="5897520"/>
            <a:chOff x="-87091" y="960480"/>
            <a:chExt cx="9307291" cy="5897520"/>
          </a:xfrm>
          <a:solidFill>
            <a:schemeClr val="bg1"/>
          </a:solidFill>
        </p:grpSpPr>
        <p:grpSp>
          <p:nvGrpSpPr>
            <p:cNvPr id="51" name="Group 50"/>
            <p:cNvGrpSpPr/>
            <p:nvPr/>
          </p:nvGrpSpPr>
          <p:grpSpPr>
            <a:xfrm>
              <a:off x="25400" y="1668366"/>
              <a:ext cx="9163756" cy="5189634"/>
              <a:chOff x="-19756" y="11331"/>
              <a:chExt cx="9163756" cy="5189634"/>
            </a:xfrm>
            <a:grpFill/>
          </p:grpSpPr>
          <p:pic>
            <p:nvPicPr>
              <p:cNvPr id="53"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56" y="11331"/>
                <a:ext cx="3459756" cy="518963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TextBox 53"/>
              <p:cNvSpPr txBox="1"/>
              <p:nvPr/>
            </p:nvSpPr>
            <p:spPr>
              <a:xfrm>
                <a:off x="110067" y="4719953"/>
                <a:ext cx="1835439" cy="461665"/>
              </a:xfrm>
              <a:prstGeom prst="rect">
                <a:avLst/>
              </a:prstGeom>
              <a:grpFill/>
            </p:spPr>
            <p:txBody>
              <a:bodyPr wrap="none" rtlCol="0">
                <a:spAutoFit/>
              </a:bodyPr>
              <a:lstStyle/>
              <a:p>
                <a:r>
                  <a:rPr lang="en-US" sz="2400" b="1" dirty="0" smtClean="0"/>
                  <a:t>Sierra (SDSC)</a:t>
                </a:r>
                <a:endParaRPr lang="en-US" sz="2400" b="1" dirty="0"/>
              </a:p>
            </p:txBody>
          </p:sp>
          <p:pic>
            <p:nvPicPr>
              <p:cNvPr id="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599" y="28221"/>
                <a:ext cx="3302173" cy="516657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585086" y="4739299"/>
                <a:ext cx="1709827" cy="461665"/>
              </a:xfrm>
              <a:prstGeom prst="rect">
                <a:avLst/>
              </a:prstGeom>
              <a:grpFill/>
            </p:spPr>
            <p:txBody>
              <a:bodyPr wrap="none" rtlCol="0">
                <a:spAutoFit/>
              </a:bodyPr>
              <a:lstStyle/>
              <a:p>
                <a:r>
                  <a:rPr lang="en-US" sz="2400" b="1" dirty="0" smtClean="0"/>
                  <a:t>Foxtrot (UF)</a:t>
                </a:r>
                <a:endParaRPr lang="en-US" sz="2400" b="1" dirty="0"/>
              </a:p>
            </p:txBody>
          </p:sp>
          <p:pic>
            <p:nvPicPr>
              <p:cNvPr id="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6394" y="28221"/>
                <a:ext cx="4177606" cy="516657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p:nvPr/>
            </p:nvSpPr>
            <p:spPr>
              <a:xfrm>
                <a:off x="4966394" y="4739300"/>
                <a:ext cx="2130135" cy="461665"/>
              </a:xfrm>
              <a:prstGeom prst="rect">
                <a:avLst/>
              </a:prstGeom>
              <a:grpFill/>
            </p:spPr>
            <p:txBody>
              <a:bodyPr wrap="none" rtlCol="0">
                <a:spAutoFit/>
              </a:bodyPr>
              <a:lstStyle/>
              <a:p>
                <a:r>
                  <a:rPr lang="en-US" sz="2400" b="1" dirty="0" smtClean="0"/>
                  <a:t>Hotel (Chicago)</a:t>
                </a:r>
                <a:endParaRPr lang="en-US" sz="2400" b="1" dirty="0"/>
              </a:p>
            </p:txBody>
          </p:sp>
        </p:grpSp>
        <p:sp>
          <p:nvSpPr>
            <p:cNvPr id="52" name="TextBox 51"/>
            <p:cNvSpPr txBox="1"/>
            <p:nvPr/>
          </p:nvSpPr>
          <p:spPr>
            <a:xfrm>
              <a:off x="-87091" y="960480"/>
              <a:ext cx="9307291" cy="707886"/>
            </a:xfrm>
            <a:prstGeom prst="rect">
              <a:avLst/>
            </a:prstGeom>
            <a:grpFill/>
          </p:spPr>
          <p:txBody>
            <a:bodyPr wrap="none" rtlCol="0">
              <a:spAutoFit/>
            </a:bodyPr>
            <a:lstStyle/>
            <a:p>
              <a:r>
                <a:rPr lang="en-US" sz="4000" b="1" dirty="0"/>
                <a:t>FutureGrid Computing Testbed as a Service</a:t>
              </a:r>
            </a:p>
          </p:txBody>
        </p:sp>
      </p:grpSp>
    </p:spTree>
    <p:extLst>
      <p:ext uri="{BB962C8B-B14F-4D97-AF65-F5344CB8AC3E}">
        <p14:creationId xmlns:p14="http://schemas.microsoft.com/office/powerpoint/2010/main" val="399742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1000" fill="hold"/>
                                        <p:tgtEl>
                                          <p:spTgt spid="4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17232</TotalTime>
  <Words>2628</Words>
  <Application>Microsoft Office PowerPoint</Application>
  <PresentationFormat>On-screen Show (4:3)</PresentationFormat>
  <Paragraphs>384</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3_Office Theme</vt:lpstr>
      <vt:lpstr>Computing Testbeds as a Service or ? as an Instrument </vt:lpstr>
      <vt:lpstr>PolarGrid MRI</vt:lpstr>
      <vt:lpstr>PolarGrid goes to Greenland</vt:lpstr>
      <vt:lpstr>In the Field </vt:lpstr>
      <vt:lpstr>Offline Data Analysis on Polar Quarry</vt:lpstr>
      <vt:lpstr>Building High Level Tools</vt:lpstr>
      <vt:lpstr>Some Lessons</vt:lpstr>
      <vt:lpstr>ECSU Workshop 2011 with Jerome Mitchell and Linda Hayden</vt:lpstr>
      <vt:lpstr>FutureGrid Computing Testbed  as a Service </vt:lpstr>
      <vt:lpstr>PowerPoint Presentation</vt:lpstr>
      <vt:lpstr>What to use in Clouds: Cloud PaaS</vt:lpstr>
      <vt:lpstr>What to use in Grids and Supercomputers? HPC (including Grid) PaaS</vt:lpstr>
      <vt:lpstr>Computer Science PaaS</vt:lpstr>
      <vt:lpstr>Research Computing as a Service</vt:lpstr>
      <vt:lpstr>aaS versus Roles/Appliances</vt:lpstr>
      <vt:lpstr>27 Venus-C Azure Applications chosen from ~70 </vt:lpstr>
      <vt:lpstr>FutureGrid and TestbedaaS</vt:lpstr>
      <vt:lpstr>5 Use Types for FutureGrid TestbedaaS</vt:lpstr>
      <vt:lpstr>FutureGrid TestbedaaS Supports Education and Training</vt:lpstr>
      <vt:lpstr>FutureGrid TestbedaaS Supports Computer Science</vt:lpstr>
      <vt:lpstr>Selected List of Services Offered</vt:lpstr>
      <vt:lpstr>Building Infrastructure</vt:lpstr>
      <vt:lpstr>Architectural Overview</vt:lpstr>
      <vt:lpstr>PowerPoint Presentation</vt:lpstr>
      <vt:lpstr>Register Images on Cloud</vt:lpstr>
      <vt:lpstr>Register Image on HPC</vt:lpstr>
      <vt:lpstr>Templated(Abstract) Dynamic Provisioning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864</cp:revision>
  <dcterms:created xsi:type="dcterms:W3CDTF">2010-11-02T19:01:47Z</dcterms:created>
  <dcterms:modified xsi:type="dcterms:W3CDTF">2012-07-22T21:54:01Z</dcterms:modified>
</cp:coreProperties>
</file>