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diagrams/layout2.xml" ContentType="application/vnd.openxmlformats-officedocument.drawingml.diagramLayout+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51"/>
  </p:notesMasterIdLst>
  <p:sldIdLst>
    <p:sldId id="267" r:id="rId3"/>
    <p:sldId id="290" r:id="rId4"/>
    <p:sldId id="292" r:id="rId5"/>
    <p:sldId id="293" r:id="rId6"/>
    <p:sldId id="294" r:id="rId7"/>
    <p:sldId id="295" r:id="rId8"/>
    <p:sldId id="296" r:id="rId9"/>
    <p:sldId id="297" r:id="rId10"/>
    <p:sldId id="298" r:id="rId11"/>
    <p:sldId id="328" r:id="rId12"/>
    <p:sldId id="299" r:id="rId13"/>
    <p:sldId id="300" r:id="rId14"/>
    <p:sldId id="275" r:id="rId15"/>
    <p:sldId id="276" r:id="rId16"/>
    <p:sldId id="310" r:id="rId17"/>
    <p:sldId id="311" r:id="rId18"/>
    <p:sldId id="277" r:id="rId19"/>
    <p:sldId id="313" r:id="rId20"/>
    <p:sldId id="314" r:id="rId21"/>
    <p:sldId id="315" r:id="rId22"/>
    <p:sldId id="316" r:id="rId23"/>
    <p:sldId id="317" r:id="rId24"/>
    <p:sldId id="318" r:id="rId25"/>
    <p:sldId id="319" r:id="rId26"/>
    <p:sldId id="282" r:id="rId27"/>
    <p:sldId id="283" r:id="rId28"/>
    <p:sldId id="288" r:id="rId29"/>
    <p:sldId id="289" r:id="rId30"/>
    <p:sldId id="278" r:id="rId31"/>
    <p:sldId id="279" r:id="rId32"/>
    <p:sldId id="281" r:id="rId33"/>
    <p:sldId id="280" r:id="rId34"/>
    <p:sldId id="321" r:id="rId35"/>
    <p:sldId id="322" r:id="rId36"/>
    <p:sldId id="323" r:id="rId37"/>
    <p:sldId id="324" r:id="rId38"/>
    <p:sldId id="325" r:id="rId39"/>
    <p:sldId id="326" r:id="rId40"/>
    <p:sldId id="301" r:id="rId41"/>
    <p:sldId id="302" r:id="rId42"/>
    <p:sldId id="303" r:id="rId43"/>
    <p:sldId id="304" r:id="rId44"/>
    <p:sldId id="305" r:id="rId45"/>
    <p:sldId id="332" r:id="rId46"/>
    <p:sldId id="329" r:id="rId47"/>
    <p:sldId id="330" r:id="rId48"/>
    <p:sldId id="331" r:id="rId49"/>
    <p:sldId id="32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490" autoAdjust="0"/>
  </p:normalViewPr>
  <p:slideViewPr>
    <p:cSldViewPr>
      <p:cViewPr varScale="1">
        <p:scale>
          <a:sx n="66" d="100"/>
          <a:sy n="66" d="100"/>
        </p:scale>
        <p:origin x="-12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thilina\Documents\papers\pubchem\table2&amp;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kanaya\AppData\Local\Microsoft\Windows\Temporary%20Internet%20Files\Content.Outlook\Q647AGDQ\TwisterVsHadoopOnPageRank%20(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academic\phd\Thesis\Benchmarks\md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academic\phd\Thesis\Benchmarks\pola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academic\phd\Thesis\Benchmarks\polar.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cademic\phd\Publications\eScience2009\eScience_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8510.4749999997784</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3443200"/>
        <c:axId val="93444736"/>
      </c:barChart>
      <c:catAx>
        <c:axId val="93443200"/>
        <c:scaling>
          <c:orientation val="minMax"/>
        </c:scaling>
        <c:axPos val="b"/>
        <c:numFmt formatCode="0" sourceLinked="1"/>
        <c:tickLblPos val="nextTo"/>
        <c:txPr>
          <a:bodyPr/>
          <a:lstStyle/>
          <a:p>
            <a:pPr>
              <a:defRPr sz="1200"/>
            </a:pPr>
            <a:endParaRPr lang="en-US"/>
          </a:p>
        </c:txPr>
        <c:crossAx val="93444736"/>
        <c:crosses val="autoZero"/>
        <c:auto val="1"/>
        <c:lblAlgn val="ctr"/>
        <c:lblOffset val="100"/>
      </c:catAx>
      <c:valAx>
        <c:axId val="93444736"/>
        <c:scaling>
          <c:orientation val="minMax"/>
        </c:scaling>
        <c:axPos val="l"/>
        <c:majorGridlines/>
        <c:numFmt formatCode="0" sourceLinked="1"/>
        <c:tickLblPos val="nextTo"/>
        <c:txPr>
          <a:bodyPr/>
          <a:lstStyle/>
          <a:p>
            <a:pPr>
              <a:defRPr sz="1200"/>
            </a:pPr>
            <a:endParaRPr lang="en-US"/>
          </a:p>
        </c:txPr>
        <c:crossAx val="93443200"/>
        <c:crosses val="autoZero"/>
        <c:crossBetween val="between"/>
      </c:valAx>
    </c:plotArea>
    <c:legend>
      <c:legendPos val="r"/>
      <c:layout>
        <c:manualLayout>
          <c:xMode val="edge"/>
          <c:yMode val="edge"/>
          <c:x val="0.19739632545931771"/>
          <c:y val="6.368427736855474E-2"/>
          <c:w val="0.32490354330709126"/>
          <c:h val="0.19694564389128993"/>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265507436570428"/>
          <c:y val="5.1400554097404488E-2"/>
          <c:w val="0.79089983343428427"/>
          <c:h val="0.68521580635753965"/>
        </c:manualLayout>
      </c:layout>
      <c:barChart>
        <c:barDir val="col"/>
        <c:grouping val="clustered"/>
        <c:ser>
          <c:idx val="2"/>
          <c:order val="1"/>
          <c:tx>
            <c:strRef>
              <c:f>Sheet1!$I$2</c:f>
              <c:strCache>
                <c:ptCount val="1"/>
                <c:pt idx="0">
                  <c:v>Amortized Compute Cost</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Sheet1!$I$3:$I$8</c:f>
              <c:numCache>
                <c:formatCode>#,##0.00</c:formatCode>
                <c:ptCount val="6"/>
                <c:pt idx="0">
                  <c:v>1.1763100888888911</c:v>
                </c:pt>
                <c:pt idx="1">
                  <c:v>1.1926943111111112</c:v>
                </c:pt>
                <c:pt idx="2">
                  <c:v>0.52261645555555569</c:v>
                </c:pt>
                <c:pt idx="3">
                  <c:v>0.52032088888888894</c:v>
                </c:pt>
                <c:pt idx="4">
                  <c:v>1.4915826666666665</c:v>
                </c:pt>
                <c:pt idx="5">
                  <c:v>1.4753693333333318</c:v>
                </c:pt>
              </c:numCache>
            </c:numRef>
          </c:val>
        </c:ser>
        <c:ser>
          <c:idx val="1"/>
          <c:order val="2"/>
          <c:tx>
            <c:strRef>
              <c:f>Sheet1!$J$2</c:f>
              <c:strCache>
                <c:ptCount val="1"/>
                <c:pt idx="0">
                  <c:v>Compute Cost (per hour units)</c:v>
                </c:pt>
              </c:strCache>
            </c:strRef>
          </c:tx>
          <c:val>
            <c:numRef>
              <c:f>Sheet1!$J$3:$J$8</c:f>
              <c:numCache>
                <c:formatCode>General</c:formatCode>
                <c:ptCount val="6"/>
                <c:pt idx="0">
                  <c:v>2.72</c:v>
                </c:pt>
                <c:pt idx="1">
                  <c:v>2.72</c:v>
                </c:pt>
                <c:pt idx="2">
                  <c:v>1.36</c:v>
                </c:pt>
                <c:pt idx="3">
                  <c:v>1.36</c:v>
                </c:pt>
                <c:pt idx="4">
                  <c:v>4.8</c:v>
                </c:pt>
                <c:pt idx="5">
                  <c:v>4.8</c:v>
                </c:pt>
              </c:numCache>
            </c:numRef>
          </c:val>
        </c:ser>
        <c:axId val="88085248"/>
        <c:axId val="87423616"/>
      </c:barChart>
      <c:lineChart>
        <c:grouping val="standard"/>
        <c:ser>
          <c:idx val="0"/>
          <c:order val="0"/>
          <c:tx>
            <c:strRef>
              <c:f>Sheet1!$H$2</c:f>
              <c:strCache>
                <c:ptCount val="1"/>
                <c:pt idx="0">
                  <c:v>Compute Time</c:v>
                </c:pt>
              </c:strCache>
            </c:strRef>
          </c:tx>
          <c:cat>
            <c:strRef>
              <c:f>Sheet1!$G$3:$G$8</c:f>
              <c:strCache>
                <c:ptCount val="6"/>
                <c:pt idx="0">
                  <c:v>Large - 8 x 2</c:v>
                </c:pt>
                <c:pt idx="1">
                  <c:v>Xlarge - 4 x 4</c:v>
                </c:pt>
                <c:pt idx="2">
                  <c:v>HCXL - 2 x 8</c:v>
                </c:pt>
                <c:pt idx="3">
                  <c:v>HCXL - 2 x 16</c:v>
                </c:pt>
                <c:pt idx="4">
                  <c:v>HM4XL - 2 x 8</c:v>
                </c:pt>
                <c:pt idx="5">
                  <c:v>HM4XL - 2 x 16</c:v>
                </c:pt>
              </c:strCache>
            </c:strRef>
          </c:cat>
          <c:val>
            <c:numRef>
              <c:f>Sheet1!$H$3:$H$8</c:f>
              <c:numCache>
                <c:formatCode>General</c:formatCode>
                <c:ptCount val="6"/>
                <c:pt idx="0">
                  <c:v>1556.8809999999999</c:v>
                </c:pt>
                <c:pt idx="1">
                  <c:v>1578.566</c:v>
                </c:pt>
                <c:pt idx="2">
                  <c:v>1383.3965000000001</c:v>
                </c:pt>
                <c:pt idx="3">
                  <c:v>1377.32</c:v>
                </c:pt>
                <c:pt idx="4">
                  <c:v>1118.6869999999999</c:v>
                </c:pt>
                <c:pt idx="5">
                  <c:v>1106.527</c:v>
                </c:pt>
              </c:numCache>
            </c:numRef>
          </c:val>
        </c:ser>
        <c:marker val="1"/>
        <c:axId val="87387136"/>
        <c:axId val="87421696"/>
      </c:lineChart>
      <c:catAx>
        <c:axId val="87387136"/>
        <c:scaling>
          <c:orientation val="minMax"/>
        </c:scaling>
        <c:axPos val="b"/>
        <c:numFmt formatCode="@" sourceLinked="1"/>
        <c:tickLblPos val="nextTo"/>
        <c:txPr>
          <a:bodyPr rot="-2700000"/>
          <a:lstStyle/>
          <a:p>
            <a:pPr>
              <a:defRPr/>
            </a:pPr>
            <a:endParaRPr lang="en-US"/>
          </a:p>
        </c:txPr>
        <c:crossAx val="87421696"/>
        <c:crosses val="autoZero"/>
        <c:auto val="1"/>
        <c:lblAlgn val="ctr"/>
        <c:lblOffset val="100"/>
      </c:catAx>
      <c:valAx>
        <c:axId val="87421696"/>
        <c:scaling>
          <c:orientation val="minMax"/>
          <c:max val="2400"/>
          <c:min val="0"/>
        </c:scaling>
        <c:axPos val="l"/>
        <c:title>
          <c:tx>
            <c:rich>
              <a:bodyPr rot="-5400000" vert="horz"/>
              <a:lstStyle/>
              <a:p>
                <a:pPr>
                  <a:defRPr/>
                </a:pPr>
                <a:r>
                  <a:rPr lang="en-US"/>
                  <a:t>Compute Time (s)</a:t>
                </a:r>
              </a:p>
            </c:rich>
          </c:tx>
          <c:layout/>
        </c:title>
        <c:numFmt formatCode="General" sourceLinked="1"/>
        <c:tickLblPos val="nextTo"/>
        <c:crossAx val="87387136"/>
        <c:crosses val="autoZero"/>
        <c:crossBetween val="between"/>
      </c:valAx>
      <c:valAx>
        <c:axId val="87423616"/>
        <c:scaling>
          <c:orientation val="minMax"/>
        </c:scaling>
        <c:axPos val="r"/>
        <c:title>
          <c:tx>
            <c:rich>
              <a:bodyPr rot="-5400000" vert="horz"/>
              <a:lstStyle/>
              <a:p>
                <a:pPr>
                  <a:defRPr/>
                </a:pPr>
                <a:r>
                  <a:rPr lang="en-US"/>
                  <a:t>Cost ($)</a:t>
                </a:r>
              </a:p>
            </c:rich>
          </c:tx>
          <c:layout/>
        </c:title>
        <c:numFmt formatCode="#,##0.00" sourceLinked="1"/>
        <c:tickLblPos val="nextTo"/>
        <c:crossAx val="88085248"/>
        <c:crosses val="max"/>
        <c:crossBetween val="between"/>
      </c:valAx>
      <c:catAx>
        <c:axId val="88085248"/>
        <c:scaling>
          <c:orientation val="minMax"/>
        </c:scaling>
        <c:delete val="1"/>
        <c:axPos val="b"/>
        <c:tickLblPos val="none"/>
        <c:crossAx val="87423616"/>
        <c:crosses val="autoZero"/>
        <c:auto val="1"/>
        <c:lblAlgn val="ctr"/>
        <c:lblOffset val="100"/>
      </c:catAx>
    </c:plotArea>
    <c:legend>
      <c:legendPos val="r"/>
      <c:layout>
        <c:manualLayout>
          <c:xMode val="edge"/>
          <c:yMode val="edge"/>
          <c:x val="0.13662590705573568"/>
          <c:y val="1.8314733410303981E-2"/>
          <c:w val="0.6178628994905061"/>
          <c:h val="0.18684020942953433"/>
        </c:manualLayout>
      </c:layout>
    </c:legend>
    <c:plotVisOnly val="1"/>
    <c:dispBlanksAs val="gap"/>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337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1619.9356016916727</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1824.4357939254237</c:v>
                </c:pt>
                <c:pt idx="5">
                  <c:v>1761.6188710969957</c:v>
                </c:pt>
              </c:numCache>
            </c:numRef>
          </c:yVal>
        </c:ser>
        <c:axId val="102438784"/>
        <c:axId val="105046016"/>
      </c:scatterChart>
      <c:valAx>
        <c:axId val="102438784"/>
        <c:scaling>
          <c:orientation val="minMax"/>
        </c:scaling>
        <c:axPos val="b"/>
        <c:title>
          <c:tx>
            <c:rich>
              <a:bodyPr/>
              <a:lstStyle/>
              <a:p>
                <a:pPr>
                  <a:defRPr/>
                </a:pPr>
                <a:r>
                  <a:rPr lang="en-US"/>
                  <a:t>Standard Deviation</a:t>
                </a:r>
              </a:p>
            </c:rich>
          </c:tx>
          <c:layout>
            <c:manualLayout>
              <c:xMode val="edge"/>
              <c:yMode val="edge"/>
              <c:x val="0.42637488133132789"/>
              <c:y val="0.80371152469578155"/>
            </c:manualLayout>
          </c:layout>
        </c:title>
        <c:numFmt formatCode="General" sourceLinked="1"/>
        <c:majorTickMark val="none"/>
        <c:tickLblPos val="nextTo"/>
        <c:txPr>
          <a:bodyPr/>
          <a:lstStyle/>
          <a:p>
            <a:pPr>
              <a:defRPr sz="1400"/>
            </a:pPr>
            <a:endParaRPr lang="en-US"/>
          </a:p>
        </c:txPr>
        <c:crossAx val="105046016"/>
        <c:crosses val="autoZero"/>
        <c:crossBetween val="midCat"/>
      </c:valAx>
      <c:valAx>
        <c:axId val="105046016"/>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102438784"/>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55"/>
          <c:y val="0.05"/>
        </c:manualLayout>
      </c:layout>
    </c:title>
    <c:plotArea>
      <c:layout>
        <c:manualLayout>
          <c:layoutTarget val="inner"/>
          <c:xMode val="edge"/>
          <c:yMode val="edge"/>
          <c:x val="0.19953115327435259"/>
          <c:y val="0.18399826707837375"/>
          <c:w val="0.76629360783027622"/>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223.86240000000146</c:v>
                </c:pt>
                <c:pt idx="6">
                  <c:v>251.5008</c:v>
                </c:pt>
              </c:numCache>
            </c:numRef>
          </c:xVal>
          <c:yVal>
            <c:numRef>
              <c:f>Sheet1!$F$3:$F$9</c:f>
              <c:numCache>
                <c:formatCode>#,##0.000</c:formatCode>
                <c:ptCount val="7"/>
                <c:pt idx="0">
                  <c:v>1706.0681109222437</c:v>
                </c:pt>
                <c:pt idx="1">
                  <c:v>2242.821506933858</c:v>
                </c:pt>
                <c:pt idx="2">
                  <c:v>2958.9847893560145</c:v>
                </c:pt>
                <c:pt idx="3">
                  <c:v>3667.5901052476902</c:v>
                </c:pt>
                <c:pt idx="4">
                  <c:v>4505.9049936328565</c:v>
                </c:pt>
                <c:pt idx="5">
                  <c:v>5050.9011299555305</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223.86240000000146</c:v>
                </c:pt>
                <c:pt idx="6">
                  <c:v>251.5008</c:v>
                </c:pt>
              </c:numCache>
            </c:numRef>
          </c:xVal>
          <c:yVal>
            <c:numRef>
              <c:f>Sheet1!$H$3:$H$9</c:f>
              <c:numCache>
                <c:formatCode>#,##0.000</c:formatCode>
                <c:ptCount val="7"/>
                <c:pt idx="0">
                  <c:v>1453.4970000000001</c:v>
                </c:pt>
                <c:pt idx="1">
                  <c:v>1459.1425716801261</c:v>
                </c:pt>
                <c:pt idx="2">
                  <c:v>1497.4150530435959</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223.86240000000146</c:v>
                </c:pt>
                <c:pt idx="6">
                  <c:v>251.5008</c:v>
                </c:pt>
              </c:numCache>
            </c:numRef>
          </c:xVal>
          <c:yVal>
            <c:numRef>
              <c:f>Sheet1!$J$3:$J$9</c:f>
              <c:numCache>
                <c:formatCode>#,##0.000</c:formatCode>
                <c:ptCount val="7"/>
                <c:pt idx="0">
                  <c:v>1786.8619999999999</c:v>
                </c:pt>
                <c:pt idx="1">
                  <c:v>1885.7500583303058</c:v>
                </c:pt>
                <c:pt idx="2">
                  <c:v>1914.7735180075579</c:v>
                </c:pt>
                <c:pt idx="3">
                  <c:v>1933.9306211782621</c:v>
                </c:pt>
                <c:pt idx="4">
                  <c:v>2030.2572986593698</c:v>
                </c:pt>
                <c:pt idx="5">
                  <c:v>1970.0290970097769</c:v>
                </c:pt>
                <c:pt idx="6">
                  <c:v>2039.3518310450993</c:v>
                </c:pt>
              </c:numCache>
            </c:numRef>
          </c:yVal>
        </c:ser>
        <c:axId val="113035904"/>
        <c:axId val="134193920"/>
      </c:scatterChart>
      <c:valAx>
        <c:axId val="113035904"/>
        <c:scaling>
          <c:orientation val="minMax"/>
          <c:max val="300"/>
        </c:scaling>
        <c:axPos val="b"/>
        <c:title>
          <c:tx>
            <c:rich>
              <a:bodyPr/>
              <a:lstStyle/>
              <a:p>
                <a:pPr>
                  <a:defRPr/>
                </a:pPr>
                <a:r>
                  <a:rPr lang="en-US"/>
                  <a:t>Standard Deviation</a:t>
                </a:r>
              </a:p>
            </c:rich>
          </c:tx>
          <c:layout>
            <c:manualLayout>
              <c:xMode val="edge"/>
              <c:yMode val="edge"/>
              <c:x val="0.43137224919845557"/>
              <c:y val="0.81684142607174681"/>
            </c:manualLayout>
          </c:layout>
        </c:title>
        <c:numFmt formatCode="General" sourceLinked="1"/>
        <c:majorTickMark val="none"/>
        <c:tickLblPos val="nextTo"/>
        <c:txPr>
          <a:bodyPr/>
          <a:lstStyle/>
          <a:p>
            <a:pPr>
              <a:defRPr sz="1400"/>
            </a:pPr>
            <a:endParaRPr lang="en-US"/>
          </a:p>
        </c:txPr>
        <c:crossAx val="134193920"/>
        <c:crosses val="autoZero"/>
        <c:crossBetween val="midCat"/>
      </c:valAx>
      <c:valAx>
        <c:axId val="134193920"/>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txPr>
          <a:bodyPr/>
          <a:lstStyle/>
          <a:p>
            <a:pPr>
              <a:defRPr sz="1400"/>
            </a:pPr>
            <a:endParaRPr lang="en-US"/>
          </a:p>
        </c:txPr>
        <c:crossAx val="113035904"/>
        <c:crosses val="autoZero"/>
        <c:crossBetween val="midCat"/>
      </c:valAx>
    </c:plotArea>
    <c:legend>
      <c:legendPos val="b"/>
      <c:layout>
        <c:manualLayout>
          <c:xMode val="edge"/>
          <c:yMode val="edge"/>
          <c:x val="6.2152777777777772E-2"/>
          <c:y val="0.88401334208223314"/>
          <c:w val="0.9"/>
          <c:h val="7.7097769028872026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565"/>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0.26020281035905857</c:v>
                </c:pt>
                <c:pt idx="1">
                  <c:v>0.19666569328339961</c:v>
                </c:pt>
                <c:pt idx="2">
                  <c:v>0.16730746351220599</c:v>
                </c:pt>
                <c:pt idx="3">
                  <c:v>0.17009335031696637</c:v>
                </c:pt>
                <c:pt idx="4">
                  <c:v>0.15329492392700494</c:v>
                </c:pt>
              </c:numCache>
            </c:numRef>
          </c:val>
        </c:ser>
        <c:gapWidth val="295"/>
        <c:overlap val="-25"/>
        <c:axId val="134336896"/>
        <c:axId val="134265472"/>
      </c:barChart>
      <c:valAx>
        <c:axId val="134265472"/>
        <c:scaling>
          <c:orientation val="minMax"/>
          <c:max val="0.30000000000000032"/>
        </c:scaling>
        <c:axPos val="r"/>
        <c:majorGridlines/>
        <c:numFmt formatCode="0%" sourceLinked="0"/>
        <c:majorTickMark val="none"/>
        <c:tickLblPos val="nextTo"/>
        <c:crossAx val="134336896"/>
        <c:crosses val="max"/>
        <c:crossBetween val="between"/>
      </c:valAx>
      <c:catAx>
        <c:axId val="134336896"/>
        <c:scaling>
          <c:orientation val="minMax"/>
        </c:scaling>
        <c:axPos val="b"/>
        <c:title>
          <c:tx>
            <c:rich>
              <a:bodyPr/>
              <a:lstStyle/>
              <a:p>
                <a:pPr>
                  <a:defRPr sz="1800"/>
                </a:pPr>
                <a:r>
                  <a:rPr lang="en-US" sz="1800"/>
                  <a:t>No. of Sequences</a:t>
                </a:r>
              </a:p>
            </c:rich>
          </c:tx>
          <c:layout>
            <c:manualLayout>
              <c:xMode val="edge"/>
              <c:yMode val="edge"/>
              <c:x val="0.34166144185247882"/>
              <c:y val="0.7784640615583801"/>
            </c:manualLayout>
          </c:layout>
        </c:title>
        <c:numFmt formatCode="General" sourceLinked="1"/>
        <c:majorTickMark val="none"/>
        <c:tickLblPos val="nextTo"/>
        <c:crossAx val="134265472"/>
        <c:crosses val="autoZero"/>
        <c:auto val="1"/>
        <c:lblAlgn val="ctr"/>
        <c:lblOffset val="100"/>
      </c:catAx>
    </c:plotArea>
    <c:legend>
      <c:legendPos val="b"/>
      <c:layout>
        <c:manualLayout>
          <c:xMode val="edge"/>
          <c:yMode val="edge"/>
          <c:x val="2.9421051340545037E-2"/>
          <c:y val="0.82562430395380271"/>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259854732569741"/>
          <c:y val="0.17891688191334862"/>
          <c:w val="0.76700918719556699"/>
          <c:h val="0.61376701035198777"/>
        </c:manualLayout>
      </c:layout>
      <c:scatterChart>
        <c:scatterStyle val="smoothMarker"/>
        <c:ser>
          <c:idx val="0"/>
          <c:order val="0"/>
          <c:tx>
            <c:v>Twister</c:v>
          </c:tx>
          <c:xVal>
            <c:numRef>
              <c:f>Sheet1!$J$20:$N$20</c:f>
              <c:numCache>
                <c:formatCode>General</c:formatCode>
                <c:ptCount val="5"/>
                <c:pt idx="0">
                  <c:v>1.4024710299999998</c:v>
                </c:pt>
                <c:pt idx="1">
                  <c:v>1.1174764469999998</c:v>
                </c:pt>
                <c:pt idx="2">
                  <c:v>0.83858694600000006</c:v>
                </c:pt>
                <c:pt idx="3">
                  <c:v>0.55665777400000005</c:v>
                </c:pt>
                <c:pt idx="4">
                  <c:v>0.2709790810000004</c:v>
                </c:pt>
              </c:numCache>
            </c:numRef>
          </c:xVal>
          <c:yVal>
            <c:numRef>
              <c:f>Sheet1!$J$16:$N$16</c:f>
              <c:numCache>
                <c:formatCode>General</c:formatCode>
                <c:ptCount val="5"/>
                <c:pt idx="0">
                  <c:v>363.7</c:v>
                </c:pt>
                <c:pt idx="1">
                  <c:v>323.7</c:v>
                </c:pt>
                <c:pt idx="2">
                  <c:v>266.63</c:v>
                </c:pt>
                <c:pt idx="3">
                  <c:v>189.7</c:v>
                </c:pt>
                <c:pt idx="4">
                  <c:v>108.3</c:v>
                </c:pt>
              </c:numCache>
            </c:numRef>
          </c:yVal>
          <c:smooth val="1"/>
        </c:ser>
        <c:ser>
          <c:idx val="1"/>
          <c:order val="1"/>
          <c:tx>
            <c:v>Hadoop</c:v>
          </c:tx>
          <c:xVal>
            <c:numRef>
              <c:f>Sheet1!$J$20:$N$20</c:f>
              <c:numCache>
                <c:formatCode>General</c:formatCode>
                <c:ptCount val="5"/>
                <c:pt idx="0">
                  <c:v>1.4024710299999998</c:v>
                </c:pt>
                <c:pt idx="1">
                  <c:v>1.1174764469999998</c:v>
                </c:pt>
                <c:pt idx="2">
                  <c:v>0.83858694600000006</c:v>
                </c:pt>
                <c:pt idx="3">
                  <c:v>0.55665777400000005</c:v>
                </c:pt>
                <c:pt idx="4">
                  <c:v>0.2709790810000004</c:v>
                </c:pt>
              </c:numCache>
            </c:numRef>
          </c:xVal>
          <c:yVal>
            <c:numRef>
              <c:f>Sheet1!$J$17:$N$17</c:f>
              <c:numCache>
                <c:formatCode>General</c:formatCode>
                <c:ptCount val="5"/>
                <c:pt idx="0">
                  <c:v>6517.3</c:v>
                </c:pt>
                <c:pt idx="1">
                  <c:v>5419</c:v>
                </c:pt>
                <c:pt idx="2">
                  <c:v>4331.9000000000005</c:v>
                </c:pt>
                <c:pt idx="3">
                  <c:v>3048.1</c:v>
                </c:pt>
                <c:pt idx="4">
                  <c:v>1902</c:v>
                </c:pt>
              </c:numCache>
            </c:numRef>
          </c:yVal>
          <c:smooth val="1"/>
        </c:ser>
        <c:axId val="135688960"/>
        <c:axId val="135919104"/>
      </c:scatterChart>
      <c:valAx>
        <c:axId val="135688960"/>
        <c:scaling>
          <c:orientation val="minMax"/>
          <c:max val="1.6"/>
          <c:min val="0.2"/>
        </c:scaling>
        <c:axPos val="b"/>
        <c:majorGridlines/>
        <c:title>
          <c:tx>
            <c:rich>
              <a:bodyPr/>
              <a:lstStyle/>
              <a:p>
                <a:pPr>
                  <a:defRPr sz="1600"/>
                </a:pPr>
                <a:r>
                  <a:rPr lang="en-US" sz="1600"/>
                  <a:t>Number of URLs (Billions)</a:t>
                </a:r>
              </a:p>
            </c:rich>
          </c:tx>
          <c:layout/>
        </c:title>
        <c:numFmt formatCode="General" sourceLinked="1"/>
        <c:majorTickMark val="none"/>
        <c:tickLblPos val="nextTo"/>
        <c:txPr>
          <a:bodyPr/>
          <a:lstStyle/>
          <a:p>
            <a:pPr>
              <a:defRPr sz="1800"/>
            </a:pPr>
            <a:endParaRPr lang="en-US"/>
          </a:p>
        </c:txPr>
        <c:crossAx val="135919104"/>
        <c:crosses val="autoZero"/>
        <c:crossBetween val="midCat"/>
        <c:majorUnit val="0.2"/>
      </c:valAx>
      <c:valAx>
        <c:axId val="135919104"/>
        <c:scaling>
          <c:orientation val="minMax"/>
        </c:scaling>
        <c:axPos val="l"/>
        <c:majorGridlines/>
        <c:title>
          <c:tx>
            <c:rich>
              <a:bodyPr/>
              <a:lstStyle/>
              <a:p>
                <a:pPr>
                  <a:defRPr sz="1600"/>
                </a:pPr>
                <a:r>
                  <a:rPr lang="en-US" sz="1600"/>
                  <a:t>Elapsed Time (Seconds)</a:t>
                </a:r>
              </a:p>
            </c:rich>
          </c:tx>
          <c:layout/>
        </c:title>
        <c:numFmt formatCode="General" sourceLinked="1"/>
        <c:majorTickMark val="none"/>
        <c:tickLblPos val="nextTo"/>
        <c:txPr>
          <a:bodyPr/>
          <a:lstStyle/>
          <a:p>
            <a:pPr>
              <a:defRPr sz="1800"/>
            </a:pPr>
            <a:endParaRPr lang="en-US"/>
          </a:p>
        </c:txPr>
        <c:crossAx val="135688960"/>
        <c:crosses val="autoZero"/>
        <c:crossBetween val="midCat"/>
      </c:valAx>
    </c:plotArea>
    <c:legend>
      <c:legendPos val="r"/>
      <c:layout>
        <c:manualLayout>
          <c:xMode val="edge"/>
          <c:yMode val="edge"/>
          <c:x val="0.16558515460599574"/>
          <c:y val="0.21092396653927345"/>
          <c:w val="0.17606658078077339"/>
          <c:h val="0.15943056979373424"/>
        </c:manualLayout>
      </c:layout>
      <c:spPr>
        <a:solidFill>
          <a:schemeClr val="bg1"/>
        </a:solidFill>
        <a:ln>
          <a:solidFill>
            <a:schemeClr val="tx1"/>
          </a:solidFill>
        </a:ln>
      </c:spPr>
      <c:txPr>
        <a:bodyPr/>
        <a:lstStyle/>
        <a:p>
          <a:pPr>
            <a:defRPr sz="1600"/>
          </a:pPr>
          <a:endParaRPr lang="en-US"/>
        </a:p>
      </c:txPr>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800"/>
            </a:pPr>
            <a:r>
              <a:rPr lang="en-US" sz="2800" dirty="0"/>
              <a:t>Performance of MDS - Twister vs. </a:t>
            </a:r>
            <a:r>
              <a:rPr lang="en-US" sz="2800" dirty="0" smtClean="0">
                <a:solidFill>
                  <a:srgbClr val="FF0000"/>
                </a:solidFill>
              </a:rPr>
              <a:t>MPI.NET </a:t>
            </a:r>
            <a:r>
              <a:rPr lang="en-US" sz="2800" dirty="0" smtClean="0">
                <a:solidFill>
                  <a:srgbClr val="92D050"/>
                </a:solidFill>
              </a:rPr>
              <a:t>(Using</a:t>
            </a:r>
            <a:r>
              <a:rPr lang="en-US" sz="2800" baseline="0" dirty="0" smtClean="0">
                <a:solidFill>
                  <a:srgbClr val="92D050"/>
                </a:solidFill>
              </a:rPr>
              <a:t> Tempest Cluster)</a:t>
            </a:r>
            <a:endParaRPr lang="en-US" sz="2800" dirty="0">
              <a:solidFill>
                <a:srgbClr val="92D050"/>
              </a:solidFill>
            </a:endParaRPr>
          </a:p>
        </c:rich>
      </c:tx>
      <c:layout/>
    </c:title>
    <c:plotArea>
      <c:layout>
        <c:manualLayout>
          <c:layoutTarget val="inner"/>
          <c:xMode val="edge"/>
          <c:yMode val="edge"/>
          <c:x val="0.16962974288408122"/>
          <c:y val="0.15948434622467791"/>
          <c:w val="0.75584826168573871"/>
          <c:h val="0.60893780542625542"/>
        </c:manualLayout>
      </c:layout>
      <c:barChart>
        <c:barDir val="col"/>
        <c:grouping val="clustered"/>
        <c:ser>
          <c:idx val="0"/>
          <c:order val="0"/>
          <c:tx>
            <c:v>MPI</c:v>
          </c:tx>
          <c:cat>
            <c:strRef>
              <c:f>MDS!$B$2:$D$2</c:f>
              <c:strCache>
                <c:ptCount val="3"/>
                <c:pt idx="0">
                  <c:v>Patient-10000</c:v>
                </c:pt>
                <c:pt idx="1">
                  <c:v>MC-30000</c:v>
                </c:pt>
                <c:pt idx="2">
                  <c:v>ALU-35339</c:v>
                </c:pt>
              </c:strCache>
            </c:strRef>
          </c:cat>
          <c:val>
            <c:numRef>
              <c:f>MDS!$B$8:$D$8</c:f>
              <c:numCache>
                <c:formatCode>General</c:formatCode>
                <c:ptCount val="3"/>
                <c:pt idx="0">
                  <c:v>240.108</c:v>
                </c:pt>
                <c:pt idx="1">
                  <c:v>3345.96</c:v>
                </c:pt>
                <c:pt idx="2">
                  <c:v>12900.115</c:v>
                </c:pt>
              </c:numCache>
            </c:numRef>
          </c:val>
        </c:ser>
        <c:ser>
          <c:idx val="1"/>
          <c:order val="1"/>
          <c:tx>
            <c:v>Twister</c:v>
          </c:tx>
          <c:cat>
            <c:strRef>
              <c:f>MDS!$B$2:$D$2</c:f>
              <c:strCache>
                <c:ptCount val="3"/>
                <c:pt idx="0">
                  <c:v>Patient-10000</c:v>
                </c:pt>
                <c:pt idx="1">
                  <c:v>MC-30000</c:v>
                </c:pt>
                <c:pt idx="2">
                  <c:v>ALU-35339</c:v>
                </c:pt>
              </c:strCache>
            </c:strRef>
          </c:cat>
          <c:val>
            <c:numRef>
              <c:f>MDS!$B$9:$D$9</c:f>
              <c:numCache>
                <c:formatCode>General</c:formatCode>
                <c:ptCount val="3"/>
                <c:pt idx="0">
                  <c:v>262.56700000000001</c:v>
                </c:pt>
                <c:pt idx="1">
                  <c:v>2800.7150000000001</c:v>
                </c:pt>
                <c:pt idx="2">
                  <c:v>7797.1190000000024</c:v>
                </c:pt>
              </c:numCache>
            </c:numRef>
          </c:val>
        </c:ser>
        <c:axId val="163297536"/>
        <c:axId val="163437184"/>
      </c:barChart>
      <c:catAx>
        <c:axId val="163297536"/>
        <c:scaling>
          <c:orientation val="minMax"/>
        </c:scaling>
        <c:axPos val="b"/>
        <c:title>
          <c:tx>
            <c:rich>
              <a:bodyPr/>
              <a:lstStyle/>
              <a:p>
                <a:pPr>
                  <a:defRPr sz="1800"/>
                </a:pPr>
                <a:r>
                  <a:rPr lang="en-US" sz="1800"/>
                  <a:t>Data Sets</a:t>
                </a:r>
              </a:p>
            </c:rich>
          </c:tx>
          <c:layout/>
        </c:title>
        <c:majorTickMark val="none"/>
        <c:tickLblPos val="nextTo"/>
        <c:txPr>
          <a:bodyPr/>
          <a:lstStyle/>
          <a:p>
            <a:pPr>
              <a:defRPr sz="1800"/>
            </a:pPr>
            <a:endParaRPr lang="en-US"/>
          </a:p>
        </c:txPr>
        <c:crossAx val="163437184"/>
        <c:crosses val="autoZero"/>
        <c:auto val="1"/>
        <c:lblAlgn val="ctr"/>
        <c:lblOffset val="100"/>
      </c:catAx>
      <c:valAx>
        <c:axId val="163437184"/>
        <c:scaling>
          <c:orientation val="minMax"/>
        </c:scaling>
        <c:axPos val="l"/>
        <c:majorGridlines/>
        <c:title>
          <c:tx>
            <c:rich>
              <a:bodyPr/>
              <a:lstStyle/>
              <a:p>
                <a:pPr>
                  <a:defRPr sz="1800"/>
                </a:pPr>
                <a:r>
                  <a:rPr lang="en-US" sz="1800"/>
                  <a:t>Running</a:t>
                </a:r>
                <a:r>
                  <a:rPr lang="en-US" sz="1800" baseline="0"/>
                  <a:t> Time (Seconds)</a:t>
                </a:r>
                <a:endParaRPr lang="en-US" sz="1800"/>
              </a:p>
            </c:rich>
          </c:tx>
          <c:layout/>
        </c:title>
        <c:numFmt formatCode="General" sourceLinked="1"/>
        <c:tickLblPos val="nextTo"/>
        <c:txPr>
          <a:bodyPr/>
          <a:lstStyle/>
          <a:p>
            <a:pPr>
              <a:defRPr sz="1800"/>
            </a:pPr>
            <a:endParaRPr lang="en-US"/>
          </a:p>
        </c:txPr>
        <c:crossAx val="163297536"/>
        <c:crosses val="autoZero"/>
        <c:crossBetween val="between"/>
      </c:valAx>
    </c:plotArea>
    <c:legend>
      <c:legendPos val="r"/>
      <c:layout>
        <c:manualLayout>
          <c:xMode val="edge"/>
          <c:yMode val="edge"/>
          <c:x val="0.17898393768740195"/>
          <c:y val="0.17060222444570119"/>
          <c:w val="0.13493191991777725"/>
          <c:h val="0.1401772255532279"/>
        </c:manualLayout>
      </c:layout>
      <c:spPr>
        <a:solidFill>
          <a:schemeClr val="bg1"/>
        </a:solidFill>
        <a:ln>
          <a:solidFill>
            <a:schemeClr val="tx1"/>
          </a:solidFill>
        </a:ln>
      </c:spPr>
      <c:txPr>
        <a:bodyPr/>
        <a:lstStyle/>
        <a:p>
          <a:pPr>
            <a:defRPr sz="140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dirty="0"/>
              <a:t>Performance of Matrix </a:t>
            </a:r>
            <a:r>
              <a:rPr lang="en-US" sz="2000" dirty="0" smtClean="0"/>
              <a:t>Multiplication (Improved Method) - </a:t>
            </a:r>
          </a:p>
          <a:p>
            <a:pPr>
              <a:defRPr sz="2000"/>
            </a:pPr>
            <a:r>
              <a:rPr lang="en-US" sz="2000" dirty="0" smtClean="0">
                <a:solidFill>
                  <a:srgbClr val="92D050"/>
                </a:solidFill>
              </a:rPr>
              <a:t>using</a:t>
            </a:r>
            <a:r>
              <a:rPr lang="en-US" sz="2000" baseline="0" dirty="0" smtClean="0">
                <a:solidFill>
                  <a:srgbClr val="92D050"/>
                </a:solidFill>
              </a:rPr>
              <a:t> 256 CPU cores of Tempest</a:t>
            </a:r>
            <a:endParaRPr lang="en-US" sz="2000" dirty="0">
              <a:solidFill>
                <a:srgbClr val="92D050"/>
              </a:solidFill>
            </a:endParaRPr>
          </a:p>
        </c:rich>
      </c:tx>
      <c:layout/>
    </c:title>
    <c:plotArea>
      <c:layout>
        <c:manualLayout>
          <c:layoutTarget val="inner"/>
          <c:xMode val="edge"/>
          <c:yMode val="edge"/>
          <c:x val="0.12789817516465266"/>
          <c:y val="0.19770634756181812"/>
          <c:w val="0.80665343228035691"/>
          <c:h val="0.59481195607128068"/>
        </c:manualLayout>
      </c:layout>
      <c:scatterChart>
        <c:scatterStyle val="smoothMarker"/>
        <c:ser>
          <c:idx val="0"/>
          <c:order val="0"/>
          <c:tx>
            <c:v>OpenMPI</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CorrectResultsTempest!$S$66:$S$72</c:f>
              <c:numCache>
                <c:formatCode>0.000</c:formatCode>
                <c:ptCount val="7"/>
                <c:pt idx="0">
                  <c:v>3.3824739999999975</c:v>
                </c:pt>
                <c:pt idx="1">
                  <c:v>5.4324539999999999</c:v>
                </c:pt>
                <c:pt idx="2">
                  <c:v>16.680299999999974</c:v>
                </c:pt>
                <c:pt idx="3">
                  <c:v>22.680544999999974</c:v>
                </c:pt>
                <c:pt idx="4">
                  <c:v>47.069048000000002</c:v>
                </c:pt>
                <c:pt idx="5">
                  <c:v>72.368099999999998</c:v>
                </c:pt>
                <c:pt idx="6">
                  <c:v>167.72844500000016</c:v>
                </c:pt>
              </c:numCache>
            </c:numRef>
          </c:yVal>
          <c:smooth val="1"/>
        </c:ser>
        <c:ser>
          <c:idx val="1"/>
          <c:order val="1"/>
          <c:tx>
            <c:v>Twister</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CorrectResultsTempest!$U$66:$U$72</c:f>
              <c:numCache>
                <c:formatCode>General</c:formatCode>
                <c:ptCount val="7"/>
                <c:pt idx="0">
                  <c:v>5.085</c:v>
                </c:pt>
                <c:pt idx="1">
                  <c:v>8.6070000000000011</c:v>
                </c:pt>
                <c:pt idx="2">
                  <c:v>18.919</c:v>
                </c:pt>
                <c:pt idx="3">
                  <c:v>40.546000000000006</c:v>
                </c:pt>
                <c:pt idx="4">
                  <c:v>72.072000000000003</c:v>
                </c:pt>
                <c:pt idx="5">
                  <c:v>117.79900000000002</c:v>
                </c:pt>
                <c:pt idx="6">
                  <c:v>184.74099999999999</c:v>
                </c:pt>
              </c:numCache>
            </c:numRef>
          </c:yVal>
          <c:smooth val="1"/>
        </c:ser>
        <c:axId val="166390400"/>
        <c:axId val="166851712"/>
      </c:scatterChart>
      <c:valAx>
        <c:axId val="166390400"/>
        <c:scaling>
          <c:orientation val="minMax"/>
          <c:max val="12288"/>
          <c:min val="0"/>
        </c:scaling>
        <c:axPos val="b"/>
        <c:majorGridlines/>
        <c:title>
          <c:tx>
            <c:rich>
              <a:bodyPr/>
              <a:lstStyle/>
              <a:p>
                <a:pPr>
                  <a:defRPr sz="1800"/>
                </a:pPr>
                <a:r>
                  <a:rPr lang="en-US" sz="1800"/>
                  <a:t>Demension</a:t>
                </a:r>
                <a:r>
                  <a:rPr lang="en-US" sz="1800" baseline="0"/>
                  <a:t> of a matrix</a:t>
                </a:r>
                <a:endParaRPr lang="en-US" sz="1800"/>
              </a:p>
            </c:rich>
          </c:tx>
          <c:layout/>
        </c:title>
        <c:numFmt formatCode="General" sourceLinked="1"/>
        <c:majorTickMark val="none"/>
        <c:tickLblPos val="nextTo"/>
        <c:txPr>
          <a:bodyPr/>
          <a:lstStyle/>
          <a:p>
            <a:pPr>
              <a:defRPr sz="1800"/>
            </a:pPr>
            <a:endParaRPr lang="en-US"/>
          </a:p>
        </c:txPr>
        <c:crossAx val="166851712"/>
        <c:crosses val="autoZero"/>
        <c:crossBetween val="midCat"/>
        <c:majorUnit val="2048"/>
      </c:valAx>
      <c:valAx>
        <c:axId val="166851712"/>
        <c:scaling>
          <c:orientation val="minMax"/>
        </c:scaling>
        <c:axPos val="l"/>
        <c:majorGridlines/>
        <c:title>
          <c:tx>
            <c:rich>
              <a:bodyPr/>
              <a:lstStyle/>
              <a:p>
                <a:pPr>
                  <a:defRPr sz="1800"/>
                </a:pPr>
                <a:r>
                  <a:rPr lang="en-US" sz="1800"/>
                  <a:t>Elapsed</a:t>
                </a:r>
                <a:r>
                  <a:rPr lang="en-US" sz="1800" baseline="0"/>
                  <a:t> Time (Seconds)</a:t>
                </a:r>
                <a:endParaRPr lang="en-US" sz="1800"/>
              </a:p>
            </c:rich>
          </c:tx>
          <c:layout/>
        </c:title>
        <c:numFmt formatCode="General" sourceLinked="0"/>
        <c:majorTickMark val="none"/>
        <c:tickLblPos val="nextTo"/>
        <c:txPr>
          <a:bodyPr/>
          <a:lstStyle/>
          <a:p>
            <a:pPr>
              <a:defRPr sz="1800"/>
            </a:pPr>
            <a:endParaRPr lang="en-US"/>
          </a:p>
        </c:txPr>
        <c:crossAx val="166390400"/>
        <c:crosses val="autoZero"/>
        <c:crossBetween val="midCat"/>
      </c:valAx>
    </c:plotArea>
    <c:legend>
      <c:legendPos val="r"/>
      <c:layout>
        <c:manualLayout>
          <c:xMode val="edge"/>
          <c:yMode val="edge"/>
          <c:x val="0.13884247108000394"/>
          <c:y val="0.22245734908136514"/>
          <c:w val="0.17148336153412344"/>
          <c:h val="0.15848149416105647"/>
        </c:manualLayout>
      </c:layout>
      <c:spPr>
        <a:solidFill>
          <a:schemeClr val="bg1"/>
        </a:solidFill>
        <a:ln>
          <a:solidFill>
            <a:schemeClr val="tx1"/>
          </a:solidFill>
        </a:ln>
      </c:spPr>
      <c:txPr>
        <a:bodyPr/>
        <a:lstStyle/>
        <a:p>
          <a:pPr>
            <a:defRPr sz="180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MPI.NET </a:t>
            </a:r>
            <a:r>
              <a:rPr lang="en-US" dirty="0" err="1"/>
              <a:t>vs</a:t>
            </a:r>
            <a:r>
              <a:rPr lang="en-US" dirty="0"/>
              <a:t> </a:t>
            </a:r>
            <a:r>
              <a:rPr lang="en-US" dirty="0" err="1"/>
              <a:t>OpenMPI</a:t>
            </a:r>
            <a:r>
              <a:rPr lang="en-US" baseline="0" dirty="0"/>
              <a:t> </a:t>
            </a:r>
            <a:r>
              <a:rPr lang="en-US" baseline="0" dirty="0" err="1" smtClean="0"/>
              <a:t>vs</a:t>
            </a:r>
            <a:r>
              <a:rPr lang="en-US" baseline="0" dirty="0" smtClean="0"/>
              <a:t> Twister </a:t>
            </a:r>
            <a:br>
              <a:rPr lang="en-US" baseline="0" dirty="0" smtClean="0"/>
            </a:br>
            <a:r>
              <a:rPr lang="en-US" baseline="0" dirty="0" smtClean="0"/>
              <a:t>(Improved method for Matrix </a:t>
            </a:r>
            <a:r>
              <a:rPr lang="en-US" baseline="0" dirty="0"/>
              <a:t>Multiplication</a:t>
            </a:r>
            <a:r>
              <a:rPr lang="en-US" baseline="0" dirty="0" smtClean="0"/>
              <a:t>)  </a:t>
            </a:r>
          </a:p>
          <a:p>
            <a:pPr>
              <a:defRPr/>
            </a:pPr>
            <a:r>
              <a:rPr lang="en-US" baseline="0" dirty="0" smtClean="0"/>
              <a:t>Using 256 CPU cores of Tempest</a:t>
            </a:r>
            <a:endParaRPr lang="en-US" dirty="0"/>
          </a:p>
        </c:rich>
      </c:tx>
      <c:layout>
        <c:manualLayout>
          <c:xMode val="edge"/>
          <c:yMode val="edge"/>
          <c:x val="0.24206095331833521"/>
          <c:y val="0"/>
        </c:manualLayout>
      </c:layout>
    </c:title>
    <c:plotArea>
      <c:layout>
        <c:manualLayout>
          <c:layoutTarget val="inner"/>
          <c:xMode val="edge"/>
          <c:yMode val="edge"/>
          <c:x val="0.12805188413948271"/>
          <c:y val="0.13742191601049886"/>
          <c:w val="0.77400543682039891"/>
          <c:h val="0.69455544619422571"/>
        </c:manualLayout>
      </c:layout>
      <c:scatterChart>
        <c:scatterStyle val="smoothMarker"/>
        <c:ser>
          <c:idx val="1"/>
          <c:order val="0"/>
          <c:tx>
            <c:v>Twister</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CorrectResultsTempest!$U$66:$U$72</c:f>
              <c:numCache>
                <c:formatCode>General</c:formatCode>
                <c:ptCount val="7"/>
                <c:pt idx="0">
                  <c:v>5.085</c:v>
                </c:pt>
                <c:pt idx="1">
                  <c:v>8.6070000000000011</c:v>
                </c:pt>
                <c:pt idx="2">
                  <c:v>18.919</c:v>
                </c:pt>
                <c:pt idx="3">
                  <c:v>40.546000000000006</c:v>
                </c:pt>
                <c:pt idx="4">
                  <c:v>72.072000000000003</c:v>
                </c:pt>
                <c:pt idx="5">
                  <c:v>117.79900000000002</c:v>
                </c:pt>
                <c:pt idx="6">
                  <c:v>184.74099999999999</c:v>
                </c:pt>
              </c:numCache>
            </c:numRef>
          </c:yVal>
          <c:smooth val="1"/>
        </c:ser>
        <c:ser>
          <c:idx val="2"/>
          <c:order val="1"/>
          <c:tx>
            <c:v>OpenMPI</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CorrectResultsTempest!$S$66:$S$72</c:f>
              <c:numCache>
                <c:formatCode>0.000</c:formatCode>
                <c:ptCount val="7"/>
                <c:pt idx="0">
                  <c:v>3.3824739999999975</c:v>
                </c:pt>
                <c:pt idx="1">
                  <c:v>5.4324539999999999</c:v>
                </c:pt>
                <c:pt idx="2">
                  <c:v>16.680299999999974</c:v>
                </c:pt>
                <c:pt idx="3">
                  <c:v>22.680544999999974</c:v>
                </c:pt>
                <c:pt idx="4">
                  <c:v>47.069048000000002</c:v>
                </c:pt>
                <c:pt idx="5">
                  <c:v>72.368099999999998</c:v>
                </c:pt>
                <c:pt idx="6">
                  <c:v>167.72844500000016</c:v>
                </c:pt>
              </c:numCache>
            </c:numRef>
          </c:yVal>
          <c:smooth val="1"/>
        </c:ser>
        <c:ser>
          <c:idx val="3"/>
          <c:order val="2"/>
          <c:tx>
            <c:v>MPI.NET</c:v>
          </c:tx>
          <c:xVal>
            <c:numRef>
              <c:f>CorrectResultsTempest!$R$66:$R$72</c:f>
              <c:numCache>
                <c:formatCode>General</c:formatCode>
                <c:ptCount val="7"/>
                <c:pt idx="0">
                  <c:v>1024</c:v>
                </c:pt>
                <c:pt idx="1">
                  <c:v>2048</c:v>
                </c:pt>
                <c:pt idx="2">
                  <c:v>4096</c:v>
                </c:pt>
                <c:pt idx="3">
                  <c:v>6144</c:v>
                </c:pt>
                <c:pt idx="4">
                  <c:v>8192</c:v>
                </c:pt>
                <c:pt idx="5">
                  <c:v>10240</c:v>
                </c:pt>
                <c:pt idx="6">
                  <c:v>12288</c:v>
                </c:pt>
              </c:numCache>
            </c:numRef>
          </c:xVal>
          <c:yVal>
            <c:numRef>
              <c:f>CorrectResultsTempest!$T$66:$T$72</c:f>
              <c:numCache>
                <c:formatCode>General</c:formatCode>
                <c:ptCount val="7"/>
                <c:pt idx="0">
                  <c:v>0.3307200000000004</c:v>
                </c:pt>
                <c:pt idx="1">
                  <c:v>1.3977599999999999</c:v>
                </c:pt>
                <c:pt idx="2">
                  <c:v>8.217979999999999</c:v>
                </c:pt>
                <c:pt idx="3">
                  <c:v>27.19509</c:v>
                </c:pt>
                <c:pt idx="4">
                  <c:v>72.98254</c:v>
                </c:pt>
                <c:pt idx="5">
                  <c:v>167.95430000000007</c:v>
                </c:pt>
                <c:pt idx="6">
                  <c:v>600</c:v>
                </c:pt>
              </c:numCache>
            </c:numRef>
          </c:yVal>
          <c:smooth val="1"/>
        </c:ser>
        <c:axId val="81580032"/>
        <c:axId val="81581952"/>
      </c:scatterChart>
      <c:valAx>
        <c:axId val="81580032"/>
        <c:scaling>
          <c:orientation val="minMax"/>
        </c:scaling>
        <c:axPos val="b"/>
        <c:majorGridlines/>
        <c:title>
          <c:tx>
            <c:rich>
              <a:bodyPr/>
              <a:lstStyle/>
              <a:p>
                <a:pPr>
                  <a:defRPr sz="1800"/>
                </a:pPr>
                <a:r>
                  <a:rPr lang="en-US" sz="1800"/>
                  <a:t>Dimension</a:t>
                </a:r>
                <a:r>
                  <a:rPr lang="en-US" sz="1800" baseline="0"/>
                  <a:t> of a matrix</a:t>
                </a:r>
                <a:endParaRPr lang="en-US" sz="1800"/>
              </a:p>
            </c:rich>
          </c:tx>
          <c:layout/>
        </c:title>
        <c:numFmt formatCode="General" sourceLinked="1"/>
        <c:majorTickMark val="none"/>
        <c:tickLblPos val="nextTo"/>
        <c:txPr>
          <a:bodyPr/>
          <a:lstStyle/>
          <a:p>
            <a:pPr>
              <a:defRPr sz="1800"/>
            </a:pPr>
            <a:endParaRPr lang="en-US"/>
          </a:p>
        </c:txPr>
        <c:crossAx val="81581952"/>
        <c:crosses val="autoZero"/>
        <c:crossBetween val="midCat"/>
      </c:valAx>
      <c:valAx>
        <c:axId val="81581952"/>
        <c:scaling>
          <c:orientation val="minMax"/>
        </c:scaling>
        <c:axPos val="l"/>
        <c:majorGridlines/>
        <c:title>
          <c:tx>
            <c:rich>
              <a:bodyPr/>
              <a:lstStyle/>
              <a:p>
                <a:pPr>
                  <a:defRPr sz="1800"/>
                </a:pPr>
                <a:r>
                  <a:rPr lang="en-US" sz="1800"/>
                  <a:t>Elapsed</a:t>
                </a:r>
                <a:r>
                  <a:rPr lang="en-US" sz="1800" baseline="0"/>
                  <a:t> Time (Seconds)</a:t>
                </a:r>
                <a:endParaRPr lang="en-US" sz="1800"/>
              </a:p>
            </c:rich>
          </c:tx>
          <c:layout/>
        </c:title>
        <c:numFmt formatCode="General" sourceLinked="1"/>
        <c:majorTickMark val="none"/>
        <c:tickLblPos val="nextTo"/>
        <c:txPr>
          <a:bodyPr/>
          <a:lstStyle/>
          <a:p>
            <a:pPr>
              <a:defRPr sz="1800"/>
            </a:pPr>
            <a:endParaRPr lang="en-US"/>
          </a:p>
        </c:txPr>
        <c:crossAx val="81580032"/>
        <c:crosses val="autoZero"/>
        <c:crossBetween val="midCat"/>
      </c:valAx>
    </c:plotArea>
    <c:legend>
      <c:legendPos val="r"/>
      <c:layout>
        <c:manualLayout>
          <c:xMode val="edge"/>
          <c:yMode val="edge"/>
          <c:x val="0.14086309523809523"/>
          <c:y val="0.16117322834645667"/>
          <c:w val="0.21479166666666671"/>
          <c:h val="0.19843487532808388"/>
        </c:manualLayout>
      </c:layout>
      <c:spPr>
        <a:solidFill>
          <a:schemeClr val="bg1"/>
        </a:solidFill>
        <a:ln>
          <a:solidFill>
            <a:schemeClr val="tx1"/>
          </a:solidFill>
        </a:ln>
      </c:spPr>
      <c:txPr>
        <a:bodyPr/>
        <a:lstStyle/>
        <a:p>
          <a:pPr>
            <a:defRPr sz="18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086"/>
          <c:y val="0.22025778027746709"/>
          <c:w val="0.6718932454871821"/>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81963648"/>
        <c:axId val="81965440"/>
      </c:barChart>
      <c:catAx>
        <c:axId val="81963648"/>
        <c:scaling>
          <c:orientation val="minMax"/>
        </c:scaling>
        <c:delete val="1"/>
        <c:axPos val="b"/>
        <c:numFmt formatCode="General" sourceLinked="1"/>
        <c:majorTickMark val="none"/>
        <c:tickLblPos val="none"/>
        <c:crossAx val="81965440"/>
        <c:crosses val="autoZero"/>
        <c:auto val="1"/>
        <c:lblAlgn val="ctr"/>
        <c:lblOffset val="100"/>
      </c:catAx>
      <c:valAx>
        <c:axId val="81965440"/>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81963648"/>
        <c:crosses val="autoZero"/>
        <c:crossBetween val="between"/>
      </c:valAx>
    </c:plotArea>
    <c:plotVisOnly val="1"/>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A681B54A-34D3-44BA-854D-F0C35B1FA219}" type="presOf" srcId="{F14F9EA5-7E72-4A6C-8208-325C3BD64C25}" destId="{EB644CA4-2964-4573-A37B-9D5814C8DA11}" srcOrd="0" destOrd="0" presId="urn:microsoft.com/office/officeart/2005/8/layout/gear1"/>
    <dgm:cxn modelId="{33E49A61-C92B-46F1-8BF3-973CAA65262B}" type="presOf" srcId="{F14F9EA5-7E72-4A6C-8208-325C3BD64C25}" destId="{76CEECF4-525F-41C8-9171-8B53BC8D9FF5}" srcOrd="2" destOrd="0" presId="urn:microsoft.com/office/officeart/2005/8/layout/gear1"/>
    <dgm:cxn modelId="{79DB4B18-A5D5-44B8-A79E-ED3BB96E75F6}" type="presOf" srcId="{7A4633A5-2D9F-446D-8F7B-62BA35AAEEE1}" destId="{DA666F09-3C61-4837-891E-73D8E604D5C1}" srcOrd="0" destOrd="0" presId="urn:microsoft.com/office/officeart/2005/8/layout/gear1"/>
    <dgm:cxn modelId="{BB74A789-01FC-435F-8D23-69F9CBDF5375}" type="presOf" srcId="{F14F9EA5-7E72-4A6C-8208-325C3BD64C25}" destId="{E72F1AA3-9F9F-4B34-83C8-D828D758E96F}" srcOrd="1" destOrd="0" presId="urn:microsoft.com/office/officeart/2005/8/layout/gear1"/>
    <dgm:cxn modelId="{5F96F1BE-44D4-4BF7-89BC-77812054EB62}" type="presOf" srcId="{C95BCF05-99DF-482D-8571-9DC4CDF89313}" destId="{8A623E76-B080-41ED-9007-16C36080A552}" srcOrd="0" destOrd="0" presId="urn:microsoft.com/office/officeart/2005/8/layout/gear1"/>
    <dgm:cxn modelId="{595B2243-9F1B-4595-BC47-1EDD62388B25}" type="presParOf" srcId="{DA666F09-3C61-4837-891E-73D8E604D5C1}" destId="{EB644CA4-2964-4573-A37B-9D5814C8DA11}" srcOrd="0" destOrd="0" presId="urn:microsoft.com/office/officeart/2005/8/layout/gear1"/>
    <dgm:cxn modelId="{76AD16E0-52A6-4976-B27A-18B7E24E4DA9}" type="presParOf" srcId="{DA666F09-3C61-4837-891E-73D8E604D5C1}" destId="{E72F1AA3-9F9F-4B34-83C8-D828D758E96F}" srcOrd="1" destOrd="0" presId="urn:microsoft.com/office/officeart/2005/8/layout/gear1"/>
    <dgm:cxn modelId="{331A328D-91EA-44E0-9D8C-27D0CA70F2CF}" type="presParOf" srcId="{DA666F09-3C61-4837-891E-73D8E604D5C1}" destId="{76CEECF4-525F-41C8-9171-8B53BC8D9FF5}" srcOrd="2" destOrd="0" presId="urn:microsoft.com/office/officeart/2005/8/layout/gear1"/>
    <dgm:cxn modelId="{78AD11AF-A7C0-42A6-AE79-4F1A2524B8C7}"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29612F86-106A-4EF2-9CC1-E5BDAD2C68AE}" type="presOf" srcId="{F14F9EA5-7E72-4A6C-8208-325C3BD64C25}" destId="{76CEECF4-525F-41C8-9171-8B53BC8D9FF5}" srcOrd="2" destOrd="0" presId="urn:microsoft.com/office/officeart/2005/8/layout/gear1"/>
    <dgm:cxn modelId="{FA7964A6-2A1F-4974-AA25-9B0CC5AF6010}" srcId="{7A4633A5-2D9F-446D-8F7B-62BA35AAEEE1}" destId="{F14F9EA5-7E72-4A6C-8208-325C3BD64C25}" srcOrd="0" destOrd="0" parTransId="{C0C376DC-61AC-4E3D-AE1A-7F0883CDF79C}" sibTransId="{C95BCF05-99DF-482D-8571-9DC4CDF89313}"/>
    <dgm:cxn modelId="{902C8C24-CCFC-48B3-B6C8-A5DB0F65261D}" type="presOf" srcId="{C95BCF05-99DF-482D-8571-9DC4CDF89313}" destId="{8A623E76-B080-41ED-9007-16C36080A552}" srcOrd="0" destOrd="0" presId="urn:microsoft.com/office/officeart/2005/8/layout/gear1"/>
    <dgm:cxn modelId="{EF1B9A50-51FB-4A40-9B7C-276E559438A7}" type="presOf" srcId="{F14F9EA5-7E72-4A6C-8208-325C3BD64C25}" destId="{EB644CA4-2964-4573-A37B-9D5814C8DA11}" srcOrd="0" destOrd="0" presId="urn:microsoft.com/office/officeart/2005/8/layout/gear1"/>
    <dgm:cxn modelId="{6AE7C3DC-D986-432C-83C5-B2250735EB1F}" type="presOf" srcId="{7A4633A5-2D9F-446D-8F7B-62BA35AAEEE1}" destId="{DA666F09-3C61-4837-891E-73D8E604D5C1}" srcOrd="0" destOrd="0" presId="urn:microsoft.com/office/officeart/2005/8/layout/gear1"/>
    <dgm:cxn modelId="{9F8AD53A-CD4A-4B21-8D3C-C0329C36406B}" type="presOf" srcId="{F14F9EA5-7E72-4A6C-8208-325C3BD64C25}" destId="{E72F1AA3-9F9F-4B34-83C8-D828D758E96F}" srcOrd="1" destOrd="0" presId="urn:microsoft.com/office/officeart/2005/8/layout/gear1"/>
    <dgm:cxn modelId="{2A33AA36-2117-4346-B2C7-F3565BE18953}" type="presParOf" srcId="{DA666F09-3C61-4837-891E-73D8E604D5C1}" destId="{EB644CA4-2964-4573-A37B-9D5814C8DA11}" srcOrd="0" destOrd="0" presId="urn:microsoft.com/office/officeart/2005/8/layout/gear1"/>
    <dgm:cxn modelId="{19DAF915-81AE-496A-849D-1420BA8E89C2}" type="presParOf" srcId="{DA666F09-3C61-4837-891E-73D8E604D5C1}" destId="{E72F1AA3-9F9F-4B34-83C8-D828D758E96F}" srcOrd="1" destOrd="0" presId="urn:microsoft.com/office/officeart/2005/8/layout/gear1"/>
    <dgm:cxn modelId="{94743715-6BBE-4006-87EF-DA523BA7CA9C}" type="presParOf" srcId="{DA666F09-3C61-4837-891E-73D8E604D5C1}" destId="{76CEECF4-525F-41C8-9171-8B53BC8D9FF5}" srcOrd="2" destOrd="0" presId="urn:microsoft.com/office/officeart/2005/8/layout/gear1"/>
    <dgm:cxn modelId="{9ECAB2BA-975B-4368-BF04-DEC843D42DA9}"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0.09121</cdr:x>
      <cdr:y>0</cdr:y>
    </cdr:from>
    <cdr:to>
      <cdr:x>0.90879</cdr:x>
      <cdr:y>0.20892</cdr:y>
    </cdr:to>
    <cdr:sp macro="" textlink="">
      <cdr:nvSpPr>
        <cdr:cNvPr id="2" name="TextBox 1"/>
        <cdr:cNvSpPr txBox="1"/>
      </cdr:nvSpPr>
      <cdr:spPr>
        <a:xfrm xmlns:a="http://schemas.openxmlformats.org/drawingml/2006/main">
          <a:off x="834053" y="0"/>
          <a:ext cx="7475893" cy="1384995"/>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ctr" rtl="0"/>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a:t>
          </a:r>
          <a:r>
            <a:rPr lang="en-US" sz="2400" b="1" baseline="0" dirty="0" smtClean="0">
              <a:latin typeface="Arial" pitchFamily="34" charset="0"/>
              <a:cs typeface="Arial" pitchFamily="34" charset="0"/>
            </a:rPr>
            <a:t> </a:t>
          </a:r>
          <a:br>
            <a:rPr lang="en-US" sz="2400" b="1" baseline="0" dirty="0" smtClean="0">
              <a:latin typeface="Arial" pitchFamily="34" charset="0"/>
              <a:cs typeface="Arial" pitchFamily="34" charset="0"/>
            </a:rPr>
          </a:br>
          <a:r>
            <a:rPr lang="en-US" sz="2400" b="1" baseline="0" dirty="0" err="1" smtClean="0">
              <a:latin typeface="Arial" pitchFamily="34" charset="0"/>
              <a:cs typeface="Arial" pitchFamily="34" charset="0"/>
            </a:rPr>
            <a:t>ClueWeb</a:t>
          </a:r>
          <a:r>
            <a:rPr lang="en-US" sz="2400" b="1" baseline="0" dirty="0" smtClean="0">
              <a:latin typeface="Arial" pitchFamily="34" charset="0"/>
              <a:cs typeface="Arial" pitchFamily="34" charset="0"/>
            </a:rPr>
            <a:t> Data (Time for 20 iterations)</a:t>
          </a:r>
          <a:r>
            <a:rPr lang="en-US" sz="1800" baseline="0" dirty="0" smtClean="0">
              <a:latin typeface="Arial" pitchFamily="34" charset="0"/>
              <a:cs typeface="Arial" pitchFamily="34" charset="0"/>
            </a:rPr>
            <a:t> </a:t>
          </a:r>
          <a:br>
            <a:rPr lang="en-US" sz="1800" baseline="0" dirty="0" smtClean="0">
              <a:latin typeface="Arial" pitchFamily="34" charset="0"/>
              <a:cs typeface="Arial" pitchFamily="34" charset="0"/>
            </a:rPr>
          </a:br>
          <a:r>
            <a:rPr lang="en-US" sz="1800" baseline="0" dirty="0" smtClean="0">
              <a:latin typeface="Arial" pitchFamily="34" charset="0"/>
              <a:cs typeface="Arial" pitchFamily="34" charset="0"/>
            </a:rPr>
            <a:t>using </a:t>
          </a:r>
          <a:r>
            <a:rPr lang="fr-FR" sz="1800" baseline="0" dirty="0" smtClean="0">
              <a:latin typeface="Arial" pitchFamily="34" charset="0"/>
              <a:cs typeface="Arial" pitchFamily="34" charset="0"/>
            </a:rPr>
            <a:t>32 </a:t>
          </a:r>
          <a:r>
            <a:rPr lang="fr-FR" sz="1800" baseline="0" dirty="0" err="1" smtClean="0">
              <a:latin typeface="Arial" pitchFamily="34" charset="0"/>
              <a:cs typeface="Arial" pitchFamily="34" charset="0"/>
            </a:rPr>
            <a:t>nodes</a:t>
          </a:r>
          <a:r>
            <a:rPr lang="fr-FR" sz="1800" baseline="0" dirty="0" smtClean="0">
              <a:latin typeface="Arial" pitchFamily="34" charset="0"/>
              <a:cs typeface="Arial" pitchFamily="34" charset="0"/>
            </a:rPr>
            <a:t> (256 CPU </a:t>
          </a:r>
          <a:r>
            <a:rPr lang="fr-FR" sz="1800" baseline="0" dirty="0" err="1" smtClean="0">
              <a:latin typeface="Arial" pitchFamily="34" charset="0"/>
              <a:cs typeface="Arial" pitchFamily="34" charset="0"/>
            </a:rPr>
            <a:t>cores</a:t>
          </a:r>
          <a:r>
            <a:rPr lang="fr-FR" sz="1800" baseline="0" dirty="0" smtClean="0">
              <a:latin typeface="Arial" pitchFamily="34" charset="0"/>
              <a:cs typeface="Arial" pitchFamily="34" charset="0"/>
            </a:rPr>
            <a:t>) of Crevasse</a:t>
          </a:r>
          <a:endParaRPr lang="en-US" sz="1800" dirty="0" smtClean="0">
            <a:latin typeface="Arial" pitchFamily="34" charset="0"/>
            <a:cs typeface="Arial" pitchFamily="34" charset="0"/>
          </a:endParaRPr>
        </a:p>
        <a:p xmlns:a="http://schemas.openxmlformats.org/drawingml/2006/main">
          <a:endParaRPr lang="en-US" sz="18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6/2/2010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R="0" algn="l" rtl="0"/>
            <a:r>
              <a:rPr lang="en-US" sz="1200" baseline="0" dirty="0" smtClean="0">
                <a:latin typeface="Times New Roman"/>
              </a:rPr>
              <a:t>Instance Type	CPU Cores	Memory	Local Disk Space	Cost per hour	</a:t>
            </a:r>
            <a:endParaRPr lang="en-US" sz="1400" baseline="0" dirty="0" smtClean="0">
              <a:latin typeface="Times New Roman"/>
            </a:endParaRPr>
          </a:p>
          <a:p>
            <a:pPr marR="0" algn="l" rtl="0"/>
            <a:r>
              <a:rPr lang="en-US" sz="1200" baseline="0" dirty="0" smtClean="0">
                <a:latin typeface="Times New Roman"/>
              </a:rPr>
              <a:t>Small		1	1.7 GB	250 GB		0.12$	</a:t>
            </a:r>
            <a:endParaRPr lang="en-US" sz="1400" baseline="0" dirty="0" smtClean="0">
              <a:latin typeface="Times New Roman"/>
            </a:endParaRPr>
          </a:p>
          <a:p>
            <a:pPr marR="0" algn="l" rtl="0"/>
            <a:r>
              <a:rPr lang="nn-NO" sz="1200" baseline="0" dirty="0" smtClean="0">
                <a:latin typeface="Times New Roman"/>
              </a:rPr>
              <a:t>Medium		2	3.5 GB	500 GB		0.24$	</a:t>
            </a:r>
            <a:endParaRPr lang="nn-NO" sz="1400" baseline="0" dirty="0" smtClean="0">
              <a:latin typeface="Times New Roman"/>
            </a:endParaRPr>
          </a:p>
          <a:p>
            <a:pPr marR="0" algn="l" rtl="0"/>
            <a:r>
              <a:rPr lang="en-US" sz="1200" baseline="0" dirty="0" smtClean="0">
                <a:latin typeface="Times New Roman"/>
              </a:rPr>
              <a:t>Large		4	7 GB	1000 GB		0.48$	</a:t>
            </a:r>
            <a:endParaRPr lang="en-US" sz="1400" baseline="0" dirty="0" smtClean="0">
              <a:latin typeface="Times New Roman"/>
            </a:endParaRPr>
          </a:p>
          <a:p>
            <a:pPr marR="0" algn="l" rtl="0"/>
            <a:r>
              <a:rPr lang="en-US" sz="1200" baseline="0" dirty="0" smtClean="0">
                <a:latin typeface="Times New Roman"/>
              </a:rPr>
              <a:t>Extra Large		8	15 GB	2000 GB		0.96$	</a:t>
            </a:r>
            <a:endParaRPr lang="en-US" sz="1400" baseline="0" dirty="0" smtClean="0">
              <a:latin typeface="Times New Roman"/>
            </a:endParaRPr>
          </a:p>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9AF14E-00CF-4109-8A6C-03858277468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9AF14E-00CF-4109-8A6C-03858277468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4</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DB245-671E-4234-BBCA-8FBF74F52D2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6/2/2010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hyperlink" Target="../../CGL+SC09/DataforPlotviz/BIOLOGY_Metagenomics.bat" TargetMode="Externa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chart" Target="../charts/chart9.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4.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hyperlink" Target="http://salsahpc.indiana.edu/content/cloud-materi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i="1" dirty="0" smtClean="0"/>
              <a:t>Cloud Technologies and Data Intensive Applications</a:t>
            </a:r>
            <a:endParaRPr lang="en-US" sz="4000" dirty="0"/>
          </a:p>
        </p:txBody>
      </p:sp>
      <p:sp>
        <p:nvSpPr>
          <p:cNvPr id="3" name="Subtitle 2"/>
          <p:cNvSpPr>
            <a:spLocks noGrp="1"/>
          </p:cNvSpPr>
          <p:nvPr>
            <p:ph type="subTitle" idx="1"/>
          </p:nvPr>
        </p:nvSpPr>
        <p:spPr>
          <a:xfrm>
            <a:off x="228600" y="1905000"/>
            <a:ext cx="8686800" cy="1447800"/>
          </a:xfrm>
        </p:spPr>
        <p:txBody>
          <a:bodyPr>
            <a:noAutofit/>
          </a:bodyPr>
          <a:lstStyle/>
          <a:p>
            <a:r>
              <a:rPr lang="en-US" sz="2800" b="1" i="1" dirty="0" smtClean="0"/>
              <a:t>INGRID 2010 Workshop Poznan Poland</a:t>
            </a:r>
          </a:p>
          <a:p>
            <a:r>
              <a:rPr lang="en-US" sz="2800" b="1" i="1" dirty="0" smtClean="0"/>
              <a:t>May 13 2010</a:t>
            </a:r>
            <a:br>
              <a:rPr lang="en-US" sz="2800" b="1" i="1" dirty="0" smtClean="0"/>
            </a:br>
            <a:r>
              <a:rPr lang="en-US" sz="2800" b="1" i="1" dirty="0" smtClean="0"/>
              <a:t> http://www.ingrid.cnit.it/</a:t>
            </a:r>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a:t>
            </a:r>
            <a:r>
              <a:rPr lang="en-US" sz="2400" dirty="0" smtClean="0">
                <a:solidFill>
                  <a:srgbClr val="DDF53D"/>
                </a:solidFill>
              </a:rPr>
              <a:t> </a:t>
            </a:r>
            <a:r>
              <a:rPr lang="en-US" sz="2400" dirty="0" smtClean="0"/>
              <a:t>tools (for using clouds) to do data-parallel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Not usually on Virtual Machines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Hadoop &amp; Dryad</a:t>
            </a:r>
            <a:endParaRPr lang="en-US" dirty="0">
              <a:solidFill>
                <a:srgbClr val="002060"/>
              </a:solidFill>
            </a:endParaRPr>
          </a:p>
        </p:txBody>
      </p:sp>
      <p:sp>
        <p:nvSpPr>
          <p:cNvPr id="4" name="Content Placeholder 3"/>
          <p:cNvSpPr>
            <a:spLocks noGrp="1"/>
          </p:cNvSpPr>
          <p:nvPr>
            <p:ph sz="half" idx="1"/>
          </p:nvPr>
        </p:nvSpPr>
        <p:spPr>
          <a:xfrm>
            <a:off x="228600" y="3962400"/>
            <a:ext cx="4419600" cy="2895600"/>
          </a:xfrm>
        </p:spPr>
        <p:txBody>
          <a:bodyPr>
            <a:normAutofit fontScale="62500" lnSpcReduction="20000"/>
          </a:bodyPr>
          <a:lstStyle/>
          <a:p>
            <a:endParaRPr lang="en-US" dirty="0" smtClean="0"/>
          </a:p>
          <a:p>
            <a:r>
              <a:rPr lang="en-US" sz="2500" dirty="0" smtClean="0">
                <a:solidFill>
                  <a:srgbClr val="002060"/>
                </a:solidFill>
              </a:rPr>
              <a:t>Apache Implementation of Google’s MapReduce</a:t>
            </a:r>
          </a:p>
          <a:p>
            <a:r>
              <a:rPr lang="en-US" sz="2500" dirty="0" smtClean="0">
                <a:solidFill>
                  <a:srgbClr val="002060"/>
                </a:solidFill>
              </a:rPr>
              <a:t>Uses Hadoop Distributed File System (HDFS) manage data</a:t>
            </a:r>
          </a:p>
          <a:p>
            <a:r>
              <a:rPr lang="en-US" sz="2500" dirty="0" smtClean="0">
                <a:solidFill>
                  <a:srgbClr val="002060"/>
                </a:solidFill>
              </a:rPr>
              <a:t>Map/Reduce tasks are scheduled based on data locality in HDFS</a:t>
            </a:r>
          </a:p>
          <a:p>
            <a:r>
              <a:rPr lang="en-US" sz="2500" dirty="0" smtClean="0">
                <a:solidFill>
                  <a:srgbClr val="002060"/>
                </a:solidFill>
              </a:rPr>
              <a:t>Hadoop handles:	</a:t>
            </a:r>
          </a:p>
          <a:p>
            <a:pPr lvl="1"/>
            <a:r>
              <a:rPr lang="en-US" sz="2500" dirty="0" smtClean="0">
                <a:solidFill>
                  <a:srgbClr val="002060"/>
                </a:solidFill>
              </a:rPr>
              <a:t>Job Creation </a:t>
            </a:r>
          </a:p>
          <a:p>
            <a:pPr lvl="1"/>
            <a:r>
              <a:rPr lang="en-US" sz="2500" dirty="0" smtClean="0">
                <a:solidFill>
                  <a:srgbClr val="002060"/>
                </a:solidFill>
              </a:rPr>
              <a:t>Resource management</a:t>
            </a:r>
          </a:p>
          <a:p>
            <a:pPr lvl="1"/>
            <a:r>
              <a:rPr lang="en-US" sz="2500" dirty="0" smtClean="0">
                <a:solidFill>
                  <a:srgbClr val="002060"/>
                </a:solidFill>
              </a:rPr>
              <a:t>Fault tolerance &amp; re-execution of  failed map/reduce tasks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2438400"/>
          </a:xfrm>
        </p:spPr>
        <p:txBody>
          <a:bodyPr>
            <a:noAutofit/>
          </a:bodyPr>
          <a:lstStyle/>
          <a:p>
            <a:r>
              <a:rPr lang="en-US" sz="1400" dirty="0" smtClean="0">
                <a:solidFill>
                  <a:srgbClr val="002060"/>
                </a:solidFill>
              </a:rPr>
              <a:t>The computation is structured as a directed acyclic graph (DAG)</a:t>
            </a:r>
          </a:p>
          <a:p>
            <a:pPr lvl="1"/>
            <a:r>
              <a:rPr lang="en-US" sz="1400" dirty="0" smtClean="0">
                <a:solidFill>
                  <a:srgbClr val="002060"/>
                </a:solidFill>
              </a:rPr>
              <a:t>Superset of MapReduce</a:t>
            </a:r>
          </a:p>
          <a:p>
            <a:r>
              <a:rPr lang="en-US" sz="1400" dirty="0" smtClean="0">
                <a:solidFill>
                  <a:srgbClr val="002060"/>
                </a:solidFill>
              </a:rPr>
              <a:t>Vertices – computation tasks</a:t>
            </a:r>
          </a:p>
          <a:p>
            <a:r>
              <a:rPr lang="en-US" sz="1400" dirty="0" smtClean="0">
                <a:solidFill>
                  <a:srgbClr val="002060"/>
                </a:solidFill>
              </a:rPr>
              <a:t>Edges – Communication channels</a:t>
            </a:r>
          </a:p>
          <a:p>
            <a:r>
              <a:rPr lang="en-US" sz="1400" dirty="0" smtClean="0">
                <a:solidFill>
                  <a:srgbClr val="002060"/>
                </a:solidFill>
              </a:rPr>
              <a:t>Dryad process the DAG executing vertices on compute clusters</a:t>
            </a:r>
          </a:p>
          <a:p>
            <a:r>
              <a:rPr lang="en-US" sz="1400" dirty="0" smtClean="0">
                <a:solidFill>
                  <a:srgbClr val="002060"/>
                </a:solidFill>
              </a:rPr>
              <a:t>Dryad handles:</a:t>
            </a:r>
          </a:p>
          <a:p>
            <a:pPr lvl="1"/>
            <a:r>
              <a:rPr lang="en-US" sz="1400" dirty="0" smtClean="0">
                <a:solidFill>
                  <a:srgbClr val="002060"/>
                </a:solidFill>
              </a:rPr>
              <a:t>Job creation, Resource management</a:t>
            </a:r>
          </a:p>
          <a:p>
            <a:pPr lvl="1"/>
            <a:r>
              <a:rPr lang="en-US" sz="1400" dirty="0" smtClean="0">
                <a:solidFill>
                  <a:srgbClr val="002060"/>
                </a:solidFill>
              </a:rPr>
              <a:t>Fault tolerance &amp; re-execution of vertices</a:t>
            </a:r>
            <a:endParaRPr lang="en-US" sz="1400"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53000" y="1447800"/>
            <a:ext cx="3733800" cy="2581573"/>
          </a:xfrm>
          <a:prstGeom prst="rect">
            <a:avLst/>
          </a:prstGeom>
          <a:noFill/>
          <a:ln w="9525">
            <a:noFill/>
            <a:miter lim="800000"/>
            <a:headEnd/>
            <a:tailEnd/>
          </a:ln>
          <a:effectLst/>
        </p:spPr>
      </p:pic>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Job</a:t>
              </a:r>
            </a:p>
            <a:p>
              <a:pPr algn="ctr"/>
              <a:r>
                <a:rPr lang="en-US" dirty="0" smtClean="0">
                  <a:solidFill>
                    <a:prstClr val="black"/>
                  </a:solidFill>
                </a:rPr>
                <a:t>Tracker</a:t>
              </a:r>
              <a:endParaRPr lang="en-US" dirty="0">
                <a:solidFill>
                  <a:prstClr val="black"/>
                </a:solidFill>
              </a:endParaRPr>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prstClr val="black"/>
                  </a:solidFill>
                </a:rPr>
                <a:t>Name</a:t>
              </a:r>
            </a:p>
            <a:p>
              <a:pPr algn="ctr"/>
              <a:r>
                <a:rPr lang="en-US" dirty="0" smtClean="0">
                  <a:solidFill>
                    <a:prstClr val="black"/>
                  </a:solidFill>
                </a:rPr>
                <a:t>Node</a:t>
              </a:r>
              <a:endParaRPr lang="en-US" dirty="0">
                <a:solidFill>
                  <a:prstClr val="black"/>
                </a:solidFill>
              </a:endParaRPr>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prstClr val="black"/>
                </a:solidFill>
              </a:endParaRPr>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1</a:t>
              </a:r>
              <a:endParaRPr lang="en-US" dirty="0">
                <a:solidFill>
                  <a:prstClr val="white"/>
                </a:solidFill>
              </a:endParaRPr>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2</a:t>
              </a:r>
              <a:endParaRPr lang="en-US" dirty="0">
                <a:solidFill>
                  <a:prstClr val="white"/>
                </a:solidFill>
              </a:endParaRPr>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3</a:t>
              </a:r>
              <a:endParaRPr lang="en-US" dirty="0">
                <a:solidFill>
                  <a:prstClr val="white"/>
                </a:solidFill>
              </a:endParaRPr>
            </a:p>
          </p:txBody>
        </p:sp>
        <p:sp>
          <p:nvSpPr>
            <p:cNvPr id="30" name="Rectangle 29"/>
            <p:cNvSpPr/>
            <p:nvPr/>
          </p:nvSpPr>
          <p:spPr>
            <a:xfrm>
              <a:off x="38100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prstClr val="white"/>
                  </a:solidFill>
                </a:rPr>
                <a:t>4</a:t>
              </a:r>
              <a:endParaRPr lang="en-US" dirty="0">
                <a:solidFill>
                  <a:prstClr val="white"/>
                </a:solidFill>
              </a:endParaRPr>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a:t>
              </a:r>
              <a:endParaRPr lang="en-US" dirty="0">
                <a:solidFill>
                  <a:prstClr val="white"/>
                </a:solidFill>
              </a:endParaRPr>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R</a:t>
              </a:r>
              <a:endParaRPr lang="en-US" dirty="0">
                <a:solidFill>
                  <a:prstClr val="white"/>
                </a:solidFill>
              </a:endParaRPr>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1219200" y="3048000"/>
              <a:ext cx="679930" cy="369332"/>
            </a:xfrm>
            <a:prstGeom prst="rect">
              <a:avLst/>
            </a:prstGeom>
            <a:noFill/>
          </p:spPr>
          <p:txBody>
            <a:bodyPr wrap="none" rtlCol="0">
              <a:spAutoFit/>
            </a:bodyPr>
            <a:lstStyle/>
            <a:p>
              <a:r>
                <a:rPr lang="en-US" dirty="0" smtClean="0">
                  <a:solidFill>
                    <a:prstClr val="black"/>
                  </a:solidFill>
                </a:rPr>
                <a:t>HDFS</a:t>
              </a:r>
              <a:endParaRPr lang="en-US" dirty="0">
                <a:solidFill>
                  <a:prstClr val="black"/>
                </a:solidFill>
              </a:endParaRPr>
            </a:p>
          </p:txBody>
        </p:sp>
        <p:sp>
          <p:nvSpPr>
            <p:cNvPr id="59" name="TextBox 58"/>
            <p:cNvSpPr txBox="1"/>
            <p:nvPr/>
          </p:nvSpPr>
          <p:spPr>
            <a:xfrm>
              <a:off x="2438400" y="2362200"/>
              <a:ext cx="1138517" cy="338554"/>
            </a:xfrm>
            <a:prstGeom prst="rect">
              <a:avLst/>
            </a:prstGeom>
            <a:noFill/>
          </p:spPr>
          <p:txBody>
            <a:bodyPr wrap="none" rtlCol="0">
              <a:spAutoFit/>
            </a:bodyPr>
            <a:lstStyle/>
            <a:p>
              <a:r>
                <a:rPr lang="en-US" sz="1600" dirty="0" smtClean="0">
                  <a:solidFill>
                    <a:prstClr val="black"/>
                  </a:solidFill>
                </a:rPr>
                <a:t>Data blocks</a:t>
              </a:r>
              <a:endParaRPr lang="en-US" sz="1600" dirty="0">
                <a:solidFill>
                  <a:prstClr val="black"/>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solidFill>
                    <a:prstClr val="black"/>
                  </a:solidFill>
                </a:rPr>
                <a:t>Data/Compute Nodes</a:t>
              </a:r>
              <a:endParaRPr lang="en-US" sz="1600" dirty="0">
                <a:solidFill>
                  <a:prstClr val="black"/>
                </a:solidFill>
              </a:endParaRPr>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solidFill>
                    <a:prstClr val="black"/>
                  </a:solidFill>
                </a:rPr>
                <a:t>Master Node</a:t>
              </a:r>
              <a:endParaRPr lang="en-US" sz="1600" dirty="0">
                <a:solidFill>
                  <a:prstClr val="black"/>
                </a:solidFill>
              </a:endParaRPr>
            </a:p>
          </p:txBody>
        </p:sp>
      </p:grpSp>
      <p:sp>
        <p:nvSpPr>
          <p:cNvPr id="63" name="TextBox 62"/>
          <p:cNvSpPr txBox="1"/>
          <p:nvPr/>
        </p:nvSpPr>
        <p:spPr>
          <a:xfrm>
            <a:off x="1219200" y="106680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029200" y="990600"/>
            <a:ext cx="1910010" cy="400110"/>
          </a:xfrm>
          <a:prstGeom prst="rect">
            <a:avLst/>
          </a:prstGeom>
          <a:noFill/>
        </p:spPr>
        <p:txBody>
          <a:bodyPr wrap="none" rtlCol="0">
            <a:spAutoFit/>
          </a:bodyPr>
          <a:lstStyle/>
          <a:p>
            <a:r>
              <a:rPr lang="en-US" sz="2000" b="1" dirty="0" smtClean="0">
                <a:solidFill>
                  <a:srgbClr val="00B0F0"/>
                </a:solidFill>
              </a:rPr>
              <a:t>Microsoft Dryad</a:t>
            </a:r>
            <a:endParaRPr lang="en-US" sz="2000" b="1"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914400" y="621268"/>
            <a:ext cx="7894982" cy="338554"/>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8229600" cy="1143000"/>
          </a:xfrm>
        </p:spPr>
        <p:txBody>
          <a:bodyPr/>
          <a:lstStyle/>
          <a:p>
            <a:r>
              <a:rPr lang="en-US" dirty="0" smtClean="0"/>
              <a:t>Fault Tolerance and MapReduce</a:t>
            </a:r>
            <a:endParaRPr lang="en-US" dirty="0"/>
          </a:p>
        </p:txBody>
      </p:sp>
      <p:sp>
        <p:nvSpPr>
          <p:cNvPr id="6" name="Content Placeholder 5"/>
          <p:cNvSpPr>
            <a:spLocks noGrp="1"/>
          </p:cNvSpPr>
          <p:nvPr>
            <p:ph idx="1"/>
          </p:nvPr>
        </p:nvSpPr>
        <p:spPr>
          <a:xfrm>
            <a:off x="304800" y="1371600"/>
            <a:ext cx="8686800" cy="4525963"/>
          </a:xfrm>
        </p:spPr>
        <p:txBody>
          <a:bodyPr>
            <a:normAutofit fontScale="92500" lnSpcReduction="20000"/>
          </a:bodyPr>
          <a:lstStyle/>
          <a:p>
            <a:r>
              <a:rPr lang="en-US" dirty="0" smtClean="0"/>
              <a:t>MPI does “maps” followed by “communication” including “reduce” but does this iteratively</a:t>
            </a:r>
          </a:p>
          <a:p>
            <a:r>
              <a:rPr lang="en-US" dirty="0" smtClean="0"/>
              <a:t>There must (for most communication patterns of interest) be a strict synchronization at end of each communication phase</a:t>
            </a:r>
          </a:p>
          <a:p>
            <a:pPr lvl="1"/>
            <a:r>
              <a:rPr lang="en-US" dirty="0" smtClean="0"/>
              <a:t>Thus if a process fails then everything grinds to a halt</a:t>
            </a:r>
          </a:p>
          <a:p>
            <a:r>
              <a:rPr lang="en-US" dirty="0" smtClean="0"/>
              <a:t>In MapReduce, all Map processes and all reduce processes are independent and stateless and read and write to disks</a:t>
            </a:r>
          </a:p>
          <a:p>
            <a:r>
              <a:rPr lang="en-US" dirty="0" smtClean="0"/>
              <a:t>Thus failures can easily be recovered by rerunning process without other jobs hanging around waiting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t>Modern Commercial Gene Sequencers</a:t>
              </a:r>
              <a:endParaRPr lang="en-US" sz="16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calculate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Trends</a:t>
            </a:r>
            <a:endParaRPr lang="en-US" dirty="0"/>
          </a:p>
        </p:txBody>
      </p:sp>
      <p:sp>
        <p:nvSpPr>
          <p:cNvPr id="3" name="Content Placeholder 2"/>
          <p:cNvSpPr>
            <a:spLocks noGrp="1"/>
          </p:cNvSpPr>
          <p:nvPr>
            <p:ph idx="1"/>
          </p:nvPr>
        </p:nvSpPr>
        <p:spPr/>
        <p:txBody>
          <a:bodyPr/>
          <a:lstStyle/>
          <a:p>
            <a:r>
              <a:rPr lang="en-US" dirty="0" smtClean="0">
                <a:solidFill>
                  <a:srgbClr val="FF0000"/>
                </a:solidFill>
              </a:rPr>
              <a:t>Data Deluge </a:t>
            </a:r>
            <a:r>
              <a:rPr lang="en-US" dirty="0" smtClean="0"/>
              <a:t>in all fields of science</a:t>
            </a:r>
          </a:p>
          <a:p>
            <a:pPr lvl="1"/>
            <a:r>
              <a:rPr lang="en-US" dirty="0" smtClean="0"/>
              <a:t>Also throughout life e.g. web!</a:t>
            </a:r>
          </a:p>
          <a:p>
            <a:r>
              <a:rPr lang="en-US" dirty="0" smtClean="0">
                <a:solidFill>
                  <a:srgbClr val="FF0000"/>
                </a:solidFill>
              </a:rPr>
              <a:t>Multicor</a:t>
            </a:r>
            <a:r>
              <a:rPr lang="en-US" dirty="0" smtClean="0"/>
              <a:t>e implies parallel computing important again</a:t>
            </a:r>
          </a:p>
          <a:p>
            <a:pPr lvl="1"/>
            <a:r>
              <a:rPr lang="en-US" dirty="0" smtClean="0"/>
              <a:t>Performance from extra cores – not extra clock speed</a:t>
            </a:r>
          </a:p>
          <a:p>
            <a:r>
              <a:rPr lang="en-US" dirty="0" smtClean="0">
                <a:solidFill>
                  <a:srgbClr val="FF0000"/>
                </a:solidFill>
              </a:rPr>
              <a:t>Clouds</a:t>
            </a:r>
            <a:r>
              <a:rPr lang="en-US" dirty="0" smtClean="0"/>
              <a:t> – new commercially supported data center model replacing compute grids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endParaRPr lang="en-US" b="0"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Computer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956392"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a:t>
            </a:r>
          </a:p>
          <a:p>
            <a:r>
              <a:rPr lang="en-US" sz="2000" dirty="0" smtClean="0">
                <a:cs typeface="Arial" pitchFamily="34" charset="0"/>
              </a:rPr>
              <a:t>in terms of 5 (becoming 6) “Application architecture” Structures</a:t>
            </a:r>
            <a:r>
              <a:rPr lang="en-US" sz="2000" dirty="0" smtClean="0"/>
              <a:t>) </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953000" y="3581400"/>
            <a:ext cx="3552639" cy="369332"/>
          </a:xfrm>
          <a:prstGeom prst="rect">
            <a:avLst/>
          </a:prstGeom>
          <a:noFill/>
        </p:spPr>
        <p:txBody>
          <a:bodyPr wrap="none" rtlCol="0">
            <a:spAutoFit/>
          </a:bodyPr>
          <a:lstStyle/>
          <a:p>
            <a:r>
              <a:rPr lang="en-US" b="1" dirty="0" smtClean="0"/>
              <a:t> Performance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grpSp>
        <p:nvGrpSpPr>
          <p:cNvPr id="18" name="Group 17"/>
          <p:cNvGrpSpPr/>
          <p:nvPr/>
        </p:nvGrpSpPr>
        <p:grpSpPr>
          <a:xfrm>
            <a:off x="4648200" y="3276600"/>
            <a:ext cx="4495800" cy="3213485"/>
            <a:chOff x="4191000" y="2667000"/>
            <a:chExt cx="4495800" cy="3213485"/>
          </a:xfrm>
        </p:grpSpPr>
        <p:pic>
          <p:nvPicPr>
            <p:cNvPr id="14" name="Picture 3"/>
            <p:cNvPicPr>
              <a:picLocks noChangeAspect="1" noChangeArrowheads="1"/>
            </p:cNvPicPr>
            <p:nvPr/>
          </p:nvPicPr>
          <p:blipFill>
            <a:blip r:embed="rId7" cstate="print"/>
            <a:srcRect/>
            <a:stretch>
              <a:fillRect/>
            </a:stretch>
          </p:blipFill>
          <p:spPr bwMode="auto">
            <a:xfrm>
              <a:off x="4191000" y="3048000"/>
              <a:ext cx="4495800" cy="2832485"/>
            </a:xfrm>
            <a:prstGeom prst="rect">
              <a:avLst/>
            </a:prstGeom>
            <a:noFill/>
            <a:ln w="9525">
              <a:noFill/>
              <a:miter lim="800000"/>
              <a:headEnd/>
              <a:tailEnd/>
            </a:ln>
          </p:spPr>
        </p:pic>
        <p:sp>
          <p:nvSpPr>
            <p:cNvPr id="17" name="TextBox 16"/>
            <p:cNvSpPr txBox="1"/>
            <p:nvPr/>
          </p:nvSpPr>
          <p:spPr>
            <a:xfrm>
              <a:off x="4191000" y="2667000"/>
              <a:ext cx="1912255" cy="369332"/>
            </a:xfrm>
            <a:prstGeom prst="rect">
              <a:avLst/>
            </a:prstGeom>
            <a:noFill/>
          </p:spPr>
          <p:txBody>
            <a:bodyPr wrap="none" rtlCol="0">
              <a:spAutoFit/>
            </a:bodyPr>
            <a:lstStyle/>
            <a:p>
              <a:r>
                <a:rPr lang="en-US" dirty="0" smtClean="0"/>
                <a:t>  </a:t>
              </a:r>
              <a:r>
                <a:rPr lang="en-US" b="1" dirty="0" smtClean="0"/>
                <a:t>Smith Waterman</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228600"/>
          <a:ext cx="9144000" cy="6629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7"/>
            <a:ext cx="9144000" cy="6808803"/>
          </a:xfrm>
          <a:prstGeom prst="rect">
            <a:avLst/>
          </a:prstGeom>
          <a:noFill/>
          <a:ln w="9525">
            <a:noFill/>
            <a:miter lim="800000"/>
            <a:headEnd/>
            <a:tailEnd/>
          </a:ln>
        </p:spPr>
      </p:pic>
      <p:sp>
        <p:nvSpPr>
          <p:cNvPr id="4" name="TextBox 3"/>
          <p:cNvSpPr txBox="1"/>
          <p:nvPr/>
        </p:nvSpPr>
        <p:spPr>
          <a:xfrm>
            <a:off x="5638800" y="685800"/>
            <a:ext cx="3047437" cy="923330"/>
          </a:xfrm>
          <a:prstGeom prst="rect">
            <a:avLst/>
          </a:prstGeom>
          <a:noFill/>
        </p:spPr>
        <p:txBody>
          <a:bodyPr wrap="none" rtlCol="0">
            <a:spAutoFit/>
          </a:bodyPr>
          <a:lstStyle/>
          <a:p>
            <a:r>
              <a:rPr lang="en-US" dirty="0" smtClean="0"/>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514600" y="1295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81000" y="381000"/>
          <a:ext cx="8416636" cy="61167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2057400" y="3810000"/>
            <a:ext cx="1676400" cy="847725"/>
          </a:xfrm>
          <a:prstGeom prst="wedgeRectCallout">
            <a:avLst>
              <a:gd name="adj1" fmla="val 2354"/>
              <a:gd name="adj2" fmla="val 9465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343 iterations </a:t>
            </a:r>
          </a:p>
          <a:p>
            <a:pPr algn="ctr"/>
            <a:r>
              <a:rPr lang="en-US" sz="1800" b="1" dirty="0">
                <a:solidFill>
                  <a:schemeClr val="tx1"/>
                </a:solidFill>
              </a:rPr>
              <a:t>(768 CPU cores)</a:t>
            </a:r>
          </a:p>
        </p:txBody>
      </p:sp>
      <p:sp>
        <p:nvSpPr>
          <p:cNvPr id="9" name="Rectangular Callout 8"/>
          <p:cNvSpPr/>
          <p:nvPr/>
        </p:nvSpPr>
        <p:spPr>
          <a:xfrm>
            <a:off x="4038600" y="3200400"/>
            <a:ext cx="1666875" cy="723900"/>
          </a:xfrm>
          <a:prstGeom prst="wedgeRectCallout">
            <a:avLst>
              <a:gd name="adj1" fmla="val 5650"/>
              <a:gd name="adj2" fmla="val 96831"/>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968 iterations</a:t>
            </a:r>
          </a:p>
          <a:p>
            <a:pPr algn="ctr"/>
            <a:r>
              <a:rPr lang="en-US" sz="1800" b="1" dirty="0">
                <a:solidFill>
                  <a:schemeClr val="tx1"/>
                </a:solidFill>
              </a:rPr>
              <a:t>(384  </a:t>
            </a:r>
            <a:r>
              <a:rPr lang="en-US" sz="1800" b="1" dirty="0" err="1">
                <a:solidFill>
                  <a:schemeClr val="tx1"/>
                </a:solidFill>
              </a:rPr>
              <a:t>CPUcores</a:t>
            </a:r>
            <a:r>
              <a:rPr lang="en-US" sz="1600" b="1" dirty="0">
                <a:solidFill>
                  <a:schemeClr val="tx1"/>
                </a:solidFill>
              </a:rPr>
              <a:t>) </a:t>
            </a:r>
          </a:p>
        </p:txBody>
      </p:sp>
      <p:sp>
        <p:nvSpPr>
          <p:cNvPr id="10" name="Rectangular Callout 9"/>
          <p:cNvSpPr/>
          <p:nvPr/>
        </p:nvSpPr>
        <p:spPr>
          <a:xfrm>
            <a:off x="4724400" y="1600200"/>
            <a:ext cx="1619251" cy="838200"/>
          </a:xfrm>
          <a:prstGeom prst="wedgeRectCallout">
            <a:avLst>
              <a:gd name="adj1" fmla="val 47408"/>
              <a:gd name="adj2" fmla="val 8596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rPr>
              <a:t>2916 iterations</a:t>
            </a:r>
          </a:p>
          <a:p>
            <a:pPr algn="ctr"/>
            <a:r>
              <a:rPr lang="en-US" sz="1800" b="1" dirty="0">
                <a:solidFill>
                  <a:schemeClr val="tx1"/>
                </a:solidFill>
              </a:rPr>
              <a:t>(384 </a:t>
            </a:r>
            <a:r>
              <a:rPr lang="en-US" sz="1800" b="1" dirty="0" err="1">
                <a:solidFill>
                  <a:schemeClr val="tx1"/>
                </a:solidFill>
              </a:rPr>
              <a:t>CPUcores</a:t>
            </a:r>
            <a:r>
              <a:rPr lang="en-US" sz="1800" b="1" dirty="0">
                <a:solidFill>
                  <a:schemeClr val="tx1"/>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7620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152400"/>
          <a:ext cx="8534400"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81000"/>
          <a:ext cx="8229599" cy="6216212"/>
        </p:xfrm>
        <a:graphic>
          <a:graphicData uri="http://schemas.openxmlformats.org/drawingml/2006/table">
            <a:tbl>
              <a:tblPr>
                <a:tableStyleId>{3C2FFA5D-87B4-456A-9821-1D502468CF0F}</a:tableStyleId>
              </a:tblPr>
              <a:tblGrid>
                <a:gridCol w="1600200"/>
                <a:gridCol w="2286000"/>
                <a:gridCol w="2209800"/>
                <a:gridCol w="2133599"/>
              </a:tblGrid>
              <a:tr h="381000">
                <a:tc>
                  <a:txBody>
                    <a:bodyPr/>
                    <a:lstStyle/>
                    <a:p>
                      <a:pPr marL="0" marR="0" algn="just">
                        <a:spcBef>
                          <a:spcPts val="0"/>
                        </a:spcBef>
                        <a:spcAft>
                          <a:spcPts val="400"/>
                        </a:spcAft>
                      </a:pP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2000" b="1" dirty="0"/>
                        <a:t>AWS/ Azure</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Hadoop</a:t>
                      </a:r>
                      <a:endParaRPr lang="en-US" sz="2000" b="1" dirty="0">
                        <a:latin typeface="+mn-lt"/>
                        <a:ea typeface="Times New Roman"/>
                      </a:endParaRPr>
                    </a:p>
                  </a:txBody>
                  <a:tcPr marL="18214" marR="18214" marT="0" marB="0"/>
                </a:tc>
                <a:tc>
                  <a:txBody>
                    <a:bodyPr/>
                    <a:lstStyle/>
                    <a:p>
                      <a:pPr marL="0" marR="0" algn="ctr">
                        <a:spcBef>
                          <a:spcPts val="0"/>
                        </a:spcBef>
                        <a:spcAft>
                          <a:spcPts val="400"/>
                        </a:spcAft>
                      </a:pPr>
                      <a:r>
                        <a:rPr lang="en-US" sz="2000" b="1" dirty="0" err="1"/>
                        <a:t>DryadLINQ</a:t>
                      </a:r>
                      <a:endParaRPr lang="en-US" sz="2000" b="1" dirty="0">
                        <a:latin typeface="+mn-lt"/>
                        <a:ea typeface="Times New Roman"/>
                      </a:endParaRPr>
                    </a:p>
                  </a:txBody>
                  <a:tcPr marL="18214" marR="18214" marT="0" marB="0"/>
                </a:tc>
              </a:tr>
              <a:tr h="914400">
                <a:tc>
                  <a:txBody>
                    <a:bodyPr/>
                    <a:lstStyle/>
                    <a:p>
                      <a:pPr marL="0" marR="0" algn="l">
                        <a:spcBef>
                          <a:spcPts val="0"/>
                        </a:spcBef>
                        <a:spcAft>
                          <a:spcPts val="400"/>
                        </a:spcAft>
                      </a:pPr>
                      <a:r>
                        <a:rPr lang="en-US" sz="1800" b="1" dirty="0"/>
                        <a:t>Programming patterns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Independent job </a:t>
                      </a:r>
                      <a:r>
                        <a:rPr lang="en-US" sz="1800" dirty="0" smtClean="0"/>
                        <a:t>execution</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err="1" smtClean="0"/>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DAG execution, </a:t>
                      </a:r>
                      <a:r>
                        <a:rPr lang="en-US" sz="1800" dirty="0" err="1" smtClean="0"/>
                        <a:t>MapReduce</a:t>
                      </a:r>
                      <a:r>
                        <a:rPr lang="en-US" sz="1800" dirty="0" smtClean="0"/>
                        <a:t> </a:t>
                      </a:r>
                      <a:r>
                        <a:rPr lang="en-US" sz="1800" baseline="0" dirty="0" smtClean="0"/>
                        <a:t> + Other patterns</a:t>
                      </a:r>
                      <a:endParaRPr lang="en-US" sz="1800" dirty="0">
                        <a:latin typeface="+mn-lt"/>
                        <a:ea typeface="Times New Roman"/>
                      </a:endParaRPr>
                    </a:p>
                  </a:txBody>
                  <a:tcPr marL="18214" marR="18214" marT="0" marB="0"/>
                </a:tc>
              </a:tr>
              <a:tr h="609600">
                <a:tc>
                  <a:txBody>
                    <a:bodyPr/>
                    <a:lstStyle/>
                    <a:p>
                      <a:pPr marL="0" marR="0" algn="l">
                        <a:spcBef>
                          <a:spcPts val="0"/>
                        </a:spcBef>
                        <a:spcAft>
                          <a:spcPts val="400"/>
                        </a:spcAft>
                      </a:pPr>
                      <a:r>
                        <a:rPr lang="en-US" sz="1800" b="1" dirty="0"/>
                        <a:t>Fault Tolerance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Task re-execution based on a time out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Re-execution of failed and slow tasks.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Re-execution of failed and slow tasks.</a:t>
                      </a:r>
                      <a:endParaRPr lang="en-US" sz="1800">
                        <a:latin typeface="+mn-lt"/>
                        <a:ea typeface="Times New Roman"/>
                      </a:endParaRPr>
                    </a:p>
                  </a:txBody>
                  <a:tcPr marL="18214" marR="18214" marT="0" marB="0"/>
                </a:tc>
              </a:tr>
              <a:tr h="609600">
                <a:tc>
                  <a:txBody>
                    <a:bodyPr/>
                    <a:lstStyle/>
                    <a:p>
                      <a:pPr marL="0" marR="0" algn="l">
                        <a:spcBef>
                          <a:spcPts val="0"/>
                        </a:spcBef>
                        <a:spcAft>
                          <a:spcPts val="400"/>
                        </a:spcAft>
                      </a:pPr>
                      <a:r>
                        <a:rPr lang="en-US" sz="1800" b="1" dirty="0"/>
                        <a:t>Data </a:t>
                      </a:r>
                      <a:r>
                        <a:rPr lang="en-US" sz="1800" b="1" dirty="0" smtClean="0"/>
                        <a:t>Storage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S3/Azure Storage.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HDFS parallel file system.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a:t>Local files </a:t>
                      </a:r>
                      <a:endParaRPr lang="en-US" sz="1800">
                        <a:latin typeface="+mn-lt"/>
                        <a:ea typeface="Times New Roman"/>
                      </a:endParaRPr>
                    </a:p>
                  </a:txBody>
                  <a:tcPr marL="18214" marR="18214" marT="0" marB="0"/>
                </a:tc>
              </a:tr>
              <a:tr h="838200">
                <a:tc>
                  <a:txBody>
                    <a:bodyPr/>
                    <a:lstStyle/>
                    <a:p>
                      <a:pPr marL="0" marR="0" algn="l">
                        <a:spcBef>
                          <a:spcPts val="0"/>
                        </a:spcBef>
                        <a:spcAft>
                          <a:spcPts val="400"/>
                        </a:spcAft>
                      </a:pPr>
                      <a:r>
                        <a:rPr lang="en-US" sz="1800" b="1" dirty="0" smtClean="0"/>
                        <a:t>Environments</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smtClean="0"/>
                        <a:t>EC2/Azure, </a:t>
                      </a:r>
                      <a:r>
                        <a:rPr lang="en-US" sz="1800" dirty="0"/>
                        <a:t>local compute resources</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Linux cluster, Amazon Elastic </a:t>
                      </a:r>
                      <a:r>
                        <a:rPr lang="en-US" sz="1800" dirty="0" err="1"/>
                        <a:t>MapReduce</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Windows HPCS cluster</a:t>
                      </a:r>
                      <a:endParaRPr lang="en-US" sz="1800" dirty="0">
                        <a:latin typeface="+mn-lt"/>
                        <a:ea typeface="Times New Roman"/>
                      </a:endParaRPr>
                    </a:p>
                  </a:txBody>
                  <a:tcPr marL="18214" marR="18214" marT="0" marB="0"/>
                </a:tc>
              </a:tr>
              <a:tr h="608746">
                <a:tc>
                  <a:txBody>
                    <a:bodyPr/>
                    <a:lstStyle/>
                    <a:p>
                      <a:pPr marL="0" marR="0" algn="l">
                        <a:spcBef>
                          <a:spcPts val="0"/>
                        </a:spcBef>
                        <a:spcAft>
                          <a:spcPts val="400"/>
                        </a:spcAft>
                      </a:pPr>
                      <a:r>
                        <a:rPr lang="en-US" sz="1800" b="1" dirty="0"/>
                        <a:t>Ease of Programming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608746">
                <a:tc>
                  <a:txBody>
                    <a:bodyPr/>
                    <a:lstStyle/>
                    <a:p>
                      <a:pPr marL="0" marR="0" algn="l">
                        <a:spcBef>
                          <a:spcPts val="0"/>
                        </a:spcBef>
                        <a:spcAft>
                          <a:spcPts val="400"/>
                        </a:spcAft>
                      </a:pPr>
                      <a:r>
                        <a:rPr lang="en-US" sz="1800" b="1" dirty="0"/>
                        <a:t>Ease of use</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EC2 : *** </a:t>
                      </a:r>
                    </a:p>
                    <a:p>
                      <a:pPr marL="0" marR="0" algn="ctr">
                        <a:spcBef>
                          <a:spcPts val="0"/>
                        </a:spcBef>
                        <a:spcAft>
                          <a:spcPts val="400"/>
                        </a:spcAft>
                      </a:pPr>
                      <a:r>
                        <a:rPr lang="en-US" sz="1800" dirty="0"/>
                        <a:t>Azure: **</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c>
                  <a:txBody>
                    <a:bodyPr/>
                    <a:lstStyle/>
                    <a:p>
                      <a:pPr marL="0" marR="0" algn="ctr">
                        <a:spcBef>
                          <a:spcPts val="0"/>
                        </a:spcBef>
                        <a:spcAft>
                          <a:spcPts val="400"/>
                        </a:spcAft>
                      </a:pPr>
                      <a:r>
                        <a:rPr lang="en-US" sz="1800" dirty="0"/>
                        <a:t>****</a:t>
                      </a:r>
                      <a:endParaRPr lang="en-US" sz="1800" dirty="0">
                        <a:latin typeface="+mn-lt"/>
                        <a:ea typeface="Times New Roman"/>
                      </a:endParaRPr>
                    </a:p>
                  </a:txBody>
                  <a:tcPr marL="18214" marR="18214" marT="0" marB="0" anchor="ctr"/>
                </a:tc>
              </a:tr>
              <a:tr h="1556530">
                <a:tc>
                  <a:txBody>
                    <a:bodyPr/>
                    <a:lstStyle/>
                    <a:p>
                      <a:pPr marL="0" marR="0" algn="l">
                        <a:spcBef>
                          <a:spcPts val="0"/>
                        </a:spcBef>
                        <a:spcAft>
                          <a:spcPts val="400"/>
                        </a:spcAft>
                      </a:pPr>
                      <a:r>
                        <a:rPr lang="en-US" sz="1800" b="1" dirty="0"/>
                        <a:t>Scheduling &amp; Load Balancing</a:t>
                      </a:r>
                      <a:endParaRPr lang="en-US" sz="1800" b="1" dirty="0">
                        <a:latin typeface="+mn-lt"/>
                        <a:ea typeface="Times New Roman"/>
                      </a:endParaRPr>
                    </a:p>
                  </a:txBody>
                  <a:tcPr marL="18214" marR="18214" marT="0" marB="0"/>
                </a:tc>
                <a:tc>
                  <a:txBody>
                    <a:bodyPr/>
                    <a:lstStyle/>
                    <a:p>
                      <a:pPr marL="0" marR="0" algn="ctr">
                        <a:spcBef>
                          <a:spcPts val="0"/>
                        </a:spcBef>
                        <a:spcAft>
                          <a:spcPts val="400"/>
                        </a:spcAft>
                      </a:pPr>
                      <a:r>
                        <a:rPr lang="en-US" sz="1800" dirty="0"/>
                        <a:t>Dynamic scheduling through a global queue, </a:t>
                      </a:r>
                      <a:r>
                        <a:rPr lang="en-US" sz="1800" dirty="0" smtClean="0"/>
                        <a:t>Good</a:t>
                      </a:r>
                      <a:r>
                        <a:rPr lang="en-US" sz="1800" baseline="0" dirty="0" smtClean="0"/>
                        <a:t> </a:t>
                      </a:r>
                      <a:r>
                        <a:rPr lang="en-US" sz="1800" dirty="0" smtClean="0"/>
                        <a:t>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rack aware dynamic task scheduling through a global </a:t>
                      </a:r>
                      <a:r>
                        <a:rPr lang="en-US" sz="1800" dirty="0" smtClean="0"/>
                        <a:t>queue, Good</a:t>
                      </a:r>
                      <a:r>
                        <a:rPr lang="en-US" sz="1800" baseline="0" dirty="0" smtClean="0"/>
                        <a:t> </a:t>
                      </a:r>
                      <a:r>
                        <a:rPr lang="en-US" sz="1800" dirty="0" smtClean="0"/>
                        <a:t> natural </a:t>
                      </a:r>
                      <a:r>
                        <a:rPr lang="en-US" sz="1800" dirty="0"/>
                        <a:t>load balancing</a:t>
                      </a:r>
                      <a:endParaRPr lang="en-US" sz="1800" dirty="0">
                        <a:latin typeface="+mn-lt"/>
                        <a:ea typeface="Times New Roman"/>
                      </a:endParaRPr>
                    </a:p>
                  </a:txBody>
                  <a:tcPr marL="18214" marR="18214" marT="0" marB="0"/>
                </a:tc>
                <a:tc>
                  <a:txBody>
                    <a:bodyPr/>
                    <a:lstStyle/>
                    <a:p>
                      <a:pPr marL="0" marR="0" algn="ctr">
                        <a:spcBef>
                          <a:spcPts val="0"/>
                        </a:spcBef>
                        <a:spcAft>
                          <a:spcPts val="400"/>
                        </a:spcAft>
                      </a:pPr>
                      <a:r>
                        <a:rPr lang="en-US" sz="1800" dirty="0"/>
                        <a:t>Data locality, network topology aware scheduling. Static task partitions at the node level, suboptimal load balancing</a:t>
                      </a:r>
                      <a:endParaRPr lang="en-US" sz="1800" dirty="0">
                        <a:latin typeface="+mn-lt"/>
                        <a:ea typeface="Times New Roman"/>
                      </a:endParaRPr>
                    </a:p>
                  </a:txBody>
                  <a:tcPr marL="18214" marR="18214" marT="0" marB="0"/>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algn="ctr" defTabSz="914354">
              <a:spcBef>
                <a:spcPct val="0"/>
              </a:spcBef>
              <a:defRPr/>
            </a:pPr>
            <a:r>
              <a:rPr lang="en-US" sz="3600" dirty="0" smtClean="0">
                <a:solidFill>
                  <a:prstClr val="black"/>
                </a:solidFill>
              </a:rPr>
              <a:t>Applications using Dryad &amp; </a:t>
            </a:r>
            <a:r>
              <a:rPr lang="en-US" sz="3600" dirty="0" err="1" smtClean="0">
                <a:solidFill>
                  <a:prstClr val="black"/>
                </a:solidFill>
              </a:rPr>
              <a:t>DryadLINQ</a:t>
            </a:r>
            <a:endParaRPr lang="en-US" sz="3600" dirty="0">
              <a:solidFill>
                <a:prstClr val="black"/>
              </a:solidFill>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r>
              <a:rPr lang="en-US" b="1" dirty="0" smtClean="0">
                <a:solidFill>
                  <a:srgbClr val="B3110D"/>
                </a:solidFill>
              </a:rPr>
              <a:t>CAP3</a:t>
            </a:r>
            <a:r>
              <a:rPr lang="en-US" b="1" dirty="0" smtClean="0">
                <a:solidFill>
                  <a:srgbClr val="1F497D"/>
                </a:solidFill>
              </a:rPr>
              <a:t> - </a:t>
            </a:r>
            <a:r>
              <a:rPr lang="en-US" b="1" dirty="0" smtClean="0">
                <a:solidFill>
                  <a:srgbClr val="0033CC"/>
                </a:solidFill>
              </a:rPr>
              <a:t>Expressed Sequence Tag assembly  to re-construct full-length mRNA</a:t>
            </a:r>
          </a:p>
          <a:p>
            <a:endParaRPr lang="en-US" b="1" dirty="0">
              <a:solidFill>
                <a:prstClr val="white"/>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solidFill>
                    <a:prstClr val="black"/>
                  </a:solidFill>
                </a:rPr>
                <a:t>Input files (FASTA)</a:t>
              </a:r>
              <a:endParaRPr lang="en-US" sz="1400" b="1" dirty="0">
                <a:solidFill>
                  <a:prstClr val="black"/>
                </a:solidFill>
              </a:endParaRPr>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solidFill>
                    <a:prstClr val="black"/>
                  </a:solidFill>
                </a:rPr>
                <a:t>Output files</a:t>
              </a:r>
              <a:endParaRPr lang="en-US" sz="1400" b="1" dirty="0">
                <a:solidFill>
                  <a:prstClr val="black"/>
                </a:solidFill>
              </a:endParaRPr>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prstClr val="black"/>
                  </a:solidFill>
                </a:endParaRPr>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solidFill>
                    <a:prstClr val="black"/>
                  </a:solidFill>
                </a:rPr>
                <a:t>CAP3</a:t>
              </a:r>
              <a:endParaRPr lang="en-US" sz="1400" b="1" dirty="0">
                <a:solidFill>
                  <a:prstClr val="black"/>
                </a:solidFill>
              </a:endParaRPr>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prstClr val="black"/>
                </a:solidFill>
              </a:rPr>
              <a:t>DryadLINQ</a:t>
            </a:r>
            <a:endParaRPr lang="en-US" sz="1200" b="1" dirty="0">
              <a:solidFill>
                <a:prstClr val="black"/>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rgbClr val="1F497D">
                    <a:lumMod val="50000"/>
                  </a:srgbClr>
                </a:solidFill>
              </a:rPr>
              <a:t> X. Huang, A. </a:t>
            </a:r>
            <a:r>
              <a:rPr lang="en-US" sz="1200" dirty="0" err="1" smtClean="0">
                <a:solidFill>
                  <a:srgbClr val="1F497D">
                    <a:lumMod val="50000"/>
                  </a:srgbClr>
                </a:solidFill>
              </a:rPr>
              <a:t>Madan</a:t>
            </a:r>
            <a:r>
              <a:rPr lang="en-US" sz="1200" dirty="0" smtClean="0">
                <a:solidFill>
                  <a:srgbClr val="1F497D">
                    <a:lumMod val="50000"/>
                  </a:srgbClr>
                </a:solidFill>
              </a:rPr>
              <a:t>, “CAP3: A DNA Sequence Assembly Program,” Genome Research, vol. 9, no. 9, pp. 868-877, 1999.</a:t>
            </a:r>
          </a:p>
          <a:p>
            <a:endParaRPr lang="en-US" dirty="0">
              <a:solidFill>
                <a:srgbClr val="1F497D">
                  <a:lumMod val="50000"/>
                </a:srgb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prstClr val="black"/>
                  </a:solidFill>
                </a:rPr>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prstClr val="black"/>
                  </a:solidFill>
                </a:rPr>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prstClr val="white">
                      <a:lumMod val="50000"/>
                    </a:prstClr>
                  </a:solidFill>
                </a:rPr>
                <a:t>Reduce</a:t>
              </a:r>
              <a:endParaRPr lang="en-US" sz="1200" dirty="0">
                <a:solidFill>
                  <a:prstClr val="white">
                    <a:lumMod val="50000"/>
                  </a:prst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solidFill>
                    <a:prstClr val="black"/>
                  </a:solidFill>
                </a:rPr>
                <a:t>Results</a:t>
              </a:r>
              <a:endParaRPr lang="en-US" dirty="0">
                <a:solidFill>
                  <a:prstClr val="black"/>
                </a:solidFill>
              </a:endParaRPr>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Optional</a:t>
              </a:r>
            </a:p>
            <a:p>
              <a:r>
                <a:rPr lang="en-US" dirty="0" smtClean="0">
                  <a:solidFill>
                    <a:prstClr val="black"/>
                  </a:solidFill>
                </a:rPr>
                <a:t>Reduce</a:t>
              </a:r>
            </a:p>
            <a:p>
              <a:pPr algn="ctr"/>
              <a:r>
                <a:rPr lang="en-US" dirty="0" smtClean="0">
                  <a:solidFill>
                    <a:prstClr val="black"/>
                  </a:solidFill>
                </a:rPr>
                <a:t>Phase</a:t>
              </a:r>
              <a:endParaRPr lang="en-US" dirty="0">
                <a:solidFill>
                  <a:prstClr val="black"/>
                </a:solidFill>
              </a:endParaRPr>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HDFS</a:t>
              </a:r>
              <a:endParaRPr lang="en-US" dirty="0">
                <a:solidFill>
                  <a:prstClr val="black"/>
                </a:solidFill>
              </a:endParaRPr>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HDFS</a:t>
              </a:r>
              <a:endParaRPr lang="en-US" dirty="0">
                <a:solidFill>
                  <a:prstClr val="black"/>
                </a:solidFill>
              </a:endParaRPr>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black"/>
                  </a:solidFill>
                </a:rPr>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prstClr val="black"/>
                  </a:solidFill>
                </a:rPr>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prstClr val="black"/>
                  </a:solidFill>
                </a:rPr>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algn="ctr" defTabSz="914354">
              <a:spcBef>
                <a:spcPct val="0"/>
              </a:spcBef>
              <a:defRPr/>
            </a:pPr>
            <a:r>
              <a:rPr lang="en-US" sz="3200" dirty="0" smtClean="0">
                <a:solidFill>
                  <a:prstClr val="black"/>
                </a:solidFill>
              </a:rPr>
              <a:t>Architecture of EC2 and Azure Cloud for Cap3</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Cap3 Performance with different EC2 Instance Types</a:t>
            </a:r>
            <a:endParaRPr lang="en-US" dirty="0"/>
          </a:p>
        </p:txBody>
      </p:sp>
      <p:graphicFrame>
        <p:nvGraphicFramePr>
          <p:cNvPr id="5" name="Chart 4"/>
          <p:cNvGraphicFramePr/>
          <p:nvPr/>
        </p:nvGraphicFramePr>
        <p:xfrm>
          <a:off x="685800" y="1600200"/>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Sequence Assembly in the Clouds</a:t>
            </a:r>
            <a:endParaRPr lang="en-US" dirty="0"/>
          </a:p>
        </p:txBody>
      </p:sp>
      <p:sp>
        <p:nvSpPr>
          <p:cNvPr id="5" name="Content Placeholder 4"/>
          <p:cNvSpPr>
            <a:spLocks noGrp="1"/>
          </p:cNvSpPr>
          <p:nvPr>
            <p:ph sz="half" idx="1"/>
          </p:nvPr>
        </p:nvSpPr>
        <p:spPr>
          <a:xfrm>
            <a:off x="457200" y="5334000"/>
            <a:ext cx="4038600" cy="1401763"/>
          </a:xfrm>
        </p:spPr>
        <p:txBody>
          <a:bodyPr>
            <a:normAutofit fontScale="92500"/>
          </a:bodyPr>
          <a:lstStyle/>
          <a:p>
            <a:pPr>
              <a:buNone/>
            </a:pPr>
            <a:r>
              <a:rPr lang="en-US" b="1" dirty="0" smtClean="0"/>
              <a:t>Cap3</a:t>
            </a:r>
            <a:r>
              <a:rPr lang="en-US" dirty="0" smtClean="0"/>
              <a:t> parallel efficiency</a:t>
            </a:r>
          </a:p>
        </p:txBody>
      </p:sp>
      <p:sp>
        <p:nvSpPr>
          <p:cNvPr id="6" name="Content Placeholder 5"/>
          <p:cNvSpPr>
            <a:spLocks noGrp="1"/>
          </p:cNvSpPr>
          <p:nvPr>
            <p:ph sz="half" idx="2"/>
          </p:nvPr>
        </p:nvSpPr>
        <p:spPr>
          <a:xfrm>
            <a:off x="4648200" y="5303837"/>
            <a:ext cx="4038600" cy="1325563"/>
          </a:xfrm>
        </p:spPr>
        <p:txBody>
          <a:bodyPr>
            <a:normAutofit fontScale="92500"/>
          </a:bodyPr>
          <a:lstStyle/>
          <a:p>
            <a:pPr>
              <a:buNone/>
            </a:pPr>
            <a:r>
              <a:rPr lang="en-US" b="1" dirty="0"/>
              <a:t>Cap3</a:t>
            </a:r>
            <a:r>
              <a:rPr lang="en-US" dirty="0"/>
              <a:t> </a:t>
            </a:r>
            <a:r>
              <a:rPr lang="en-US" dirty="0" smtClean="0"/>
              <a:t>– Per core per file (458 reads in each file) time to process sequences</a:t>
            </a:r>
          </a:p>
          <a:p>
            <a:pPr>
              <a:buNone/>
            </a:pPr>
            <a:endParaRPr lang="en-US" dirty="0"/>
          </a:p>
        </p:txBody>
      </p:sp>
      <p:pic>
        <p:nvPicPr>
          <p:cNvPr id="8" name="Picture 7" descr="cap3_tempest_eff.png"/>
          <p:cNvPicPr/>
          <p:nvPr/>
        </p:nvPicPr>
        <p:blipFill>
          <a:blip r:embed="rId3" cstate="print"/>
          <a:stretch>
            <a:fillRect/>
          </a:stretch>
        </p:blipFill>
        <p:spPr>
          <a:xfrm>
            <a:off x="152400" y="1600200"/>
            <a:ext cx="4419600" cy="3657600"/>
          </a:xfrm>
          <a:prstGeom prst="rect">
            <a:avLst/>
          </a:prstGeom>
        </p:spPr>
      </p:pic>
      <p:pic>
        <p:nvPicPr>
          <p:cNvPr id="11" name="Picture 10" descr="fig4.png"/>
          <p:cNvPicPr/>
          <p:nvPr/>
        </p:nvPicPr>
        <p:blipFill>
          <a:blip r:embed="rId4" cstate="print"/>
          <a:stretch>
            <a:fillRect/>
          </a:stretch>
        </p:blipFill>
        <p:spPr>
          <a:xfrm>
            <a:off x="4572000" y="1371600"/>
            <a:ext cx="4724400" cy="3886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to assemble </a:t>
            </a:r>
            <a:r>
              <a:rPr lang="en-US" dirty="0">
                <a:ea typeface="SimSun"/>
                <a:cs typeface="Times New Roman"/>
              </a:rPr>
              <a:t>to process 4096 FASTA files</a:t>
            </a:r>
            <a:endParaRPr lang="en-US" dirty="0"/>
          </a:p>
        </p:txBody>
      </p:sp>
      <p:sp>
        <p:nvSpPr>
          <p:cNvPr id="5" name="Content Placeholder 4"/>
          <p:cNvSpPr>
            <a:spLocks noGrp="1"/>
          </p:cNvSpPr>
          <p:nvPr>
            <p:ph idx="1"/>
          </p:nvPr>
        </p:nvSpPr>
        <p:spPr>
          <a:xfrm>
            <a:off x="457200" y="1600200"/>
            <a:ext cx="8229600" cy="5029200"/>
          </a:xfrm>
        </p:spPr>
        <p:txBody>
          <a:bodyPr>
            <a:normAutofit fontScale="77500" lnSpcReduction="20000"/>
          </a:bodyPr>
          <a:lstStyle/>
          <a:p>
            <a:r>
              <a:rPr lang="en-US" dirty="0" smtClean="0"/>
              <a:t>~ 1 GB / 1875968 reads (458 readsX4096)</a:t>
            </a:r>
          </a:p>
          <a:p>
            <a:pPr algn="just"/>
            <a:r>
              <a:rPr lang="en-US" b="1" baseline="0" dirty="0" smtClean="0">
                <a:solidFill>
                  <a:srgbClr val="000000"/>
                </a:solidFill>
              </a:rPr>
              <a:t>Amazon AWS total :</a:t>
            </a:r>
            <a:r>
              <a:rPr lang="en-US" b="1" baseline="0" dirty="0" smtClean="0"/>
              <a:t>11.19 $</a:t>
            </a:r>
            <a:endParaRPr lang="en-US" b="1" baseline="0" dirty="0" smtClean="0">
              <a:solidFill>
                <a:srgbClr val="000000"/>
              </a:solidFill>
            </a:endParaRPr>
          </a:p>
          <a:p>
            <a:pPr lvl="2" algn="just">
              <a:buNone/>
            </a:pPr>
            <a:r>
              <a:rPr lang="en-US" i="1" baseline="0" dirty="0" smtClean="0">
                <a:solidFill>
                  <a:srgbClr val="000000"/>
                </a:solidFill>
                <a:latin typeface="Times New Roman" pitchFamily="18" charset="0"/>
                <a:cs typeface="Times New Roman" pitchFamily="18" charset="0"/>
              </a:rPr>
              <a:t>Compute 1 hour X 16 HCXL (0.68$ * 16)	= 10.88 $</a:t>
            </a:r>
          </a:p>
          <a:p>
            <a:pPr lvl="2" algn="just">
              <a:buNone/>
            </a:pPr>
            <a:r>
              <a:rPr lang="en-US" i="1" baseline="0" dirty="0" smtClean="0">
                <a:solidFill>
                  <a:srgbClr val="000000"/>
                </a:solidFill>
                <a:latin typeface="Times New Roman" pitchFamily="18" charset="0"/>
                <a:cs typeface="Times New Roman" pitchFamily="18" charset="0"/>
              </a:rPr>
              <a:t>10000 SQS messages		 	= 0.01 $</a:t>
            </a:r>
          </a:p>
          <a:p>
            <a:pPr lvl="2" algn="just">
              <a:buNone/>
            </a:pPr>
            <a:r>
              <a:rPr lang="it-IT" i="1" baseline="0" dirty="0" smtClean="0">
                <a:solidFill>
                  <a:srgbClr val="000000"/>
                </a:solidFill>
                <a:latin typeface="Times New Roman" pitchFamily="18" charset="0"/>
                <a:cs typeface="Times New Roman" pitchFamily="18" charset="0"/>
              </a:rPr>
              <a:t>Storage per 1GB per month 		 	= 0.15 $</a:t>
            </a:r>
          </a:p>
          <a:p>
            <a:pPr lvl="2" algn="just">
              <a:buNone/>
            </a:pPr>
            <a:r>
              <a:rPr lang="en-US" i="1" baseline="0" dirty="0" smtClean="0">
                <a:solidFill>
                  <a:srgbClr val="000000"/>
                </a:solidFill>
                <a:latin typeface="Times New Roman" pitchFamily="18" charset="0"/>
                <a:cs typeface="Times New Roman" pitchFamily="18" charset="0"/>
              </a:rPr>
              <a:t>Data transfer out per 1 GB 			= 0.15 $</a:t>
            </a:r>
          </a:p>
          <a:p>
            <a:pPr algn="just"/>
            <a:r>
              <a:rPr lang="en-US" b="1" dirty="0" smtClean="0">
                <a:solidFill>
                  <a:srgbClr val="000000"/>
                </a:solidFill>
              </a:rPr>
              <a:t>Azure total : </a:t>
            </a:r>
            <a:r>
              <a:rPr lang="en-US" b="1" dirty="0" smtClean="0"/>
              <a:t>15.77 $</a:t>
            </a:r>
          </a:p>
          <a:p>
            <a:pPr lvl="2">
              <a:buNone/>
            </a:pPr>
            <a:r>
              <a:rPr lang="en-US" i="1" dirty="0">
                <a:latin typeface="Times New Roman" pitchFamily="18" charset="0"/>
                <a:cs typeface="Times New Roman" pitchFamily="18" charset="0"/>
              </a:rPr>
              <a:t>Compute 1 hour X 128 </a:t>
            </a:r>
            <a:r>
              <a:rPr lang="en-US" i="1" dirty="0" smtClean="0">
                <a:latin typeface="Times New Roman" pitchFamily="18" charset="0"/>
                <a:cs typeface="Times New Roman" pitchFamily="18" charset="0"/>
              </a:rPr>
              <a:t>small (0.12 </a:t>
            </a:r>
            <a:r>
              <a:rPr lang="en-US" i="1" dirty="0">
                <a:latin typeface="Times New Roman" pitchFamily="18" charset="0"/>
                <a:cs typeface="Times New Roman" pitchFamily="18" charset="0"/>
              </a:rPr>
              <a:t>$ * </a:t>
            </a:r>
            <a:r>
              <a:rPr lang="en-US" i="1" dirty="0" smtClean="0">
                <a:latin typeface="Times New Roman" pitchFamily="18" charset="0"/>
                <a:cs typeface="Times New Roman" pitchFamily="18" charset="0"/>
              </a:rPr>
              <a:t>128) 	= </a:t>
            </a:r>
            <a:r>
              <a:rPr lang="en-US" i="1" dirty="0">
                <a:latin typeface="Times New Roman" pitchFamily="18" charset="0"/>
                <a:cs typeface="Times New Roman" pitchFamily="18" charset="0"/>
              </a:rPr>
              <a:t>15.36 $</a:t>
            </a:r>
          </a:p>
          <a:p>
            <a:pPr lvl="2">
              <a:buNone/>
            </a:pPr>
            <a:r>
              <a:rPr lang="en-US" i="1" dirty="0">
                <a:latin typeface="Times New Roman" pitchFamily="18" charset="0"/>
                <a:cs typeface="Times New Roman" pitchFamily="18" charset="0"/>
              </a:rPr>
              <a:t>10000 Queue  messages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0.01 $</a:t>
            </a:r>
          </a:p>
          <a:p>
            <a:pPr lvl="2">
              <a:buNone/>
            </a:pPr>
            <a:r>
              <a:rPr lang="en-US" i="1" dirty="0">
                <a:latin typeface="Times New Roman" pitchFamily="18" charset="0"/>
                <a:cs typeface="Times New Roman" pitchFamily="18" charset="0"/>
              </a:rPr>
              <a:t>Storage per 1GB per month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0.15 $</a:t>
            </a:r>
          </a:p>
          <a:p>
            <a:pPr lvl="2">
              <a:buNone/>
            </a:pPr>
            <a:r>
              <a:rPr lang="en-US" i="1" dirty="0">
                <a:latin typeface="Times New Roman" pitchFamily="18" charset="0"/>
                <a:cs typeface="Times New Roman" pitchFamily="18" charset="0"/>
              </a:rPr>
              <a:t>Data transfer in/out per 1 GB 	 </a:t>
            </a:r>
            <a:r>
              <a:rPr lang="en-US" i="1" dirty="0" smtClean="0">
                <a:latin typeface="Times New Roman" pitchFamily="18" charset="0"/>
                <a:cs typeface="Times New Roman" pitchFamily="18" charset="0"/>
              </a:rPr>
              <a:t>	= </a:t>
            </a:r>
            <a:r>
              <a:rPr lang="en-US" i="1" dirty="0">
                <a:latin typeface="Times New Roman" pitchFamily="18" charset="0"/>
                <a:cs typeface="Times New Roman" pitchFamily="18" charset="0"/>
              </a:rPr>
              <a:t>0.10 $ + 0.15 </a:t>
            </a:r>
            <a:r>
              <a:rPr lang="en-US" i="1" dirty="0" smtClean="0">
                <a:latin typeface="Times New Roman" pitchFamily="18" charset="0"/>
                <a:cs typeface="Times New Roman" pitchFamily="18" charset="0"/>
              </a:rPr>
              <a:t>$</a:t>
            </a:r>
          </a:p>
          <a:p>
            <a:r>
              <a:rPr lang="en-US" b="1" dirty="0" smtClean="0"/>
              <a:t>Tempest (amortized)  : 9.43 $</a:t>
            </a:r>
          </a:p>
          <a:p>
            <a:pPr lvl="1"/>
            <a:r>
              <a:rPr lang="en-US" dirty="0" smtClean="0"/>
              <a:t>24 core X 32 nodes, 48 GB per node</a:t>
            </a:r>
          </a:p>
          <a:p>
            <a:pPr lvl="1"/>
            <a:r>
              <a:rPr lang="en-US" dirty="0" smtClean="0"/>
              <a:t>Assumptions : 70% utilization, write off over 3 years, include support</a:t>
            </a:r>
            <a:endParaRPr lang="en-US"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FutureGrid Concepts</a:t>
            </a:r>
            <a:endParaRPr lang="en-US" dirty="0"/>
          </a:p>
        </p:txBody>
      </p:sp>
      <p:sp>
        <p:nvSpPr>
          <p:cNvPr id="3" name="Content Placeholder 2"/>
          <p:cNvSpPr>
            <a:spLocks noGrp="1"/>
          </p:cNvSpPr>
          <p:nvPr>
            <p:ph idx="1"/>
          </p:nvPr>
        </p:nvSpPr>
        <p:spPr>
          <a:xfrm>
            <a:off x="0" y="838200"/>
            <a:ext cx="9144000" cy="6019800"/>
          </a:xfrm>
        </p:spPr>
        <p:txBody>
          <a:bodyPr>
            <a:normAutofit fontScale="92500"/>
          </a:bodyPr>
          <a:lstStyle/>
          <a:p>
            <a:r>
              <a:rPr lang="en-US" sz="2800" dirty="0" smtClean="0"/>
              <a:t>       Support development of new applications and new middleware using Cloud, Grid and Parallel computing (Nimbus, Eucalyptus, </a:t>
            </a:r>
            <a:r>
              <a:rPr lang="en-US" sz="2800" dirty="0" err="1" smtClean="0"/>
              <a:t>Hadoop</a:t>
            </a:r>
            <a:r>
              <a:rPr lang="en-US" sz="2800" dirty="0" smtClean="0"/>
              <a:t>, </a:t>
            </a:r>
            <a:r>
              <a:rPr lang="en-US" sz="2800" dirty="0" err="1" smtClean="0"/>
              <a:t>Globus</a:t>
            </a:r>
            <a:r>
              <a:rPr lang="en-US" sz="2800" dirty="0" smtClean="0"/>
              <a:t>, Unicore, MPI, </a:t>
            </a:r>
            <a:r>
              <a:rPr lang="en-US" sz="2800" dirty="0" err="1" smtClean="0"/>
              <a:t>OpenMP</a:t>
            </a:r>
            <a:r>
              <a:rPr lang="en-US" sz="2800" dirty="0" smtClean="0"/>
              <a:t>. Linux, Windows …) looking at functionality, interoperability, performance </a:t>
            </a:r>
          </a:p>
          <a:p>
            <a:r>
              <a:rPr lang="en-US" sz="2800" dirty="0" smtClean="0"/>
              <a:t>Put the “science” back in the computer science of grid computing by enabling replicable experiments</a:t>
            </a:r>
          </a:p>
          <a:p>
            <a:r>
              <a:rPr lang="en-US" sz="2800" dirty="0" smtClean="0"/>
              <a:t>Open source software built around Moab/</a:t>
            </a:r>
            <a:r>
              <a:rPr lang="en-US" sz="2800" dirty="0" err="1" smtClean="0"/>
              <a:t>xCAT</a:t>
            </a:r>
            <a:r>
              <a:rPr lang="en-US" sz="2800" dirty="0" smtClean="0"/>
              <a:t> to support dynamic provisioning from Cloud to HPC environment, Linux to Windows ….. with monitoring, benchmarks and support of important existing middleware</a:t>
            </a:r>
          </a:p>
          <a:p>
            <a:r>
              <a:rPr lang="en-US" sz="2800" b="1" dirty="0" smtClean="0"/>
              <a:t>June 2010 </a:t>
            </a:r>
            <a:r>
              <a:rPr lang="en-US" sz="2800" dirty="0" smtClean="0"/>
              <a:t>Initial users; </a:t>
            </a:r>
            <a:r>
              <a:rPr lang="en-US" sz="2800" b="1" dirty="0" smtClean="0"/>
              <a:t>September 2010 </a:t>
            </a:r>
            <a:r>
              <a:rPr lang="en-US" sz="2800" dirty="0" smtClean="0"/>
              <a:t>All hardware (except IU shared memory system) accepted and major use starts; </a:t>
            </a:r>
            <a:r>
              <a:rPr lang="en-US" sz="2800" b="1" dirty="0" smtClean="0"/>
              <a:t>October 2011</a:t>
            </a:r>
            <a:r>
              <a:rPr lang="en-US" sz="2800" dirty="0" smtClean="0"/>
              <a:t> FutureGrid allocatable via TeraGrid process </a:t>
            </a:r>
          </a:p>
          <a:p>
            <a:pPr>
              <a:buNone/>
            </a:pP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4</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457200"/>
            <a:ext cx="8991600" cy="2590800"/>
          </a:xfrm>
        </p:spPr>
        <p:txBody>
          <a:bodyPr>
            <a:normAutofit lnSpcReduction="10000"/>
          </a:bodyPr>
          <a:lstStyle/>
          <a:p>
            <a:r>
              <a:rPr lang="en-US" sz="2400" dirty="0" smtClean="0"/>
              <a:t>             Builds giant data centers with 100,000’s of computers; ~ 200</a:t>
            </a:r>
            <a:br>
              <a:rPr lang="en-US" sz="2400" dirty="0" smtClean="0"/>
            </a:br>
            <a:r>
              <a:rPr lang="en-US" sz="2400" dirty="0" smtClean="0"/>
              <a:t>        -1000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FutureGrid: a Grid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completes ~ May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completes ~ May 27; </a:t>
            </a:r>
            <a:r>
              <a:rPr lang="en-US" sz="2400" b="1" dirty="0" smtClean="0"/>
              <a:t>TACC</a:t>
            </a:r>
            <a:r>
              <a:rPr lang="en-US" sz="2400" dirty="0" smtClean="0"/>
              <a:t> Dell awaiting delivery of components</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t>NID</a:t>
            </a:r>
            <a:r>
              <a:rPr lang="en-US" sz="1400" dirty="0" smtClean="0"/>
              <a:t>: Network Impairment Device</a:t>
            </a:r>
            <a:endParaRPr lang="en-US" sz="1400" dirty="0"/>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t>Private</a:t>
              </a:r>
              <a:br>
                <a:rPr lang="en-US" dirty="0" smtClean="0"/>
              </a:br>
              <a:r>
                <a:rPr lang="en-US" dirty="0" smtClean="0"/>
                <a:t>Public</a:t>
              </a:r>
              <a:endParaRPr lang="en-US" dirty="0"/>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t>FG Network</a:t>
              </a: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FutureGrid Partners</a:t>
            </a:r>
            <a:endParaRPr lang="en-US" dirty="0"/>
          </a:p>
        </p:txBody>
      </p:sp>
      <p:sp>
        <p:nvSpPr>
          <p:cNvPr id="5" name="Content Placeholder 4"/>
          <p:cNvSpPr>
            <a:spLocks noGrp="1"/>
          </p:cNvSpPr>
          <p:nvPr>
            <p:ph idx="1"/>
          </p:nvPr>
        </p:nvSpPr>
        <p:spPr>
          <a:xfrm>
            <a:off x="130629" y="905069"/>
            <a:ext cx="9013371" cy="5952931"/>
          </a:xfrm>
        </p:spPr>
        <p:txBody>
          <a:bodyPr>
            <a:normAutofit fontScale="77500" lnSpcReduction="20000"/>
          </a:bodyPr>
          <a:lstStyle/>
          <a:p>
            <a:r>
              <a:rPr lang="en-US" dirty="0" smtClean="0">
                <a:solidFill>
                  <a:srgbClr val="00B0F0"/>
                </a:solidFill>
              </a:rPr>
              <a:t>       Indiana University </a:t>
            </a:r>
            <a:r>
              <a:rPr lang="en-US" dirty="0" smtClean="0"/>
              <a:t>(Architecture, core software, Support)</a:t>
            </a:r>
          </a:p>
          <a:p>
            <a:r>
              <a:rPr lang="en-US" dirty="0" smtClean="0">
                <a:solidFill>
                  <a:srgbClr val="00B0F0"/>
                </a:solidFill>
              </a:rPr>
              <a:t>Purdue University </a:t>
            </a:r>
            <a:r>
              <a:rPr lang="en-US" dirty="0" smtClean="0"/>
              <a:t>(HTC Hardware)</a:t>
            </a:r>
          </a:p>
          <a:p>
            <a:r>
              <a:rPr lang="en-US" dirty="0" smtClean="0">
                <a:solidFill>
                  <a:srgbClr val="00B0F0"/>
                </a:solidFill>
              </a:rPr>
              <a:t>San Diego Supercomputer Center </a:t>
            </a:r>
            <a:r>
              <a:rPr lang="en-US" dirty="0" smtClean="0"/>
              <a:t>at University of California San Diego (INCA, Monitoring)</a:t>
            </a:r>
          </a:p>
          <a:p>
            <a:r>
              <a:rPr lang="en-US" dirty="0" smtClean="0">
                <a:solidFill>
                  <a:srgbClr val="00B0F0"/>
                </a:solidFill>
              </a:rPr>
              <a:t>University of Chicago</a:t>
            </a:r>
            <a:r>
              <a:rPr lang="en-US" dirty="0" smtClean="0"/>
              <a:t>/Argonne National Labs (Nimbus)</a:t>
            </a:r>
          </a:p>
          <a:p>
            <a:r>
              <a:rPr lang="en-US" dirty="0" smtClean="0">
                <a:solidFill>
                  <a:srgbClr val="00B0F0"/>
                </a:solidFill>
              </a:rPr>
              <a:t>University of Florida </a:t>
            </a:r>
            <a:r>
              <a:rPr lang="en-US" dirty="0" smtClean="0"/>
              <a:t>(</a:t>
            </a:r>
            <a:r>
              <a:rPr lang="en-US" dirty="0" err="1" smtClean="0"/>
              <a:t>ViNE</a:t>
            </a:r>
            <a:r>
              <a:rPr lang="en-US" dirty="0" smtClean="0"/>
              <a:t>, Education and Outreach)</a:t>
            </a:r>
          </a:p>
          <a:p>
            <a:r>
              <a:rPr lang="en-US" dirty="0" smtClean="0"/>
              <a:t>University of Southern California Information Sciences (Pegasus to manage experiments) </a:t>
            </a:r>
          </a:p>
          <a:p>
            <a:r>
              <a:rPr lang="en-US" dirty="0" smtClean="0"/>
              <a:t>University of Tennessee Knoxville (Benchmarking)</a:t>
            </a:r>
          </a:p>
          <a:p>
            <a:r>
              <a:rPr lang="en-US" dirty="0" smtClean="0">
                <a:solidFill>
                  <a:srgbClr val="00B0F0"/>
                </a:solidFill>
              </a:rPr>
              <a:t>University of Texas at Austin</a:t>
            </a:r>
            <a:r>
              <a:rPr lang="en-US" dirty="0" smtClean="0"/>
              <a:t>/Texas Advanced Computing Center (Portal)</a:t>
            </a:r>
          </a:p>
          <a:p>
            <a:r>
              <a:rPr lang="en-US" dirty="0" smtClean="0"/>
              <a:t>University of Virginia (OGF, Advisory Board and allocation)</a:t>
            </a:r>
          </a:p>
          <a:p>
            <a:r>
              <a:rPr lang="en-US" dirty="0" smtClean="0"/>
              <a:t>Center for Information Services and GWT-TUD from </a:t>
            </a:r>
            <a:r>
              <a:rPr lang="en-US" dirty="0" err="1" smtClean="0"/>
              <a:t>Technische</a:t>
            </a:r>
            <a:r>
              <a:rPr lang="en-US" dirty="0" smtClean="0"/>
              <a:t> </a:t>
            </a:r>
            <a:r>
              <a:rPr lang="en-US" dirty="0" err="1" smtClean="0"/>
              <a:t>Universtität</a:t>
            </a:r>
            <a:r>
              <a:rPr lang="en-US" dirty="0" smtClean="0"/>
              <a:t> Dresden. (VAMPIR)</a:t>
            </a:r>
            <a:br>
              <a:rPr lang="en-US" dirty="0" smtClean="0"/>
            </a:br>
            <a:endParaRPr lang="en-US" dirty="0" smtClean="0"/>
          </a:p>
          <a:p>
            <a:r>
              <a:rPr lang="en-US" dirty="0" smtClean="0">
                <a:solidFill>
                  <a:srgbClr val="00B0F0"/>
                </a:solidFill>
              </a:rPr>
              <a:t>Blue institutions </a:t>
            </a:r>
            <a:r>
              <a:rPr lang="en-US" dirty="0" smtClean="0"/>
              <a:t>have </a:t>
            </a:r>
            <a:r>
              <a:rPr lang="en-US" dirty="0" err="1" smtClean="0"/>
              <a:t>FutureGrid</a:t>
            </a:r>
            <a:r>
              <a:rPr lang="en-US" dirty="0" smtClean="0"/>
              <a:t> hardware</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solidFill>
                  <a:prstClr val="black">
                    <a:tint val="75000"/>
                  </a:prstClr>
                </a:solidFill>
              </a:rPr>
              <a:pPr/>
              <a:t>41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Dynamic Provisioning</a:t>
            </a:r>
            <a:endParaRPr lang="en-US" dirty="0"/>
          </a:p>
        </p:txBody>
      </p:sp>
      <p:sp>
        <p:nvSpPr>
          <p:cNvPr id="4" name="Slide Number Placeholder 3"/>
          <p:cNvSpPr>
            <a:spLocks noGrp="1"/>
          </p:cNvSpPr>
          <p:nvPr>
            <p:ph type="sldNum" sz="quarter" idx="12"/>
          </p:nvPr>
        </p:nvSpPr>
        <p:spPr>
          <a:xfrm>
            <a:off x="6324600" y="6492875"/>
            <a:ext cx="2133600" cy="365125"/>
          </a:xfrm>
        </p:spPr>
        <p:txBody>
          <a:bodyPr/>
          <a:lstStyle/>
          <a:p>
            <a:fld id="{3990A9DD-81D6-F043-A7F1-9B91BC7564A7}" type="slidenum">
              <a:rPr lang="en-US" smtClean="0">
                <a:solidFill>
                  <a:prstClr val="black">
                    <a:tint val="75000"/>
                  </a:prstClr>
                </a:solidFill>
              </a:rPr>
              <a:pPr/>
              <a:t>42</a:t>
            </a:fld>
            <a:endParaRPr lang="en-US">
              <a:solidFill>
                <a:prstClr val="black">
                  <a:tint val="75000"/>
                </a:prstClr>
              </a:solidFill>
            </a:endParaRPr>
          </a:p>
        </p:txBody>
      </p:sp>
      <p:pic>
        <p:nvPicPr>
          <p:cNvPr id="5" name="Picture 2" descr="C:\Users\Geoffrey Fox\Desktop\dynamic-provisoning.png"/>
          <p:cNvPicPr>
            <a:picLocks noChangeAspect="1" noChangeArrowheads="1"/>
          </p:cNvPicPr>
          <p:nvPr/>
        </p:nvPicPr>
        <p:blipFill>
          <a:blip r:embed="rId3" cstate="print"/>
          <a:srcRect/>
          <a:stretch>
            <a:fillRect/>
          </a:stretch>
        </p:blipFill>
        <p:spPr bwMode="auto">
          <a:xfrm>
            <a:off x="762000" y="77788"/>
            <a:ext cx="7516813" cy="678021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a:t>
            </a:r>
            <a:endParaRPr lang="en-US" sz="3400" dirty="0" smtClean="0"/>
          </a:p>
        </p:txBody>
      </p:sp>
      <p:grpSp>
        <p:nvGrpSpPr>
          <p:cNvPr id="3" name="Group 74"/>
          <p:cNvGrpSpPr/>
          <p:nvPr/>
        </p:nvGrpSpPr>
        <p:grpSpPr>
          <a:xfrm>
            <a:off x="4572000" y="1447800"/>
            <a:ext cx="3733800" cy="3530599"/>
            <a:chOff x="7467600" y="1524000"/>
            <a:chExt cx="6934200" cy="5510212"/>
          </a:xfrm>
        </p:grpSpPr>
        <p:grpSp>
          <p:nvGrpSpPr>
            <p:cNvPr id="7" name="Group 52"/>
            <p:cNvGrpSpPr/>
            <p:nvPr/>
          </p:nvGrpSpPr>
          <p:grpSpPr>
            <a:xfrm>
              <a:off x="7543800" y="3886200"/>
              <a:ext cx="609600" cy="1371600"/>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7772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8001000" y="1600200"/>
              <a:ext cx="2467571" cy="17864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11658600" y="4495800"/>
              <a:ext cx="2590800" cy="1828800"/>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10656961" y="3548602"/>
              <a:ext cx="1219506" cy="422187"/>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3" name="Group 39"/>
            <p:cNvGrpSpPr/>
            <p:nvPr/>
          </p:nvGrpSpPr>
          <p:grpSpPr>
            <a:xfrm>
              <a:off x="11658600" y="1524000"/>
              <a:ext cx="2743200" cy="2209800"/>
              <a:chOff x="8991600" y="3200400"/>
              <a:chExt cx="4495800" cy="2895600"/>
            </a:xfrm>
          </p:grpSpPr>
          <p:sp>
            <p:nvSpPr>
              <p:cNvPr id="36" name="Rectangle 35"/>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37" name="Picture 3" descr="D:\academic\phd\Publications\SC09DocSymposium\monitor_small.jpg"/>
              <p:cNvPicPr>
                <a:picLocks noChangeAspect="1" noChangeArrowheads="1"/>
              </p:cNvPicPr>
              <p:nvPr/>
            </p:nvPicPr>
            <p:blipFill>
              <a:blip r:embed="rId3" cstate="print"/>
              <a:srcRect/>
              <a:stretch>
                <a:fillRect/>
              </a:stretch>
            </p:blipFill>
            <p:spPr bwMode="auto">
              <a:xfrm>
                <a:off x="9312729" y="3875676"/>
                <a:ext cx="3942744" cy="2025833"/>
              </a:xfrm>
              <a:prstGeom prst="rect">
                <a:avLst/>
              </a:prstGeom>
              <a:noFill/>
            </p:spPr>
          </p:pic>
          <p:sp>
            <p:nvSpPr>
              <p:cNvPr id="38" name="TextBox 37"/>
              <p:cNvSpPr txBox="1"/>
              <p:nvPr/>
            </p:nvSpPr>
            <p:spPr>
              <a:xfrm>
                <a:off x="9056856" y="3252342"/>
                <a:ext cx="3966695" cy="435556"/>
              </a:xfrm>
              <a:prstGeom prst="rect">
                <a:avLst/>
              </a:prstGeom>
              <a:noFill/>
            </p:spPr>
            <p:txBody>
              <a:bodyPr wrap="none" rtlCol="0">
                <a:spAutoFit/>
              </a:bodyPr>
              <a:lstStyle/>
              <a:p>
                <a:r>
                  <a:rPr lang="en-US" sz="1200" b="1" dirty="0" smtClean="0"/>
                  <a:t>Monitoring Interface</a:t>
                </a:r>
                <a:endParaRPr lang="en-US" sz="1200" b="1" dirty="0"/>
              </a:p>
            </p:txBody>
          </p:sp>
        </p:grpSp>
        <p:sp>
          <p:nvSpPr>
            <p:cNvPr id="39" name="Down Arrow 38"/>
            <p:cNvSpPr/>
            <p:nvPr/>
          </p:nvSpPr>
          <p:spPr>
            <a:xfrm rot="16200000">
              <a:off x="10782301" y="1638301"/>
              <a:ext cx="609600" cy="838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7467600" y="5410200"/>
              <a:ext cx="3200400" cy="1624012"/>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10820400" y="5486400"/>
              <a:ext cx="609600" cy="7620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8382000" y="3886200"/>
              <a:ext cx="609600" cy="1371600"/>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9220200" y="3886200"/>
              <a:ext cx="609600" cy="1371600"/>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10058400" y="3886200"/>
              <a:ext cx="609600" cy="13716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7609114" y="4298928"/>
              <a:ext cx="2971800" cy="720521"/>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85344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93726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10210800" y="3200400"/>
              <a:ext cx="304800"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33400" y="0"/>
            <a:ext cx="8819938" cy="6858001"/>
          </a:xfrm>
          <a:prstGeom prst="rect">
            <a:avLst/>
          </a:prstGeom>
          <a:noFill/>
          <a:ln w="9525">
            <a:noFill/>
            <a:miter lim="800000"/>
            <a:headEnd/>
            <a:tailEnd/>
          </a:ln>
          <a:effectLst/>
        </p:spPr>
      </p:pic>
      <p:cxnSp>
        <p:nvCxnSpPr>
          <p:cNvPr id="21" name="Straight Connector 20"/>
          <p:cNvCxnSpPr/>
          <p:nvPr/>
        </p:nvCxnSpPr>
        <p:spPr>
          <a:xfrm rot="5400000" flipH="1" flipV="1">
            <a:off x="4572000" y="-1"/>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685800"/>
          </a:xfrm>
        </p:spPr>
        <p:txBody>
          <a:bodyPr>
            <a:normAutofit fontScale="90000"/>
          </a:bodyPr>
          <a:lstStyle/>
          <a:p>
            <a:r>
              <a:rPr lang="en-US" dirty="0" smtClean="0"/>
              <a:t>Clouds MapReduce and </a:t>
            </a:r>
            <a:r>
              <a:rPr lang="en-US" dirty="0" err="1" smtClean="0"/>
              <a:t>eScience</a:t>
            </a:r>
            <a:r>
              <a:rPr lang="en-US" dirty="0" smtClean="0"/>
              <a:t> I</a:t>
            </a:r>
            <a:endParaRPr lang="en-US" dirty="0"/>
          </a:p>
        </p:txBody>
      </p:sp>
      <p:sp>
        <p:nvSpPr>
          <p:cNvPr id="3" name="Content Placeholder 2"/>
          <p:cNvSpPr>
            <a:spLocks noGrp="1"/>
          </p:cNvSpPr>
          <p:nvPr>
            <p:ph idx="1"/>
          </p:nvPr>
        </p:nvSpPr>
        <p:spPr>
          <a:xfrm>
            <a:off x="0" y="1143000"/>
            <a:ext cx="9144000" cy="5562600"/>
          </a:xfrm>
        </p:spPr>
        <p:txBody>
          <a:bodyPr>
            <a:normAutofit fontScale="70000" lnSpcReduction="20000"/>
          </a:bodyPr>
          <a:lstStyle/>
          <a:p>
            <a:pPr lvl="0"/>
            <a:r>
              <a:rPr lang="en-US" dirty="0" smtClean="0"/>
              <a:t>Clouds are the </a:t>
            </a:r>
            <a:r>
              <a:rPr lang="en-US" dirty="0" smtClean="0">
                <a:solidFill>
                  <a:srgbClr val="FF0000"/>
                </a:solidFill>
              </a:rPr>
              <a:t>largest scale computer centers </a:t>
            </a:r>
            <a:r>
              <a:rPr lang="en-US" dirty="0" smtClean="0"/>
              <a:t>ever</a:t>
            </a:r>
            <a:r>
              <a:rPr lang="en-US" dirty="0" smtClean="0">
                <a:solidFill>
                  <a:srgbClr val="FF0000"/>
                </a:solidFill>
              </a:rPr>
              <a:t> </a:t>
            </a:r>
            <a:r>
              <a:rPr lang="en-US" dirty="0" smtClean="0"/>
              <a:t>constructed and so they have the capacity to be important to large scale science problems as well as those at small scale.</a:t>
            </a:r>
          </a:p>
          <a:p>
            <a:pPr lvl="0"/>
            <a:r>
              <a:rPr lang="en-US" dirty="0" smtClean="0"/>
              <a:t>Clouds exploit the economies of this scale and so can be expected to be a cost effective approach to computing. Their architecture explicitly addresses the important </a:t>
            </a:r>
            <a:r>
              <a:rPr lang="en-US" dirty="0" smtClean="0">
                <a:solidFill>
                  <a:srgbClr val="FF0000"/>
                </a:solidFill>
              </a:rPr>
              <a:t>fault tolerance </a:t>
            </a:r>
            <a:r>
              <a:rPr lang="en-US" dirty="0" smtClean="0"/>
              <a:t>issue.</a:t>
            </a:r>
          </a:p>
          <a:p>
            <a:pPr lvl="0"/>
            <a:r>
              <a:rPr lang="en-US" dirty="0" smtClean="0"/>
              <a:t>Clouds are </a:t>
            </a:r>
            <a:r>
              <a:rPr lang="en-US" dirty="0" smtClean="0">
                <a:solidFill>
                  <a:srgbClr val="FF0000"/>
                </a:solidFill>
              </a:rPr>
              <a:t>commercially supported </a:t>
            </a:r>
            <a:r>
              <a:rPr lang="en-US" dirty="0" smtClean="0"/>
              <a:t>and so one can expect reasonably robust software without the sustainability difficulties seen from the academic software systems critical to much current Cyberinfrastructure.</a:t>
            </a:r>
          </a:p>
          <a:p>
            <a:pPr lvl="0"/>
            <a:r>
              <a:rPr lang="en-US" dirty="0" smtClean="0"/>
              <a:t>There are </a:t>
            </a:r>
            <a:r>
              <a:rPr lang="en-US" dirty="0" smtClean="0">
                <a:solidFill>
                  <a:srgbClr val="FF0000"/>
                </a:solidFill>
              </a:rPr>
              <a:t>3 major vendors </a:t>
            </a:r>
            <a:r>
              <a:rPr lang="en-US" dirty="0" smtClean="0"/>
              <a:t>of clouds (Amazon, Google, Microsoft) and many other infrastructure and software cloud technology vendors including Eucalyptus Systems that spun off UC Santa Barbara HPC research. This competition should ensure that clouds should develop in a healthy innovative fashion. Further attention is already being given to cloud standards</a:t>
            </a:r>
          </a:p>
          <a:p>
            <a:pPr lvl="0"/>
            <a:r>
              <a:rPr lang="en-US" dirty="0" smtClean="0"/>
              <a:t>There are many </a:t>
            </a:r>
            <a:r>
              <a:rPr lang="en-US" dirty="0" smtClean="0">
                <a:solidFill>
                  <a:srgbClr val="FF0000"/>
                </a:solidFill>
              </a:rPr>
              <a:t>Cloud research projects, conferences </a:t>
            </a:r>
            <a:r>
              <a:rPr lang="en-US" dirty="0" smtClean="0"/>
              <a:t>(Indianapolis December 2010) and other activities with research cloud infrastructure efforts including Nimbus, </a:t>
            </a:r>
            <a:r>
              <a:rPr lang="en-US" dirty="0" err="1" smtClean="0"/>
              <a:t>OpenNebula</a:t>
            </a:r>
            <a:r>
              <a:rPr lang="en-US" dirty="0" smtClean="0"/>
              <a:t>, Sector/Sphere and Eucalyptus.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685800"/>
          </a:xfrm>
        </p:spPr>
        <p:txBody>
          <a:bodyPr>
            <a:normAutofit fontScale="90000"/>
          </a:bodyPr>
          <a:lstStyle/>
          <a:p>
            <a:r>
              <a:rPr lang="en-US" dirty="0" smtClean="0"/>
              <a:t>Clouds MapReduce and </a:t>
            </a:r>
            <a:r>
              <a:rPr lang="en-US" dirty="0" err="1" smtClean="0"/>
              <a:t>eScience</a:t>
            </a:r>
            <a:r>
              <a:rPr lang="en-US" dirty="0" smtClean="0"/>
              <a:t> II</a:t>
            </a:r>
            <a:endParaRPr lang="en-US" dirty="0"/>
          </a:p>
        </p:txBody>
      </p:sp>
      <p:sp>
        <p:nvSpPr>
          <p:cNvPr id="3" name="Content Placeholder 2"/>
          <p:cNvSpPr>
            <a:spLocks noGrp="1"/>
          </p:cNvSpPr>
          <p:nvPr>
            <p:ph idx="1"/>
          </p:nvPr>
        </p:nvSpPr>
        <p:spPr>
          <a:xfrm>
            <a:off x="0" y="914400"/>
            <a:ext cx="9144000" cy="5943600"/>
          </a:xfrm>
        </p:spPr>
        <p:txBody>
          <a:bodyPr>
            <a:normAutofit fontScale="62500" lnSpcReduction="20000"/>
          </a:bodyPr>
          <a:lstStyle/>
          <a:p>
            <a:pPr lvl="0"/>
            <a:r>
              <a:rPr lang="en-US" dirty="0" smtClean="0"/>
              <a:t>        There are a growing number of academic and science cloud systems supporting users through NSF Programs for Google/IBM and Microsoft Azure systems. In NSF, </a:t>
            </a:r>
            <a:r>
              <a:rPr lang="en-US" dirty="0" smtClean="0">
                <a:solidFill>
                  <a:srgbClr val="FF0000"/>
                </a:solidFill>
              </a:rPr>
              <a:t>FutureGrid</a:t>
            </a:r>
            <a:r>
              <a:rPr lang="en-US" dirty="0" smtClean="0"/>
              <a:t> will offer a Cloud testbed and Magellan is a major DoE experimental cloud system. The EU framework 7 project VENUS-C is just starting.</a:t>
            </a:r>
          </a:p>
          <a:p>
            <a:pPr lvl="0"/>
            <a:r>
              <a:rPr lang="en-US" dirty="0" smtClean="0"/>
              <a:t>Clouds offer "</a:t>
            </a:r>
            <a:r>
              <a:rPr lang="en-US" dirty="0" smtClean="0">
                <a:solidFill>
                  <a:srgbClr val="FF0000"/>
                </a:solidFill>
              </a:rPr>
              <a:t>on-demand</a:t>
            </a:r>
            <a:r>
              <a:rPr lang="en-US" dirty="0" smtClean="0"/>
              <a:t>" and interactive computing that is more  attractive than batch systems to many users.</a:t>
            </a:r>
          </a:p>
          <a:p>
            <a:pPr lvl="0"/>
            <a:r>
              <a:rPr lang="en-US" dirty="0" smtClean="0">
                <a:solidFill>
                  <a:srgbClr val="FF0000"/>
                </a:solidFill>
              </a:rPr>
              <a:t>MapReduce attractive data intensive computing </a:t>
            </a:r>
            <a:r>
              <a:rPr lang="en-US" dirty="0" smtClean="0"/>
              <a:t>model supporting many data intensive applications</a:t>
            </a:r>
            <a:br>
              <a:rPr lang="en-US" dirty="0" smtClean="0"/>
            </a:br>
            <a:r>
              <a:rPr lang="en-US" dirty="0" smtClean="0"/>
              <a:t>				BUT</a:t>
            </a:r>
          </a:p>
          <a:p>
            <a:pPr lvl="0"/>
            <a:r>
              <a:rPr lang="en-US" dirty="0" smtClean="0"/>
              <a:t>The centralized computing model for clouds runs counter to the concept of "</a:t>
            </a:r>
            <a:r>
              <a:rPr lang="en-US" dirty="0" smtClean="0">
                <a:solidFill>
                  <a:srgbClr val="FF0000"/>
                </a:solidFill>
              </a:rPr>
              <a:t>bringing the computing to the data</a:t>
            </a:r>
            <a:r>
              <a:rPr lang="en-US" dirty="0" smtClean="0"/>
              <a:t>" and bringing the "data to a commercial cloud facility" may be slow and expensive.</a:t>
            </a:r>
          </a:p>
          <a:p>
            <a:pPr lvl="0"/>
            <a:r>
              <a:rPr lang="en-US" dirty="0" smtClean="0"/>
              <a:t>There are many </a:t>
            </a:r>
            <a:r>
              <a:rPr lang="en-US" dirty="0" smtClean="0">
                <a:solidFill>
                  <a:srgbClr val="FF0000"/>
                </a:solidFill>
              </a:rPr>
              <a:t>security, legal and privacy </a:t>
            </a:r>
            <a:r>
              <a:rPr lang="en-US" dirty="0" smtClean="0"/>
              <a:t>issues that often mimic those  Internet which are especially problematic in areas such health informatics and where proprietary information could be exposed.</a:t>
            </a:r>
          </a:p>
          <a:p>
            <a:pPr lvl="0"/>
            <a:r>
              <a:rPr lang="en-US" dirty="0" smtClean="0"/>
              <a:t>The virtualized networking currently used in the virtual machines in today’s commercial clouds and jitter from complex operating system functions increases synchronization/communication costs. </a:t>
            </a:r>
          </a:p>
          <a:p>
            <a:pPr lvl="1"/>
            <a:r>
              <a:rPr lang="en-US" sz="3200" dirty="0" smtClean="0"/>
              <a:t>This is especially serious in large scale parallel computing and  leads to </a:t>
            </a:r>
            <a:r>
              <a:rPr lang="en-US" sz="3200" dirty="0" smtClean="0">
                <a:solidFill>
                  <a:srgbClr val="FF0000"/>
                </a:solidFill>
              </a:rPr>
              <a:t>significant overheads in many MPI applications</a:t>
            </a:r>
            <a:r>
              <a:rPr lang="en-US" sz="3200" dirty="0" smtClean="0"/>
              <a:t>. Indeed the usual (and attractive) fault tolerance model for clouds runs counter to the tight synchronization needed in most MPI applications.</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lstStyle/>
          <a:p>
            <a:r>
              <a:rPr lang="en-US" dirty="0" smtClean="0"/>
              <a:t>Broad Architecture Components</a:t>
            </a:r>
            <a:endParaRPr lang="en-US" dirty="0"/>
          </a:p>
        </p:txBody>
      </p:sp>
      <p:sp>
        <p:nvSpPr>
          <p:cNvPr id="3" name="Content Placeholder 2"/>
          <p:cNvSpPr>
            <a:spLocks noGrp="1"/>
          </p:cNvSpPr>
          <p:nvPr>
            <p:ph idx="1"/>
          </p:nvPr>
        </p:nvSpPr>
        <p:spPr>
          <a:xfrm>
            <a:off x="152400" y="1066800"/>
            <a:ext cx="8991600" cy="4525963"/>
          </a:xfrm>
        </p:spPr>
        <p:txBody>
          <a:bodyPr>
            <a:noAutofit/>
          </a:bodyPr>
          <a:lstStyle/>
          <a:p>
            <a:r>
              <a:rPr lang="en-US" sz="2400" dirty="0" smtClean="0"/>
              <a:t>Traditional </a:t>
            </a:r>
            <a:r>
              <a:rPr lang="en-US" sz="2400" dirty="0" smtClean="0">
                <a:solidFill>
                  <a:srgbClr val="FF0000"/>
                </a:solidFill>
              </a:rPr>
              <a:t>Supercomputers</a:t>
            </a:r>
            <a:r>
              <a:rPr lang="en-US" sz="2400" dirty="0" smtClean="0"/>
              <a:t> (TeraGrid and DEISA) for large scale parallel computing – mainly simulations</a:t>
            </a:r>
          </a:p>
          <a:p>
            <a:pPr lvl="1"/>
            <a:r>
              <a:rPr lang="en-US" sz="2400" dirty="0" smtClean="0"/>
              <a:t>Likely to offer major GPU enhanced systems</a:t>
            </a:r>
          </a:p>
          <a:p>
            <a:r>
              <a:rPr lang="en-US" sz="2400" dirty="0" smtClean="0"/>
              <a:t>Traditional </a:t>
            </a:r>
            <a:r>
              <a:rPr lang="en-US" sz="2400" dirty="0" smtClean="0">
                <a:solidFill>
                  <a:srgbClr val="FF0000"/>
                </a:solidFill>
              </a:rPr>
              <a:t>Grids</a:t>
            </a:r>
            <a:r>
              <a:rPr lang="en-US" sz="2400" dirty="0" smtClean="0"/>
              <a:t> for handling distributed data – especially </a:t>
            </a:r>
            <a:r>
              <a:rPr lang="en-US" sz="2400" dirty="0" smtClean="0">
                <a:solidFill>
                  <a:srgbClr val="FF0000"/>
                </a:solidFill>
              </a:rPr>
              <a:t>instruments and sensors</a:t>
            </a:r>
          </a:p>
          <a:p>
            <a:r>
              <a:rPr lang="en-US" sz="2400" dirty="0" smtClean="0"/>
              <a:t>Clouds for “</a:t>
            </a:r>
            <a:r>
              <a:rPr lang="en-US" sz="2400" dirty="0" smtClean="0">
                <a:solidFill>
                  <a:srgbClr val="FF0000"/>
                </a:solidFill>
              </a:rPr>
              <a:t>high throughput computing</a:t>
            </a:r>
            <a:r>
              <a:rPr lang="en-US" sz="2400" dirty="0" smtClean="0"/>
              <a:t>” including much data analysis and emerging areas such as Life Sciences using loosely coupled parallel computations</a:t>
            </a:r>
          </a:p>
          <a:p>
            <a:pPr lvl="1"/>
            <a:r>
              <a:rPr lang="en-US" sz="2400" dirty="0" smtClean="0"/>
              <a:t>May offer </a:t>
            </a:r>
            <a:r>
              <a:rPr lang="en-US" sz="2400" dirty="0" smtClean="0">
                <a:solidFill>
                  <a:srgbClr val="FF0000"/>
                </a:solidFill>
              </a:rPr>
              <a:t>small clusters </a:t>
            </a:r>
            <a:r>
              <a:rPr lang="en-US" sz="2400" dirty="0" smtClean="0"/>
              <a:t>for MPI style jobs</a:t>
            </a:r>
          </a:p>
          <a:p>
            <a:pPr lvl="1"/>
            <a:r>
              <a:rPr lang="en-US" sz="2400" dirty="0" smtClean="0"/>
              <a:t>Certainly offer </a:t>
            </a:r>
            <a:r>
              <a:rPr lang="en-US" sz="2400" dirty="0" smtClean="0">
                <a:solidFill>
                  <a:srgbClr val="FF0000"/>
                </a:solidFill>
              </a:rPr>
              <a:t>MapReduce</a:t>
            </a:r>
          </a:p>
          <a:p>
            <a:r>
              <a:rPr lang="en-US" sz="2400" dirty="0" smtClean="0"/>
              <a:t>Integrating these needs new work on </a:t>
            </a:r>
            <a:r>
              <a:rPr lang="en-US" sz="2400" dirty="0" smtClean="0">
                <a:solidFill>
                  <a:srgbClr val="FF0000"/>
                </a:solidFill>
              </a:rPr>
              <a:t>distributed file systems </a:t>
            </a:r>
            <a:r>
              <a:rPr lang="en-US" sz="2400" dirty="0" smtClean="0"/>
              <a:t>and high quality data </a:t>
            </a:r>
            <a:r>
              <a:rPr lang="en-US" sz="2400" dirty="0" smtClean="0">
                <a:solidFill>
                  <a:srgbClr val="FF0000"/>
                </a:solidFill>
              </a:rPr>
              <a:t>transfer</a:t>
            </a:r>
            <a:r>
              <a:rPr lang="en-US" sz="2400" dirty="0" smtClean="0"/>
              <a:t> service</a:t>
            </a:r>
          </a:p>
          <a:p>
            <a:pPr lvl="1"/>
            <a:r>
              <a:rPr lang="en-US" sz="2400" dirty="0" smtClean="0"/>
              <a:t>Link Lustre WAN, Amazon/Google/</a:t>
            </a:r>
            <a:r>
              <a:rPr lang="en-US" sz="2400" dirty="0" err="1" smtClean="0"/>
              <a:t>Hadoop</a:t>
            </a:r>
            <a:r>
              <a:rPr lang="en-US" sz="2400" dirty="0" smtClean="0"/>
              <a:t>/Dryad </a:t>
            </a:r>
            <a:r>
              <a:rPr lang="en-US" sz="2400" dirty="0" smtClean="0">
                <a:solidFill>
                  <a:srgbClr val="FF0000"/>
                </a:solidFill>
              </a:rPr>
              <a:t>File System</a:t>
            </a:r>
          </a:p>
          <a:p>
            <a:pPr lvl="1"/>
            <a:r>
              <a:rPr lang="en-US" sz="2400" dirty="0" smtClean="0"/>
              <a:t>Offer </a:t>
            </a:r>
            <a:r>
              <a:rPr lang="en-US" sz="2400" dirty="0" err="1" smtClean="0">
                <a:solidFill>
                  <a:srgbClr val="FF0000"/>
                </a:solidFill>
              </a:rPr>
              <a:t>Bigtable</a:t>
            </a:r>
            <a:r>
              <a:rPr lang="en-US" sz="2400" dirty="0" smtClean="0"/>
              <a:t> (distributed scalable Excel)</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4267200" cy="1064907"/>
          </a:xfrm>
          <a:prstGeom prst="rect">
            <a:avLst/>
          </a:prstGeom>
        </p:spPr>
        <p:txBody>
          <a:bodyPr wrap="square">
            <a:spAutoFit/>
          </a:bodyPr>
          <a:lstStyle/>
          <a:p>
            <a:pPr marL="342883" lvl="0" indent="-342883" algn="ctr" defTabSz="914354">
              <a:spcBef>
                <a:spcPct val="20000"/>
              </a:spcBef>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  Group</a:t>
            </a:r>
          </a:p>
          <a:p>
            <a:pPr marL="342883" lvl="0" indent="-342883" algn="ctr" defTabSz="914354">
              <a:spcBef>
                <a:spcPct val="20000"/>
              </a:spcBef>
              <a:defRPr/>
            </a:pPr>
            <a:r>
              <a:rPr lang="en-US" dirty="0" smtClean="0">
                <a:hlinkClick r:id="rId3"/>
              </a:rPr>
              <a:t>http://salsahpc.indiana.edu</a:t>
            </a:r>
            <a:endParaRPr lang="en-US" dirty="0" smtClean="0"/>
          </a:p>
          <a:p>
            <a:pPr marL="342883" lvl="0" indent="-342883" algn="ctr" defTabSz="914354">
              <a:spcBef>
                <a:spcPct val="20000"/>
              </a:spcBef>
              <a:defRPr/>
            </a:pPr>
            <a:endParaRPr lang="en-US" dirty="0" smtClean="0"/>
          </a:p>
        </p:txBody>
      </p:sp>
      <p:sp>
        <p:nvSpPr>
          <p:cNvPr id="4" name="TextBox 3"/>
          <p:cNvSpPr txBox="1"/>
          <p:nvPr/>
        </p:nvSpPr>
        <p:spPr>
          <a:xfrm>
            <a:off x="1524000" y="1066800"/>
            <a:ext cx="6553200" cy="646331"/>
          </a:xfrm>
          <a:prstGeom prst="rect">
            <a:avLst/>
          </a:prstGeom>
          <a:noFill/>
        </p:spPr>
        <p:txBody>
          <a:bodyPr wrap="square" rtlCol="0">
            <a:spAutoFit/>
          </a:bodyPr>
          <a:lstStyle/>
          <a:p>
            <a:pPr marL="228600" indent="-228600"/>
            <a:r>
              <a:rPr lang="en-US" dirty="0" smtClean="0"/>
              <a:t>The term SALSA or </a:t>
            </a:r>
            <a:r>
              <a:rPr lang="en-US" i="1" dirty="0" smtClean="0"/>
              <a:t>Service Aggregated Linked Sequential Activities</a:t>
            </a:r>
            <a:r>
              <a:rPr lang="en-US" dirty="0" smtClean="0"/>
              <a:t>, is derived from Hoare’s Concurrent Sequential Processes  (CSP)</a:t>
            </a:r>
            <a:endParaRPr lang="en-US" dirty="0"/>
          </a:p>
        </p:txBody>
      </p:sp>
      <p:sp>
        <p:nvSpPr>
          <p:cNvPr id="5" name="TextBox 4"/>
          <p:cNvSpPr txBox="1"/>
          <p:nvPr/>
        </p:nvSpPr>
        <p:spPr>
          <a:xfrm>
            <a:off x="228600" y="2895600"/>
            <a:ext cx="8610600" cy="3034677"/>
          </a:xfrm>
          <a:prstGeom prst="rect">
            <a:avLst/>
          </a:prstGeom>
          <a:noFill/>
        </p:spPr>
        <p:txBody>
          <a:bodyPr wrap="square" rtlCol="0">
            <a:spAutoFit/>
          </a:bodyPr>
          <a:lstStyle/>
          <a:p>
            <a:pPr marL="342883" lvl="0" indent="-342883" algn="ctr" defTabSz="914354">
              <a:spcBef>
                <a:spcPct val="20000"/>
              </a:spcBef>
              <a:defRPr/>
            </a:pPr>
            <a:r>
              <a:rPr lang="en-US" sz="1200" dirty="0" smtClean="0">
                <a:latin typeface="Times New Roman" pitchFamily="18" charset="0"/>
                <a:cs typeface="Times New Roman" pitchFamily="18" charset="0"/>
              </a:rPr>
              <a:t>Group Leader: </a:t>
            </a:r>
            <a:r>
              <a:rPr lang="en-US" sz="1600" dirty="0" smtClean="0"/>
              <a:t>Judy </a:t>
            </a:r>
            <a:r>
              <a:rPr lang="en-US" sz="1600" dirty="0" err="1" smtClean="0"/>
              <a:t>Qiu</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Staff : </a:t>
            </a:r>
            <a:r>
              <a:rPr lang="en-US" sz="1600" dirty="0" smtClean="0"/>
              <a:t>Adam Hughes</a:t>
            </a:r>
          </a:p>
          <a:p>
            <a:pPr marL="342883" lvl="0" indent="-342883" algn="ctr" defTabSz="914354">
              <a:spcBef>
                <a:spcPct val="20000"/>
              </a:spcBef>
              <a:defRPr/>
            </a:pPr>
            <a:r>
              <a:rPr lang="en-US" sz="1200" dirty="0" smtClean="0">
                <a:latin typeface="Times New Roman" pitchFamily="18" charset="0"/>
                <a:cs typeface="Times New Roman" pitchFamily="18" charset="0"/>
              </a:rPr>
              <a:t>CS PhD: </a:t>
            </a:r>
            <a:r>
              <a:rPr lang="en-US" sz="1600" dirty="0" err="1" smtClean="0"/>
              <a:t>Jaliya</a:t>
            </a:r>
            <a:r>
              <a:rPr lang="en-US" sz="1600" dirty="0" smtClean="0"/>
              <a:t> </a:t>
            </a:r>
            <a:r>
              <a:rPr lang="en-US" sz="1600" dirty="0" err="1" smtClean="0"/>
              <a:t>Ekanayake</a:t>
            </a:r>
            <a:r>
              <a:rPr lang="en-US" sz="1600" dirty="0" smtClean="0"/>
              <a:t>, </a:t>
            </a:r>
            <a:r>
              <a:rPr lang="en-US" sz="1600" dirty="0" err="1" smtClean="0"/>
              <a:t>Thilina</a:t>
            </a:r>
            <a:r>
              <a:rPr lang="en-US" sz="1600" dirty="0" smtClean="0"/>
              <a:t> </a:t>
            </a:r>
            <a:r>
              <a:rPr lang="en-US" sz="1600" dirty="0" err="1" smtClean="0"/>
              <a:t>Gunarathne</a:t>
            </a:r>
            <a:r>
              <a:rPr lang="en-US" sz="1600" dirty="0" smtClean="0"/>
              <a:t>, </a:t>
            </a:r>
            <a:r>
              <a:rPr lang="en-US" sz="1600" dirty="0" err="1" smtClean="0"/>
              <a:t>Jong</a:t>
            </a:r>
            <a:r>
              <a:rPr lang="en-US" sz="1600" dirty="0" smtClean="0"/>
              <a:t> </a:t>
            </a:r>
            <a:r>
              <a:rPr lang="en-US" sz="1600" dirty="0" err="1" smtClean="0"/>
              <a:t>Youl</a:t>
            </a:r>
            <a:r>
              <a:rPr lang="en-US" sz="1600" dirty="0" smtClean="0"/>
              <a:t> </a:t>
            </a:r>
            <a:r>
              <a:rPr lang="en-US" sz="1600" dirty="0" err="1" smtClean="0"/>
              <a:t>Choi</a:t>
            </a:r>
            <a:r>
              <a:rPr lang="en-US" sz="1600" dirty="0" smtClean="0"/>
              <a:t>, </a:t>
            </a:r>
            <a:r>
              <a:rPr lang="en-US" sz="1600" dirty="0" err="1" smtClean="0"/>
              <a:t>Seung-Hee</a:t>
            </a:r>
            <a:r>
              <a:rPr lang="en-US" sz="1600" dirty="0" smtClean="0"/>
              <a:t> </a:t>
            </a:r>
            <a:r>
              <a:rPr lang="en-US" sz="1600" dirty="0" err="1" smtClean="0"/>
              <a:t>Bae</a:t>
            </a:r>
            <a:r>
              <a:rPr lang="en-US" sz="1600" dirty="0" smtClean="0"/>
              <a:t>,  </a:t>
            </a:r>
          </a:p>
          <a:p>
            <a:pPr marL="342883" lvl="0" indent="-342883" algn="ctr" defTabSz="914354">
              <a:spcBef>
                <a:spcPct val="20000"/>
              </a:spcBef>
              <a:defRPr/>
            </a:pPr>
            <a:r>
              <a:rPr lang="en-US" sz="1600" dirty="0" smtClean="0"/>
              <a:t>Yang </a:t>
            </a:r>
            <a:r>
              <a:rPr lang="en-US" sz="1600" dirty="0" err="1" smtClean="0"/>
              <a:t>Ruan</a:t>
            </a:r>
            <a:r>
              <a:rPr lang="en-US" sz="1600" dirty="0" smtClean="0"/>
              <a:t>, </a:t>
            </a:r>
            <a:r>
              <a:rPr lang="en-US" sz="1600" dirty="0" err="1" smtClean="0"/>
              <a:t>Hui</a:t>
            </a:r>
            <a:r>
              <a:rPr lang="en-US" sz="1600" dirty="0" smtClean="0"/>
              <a:t> Li, </a:t>
            </a:r>
            <a:r>
              <a:rPr lang="en-US" sz="1600" dirty="0" err="1" smtClean="0"/>
              <a:t>Bingjing</a:t>
            </a:r>
            <a:r>
              <a:rPr lang="en-US" sz="1600" dirty="0" smtClean="0"/>
              <a:t> Zhang, </a:t>
            </a:r>
            <a:r>
              <a:rPr lang="en-US" sz="1600" dirty="0" err="1" smtClean="0"/>
              <a:t>Saliya</a:t>
            </a:r>
            <a:r>
              <a:rPr lang="en-US" sz="1600" dirty="0" smtClean="0"/>
              <a:t> </a:t>
            </a:r>
            <a:r>
              <a:rPr lang="en-US" sz="1600" dirty="0" err="1" smtClean="0"/>
              <a:t>Ekanayake</a:t>
            </a:r>
            <a:r>
              <a:rPr lang="en-US" sz="1600" dirty="0" smtClean="0"/>
              <a:t>,</a:t>
            </a:r>
          </a:p>
          <a:p>
            <a:pPr marL="342883" lvl="0" indent="-342883" algn="ctr" defTabSz="914354">
              <a:spcBef>
                <a:spcPct val="20000"/>
              </a:spcBef>
              <a:defRPr/>
            </a:pPr>
            <a:r>
              <a:rPr lang="en-US" sz="1200" dirty="0" smtClean="0">
                <a:latin typeface="Times New Roman" pitchFamily="18" charset="0"/>
                <a:cs typeface="Times New Roman" pitchFamily="18" charset="0"/>
              </a:rPr>
              <a:t>CS Masters: </a:t>
            </a:r>
            <a:r>
              <a:rPr lang="en-US" sz="1600" dirty="0" smtClean="0"/>
              <a:t>Stephen Wu </a:t>
            </a:r>
          </a:p>
          <a:p>
            <a:pPr marL="342883" indent="-342883" algn="ctr" defTabSz="914354">
              <a:spcBef>
                <a:spcPct val="20000"/>
              </a:spcBef>
              <a:defRPr/>
            </a:pPr>
            <a:r>
              <a:rPr lang="en-US" sz="1200" dirty="0" smtClean="0">
                <a:latin typeface="Times New Roman" pitchFamily="18" charset="0"/>
                <a:cs typeface="Times New Roman" pitchFamily="18" charset="0"/>
              </a:rPr>
              <a:t>Undergraduates: </a:t>
            </a:r>
            <a:r>
              <a:rPr lang="en-US" sz="1600" dirty="0" smtClean="0"/>
              <a:t>Zachary </a:t>
            </a:r>
            <a:r>
              <a:rPr lang="en-US" sz="1600" dirty="0" err="1" smtClean="0"/>
              <a:t>Adda</a:t>
            </a:r>
            <a:r>
              <a:rPr lang="en-US" sz="1600" dirty="0" smtClean="0"/>
              <a:t>, Jeremy </a:t>
            </a:r>
            <a:r>
              <a:rPr lang="en-US" sz="1600" dirty="0" err="1" smtClean="0"/>
              <a:t>Kasting</a:t>
            </a:r>
            <a:r>
              <a:rPr lang="en-US" sz="1600" dirty="0" smtClean="0"/>
              <a:t>, William Bowman </a:t>
            </a:r>
          </a:p>
          <a:p>
            <a:pPr marL="342883" indent="-342883" algn="ctr" defTabSz="914354">
              <a:spcBef>
                <a:spcPct val="20000"/>
              </a:spcBef>
              <a:defRPr/>
            </a:pPr>
            <a:endParaRPr lang="en-US" sz="1600" dirty="0" smtClean="0"/>
          </a:p>
          <a:p>
            <a:pPr marL="342883" indent="-342883" algn="ctr" defTabSz="914354">
              <a:spcBef>
                <a:spcPct val="20000"/>
              </a:spcBef>
              <a:defRPr/>
            </a:pPr>
            <a:endParaRPr lang="en-US" sz="1600" dirty="0" smtClean="0"/>
          </a:p>
          <a:p>
            <a:pPr marL="342883" indent="-342883" algn="ctr" defTabSz="914354">
              <a:spcBef>
                <a:spcPct val="20000"/>
              </a:spcBef>
              <a:defRPr/>
            </a:pPr>
            <a:r>
              <a:rPr lang="en-US" sz="1600" dirty="0" smtClean="0">
                <a:hlinkClick r:id="rId4"/>
              </a:rPr>
              <a:t>http://salsahpc.indiana.edu/content/cloud-materials</a:t>
            </a:r>
            <a:r>
              <a:rPr lang="en-US" sz="1600" dirty="0" smtClean="0"/>
              <a:t> Cloud Tutorial Material</a:t>
            </a:r>
          </a:p>
          <a:p>
            <a:pPr marL="342883" indent="-342883" defTabSz="914354">
              <a:spcBef>
                <a:spcPct val="20000"/>
              </a:spcBef>
              <a:defRPr/>
            </a:pPr>
            <a:endParaRPr lang="en-US" sz="1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Clouds hide Complexity</a:t>
            </a:r>
            <a:endParaRPr lang="en-US" dirty="0"/>
          </a:p>
        </p:txBody>
      </p:sp>
      <p:sp>
        <p:nvSpPr>
          <p:cNvPr id="3" name="Content Placeholder 2"/>
          <p:cNvSpPr>
            <a:spLocks noGrp="1"/>
          </p:cNvSpPr>
          <p:nvPr>
            <p:ph idx="1"/>
          </p:nvPr>
        </p:nvSpPr>
        <p:spPr>
          <a:xfrm>
            <a:off x="304800" y="990600"/>
            <a:ext cx="8610600" cy="2971800"/>
          </a:xfrm>
        </p:spPr>
        <p:txBody>
          <a:bodyPr>
            <a:normAutofit fontScale="92500"/>
          </a:bodyPr>
          <a:lstStyle/>
          <a:p>
            <a:r>
              <a:rPr lang="en-US" sz="2400" dirty="0"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a:t>
            </a:r>
            <a:r>
              <a:rPr lang="en-US" sz="2400" dirty="0" err="1" smtClean="0"/>
              <a:t>interaface</a:t>
            </a:r>
            <a:endParaRPr lang="en-US" sz="2400" dirty="0" smtClean="0"/>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(Instruments) </a:t>
            </a:r>
            <a:r>
              <a:rPr lang="en-US" sz="2400" dirty="0" smtClean="0"/>
              <a:t>as a </a:t>
            </a:r>
            <a:r>
              <a:rPr lang="en-US" sz="2400" dirty="0" smtClean="0">
                <a:solidFill>
                  <a:srgbClr val="FF0000"/>
                </a:solidFill>
              </a:rPr>
              <a:t>Service</a:t>
            </a:r>
          </a:p>
          <a:p>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4435" name="Picture 3"/>
          <p:cNvPicPr>
            <a:picLocks noChangeAspect="1" noChangeArrowheads="1"/>
          </p:cNvPicPr>
          <p:nvPr/>
        </p:nvPicPr>
        <p:blipFill>
          <a:blip r:embed="rId3" cstate="print"/>
          <a:srcRect/>
          <a:stretch>
            <a:fillRect/>
          </a:stretch>
        </p:blipFill>
        <p:spPr bwMode="auto">
          <a:xfrm>
            <a:off x="4667250" y="3943350"/>
            <a:ext cx="4476750" cy="2914650"/>
          </a:xfrm>
          <a:prstGeom prst="rect">
            <a:avLst/>
          </a:prstGeom>
          <a:noFill/>
          <a:ln w="9525">
            <a:noFill/>
            <a:miter lim="800000"/>
            <a:headEnd/>
            <a:tailEnd/>
          </a:ln>
          <a:effectLst/>
        </p:spPr>
      </p:pic>
      <p:sp>
        <p:nvSpPr>
          <p:cNvPr id="7" name="TextBox 6"/>
          <p:cNvSpPr txBox="1"/>
          <p:nvPr/>
        </p:nvSpPr>
        <p:spPr>
          <a:xfrm>
            <a:off x="1" y="3962400"/>
            <a:ext cx="4648200" cy="2862322"/>
          </a:xfrm>
          <a:prstGeom prst="rect">
            <a:avLst/>
          </a:prstGeom>
          <a:noFill/>
        </p:spPr>
        <p:txBody>
          <a:bodyPr wrap="square" rtlCol="0">
            <a:spAutoFit/>
          </a:bodyPr>
          <a:lstStyle/>
          <a:p>
            <a:pPr algn="l"/>
            <a:r>
              <a:rPr lang="en-US" sz="2000" dirty="0" smtClean="0"/>
              <a:t>2 Google warehouses of computers on the banks of the Columbia River, in The </a:t>
            </a:r>
            <a:r>
              <a:rPr lang="en-US" sz="2000" dirty="0" err="1" smtClean="0"/>
              <a:t>Dalles</a:t>
            </a:r>
            <a:r>
              <a:rPr lang="en-US" sz="2000" dirty="0" smtClean="0"/>
              <a:t>, Oregon</a:t>
            </a:r>
          </a:p>
          <a:p>
            <a:pPr algn="l"/>
            <a:r>
              <a:rPr lang="en-US" sz="2000" dirty="0" smtClean="0"/>
              <a:t>Such centers use 20MW-200MW </a:t>
            </a:r>
          </a:p>
          <a:p>
            <a:pPr algn="l"/>
            <a:r>
              <a:rPr lang="en-US" sz="2000" dirty="0" smtClean="0"/>
              <a:t>(Future) each </a:t>
            </a:r>
          </a:p>
          <a:p>
            <a:pPr algn="l"/>
            <a:r>
              <a:rPr lang="en-US" sz="2000" dirty="0" smtClean="0"/>
              <a:t>150 watts per core</a:t>
            </a:r>
          </a:p>
          <a:p>
            <a:pPr algn="l"/>
            <a:r>
              <a:rPr lang="en-US" sz="2000" dirty="0" smtClean="0"/>
              <a:t>Save money from large size, positioning with cheap power and access with Internet</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Data Center Landscape</a:t>
            </a:r>
            <a:endParaRPr lang="en-US" dirty="0"/>
          </a:p>
        </p:txBody>
      </p:sp>
      <p:sp>
        <p:nvSpPr>
          <p:cNvPr id="3" name="Text Placeholder 2"/>
          <p:cNvSpPr>
            <a:spLocks noGrp="1"/>
          </p:cNvSpPr>
          <p:nvPr>
            <p:ph type="body" sz="quarter" idx="10"/>
          </p:nvPr>
        </p:nvSpPr>
        <p:spPr>
          <a:xfrm>
            <a:off x="76200" y="1371600"/>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1464232-CAAE-48C8-B8B7-230EFFAF9A01}"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7</a:t>
            </a:fld>
            <a:endParaRPr lang="en-US" sz="1000" dirty="0">
              <a:solidFill>
                <a:srgbClr val="FFFFFF"/>
              </a:solidFill>
              <a:effectLst>
                <a:outerShdw blurRad="38100" dist="38100" dir="2700000" algn="tl">
                  <a:srgbClr val="000000"/>
                </a:outerShdw>
              </a:effectLst>
              <a:latin typeface="Verdana" pitchFamily="34" charset="0"/>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algn="ctr" defTabSz="1289050">
              <a:lnSpc>
                <a:spcPct val="90000"/>
              </a:lnSpc>
              <a:spcBef>
                <a:spcPct val="0"/>
              </a:spcBef>
              <a:spcAft>
                <a:spcPct val="35000"/>
              </a:spcAft>
            </a:pPr>
            <a:r>
              <a:rPr lang="en-US" sz="2000" dirty="0" err="1" smtClean="0">
                <a:solidFill>
                  <a:srgbClr val="0000FF"/>
                </a:solidFill>
              </a:rPr>
              <a:t>SaaS</a:t>
            </a:r>
            <a:r>
              <a:rPr lang="en-US" sz="2000" dirty="0" smtClean="0">
                <a:solidFill>
                  <a:prstClr val="black"/>
                </a:solidFill>
              </a:rPr>
              <a:t>: Software as a Service</a:t>
            </a:r>
          </a:p>
          <a:p>
            <a:pPr algn="ctr" defTabSz="1289050">
              <a:lnSpc>
                <a:spcPct val="90000"/>
              </a:lnSpc>
              <a:spcBef>
                <a:spcPct val="0"/>
              </a:spcBef>
              <a:spcAft>
                <a:spcPct val="35000"/>
              </a:spcAft>
            </a:pPr>
            <a:r>
              <a:rPr lang="en-US" sz="1600" dirty="0" smtClean="0">
                <a:solidFill>
                  <a:prstClr val="black"/>
                </a:solidFill>
              </a:rPr>
              <a:t>(e.g. CFD or Search documents/web are services)</a:t>
            </a:r>
            <a:endParaRPr lang="en-US" sz="1600" dirty="0">
              <a:solidFill>
                <a:prstClr val="black"/>
              </a:solidFill>
            </a:endParaRPr>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IaaS</a:t>
            </a:r>
            <a:r>
              <a:rPr lang="en-US" sz="1600" dirty="0" smtClean="0">
                <a:solidFill>
                  <a:srgbClr val="0000FF"/>
                </a:solidFill>
              </a:rPr>
              <a:t> </a:t>
            </a:r>
            <a:r>
              <a:rPr lang="en-US" sz="1600" dirty="0" smtClean="0">
                <a:solidFill>
                  <a:prstClr val="black"/>
                </a:solidFill>
              </a:rPr>
              <a:t>(</a:t>
            </a:r>
            <a:r>
              <a:rPr lang="en-US" sz="2000" dirty="0" err="1" smtClean="0">
                <a:solidFill>
                  <a:srgbClr val="0000FF"/>
                </a:solidFill>
              </a:rPr>
              <a:t>HaaS</a:t>
            </a:r>
            <a:r>
              <a:rPr lang="en-US" sz="1600" dirty="0" smtClean="0">
                <a:solidFill>
                  <a:prstClr val="black"/>
                </a:solidFill>
              </a:rPr>
              <a:t>): Infrastructure as a Service </a:t>
            </a:r>
          </a:p>
          <a:p>
            <a:pPr algn="ctr" defTabSz="711200">
              <a:lnSpc>
                <a:spcPct val="90000"/>
              </a:lnSpc>
              <a:spcBef>
                <a:spcPct val="0"/>
              </a:spcBef>
              <a:spcAft>
                <a:spcPct val="35000"/>
              </a:spcAft>
            </a:pPr>
            <a:r>
              <a:rPr lang="en-US" sz="1600" dirty="0" smtClean="0">
                <a:solidFill>
                  <a:prstClr val="black"/>
                </a:solidFill>
              </a:rPr>
              <a:t>(get computer time with a credit card and with a Web interface like EC2)</a:t>
            </a:r>
            <a:endParaRPr lang="en-US" sz="1600" dirty="0">
              <a:solidFill>
                <a:prstClr val="black"/>
              </a:solidFill>
            </a:endParaRPr>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defTabSz="711200">
              <a:lnSpc>
                <a:spcPct val="90000"/>
              </a:lnSpc>
              <a:spcBef>
                <a:spcPct val="0"/>
              </a:spcBef>
              <a:spcAft>
                <a:spcPct val="35000"/>
              </a:spcAft>
            </a:pPr>
            <a:r>
              <a:rPr lang="en-US" sz="2000" dirty="0" err="1" smtClean="0">
                <a:solidFill>
                  <a:srgbClr val="0000FF"/>
                </a:solidFill>
              </a:rPr>
              <a:t>PaaS</a:t>
            </a:r>
            <a:r>
              <a:rPr lang="en-US" sz="1600" dirty="0" smtClean="0">
                <a:solidFill>
                  <a:prstClr val="black"/>
                </a:solidFill>
              </a:rPr>
              <a:t>: Platform as a Service</a:t>
            </a:r>
          </a:p>
          <a:p>
            <a:pPr algn="ctr" defTabSz="711200">
              <a:lnSpc>
                <a:spcPct val="90000"/>
              </a:lnSpc>
              <a:spcBef>
                <a:spcPct val="0"/>
              </a:spcBef>
              <a:spcAft>
                <a:spcPct val="35000"/>
              </a:spcAft>
            </a:pPr>
            <a:r>
              <a:rPr lang="en-US" sz="1600" dirty="0" err="1" smtClean="0">
                <a:solidFill>
                  <a:prstClr val="black"/>
                </a:solidFill>
              </a:rPr>
              <a:t>IaaS</a:t>
            </a:r>
            <a:r>
              <a:rPr lang="en-US" sz="1600" dirty="0" smtClean="0">
                <a:solidFill>
                  <a:prstClr val="black"/>
                </a:solidFill>
              </a:rPr>
              <a:t> plus core software capabilities on which you build  </a:t>
            </a:r>
            <a:r>
              <a:rPr lang="en-US" sz="1600" dirty="0" err="1" smtClean="0">
                <a:solidFill>
                  <a:prstClr val="black"/>
                </a:solidFill>
              </a:rPr>
              <a:t>SaaS</a:t>
            </a:r>
            <a:endParaRPr lang="en-US" sz="1600" dirty="0" smtClean="0">
              <a:solidFill>
                <a:prstClr val="black"/>
              </a:solidFill>
            </a:endParaRPr>
          </a:p>
          <a:p>
            <a:pPr algn="ctr" defTabSz="711200">
              <a:lnSpc>
                <a:spcPct val="90000"/>
              </a:lnSpc>
              <a:spcBef>
                <a:spcPct val="0"/>
              </a:spcBef>
              <a:spcAft>
                <a:spcPct val="35000"/>
              </a:spcAft>
            </a:pPr>
            <a:r>
              <a:rPr lang="en-US" sz="1600" dirty="0" smtClean="0">
                <a:solidFill>
                  <a:prstClr val="black"/>
                </a:solidFill>
              </a:rPr>
              <a:t>(e.g. Azure is a </a:t>
            </a:r>
            <a:r>
              <a:rPr lang="en-US" sz="1600" dirty="0" err="1" smtClean="0">
                <a:solidFill>
                  <a:prstClr val="black"/>
                </a:solidFill>
              </a:rPr>
              <a:t>PaaS</a:t>
            </a:r>
            <a:r>
              <a:rPr lang="en-US" sz="1600" dirty="0" smtClean="0">
                <a:solidFill>
                  <a:prstClr val="black"/>
                </a:solidFill>
              </a:rPr>
              <a:t>; MapReduce is a Platform)</a:t>
            </a:r>
            <a:r>
              <a:rPr lang="en-US" sz="1600" dirty="0" smtClean="0">
                <a:solidFill>
                  <a:srgbClr val="FF0000"/>
                </a:solidFill>
              </a:rPr>
              <a:t> </a:t>
            </a:r>
            <a:endParaRPr lang="en-US" sz="1600" dirty="0">
              <a:solidFill>
                <a:prstClr val="black"/>
              </a:solidFill>
            </a:endParaRPr>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solidFill>
                  <a:prstClr val="black"/>
                </a:solidFill>
              </a:rPr>
              <a:t>Is “Research as a Service”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447800" y="1219200"/>
            <a:ext cx="6172200" cy="5334000"/>
          </a:xfrm>
          <a:prstGeom prst="rect">
            <a:avLst/>
          </a:prstGeom>
          <a:noFill/>
          <a:ln w="9525">
            <a:noFill/>
            <a:miter lim="800000"/>
            <a:headEnd/>
            <a:tailEnd/>
          </a:ln>
        </p:spPr>
      </p:pic>
      <p:grpSp>
        <p:nvGrpSpPr>
          <p:cNvPr id="2" name="Group 12"/>
          <p:cNvGrpSpPr/>
          <p:nvPr/>
        </p:nvGrpSpPr>
        <p:grpSpPr>
          <a:xfrm>
            <a:off x="0" y="12192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990600" y="381000"/>
            <a:ext cx="6629400" cy="731838"/>
          </a:xfrm>
          <a:prstGeom prst="rect">
            <a:avLst/>
          </a:prstGeom>
        </p:spPr>
        <p:txBody>
          <a:bodyPr/>
          <a:lstStyle/>
          <a:p>
            <a:pPr algn="ctr">
              <a:spcBef>
                <a:spcPct val="0"/>
              </a:spcBef>
              <a:defRPr/>
            </a:pPr>
            <a:r>
              <a:rPr lang="en-US" sz="4400" dirty="0" smtClean="0">
                <a:solidFill>
                  <a:prstClr val="black"/>
                </a:solidFill>
              </a:rPr>
              <a:t>Commercial Cloud</a:t>
            </a:r>
            <a:endParaRPr lang="en-US" sz="4400" dirty="0">
              <a:solidFill>
                <a:prstClr val="black"/>
              </a:solidFill>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solidFill>
                  <a:prstClr val="black"/>
                </a:solidFill>
              </a:rPr>
              <a:t>Software</a:t>
            </a:r>
            <a:endParaRPr lang="en-US" sz="1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381000" y="1143000"/>
            <a:ext cx="8610600" cy="5715000"/>
          </a:xfrm>
        </p:spPr>
        <p:txBody>
          <a:bodyPr>
            <a:normAutofit fontScale="92500" lnSpcReduction="1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still critical concept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3483</Words>
  <Application>Microsoft Office PowerPoint</Application>
  <PresentationFormat>On-screen Show (4:3)</PresentationFormat>
  <Paragraphs>636</Paragraphs>
  <Slides>48</Slides>
  <Notes>48</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3_Office Theme</vt:lpstr>
      <vt:lpstr>4_Office Theme</vt:lpstr>
      <vt:lpstr>Cloud Technologies and Data Intensive Applications</vt:lpstr>
      <vt:lpstr>Important Trends</vt:lpstr>
      <vt:lpstr>Slide 3</vt:lpstr>
      <vt:lpstr>Clouds as Cost Effective Data Centers</vt:lpstr>
      <vt:lpstr>Clouds hide Complexity</vt:lpstr>
      <vt:lpstr>The Data Center Landscape</vt:lpstr>
      <vt:lpstr>Clouds hide Complexity</vt:lpstr>
      <vt:lpstr>Slide 8</vt:lpstr>
      <vt:lpstr>Philosophy of Clouds and Grids</vt:lpstr>
      <vt:lpstr>Slide 10</vt:lpstr>
      <vt:lpstr>MapReduce “File/Data Repository” Parallelism</vt:lpstr>
      <vt:lpstr>Cloud Computing: Infrastructure and Runtimes</vt:lpstr>
      <vt:lpstr>MapReduce</vt:lpstr>
      <vt:lpstr>Hadoop &amp; Dryad</vt:lpstr>
      <vt:lpstr>High Energy Physics Data Analysis</vt:lpstr>
      <vt:lpstr>Reduce Phase of Particle Physics  “Find the Higgs” using Dryad</vt:lpstr>
      <vt:lpstr>Fault Tolerance and MapReduce</vt:lpstr>
      <vt:lpstr>DNA Sequencing Pipeline</vt:lpstr>
      <vt:lpstr>Alu and Metagenomics Workflow</vt:lpstr>
      <vt:lpstr>Biology MDS and Clustering Results</vt:lpstr>
      <vt:lpstr>All-Pairs Using DryadLINQ</vt:lpstr>
      <vt:lpstr>Hadoop/Dryad Comparison Inhomogeneous Data I</vt:lpstr>
      <vt:lpstr>Hadoop/Dryad Comparison Inhomogeneous Data II</vt:lpstr>
      <vt:lpstr>Hadoop VM Performance Degradation</vt:lpstr>
      <vt:lpstr>Application Classes </vt:lpstr>
      <vt:lpstr>Applications &amp; Different Interconnection Patterns</vt:lpstr>
      <vt:lpstr>Twister(MapReduce++)</vt:lpstr>
      <vt:lpstr>Iterative Computations</vt:lpstr>
      <vt:lpstr>Slide 29</vt:lpstr>
      <vt:lpstr>Slide 30</vt:lpstr>
      <vt:lpstr>Slide 31</vt:lpstr>
      <vt:lpstr>Slide 32</vt:lpstr>
      <vt:lpstr>Slide 33</vt:lpstr>
      <vt:lpstr>Slide 34</vt:lpstr>
      <vt:lpstr>Slide 35</vt:lpstr>
      <vt:lpstr>Cap3 Performance with different EC2 Instance Types</vt:lpstr>
      <vt:lpstr>Sequence Assembly in the Clouds</vt:lpstr>
      <vt:lpstr>Cost to assemble to process 4096 FASTA files</vt:lpstr>
      <vt:lpstr>FutureGrid Concepts</vt:lpstr>
      <vt:lpstr>FutureGrid: a Grid Testbed</vt:lpstr>
      <vt:lpstr>FutureGrid Partners</vt:lpstr>
      <vt:lpstr>Dynamic Provisioning</vt:lpstr>
      <vt:lpstr>Dynamic Virtual Clusters</vt:lpstr>
      <vt:lpstr>Slide 44</vt:lpstr>
      <vt:lpstr>Clouds MapReduce and eScience I</vt:lpstr>
      <vt:lpstr>Clouds MapReduce and eScience II</vt:lpstr>
      <vt:lpstr>Broad Architecture Components</vt:lpstr>
      <vt:lpstr>Slide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60</cp:revision>
  <dcterms:created xsi:type="dcterms:W3CDTF">2010-05-04T01:29:55Z</dcterms:created>
  <dcterms:modified xsi:type="dcterms:W3CDTF">2010-06-02T07:55:10Z</dcterms:modified>
</cp:coreProperties>
</file>