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2" r:id="rId3"/>
    <p:sldId id="263" r:id="rId4"/>
    <p:sldId id="259" r:id="rId5"/>
    <p:sldId id="260" r:id="rId6"/>
    <p:sldId id="274" r:id="rId7"/>
    <p:sldId id="275" r:id="rId8"/>
    <p:sldId id="276" r:id="rId9"/>
    <p:sldId id="261" r:id="rId10"/>
    <p:sldId id="264" r:id="rId11"/>
    <p:sldId id="271" r:id="rId12"/>
    <p:sldId id="272" r:id="rId13"/>
    <p:sldId id="273" r:id="rId14"/>
    <p:sldId id="265" r:id="rId15"/>
    <p:sldId id="278" r:id="rId16"/>
    <p:sldId id="279" r:id="rId17"/>
    <p:sldId id="280" r:id="rId18"/>
    <p:sldId id="281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8" d="100"/>
          <a:sy n="158" d="100"/>
        </p:scale>
        <p:origin x="-1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E3107-3277-9B40-8CB4-4508C9F1EF58}" type="datetimeFigureOut">
              <a:rPr lang="en-US" smtClean="0"/>
              <a:t>2/3/12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E1C78-92F4-3F47-9820-C3A4E7025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92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64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484-C307-D748-AB81-BDE5CE3423BD}" type="datetimeFigureOut">
              <a:rPr lang="en-US" smtClean="0"/>
              <a:t>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B55-DE31-1E4E-89CB-CBD848C1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09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484-C307-D748-AB81-BDE5CE3423BD}" type="datetimeFigureOut">
              <a:rPr lang="en-US" smtClean="0"/>
              <a:t>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B55-DE31-1E4E-89CB-CBD848C1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484-C307-D748-AB81-BDE5CE3423BD}" type="datetimeFigureOut">
              <a:rPr lang="en-US" smtClean="0"/>
              <a:t>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B55-DE31-1E4E-89CB-CBD848C1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16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484-C307-D748-AB81-BDE5CE3423BD}" type="datetimeFigureOut">
              <a:rPr lang="en-US" smtClean="0"/>
              <a:t>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B55-DE31-1E4E-89CB-CBD848C1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6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484-C307-D748-AB81-BDE5CE3423BD}" type="datetimeFigureOut">
              <a:rPr lang="en-US" smtClean="0"/>
              <a:t>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B55-DE31-1E4E-89CB-CBD848C1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1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484-C307-D748-AB81-BDE5CE3423BD}" type="datetimeFigureOut">
              <a:rPr lang="en-US" smtClean="0"/>
              <a:t>2/3/12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B55-DE31-1E4E-89CB-CBD848C1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7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484-C307-D748-AB81-BDE5CE3423BD}" type="datetimeFigureOut">
              <a:rPr lang="en-US" smtClean="0"/>
              <a:t>2/3/12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B55-DE31-1E4E-89CB-CBD848C1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37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484-C307-D748-AB81-BDE5CE3423BD}" type="datetimeFigureOut">
              <a:rPr lang="en-US" smtClean="0"/>
              <a:t>2/3/12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B55-DE31-1E4E-89CB-CBD848C1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80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484-C307-D748-AB81-BDE5CE3423BD}" type="datetimeFigureOut">
              <a:rPr lang="en-US" smtClean="0"/>
              <a:t>2/3/12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B55-DE31-1E4E-89CB-CBD848C1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68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484-C307-D748-AB81-BDE5CE3423BD}" type="datetimeFigureOut">
              <a:rPr lang="en-US" smtClean="0"/>
              <a:t>2/3/12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B55-DE31-1E4E-89CB-CBD848C1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15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484-C307-D748-AB81-BDE5CE3423BD}" type="datetimeFigureOut">
              <a:rPr lang="en-US" smtClean="0"/>
              <a:t>2/3/12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AFB55-DE31-1E4E-89CB-CBD848C1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45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7D484-C307-D748-AB81-BDE5CE3423BD}" type="datetimeFigureOut">
              <a:rPr lang="en-US" smtClean="0"/>
              <a:t>2/3/12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AFB55-DE31-1E4E-89CB-CBD848C1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0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IU </a:t>
            </a:r>
            <a:r>
              <a:rPr lang="en-US" dirty="0" err="1" smtClean="0"/>
              <a:t>QuakeSim</a:t>
            </a:r>
            <a:r>
              <a:rPr lang="en-US" dirty="0" smtClean="0"/>
              <a:t>/E-DECIDER Effort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63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Our current </a:t>
            </a:r>
            <a:r>
              <a:rPr lang="en-US" dirty="0" err="1"/>
              <a:t>GeoServer</a:t>
            </a:r>
            <a:r>
              <a:rPr lang="en-US" dirty="0"/>
              <a:t> instance serves as a proof of concept for handling data collections of geophysical imagery data, providing APIs for data access, and demonstrating how to do basic computations near the data.  </a:t>
            </a:r>
            <a:endParaRPr lang="en-US" dirty="0" smtClean="0"/>
          </a:p>
          <a:p>
            <a:r>
              <a:rPr lang="en-US" dirty="0" smtClean="0"/>
              <a:t>We are now moving </a:t>
            </a:r>
            <a:r>
              <a:rPr lang="en-US" dirty="0" err="1" smtClean="0"/>
              <a:t>GeoServer</a:t>
            </a:r>
            <a:r>
              <a:rPr lang="en-US" dirty="0" smtClean="0"/>
              <a:t> to Amazon’s cloud </a:t>
            </a:r>
            <a:endParaRPr lang="en-US" dirty="0"/>
          </a:p>
          <a:p>
            <a:pPr lvl="1"/>
            <a:r>
              <a:rPr lang="en-US" dirty="0"/>
              <a:t>Investigate scalability strategies for cloud-GIS infrastructure on cloud-based data storage.</a:t>
            </a:r>
          </a:p>
          <a:p>
            <a:pPr lvl="1"/>
            <a:r>
              <a:rPr lang="en-US" dirty="0"/>
              <a:t>Build ready-to-use cloud GIS server as a virtual machine instance for rapid distribution of large amount of images and other geo-spatial data</a:t>
            </a:r>
          </a:p>
          <a:p>
            <a:pPr lvl="1"/>
            <a:r>
              <a:rPr lang="en-US" dirty="0"/>
              <a:t>Design and test work flow for geo-spatial data-chaining operations among multiple data distribution agencies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will evaluate network performance and compare to IU-based services before </a:t>
            </a:r>
            <a:r>
              <a:rPr lang="en-US" smtClean="0"/>
              <a:t>project completion.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335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What Applications work in 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16" y="762000"/>
            <a:ext cx="9042991" cy="5715000"/>
          </a:xfrm>
        </p:spPr>
        <p:txBody>
          <a:bodyPr/>
          <a:lstStyle/>
          <a:p>
            <a:r>
              <a:rPr lang="en-US" b="1" dirty="0" smtClean="0"/>
              <a:t>Pleasingly parallel </a:t>
            </a:r>
            <a:r>
              <a:rPr lang="en-US" dirty="0" smtClean="0"/>
              <a:t>applications of all sorts analyzing roughly independent data or spawning independent simulations</a:t>
            </a:r>
          </a:p>
          <a:p>
            <a:pPr lvl="1"/>
            <a:r>
              <a:rPr lang="en-US" b="1" dirty="0" smtClean="0"/>
              <a:t>Long tail </a:t>
            </a:r>
            <a:r>
              <a:rPr lang="en-US" dirty="0" smtClean="0"/>
              <a:t>of science</a:t>
            </a:r>
          </a:p>
          <a:p>
            <a:pPr lvl="1"/>
            <a:r>
              <a:rPr lang="en-US" dirty="0" smtClean="0"/>
              <a:t>Integration of distributed sensors (</a:t>
            </a:r>
            <a:r>
              <a:rPr lang="en-US" b="1" dirty="0" smtClean="0"/>
              <a:t>Internet of Things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Science Gateways </a:t>
            </a:r>
            <a:r>
              <a:rPr lang="en-US" dirty="0" smtClean="0"/>
              <a:t>and portals</a:t>
            </a:r>
          </a:p>
          <a:p>
            <a:r>
              <a:rPr lang="en-US" b="1" dirty="0" smtClean="0"/>
              <a:t>Workflow</a:t>
            </a:r>
            <a:r>
              <a:rPr lang="en-US" dirty="0" smtClean="0"/>
              <a:t> federating clouds and classic HPC</a:t>
            </a:r>
          </a:p>
          <a:p>
            <a:r>
              <a:rPr lang="en-US" b="1" dirty="0" smtClean="0"/>
              <a:t>Commercial and Science Data analytics </a:t>
            </a:r>
            <a:r>
              <a:rPr lang="en-US" dirty="0" smtClean="0"/>
              <a:t>that can use MapReduce </a:t>
            </a:r>
            <a:r>
              <a:rPr lang="en-US" b="1" dirty="0" smtClean="0"/>
              <a:t>(</a:t>
            </a:r>
            <a:r>
              <a:rPr lang="en-US" dirty="0" smtClean="0"/>
              <a:t>some of such apps) or its</a:t>
            </a:r>
            <a:r>
              <a:rPr lang="en-US" b="1" dirty="0" smtClean="0"/>
              <a:t> iterative </a:t>
            </a:r>
            <a:r>
              <a:rPr lang="en-US" dirty="0" smtClean="0"/>
              <a:t>variants (most</a:t>
            </a:r>
            <a:r>
              <a:rPr lang="en-US" dirty="0"/>
              <a:t> </a:t>
            </a:r>
            <a:r>
              <a:rPr lang="en-US" dirty="0" smtClean="0"/>
              <a:t>analytic apps)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84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b="1" dirty="0" smtClean="0"/>
              <a:t>Clouds and Grids/HPC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91600" cy="5715000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2800" dirty="0" smtClean="0"/>
              <a:t>Synchronization/communication Performance</a:t>
            </a:r>
            <a:br>
              <a:rPr lang="en-US" sz="2800" dirty="0" smtClean="0"/>
            </a:br>
            <a:r>
              <a:rPr lang="en-US" sz="2800" b="1" dirty="0" smtClean="0"/>
              <a:t>Grids &gt; Clouds &gt; Classic HPC Systems</a:t>
            </a:r>
          </a:p>
          <a:p>
            <a:pPr>
              <a:spcBef>
                <a:spcPts val="300"/>
              </a:spcBef>
            </a:pPr>
            <a:r>
              <a:rPr lang="en-US" sz="2800" dirty="0" smtClean="0"/>
              <a:t>Clouds appear to execute effectively Grid workloads but are not easily used for closely coupled HPC applications</a:t>
            </a:r>
          </a:p>
          <a:p>
            <a:pPr>
              <a:spcBef>
                <a:spcPts val="300"/>
              </a:spcBef>
            </a:pPr>
            <a:r>
              <a:rPr lang="en-US" sz="2800" b="1" dirty="0" smtClean="0"/>
              <a:t>Service Oriented Architectures </a:t>
            </a:r>
            <a:r>
              <a:rPr lang="en-US" sz="2800" dirty="0" smtClean="0"/>
              <a:t>and </a:t>
            </a:r>
            <a:r>
              <a:rPr lang="en-US" sz="2800" b="1" dirty="0" smtClean="0"/>
              <a:t>workflow </a:t>
            </a:r>
            <a:r>
              <a:rPr lang="en-US" sz="2800" dirty="0" smtClean="0"/>
              <a:t>appear to work similarly in both grids and clouds</a:t>
            </a:r>
          </a:p>
          <a:p>
            <a:pPr>
              <a:spcBef>
                <a:spcPts val="300"/>
              </a:spcBef>
            </a:pPr>
            <a:r>
              <a:rPr lang="en-US" sz="2800" dirty="0" smtClean="0"/>
              <a:t>Assume for immediate future, science supported by a mixture of</a:t>
            </a:r>
          </a:p>
          <a:p>
            <a:pPr lvl="1">
              <a:spcBef>
                <a:spcPts val="300"/>
              </a:spcBef>
            </a:pPr>
            <a:r>
              <a:rPr lang="en-US" b="1" dirty="0" smtClean="0"/>
              <a:t>Clouds</a:t>
            </a:r>
            <a:r>
              <a:rPr lang="en-US" dirty="0" smtClean="0"/>
              <a:t> – see previous application discussion</a:t>
            </a:r>
          </a:p>
          <a:p>
            <a:pPr lvl="1">
              <a:spcBef>
                <a:spcPts val="300"/>
              </a:spcBef>
            </a:pPr>
            <a:r>
              <a:rPr lang="en-US" b="1" dirty="0" smtClean="0"/>
              <a:t>Grids/High Throughput Systems </a:t>
            </a:r>
            <a:r>
              <a:rPr lang="en-US" dirty="0" smtClean="0"/>
              <a:t>(moving to clouds  as convenient)</a:t>
            </a:r>
          </a:p>
          <a:p>
            <a:pPr lvl="1">
              <a:spcBef>
                <a:spcPts val="300"/>
              </a:spcBef>
            </a:pPr>
            <a:r>
              <a:rPr lang="en-US" b="1" dirty="0" smtClean="0"/>
              <a:t>Supercomputers</a:t>
            </a:r>
            <a:r>
              <a:rPr lang="en-US" dirty="0" smtClean="0"/>
              <a:t> (“MPI Engines”) going to exascale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679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29"/>
            <a:ext cx="8229600" cy="961571"/>
          </a:xfrm>
        </p:spPr>
        <p:txBody>
          <a:bodyPr/>
          <a:lstStyle/>
          <a:p>
            <a:r>
              <a:rPr lang="en-US" b="1" dirty="0" smtClean="0"/>
              <a:t>Clouds and QuakeSim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Much of QuakeSim is very suitable for high throughput programming paradigm well supported by clouds</a:t>
            </a:r>
          </a:p>
          <a:p>
            <a:pPr lvl="1"/>
            <a:r>
              <a:rPr lang="en-US" dirty="0" smtClean="0"/>
              <a:t>e.g. running off many independent image or virtual California runs</a:t>
            </a:r>
          </a:p>
          <a:p>
            <a:pPr lvl="1"/>
            <a:r>
              <a:rPr lang="en-US" dirty="0" smtClean="0"/>
              <a:t>Supporting GPS sensors</a:t>
            </a:r>
          </a:p>
          <a:p>
            <a:r>
              <a:rPr lang="en-US" dirty="0" smtClean="0"/>
              <a:t>We have researched the unclear data model clouds looking at open source </a:t>
            </a:r>
            <a:r>
              <a:rPr lang="en-US" dirty="0" err="1" smtClean="0"/>
              <a:t>Hbase</a:t>
            </a:r>
            <a:r>
              <a:rPr lang="en-US" dirty="0" smtClean="0"/>
              <a:t> and HDFS technologies</a:t>
            </a:r>
          </a:p>
          <a:p>
            <a:r>
              <a:rPr lang="en-US" dirty="0" smtClean="0"/>
              <a:t>We have also significant work on improving MapReduce which is becoming in some areas dominant data analysis paradigm</a:t>
            </a:r>
          </a:p>
          <a:p>
            <a:pPr lvl="1"/>
            <a:r>
              <a:rPr lang="en-US" dirty="0" smtClean="0"/>
              <a:t>Better Scheduling</a:t>
            </a:r>
          </a:p>
          <a:p>
            <a:pPr lvl="1"/>
            <a:r>
              <a:rPr lang="en-US" dirty="0" smtClean="0"/>
              <a:t>Iterative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975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Never Hurts to Mention…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(IU) use </a:t>
            </a:r>
            <a:r>
              <a:rPr lang="en-US" dirty="0" err="1" smtClean="0"/>
              <a:t>SourceForge</a:t>
            </a:r>
            <a:r>
              <a:rPr lang="en-US" dirty="0" smtClean="0"/>
              <a:t> SVN for all code.  You can check activity of our code repository either through </a:t>
            </a:r>
            <a:r>
              <a:rPr lang="en-US" dirty="0" err="1" smtClean="0"/>
              <a:t>SourceForge</a:t>
            </a:r>
            <a:r>
              <a:rPr lang="en-US" dirty="0" smtClean="0"/>
              <a:t> or </a:t>
            </a:r>
            <a:r>
              <a:rPr lang="en-US" dirty="0" err="1" smtClean="0"/>
              <a:t>Ohloh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switched to JIRA from </a:t>
            </a:r>
            <a:r>
              <a:rPr lang="en-US" dirty="0" err="1" smtClean="0"/>
              <a:t>Bugzilla</a:t>
            </a:r>
            <a:r>
              <a:rPr lang="en-US" dirty="0" smtClean="0"/>
              <a:t> for task tracking, so you can follow along with what we are doing.</a:t>
            </a:r>
          </a:p>
          <a:p>
            <a:pPr lvl="1"/>
            <a:r>
              <a:rPr lang="en-US" dirty="0" smtClean="0"/>
              <a:t>Integrated with SVN: each task corresponds to one or more code check</a:t>
            </a:r>
            <a:r>
              <a:rPr lang="en-US" smtClean="0"/>
              <a:t>-ins.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393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E-DECIDER Augmentation Activities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86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Integrated several </a:t>
            </a:r>
            <a:r>
              <a:rPr lang="en-US" dirty="0" err="1"/>
              <a:t>QuakeSim</a:t>
            </a:r>
            <a:r>
              <a:rPr lang="en-US" dirty="0"/>
              <a:t> tools into E-DECIDER interface.</a:t>
            </a:r>
          </a:p>
          <a:p>
            <a:pPr lvl="1"/>
            <a:r>
              <a:rPr lang="en-US" dirty="0"/>
              <a:t>Simplex, HAZUS Gadget, RSS </a:t>
            </a:r>
            <a:r>
              <a:rPr lang="en-US" dirty="0" err="1" smtClean="0"/>
              <a:t>Disloc</a:t>
            </a:r>
            <a:endParaRPr lang="en-US" dirty="0" smtClean="0"/>
          </a:p>
          <a:p>
            <a:r>
              <a:rPr lang="en-US" dirty="0" smtClean="0"/>
              <a:t>Improved reliability, sustainability, and user interface of </a:t>
            </a:r>
            <a:r>
              <a:rPr lang="en-US" dirty="0" err="1" smtClean="0"/>
              <a:t>RSSDisloc</a:t>
            </a:r>
            <a:endParaRPr lang="en-US" dirty="0" smtClean="0"/>
          </a:p>
          <a:p>
            <a:r>
              <a:rPr lang="en-US" dirty="0" smtClean="0"/>
              <a:t>Converted </a:t>
            </a:r>
            <a:r>
              <a:rPr lang="en-US" dirty="0"/>
              <a:t>desktop </a:t>
            </a:r>
            <a:r>
              <a:rPr lang="en-US" dirty="0" err="1"/>
              <a:t>OpenSHA</a:t>
            </a:r>
            <a:r>
              <a:rPr lang="en-US" dirty="0"/>
              <a:t> tools to online REST services</a:t>
            </a:r>
          </a:p>
          <a:p>
            <a:pPr lvl="1"/>
            <a:r>
              <a:rPr lang="en-US" dirty="0" smtClean="0"/>
              <a:t>This was a relatively time-consuming effort</a:t>
            </a:r>
          </a:p>
          <a:p>
            <a:pPr lvl="1"/>
            <a:r>
              <a:rPr lang="en-US" dirty="0" smtClean="0"/>
              <a:t>Need </a:t>
            </a:r>
            <a:r>
              <a:rPr lang="en-US" dirty="0"/>
              <a:t>however better connections with </a:t>
            </a:r>
            <a:r>
              <a:rPr lang="en-US" dirty="0" err="1"/>
              <a:t>OpenSHA</a:t>
            </a:r>
            <a:r>
              <a:rPr lang="en-US" dirty="0"/>
              <a:t> group.</a:t>
            </a:r>
          </a:p>
          <a:p>
            <a:pPr lvl="1"/>
            <a:r>
              <a:rPr lang="en-US" dirty="0"/>
              <a:t>Recommend Apache-style open </a:t>
            </a:r>
            <a:r>
              <a:rPr lang="en-US" dirty="0" smtClean="0"/>
              <a:t>processes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069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489" y="134471"/>
            <a:ext cx="8229023" cy="1143000"/>
          </a:xfrm>
        </p:spPr>
        <p:txBody>
          <a:bodyPr/>
          <a:lstStyle/>
          <a:p>
            <a:r>
              <a:rPr lang="en-US" dirty="0" smtClean="0">
                <a:latin typeface="News Gothic MT" charset="0"/>
              </a:rPr>
              <a:t>RSS </a:t>
            </a:r>
            <a:r>
              <a:rPr lang="en-US" dirty="0" err="1">
                <a:latin typeface="News Gothic MT" charset="0"/>
              </a:rPr>
              <a:t>Disloc</a:t>
            </a:r>
            <a:endParaRPr lang="en-US" dirty="0">
              <a:latin typeface="News Gothic MT" charset="0"/>
            </a:endParaRPr>
          </a:p>
        </p:txBody>
      </p:sp>
      <p:pic>
        <p:nvPicPr>
          <p:cNvPr id="5" name="Picture 4" descr="Screen shot 2011-10-26 at 5.04.14 PM.png"/>
          <p:cNvPicPr>
            <a:picLocks noChangeAspect="1"/>
          </p:cNvPicPr>
          <p:nvPr/>
        </p:nvPicPr>
        <p:blipFill>
          <a:blip r:embed="rId2"/>
          <a:srcRect l="3440" t="8657" r="4412" b="8275"/>
          <a:stretch>
            <a:fillRect/>
          </a:stretch>
        </p:blipFill>
        <p:spPr>
          <a:xfrm>
            <a:off x="3576205" y="2595564"/>
            <a:ext cx="5517285" cy="4181194"/>
          </a:xfrm>
          <a:prstGeom prst="rect">
            <a:avLst/>
          </a:prstGeom>
          <a:ln w="9525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8" name="Picture 3" descr="Screen shot 2011-10-26 at 5.03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 t="7977" r="5780" b="9653"/>
          <a:stretch>
            <a:fillRect/>
          </a:stretch>
        </p:blipFill>
        <p:spPr bwMode="auto">
          <a:xfrm>
            <a:off x="203489" y="1277471"/>
            <a:ext cx="5241636" cy="39934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05319" y="1277470"/>
            <a:ext cx="3304886" cy="923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9" tIns="45714" rIns="91429" bIns="45714">
            <a:spAutoFit/>
          </a:bodyPr>
          <a:lstStyle/>
          <a:p>
            <a:pPr>
              <a:defRPr/>
            </a:pPr>
            <a:r>
              <a:rPr lang="en-US" dirty="0"/>
              <a:t>Calculates surface displacements, synthetic </a:t>
            </a:r>
            <a:r>
              <a:rPr lang="en-US" dirty="0" err="1"/>
              <a:t>InSAR</a:t>
            </a:r>
            <a:r>
              <a:rPr lang="en-US" dirty="0"/>
              <a:t> from the USGS M&gt;5 Earthquake RSS feed.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489" y="5436254"/>
            <a:ext cx="3303443" cy="5847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9" tIns="45714" rIns="91429" bIns="45714">
            <a:spAutoFit/>
          </a:bodyPr>
          <a:lstStyle/>
          <a:p>
            <a:pPr>
              <a:defRPr/>
            </a:pPr>
            <a:r>
              <a:rPr lang="en-US" sz="1600" dirty="0"/>
              <a:t>Can by integrated with </a:t>
            </a:r>
            <a:r>
              <a:rPr lang="en-US" sz="1600" dirty="0" err="1"/>
              <a:t>OpenSHA</a:t>
            </a:r>
            <a:r>
              <a:rPr lang="en-US" sz="1600" dirty="0"/>
              <a:t> HAZUS input generation tools.</a:t>
            </a:r>
          </a:p>
        </p:txBody>
      </p:sp>
    </p:spTree>
    <p:extLst>
      <p:ext uri="{BB962C8B-B14F-4D97-AF65-F5344CB8AC3E}">
        <p14:creationId xmlns:p14="http://schemas.microsoft.com/office/powerpoint/2010/main" val="2923257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489" y="102254"/>
            <a:ext cx="8229023" cy="883864"/>
          </a:xfrm>
        </p:spPr>
        <p:txBody>
          <a:bodyPr/>
          <a:lstStyle/>
          <a:p>
            <a:r>
              <a:rPr lang="en-US" dirty="0" smtClean="0">
                <a:latin typeface="News Gothic MT" charset="0"/>
              </a:rPr>
              <a:t>HAZUS </a:t>
            </a:r>
            <a:r>
              <a:rPr lang="en-US" dirty="0">
                <a:latin typeface="News Gothic MT" charset="0"/>
              </a:rPr>
              <a:t>Gadgets</a:t>
            </a:r>
          </a:p>
        </p:txBody>
      </p:sp>
      <p:pic>
        <p:nvPicPr>
          <p:cNvPr id="20483" name="Picture 3" descr="Screen shot 2011-10-26 at 5.19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" r="50610" b="64490"/>
          <a:stretch>
            <a:fillRect/>
          </a:stretch>
        </p:blipFill>
        <p:spPr bwMode="auto">
          <a:xfrm>
            <a:off x="0" y="2458291"/>
            <a:ext cx="6270625" cy="398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 descr="Screen shot 2011-10-26 at 5.57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5" t="13693" r="13496" b="9280"/>
          <a:stretch>
            <a:fillRect/>
          </a:stretch>
        </p:blipFill>
        <p:spPr bwMode="auto">
          <a:xfrm>
            <a:off x="3048000" y="1046349"/>
            <a:ext cx="5953125" cy="452157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4058228" y="5834063"/>
            <a:ext cx="4628285" cy="7694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4" rIns="91429" bIns="45714">
            <a:spAutoFit/>
          </a:bodyPr>
          <a:lstStyle>
            <a:lvl1pPr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2pPr>
            <a:lvl3pPr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3pPr>
            <a:lvl4pPr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4pPr>
            <a:lvl5pPr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9pPr>
          </a:lstStyle>
          <a:p>
            <a:r>
              <a:rPr lang="en-US" sz="2200"/>
              <a:t>Download results for now but could wrap in KML</a:t>
            </a:r>
          </a:p>
        </p:txBody>
      </p:sp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132773" y="1182221"/>
            <a:ext cx="2755035" cy="1107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4" rIns="91429" bIns="45714">
            <a:spAutoFit/>
          </a:bodyPr>
          <a:lstStyle>
            <a:lvl1pPr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2pPr>
            <a:lvl3pPr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3pPr>
            <a:lvl4pPr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4pPr>
            <a:lvl5pPr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9pPr>
          </a:lstStyle>
          <a:p>
            <a:r>
              <a:rPr lang="en-US" sz="2200"/>
              <a:t>Can generate HAZUS input files interactively.</a:t>
            </a:r>
          </a:p>
        </p:txBody>
      </p:sp>
    </p:spTree>
    <p:extLst>
      <p:ext uri="{BB962C8B-B14F-4D97-AF65-F5344CB8AC3E}">
        <p14:creationId xmlns:p14="http://schemas.microsoft.com/office/powerpoint/2010/main" val="4075362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Synergistic 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From the E-DECIDER workshop (October 2011), it was clear that GIS tools to make imagery data available</a:t>
            </a:r>
          </a:p>
          <a:p>
            <a:pPr lvl="1"/>
            <a:r>
              <a:rPr lang="en-US" dirty="0" err="1" smtClean="0"/>
              <a:t>GeoServer</a:t>
            </a:r>
            <a:r>
              <a:rPr lang="en-US" dirty="0" smtClean="0"/>
              <a:t> + UAVSAR </a:t>
            </a:r>
            <a:r>
              <a:rPr lang="en-US" dirty="0" err="1" smtClean="0"/>
              <a:t>GeoTIFF</a:t>
            </a:r>
            <a:r>
              <a:rPr lang="en-US" dirty="0" smtClean="0"/>
              <a:t> data collections are a potential resource for the community.</a:t>
            </a:r>
          </a:p>
          <a:p>
            <a:pPr lvl="1"/>
            <a:r>
              <a:rPr lang="en-US" dirty="0" smtClean="0"/>
              <a:t>We have shown in </a:t>
            </a:r>
            <a:r>
              <a:rPr lang="en-US" dirty="0" err="1" smtClean="0"/>
              <a:t>QuakeSim</a:t>
            </a:r>
            <a:r>
              <a:rPr lang="en-US" dirty="0" smtClean="0"/>
              <a:t> how to extend with REST interfaces to make mash-ups.</a:t>
            </a:r>
          </a:p>
          <a:p>
            <a:r>
              <a:rPr lang="en-US" dirty="0" smtClean="0"/>
              <a:t>Need cultural changes for better collaborations with other “open source” projects like </a:t>
            </a:r>
            <a:r>
              <a:rPr lang="en-US" dirty="0" err="1" smtClean="0"/>
              <a:t>OpenSHA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Open Community, not open source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226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QuakeSim</a:t>
            </a:r>
            <a:r>
              <a:rPr lang="en-US" dirty="0" smtClean="0"/>
              <a:t> Accomplishments 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Deployed, improved many </a:t>
            </a:r>
            <a:r>
              <a:rPr lang="en-US" dirty="0" err="1" smtClean="0"/>
              <a:t>QuakeSim</a:t>
            </a:r>
            <a:r>
              <a:rPr lang="en-US" dirty="0" smtClean="0"/>
              <a:t> gadgets for standalone integration int</a:t>
            </a:r>
            <a:r>
              <a:rPr lang="en-US" dirty="0" smtClean="0"/>
              <a:t>o </a:t>
            </a:r>
            <a:r>
              <a:rPr lang="en-US" dirty="0" err="1" smtClean="0"/>
              <a:t>QuakeSim.org</a:t>
            </a:r>
            <a:endParaRPr lang="en-US" dirty="0" smtClean="0"/>
          </a:p>
          <a:p>
            <a:pPr lvl="1"/>
            <a:r>
              <a:rPr lang="en-US" dirty="0" err="1" smtClean="0"/>
              <a:t>Disloc</a:t>
            </a:r>
            <a:r>
              <a:rPr lang="en-US" dirty="0" smtClean="0"/>
              <a:t>, RDAHMM, Seismicity movie generator (with ANSS data), LOS Tool</a:t>
            </a:r>
          </a:p>
          <a:p>
            <a:r>
              <a:rPr lang="en-US" dirty="0" smtClean="0"/>
              <a:t>Deployed </a:t>
            </a:r>
            <a:r>
              <a:rPr lang="en-US" dirty="0" err="1" smtClean="0"/>
              <a:t>GeoServer</a:t>
            </a:r>
            <a:r>
              <a:rPr lang="en-US" dirty="0" smtClean="0"/>
              <a:t> instance that provides Open Geospatial Consortium programming interfaces to UAVSAR imagery.</a:t>
            </a:r>
          </a:p>
          <a:p>
            <a:pPr lvl="1"/>
            <a:r>
              <a:rPr lang="en-US" dirty="0" smtClean="0"/>
              <a:t>Included converting proprietary data formats to </a:t>
            </a:r>
            <a:r>
              <a:rPr lang="en-US" dirty="0" err="1" smtClean="0"/>
              <a:t>GeoTIFF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Allows us to extract data from imagery through online services, not just make nice pictures.</a:t>
            </a:r>
          </a:p>
          <a:p>
            <a:pPr lvl="1"/>
            <a:r>
              <a:rPr lang="en-US" dirty="0" smtClean="0"/>
              <a:t>Provides a solution for some data-centric problems: with </a:t>
            </a:r>
            <a:r>
              <a:rPr lang="en-US" dirty="0" err="1" smtClean="0"/>
              <a:t>subsetting</a:t>
            </a:r>
            <a:r>
              <a:rPr lang="en-US" dirty="0" smtClean="0"/>
              <a:t>, we don’t need to move large data around.</a:t>
            </a:r>
          </a:p>
          <a:p>
            <a:r>
              <a:rPr lang="en-US" dirty="0" smtClean="0"/>
              <a:t>Extended </a:t>
            </a:r>
            <a:r>
              <a:rPr lang="en-US" dirty="0" err="1" smtClean="0"/>
              <a:t>GeoServer</a:t>
            </a:r>
            <a:r>
              <a:rPr lang="en-US" dirty="0" smtClean="0"/>
              <a:t> with several </a:t>
            </a:r>
            <a:r>
              <a:rPr lang="en-US" dirty="0" err="1" smtClean="0"/>
              <a:t>QuakeSim</a:t>
            </a:r>
            <a:r>
              <a:rPr lang="en-US" dirty="0" smtClean="0"/>
              <a:t>-specific REST interfaces</a:t>
            </a:r>
          </a:p>
          <a:p>
            <a:pPr lvl="1"/>
            <a:r>
              <a:rPr lang="en-US" dirty="0" smtClean="0"/>
              <a:t>Line of Sight services, Simplex input extraction services</a:t>
            </a:r>
          </a:p>
        </p:txBody>
      </p:sp>
    </p:spTree>
    <p:extLst>
      <p:ext uri="{BB962C8B-B14F-4D97-AF65-F5344CB8AC3E}">
        <p14:creationId xmlns:p14="http://schemas.microsoft.com/office/powerpoint/2010/main" val="1662850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QuakeSim</a:t>
            </a:r>
            <a:r>
              <a:rPr lang="en-US" dirty="0" smtClean="0"/>
              <a:t> Accomplishments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</a:t>
            </a:r>
            <a:r>
              <a:rPr lang="en-US" dirty="0" smtClean="0"/>
              <a:t>eveloped </a:t>
            </a:r>
            <a:r>
              <a:rPr lang="en-US" dirty="0" smtClean="0"/>
              <a:t>a Line of Sight tool for exploring UAVSAR data </a:t>
            </a:r>
            <a:r>
              <a:rPr lang="en-US" dirty="0" smtClean="0"/>
              <a:t>sets using </a:t>
            </a:r>
            <a:r>
              <a:rPr lang="en-US" dirty="0" err="1" smtClean="0"/>
              <a:t>GeoServer</a:t>
            </a:r>
            <a:r>
              <a:rPr lang="en-US" dirty="0" smtClean="0"/>
              <a:t> and </a:t>
            </a:r>
            <a:r>
              <a:rPr lang="en-US" dirty="0" err="1" smtClean="0"/>
              <a:t>QuakeTables</a:t>
            </a:r>
            <a:r>
              <a:rPr lang="en-US" dirty="0" smtClean="0"/>
              <a:t> on the backend.</a:t>
            </a:r>
            <a:endParaRPr lang="en-US" dirty="0" smtClean="0"/>
          </a:p>
          <a:p>
            <a:r>
              <a:rPr lang="en-US" dirty="0" smtClean="0"/>
              <a:t>Exploring </a:t>
            </a:r>
            <a:r>
              <a:rPr lang="en-US" dirty="0" err="1" smtClean="0"/>
              <a:t>GeoServer</a:t>
            </a:r>
            <a:r>
              <a:rPr lang="en-US" dirty="0" smtClean="0"/>
              <a:t> as an Amazon Cloud </a:t>
            </a:r>
            <a:r>
              <a:rPr lang="en-US" dirty="0" smtClean="0"/>
              <a:t>Service</a:t>
            </a:r>
            <a:endParaRPr lang="en-US" dirty="0" smtClean="0"/>
          </a:p>
          <a:p>
            <a:pPr lvl="1"/>
            <a:r>
              <a:rPr lang="en-US" dirty="0" smtClean="0"/>
              <a:t>Need better networking for interactive interfaces</a:t>
            </a:r>
          </a:p>
          <a:p>
            <a:pPr lvl="1"/>
            <a:r>
              <a:rPr lang="en-US" dirty="0" smtClean="0"/>
              <a:t>Also integrate with other OGC service </a:t>
            </a:r>
            <a:r>
              <a:rPr lang="en-US" dirty="0" smtClean="0"/>
              <a:t>instances</a:t>
            </a:r>
          </a:p>
          <a:p>
            <a:r>
              <a:rPr lang="en-US" dirty="0" smtClean="0"/>
              <a:t>Several upgrades to the RDAHMM and Simplex to incorporate more data sets.</a:t>
            </a:r>
          </a:p>
          <a:p>
            <a:pPr lvl="1"/>
            <a:r>
              <a:rPr lang="en-US" dirty="0" smtClean="0"/>
              <a:t>Access to UNAVCO data sets added to both RDAHMM (time series) and Simplex (velocities)</a:t>
            </a:r>
          </a:p>
          <a:p>
            <a:pPr lvl="1"/>
            <a:r>
              <a:rPr lang="en-US" dirty="0" smtClean="0"/>
              <a:t>Complete RDAHMM </a:t>
            </a:r>
            <a:r>
              <a:rPr lang="en-US" dirty="0"/>
              <a:t>analysis to the data collected from over 1000 GPS ground stations in Japan during the 2011 Tohoku </a:t>
            </a:r>
            <a:r>
              <a:rPr lang="en-US" dirty="0" smtClean="0"/>
              <a:t>earthquake with Web front end.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372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News Gothic MT" charset="0"/>
              </a:rPr>
              <a:t>GeoServer and UAVSAR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73" y="1456765"/>
            <a:ext cx="5367194" cy="215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73" y="4881564"/>
            <a:ext cx="5254625" cy="162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1451841" y="3256710"/>
            <a:ext cx="2263375" cy="36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2pPr>
            <a:lvl3pPr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3pPr>
            <a:lvl4pPr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4pPr>
            <a:lvl5pPr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9pPr>
          </a:lstStyle>
          <a:p>
            <a:r>
              <a:rPr lang="en-US" sz="1800"/>
              <a:t>Open Layers Output</a:t>
            </a:r>
          </a:p>
        </p:txBody>
      </p:sp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2063751" y="4511769"/>
            <a:ext cx="1407785" cy="36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2pPr>
            <a:lvl3pPr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3pPr>
            <a:lvl4pPr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4pPr>
            <a:lvl5pPr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9pPr>
          </a:lstStyle>
          <a:p>
            <a:r>
              <a:rPr lang="en-US" sz="1800"/>
              <a:t>KML Output</a:t>
            </a:r>
          </a:p>
        </p:txBody>
      </p:sp>
      <p:pic>
        <p:nvPicPr>
          <p:cNvPr id="22535" name="Picture 7" descr="Screen shot 2011-10-26 at 5.37.1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t="12759" r="5077" b="21217"/>
          <a:stretch>
            <a:fillRect/>
          </a:stretch>
        </p:blipFill>
        <p:spPr bwMode="auto">
          <a:xfrm>
            <a:off x="3708978" y="2536732"/>
            <a:ext cx="5435023" cy="294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Box 8"/>
          <p:cNvSpPr txBox="1">
            <a:spLocks noChangeArrowheads="1"/>
          </p:cNvSpPr>
          <p:nvPr/>
        </p:nvSpPr>
        <p:spPr bwMode="auto">
          <a:xfrm>
            <a:off x="6045124" y="1790139"/>
            <a:ext cx="3058891" cy="6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2pPr>
            <a:lvl3pPr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3pPr>
            <a:lvl4pPr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4pPr>
            <a:lvl5pPr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9pPr>
          </a:lstStyle>
          <a:p>
            <a:r>
              <a:rPr lang="en-US" sz="1800" dirty="0"/>
              <a:t>Embed into interactive </a:t>
            </a:r>
          </a:p>
          <a:p>
            <a:r>
              <a:rPr lang="en-US" sz="1800" dirty="0"/>
              <a:t>user </a:t>
            </a:r>
            <a:r>
              <a:rPr lang="en-US" sz="1800" dirty="0" smtClean="0"/>
              <a:t>interfaces: LOS gadget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76094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4603" y="65835"/>
            <a:ext cx="7969009" cy="83764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News Gothic MT" charset="0"/>
              </a:rPr>
              <a:t>Fault Refinements with Simplex</a:t>
            </a:r>
          </a:p>
        </p:txBody>
      </p:sp>
      <p:pic>
        <p:nvPicPr>
          <p:cNvPr id="23555" name="Picture 2" descr="Screen shot 2011-10-26 at 6.06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909" y="2884115"/>
            <a:ext cx="11545" cy="2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Screen shot 2011-10-26 at 6.04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9" t="11504" r="18655" b="13693"/>
          <a:stretch>
            <a:fillRect/>
          </a:stretch>
        </p:blipFill>
        <p:spPr bwMode="auto">
          <a:xfrm>
            <a:off x="3850409" y="2234174"/>
            <a:ext cx="5293591" cy="46238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3" descr="Screen shot 2011-10-26 at 6.06.2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9" t="12148" r="18445" b="14223"/>
          <a:stretch>
            <a:fillRect/>
          </a:stretch>
        </p:blipFill>
        <p:spPr bwMode="auto">
          <a:xfrm>
            <a:off x="163080" y="1245255"/>
            <a:ext cx="4693227" cy="4001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5208444" y="1262063"/>
            <a:ext cx="3509818" cy="8138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058" tIns="41029" rIns="82058" bIns="41029">
            <a:spAutoFit/>
          </a:bodyPr>
          <a:lstStyle>
            <a:lvl1pPr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2pPr>
            <a:lvl3pPr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3pPr>
            <a:lvl4pPr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4pPr>
            <a:lvl5pPr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9pPr>
          </a:lstStyle>
          <a:p>
            <a:r>
              <a:rPr lang="en-US" sz="1600"/>
              <a:t>Simplex uses GPS stations (left) and  other surface observations to make refined fault models. </a:t>
            </a:r>
          </a:p>
        </p:txBody>
      </p:sp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292966" y="5366217"/>
            <a:ext cx="335395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2pPr>
            <a:lvl3pPr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3pPr>
            <a:lvl4pPr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4pPr>
            <a:lvl5pPr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666666"/>
                </a:solidFill>
                <a:latin typeface="55 Helvetica Roman" charset="0"/>
                <a:ea typeface="ＭＳ Ｐゴシック" charset="0"/>
              </a:defRPr>
            </a:lvl9pPr>
          </a:lstStyle>
          <a:p>
            <a:r>
              <a:rPr lang="en-US" sz="1600"/>
              <a:t>This could be used to make better inputs for HAZUS inputs. </a:t>
            </a:r>
          </a:p>
        </p:txBody>
      </p:sp>
    </p:spTree>
    <p:extLst>
      <p:ext uri="{BB962C8B-B14F-4D97-AF65-F5344CB8AC3E}">
        <p14:creationId xmlns:p14="http://schemas.microsoft.com/office/powerpoint/2010/main" val="4101837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323" y="274638"/>
            <a:ext cx="8584368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RDAHMM Integration with </a:t>
            </a:r>
            <a:r>
              <a:rPr lang="en-US" sz="3600" dirty="0" err="1" smtClean="0"/>
              <a:t>QuakeSim.org</a:t>
            </a:r>
            <a:endParaRPr lang="en-US" sz="3600" dirty="0"/>
          </a:p>
        </p:txBody>
      </p:sp>
      <p:pic>
        <p:nvPicPr>
          <p:cNvPr id="3" name="Picture 2" descr="Screen shot 2012-02-03 at 8.39.06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" t="5578" r="2099"/>
          <a:stretch/>
        </p:blipFill>
        <p:spPr>
          <a:xfrm>
            <a:off x="852009" y="1326187"/>
            <a:ext cx="7185792" cy="511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04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GPS Time </a:t>
            </a:r>
            <a:r>
              <a:rPr lang="en-US" dirty="0"/>
              <a:t>S</a:t>
            </a:r>
            <a:r>
              <a:rPr lang="en-US" dirty="0" smtClean="0"/>
              <a:t>eries </a:t>
            </a:r>
            <a:r>
              <a:rPr lang="en-US" dirty="0"/>
              <a:t>P</a:t>
            </a:r>
            <a:r>
              <a:rPr lang="en-US" dirty="0" smtClean="0"/>
              <a:t>lot </a:t>
            </a:r>
            <a:r>
              <a:rPr lang="en-US" dirty="0" smtClean="0"/>
              <a:t>in </a:t>
            </a:r>
            <a:r>
              <a:rPr lang="en-US" dirty="0" smtClean="0"/>
              <a:t>Both </a:t>
            </a:r>
            <a:r>
              <a:rPr lang="en-US" dirty="0"/>
              <a:t>A</a:t>
            </a:r>
            <a:r>
              <a:rPr lang="en-US" dirty="0" smtClean="0"/>
              <a:t>bsolute </a:t>
            </a:r>
            <a:r>
              <a:rPr lang="en-US" dirty="0"/>
              <a:t>V</a:t>
            </a:r>
            <a:r>
              <a:rPr lang="en-US" dirty="0" smtClean="0"/>
              <a:t>alue </a:t>
            </a:r>
            <a:r>
              <a:rPr lang="en-US" dirty="0" smtClean="0"/>
              <a:t>and </a:t>
            </a:r>
            <a:r>
              <a:rPr lang="en-US" dirty="0" smtClean="0"/>
              <a:t>Displacements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734" y="1524000"/>
            <a:ext cx="6010275" cy="443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8533" y="6068708"/>
            <a:ext cx="7499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 sustainability,</a:t>
            </a:r>
            <a:r>
              <a:rPr lang="en-US" dirty="0"/>
              <a:t> </a:t>
            </a:r>
            <a:r>
              <a:rPr lang="en-US" dirty="0" smtClean="0"/>
              <a:t>we will convert this Flash interface to </a:t>
            </a:r>
            <a:r>
              <a:rPr lang="en-US" dirty="0" err="1" smtClean="0"/>
              <a:t>DyGraphs</a:t>
            </a:r>
            <a:r>
              <a:rPr lang="en-US" dirty="0" smtClean="0"/>
              <a:t> (pure JavaScript) before the project completes.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72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Appendix – web interface for Japan data analysis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477125" cy="512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128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Our initial efforts were to develop a Virtual Block Store system.</a:t>
            </a:r>
          </a:p>
          <a:p>
            <a:pPr lvl="1"/>
            <a:r>
              <a:rPr lang="en-US" dirty="0" smtClean="0"/>
              <a:t>Reverse engineer Amazon’s EBS service.</a:t>
            </a:r>
          </a:p>
          <a:p>
            <a:pPr lvl="1"/>
            <a:r>
              <a:rPr lang="en-US" dirty="0" smtClean="0"/>
              <a:t>Provides virtual disks, RAID </a:t>
            </a:r>
          </a:p>
          <a:p>
            <a:r>
              <a:rPr lang="en-US" dirty="0" smtClean="0"/>
              <a:t>Based on feedback from previous reviews, we focused more effort on practical deliverables.</a:t>
            </a:r>
          </a:p>
          <a:p>
            <a:r>
              <a:rPr lang="en-US" dirty="0" smtClean="0"/>
              <a:t>Key problem: data for LOS and Simplex computations is too cumbersome to move around.</a:t>
            </a:r>
          </a:p>
          <a:p>
            <a:pPr lvl="1"/>
            <a:r>
              <a:rPr lang="en-US" dirty="0" smtClean="0"/>
              <a:t>We implemented prototypes of these use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12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901</Words>
  <Application>Microsoft Macintosh PowerPoint</Application>
  <PresentationFormat>On-screen Show (4:3)</PresentationFormat>
  <Paragraphs>94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IU QuakeSim/E-DECIDER Effort</vt:lpstr>
      <vt:lpstr>QuakeSim Accomplishments (1)</vt:lpstr>
      <vt:lpstr>QuakeSim Accomplishments (2)</vt:lpstr>
      <vt:lpstr>GeoServer and UAVSAR</vt:lpstr>
      <vt:lpstr>Fault Refinements with Simplex</vt:lpstr>
      <vt:lpstr>RDAHMM Integration with QuakeSim.org</vt:lpstr>
      <vt:lpstr>GPS Time Series Plot in Both Absolute Value and Displacements</vt:lpstr>
      <vt:lpstr>Appendix – web interface for Japan data analysis</vt:lpstr>
      <vt:lpstr>Cloud Computing (1)</vt:lpstr>
      <vt:lpstr>Cloud Computing (2)</vt:lpstr>
      <vt:lpstr>What Applications work in Clouds</vt:lpstr>
      <vt:lpstr>Clouds and Grids/HPC</vt:lpstr>
      <vt:lpstr>Clouds and QuakeSim</vt:lpstr>
      <vt:lpstr>Never Hurts to Mention…</vt:lpstr>
      <vt:lpstr>E-DECIDER Augmentation Activities</vt:lpstr>
      <vt:lpstr>Accomplishments</vt:lpstr>
      <vt:lpstr>RSS Disloc</vt:lpstr>
      <vt:lpstr>HAZUS Gadgets</vt:lpstr>
      <vt:lpstr>Synergistic Work</vt:lpstr>
    </vt:vector>
  </TitlesOfParts>
  <Company>Indiana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IU QuakeSim/E-DECIDER Effort</dc:title>
  <dc:creator>Marlon Pierce</dc:creator>
  <cp:lastModifiedBy>Marlon Pierce</cp:lastModifiedBy>
  <cp:revision>15</cp:revision>
  <dcterms:created xsi:type="dcterms:W3CDTF">2012-02-01T13:21:19Z</dcterms:created>
  <dcterms:modified xsi:type="dcterms:W3CDTF">2012-02-03T13:54:06Z</dcterms:modified>
</cp:coreProperties>
</file>