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7AAC-E7D5-BE4B-AEED-D8F2FF192041}" type="datetimeFigureOut">
              <a:rPr lang="en-US" smtClean="0"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7071-F630-EE4F-98C7-D28FC08D6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IU </a:t>
            </a:r>
            <a:r>
              <a:rPr lang="en-US" dirty="0" err="1" smtClean="0"/>
              <a:t>OREChem</a:t>
            </a:r>
            <a:r>
              <a:rPr lang="en-US" dirty="0" smtClean="0"/>
              <a:t> Summary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Marlon Pierce, Geoffrey Fox, </a:t>
            </a:r>
            <a:r>
              <a:rPr lang="en-US" dirty="0" err="1" smtClean="0"/>
              <a:t>Sashikiran</a:t>
            </a:r>
            <a:r>
              <a:rPr lang="en-US" dirty="0" smtClean="0"/>
              <a:t> </a:t>
            </a:r>
            <a:r>
              <a:rPr lang="en-US" dirty="0" err="1" smtClean="0"/>
              <a:t>Challa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409575" y="141288"/>
            <a:ext cx="8229600" cy="966787"/>
          </a:xfrm>
        </p:spPr>
        <p:txBody>
          <a:bodyPr/>
          <a:lstStyle/>
          <a:p>
            <a:r>
              <a:rPr lang="en-US" sz="3600" smtClean="0">
                <a:ea typeface="ＭＳ Ｐゴシック" pitchFamily="-110" charset="-128"/>
                <a:cs typeface="ＭＳ Ｐゴシック" pitchFamily="-110" charset="-128"/>
              </a:rPr>
              <a:t>IU’s ORE-CHEM Pipeline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20688" y="1144588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Harvest NIH </a:t>
            </a:r>
            <a:r>
              <a:rPr lang="en-US" dirty="0" err="1"/>
              <a:t>PubChem</a:t>
            </a:r>
            <a:r>
              <a:rPr lang="en-US" dirty="0"/>
              <a:t> for 3D Structures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0688" y="2530475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Convert </a:t>
            </a:r>
            <a:r>
              <a:rPr lang="en-US" dirty="0" err="1"/>
              <a:t>PubChem</a:t>
            </a:r>
            <a:r>
              <a:rPr lang="en-US" dirty="0"/>
              <a:t> XML to CML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0688" y="4000500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Convert </a:t>
            </a:r>
            <a:r>
              <a:rPr lang="en-US" dirty="0" err="1"/>
              <a:t>PubChem</a:t>
            </a:r>
            <a:r>
              <a:rPr lang="en-US" dirty="0"/>
              <a:t> XML to CML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32200" y="4000500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Convert CML to Gaussian Input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32200" y="2530475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Submit Jobs to </a:t>
            </a:r>
            <a:r>
              <a:rPr lang="en-US" dirty="0" err="1"/>
              <a:t>TeraGrid</a:t>
            </a:r>
            <a:r>
              <a:rPr lang="en-US" dirty="0"/>
              <a:t> with </a:t>
            </a:r>
            <a:r>
              <a:rPr lang="en-US" b="1" dirty="0"/>
              <a:t>Swarm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32200" y="1144588"/>
            <a:ext cx="1727200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Convert Gaussian Output to CML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34175" y="1144588"/>
            <a:ext cx="1728788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Convert CML to RDF-&gt;ORE-</a:t>
            </a:r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34175" y="2530475"/>
            <a:ext cx="1728788" cy="993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Insert RDF into RDF Triple Store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788" y="5700713"/>
            <a:ext cx="8042275" cy="10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Conversions are done with Jumbo/CML tools from Peter Murray Rust’s group at Cambridge.  Swarm is a Web service capable of managing 10,000’s of jobs on the TeraGrid.  We are developing a Dryad version of the pipeline. </a:t>
            </a:r>
          </a:p>
        </p:txBody>
      </p:sp>
      <p:cxnSp>
        <p:nvCxnSpPr>
          <p:cNvPr id="23" name="Straight Arrow Connector 22"/>
          <p:cNvCxnSpPr>
            <a:stCxn id="5" idx="2"/>
            <a:endCxn id="13" idx="0"/>
          </p:cNvCxnSpPr>
          <p:nvPr/>
        </p:nvCxnSpPr>
        <p:spPr>
          <a:xfrm rot="5400000">
            <a:off x="1089025" y="2335213"/>
            <a:ext cx="39211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4" idx="0"/>
          </p:cNvCxnSpPr>
          <p:nvPr/>
        </p:nvCxnSpPr>
        <p:spPr>
          <a:xfrm rot="5400000">
            <a:off x="1046957" y="3763169"/>
            <a:ext cx="4762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15" idx="1"/>
          </p:cNvCxnSpPr>
          <p:nvPr/>
        </p:nvCxnSpPr>
        <p:spPr>
          <a:xfrm>
            <a:off x="2147888" y="4497388"/>
            <a:ext cx="14843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0"/>
            <a:endCxn id="16" idx="2"/>
          </p:cNvCxnSpPr>
          <p:nvPr/>
        </p:nvCxnSpPr>
        <p:spPr>
          <a:xfrm rot="5400000" flipH="1" flipV="1">
            <a:off x="4257676" y="3762375"/>
            <a:ext cx="4762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0"/>
            <a:endCxn id="17" idx="2"/>
          </p:cNvCxnSpPr>
          <p:nvPr/>
        </p:nvCxnSpPr>
        <p:spPr>
          <a:xfrm rot="5400000" flipH="1" flipV="1">
            <a:off x="4300537" y="2335213"/>
            <a:ext cx="39211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7" idx="3"/>
          </p:cNvCxnSpPr>
          <p:nvPr/>
        </p:nvCxnSpPr>
        <p:spPr>
          <a:xfrm>
            <a:off x="5359400" y="1641475"/>
            <a:ext cx="1374775" cy="1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  <a:endCxn id="20" idx="0"/>
          </p:cNvCxnSpPr>
          <p:nvPr/>
        </p:nvCxnSpPr>
        <p:spPr>
          <a:xfrm rot="5400000">
            <a:off x="7402512" y="2335213"/>
            <a:ext cx="39211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88075" y="3724275"/>
            <a:ext cx="2284413" cy="17541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Goal is to create a public, searchable triple store populated with ORE-CHEM data on drug-like molecules.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2362200"/>
            <a:ext cx="2438400" cy="1371600"/>
          </a:xfrm>
          <a:prstGeom prst="rect">
            <a:avLst/>
          </a:prstGeom>
          <a:solidFill>
            <a:schemeClr val="lt1">
              <a:alpha val="0"/>
            </a:schemeClr>
          </a:solidFill>
          <a:effectLst>
            <a:glow rad="101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124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Swarm-Grid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3962400" cy="56388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Arial" pitchFamily="-108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Swarm considers traditional Grid HPC cluster are suitable for the high-throughput jobs.</a:t>
            </a:r>
          </a:p>
          <a:p>
            <a:pPr lvl="1">
              <a:buFont typeface="Arial" pitchFamily="-108" charset="0"/>
              <a:buChar char="–"/>
              <a:defRPr/>
            </a:pPr>
            <a:r>
              <a:rPr lang="en-US" dirty="0" smtClean="0"/>
              <a:t>Parallel jobs (e.g. MPI jobs)</a:t>
            </a:r>
          </a:p>
          <a:p>
            <a:pPr lvl="1">
              <a:buFont typeface="Arial" pitchFamily="-108" charset="0"/>
              <a:buChar char="–"/>
              <a:defRPr/>
            </a:pPr>
            <a:r>
              <a:rPr lang="en-US" dirty="0" smtClean="0"/>
              <a:t>Long running jobs</a:t>
            </a:r>
          </a:p>
          <a:p>
            <a:pPr>
              <a:buFont typeface="Arial" pitchFamily="-108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Resource Ranking Manager</a:t>
            </a:r>
          </a:p>
          <a:p>
            <a:pPr lvl="1">
              <a:buFont typeface="Arial" pitchFamily="-108" charset="0"/>
              <a:buChar char="–"/>
              <a:defRPr/>
            </a:pPr>
            <a:r>
              <a:rPr lang="en-US" dirty="0" smtClean="0"/>
              <a:t>Prioritizes the resources with QBETS, INCA</a:t>
            </a:r>
          </a:p>
          <a:p>
            <a:pPr>
              <a:buFont typeface="Arial" pitchFamily="-108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Fault Manager</a:t>
            </a:r>
          </a:p>
          <a:p>
            <a:pPr lvl="1">
              <a:buFont typeface="Arial" pitchFamily="-108" charset="0"/>
              <a:buChar char="–"/>
              <a:defRPr/>
            </a:pPr>
            <a:r>
              <a:rPr lang="en-US" dirty="0" smtClean="0"/>
              <a:t>Fatal faults</a:t>
            </a:r>
          </a:p>
          <a:p>
            <a:pPr lvl="1">
              <a:buFont typeface="Arial" pitchFamily="-108" charset="0"/>
              <a:buChar char="–"/>
              <a:defRPr/>
            </a:pPr>
            <a:r>
              <a:rPr lang="en-US" dirty="0" smtClean="0"/>
              <a:t>Recoverable faults</a:t>
            </a:r>
          </a:p>
          <a:p>
            <a:pPr>
              <a:buFont typeface="Arial" pitchFamily="-108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267200" y="228600"/>
            <a:ext cx="4724400" cy="6477000"/>
            <a:chOff x="5537202" y="1600200"/>
            <a:chExt cx="3149598" cy="4505325"/>
          </a:xfrm>
        </p:grpSpPr>
        <p:sp>
          <p:nvSpPr>
            <p:cNvPr id="42" name="Rectangle 41"/>
            <p:cNvSpPr/>
            <p:nvPr/>
          </p:nvSpPr>
          <p:spPr>
            <a:xfrm>
              <a:off x="6477001" y="1600200"/>
              <a:ext cx="2209799" cy="28953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553200" y="2819400"/>
              <a:ext cx="20574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" name="Group 5"/>
            <p:cNvGrpSpPr/>
            <p:nvPr/>
          </p:nvGrpSpPr>
          <p:grpSpPr bwMode="auto">
            <a:xfrm>
              <a:off x="7391411" y="3124200"/>
              <a:ext cx="1143003" cy="152400"/>
              <a:chOff x="5105400" y="5257800"/>
              <a:chExt cx="1676400" cy="304800"/>
            </a:xfr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grpSpPr>
          <p:sp>
            <p:nvSpPr>
              <p:cNvPr id="71" name="Cube 70"/>
              <p:cNvSpPr/>
              <p:nvPr/>
            </p:nvSpPr>
            <p:spPr>
              <a:xfrm>
                <a:off x="51054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2" name="Cube 71"/>
              <p:cNvSpPr/>
              <p:nvPr/>
            </p:nvSpPr>
            <p:spPr>
              <a:xfrm>
                <a:off x="53340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55626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4" name="Cube 73"/>
              <p:cNvSpPr/>
              <p:nvPr/>
            </p:nvSpPr>
            <p:spPr>
              <a:xfrm>
                <a:off x="57912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60198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62484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6477000" y="5257800"/>
                <a:ext cx="304800" cy="304800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45" name="Rectangle 6"/>
            <p:cNvSpPr/>
            <p:nvPr/>
          </p:nvSpPr>
          <p:spPr bwMode="auto">
            <a:xfrm>
              <a:off x="6553200" y="2286000"/>
              <a:ext cx="20574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Resource Ranking Manager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553200" y="4038600"/>
              <a:ext cx="20574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Grid HPC/Condor pool  Resource Connector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553200" y="4648200"/>
              <a:ext cx="2057400" cy="381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chemeClr val="tx1"/>
                  </a:solidFill>
                  <a:ea typeface="Arial" pitchFamily="-109" charset="0"/>
                  <a:cs typeface="Arial" pitchFamily="-109" charset="0"/>
                </a:rPr>
                <a:t>Condor(Grid/Vanilla) with Birdbath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781801" y="5333657"/>
              <a:ext cx="6858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Grid HPC Clusters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858001" y="5409850"/>
              <a:ext cx="6858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Grid HPC Clusters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934201" y="5486043"/>
              <a:ext cx="6858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Grid HPC Clusters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010401" y="5562236"/>
              <a:ext cx="6858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Grid HPC Clusters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1" y="5409850"/>
              <a:ext cx="6858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Condor Cluster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rot="16200000" flipV="1">
              <a:off x="7753368" y="5047918"/>
              <a:ext cx="380965" cy="342900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 rot="5400000" flipH="1" flipV="1">
              <a:off x="7087144" y="5180742"/>
              <a:ext cx="304772" cy="1059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 bwMode="auto">
            <a:xfrm>
              <a:off x="6553200" y="1828800"/>
              <a:ext cx="20574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Standard Web Service Interface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6" name="TextBox 24"/>
            <p:cNvSpPr txBox="1">
              <a:spLocks noChangeArrowheads="1"/>
            </p:cNvSpPr>
            <p:nvPr/>
          </p:nvSpPr>
          <p:spPr bwMode="auto">
            <a:xfrm>
              <a:off x="7086601" y="1600200"/>
              <a:ext cx="941916" cy="214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latin typeface="+mj-lt"/>
                </a:rPr>
                <a:t>Swarm-Grid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638802" y="2133551"/>
              <a:ext cx="609600" cy="54328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chemeClr val="tx1"/>
                  </a:solidFill>
                  <a:ea typeface="Arial" pitchFamily="-109" charset="0"/>
                  <a:cs typeface="Arial" pitchFamily="-109" charset="0"/>
                </a:rPr>
                <a:t>QBETS Web Service</a:t>
              </a:r>
            </a:p>
          </p:txBody>
        </p:sp>
        <p:sp>
          <p:nvSpPr>
            <p:cNvPr id="58" name="Flowchart: Magnetic Disk 57"/>
            <p:cNvSpPr/>
            <p:nvPr/>
          </p:nvSpPr>
          <p:spPr bwMode="auto">
            <a:xfrm>
              <a:off x="6629401" y="2971674"/>
              <a:ext cx="685800" cy="543289"/>
            </a:xfrm>
            <a:prstGeom prst="flowChartMagneticDisk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Local RDMBS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638802" y="4038376"/>
              <a:ext cx="685800" cy="467097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tint val="66000"/>
                    <a:satMod val="160000"/>
                  </a:schemeClr>
                </a:gs>
                <a:gs pos="50000">
                  <a:schemeClr val="bg2">
                    <a:lumMod val="50000"/>
                    <a:tint val="44500"/>
                    <a:satMod val="160000"/>
                  </a:schemeClr>
                </a:gs>
                <a:gs pos="100000">
                  <a:schemeClr val="bg2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err="1">
                  <a:solidFill>
                    <a:schemeClr val="tx1"/>
                  </a:solidFill>
                  <a:latin typeface="+mj-lt"/>
                </a:rPr>
                <a:t>MyProxy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Server</a:t>
              </a:r>
            </a:p>
          </p:txBody>
        </p:sp>
        <p:cxnSp>
          <p:nvCxnSpPr>
            <p:cNvPr id="60" name="Straight Arrow Connector 59"/>
            <p:cNvCxnSpPr>
              <a:stCxn id="57" idx="3"/>
            </p:cNvCxnSpPr>
            <p:nvPr/>
          </p:nvCxnSpPr>
          <p:spPr bwMode="auto">
            <a:xfrm flipV="1">
              <a:off x="6248402" y="2400779"/>
              <a:ext cx="304800" cy="4417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45"/>
            <p:cNvSpPr txBox="1"/>
            <p:nvPr/>
          </p:nvSpPr>
          <p:spPr bwMode="auto">
            <a:xfrm>
              <a:off x="5537202" y="4495534"/>
              <a:ext cx="914399" cy="364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Hosted by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err="1">
                  <a:latin typeface="+mj-lt"/>
                </a:rPr>
                <a:t>TeraGrid</a:t>
              </a:r>
              <a:r>
                <a:rPr lang="en-US" sz="1400" dirty="0">
                  <a:latin typeface="+mj-lt"/>
                </a:rPr>
                <a:t> Project</a:t>
              </a:r>
            </a:p>
          </p:txBody>
        </p:sp>
        <p:sp>
          <p:nvSpPr>
            <p:cNvPr id="62" name="TextBox 46"/>
            <p:cNvSpPr txBox="1"/>
            <p:nvPr/>
          </p:nvSpPr>
          <p:spPr bwMode="auto">
            <a:xfrm>
              <a:off x="5537202" y="2713280"/>
              <a:ext cx="965199" cy="214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j-lt"/>
                </a:rPr>
                <a:t>Hosted by UCSB</a:t>
              </a:r>
            </a:p>
          </p:txBody>
        </p:sp>
        <p:cxnSp>
          <p:nvCxnSpPr>
            <p:cNvPr id="63" name="Straight Arrow Connector 62"/>
            <p:cNvCxnSpPr>
              <a:stCxn id="0" idx="1"/>
              <a:endCxn id="59" idx="3"/>
            </p:cNvCxnSpPr>
            <p:nvPr/>
          </p:nvCxnSpPr>
          <p:spPr bwMode="auto">
            <a:xfrm rot="10800000" flipV="1">
              <a:off x="6324602" y="4229411"/>
              <a:ext cx="228600" cy="43065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 bwMode="auto">
            <a:xfrm>
              <a:off x="6553200" y="2057400"/>
              <a:ext cx="20574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Request Manager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553200" y="3657600"/>
              <a:ext cx="20574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Job Distributor</a:t>
              </a:r>
              <a:endParaRPr lang="en-US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6" name="TextBox 24"/>
            <p:cNvSpPr txBox="1">
              <a:spLocks noChangeArrowheads="1"/>
            </p:cNvSpPr>
            <p:nvPr/>
          </p:nvSpPr>
          <p:spPr bwMode="auto">
            <a:xfrm>
              <a:off x="7543801" y="3276446"/>
              <a:ext cx="845608" cy="214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latin typeface="+mj-lt"/>
                </a:rPr>
                <a:t>Job Queue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553200" y="2514600"/>
              <a:ext cx="9906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chemeClr val="tx1"/>
                  </a:solidFill>
                  <a:ea typeface="Arial" pitchFamily="-109" charset="0"/>
                  <a:cs typeface="Arial" pitchFamily="-109" charset="0"/>
                </a:rPr>
                <a:t>Data Model Manager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543800" y="2514600"/>
              <a:ext cx="1066800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Fault Manager</a:t>
              </a:r>
            </a:p>
          </p:txBody>
        </p:sp>
        <p:sp>
          <p:nvSpPr>
            <p:cNvPr id="69" name="TextBox 24"/>
            <p:cNvSpPr txBox="1">
              <a:spLocks noChangeArrowheads="1"/>
            </p:cNvSpPr>
            <p:nvPr/>
          </p:nvSpPr>
          <p:spPr bwMode="auto">
            <a:xfrm>
              <a:off x="7416801" y="2819288"/>
              <a:ext cx="1117599" cy="214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latin typeface="+mj-lt"/>
                </a:rPr>
                <a:t>User A’s Job Board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rot="5400000" flipH="1" flipV="1">
              <a:off x="7430041" y="4533101"/>
              <a:ext cx="228579" cy="1059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Macintosh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IU OREChem Summary Slides</vt:lpstr>
      <vt:lpstr>IU’s ORE-CHEM Pipeline</vt:lpstr>
      <vt:lpstr>Swarm-Grid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 OREChem Summary Slides</dc:title>
  <dc:creator>Marlon Pierce</dc:creator>
  <cp:lastModifiedBy>Marlon Pierce</cp:lastModifiedBy>
  <cp:revision>1</cp:revision>
  <dcterms:created xsi:type="dcterms:W3CDTF">2010-03-16T20:37:27Z</dcterms:created>
  <dcterms:modified xsi:type="dcterms:W3CDTF">2010-03-16T20:39:26Z</dcterms:modified>
</cp:coreProperties>
</file>