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2"/>
    <p:sldMasterId id="2147483673" r:id="rId3"/>
    <p:sldMasterId id="2147483681" r:id="rId4"/>
    <p:sldMasterId id="2147483689" r:id="rId5"/>
    <p:sldMasterId id="2147483697" r:id="rId6"/>
    <p:sldMasterId id="2147483705" r:id="rId7"/>
    <p:sldMasterId id="2147483713" r:id="rId8"/>
    <p:sldMasterId id="2147483735" r:id="rId9"/>
  </p:sldMasterIdLst>
  <p:notesMasterIdLst>
    <p:notesMasterId r:id="rId73"/>
  </p:notesMasterIdLst>
  <p:sldIdLst>
    <p:sldId id="265" r:id="rId10"/>
    <p:sldId id="602" r:id="rId11"/>
    <p:sldId id="606" r:id="rId12"/>
    <p:sldId id="603" r:id="rId13"/>
    <p:sldId id="604" r:id="rId14"/>
    <p:sldId id="605" r:id="rId15"/>
    <p:sldId id="607" r:id="rId16"/>
    <p:sldId id="601" r:id="rId17"/>
    <p:sldId id="608" r:id="rId18"/>
    <p:sldId id="609" r:id="rId19"/>
    <p:sldId id="610" r:id="rId20"/>
    <p:sldId id="617" r:id="rId21"/>
    <p:sldId id="611" r:id="rId22"/>
    <p:sldId id="612" r:id="rId23"/>
    <p:sldId id="613" r:id="rId24"/>
    <p:sldId id="614" r:id="rId25"/>
    <p:sldId id="615" r:id="rId26"/>
    <p:sldId id="616" r:id="rId27"/>
    <p:sldId id="618" r:id="rId28"/>
    <p:sldId id="600" r:id="rId29"/>
    <p:sldId id="599" r:id="rId30"/>
    <p:sldId id="580" r:id="rId31"/>
    <p:sldId id="594" r:id="rId32"/>
    <p:sldId id="595" r:id="rId33"/>
    <p:sldId id="596" r:id="rId34"/>
    <p:sldId id="620" r:id="rId35"/>
    <p:sldId id="586" r:id="rId36"/>
    <p:sldId id="621" r:id="rId37"/>
    <p:sldId id="623" r:id="rId38"/>
    <p:sldId id="624" r:id="rId39"/>
    <p:sldId id="625" r:id="rId40"/>
    <p:sldId id="626" r:id="rId41"/>
    <p:sldId id="627" r:id="rId42"/>
    <p:sldId id="632" r:id="rId43"/>
    <p:sldId id="633" r:id="rId44"/>
    <p:sldId id="634" r:id="rId45"/>
    <p:sldId id="635" r:id="rId46"/>
    <p:sldId id="636" r:id="rId47"/>
    <p:sldId id="656" r:id="rId48"/>
    <p:sldId id="657" r:id="rId49"/>
    <p:sldId id="658" r:id="rId50"/>
    <p:sldId id="637" r:id="rId51"/>
    <p:sldId id="638" r:id="rId52"/>
    <p:sldId id="639" r:id="rId53"/>
    <p:sldId id="640" r:id="rId54"/>
    <p:sldId id="641" r:id="rId55"/>
    <p:sldId id="642" r:id="rId56"/>
    <p:sldId id="643" r:id="rId57"/>
    <p:sldId id="644" r:id="rId58"/>
    <p:sldId id="645" r:id="rId59"/>
    <p:sldId id="653" r:id="rId60"/>
    <p:sldId id="646" r:id="rId61"/>
    <p:sldId id="661" r:id="rId62"/>
    <p:sldId id="660" r:id="rId63"/>
    <p:sldId id="659" r:id="rId64"/>
    <p:sldId id="650" r:id="rId65"/>
    <p:sldId id="651" r:id="rId66"/>
    <p:sldId id="652" r:id="rId67"/>
    <p:sldId id="662" r:id="rId68"/>
    <p:sldId id="654" r:id="rId69"/>
    <p:sldId id="655" r:id="rId70"/>
    <p:sldId id="663" r:id="rId71"/>
    <p:sldId id="664" r:id="rId72"/>
  </p:sldIdLst>
  <p:sldSz cx="9144000" cy="6858000" type="screen4x3"/>
  <p:notesSz cx="6858000" cy="9144000"/>
  <p:custDataLst>
    <p:tags r:id="rId7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815" autoAdjust="0"/>
    <p:restoredTop sz="96086" autoAdjust="0"/>
  </p:normalViewPr>
  <p:slideViewPr>
    <p:cSldViewPr snapToGrid="0" snapToObjects="1">
      <p:cViewPr varScale="1">
        <p:scale>
          <a:sx n="71" d="100"/>
          <a:sy n="71" d="100"/>
        </p:scale>
        <p:origin x="78" y="10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101" d="100"/>
          <a:sy n="101" d="100"/>
        </p:scale>
        <p:origin x="-357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viewProps" Target="viewProps.xml"/><Relationship Id="rId7" Type="http://schemas.openxmlformats.org/officeDocument/2006/relationships/slideMaster" Target="slideMasters/slideMaster6.xml"/><Relationship Id="rId71" Type="http://schemas.openxmlformats.org/officeDocument/2006/relationships/slide" Target="slides/slide62.xml"/><Relationship Id="rId2" Type="http://schemas.openxmlformats.org/officeDocument/2006/relationships/slideMaster" Target="slideMasters/slideMaster1.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tags" Target="tags/tag1.xml"/><Relationship Id="rId5" Type="http://schemas.openxmlformats.org/officeDocument/2006/relationships/slideMaster" Target="slideMasters/slideMaster4.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3.xml"/><Relationship Id="rId9" Type="http://schemas.openxmlformats.org/officeDocument/2006/relationships/slideMaster" Target="slideMasters/slideMaster8.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theme" Target="theme/theme1.xml"/><Relationship Id="rId8" Type="http://schemas.openxmlformats.org/officeDocument/2006/relationships/slideMaster" Target="slideMasters/slideMaster7.xml"/><Relationship Id="rId51" Type="http://schemas.openxmlformats.org/officeDocument/2006/relationships/slide" Target="slides/slide42.xml"/><Relationship Id="rId72" Type="http://schemas.openxmlformats.org/officeDocument/2006/relationships/slide" Target="slides/slide63.xml"/><Relationship Id="rId3" Type="http://schemas.openxmlformats.org/officeDocument/2006/relationships/slideMaster" Target="slideMasters/slideMaster2.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5.xml"/></Relationships>
</file>

<file path=ppt/charts/_rels/chart1.xml.rels><?xml version="1.0" encoding="UTF-8" standalone="yes"?>
<Relationships xmlns="http://schemas.openxmlformats.org/package/2006/relationships"><Relationship Id="rId3" Type="http://schemas.openxmlformats.org/officeDocument/2006/relationships/oleObject" Target="file:///D:\harpdoc\WDAMDS%20sync%20overhead%20analysi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Geoffrey%20Fox\Desktop\PynePaper\NewPyne.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89041516277652"/>
          <c:y val="7.9508492952656301E-2"/>
          <c:w val="0.80091748023576514"/>
          <c:h val="0.64429539368655897"/>
        </c:manualLayout>
      </c:layout>
      <c:scatterChart>
        <c:scatterStyle val="lineMarker"/>
        <c:varyColors val="0"/>
        <c:ser>
          <c:idx val="0"/>
          <c:order val="0"/>
          <c:tx>
            <c:strRef>
              <c:f>Sheet15!$A$3</c:f>
              <c:strCache>
                <c:ptCount val="1"/>
                <c:pt idx="0">
                  <c:v>100K points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Sheet15!$C$3:$C$7</c:f>
              <c:numCache>
                <c:formatCode>General</c:formatCode>
                <c:ptCount val="5"/>
                <c:pt idx="0">
                  <c:v>8</c:v>
                </c:pt>
                <c:pt idx="1">
                  <c:v>16</c:v>
                </c:pt>
                <c:pt idx="2">
                  <c:v>32</c:v>
                </c:pt>
                <c:pt idx="3">
                  <c:v>64</c:v>
                </c:pt>
                <c:pt idx="4">
                  <c:v>128</c:v>
                </c:pt>
              </c:numCache>
            </c:numRef>
          </c:xVal>
          <c:yVal>
            <c:numRef>
              <c:f>Sheet15!$P$3:$P$7</c:f>
              <c:numCache>
                <c:formatCode>0.00</c:formatCode>
                <c:ptCount val="5"/>
                <c:pt idx="0">
                  <c:v>1</c:v>
                </c:pt>
                <c:pt idx="1">
                  <c:v>0.93715810327892402</c:v>
                </c:pt>
                <c:pt idx="2">
                  <c:v>0.91881191173163135</c:v>
                </c:pt>
                <c:pt idx="3">
                  <c:v>0.77461930947020152</c:v>
                </c:pt>
                <c:pt idx="4">
                  <c:v>0.52924930382310365</c:v>
                </c:pt>
              </c:numCache>
            </c:numRef>
          </c:yVal>
          <c:smooth val="0"/>
        </c:ser>
        <c:ser>
          <c:idx val="1"/>
          <c:order val="1"/>
          <c:tx>
            <c:strRef>
              <c:f>Sheet15!$A$8</c:f>
              <c:strCache>
                <c:ptCount val="1"/>
                <c:pt idx="0">
                  <c:v>200K points</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Sheet15!$C$8:$C$10</c:f>
              <c:numCache>
                <c:formatCode>General</c:formatCode>
                <c:ptCount val="3"/>
                <c:pt idx="0">
                  <c:v>32</c:v>
                </c:pt>
                <c:pt idx="1">
                  <c:v>64</c:v>
                </c:pt>
                <c:pt idx="2">
                  <c:v>128</c:v>
                </c:pt>
              </c:numCache>
            </c:numRef>
          </c:xVal>
          <c:yVal>
            <c:numRef>
              <c:f>Sheet15!$P$8:$P$10</c:f>
              <c:numCache>
                <c:formatCode>0.00</c:formatCode>
                <c:ptCount val="3"/>
                <c:pt idx="0">
                  <c:v>1</c:v>
                </c:pt>
                <c:pt idx="1">
                  <c:v>0.87330743298640012</c:v>
                </c:pt>
                <c:pt idx="2">
                  <c:v>0.86648842621075539</c:v>
                </c:pt>
              </c:numCache>
            </c:numRef>
          </c:yVal>
          <c:smooth val="0"/>
        </c:ser>
        <c:ser>
          <c:idx val="2"/>
          <c:order val="2"/>
          <c:tx>
            <c:strRef>
              <c:f>Sheet15!$A$11</c:f>
              <c:strCache>
                <c:ptCount val="1"/>
                <c:pt idx="0">
                  <c:v>300K points</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Sheet15!$C$11:$C$12</c:f>
              <c:numCache>
                <c:formatCode>General</c:formatCode>
                <c:ptCount val="2"/>
                <c:pt idx="0">
                  <c:v>64</c:v>
                </c:pt>
                <c:pt idx="1">
                  <c:v>128</c:v>
                </c:pt>
              </c:numCache>
            </c:numRef>
          </c:xVal>
          <c:yVal>
            <c:numRef>
              <c:f>Sheet15!$P$11:$P$12</c:f>
              <c:numCache>
                <c:formatCode>0.00</c:formatCode>
                <c:ptCount val="2"/>
                <c:pt idx="0">
                  <c:v>1</c:v>
                </c:pt>
                <c:pt idx="1">
                  <c:v>0.85822837846405509</c:v>
                </c:pt>
              </c:numCache>
            </c:numRef>
          </c:yVal>
          <c:smooth val="0"/>
        </c:ser>
        <c:dLbls>
          <c:showLegendKey val="0"/>
          <c:showVal val="0"/>
          <c:showCatName val="0"/>
          <c:showSerName val="0"/>
          <c:showPercent val="0"/>
          <c:showBubbleSize val="0"/>
        </c:dLbls>
        <c:axId val="634952808"/>
        <c:axId val="634953200"/>
      </c:scatterChart>
      <c:valAx>
        <c:axId val="634952808"/>
        <c:scaling>
          <c:orientation val="minMax"/>
          <c:max val="14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Number of Nodes</a:t>
                </a:r>
              </a:p>
            </c:rich>
          </c:tx>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34953200"/>
        <c:crosses val="autoZero"/>
        <c:crossBetween val="midCat"/>
        <c:majorUnit val="20"/>
      </c:valAx>
      <c:valAx>
        <c:axId val="634953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Parallel Efficiency</a:t>
                </a:r>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34952808"/>
        <c:crosses val="autoZero"/>
        <c:crossBetween val="midCat"/>
      </c:valAx>
      <c:spPr>
        <a:noFill/>
        <a:ln>
          <a:noFill/>
        </a:ln>
        <a:effectLst/>
      </c:spPr>
    </c:plotArea>
    <c:legend>
      <c:legendPos val="b"/>
      <c:layout>
        <c:manualLayout>
          <c:xMode val="edge"/>
          <c:yMode val="edge"/>
          <c:x val="4.999989787268809E-2"/>
          <c:y val="0.8799344590596696"/>
          <c:w val="0.89999979574537614"/>
          <c:h val="7.382276637385644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chemeClr val="bg1"/>
    </a:solidFill>
    <a:ln>
      <a:noFill/>
    </a:ln>
    <a:effectLst/>
  </c:spPr>
  <c:txPr>
    <a:bodyPr/>
    <a:lstStyle/>
    <a:p>
      <a:pPr>
        <a:defRPr sz="1400">
          <a:latin typeface="Times New Roman" panose="02020603050405020304" pitchFamily="18" charset="0"/>
          <a:cs typeface="Times New Roman" panose="02020603050405020304" pitchFamily="18" charset="0"/>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528725061170007E-2"/>
          <c:y val="9.8575910543898457E-2"/>
          <c:w val="0.83438136590629919"/>
          <c:h val="0.74535526954707443"/>
        </c:manualLayout>
      </c:layout>
      <c:scatterChart>
        <c:scatterStyle val="lineMarker"/>
        <c:varyColors val="0"/>
        <c:ser>
          <c:idx val="0"/>
          <c:order val="0"/>
          <c:tx>
            <c:v>DAVS(2)</c:v>
          </c:tx>
          <c:spPr>
            <a:ln w="28575" cap="rnd">
              <a:noFill/>
              <a:round/>
            </a:ln>
            <a:effectLst/>
          </c:spPr>
          <c:marker>
            <c:symbol val="circle"/>
            <c:size val="5"/>
            <c:spPr>
              <a:solidFill>
                <a:schemeClr val="accent1"/>
              </a:solidFill>
              <a:ln w="9525">
                <a:solidFill>
                  <a:schemeClr val="accent1"/>
                </a:solidFill>
              </a:ln>
              <a:effectLst/>
            </c:spPr>
          </c:marker>
          <c:xVal>
            <c:numRef>
              <c:f>Issues!$B$10:$B$513</c:f>
              <c:numCache>
                <c:formatCode>0.00E+00</c:formatCode>
                <c:ptCount val="504"/>
                <c:pt idx="0">
                  <c:v>522010</c:v>
                </c:pt>
                <c:pt idx="1">
                  <c:v>409560</c:v>
                </c:pt>
                <c:pt idx="2">
                  <c:v>379460</c:v>
                </c:pt>
                <c:pt idx="3">
                  <c:v>351570</c:v>
                </c:pt>
                <c:pt idx="4">
                  <c:v>325730</c:v>
                </c:pt>
                <c:pt idx="5">
                  <c:v>301780</c:v>
                </c:pt>
                <c:pt idx="6">
                  <c:v>279600</c:v>
                </c:pt>
                <c:pt idx="7">
                  <c:v>259050</c:v>
                </c:pt>
                <c:pt idx="8">
                  <c:v>240010</c:v>
                </c:pt>
                <c:pt idx="9">
                  <c:v>222370</c:v>
                </c:pt>
                <c:pt idx="10">
                  <c:v>206020</c:v>
                </c:pt>
                <c:pt idx="11">
                  <c:v>190880</c:v>
                </c:pt>
                <c:pt idx="12">
                  <c:v>176850</c:v>
                </c:pt>
                <c:pt idx="13">
                  <c:v>163850</c:v>
                </c:pt>
                <c:pt idx="14">
                  <c:v>151810</c:v>
                </c:pt>
                <c:pt idx="15">
                  <c:v>140650</c:v>
                </c:pt>
                <c:pt idx="16">
                  <c:v>130310</c:v>
                </c:pt>
                <c:pt idx="17">
                  <c:v>120730</c:v>
                </c:pt>
                <c:pt idx="18">
                  <c:v>111860</c:v>
                </c:pt>
                <c:pt idx="19">
                  <c:v>103640</c:v>
                </c:pt>
                <c:pt idx="20">
                  <c:v>96017</c:v>
                </c:pt>
                <c:pt idx="21">
                  <c:v>88960</c:v>
                </c:pt>
                <c:pt idx="22">
                  <c:v>82421</c:v>
                </c:pt>
                <c:pt idx="23">
                  <c:v>76363</c:v>
                </c:pt>
                <c:pt idx="24">
                  <c:v>70750</c:v>
                </c:pt>
                <c:pt idx="25">
                  <c:v>65549</c:v>
                </c:pt>
                <c:pt idx="26">
                  <c:v>60731</c:v>
                </c:pt>
                <c:pt idx="27">
                  <c:v>56267</c:v>
                </c:pt>
                <c:pt idx="28">
                  <c:v>52131</c:v>
                </c:pt>
                <c:pt idx="29">
                  <c:v>48299</c:v>
                </c:pt>
                <c:pt idx="30">
                  <c:v>44749</c:v>
                </c:pt>
                <c:pt idx="31">
                  <c:v>41460</c:v>
                </c:pt>
                <c:pt idx="32">
                  <c:v>38413</c:v>
                </c:pt>
                <c:pt idx="33">
                  <c:v>35589</c:v>
                </c:pt>
                <c:pt idx="34">
                  <c:v>32973</c:v>
                </c:pt>
                <c:pt idx="35">
                  <c:v>30549</c:v>
                </c:pt>
                <c:pt idx="36">
                  <c:v>28304</c:v>
                </c:pt>
                <c:pt idx="37">
                  <c:v>26224</c:v>
                </c:pt>
                <c:pt idx="38">
                  <c:v>24296</c:v>
                </c:pt>
                <c:pt idx="39">
                  <c:v>22510</c:v>
                </c:pt>
                <c:pt idx="40">
                  <c:v>20856</c:v>
                </c:pt>
                <c:pt idx="41">
                  <c:v>19323</c:v>
                </c:pt>
                <c:pt idx="42">
                  <c:v>17902</c:v>
                </c:pt>
                <c:pt idx="43">
                  <c:v>16586</c:v>
                </c:pt>
                <c:pt idx="44">
                  <c:v>15367</c:v>
                </c:pt>
                <c:pt idx="45">
                  <c:v>14238</c:v>
                </c:pt>
                <c:pt idx="46">
                  <c:v>13191</c:v>
                </c:pt>
                <c:pt idx="47">
                  <c:v>12222</c:v>
                </c:pt>
                <c:pt idx="48">
                  <c:v>11323</c:v>
                </c:pt>
                <c:pt idx="49">
                  <c:v>10491</c:v>
                </c:pt>
                <c:pt idx="50">
                  <c:v>9719.7999999999993</c:v>
                </c:pt>
                <c:pt idx="51">
                  <c:v>9005.4</c:v>
                </c:pt>
                <c:pt idx="52">
                  <c:v>8343.4</c:v>
                </c:pt>
                <c:pt idx="53">
                  <c:v>7730.2</c:v>
                </c:pt>
                <c:pt idx="54">
                  <c:v>7162</c:v>
                </c:pt>
                <c:pt idx="55">
                  <c:v>6635.5</c:v>
                </c:pt>
                <c:pt idx="56">
                  <c:v>6147.8</c:v>
                </c:pt>
                <c:pt idx="57">
                  <c:v>5695.9</c:v>
                </c:pt>
                <c:pt idx="58">
                  <c:v>5277.2</c:v>
                </c:pt>
                <c:pt idx="59">
                  <c:v>4889.3</c:v>
                </c:pt>
                <c:pt idx="60">
                  <c:v>4530</c:v>
                </c:pt>
                <c:pt idx="61">
                  <c:v>4197</c:v>
                </c:pt>
                <c:pt idx="62">
                  <c:v>3888.5</c:v>
                </c:pt>
                <c:pt idx="63">
                  <c:v>3602.7</c:v>
                </c:pt>
                <c:pt idx="64">
                  <c:v>3337.9</c:v>
                </c:pt>
                <c:pt idx="65">
                  <c:v>3092.5</c:v>
                </c:pt>
                <c:pt idx="66">
                  <c:v>2865.2</c:v>
                </c:pt>
                <c:pt idx="67">
                  <c:v>2654.6</c:v>
                </c:pt>
                <c:pt idx="68">
                  <c:v>2459.5</c:v>
                </c:pt>
                <c:pt idx="69">
                  <c:v>2278.6999999999998</c:v>
                </c:pt>
                <c:pt idx="70">
                  <c:v>2111.1999999999998</c:v>
                </c:pt>
                <c:pt idx="71">
                  <c:v>1956</c:v>
                </c:pt>
                <c:pt idx="72">
                  <c:v>1812.2</c:v>
                </c:pt>
                <c:pt idx="73">
                  <c:v>1679</c:v>
                </c:pt>
                <c:pt idx="74">
                  <c:v>1555.6</c:v>
                </c:pt>
                <c:pt idx="75">
                  <c:v>1441.3</c:v>
                </c:pt>
                <c:pt idx="76">
                  <c:v>1335.3</c:v>
                </c:pt>
                <c:pt idx="77">
                  <c:v>1237.2</c:v>
                </c:pt>
                <c:pt idx="78">
                  <c:v>1146.2</c:v>
                </c:pt>
                <c:pt idx="79">
                  <c:v>1062</c:v>
                </c:pt>
                <c:pt idx="80">
                  <c:v>983.93</c:v>
                </c:pt>
                <c:pt idx="81">
                  <c:v>911.61</c:v>
                </c:pt>
                <c:pt idx="82">
                  <c:v>844.6</c:v>
                </c:pt>
                <c:pt idx="83">
                  <c:v>782.52</c:v>
                </c:pt>
                <c:pt idx="84">
                  <c:v>725</c:v>
                </c:pt>
                <c:pt idx="85">
                  <c:v>671.71</c:v>
                </c:pt>
                <c:pt idx="86">
                  <c:v>622.34</c:v>
                </c:pt>
                <c:pt idx="87">
                  <c:v>576.59</c:v>
                </c:pt>
                <c:pt idx="88">
                  <c:v>534.21</c:v>
                </c:pt>
                <c:pt idx="89">
                  <c:v>494.95</c:v>
                </c:pt>
                <c:pt idx="90">
                  <c:v>458.57</c:v>
                </c:pt>
                <c:pt idx="91">
                  <c:v>424.86</c:v>
                </c:pt>
                <c:pt idx="92">
                  <c:v>393.63</c:v>
                </c:pt>
                <c:pt idx="93">
                  <c:v>364.7</c:v>
                </c:pt>
                <c:pt idx="94">
                  <c:v>337.89</c:v>
                </c:pt>
                <c:pt idx="95">
                  <c:v>313.05</c:v>
                </c:pt>
                <c:pt idx="96">
                  <c:v>290.04000000000002</c:v>
                </c:pt>
                <c:pt idx="97">
                  <c:v>268.72000000000003</c:v>
                </c:pt>
                <c:pt idx="98">
                  <c:v>248.97</c:v>
                </c:pt>
                <c:pt idx="99">
                  <c:v>230.67</c:v>
                </c:pt>
                <c:pt idx="100">
                  <c:v>213.72</c:v>
                </c:pt>
                <c:pt idx="101">
                  <c:v>198.01</c:v>
                </c:pt>
                <c:pt idx="102">
                  <c:v>183.45</c:v>
                </c:pt>
                <c:pt idx="103">
                  <c:v>169.97</c:v>
                </c:pt>
                <c:pt idx="104">
                  <c:v>157.47</c:v>
                </c:pt>
                <c:pt idx="105">
                  <c:v>145.9</c:v>
                </c:pt>
                <c:pt idx="106">
                  <c:v>135.18</c:v>
                </c:pt>
                <c:pt idx="107">
                  <c:v>125.24</c:v>
                </c:pt>
                <c:pt idx="108">
                  <c:v>116.03</c:v>
                </c:pt>
                <c:pt idx="109">
                  <c:v>107.51</c:v>
                </c:pt>
                <c:pt idx="110">
                  <c:v>99.602999999999994</c:v>
                </c:pt>
                <c:pt idx="111">
                  <c:v>92.281999999999996</c:v>
                </c:pt>
                <c:pt idx="112">
                  <c:v>85.498999999999995</c:v>
                </c:pt>
                <c:pt idx="113">
                  <c:v>79.213999999999999</c:v>
                </c:pt>
                <c:pt idx="114">
                  <c:v>73.391999999999996</c:v>
                </c:pt>
                <c:pt idx="115">
                  <c:v>67.997</c:v>
                </c:pt>
                <c:pt idx="116">
                  <c:v>62.999000000000002</c:v>
                </c:pt>
                <c:pt idx="117">
                  <c:v>58.368000000000002</c:v>
                </c:pt>
                <c:pt idx="118">
                  <c:v>54.078000000000003</c:v>
                </c:pt>
                <c:pt idx="119">
                  <c:v>50.103000000000002</c:v>
                </c:pt>
                <c:pt idx="120">
                  <c:v>46.42</c:v>
                </c:pt>
                <c:pt idx="121">
                  <c:v>43.008000000000003</c:v>
                </c:pt>
                <c:pt idx="122">
                  <c:v>39.847000000000001</c:v>
                </c:pt>
                <c:pt idx="123">
                  <c:v>36.917999999999999</c:v>
                </c:pt>
                <c:pt idx="124">
                  <c:v>34.204000000000001</c:v>
                </c:pt>
                <c:pt idx="125">
                  <c:v>31.69</c:v>
                </c:pt>
                <c:pt idx="126">
                  <c:v>29.832999999999998</c:v>
                </c:pt>
                <c:pt idx="127">
                  <c:v>29.27</c:v>
                </c:pt>
                <c:pt idx="128">
                  <c:v>28.716999999999999</c:v>
                </c:pt>
                <c:pt idx="129">
                  <c:v>28.175000000000001</c:v>
                </c:pt>
                <c:pt idx="130">
                  <c:v>27.641999999999999</c:v>
                </c:pt>
                <c:pt idx="131">
                  <c:v>27.12</c:v>
                </c:pt>
                <c:pt idx="132">
                  <c:v>26.608000000000001</c:v>
                </c:pt>
                <c:pt idx="133">
                  <c:v>26.106000000000002</c:v>
                </c:pt>
                <c:pt idx="134">
                  <c:v>25.611999999999998</c:v>
                </c:pt>
                <c:pt idx="135">
                  <c:v>25.129000000000001</c:v>
                </c:pt>
                <c:pt idx="136">
                  <c:v>24.654</c:v>
                </c:pt>
                <c:pt idx="137">
                  <c:v>24.187999999999999</c:v>
                </c:pt>
                <c:pt idx="138">
                  <c:v>23.731999999999999</c:v>
                </c:pt>
                <c:pt idx="139">
                  <c:v>23.283000000000001</c:v>
                </c:pt>
                <c:pt idx="140">
                  <c:v>22.844000000000001</c:v>
                </c:pt>
                <c:pt idx="141">
                  <c:v>22.411999999999999</c:v>
                </c:pt>
                <c:pt idx="142">
                  <c:v>21.989000000000001</c:v>
                </c:pt>
                <c:pt idx="143">
                  <c:v>21.573</c:v>
                </c:pt>
                <c:pt idx="144">
                  <c:v>21.166</c:v>
                </c:pt>
                <c:pt idx="145">
                  <c:v>20.765999999999998</c:v>
                </c:pt>
                <c:pt idx="146">
                  <c:v>20.373999999999999</c:v>
                </c:pt>
                <c:pt idx="147">
                  <c:v>19.989000000000001</c:v>
                </c:pt>
                <c:pt idx="148">
                  <c:v>19.611999999999998</c:v>
                </c:pt>
                <c:pt idx="149">
                  <c:v>19.241</c:v>
                </c:pt>
                <c:pt idx="150">
                  <c:v>18.878</c:v>
                </c:pt>
                <c:pt idx="151">
                  <c:v>18.521000000000001</c:v>
                </c:pt>
                <c:pt idx="152">
                  <c:v>18.170999999999999</c:v>
                </c:pt>
                <c:pt idx="153">
                  <c:v>17.827999999999999</c:v>
                </c:pt>
                <c:pt idx="154">
                  <c:v>17.491</c:v>
                </c:pt>
                <c:pt idx="155">
                  <c:v>17.161000000000001</c:v>
                </c:pt>
                <c:pt idx="156">
                  <c:v>16.837</c:v>
                </c:pt>
                <c:pt idx="157">
                  <c:v>16.518999999999998</c:v>
                </c:pt>
                <c:pt idx="158">
                  <c:v>16.207000000000001</c:v>
                </c:pt>
                <c:pt idx="159">
                  <c:v>15.901</c:v>
                </c:pt>
                <c:pt idx="160">
                  <c:v>15.6</c:v>
                </c:pt>
                <c:pt idx="161">
                  <c:v>15.305999999999999</c:v>
                </c:pt>
                <c:pt idx="162">
                  <c:v>15.016999999999999</c:v>
                </c:pt>
                <c:pt idx="163">
                  <c:v>14.733000000000001</c:v>
                </c:pt>
                <c:pt idx="164">
                  <c:v>14.455</c:v>
                </c:pt>
                <c:pt idx="165">
                  <c:v>14.182</c:v>
                </c:pt>
                <c:pt idx="166">
                  <c:v>13.914</c:v>
                </c:pt>
                <c:pt idx="167">
                  <c:v>13.651</c:v>
                </c:pt>
                <c:pt idx="168">
                  <c:v>13.393000000000001</c:v>
                </c:pt>
                <c:pt idx="169">
                  <c:v>13.14</c:v>
                </c:pt>
                <c:pt idx="170">
                  <c:v>12.891999999999999</c:v>
                </c:pt>
                <c:pt idx="171">
                  <c:v>12.648999999999999</c:v>
                </c:pt>
                <c:pt idx="172">
                  <c:v>12.41</c:v>
                </c:pt>
                <c:pt idx="173">
                  <c:v>12.175000000000001</c:v>
                </c:pt>
                <c:pt idx="174">
                  <c:v>11.945</c:v>
                </c:pt>
                <c:pt idx="175">
                  <c:v>11.72</c:v>
                </c:pt>
                <c:pt idx="176">
                  <c:v>11.497999999999999</c:v>
                </c:pt>
                <c:pt idx="177">
                  <c:v>11.281000000000001</c:v>
                </c:pt>
                <c:pt idx="178">
                  <c:v>11.068</c:v>
                </c:pt>
                <c:pt idx="179">
                  <c:v>10.859</c:v>
                </c:pt>
                <c:pt idx="180">
                  <c:v>10.654</c:v>
                </c:pt>
                <c:pt idx="181">
                  <c:v>10.452999999999999</c:v>
                </c:pt>
                <c:pt idx="182">
                  <c:v>10.255000000000001</c:v>
                </c:pt>
                <c:pt idx="183">
                  <c:v>10.061999999999999</c:v>
                </c:pt>
                <c:pt idx="184">
                  <c:v>9.8716000000000008</c:v>
                </c:pt>
                <c:pt idx="185">
                  <c:v>9.6851000000000003</c:v>
                </c:pt>
                <c:pt idx="186">
                  <c:v>9.5022000000000002</c:v>
                </c:pt>
                <c:pt idx="187">
                  <c:v>9.3226999999999993</c:v>
                </c:pt>
                <c:pt idx="188">
                  <c:v>9.1465999999999994</c:v>
                </c:pt>
                <c:pt idx="189">
                  <c:v>8.9738000000000007</c:v>
                </c:pt>
                <c:pt idx="190">
                  <c:v>8.8043999999999993</c:v>
                </c:pt>
                <c:pt idx="191">
                  <c:v>8.6380999999999997</c:v>
                </c:pt>
                <c:pt idx="192">
                  <c:v>8.4748999999999999</c:v>
                </c:pt>
                <c:pt idx="193">
                  <c:v>8.3148</c:v>
                </c:pt>
                <c:pt idx="194">
                  <c:v>8.1577999999999999</c:v>
                </c:pt>
                <c:pt idx="195">
                  <c:v>8.0037000000000003</c:v>
                </c:pt>
                <c:pt idx="196">
                  <c:v>7.8525</c:v>
                </c:pt>
                <c:pt idx="197">
                  <c:v>7.7042000000000002</c:v>
                </c:pt>
                <c:pt idx="198">
                  <c:v>7.5587</c:v>
                </c:pt>
                <c:pt idx="199">
                  <c:v>7.4158999999999997</c:v>
                </c:pt>
                <c:pt idx="200">
                  <c:v>7.2759</c:v>
                </c:pt>
                <c:pt idx="201">
                  <c:v>7.1383999999999999</c:v>
                </c:pt>
                <c:pt idx="202">
                  <c:v>7.0035999999999996</c:v>
                </c:pt>
                <c:pt idx="203">
                  <c:v>6.8712999999999997</c:v>
                </c:pt>
                <c:pt idx="204">
                  <c:v>6.7415000000000003</c:v>
                </c:pt>
                <c:pt idx="205">
                  <c:v>6.6142000000000003</c:v>
                </c:pt>
                <c:pt idx="206">
                  <c:v>6.4893000000000001</c:v>
                </c:pt>
                <c:pt idx="207">
                  <c:v>6.3666999999999998</c:v>
                </c:pt>
                <c:pt idx="208">
                  <c:v>6.2465000000000002</c:v>
                </c:pt>
                <c:pt idx="209">
                  <c:v>6.1284999999999998</c:v>
                </c:pt>
                <c:pt idx="210">
                  <c:v>6.0126999999999997</c:v>
                </c:pt>
                <c:pt idx="211">
                  <c:v>5.8992000000000004</c:v>
                </c:pt>
                <c:pt idx="212">
                  <c:v>5.7877000000000001</c:v>
                </c:pt>
                <c:pt idx="213">
                  <c:v>5.6783999999999999</c:v>
                </c:pt>
                <c:pt idx="214">
                  <c:v>5.5712000000000002</c:v>
                </c:pt>
                <c:pt idx="215">
                  <c:v>5.4659000000000004</c:v>
                </c:pt>
                <c:pt idx="216">
                  <c:v>5.3627000000000002</c:v>
                </c:pt>
                <c:pt idx="217">
                  <c:v>5.2614000000000001</c:v>
                </c:pt>
                <c:pt idx="218">
                  <c:v>5.1619999999999999</c:v>
                </c:pt>
                <c:pt idx="219">
                  <c:v>5.0644999999999998</c:v>
                </c:pt>
                <c:pt idx="220">
                  <c:v>4.9688999999999997</c:v>
                </c:pt>
                <c:pt idx="221">
                  <c:v>4.875</c:v>
                </c:pt>
                <c:pt idx="222">
                  <c:v>4.7828999999999997</c:v>
                </c:pt>
                <c:pt idx="223">
                  <c:v>4.6925999999999997</c:v>
                </c:pt>
                <c:pt idx="224">
                  <c:v>4.6040000000000001</c:v>
                </c:pt>
                <c:pt idx="225">
                  <c:v>4.5170000000000003</c:v>
                </c:pt>
                <c:pt idx="226">
                  <c:v>4.4317000000000002</c:v>
                </c:pt>
                <c:pt idx="227">
                  <c:v>4.3479999999999999</c:v>
                </c:pt>
                <c:pt idx="228">
                  <c:v>4.2659000000000002</c:v>
                </c:pt>
                <c:pt idx="229">
                  <c:v>4.1852999999999998</c:v>
                </c:pt>
                <c:pt idx="230">
                  <c:v>4.1062000000000003</c:v>
                </c:pt>
                <c:pt idx="231">
                  <c:v>4.0286999999999997</c:v>
                </c:pt>
                <c:pt idx="232">
                  <c:v>3.9525999999999999</c:v>
                </c:pt>
                <c:pt idx="233">
                  <c:v>3.8778999999999999</c:v>
                </c:pt>
                <c:pt idx="234">
                  <c:v>3.8047</c:v>
                </c:pt>
                <c:pt idx="235">
                  <c:v>3.7328000000000001</c:v>
                </c:pt>
                <c:pt idx="236">
                  <c:v>3.6623000000000001</c:v>
                </c:pt>
                <c:pt idx="237">
                  <c:v>3.5931000000000002</c:v>
                </c:pt>
                <c:pt idx="238">
                  <c:v>3.5253000000000001</c:v>
                </c:pt>
                <c:pt idx="239">
                  <c:v>3.4586999999999999</c:v>
                </c:pt>
                <c:pt idx="240">
                  <c:v>3.3934000000000002</c:v>
                </c:pt>
                <c:pt idx="241">
                  <c:v>3.3292999999999999</c:v>
                </c:pt>
                <c:pt idx="242">
                  <c:v>3.2664</c:v>
                </c:pt>
                <c:pt idx="243">
                  <c:v>3.2046999999999999</c:v>
                </c:pt>
                <c:pt idx="244">
                  <c:v>3.1442000000000001</c:v>
                </c:pt>
                <c:pt idx="245">
                  <c:v>3.0848</c:v>
                </c:pt>
                <c:pt idx="246">
                  <c:v>3.0265</c:v>
                </c:pt>
                <c:pt idx="247">
                  <c:v>2.9693999999999998</c:v>
                </c:pt>
                <c:pt idx="248">
                  <c:v>2.9133</c:v>
                </c:pt>
                <c:pt idx="249">
                  <c:v>2.8582000000000001</c:v>
                </c:pt>
                <c:pt idx="250">
                  <c:v>2.8043</c:v>
                </c:pt>
                <c:pt idx="251">
                  <c:v>2.7513000000000001</c:v>
                </c:pt>
                <c:pt idx="252">
                  <c:v>2.6993</c:v>
                </c:pt>
                <c:pt idx="253">
                  <c:v>2.6482999999999999</c:v>
                </c:pt>
                <c:pt idx="254">
                  <c:v>2.5983000000000001</c:v>
                </c:pt>
                <c:pt idx="255">
                  <c:v>2.5491999999999999</c:v>
                </c:pt>
                <c:pt idx="256">
                  <c:v>2.5011000000000001</c:v>
                </c:pt>
                <c:pt idx="257">
                  <c:v>2.4539</c:v>
                </c:pt>
                <c:pt idx="258">
                  <c:v>2.4075000000000002</c:v>
                </c:pt>
                <c:pt idx="259">
                  <c:v>2.3620000000000001</c:v>
                </c:pt>
                <c:pt idx="260">
                  <c:v>2.3174000000000001</c:v>
                </c:pt>
                <c:pt idx="261">
                  <c:v>2.2736000000000001</c:v>
                </c:pt>
                <c:pt idx="262">
                  <c:v>2.2307000000000001</c:v>
                </c:pt>
                <c:pt idx="263">
                  <c:v>2.1886000000000001</c:v>
                </c:pt>
                <c:pt idx="264">
                  <c:v>2.1472000000000002</c:v>
                </c:pt>
                <c:pt idx="265">
                  <c:v>2.1067</c:v>
                </c:pt>
                <c:pt idx="266">
                  <c:v>2.0669</c:v>
                </c:pt>
                <c:pt idx="267">
                  <c:v>2.0278</c:v>
                </c:pt>
                <c:pt idx="268">
                  <c:v>1.9895</c:v>
                </c:pt>
                <c:pt idx="269">
                  <c:v>1.952</c:v>
                </c:pt>
                <c:pt idx="270">
                  <c:v>1.9151</c:v>
                </c:pt>
                <c:pt idx="271">
                  <c:v>1.8789</c:v>
                </c:pt>
                <c:pt idx="272">
                  <c:v>1.8433999999999999</c:v>
                </c:pt>
                <c:pt idx="273">
                  <c:v>1.8086</c:v>
                </c:pt>
                <c:pt idx="274">
                  <c:v>1.7745</c:v>
                </c:pt>
                <c:pt idx="275">
                  <c:v>1.7408999999999999</c:v>
                </c:pt>
                <c:pt idx="276">
                  <c:v>1.7081</c:v>
                </c:pt>
                <c:pt idx="277">
                  <c:v>1.6758</c:v>
                </c:pt>
                <c:pt idx="278">
                  <c:v>1.6440999999999999</c:v>
                </c:pt>
                <c:pt idx="279">
                  <c:v>1.6131</c:v>
                </c:pt>
                <c:pt idx="280">
                  <c:v>1.5826</c:v>
                </c:pt>
                <c:pt idx="281">
                  <c:v>1.5527</c:v>
                </c:pt>
                <c:pt idx="282">
                  <c:v>1.5234000000000001</c:v>
                </c:pt>
                <c:pt idx="283">
                  <c:v>1.4945999999999999</c:v>
                </c:pt>
                <c:pt idx="284">
                  <c:v>1.4663999999999999</c:v>
                </c:pt>
                <c:pt idx="285">
                  <c:v>1.4387000000000001</c:v>
                </c:pt>
                <c:pt idx="286">
                  <c:v>1.4115</c:v>
                </c:pt>
                <c:pt idx="287">
                  <c:v>1.3849</c:v>
                </c:pt>
                <c:pt idx="288">
                  <c:v>1.3587</c:v>
                </c:pt>
                <c:pt idx="289">
                  <c:v>1.333</c:v>
                </c:pt>
                <c:pt idx="290">
                  <c:v>1.3079000000000001</c:v>
                </c:pt>
                <c:pt idx="291">
                  <c:v>1.2831999999999999</c:v>
                </c:pt>
                <c:pt idx="292">
                  <c:v>1.2588999999999999</c:v>
                </c:pt>
                <c:pt idx="293">
                  <c:v>1.2352000000000001</c:v>
                </c:pt>
                <c:pt idx="294">
                  <c:v>1.2118</c:v>
                </c:pt>
                <c:pt idx="295">
                  <c:v>1.1889000000000001</c:v>
                </c:pt>
                <c:pt idx="296">
                  <c:v>1.1665000000000001</c:v>
                </c:pt>
                <c:pt idx="297">
                  <c:v>1.1444000000000001</c:v>
                </c:pt>
                <c:pt idx="298">
                  <c:v>1.1228</c:v>
                </c:pt>
                <c:pt idx="299">
                  <c:v>1.1015999999999999</c:v>
                </c:pt>
                <c:pt idx="300">
                  <c:v>1.0808</c:v>
                </c:pt>
                <c:pt idx="301">
                  <c:v>1.0604</c:v>
                </c:pt>
                <c:pt idx="302">
                  <c:v>1.0404</c:v>
                </c:pt>
                <c:pt idx="303">
                  <c:v>1.0206999999999999</c:v>
                </c:pt>
                <c:pt idx="304">
                  <c:v>1.0014000000000001</c:v>
                </c:pt>
                <c:pt idx="305">
                  <c:v>0.98253000000000001</c:v>
                </c:pt>
                <c:pt idx="306">
                  <c:v>0.96396999999999999</c:v>
                </c:pt>
                <c:pt idx="307">
                  <c:v>0.94576000000000005</c:v>
                </c:pt>
                <c:pt idx="308">
                  <c:v>0.92789999999999995</c:v>
                </c:pt>
                <c:pt idx="309">
                  <c:v>0.91037000000000001</c:v>
                </c:pt>
                <c:pt idx="310">
                  <c:v>0.89317999999999997</c:v>
                </c:pt>
                <c:pt idx="311">
                  <c:v>0.87631000000000003</c:v>
                </c:pt>
                <c:pt idx="312">
                  <c:v>0.85975999999999997</c:v>
                </c:pt>
                <c:pt idx="313">
                  <c:v>0.84352000000000005</c:v>
                </c:pt>
                <c:pt idx="314">
                  <c:v>0.82759000000000005</c:v>
                </c:pt>
                <c:pt idx="315">
                  <c:v>0.81194999999999995</c:v>
                </c:pt>
                <c:pt idx="316">
                  <c:v>0.79661999999999999</c:v>
                </c:pt>
                <c:pt idx="317">
                  <c:v>0.78156999999999999</c:v>
                </c:pt>
                <c:pt idx="318">
                  <c:v>0.76680999999999999</c:v>
                </c:pt>
                <c:pt idx="319">
                  <c:v>0.75233000000000005</c:v>
                </c:pt>
                <c:pt idx="320">
                  <c:v>0.73812</c:v>
                </c:pt>
                <c:pt idx="321">
                  <c:v>0.72418000000000005</c:v>
                </c:pt>
                <c:pt idx="322">
                  <c:v>0.71050000000000002</c:v>
                </c:pt>
                <c:pt idx="323">
                  <c:v>0.69708000000000003</c:v>
                </c:pt>
                <c:pt idx="324">
                  <c:v>0.68391000000000002</c:v>
                </c:pt>
                <c:pt idx="325">
                  <c:v>0.67098999999999998</c:v>
                </c:pt>
                <c:pt idx="326">
                  <c:v>0.65832000000000002</c:v>
                </c:pt>
                <c:pt idx="327">
                  <c:v>0.64588999999999996</c:v>
                </c:pt>
                <c:pt idx="328">
                  <c:v>0.63368999999999998</c:v>
                </c:pt>
                <c:pt idx="329">
                  <c:v>0.62172000000000005</c:v>
                </c:pt>
                <c:pt idx="330">
                  <c:v>0.60997000000000001</c:v>
                </c:pt>
                <c:pt idx="331">
                  <c:v>0.59845000000000004</c:v>
                </c:pt>
                <c:pt idx="332">
                  <c:v>0.58714999999999995</c:v>
                </c:pt>
                <c:pt idx="333">
                  <c:v>0.57606000000000002</c:v>
                </c:pt>
                <c:pt idx="334">
                  <c:v>0.56518000000000002</c:v>
                </c:pt>
                <c:pt idx="335">
                  <c:v>0.55449999999999999</c:v>
                </c:pt>
                <c:pt idx="336">
                  <c:v>0.54403000000000001</c:v>
                </c:pt>
                <c:pt idx="337">
                  <c:v>0.53376000000000001</c:v>
                </c:pt>
                <c:pt idx="338">
                  <c:v>0.52366999999999997</c:v>
                </c:pt>
                <c:pt idx="339">
                  <c:v>0.51378000000000001</c:v>
                </c:pt>
                <c:pt idx="340">
                  <c:v>0.50407999999999997</c:v>
                </c:pt>
                <c:pt idx="341">
                  <c:v>0.49456</c:v>
                </c:pt>
                <c:pt idx="342">
                  <c:v>0.48521999999999998</c:v>
                </c:pt>
                <c:pt idx="343">
                  <c:v>0.47604999999999997</c:v>
                </c:pt>
                <c:pt idx="344">
                  <c:v>0.46705999999999998</c:v>
                </c:pt>
                <c:pt idx="345">
                  <c:v>0.45823999999999998</c:v>
                </c:pt>
                <c:pt idx="346">
                  <c:v>0.44957999999999998</c:v>
                </c:pt>
                <c:pt idx="347">
                  <c:v>0.44108999999999998</c:v>
                </c:pt>
                <c:pt idx="348">
                  <c:v>0.43275999999999998</c:v>
                </c:pt>
                <c:pt idx="349">
                  <c:v>0.42459000000000002</c:v>
                </c:pt>
                <c:pt idx="350">
                  <c:v>0.41657</c:v>
                </c:pt>
                <c:pt idx="351">
                  <c:v>0.40870000000000001</c:v>
                </c:pt>
                <c:pt idx="352">
                  <c:v>0.40098</c:v>
                </c:pt>
                <c:pt idx="353">
                  <c:v>0.39340999999999998</c:v>
                </c:pt>
                <c:pt idx="354">
                  <c:v>0.38597999999999999</c:v>
                </c:pt>
                <c:pt idx="355">
                  <c:v>0.37869000000000003</c:v>
                </c:pt>
                <c:pt idx="356">
                  <c:v>0.37153000000000003</c:v>
                </c:pt>
                <c:pt idx="357">
                  <c:v>0.36452000000000001</c:v>
                </c:pt>
                <c:pt idx="358">
                  <c:v>0.35763</c:v>
                </c:pt>
                <c:pt idx="359">
                  <c:v>0.35088000000000003</c:v>
                </c:pt>
                <c:pt idx="360">
                  <c:v>0.34425</c:v>
                </c:pt>
                <c:pt idx="361">
                  <c:v>0.33774999999999999</c:v>
                </c:pt>
                <c:pt idx="362">
                  <c:v>0.33137</c:v>
                </c:pt>
                <c:pt idx="363">
                  <c:v>0.32511000000000001</c:v>
                </c:pt>
                <c:pt idx="364">
                  <c:v>0.31896999999999998</c:v>
                </c:pt>
                <c:pt idx="365">
                  <c:v>0.31294</c:v>
                </c:pt>
                <c:pt idx="366">
                  <c:v>0.30703000000000003</c:v>
                </c:pt>
                <c:pt idx="367">
                  <c:v>0.30123</c:v>
                </c:pt>
                <c:pt idx="368">
                  <c:v>0.29554000000000002</c:v>
                </c:pt>
                <c:pt idx="369">
                  <c:v>0.28996</c:v>
                </c:pt>
                <c:pt idx="370">
                  <c:v>0.28448000000000001</c:v>
                </c:pt>
                <c:pt idx="371">
                  <c:v>0.27911000000000002</c:v>
                </c:pt>
                <c:pt idx="372">
                  <c:v>0.27383999999999997</c:v>
                </c:pt>
                <c:pt idx="373">
                  <c:v>0.26867000000000002</c:v>
                </c:pt>
                <c:pt idx="374">
                  <c:v>0.26358999999999999</c:v>
                </c:pt>
                <c:pt idx="375">
                  <c:v>0.25861000000000001</c:v>
                </c:pt>
                <c:pt idx="376">
                  <c:v>0.25373000000000001</c:v>
                </c:pt>
                <c:pt idx="377">
                  <c:v>0.24893999999999999</c:v>
                </c:pt>
                <c:pt idx="378">
                  <c:v>0.24424000000000001</c:v>
                </c:pt>
                <c:pt idx="379">
                  <c:v>0.23962</c:v>
                </c:pt>
                <c:pt idx="380">
                  <c:v>0.2351</c:v>
                </c:pt>
                <c:pt idx="381">
                  <c:v>0.23066</c:v>
                </c:pt>
                <c:pt idx="382">
                  <c:v>0.2263</c:v>
                </c:pt>
                <c:pt idx="383">
                  <c:v>0.22202</c:v>
                </c:pt>
                <c:pt idx="384">
                  <c:v>0.21783</c:v>
                </c:pt>
                <c:pt idx="385">
                  <c:v>0.21371999999999999</c:v>
                </c:pt>
                <c:pt idx="386">
                  <c:v>0.20968000000000001</c:v>
                </c:pt>
                <c:pt idx="387">
                  <c:v>0.20571999999999999</c:v>
                </c:pt>
                <c:pt idx="388">
                  <c:v>0.20183000000000001</c:v>
                </c:pt>
                <c:pt idx="389">
                  <c:v>0.19802</c:v>
                </c:pt>
                <c:pt idx="390">
                  <c:v>0.19428000000000001</c:v>
                </c:pt>
                <c:pt idx="391">
                  <c:v>0.19061</c:v>
                </c:pt>
                <c:pt idx="392">
                  <c:v>0.18701000000000001</c:v>
                </c:pt>
                <c:pt idx="393">
                  <c:v>0.18348</c:v>
                </c:pt>
                <c:pt idx="394">
                  <c:v>0.18001</c:v>
                </c:pt>
                <c:pt idx="395">
                  <c:v>0.17660999999999999</c:v>
                </c:pt>
                <c:pt idx="396">
                  <c:v>0.17327999999999999</c:v>
                </c:pt>
                <c:pt idx="397">
                  <c:v>0.17000999999999999</c:v>
                </c:pt>
                <c:pt idx="398">
                  <c:v>0.16678999999999999</c:v>
                </c:pt>
                <c:pt idx="399">
                  <c:v>0.16364000000000001</c:v>
                </c:pt>
                <c:pt idx="400">
                  <c:v>0.16055</c:v>
                </c:pt>
                <c:pt idx="401">
                  <c:v>0.15751999999999999</c:v>
                </c:pt>
                <c:pt idx="402">
                  <c:v>0.15454999999999999</c:v>
                </c:pt>
                <c:pt idx="403">
                  <c:v>0.15162999999999999</c:v>
                </c:pt>
                <c:pt idx="404">
                  <c:v>0.14876</c:v>
                </c:pt>
                <c:pt idx="405">
                  <c:v>0.14595</c:v>
                </c:pt>
                <c:pt idx="406">
                  <c:v>0.14319999999999999</c:v>
                </c:pt>
                <c:pt idx="407">
                  <c:v>0.14049</c:v>
                </c:pt>
                <c:pt idx="408">
                  <c:v>0.13783999999999999</c:v>
                </c:pt>
                <c:pt idx="409">
                  <c:v>0.13522999999999999</c:v>
                </c:pt>
                <c:pt idx="410">
                  <c:v>0.13267999999999999</c:v>
                </c:pt>
                <c:pt idx="411">
                  <c:v>0.13017000000000001</c:v>
                </c:pt>
                <c:pt idx="412">
                  <c:v>0.12772</c:v>
                </c:pt>
                <c:pt idx="413">
                  <c:v>0.12529999999999999</c:v>
                </c:pt>
                <c:pt idx="414">
                  <c:v>0.12293999999999999</c:v>
                </c:pt>
                <c:pt idx="415">
                  <c:v>0.12060999999999999</c:v>
                </c:pt>
                <c:pt idx="416">
                  <c:v>0.11834</c:v>
                </c:pt>
                <c:pt idx="417">
                  <c:v>0.11609999999999999</c:v>
                </c:pt>
                <c:pt idx="418">
                  <c:v>0.11391</c:v>
                </c:pt>
                <c:pt idx="419">
                  <c:v>0.11176</c:v>
                </c:pt>
                <c:pt idx="420">
                  <c:v>0.10965</c:v>
                </c:pt>
                <c:pt idx="421">
                  <c:v>0.10757</c:v>
                </c:pt>
                <c:pt idx="422">
                  <c:v>0.10553999999999999</c:v>
                </c:pt>
                <c:pt idx="423">
                  <c:v>0.10355</c:v>
                </c:pt>
                <c:pt idx="424">
                  <c:v>0.10159</c:v>
                </c:pt>
                <c:pt idx="425">
                  <c:v>9.9675E-2</c:v>
                </c:pt>
                <c:pt idx="426">
                  <c:v>9.7792000000000004E-2</c:v>
                </c:pt>
                <c:pt idx="427">
                  <c:v>9.5945000000000003E-2</c:v>
                </c:pt>
                <c:pt idx="428">
                  <c:v>9.4132999999999994E-2</c:v>
                </c:pt>
                <c:pt idx="429">
                  <c:v>9.2355000000000007E-2</c:v>
                </c:pt>
                <c:pt idx="430">
                  <c:v>9.0610999999999997E-2</c:v>
                </c:pt>
                <c:pt idx="431">
                  <c:v>8.8899000000000006E-2</c:v>
                </c:pt>
                <c:pt idx="432">
                  <c:v>8.7220000000000006E-2</c:v>
                </c:pt>
                <c:pt idx="433">
                  <c:v>8.5572999999999996E-2</c:v>
                </c:pt>
                <c:pt idx="434">
                  <c:v>8.3956000000000003E-2</c:v>
                </c:pt>
                <c:pt idx="435">
                  <c:v>8.2371E-2</c:v>
                </c:pt>
                <c:pt idx="436">
                  <c:v>8.0814999999999998E-2</c:v>
                </c:pt>
                <c:pt idx="437">
                  <c:v>7.9287999999999997E-2</c:v>
                </c:pt>
                <c:pt idx="438">
                  <c:v>7.7790999999999999E-2</c:v>
                </c:pt>
                <c:pt idx="439">
                  <c:v>7.6322000000000001E-2</c:v>
                </c:pt>
                <c:pt idx="440">
                  <c:v>7.4880000000000002E-2</c:v>
                </c:pt>
                <c:pt idx="441">
                  <c:v>7.3466000000000004E-2</c:v>
                </c:pt>
                <c:pt idx="442">
                  <c:v>7.2078000000000003E-2</c:v>
                </c:pt>
                <c:pt idx="443">
                  <c:v>7.0717000000000002E-2</c:v>
                </c:pt>
                <c:pt idx="444">
                  <c:v>6.9380999999999998E-2</c:v>
                </c:pt>
                <c:pt idx="445">
                  <c:v>6.8071000000000007E-2</c:v>
                </c:pt>
                <c:pt idx="446">
                  <c:v>6.6784999999999997E-2</c:v>
                </c:pt>
                <c:pt idx="447">
                  <c:v>6.5522999999999998E-2</c:v>
                </c:pt>
                <c:pt idx="448">
                  <c:v>6.4285999999999996E-2</c:v>
                </c:pt>
                <c:pt idx="449">
                  <c:v>6.3072000000000003E-2</c:v>
                </c:pt>
                <c:pt idx="450">
                  <c:v>6.1879999999999998E-2</c:v>
                </c:pt>
                <c:pt idx="451">
                  <c:v>6.0712000000000002E-2</c:v>
                </c:pt>
                <c:pt idx="452">
                  <c:v>5.9565E-2</c:v>
                </c:pt>
                <c:pt idx="453">
                  <c:v>5.8439999999999999E-2</c:v>
                </c:pt>
                <c:pt idx="454">
                  <c:v>5.7335999999999998E-2</c:v>
                </c:pt>
                <c:pt idx="455">
                  <c:v>5.6252999999999997E-2</c:v>
                </c:pt>
                <c:pt idx="456">
                  <c:v>5.5190999999999997E-2</c:v>
                </c:pt>
                <c:pt idx="457">
                  <c:v>5.4148000000000002E-2</c:v>
                </c:pt>
                <c:pt idx="458">
                  <c:v>5.3124999999999999E-2</c:v>
                </c:pt>
                <c:pt idx="459">
                  <c:v>5.2122000000000002E-2</c:v>
                </c:pt>
                <c:pt idx="460">
                  <c:v>5.1137000000000002E-2</c:v>
                </c:pt>
                <c:pt idx="461">
                  <c:v>5.0172000000000001E-2</c:v>
                </c:pt>
                <c:pt idx="462">
                  <c:v>4.9223999999999997E-2</c:v>
                </c:pt>
                <c:pt idx="463">
                  <c:v>4.8293999999999997E-2</c:v>
                </c:pt>
                <c:pt idx="464">
                  <c:v>4.7382000000000001E-2</c:v>
                </c:pt>
                <c:pt idx="465">
                  <c:v>4.6487000000000001E-2</c:v>
                </c:pt>
                <c:pt idx="466">
                  <c:v>4.5608999999999997E-2</c:v>
                </c:pt>
                <c:pt idx="467">
                  <c:v>4.4748000000000003E-2</c:v>
                </c:pt>
                <c:pt idx="468">
                  <c:v>4.3901999999999997E-2</c:v>
                </c:pt>
                <c:pt idx="469">
                  <c:v>4.3073E-2</c:v>
                </c:pt>
                <c:pt idx="470">
                  <c:v>4.2259999999999999E-2</c:v>
                </c:pt>
                <c:pt idx="471">
                  <c:v>4.1460999999999998E-2</c:v>
                </c:pt>
                <c:pt idx="472">
                  <c:v>4.0677999999999999E-2</c:v>
                </c:pt>
                <c:pt idx="473">
                  <c:v>3.9910000000000001E-2</c:v>
                </c:pt>
                <c:pt idx="474">
                  <c:v>3.9156000000000003E-2</c:v>
                </c:pt>
                <c:pt idx="475">
                  <c:v>3.8417E-2</c:v>
                </c:pt>
                <c:pt idx="476">
                  <c:v>3.7691000000000002E-2</c:v>
                </c:pt>
                <c:pt idx="477">
                  <c:v>3.6978999999999998E-2</c:v>
                </c:pt>
                <c:pt idx="478">
                  <c:v>3.6281000000000001E-2</c:v>
                </c:pt>
                <c:pt idx="479">
                  <c:v>3.5595000000000002E-2</c:v>
                </c:pt>
                <c:pt idx="480">
                  <c:v>3.4923000000000003E-2</c:v>
                </c:pt>
                <c:pt idx="481">
                  <c:v>3.4263000000000002E-2</c:v>
                </c:pt>
                <c:pt idx="482">
                  <c:v>3.3616E-2</c:v>
                </c:pt>
                <c:pt idx="483">
                  <c:v>3.2981000000000003E-2</c:v>
                </c:pt>
                <c:pt idx="484">
                  <c:v>3.2357999999999998E-2</c:v>
                </c:pt>
                <c:pt idx="485">
                  <c:v>3.1746999999999997E-2</c:v>
                </c:pt>
                <c:pt idx="486">
                  <c:v>3.1147999999999999E-2</c:v>
                </c:pt>
                <c:pt idx="487">
                  <c:v>3.0558999999999999E-2</c:v>
                </c:pt>
                <c:pt idx="488">
                  <c:v>2.9982000000000002E-2</c:v>
                </c:pt>
                <c:pt idx="489">
                  <c:v>2.9416000000000001E-2</c:v>
                </c:pt>
                <c:pt idx="490">
                  <c:v>2.886E-2</c:v>
                </c:pt>
                <c:pt idx="491">
                  <c:v>2.8315E-2</c:v>
                </c:pt>
                <c:pt idx="492">
                  <c:v>2.7779999999999999E-2</c:v>
                </c:pt>
                <c:pt idx="493">
                  <c:v>2.7255999999999999E-2</c:v>
                </c:pt>
                <c:pt idx="494">
                  <c:v>2.6741000000000001E-2</c:v>
                </c:pt>
                <c:pt idx="495">
                  <c:v>2.6235999999999999E-2</c:v>
                </c:pt>
                <c:pt idx="496">
                  <c:v>2.5739999999999999E-2</c:v>
                </c:pt>
                <c:pt idx="497">
                  <c:v>2.5253999999999999E-2</c:v>
                </c:pt>
                <c:pt idx="498">
                  <c:v>2.0896000000000001E-2</c:v>
                </c:pt>
                <c:pt idx="499">
                  <c:v>1.4238000000000001E-2</c:v>
                </c:pt>
                <c:pt idx="500">
                  <c:v>9.7014000000000006E-3</c:v>
                </c:pt>
                <c:pt idx="501">
                  <c:v>6.6102000000000001E-3</c:v>
                </c:pt>
                <c:pt idx="502">
                  <c:v>4.5040000000000002E-3</c:v>
                </c:pt>
                <c:pt idx="503">
                  <c:v>3.0688999999999998E-3</c:v>
                </c:pt>
              </c:numCache>
            </c:numRef>
          </c:xVal>
          <c:yVal>
            <c:numRef>
              <c:f>Issues!$C$10:$C$513</c:f>
              <c:numCache>
                <c:formatCode>General</c:formatCode>
                <c:ptCount val="504"/>
                <c:pt idx="0">
                  <c:v>1</c:v>
                </c:pt>
                <c:pt idx="1">
                  <c:v>2</c:v>
                </c:pt>
                <c:pt idx="2">
                  <c:v>3</c:v>
                </c:pt>
                <c:pt idx="3">
                  <c:v>2</c:v>
                </c:pt>
                <c:pt idx="4">
                  <c:v>3</c:v>
                </c:pt>
                <c:pt idx="5">
                  <c:v>6</c:v>
                </c:pt>
                <c:pt idx="6">
                  <c:v>7</c:v>
                </c:pt>
                <c:pt idx="7">
                  <c:v>7</c:v>
                </c:pt>
                <c:pt idx="8">
                  <c:v>8</c:v>
                </c:pt>
                <c:pt idx="9">
                  <c:v>12</c:v>
                </c:pt>
                <c:pt idx="10">
                  <c:v>9</c:v>
                </c:pt>
                <c:pt idx="11">
                  <c:v>8</c:v>
                </c:pt>
                <c:pt idx="12">
                  <c:v>14</c:v>
                </c:pt>
                <c:pt idx="13">
                  <c:v>14</c:v>
                </c:pt>
                <c:pt idx="14">
                  <c:v>14</c:v>
                </c:pt>
                <c:pt idx="15">
                  <c:v>15</c:v>
                </c:pt>
                <c:pt idx="16">
                  <c:v>10</c:v>
                </c:pt>
                <c:pt idx="17">
                  <c:v>25</c:v>
                </c:pt>
                <c:pt idx="18">
                  <c:v>26</c:v>
                </c:pt>
                <c:pt idx="19">
                  <c:v>23</c:v>
                </c:pt>
                <c:pt idx="20">
                  <c:v>20</c:v>
                </c:pt>
                <c:pt idx="21">
                  <c:v>20</c:v>
                </c:pt>
                <c:pt idx="22">
                  <c:v>20</c:v>
                </c:pt>
                <c:pt idx="23">
                  <c:v>25</c:v>
                </c:pt>
                <c:pt idx="24">
                  <c:v>32</c:v>
                </c:pt>
                <c:pt idx="25">
                  <c:v>34</c:v>
                </c:pt>
                <c:pt idx="26">
                  <c:v>33</c:v>
                </c:pt>
                <c:pt idx="27">
                  <c:v>38</c:v>
                </c:pt>
                <c:pt idx="28">
                  <c:v>39</c:v>
                </c:pt>
                <c:pt idx="29">
                  <c:v>43</c:v>
                </c:pt>
                <c:pt idx="30">
                  <c:v>46</c:v>
                </c:pt>
                <c:pt idx="31">
                  <c:v>41</c:v>
                </c:pt>
                <c:pt idx="32">
                  <c:v>42</c:v>
                </c:pt>
                <c:pt idx="33">
                  <c:v>58</c:v>
                </c:pt>
                <c:pt idx="34">
                  <c:v>56</c:v>
                </c:pt>
                <c:pt idx="35">
                  <c:v>53</c:v>
                </c:pt>
                <c:pt idx="36">
                  <c:v>77</c:v>
                </c:pt>
                <c:pt idx="37">
                  <c:v>85</c:v>
                </c:pt>
                <c:pt idx="38">
                  <c:v>84</c:v>
                </c:pt>
                <c:pt idx="39">
                  <c:v>81</c:v>
                </c:pt>
                <c:pt idx="40">
                  <c:v>91</c:v>
                </c:pt>
                <c:pt idx="41">
                  <c:v>90</c:v>
                </c:pt>
                <c:pt idx="42">
                  <c:v>88</c:v>
                </c:pt>
                <c:pt idx="43">
                  <c:v>112</c:v>
                </c:pt>
                <c:pt idx="44">
                  <c:v>128</c:v>
                </c:pt>
                <c:pt idx="45">
                  <c:v>131</c:v>
                </c:pt>
                <c:pt idx="46">
                  <c:v>137</c:v>
                </c:pt>
                <c:pt idx="47">
                  <c:v>154</c:v>
                </c:pt>
                <c:pt idx="48">
                  <c:v>163</c:v>
                </c:pt>
                <c:pt idx="49">
                  <c:v>174</c:v>
                </c:pt>
                <c:pt idx="50">
                  <c:v>191</c:v>
                </c:pt>
                <c:pt idx="51">
                  <c:v>185</c:v>
                </c:pt>
                <c:pt idx="52">
                  <c:v>218</c:v>
                </c:pt>
                <c:pt idx="53">
                  <c:v>215</c:v>
                </c:pt>
                <c:pt idx="54">
                  <c:v>303</c:v>
                </c:pt>
                <c:pt idx="55">
                  <c:v>304</c:v>
                </c:pt>
                <c:pt idx="56">
                  <c:v>332</c:v>
                </c:pt>
                <c:pt idx="57">
                  <c:v>327</c:v>
                </c:pt>
                <c:pt idx="58">
                  <c:v>371</c:v>
                </c:pt>
                <c:pt idx="59">
                  <c:v>371</c:v>
                </c:pt>
                <c:pt idx="60">
                  <c:v>379</c:v>
                </c:pt>
                <c:pt idx="61">
                  <c:v>452</c:v>
                </c:pt>
                <c:pt idx="62">
                  <c:v>458</c:v>
                </c:pt>
                <c:pt idx="63">
                  <c:v>481</c:v>
                </c:pt>
                <c:pt idx="64">
                  <c:v>495</c:v>
                </c:pt>
                <c:pt idx="65">
                  <c:v>557</c:v>
                </c:pt>
                <c:pt idx="66">
                  <c:v>572</c:v>
                </c:pt>
                <c:pt idx="67">
                  <c:v>614</c:v>
                </c:pt>
                <c:pt idx="68">
                  <c:v>698</c:v>
                </c:pt>
                <c:pt idx="69">
                  <c:v>717</c:v>
                </c:pt>
                <c:pt idx="70">
                  <c:v>768</c:v>
                </c:pt>
                <c:pt idx="71">
                  <c:v>847</c:v>
                </c:pt>
                <c:pt idx="72">
                  <c:v>890</c:v>
                </c:pt>
                <c:pt idx="73">
                  <c:v>968</c:v>
                </c:pt>
                <c:pt idx="74">
                  <c:v>996</c:v>
                </c:pt>
                <c:pt idx="75">
                  <c:v>1050</c:v>
                </c:pt>
                <c:pt idx="76">
                  <c:v>1159</c:v>
                </c:pt>
                <c:pt idx="77">
                  <c:v>1236</c:v>
                </c:pt>
                <c:pt idx="78">
                  <c:v>1358</c:v>
                </c:pt>
                <c:pt idx="79">
                  <c:v>1415</c:v>
                </c:pt>
                <c:pt idx="80">
                  <c:v>1534</c:v>
                </c:pt>
                <c:pt idx="81">
                  <c:v>1596</c:v>
                </c:pt>
                <c:pt idx="82">
                  <c:v>1809</c:v>
                </c:pt>
                <c:pt idx="83">
                  <c:v>1927</c:v>
                </c:pt>
                <c:pt idx="84">
                  <c:v>2058</c:v>
                </c:pt>
                <c:pt idx="85">
                  <c:v>2113</c:v>
                </c:pt>
                <c:pt idx="86">
                  <c:v>2291</c:v>
                </c:pt>
                <c:pt idx="87">
                  <c:v>2498</c:v>
                </c:pt>
                <c:pt idx="88">
                  <c:v>2689</c:v>
                </c:pt>
                <c:pt idx="89">
                  <c:v>2755</c:v>
                </c:pt>
                <c:pt idx="90">
                  <c:v>2904</c:v>
                </c:pt>
                <c:pt idx="91">
                  <c:v>3137</c:v>
                </c:pt>
                <c:pt idx="92">
                  <c:v>3378</c:v>
                </c:pt>
                <c:pt idx="93">
                  <c:v>3506</c:v>
                </c:pt>
                <c:pt idx="94">
                  <c:v>3634</c:v>
                </c:pt>
                <c:pt idx="95">
                  <c:v>3836</c:v>
                </c:pt>
                <c:pt idx="96">
                  <c:v>3897</c:v>
                </c:pt>
                <c:pt idx="97">
                  <c:v>4066</c:v>
                </c:pt>
                <c:pt idx="98">
                  <c:v>4238</c:v>
                </c:pt>
                <c:pt idx="99">
                  <c:v>4346</c:v>
                </c:pt>
                <c:pt idx="100">
                  <c:v>4487</c:v>
                </c:pt>
                <c:pt idx="101">
                  <c:v>4531</c:v>
                </c:pt>
                <c:pt idx="102">
                  <c:v>4640</c:v>
                </c:pt>
                <c:pt idx="103">
                  <c:v>4690</c:v>
                </c:pt>
                <c:pt idx="104">
                  <c:v>4793</c:v>
                </c:pt>
                <c:pt idx="105">
                  <c:v>4949</c:v>
                </c:pt>
                <c:pt idx="106">
                  <c:v>5121</c:v>
                </c:pt>
                <c:pt idx="107">
                  <c:v>5379</c:v>
                </c:pt>
                <c:pt idx="108">
                  <c:v>5872</c:v>
                </c:pt>
                <c:pt idx="109">
                  <c:v>6354</c:v>
                </c:pt>
                <c:pt idx="110">
                  <c:v>6767</c:v>
                </c:pt>
                <c:pt idx="111">
                  <c:v>7403</c:v>
                </c:pt>
                <c:pt idx="112">
                  <c:v>7904</c:v>
                </c:pt>
                <c:pt idx="113">
                  <c:v>8441</c:v>
                </c:pt>
                <c:pt idx="114">
                  <c:v>8837</c:v>
                </c:pt>
                <c:pt idx="115">
                  <c:v>9304</c:v>
                </c:pt>
                <c:pt idx="116">
                  <c:v>9720</c:v>
                </c:pt>
                <c:pt idx="117">
                  <c:v>10166</c:v>
                </c:pt>
                <c:pt idx="118">
                  <c:v>10708</c:v>
                </c:pt>
                <c:pt idx="119">
                  <c:v>11138</c:v>
                </c:pt>
                <c:pt idx="120">
                  <c:v>11694</c:v>
                </c:pt>
                <c:pt idx="121">
                  <c:v>12267</c:v>
                </c:pt>
                <c:pt idx="122">
                  <c:v>12944</c:v>
                </c:pt>
                <c:pt idx="123">
                  <c:v>13745</c:v>
                </c:pt>
                <c:pt idx="124">
                  <c:v>14765</c:v>
                </c:pt>
                <c:pt idx="125">
                  <c:v>15556</c:v>
                </c:pt>
                <c:pt idx="126">
                  <c:v>13442</c:v>
                </c:pt>
                <c:pt idx="127">
                  <c:v>12950</c:v>
                </c:pt>
                <c:pt idx="128">
                  <c:v>12955</c:v>
                </c:pt>
                <c:pt idx="129">
                  <c:v>13000</c:v>
                </c:pt>
                <c:pt idx="130">
                  <c:v>13003</c:v>
                </c:pt>
                <c:pt idx="131">
                  <c:v>13043</c:v>
                </c:pt>
                <c:pt idx="132">
                  <c:v>13079</c:v>
                </c:pt>
                <c:pt idx="133">
                  <c:v>13129</c:v>
                </c:pt>
                <c:pt idx="134">
                  <c:v>13210</c:v>
                </c:pt>
                <c:pt idx="135">
                  <c:v>13234</c:v>
                </c:pt>
                <c:pt idx="136">
                  <c:v>13280</c:v>
                </c:pt>
                <c:pt idx="137">
                  <c:v>13323</c:v>
                </c:pt>
                <c:pt idx="138">
                  <c:v>13437</c:v>
                </c:pt>
                <c:pt idx="139">
                  <c:v>13423</c:v>
                </c:pt>
                <c:pt idx="140">
                  <c:v>13459</c:v>
                </c:pt>
                <c:pt idx="141">
                  <c:v>13516</c:v>
                </c:pt>
                <c:pt idx="142">
                  <c:v>13559</c:v>
                </c:pt>
                <c:pt idx="143">
                  <c:v>13639</c:v>
                </c:pt>
                <c:pt idx="144">
                  <c:v>13652</c:v>
                </c:pt>
                <c:pt idx="145">
                  <c:v>13718</c:v>
                </c:pt>
                <c:pt idx="146">
                  <c:v>13773</c:v>
                </c:pt>
                <c:pt idx="147">
                  <c:v>13826</c:v>
                </c:pt>
                <c:pt idx="148">
                  <c:v>13850</c:v>
                </c:pt>
                <c:pt idx="149">
                  <c:v>13954</c:v>
                </c:pt>
                <c:pt idx="150">
                  <c:v>14017</c:v>
                </c:pt>
                <c:pt idx="151">
                  <c:v>14103</c:v>
                </c:pt>
                <c:pt idx="152">
                  <c:v>14166</c:v>
                </c:pt>
                <c:pt idx="153">
                  <c:v>14155</c:v>
                </c:pt>
                <c:pt idx="154">
                  <c:v>14274</c:v>
                </c:pt>
                <c:pt idx="155">
                  <c:v>14252</c:v>
                </c:pt>
                <c:pt idx="156">
                  <c:v>14351</c:v>
                </c:pt>
                <c:pt idx="157">
                  <c:v>14346</c:v>
                </c:pt>
                <c:pt idx="158">
                  <c:v>14480</c:v>
                </c:pt>
                <c:pt idx="159">
                  <c:v>14439</c:v>
                </c:pt>
                <c:pt idx="160">
                  <c:v>14508</c:v>
                </c:pt>
                <c:pt idx="161">
                  <c:v>14507</c:v>
                </c:pt>
                <c:pt idx="162">
                  <c:v>14611</c:v>
                </c:pt>
                <c:pt idx="163">
                  <c:v>14639</c:v>
                </c:pt>
                <c:pt idx="164">
                  <c:v>14684</c:v>
                </c:pt>
                <c:pt idx="165">
                  <c:v>14715</c:v>
                </c:pt>
                <c:pt idx="166">
                  <c:v>14781</c:v>
                </c:pt>
                <c:pt idx="167">
                  <c:v>14846</c:v>
                </c:pt>
                <c:pt idx="168">
                  <c:v>14841</c:v>
                </c:pt>
                <c:pt idx="169">
                  <c:v>14876</c:v>
                </c:pt>
                <c:pt idx="170">
                  <c:v>14955</c:v>
                </c:pt>
                <c:pt idx="171">
                  <c:v>14968</c:v>
                </c:pt>
                <c:pt idx="172">
                  <c:v>15235</c:v>
                </c:pt>
                <c:pt idx="173">
                  <c:v>15145</c:v>
                </c:pt>
                <c:pt idx="174">
                  <c:v>15190</c:v>
                </c:pt>
                <c:pt idx="175">
                  <c:v>15284</c:v>
                </c:pt>
                <c:pt idx="176">
                  <c:v>15360</c:v>
                </c:pt>
                <c:pt idx="177">
                  <c:v>15477</c:v>
                </c:pt>
                <c:pt idx="178">
                  <c:v>15474</c:v>
                </c:pt>
                <c:pt idx="179">
                  <c:v>15632</c:v>
                </c:pt>
                <c:pt idx="180">
                  <c:v>15612</c:v>
                </c:pt>
                <c:pt idx="181">
                  <c:v>15724</c:v>
                </c:pt>
                <c:pt idx="182">
                  <c:v>15789</c:v>
                </c:pt>
                <c:pt idx="183">
                  <c:v>15898</c:v>
                </c:pt>
                <c:pt idx="184">
                  <c:v>16001</c:v>
                </c:pt>
                <c:pt idx="185">
                  <c:v>15969</c:v>
                </c:pt>
                <c:pt idx="186">
                  <c:v>16027</c:v>
                </c:pt>
                <c:pt idx="187">
                  <c:v>16074</c:v>
                </c:pt>
                <c:pt idx="188">
                  <c:v>16235</c:v>
                </c:pt>
                <c:pt idx="189">
                  <c:v>12598</c:v>
                </c:pt>
                <c:pt idx="190">
                  <c:v>12765</c:v>
                </c:pt>
                <c:pt idx="191">
                  <c:v>12967</c:v>
                </c:pt>
                <c:pt idx="192">
                  <c:v>12857</c:v>
                </c:pt>
                <c:pt idx="193">
                  <c:v>13123</c:v>
                </c:pt>
                <c:pt idx="194">
                  <c:v>13157</c:v>
                </c:pt>
                <c:pt idx="195">
                  <c:v>13492</c:v>
                </c:pt>
                <c:pt idx="196">
                  <c:v>13347</c:v>
                </c:pt>
                <c:pt idx="197">
                  <c:v>13380</c:v>
                </c:pt>
                <c:pt idx="198">
                  <c:v>13534</c:v>
                </c:pt>
                <c:pt idx="199">
                  <c:v>13635</c:v>
                </c:pt>
                <c:pt idx="200">
                  <c:v>13876</c:v>
                </c:pt>
                <c:pt idx="201">
                  <c:v>13783</c:v>
                </c:pt>
                <c:pt idx="202">
                  <c:v>13954</c:v>
                </c:pt>
                <c:pt idx="203">
                  <c:v>14072</c:v>
                </c:pt>
                <c:pt idx="204">
                  <c:v>14068</c:v>
                </c:pt>
                <c:pt idx="205">
                  <c:v>14268</c:v>
                </c:pt>
                <c:pt idx="206">
                  <c:v>14311</c:v>
                </c:pt>
                <c:pt idx="207">
                  <c:v>14657</c:v>
                </c:pt>
                <c:pt idx="208">
                  <c:v>14674</c:v>
                </c:pt>
                <c:pt idx="209">
                  <c:v>14801</c:v>
                </c:pt>
                <c:pt idx="210">
                  <c:v>15080</c:v>
                </c:pt>
                <c:pt idx="211">
                  <c:v>15085</c:v>
                </c:pt>
                <c:pt idx="212">
                  <c:v>15182</c:v>
                </c:pt>
                <c:pt idx="213">
                  <c:v>15198</c:v>
                </c:pt>
                <c:pt idx="214">
                  <c:v>15353</c:v>
                </c:pt>
                <c:pt idx="215">
                  <c:v>15426</c:v>
                </c:pt>
                <c:pt idx="216">
                  <c:v>15592</c:v>
                </c:pt>
                <c:pt idx="217">
                  <c:v>15896</c:v>
                </c:pt>
                <c:pt idx="218">
                  <c:v>15937</c:v>
                </c:pt>
                <c:pt idx="219">
                  <c:v>16063</c:v>
                </c:pt>
                <c:pt idx="220">
                  <c:v>16067</c:v>
                </c:pt>
                <c:pt idx="221">
                  <c:v>16378</c:v>
                </c:pt>
                <c:pt idx="222">
                  <c:v>16541</c:v>
                </c:pt>
                <c:pt idx="223">
                  <c:v>16465</c:v>
                </c:pt>
                <c:pt idx="224">
                  <c:v>16711</c:v>
                </c:pt>
                <c:pt idx="225">
                  <c:v>16794</c:v>
                </c:pt>
                <c:pt idx="226">
                  <c:v>16855</c:v>
                </c:pt>
                <c:pt idx="227">
                  <c:v>16858</c:v>
                </c:pt>
                <c:pt idx="228">
                  <c:v>17072</c:v>
                </c:pt>
                <c:pt idx="229">
                  <c:v>17111</c:v>
                </c:pt>
                <c:pt idx="230">
                  <c:v>17310</c:v>
                </c:pt>
                <c:pt idx="231">
                  <c:v>17377</c:v>
                </c:pt>
                <c:pt idx="232">
                  <c:v>17452</c:v>
                </c:pt>
                <c:pt idx="233">
                  <c:v>17553</c:v>
                </c:pt>
                <c:pt idx="234">
                  <c:v>17725</c:v>
                </c:pt>
                <c:pt idx="235">
                  <c:v>17564</c:v>
                </c:pt>
                <c:pt idx="236">
                  <c:v>18059</c:v>
                </c:pt>
                <c:pt idx="237">
                  <c:v>17812</c:v>
                </c:pt>
                <c:pt idx="238">
                  <c:v>18156</c:v>
                </c:pt>
                <c:pt idx="239">
                  <c:v>17925</c:v>
                </c:pt>
                <c:pt idx="240">
                  <c:v>17985</c:v>
                </c:pt>
                <c:pt idx="241">
                  <c:v>18375</c:v>
                </c:pt>
                <c:pt idx="242">
                  <c:v>18447</c:v>
                </c:pt>
                <c:pt idx="243">
                  <c:v>18300</c:v>
                </c:pt>
                <c:pt idx="244">
                  <c:v>18389</c:v>
                </c:pt>
                <c:pt idx="245">
                  <c:v>18535</c:v>
                </c:pt>
                <c:pt idx="246">
                  <c:v>18557</c:v>
                </c:pt>
                <c:pt idx="247">
                  <c:v>18532</c:v>
                </c:pt>
                <c:pt idx="248">
                  <c:v>18505</c:v>
                </c:pt>
                <c:pt idx="249">
                  <c:v>18982</c:v>
                </c:pt>
                <c:pt idx="250">
                  <c:v>18922</c:v>
                </c:pt>
                <c:pt idx="251">
                  <c:v>18923</c:v>
                </c:pt>
                <c:pt idx="252">
                  <c:v>18782</c:v>
                </c:pt>
                <c:pt idx="253">
                  <c:v>18829</c:v>
                </c:pt>
                <c:pt idx="254">
                  <c:v>18739</c:v>
                </c:pt>
                <c:pt idx="255">
                  <c:v>18933</c:v>
                </c:pt>
                <c:pt idx="256">
                  <c:v>18773</c:v>
                </c:pt>
                <c:pt idx="257">
                  <c:v>18984</c:v>
                </c:pt>
                <c:pt idx="258">
                  <c:v>19051</c:v>
                </c:pt>
                <c:pt idx="259">
                  <c:v>18699</c:v>
                </c:pt>
                <c:pt idx="260">
                  <c:v>19048</c:v>
                </c:pt>
                <c:pt idx="261">
                  <c:v>18725</c:v>
                </c:pt>
                <c:pt idx="262">
                  <c:v>18497</c:v>
                </c:pt>
                <c:pt idx="263">
                  <c:v>18278</c:v>
                </c:pt>
                <c:pt idx="264">
                  <c:v>18107</c:v>
                </c:pt>
                <c:pt idx="265">
                  <c:v>17922</c:v>
                </c:pt>
                <c:pt idx="266">
                  <c:v>17731</c:v>
                </c:pt>
                <c:pt idx="267">
                  <c:v>18714</c:v>
                </c:pt>
                <c:pt idx="268">
                  <c:v>18792</c:v>
                </c:pt>
                <c:pt idx="269">
                  <c:v>18334</c:v>
                </c:pt>
                <c:pt idx="270">
                  <c:v>18548</c:v>
                </c:pt>
                <c:pt idx="271">
                  <c:v>18654</c:v>
                </c:pt>
                <c:pt idx="272">
                  <c:v>18828</c:v>
                </c:pt>
                <c:pt idx="273">
                  <c:v>19003</c:v>
                </c:pt>
                <c:pt idx="274">
                  <c:v>19176</c:v>
                </c:pt>
                <c:pt idx="275">
                  <c:v>19170</c:v>
                </c:pt>
                <c:pt idx="276">
                  <c:v>19304</c:v>
                </c:pt>
                <c:pt idx="277">
                  <c:v>19356</c:v>
                </c:pt>
                <c:pt idx="278">
                  <c:v>19475</c:v>
                </c:pt>
                <c:pt idx="279">
                  <c:v>19787</c:v>
                </c:pt>
                <c:pt idx="280">
                  <c:v>19858</c:v>
                </c:pt>
                <c:pt idx="281">
                  <c:v>19978</c:v>
                </c:pt>
                <c:pt idx="282">
                  <c:v>20158</c:v>
                </c:pt>
                <c:pt idx="283">
                  <c:v>20422</c:v>
                </c:pt>
                <c:pt idx="284">
                  <c:v>19934</c:v>
                </c:pt>
                <c:pt idx="285">
                  <c:v>20376</c:v>
                </c:pt>
                <c:pt idx="286">
                  <c:v>20437</c:v>
                </c:pt>
                <c:pt idx="287">
                  <c:v>20485</c:v>
                </c:pt>
                <c:pt idx="288">
                  <c:v>20780</c:v>
                </c:pt>
                <c:pt idx="289">
                  <c:v>20835</c:v>
                </c:pt>
                <c:pt idx="290">
                  <c:v>20936</c:v>
                </c:pt>
                <c:pt idx="291">
                  <c:v>21042</c:v>
                </c:pt>
                <c:pt idx="292">
                  <c:v>21257</c:v>
                </c:pt>
                <c:pt idx="293">
                  <c:v>20807</c:v>
                </c:pt>
                <c:pt idx="294">
                  <c:v>21095</c:v>
                </c:pt>
                <c:pt idx="295">
                  <c:v>21234</c:v>
                </c:pt>
                <c:pt idx="296">
                  <c:v>21469</c:v>
                </c:pt>
                <c:pt idx="297">
                  <c:v>21590</c:v>
                </c:pt>
                <c:pt idx="298">
                  <c:v>21729</c:v>
                </c:pt>
                <c:pt idx="299">
                  <c:v>21918</c:v>
                </c:pt>
                <c:pt idx="300">
                  <c:v>22037</c:v>
                </c:pt>
                <c:pt idx="301">
                  <c:v>22354</c:v>
                </c:pt>
                <c:pt idx="302">
                  <c:v>22394</c:v>
                </c:pt>
                <c:pt idx="303">
                  <c:v>22560</c:v>
                </c:pt>
                <c:pt idx="304">
                  <c:v>22812</c:v>
                </c:pt>
                <c:pt idx="305">
                  <c:v>22310</c:v>
                </c:pt>
                <c:pt idx="306">
                  <c:v>22827</c:v>
                </c:pt>
                <c:pt idx="307">
                  <c:v>22815</c:v>
                </c:pt>
                <c:pt idx="308">
                  <c:v>23162</c:v>
                </c:pt>
                <c:pt idx="309">
                  <c:v>23303</c:v>
                </c:pt>
                <c:pt idx="310">
                  <c:v>23170</c:v>
                </c:pt>
                <c:pt idx="311">
                  <c:v>23512</c:v>
                </c:pt>
                <c:pt idx="312">
                  <c:v>23496</c:v>
                </c:pt>
                <c:pt idx="313">
                  <c:v>23739</c:v>
                </c:pt>
                <c:pt idx="314">
                  <c:v>23726</c:v>
                </c:pt>
                <c:pt idx="315">
                  <c:v>23887</c:v>
                </c:pt>
                <c:pt idx="316">
                  <c:v>24100</c:v>
                </c:pt>
                <c:pt idx="317">
                  <c:v>24244</c:v>
                </c:pt>
                <c:pt idx="318">
                  <c:v>24393</c:v>
                </c:pt>
                <c:pt idx="319">
                  <c:v>24563</c:v>
                </c:pt>
                <c:pt idx="320">
                  <c:v>24664</c:v>
                </c:pt>
                <c:pt idx="321">
                  <c:v>24303</c:v>
                </c:pt>
                <c:pt idx="322">
                  <c:v>24618</c:v>
                </c:pt>
                <c:pt idx="323">
                  <c:v>24815</c:v>
                </c:pt>
                <c:pt idx="324">
                  <c:v>24710</c:v>
                </c:pt>
                <c:pt idx="325">
                  <c:v>24863</c:v>
                </c:pt>
                <c:pt idx="326">
                  <c:v>24971</c:v>
                </c:pt>
                <c:pt idx="327">
                  <c:v>25071</c:v>
                </c:pt>
                <c:pt idx="328">
                  <c:v>25379</c:v>
                </c:pt>
                <c:pt idx="329">
                  <c:v>25381</c:v>
                </c:pt>
                <c:pt idx="330">
                  <c:v>25475</c:v>
                </c:pt>
                <c:pt idx="331">
                  <c:v>25809</c:v>
                </c:pt>
                <c:pt idx="332">
                  <c:v>25723</c:v>
                </c:pt>
                <c:pt idx="333">
                  <c:v>25907</c:v>
                </c:pt>
                <c:pt idx="334">
                  <c:v>26043</c:v>
                </c:pt>
                <c:pt idx="335">
                  <c:v>26104</c:v>
                </c:pt>
                <c:pt idx="336">
                  <c:v>26234</c:v>
                </c:pt>
                <c:pt idx="337">
                  <c:v>26371</c:v>
                </c:pt>
                <c:pt idx="338">
                  <c:v>26428</c:v>
                </c:pt>
                <c:pt idx="339">
                  <c:v>26543</c:v>
                </c:pt>
                <c:pt idx="340">
                  <c:v>26642</c:v>
                </c:pt>
                <c:pt idx="341">
                  <c:v>26741</c:v>
                </c:pt>
                <c:pt idx="342">
                  <c:v>26469</c:v>
                </c:pt>
                <c:pt idx="343">
                  <c:v>26647</c:v>
                </c:pt>
                <c:pt idx="344">
                  <c:v>26690</c:v>
                </c:pt>
                <c:pt idx="345">
                  <c:v>26858</c:v>
                </c:pt>
                <c:pt idx="346">
                  <c:v>26947</c:v>
                </c:pt>
                <c:pt idx="347">
                  <c:v>27039</c:v>
                </c:pt>
                <c:pt idx="348">
                  <c:v>27129</c:v>
                </c:pt>
                <c:pt idx="349">
                  <c:v>27229</c:v>
                </c:pt>
                <c:pt idx="350">
                  <c:v>27327</c:v>
                </c:pt>
                <c:pt idx="351">
                  <c:v>27412</c:v>
                </c:pt>
                <c:pt idx="352">
                  <c:v>27521</c:v>
                </c:pt>
                <c:pt idx="353">
                  <c:v>27615</c:v>
                </c:pt>
                <c:pt idx="354">
                  <c:v>27728</c:v>
                </c:pt>
                <c:pt idx="355">
                  <c:v>27768</c:v>
                </c:pt>
                <c:pt idx="356">
                  <c:v>27876</c:v>
                </c:pt>
                <c:pt idx="357">
                  <c:v>27927</c:v>
                </c:pt>
                <c:pt idx="358">
                  <c:v>28002</c:v>
                </c:pt>
                <c:pt idx="359">
                  <c:v>28098</c:v>
                </c:pt>
                <c:pt idx="360">
                  <c:v>28189</c:v>
                </c:pt>
                <c:pt idx="361">
                  <c:v>28262</c:v>
                </c:pt>
                <c:pt idx="362">
                  <c:v>28367</c:v>
                </c:pt>
                <c:pt idx="363">
                  <c:v>28423</c:v>
                </c:pt>
                <c:pt idx="364">
                  <c:v>28479</c:v>
                </c:pt>
                <c:pt idx="365">
                  <c:v>28494</c:v>
                </c:pt>
                <c:pt idx="366">
                  <c:v>28580</c:v>
                </c:pt>
                <c:pt idx="367">
                  <c:v>28611</c:v>
                </c:pt>
                <c:pt idx="368">
                  <c:v>28669</c:v>
                </c:pt>
                <c:pt idx="369">
                  <c:v>28709</c:v>
                </c:pt>
                <c:pt idx="370">
                  <c:v>28770</c:v>
                </c:pt>
                <c:pt idx="371">
                  <c:v>28760</c:v>
                </c:pt>
                <c:pt idx="372">
                  <c:v>28816</c:v>
                </c:pt>
                <c:pt idx="373">
                  <c:v>28879</c:v>
                </c:pt>
                <c:pt idx="374">
                  <c:v>28872</c:v>
                </c:pt>
                <c:pt idx="375">
                  <c:v>28924</c:v>
                </c:pt>
                <c:pt idx="376">
                  <c:v>28948</c:v>
                </c:pt>
                <c:pt idx="377">
                  <c:v>28977</c:v>
                </c:pt>
                <c:pt idx="378">
                  <c:v>28982</c:v>
                </c:pt>
                <c:pt idx="379">
                  <c:v>29036</c:v>
                </c:pt>
                <c:pt idx="380">
                  <c:v>28917</c:v>
                </c:pt>
                <c:pt idx="381">
                  <c:v>28944</c:v>
                </c:pt>
                <c:pt idx="382">
                  <c:v>28977</c:v>
                </c:pt>
                <c:pt idx="383">
                  <c:v>29000</c:v>
                </c:pt>
                <c:pt idx="384">
                  <c:v>29025</c:v>
                </c:pt>
                <c:pt idx="385">
                  <c:v>29063</c:v>
                </c:pt>
                <c:pt idx="386">
                  <c:v>29091</c:v>
                </c:pt>
                <c:pt idx="387">
                  <c:v>29127</c:v>
                </c:pt>
                <c:pt idx="388">
                  <c:v>29145</c:v>
                </c:pt>
                <c:pt idx="389">
                  <c:v>29160</c:v>
                </c:pt>
                <c:pt idx="390">
                  <c:v>29180</c:v>
                </c:pt>
                <c:pt idx="391">
                  <c:v>29200</c:v>
                </c:pt>
                <c:pt idx="392">
                  <c:v>29216</c:v>
                </c:pt>
                <c:pt idx="393">
                  <c:v>29223</c:v>
                </c:pt>
                <c:pt idx="394">
                  <c:v>29248</c:v>
                </c:pt>
                <c:pt idx="395">
                  <c:v>29272</c:v>
                </c:pt>
                <c:pt idx="396">
                  <c:v>29279</c:v>
                </c:pt>
                <c:pt idx="397">
                  <c:v>29303</c:v>
                </c:pt>
                <c:pt idx="398">
                  <c:v>29315</c:v>
                </c:pt>
                <c:pt idx="399">
                  <c:v>29321</c:v>
                </c:pt>
                <c:pt idx="400">
                  <c:v>29337</c:v>
                </c:pt>
                <c:pt idx="401">
                  <c:v>29348</c:v>
                </c:pt>
                <c:pt idx="402">
                  <c:v>29370</c:v>
                </c:pt>
                <c:pt idx="403">
                  <c:v>29379</c:v>
                </c:pt>
                <c:pt idx="404">
                  <c:v>29386</c:v>
                </c:pt>
                <c:pt idx="405">
                  <c:v>29399</c:v>
                </c:pt>
                <c:pt idx="406">
                  <c:v>29411</c:v>
                </c:pt>
                <c:pt idx="407">
                  <c:v>29438</c:v>
                </c:pt>
                <c:pt idx="408">
                  <c:v>29444</c:v>
                </c:pt>
                <c:pt idx="409">
                  <c:v>29447</c:v>
                </c:pt>
                <c:pt idx="410">
                  <c:v>29476</c:v>
                </c:pt>
                <c:pt idx="411">
                  <c:v>29474</c:v>
                </c:pt>
                <c:pt idx="412">
                  <c:v>29490</c:v>
                </c:pt>
                <c:pt idx="413">
                  <c:v>29496</c:v>
                </c:pt>
                <c:pt idx="414">
                  <c:v>29524</c:v>
                </c:pt>
                <c:pt idx="415">
                  <c:v>29519</c:v>
                </c:pt>
                <c:pt idx="416">
                  <c:v>29530</c:v>
                </c:pt>
                <c:pt idx="417">
                  <c:v>29537</c:v>
                </c:pt>
                <c:pt idx="418">
                  <c:v>29547</c:v>
                </c:pt>
                <c:pt idx="419">
                  <c:v>29561</c:v>
                </c:pt>
                <c:pt idx="420">
                  <c:v>29566</c:v>
                </c:pt>
                <c:pt idx="421">
                  <c:v>29571</c:v>
                </c:pt>
                <c:pt idx="422">
                  <c:v>29581</c:v>
                </c:pt>
                <c:pt idx="423">
                  <c:v>29591</c:v>
                </c:pt>
                <c:pt idx="424">
                  <c:v>29602</c:v>
                </c:pt>
                <c:pt idx="425">
                  <c:v>29603</c:v>
                </c:pt>
                <c:pt idx="426">
                  <c:v>29609</c:v>
                </c:pt>
                <c:pt idx="427">
                  <c:v>29614</c:v>
                </c:pt>
                <c:pt idx="428">
                  <c:v>29621</c:v>
                </c:pt>
                <c:pt idx="429">
                  <c:v>29633</c:v>
                </c:pt>
                <c:pt idx="430">
                  <c:v>29636</c:v>
                </c:pt>
                <c:pt idx="431">
                  <c:v>29646</c:v>
                </c:pt>
                <c:pt idx="432">
                  <c:v>29648</c:v>
                </c:pt>
                <c:pt idx="433">
                  <c:v>29660</c:v>
                </c:pt>
                <c:pt idx="434">
                  <c:v>29663</c:v>
                </c:pt>
                <c:pt idx="435">
                  <c:v>29665</c:v>
                </c:pt>
                <c:pt idx="436">
                  <c:v>29669</c:v>
                </c:pt>
                <c:pt idx="437">
                  <c:v>29676</c:v>
                </c:pt>
                <c:pt idx="438">
                  <c:v>29681</c:v>
                </c:pt>
                <c:pt idx="439">
                  <c:v>29691</c:v>
                </c:pt>
                <c:pt idx="440">
                  <c:v>29694</c:v>
                </c:pt>
                <c:pt idx="441">
                  <c:v>29694</c:v>
                </c:pt>
                <c:pt idx="442">
                  <c:v>29699</c:v>
                </c:pt>
                <c:pt idx="443">
                  <c:v>29703</c:v>
                </c:pt>
                <c:pt idx="444">
                  <c:v>29709</c:v>
                </c:pt>
                <c:pt idx="445">
                  <c:v>29711</c:v>
                </c:pt>
                <c:pt idx="446">
                  <c:v>29715</c:v>
                </c:pt>
                <c:pt idx="447">
                  <c:v>29722</c:v>
                </c:pt>
                <c:pt idx="448">
                  <c:v>29726</c:v>
                </c:pt>
                <c:pt idx="449">
                  <c:v>29734</c:v>
                </c:pt>
                <c:pt idx="450">
                  <c:v>29737</c:v>
                </c:pt>
                <c:pt idx="451">
                  <c:v>29752</c:v>
                </c:pt>
                <c:pt idx="452">
                  <c:v>29755</c:v>
                </c:pt>
                <c:pt idx="453">
                  <c:v>29751</c:v>
                </c:pt>
                <c:pt idx="454">
                  <c:v>29755</c:v>
                </c:pt>
                <c:pt idx="455">
                  <c:v>29763</c:v>
                </c:pt>
                <c:pt idx="456">
                  <c:v>29766</c:v>
                </c:pt>
                <c:pt idx="457">
                  <c:v>29766</c:v>
                </c:pt>
                <c:pt idx="458">
                  <c:v>29768</c:v>
                </c:pt>
                <c:pt idx="459">
                  <c:v>29774</c:v>
                </c:pt>
                <c:pt idx="460">
                  <c:v>29776</c:v>
                </c:pt>
                <c:pt idx="461">
                  <c:v>29787</c:v>
                </c:pt>
                <c:pt idx="462">
                  <c:v>29782</c:v>
                </c:pt>
                <c:pt idx="463">
                  <c:v>29789</c:v>
                </c:pt>
                <c:pt idx="464">
                  <c:v>29793</c:v>
                </c:pt>
                <c:pt idx="465">
                  <c:v>29794</c:v>
                </c:pt>
                <c:pt idx="466">
                  <c:v>29796</c:v>
                </c:pt>
                <c:pt idx="467">
                  <c:v>29798</c:v>
                </c:pt>
                <c:pt idx="468">
                  <c:v>29811</c:v>
                </c:pt>
                <c:pt idx="469">
                  <c:v>29805</c:v>
                </c:pt>
                <c:pt idx="470">
                  <c:v>29806</c:v>
                </c:pt>
                <c:pt idx="471">
                  <c:v>29811</c:v>
                </c:pt>
                <c:pt idx="472">
                  <c:v>29819</c:v>
                </c:pt>
                <c:pt idx="473">
                  <c:v>29817</c:v>
                </c:pt>
                <c:pt idx="474">
                  <c:v>29824</c:v>
                </c:pt>
                <c:pt idx="475">
                  <c:v>29822</c:v>
                </c:pt>
                <c:pt idx="476">
                  <c:v>29831</c:v>
                </c:pt>
                <c:pt idx="477">
                  <c:v>29834</c:v>
                </c:pt>
                <c:pt idx="478">
                  <c:v>29833</c:v>
                </c:pt>
                <c:pt idx="479">
                  <c:v>29839</c:v>
                </c:pt>
                <c:pt idx="480">
                  <c:v>29843</c:v>
                </c:pt>
                <c:pt idx="481">
                  <c:v>29846</c:v>
                </c:pt>
                <c:pt idx="482">
                  <c:v>29851</c:v>
                </c:pt>
                <c:pt idx="483">
                  <c:v>29846</c:v>
                </c:pt>
                <c:pt idx="484">
                  <c:v>29850</c:v>
                </c:pt>
                <c:pt idx="485">
                  <c:v>29852</c:v>
                </c:pt>
                <c:pt idx="486">
                  <c:v>29858</c:v>
                </c:pt>
                <c:pt idx="487">
                  <c:v>29861</c:v>
                </c:pt>
                <c:pt idx="488">
                  <c:v>29862</c:v>
                </c:pt>
                <c:pt idx="489">
                  <c:v>29863</c:v>
                </c:pt>
                <c:pt idx="490">
                  <c:v>29869</c:v>
                </c:pt>
                <c:pt idx="491">
                  <c:v>29873</c:v>
                </c:pt>
                <c:pt idx="492">
                  <c:v>29872</c:v>
                </c:pt>
                <c:pt idx="493">
                  <c:v>29875</c:v>
                </c:pt>
                <c:pt idx="494">
                  <c:v>29882</c:v>
                </c:pt>
                <c:pt idx="495">
                  <c:v>29879</c:v>
                </c:pt>
                <c:pt idx="496">
                  <c:v>29881</c:v>
                </c:pt>
                <c:pt idx="497">
                  <c:v>29881</c:v>
                </c:pt>
                <c:pt idx="498">
                  <c:v>29883</c:v>
                </c:pt>
                <c:pt idx="499">
                  <c:v>29883</c:v>
                </c:pt>
                <c:pt idx="500">
                  <c:v>29883</c:v>
                </c:pt>
                <c:pt idx="501">
                  <c:v>29883</c:v>
                </c:pt>
                <c:pt idx="502">
                  <c:v>29883</c:v>
                </c:pt>
                <c:pt idx="503">
                  <c:v>29883</c:v>
                </c:pt>
              </c:numCache>
            </c:numRef>
          </c:yVal>
          <c:smooth val="0"/>
        </c:ser>
        <c:ser>
          <c:idx val="1"/>
          <c:order val="1"/>
          <c:tx>
            <c:v>DA2D</c:v>
          </c:tx>
          <c:spPr>
            <a:ln w="25400" cap="rnd">
              <a:noFill/>
              <a:round/>
            </a:ln>
            <a:effectLst/>
          </c:spPr>
          <c:marker>
            <c:symbol val="circle"/>
            <c:size val="5"/>
            <c:spPr>
              <a:solidFill>
                <a:schemeClr val="accent2"/>
              </a:solidFill>
              <a:ln w="9525">
                <a:solidFill>
                  <a:schemeClr val="accent2"/>
                </a:solidFill>
              </a:ln>
              <a:effectLst/>
            </c:spPr>
          </c:marker>
          <c:xVal>
            <c:numRef>
              <c:f>Issues!$D$10:$D$513</c:f>
              <c:numCache>
                <c:formatCode>0.00E+00</c:formatCode>
                <c:ptCount val="504"/>
                <c:pt idx="0">
                  <c:v>522010</c:v>
                </c:pt>
                <c:pt idx="1">
                  <c:v>416540</c:v>
                </c:pt>
                <c:pt idx="2">
                  <c:v>392500</c:v>
                </c:pt>
                <c:pt idx="3">
                  <c:v>369850</c:v>
                </c:pt>
                <c:pt idx="4">
                  <c:v>348500</c:v>
                </c:pt>
                <c:pt idx="5">
                  <c:v>328390</c:v>
                </c:pt>
                <c:pt idx="6">
                  <c:v>309430</c:v>
                </c:pt>
                <c:pt idx="7">
                  <c:v>291570</c:v>
                </c:pt>
                <c:pt idx="8">
                  <c:v>274750</c:v>
                </c:pt>
                <c:pt idx="9">
                  <c:v>258890</c:v>
                </c:pt>
                <c:pt idx="10">
                  <c:v>243950</c:v>
                </c:pt>
                <c:pt idx="11">
                  <c:v>229870</c:v>
                </c:pt>
                <c:pt idx="12">
                  <c:v>216600</c:v>
                </c:pt>
                <c:pt idx="13">
                  <c:v>204100</c:v>
                </c:pt>
                <c:pt idx="14">
                  <c:v>192320</c:v>
                </c:pt>
                <c:pt idx="15">
                  <c:v>181220</c:v>
                </c:pt>
                <c:pt idx="16">
                  <c:v>170760</c:v>
                </c:pt>
                <c:pt idx="17">
                  <c:v>160900</c:v>
                </c:pt>
                <c:pt idx="18">
                  <c:v>151620</c:v>
                </c:pt>
                <c:pt idx="19">
                  <c:v>142870</c:v>
                </c:pt>
                <c:pt idx="20">
                  <c:v>134620</c:v>
                </c:pt>
                <c:pt idx="21">
                  <c:v>126850</c:v>
                </c:pt>
                <c:pt idx="22">
                  <c:v>119530</c:v>
                </c:pt>
                <c:pt idx="23">
                  <c:v>112630</c:v>
                </c:pt>
                <c:pt idx="24">
                  <c:v>106130</c:v>
                </c:pt>
                <c:pt idx="25">
                  <c:v>100000</c:v>
                </c:pt>
                <c:pt idx="26">
                  <c:v>94232</c:v>
                </c:pt>
                <c:pt idx="27">
                  <c:v>88793</c:v>
                </c:pt>
                <c:pt idx="28">
                  <c:v>83668</c:v>
                </c:pt>
                <c:pt idx="29">
                  <c:v>78839</c:v>
                </c:pt>
                <c:pt idx="30">
                  <c:v>74289</c:v>
                </c:pt>
                <c:pt idx="31">
                  <c:v>70001</c:v>
                </c:pt>
                <c:pt idx="32">
                  <c:v>65961</c:v>
                </c:pt>
                <c:pt idx="33">
                  <c:v>62154</c:v>
                </c:pt>
                <c:pt idx="34">
                  <c:v>58566</c:v>
                </c:pt>
                <c:pt idx="35">
                  <c:v>55186</c:v>
                </c:pt>
                <c:pt idx="36">
                  <c:v>52001</c:v>
                </c:pt>
                <c:pt idx="37">
                  <c:v>49000</c:v>
                </c:pt>
                <c:pt idx="38">
                  <c:v>46172</c:v>
                </c:pt>
                <c:pt idx="39">
                  <c:v>43507</c:v>
                </c:pt>
                <c:pt idx="40">
                  <c:v>40996</c:v>
                </c:pt>
                <c:pt idx="41">
                  <c:v>38629</c:v>
                </c:pt>
                <c:pt idx="42">
                  <c:v>36400</c:v>
                </c:pt>
                <c:pt idx="43">
                  <c:v>34299</c:v>
                </c:pt>
                <c:pt idx="44">
                  <c:v>32319</c:v>
                </c:pt>
                <c:pt idx="45">
                  <c:v>30454</c:v>
                </c:pt>
                <c:pt idx="46">
                  <c:v>28696</c:v>
                </c:pt>
                <c:pt idx="47">
                  <c:v>27040</c:v>
                </c:pt>
                <c:pt idx="48">
                  <c:v>25479</c:v>
                </c:pt>
                <c:pt idx="49">
                  <c:v>24009</c:v>
                </c:pt>
                <c:pt idx="50">
                  <c:v>22623</c:v>
                </c:pt>
                <c:pt idx="51">
                  <c:v>21317</c:v>
                </c:pt>
                <c:pt idx="52">
                  <c:v>20087</c:v>
                </c:pt>
                <c:pt idx="53">
                  <c:v>18928</c:v>
                </c:pt>
                <c:pt idx="54">
                  <c:v>17835</c:v>
                </c:pt>
                <c:pt idx="55">
                  <c:v>16806</c:v>
                </c:pt>
                <c:pt idx="56">
                  <c:v>15836</c:v>
                </c:pt>
                <c:pt idx="57">
                  <c:v>14922</c:v>
                </c:pt>
                <c:pt idx="58">
                  <c:v>14061</c:v>
                </c:pt>
                <c:pt idx="59">
                  <c:v>13249</c:v>
                </c:pt>
                <c:pt idx="60">
                  <c:v>12484</c:v>
                </c:pt>
                <c:pt idx="61">
                  <c:v>11764</c:v>
                </c:pt>
                <c:pt idx="62">
                  <c:v>11085</c:v>
                </c:pt>
                <c:pt idx="63">
                  <c:v>10445</c:v>
                </c:pt>
                <c:pt idx="64">
                  <c:v>9842.2000000000007</c:v>
                </c:pt>
                <c:pt idx="65">
                  <c:v>9274.2000000000007</c:v>
                </c:pt>
                <c:pt idx="66">
                  <c:v>8738.9</c:v>
                </c:pt>
                <c:pt idx="67">
                  <c:v>8234.5</c:v>
                </c:pt>
                <c:pt idx="68">
                  <c:v>7759.2</c:v>
                </c:pt>
                <c:pt idx="69">
                  <c:v>7311.4</c:v>
                </c:pt>
                <c:pt idx="70">
                  <c:v>6889.4</c:v>
                </c:pt>
                <c:pt idx="71">
                  <c:v>6491.8</c:v>
                </c:pt>
                <c:pt idx="72">
                  <c:v>6117.1</c:v>
                </c:pt>
                <c:pt idx="73">
                  <c:v>5764</c:v>
                </c:pt>
                <c:pt idx="74">
                  <c:v>5431.4</c:v>
                </c:pt>
                <c:pt idx="75">
                  <c:v>5117.8999999999996</c:v>
                </c:pt>
                <c:pt idx="76">
                  <c:v>4822.5</c:v>
                </c:pt>
                <c:pt idx="77">
                  <c:v>4544.1000000000004</c:v>
                </c:pt>
                <c:pt idx="78">
                  <c:v>4281.8999999999996</c:v>
                </c:pt>
                <c:pt idx="79">
                  <c:v>4034.7</c:v>
                </c:pt>
                <c:pt idx="80">
                  <c:v>3801.9</c:v>
                </c:pt>
                <c:pt idx="81">
                  <c:v>3582.4</c:v>
                </c:pt>
                <c:pt idx="82">
                  <c:v>3375.7</c:v>
                </c:pt>
                <c:pt idx="83">
                  <c:v>3180.8</c:v>
                </c:pt>
                <c:pt idx="84">
                  <c:v>2997.2</c:v>
                </c:pt>
                <c:pt idx="85">
                  <c:v>2824.3</c:v>
                </c:pt>
                <c:pt idx="86">
                  <c:v>2661.2</c:v>
                </c:pt>
                <c:pt idx="87">
                  <c:v>2507.6999999999998</c:v>
                </c:pt>
                <c:pt idx="88">
                  <c:v>2362.9</c:v>
                </c:pt>
                <c:pt idx="89">
                  <c:v>2226.5</c:v>
                </c:pt>
                <c:pt idx="90">
                  <c:v>2098</c:v>
                </c:pt>
                <c:pt idx="91">
                  <c:v>1976.9</c:v>
                </c:pt>
                <c:pt idx="92">
                  <c:v>1862.8</c:v>
                </c:pt>
                <c:pt idx="93">
                  <c:v>1755.3</c:v>
                </c:pt>
                <c:pt idx="94">
                  <c:v>1654</c:v>
                </c:pt>
                <c:pt idx="95">
                  <c:v>1558.5</c:v>
                </c:pt>
                <c:pt idx="96">
                  <c:v>1468.6</c:v>
                </c:pt>
                <c:pt idx="97">
                  <c:v>1383.8</c:v>
                </c:pt>
                <c:pt idx="98">
                  <c:v>1304</c:v>
                </c:pt>
                <c:pt idx="99">
                  <c:v>1228.7</c:v>
                </c:pt>
                <c:pt idx="100">
                  <c:v>1157.8</c:v>
                </c:pt>
                <c:pt idx="101">
                  <c:v>1091</c:v>
                </c:pt>
                <c:pt idx="102">
                  <c:v>1028</c:v>
                </c:pt>
                <c:pt idx="103">
                  <c:v>968.66</c:v>
                </c:pt>
                <c:pt idx="104">
                  <c:v>912.75</c:v>
                </c:pt>
                <c:pt idx="105">
                  <c:v>860.07</c:v>
                </c:pt>
                <c:pt idx="106">
                  <c:v>810.43</c:v>
                </c:pt>
                <c:pt idx="107">
                  <c:v>763.65</c:v>
                </c:pt>
                <c:pt idx="108">
                  <c:v>719.58</c:v>
                </c:pt>
                <c:pt idx="109">
                  <c:v>678.05</c:v>
                </c:pt>
                <c:pt idx="110">
                  <c:v>638.91</c:v>
                </c:pt>
                <c:pt idx="111">
                  <c:v>602.04</c:v>
                </c:pt>
                <c:pt idx="112">
                  <c:v>567.29</c:v>
                </c:pt>
                <c:pt idx="113">
                  <c:v>534.54999999999995</c:v>
                </c:pt>
                <c:pt idx="114">
                  <c:v>503.69</c:v>
                </c:pt>
                <c:pt idx="115">
                  <c:v>474.62</c:v>
                </c:pt>
                <c:pt idx="116">
                  <c:v>447.23</c:v>
                </c:pt>
                <c:pt idx="117">
                  <c:v>421.42</c:v>
                </c:pt>
                <c:pt idx="118">
                  <c:v>397.09</c:v>
                </c:pt>
                <c:pt idx="119">
                  <c:v>374.17</c:v>
                </c:pt>
                <c:pt idx="120">
                  <c:v>352.58</c:v>
                </c:pt>
                <c:pt idx="121">
                  <c:v>332.23</c:v>
                </c:pt>
                <c:pt idx="122">
                  <c:v>313.05</c:v>
                </c:pt>
                <c:pt idx="123">
                  <c:v>294.99</c:v>
                </c:pt>
                <c:pt idx="124">
                  <c:v>277.95999999999998</c:v>
                </c:pt>
                <c:pt idx="125">
                  <c:v>261.92</c:v>
                </c:pt>
                <c:pt idx="126">
                  <c:v>246.8</c:v>
                </c:pt>
                <c:pt idx="127">
                  <c:v>232.56</c:v>
                </c:pt>
                <c:pt idx="128">
                  <c:v>219.13</c:v>
                </c:pt>
                <c:pt idx="129">
                  <c:v>206.49</c:v>
                </c:pt>
                <c:pt idx="130">
                  <c:v>194.57</c:v>
                </c:pt>
                <c:pt idx="131">
                  <c:v>183.34</c:v>
                </c:pt>
                <c:pt idx="132">
                  <c:v>172.76</c:v>
                </c:pt>
                <c:pt idx="133">
                  <c:v>162.79</c:v>
                </c:pt>
                <c:pt idx="134">
                  <c:v>153.38999999999999</c:v>
                </c:pt>
                <c:pt idx="135">
                  <c:v>144.54</c:v>
                </c:pt>
                <c:pt idx="136">
                  <c:v>136.19</c:v>
                </c:pt>
                <c:pt idx="137">
                  <c:v>128.33000000000001</c:v>
                </c:pt>
                <c:pt idx="138">
                  <c:v>120.93</c:v>
                </c:pt>
                <c:pt idx="139">
                  <c:v>113.95</c:v>
                </c:pt>
                <c:pt idx="140">
                  <c:v>107.37</c:v>
                </c:pt>
                <c:pt idx="141">
                  <c:v>101.17</c:v>
                </c:pt>
                <c:pt idx="142">
                  <c:v>95.334000000000003</c:v>
                </c:pt>
                <c:pt idx="143">
                  <c:v>89.831999999999994</c:v>
                </c:pt>
                <c:pt idx="144">
                  <c:v>84.647000000000006</c:v>
                </c:pt>
                <c:pt idx="145">
                  <c:v>79.760999999999996</c:v>
                </c:pt>
                <c:pt idx="146">
                  <c:v>75.158000000000001</c:v>
                </c:pt>
                <c:pt idx="147">
                  <c:v>70.819999999999993</c:v>
                </c:pt>
                <c:pt idx="148">
                  <c:v>66.731999999999999</c:v>
                </c:pt>
                <c:pt idx="149">
                  <c:v>62.881</c:v>
                </c:pt>
                <c:pt idx="150">
                  <c:v>59.252000000000002</c:v>
                </c:pt>
                <c:pt idx="151">
                  <c:v>55.832000000000001</c:v>
                </c:pt>
                <c:pt idx="152">
                  <c:v>52.609000000000002</c:v>
                </c:pt>
                <c:pt idx="153">
                  <c:v>49.573</c:v>
                </c:pt>
                <c:pt idx="154">
                  <c:v>46.712000000000003</c:v>
                </c:pt>
                <c:pt idx="155">
                  <c:v>44.015999999999998</c:v>
                </c:pt>
                <c:pt idx="156">
                  <c:v>41.475000000000001</c:v>
                </c:pt>
                <c:pt idx="157">
                  <c:v>39.081000000000003</c:v>
                </c:pt>
                <c:pt idx="158">
                  <c:v>36.826000000000001</c:v>
                </c:pt>
                <c:pt idx="159">
                  <c:v>34.700000000000003</c:v>
                </c:pt>
                <c:pt idx="160">
                  <c:v>32.698</c:v>
                </c:pt>
                <c:pt idx="161">
                  <c:v>30.81</c:v>
                </c:pt>
                <c:pt idx="162">
                  <c:v>29.75</c:v>
                </c:pt>
                <c:pt idx="163">
                  <c:v>29.311</c:v>
                </c:pt>
                <c:pt idx="164">
                  <c:v>28.879000000000001</c:v>
                </c:pt>
                <c:pt idx="165">
                  <c:v>28.452999999999999</c:v>
                </c:pt>
                <c:pt idx="166">
                  <c:v>28.033999999999999</c:v>
                </c:pt>
                <c:pt idx="167">
                  <c:v>27.620999999999999</c:v>
                </c:pt>
                <c:pt idx="168">
                  <c:v>27.213999999999999</c:v>
                </c:pt>
                <c:pt idx="169">
                  <c:v>26.812999999999999</c:v>
                </c:pt>
                <c:pt idx="170">
                  <c:v>26.417999999999999</c:v>
                </c:pt>
                <c:pt idx="171">
                  <c:v>26.027999999999999</c:v>
                </c:pt>
                <c:pt idx="172">
                  <c:v>25.645</c:v>
                </c:pt>
                <c:pt idx="173">
                  <c:v>25.266999999999999</c:v>
                </c:pt>
                <c:pt idx="174">
                  <c:v>24.893999999999998</c:v>
                </c:pt>
                <c:pt idx="175">
                  <c:v>24.527000000000001</c:v>
                </c:pt>
                <c:pt idx="176">
                  <c:v>24.166</c:v>
                </c:pt>
                <c:pt idx="177">
                  <c:v>23.81</c:v>
                </c:pt>
                <c:pt idx="178">
                  <c:v>23.459</c:v>
                </c:pt>
                <c:pt idx="179">
                  <c:v>23.113</c:v>
                </c:pt>
                <c:pt idx="180">
                  <c:v>22.771999999999998</c:v>
                </c:pt>
                <c:pt idx="181">
                  <c:v>22.437000000000001</c:v>
                </c:pt>
                <c:pt idx="182">
                  <c:v>22.106000000000002</c:v>
                </c:pt>
                <c:pt idx="183">
                  <c:v>21.78</c:v>
                </c:pt>
                <c:pt idx="184">
                  <c:v>21.459</c:v>
                </c:pt>
                <c:pt idx="185">
                  <c:v>21.143000000000001</c:v>
                </c:pt>
                <c:pt idx="186">
                  <c:v>20.831</c:v>
                </c:pt>
                <c:pt idx="187">
                  <c:v>20.524000000000001</c:v>
                </c:pt>
                <c:pt idx="188">
                  <c:v>20.222000000000001</c:v>
                </c:pt>
                <c:pt idx="189">
                  <c:v>19.923999999999999</c:v>
                </c:pt>
                <c:pt idx="190">
                  <c:v>19.63</c:v>
                </c:pt>
                <c:pt idx="191">
                  <c:v>19.341000000000001</c:v>
                </c:pt>
                <c:pt idx="192">
                  <c:v>19.056000000000001</c:v>
                </c:pt>
                <c:pt idx="193">
                  <c:v>18.774999999999999</c:v>
                </c:pt>
                <c:pt idx="194">
                  <c:v>18.498000000000001</c:v>
                </c:pt>
                <c:pt idx="195">
                  <c:v>18.225000000000001</c:v>
                </c:pt>
                <c:pt idx="196">
                  <c:v>17.957000000000001</c:v>
                </c:pt>
                <c:pt idx="197">
                  <c:v>17.692</c:v>
                </c:pt>
                <c:pt idx="198">
                  <c:v>17.431000000000001</c:v>
                </c:pt>
                <c:pt idx="199">
                  <c:v>17.173999999999999</c:v>
                </c:pt>
                <c:pt idx="200">
                  <c:v>16.920999999999999</c:v>
                </c:pt>
                <c:pt idx="201">
                  <c:v>16.672000000000001</c:v>
                </c:pt>
                <c:pt idx="202">
                  <c:v>16.425999999999998</c:v>
                </c:pt>
                <c:pt idx="203">
                  <c:v>16.184000000000001</c:v>
                </c:pt>
                <c:pt idx="204">
                  <c:v>15.946</c:v>
                </c:pt>
                <c:pt idx="205">
                  <c:v>15.711</c:v>
                </c:pt>
                <c:pt idx="206">
                  <c:v>15.478999999999999</c:v>
                </c:pt>
                <c:pt idx="207">
                  <c:v>15.250999999999999</c:v>
                </c:pt>
                <c:pt idx="208">
                  <c:v>15.026</c:v>
                </c:pt>
                <c:pt idx="209">
                  <c:v>14.805</c:v>
                </c:pt>
                <c:pt idx="210">
                  <c:v>14.586</c:v>
                </c:pt>
                <c:pt idx="211">
                  <c:v>14.371</c:v>
                </c:pt>
                <c:pt idx="212">
                  <c:v>14.16</c:v>
                </c:pt>
                <c:pt idx="213">
                  <c:v>13.951000000000001</c:v>
                </c:pt>
                <c:pt idx="214">
                  <c:v>13.744999999999999</c:v>
                </c:pt>
                <c:pt idx="215">
                  <c:v>13.542999999999999</c:v>
                </c:pt>
                <c:pt idx="216">
                  <c:v>13.343</c:v>
                </c:pt>
                <c:pt idx="217">
                  <c:v>13.146000000000001</c:v>
                </c:pt>
                <c:pt idx="218">
                  <c:v>12.952999999999999</c:v>
                </c:pt>
                <c:pt idx="219">
                  <c:v>12.762</c:v>
                </c:pt>
                <c:pt idx="220">
                  <c:v>12.574</c:v>
                </c:pt>
                <c:pt idx="221">
                  <c:v>12.388</c:v>
                </c:pt>
                <c:pt idx="222">
                  <c:v>12.206</c:v>
                </c:pt>
                <c:pt idx="223">
                  <c:v>12.026</c:v>
                </c:pt>
                <c:pt idx="224">
                  <c:v>11.849</c:v>
                </c:pt>
                <c:pt idx="225">
                  <c:v>11.673999999999999</c:v>
                </c:pt>
                <c:pt idx="226">
                  <c:v>11.502000000000001</c:v>
                </c:pt>
                <c:pt idx="227">
                  <c:v>11.332000000000001</c:v>
                </c:pt>
                <c:pt idx="228">
                  <c:v>11.164999999999999</c:v>
                </c:pt>
                <c:pt idx="229">
                  <c:v>11.000999999999999</c:v>
                </c:pt>
                <c:pt idx="230">
                  <c:v>10.839</c:v>
                </c:pt>
                <c:pt idx="231">
                  <c:v>10.679</c:v>
                </c:pt>
                <c:pt idx="232">
                  <c:v>10.522</c:v>
                </c:pt>
                <c:pt idx="233">
                  <c:v>10.366</c:v>
                </c:pt>
                <c:pt idx="234">
                  <c:v>10.214</c:v>
                </c:pt>
                <c:pt idx="235">
                  <c:v>10.063000000000001</c:v>
                </c:pt>
                <c:pt idx="236">
                  <c:v>9.9147999999999996</c:v>
                </c:pt>
                <c:pt idx="237">
                  <c:v>9.7687000000000008</c:v>
                </c:pt>
                <c:pt idx="238">
                  <c:v>9.6247000000000007</c:v>
                </c:pt>
                <c:pt idx="239">
                  <c:v>9.4829000000000008</c:v>
                </c:pt>
                <c:pt idx="240">
                  <c:v>9.3430999999999997</c:v>
                </c:pt>
                <c:pt idx="241">
                  <c:v>9.2053999999999991</c:v>
                </c:pt>
                <c:pt idx="242">
                  <c:v>9.0696999999999992</c:v>
                </c:pt>
                <c:pt idx="243">
                  <c:v>8.9360999999999997</c:v>
                </c:pt>
                <c:pt idx="244">
                  <c:v>8.8043999999999993</c:v>
                </c:pt>
                <c:pt idx="245">
                  <c:v>8.6745999999999999</c:v>
                </c:pt>
                <c:pt idx="246">
                  <c:v>8.5466999999999995</c:v>
                </c:pt>
                <c:pt idx="247">
                  <c:v>8.4207999999999998</c:v>
                </c:pt>
                <c:pt idx="248">
                  <c:v>8.2966999999999995</c:v>
                </c:pt>
                <c:pt idx="249">
                  <c:v>8.1744000000000003</c:v>
                </c:pt>
                <c:pt idx="250">
                  <c:v>8.0539000000000005</c:v>
                </c:pt>
                <c:pt idx="251">
                  <c:v>7.9352</c:v>
                </c:pt>
                <c:pt idx="252">
                  <c:v>7.8182</c:v>
                </c:pt>
                <c:pt idx="253">
                  <c:v>7.7030000000000003</c:v>
                </c:pt>
                <c:pt idx="254">
                  <c:v>7.5895000000000001</c:v>
                </c:pt>
                <c:pt idx="255">
                  <c:v>7.4775999999999998</c:v>
                </c:pt>
                <c:pt idx="256">
                  <c:v>7.3673999999999999</c:v>
                </c:pt>
                <c:pt idx="257">
                  <c:v>7.2587999999999999</c:v>
                </c:pt>
                <c:pt idx="258">
                  <c:v>7.1517999999999997</c:v>
                </c:pt>
                <c:pt idx="259">
                  <c:v>7.0464000000000002</c:v>
                </c:pt>
                <c:pt idx="260">
                  <c:v>6.9425999999999997</c:v>
                </c:pt>
                <c:pt idx="261">
                  <c:v>6.8402000000000003</c:v>
                </c:pt>
                <c:pt idx="262">
                  <c:v>6.7393999999999998</c:v>
                </c:pt>
                <c:pt idx="263">
                  <c:v>6.6401000000000003</c:v>
                </c:pt>
                <c:pt idx="264">
                  <c:v>6.5422000000000002</c:v>
                </c:pt>
                <c:pt idx="265">
                  <c:v>6.4458000000000002</c:v>
                </c:pt>
                <c:pt idx="266">
                  <c:v>6.3507999999999996</c:v>
                </c:pt>
                <c:pt idx="267">
                  <c:v>6.2572000000000001</c:v>
                </c:pt>
                <c:pt idx="268">
                  <c:v>6.165</c:v>
                </c:pt>
                <c:pt idx="269">
                  <c:v>6.0740999999999996</c:v>
                </c:pt>
                <c:pt idx="270">
                  <c:v>5.9846000000000004</c:v>
                </c:pt>
                <c:pt idx="271">
                  <c:v>5.8963999999999999</c:v>
                </c:pt>
                <c:pt idx="272">
                  <c:v>5.8094999999999999</c:v>
                </c:pt>
                <c:pt idx="273">
                  <c:v>5.7239000000000004</c:v>
                </c:pt>
                <c:pt idx="274">
                  <c:v>5.6395</c:v>
                </c:pt>
                <c:pt idx="275">
                  <c:v>5.5564</c:v>
                </c:pt>
                <c:pt idx="276">
                  <c:v>5.4744999999999999</c:v>
                </c:pt>
                <c:pt idx="277">
                  <c:v>5.3937999999999997</c:v>
                </c:pt>
                <c:pt idx="278">
                  <c:v>5.3143000000000002</c:v>
                </c:pt>
                <c:pt idx="279">
                  <c:v>5.2359999999999998</c:v>
                </c:pt>
                <c:pt idx="280">
                  <c:v>5.1588000000000003</c:v>
                </c:pt>
                <c:pt idx="281">
                  <c:v>5.0827999999999998</c:v>
                </c:pt>
                <c:pt idx="282">
                  <c:v>5.0079000000000002</c:v>
                </c:pt>
                <c:pt idx="283">
                  <c:v>4.9340000000000002</c:v>
                </c:pt>
                <c:pt idx="284">
                  <c:v>4.8613</c:v>
                </c:pt>
                <c:pt idx="285">
                  <c:v>4.7896999999999998</c:v>
                </c:pt>
                <c:pt idx="286">
                  <c:v>4.7191000000000001</c:v>
                </c:pt>
                <c:pt idx="287">
                  <c:v>4.6494999999999997</c:v>
                </c:pt>
                <c:pt idx="288">
                  <c:v>4.5810000000000004</c:v>
                </c:pt>
                <c:pt idx="289">
                  <c:v>4.5134999999999996</c:v>
                </c:pt>
                <c:pt idx="290">
                  <c:v>4.4470000000000001</c:v>
                </c:pt>
                <c:pt idx="291">
                  <c:v>4.3814000000000002</c:v>
                </c:pt>
                <c:pt idx="292">
                  <c:v>4.3167999999999997</c:v>
                </c:pt>
                <c:pt idx="293">
                  <c:v>4.2531999999999996</c:v>
                </c:pt>
                <c:pt idx="294">
                  <c:v>4.1905000000000001</c:v>
                </c:pt>
                <c:pt idx="295">
                  <c:v>4.1288</c:v>
                </c:pt>
                <c:pt idx="296">
                  <c:v>4.0678999999999998</c:v>
                </c:pt>
                <c:pt idx="297">
                  <c:v>4.008</c:v>
                </c:pt>
                <c:pt idx="298">
                  <c:v>3.9489000000000001</c:v>
                </c:pt>
                <c:pt idx="299">
                  <c:v>3.8906999999999998</c:v>
                </c:pt>
                <c:pt idx="300">
                  <c:v>3.8332999999999999</c:v>
                </c:pt>
                <c:pt idx="301">
                  <c:v>3.7768000000000002</c:v>
                </c:pt>
                <c:pt idx="302">
                  <c:v>3.7212000000000001</c:v>
                </c:pt>
                <c:pt idx="303">
                  <c:v>3.6663000000000001</c:v>
                </c:pt>
                <c:pt idx="304">
                  <c:v>3.6122999999999998</c:v>
                </c:pt>
                <c:pt idx="305">
                  <c:v>3.5590999999999999</c:v>
                </c:pt>
                <c:pt idx="306">
                  <c:v>3.5066000000000002</c:v>
                </c:pt>
                <c:pt idx="307">
                  <c:v>3.4548999999999999</c:v>
                </c:pt>
                <c:pt idx="308">
                  <c:v>3.4039999999999999</c:v>
                </c:pt>
                <c:pt idx="309">
                  <c:v>3.3538000000000001</c:v>
                </c:pt>
                <c:pt idx="310">
                  <c:v>3.3043999999999998</c:v>
                </c:pt>
                <c:pt idx="311">
                  <c:v>3.2557</c:v>
                </c:pt>
                <c:pt idx="312">
                  <c:v>3.2077</c:v>
                </c:pt>
                <c:pt idx="313">
                  <c:v>3.1604000000000001</c:v>
                </c:pt>
                <c:pt idx="314">
                  <c:v>3.1137999999999999</c:v>
                </c:pt>
                <c:pt idx="315">
                  <c:v>3.0680000000000001</c:v>
                </c:pt>
                <c:pt idx="316">
                  <c:v>3.0226999999999999</c:v>
                </c:pt>
                <c:pt idx="317">
                  <c:v>2.9782000000000002</c:v>
                </c:pt>
                <c:pt idx="318">
                  <c:v>2.9342999999999999</c:v>
                </c:pt>
                <c:pt idx="319">
                  <c:v>2.891</c:v>
                </c:pt>
                <c:pt idx="320">
                  <c:v>2.8483999999999998</c:v>
                </c:pt>
                <c:pt idx="321">
                  <c:v>2.8064</c:v>
                </c:pt>
                <c:pt idx="322">
                  <c:v>2.7650999999999999</c:v>
                </c:pt>
                <c:pt idx="323">
                  <c:v>2.7242999999999999</c:v>
                </c:pt>
                <c:pt idx="324">
                  <c:v>2.6842000000000001</c:v>
                </c:pt>
                <c:pt idx="325">
                  <c:v>2.6446000000000001</c:v>
                </c:pt>
                <c:pt idx="326">
                  <c:v>2.6055999999999999</c:v>
                </c:pt>
                <c:pt idx="327">
                  <c:v>2.5672000000000001</c:v>
                </c:pt>
                <c:pt idx="328">
                  <c:v>2.5293999999999999</c:v>
                </c:pt>
                <c:pt idx="329">
                  <c:v>2.4921000000000002</c:v>
                </c:pt>
                <c:pt idx="330">
                  <c:v>2.4554</c:v>
                </c:pt>
                <c:pt idx="331">
                  <c:v>2.4192</c:v>
                </c:pt>
                <c:pt idx="332">
                  <c:v>2.3835000000000002</c:v>
                </c:pt>
                <c:pt idx="333">
                  <c:v>2.3483999999999998</c:v>
                </c:pt>
                <c:pt idx="334">
                  <c:v>2.3138000000000001</c:v>
                </c:pt>
                <c:pt idx="335">
                  <c:v>2.2797000000000001</c:v>
                </c:pt>
                <c:pt idx="336">
                  <c:v>2.2461000000000002</c:v>
                </c:pt>
                <c:pt idx="337">
                  <c:v>2.2130000000000001</c:v>
                </c:pt>
                <c:pt idx="338">
                  <c:v>2.1804000000000001</c:v>
                </c:pt>
                <c:pt idx="339">
                  <c:v>2.1482000000000001</c:v>
                </c:pt>
                <c:pt idx="340">
                  <c:v>2.1166</c:v>
                </c:pt>
                <c:pt idx="341">
                  <c:v>2.0853999999999999</c:v>
                </c:pt>
                <c:pt idx="342">
                  <c:v>2.0546000000000002</c:v>
                </c:pt>
                <c:pt idx="343">
                  <c:v>2.0244</c:v>
                </c:pt>
                <c:pt idx="344">
                  <c:v>1.9944999999999999</c:v>
                </c:pt>
                <c:pt idx="345">
                  <c:v>1.9651000000000001</c:v>
                </c:pt>
                <c:pt idx="346">
                  <c:v>1.9361999999999999</c:v>
                </c:pt>
                <c:pt idx="347">
                  <c:v>1.9076</c:v>
                </c:pt>
                <c:pt idx="348">
                  <c:v>1.8794999999999999</c:v>
                </c:pt>
                <c:pt idx="349">
                  <c:v>1.8517999999999999</c:v>
                </c:pt>
                <c:pt idx="350">
                  <c:v>1.8245</c:v>
                </c:pt>
                <c:pt idx="351">
                  <c:v>1.7976000000000001</c:v>
                </c:pt>
                <c:pt idx="352">
                  <c:v>1.7710999999999999</c:v>
                </c:pt>
                <c:pt idx="353">
                  <c:v>1.7450000000000001</c:v>
                </c:pt>
                <c:pt idx="354">
                  <c:v>1.7193000000000001</c:v>
                </c:pt>
                <c:pt idx="355">
                  <c:v>1.694</c:v>
                </c:pt>
                <c:pt idx="356">
                  <c:v>1.669</c:v>
                </c:pt>
                <c:pt idx="357">
                  <c:v>1.6444000000000001</c:v>
                </c:pt>
                <c:pt idx="358">
                  <c:v>1.6202000000000001</c:v>
                </c:pt>
                <c:pt idx="359">
                  <c:v>1.5963000000000001</c:v>
                </c:pt>
                <c:pt idx="360">
                  <c:v>1.5728</c:v>
                </c:pt>
                <c:pt idx="361">
                  <c:v>1.5496000000000001</c:v>
                </c:pt>
                <c:pt idx="362">
                  <c:v>1.5266999999999999</c:v>
                </c:pt>
                <c:pt idx="363">
                  <c:v>1.5042</c:v>
                </c:pt>
                <c:pt idx="364">
                  <c:v>1.4821</c:v>
                </c:pt>
                <c:pt idx="365">
                  <c:v>1.4601999999999999</c:v>
                </c:pt>
                <c:pt idx="366">
                  <c:v>1.4387000000000001</c:v>
                </c:pt>
                <c:pt idx="367">
                  <c:v>1.4175</c:v>
                </c:pt>
                <c:pt idx="368">
                  <c:v>1.3966000000000001</c:v>
                </c:pt>
                <c:pt idx="369">
                  <c:v>1.3759999999999999</c:v>
                </c:pt>
                <c:pt idx="370">
                  <c:v>1.3556999999999999</c:v>
                </c:pt>
                <c:pt idx="371">
                  <c:v>1.3358000000000001</c:v>
                </c:pt>
                <c:pt idx="372">
                  <c:v>1.3161</c:v>
                </c:pt>
                <c:pt idx="373">
                  <c:v>1.2967</c:v>
                </c:pt>
                <c:pt idx="374">
                  <c:v>1.2776000000000001</c:v>
                </c:pt>
                <c:pt idx="375">
                  <c:v>1.2586999999999999</c:v>
                </c:pt>
                <c:pt idx="376">
                  <c:v>1.2402</c:v>
                </c:pt>
                <c:pt idx="377">
                  <c:v>1.2219</c:v>
                </c:pt>
                <c:pt idx="378">
                  <c:v>1.2039</c:v>
                </c:pt>
                <c:pt idx="379">
                  <c:v>1.1861999999999999</c:v>
                </c:pt>
                <c:pt idx="380">
                  <c:v>1.1687000000000001</c:v>
                </c:pt>
                <c:pt idx="381">
                  <c:v>1.1514</c:v>
                </c:pt>
                <c:pt idx="382">
                  <c:v>1.1345000000000001</c:v>
                </c:pt>
                <c:pt idx="383">
                  <c:v>1.1177999999999999</c:v>
                </c:pt>
                <c:pt idx="384">
                  <c:v>1.1012999999999999</c:v>
                </c:pt>
                <c:pt idx="385">
                  <c:v>1.085</c:v>
                </c:pt>
                <c:pt idx="386">
                  <c:v>1.0690999999999999</c:v>
                </c:pt>
                <c:pt idx="387">
                  <c:v>1.0532999999999999</c:v>
                </c:pt>
                <c:pt idx="388">
                  <c:v>1.0378000000000001</c:v>
                </c:pt>
                <c:pt idx="389">
                  <c:v>1.0225</c:v>
                </c:pt>
                <c:pt idx="390">
                  <c:v>1.0074000000000001</c:v>
                </c:pt>
                <c:pt idx="391">
                  <c:v>0.99256</c:v>
                </c:pt>
                <c:pt idx="392">
                  <c:v>0.97792999999999997</c:v>
                </c:pt>
                <c:pt idx="393">
                  <c:v>0.96352000000000004</c:v>
                </c:pt>
                <c:pt idx="394">
                  <c:v>0.94932000000000005</c:v>
                </c:pt>
                <c:pt idx="395">
                  <c:v>0.93532999999999999</c:v>
                </c:pt>
                <c:pt idx="396">
                  <c:v>0.92154000000000003</c:v>
                </c:pt>
                <c:pt idx="397">
                  <c:v>0.90795999999999999</c:v>
                </c:pt>
                <c:pt idx="398">
                  <c:v>0.89458000000000004</c:v>
                </c:pt>
                <c:pt idx="399">
                  <c:v>0.88139000000000001</c:v>
                </c:pt>
                <c:pt idx="400">
                  <c:v>0.86839999999999995</c:v>
                </c:pt>
                <c:pt idx="401">
                  <c:v>0.85560000000000003</c:v>
                </c:pt>
                <c:pt idx="402">
                  <c:v>0.84299000000000002</c:v>
                </c:pt>
                <c:pt idx="403">
                  <c:v>0.83057000000000003</c:v>
                </c:pt>
                <c:pt idx="404">
                  <c:v>0.81832000000000005</c:v>
                </c:pt>
                <c:pt idx="405">
                  <c:v>0.80625999999999998</c:v>
                </c:pt>
                <c:pt idx="406">
                  <c:v>0.79437999999999998</c:v>
                </c:pt>
                <c:pt idx="407">
                  <c:v>0.78266999999999998</c:v>
                </c:pt>
                <c:pt idx="408">
                  <c:v>0.77114000000000005</c:v>
                </c:pt>
                <c:pt idx="409">
                  <c:v>0.75976999999999995</c:v>
                </c:pt>
                <c:pt idx="410">
                  <c:v>0.74856999999999996</c:v>
                </c:pt>
                <c:pt idx="411">
                  <c:v>0.73753999999999997</c:v>
                </c:pt>
                <c:pt idx="412">
                  <c:v>0.72667000000000004</c:v>
                </c:pt>
                <c:pt idx="413">
                  <c:v>0.71596000000000004</c:v>
                </c:pt>
                <c:pt idx="414">
                  <c:v>0.70540999999999998</c:v>
                </c:pt>
                <c:pt idx="415">
                  <c:v>0.69501000000000002</c:v>
                </c:pt>
                <c:pt idx="416">
                  <c:v>0.68476999999999999</c:v>
                </c:pt>
                <c:pt idx="417">
                  <c:v>0.67466999999999999</c:v>
                </c:pt>
                <c:pt idx="418">
                  <c:v>0.66473000000000004</c:v>
                </c:pt>
                <c:pt idx="419">
                  <c:v>0.65493000000000001</c:v>
                </c:pt>
                <c:pt idx="420">
                  <c:v>0.64527999999999996</c:v>
                </c:pt>
                <c:pt idx="421">
                  <c:v>0.63576999999999995</c:v>
                </c:pt>
                <c:pt idx="422">
                  <c:v>0.62639999999999996</c:v>
                </c:pt>
                <c:pt idx="423">
                  <c:v>0.61717</c:v>
                </c:pt>
                <c:pt idx="424">
                  <c:v>0.60807</c:v>
                </c:pt>
                <c:pt idx="425">
                  <c:v>0.59911000000000003</c:v>
                </c:pt>
                <c:pt idx="426">
                  <c:v>0.59028000000000003</c:v>
                </c:pt>
                <c:pt idx="427">
                  <c:v>0.58157999999999999</c:v>
                </c:pt>
                <c:pt idx="428">
                  <c:v>0.57301000000000002</c:v>
                </c:pt>
                <c:pt idx="429">
                  <c:v>0.56455999999999995</c:v>
                </c:pt>
                <c:pt idx="430">
                  <c:v>0.55623999999999996</c:v>
                </c:pt>
                <c:pt idx="431">
                  <c:v>0.54803999999999997</c:v>
                </c:pt>
                <c:pt idx="432">
                  <c:v>0.53996</c:v>
                </c:pt>
                <c:pt idx="433">
                  <c:v>0.53200999999999998</c:v>
                </c:pt>
                <c:pt idx="434">
                  <c:v>0.52417000000000002</c:v>
                </c:pt>
                <c:pt idx="435">
                  <c:v>0.51644000000000001</c:v>
                </c:pt>
                <c:pt idx="436">
                  <c:v>0.50883</c:v>
                </c:pt>
                <c:pt idx="437">
                  <c:v>0.50133000000000005</c:v>
                </c:pt>
                <c:pt idx="438">
                  <c:v>0.49393999999999999</c:v>
                </c:pt>
                <c:pt idx="439">
                  <c:v>0.48665999999999998</c:v>
                </c:pt>
                <c:pt idx="440">
                  <c:v>0.47949000000000003</c:v>
                </c:pt>
                <c:pt idx="441">
                  <c:v>0.47242000000000001</c:v>
                </c:pt>
                <c:pt idx="442">
                  <c:v>0.46545999999999998</c:v>
                </c:pt>
                <c:pt idx="443">
                  <c:v>0.45860000000000001</c:v>
                </c:pt>
                <c:pt idx="444">
                  <c:v>0.45184000000000002</c:v>
                </c:pt>
                <c:pt idx="445">
                  <c:v>0.44518000000000002</c:v>
                </c:pt>
                <c:pt idx="446">
                  <c:v>0.43862000000000001</c:v>
                </c:pt>
                <c:pt idx="447">
                  <c:v>0.43214999999999998</c:v>
                </c:pt>
                <c:pt idx="448">
                  <c:v>0.42577999999999999</c:v>
                </c:pt>
                <c:pt idx="449">
                  <c:v>0.41950999999999999</c:v>
                </c:pt>
                <c:pt idx="450">
                  <c:v>0.41332000000000002</c:v>
                </c:pt>
                <c:pt idx="451">
                  <c:v>0.40722999999999998</c:v>
                </c:pt>
                <c:pt idx="452">
                  <c:v>0.40122999999999998</c:v>
                </c:pt>
                <c:pt idx="453">
                  <c:v>0.39532</c:v>
                </c:pt>
                <c:pt idx="454">
                  <c:v>0.38949</c:v>
                </c:pt>
                <c:pt idx="455">
                  <c:v>0.38374999999999998</c:v>
                </c:pt>
                <c:pt idx="456">
                  <c:v>0.37808999999999998</c:v>
                </c:pt>
                <c:pt idx="457">
                  <c:v>0.37252000000000002</c:v>
                </c:pt>
                <c:pt idx="458">
                  <c:v>0.36703000000000002</c:v>
                </c:pt>
                <c:pt idx="459">
                  <c:v>0.36162</c:v>
                </c:pt>
                <c:pt idx="460">
                  <c:v>0.35629</c:v>
                </c:pt>
                <c:pt idx="461">
                  <c:v>0.35104000000000002</c:v>
                </c:pt>
                <c:pt idx="462">
                  <c:v>0.34587000000000001</c:v>
                </c:pt>
                <c:pt idx="463">
                  <c:v>0.34077000000000002</c:v>
                </c:pt>
                <c:pt idx="464">
                  <c:v>0.33574999999999999</c:v>
                </c:pt>
                <c:pt idx="465">
                  <c:v>0.33079999999999998</c:v>
                </c:pt>
                <c:pt idx="466">
                  <c:v>0.32591999999999999</c:v>
                </c:pt>
                <c:pt idx="467">
                  <c:v>0.32112000000000002</c:v>
                </c:pt>
                <c:pt idx="468">
                  <c:v>0.31639</c:v>
                </c:pt>
                <c:pt idx="469">
                  <c:v>0.31172</c:v>
                </c:pt>
                <c:pt idx="470">
                  <c:v>0.30713000000000001</c:v>
                </c:pt>
                <c:pt idx="471">
                  <c:v>0.30259999999999998</c:v>
                </c:pt>
                <c:pt idx="472">
                  <c:v>0.29814000000000002</c:v>
                </c:pt>
                <c:pt idx="473">
                  <c:v>0.29375000000000001</c:v>
                </c:pt>
                <c:pt idx="474">
                  <c:v>0.28942000000000001</c:v>
                </c:pt>
                <c:pt idx="475">
                  <c:v>0.28515000000000001</c:v>
                </c:pt>
                <c:pt idx="476">
                  <c:v>0.28094999999999998</c:v>
                </c:pt>
                <c:pt idx="477">
                  <c:v>0.27681</c:v>
                </c:pt>
                <c:pt idx="478">
                  <c:v>0.27272999999999997</c:v>
                </c:pt>
                <c:pt idx="479">
                  <c:v>0.26871</c:v>
                </c:pt>
                <c:pt idx="480">
                  <c:v>0.26474999999999999</c:v>
                </c:pt>
                <c:pt idx="481">
                  <c:v>0.26085000000000003</c:v>
                </c:pt>
                <c:pt idx="482">
                  <c:v>0.25700000000000001</c:v>
                </c:pt>
                <c:pt idx="483">
                  <c:v>0.25320999999999999</c:v>
                </c:pt>
                <c:pt idx="484">
                  <c:v>0.24948000000000001</c:v>
                </c:pt>
                <c:pt idx="485">
                  <c:v>0.24581</c:v>
                </c:pt>
                <c:pt idx="486">
                  <c:v>0.24218000000000001</c:v>
                </c:pt>
                <c:pt idx="487">
                  <c:v>0.23860999999999999</c:v>
                </c:pt>
                <c:pt idx="488">
                  <c:v>0.2351</c:v>
                </c:pt>
                <c:pt idx="489">
                  <c:v>0.23163</c:v>
                </c:pt>
                <c:pt idx="490">
                  <c:v>0.21951999999999999</c:v>
                </c:pt>
                <c:pt idx="491">
                  <c:v>0.16283</c:v>
                </c:pt>
                <c:pt idx="492">
                  <c:v>0.12078</c:v>
                </c:pt>
                <c:pt idx="493">
                  <c:v>8.9587E-2</c:v>
                </c:pt>
                <c:pt idx="494">
                  <c:v>6.6450999999999996E-2</c:v>
                </c:pt>
                <c:pt idx="495">
                  <c:v>4.929E-2</c:v>
                </c:pt>
                <c:pt idx="496">
                  <c:v>3.6561000000000003E-2</c:v>
                </c:pt>
                <c:pt idx="497">
                  <c:v>2.7119000000000001E-2</c:v>
                </c:pt>
                <c:pt idx="498">
                  <c:v>2.0115000000000001E-2</c:v>
                </c:pt>
                <c:pt idx="499">
                  <c:v>1.4919999999999999E-2</c:v>
                </c:pt>
                <c:pt idx="500">
                  <c:v>1.1067E-2</c:v>
                </c:pt>
                <c:pt idx="501">
                  <c:v>8.2091000000000004E-3</c:v>
                </c:pt>
                <c:pt idx="502">
                  <c:v>6.0891000000000001E-3</c:v>
                </c:pt>
                <c:pt idx="503">
                  <c:v>4.5166E-3</c:v>
                </c:pt>
              </c:numCache>
            </c:numRef>
          </c:xVal>
          <c:yVal>
            <c:numRef>
              <c:f>Issues!$E$10:$E$513</c:f>
              <c:numCache>
                <c:formatCode>General</c:formatCode>
                <c:ptCount val="504"/>
                <c:pt idx="0">
                  <c:v>1</c:v>
                </c:pt>
                <c:pt idx="1">
                  <c:v>3</c:v>
                </c:pt>
                <c:pt idx="2">
                  <c:v>3</c:v>
                </c:pt>
                <c:pt idx="3">
                  <c:v>3</c:v>
                </c:pt>
                <c:pt idx="4">
                  <c:v>3</c:v>
                </c:pt>
                <c:pt idx="5">
                  <c:v>3</c:v>
                </c:pt>
                <c:pt idx="6">
                  <c:v>5</c:v>
                </c:pt>
                <c:pt idx="7">
                  <c:v>7</c:v>
                </c:pt>
                <c:pt idx="8">
                  <c:v>7</c:v>
                </c:pt>
                <c:pt idx="9">
                  <c:v>7</c:v>
                </c:pt>
                <c:pt idx="10">
                  <c:v>10</c:v>
                </c:pt>
                <c:pt idx="11">
                  <c:v>12</c:v>
                </c:pt>
                <c:pt idx="12">
                  <c:v>11</c:v>
                </c:pt>
                <c:pt idx="13">
                  <c:v>8</c:v>
                </c:pt>
                <c:pt idx="14">
                  <c:v>8</c:v>
                </c:pt>
                <c:pt idx="15">
                  <c:v>8</c:v>
                </c:pt>
                <c:pt idx="16">
                  <c:v>14</c:v>
                </c:pt>
                <c:pt idx="17">
                  <c:v>14</c:v>
                </c:pt>
                <c:pt idx="18">
                  <c:v>14</c:v>
                </c:pt>
                <c:pt idx="19">
                  <c:v>14</c:v>
                </c:pt>
                <c:pt idx="20">
                  <c:v>10</c:v>
                </c:pt>
                <c:pt idx="21">
                  <c:v>14</c:v>
                </c:pt>
                <c:pt idx="22">
                  <c:v>23</c:v>
                </c:pt>
                <c:pt idx="23">
                  <c:v>26</c:v>
                </c:pt>
                <c:pt idx="24">
                  <c:v>23</c:v>
                </c:pt>
                <c:pt idx="25">
                  <c:v>20</c:v>
                </c:pt>
                <c:pt idx="26">
                  <c:v>22</c:v>
                </c:pt>
                <c:pt idx="27">
                  <c:v>20</c:v>
                </c:pt>
                <c:pt idx="28">
                  <c:v>20</c:v>
                </c:pt>
                <c:pt idx="29">
                  <c:v>20</c:v>
                </c:pt>
                <c:pt idx="30">
                  <c:v>26</c:v>
                </c:pt>
                <c:pt idx="31">
                  <c:v>34</c:v>
                </c:pt>
                <c:pt idx="32">
                  <c:v>36</c:v>
                </c:pt>
                <c:pt idx="33">
                  <c:v>35</c:v>
                </c:pt>
                <c:pt idx="34">
                  <c:v>38</c:v>
                </c:pt>
                <c:pt idx="35">
                  <c:v>39</c:v>
                </c:pt>
                <c:pt idx="36">
                  <c:v>39</c:v>
                </c:pt>
                <c:pt idx="37">
                  <c:v>45</c:v>
                </c:pt>
                <c:pt idx="38">
                  <c:v>40</c:v>
                </c:pt>
                <c:pt idx="39">
                  <c:v>46</c:v>
                </c:pt>
                <c:pt idx="40">
                  <c:v>46</c:v>
                </c:pt>
                <c:pt idx="41">
                  <c:v>42</c:v>
                </c:pt>
                <c:pt idx="42">
                  <c:v>45</c:v>
                </c:pt>
                <c:pt idx="43">
                  <c:v>57</c:v>
                </c:pt>
                <c:pt idx="44">
                  <c:v>63</c:v>
                </c:pt>
                <c:pt idx="45">
                  <c:v>53</c:v>
                </c:pt>
                <c:pt idx="46">
                  <c:v>79</c:v>
                </c:pt>
                <c:pt idx="47">
                  <c:v>80</c:v>
                </c:pt>
                <c:pt idx="48">
                  <c:v>81</c:v>
                </c:pt>
                <c:pt idx="49">
                  <c:v>78</c:v>
                </c:pt>
                <c:pt idx="50">
                  <c:v>80</c:v>
                </c:pt>
                <c:pt idx="51">
                  <c:v>85</c:v>
                </c:pt>
                <c:pt idx="52">
                  <c:v>91</c:v>
                </c:pt>
                <c:pt idx="53">
                  <c:v>90</c:v>
                </c:pt>
                <c:pt idx="54">
                  <c:v>88</c:v>
                </c:pt>
                <c:pt idx="55">
                  <c:v>101</c:v>
                </c:pt>
                <c:pt idx="56">
                  <c:v>129</c:v>
                </c:pt>
                <c:pt idx="57">
                  <c:v>123</c:v>
                </c:pt>
                <c:pt idx="58">
                  <c:v>134</c:v>
                </c:pt>
                <c:pt idx="59">
                  <c:v>137</c:v>
                </c:pt>
                <c:pt idx="60">
                  <c:v>150</c:v>
                </c:pt>
                <c:pt idx="61">
                  <c:v>163</c:v>
                </c:pt>
                <c:pt idx="62">
                  <c:v>166</c:v>
                </c:pt>
                <c:pt idx="63">
                  <c:v>176</c:v>
                </c:pt>
                <c:pt idx="64">
                  <c:v>189</c:v>
                </c:pt>
                <c:pt idx="65">
                  <c:v>185</c:v>
                </c:pt>
                <c:pt idx="66">
                  <c:v>185</c:v>
                </c:pt>
                <c:pt idx="67">
                  <c:v>218</c:v>
                </c:pt>
                <c:pt idx="68">
                  <c:v>213</c:v>
                </c:pt>
                <c:pt idx="69">
                  <c:v>252</c:v>
                </c:pt>
                <c:pt idx="70">
                  <c:v>304</c:v>
                </c:pt>
                <c:pt idx="71">
                  <c:v>295</c:v>
                </c:pt>
                <c:pt idx="72">
                  <c:v>332</c:v>
                </c:pt>
                <c:pt idx="73">
                  <c:v>327</c:v>
                </c:pt>
                <c:pt idx="74">
                  <c:v>337</c:v>
                </c:pt>
                <c:pt idx="75">
                  <c:v>368</c:v>
                </c:pt>
                <c:pt idx="76">
                  <c:v>373</c:v>
                </c:pt>
                <c:pt idx="77">
                  <c:v>377</c:v>
                </c:pt>
                <c:pt idx="78">
                  <c:v>433</c:v>
                </c:pt>
                <c:pt idx="79">
                  <c:v>433</c:v>
                </c:pt>
                <c:pt idx="80">
                  <c:v>464</c:v>
                </c:pt>
                <c:pt idx="81">
                  <c:v>479</c:v>
                </c:pt>
                <c:pt idx="82">
                  <c:v>498</c:v>
                </c:pt>
                <c:pt idx="83">
                  <c:v>552</c:v>
                </c:pt>
                <c:pt idx="84">
                  <c:v>553</c:v>
                </c:pt>
                <c:pt idx="85">
                  <c:v>580</c:v>
                </c:pt>
                <c:pt idx="86">
                  <c:v>612</c:v>
                </c:pt>
                <c:pt idx="87">
                  <c:v>662</c:v>
                </c:pt>
                <c:pt idx="88">
                  <c:v>703</c:v>
                </c:pt>
                <c:pt idx="89">
                  <c:v>721</c:v>
                </c:pt>
                <c:pt idx="90">
                  <c:v>776</c:v>
                </c:pt>
                <c:pt idx="91">
                  <c:v>837</c:v>
                </c:pt>
                <c:pt idx="92">
                  <c:v>855</c:v>
                </c:pt>
                <c:pt idx="93">
                  <c:v>907</c:v>
                </c:pt>
                <c:pt idx="94">
                  <c:v>979</c:v>
                </c:pt>
                <c:pt idx="95">
                  <c:v>997</c:v>
                </c:pt>
                <c:pt idx="96">
                  <c:v>1032</c:v>
                </c:pt>
                <c:pt idx="97">
                  <c:v>1085</c:v>
                </c:pt>
                <c:pt idx="98">
                  <c:v>1165</c:v>
                </c:pt>
                <c:pt idx="99">
                  <c:v>1236</c:v>
                </c:pt>
                <c:pt idx="100">
                  <c:v>1373</c:v>
                </c:pt>
                <c:pt idx="101">
                  <c:v>1429</c:v>
                </c:pt>
                <c:pt idx="102">
                  <c:v>1488</c:v>
                </c:pt>
                <c:pt idx="103">
                  <c:v>1540</c:v>
                </c:pt>
                <c:pt idx="104">
                  <c:v>1597</c:v>
                </c:pt>
                <c:pt idx="105">
                  <c:v>1781</c:v>
                </c:pt>
                <c:pt idx="106">
                  <c:v>1778</c:v>
                </c:pt>
                <c:pt idx="107">
                  <c:v>1874</c:v>
                </c:pt>
                <c:pt idx="108">
                  <c:v>2091</c:v>
                </c:pt>
                <c:pt idx="109">
                  <c:v>2124</c:v>
                </c:pt>
                <c:pt idx="110">
                  <c:v>2296</c:v>
                </c:pt>
                <c:pt idx="111">
                  <c:v>2482</c:v>
                </c:pt>
                <c:pt idx="112">
                  <c:v>2535</c:v>
                </c:pt>
                <c:pt idx="113">
                  <c:v>2693</c:v>
                </c:pt>
                <c:pt idx="114">
                  <c:v>2699</c:v>
                </c:pt>
                <c:pt idx="115">
                  <c:v>2879</c:v>
                </c:pt>
                <c:pt idx="116">
                  <c:v>2976</c:v>
                </c:pt>
                <c:pt idx="117">
                  <c:v>3178</c:v>
                </c:pt>
                <c:pt idx="118">
                  <c:v>3356</c:v>
                </c:pt>
                <c:pt idx="119">
                  <c:v>3500</c:v>
                </c:pt>
                <c:pt idx="120">
                  <c:v>3573</c:v>
                </c:pt>
                <c:pt idx="121">
                  <c:v>3666</c:v>
                </c:pt>
                <c:pt idx="122">
                  <c:v>3836</c:v>
                </c:pt>
                <c:pt idx="123">
                  <c:v>3923</c:v>
                </c:pt>
                <c:pt idx="124">
                  <c:v>4039</c:v>
                </c:pt>
                <c:pt idx="125">
                  <c:v>4180</c:v>
                </c:pt>
                <c:pt idx="126">
                  <c:v>4240</c:v>
                </c:pt>
                <c:pt idx="127">
                  <c:v>4333</c:v>
                </c:pt>
                <c:pt idx="128">
                  <c:v>4426</c:v>
                </c:pt>
                <c:pt idx="129">
                  <c:v>4483</c:v>
                </c:pt>
                <c:pt idx="130">
                  <c:v>4540</c:v>
                </c:pt>
                <c:pt idx="131">
                  <c:v>4640</c:v>
                </c:pt>
                <c:pt idx="132">
                  <c:v>4683</c:v>
                </c:pt>
                <c:pt idx="133">
                  <c:v>4750</c:v>
                </c:pt>
                <c:pt idx="134">
                  <c:v>4873</c:v>
                </c:pt>
                <c:pt idx="135">
                  <c:v>4964</c:v>
                </c:pt>
                <c:pt idx="136">
                  <c:v>5077</c:v>
                </c:pt>
                <c:pt idx="137">
                  <c:v>5243</c:v>
                </c:pt>
                <c:pt idx="138">
                  <c:v>5519</c:v>
                </c:pt>
                <c:pt idx="139">
                  <c:v>5994</c:v>
                </c:pt>
                <c:pt idx="140">
                  <c:v>6353</c:v>
                </c:pt>
                <c:pt idx="141">
                  <c:v>6586</c:v>
                </c:pt>
                <c:pt idx="142">
                  <c:v>7131</c:v>
                </c:pt>
                <c:pt idx="143">
                  <c:v>7584</c:v>
                </c:pt>
                <c:pt idx="144">
                  <c:v>7885</c:v>
                </c:pt>
                <c:pt idx="145">
                  <c:v>8328</c:v>
                </c:pt>
                <c:pt idx="146">
                  <c:v>8723</c:v>
                </c:pt>
                <c:pt idx="147">
                  <c:v>9107</c:v>
                </c:pt>
                <c:pt idx="148">
                  <c:v>9401</c:v>
                </c:pt>
                <c:pt idx="149">
                  <c:v>9708</c:v>
                </c:pt>
                <c:pt idx="150">
                  <c:v>10069</c:v>
                </c:pt>
                <c:pt idx="151">
                  <c:v>10483</c:v>
                </c:pt>
                <c:pt idx="152">
                  <c:v>10829</c:v>
                </c:pt>
                <c:pt idx="153">
                  <c:v>11269</c:v>
                </c:pt>
                <c:pt idx="154">
                  <c:v>11650</c:v>
                </c:pt>
                <c:pt idx="155">
                  <c:v>12050</c:v>
                </c:pt>
                <c:pt idx="156">
                  <c:v>12492</c:v>
                </c:pt>
                <c:pt idx="157">
                  <c:v>13360</c:v>
                </c:pt>
                <c:pt idx="158">
                  <c:v>14029</c:v>
                </c:pt>
                <c:pt idx="159">
                  <c:v>14574</c:v>
                </c:pt>
                <c:pt idx="160">
                  <c:v>15199</c:v>
                </c:pt>
                <c:pt idx="161">
                  <c:v>16068</c:v>
                </c:pt>
                <c:pt idx="162">
                  <c:v>16526</c:v>
                </c:pt>
                <c:pt idx="163">
                  <c:v>16804</c:v>
                </c:pt>
                <c:pt idx="164">
                  <c:v>16887</c:v>
                </c:pt>
                <c:pt idx="165">
                  <c:v>16993</c:v>
                </c:pt>
                <c:pt idx="166">
                  <c:v>17129</c:v>
                </c:pt>
                <c:pt idx="167">
                  <c:v>17254</c:v>
                </c:pt>
                <c:pt idx="168">
                  <c:v>17370</c:v>
                </c:pt>
                <c:pt idx="169">
                  <c:v>17534</c:v>
                </c:pt>
                <c:pt idx="170">
                  <c:v>17724</c:v>
                </c:pt>
                <c:pt idx="171">
                  <c:v>17903</c:v>
                </c:pt>
                <c:pt idx="172">
                  <c:v>17993</c:v>
                </c:pt>
                <c:pt idx="173">
                  <c:v>18187</c:v>
                </c:pt>
                <c:pt idx="174">
                  <c:v>18265</c:v>
                </c:pt>
                <c:pt idx="175">
                  <c:v>18403</c:v>
                </c:pt>
                <c:pt idx="176">
                  <c:v>18559</c:v>
                </c:pt>
                <c:pt idx="177">
                  <c:v>18761</c:v>
                </c:pt>
                <c:pt idx="178">
                  <c:v>18856</c:v>
                </c:pt>
                <c:pt idx="179">
                  <c:v>19008</c:v>
                </c:pt>
                <c:pt idx="180">
                  <c:v>19122</c:v>
                </c:pt>
                <c:pt idx="181">
                  <c:v>19299</c:v>
                </c:pt>
                <c:pt idx="182">
                  <c:v>19422</c:v>
                </c:pt>
                <c:pt idx="183">
                  <c:v>19520</c:v>
                </c:pt>
                <c:pt idx="184">
                  <c:v>19615</c:v>
                </c:pt>
                <c:pt idx="185">
                  <c:v>19757</c:v>
                </c:pt>
                <c:pt idx="186">
                  <c:v>19975</c:v>
                </c:pt>
                <c:pt idx="187">
                  <c:v>20113</c:v>
                </c:pt>
                <c:pt idx="188">
                  <c:v>20319</c:v>
                </c:pt>
                <c:pt idx="189">
                  <c:v>20446</c:v>
                </c:pt>
                <c:pt idx="190">
                  <c:v>20575</c:v>
                </c:pt>
                <c:pt idx="191">
                  <c:v>20755</c:v>
                </c:pt>
                <c:pt idx="192">
                  <c:v>20846</c:v>
                </c:pt>
                <c:pt idx="193">
                  <c:v>21020</c:v>
                </c:pt>
                <c:pt idx="194">
                  <c:v>21199</c:v>
                </c:pt>
                <c:pt idx="195">
                  <c:v>21303</c:v>
                </c:pt>
                <c:pt idx="196">
                  <c:v>21384</c:v>
                </c:pt>
                <c:pt idx="197">
                  <c:v>21539</c:v>
                </c:pt>
                <c:pt idx="198">
                  <c:v>21659</c:v>
                </c:pt>
                <c:pt idx="199">
                  <c:v>21803</c:v>
                </c:pt>
                <c:pt idx="200">
                  <c:v>21968</c:v>
                </c:pt>
                <c:pt idx="201">
                  <c:v>22056</c:v>
                </c:pt>
                <c:pt idx="202">
                  <c:v>22154</c:v>
                </c:pt>
                <c:pt idx="203">
                  <c:v>22229</c:v>
                </c:pt>
                <c:pt idx="204">
                  <c:v>22375</c:v>
                </c:pt>
                <c:pt idx="205">
                  <c:v>22529</c:v>
                </c:pt>
                <c:pt idx="206">
                  <c:v>22640</c:v>
                </c:pt>
                <c:pt idx="207">
                  <c:v>22770</c:v>
                </c:pt>
                <c:pt idx="208">
                  <c:v>22925</c:v>
                </c:pt>
                <c:pt idx="209">
                  <c:v>22984</c:v>
                </c:pt>
                <c:pt idx="210">
                  <c:v>23203</c:v>
                </c:pt>
                <c:pt idx="211">
                  <c:v>23212</c:v>
                </c:pt>
                <c:pt idx="212">
                  <c:v>23336</c:v>
                </c:pt>
                <c:pt idx="213">
                  <c:v>23549</c:v>
                </c:pt>
                <c:pt idx="214">
                  <c:v>23609</c:v>
                </c:pt>
                <c:pt idx="215">
                  <c:v>23748</c:v>
                </c:pt>
                <c:pt idx="216">
                  <c:v>23811</c:v>
                </c:pt>
                <c:pt idx="217">
                  <c:v>23930</c:v>
                </c:pt>
                <c:pt idx="218">
                  <c:v>24022</c:v>
                </c:pt>
                <c:pt idx="219">
                  <c:v>24193</c:v>
                </c:pt>
                <c:pt idx="220">
                  <c:v>24311</c:v>
                </c:pt>
                <c:pt idx="221">
                  <c:v>24426</c:v>
                </c:pt>
                <c:pt idx="222">
                  <c:v>24509</c:v>
                </c:pt>
                <c:pt idx="223">
                  <c:v>24627</c:v>
                </c:pt>
                <c:pt idx="224">
                  <c:v>24772</c:v>
                </c:pt>
                <c:pt idx="225">
                  <c:v>24847</c:v>
                </c:pt>
                <c:pt idx="226">
                  <c:v>25022</c:v>
                </c:pt>
                <c:pt idx="227">
                  <c:v>25194</c:v>
                </c:pt>
                <c:pt idx="228">
                  <c:v>25354</c:v>
                </c:pt>
                <c:pt idx="229">
                  <c:v>25494</c:v>
                </c:pt>
                <c:pt idx="230">
                  <c:v>25573</c:v>
                </c:pt>
                <c:pt idx="231">
                  <c:v>25674</c:v>
                </c:pt>
                <c:pt idx="232">
                  <c:v>25806</c:v>
                </c:pt>
                <c:pt idx="233">
                  <c:v>25930</c:v>
                </c:pt>
                <c:pt idx="234">
                  <c:v>26055</c:v>
                </c:pt>
                <c:pt idx="235">
                  <c:v>26214</c:v>
                </c:pt>
                <c:pt idx="236">
                  <c:v>26333</c:v>
                </c:pt>
                <c:pt idx="237">
                  <c:v>26461</c:v>
                </c:pt>
                <c:pt idx="238">
                  <c:v>26422</c:v>
                </c:pt>
                <c:pt idx="239">
                  <c:v>26662</c:v>
                </c:pt>
                <c:pt idx="240">
                  <c:v>26809</c:v>
                </c:pt>
                <c:pt idx="241">
                  <c:v>26891</c:v>
                </c:pt>
                <c:pt idx="242">
                  <c:v>27034</c:v>
                </c:pt>
                <c:pt idx="243">
                  <c:v>17753</c:v>
                </c:pt>
                <c:pt idx="244">
                  <c:v>18053</c:v>
                </c:pt>
                <c:pt idx="245">
                  <c:v>17885</c:v>
                </c:pt>
                <c:pt idx="246">
                  <c:v>18219</c:v>
                </c:pt>
                <c:pt idx="247">
                  <c:v>18151</c:v>
                </c:pt>
                <c:pt idx="248">
                  <c:v>18374</c:v>
                </c:pt>
                <c:pt idx="249">
                  <c:v>18397</c:v>
                </c:pt>
                <c:pt idx="250">
                  <c:v>18669</c:v>
                </c:pt>
                <c:pt idx="251">
                  <c:v>18652</c:v>
                </c:pt>
                <c:pt idx="252">
                  <c:v>18907</c:v>
                </c:pt>
                <c:pt idx="253">
                  <c:v>18929</c:v>
                </c:pt>
                <c:pt idx="254">
                  <c:v>19148</c:v>
                </c:pt>
                <c:pt idx="255">
                  <c:v>18969</c:v>
                </c:pt>
                <c:pt idx="256">
                  <c:v>19236</c:v>
                </c:pt>
                <c:pt idx="257">
                  <c:v>19555</c:v>
                </c:pt>
                <c:pt idx="258">
                  <c:v>19546</c:v>
                </c:pt>
                <c:pt idx="259">
                  <c:v>19867</c:v>
                </c:pt>
                <c:pt idx="260">
                  <c:v>19759</c:v>
                </c:pt>
                <c:pt idx="261">
                  <c:v>20117</c:v>
                </c:pt>
                <c:pt idx="262">
                  <c:v>19805</c:v>
                </c:pt>
                <c:pt idx="263">
                  <c:v>20272</c:v>
                </c:pt>
                <c:pt idx="264">
                  <c:v>20521</c:v>
                </c:pt>
                <c:pt idx="265">
                  <c:v>20492</c:v>
                </c:pt>
                <c:pt idx="266">
                  <c:v>20691</c:v>
                </c:pt>
                <c:pt idx="267">
                  <c:v>20906</c:v>
                </c:pt>
                <c:pt idx="268">
                  <c:v>20854</c:v>
                </c:pt>
                <c:pt idx="269">
                  <c:v>21138</c:v>
                </c:pt>
                <c:pt idx="270">
                  <c:v>20851</c:v>
                </c:pt>
                <c:pt idx="271">
                  <c:v>21261</c:v>
                </c:pt>
                <c:pt idx="272">
                  <c:v>21550</c:v>
                </c:pt>
                <c:pt idx="273">
                  <c:v>21399</c:v>
                </c:pt>
                <c:pt idx="274">
                  <c:v>21766</c:v>
                </c:pt>
                <c:pt idx="275">
                  <c:v>22040</c:v>
                </c:pt>
                <c:pt idx="276">
                  <c:v>22009</c:v>
                </c:pt>
                <c:pt idx="277">
                  <c:v>22192</c:v>
                </c:pt>
                <c:pt idx="278">
                  <c:v>22482</c:v>
                </c:pt>
                <c:pt idx="279">
                  <c:v>22098</c:v>
                </c:pt>
                <c:pt idx="280">
                  <c:v>22652</c:v>
                </c:pt>
                <c:pt idx="281">
                  <c:v>22838</c:v>
                </c:pt>
                <c:pt idx="282">
                  <c:v>23173</c:v>
                </c:pt>
                <c:pt idx="283">
                  <c:v>22983</c:v>
                </c:pt>
                <c:pt idx="284">
                  <c:v>23230</c:v>
                </c:pt>
                <c:pt idx="285">
                  <c:v>23498</c:v>
                </c:pt>
                <c:pt idx="286">
                  <c:v>23248</c:v>
                </c:pt>
                <c:pt idx="287">
                  <c:v>23509</c:v>
                </c:pt>
                <c:pt idx="288">
                  <c:v>23792</c:v>
                </c:pt>
                <c:pt idx="289">
                  <c:v>24089</c:v>
                </c:pt>
                <c:pt idx="290">
                  <c:v>23920</c:v>
                </c:pt>
                <c:pt idx="291">
                  <c:v>24208</c:v>
                </c:pt>
                <c:pt idx="292">
                  <c:v>24475</c:v>
                </c:pt>
                <c:pt idx="293">
                  <c:v>24782</c:v>
                </c:pt>
                <c:pt idx="294">
                  <c:v>24584</c:v>
                </c:pt>
                <c:pt idx="295">
                  <c:v>24846</c:v>
                </c:pt>
                <c:pt idx="296">
                  <c:v>25099</c:v>
                </c:pt>
                <c:pt idx="297">
                  <c:v>25389</c:v>
                </c:pt>
                <c:pt idx="298">
                  <c:v>25058</c:v>
                </c:pt>
                <c:pt idx="299">
                  <c:v>25381</c:v>
                </c:pt>
                <c:pt idx="300">
                  <c:v>25650</c:v>
                </c:pt>
                <c:pt idx="301">
                  <c:v>25931</c:v>
                </c:pt>
                <c:pt idx="302">
                  <c:v>25606</c:v>
                </c:pt>
                <c:pt idx="303">
                  <c:v>25937</c:v>
                </c:pt>
                <c:pt idx="304">
                  <c:v>26247</c:v>
                </c:pt>
                <c:pt idx="305">
                  <c:v>26475</c:v>
                </c:pt>
                <c:pt idx="306">
                  <c:v>26783</c:v>
                </c:pt>
                <c:pt idx="307">
                  <c:v>26425</c:v>
                </c:pt>
                <c:pt idx="308">
                  <c:v>26768</c:v>
                </c:pt>
                <c:pt idx="309">
                  <c:v>26986</c:v>
                </c:pt>
                <c:pt idx="310">
                  <c:v>27336</c:v>
                </c:pt>
                <c:pt idx="311">
                  <c:v>27561</c:v>
                </c:pt>
                <c:pt idx="312">
                  <c:v>27236</c:v>
                </c:pt>
                <c:pt idx="313">
                  <c:v>27487</c:v>
                </c:pt>
                <c:pt idx="314">
                  <c:v>27799</c:v>
                </c:pt>
                <c:pt idx="315">
                  <c:v>28055</c:v>
                </c:pt>
                <c:pt idx="316">
                  <c:v>28366</c:v>
                </c:pt>
                <c:pt idx="317">
                  <c:v>27909</c:v>
                </c:pt>
                <c:pt idx="318">
                  <c:v>28206</c:v>
                </c:pt>
                <c:pt idx="319">
                  <c:v>28521</c:v>
                </c:pt>
                <c:pt idx="320">
                  <c:v>28791</c:v>
                </c:pt>
                <c:pt idx="321">
                  <c:v>29085</c:v>
                </c:pt>
                <c:pt idx="322">
                  <c:v>29355</c:v>
                </c:pt>
                <c:pt idx="323">
                  <c:v>28766</c:v>
                </c:pt>
                <c:pt idx="324">
                  <c:v>29058</c:v>
                </c:pt>
                <c:pt idx="325">
                  <c:v>29300</c:v>
                </c:pt>
                <c:pt idx="326">
                  <c:v>29574</c:v>
                </c:pt>
                <c:pt idx="327">
                  <c:v>29892</c:v>
                </c:pt>
                <c:pt idx="328">
                  <c:v>30145</c:v>
                </c:pt>
                <c:pt idx="329">
                  <c:v>30405</c:v>
                </c:pt>
                <c:pt idx="330">
                  <c:v>29875</c:v>
                </c:pt>
                <c:pt idx="331">
                  <c:v>30117</c:v>
                </c:pt>
                <c:pt idx="332">
                  <c:v>30368</c:v>
                </c:pt>
                <c:pt idx="333">
                  <c:v>30625</c:v>
                </c:pt>
                <c:pt idx="334">
                  <c:v>30967</c:v>
                </c:pt>
                <c:pt idx="335">
                  <c:v>31217</c:v>
                </c:pt>
                <c:pt idx="336">
                  <c:v>31533</c:v>
                </c:pt>
                <c:pt idx="337">
                  <c:v>30875</c:v>
                </c:pt>
                <c:pt idx="338">
                  <c:v>31156</c:v>
                </c:pt>
                <c:pt idx="339">
                  <c:v>31408</c:v>
                </c:pt>
                <c:pt idx="340">
                  <c:v>31733</c:v>
                </c:pt>
                <c:pt idx="341">
                  <c:v>31967</c:v>
                </c:pt>
                <c:pt idx="342">
                  <c:v>32173</c:v>
                </c:pt>
                <c:pt idx="343">
                  <c:v>32432</c:v>
                </c:pt>
                <c:pt idx="344">
                  <c:v>32717</c:v>
                </c:pt>
                <c:pt idx="345">
                  <c:v>32030</c:v>
                </c:pt>
                <c:pt idx="346">
                  <c:v>32283</c:v>
                </c:pt>
                <c:pt idx="347">
                  <c:v>32504</c:v>
                </c:pt>
                <c:pt idx="348">
                  <c:v>32775</c:v>
                </c:pt>
                <c:pt idx="349">
                  <c:v>33099</c:v>
                </c:pt>
                <c:pt idx="350">
                  <c:v>33368</c:v>
                </c:pt>
                <c:pt idx="351">
                  <c:v>33678</c:v>
                </c:pt>
                <c:pt idx="352">
                  <c:v>33911</c:v>
                </c:pt>
                <c:pt idx="353">
                  <c:v>34188</c:v>
                </c:pt>
                <c:pt idx="354">
                  <c:v>33393</c:v>
                </c:pt>
                <c:pt idx="355">
                  <c:v>33724</c:v>
                </c:pt>
                <c:pt idx="356">
                  <c:v>34012</c:v>
                </c:pt>
                <c:pt idx="357">
                  <c:v>34285</c:v>
                </c:pt>
                <c:pt idx="358">
                  <c:v>34547</c:v>
                </c:pt>
                <c:pt idx="359">
                  <c:v>34871</c:v>
                </c:pt>
                <c:pt idx="360">
                  <c:v>35089</c:v>
                </c:pt>
                <c:pt idx="361">
                  <c:v>35389</c:v>
                </c:pt>
                <c:pt idx="362">
                  <c:v>35653</c:v>
                </c:pt>
                <c:pt idx="363">
                  <c:v>35912</c:v>
                </c:pt>
                <c:pt idx="364">
                  <c:v>34895</c:v>
                </c:pt>
                <c:pt idx="365">
                  <c:v>35101</c:v>
                </c:pt>
                <c:pt idx="366">
                  <c:v>35338</c:v>
                </c:pt>
                <c:pt idx="367">
                  <c:v>35567</c:v>
                </c:pt>
                <c:pt idx="368">
                  <c:v>35836</c:v>
                </c:pt>
                <c:pt idx="369">
                  <c:v>36060</c:v>
                </c:pt>
                <c:pt idx="370">
                  <c:v>36273</c:v>
                </c:pt>
                <c:pt idx="371">
                  <c:v>36511</c:v>
                </c:pt>
                <c:pt idx="372">
                  <c:v>36772</c:v>
                </c:pt>
                <c:pt idx="373">
                  <c:v>37040</c:v>
                </c:pt>
                <c:pt idx="374">
                  <c:v>37269</c:v>
                </c:pt>
                <c:pt idx="375">
                  <c:v>37522</c:v>
                </c:pt>
                <c:pt idx="376">
                  <c:v>37842</c:v>
                </c:pt>
                <c:pt idx="377">
                  <c:v>36736</c:v>
                </c:pt>
                <c:pt idx="378">
                  <c:v>36973</c:v>
                </c:pt>
                <c:pt idx="379">
                  <c:v>37261</c:v>
                </c:pt>
                <c:pt idx="380">
                  <c:v>37489</c:v>
                </c:pt>
                <c:pt idx="381">
                  <c:v>37778</c:v>
                </c:pt>
                <c:pt idx="382">
                  <c:v>38024</c:v>
                </c:pt>
                <c:pt idx="383">
                  <c:v>38311</c:v>
                </c:pt>
                <c:pt idx="384">
                  <c:v>38539</c:v>
                </c:pt>
                <c:pt idx="385">
                  <c:v>38791</c:v>
                </c:pt>
                <c:pt idx="386">
                  <c:v>39076</c:v>
                </c:pt>
                <c:pt idx="387">
                  <c:v>39326</c:v>
                </c:pt>
                <c:pt idx="388">
                  <c:v>39553</c:v>
                </c:pt>
                <c:pt idx="389">
                  <c:v>39843</c:v>
                </c:pt>
                <c:pt idx="390">
                  <c:v>40093</c:v>
                </c:pt>
                <c:pt idx="391">
                  <c:v>40401</c:v>
                </c:pt>
                <c:pt idx="392">
                  <c:v>39009</c:v>
                </c:pt>
                <c:pt idx="393">
                  <c:v>39243</c:v>
                </c:pt>
                <c:pt idx="394">
                  <c:v>39553</c:v>
                </c:pt>
                <c:pt idx="395">
                  <c:v>39802</c:v>
                </c:pt>
                <c:pt idx="396">
                  <c:v>40033</c:v>
                </c:pt>
                <c:pt idx="397">
                  <c:v>40292</c:v>
                </c:pt>
                <c:pt idx="398">
                  <c:v>40541</c:v>
                </c:pt>
                <c:pt idx="399">
                  <c:v>40749</c:v>
                </c:pt>
                <c:pt idx="400">
                  <c:v>40983</c:v>
                </c:pt>
                <c:pt idx="401">
                  <c:v>41233</c:v>
                </c:pt>
                <c:pt idx="402">
                  <c:v>41489</c:v>
                </c:pt>
                <c:pt idx="403">
                  <c:v>41762</c:v>
                </c:pt>
                <c:pt idx="404">
                  <c:v>42012</c:v>
                </c:pt>
                <c:pt idx="405">
                  <c:v>42243</c:v>
                </c:pt>
                <c:pt idx="406">
                  <c:v>42495</c:v>
                </c:pt>
                <c:pt idx="407">
                  <c:v>42783</c:v>
                </c:pt>
                <c:pt idx="408">
                  <c:v>43029</c:v>
                </c:pt>
                <c:pt idx="409">
                  <c:v>43304</c:v>
                </c:pt>
                <c:pt idx="410">
                  <c:v>43564</c:v>
                </c:pt>
                <c:pt idx="411">
                  <c:v>41399</c:v>
                </c:pt>
                <c:pt idx="412">
                  <c:v>41990</c:v>
                </c:pt>
                <c:pt idx="413">
                  <c:v>42197</c:v>
                </c:pt>
                <c:pt idx="414">
                  <c:v>42433</c:v>
                </c:pt>
                <c:pt idx="415">
                  <c:v>42711</c:v>
                </c:pt>
                <c:pt idx="416">
                  <c:v>42951</c:v>
                </c:pt>
                <c:pt idx="417">
                  <c:v>43155</c:v>
                </c:pt>
                <c:pt idx="418">
                  <c:v>43431</c:v>
                </c:pt>
                <c:pt idx="419">
                  <c:v>43699</c:v>
                </c:pt>
                <c:pt idx="420">
                  <c:v>43912</c:v>
                </c:pt>
                <c:pt idx="421">
                  <c:v>44156</c:v>
                </c:pt>
                <c:pt idx="422">
                  <c:v>44389</c:v>
                </c:pt>
                <c:pt idx="423">
                  <c:v>44633</c:v>
                </c:pt>
                <c:pt idx="424">
                  <c:v>44864</c:v>
                </c:pt>
                <c:pt idx="425">
                  <c:v>45099</c:v>
                </c:pt>
                <c:pt idx="426">
                  <c:v>45339</c:v>
                </c:pt>
                <c:pt idx="427">
                  <c:v>45559</c:v>
                </c:pt>
                <c:pt idx="428">
                  <c:v>45785</c:v>
                </c:pt>
                <c:pt idx="429">
                  <c:v>45977</c:v>
                </c:pt>
                <c:pt idx="430">
                  <c:v>46224</c:v>
                </c:pt>
                <c:pt idx="431">
                  <c:v>46475</c:v>
                </c:pt>
                <c:pt idx="432">
                  <c:v>46646</c:v>
                </c:pt>
                <c:pt idx="433">
                  <c:v>46905</c:v>
                </c:pt>
                <c:pt idx="434">
                  <c:v>47179</c:v>
                </c:pt>
                <c:pt idx="435">
                  <c:v>47402</c:v>
                </c:pt>
                <c:pt idx="436">
                  <c:v>47602</c:v>
                </c:pt>
                <c:pt idx="437">
                  <c:v>47868</c:v>
                </c:pt>
                <c:pt idx="438">
                  <c:v>48097</c:v>
                </c:pt>
                <c:pt idx="439">
                  <c:v>45624</c:v>
                </c:pt>
                <c:pt idx="440">
                  <c:v>45959</c:v>
                </c:pt>
                <c:pt idx="441">
                  <c:v>46161</c:v>
                </c:pt>
                <c:pt idx="442">
                  <c:v>46359</c:v>
                </c:pt>
                <c:pt idx="443">
                  <c:v>46604</c:v>
                </c:pt>
                <c:pt idx="444">
                  <c:v>46805</c:v>
                </c:pt>
                <c:pt idx="445">
                  <c:v>46989</c:v>
                </c:pt>
                <c:pt idx="446">
                  <c:v>47166</c:v>
                </c:pt>
                <c:pt idx="447">
                  <c:v>47358</c:v>
                </c:pt>
                <c:pt idx="448">
                  <c:v>47495</c:v>
                </c:pt>
                <c:pt idx="449">
                  <c:v>47716</c:v>
                </c:pt>
                <c:pt idx="450">
                  <c:v>47896</c:v>
                </c:pt>
                <c:pt idx="451">
                  <c:v>48068</c:v>
                </c:pt>
                <c:pt idx="452">
                  <c:v>48217</c:v>
                </c:pt>
                <c:pt idx="453">
                  <c:v>48371</c:v>
                </c:pt>
                <c:pt idx="454">
                  <c:v>48547</c:v>
                </c:pt>
                <c:pt idx="455">
                  <c:v>48654</c:v>
                </c:pt>
                <c:pt idx="456">
                  <c:v>48767</c:v>
                </c:pt>
                <c:pt idx="457">
                  <c:v>48873</c:v>
                </c:pt>
                <c:pt idx="458">
                  <c:v>48981</c:v>
                </c:pt>
                <c:pt idx="459">
                  <c:v>49091</c:v>
                </c:pt>
                <c:pt idx="460">
                  <c:v>49194</c:v>
                </c:pt>
                <c:pt idx="461">
                  <c:v>49334</c:v>
                </c:pt>
                <c:pt idx="462">
                  <c:v>49434</c:v>
                </c:pt>
                <c:pt idx="463">
                  <c:v>49504</c:v>
                </c:pt>
                <c:pt idx="464">
                  <c:v>49585</c:v>
                </c:pt>
                <c:pt idx="465">
                  <c:v>49652</c:v>
                </c:pt>
                <c:pt idx="466">
                  <c:v>49714</c:v>
                </c:pt>
                <c:pt idx="467">
                  <c:v>49787</c:v>
                </c:pt>
                <c:pt idx="468">
                  <c:v>49839</c:v>
                </c:pt>
                <c:pt idx="469">
                  <c:v>49878</c:v>
                </c:pt>
                <c:pt idx="470">
                  <c:v>49927</c:v>
                </c:pt>
                <c:pt idx="471">
                  <c:v>49974</c:v>
                </c:pt>
                <c:pt idx="472">
                  <c:v>50012</c:v>
                </c:pt>
                <c:pt idx="473">
                  <c:v>50042</c:v>
                </c:pt>
                <c:pt idx="474">
                  <c:v>50075</c:v>
                </c:pt>
                <c:pt idx="475">
                  <c:v>50095</c:v>
                </c:pt>
                <c:pt idx="476">
                  <c:v>50112</c:v>
                </c:pt>
                <c:pt idx="477">
                  <c:v>50125</c:v>
                </c:pt>
                <c:pt idx="478">
                  <c:v>50138</c:v>
                </c:pt>
                <c:pt idx="479">
                  <c:v>50152</c:v>
                </c:pt>
                <c:pt idx="480">
                  <c:v>50160</c:v>
                </c:pt>
                <c:pt idx="481">
                  <c:v>50170</c:v>
                </c:pt>
                <c:pt idx="482">
                  <c:v>50179</c:v>
                </c:pt>
                <c:pt idx="483">
                  <c:v>50180</c:v>
                </c:pt>
                <c:pt idx="484">
                  <c:v>50189</c:v>
                </c:pt>
                <c:pt idx="485">
                  <c:v>50190</c:v>
                </c:pt>
                <c:pt idx="486">
                  <c:v>50197</c:v>
                </c:pt>
                <c:pt idx="487">
                  <c:v>50206</c:v>
                </c:pt>
                <c:pt idx="488">
                  <c:v>48598</c:v>
                </c:pt>
                <c:pt idx="489">
                  <c:v>48600</c:v>
                </c:pt>
                <c:pt idx="490">
                  <c:v>48606</c:v>
                </c:pt>
                <c:pt idx="491">
                  <c:v>48606</c:v>
                </c:pt>
                <c:pt idx="492">
                  <c:v>48606</c:v>
                </c:pt>
                <c:pt idx="493">
                  <c:v>48606</c:v>
                </c:pt>
                <c:pt idx="494">
                  <c:v>48606</c:v>
                </c:pt>
                <c:pt idx="495">
                  <c:v>48606</c:v>
                </c:pt>
                <c:pt idx="496">
                  <c:v>48606</c:v>
                </c:pt>
                <c:pt idx="497">
                  <c:v>48606</c:v>
                </c:pt>
                <c:pt idx="498">
                  <c:v>48606</c:v>
                </c:pt>
                <c:pt idx="499">
                  <c:v>48606</c:v>
                </c:pt>
                <c:pt idx="500">
                  <c:v>48606</c:v>
                </c:pt>
                <c:pt idx="501">
                  <c:v>48606</c:v>
                </c:pt>
                <c:pt idx="502">
                  <c:v>48606</c:v>
                </c:pt>
                <c:pt idx="503">
                  <c:v>48606</c:v>
                </c:pt>
              </c:numCache>
            </c:numRef>
          </c:yVal>
          <c:smooth val="0"/>
        </c:ser>
        <c:dLbls>
          <c:showLegendKey val="0"/>
          <c:showVal val="0"/>
          <c:showCatName val="0"/>
          <c:showSerName val="0"/>
          <c:showPercent val="0"/>
          <c:showBubbleSize val="0"/>
        </c:dLbls>
        <c:axId val="579171640"/>
        <c:axId val="579168112"/>
      </c:scatterChart>
      <c:valAx>
        <c:axId val="579171640"/>
        <c:scaling>
          <c:logBase val="10"/>
          <c:orientation val="maxMin"/>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400" b="1" i="0" u="none" strike="noStrike" kern="1200" baseline="0">
                    <a:solidFill>
                      <a:sysClr val="windowText" lastClr="000000"/>
                    </a:solidFill>
                    <a:latin typeface="+mn-lt"/>
                    <a:ea typeface="+mn-ea"/>
                    <a:cs typeface="+mn-cs"/>
                  </a:defRPr>
                </a:pPr>
                <a:r>
                  <a:rPr lang="en-US" sz="2400" b="1">
                    <a:solidFill>
                      <a:sysClr val="windowText" lastClr="000000"/>
                    </a:solidFill>
                  </a:rPr>
                  <a:t>Temperature</a:t>
                </a:r>
              </a:p>
            </c:rich>
          </c:tx>
          <c:layout>
            <c:manualLayout>
              <c:xMode val="edge"/>
              <c:yMode val="edge"/>
              <c:x val="0.40179902521687488"/>
              <c:y val="0.90322098416124608"/>
            </c:manualLayout>
          </c:layout>
          <c:overlay val="0"/>
          <c:spPr>
            <a:noFill/>
            <a:ln>
              <a:noFill/>
            </a:ln>
            <a:effectLst/>
          </c:spPr>
          <c:txPr>
            <a:bodyPr rot="0" spcFirstLastPara="1" vertOverflow="ellipsis" vert="horz" wrap="square" anchor="ctr" anchorCtr="1"/>
            <a:lstStyle/>
            <a:p>
              <a:pPr>
                <a:defRPr sz="2400" b="1" i="0" u="none" strike="noStrike" kern="1200" baseline="0">
                  <a:solidFill>
                    <a:sysClr val="windowText" lastClr="000000"/>
                  </a:solidFill>
                  <a:latin typeface="+mn-lt"/>
                  <a:ea typeface="+mn-ea"/>
                  <a:cs typeface="+mn-cs"/>
                </a:defRPr>
              </a:pPr>
              <a:endParaRPr lang="en-US"/>
            </a:p>
          </c:txPr>
        </c:title>
        <c:numFmt formatCode="0.00E+00" sourceLinked="1"/>
        <c:majorTickMark val="in"/>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579168112"/>
        <c:crosses val="autoZero"/>
        <c:crossBetween val="midCat"/>
      </c:valAx>
      <c:valAx>
        <c:axId val="579168112"/>
        <c:scaling>
          <c:orientation val="minMax"/>
        </c:scaling>
        <c:delete val="0"/>
        <c:axPos val="r"/>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r>
                  <a:rPr lang="en-US" sz="1600" b="1">
                    <a:solidFill>
                      <a:sysClr val="windowText" lastClr="000000"/>
                    </a:solidFill>
                  </a:rPr>
                  <a:t>Cluster Count</a:t>
                </a:r>
              </a:p>
            </c:rich>
          </c:tx>
          <c:layout/>
          <c:overlay val="0"/>
          <c:spPr>
            <a:noFill/>
            <a:ln>
              <a:noFill/>
            </a:ln>
            <a:effectLst/>
          </c:spPr>
          <c:txPr>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579171640"/>
        <c:crossesAt val="1.0000000000000002E-3"/>
        <c:crossBetween val="midCat"/>
      </c:valAx>
      <c:spPr>
        <a:noFill/>
        <a:ln>
          <a:noFill/>
        </a:ln>
        <a:effectLst/>
      </c:spPr>
    </c:plotArea>
    <c:legend>
      <c:legendPos val="t"/>
      <c:layout>
        <c:manualLayout>
          <c:xMode val="edge"/>
          <c:yMode val="edge"/>
          <c:x val="0.13734071765617778"/>
          <c:y val="0.33375549706508628"/>
          <c:w val="0.22251260412574975"/>
          <c:h val="6.9008220503731052E-2"/>
        </c:manualLayout>
      </c:layout>
      <c:overlay val="0"/>
      <c:spPr>
        <a:solidFill>
          <a:schemeClr val="bg1"/>
        </a:solid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0.75058</cdr:x>
      <cdr:y>0.79194</cdr:y>
    </cdr:from>
    <cdr:to>
      <cdr:x>0.89468</cdr:x>
      <cdr:y>1</cdr:y>
    </cdr:to>
    <cdr:sp macro="" textlink="">
      <cdr:nvSpPr>
        <cdr:cNvPr id="2" name="TextBox 1"/>
        <cdr:cNvSpPr txBox="1"/>
      </cdr:nvSpPr>
      <cdr:spPr>
        <a:xfrm xmlns:a="http://schemas.openxmlformats.org/drawingml/2006/main">
          <a:off x="4762970" y="348048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0.2014</cdr:x>
      <cdr:y>0.63075</cdr:y>
    </cdr:from>
    <cdr:to>
      <cdr:x>0.39217</cdr:x>
      <cdr:y>0.70021</cdr:y>
    </cdr:to>
    <cdr:sp macro="" textlink="">
      <cdr:nvSpPr>
        <cdr:cNvPr id="2" name="TextBox 1"/>
        <cdr:cNvSpPr txBox="1"/>
      </cdr:nvSpPr>
      <cdr:spPr>
        <a:xfrm xmlns:a="http://schemas.openxmlformats.org/drawingml/2006/main">
          <a:off x="1850232" y="2940844"/>
          <a:ext cx="1752600" cy="32385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a:solidFill>
                <a:sysClr val="windowText" lastClr="000000"/>
              </a:solidFill>
            </a:rPr>
            <a:t>Start </a:t>
          </a:r>
          <a:r>
            <a:rPr lang="en-US" sz="1400" b="1" dirty="0" smtClean="0">
              <a:solidFill>
                <a:sysClr val="windowText" lastClr="000000"/>
              </a:solidFill>
            </a:rPr>
            <a:t>Sponge DAVS(2)</a:t>
          </a:r>
          <a:endParaRPr lang="en-US" sz="1400" b="1" dirty="0">
            <a:solidFill>
              <a:sysClr val="windowText" lastClr="000000"/>
            </a:solidFill>
          </a:endParaRPr>
        </a:p>
      </cdr:txBody>
    </cdr:sp>
  </cdr:relSizeAnchor>
  <cdr:relSizeAnchor xmlns:cdr="http://schemas.openxmlformats.org/drawingml/2006/chartDrawing">
    <cdr:from>
      <cdr:x>0.45853</cdr:x>
      <cdr:y>0.76149</cdr:y>
    </cdr:from>
    <cdr:to>
      <cdr:x>0.66184</cdr:x>
      <cdr:y>0.83095</cdr:y>
    </cdr:to>
    <cdr:sp macro="" textlink="">
      <cdr:nvSpPr>
        <cdr:cNvPr id="3" name="TextBox 2"/>
        <cdr:cNvSpPr txBox="1"/>
      </cdr:nvSpPr>
      <cdr:spPr>
        <a:xfrm xmlns:a="http://schemas.openxmlformats.org/drawingml/2006/main">
          <a:off x="4212432" y="3550444"/>
          <a:ext cx="1867793" cy="32385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a:solidFill>
                <a:sysClr val="windowText" lastClr="000000"/>
              </a:solidFill>
            </a:rPr>
            <a:t>Add Close Cluster Check</a:t>
          </a:r>
        </a:p>
      </cdr:txBody>
    </cdr:sp>
  </cdr:relSizeAnchor>
  <cdr:relSizeAnchor xmlns:cdr="http://schemas.openxmlformats.org/drawingml/2006/chartDrawing">
    <cdr:from>
      <cdr:x>0.63271</cdr:x>
      <cdr:y>0.66343</cdr:y>
    </cdr:from>
    <cdr:to>
      <cdr:x>0.86942</cdr:x>
      <cdr:y>0.73289</cdr:y>
    </cdr:to>
    <cdr:sp macro="" textlink="">
      <cdr:nvSpPr>
        <cdr:cNvPr id="4" name="TextBox 3"/>
        <cdr:cNvSpPr txBox="1"/>
      </cdr:nvSpPr>
      <cdr:spPr>
        <a:xfrm xmlns:a="http://schemas.openxmlformats.org/drawingml/2006/main">
          <a:off x="5812632" y="3093244"/>
          <a:ext cx="2174615" cy="32385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smtClean="0">
              <a:solidFill>
                <a:sysClr val="windowText" lastClr="000000"/>
              </a:solidFill>
            </a:rPr>
            <a:t>Sponge Reaches final value</a:t>
          </a:r>
          <a:endParaRPr lang="en-US" sz="1400" b="1" dirty="0">
            <a:solidFill>
              <a:sysClr val="windowText" lastClr="000000"/>
            </a:solidFill>
          </a:endParaRPr>
        </a:p>
      </cdr:txBody>
    </cdr:sp>
  </cdr:relSizeAnchor>
  <cdr:relSizeAnchor xmlns:cdr="http://schemas.openxmlformats.org/drawingml/2006/chartDrawing">
    <cdr:from>
      <cdr:x>0.49171</cdr:x>
      <cdr:y>0.66343</cdr:y>
    </cdr:from>
    <cdr:to>
      <cdr:x>0.50829</cdr:x>
      <cdr:y>0.76149</cdr:y>
    </cdr:to>
    <cdr:cxnSp macro="">
      <cdr:nvCxnSpPr>
        <cdr:cNvPr id="6" name="Straight Arrow Connector 5"/>
        <cdr:cNvCxnSpPr/>
      </cdr:nvCxnSpPr>
      <cdr:spPr>
        <a:xfrm xmlns:a="http://schemas.openxmlformats.org/drawingml/2006/main" flipV="1">
          <a:off x="4517232" y="3093244"/>
          <a:ext cx="152400" cy="457200"/>
        </a:xfrm>
        <a:prstGeom xmlns:a="http://schemas.openxmlformats.org/drawingml/2006/main" prst="straightConnector1">
          <a:avLst/>
        </a:prstGeom>
        <a:ln xmlns:a="http://schemas.openxmlformats.org/drawingml/2006/main" w="3810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0.48341</cdr:x>
      <cdr:y>0.58172</cdr:y>
    </cdr:from>
    <cdr:to>
      <cdr:x>0.50829</cdr:x>
      <cdr:y>0.76149</cdr:y>
    </cdr:to>
    <cdr:cxnSp macro="">
      <cdr:nvCxnSpPr>
        <cdr:cNvPr id="8" name="Straight Arrow Connector 7"/>
        <cdr:cNvCxnSpPr/>
      </cdr:nvCxnSpPr>
      <cdr:spPr>
        <a:xfrm xmlns:a="http://schemas.openxmlformats.org/drawingml/2006/main" flipV="1">
          <a:off x="4441032" y="2712244"/>
          <a:ext cx="228600" cy="838200"/>
        </a:xfrm>
        <a:prstGeom xmlns:a="http://schemas.openxmlformats.org/drawingml/2006/main" prst="straightConnector1">
          <a:avLst/>
        </a:prstGeom>
        <a:ln xmlns:a="http://schemas.openxmlformats.org/drawingml/2006/main" w="3810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0.40047</cdr:x>
      <cdr:y>0.66343</cdr:y>
    </cdr:from>
    <cdr:to>
      <cdr:x>0.45023</cdr:x>
      <cdr:y>0.66343</cdr:y>
    </cdr:to>
    <cdr:cxnSp macro="">
      <cdr:nvCxnSpPr>
        <cdr:cNvPr id="10" name="Straight Arrow Connector 9"/>
        <cdr:cNvCxnSpPr/>
      </cdr:nvCxnSpPr>
      <cdr:spPr>
        <a:xfrm xmlns:a="http://schemas.openxmlformats.org/drawingml/2006/main">
          <a:off x="3679032" y="3093244"/>
          <a:ext cx="457200" cy="0"/>
        </a:xfrm>
        <a:prstGeom xmlns:a="http://schemas.openxmlformats.org/drawingml/2006/main" prst="straightConnector1">
          <a:avLst/>
        </a:prstGeom>
        <a:ln xmlns:a="http://schemas.openxmlformats.org/drawingml/2006/main" w="3810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0.57465</cdr:x>
      <cdr:y>0.63075</cdr:y>
    </cdr:from>
    <cdr:to>
      <cdr:x>0.6493</cdr:x>
      <cdr:y>0.66343</cdr:y>
    </cdr:to>
    <cdr:cxnSp macro="">
      <cdr:nvCxnSpPr>
        <cdr:cNvPr id="13" name="Straight Arrow Connector 12"/>
        <cdr:cNvCxnSpPr/>
      </cdr:nvCxnSpPr>
      <cdr:spPr>
        <a:xfrm xmlns:a="http://schemas.openxmlformats.org/drawingml/2006/main" flipH="1" flipV="1">
          <a:off x="5279232" y="2940844"/>
          <a:ext cx="685800" cy="152400"/>
        </a:xfrm>
        <a:prstGeom xmlns:a="http://schemas.openxmlformats.org/drawingml/2006/main" prst="straightConnector1">
          <a:avLst/>
        </a:prstGeom>
        <a:ln xmlns:a="http://schemas.openxmlformats.org/drawingml/2006/main" w="3810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AC38FE-F884-4E17-A83D-543C466F79A5}" type="datetimeFigureOut">
              <a:rPr lang="en-US" smtClean="0"/>
              <a:t>10/23/2014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9C080E-B00D-4181-91FC-08D9D4473EED}" type="slidenum">
              <a:rPr lang="en-US" smtClean="0"/>
              <a:t>‹#›</a:t>
            </a:fld>
            <a:endParaRPr lang="en-US"/>
          </a:p>
        </p:txBody>
      </p:sp>
    </p:spTree>
    <p:extLst>
      <p:ext uri="{BB962C8B-B14F-4D97-AF65-F5344CB8AC3E}">
        <p14:creationId xmlns:p14="http://schemas.microsoft.com/office/powerpoint/2010/main" val="1398348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984112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defRPr>
            </a:lvl1pPr>
            <a:lvl2pPr eaLnBrk="0">
              <a:tabLst>
                <a:tab pos="723900" algn="l"/>
                <a:tab pos="1447800" algn="l"/>
                <a:tab pos="2171700" algn="l"/>
                <a:tab pos="2895600" algn="l"/>
              </a:tabLst>
              <a:defRPr>
                <a:solidFill>
                  <a:schemeClr val="tx1"/>
                </a:solidFill>
                <a:latin typeface="Arial" panose="020B0604020202020204" pitchFamily="34" charset="0"/>
              </a:defRPr>
            </a:lvl2pPr>
            <a:lvl3pPr eaLnBrk="0">
              <a:tabLst>
                <a:tab pos="723900" algn="l"/>
                <a:tab pos="1447800" algn="l"/>
                <a:tab pos="2171700" algn="l"/>
                <a:tab pos="2895600" algn="l"/>
              </a:tabLst>
              <a:defRPr>
                <a:solidFill>
                  <a:schemeClr val="tx1"/>
                </a:solidFill>
                <a:latin typeface="Arial" panose="020B0604020202020204" pitchFamily="34" charset="0"/>
              </a:defRPr>
            </a:lvl3pPr>
            <a:lvl4pPr eaLnBrk="0">
              <a:tabLst>
                <a:tab pos="723900" algn="l"/>
                <a:tab pos="1447800" algn="l"/>
                <a:tab pos="2171700" algn="l"/>
                <a:tab pos="2895600" algn="l"/>
              </a:tabLst>
              <a:defRPr>
                <a:solidFill>
                  <a:schemeClr val="tx1"/>
                </a:solidFill>
                <a:latin typeface="Arial" panose="020B0604020202020204" pitchFamily="34" charset="0"/>
              </a:defRPr>
            </a:lvl4pPr>
            <a:lvl5pPr eaLnBrk="0">
              <a:tabLst>
                <a:tab pos="723900" algn="l"/>
                <a:tab pos="1447800" algn="l"/>
                <a:tab pos="2171700" algn="l"/>
                <a:tab pos="2895600" algn="l"/>
              </a:tabLst>
              <a:defRPr>
                <a:solidFill>
                  <a:schemeClr val="tx1"/>
                </a:solidFill>
                <a:latin typeface="Arial" panose="020B0604020202020204" pitchFamily="34"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9pPr>
          </a:lstStyle>
          <a:p>
            <a:pPr eaLnBrk="1"/>
            <a:fld id="{BF5851CB-82FA-415F-BEA0-1FB8CA8D59CB}" type="slidenum">
              <a:rPr lang="en-US">
                <a:solidFill>
                  <a:srgbClr val="000000"/>
                </a:solidFill>
                <a:latin typeface="Times New Roman" panose="02020603050405020304" pitchFamily="18" charset="0"/>
              </a:rPr>
              <a:pPr eaLnBrk="1"/>
              <a:t>57</a:t>
            </a:fld>
            <a:endParaRPr lang="en-US">
              <a:solidFill>
                <a:srgbClr val="000000"/>
              </a:solidFill>
              <a:latin typeface="Times New Roman" panose="02020603050405020304" pitchFamily="18" charset="0"/>
            </a:endParaRPr>
          </a:p>
        </p:txBody>
      </p:sp>
      <p:sp>
        <p:nvSpPr>
          <p:cNvPr id="47107" name="Rectangle 1"/>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p:spPr>
      </p:sp>
      <p:sp>
        <p:nvSpPr>
          <p:cNvPr id="47108" name="Rectangle 2"/>
          <p:cNvSpPr>
            <a:spLocks noGrp="1" noChangeArrowheads="1"/>
          </p:cNvSpPr>
          <p:nvPr>
            <p:ph type="body" idx="1"/>
          </p:nvPr>
        </p:nvSpPr>
        <p:spPr>
          <a:xfrm>
            <a:off x="777875" y="4776788"/>
            <a:ext cx="6218238"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330257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49628" algn="l"/>
                <a:tab pos="1299256" algn="l"/>
                <a:tab pos="1948884" algn="l"/>
                <a:tab pos="2598511" algn="l"/>
              </a:tabLst>
              <a:defRPr>
                <a:solidFill>
                  <a:schemeClr val="tx1"/>
                </a:solidFill>
                <a:latin typeface="Arial" charset="0"/>
              </a:defRPr>
            </a:lvl1pPr>
            <a:lvl2pPr eaLnBrk="0">
              <a:tabLst>
                <a:tab pos="649628" algn="l"/>
                <a:tab pos="1299256" algn="l"/>
                <a:tab pos="1948884" algn="l"/>
                <a:tab pos="2598511" algn="l"/>
              </a:tabLst>
              <a:defRPr>
                <a:solidFill>
                  <a:schemeClr val="tx1"/>
                </a:solidFill>
                <a:latin typeface="Arial" charset="0"/>
              </a:defRPr>
            </a:lvl2pPr>
            <a:lvl3pPr eaLnBrk="0">
              <a:tabLst>
                <a:tab pos="649628" algn="l"/>
                <a:tab pos="1299256" algn="l"/>
                <a:tab pos="1948884" algn="l"/>
                <a:tab pos="2598511" algn="l"/>
              </a:tabLst>
              <a:defRPr>
                <a:solidFill>
                  <a:schemeClr val="tx1"/>
                </a:solidFill>
                <a:latin typeface="Arial" charset="0"/>
              </a:defRPr>
            </a:lvl3pPr>
            <a:lvl4pPr eaLnBrk="0">
              <a:tabLst>
                <a:tab pos="649628" algn="l"/>
                <a:tab pos="1299256" algn="l"/>
                <a:tab pos="1948884" algn="l"/>
                <a:tab pos="2598511" algn="l"/>
              </a:tabLst>
              <a:defRPr>
                <a:solidFill>
                  <a:schemeClr val="tx1"/>
                </a:solidFill>
                <a:latin typeface="Arial" charset="0"/>
              </a:defRPr>
            </a:lvl4pPr>
            <a:lvl5pPr eaLnBrk="0">
              <a:tabLst>
                <a:tab pos="649628" algn="l"/>
                <a:tab pos="1299256" algn="l"/>
                <a:tab pos="1948884" algn="l"/>
                <a:tab pos="2598511" algn="l"/>
              </a:tabLst>
              <a:defRPr>
                <a:solidFill>
                  <a:schemeClr val="tx1"/>
                </a:solidFill>
                <a:latin typeface="Arial" charset="0"/>
              </a:defRPr>
            </a:lvl5pPr>
            <a:lvl6pPr marL="2256602" indent="-205146" defTabSz="410291" eaLnBrk="0" fontAlgn="base" hangingPunct="0">
              <a:lnSpc>
                <a:spcPct val="93000"/>
              </a:lnSpc>
              <a:spcBef>
                <a:spcPct val="0"/>
              </a:spcBef>
              <a:spcAft>
                <a:spcPct val="0"/>
              </a:spcAft>
              <a:buClr>
                <a:srgbClr val="000000"/>
              </a:buClr>
              <a:buSzPct val="100000"/>
              <a:buFont typeface="Times New Roman" pitchFamily="18" charset="0"/>
              <a:tabLst>
                <a:tab pos="649628" algn="l"/>
                <a:tab pos="1299256" algn="l"/>
                <a:tab pos="1948884" algn="l"/>
                <a:tab pos="2598511" algn="l"/>
              </a:tabLst>
              <a:defRPr>
                <a:solidFill>
                  <a:schemeClr val="tx1"/>
                </a:solidFill>
                <a:latin typeface="Arial" charset="0"/>
              </a:defRPr>
            </a:lvl6pPr>
            <a:lvl7pPr marL="2666893" indent="-205146" defTabSz="410291" eaLnBrk="0" fontAlgn="base" hangingPunct="0">
              <a:lnSpc>
                <a:spcPct val="93000"/>
              </a:lnSpc>
              <a:spcBef>
                <a:spcPct val="0"/>
              </a:spcBef>
              <a:spcAft>
                <a:spcPct val="0"/>
              </a:spcAft>
              <a:buClr>
                <a:srgbClr val="000000"/>
              </a:buClr>
              <a:buSzPct val="100000"/>
              <a:buFont typeface="Times New Roman" pitchFamily="18" charset="0"/>
              <a:tabLst>
                <a:tab pos="649628" algn="l"/>
                <a:tab pos="1299256" algn="l"/>
                <a:tab pos="1948884" algn="l"/>
                <a:tab pos="2598511" algn="l"/>
              </a:tabLst>
              <a:defRPr>
                <a:solidFill>
                  <a:schemeClr val="tx1"/>
                </a:solidFill>
                <a:latin typeface="Arial" charset="0"/>
              </a:defRPr>
            </a:lvl7pPr>
            <a:lvl8pPr marL="3077185" indent="-205146" defTabSz="410291" eaLnBrk="0" fontAlgn="base" hangingPunct="0">
              <a:lnSpc>
                <a:spcPct val="93000"/>
              </a:lnSpc>
              <a:spcBef>
                <a:spcPct val="0"/>
              </a:spcBef>
              <a:spcAft>
                <a:spcPct val="0"/>
              </a:spcAft>
              <a:buClr>
                <a:srgbClr val="000000"/>
              </a:buClr>
              <a:buSzPct val="100000"/>
              <a:buFont typeface="Times New Roman" pitchFamily="18" charset="0"/>
              <a:tabLst>
                <a:tab pos="649628" algn="l"/>
                <a:tab pos="1299256" algn="l"/>
                <a:tab pos="1948884" algn="l"/>
                <a:tab pos="2598511" algn="l"/>
              </a:tabLst>
              <a:defRPr>
                <a:solidFill>
                  <a:schemeClr val="tx1"/>
                </a:solidFill>
                <a:latin typeface="Arial" charset="0"/>
              </a:defRPr>
            </a:lvl8pPr>
            <a:lvl9pPr marL="3487476" indent="-205146" defTabSz="410291" eaLnBrk="0" fontAlgn="base" hangingPunct="0">
              <a:lnSpc>
                <a:spcPct val="93000"/>
              </a:lnSpc>
              <a:spcBef>
                <a:spcPct val="0"/>
              </a:spcBef>
              <a:spcAft>
                <a:spcPct val="0"/>
              </a:spcAft>
              <a:buClr>
                <a:srgbClr val="000000"/>
              </a:buClr>
              <a:buSzPct val="100000"/>
              <a:buFont typeface="Times New Roman" pitchFamily="18" charset="0"/>
              <a:tabLst>
                <a:tab pos="649628" algn="l"/>
                <a:tab pos="1299256" algn="l"/>
                <a:tab pos="1948884" algn="l"/>
                <a:tab pos="2598511" algn="l"/>
              </a:tabLst>
              <a:defRPr>
                <a:solidFill>
                  <a:schemeClr val="tx1"/>
                </a:solidFill>
                <a:latin typeface="Arial" charset="0"/>
              </a:defRPr>
            </a:lvl9pPr>
          </a:lstStyle>
          <a:p>
            <a:pPr eaLnBrk="1"/>
            <a:fld id="{D5D0003C-1ED3-4FA4-B50A-C2711DE5819A}" type="slidenum">
              <a:rPr lang="en-US">
                <a:solidFill>
                  <a:srgbClr val="000000"/>
                </a:solidFill>
                <a:latin typeface="Times New Roman" pitchFamily="18" charset="0"/>
              </a:rPr>
              <a:pPr eaLnBrk="1"/>
              <a:t>58</a:t>
            </a:fld>
            <a:endParaRPr lang="en-US">
              <a:solidFill>
                <a:srgbClr val="000000"/>
              </a:solidFill>
              <a:latin typeface="Times New Roman" pitchFamily="18" charset="0"/>
            </a:endParaRPr>
          </a:p>
        </p:txBody>
      </p:sp>
      <p:sp>
        <p:nvSpPr>
          <p:cNvPr id="58371" name="Rectangle 1"/>
          <p:cNvSpPr>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headEnd/>
            <a:tailEnd/>
          </a:ln>
        </p:spPr>
      </p:sp>
      <p:sp>
        <p:nvSpPr>
          <p:cNvPr id="58372" name="Rectangle 2"/>
          <p:cNvSpPr>
            <a:spLocks noGrp="1" noChangeArrowheads="1"/>
          </p:cNvSpPr>
          <p:nvPr>
            <p:ph type="body" idx="1"/>
          </p:nvPr>
        </p:nvSpPr>
        <p:spPr>
          <a:xfrm>
            <a:off x="686360" y="4342535"/>
            <a:ext cx="5486681" cy="41145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latin typeface="Times New Roman" pitchFamily="18" charset="0"/>
            </a:endParaRPr>
          </a:p>
        </p:txBody>
      </p:sp>
    </p:spTree>
    <p:extLst>
      <p:ext uri="{BB962C8B-B14F-4D97-AF65-F5344CB8AC3E}">
        <p14:creationId xmlns:p14="http://schemas.microsoft.com/office/powerpoint/2010/main" val="3412470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Big Data </a:t>
            </a:r>
            <a:r>
              <a:rPr lang="en-US" dirty="0" smtClean="0"/>
              <a:t>refers to digital data volume, velocity and/or variety whose</a:t>
            </a:r>
            <a:r>
              <a:rPr lang="en-US" baseline="0" dirty="0" smtClean="0"/>
              <a:t> </a:t>
            </a:r>
            <a:r>
              <a:rPr lang="en-US" dirty="0" smtClean="0"/>
              <a:t>management requires scalability across coupled horizontal resources</a:t>
            </a:r>
          </a:p>
          <a:p>
            <a:r>
              <a:rPr lang="en-US" b="1" dirty="0" smtClean="0"/>
              <a:t>Data Science </a:t>
            </a:r>
            <a:r>
              <a:rPr lang="en-US" dirty="0" smtClean="0"/>
              <a:t>is the extraction of actionable knowledge directly from data through a process of discovery, hypothesis, and analytical hypothesis analysis.</a:t>
            </a:r>
          </a:p>
          <a:p>
            <a:r>
              <a:rPr lang="en-US" dirty="0" smtClean="0"/>
              <a:t>A </a:t>
            </a:r>
            <a:r>
              <a:rPr lang="en-US" b="1" dirty="0" smtClean="0"/>
              <a:t>Data Scientist </a:t>
            </a:r>
            <a:r>
              <a:rPr lang="en-US" dirty="0" smtClean="0"/>
              <a:t>is a practitioner who has sufficient knowledge of the overlapping regimes of expertise in business needs, domain knowledge, analytical skills and programming expertise to manage the end-to-end scientific method process through each stage in the big data lifecycle.</a:t>
            </a:r>
          </a:p>
          <a:p>
            <a:endParaRPr lang="en-US" dirty="0"/>
          </a:p>
        </p:txBody>
      </p:sp>
      <p:sp>
        <p:nvSpPr>
          <p:cNvPr id="4" name="Slide Number Placeholder 3"/>
          <p:cNvSpPr>
            <a:spLocks noGrp="1"/>
          </p:cNvSpPr>
          <p:nvPr>
            <p:ph type="sldNum" sz="quarter" idx="10"/>
          </p:nvPr>
        </p:nvSpPr>
        <p:spPr/>
        <p:txBody>
          <a:bodyPr/>
          <a:lstStyle/>
          <a:p>
            <a:fld id="{039B4EB4-5598-40D3-88E5-16B91A0484D5}"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186737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Due to its integrated services </a:t>
            </a:r>
            <a:r>
              <a:rPr lang="en-US" dirty="0" err="1" smtClean="0"/>
              <a:t>Cloudmesh</a:t>
            </a:r>
            <a:r>
              <a:rPr lang="en-US" dirty="0" smtClean="0"/>
              <a:t> provides the ability to be an onramp for other clouds.</a:t>
            </a:r>
          </a:p>
          <a:p>
            <a:r>
              <a:rPr lang="en-US" dirty="0" smtClean="0"/>
              <a:t>It provides information services to various system level sensors to give access to sensor and utilization data. Internally, it can be used to optimize the system usage.</a:t>
            </a:r>
          </a:p>
          <a:p>
            <a:r>
              <a:rPr lang="en-US" dirty="0" smtClean="0"/>
              <a:t>The provisioning experience from FutureGrid has taught us that we need to provide</a:t>
            </a:r>
          </a:p>
          <a:p>
            <a:pPr lvl="1"/>
            <a:r>
              <a:rPr lang="en-US" dirty="0" smtClean="0"/>
              <a:t>the creation of new clouds (rain)</a:t>
            </a:r>
          </a:p>
          <a:p>
            <a:pPr lvl="1"/>
            <a:r>
              <a:rPr lang="en-US" dirty="0" smtClean="0"/>
              <a:t>the repartitioning of resources between services (cloud shifting)</a:t>
            </a:r>
          </a:p>
          <a:p>
            <a:pPr lvl="1"/>
            <a:r>
              <a:rPr lang="en-US" dirty="0" smtClean="0"/>
              <a:t>and the integration of external cloud resources in case of over provisioning (cloud bursting)</a:t>
            </a:r>
          </a:p>
          <a:p>
            <a:r>
              <a:rPr lang="en-US" dirty="0" smtClean="0"/>
              <a:t>As we deal with many </a:t>
            </a:r>
            <a:r>
              <a:rPr lang="en-US" dirty="0" err="1" smtClean="0"/>
              <a:t>IaaS</a:t>
            </a:r>
            <a:r>
              <a:rPr lang="en-US" dirty="0" smtClean="0"/>
              <a:t> frameworks, we need an abstraction layer on top of the </a:t>
            </a:r>
            <a:r>
              <a:rPr lang="en-US" dirty="0" err="1" smtClean="0"/>
              <a:t>IaaS</a:t>
            </a:r>
            <a:r>
              <a:rPr lang="en-US" dirty="0" smtClean="0"/>
              <a:t> framework.</a:t>
            </a:r>
          </a:p>
          <a:p>
            <a:r>
              <a:rPr lang="en-US" dirty="0" smtClean="0"/>
              <a:t>Experiment management is conducted with workflows controlled in shells, Python/</a:t>
            </a:r>
            <a:r>
              <a:rPr lang="en-US" dirty="0" err="1" smtClean="0"/>
              <a:t>iPython</a:t>
            </a:r>
            <a:r>
              <a:rPr lang="en-US" dirty="0" smtClean="0"/>
              <a:t>, as well as systems such as </a:t>
            </a:r>
            <a:r>
              <a:rPr lang="en-US" dirty="0" err="1" smtClean="0"/>
              <a:t>OpenStack's</a:t>
            </a:r>
            <a:r>
              <a:rPr lang="en-US" dirty="0" smtClean="0"/>
              <a:t> Heat.</a:t>
            </a:r>
          </a:p>
          <a:p>
            <a:r>
              <a:rPr lang="en-US" dirty="0" smtClean="0"/>
              <a:t>Accounting is supported through additional services such as user management and charge rate management.</a:t>
            </a:r>
          </a:p>
          <a:p>
            <a:r>
              <a:rPr lang="en-US" dirty="0" smtClean="0"/>
              <a:t>Not all features are yet implemented. Figure shows the main functionality that we target at this time to implement.</a:t>
            </a:r>
          </a:p>
          <a:p>
            <a:endParaRPr lang="en-US" dirty="0"/>
          </a:p>
        </p:txBody>
      </p:sp>
      <p:sp>
        <p:nvSpPr>
          <p:cNvPr id="4" name="Slide Number Placeholder 3"/>
          <p:cNvSpPr>
            <a:spLocks noGrp="1"/>
          </p:cNvSpPr>
          <p:nvPr>
            <p:ph type="sldNum" sz="quarter" idx="10"/>
          </p:nvPr>
        </p:nvSpPr>
        <p:spPr/>
        <p:txBody>
          <a:bodyPr/>
          <a:lstStyle/>
          <a:p>
            <a:fld id="{39C72916-1AE8-9542-A42C-676A221E1CC3}" type="slidenum">
              <a:rPr lang="en-US" smtClean="0"/>
              <a:t>21</a:t>
            </a:fld>
            <a:endParaRPr lang="en-US"/>
          </a:p>
        </p:txBody>
      </p:sp>
    </p:spTree>
    <p:extLst>
      <p:ext uri="{BB962C8B-B14F-4D97-AF65-F5344CB8AC3E}">
        <p14:creationId xmlns:p14="http://schemas.microsoft.com/office/powerpoint/2010/main" val="3411409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27</a:t>
            </a:fld>
            <a:endParaRPr lang="en-US"/>
          </a:p>
        </p:txBody>
      </p:sp>
    </p:spTree>
    <p:extLst>
      <p:ext uri="{BB962C8B-B14F-4D97-AF65-F5344CB8AC3E}">
        <p14:creationId xmlns:p14="http://schemas.microsoft.com/office/powerpoint/2010/main" val="3619016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pPr/>
              <a:t>36</a:t>
            </a:fld>
            <a:endParaRPr lang="en-US"/>
          </a:p>
        </p:txBody>
      </p:sp>
    </p:spTree>
    <p:extLst>
      <p:ext uri="{BB962C8B-B14F-4D97-AF65-F5344CB8AC3E}">
        <p14:creationId xmlns:p14="http://schemas.microsoft.com/office/powerpoint/2010/main" val="3966043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70173B2-124D-4BC8-AF9F-167E85A21D5D}" type="slidenum">
              <a:rPr lang="en-US" smtClean="0"/>
              <a:pPr>
                <a:defRPr/>
              </a:pPr>
              <a:t>37</a:t>
            </a:fld>
            <a:endParaRPr lang="en-US"/>
          </a:p>
        </p:txBody>
      </p:sp>
    </p:spTree>
    <p:extLst>
      <p:ext uri="{BB962C8B-B14F-4D97-AF65-F5344CB8AC3E}">
        <p14:creationId xmlns:p14="http://schemas.microsoft.com/office/powerpoint/2010/main" val="3331583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70173B2-124D-4BC8-AF9F-167E85A21D5D}" type="slidenum">
              <a:rPr lang="en-US" smtClean="0">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1727921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0188" indent="-230188">
              <a:lnSpc>
                <a:spcPct val="85000"/>
              </a:lnSpc>
              <a:spcBef>
                <a:spcPct val="15000"/>
              </a:spcBef>
              <a:buFont typeface="Wingdings" pitchFamily="2" charset="2"/>
              <a:buChar char="§"/>
            </a:pPr>
            <a:endParaRPr lang="en-US" dirty="0" smtClean="0"/>
          </a:p>
        </p:txBody>
      </p:sp>
      <p:sp>
        <p:nvSpPr>
          <p:cNvPr id="4" name="Slide Number Placeholder 3"/>
          <p:cNvSpPr>
            <a:spLocks noGrp="1"/>
          </p:cNvSpPr>
          <p:nvPr>
            <p:ph type="sldNum" sz="quarter" idx="10"/>
          </p:nvPr>
        </p:nvSpPr>
        <p:spPr/>
        <p:txBody>
          <a:bodyPr/>
          <a:lstStyle/>
          <a:p>
            <a:fld id="{33D4677B-C5CE-4183-A13D-EB29CCD21300}" type="slidenum">
              <a:rPr lang="en-US" smtClean="0"/>
              <a:pPr/>
              <a:t>42</a:t>
            </a:fld>
            <a:endParaRPr lang="en-US"/>
          </a:p>
        </p:txBody>
      </p:sp>
    </p:spTree>
    <p:extLst>
      <p:ext uri="{BB962C8B-B14F-4D97-AF65-F5344CB8AC3E}">
        <p14:creationId xmlns:p14="http://schemas.microsoft.com/office/powerpoint/2010/main" val="573233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pPr/>
              <a:t>52</a:t>
            </a:fld>
            <a:endParaRPr lang="en-US"/>
          </a:p>
        </p:txBody>
      </p:sp>
    </p:spTree>
    <p:extLst>
      <p:ext uri="{BB962C8B-B14F-4D97-AF65-F5344CB8AC3E}">
        <p14:creationId xmlns:p14="http://schemas.microsoft.com/office/powerpoint/2010/main" val="990284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3408E24-CD6D-F245-BA50-44436EA38975}" type="datetimeFigureOut">
              <a:rPr lang="en-US" smtClean="0"/>
              <a:t>10/23/2014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213543687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408E24-CD6D-F245-BA50-44436EA38975}" type="datetimeFigureOut">
              <a:rPr lang="en-US" smtClean="0"/>
              <a:t>10/23/2014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2579260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408E24-CD6D-F245-BA50-44436EA38975}" type="datetimeFigureOut">
              <a:rPr lang="en-US" smtClean="0"/>
              <a:t>10/23/2014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2376151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atin typeface="Franklin Gothic Demi" pitchFamily="34" charset="0"/>
              </a:defRPr>
            </a:lvl1pPr>
          </a:lstStyle>
          <a:p>
            <a:r>
              <a:rPr lang="en-US" smtClean="0"/>
              <a:t>Click to edit Master title style</a:t>
            </a:r>
            <a:endParaRPr lang="en-US" dirty="0"/>
          </a:p>
        </p:txBody>
      </p:sp>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pPr/>
              <a:t>‹#›</a:t>
            </a:fld>
            <a:endParaRPr lang="en-US" dirty="0"/>
          </a:p>
        </p:txBody>
      </p:sp>
    </p:spTree>
    <p:extLst>
      <p:ext uri="{BB962C8B-B14F-4D97-AF65-F5344CB8AC3E}">
        <p14:creationId xmlns:p14="http://schemas.microsoft.com/office/powerpoint/2010/main" val="47553115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962400" y="0"/>
            <a:ext cx="5181600" cy="914400"/>
          </a:xfrm>
        </p:spPr>
        <p:txBody>
          <a:bodyPr/>
          <a:lstStyle>
            <a:lvl1pPr>
              <a:defRPr>
                <a:solidFill>
                  <a:schemeClr val="tx1"/>
                </a:solidFill>
              </a:defRPr>
            </a:lvl1pPr>
          </a:lstStyle>
          <a:p>
            <a:r>
              <a:rPr lang="en-US" dirty="0" smtClean="0"/>
              <a:t>Click to edit Master title style</a:t>
            </a:r>
            <a:endParaRPr lang="en-US" dirty="0"/>
          </a:p>
        </p:txBody>
      </p:sp>
      <p:sp>
        <p:nvSpPr>
          <p:cNvPr id="7" name="Content Placeholder 6"/>
          <p:cNvSpPr>
            <a:spLocks noGrp="1"/>
          </p:cNvSpPr>
          <p:nvPr>
            <p:ph sz="quarter" idx="11"/>
          </p:nvPr>
        </p:nvSpPr>
        <p:spPr>
          <a:xfrm>
            <a:off x="457200" y="1828800"/>
            <a:ext cx="3931920" cy="3757613"/>
          </a:xfrm>
        </p:spPr>
        <p:txBody>
          <a:bodyPr/>
          <a:lstStyle>
            <a:lvl1pPr>
              <a:defRPr sz="22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Content Placeholder 6"/>
          <p:cNvSpPr>
            <a:spLocks noGrp="1"/>
          </p:cNvSpPr>
          <p:nvPr>
            <p:ph sz="quarter" idx="12"/>
          </p:nvPr>
        </p:nvSpPr>
        <p:spPr>
          <a:xfrm>
            <a:off x="4733108" y="1828800"/>
            <a:ext cx="3931920" cy="3757613"/>
          </a:xfrm>
        </p:spPr>
        <p:txBody>
          <a:bodyPr/>
          <a:lstStyle>
            <a:lvl1pPr>
              <a:defRPr sz="22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13"/>
          </p:nvPr>
        </p:nvSpPr>
        <p:spPr>
          <a:xfrm>
            <a:off x="8323943" y="6291943"/>
            <a:ext cx="613228"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pPr/>
              <a:t>‹#›</a:t>
            </a:fld>
            <a:endParaRPr lang="en-US" dirty="0"/>
          </a:p>
        </p:txBody>
      </p:sp>
    </p:spTree>
    <p:extLst>
      <p:ext uri="{BB962C8B-B14F-4D97-AF65-F5344CB8AC3E}">
        <p14:creationId xmlns:p14="http://schemas.microsoft.com/office/powerpoint/2010/main" val="218210646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5" name="Group 4"/>
          <p:cNvGrpSpPr/>
          <p:nvPr/>
        </p:nvGrpSpPr>
        <p:grpSpPr>
          <a:xfrm>
            <a:off x="-7257" y="0"/>
            <a:ext cx="9153144" cy="4284096"/>
            <a:chOff x="-7257" y="0"/>
            <a:chExt cx="9153144" cy="4284096"/>
          </a:xfrm>
          <a:solidFill>
            <a:schemeClr val="accent4">
              <a:lumMod val="50000"/>
            </a:schemeClr>
          </a:solidFill>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b="93462"/>
            <a:stretch/>
          </p:blipFill>
          <p:spPr>
            <a:xfrm>
              <a:off x="377" y="0"/>
              <a:ext cx="9143245" cy="259435"/>
            </a:xfrm>
            <a:prstGeom prst="rect">
              <a:avLst/>
            </a:prstGeom>
            <a:grpFill/>
          </p:spPr>
        </p:pic>
        <p:sp>
          <p:nvSpPr>
            <p:cNvPr id="6" name="Freeform 5"/>
            <p:cNvSpPr/>
            <p:nvPr userDrawn="1"/>
          </p:nvSpPr>
          <p:spPr>
            <a:xfrm>
              <a:off x="-7257" y="3824402"/>
              <a:ext cx="9153144" cy="459694"/>
            </a:xfrm>
            <a:custGeom>
              <a:avLst/>
              <a:gdLst>
                <a:gd name="connsiteX0" fmla="*/ 0 w 9158514"/>
                <a:gd name="connsiteY0" fmla="*/ 246743 h 464457"/>
                <a:gd name="connsiteX1" fmla="*/ 2024743 w 9158514"/>
                <a:gd name="connsiteY1" fmla="*/ 246743 h 464457"/>
                <a:gd name="connsiteX2" fmla="*/ 2256971 w 9158514"/>
                <a:gd name="connsiteY2" fmla="*/ 464457 h 464457"/>
                <a:gd name="connsiteX3" fmla="*/ 9158514 w 9158514"/>
                <a:gd name="connsiteY3" fmla="*/ 464457 h 464457"/>
                <a:gd name="connsiteX4" fmla="*/ 9158514 w 9158514"/>
                <a:gd name="connsiteY4" fmla="*/ 0 h 464457"/>
                <a:gd name="connsiteX5" fmla="*/ 7257 w 9158514"/>
                <a:gd name="connsiteY5" fmla="*/ 0 h 464457"/>
                <a:gd name="connsiteX6" fmla="*/ 0 w 9158514"/>
                <a:gd name="connsiteY6" fmla="*/ 246743 h 464457"/>
                <a:gd name="connsiteX0" fmla="*/ 7043 w 9165557"/>
                <a:gd name="connsiteY0" fmla="*/ 246743 h 464457"/>
                <a:gd name="connsiteX1" fmla="*/ 2031786 w 9165557"/>
                <a:gd name="connsiteY1" fmla="*/ 246743 h 464457"/>
                <a:gd name="connsiteX2" fmla="*/ 2264014 w 9165557"/>
                <a:gd name="connsiteY2" fmla="*/ 464457 h 464457"/>
                <a:gd name="connsiteX3" fmla="*/ 9165557 w 9165557"/>
                <a:gd name="connsiteY3" fmla="*/ 464457 h 464457"/>
                <a:gd name="connsiteX4" fmla="*/ 9165557 w 9165557"/>
                <a:gd name="connsiteY4" fmla="*/ 0 h 464457"/>
                <a:gd name="connsiteX5" fmla="*/ 0 w 9165557"/>
                <a:gd name="connsiteY5" fmla="*/ 4763 h 464457"/>
                <a:gd name="connsiteX6" fmla="*/ 7043 w 9165557"/>
                <a:gd name="connsiteY6" fmla="*/ 246743 h 464457"/>
                <a:gd name="connsiteX0" fmla="*/ 2276 w 9160790"/>
                <a:gd name="connsiteY0" fmla="*/ 246743 h 464457"/>
                <a:gd name="connsiteX1" fmla="*/ 2027019 w 9160790"/>
                <a:gd name="connsiteY1" fmla="*/ 246743 h 464457"/>
                <a:gd name="connsiteX2" fmla="*/ 2259247 w 9160790"/>
                <a:gd name="connsiteY2" fmla="*/ 464457 h 464457"/>
                <a:gd name="connsiteX3" fmla="*/ 9160790 w 9160790"/>
                <a:gd name="connsiteY3" fmla="*/ 464457 h 464457"/>
                <a:gd name="connsiteX4" fmla="*/ 9160790 w 9160790"/>
                <a:gd name="connsiteY4" fmla="*/ 0 h 464457"/>
                <a:gd name="connsiteX5" fmla="*/ 0 w 9160790"/>
                <a:gd name="connsiteY5" fmla="*/ 4763 h 464457"/>
                <a:gd name="connsiteX6" fmla="*/ 2276 w 9160790"/>
                <a:gd name="connsiteY6" fmla="*/ 246743 h 464457"/>
                <a:gd name="connsiteX0" fmla="*/ 2276 w 9160790"/>
                <a:gd name="connsiteY0" fmla="*/ 241980 h 459694"/>
                <a:gd name="connsiteX1" fmla="*/ 2027019 w 9160790"/>
                <a:gd name="connsiteY1" fmla="*/ 241980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86792 w 9160790"/>
                <a:gd name="connsiteY1" fmla="*/ 116619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122918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22918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2813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790" h="459694">
                  <a:moveTo>
                    <a:pt x="2276" y="144349"/>
                  </a:moveTo>
                  <a:lnTo>
                    <a:pt x="1917774" y="142813"/>
                  </a:lnTo>
                  <a:lnTo>
                    <a:pt x="2259247" y="459694"/>
                  </a:lnTo>
                  <a:lnTo>
                    <a:pt x="9160790" y="459694"/>
                  </a:lnTo>
                  <a:lnTo>
                    <a:pt x="9160790" y="2381"/>
                  </a:lnTo>
                  <a:lnTo>
                    <a:pt x="0" y="0"/>
                  </a:lnTo>
                  <a:cubicBezTo>
                    <a:pt x="759" y="80660"/>
                    <a:pt x="1517" y="63689"/>
                    <a:pt x="2276" y="144349"/>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2" name="Title 1"/>
          <p:cNvSpPr>
            <a:spLocks noGrp="1"/>
          </p:cNvSpPr>
          <p:nvPr>
            <p:ph type="ctrTitle"/>
          </p:nvPr>
        </p:nvSpPr>
        <p:spPr>
          <a:xfrm>
            <a:off x="2286000" y="4595647"/>
            <a:ext cx="5810063" cy="512381"/>
          </a:xfrm>
        </p:spPr>
        <p:txBody>
          <a:bodyPr>
            <a:noAutofit/>
          </a:bodyPr>
          <a:lstStyle>
            <a:lvl1pPr>
              <a:lnSpc>
                <a:spcPts val="2600"/>
              </a:lnSpc>
              <a:defRPr sz="2400" b="1" cap="none" baseline="0">
                <a:solidFill>
                  <a:schemeClr val="tx1"/>
                </a:solidFill>
                <a:latin typeface="Franklin Gothic Medium"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2286000" y="5135460"/>
            <a:ext cx="5804620" cy="401242"/>
          </a:xfrm>
        </p:spPr>
        <p:txBody>
          <a:bodyPr>
            <a:noAutofit/>
          </a:bodyPr>
          <a:lstStyle>
            <a:lvl1pPr marL="0" indent="0" algn="l">
              <a:spcBef>
                <a:spcPts val="0"/>
              </a:spcBef>
              <a:buNone/>
              <a:defRPr sz="1800" b="0" baseline="0">
                <a:solidFill>
                  <a:schemeClr val="accent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ext Placeholder 7"/>
          <p:cNvSpPr>
            <a:spLocks noGrp="1"/>
          </p:cNvSpPr>
          <p:nvPr>
            <p:ph type="body" sz="quarter" idx="10"/>
          </p:nvPr>
        </p:nvSpPr>
        <p:spPr>
          <a:xfrm>
            <a:off x="2285999" y="5733288"/>
            <a:ext cx="5809593" cy="283464"/>
          </a:xfrm>
        </p:spPr>
        <p:txBody>
          <a:bodyPr anchor="ctr" anchorCtr="0">
            <a:noAutofit/>
          </a:bodyPr>
          <a:lstStyle>
            <a:lvl1pPr marL="0" marR="0" indent="0" algn="l" defTabSz="914400" rtl="0" eaLnBrk="1" fontAlgn="auto" latinLnBrk="0" hangingPunct="1">
              <a:lnSpc>
                <a:spcPct val="100000"/>
              </a:lnSpc>
              <a:spcBef>
                <a:spcPts val="0"/>
              </a:spcBef>
              <a:spcAft>
                <a:spcPts val="0"/>
              </a:spcAft>
              <a:buClr>
                <a:schemeClr val="tx2"/>
              </a:buClr>
              <a:buSzTx/>
              <a:buFont typeface="Arial"/>
              <a:buNone/>
              <a:tabLst/>
              <a:defRPr sz="1200">
                <a:solidFill>
                  <a:schemeClr val="tx1"/>
                </a:solidFill>
                <a:latin typeface="Franklin Gothic Medium" pitchFamily="34" charset="0"/>
              </a:defRPr>
            </a:lvl1pPr>
            <a:lvl2pPr marL="342900" indent="0">
              <a:buNone/>
              <a:defRPr sz="1100"/>
            </a:lvl2pPr>
            <a:lvl3pPr marL="742950" indent="0">
              <a:buNone/>
              <a:defRPr sz="1100"/>
            </a:lvl3pPr>
            <a:lvl4pPr marL="1028700" indent="0">
              <a:buNone/>
              <a:defRPr sz="1100"/>
            </a:lvl4pPr>
            <a:lvl5pPr marL="1828800" indent="0">
              <a:buNone/>
              <a:defRPr sz="1100"/>
            </a:lvl5pPr>
          </a:lstStyle>
          <a:p>
            <a:pPr marL="0" marR="0" lvl="0" indent="0" algn="l" defTabSz="914400" rtl="0" eaLnBrk="1" fontAlgn="auto" latinLnBrk="0" hangingPunct="1">
              <a:lnSpc>
                <a:spcPct val="100000"/>
              </a:lnSpc>
              <a:spcBef>
                <a:spcPts val="0"/>
              </a:spcBef>
              <a:spcAft>
                <a:spcPts val="0"/>
              </a:spcAft>
              <a:buClr>
                <a:schemeClr val="tx2"/>
              </a:buClr>
              <a:buSzTx/>
              <a:buFont typeface="Arial"/>
              <a:buNone/>
              <a:tabLst/>
              <a:defRPr/>
            </a:pPr>
            <a:r>
              <a:rPr lang="en-US" smtClean="0"/>
              <a:t>Click to edit Master text styles</a:t>
            </a:r>
          </a:p>
        </p:txBody>
      </p:sp>
      <p:pic>
        <p:nvPicPr>
          <p:cNvPr id="9" name="Picture 4" descr="http://bigdatawg.nist.gov/NISTBigDataBanner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433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28382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a:solidFill>
                  <a:schemeClr val="tx1"/>
                </a:solidFill>
                <a:latin typeface="Franklin Gothic Dem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828800"/>
            <a:ext cx="8229600" cy="4114800"/>
          </a:xfrm>
        </p:spPr>
        <p:txBody>
          <a:bodyPr>
            <a:noAutofit/>
          </a:bodyPr>
          <a:lstStyle>
            <a:lvl1pPr marL="231775" indent="-231775">
              <a:defRPr sz="2200">
                <a:latin typeface="Franklin Gothic Medium" pitchFamily="34" charset="0"/>
              </a:defRPr>
            </a:lvl1pPr>
            <a:lvl2pPr>
              <a:defRPr sz="2000">
                <a:latin typeface="Franklin Gothic Medium" pitchFamily="34" charset="0"/>
              </a:defRPr>
            </a:lvl2pPr>
            <a:lvl3pPr>
              <a:defRPr sz="1800">
                <a:latin typeface="Franklin Gothic Medium" pitchFamily="34" charset="0"/>
              </a:defRPr>
            </a:lvl3pPr>
            <a:lvl4pPr>
              <a:buClr>
                <a:schemeClr val="bg1">
                  <a:lumMod val="75000"/>
                </a:schemeClr>
              </a:buClr>
              <a:defRPr sz="1600">
                <a:latin typeface="Franklin Gothic Medium" pitchFamily="34"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a:xfrm>
            <a:off x="8323942" y="6291943"/>
            <a:ext cx="645887" cy="293913"/>
          </a:xfrm>
          <a:prstGeom prst="rect">
            <a:avLst/>
          </a:prstGeom>
        </p:spPr>
        <p:txBody>
          <a:bodyPr/>
          <a:lstStyle>
            <a:lvl1pPr>
              <a:defRPr sz="2000" b="0">
                <a:solidFill>
                  <a:schemeClr val="tx1"/>
                </a:solidFill>
                <a:latin typeface="Arial" panose="020B0604020202020204" pitchFamily="34" charset="0"/>
                <a:cs typeface="Arial" panose="020B0604020202020204"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806593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1744490"/>
            <a:ext cx="6111860" cy="566924"/>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4" name="Slide Number Placeholder 5"/>
          <p:cNvSpPr>
            <a:spLocks noGrp="1"/>
          </p:cNvSpPr>
          <p:nvPr>
            <p:ph type="sldNum" sz="quarter" idx="12"/>
          </p:nvPr>
        </p:nvSpPr>
        <p:spPr>
          <a:xfrm>
            <a:off x="8323943" y="6291943"/>
            <a:ext cx="460828" cy="293913"/>
          </a:xfrm>
          <a:prstGeom prst="rect">
            <a:avLst/>
          </a:prstGeom>
        </p:spPr>
        <p:txBody>
          <a:bodyPr/>
          <a:lstStyle>
            <a:lvl1pPr>
              <a:defRPr sz="2000" b="0">
                <a:solidFill>
                  <a:schemeClr val="tx1"/>
                </a:solidFill>
                <a:latin typeface="Franklin Gothic Medium"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3516520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3" y="6291943"/>
            <a:ext cx="460828"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8107376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2" y="6291943"/>
            <a:ext cx="602343"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70813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E91A8F5D-09CF-4B12-BCB2-FCB998BDD8B8}" type="datetimeFigureOut">
              <a:rPr lang="en-US" smtClean="0">
                <a:solidFill>
                  <a:prstClr val="black">
                    <a:tint val="75000"/>
                  </a:prstClr>
                </a:solidFill>
              </a:rPr>
              <a:pPr defTabSz="914400"/>
              <a:t>10/23/2014</a:t>
            </a:fld>
            <a:endParaRPr lang="en-US">
              <a:solidFill>
                <a:prstClr val="black">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16339C3C-0F6E-4C9D-9BD6-336196307036}"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72909278"/>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408E24-CD6D-F245-BA50-44436EA38975}" type="datetimeFigureOut">
              <a:rPr lang="en-US" smtClean="0"/>
              <a:t>10/23/2014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124620931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EF3C2F90-AF55-4721-B57A-3E9E907EFA96}" type="datetimeFigureOut">
              <a:rPr lang="en-US" smtClean="0">
                <a:solidFill>
                  <a:prstClr val="black">
                    <a:tint val="75000"/>
                  </a:prstClr>
                </a:solidFill>
              </a:rPr>
              <a:pPr defTabSz="914400"/>
              <a:t>10/23/2014</a:t>
            </a:fld>
            <a:endParaRPr lang="en-US">
              <a:solidFill>
                <a:prstClr val="black">
                  <a:tint val="75000"/>
                </a:prst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277CC54B-F56B-44F2-8EAB-AB16C6971E6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953147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5" name="Group 4"/>
          <p:cNvGrpSpPr/>
          <p:nvPr/>
        </p:nvGrpSpPr>
        <p:grpSpPr>
          <a:xfrm>
            <a:off x="-7257" y="0"/>
            <a:ext cx="9153144" cy="4284096"/>
            <a:chOff x="-7257" y="0"/>
            <a:chExt cx="9153144" cy="4284096"/>
          </a:xfrm>
          <a:solidFill>
            <a:schemeClr val="accent4">
              <a:lumMod val="50000"/>
            </a:schemeClr>
          </a:solidFill>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b="93462"/>
            <a:stretch/>
          </p:blipFill>
          <p:spPr>
            <a:xfrm>
              <a:off x="377" y="0"/>
              <a:ext cx="9143245" cy="259435"/>
            </a:xfrm>
            <a:prstGeom prst="rect">
              <a:avLst/>
            </a:prstGeom>
            <a:grpFill/>
          </p:spPr>
        </p:pic>
        <p:sp>
          <p:nvSpPr>
            <p:cNvPr id="6" name="Freeform 5"/>
            <p:cNvSpPr/>
            <p:nvPr userDrawn="1"/>
          </p:nvSpPr>
          <p:spPr>
            <a:xfrm>
              <a:off x="-7257" y="3824402"/>
              <a:ext cx="9153144" cy="459694"/>
            </a:xfrm>
            <a:custGeom>
              <a:avLst/>
              <a:gdLst>
                <a:gd name="connsiteX0" fmla="*/ 0 w 9158514"/>
                <a:gd name="connsiteY0" fmla="*/ 246743 h 464457"/>
                <a:gd name="connsiteX1" fmla="*/ 2024743 w 9158514"/>
                <a:gd name="connsiteY1" fmla="*/ 246743 h 464457"/>
                <a:gd name="connsiteX2" fmla="*/ 2256971 w 9158514"/>
                <a:gd name="connsiteY2" fmla="*/ 464457 h 464457"/>
                <a:gd name="connsiteX3" fmla="*/ 9158514 w 9158514"/>
                <a:gd name="connsiteY3" fmla="*/ 464457 h 464457"/>
                <a:gd name="connsiteX4" fmla="*/ 9158514 w 9158514"/>
                <a:gd name="connsiteY4" fmla="*/ 0 h 464457"/>
                <a:gd name="connsiteX5" fmla="*/ 7257 w 9158514"/>
                <a:gd name="connsiteY5" fmla="*/ 0 h 464457"/>
                <a:gd name="connsiteX6" fmla="*/ 0 w 9158514"/>
                <a:gd name="connsiteY6" fmla="*/ 246743 h 464457"/>
                <a:gd name="connsiteX0" fmla="*/ 7043 w 9165557"/>
                <a:gd name="connsiteY0" fmla="*/ 246743 h 464457"/>
                <a:gd name="connsiteX1" fmla="*/ 2031786 w 9165557"/>
                <a:gd name="connsiteY1" fmla="*/ 246743 h 464457"/>
                <a:gd name="connsiteX2" fmla="*/ 2264014 w 9165557"/>
                <a:gd name="connsiteY2" fmla="*/ 464457 h 464457"/>
                <a:gd name="connsiteX3" fmla="*/ 9165557 w 9165557"/>
                <a:gd name="connsiteY3" fmla="*/ 464457 h 464457"/>
                <a:gd name="connsiteX4" fmla="*/ 9165557 w 9165557"/>
                <a:gd name="connsiteY4" fmla="*/ 0 h 464457"/>
                <a:gd name="connsiteX5" fmla="*/ 0 w 9165557"/>
                <a:gd name="connsiteY5" fmla="*/ 4763 h 464457"/>
                <a:gd name="connsiteX6" fmla="*/ 7043 w 9165557"/>
                <a:gd name="connsiteY6" fmla="*/ 246743 h 464457"/>
                <a:gd name="connsiteX0" fmla="*/ 2276 w 9160790"/>
                <a:gd name="connsiteY0" fmla="*/ 246743 h 464457"/>
                <a:gd name="connsiteX1" fmla="*/ 2027019 w 9160790"/>
                <a:gd name="connsiteY1" fmla="*/ 246743 h 464457"/>
                <a:gd name="connsiteX2" fmla="*/ 2259247 w 9160790"/>
                <a:gd name="connsiteY2" fmla="*/ 464457 h 464457"/>
                <a:gd name="connsiteX3" fmla="*/ 9160790 w 9160790"/>
                <a:gd name="connsiteY3" fmla="*/ 464457 h 464457"/>
                <a:gd name="connsiteX4" fmla="*/ 9160790 w 9160790"/>
                <a:gd name="connsiteY4" fmla="*/ 0 h 464457"/>
                <a:gd name="connsiteX5" fmla="*/ 0 w 9160790"/>
                <a:gd name="connsiteY5" fmla="*/ 4763 h 464457"/>
                <a:gd name="connsiteX6" fmla="*/ 2276 w 9160790"/>
                <a:gd name="connsiteY6" fmla="*/ 246743 h 464457"/>
                <a:gd name="connsiteX0" fmla="*/ 2276 w 9160790"/>
                <a:gd name="connsiteY0" fmla="*/ 241980 h 459694"/>
                <a:gd name="connsiteX1" fmla="*/ 2027019 w 9160790"/>
                <a:gd name="connsiteY1" fmla="*/ 241980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86792 w 9160790"/>
                <a:gd name="connsiteY1" fmla="*/ 116619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122918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22918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2813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790" h="459694">
                  <a:moveTo>
                    <a:pt x="2276" y="144349"/>
                  </a:moveTo>
                  <a:lnTo>
                    <a:pt x="1917774" y="142813"/>
                  </a:lnTo>
                  <a:lnTo>
                    <a:pt x="2259247" y="459694"/>
                  </a:lnTo>
                  <a:lnTo>
                    <a:pt x="9160790" y="459694"/>
                  </a:lnTo>
                  <a:lnTo>
                    <a:pt x="9160790" y="2381"/>
                  </a:lnTo>
                  <a:lnTo>
                    <a:pt x="0" y="0"/>
                  </a:lnTo>
                  <a:cubicBezTo>
                    <a:pt x="759" y="80660"/>
                    <a:pt x="1517" y="63689"/>
                    <a:pt x="2276" y="144349"/>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2" name="Title 1"/>
          <p:cNvSpPr>
            <a:spLocks noGrp="1"/>
          </p:cNvSpPr>
          <p:nvPr>
            <p:ph type="ctrTitle"/>
          </p:nvPr>
        </p:nvSpPr>
        <p:spPr>
          <a:xfrm>
            <a:off x="2286000" y="4595647"/>
            <a:ext cx="5810063" cy="512381"/>
          </a:xfrm>
        </p:spPr>
        <p:txBody>
          <a:bodyPr>
            <a:noAutofit/>
          </a:bodyPr>
          <a:lstStyle>
            <a:lvl1pPr>
              <a:lnSpc>
                <a:spcPts val="2600"/>
              </a:lnSpc>
              <a:defRPr sz="2400" b="1" cap="none" baseline="0">
                <a:solidFill>
                  <a:schemeClr val="tx1"/>
                </a:solidFill>
                <a:latin typeface="Franklin Gothic Medium"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2286000" y="5135460"/>
            <a:ext cx="5804620" cy="401242"/>
          </a:xfrm>
        </p:spPr>
        <p:txBody>
          <a:bodyPr>
            <a:noAutofit/>
          </a:bodyPr>
          <a:lstStyle>
            <a:lvl1pPr marL="0" indent="0" algn="l">
              <a:spcBef>
                <a:spcPts val="0"/>
              </a:spcBef>
              <a:buNone/>
              <a:defRPr sz="1800" b="0" baseline="0">
                <a:solidFill>
                  <a:schemeClr val="accent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ext Placeholder 7"/>
          <p:cNvSpPr>
            <a:spLocks noGrp="1"/>
          </p:cNvSpPr>
          <p:nvPr>
            <p:ph type="body" sz="quarter" idx="10"/>
          </p:nvPr>
        </p:nvSpPr>
        <p:spPr>
          <a:xfrm>
            <a:off x="2285999" y="5733288"/>
            <a:ext cx="5809593" cy="283464"/>
          </a:xfrm>
        </p:spPr>
        <p:txBody>
          <a:bodyPr anchor="ctr" anchorCtr="0">
            <a:noAutofit/>
          </a:bodyPr>
          <a:lstStyle>
            <a:lvl1pPr marL="0" marR="0" indent="0" algn="l" defTabSz="914400" rtl="0" eaLnBrk="1" fontAlgn="auto" latinLnBrk="0" hangingPunct="1">
              <a:lnSpc>
                <a:spcPct val="100000"/>
              </a:lnSpc>
              <a:spcBef>
                <a:spcPts val="0"/>
              </a:spcBef>
              <a:spcAft>
                <a:spcPts val="0"/>
              </a:spcAft>
              <a:buClr>
                <a:schemeClr val="tx2"/>
              </a:buClr>
              <a:buSzTx/>
              <a:buFont typeface="Arial"/>
              <a:buNone/>
              <a:tabLst/>
              <a:defRPr sz="1200">
                <a:solidFill>
                  <a:schemeClr val="tx1"/>
                </a:solidFill>
                <a:latin typeface="Franklin Gothic Medium" pitchFamily="34" charset="0"/>
              </a:defRPr>
            </a:lvl1pPr>
            <a:lvl2pPr marL="342900" indent="0">
              <a:buNone/>
              <a:defRPr sz="1100"/>
            </a:lvl2pPr>
            <a:lvl3pPr marL="742950" indent="0">
              <a:buNone/>
              <a:defRPr sz="1100"/>
            </a:lvl3pPr>
            <a:lvl4pPr marL="1028700" indent="0">
              <a:buNone/>
              <a:defRPr sz="1100"/>
            </a:lvl4pPr>
            <a:lvl5pPr marL="1828800" indent="0">
              <a:buNone/>
              <a:defRPr sz="1100"/>
            </a:lvl5pPr>
          </a:lstStyle>
          <a:p>
            <a:pPr marL="0" marR="0" lvl="0" indent="0" algn="l" defTabSz="914400" rtl="0" eaLnBrk="1" fontAlgn="auto" latinLnBrk="0" hangingPunct="1">
              <a:lnSpc>
                <a:spcPct val="100000"/>
              </a:lnSpc>
              <a:spcBef>
                <a:spcPts val="0"/>
              </a:spcBef>
              <a:spcAft>
                <a:spcPts val="0"/>
              </a:spcAft>
              <a:buClr>
                <a:schemeClr val="tx2"/>
              </a:buClr>
              <a:buSzTx/>
              <a:buFont typeface="Arial"/>
              <a:buNone/>
              <a:tabLst/>
              <a:defRPr/>
            </a:pPr>
            <a:r>
              <a:rPr lang="en-US" smtClean="0"/>
              <a:t>Click to edit Master text styles</a:t>
            </a:r>
          </a:p>
        </p:txBody>
      </p:sp>
      <p:pic>
        <p:nvPicPr>
          <p:cNvPr id="9" name="Picture 4" descr="http://bigdatawg.nist.gov/NISTBigDataBanner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433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5654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a:solidFill>
                  <a:schemeClr val="tx1"/>
                </a:solidFill>
                <a:latin typeface="Franklin Gothic Dem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828800"/>
            <a:ext cx="8229600" cy="4114800"/>
          </a:xfrm>
        </p:spPr>
        <p:txBody>
          <a:bodyPr>
            <a:noAutofit/>
          </a:bodyPr>
          <a:lstStyle>
            <a:lvl1pPr marL="231775" indent="-231775">
              <a:defRPr sz="2200">
                <a:latin typeface="Franklin Gothic Medium" pitchFamily="34" charset="0"/>
              </a:defRPr>
            </a:lvl1pPr>
            <a:lvl2pPr>
              <a:defRPr sz="2000">
                <a:latin typeface="Franklin Gothic Medium" pitchFamily="34" charset="0"/>
              </a:defRPr>
            </a:lvl2pPr>
            <a:lvl3pPr>
              <a:defRPr sz="1800">
                <a:latin typeface="Franklin Gothic Medium" pitchFamily="34" charset="0"/>
              </a:defRPr>
            </a:lvl3pPr>
            <a:lvl4pPr>
              <a:buClr>
                <a:schemeClr val="bg1">
                  <a:lumMod val="75000"/>
                </a:schemeClr>
              </a:buClr>
              <a:defRPr sz="1600">
                <a:latin typeface="Franklin Gothic Medium" pitchFamily="34"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a:xfrm>
            <a:off x="8323942" y="6291943"/>
            <a:ext cx="645887" cy="293913"/>
          </a:xfrm>
          <a:prstGeom prst="rect">
            <a:avLst/>
          </a:prstGeom>
        </p:spPr>
        <p:txBody>
          <a:bodyPr/>
          <a:lstStyle>
            <a:lvl1pPr>
              <a:defRPr sz="2000" b="0">
                <a:solidFill>
                  <a:schemeClr val="tx1"/>
                </a:solidFill>
                <a:latin typeface="Arial" panose="020B0604020202020204" pitchFamily="34" charset="0"/>
                <a:cs typeface="Arial" panose="020B0604020202020204"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6090903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1744490"/>
            <a:ext cx="6111860" cy="566924"/>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4" name="Slide Number Placeholder 5"/>
          <p:cNvSpPr>
            <a:spLocks noGrp="1"/>
          </p:cNvSpPr>
          <p:nvPr>
            <p:ph type="sldNum" sz="quarter" idx="12"/>
          </p:nvPr>
        </p:nvSpPr>
        <p:spPr>
          <a:xfrm>
            <a:off x="8323943" y="6291943"/>
            <a:ext cx="460828" cy="293913"/>
          </a:xfrm>
          <a:prstGeom prst="rect">
            <a:avLst/>
          </a:prstGeom>
        </p:spPr>
        <p:txBody>
          <a:bodyPr/>
          <a:lstStyle>
            <a:lvl1pPr>
              <a:defRPr sz="2000" b="0">
                <a:solidFill>
                  <a:schemeClr val="tx1"/>
                </a:solidFill>
                <a:latin typeface="Franklin Gothic Medium"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24264434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3" y="6291943"/>
            <a:ext cx="460828"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9137795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2" y="6291943"/>
            <a:ext cx="602343"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84852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E91A8F5D-09CF-4B12-BCB2-FCB998BDD8B8}" type="datetimeFigureOut">
              <a:rPr lang="en-US" smtClean="0">
                <a:solidFill>
                  <a:prstClr val="black">
                    <a:tint val="75000"/>
                  </a:prstClr>
                </a:solidFill>
              </a:rPr>
              <a:pPr defTabSz="914400"/>
              <a:t>10/23/2014</a:t>
            </a:fld>
            <a:endParaRPr lang="en-US">
              <a:solidFill>
                <a:prstClr val="black">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16339C3C-0F6E-4C9D-9BD6-336196307036}"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542874683"/>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EF3C2F90-AF55-4721-B57A-3E9E907EFA96}" type="datetimeFigureOut">
              <a:rPr lang="en-US" smtClean="0">
                <a:solidFill>
                  <a:prstClr val="black">
                    <a:tint val="75000"/>
                  </a:prstClr>
                </a:solidFill>
              </a:rPr>
              <a:pPr defTabSz="914400"/>
              <a:t>10/23/2014</a:t>
            </a:fld>
            <a:endParaRPr lang="en-US">
              <a:solidFill>
                <a:prstClr val="black">
                  <a:tint val="75000"/>
                </a:prst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277CC54B-F56B-44F2-8EAB-AB16C6971E6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417778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5" name="Group 4"/>
          <p:cNvGrpSpPr/>
          <p:nvPr/>
        </p:nvGrpSpPr>
        <p:grpSpPr>
          <a:xfrm>
            <a:off x="-7257" y="0"/>
            <a:ext cx="9153144" cy="4284096"/>
            <a:chOff x="-7257" y="0"/>
            <a:chExt cx="9153144" cy="4284096"/>
          </a:xfrm>
          <a:solidFill>
            <a:schemeClr val="accent4">
              <a:lumMod val="50000"/>
            </a:schemeClr>
          </a:solidFill>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b="93462"/>
            <a:stretch/>
          </p:blipFill>
          <p:spPr>
            <a:xfrm>
              <a:off x="377" y="0"/>
              <a:ext cx="9143245" cy="259435"/>
            </a:xfrm>
            <a:prstGeom prst="rect">
              <a:avLst/>
            </a:prstGeom>
            <a:grpFill/>
          </p:spPr>
        </p:pic>
        <p:sp>
          <p:nvSpPr>
            <p:cNvPr id="6" name="Freeform 5"/>
            <p:cNvSpPr/>
            <p:nvPr userDrawn="1"/>
          </p:nvSpPr>
          <p:spPr>
            <a:xfrm>
              <a:off x="-7257" y="3824402"/>
              <a:ext cx="9153144" cy="459694"/>
            </a:xfrm>
            <a:custGeom>
              <a:avLst/>
              <a:gdLst>
                <a:gd name="connsiteX0" fmla="*/ 0 w 9158514"/>
                <a:gd name="connsiteY0" fmla="*/ 246743 h 464457"/>
                <a:gd name="connsiteX1" fmla="*/ 2024743 w 9158514"/>
                <a:gd name="connsiteY1" fmla="*/ 246743 h 464457"/>
                <a:gd name="connsiteX2" fmla="*/ 2256971 w 9158514"/>
                <a:gd name="connsiteY2" fmla="*/ 464457 h 464457"/>
                <a:gd name="connsiteX3" fmla="*/ 9158514 w 9158514"/>
                <a:gd name="connsiteY3" fmla="*/ 464457 h 464457"/>
                <a:gd name="connsiteX4" fmla="*/ 9158514 w 9158514"/>
                <a:gd name="connsiteY4" fmla="*/ 0 h 464457"/>
                <a:gd name="connsiteX5" fmla="*/ 7257 w 9158514"/>
                <a:gd name="connsiteY5" fmla="*/ 0 h 464457"/>
                <a:gd name="connsiteX6" fmla="*/ 0 w 9158514"/>
                <a:gd name="connsiteY6" fmla="*/ 246743 h 464457"/>
                <a:gd name="connsiteX0" fmla="*/ 7043 w 9165557"/>
                <a:gd name="connsiteY0" fmla="*/ 246743 h 464457"/>
                <a:gd name="connsiteX1" fmla="*/ 2031786 w 9165557"/>
                <a:gd name="connsiteY1" fmla="*/ 246743 h 464457"/>
                <a:gd name="connsiteX2" fmla="*/ 2264014 w 9165557"/>
                <a:gd name="connsiteY2" fmla="*/ 464457 h 464457"/>
                <a:gd name="connsiteX3" fmla="*/ 9165557 w 9165557"/>
                <a:gd name="connsiteY3" fmla="*/ 464457 h 464457"/>
                <a:gd name="connsiteX4" fmla="*/ 9165557 w 9165557"/>
                <a:gd name="connsiteY4" fmla="*/ 0 h 464457"/>
                <a:gd name="connsiteX5" fmla="*/ 0 w 9165557"/>
                <a:gd name="connsiteY5" fmla="*/ 4763 h 464457"/>
                <a:gd name="connsiteX6" fmla="*/ 7043 w 9165557"/>
                <a:gd name="connsiteY6" fmla="*/ 246743 h 464457"/>
                <a:gd name="connsiteX0" fmla="*/ 2276 w 9160790"/>
                <a:gd name="connsiteY0" fmla="*/ 246743 h 464457"/>
                <a:gd name="connsiteX1" fmla="*/ 2027019 w 9160790"/>
                <a:gd name="connsiteY1" fmla="*/ 246743 h 464457"/>
                <a:gd name="connsiteX2" fmla="*/ 2259247 w 9160790"/>
                <a:gd name="connsiteY2" fmla="*/ 464457 h 464457"/>
                <a:gd name="connsiteX3" fmla="*/ 9160790 w 9160790"/>
                <a:gd name="connsiteY3" fmla="*/ 464457 h 464457"/>
                <a:gd name="connsiteX4" fmla="*/ 9160790 w 9160790"/>
                <a:gd name="connsiteY4" fmla="*/ 0 h 464457"/>
                <a:gd name="connsiteX5" fmla="*/ 0 w 9160790"/>
                <a:gd name="connsiteY5" fmla="*/ 4763 h 464457"/>
                <a:gd name="connsiteX6" fmla="*/ 2276 w 9160790"/>
                <a:gd name="connsiteY6" fmla="*/ 246743 h 464457"/>
                <a:gd name="connsiteX0" fmla="*/ 2276 w 9160790"/>
                <a:gd name="connsiteY0" fmla="*/ 241980 h 459694"/>
                <a:gd name="connsiteX1" fmla="*/ 2027019 w 9160790"/>
                <a:gd name="connsiteY1" fmla="*/ 241980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86792 w 9160790"/>
                <a:gd name="connsiteY1" fmla="*/ 116619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122918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22918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2813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790" h="459694">
                  <a:moveTo>
                    <a:pt x="2276" y="144349"/>
                  </a:moveTo>
                  <a:lnTo>
                    <a:pt x="1917774" y="142813"/>
                  </a:lnTo>
                  <a:lnTo>
                    <a:pt x="2259247" y="459694"/>
                  </a:lnTo>
                  <a:lnTo>
                    <a:pt x="9160790" y="459694"/>
                  </a:lnTo>
                  <a:lnTo>
                    <a:pt x="9160790" y="2381"/>
                  </a:lnTo>
                  <a:lnTo>
                    <a:pt x="0" y="0"/>
                  </a:lnTo>
                  <a:cubicBezTo>
                    <a:pt x="759" y="80660"/>
                    <a:pt x="1517" y="63689"/>
                    <a:pt x="2276" y="144349"/>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2" name="Title 1"/>
          <p:cNvSpPr>
            <a:spLocks noGrp="1"/>
          </p:cNvSpPr>
          <p:nvPr>
            <p:ph type="ctrTitle"/>
          </p:nvPr>
        </p:nvSpPr>
        <p:spPr>
          <a:xfrm>
            <a:off x="2286000" y="4595647"/>
            <a:ext cx="5810063" cy="512381"/>
          </a:xfrm>
        </p:spPr>
        <p:txBody>
          <a:bodyPr>
            <a:noAutofit/>
          </a:bodyPr>
          <a:lstStyle>
            <a:lvl1pPr>
              <a:lnSpc>
                <a:spcPts val="2600"/>
              </a:lnSpc>
              <a:defRPr sz="2400" b="1" cap="none" baseline="0">
                <a:solidFill>
                  <a:schemeClr val="tx1"/>
                </a:solidFill>
                <a:latin typeface="Franklin Gothic Medium"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2286000" y="5135460"/>
            <a:ext cx="5804620" cy="401242"/>
          </a:xfrm>
        </p:spPr>
        <p:txBody>
          <a:bodyPr>
            <a:noAutofit/>
          </a:bodyPr>
          <a:lstStyle>
            <a:lvl1pPr marL="0" indent="0" algn="l">
              <a:spcBef>
                <a:spcPts val="0"/>
              </a:spcBef>
              <a:buNone/>
              <a:defRPr sz="1800" b="0" baseline="0">
                <a:solidFill>
                  <a:schemeClr val="accent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ext Placeholder 7"/>
          <p:cNvSpPr>
            <a:spLocks noGrp="1"/>
          </p:cNvSpPr>
          <p:nvPr>
            <p:ph type="body" sz="quarter" idx="10"/>
          </p:nvPr>
        </p:nvSpPr>
        <p:spPr>
          <a:xfrm>
            <a:off x="2285999" y="5733288"/>
            <a:ext cx="5809593" cy="283464"/>
          </a:xfrm>
        </p:spPr>
        <p:txBody>
          <a:bodyPr anchor="ctr" anchorCtr="0">
            <a:noAutofit/>
          </a:bodyPr>
          <a:lstStyle>
            <a:lvl1pPr marL="0" marR="0" indent="0" algn="l" defTabSz="914400" rtl="0" eaLnBrk="1" fontAlgn="auto" latinLnBrk="0" hangingPunct="1">
              <a:lnSpc>
                <a:spcPct val="100000"/>
              </a:lnSpc>
              <a:spcBef>
                <a:spcPts val="0"/>
              </a:spcBef>
              <a:spcAft>
                <a:spcPts val="0"/>
              </a:spcAft>
              <a:buClr>
                <a:schemeClr val="tx2"/>
              </a:buClr>
              <a:buSzTx/>
              <a:buFont typeface="Arial"/>
              <a:buNone/>
              <a:tabLst/>
              <a:defRPr sz="1200">
                <a:solidFill>
                  <a:schemeClr val="tx1"/>
                </a:solidFill>
                <a:latin typeface="Franklin Gothic Medium" pitchFamily="34" charset="0"/>
              </a:defRPr>
            </a:lvl1pPr>
            <a:lvl2pPr marL="342900" indent="0">
              <a:buNone/>
              <a:defRPr sz="1100"/>
            </a:lvl2pPr>
            <a:lvl3pPr marL="742950" indent="0">
              <a:buNone/>
              <a:defRPr sz="1100"/>
            </a:lvl3pPr>
            <a:lvl4pPr marL="1028700" indent="0">
              <a:buNone/>
              <a:defRPr sz="1100"/>
            </a:lvl4pPr>
            <a:lvl5pPr marL="1828800" indent="0">
              <a:buNone/>
              <a:defRPr sz="1100"/>
            </a:lvl5pPr>
          </a:lstStyle>
          <a:p>
            <a:pPr marL="0" marR="0" lvl="0" indent="0" algn="l" defTabSz="914400" rtl="0" eaLnBrk="1" fontAlgn="auto" latinLnBrk="0" hangingPunct="1">
              <a:lnSpc>
                <a:spcPct val="100000"/>
              </a:lnSpc>
              <a:spcBef>
                <a:spcPts val="0"/>
              </a:spcBef>
              <a:spcAft>
                <a:spcPts val="0"/>
              </a:spcAft>
              <a:buClr>
                <a:schemeClr val="tx2"/>
              </a:buClr>
              <a:buSzTx/>
              <a:buFont typeface="Arial"/>
              <a:buNone/>
              <a:tabLst/>
              <a:defRPr/>
            </a:pPr>
            <a:r>
              <a:rPr lang="en-US" smtClean="0"/>
              <a:t>Click to edit Master text styles</a:t>
            </a:r>
          </a:p>
        </p:txBody>
      </p:sp>
      <p:pic>
        <p:nvPicPr>
          <p:cNvPr id="9" name="Picture 4" descr="http://bigdatawg.nist.gov/NISTBigDataBanner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433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00211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a:solidFill>
                  <a:schemeClr val="tx1"/>
                </a:solidFill>
                <a:latin typeface="Franklin Gothic Dem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828800"/>
            <a:ext cx="8229600" cy="4114800"/>
          </a:xfrm>
        </p:spPr>
        <p:txBody>
          <a:bodyPr>
            <a:noAutofit/>
          </a:bodyPr>
          <a:lstStyle>
            <a:lvl1pPr marL="231775" indent="-231775">
              <a:defRPr sz="2200">
                <a:latin typeface="Franklin Gothic Medium" pitchFamily="34" charset="0"/>
              </a:defRPr>
            </a:lvl1pPr>
            <a:lvl2pPr>
              <a:defRPr sz="2000">
                <a:latin typeface="Franklin Gothic Medium" pitchFamily="34" charset="0"/>
              </a:defRPr>
            </a:lvl2pPr>
            <a:lvl3pPr>
              <a:defRPr sz="1800">
                <a:latin typeface="Franklin Gothic Medium" pitchFamily="34" charset="0"/>
              </a:defRPr>
            </a:lvl3pPr>
            <a:lvl4pPr>
              <a:buClr>
                <a:schemeClr val="bg1">
                  <a:lumMod val="75000"/>
                </a:schemeClr>
              </a:buClr>
              <a:defRPr sz="1600">
                <a:latin typeface="Franklin Gothic Medium" pitchFamily="34"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a:xfrm>
            <a:off x="8323942" y="6291943"/>
            <a:ext cx="645887" cy="293913"/>
          </a:xfrm>
          <a:prstGeom prst="rect">
            <a:avLst/>
          </a:prstGeom>
        </p:spPr>
        <p:txBody>
          <a:bodyPr/>
          <a:lstStyle>
            <a:lvl1pPr>
              <a:defRPr sz="2000" b="0">
                <a:solidFill>
                  <a:schemeClr val="tx1"/>
                </a:solidFill>
                <a:latin typeface="Arial" panose="020B0604020202020204" pitchFamily="34" charset="0"/>
                <a:cs typeface="Arial" panose="020B0604020202020204"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2663832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408E24-CD6D-F245-BA50-44436EA38975}" type="datetimeFigureOut">
              <a:rPr lang="en-US" smtClean="0"/>
              <a:t>10/23/2014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39938977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1744490"/>
            <a:ext cx="6111860" cy="566924"/>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4" name="Slide Number Placeholder 5"/>
          <p:cNvSpPr>
            <a:spLocks noGrp="1"/>
          </p:cNvSpPr>
          <p:nvPr>
            <p:ph type="sldNum" sz="quarter" idx="12"/>
          </p:nvPr>
        </p:nvSpPr>
        <p:spPr>
          <a:xfrm>
            <a:off x="8323943" y="6291943"/>
            <a:ext cx="460828" cy="293913"/>
          </a:xfrm>
          <a:prstGeom prst="rect">
            <a:avLst/>
          </a:prstGeom>
        </p:spPr>
        <p:txBody>
          <a:bodyPr/>
          <a:lstStyle>
            <a:lvl1pPr>
              <a:defRPr sz="2000" b="0">
                <a:solidFill>
                  <a:schemeClr val="tx1"/>
                </a:solidFill>
                <a:latin typeface="Franklin Gothic Medium"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35641935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3" y="6291943"/>
            <a:ext cx="460828"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968872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2" y="6291943"/>
            <a:ext cx="602343"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64761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E91A8F5D-09CF-4B12-BCB2-FCB998BDD8B8}" type="datetimeFigureOut">
              <a:rPr lang="en-US" smtClean="0">
                <a:solidFill>
                  <a:prstClr val="black">
                    <a:tint val="75000"/>
                  </a:prstClr>
                </a:solidFill>
              </a:rPr>
              <a:pPr defTabSz="914400"/>
              <a:t>10/23/2014</a:t>
            </a:fld>
            <a:endParaRPr lang="en-US">
              <a:solidFill>
                <a:prstClr val="black">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16339C3C-0F6E-4C9D-9BD6-336196307036}"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992628117"/>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EF3C2F90-AF55-4721-B57A-3E9E907EFA96}" type="datetimeFigureOut">
              <a:rPr lang="en-US" smtClean="0">
                <a:solidFill>
                  <a:prstClr val="black">
                    <a:tint val="75000"/>
                  </a:prstClr>
                </a:solidFill>
              </a:rPr>
              <a:pPr defTabSz="914400"/>
              <a:t>10/23/2014</a:t>
            </a:fld>
            <a:endParaRPr lang="en-US">
              <a:solidFill>
                <a:prstClr val="black">
                  <a:tint val="75000"/>
                </a:prst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277CC54B-F56B-44F2-8EAB-AB16C6971E6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7261420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5" name="Group 4"/>
          <p:cNvGrpSpPr/>
          <p:nvPr/>
        </p:nvGrpSpPr>
        <p:grpSpPr>
          <a:xfrm>
            <a:off x="-7257" y="0"/>
            <a:ext cx="9153144" cy="4284096"/>
            <a:chOff x="-7257" y="0"/>
            <a:chExt cx="9153144" cy="4284096"/>
          </a:xfrm>
          <a:solidFill>
            <a:schemeClr val="accent4">
              <a:lumMod val="50000"/>
            </a:schemeClr>
          </a:solidFill>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b="93462"/>
            <a:stretch/>
          </p:blipFill>
          <p:spPr>
            <a:xfrm>
              <a:off x="377" y="0"/>
              <a:ext cx="9143245" cy="259435"/>
            </a:xfrm>
            <a:prstGeom prst="rect">
              <a:avLst/>
            </a:prstGeom>
            <a:grpFill/>
          </p:spPr>
        </p:pic>
        <p:sp>
          <p:nvSpPr>
            <p:cNvPr id="6" name="Freeform 5"/>
            <p:cNvSpPr/>
            <p:nvPr userDrawn="1"/>
          </p:nvSpPr>
          <p:spPr>
            <a:xfrm>
              <a:off x="-7257" y="3824402"/>
              <a:ext cx="9153144" cy="459694"/>
            </a:xfrm>
            <a:custGeom>
              <a:avLst/>
              <a:gdLst>
                <a:gd name="connsiteX0" fmla="*/ 0 w 9158514"/>
                <a:gd name="connsiteY0" fmla="*/ 246743 h 464457"/>
                <a:gd name="connsiteX1" fmla="*/ 2024743 w 9158514"/>
                <a:gd name="connsiteY1" fmla="*/ 246743 h 464457"/>
                <a:gd name="connsiteX2" fmla="*/ 2256971 w 9158514"/>
                <a:gd name="connsiteY2" fmla="*/ 464457 h 464457"/>
                <a:gd name="connsiteX3" fmla="*/ 9158514 w 9158514"/>
                <a:gd name="connsiteY3" fmla="*/ 464457 h 464457"/>
                <a:gd name="connsiteX4" fmla="*/ 9158514 w 9158514"/>
                <a:gd name="connsiteY4" fmla="*/ 0 h 464457"/>
                <a:gd name="connsiteX5" fmla="*/ 7257 w 9158514"/>
                <a:gd name="connsiteY5" fmla="*/ 0 h 464457"/>
                <a:gd name="connsiteX6" fmla="*/ 0 w 9158514"/>
                <a:gd name="connsiteY6" fmla="*/ 246743 h 464457"/>
                <a:gd name="connsiteX0" fmla="*/ 7043 w 9165557"/>
                <a:gd name="connsiteY0" fmla="*/ 246743 h 464457"/>
                <a:gd name="connsiteX1" fmla="*/ 2031786 w 9165557"/>
                <a:gd name="connsiteY1" fmla="*/ 246743 h 464457"/>
                <a:gd name="connsiteX2" fmla="*/ 2264014 w 9165557"/>
                <a:gd name="connsiteY2" fmla="*/ 464457 h 464457"/>
                <a:gd name="connsiteX3" fmla="*/ 9165557 w 9165557"/>
                <a:gd name="connsiteY3" fmla="*/ 464457 h 464457"/>
                <a:gd name="connsiteX4" fmla="*/ 9165557 w 9165557"/>
                <a:gd name="connsiteY4" fmla="*/ 0 h 464457"/>
                <a:gd name="connsiteX5" fmla="*/ 0 w 9165557"/>
                <a:gd name="connsiteY5" fmla="*/ 4763 h 464457"/>
                <a:gd name="connsiteX6" fmla="*/ 7043 w 9165557"/>
                <a:gd name="connsiteY6" fmla="*/ 246743 h 464457"/>
                <a:gd name="connsiteX0" fmla="*/ 2276 w 9160790"/>
                <a:gd name="connsiteY0" fmla="*/ 246743 h 464457"/>
                <a:gd name="connsiteX1" fmla="*/ 2027019 w 9160790"/>
                <a:gd name="connsiteY1" fmla="*/ 246743 h 464457"/>
                <a:gd name="connsiteX2" fmla="*/ 2259247 w 9160790"/>
                <a:gd name="connsiteY2" fmla="*/ 464457 h 464457"/>
                <a:gd name="connsiteX3" fmla="*/ 9160790 w 9160790"/>
                <a:gd name="connsiteY3" fmla="*/ 464457 h 464457"/>
                <a:gd name="connsiteX4" fmla="*/ 9160790 w 9160790"/>
                <a:gd name="connsiteY4" fmla="*/ 0 h 464457"/>
                <a:gd name="connsiteX5" fmla="*/ 0 w 9160790"/>
                <a:gd name="connsiteY5" fmla="*/ 4763 h 464457"/>
                <a:gd name="connsiteX6" fmla="*/ 2276 w 9160790"/>
                <a:gd name="connsiteY6" fmla="*/ 246743 h 464457"/>
                <a:gd name="connsiteX0" fmla="*/ 2276 w 9160790"/>
                <a:gd name="connsiteY0" fmla="*/ 241980 h 459694"/>
                <a:gd name="connsiteX1" fmla="*/ 2027019 w 9160790"/>
                <a:gd name="connsiteY1" fmla="*/ 241980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86792 w 9160790"/>
                <a:gd name="connsiteY1" fmla="*/ 116619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122918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22918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2813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790" h="459694">
                  <a:moveTo>
                    <a:pt x="2276" y="144349"/>
                  </a:moveTo>
                  <a:lnTo>
                    <a:pt x="1917774" y="142813"/>
                  </a:lnTo>
                  <a:lnTo>
                    <a:pt x="2259247" y="459694"/>
                  </a:lnTo>
                  <a:lnTo>
                    <a:pt x="9160790" y="459694"/>
                  </a:lnTo>
                  <a:lnTo>
                    <a:pt x="9160790" y="2381"/>
                  </a:lnTo>
                  <a:lnTo>
                    <a:pt x="0" y="0"/>
                  </a:lnTo>
                  <a:cubicBezTo>
                    <a:pt x="759" y="80660"/>
                    <a:pt x="1517" y="63689"/>
                    <a:pt x="2276" y="144349"/>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2" name="Title 1"/>
          <p:cNvSpPr>
            <a:spLocks noGrp="1"/>
          </p:cNvSpPr>
          <p:nvPr>
            <p:ph type="ctrTitle"/>
          </p:nvPr>
        </p:nvSpPr>
        <p:spPr>
          <a:xfrm>
            <a:off x="2286000" y="4595647"/>
            <a:ext cx="5810063" cy="512381"/>
          </a:xfrm>
        </p:spPr>
        <p:txBody>
          <a:bodyPr>
            <a:noAutofit/>
          </a:bodyPr>
          <a:lstStyle>
            <a:lvl1pPr>
              <a:lnSpc>
                <a:spcPts val="2600"/>
              </a:lnSpc>
              <a:defRPr sz="2400" b="1" cap="none" baseline="0">
                <a:solidFill>
                  <a:schemeClr val="tx1"/>
                </a:solidFill>
                <a:latin typeface="Franklin Gothic Medium"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2286000" y="5135460"/>
            <a:ext cx="5804620" cy="401242"/>
          </a:xfrm>
        </p:spPr>
        <p:txBody>
          <a:bodyPr>
            <a:noAutofit/>
          </a:bodyPr>
          <a:lstStyle>
            <a:lvl1pPr marL="0" indent="0" algn="l">
              <a:spcBef>
                <a:spcPts val="0"/>
              </a:spcBef>
              <a:buNone/>
              <a:defRPr sz="1800" b="0" baseline="0">
                <a:solidFill>
                  <a:schemeClr val="accent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ext Placeholder 7"/>
          <p:cNvSpPr>
            <a:spLocks noGrp="1"/>
          </p:cNvSpPr>
          <p:nvPr>
            <p:ph type="body" sz="quarter" idx="10"/>
          </p:nvPr>
        </p:nvSpPr>
        <p:spPr>
          <a:xfrm>
            <a:off x="2285999" y="5733288"/>
            <a:ext cx="5809593" cy="283464"/>
          </a:xfrm>
        </p:spPr>
        <p:txBody>
          <a:bodyPr anchor="ctr" anchorCtr="0">
            <a:noAutofit/>
          </a:bodyPr>
          <a:lstStyle>
            <a:lvl1pPr marL="0" marR="0" indent="0" algn="l" defTabSz="914400" rtl="0" eaLnBrk="1" fontAlgn="auto" latinLnBrk="0" hangingPunct="1">
              <a:lnSpc>
                <a:spcPct val="100000"/>
              </a:lnSpc>
              <a:spcBef>
                <a:spcPts val="0"/>
              </a:spcBef>
              <a:spcAft>
                <a:spcPts val="0"/>
              </a:spcAft>
              <a:buClr>
                <a:schemeClr val="tx2"/>
              </a:buClr>
              <a:buSzTx/>
              <a:buFont typeface="Arial"/>
              <a:buNone/>
              <a:tabLst/>
              <a:defRPr sz="1200">
                <a:solidFill>
                  <a:schemeClr val="tx1"/>
                </a:solidFill>
                <a:latin typeface="Franklin Gothic Medium" pitchFamily="34" charset="0"/>
              </a:defRPr>
            </a:lvl1pPr>
            <a:lvl2pPr marL="342900" indent="0">
              <a:buNone/>
              <a:defRPr sz="1100"/>
            </a:lvl2pPr>
            <a:lvl3pPr marL="742950" indent="0">
              <a:buNone/>
              <a:defRPr sz="1100"/>
            </a:lvl3pPr>
            <a:lvl4pPr marL="1028700" indent="0">
              <a:buNone/>
              <a:defRPr sz="1100"/>
            </a:lvl4pPr>
            <a:lvl5pPr marL="1828800" indent="0">
              <a:buNone/>
              <a:defRPr sz="1100"/>
            </a:lvl5pPr>
          </a:lstStyle>
          <a:p>
            <a:pPr marL="0" marR="0" lvl="0" indent="0" algn="l" defTabSz="914400" rtl="0" eaLnBrk="1" fontAlgn="auto" latinLnBrk="0" hangingPunct="1">
              <a:lnSpc>
                <a:spcPct val="100000"/>
              </a:lnSpc>
              <a:spcBef>
                <a:spcPts val="0"/>
              </a:spcBef>
              <a:spcAft>
                <a:spcPts val="0"/>
              </a:spcAft>
              <a:buClr>
                <a:schemeClr val="tx2"/>
              </a:buClr>
              <a:buSzTx/>
              <a:buFont typeface="Arial"/>
              <a:buNone/>
              <a:tabLst/>
              <a:defRPr/>
            </a:pPr>
            <a:r>
              <a:rPr lang="en-US" smtClean="0"/>
              <a:t>Click to edit Master text styles</a:t>
            </a:r>
          </a:p>
        </p:txBody>
      </p:sp>
      <p:pic>
        <p:nvPicPr>
          <p:cNvPr id="9" name="Picture 4" descr="http://bigdatawg.nist.gov/NISTBigDataBanner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433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81206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a:solidFill>
                  <a:schemeClr val="tx1"/>
                </a:solidFill>
                <a:latin typeface="Franklin Gothic Dem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828800"/>
            <a:ext cx="8229600" cy="4114800"/>
          </a:xfrm>
        </p:spPr>
        <p:txBody>
          <a:bodyPr>
            <a:noAutofit/>
          </a:bodyPr>
          <a:lstStyle>
            <a:lvl1pPr marL="231775" indent="-231775">
              <a:defRPr sz="2200">
                <a:latin typeface="Franklin Gothic Medium" pitchFamily="34" charset="0"/>
              </a:defRPr>
            </a:lvl1pPr>
            <a:lvl2pPr>
              <a:defRPr sz="2000">
                <a:latin typeface="Franklin Gothic Medium" pitchFamily="34" charset="0"/>
              </a:defRPr>
            </a:lvl2pPr>
            <a:lvl3pPr>
              <a:defRPr sz="1800">
                <a:latin typeface="Franklin Gothic Medium" pitchFamily="34" charset="0"/>
              </a:defRPr>
            </a:lvl3pPr>
            <a:lvl4pPr>
              <a:buClr>
                <a:schemeClr val="bg1">
                  <a:lumMod val="75000"/>
                </a:schemeClr>
              </a:buClr>
              <a:defRPr sz="1600">
                <a:latin typeface="Franklin Gothic Medium" pitchFamily="34"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a:xfrm>
            <a:off x="8323942" y="6291943"/>
            <a:ext cx="645887" cy="293913"/>
          </a:xfrm>
          <a:prstGeom prst="rect">
            <a:avLst/>
          </a:prstGeom>
        </p:spPr>
        <p:txBody>
          <a:bodyPr/>
          <a:lstStyle>
            <a:lvl1pPr>
              <a:defRPr sz="2000" b="0">
                <a:solidFill>
                  <a:schemeClr val="tx1"/>
                </a:solidFill>
                <a:latin typeface="Arial" panose="020B0604020202020204" pitchFamily="34" charset="0"/>
                <a:cs typeface="Arial" panose="020B0604020202020204"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17464459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1744490"/>
            <a:ext cx="6111860" cy="566924"/>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4" name="Slide Number Placeholder 5"/>
          <p:cNvSpPr>
            <a:spLocks noGrp="1"/>
          </p:cNvSpPr>
          <p:nvPr>
            <p:ph type="sldNum" sz="quarter" idx="12"/>
          </p:nvPr>
        </p:nvSpPr>
        <p:spPr>
          <a:xfrm>
            <a:off x="8323943" y="6291943"/>
            <a:ext cx="460828" cy="293913"/>
          </a:xfrm>
          <a:prstGeom prst="rect">
            <a:avLst/>
          </a:prstGeom>
        </p:spPr>
        <p:txBody>
          <a:bodyPr/>
          <a:lstStyle>
            <a:lvl1pPr>
              <a:defRPr sz="2000" b="0">
                <a:solidFill>
                  <a:schemeClr val="tx1"/>
                </a:solidFill>
                <a:latin typeface="Franklin Gothic Medium"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37498087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3" y="6291943"/>
            <a:ext cx="460828"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823361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2" y="6291943"/>
            <a:ext cx="602343"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639507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3408E24-CD6D-F245-BA50-44436EA38975}" type="datetimeFigureOut">
              <a:rPr lang="en-US" smtClean="0"/>
              <a:t>10/23/2014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32907864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E91A8F5D-09CF-4B12-BCB2-FCB998BDD8B8}" type="datetimeFigureOut">
              <a:rPr lang="en-US" smtClean="0">
                <a:solidFill>
                  <a:prstClr val="black">
                    <a:tint val="75000"/>
                  </a:prstClr>
                </a:solidFill>
              </a:rPr>
              <a:pPr defTabSz="914400"/>
              <a:t>10/23/2014</a:t>
            </a:fld>
            <a:endParaRPr lang="en-US">
              <a:solidFill>
                <a:prstClr val="black">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16339C3C-0F6E-4C9D-9BD6-336196307036}"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907352708"/>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EF3C2F90-AF55-4721-B57A-3E9E907EFA96}" type="datetimeFigureOut">
              <a:rPr lang="en-US" smtClean="0">
                <a:solidFill>
                  <a:prstClr val="black">
                    <a:tint val="75000"/>
                  </a:prstClr>
                </a:solidFill>
              </a:rPr>
              <a:pPr defTabSz="914400"/>
              <a:t>10/23/2014</a:t>
            </a:fld>
            <a:endParaRPr lang="en-US">
              <a:solidFill>
                <a:prstClr val="black">
                  <a:tint val="75000"/>
                </a:prst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277CC54B-F56B-44F2-8EAB-AB16C6971E6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4616981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5" name="Group 4"/>
          <p:cNvGrpSpPr/>
          <p:nvPr/>
        </p:nvGrpSpPr>
        <p:grpSpPr>
          <a:xfrm>
            <a:off x="-7257" y="0"/>
            <a:ext cx="9153144" cy="4284096"/>
            <a:chOff x="-7257" y="0"/>
            <a:chExt cx="9153144" cy="4284096"/>
          </a:xfrm>
          <a:solidFill>
            <a:schemeClr val="accent4">
              <a:lumMod val="50000"/>
            </a:schemeClr>
          </a:solidFill>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b="93462"/>
            <a:stretch/>
          </p:blipFill>
          <p:spPr>
            <a:xfrm>
              <a:off x="377" y="0"/>
              <a:ext cx="9143245" cy="259435"/>
            </a:xfrm>
            <a:prstGeom prst="rect">
              <a:avLst/>
            </a:prstGeom>
            <a:grpFill/>
          </p:spPr>
        </p:pic>
        <p:sp>
          <p:nvSpPr>
            <p:cNvPr id="6" name="Freeform 5"/>
            <p:cNvSpPr/>
            <p:nvPr userDrawn="1"/>
          </p:nvSpPr>
          <p:spPr>
            <a:xfrm>
              <a:off x="-7257" y="3824402"/>
              <a:ext cx="9153144" cy="459694"/>
            </a:xfrm>
            <a:custGeom>
              <a:avLst/>
              <a:gdLst>
                <a:gd name="connsiteX0" fmla="*/ 0 w 9158514"/>
                <a:gd name="connsiteY0" fmla="*/ 246743 h 464457"/>
                <a:gd name="connsiteX1" fmla="*/ 2024743 w 9158514"/>
                <a:gd name="connsiteY1" fmla="*/ 246743 h 464457"/>
                <a:gd name="connsiteX2" fmla="*/ 2256971 w 9158514"/>
                <a:gd name="connsiteY2" fmla="*/ 464457 h 464457"/>
                <a:gd name="connsiteX3" fmla="*/ 9158514 w 9158514"/>
                <a:gd name="connsiteY3" fmla="*/ 464457 h 464457"/>
                <a:gd name="connsiteX4" fmla="*/ 9158514 w 9158514"/>
                <a:gd name="connsiteY4" fmla="*/ 0 h 464457"/>
                <a:gd name="connsiteX5" fmla="*/ 7257 w 9158514"/>
                <a:gd name="connsiteY5" fmla="*/ 0 h 464457"/>
                <a:gd name="connsiteX6" fmla="*/ 0 w 9158514"/>
                <a:gd name="connsiteY6" fmla="*/ 246743 h 464457"/>
                <a:gd name="connsiteX0" fmla="*/ 7043 w 9165557"/>
                <a:gd name="connsiteY0" fmla="*/ 246743 h 464457"/>
                <a:gd name="connsiteX1" fmla="*/ 2031786 w 9165557"/>
                <a:gd name="connsiteY1" fmla="*/ 246743 h 464457"/>
                <a:gd name="connsiteX2" fmla="*/ 2264014 w 9165557"/>
                <a:gd name="connsiteY2" fmla="*/ 464457 h 464457"/>
                <a:gd name="connsiteX3" fmla="*/ 9165557 w 9165557"/>
                <a:gd name="connsiteY3" fmla="*/ 464457 h 464457"/>
                <a:gd name="connsiteX4" fmla="*/ 9165557 w 9165557"/>
                <a:gd name="connsiteY4" fmla="*/ 0 h 464457"/>
                <a:gd name="connsiteX5" fmla="*/ 0 w 9165557"/>
                <a:gd name="connsiteY5" fmla="*/ 4763 h 464457"/>
                <a:gd name="connsiteX6" fmla="*/ 7043 w 9165557"/>
                <a:gd name="connsiteY6" fmla="*/ 246743 h 464457"/>
                <a:gd name="connsiteX0" fmla="*/ 2276 w 9160790"/>
                <a:gd name="connsiteY0" fmla="*/ 246743 h 464457"/>
                <a:gd name="connsiteX1" fmla="*/ 2027019 w 9160790"/>
                <a:gd name="connsiteY1" fmla="*/ 246743 h 464457"/>
                <a:gd name="connsiteX2" fmla="*/ 2259247 w 9160790"/>
                <a:gd name="connsiteY2" fmla="*/ 464457 h 464457"/>
                <a:gd name="connsiteX3" fmla="*/ 9160790 w 9160790"/>
                <a:gd name="connsiteY3" fmla="*/ 464457 h 464457"/>
                <a:gd name="connsiteX4" fmla="*/ 9160790 w 9160790"/>
                <a:gd name="connsiteY4" fmla="*/ 0 h 464457"/>
                <a:gd name="connsiteX5" fmla="*/ 0 w 9160790"/>
                <a:gd name="connsiteY5" fmla="*/ 4763 h 464457"/>
                <a:gd name="connsiteX6" fmla="*/ 2276 w 9160790"/>
                <a:gd name="connsiteY6" fmla="*/ 246743 h 464457"/>
                <a:gd name="connsiteX0" fmla="*/ 2276 w 9160790"/>
                <a:gd name="connsiteY0" fmla="*/ 241980 h 459694"/>
                <a:gd name="connsiteX1" fmla="*/ 2027019 w 9160790"/>
                <a:gd name="connsiteY1" fmla="*/ 241980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86792 w 9160790"/>
                <a:gd name="connsiteY1" fmla="*/ 116619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122918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22918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2813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790" h="459694">
                  <a:moveTo>
                    <a:pt x="2276" y="144349"/>
                  </a:moveTo>
                  <a:lnTo>
                    <a:pt x="1917774" y="142813"/>
                  </a:lnTo>
                  <a:lnTo>
                    <a:pt x="2259247" y="459694"/>
                  </a:lnTo>
                  <a:lnTo>
                    <a:pt x="9160790" y="459694"/>
                  </a:lnTo>
                  <a:lnTo>
                    <a:pt x="9160790" y="2381"/>
                  </a:lnTo>
                  <a:lnTo>
                    <a:pt x="0" y="0"/>
                  </a:lnTo>
                  <a:cubicBezTo>
                    <a:pt x="759" y="80660"/>
                    <a:pt x="1517" y="63689"/>
                    <a:pt x="2276" y="144349"/>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2" name="Title 1"/>
          <p:cNvSpPr>
            <a:spLocks noGrp="1"/>
          </p:cNvSpPr>
          <p:nvPr>
            <p:ph type="ctrTitle"/>
          </p:nvPr>
        </p:nvSpPr>
        <p:spPr>
          <a:xfrm>
            <a:off x="2286000" y="4595647"/>
            <a:ext cx="5810063" cy="512381"/>
          </a:xfrm>
        </p:spPr>
        <p:txBody>
          <a:bodyPr>
            <a:noAutofit/>
          </a:bodyPr>
          <a:lstStyle>
            <a:lvl1pPr>
              <a:lnSpc>
                <a:spcPts val="2600"/>
              </a:lnSpc>
              <a:defRPr sz="2400" b="1" cap="none" baseline="0">
                <a:solidFill>
                  <a:schemeClr val="tx1"/>
                </a:solidFill>
                <a:latin typeface="Franklin Gothic Medium"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2286000" y="5135460"/>
            <a:ext cx="5804620" cy="401242"/>
          </a:xfrm>
        </p:spPr>
        <p:txBody>
          <a:bodyPr>
            <a:noAutofit/>
          </a:bodyPr>
          <a:lstStyle>
            <a:lvl1pPr marL="0" indent="0" algn="l">
              <a:spcBef>
                <a:spcPts val="0"/>
              </a:spcBef>
              <a:buNone/>
              <a:defRPr sz="1800" b="0" baseline="0">
                <a:solidFill>
                  <a:schemeClr val="accent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ext Placeholder 7"/>
          <p:cNvSpPr>
            <a:spLocks noGrp="1"/>
          </p:cNvSpPr>
          <p:nvPr>
            <p:ph type="body" sz="quarter" idx="10"/>
          </p:nvPr>
        </p:nvSpPr>
        <p:spPr>
          <a:xfrm>
            <a:off x="2285999" y="5733288"/>
            <a:ext cx="5809593" cy="283464"/>
          </a:xfrm>
        </p:spPr>
        <p:txBody>
          <a:bodyPr anchor="ctr" anchorCtr="0">
            <a:noAutofit/>
          </a:bodyPr>
          <a:lstStyle>
            <a:lvl1pPr marL="0" marR="0" indent="0" algn="l" defTabSz="914400" rtl="0" eaLnBrk="1" fontAlgn="auto" latinLnBrk="0" hangingPunct="1">
              <a:lnSpc>
                <a:spcPct val="100000"/>
              </a:lnSpc>
              <a:spcBef>
                <a:spcPts val="0"/>
              </a:spcBef>
              <a:spcAft>
                <a:spcPts val="0"/>
              </a:spcAft>
              <a:buClr>
                <a:schemeClr val="tx2"/>
              </a:buClr>
              <a:buSzTx/>
              <a:buFont typeface="Arial"/>
              <a:buNone/>
              <a:tabLst/>
              <a:defRPr sz="1200">
                <a:solidFill>
                  <a:schemeClr val="tx1"/>
                </a:solidFill>
                <a:latin typeface="Franklin Gothic Medium" pitchFamily="34" charset="0"/>
              </a:defRPr>
            </a:lvl1pPr>
            <a:lvl2pPr marL="342900" indent="0">
              <a:buNone/>
              <a:defRPr sz="1100"/>
            </a:lvl2pPr>
            <a:lvl3pPr marL="742950" indent="0">
              <a:buNone/>
              <a:defRPr sz="1100"/>
            </a:lvl3pPr>
            <a:lvl4pPr marL="1028700" indent="0">
              <a:buNone/>
              <a:defRPr sz="1100"/>
            </a:lvl4pPr>
            <a:lvl5pPr marL="1828800" indent="0">
              <a:buNone/>
              <a:defRPr sz="1100"/>
            </a:lvl5pPr>
          </a:lstStyle>
          <a:p>
            <a:pPr marL="0" marR="0" lvl="0" indent="0" algn="l" defTabSz="914400" rtl="0" eaLnBrk="1" fontAlgn="auto" latinLnBrk="0" hangingPunct="1">
              <a:lnSpc>
                <a:spcPct val="100000"/>
              </a:lnSpc>
              <a:spcBef>
                <a:spcPts val="0"/>
              </a:spcBef>
              <a:spcAft>
                <a:spcPts val="0"/>
              </a:spcAft>
              <a:buClr>
                <a:schemeClr val="tx2"/>
              </a:buClr>
              <a:buSzTx/>
              <a:buFont typeface="Arial"/>
              <a:buNone/>
              <a:tabLst/>
              <a:defRPr/>
            </a:pPr>
            <a:r>
              <a:rPr lang="en-US" smtClean="0"/>
              <a:t>Click to edit Master text styles</a:t>
            </a:r>
          </a:p>
        </p:txBody>
      </p:sp>
      <p:pic>
        <p:nvPicPr>
          <p:cNvPr id="9" name="Picture 4" descr="http://bigdatawg.nist.gov/NISTBigDataBanner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433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896362"/>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a:solidFill>
                  <a:schemeClr val="tx1"/>
                </a:solidFill>
                <a:latin typeface="Franklin Gothic Dem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828800"/>
            <a:ext cx="8229600" cy="4114800"/>
          </a:xfrm>
        </p:spPr>
        <p:txBody>
          <a:bodyPr>
            <a:noAutofit/>
          </a:bodyPr>
          <a:lstStyle>
            <a:lvl1pPr marL="231775" indent="-231775">
              <a:defRPr sz="2200">
                <a:latin typeface="Franklin Gothic Medium" pitchFamily="34" charset="0"/>
              </a:defRPr>
            </a:lvl1pPr>
            <a:lvl2pPr>
              <a:defRPr sz="2000">
                <a:latin typeface="Franklin Gothic Medium" pitchFamily="34" charset="0"/>
              </a:defRPr>
            </a:lvl2pPr>
            <a:lvl3pPr>
              <a:defRPr sz="1800">
                <a:latin typeface="Franklin Gothic Medium" pitchFamily="34" charset="0"/>
              </a:defRPr>
            </a:lvl3pPr>
            <a:lvl4pPr>
              <a:buClr>
                <a:schemeClr val="bg1">
                  <a:lumMod val="75000"/>
                </a:schemeClr>
              </a:buClr>
              <a:defRPr sz="1600">
                <a:latin typeface="Franklin Gothic Medium" pitchFamily="34"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a:xfrm>
            <a:off x="8323942" y="6291943"/>
            <a:ext cx="645887" cy="293913"/>
          </a:xfrm>
          <a:prstGeom prst="rect">
            <a:avLst/>
          </a:prstGeom>
        </p:spPr>
        <p:txBody>
          <a:bodyPr/>
          <a:lstStyle>
            <a:lvl1pPr>
              <a:defRPr sz="2000" b="0">
                <a:solidFill>
                  <a:schemeClr val="tx1"/>
                </a:solidFill>
                <a:latin typeface="Arial" panose="020B0604020202020204" pitchFamily="34" charset="0"/>
                <a:cs typeface="Arial" panose="020B0604020202020204"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1110069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1744490"/>
            <a:ext cx="6111860" cy="566924"/>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4" name="Slide Number Placeholder 5"/>
          <p:cNvSpPr>
            <a:spLocks noGrp="1"/>
          </p:cNvSpPr>
          <p:nvPr>
            <p:ph type="sldNum" sz="quarter" idx="12"/>
          </p:nvPr>
        </p:nvSpPr>
        <p:spPr>
          <a:xfrm>
            <a:off x="8323943" y="6291943"/>
            <a:ext cx="460828" cy="293913"/>
          </a:xfrm>
          <a:prstGeom prst="rect">
            <a:avLst/>
          </a:prstGeom>
        </p:spPr>
        <p:txBody>
          <a:bodyPr/>
          <a:lstStyle>
            <a:lvl1pPr>
              <a:defRPr sz="2000" b="0">
                <a:solidFill>
                  <a:schemeClr val="tx1"/>
                </a:solidFill>
                <a:latin typeface="Franklin Gothic Medium"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12089076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3" y="6291943"/>
            <a:ext cx="460828"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788369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2" y="6291943"/>
            <a:ext cx="602343"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8157634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E91A8F5D-09CF-4B12-BCB2-FCB998BDD8B8}" type="datetimeFigureOut">
              <a:rPr lang="en-US" smtClean="0">
                <a:solidFill>
                  <a:prstClr val="black">
                    <a:tint val="75000"/>
                  </a:prstClr>
                </a:solidFill>
              </a:rPr>
              <a:pPr defTabSz="914400"/>
              <a:t>10/23/2014</a:t>
            </a:fld>
            <a:endParaRPr lang="en-US">
              <a:solidFill>
                <a:prstClr val="black">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16339C3C-0F6E-4C9D-9BD6-336196307036}"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931687101"/>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EF3C2F90-AF55-4721-B57A-3E9E907EFA96}" type="datetimeFigureOut">
              <a:rPr lang="en-US" smtClean="0">
                <a:solidFill>
                  <a:prstClr val="black">
                    <a:tint val="75000"/>
                  </a:prstClr>
                </a:solidFill>
              </a:rPr>
              <a:pPr defTabSz="914400"/>
              <a:t>10/23/2014</a:t>
            </a:fld>
            <a:endParaRPr lang="en-US">
              <a:solidFill>
                <a:prstClr val="black">
                  <a:tint val="75000"/>
                </a:prst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277CC54B-F56B-44F2-8EAB-AB16C6971E6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292671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5" name="Group 4"/>
          <p:cNvGrpSpPr/>
          <p:nvPr/>
        </p:nvGrpSpPr>
        <p:grpSpPr>
          <a:xfrm>
            <a:off x="-7257" y="0"/>
            <a:ext cx="9153144" cy="4284096"/>
            <a:chOff x="-7257" y="0"/>
            <a:chExt cx="9153144" cy="4284096"/>
          </a:xfrm>
          <a:solidFill>
            <a:schemeClr val="accent4">
              <a:lumMod val="50000"/>
            </a:schemeClr>
          </a:solidFill>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b="93462"/>
            <a:stretch/>
          </p:blipFill>
          <p:spPr>
            <a:xfrm>
              <a:off x="377" y="0"/>
              <a:ext cx="9143245" cy="259435"/>
            </a:xfrm>
            <a:prstGeom prst="rect">
              <a:avLst/>
            </a:prstGeom>
            <a:grpFill/>
          </p:spPr>
        </p:pic>
        <p:sp>
          <p:nvSpPr>
            <p:cNvPr id="6" name="Freeform 5"/>
            <p:cNvSpPr/>
            <p:nvPr userDrawn="1"/>
          </p:nvSpPr>
          <p:spPr>
            <a:xfrm>
              <a:off x="-7257" y="3824402"/>
              <a:ext cx="9153144" cy="459694"/>
            </a:xfrm>
            <a:custGeom>
              <a:avLst/>
              <a:gdLst>
                <a:gd name="connsiteX0" fmla="*/ 0 w 9158514"/>
                <a:gd name="connsiteY0" fmla="*/ 246743 h 464457"/>
                <a:gd name="connsiteX1" fmla="*/ 2024743 w 9158514"/>
                <a:gd name="connsiteY1" fmla="*/ 246743 h 464457"/>
                <a:gd name="connsiteX2" fmla="*/ 2256971 w 9158514"/>
                <a:gd name="connsiteY2" fmla="*/ 464457 h 464457"/>
                <a:gd name="connsiteX3" fmla="*/ 9158514 w 9158514"/>
                <a:gd name="connsiteY3" fmla="*/ 464457 h 464457"/>
                <a:gd name="connsiteX4" fmla="*/ 9158514 w 9158514"/>
                <a:gd name="connsiteY4" fmla="*/ 0 h 464457"/>
                <a:gd name="connsiteX5" fmla="*/ 7257 w 9158514"/>
                <a:gd name="connsiteY5" fmla="*/ 0 h 464457"/>
                <a:gd name="connsiteX6" fmla="*/ 0 w 9158514"/>
                <a:gd name="connsiteY6" fmla="*/ 246743 h 464457"/>
                <a:gd name="connsiteX0" fmla="*/ 7043 w 9165557"/>
                <a:gd name="connsiteY0" fmla="*/ 246743 h 464457"/>
                <a:gd name="connsiteX1" fmla="*/ 2031786 w 9165557"/>
                <a:gd name="connsiteY1" fmla="*/ 246743 h 464457"/>
                <a:gd name="connsiteX2" fmla="*/ 2264014 w 9165557"/>
                <a:gd name="connsiteY2" fmla="*/ 464457 h 464457"/>
                <a:gd name="connsiteX3" fmla="*/ 9165557 w 9165557"/>
                <a:gd name="connsiteY3" fmla="*/ 464457 h 464457"/>
                <a:gd name="connsiteX4" fmla="*/ 9165557 w 9165557"/>
                <a:gd name="connsiteY4" fmla="*/ 0 h 464457"/>
                <a:gd name="connsiteX5" fmla="*/ 0 w 9165557"/>
                <a:gd name="connsiteY5" fmla="*/ 4763 h 464457"/>
                <a:gd name="connsiteX6" fmla="*/ 7043 w 9165557"/>
                <a:gd name="connsiteY6" fmla="*/ 246743 h 464457"/>
                <a:gd name="connsiteX0" fmla="*/ 2276 w 9160790"/>
                <a:gd name="connsiteY0" fmla="*/ 246743 h 464457"/>
                <a:gd name="connsiteX1" fmla="*/ 2027019 w 9160790"/>
                <a:gd name="connsiteY1" fmla="*/ 246743 h 464457"/>
                <a:gd name="connsiteX2" fmla="*/ 2259247 w 9160790"/>
                <a:gd name="connsiteY2" fmla="*/ 464457 h 464457"/>
                <a:gd name="connsiteX3" fmla="*/ 9160790 w 9160790"/>
                <a:gd name="connsiteY3" fmla="*/ 464457 h 464457"/>
                <a:gd name="connsiteX4" fmla="*/ 9160790 w 9160790"/>
                <a:gd name="connsiteY4" fmla="*/ 0 h 464457"/>
                <a:gd name="connsiteX5" fmla="*/ 0 w 9160790"/>
                <a:gd name="connsiteY5" fmla="*/ 4763 h 464457"/>
                <a:gd name="connsiteX6" fmla="*/ 2276 w 9160790"/>
                <a:gd name="connsiteY6" fmla="*/ 246743 h 464457"/>
                <a:gd name="connsiteX0" fmla="*/ 2276 w 9160790"/>
                <a:gd name="connsiteY0" fmla="*/ 241980 h 459694"/>
                <a:gd name="connsiteX1" fmla="*/ 2027019 w 9160790"/>
                <a:gd name="connsiteY1" fmla="*/ 241980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86792 w 9160790"/>
                <a:gd name="connsiteY1" fmla="*/ 116619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122918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22918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2813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790" h="459694">
                  <a:moveTo>
                    <a:pt x="2276" y="144349"/>
                  </a:moveTo>
                  <a:lnTo>
                    <a:pt x="1917774" y="142813"/>
                  </a:lnTo>
                  <a:lnTo>
                    <a:pt x="2259247" y="459694"/>
                  </a:lnTo>
                  <a:lnTo>
                    <a:pt x="9160790" y="459694"/>
                  </a:lnTo>
                  <a:lnTo>
                    <a:pt x="9160790" y="2381"/>
                  </a:lnTo>
                  <a:lnTo>
                    <a:pt x="0" y="0"/>
                  </a:lnTo>
                  <a:cubicBezTo>
                    <a:pt x="759" y="80660"/>
                    <a:pt x="1517" y="63689"/>
                    <a:pt x="2276" y="144349"/>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2" name="Title 1"/>
          <p:cNvSpPr>
            <a:spLocks noGrp="1"/>
          </p:cNvSpPr>
          <p:nvPr>
            <p:ph type="ctrTitle"/>
          </p:nvPr>
        </p:nvSpPr>
        <p:spPr>
          <a:xfrm>
            <a:off x="2286000" y="4595647"/>
            <a:ext cx="5810063" cy="512381"/>
          </a:xfrm>
        </p:spPr>
        <p:txBody>
          <a:bodyPr>
            <a:noAutofit/>
          </a:bodyPr>
          <a:lstStyle>
            <a:lvl1pPr>
              <a:lnSpc>
                <a:spcPts val="2600"/>
              </a:lnSpc>
              <a:defRPr sz="2400" b="1" cap="none" baseline="0">
                <a:solidFill>
                  <a:schemeClr val="tx1"/>
                </a:solidFill>
                <a:latin typeface="Franklin Gothic Medium"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2286000" y="5135460"/>
            <a:ext cx="5804620" cy="401242"/>
          </a:xfrm>
        </p:spPr>
        <p:txBody>
          <a:bodyPr>
            <a:noAutofit/>
          </a:bodyPr>
          <a:lstStyle>
            <a:lvl1pPr marL="0" indent="0" algn="l">
              <a:spcBef>
                <a:spcPts val="0"/>
              </a:spcBef>
              <a:buNone/>
              <a:defRPr sz="1800" b="0" baseline="0">
                <a:solidFill>
                  <a:schemeClr val="accent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ext Placeholder 7"/>
          <p:cNvSpPr>
            <a:spLocks noGrp="1"/>
          </p:cNvSpPr>
          <p:nvPr>
            <p:ph type="body" sz="quarter" idx="10"/>
          </p:nvPr>
        </p:nvSpPr>
        <p:spPr>
          <a:xfrm>
            <a:off x="2285999" y="5733288"/>
            <a:ext cx="5809593" cy="283464"/>
          </a:xfrm>
        </p:spPr>
        <p:txBody>
          <a:bodyPr anchor="ctr" anchorCtr="0">
            <a:noAutofit/>
          </a:bodyPr>
          <a:lstStyle>
            <a:lvl1pPr marL="0" marR="0" indent="0" algn="l" defTabSz="914400" rtl="0" eaLnBrk="1" fontAlgn="auto" latinLnBrk="0" hangingPunct="1">
              <a:lnSpc>
                <a:spcPct val="100000"/>
              </a:lnSpc>
              <a:spcBef>
                <a:spcPts val="0"/>
              </a:spcBef>
              <a:spcAft>
                <a:spcPts val="0"/>
              </a:spcAft>
              <a:buClr>
                <a:schemeClr val="tx2"/>
              </a:buClr>
              <a:buSzTx/>
              <a:buFont typeface="Arial"/>
              <a:buNone/>
              <a:tabLst/>
              <a:defRPr sz="1200">
                <a:solidFill>
                  <a:schemeClr val="tx1"/>
                </a:solidFill>
                <a:latin typeface="Franklin Gothic Medium" pitchFamily="34" charset="0"/>
              </a:defRPr>
            </a:lvl1pPr>
            <a:lvl2pPr marL="342900" indent="0">
              <a:buNone/>
              <a:defRPr sz="1100"/>
            </a:lvl2pPr>
            <a:lvl3pPr marL="742950" indent="0">
              <a:buNone/>
              <a:defRPr sz="1100"/>
            </a:lvl3pPr>
            <a:lvl4pPr marL="1028700" indent="0">
              <a:buNone/>
              <a:defRPr sz="1100"/>
            </a:lvl4pPr>
            <a:lvl5pPr marL="1828800" indent="0">
              <a:buNone/>
              <a:defRPr sz="1100"/>
            </a:lvl5pPr>
          </a:lstStyle>
          <a:p>
            <a:pPr marL="0" marR="0" lvl="0" indent="0" algn="l" defTabSz="914400" rtl="0" eaLnBrk="1" fontAlgn="auto" latinLnBrk="0" hangingPunct="1">
              <a:lnSpc>
                <a:spcPct val="100000"/>
              </a:lnSpc>
              <a:spcBef>
                <a:spcPts val="0"/>
              </a:spcBef>
              <a:spcAft>
                <a:spcPts val="0"/>
              </a:spcAft>
              <a:buClr>
                <a:schemeClr val="tx2"/>
              </a:buClr>
              <a:buSzTx/>
              <a:buFont typeface="Arial"/>
              <a:buNone/>
              <a:tabLst/>
              <a:defRPr/>
            </a:pPr>
            <a:r>
              <a:rPr lang="en-US" smtClean="0"/>
              <a:t>Click to edit Master text styles</a:t>
            </a:r>
          </a:p>
        </p:txBody>
      </p:sp>
      <p:pic>
        <p:nvPicPr>
          <p:cNvPr id="9" name="Picture 4" descr="http://bigdatawg.nist.gov/NISTBigDataBanner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433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09049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3408E24-CD6D-F245-BA50-44436EA38975}" type="datetimeFigureOut">
              <a:rPr lang="en-US" smtClean="0"/>
              <a:t>10/23/2014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16534014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a:solidFill>
                  <a:schemeClr val="tx1"/>
                </a:solidFill>
                <a:latin typeface="Franklin Gothic Dem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828800"/>
            <a:ext cx="8229600" cy="4114800"/>
          </a:xfrm>
        </p:spPr>
        <p:txBody>
          <a:bodyPr>
            <a:noAutofit/>
          </a:bodyPr>
          <a:lstStyle>
            <a:lvl1pPr marL="231775" indent="-231775">
              <a:defRPr sz="2200">
                <a:latin typeface="Franklin Gothic Medium" pitchFamily="34" charset="0"/>
              </a:defRPr>
            </a:lvl1pPr>
            <a:lvl2pPr>
              <a:defRPr sz="2000">
                <a:latin typeface="Franklin Gothic Medium" pitchFamily="34" charset="0"/>
              </a:defRPr>
            </a:lvl2pPr>
            <a:lvl3pPr>
              <a:defRPr sz="1800">
                <a:latin typeface="Franklin Gothic Medium" pitchFamily="34" charset="0"/>
              </a:defRPr>
            </a:lvl3pPr>
            <a:lvl4pPr>
              <a:buClr>
                <a:schemeClr val="bg1">
                  <a:lumMod val="75000"/>
                </a:schemeClr>
              </a:buClr>
              <a:defRPr sz="1600">
                <a:latin typeface="Franklin Gothic Medium" pitchFamily="34"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a:xfrm>
            <a:off x="8323942" y="6291943"/>
            <a:ext cx="645887" cy="293913"/>
          </a:xfrm>
          <a:prstGeom prst="rect">
            <a:avLst/>
          </a:prstGeom>
        </p:spPr>
        <p:txBody>
          <a:bodyPr/>
          <a:lstStyle>
            <a:lvl1pPr>
              <a:defRPr sz="2000" b="0">
                <a:solidFill>
                  <a:schemeClr val="tx1"/>
                </a:solidFill>
                <a:latin typeface="Arial" panose="020B0604020202020204" pitchFamily="34" charset="0"/>
                <a:cs typeface="Arial" panose="020B0604020202020204"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3534308736"/>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1744490"/>
            <a:ext cx="6111860" cy="566924"/>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4" name="Slide Number Placeholder 5"/>
          <p:cNvSpPr>
            <a:spLocks noGrp="1"/>
          </p:cNvSpPr>
          <p:nvPr>
            <p:ph type="sldNum" sz="quarter" idx="12"/>
          </p:nvPr>
        </p:nvSpPr>
        <p:spPr>
          <a:xfrm>
            <a:off x="8323943" y="6291943"/>
            <a:ext cx="460828" cy="293913"/>
          </a:xfrm>
          <a:prstGeom prst="rect">
            <a:avLst/>
          </a:prstGeom>
        </p:spPr>
        <p:txBody>
          <a:bodyPr/>
          <a:lstStyle>
            <a:lvl1pPr>
              <a:defRPr sz="2000" b="0">
                <a:solidFill>
                  <a:schemeClr val="tx1"/>
                </a:solidFill>
                <a:latin typeface="Franklin Gothic Medium"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15086275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solidFill>
                  <a:schemeClr val="tx1"/>
                </a:solidFill>
                <a:latin typeface="Franklin Gothic Dem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828800"/>
            <a:ext cx="8229600" cy="4114800"/>
          </a:xfrm>
        </p:spPr>
        <p:txBody>
          <a:bodyPr>
            <a:noAutofit/>
          </a:bodyPr>
          <a:lstStyle>
            <a:lvl1pPr marL="231775" indent="-231775">
              <a:defRPr sz="2200">
                <a:solidFill>
                  <a:schemeClr val="tx1"/>
                </a:solidFill>
                <a:latin typeface="Franklin Gothic Medium" pitchFamily="34" charset="0"/>
              </a:defRPr>
            </a:lvl1pPr>
            <a:lvl2pPr>
              <a:defRPr sz="2000">
                <a:solidFill>
                  <a:schemeClr val="tx1"/>
                </a:solidFill>
                <a:latin typeface="Franklin Gothic Medium" pitchFamily="34" charset="0"/>
              </a:defRPr>
            </a:lvl2pPr>
            <a:lvl3pPr>
              <a:defRPr sz="1800">
                <a:solidFill>
                  <a:schemeClr val="tx1"/>
                </a:solidFill>
                <a:latin typeface="Franklin Gothic Medium" pitchFamily="34" charset="0"/>
              </a:defRPr>
            </a:lvl3pPr>
            <a:lvl4pPr>
              <a:buClr>
                <a:schemeClr val="bg1">
                  <a:lumMod val="75000"/>
                </a:schemeClr>
              </a:buClr>
              <a:defRPr sz="1600">
                <a:solidFill>
                  <a:schemeClr val="tx1"/>
                </a:solidFill>
                <a:latin typeface="Franklin Gothic Medium" pitchFamily="34"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a:xfrm>
            <a:off x="8338458" y="6343818"/>
            <a:ext cx="533400" cy="154953"/>
          </a:xfrm>
          <a:prstGeom prst="rect">
            <a:avLst/>
          </a:prstGeom>
        </p:spPr>
        <p:txBody>
          <a:bodyPr/>
          <a:lstStyle>
            <a:lvl1pPr>
              <a:defRPr b="0">
                <a:solidFill>
                  <a:schemeClr val="tx1"/>
                </a:solidFill>
                <a:latin typeface="Franklin Gothic Medium" pitchFamily="34" charset="0"/>
              </a:defRPr>
            </a:lvl1pPr>
          </a:lstStyle>
          <a:p>
            <a:pPr defTabSz="914400"/>
            <a:fld id="{F5B7371F-B25E-42BE-91F9-DCD17E1CF49D}" type="slidenum">
              <a:rPr lang="en-US" smtClean="0">
                <a:solidFill>
                  <a:prstClr val="black"/>
                </a:solidFill>
              </a:rPr>
              <a:pPr defTabSz="914400"/>
              <a:t>‹#›</a:t>
            </a:fld>
            <a:endParaRPr lang="en-US" dirty="0">
              <a:solidFill>
                <a:prstClr val="black"/>
              </a:solidFill>
            </a:endParaRPr>
          </a:p>
        </p:txBody>
      </p:sp>
      <p:sp>
        <p:nvSpPr>
          <p:cNvPr id="7" name="Rectangle 6"/>
          <p:cNvSpPr/>
          <p:nvPr userDrawn="1"/>
        </p:nvSpPr>
        <p:spPr>
          <a:xfrm>
            <a:off x="0" y="1301142"/>
            <a:ext cx="9144000" cy="5033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3467155411"/>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atin typeface="Franklin Gothic Demi" pitchFamily="34" charset="0"/>
              </a:defRPr>
            </a:lvl1pPr>
          </a:lstStyle>
          <a:p>
            <a:r>
              <a:rPr lang="en-US" smtClean="0"/>
              <a:t>Click to edit Master title style</a:t>
            </a:r>
            <a:endParaRPr lang="en-US" dirty="0"/>
          </a:p>
        </p:txBody>
      </p:sp>
      <p:sp>
        <p:nvSpPr>
          <p:cNvPr id="4" name="Slide Number Placeholder 5"/>
          <p:cNvSpPr>
            <a:spLocks noGrp="1"/>
          </p:cNvSpPr>
          <p:nvPr>
            <p:ph type="sldNum" sz="quarter" idx="12"/>
          </p:nvPr>
        </p:nvSpPr>
        <p:spPr>
          <a:xfrm>
            <a:off x="8323943" y="6291943"/>
            <a:ext cx="569686" cy="293913"/>
          </a:xfrm>
          <a:prstGeom prst="rect">
            <a:avLst/>
          </a:prstGeom>
        </p:spPr>
        <p:txBody>
          <a:bodyPr/>
          <a:lstStyle>
            <a:lvl1pPr>
              <a:defRPr sz="2000" b="0">
                <a:solidFill>
                  <a:schemeClr val="tx1"/>
                </a:solidFill>
                <a:latin typeface="Franklin Gothic Medium"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3314722471"/>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atin typeface="Franklin Gothic Demi" pitchFamily="34" charset="0"/>
              </a:defRPr>
            </a:lvl1pPr>
          </a:lstStyle>
          <a:p>
            <a:r>
              <a:rPr lang="en-US" smtClean="0"/>
              <a:t>Click to edit Master title style</a:t>
            </a:r>
            <a:endParaRPr lang="en-US" dirty="0"/>
          </a:p>
        </p:txBody>
      </p:sp>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2185089686"/>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962400" y="0"/>
            <a:ext cx="5181600" cy="914400"/>
          </a:xfrm>
        </p:spPr>
        <p:txBody>
          <a:bodyPr/>
          <a:lstStyle>
            <a:lvl1pPr>
              <a:defRPr>
                <a:solidFill>
                  <a:schemeClr val="tx1"/>
                </a:solidFill>
              </a:defRPr>
            </a:lvl1pPr>
          </a:lstStyle>
          <a:p>
            <a:r>
              <a:rPr lang="en-US" dirty="0" smtClean="0"/>
              <a:t>Click to edit Master title style</a:t>
            </a:r>
            <a:endParaRPr lang="en-US" dirty="0"/>
          </a:p>
        </p:txBody>
      </p:sp>
      <p:sp>
        <p:nvSpPr>
          <p:cNvPr id="7" name="Content Placeholder 6"/>
          <p:cNvSpPr>
            <a:spLocks noGrp="1"/>
          </p:cNvSpPr>
          <p:nvPr>
            <p:ph sz="quarter" idx="11"/>
          </p:nvPr>
        </p:nvSpPr>
        <p:spPr>
          <a:xfrm>
            <a:off x="457200" y="1828800"/>
            <a:ext cx="3931920" cy="3757613"/>
          </a:xfrm>
        </p:spPr>
        <p:txBody>
          <a:bodyPr/>
          <a:lstStyle>
            <a:lvl1pPr>
              <a:defRPr sz="22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Content Placeholder 6"/>
          <p:cNvSpPr>
            <a:spLocks noGrp="1"/>
          </p:cNvSpPr>
          <p:nvPr>
            <p:ph sz="quarter" idx="12"/>
          </p:nvPr>
        </p:nvSpPr>
        <p:spPr>
          <a:xfrm>
            <a:off x="4733108" y="1828800"/>
            <a:ext cx="3931920" cy="3757613"/>
          </a:xfrm>
        </p:spPr>
        <p:txBody>
          <a:bodyPr/>
          <a:lstStyle>
            <a:lvl1pPr>
              <a:defRPr sz="22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13"/>
          </p:nvPr>
        </p:nvSpPr>
        <p:spPr>
          <a:xfrm>
            <a:off x="8323943" y="6291943"/>
            <a:ext cx="613228" cy="293913"/>
          </a:xfrm>
          <a:prstGeom prst="rect">
            <a:avLst/>
          </a:prstGeom>
        </p:spPr>
        <p:txBody>
          <a:bodyPr/>
          <a:lstStyle>
            <a:lvl1pPr>
              <a:defRPr sz="2000" b="0">
                <a:solidFill>
                  <a:schemeClr val="tx1"/>
                </a:solidFill>
                <a:latin typeface="Franklin Gothic Medium"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4267143976"/>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3" y="6291943"/>
            <a:ext cx="460828"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583113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2" y="6291943"/>
            <a:ext cx="602343"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4243229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5" name="Group 4"/>
          <p:cNvGrpSpPr/>
          <p:nvPr/>
        </p:nvGrpSpPr>
        <p:grpSpPr>
          <a:xfrm>
            <a:off x="-7257" y="0"/>
            <a:ext cx="9153144" cy="4284096"/>
            <a:chOff x="-7257" y="0"/>
            <a:chExt cx="9153144" cy="4284096"/>
          </a:xfrm>
          <a:solidFill>
            <a:schemeClr val="accent4">
              <a:lumMod val="50000"/>
            </a:schemeClr>
          </a:solidFill>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b="93462"/>
            <a:stretch/>
          </p:blipFill>
          <p:spPr>
            <a:xfrm>
              <a:off x="377" y="0"/>
              <a:ext cx="9143245" cy="259435"/>
            </a:xfrm>
            <a:prstGeom prst="rect">
              <a:avLst/>
            </a:prstGeom>
            <a:grpFill/>
          </p:spPr>
        </p:pic>
        <p:sp>
          <p:nvSpPr>
            <p:cNvPr id="6" name="Freeform 5"/>
            <p:cNvSpPr/>
            <p:nvPr userDrawn="1"/>
          </p:nvSpPr>
          <p:spPr>
            <a:xfrm>
              <a:off x="-7257" y="3824402"/>
              <a:ext cx="9153144" cy="459694"/>
            </a:xfrm>
            <a:custGeom>
              <a:avLst/>
              <a:gdLst>
                <a:gd name="connsiteX0" fmla="*/ 0 w 9158514"/>
                <a:gd name="connsiteY0" fmla="*/ 246743 h 464457"/>
                <a:gd name="connsiteX1" fmla="*/ 2024743 w 9158514"/>
                <a:gd name="connsiteY1" fmla="*/ 246743 h 464457"/>
                <a:gd name="connsiteX2" fmla="*/ 2256971 w 9158514"/>
                <a:gd name="connsiteY2" fmla="*/ 464457 h 464457"/>
                <a:gd name="connsiteX3" fmla="*/ 9158514 w 9158514"/>
                <a:gd name="connsiteY3" fmla="*/ 464457 h 464457"/>
                <a:gd name="connsiteX4" fmla="*/ 9158514 w 9158514"/>
                <a:gd name="connsiteY4" fmla="*/ 0 h 464457"/>
                <a:gd name="connsiteX5" fmla="*/ 7257 w 9158514"/>
                <a:gd name="connsiteY5" fmla="*/ 0 h 464457"/>
                <a:gd name="connsiteX6" fmla="*/ 0 w 9158514"/>
                <a:gd name="connsiteY6" fmla="*/ 246743 h 464457"/>
                <a:gd name="connsiteX0" fmla="*/ 7043 w 9165557"/>
                <a:gd name="connsiteY0" fmla="*/ 246743 h 464457"/>
                <a:gd name="connsiteX1" fmla="*/ 2031786 w 9165557"/>
                <a:gd name="connsiteY1" fmla="*/ 246743 h 464457"/>
                <a:gd name="connsiteX2" fmla="*/ 2264014 w 9165557"/>
                <a:gd name="connsiteY2" fmla="*/ 464457 h 464457"/>
                <a:gd name="connsiteX3" fmla="*/ 9165557 w 9165557"/>
                <a:gd name="connsiteY3" fmla="*/ 464457 h 464457"/>
                <a:gd name="connsiteX4" fmla="*/ 9165557 w 9165557"/>
                <a:gd name="connsiteY4" fmla="*/ 0 h 464457"/>
                <a:gd name="connsiteX5" fmla="*/ 0 w 9165557"/>
                <a:gd name="connsiteY5" fmla="*/ 4763 h 464457"/>
                <a:gd name="connsiteX6" fmla="*/ 7043 w 9165557"/>
                <a:gd name="connsiteY6" fmla="*/ 246743 h 464457"/>
                <a:gd name="connsiteX0" fmla="*/ 2276 w 9160790"/>
                <a:gd name="connsiteY0" fmla="*/ 246743 h 464457"/>
                <a:gd name="connsiteX1" fmla="*/ 2027019 w 9160790"/>
                <a:gd name="connsiteY1" fmla="*/ 246743 h 464457"/>
                <a:gd name="connsiteX2" fmla="*/ 2259247 w 9160790"/>
                <a:gd name="connsiteY2" fmla="*/ 464457 h 464457"/>
                <a:gd name="connsiteX3" fmla="*/ 9160790 w 9160790"/>
                <a:gd name="connsiteY3" fmla="*/ 464457 h 464457"/>
                <a:gd name="connsiteX4" fmla="*/ 9160790 w 9160790"/>
                <a:gd name="connsiteY4" fmla="*/ 0 h 464457"/>
                <a:gd name="connsiteX5" fmla="*/ 0 w 9160790"/>
                <a:gd name="connsiteY5" fmla="*/ 4763 h 464457"/>
                <a:gd name="connsiteX6" fmla="*/ 2276 w 9160790"/>
                <a:gd name="connsiteY6" fmla="*/ 246743 h 464457"/>
                <a:gd name="connsiteX0" fmla="*/ 2276 w 9160790"/>
                <a:gd name="connsiteY0" fmla="*/ 241980 h 459694"/>
                <a:gd name="connsiteX1" fmla="*/ 2027019 w 9160790"/>
                <a:gd name="connsiteY1" fmla="*/ 241980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86792 w 9160790"/>
                <a:gd name="connsiteY1" fmla="*/ 116619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122918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22918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2813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790" h="459694">
                  <a:moveTo>
                    <a:pt x="2276" y="144349"/>
                  </a:moveTo>
                  <a:lnTo>
                    <a:pt x="1917774" y="142813"/>
                  </a:lnTo>
                  <a:lnTo>
                    <a:pt x="2259247" y="459694"/>
                  </a:lnTo>
                  <a:lnTo>
                    <a:pt x="9160790" y="459694"/>
                  </a:lnTo>
                  <a:lnTo>
                    <a:pt x="9160790" y="2381"/>
                  </a:lnTo>
                  <a:lnTo>
                    <a:pt x="0" y="0"/>
                  </a:lnTo>
                  <a:cubicBezTo>
                    <a:pt x="759" y="80660"/>
                    <a:pt x="1517" y="63689"/>
                    <a:pt x="2276" y="144349"/>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2" name="Title 1"/>
          <p:cNvSpPr>
            <a:spLocks noGrp="1"/>
          </p:cNvSpPr>
          <p:nvPr>
            <p:ph type="ctrTitle"/>
          </p:nvPr>
        </p:nvSpPr>
        <p:spPr>
          <a:xfrm>
            <a:off x="2286000" y="4595647"/>
            <a:ext cx="5810063" cy="512381"/>
          </a:xfrm>
        </p:spPr>
        <p:txBody>
          <a:bodyPr>
            <a:noAutofit/>
          </a:bodyPr>
          <a:lstStyle>
            <a:lvl1pPr>
              <a:lnSpc>
                <a:spcPts val="2600"/>
              </a:lnSpc>
              <a:defRPr sz="2400" b="1" cap="none" baseline="0">
                <a:solidFill>
                  <a:schemeClr val="tx1"/>
                </a:solidFill>
                <a:latin typeface="Franklin Gothic Medium"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2286000" y="5135460"/>
            <a:ext cx="5804620" cy="401242"/>
          </a:xfrm>
        </p:spPr>
        <p:txBody>
          <a:bodyPr>
            <a:noAutofit/>
          </a:bodyPr>
          <a:lstStyle>
            <a:lvl1pPr marL="0" indent="0" algn="l">
              <a:spcBef>
                <a:spcPts val="0"/>
              </a:spcBef>
              <a:buNone/>
              <a:defRPr sz="1800" b="0" baseline="0">
                <a:solidFill>
                  <a:schemeClr val="accent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ext Placeholder 7"/>
          <p:cNvSpPr>
            <a:spLocks noGrp="1"/>
          </p:cNvSpPr>
          <p:nvPr>
            <p:ph type="body" sz="quarter" idx="10"/>
          </p:nvPr>
        </p:nvSpPr>
        <p:spPr>
          <a:xfrm>
            <a:off x="2285999" y="5733288"/>
            <a:ext cx="5809593" cy="283464"/>
          </a:xfrm>
        </p:spPr>
        <p:txBody>
          <a:bodyPr anchor="ctr" anchorCtr="0">
            <a:noAutofit/>
          </a:bodyPr>
          <a:lstStyle>
            <a:lvl1pPr marL="0" marR="0" indent="0" algn="l" defTabSz="914400" rtl="0" eaLnBrk="1" fontAlgn="auto" latinLnBrk="0" hangingPunct="1">
              <a:lnSpc>
                <a:spcPct val="100000"/>
              </a:lnSpc>
              <a:spcBef>
                <a:spcPts val="0"/>
              </a:spcBef>
              <a:spcAft>
                <a:spcPts val="0"/>
              </a:spcAft>
              <a:buClr>
                <a:schemeClr val="tx2"/>
              </a:buClr>
              <a:buSzTx/>
              <a:buFont typeface="Arial"/>
              <a:buNone/>
              <a:tabLst/>
              <a:defRPr sz="1200">
                <a:solidFill>
                  <a:schemeClr val="tx1"/>
                </a:solidFill>
                <a:latin typeface="Franklin Gothic Medium" pitchFamily="34" charset="0"/>
              </a:defRPr>
            </a:lvl1pPr>
            <a:lvl2pPr marL="342900" indent="0">
              <a:buNone/>
              <a:defRPr sz="1100"/>
            </a:lvl2pPr>
            <a:lvl3pPr marL="742950" indent="0">
              <a:buNone/>
              <a:defRPr sz="1100"/>
            </a:lvl3pPr>
            <a:lvl4pPr marL="1028700" indent="0">
              <a:buNone/>
              <a:defRPr sz="1100"/>
            </a:lvl4pPr>
            <a:lvl5pPr marL="1828800" indent="0">
              <a:buNone/>
              <a:defRPr sz="1100"/>
            </a:lvl5pPr>
          </a:lstStyle>
          <a:p>
            <a:pPr marL="0" marR="0" lvl="0" indent="0" algn="l" defTabSz="914400" rtl="0" eaLnBrk="1" fontAlgn="auto" latinLnBrk="0" hangingPunct="1">
              <a:lnSpc>
                <a:spcPct val="100000"/>
              </a:lnSpc>
              <a:spcBef>
                <a:spcPts val="0"/>
              </a:spcBef>
              <a:spcAft>
                <a:spcPts val="0"/>
              </a:spcAft>
              <a:buClr>
                <a:schemeClr val="tx2"/>
              </a:buClr>
              <a:buSzTx/>
              <a:buFont typeface="Arial"/>
              <a:buNone/>
              <a:tabLst/>
              <a:defRPr/>
            </a:pPr>
            <a:r>
              <a:rPr lang="en-US" smtClean="0"/>
              <a:t>Click to edit Master text styles</a:t>
            </a:r>
          </a:p>
        </p:txBody>
      </p:sp>
      <p:pic>
        <p:nvPicPr>
          <p:cNvPr id="9" name="Picture 4" descr="http://bigdatawg.nist.gov/NISTBigDataBanner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433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327033"/>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a:solidFill>
                  <a:schemeClr val="tx1"/>
                </a:solidFill>
                <a:latin typeface="Franklin Gothic Dem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828800"/>
            <a:ext cx="8229600" cy="4114800"/>
          </a:xfrm>
        </p:spPr>
        <p:txBody>
          <a:bodyPr>
            <a:noAutofit/>
          </a:bodyPr>
          <a:lstStyle>
            <a:lvl1pPr marL="231775" indent="-231775">
              <a:defRPr sz="2200">
                <a:latin typeface="Franklin Gothic Medium" pitchFamily="34" charset="0"/>
              </a:defRPr>
            </a:lvl1pPr>
            <a:lvl2pPr>
              <a:defRPr sz="2000">
                <a:latin typeface="Franklin Gothic Medium" pitchFamily="34" charset="0"/>
              </a:defRPr>
            </a:lvl2pPr>
            <a:lvl3pPr>
              <a:defRPr sz="1800">
                <a:latin typeface="Franklin Gothic Medium" pitchFamily="34" charset="0"/>
              </a:defRPr>
            </a:lvl3pPr>
            <a:lvl4pPr>
              <a:buClr>
                <a:schemeClr val="bg1">
                  <a:lumMod val="75000"/>
                </a:schemeClr>
              </a:buClr>
              <a:defRPr sz="1600">
                <a:latin typeface="Franklin Gothic Medium" pitchFamily="34"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a:xfrm>
            <a:off x="8323942" y="6291943"/>
            <a:ext cx="645887" cy="293913"/>
          </a:xfrm>
          <a:prstGeom prst="rect">
            <a:avLst/>
          </a:prstGeom>
        </p:spPr>
        <p:txBody>
          <a:bodyPr/>
          <a:lstStyle>
            <a:lvl1pPr>
              <a:defRPr sz="2000" b="0">
                <a:solidFill>
                  <a:schemeClr val="tx1"/>
                </a:solidFill>
                <a:latin typeface="Arial" panose="020B0604020202020204" pitchFamily="34" charset="0"/>
                <a:cs typeface="Arial" panose="020B0604020202020204"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2697698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3408E24-CD6D-F245-BA50-44436EA38975}" type="datetimeFigureOut">
              <a:rPr lang="en-US" smtClean="0"/>
              <a:t>10/23/2014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32008716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1744490"/>
            <a:ext cx="6111860" cy="566924"/>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4" name="Slide Number Placeholder 5"/>
          <p:cNvSpPr>
            <a:spLocks noGrp="1"/>
          </p:cNvSpPr>
          <p:nvPr>
            <p:ph type="sldNum" sz="quarter" idx="12"/>
          </p:nvPr>
        </p:nvSpPr>
        <p:spPr>
          <a:xfrm>
            <a:off x="8323943" y="6291943"/>
            <a:ext cx="460828" cy="293913"/>
          </a:xfrm>
          <a:prstGeom prst="rect">
            <a:avLst/>
          </a:prstGeom>
        </p:spPr>
        <p:txBody>
          <a:bodyPr/>
          <a:lstStyle>
            <a:lvl1pPr>
              <a:defRPr sz="2000" b="0">
                <a:solidFill>
                  <a:schemeClr val="tx1"/>
                </a:solidFill>
                <a:latin typeface="Franklin Gothic Medium"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16072092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solidFill>
                  <a:schemeClr val="tx1"/>
                </a:solidFill>
                <a:latin typeface="Franklin Gothic Dem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828800"/>
            <a:ext cx="8229600" cy="4114800"/>
          </a:xfrm>
        </p:spPr>
        <p:txBody>
          <a:bodyPr>
            <a:noAutofit/>
          </a:bodyPr>
          <a:lstStyle>
            <a:lvl1pPr marL="231775" indent="-231775">
              <a:defRPr sz="2200">
                <a:solidFill>
                  <a:schemeClr val="tx1"/>
                </a:solidFill>
                <a:latin typeface="Franklin Gothic Medium" pitchFamily="34" charset="0"/>
              </a:defRPr>
            </a:lvl1pPr>
            <a:lvl2pPr>
              <a:defRPr sz="2000">
                <a:solidFill>
                  <a:schemeClr val="tx1"/>
                </a:solidFill>
                <a:latin typeface="Franklin Gothic Medium" pitchFamily="34" charset="0"/>
              </a:defRPr>
            </a:lvl2pPr>
            <a:lvl3pPr>
              <a:defRPr sz="1800">
                <a:solidFill>
                  <a:schemeClr val="tx1"/>
                </a:solidFill>
                <a:latin typeface="Franklin Gothic Medium" pitchFamily="34" charset="0"/>
              </a:defRPr>
            </a:lvl3pPr>
            <a:lvl4pPr>
              <a:buClr>
                <a:schemeClr val="bg1">
                  <a:lumMod val="75000"/>
                </a:schemeClr>
              </a:buClr>
              <a:defRPr sz="1600">
                <a:solidFill>
                  <a:schemeClr val="tx1"/>
                </a:solidFill>
                <a:latin typeface="Franklin Gothic Medium" pitchFamily="34"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a:xfrm>
            <a:off x="8338458" y="6343818"/>
            <a:ext cx="533400" cy="154953"/>
          </a:xfrm>
          <a:prstGeom prst="rect">
            <a:avLst/>
          </a:prstGeom>
        </p:spPr>
        <p:txBody>
          <a:bodyPr/>
          <a:lstStyle>
            <a:lvl1pPr>
              <a:defRPr b="0">
                <a:solidFill>
                  <a:schemeClr val="tx1"/>
                </a:solidFill>
                <a:latin typeface="Franklin Gothic Medium" pitchFamily="34" charset="0"/>
              </a:defRPr>
            </a:lvl1pPr>
          </a:lstStyle>
          <a:p>
            <a:pPr defTabSz="914400"/>
            <a:fld id="{F5B7371F-B25E-42BE-91F9-DCD17E1CF49D}" type="slidenum">
              <a:rPr lang="en-US" smtClean="0">
                <a:solidFill>
                  <a:prstClr val="black"/>
                </a:solidFill>
              </a:rPr>
              <a:pPr defTabSz="914400"/>
              <a:t>‹#›</a:t>
            </a:fld>
            <a:endParaRPr lang="en-US" dirty="0">
              <a:solidFill>
                <a:prstClr val="black"/>
              </a:solidFill>
            </a:endParaRPr>
          </a:p>
        </p:txBody>
      </p:sp>
      <p:sp>
        <p:nvSpPr>
          <p:cNvPr id="7" name="Rectangle 6"/>
          <p:cNvSpPr/>
          <p:nvPr userDrawn="1"/>
        </p:nvSpPr>
        <p:spPr>
          <a:xfrm>
            <a:off x="0" y="1301142"/>
            <a:ext cx="9144000" cy="5033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1822921393"/>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atin typeface="Franklin Gothic Demi" pitchFamily="34" charset="0"/>
              </a:defRPr>
            </a:lvl1pPr>
          </a:lstStyle>
          <a:p>
            <a:r>
              <a:rPr lang="en-US" smtClean="0"/>
              <a:t>Click to edit Master title style</a:t>
            </a:r>
            <a:endParaRPr lang="en-US" dirty="0"/>
          </a:p>
        </p:txBody>
      </p:sp>
      <p:sp>
        <p:nvSpPr>
          <p:cNvPr id="4" name="Slide Number Placeholder 5"/>
          <p:cNvSpPr>
            <a:spLocks noGrp="1"/>
          </p:cNvSpPr>
          <p:nvPr>
            <p:ph type="sldNum" sz="quarter" idx="12"/>
          </p:nvPr>
        </p:nvSpPr>
        <p:spPr>
          <a:xfrm>
            <a:off x="8323943" y="6291943"/>
            <a:ext cx="569686" cy="293913"/>
          </a:xfrm>
          <a:prstGeom prst="rect">
            <a:avLst/>
          </a:prstGeom>
        </p:spPr>
        <p:txBody>
          <a:bodyPr/>
          <a:lstStyle>
            <a:lvl1pPr>
              <a:defRPr sz="2000" b="0">
                <a:solidFill>
                  <a:schemeClr val="tx1"/>
                </a:solidFill>
                <a:latin typeface="Franklin Gothic Medium"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2260531606"/>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962400" y="0"/>
            <a:ext cx="5181600" cy="914400"/>
          </a:xfrm>
        </p:spPr>
        <p:txBody>
          <a:bodyPr/>
          <a:lstStyle>
            <a:lvl1pPr>
              <a:defRPr>
                <a:solidFill>
                  <a:schemeClr val="tx1"/>
                </a:solidFill>
              </a:defRPr>
            </a:lvl1pPr>
          </a:lstStyle>
          <a:p>
            <a:r>
              <a:rPr lang="en-US" dirty="0" smtClean="0"/>
              <a:t>Click to edit Master title style</a:t>
            </a:r>
            <a:endParaRPr lang="en-US" dirty="0"/>
          </a:p>
        </p:txBody>
      </p:sp>
      <p:sp>
        <p:nvSpPr>
          <p:cNvPr id="7" name="Content Placeholder 6"/>
          <p:cNvSpPr>
            <a:spLocks noGrp="1"/>
          </p:cNvSpPr>
          <p:nvPr>
            <p:ph sz="quarter" idx="11"/>
          </p:nvPr>
        </p:nvSpPr>
        <p:spPr>
          <a:xfrm>
            <a:off x="457200" y="1828800"/>
            <a:ext cx="3931920" cy="3757613"/>
          </a:xfrm>
        </p:spPr>
        <p:txBody>
          <a:bodyPr/>
          <a:lstStyle>
            <a:lvl1pPr>
              <a:defRPr sz="22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Content Placeholder 6"/>
          <p:cNvSpPr>
            <a:spLocks noGrp="1"/>
          </p:cNvSpPr>
          <p:nvPr>
            <p:ph sz="quarter" idx="12"/>
          </p:nvPr>
        </p:nvSpPr>
        <p:spPr>
          <a:xfrm>
            <a:off x="4733108" y="1828800"/>
            <a:ext cx="3931920" cy="3757613"/>
          </a:xfrm>
        </p:spPr>
        <p:txBody>
          <a:bodyPr/>
          <a:lstStyle>
            <a:lvl1pPr>
              <a:defRPr sz="22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13"/>
          </p:nvPr>
        </p:nvSpPr>
        <p:spPr>
          <a:xfrm>
            <a:off x="8323943" y="6291943"/>
            <a:ext cx="613228" cy="293913"/>
          </a:xfrm>
          <a:prstGeom prst="rect">
            <a:avLst/>
          </a:prstGeom>
        </p:spPr>
        <p:txBody>
          <a:bodyPr/>
          <a:lstStyle>
            <a:lvl1pPr>
              <a:defRPr sz="2000" b="0">
                <a:solidFill>
                  <a:schemeClr val="tx1"/>
                </a:solidFill>
                <a:latin typeface="Franklin Gothic Medium"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1693379670"/>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3" y="6291943"/>
            <a:ext cx="460828"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8388064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2" y="6291943"/>
            <a:ext cx="602343"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710448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408E24-CD6D-F245-BA50-44436EA38975}" type="datetimeFigureOut">
              <a:rPr lang="en-US" smtClean="0"/>
              <a:t>10/23/2014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1082278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408E24-CD6D-F245-BA50-44436EA38975}" type="datetimeFigureOut">
              <a:rPr lang="en-US" smtClean="0"/>
              <a:t>10/23/2014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2568130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408E24-CD6D-F245-BA50-44436EA38975}" type="datetimeFigureOut">
              <a:rPr lang="en-US" smtClean="0"/>
              <a:t>10/23/2014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3385358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image" Target="../media/image2.png"/><Relationship Id="rId5" Type="http://schemas.openxmlformats.org/officeDocument/2006/relationships/slideLayout" Target="../slideLayouts/slideLayout53.xml"/><Relationship Id="rId10" Type="http://schemas.openxmlformats.org/officeDocument/2006/relationships/theme" Target="../theme/theme7.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10" Type="http://schemas.openxmlformats.org/officeDocument/2006/relationships/image" Target="../media/image2.png"/><Relationship Id="rId4" Type="http://schemas.openxmlformats.org/officeDocument/2006/relationships/slideLayout" Target="../slideLayouts/slideLayout61.xml"/><Relationship Id="rId9"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408E24-CD6D-F245-BA50-44436EA38975}" type="datetimeFigureOut">
              <a:rPr lang="en-US" smtClean="0"/>
              <a:t>10/23/2014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CB78FB-1415-9B4D-996E-11F146E2B0ED}" type="slidenum">
              <a:rPr lang="en-US" smtClean="0"/>
              <a:t>‹#›</a:t>
            </a:fld>
            <a:endParaRPr lang="en-US"/>
          </a:p>
        </p:txBody>
      </p:sp>
    </p:spTree>
    <p:extLst>
      <p:ext uri="{BB962C8B-B14F-4D97-AF65-F5344CB8AC3E}">
        <p14:creationId xmlns:p14="http://schemas.microsoft.com/office/powerpoint/2010/main" val="2323935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45" r:id="rId13"/>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38181" y="68494"/>
            <a:ext cx="5205819" cy="810846"/>
          </a:xfrm>
          <a:prstGeom prst="rect">
            <a:avLst/>
          </a:prstGeom>
        </p:spPr>
        <p:txBody>
          <a:bodyPr vert="horz" lIns="0" tIns="0" rIns="0" bIns="0" rtlCol="0" anchor="ctr">
            <a:normAutofit/>
          </a:bodyPr>
          <a:lstStyle/>
          <a:p>
            <a:r>
              <a:rPr lang="en-US" dirty="0" smtClean="0"/>
              <a:t>Help Using This Template</a:t>
            </a:r>
            <a:endParaRPr lang="en-US" dirty="0"/>
          </a:p>
        </p:txBody>
      </p:sp>
      <p:sp>
        <p:nvSpPr>
          <p:cNvPr id="3" name="Text Placeholder 2"/>
          <p:cNvSpPr>
            <a:spLocks noGrp="1"/>
          </p:cNvSpPr>
          <p:nvPr>
            <p:ph type="body" idx="1"/>
          </p:nvPr>
        </p:nvSpPr>
        <p:spPr>
          <a:xfrm>
            <a:off x="457200" y="1828800"/>
            <a:ext cx="8229600" cy="4114800"/>
          </a:xfrm>
          <a:prstGeom prst="rect">
            <a:avLst/>
          </a:prstGeom>
        </p:spPr>
        <p:txBody>
          <a:bodyPr vert="horz" lIns="0" tIns="0" rIns="0" bIns="0" rtlCol="0">
            <a:noAutofit/>
          </a:bodyPr>
          <a:lstStyle/>
          <a:p>
            <a:pPr eaLnBrk="1" hangingPunct="1"/>
            <a:endParaRPr lang="en-US" dirty="0" smtClean="0"/>
          </a:p>
        </p:txBody>
      </p:sp>
      <p:sp>
        <p:nvSpPr>
          <p:cNvPr id="8" name="Rectangle 7"/>
          <p:cNvSpPr/>
          <p:nvPr userDrawn="1"/>
        </p:nvSpPr>
        <p:spPr>
          <a:xfrm>
            <a:off x="9525" y="947834"/>
            <a:ext cx="9144000" cy="5033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 name="TextBox 3"/>
          <p:cNvSpPr txBox="1"/>
          <p:nvPr userDrawn="1"/>
        </p:nvSpPr>
        <p:spPr>
          <a:xfrm>
            <a:off x="287323" y="6302404"/>
            <a:ext cx="752129" cy="246221"/>
          </a:xfrm>
          <a:prstGeom prst="rect">
            <a:avLst/>
          </a:prstGeom>
          <a:noFill/>
        </p:spPr>
        <p:txBody>
          <a:bodyPr wrap="none" rtlCol="0">
            <a:spAutoFit/>
          </a:bodyPr>
          <a:lstStyle/>
          <a:p>
            <a:pPr defTabSz="914400"/>
            <a:r>
              <a:rPr lang="en-US" sz="1000" dirty="0" smtClean="0">
                <a:solidFill>
                  <a:prstClr val="black"/>
                </a:solidFill>
              </a:rPr>
              <a:t>12/26/13</a:t>
            </a:r>
            <a:endParaRPr lang="en-US" sz="1000" dirty="0">
              <a:solidFill>
                <a:prstClr val="black"/>
              </a:solidFill>
            </a:endParaRPr>
          </a:p>
        </p:txBody>
      </p:sp>
      <p:pic>
        <p:nvPicPr>
          <p:cNvPr id="6" name="Picture 5"/>
          <p:cNvPicPr>
            <a:picLocks noChangeAspect="1"/>
          </p:cNvPicPr>
          <p:nvPr userDrawn="1"/>
        </p:nvPicPr>
        <p:blipFill rotWithShape="1">
          <a:blip r:embed="rId9"/>
          <a:srcRect l="19821" t="14086" r="55960" b="76569"/>
          <a:stretch/>
        </p:blipFill>
        <p:spPr>
          <a:xfrm>
            <a:off x="9525" y="0"/>
            <a:ext cx="3928656" cy="1014761"/>
          </a:xfrm>
          <a:prstGeom prst="rect">
            <a:avLst/>
          </a:prstGeom>
        </p:spPr>
      </p:pic>
    </p:spTree>
    <p:extLst>
      <p:ext uri="{BB962C8B-B14F-4D97-AF65-F5344CB8AC3E}">
        <p14:creationId xmlns:p14="http://schemas.microsoft.com/office/powerpoint/2010/main" val="306615623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Lst>
  <p:timing>
    <p:tnLst>
      <p:par>
        <p:cTn id="1" dur="indefinite" restart="never" nodeType="tmRoot"/>
      </p:par>
    </p:tnLst>
  </p:timing>
  <p:hf hdr="0" ftr="0" dt="0"/>
  <p:txStyles>
    <p:titleStyle>
      <a:lvl1pPr algn="l" defTabSz="914400" rtl="0" eaLnBrk="1" latinLnBrk="0" hangingPunct="1">
        <a:spcBef>
          <a:spcPct val="0"/>
        </a:spcBef>
        <a:buNone/>
        <a:defRPr sz="2800" b="0" i="0" kern="1200">
          <a:solidFill>
            <a:schemeClr val="bg1"/>
          </a:solidFill>
          <a:latin typeface="Franklin Gothic Demi" pitchFamily="34" charset="0"/>
          <a:ea typeface="+mj-ea"/>
          <a:cs typeface="Arial"/>
        </a:defRPr>
      </a:lvl1pPr>
    </p:titleStyle>
    <p:bodyStyle>
      <a:lvl1pPr marL="231775" indent="-231775" algn="l" defTabSz="914400" rtl="0" eaLnBrk="1" latinLnBrk="0" hangingPunct="1">
        <a:spcBef>
          <a:spcPct val="20000"/>
        </a:spcBef>
        <a:buClr>
          <a:schemeClr val="tx2"/>
        </a:buClr>
        <a:buFont typeface="Arial"/>
        <a:buChar char="•"/>
        <a:defRPr lang="en-US" sz="2400" kern="1200" dirty="0" smtClean="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600" kern="1200">
          <a:solidFill>
            <a:schemeClr val="tx1"/>
          </a:solidFill>
          <a:latin typeface="Arial"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400" kern="1200">
          <a:solidFill>
            <a:schemeClr val="tx1"/>
          </a:solidFill>
          <a:latin typeface="Arial" pitchFamily="34" charset="0"/>
          <a:ea typeface="+mn-ea"/>
          <a:cs typeface="Arial" pitchFamily="34" charset="0"/>
        </a:defRPr>
      </a:lvl3pPr>
      <a:lvl4pPr marL="1200150" indent="-171450" algn="l" defTabSz="914400" rtl="0" eaLnBrk="1" latinLnBrk="0" hangingPunct="1">
        <a:spcBef>
          <a:spcPct val="20000"/>
        </a:spcBef>
        <a:buClr>
          <a:schemeClr val="bg2"/>
        </a:buClr>
        <a:buFont typeface="Arial" pitchFamily="34" charset="0"/>
        <a:buChar char="–"/>
        <a:defRPr sz="12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38181" y="68494"/>
            <a:ext cx="5205819" cy="810846"/>
          </a:xfrm>
          <a:prstGeom prst="rect">
            <a:avLst/>
          </a:prstGeom>
        </p:spPr>
        <p:txBody>
          <a:bodyPr vert="horz" lIns="0" tIns="0" rIns="0" bIns="0" rtlCol="0" anchor="ctr">
            <a:normAutofit/>
          </a:bodyPr>
          <a:lstStyle/>
          <a:p>
            <a:r>
              <a:rPr lang="en-US" dirty="0" smtClean="0"/>
              <a:t>Help Using This Template</a:t>
            </a:r>
            <a:endParaRPr lang="en-US" dirty="0"/>
          </a:p>
        </p:txBody>
      </p:sp>
      <p:sp>
        <p:nvSpPr>
          <p:cNvPr id="3" name="Text Placeholder 2"/>
          <p:cNvSpPr>
            <a:spLocks noGrp="1"/>
          </p:cNvSpPr>
          <p:nvPr>
            <p:ph type="body" idx="1"/>
          </p:nvPr>
        </p:nvSpPr>
        <p:spPr>
          <a:xfrm>
            <a:off x="457200" y="1828800"/>
            <a:ext cx="8229600" cy="4114800"/>
          </a:xfrm>
          <a:prstGeom prst="rect">
            <a:avLst/>
          </a:prstGeom>
        </p:spPr>
        <p:txBody>
          <a:bodyPr vert="horz" lIns="0" tIns="0" rIns="0" bIns="0" rtlCol="0">
            <a:noAutofit/>
          </a:bodyPr>
          <a:lstStyle/>
          <a:p>
            <a:pPr eaLnBrk="1" hangingPunct="1"/>
            <a:endParaRPr lang="en-US" dirty="0" smtClean="0"/>
          </a:p>
        </p:txBody>
      </p:sp>
      <p:sp>
        <p:nvSpPr>
          <p:cNvPr id="8" name="Rectangle 7"/>
          <p:cNvSpPr/>
          <p:nvPr userDrawn="1"/>
        </p:nvSpPr>
        <p:spPr>
          <a:xfrm>
            <a:off x="9525" y="947834"/>
            <a:ext cx="9144000" cy="5033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 name="TextBox 3"/>
          <p:cNvSpPr txBox="1"/>
          <p:nvPr userDrawn="1"/>
        </p:nvSpPr>
        <p:spPr>
          <a:xfrm>
            <a:off x="287323" y="6302404"/>
            <a:ext cx="752129" cy="246221"/>
          </a:xfrm>
          <a:prstGeom prst="rect">
            <a:avLst/>
          </a:prstGeom>
          <a:noFill/>
        </p:spPr>
        <p:txBody>
          <a:bodyPr wrap="none" rtlCol="0">
            <a:spAutoFit/>
          </a:bodyPr>
          <a:lstStyle/>
          <a:p>
            <a:pPr defTabSz="914400"/>
            <a:r>
              <a:rPr lang="en-US" sz="1000" dirty="0" smtClean="0">
                <a:solidFill>
                  <a:prstClr val="black"/>
                </a:solidFill>
              </a:rPr>
              <a:t>12/26/13</a:t>
            </a:r>
            <a:endParaRPr lang="en-US" sz="1000" dirty="0">
              <a:solidFill>
                <a:prstClr val="black"/>
              </a:solidFill>
            </a:endParaRPr>
          </a:p>
        </p:txBody>
      </p:sp>
      <p:pic>
        <p:nvPicPr>
          <p:cNvPr id="6" name="Picture 5"/>
          <p:cNvPicPr>
            <a:picLocks noChangeAspect="1"/>
          </p:cNvPicPr>
          <p:nvPr userDrawn="1"/>
        </p:nvPicPr>
        <p:blipFill rotWithShape="1">
          <a:blip r:embed="rId9"/>
          <a:srcRect l="19821" t="14086" r="55960" b="76569"/>
          <a:stretch/>
        </p:blipFill>
        <p:spPr>
          <a:xfrm>
            <a:off x="9525" y="0"/>
            <a:ext cx="3928656" cy="1014761"/>
          </a:xfrm>
          <a:prstGeom prst="rect">
            <a:avLst/>
          </a:prstGeom>
        </p:spPr>
      </p:pic>
    </p:spTree>
    <p:extLst>
      <p:ext uri="{BB962C8B-B14F-4D97-AF65-F5344CB8AC3E}">
        <p14:creationId xmlns:p14="http://schemas.microsoft.com/office/powerpoint/2010/main" val="420133487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Lst>
  <p:timing>
    <p:tnLst>
      <p:par>
        <p:cTn id="1" dur="indefinite" restart="never" nodeType="tmRoot"/>
      </p:par>
    </p:tnLst>
  </p:timing>
  <p:hf hdr="0" ftr="0" dt="0"/>
  <p:txStyles>
    <p:titleStyle>
      <a:lvl1pPr algn="l" defTabSz="914400" rtl="0" eaLnBrk="1" latinLnBrk="0" hangingPunct="1">
        <a:spcBef>
          <a:spcPct val="0"/>
        </a:spcBef>
        <a:buNone/>
        <a:defRPr sz="2800" b="0" i="0" kern="1200">
          <a:solidFill>
            <a:schemeClr val="bg1"/>
          </a:solidFill>
          <a:latin typeface="Franklin Gothic Demi" pitchFamily="34" charset="0"/>
          <a:ea typeface="+mj-ea"/>
          <a:cs typeface="Arial"/>
        </a:defRPr>
      </a:lvl1pPr>
    </p:titleStyle>
    <p:bodyStyle>
      <a:lvl1pPr marL="231775" indent="-231775" algn="l" defTabSz="914400" rtl="0" eaLnBrk="1" latinLnBrk="0" hangingPunct="1">
        <a:spcBef>
          <a:spcPct val="20000"/>
        </a:spcBef>
        <a:buClr>
          <a:schemeClr val="tx2"/>
        </a:buClr>
        <a:buFont typeface="Arial"/>
        <a:buChar char="•"/>
        <a:defRPr lang="en-US" sz="2400" kern="1200" dirty="0" smtClean="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600" kern="1200">
          <a:solidFill>
            <a:schemeClr val="tx1"/>
          </a:solidFill>
          <a:latin typeface="Arial"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400" kern="1200">
          <a:solidFill>
            <a:schemeClr val="tx1"/>
          </a:solidFill>
          <a:latin typeface="Arial" pitchFamily="34" charset="0"/>
          <a:ea typeface="+mn-ea"/>
          <a:cs typeface="Arial" pitchFamily="34" charset="0"/>
        </a:defRPr>
      </a:lvl3pPr>
      <a:lvl4pPr marL="1200150" indent="-171450" algn="l" defTabSz="914400" rtl="0" eaLnBrk="1" latinLnBrk="0" hangingPunct="1">
        <a:spcBef>
          <a:spcPct val="20000"/>
        </a:spcBef>
        <a:buClr>
          <a:schemeClr val="bg2"/>
        </a:buClr>
        <a:buFont typeface="Arial" pitchFamily="34" charset="0"/>
        <a:buChar char="–"/>
        <a:defRPr sz="12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38181" y="68494"/>
            <a:ext cx="5205819" cy="810846"/>
          </a:xfrm>
          <a:prstGeom prst="rect">
            <a:avLst/>
          </a:prstGeom>
        </p:spPr>
        <p:txBody>
          <a:bodyPr vert="horz" lIns="0" tIns="0" rIns="0" bIns="0" rtlCol="0" anchor="ctr">
            <a:normAutofit/>
          </a:bodyPr>
          <a:lstStyle/>
          <a:p>
            <a:r>
              <a:rPr lang="en-US" dirty="0" smtClean="0"/>
              <a:t>Help Using This Template</a:t>
            </a:r>
            <a:endParaRPr lang="en-US" dirty="0"/>
          </a:p>
        </p:txBody>
      </p:sp>
      <p:sp>
        <p:nvSpPr>
          <p:cNvPr id="3" name="Text Placeholder 2"/>
          <p:cNvSpPr>
            <a:spLocks noGrp="1"/>
          </p:cNvSpPr>
          <p:nvPr>
            <p:ph type="body" idx="1"/>
          </p:nvPr>
        </p:nvSpPr>
        <p:spPr>
          <a:xfrm>
            <a:off x="457200" y="1828800"/>
            <a:ext cx="8229600" cy="4114800"/>
          </a:xfrm>
          <a:prstGeom prst="rect">
            <a:avLst/>
          </a:prstGeom>
        </p:spPr>
        <p:txBody>
          <a:bodyPr vert="horz" lIns="0" tIns="0" rIns="0" bIns="0" rtlCol="0">
            <a:noAutofit/>
          </a:bodyPr>
          <a:lstStyle/>
          <a:p>
            <a:pPr eaLnBrk="1" hangingPunct="1"/>
            <a:endParaRPr lang="en-US" dirty="0" smtClean="0"/>
          </a:p>
        </p:txBody>
      </p:sp>
      <p:sp>
        <p:nvSpPr>
          <p:cNvPr id="8" name="Rectangle 7"/>
          <p:cNvSpPr/>
          <p:nvPr userDrawn="1"/>
        </p:nvSpPr>
        <p:spPr>
          <a:xfrm>
            <a:off x="9525" y="947834"/>
            <a:ext cx="9144000" cy="5033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 name="TextBox 3"/>
          <p:cNvSpPr txBox="1"/>
          <p:nvPr userDrawn="1"/>
        </p:nvSpPr>
        <p:spPr>
          <a:xfrm>
            <a:off x="287323" y="6302404"/>
            <a:ext cx="752129" cy="246221"/>
          </a:xfrm>
          <a:prstGeom prst="rect">
            <a:avLst/>
          </a:prstGeom>
          <a:noFill/>
        </p:spPr>
        <p:txBody>
          <a:bodyPr wrap="none" rtlCol="0">
            <a:spAutoFit/>
          </a:bodyPr>
          <a:lstStyle/>
          <a:p>
            <a:pPr defTabSz="914400"/>
            <a:r>
              <a:rPr lang="en-US" sz="1000" dirty="0" smtClean="0">
                <a:solidFill>
                  <a:prstClr val="black"/>
                </a:solidFill>
              </a:rPr>
              <a:t>12/26/13</a:t>
            </a:r>
            <a:endParaRPr lang="en-US" sz="1000" dirty="0">
              <a:solidFill>
                <a:prstClr val="black"/>
              </a:solidFill>
            </a:endParaRPr>
          </a:p>
        </p:txBody>
      </p:sp>
      <p:pic>
        <p:nvPicPr>
          <p:cNvPr id="6" name="Picture 5"/>
          <p:cNvPicPr>
            <a:picLocks noChangeAspect="1"/>
          </p:cNvPicPr>
          <p:nvPr userDrawn="1"/>
        </p:nvPicPr>
        <p:blipFill rotWithShape="1">
          <a:blip r:embed="rId9"/>
          <a:srcRect l="19821" t="14086" r="55960" b="76569"/>
          <a:stretch/>
        </p:blipFill>
        <p:spPr>
          <a:xfrm>
            <a:off x="9525" y="0"/>
            <a:ext cx="3928656" cy="1014761"/>
          </a:xfrm>
          <a:prstGeom prst="rect">
            <a:avLst/>
          </a:prstGeom>
        </p:spPr>
      </p:pic>
    </p:spTree>
    <p:extLst>
      <p:ext uri="{BB962C8B-B14F-4D97-AF65-F5344CB8AC3E}">
        <p14:creationId xmlns:p14="http://schemas.microsoft.com/office/powerpoint/2010/main" val="393185027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Lst>
  <p:timing>
    <p:tnLst>
      <p:par>
        <p:cTn id="1" dur="indefinite" restart="never" nodeType="tmRoot"/>
      </p:par>
    </p:tnLst>
  </p:timing>
  <p:hf hdr="0" ftr="0" dt="0"/>
  <p:txStyles>
    <p:titleStyle>
      <a:lvl1pPr algn="l" defTabSz="914400" rtl="0" eaLnBrk="1" latinLnBrk="0" hangingPunct="1">
        <a:spcBef>
          <a:spcPct val="0"/>
        </a:spcBef>
        <a:buNone/>
        <a:defRPr sz="2800" b="0" i="0" kern="1200">
          <a:solidFill>
            <a:schemeClr val="bg1"/>
          </a:solidFill>
          <a:latin typeface="Franklin Gothic Demi" pitchFamily="34" charset="0"/>
          <a:ea typeface="+mj-ea"/>
          <a:cs typeface="Arial"/>
        </a:defRPr>
      </a:lvl1pPr>
    </p:titleStyle>
    <p:bodyStyle>
      <a:lvl1pPr marL="231775" indent="-231775" algn="l" defTabSz="914400" rtl="0" eaLnBrk="1" latinLnBrk="0" hangingPunct="1">
        <a:spcBef>
          <a:spcPct val="20000"/>
        </a:spcBef>
        <a:buClr>
          <a:schemeClr val="tx2"/>
        </a:buClr>
        <a:buFont typeface="Arial"/>
        <a:buChar char="•"/>
        <a:defRPr lang="en-US" sz="2400" kern="1200" dirty="0" smtClean="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600" kern="1200">
          <a:solidFill>
            <a:schemeClr val="tx1"/>
          </a:solidFill>
          <a:latin typeface="Arial"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400" kern="1200">
          <a:solidFill>
            <a:schemeClr val="tx1"/>
          </a:solidFill>
          <a:latin typeface="Arial" pitchFamily="34" charset="0"/>
          <a:ea typeface="+mn-ea"/>
          <a:cs typeface="Arial" pitchFamily="34" charset="0"/>
        </a:defRPr>
      </a:lvl3pPr>
      <a:lvl4pPr marL="1200150" indent="-171450" algn="l" defTabSz="914400" rtl="0" eaLnBrk="1" latinLnBrk="0" hangingPunct="1">
        <a:spcBef>
          <a:spcPct val="20000"/>
        </a:spcBef>
        <a:buClr>
          <a:schemeClr val="bg2"/>
        </a:buClr>
        <a:buFont typeface="Arial" pitchFamily="34" charset="0"/>
        <a:buChar char="–"/>
        <a:defRPr sz="12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38181" y="68494"/>
            <a:ext cx="5205819" cy="810846"/>
          </a:xfrm>
          <a:prstGeom prst="rect">
            <a:avLst/>
          </a:prstGeom>
        </p:spPr>
        <p:txBody>
          <a:bodyPr vert="horz" lIns="0" tIns="0" rIns="0" bIns="0" rtlCol="0" anchor="ctr">
            <a:normAutofit/>
          </a:bodyPr>
          <a:lstStyle/>
          <a:p>
            <a:r>
              <a:rPr lang="en-US" dirty="0" smtClean="0"/>
              <a:t>Help Using This Template</a:t>
            </a:r>
            <a:endParaRPr lang="en-US" dirty="0"/>
          </a:p>
        </p:txBody>
      </p:sp>
      <p:sp>
        <p:nvSpPr>
          <p:cNvPr id="3" name="Text Placeholder 2"/>
          <p:cNvSpPr>
            <a:spLocks noGrp="1"/>
          </p:cNvSpPr>
          <p:nvPr>
            <p:ph type="body" idx="1"/>
          </p:nvPr>
        </p:nvSpPr>
        <p:spPr>
          <a:xfrm>
            <a:off x="457200" y="1828800"/>
            <a:ext cx="8229600" cy="4114800"/>
          </a:xfrm>
          <a:prstGeom prst="rect">
            <a:avLst/>
          </a:prstGeom>
        </p:spPr>
        <p:txBody>
          <a:bodyPr vert="horz" lIns="0" tIns="0" rIns="0" bIns="0" rtlCol="0">
            <a:noAutofit/>
          </a:bodyPr>
          <a:lstStyle/>
          <a:p>
            <a:pPr eaLnBrk="1" hangingPunct="1"/>
            <a:endParaRPr lang="en-US" dirty="0" smtClean="0"/>
          </a:p>
        </p:txBody>
      </p:sp>
      <p:sp>
        <p:nvSpPr>
          <p:cNvPr id="8" name="Rectangle 7"/>
          <p:cNvSpPr/>
          <p:nvPr userDrawn="1"/>
        </p:nvSpPr>
        <p:spPr>
          <a:xfrm>
            <a:off x="9525" y="947834"/>
            <a:ext cx="9144000" cy="5033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 name="TextBox 3"/>
          <p:cNvSpPr txBox="1"/>
          <p:nvPr userDrawn="1"/>
        </p:nvSpPr>
        <p:spPr>
          <a:xfrm>
            <a:off x="287323" y="6302404"/>
            <a:ext cx="752129" cy="246221"/>
          </a:xfrm>
          <a:prstGeom prst="rect">
            <a:avLst/>
          </a:prstGeom>
          <a:noFill/>
        </p:spPr>
        <p:txBody>
          <a:bodyPr wrap="none" rtlCol="0">
            <a:spAutoFit/>
          </a:bodyPr>
          <a:lstStyle/>
          <a:p>
            <a:pPr defTabSz="914400"/>
            <a:r>
              <a:rPr lang="en-US" sz="1000" dirty="0" smtClean="0">
                <a:solidFill>
                  <a:prstClr val="black"/>
                </a:solidFill>
              </a:rPr>
              <a:t>12/26/13</a:t>
            </a:r>
            <a:endParaRPr lang="en-US" sz="1000" dirty="0">
              <a:solidFill>
                <a:prstClr val="black"/>
              </a:solidFill>
            </a:endParaRPr>
          </a:p>
        </p:txBody>
      </p:sp>
      <p:pic>
        <p:nvPicPr>
          <p:cNvPr id="6" name="Picture 5"/>
          <p:cNvPicPr>
            <a:picLocks noChangeAspect="1"/>
          </p:cNvPicPr>
          <p:nvPr userDrawn="1"/>
        </p:nvPicPr>
        <p:blipFill rotWithShape="1">
          <a:blip r:embed="rId9"/>
          <a:srcRect l="19821" t="14086" r="55960" b="76569"/>
          <a:stretch/>
        </p:blipFill>
        <p:spPr>
          <a:xfrm>
            <a:off x="9525" y="0"/>
            <a:ext cx="3928656" cy="1014761"/>
          </a:xfrm>
          <a:prstGeom prst="rect">
            <a:avLst/>
          </a:prstGeom>
        </p:spPr>
      </p:pic>
    </p:spTree>
    <p:extLst>
      <p:ext uri="{BB962C8B-B14F-4D97-AF65-F5344CB8AC3E}">
        <p14:creationId xmlns:p14="http://schemas.microsoft.com/office/powerpoint/2010/main" val="168338876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Lst>
  <p:timing>
    <p:tnLst>
      <p:par>
        <p:cTn id="1" dur="indefinite" restart="never" nodeType="tmRoot"/>
      </p:par>
    </p:tnLst>
  </p:timing>
  <p:hf hdr="0" ftr="0" dt="0"/>
  <p:txStyles>
    <p:titleStyle>
      <a:lvl1pPr algn="l" defTabSz="914400" rtl="0" eaLnBrk="1" latinLnBrk="0" hangingPunct="1">
        <a:spcBef>
          <a:spcPct val="0"/>
        </a:spcBef>
        <a:buNone/>
        <a:defRPr sz="2800" b="0" i="0" kern="1200">
          <a:solidFill>
            <a:schemeClr val="bg1"/>
          </a:solidFill>
          <a:latin typeface="Franklin Gothic Demi" pitchFamily="34" charset="0"/>
          <a:ea typeface="+mj-ea"/>
          <a:cs typeface="Arial"/>
        </a:defRPr>
      </a:lvl1pPr>
    </p:titleStyle>
    <p:bodyStyle>
      <a:lvl1pPr marL="231775" indent="-231775" algn="l" defTabSz="914400" rtl="0" eaLnBrk="1" latinLnBrk="0" hangingPunct="1">
        <a:spcBef>
          <a:spcPct val="20000"/>
        </a:spcBef>
        <a:buClr>
          <a:schemeClr val="tx2"/>
        </a:buClr>
        <a:buFont typeface="Arial"/>
        <a:buChar char="•"/>
        <a:defRPr lang="en-US" sz="2400" kern="1200" dirty="0" smtClean="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600" kern="1200">
          <a:solidFill>
            <a:schemeClr val="tx1"/>
          </a:solidFill>
          <a:latin typeface="Arial"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400" kern="1200">
          <a:solidFill>
            <a:schemeClr val="tx1"/>
          </a:solidFill>
          <a:latin typeface="Arial" pitchFamily="34" charset="0"/>
          <a:ea typeface="+mn-ea"/>
          <a:cs typeface="Arial" pitchFamily="34" charset="0"/>
        </a:defRPr>
      </a:lvl3pPr>
      <a:lvl4pPr marL="1200150" indent="-171450" algn="l" defTabSz="914400" rtl="0" eaLnBrk="1" latinLnBrk="0" hangingPunct="1">
        <a:spcBef>
          <a:spcPct val="20000"/>
        </a:spcBef>
        <a:buClr>
          <a:schemeClr val="bg2"/>
        </a:buClr>
        <a:buFont typeface="Arial" pitchFamily="34" charset="0"/>
        <a:buChar char="–"/>
        <a:defRPr sz="12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38181" y="68494"/>
            <a:ext cx="5205819" cy="810846"/>
          </a:xfrm>
          <a:prstGeom prst="rect">
            <a:avLst/>
          </a:prstGeom>
        </p:spPr>
        <p:txBody>
          <a:bodyPr vert="horz" lIns="0" tIns="0" rIns="0" bIns="0" rtlCol="0" anchor="ctr">
            <a:normAutofit/>
          </a:bodyPr>
          <a:lstStyle/>
          <a:p>
            <a:r>
              <a:rPr lang="en-US" dirty="0" smtClean="0"/>
              <a:t>Help Using This Template</a:t>
            </a:r>
            <a:endParaRPr lang="en-US" dirty="0"/>
          </a:p>
        </p:txBody>
      </p:sp>
      <p:sp>
        <p:nvSpPr>
          <p:cNvPr id="3" name="Text Placeholder 2"/>
          <p:cNvSpPr>
            <a:spLocks noGrp="1"/>
          </p:cNvSpPr>
          <p:nvPr>
            <p:ph type="body" idx="1"/>
          </p:nvPr>
        </p:nvSpPr>
        <p:spPr>
          <a:xfrm>
            <a:off x="457200" y="1828800"/>
            <a:ext cx="8229600" cy="4114800"/>
          </a:xfrm>
          <a:prstGeom prst="rect">
            <a:avLst/>
          </a:prstGeom>
        </p:spPr>
        <p:txBody>
          <a:bodyPr vert="horz" lIns="0" tIns="0" rIns="0" bIns="0" rtlCol="0">
            <a:noAutofit/>
          </a:bodyPr>
          <a:lstStyle/>
          <a:p>
            <a:pPr eaLnBrk="1" hangingPunct="1"/>
            <a:endParaRPr lang="en-US" dirty="0" smtClean="0"/>
          </a:p>
        </p:txBody>
      </p:sp>
      <p:sp>
        <p:nvSpPr>
          <p:cNvPr id="8" name="Rectangle 7"/>
          <p:cNvSpPr/>
          <p:nvPr userDrawn="1"/>
        </p:nvSpPr>
        <p:spPr>
          <a:xfrm>
            <a:off x="9525" y="947834"/>
            <a:ext cx="9144000" cy="5033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 name="TextBox 3"/>
          <p:cNvSpPr txBox="1"/>
          <p:nvPr userDrawn="1"/>
        </p:nvSpPr>
        <p:spPr>
          <a:xfrm>
            <a:off x="287323" y="6302404"/>
            <a:ext cx="752129" cy="246221"/>
          </a:xfrm>
          <a:prstGeom prst="rect">
            <a:avLst/>
          </a:prstGeom>
          <a:noFill/>
        </p:spPr>
        <p:txBody>
          <a:bodyPr wrap="none" rtlCol="0">
            <a:spAutoFit/>
          </a:bodyPr>
          <a:lstStyle/>
          <a:p>
            <a:pPr defTabSz="914400"/>
            <a:r>
              <a:rPr lang="en-US" sz="1000" dirty="0" smtClean="0">
                <a:solidFill>
                  <a:prstClr val="black"/>
                </a:solidFill>
              </a:rPr>
              <a:t>12/26/13</a:t>
            </a:r>
            <a:endParaRPr lang="en-US" sz="1000" dirty="0">
              <a:solidFill>
                <a:prstClr val="black"/>
              </a:solidFill>
            </a:endParaRPr>
          </a:p>
        </p:txBody>
      </p:sp>
      <p:pic>
        <p:nvPicPr>
          <p:cNvPr id="6" name="Picture 5"/>
          <p:cNvPicPr>
            <a:picLocks noChangeAspect="1"/>
          </p:cNvPicPr>
          <p:nvPr userDrawn="1"/>
        </p:nvPicPr>
        <p:blipFill rotWithShape="1">
          <a:blip r:embed="rId9"/>
          <a:srcRect l="19821" t="14086" r="55960" b="76569"/>
          <a:stretch/>
        </p:blipFill>
        <p:spPr>
          <a:xfrm>
            <a:off x="9525" y="0"/>
            <a:ext cx="3928656" cy="1014761"/>
          </a:xfrm>
          <a:prstGeom prst="rect">
            <a:avLst/>
          </a:prstGeom>
        </p:spPr>
      </p:pic>
    </p:spTree>
    <p:extLst>
      <p:ext uri="{BB962C8B-B14F-4D97-AF65-F5344CB8AC3E}">
        <p14:creationId xmlns:p14="http://schemas.microsoft.com/office/powerpoint/2010/main" val="2477597017"/>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Lst>
  <p:timing>
    <p:tnLst>
      <p:par>
        <p:cTn id="1" dur="indefinite" restart="never" nodeType="tmRoot"/>
      </p:par>
    </p:tnLst>
  </p:timing>
  <p:hf hdr="0" ftr="0" dt="0"/>
  <p:txStyles>
    <p:titleStyle>
      <a:lvl1pPr algn="l" defTabSz="914400" rtl="0" eaLnBrk="1" latinLnBrk="0" hangingPunct="1">
        <a:spcBef>
          <a:spcPct val="0"/>
        </a:spcBef>
        <a:buNone/>
        <a:defRPr sz="2800" b="0" i="0" kern="1200">
          <a:solidFill>
            <a:schemeClr val="bg1"/>
          </a:solidFill>
          <a:latin typeface="Franklin Gothic Demi" pitchFamily="34" charset="0"/>
          <a:ea typeface="+mj-ea"/>
          <a:cs typeface="Arial"/>
        </a:defRPr>
      </a:lvl1pPr>
    </p:titleStyle>
    <p:bodyStyle>
      <a:lvl1pPr marL="231775" indent="-231775" algn="l" defTabSz="914400" rtl="0" eaLnBrk="1" latinLnBrk="0" hangingPunct="1">
        <a:spcBef>
          <a:spcPct val="20000"/>
        </a:spcBef>
        <a:buClr>
          <a:schemeClr val="tx2"/>
        </a:buClr>
        <a:buFont typeface="Arial"/>
        <a:buChar char="•"/>
        <a:defRPr lang="en-US" sz="2400" kern="1200" dirty="0" smtClean="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600" kern="1200">
          <a:solidFill>
            <a:schemeClr val="tx1"/>
          </a:solidFill>
          <a:latin typeface="Arial"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400" kern="1200">
          <a:solidFill>
            <a:schemeClr val="tx1"/>
          </a:solidFill>
          <a:latin typeface="Arial" pitchFamily="34" charset="0"/>
          <a:ea typeface="+mn-ea"/>
          <a:cs typeface="Arial" pitchFamily="34" charset="0"/>
        </a:defRPr>
      </a:lvl3pPr>
      <a:lvl4pPr marL="1200150" indent="-171450" algn="l" defTabSz="914400" rtl="0" eaLnBrk="1" latinLnBrk="0" hangingPunct="1">
        <a:spcBef>
          <a:spcPct val="20000"/>
        </a:spcBef>
        <a:buClr>
          <a:schemeClr val="bg2"/>
        </a:buClr>
        <a:buFont typeface="Arial" pitchFamily="34" charset="0"/>
        <a:buChar char="–"/>
        <a:defRPr sz="12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38181" y="68494"/>
            <a:ext cx="5205819" cy="810846"/>
          </a:xfrm>
          <a:prstGeom prst="rect">
            <a:avLst/>
          </a:prstGeom>
        </p:spPr>
        <p:txBody>
          <a:bodyPr vert="horz" lIns="0" tIns="0" rIns="0" bIns="0" rtlCol="0" anchor="ctr">
            <a:normAutofit/>
          </a:bodyPr>
          <a:lstStyle/>
          <a:p>
            <a:r>
              <a:rPr lang="en-US" dirty="0" smtClean="0"/>
              <a:t>Help Using This Template</a:t>
            </a:r>
            <a:endParaRPr lang="en-US" dirty="0"/>
          </a:p>
        </p:txBody>
      </p:sp>
      <p:sp>
        <p:nvSpPr>
          <p:cNvPr id="3" name="Text Placeholder 2"/>
          <p:cNvSpPr>
            <a:spLocks noGrp="1"/>
          </p:cNvSpPr>
          <p:nvPr>
            <p:ph type="body" idx="1"/>
          </p:nvPr>
        </p:nvSpPr>
        <p:spPr>
          <a:xfrm>
            <a:off x="457200" y="1828800"/>
            <a:ext cx="8229600" cy="4114800"/>
          </a:xfrm>
          <a:prstGeom prst="rect">
            <a:avLst/>
          </a:prstGeom>
        </p:spPr>
        <p:txBody>
          <a:bodyPr vert="horz" lIns="0" tIns="0" rIns="0" bIns="0" rtlCol="0">
            <a:noAutofit/>
          </a:bodyPr>
          <a:lstStyle/>
          <a:p>
            <a:pPr eaLnBrk="1" hangingPunct="1"/>
            <a:endParaRPr lang="en-US" dirty="0" smtClean="0"/>
          </a:p>
        </p:txBody>
      </p:sp>
      <p:sp>
        <p:nvSpPr>
          <p:cNvPr id="8" name="Rectangle 7"/>
          <p:cNvSpPr/>
          <p:nvPr userDrawn="1"/>
        </p:nvSpPr>
        <p:spPr>
          <a:xfrm>
            <a:off x="9525" y="947834"/>
            <a:ext cx="9144000" cy="5033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 name="TextBox 3"/>
          <p:cNvSpPr txBox="1"/>
          <p:nvPr userDrawn="1"/>
        </p:nvSpPr>
        <p:spPr>
          <a:xfrm>
            <a:off x="287323" y="6302404"/>
            <a:ext cx="752129" cy="246221"/>
          </a:xfrm>
          <a:prstGeom prst="rect">
            <a:avLst/>
          </a:prstGeom>
          <a:noFill/>
        </p:spPr>
        <p:txBody>
          <a:bodyPr wrap="none" rtlCol="0">
            <a:spAutoFit/>
          </a:bodyPr>
          <a:lstStyle/>
          <a:p>
            <a:pPr defTabSz="914400"/>
            <a:r>
              <a:rPr lang="en-US" sz="1000" dirty="0" smtClean="0">
                <a:solidFill>
                  <a:prstClr val="black"/>
                </a:solidFill>
              </a:rPr>
              <a:t>12/26/13</a:t>
            </a:r>
            <a:endParaRPr lang="en-US" sz="1000" dirty="0">
              <a:solidFill>
                <a:prstClr val="black"/>
              </a:solidFill>
            </a:endParaRPr>
          </a:p>
        </p:txBody>
      </p:sp>
      <p:pic>
        <p:nvPicPr>
          <p:cNvPr id="6" name="Picture 5"/>
          <p:cNvPicPr>
            <a:picLocks noChangeAspect="1"/>
          </p:cNvPicPr>
          <p:nvPr userDrawn="1"/>
        </p:nvPicPr>
        <p:blipFill rotWithShape="1">
          <a:blip r:embed="rId11"/>
          <a:srcRect l="19821" t="14086" r="55960" b="76569"/>
          <a:stretch/>
        </p:blipFill>
        <p:spPr>
          <a:xfrm>
            <a:off x="9525" y="0"/>
            <a:ext cx="3928656" cy="1014761"/>
          </a:xfrm>
          <a:prstGeom prst="rect">
            <a:avLst/>
          </a:prstGeom>
        </p:spPr>
      </p:pic>
    </p:spTree>
    <p:extLst>
      <p:ext uri="{BB962C8B-B14F-4D97-AF65-F5344CB8AC3E}">
        <p14:creationId xmlns:p14="http://schemas.microsoft.com/office/powerpoint/2010/main" val="265773701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Lst>
  <p:timing>
    <p:tnLst>
      <p:par>
        <p:cTn id="1" dur="indefinite" restart="never" nodeType="tmRoot"/>
      </p:par>
    </p:tnLst>
  </p:timing>
  <p:hf hdr="0" ftr="0" dt="0"/>
  <p:txStyles>
    <p:titleStyle>
      <a:lvl1pPr algn="l" defTabSz="914400" rtl="0" eaLnBrk="1" latinLnBrk="0" hangingPunct="1">
        <a:spcBef>
          <a:spcPct val="0"/>
        </a:spcBef>
        <a:buNone/>
        <a:defRPr sz="2800" b="0" i="0" kern="1200">
          <a:solidFill>
            <a:schemeClr val="bg1"/>
          </a:solidFill>
          <a:latin typeface="Franklin Gothic Demi" pitchFamily="34" charset="0"/>
          <a:ea typeface="+mj-ea"/>
          <a:cs typeface="Arial"/>
        </a:defRPr>
      </a:lvl1pPr>
    </p:titleStyle>
    <p:bodyStyle>
      <a:lvl1pPr marL="231775" indent="-231775" algn="l" defTabSz="914400" rtl="0" eaLnBrk="1" latinLnBrk="0" hangingPunct="1">
        <a:spcBef>
          <a:spcPct val="20000"/>
        </a:spcBef>
        <a:buClr>
          <a:schemeClr val="tx2"/>
        </a:buClr>
        <a:buFont typeface="Arial"/>
        <a:buChar char="•"/>
        <a:defRPr lang="en-US" sz="2400" kern="1200" dirty="0" smtClean="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600" kern="1200">
          <a:solidFill>
            <a:schemeClr val="tx1"/>
          </a:solidFill>
          <a:latin typeface="Arial"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400" kern="1200">
          <a:solidFill>
            <a:schemeClr val="tx1"/>
          </a:solidFill>
          <a:latin typeface="Arial" pitchFamily="34" charset="0"/>
          <a:ea typeface="+mn-ea"/>
          <a:cs typeface="Arial" pitchFamily="34" charset="0"/>
        </a:defRPr>
      </a:lvl3pPr>
      <a:lvl4pPr marL="1200150" indent="-171450" algn="l" defTabSz="914400" rtl="0" eaLnBrk="1" latinLnBrk="0" hangingPunct="1">
        <a:spcBef>
          <a:spcPct val="20000"/>
        </a:spcBef>
        <a:buClr>
          <a:schemeClr val="bg2"/>
        </a:buClr>
        <a:buFont typeface="Arial" pitchFamily="34" charset="0"/>
        <a:buChar char="–"/>
        <a:defRPr sz="12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38181" y="68494"/>
            <a:ext cx="5205819" cy="810846"/>
          </a:xfrm>
          <a:prstGeom prst="rect">
            <a:avLst/>
          </a:prstGeom>
        </p:spPr>
        <p:txBody>
          <a:bodyPr vert="horz" lIns="0" tIns="0" rIns="0" bIns="0" rtlCol="0" anchor="ctr">
            <a:normAutofit/>
          </a:bodyPr>
          <a:lstStyle/>
          <a:p>
            <a:r>
              <a:rPr lang="en-US" dirty="0" smtClean="0"/>
              <a:t>Help Using This Template</a:t>
            </a:r>
            <a:endParaRPr lang="en-US" dirty="0"/>
          </a:p>
        </p:txBody>
      </p:sp>
      <p:sp>
        <p:nvSpPr>
          <p:cNvPr id="3" name="Text Placeholder 2"/>
          <p:cNvSpPr>
            <a:spLocks noGrp="1"/>
          </p:cNvSpPr>
          <p:nvPr>
            <p:ph type="body" idx="1"/>
          </p:nvPr>
        </p:nvSpPr>
        <p:spPr>
          <a:xfrm>
            <a:off x="457200" y="1828800"/>
            <a:ext cx="8229600" cy="4114800"/>
          </a:xfrm>
          <a:prstGeom prst="rect">
            <a:avLst/>
          </a:prstGeom>
        </p:spPr>
        <p:txBody>
          <a:bodyPr vert="horz" lIns="0" tIns="0" rIns="0" bIns="0" rtlCol="0">
            <a:noAutofit/>
          </a:bodyPr>
          <a:lstStyle/>
          <a:p>
            <a:pPr eaLnBrk="1" hangingPunct="1"/>
            <a:endParaRPr lang="en-US" dirty="0" smtClean="0"/>
          </a:p>
        </p:txBody>
      </p:sp>
      <p:sp>
        <p:nvSpPr>
          <p:cNvPr id="8" name="Rectangle 7"/>
          <p:cNvSpPr/>
          <p:nvPr userDrawn="1"/>
        </p:nvSpPr>
        <p:spPr>
          <a:xfrm>
            <a:off x="9525" y="947834"/>
            <a:ext cx="9144000" cy="5033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 name="TextBox 3"/>
          <p:cNvSpPr txBox="1"/>
          <p:nvPr userDrawn="1"/>
        </p:nvSpPr>
        <p:spPr>
          <a:xfrm>
            <a:off x="287323" y="6302404"/>
            <a:ext cx="752129" cy="246221"/>
          </a:xfrm>
          <a:prstGeom prst="rect">
            <a:avLst/>
          </a:prstGeom>
          <a:noFill/>
        </p:spPr>
        <p:txBody>
          <a:bodyPr wrap="none" rtlCol="0">
            <a:spAutoFit/>
          </a:bodyPr>
          <a:lstStyle/>
          <a:p>
            <a:pPr defTabSz="914400"/>
            <a:r>
              <a:rPr lang="en-US" sz="1000" dirty="0" smtClean="0">
                <a:solidFill>
                  <a:prstClr val="black"/>
                </a:solidFill>
              </a:rPr>
              <a:t>12/26/13</a:t>
            </a:r>
            <a:endParaRPr lang="en-US" sz="1000" dirty="0">
              <a:solidFill>
                <a:prstClr val="black"/>
              </a:solidFill>
            </a:endParaRPr>
          </a:p>
        </p:txBody>
      </p:sp>
      <p:pic>
        <p:nvPicPr>
          <p:cNvPr id="6" name="Picture 5"/>
          <p:cNvPicPr>
            <a:picLocks noChangeAspect="1"/>
          </p:cNvPicPr>
          <p:nvPr userDrawn="1"/>
        </p:nvPicPr>
        <p:blipFill rotWithShape="1">
          <a:blip r:embed="rId10"/>
          <a:srcRect l="19821" t="14086" r="55960" b="76569"/>
          <a:stretch/>
        </p:blipFill>
        <p:spPr>
          <a:xfrm>
            <a:off x="9525" y="0"/>
            <a:ext cx="3928656" cy="1014761"/>
          </a:xfrm>
          <a:prstGeom prst="rect">
            <a:avLst/>
          </a:prstGeom>
        </p:spPr>
      </p:pic>
    </p:spTree>
    <p:extLst>
      <p:ext uri="{BB962C8B-B14F-4D97-AF65-F5344CB8AC3E}">
        <p14:creationId xmlns:p14="http://schemas.microsoft.com/office/powerpoint/2010/main" val="21866670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2" r:id="rId6"/>
    <p:sldLayoutId id="2147483743" r:id="rId7"/>
    <p:sldLayoutId id="2147483744" r:id="rId8"/>
  </p:sldLayoutIdLst>
  <p:timing>
    <p:tnLst>
      <p:par>
        <p:cTn id="1" dur="indefinite" restart="never" nodeType="tmRoot"/>
      </p:par>
    </p:tnLst>
  </p:timing>
  <p:hf hdr="0" ftr="0" dt="0"/>
  <p:txStyles>
    <p:titleStyle>
      <a:lvl1pPr algn="l" defTabSz="914400" rtl="0" eaLnBrk="1" latinLnBrk="0" hangingPunct="1">
        <a:spcBef>
          <a:spcPct val="0"/>
        </a:spcBef>
        <a:buNone/>
        <a:defRPr sz="2800" b="0" i="0" kern="1200">
          <a:solidFill>
            <a:schemeClr val="bg1"/>
          </a:solidFill>
          <a:latin typeface="Franklin Gothic Demi" pitchFamily="34" charset="0"/>
          <a:ea typeface="+mj-ea"/>
          <a:cs typeface="Arial"/>
        </a:defRPr>
      </a:lvl1pPr>
    </p:titleStyle>
    <p:bodyStyle>
      <a:lvl1pPr marL="231775" indent="-231775" algn="l" defTabSz="914400" rtl="0" eaLnBrk="1" latinLnBrk="0" hangingPunct="1">
        <a:spcBef>
          <a:spcPct val="20000"/>
        </a:spcBef>
        <a:buClr>
          <a:schemeClr val="tx2"/>
        </a:buClr>
        <a:buFont typeface="Arial"/>
        <a:buChar char="•"/>
        <a:defRPr lang="en-US" sz="2400" kern="1200" dirty="0" smtClean="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600" kern="1200">
          <a:solidFill>
            <a:schemeClr val="tx1"/>
          </a:solidFill>
          <a:latin typeface="Arial"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400" kern="1200">
          <a:solidFill>
            <a:schemeClr val="tx1"/>
          </a:solidFill>
          <a:latin typeface="Arial" pitchFamily="34" charset="0"/>
          <a:ea typeface="+mn-ea"/>
          <a:cs typeface="Arial" pitchFamily="34" charset="0"/>
        </a:defRPr>
      </a:lvl3pPr>
      <a:lvl4pPr marL="1200150" indent="-171450" algn="l" defTabSz="914400" rtl="0" eaLnBrk="1" latinLnBrk="0" hangingPunct="1">
        <a:spcBef>
          <a:spcPct val="20000"/>
        </a:spcBef>
        <a:buClr>
          <a:schemeClr val="bg2"/>
        </a:buClr>
        <a:buFont typeface="Arial" pitchFamily="34" charset="0"/>
        <a:buChar char="–"/>
        <a:defRPr sz="12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cf@indiana.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infomall.org/"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cloudmesh.github.io/"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wired.com/wired/issue/16-07" TargetMode="External"/><Relationship Id="rId2" Type="http://schemas.openxmlformats.org/officeDocument/2006/relationships/hyperlink" Target="http://research.microsoft.com/en-us/collaboration/fourthparadigm/"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00608"/>
            <a:ext cx="9144000" cy="1470025"/>
          </a:xfrm>
        </p:spPr>
        <p:txBody>
          <a:bodyPr>
            <a:noAutofit/>
          </a:bodyPr>
          <a:lstStyle/>
          <a:p>
            <a:r>
              <a:rPr lang="en-US" sz="4800" b="1" dirty="0"/>
              <a:t>Data Science Research and Education with Bioinformatics Applications</a:t>
            </a:r>
          </a:p>
        </p:txBody>
      </p:sp>
      <p:sp>
        <p:nvSpPr>
          <p:cNvPr id="5" name="Subtitle 2"/>
          <p:cNvSpPr txBox="1">
            <a:spLocks/>
          </p:cNvSpPr>
          <p:nvPr/>
        </p:nvSpPr>
        <p:spPr>
          <a:xfrm>
            <a:off x="0" y="3072384"/>
            <a:ext cx="9144000" cy="3617783"/>
          </a:xfrm>
          <a:prstGeom prst="rect">
            <a:avLst/>
          </a:prstGeom>
        </p:spPr>
        <p:txBody>
          <a:bodyPr vert="horz" lIns="91440" tIns="45720" rIns="91440" bIns="45720" rtlCol="0">
            <a:normAutofit fontScale="92500" lnSpcReduction="10000"/>
          </a:bodyPr>
          <a:lstStyle/>
          <a:p>
            <a:pPr algn="ctr">
              <a:spcBef>
                <a:spcPct val="20000"/>
              </a:spcBef>
              <a:defRPr/>
            </a:pPr>
            <a:r>
              <a:rPr lang="en-US" sz="2400" b="1" dirty="0" smtClean="0">
                <a:solidFill>
                  <a:prstClr val="black"/>
                </a:solidFill>
                <a:cs typeface="Times New Roman" pitchFamily="18" charset="0"/>
              </a:rPr>
              <a:t>IUPUI</a:t>
            </a:r>
            <a:br>
              <a:rPr lang="en-US" sz="2400" b="1" dirty="0" smtClean="0">
                <a:solidFill>
                  <a:prstClr val="black"/>
                </a:solidFill>
                <a:cs typeface="Times New Roman" pitchFamily="18" charset="0"/>
              </a:rPr>
            </a:br>
            <a:r>
              <a:rPr lang="en-US" sz="2400" b="1" dirty="0" smtClean="0">
                <a:solidFill>
                  <a:prstClr val="black"/>
                </a:solidFill>
                <a:cs typeface="Times New Roman" pitchFamily="18" charset="0"/>
              </a:rPr>
              <a:t>October 23 2014</a:t>
            </a:r>
            <a:endParaRPr lang="en-US" sz="2400" b="1" dirty="0">
              <a:solidFill>
                <a:prstClr val="black"/>
              </a:solidFill>
              <a:cs typeface="Times New Roman" pitchFamily="18" charset="0"/>
            </a:endParaRPr>
          </a:p>
          <a:p>
            <a:pPr algn="ctr">
              <a:spcBef>
                <a:spcPct val="20000"/>
              </a:spcBef>
              <a:defRPr/>
            </a:pPr>
            <a:endParaRPr lang="en-US" sz="2400" b="1" dirty="0" smtClean="0">
              <a:solidFill>
                <a:prstClr val="black"/>
              </a:solidFill>
              <a:cs typeface="Times New Roman" pitchFamily="18" charset="0"/>
            </a:endParaRPr>
          </a:p>
          <a:p>
            <a:pPr algn="ctr">
              <a:spcBef>
                <a:spcPct val="20000"/>
              </a:spcBef>
              <a:defRPr/>
            </a:pPr>
            <a:r>
              <a:rPr lang="en-US" sz="2400" b="1" dirty="0" smtClean="0">
                <a:solidFill>
                  <a:prstClr val="black"/>
                </a:solidFill>
                <a:cs typeface="Times New Roman" pitchFamily="18" charset="0"/>
              </a:rPr>
              <a:t>Geoffrey Fox</a:t>
            </a:r>
          </a:p>
          <a:p>
            <a:pPr algn="ctr">
              <a:spcBef>
                <a:spcPct val="20000"/>
              </a:spcBef>
              <a:defRPr/>
            </a:pPr>
            <a:endParaRPr lang="en-US" sz="2400" b="1" dirty="0" smtClean="0">
              <a:solidFill>
                <a:prstClr val="black"/>
              </a:solidFill>
              <a:cs typeface="Times New Roman" pitchFamily="18" charset="0"/>
            </a:endParaRPr>
          </a:p>
          <a:p>
            <a:pPr algn="ctr">
              <a:spcBef>
                <a:spcPct val="20000"/>
              </a:spcBef>
              <a:buFont typeface="Arial" pitchFamily="34" charset="0"/>
              <a:buNone/>
              <a:defRPr/>
            </a:pPr>
            <a:r>
              <a:rPr lang="en-US" sz="2400" smtClean="0">
                <a:solidFill>
                  <a:prstClr val="black"/>
                </a:solidFill>
                <a:hlinkClick r:id="rId3"/>
              </a:rPr>
              <a:t>gcf@indiana.edu</a:t>
            </a:r>
            <a:endParaRPr lang="en-US" sz="2400" dirty="0" smtClean="0">
              <a:solidFill>
                <a:prstClr val="black"/>
              </a:solidFill>
            </a:endParaRPr>
          </a:p>
          <a:p>
            <a:pPr algn="ctr">
              <a:spcBef>
                <a:spcPct val="20000"/>
              </a:spcBef>
              <a:defRPr/>
            </a:pPr>
            <a:r>
              <a:rPr lang="en-US" sz="2400" dirty="0" smtClean="0">
                <a:solidFill>
                  <a:prstClr val="black"/>
                </a:solidFill>
              </a:rPr>
              <a:t> </a:t>
            </a:r>
            <a:r>
              <a:rPr lang="en-US" sz="2400" dirty="0" smtClean="0">
                <a:solidFill>
                  <a:prstClr val="black"/>
                </a:solidFill>
                <a:hlinkClick r:id="rId4"/>
              </a:rPr>
              <a:t>http://www.infomall.org</a:t>
            </a:r>
            <a:endParaRPr lang="en-US" sz="2000" dirty="0">
              <a:solidFill>
                <a:prstClr val="black"/>
              </a:solidFill>
            </a:endParaRPr>
          </a:p>
          <a:p>
            <a:pPr algn="ctr">
              <a:spcBef>
                <a:spcPct val="20000"/>
              </a:spcBef>
            </a:pPr>
            <a:r>
              <a:rPr lang="en-US" sz="2000" dirty="0" smtClean="0">
                <a:solidFill>
                  <a:prstClr val="black"/>
                </a:solidFill>
                <a:cs typeface="Times New Roman" pitchFamily="18" charset="0"/>
              </a:rPr>
              <a:t>School of Informatics and Computing</a:t>
            </a:r>
          </a:p>
          <a:p>
            <a:pPr algn="ctr">
              <a:spcBef>
                <a:spcPct val="20000"/>
              </a:spcBef>
            </a:pPr>
            <a:r>
              <a:rPr lang="en-US" sz="2000" dirty="0" smtClean="0">
                <a:solidFill>
                  <a:prstClr val="black"/>
                </a:solidFill>
                <a:cs typeface="Times New Roman" pitchFamily="18" charset="0"/>
              </a:rPr>
              <a:t>Digital Science Center</a:t>
            </a:r>
          </a:p>
          <a:p>
            <a:pPr algn="ctr">
              <a:spcBef>
                <a:spcPct val="20000"/>
              </a:spcBef>
            </a:pPr>
            <a:r>
              <a:rPr lang="en-US" sz="2000" dirty="0" smtClean="0">
                <a:solidFill>
                  <a:prstClr val="black"/>
                </a:solidFill>
                <a:cs typeface="Times New Roman" pitchFamily="18" charset="0"/>
              </a:rPr>
              <a:t>Indiana University Bloomington</a:t>
            </a:r>
            <a:endParaRPr lang="en-US" sz="2000" dirty="0" smtClean="0">
              <a:solidFill>
                <a:prstClr val="black"/>
              </a:solidFill>
            </a:endParaRPr>
          </a:p>
        </p:txBody>
      </p:sp>
    </p:spTree>
    <p:extLst>
      <p:ext uri="{BB962C8B-B14F-4D97-AF65-F5344CB8AC3E}">
        <p14:creationId xmlns:p14="http://schemas.microsoft.com/office/powerpoint/2010/main" val="37069022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927100"/>
          </a:xfrm>
        </p:spPr>
        <p:txBody>
          <a:bodyPr/>
          <a:lstStyle/>
          <a:p>
            <a:r>
              <a:rPr lang="en-US" b="1" dirty="0" smtClean="0"/>
              <a:t>Basic Masters Course Requirements</a:t>
            </a:r>
            <a:endParaRPr lang="en-US" b="1" dirty="0"/>
          </a:p>
        </p:txBody>
      </p:sp>
      <p:sp>
        <p:nvSpPr>
          <p:cNvPr id="3" name="Content Placeholder 2"/>
          <p:cNvSpPr>
            <a:spLocks noGrp="1"/>
          </p:cNvSpPr>
          <p:nvPr>
            <p:ph idx="1"/>
          </p:nvPr>
        </p:nvSpPr>
        <p:spPr>
          <a:xfrm>
            <a:off x="0" y="927101"/>
            <a:ext cx="9144000" cy="5930899"/>
          </a:xfrm>
        </p:spPr>
        <p:txBody>
          <a:bodyPr>
            <a:normAutofit fontScale="77500" lnSpcReduction="20000"/>
          </a:bodyPr>
          <a:lstStyle/>
          <a:p>
            <a:r>
              <a:rPr lang="en-US" dirty="0" smtClean="0"/>
              <a:t>One course from two of three technology areas</a:t>
            </a:r>
          </a:p>
          <a:p>
            <a:pPr lvl="1"/>
            <a:r>
              <a:rPr lang="en-US" b="1" dirty="0"/>
              <a:t>I. Data analysis and </a:t>
            </a:r>
            <a:r>
              <a:rPr lang="en-US" b="1" dirty="0" smtClean="0"/>
              <a:t>statistics</a:t>
            </a:r>
          </a:p>
          <a:p>
            <a:pPr lvl="1"/>
            <a:r>
              <a:rPr lang="en-US" b="1" dirty="0"/>
              <a:t>II. Data </a:t>
            </a:r>
            <a:r>
              <a:rPr lang="en-US" b="1" dirty="0" smtClean="0"/>
              <a:t>lifecycle </a:t>
            </a:r>
            <a:r>
              <a:rPr lang="en-US" b="1" dirty="0"/>
              <a:t>(includes “handling of research </a:t>
            </a:r>
            <a:r>
              <a:rPr lang="en-US" b="1" dirty="0" smtClean="0"/>
              <a:t>data”)</a:t>
            </a:r>
          </a:p>
          <a:p>
            <a:pPr lvl="1"/>
            <a:r>
              <a:rPr lang="en-US" b="1" dirty="0"/>
              <a:t>III. Data management and </a:t>
            </a:r>
            <a:r>
              <a:rPr lang="en-US" b="1" dirty="0" smtClean="0"/>
              <a:t>infrastructure</a:t>
            </a:r>
            <a:endParaRPr lang="en-US" b="1" dirty="0"/>
          </a:p>
          <a:p>
            <a:r>
              <a:rPr lang="en-US" dirty="0" smtClean="0"/>
              <a:t>One course from (big data) </a:t>
            </a:r>
            <a:r>
              <a:rPr lang="en-US" b="1" dirty="0" smtClean="0"/>
              <a:t>application course cluster</a:t>
            </a:r>
          </a:p>
          <a:p>
            <a:r>
              <a:rPr lang="en-US" dirty="0" smtClean="0"/>
              <a:t>Other courses chosen from list maintained </a:t>
            </a:r>
            <a:r>
              <a:rPr lang="en-US" dirty="0"/>
              <a:t>by Data Science Program curriculum </a:t>
            </a:r>
            <a:r>
              <a:rPr lang="en-US" dirty="0" smtClean="0"/>
              <a:t>committee (or outside this with permission </a:t>
            </a:r>
            <a:r>
              <a:rPr lang="en-US" dirty="0"/>
              <a:t>of </a:t>
            </a:r>
            <a:r>
              <a:rPr lang="en-US" dirty="0" smtClean="0"/>
              <a:t>advisor/ Curriculum Committee)</a:t>
            </a:r>
          </a:p>
          <a:p>
            <a:r>
              <a:rPr lang="en-US" dirty="0" smtClean="0"/>
              <a:t>Capstone project optional</a:t>
            </a:r>
          </a:p>
          <a:p>
            <a:r>
              <a:rPr lang="en-US" dirty="0" smtClean="0"/>
              <a:t>All students assigned an advisor who approves course choice.</a:t>
            </a:r>
          </a:p>
          <a:p>
            <a:r>
              <a:rPr lang="en-US" dirty="0" smtClean="0"/>
              <a:t>Due to variation in preparation will label courses</a:t>
            </a:r>
          </a:p>
          <a:p>
            <a:pPr lvl="1"/>
            <a:r>
              <a:rPr lang="en-US" b="1" dirty="0" smtClean="0"/>
              <a:t>Decision Maker</a:t>
            </a:r>
          </a:p>
          <a:p>
            <a:pPr lvl="1"/>
            <a:r>
              <a:rPr lang="en-US" b="1" dirty="0" smtClean="0"/>
              <a:t>Technical </a:t>
            </a:r>
          </a:p>
          <a:p>
            <a:r>
              <a:rPr lang="en-US" dirty="0" smtClean="0"/>
              <a:t>Corresponding to two categories in McKinsey report – note Decision Maker had an order of magnitude more job openings expected</a:t>
            </a:r>
            <a:endParaRPr lang="en-US" dirty="0"/>
          </a:p>
        </p:txBody>
      </p:sp>
    </p:spTree>
    <p:extLst>
      <p:ext uri="{BB962C8B-B14F-4D97-AF65-F5344CB8AC3E}">
        <p14:creationId xmlns:p14="http://schemas.microsoft.com/office/powerpoint/2010/main" val="1485303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73100"/>
          </a:xfrm>
        </p:spPr>
        <p:txBody>
          <a:bodyPr>
            <a:noAutofit/>
          </a:bodyPr>
          <a:lstStyle/>
          <a:p>
            <a:r>
              <a:rPr lang="en-US" sz="3600" b="1" dirty="0">
                <a:latin typeface="+mn-lt"/>
              </a:rPr>
              <a:t>Computational and Analytic Data Science </a:t>
            </a:r>
            <a:r>
              <a:rPr lang="en-US" sz="3600" b="1" dirty="0" smtClean="0">
                <a:latin typeface="+mn-lt"/>
              </a:rPr>
              <a:t>track</a:t>
            </a:r>
            <a:endParaRPr lang="en-US" sz="3600" b="1" dirty="0">
              <a:latin typeface="+mn-lt"/>
            </a:endParaRPr>
          </a:p>
        </p:txBody>
      </p:sp>
      <p:sp>
        <p:nvSpPr>
          <p:cNvPr id="3" name="Content Placeholder 2"/>
          <p:cNvSpPr>
            <a:spLocks noGrp="1"/>
          </p:cNvSpPr>
          <p:nvPr>
            <p:ph idx="1"/>
          </p:nvPr>
        </p:nvSpPr>
        <p:spPr>
          <a:xfrm>
            <a:off x="29110" y="838200"/>
            <a:ext cx="9144000" cy="6286500"/>
          </a:xfrm>
        </p:spPr>
        <p:txBody>
          <a:bodyPr>
            <a:normAutofit fontScale="70000" lnSpcReduction="20000"/>
          </a:bodyPr>
          <a:lstStyle/>
          <a:p>
            <a:r>
              <a:rPr lang="en-US" dirty="0" smtClean="0"/>
              <a:t>For </a:t>
            </a:r>
            <a:r>
              <a:rPr lang="en-US" dirty="0"/>
              <a:t>this track, data science courses have been reorganized into categories reflecting the </a:t>
            </a:r>
            <a:r>
              <a:rPr lang="en-US" dirty="0" smtClean="0"/>
              <a:t>topics important </a:t>
            </a:r>
            <a:r>
              <a:rPr lang="en-US" dirty="0"/>
              <a:t>for students wanting to prepare for computational and analytic data science careers for which a strong computer science background is necessary. Consequently, students in this track must complete additional requirements, </a:t>
            </a:r>
            <a:endParaRPr lang="en-US" dirty="0" smtClean="0"/>
          </a:p>
          <a:p>
            <a:r>
              <a:rPr lang="en-US" dirty="0"/>
              <a:t> </a:t>
            </a:r>
            <a:r>
              <a:rPr lang="en-US" dirty="0" smtClean="0"/>
              <a:t>1) </a:t>
            </a:r>
            <a:r>
              <a:rPr lang="en-US" dirty="0"/>
              <a:t>A student has to take at least 3 courses (9 credits) from </a:t>
            </a:r>
            <a:r>
              <a:rPr lang="en-US" b="1" dirty="0"/>
              <a:t>Category 1 Core Courses</a:t>
            </a:r>
            <a:r>
              <a:rPr lang="en-US" dirty="0"/>
              <a:t>. Among them, B503 Analysis of Algorithms is required and the student should take at least 2 courses from the following 3</a:t>
            </a:r>
            <a:r>
              <a:rPr lang="en-US" dirty="0" smtClean="0"/>
              <a:t>:</a:t>
            </a:r>
            <a:endParaRPr lang="en-US" dirty="0"/>
          </a:p>
          <a:p>
            <a:pPr lvl="1"/>
            <a:r>
              <a:rPr lang="en-US" dirty="0" smtClean="0"/>
              <a:t>B561 </a:t>
            </a:r>
            <a:r>
              <a:rPr lang="en-US" dirty="0"/>
              <a:t>Advanced Database Concepts,  </a:t>
            </a:r>
          </a:p>
          <a:p>
            <a:pPr lvl="1"/>
            <a:r>
              <a:rPr lang="en-US" dirty="0" smtClean="0"/>
              <a:t>[</a:t>
            </a:r>
            <a:r>
              <a:rPr lang="en-US" dirty="0"/>
              <a:t>STAT] S520 Introduction to Statistics OR (New Course) Probabilistic Reasoning</a:t>
            </a:r>
          </a:p>
          <a:p>
            <a:pPr lvl="1"/>
            <a:r>
              <a:rPr lang="en-US" dirty="0" smtClean="0"/>
              <a:t>B555 </a:t>
            </a:r>
            <a:r>
              <a:rPr lang="en-US" dirty="0"/>
              <a:t>Machine Learning OR I590 Applied Machine </a:t>
            </a:r>
            <a:r>
              <a:rPr lang="en-US" dirty="0" smtClean="0"/>
              <a:t>Learning</a:t>
            </a:r>
            <a:endParaRPr lang="en-US" dirty="0"/>
          </a:p>
          <a:p>
            <a:r>
              <a:rPr lang="en-US" dirty="0" smtClean="0"/>
              <a:t>2) </a:t>
            </a:r>
            <a:r>
              <a:rPr lang="en-US" dirty="0"/>
              <a:t>A student must take at least 2 courses from </a:t>
            </a:r>
            <a:r>
              <a:rPr lang="en-US" b="1" dirty="0"/>
              <a:t>Category 2 Data Systems</a:t>
            </a:r>
            <a:r>
              <a:rPr lang="en-US" dirty="0"/>
              <a:t>, AND, at least 2 courses from </a:t>
            </a:r>
            <a:r>
              <a:rPr lang="en-US" b="1" dirty="0"/>
              <a:t>Category 3 Data Analysis</a:t>
            </a:r>
            <a:r>
              <a:rPr lang="en-US" dirty="0"/>
              <a:t>. Courses taken in Category 1 can be double counted if they are also listed in Category 2 or Category 3</a:t>
            </a:r>
            <a:r>
              <a:rPr lang="en-US" dirty="0" smtClean="0"/>
              <a:t>.</a:t>
            </a:r>
            <a:endParaRPr lang="en-US" dirty="0"/>
          </a:p>
          <a:p>
            <a:r>
              <a:rPr lang="en-US" dirty="0" smtClean="0"/>
              <a:t>3) </a:t>
            </a:r>
            <a:r>
              <a:rPr lang="en-US" dirty="0"/>
              <a:t>A student must take at least 3 courses from Category 2 Data Systems, OR, at least 3 courses from Category 3 Data Analysis. Again, courses taken in Category 1 can be double counted if they are also listed in Category 2 or Category 3. One of these courses must be an application domain </a:t>
            </a:r>
            <a:r>
              <a:rPr lang="en-US" dirty="0" smtClean="0"/>
              <a:t>course</a:t>
            </a:r>
            <a:endParaRPr lang="en-US" dirty="0"/>
          </a:p>
        </p:txBody>
      </p:sp>
    </p:spTree>
    <p:extLst>
      <p:ext uri="{BB962C8B-B14F-4D97-AF65-F5344CB8AC3E}">
        <p14:creationId xmlns:p14="http://schemas.microsoft.com/office/powerpoint/2010/main" val="20427729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
            <a:ext cx="7886700" cy="927100"/>
          </a:xfrm>
        </p:spPr>
        <p:txBody>
          <a:bodyPr/>
          <a:lstStyle/>
          <a:p>
            <a:r>
              <a:rPr lang="en-US" b="1" dirty="0" smtClean="0"/>
              <a:t>Admissions</a:t>
            </a:r>
            <a:endParaRPr lang="en-US" b="1" dirty="0"/>
          </a:p>
        </p:txBody>
      </p:sp>
      <p:sp>
        <p:nvSpPr>
          <p:cNvPr id="3" name="Content Placeholder 2"/>
          <p:cNvSpPr>
            <a:spLocks noGrp="1"/>
          </p:cNvSpPr>
          <p:nvPr>
            <p:ph idx="1"/>
          </p:nvPr>
        </p:nvSpPr>
        <p:spPr>
          <a:xfrm>
            <a:off x="0" y="936626"/>
            <a:ext cx="9144000" cy="5921374"/>
          </a:xfrm>
        </p:spPr>
        <p:txBody>
          <a:bodyPr>
            <a:normAutofit lnSpcReduction="10000"/>
          </a:bodyPr>
          <a:lstStyle/>
          <a:p>
            <a:r>
              <a:rPr lang="en-US" dirty="0" smtClean="0"/>
              <a:t>Decided by </a:t>
            </a:r>
            <a:r>
              <a:rPr lang="en-US" dirty="0"/>
              <a:t>Data Science Program Curriculum </a:t>
            </a:r>
            <a:r>
              <a:rPr lang="en-US" dirty="0" smtClean="0"/>
              <a:t>Committee</a:t>
            </a:r>
            <a:endParaRPr lang="en-US" dirty="0"/>
          </a:p>
          <a:p>
            <a:r>
              <a:rPr lang="en-US" dirty="0" smtClean="0"/>
              <a:t>Need some </a:t>
            </a:r>
            <a:r>
              <a:rPr lang="en-US" dirty="0"/>
              <a:t>computer programming experience (either through coursework or experience), and a mathematical background </a:t>
            </a:r>
            <a:r>
              <a:rPr lang="en-US" dirty="0" smtClean="0"/>
              <a:t>and </a:t>
            </a:r>
            <a:r>
              <a:rPr lang="en-US" dirty="0"/>
              <a:t>knowledge of statistics will be </a:t>
            </a:r>
            <a:r>
              <a:rPr lang="en-US" dirty="0" smtClean="0"/>
              <a:t>useful</a:t>
            </a:r>
          </a:p>
          <a:p>
            <a:r>
              <a:rPr lang="en-US" dirty="0" smtClean="0"/>
              <a:t>Tracks can impose stronger requirements</a:t>
            </a:r>
          </a:p>
          <a:p>
            <a:r>
              <a:rPr lang="en-US" dirty="0" smtClean="0"/>
              <a:t>3.0 Undergraduate GPA</a:t>
            </a:r>
          </a:p>
          <a:p>
            <a:r>
              <a:rPr lang="en-US" dirty="0"/>
              <a:t>A 500 word personal </a:t>
            </a:r>
            <a:r>
              <a:rPr lang="en-US" dirty="0" smtClean="0"/>
              <a:t>statement</a:t>
            </a:r>
          </a:p>
          <a:p>
            <a:r>
              <a:rPr lang="en-US" dirty="0"/>
              <a:t>GRE scores are required for all applicants. </a:t>
            </a:r>
            <a:endParaRPr lang="en-US" dirty="0" smtClean="0"/>
          </a:p>
          <a:p>
            <a:r>
              <a:rPr lang="en-US" dirty="0" smtClean="0"/>
              <a:t>3 letters of recommendation</a:t>
            </a:r>
            <a:endParaRPr lang="en-US" dirty="0"/>
          </a:p>
        </p:txBody>
      </p:sp>
    </p:spTree>
    <p:extLst>
      <p:ext uri="{BB962C8B-B14F-4D97-AF65-F5344CB8AC3E}">
        <p14:creationId xmlns:p14="http://schemas.microsoft.com/office/powerpoint/2010/main" val="5839630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057400"/>
            <a:ext cx="7772400" cy="1470025"/>
          </a:xfrm>
        </p:spPr>
        <p:txBody>
          <a:bodyPr>
            <a:normAutofit fontScale="90000"/>
          </a:bodyPr>
          <a:lstStyle/>
          <a:p>
            <a:r>
              <a:rPr lang="en-US" b="1" dirty="0" smtClean="0"/>
              <a:t>Comparing Google Course Builder (GCB) and Microsoft Office Mix</a:t>
            </a:r>
            <a:endParaRPr lang="en-US" b="1"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13</a:t>
            </a:fld>
            <a:endParaRPr lang="en-US"/>
          </a:p>
        </p:txBody>
      </p:sp>
    </p:spTree>
    <p:extLst>
      <p:ext uri="{BB962C8B-B14F-4D97-AF65-F5344CB8AC3E}">
        <p14:creationId xmlns:p14="http://schemas.microsoft.com/office/powerpoint/2010/main" val="19493488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14</a:t>
            </a:fld>
            <a:endParaRPr lang="en-US"/>
          </a:p>
        </p:txBody>
      </p:sp>
      <p:pic>
        <p:nvPicPr>
          <p:cNvPr id="6" name="Picture 5"/>
          <p:cNvPicPr>
            <a:picLocks noChangeAspect="1"/>
          </p:cNvPicPr>
          <p:nvPr/>
        </p:nvPicPr>
        <p:blipFill rotWithShape="1">
          <a:blip r:embed="rId2"/>
          <a:srcRect l="17511" t="9630" r="18449" b="741"/>
          <a:stretch/>
        </p:blipFill>
        <p:spPr>
          <a:xfrm>
            <a:off x="0" y="0"/>
            <a:ext cx="7254744" cy="6858000"/>
          </a:xfrm>
          <a:prstGeom prst="rect">
            <a:avLst/>
          </a:prstGeom>
        </p:spPr>
      </p:pic>
      <p:sp>
        <p:nvSpPr>
          <p:cNvPr id="7" name="Rectangle 6"/>
          <p:cNvSpPr/>
          <p:nvPr/>
        </p:nvSpPr>
        <p:spPr>
          <a:xfrm>
            <a:off x="7270155" y="1219200"/>
            <a:ext cx="1873845" cy="2308324"/>
          </a:xfrm>
          <a:prstGeom prst="rect">
            <a:avLst/>
          </a:prstGeom>
        </p:spPr>
        <p:txBody>
          <a:bodyPr wrap="square">
            <a:spAutoFit/>
          </a:bodyPr>
          <a:lstStyle/>
          <a:p>
            <a:r>
              <a:rPr lang="en-US" sz="2400" dirty="0" smtClean="0"/>
              <a:t>Big Data Applications and Analytics</a:t>
            </a:r>
          </a:p>
          <a:p>
            <a:endParaRPr lang="en-US" sz="2400" dirty="0"/>
          </a:p>
          <a:p>
            <a:r>
              <a:rPr lang="en-US" sz="2400" dirty="0" smtClean="0"/>
              <a:t>All Units and Sections</a:t>
            </a:r>
            <a:endParaRPr lang="en-US" sz="2400" dirty="0"/>
          </a:p>
        </p:txBody>
      </p:sp>
    </p:spTree>
    <p:extLst>
      <p:ext uri="{BB962C8B-B14F-4D97-AF65-F5344CB8AC3E}">
        <p14:creationId xmlns:p14="http://schemas.microsoft.com/office/powerpoint/2010/main" val="16490089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7046A98-E713-4B22-96A8-FD47EC0F5D67}" type="slidenum">
              <a:rPr lang="en-US" smtClean="0"/>
              <a:pPr/>
              <a:t>15</a:t>
            </a:fld>
            <a:endParaRPr lang="en-US"/>
          </a:p>
        </p:txBody>
      </p:sp>
      <p:pic>
        <p:nvPicPr>
          <p:cNvPr id="3" name="Picture 2"/>
          <p:cNvPicPr>
            <a:picLocks noChangeAspect="1"/>
          </p:cNvPicPr>
          <p:nvPr/>
        </p:nvPicPr>
        <p:blipFill rotWithShape="1">
          <a:blip r:embed="rId2"/>
          <a:srcRect l="17761" t="8333" r="18449"/>
          <a:stretch/>
        </p:blipFill>
        <p:spPr>
          <a:xfrm>
            <a:off x="0" y="0"/>
            <a:ext cx="6075713" cy="6858000"/>
          </a:xfrm>
          <a:prstGeom prst="rect">
            <a:avLst/>
          </a:prstGeom>
        </p:spPr>
      </p:pic>
      <p:sp>
        <p:nvSpPr>
          <p:cNvPr id="4" name="Rectangle 3"/>
          <p:cNvSpPr/>
          <p:nvPr/>
        </p:nvSpPr>
        <p:spPr>
          <a:xfrm>
            <a:off x="6075714" y="1137800"/>
            <a:ext cx="3068286" cy="1938992"/>
          </a:xfrm>
          <a:prstGeom prst="rect">
            <a:avLst/>
          </a:prstGeom>
        </p:spPr>
        <p:txBody>
          <a:bodyPr wrap="square">
            <a:spAutoFit/>
          </a:bodyPr>
          <a:lstStyle/>
          <a:p>
            <a:r>
              <a:rPr lang="en-US" sz="2400" dirty="0" smtClean="0"/>
              <a:t>Big Data Applications and Analytics</a:t>
            </a:r>
          </a:p>
          <a:p>
            <a:endParaRPr lang="en-US" sz="2400" dirty="0"/>
          </a:p>
          <a:p>
            <a:r>
              <a:rPr lang="en-US" sz="2400" dirty="0" smtClean="0"/>
              <a:t>General Information on Home Page</a:t>
            </a:r>
            <a:endParaRPr lang="en-US" sz="2400" dirty="0"/>
          </a:p>
        </p:txBody>
      </p:sp>
    </p:spTree>
    <p:extLst>
      <p:ext uri="{BB962C8B-B14F-4D97-AF65-F5344CB8AC3E}">
        <p14:creationId xmlns:p14="http://schemas.microsoft.com/office/powerpoint/2010/main" val="42899629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72200" y="1371600"/>
            <a:ext cx="2611501" cy="1143000"/>
          </a:xfrm>
        </p:spPr>
        <p:txBody>
          <a:bodyPr>
            <a:normAutofit fontScale="90000"/>
          </a:bodyPr>
          <a:lstStyle/>
          <a:p>
            <a:r>
              <a:rPr lang="en-US" sz="4800" dirty="0" smtClean="0"/>
              <a:t>Office Mix Site</a:t>
            </a:r>
            <a:br>
              <a:rPr lang="en-US" sz="4800" dirty="0" smtClean="0"/>
            </a:br>
            <a:r>
              <a:rPr lang="en-US" sz="4800" dirty="0" smtClean="0"/>
              <a:t/>
            </a:r>
            <a:br>
              <a:rPr lang="en-US" sz="4800" dirty="0" smtClean="0"/>
            </a:br>
            <a:r>
              <a:rPr lang="en-US" sz="4800" dirty="0" smtClean="0"/>
              <a:t>General Material</a:t>
            </a:r>
            <a:endParaRPr lang="en-US" sz="4800" dirty="0"/>
          </a:p>
        </p:txBody>
      </p:sp>
      <p:sp>
        <p:nvSpPr>
          <p:cNvPr id="2" name="Slide Number Placeholder 1"/>
          <p:cNvSpPr>
            <a:spLocks noGrp="1"/>
          </p:cNvSpPr>
          <p:nvPr>
            <p:ph type="sldNum" sz="quarter" idx="12"/>
          </p:nvPr>
        </p:nvSpPr>
        <p:spPr/>
        <p:txBody>
          <a:bodyPr/>
          <a:lstStyle/>
          <a:p>
            <a:fld id="{37046A98-E713-4B22-96A8-FD47EC0F5D67}" type="slidenum">
              <a:rPr lang="en-US" smtClean="0"/>
              <a:pPr/>
              <a:t>16</a:t>
            </a:fld>
            <a:endParaRPr lang="en-US"/>
          </a:p>
        </p:txBody>
      </p:sp>
      <p:pic>
        <p:nvPicPr>
          <p:cNvPr id="3" name="Picture 2"/>
          <p:cNvPicPr>
            <a:picLocks noChangeAspect="1"/>
          </p:cNvPicPr>
          <p:nvPr/>
        </p:nvPicPr>
        <p:blipFill rotWithShape="1">
          <a:blip r:embed="rId2"/>
          <a:srcRect l="18069" t="9185" r="19391"/>
          <a:stretch/>
        </p:blipFill>
        <p:spPr>
          <a:xfrm>
            <a:off x="0" y="0"/>
            <a:ext cx="6075299" cy="6858000"/>
          </a:xfrm>
          <a:prstGeom prst="rect">
            <a:avLst/>
          </a:prstGeom>
        </p:spPr>
      </p:pic>
      <p:sp>
        <p:nvSpPr>
          <p:cNvPr id="5" name="TextBox 4"/>
          <p:cNvSpPr txBox="1"/>
          <p:nvPr/>
        </p:nvSpPr>
        <p:spPr>
          <a:xfrm>
            <a:off x="6324600" y="3861256"/>
            <a:ext cx="2590800" cy="2677656"/>
          </a:xfrm>
          <a:prstGeom prst="rect">
            <a:avLst/>
          </a:prstGeom>
          <a:noFill/>
        </p:spPr>
        <p:txBody>
          <a:bodyPr wrap="square" rtlCol="0">
            <a:spAutoFit/>
          </a:bodyPr>
          <a:lstStyle/>
          <a:p>
            <a:r>
              <a:rPr lang="en-US" sz="2400" dirty="0" smtClean="0"/>
              <a:t>Create video in PowerPoint with laptop web cam</a:t>
            </a:r>
          </a:p>
          <a:p>
            <a:endParaRPr lang="en-US" sz="2400" dirty="0"/>
          </a:p>
          <a:p>
            <a:r>
              <a:rPr lang="en-US" sz="2400" dirty="0" smtClean="0"/>
              <a:t>Exported to Microsoft Video Streaming Site</a:t>
            </a:r>
            <a:endParaRPr lang="en-US" sz="2400" dirty="0"/>
          </a:p>
        </p:txBody>
      </p:sp>
    </p:spTree>
    <p:extLst>
      <p:ext uri="{BB962C8B-B14F-4D97-AF65-F5344CB8AC3E}">
        <p14:creationId xmlns:p14="http://schemas.microsoft.com/office/powerpoint/2010/main" val="36383671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7046A98-E713-4B22-96A8-FD47EC0F5D67}" type="slidenum">
              <a:rPr lang="en-US" smtClean="0"/>
              <a:pPr/>
              <a:t>17</a:t>
            </a:fld>
            <a:endParaRPr lang="en-US"/>
          </a:p>
        </p:txBody>
      </p:sp>
      <p:pic>
        <p:nvPicPr>
          <p:cNvPr id="3" name="Picture 2"/>
          <p:cNvPicPr>
            <a:picLocks noChangeAspect="1"/>
          </p:cNvPicPr>
          <p:nvPr/>
        </p:nvPicPr>
        <p:blipFill rotWithShape="1">
          <a:blip r:embed="rId2"/>
          <a:srcRect l="18261" t="8367" r="19450"/>
          <a:stretch/>
        </p:blipFill>
        <p:spPr>
          <a:xfrm>
            <a:off x="5137" y="0"/>
            <a:ext cx="5996979" cy="6858000"/>
          </a:xfrm>
          <a:prstGeom prst="rect">
            <a:avLst/>
          </a:prstGeom>
        </p:spPr>
      </p:pic>
      <p:sp>
        <p:nvSpPr>
          <p:cNvPr id="4" name="Title 3"/>
          <p:cNvSpPr txBox="1">
            <a:spLocks/>
          </p:cNvSpPr>
          <p:nvPr/>
        </p:nvSpPr>
        <p:spPr>
          <a:xfrm>
            <a:off x="6063312" y="381000"/>
            <a:ext cx="2611501" cy="1143000"/>
          </a:xfrm>
          <a:prstGeom prst="rect">
            <a:avLst/>
          </a:prstGeom>
        </p:spPr>
        <p:txBody>
          <a:bodyPr/>
          <a:lstStyle>
            <a:lvl1pPr algn="ctr" defTabSz="457200" rtl="0" eaLnBrk="0" fontAlgn="base" hangingPunct="0">
              <a:spcBef>
                <a:spcPct val="0"/>
              </a:spcBef>
              <a:spcAft>
                <a:spcPct val="0"/>
              </a:spcAft>
              <a:defRPr sz="4400" b="1"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800" dirty="0" smtClean="0"/>
              <a:t>Office Mix Site</a:t>
            </a:r>
            <a:br>
              <a:rPr lang="en-US" sz="4800" dirty="0" smtClean="0"/>
            </a:br>
            <a:r>
              <a:rPr lang="en-US" sz="4800" dirty="0" smtClean="0"/>
              <a:t/>
            </a:r>
            <a:br>
              <a:rPr lang="en-US" sz="4800" dirty="0" smtClean="0"/>
            </a:br>
            <a:r>
              <a:rPr lang="en-US" sz="4800" dirty="0" smtClean="0"/>
              <a:t>Lectures</a:t>
            </a:r>
            <a:endParaRPr lang="en-US" sz="4800" dirty="0"/>
          </a:p>
        </p:txBody>
      </p:sp>
      <p:sp>
        <p:nvSpPr>
          <p:cNvPr id="5" name="TextBox 4"/>
          <p:cNvSpPr txBox="1"/>
          <p:nvPr/>
        </p:nvSpPr>
        <p:spPr>
          <a:xfrm>
            <a:off x="6324600" y="3861256"/>
            <a:ext cx="2590800" cy="2308324"/>
          </a:xfrm>
          <a:prstGeom prst="rect">
            <a:avLst/>
          </a:prstGeom>
          <a:noFill/>
        </p:spPr>
        <p:txBody>
          <a:bodyPr wrap="square" rtlCol="0">
            <a:spAutoFit/>
          </a:bodyPr>
          <a:lstStyle/>
          <a:p>
            <a:r>
              <a:rPr lang="en-US" sz="2400" dirty="0" smtClean="0"/>
              <a:t>Made as ~15 minute lessons linked here</a:t>
            </a:r>
          </a:p>
          <a:p>
            <a:endParaRPr lang="en-US" sz="2400" dirty="0"/>
          </a:p>
          <a:p>
            <a:r>
              <a:rPr lang="en-US" sz="2400" dirty="0" smtClean="0"/>
              <a:t>Metadata on Microsoft Site</a:t>
            </a:r>
            <a:endParaRPr lang="en-US" sz="2400" dirty="0"/>
          </a:p>
        </p:txBody>
      </p:sp>
    </p:spTree>
    <p:extLst>
      <p:ext uri="{BB962C8B-B14F-4D97-AF65-F5344CB8AC3E}">
        <p14:creationId xmlns:p14="http://schemas.microsoft.com/office/powerpoint/2010/main" val="8914067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966"/>
            <a:ext cx="9144000" cy="1143000"/>
          </a:xfrm>
        </p:spPr>
        <p:txBody>
          <a:bodyPr/>
          <a:lstStyle/>
          <a:p>
            <a:r>
              <a:rPr lang="en-US" b="1" dirty="0" smtClean="0"/>
              <a:t>Potpourri of Online Technologies</a:t>
            </a:r>
            <a:endParaRPr lang="en-US" b="1" dirty="0"/>
          </a:p>
        </p:txBody>
      </p:sp>
      <p:sp>
        <p:nvSpPr>
          <p:cNvPr id="3" name="Content Placeholder 2"/>
          <p:cNvSpPr>
            <a:spLocks noGrp="1"/>
          </p:cNvSpPr>
          <p:nvPr>
            <p:ph idx="1"/>
          </p:nvPr>
        </p:nvSpPr>
        <p:spPr>
          <a:xfrm>
            <a:off x="0" y="990600"/>
            <a:ext cx="9144000" cy="4525963"/>
          </a:xfrm>
        </p:spPr>
        <p:txBody>
          <a:bodyPr>
            <a:normAutofit fontScale="92500" lnSpcReduction="10000"/>
          </a:bodyPr>
          <a:lstStyle/>
          <a:p>
            <a:r>
              <a:rPr lang="en-US" sz="2400" b="1" dirty="0" smtClean="0"/>
              <a:t>Canvas (Indiana University Default): </a:t>
            </a:r>
            <a:r>
              <a:rPr lang="en-US" sz="2400" dirty="0"/>
              <a:t>Best for interface with IU grading and records</a:t>
            </a:r>
          </a:p>
          <a:p>
            <a:r>
              <a:rPr lang="en-US" sz="2400" b="1" dirty="0" smtClean="0"/>
              <a:t>Google Course Builder: </a:t>
            </a:r>
            <a:r>
              <a:rPr lang="en-US" sz="2400" dirty="0"/>
              <a:t>Best for management and integration of components</a:t>
            </a:r>
          </a:p>
          <a:p>
            <a:r>
              <a:rPr lang="en-US" sz="2400" b="1" dirty="0"/>
              <a:t>Ad hoc web pages: </a:t>
            </a:r>
            <a:r>
              <a:rPr lang="en-US" sz="2400" dirty="0"/>
              <a:t>alternative easy to build integration</a:t>
            </a:r>
          </a:p>
          <a:p>
            <a:r>
              <a:rPr lang="en-US" sz="2400" b="1" dirty="0"/>
              <a:t>Mix: </a:t>
            </a:r>
            <a:r>
              <a:rPr lang="en-US" sz="2400" dirty="0"/>
              <a:t>Best faculty preparation interface</a:t>
            </a:r>
          </a:p>
          <a:p>
            <a:r>
              <a:rPr lang="en-US" sz="2400" b="1" dirty="0"/>
              <a:t>Adobe Presenter/Camtasia: </a:t>
            </a:r>
            <a:r>
              <a:rPr lang="en-US" sz="2400" dirty="0" smtClean="0"/>
              <a:t>More </a:t>
            </a:r>
            <a:r>
              <a:rPr lang="en-US" sz="2400" dirty="0"/>
              <a:t>powerful video preparation that support subtitles but not clearly needed</a:t>
            </a:r>
          </a:p>
          <a:p>
            <a:r>
              <a:rPr lang="en-US" sz="2400" b="1" dirty="0"/>
              <a:t>Google Community: </a:t>
            </a:r>
            <a:r>
              <a:rPr lang="en-US" sz="2400" dirty="0"/>
              <a:t>Good social interaction support</a:t>
            </a:r>
          </a:p>
          <a:p>
            <a:r>
              <a:rPr lang="en-US" sz="2400" b="1" dirty="0"/>
              <a:t>YouTube: </a:t>
            </a:r>
            <a:r>
              <a:rPr lang="en-US" sz="2400" dirty="0"/>
              <a:t>Best user interface for videos</a:t>
            </a:r>
          </a:p>
          <a:p>
            <a:r>
              <a:rPr lang="en-US" sz="2400" b="1" dirty="0"/>
              <a:t>Hangout: </a:t>
            </a:r>
            <a:r>
              <a:rPr lang="en-US" sz="2400" dirty="0"/>
              <a:t>Best for instructor-students online interactions (one instructor to </a:t>
            </a:r>
            <a:r>
              <a:rPr lang="en-US" sz="2400" dirty="0" smtClean="0"/>
              <a:t>9 </a:t>
            </a:r>
            <a:r>
              <a:rPr lang="en-US" sz="2400" dirty="0"/>
              <a:t>students with live feed</a:t>
            </a:r>
            <a:r>
              <a:rPr lang="en-US" sz="2400" dirty="0" smtClean="0"/>
              <a:t>). Hangout on air mixes live and streaming (30 second delay from archived YouTube) and more participants</a:t>
            </a:r>
            <a:endParaRPr lang="en-US" sz="2400" dirty="0"/>
          </a:p>
          <a:p>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18</a:t>
            </a:fld>
            <a:endParaRPr lang="en-US" dirty="0"/>
          </a:p>
        </p:txBody>
      </p:sp>
    </p:spTree>
    <p:extLst>
      <p:ext uri="{BB962C8B-B14F-4D97-AF65-F5344CB8AC3E}">
        <p14:creationId xmlns:p14="http://schemas.microsoft.com/office/powerpoint/2010/main" val="42590600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b="1" dirty="0" smtClean="0"/>
              <a:t>Digital Science Center</a:t>
            </a:r>
            <a:endParaRPr lang="en-US" b="1"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19</a:t>
            </a:fld>
            <a:endParaRPr lang="en-US"/>
          </a:p>
        </p:txBody>
      </p:sp>
    </p:spTree>
    <p:extLst>
      <p:ext uri="{BB962C8B-B14F-4D97-AF65-F5344CB8AC3E}">
        <p14:creationId xmlns:p14="http://schemas.microsoft.com/office/powerpoint/2010/main" val="29861192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 y="0"/>
            <a:ext cx="8229600" cy="877824"/>
          </a:xfrm>
        </p:spPr>
        <p:txBody>
          <a:bodyPr/>
          <a:lstStyle/>
          <a:p>
            <a:r>
              <a:rPr lang="en-US" b="1" dirty="0" smtClean="0"/>
              <a:t>Abstract</a:t>
            </a:r>
            <a:endParaRPr lang="en-US" b="1" dirty="0"/>
          </a:p>
        </p:txBody>
      </p:sp>
      <p:sp>
        <p:nvSpPr>
          <p:cNvPr id="3" name="Content Placeholder 2"/>
          <p:cNvSpPr>
            <a:spLocks noGrp="1"/>
          </p:cNvSpPr>
          <p:nvPr>
            <p:ph idx="1"/>
          </p:nvPr>
        </p:nvSpPr>
        <p:spPr>
          <a:xfrm>
            <a:off x="91440" y="746760"/>
            <a:ext cx="8229600" cy="4525963"/>
          </a:xfrm>
        </p:spPr>
        <p:txBody>
          <a:bodyPr>
            <a:noAutofit/>
          </a:bodyPr>
          <a:lstStyle/>
          <a:p>
            <a:r>
              <a:rPr lang="en-US" sz="2800" dirty="0"/>
              <a:t>We describe the Data Science Education program at Bloomington and speculate on broadening it across campus and to IUPUI with perhaps a biomedical specialization. </a:t>
            </a:r>
            <a:endParaRPr lang="en-US" sz="2800" dirty="0" smtClean="0"/>
          </a:p>
          <a:p>
            <a:r>
              <a:rPr lang="en-US" sz="2800" dirty="0" smtClean="0"/>
              <a:t>Then </a:t>
            </a:r>
            <a:r>
              <a:rPr lang="en-US" sz="2800" dirty="0"/>
              <a:t>I discuss big data research in the Digital Science Center with application to bioinformatics. </a:t>
            </a:r>
            <a:endParaRPr lang="en-US" sz="2800" dirty="0" smtClean="0"/>
          </a:p>
          <a:p>
            <a:r>
              <a:rPr lang="en-US" sz="2800" dirty="0" smtClean="0"/>
              <a:t>We </a:t>
            </a:r>
            <a:r>
              <a:rPr lang="en-US" sz="2800" dirty="0"/>
              <a:t>describe parallel algorithms and software models that are designed to run on clouds and HPC systems. </a:t>
            </a:r>
            <a:endParaRPr lang="en-US" sz="2800" dirty="0" smtClean="0"/>
          </a:p>
          <a:p>
            <a:r>
              <a:rPr lang="en-US" sz="2800" dirty="0" smtClean="0"/>
              <a:t>The </a:t>
            </a:r>
            <a:r>
              <a:rPr lang="en-US" sz="2800" dirty="0"/>
              <a:t>HPC-ABDS (Apache Big Data Software Stack) is designed to re-use technologies from open source cloud activities and High Performance Computing. </a:t>
            </a:r>
            <a:endParaRPr lang="en-US" sz="2800" dirty="0" smtClean="0"/>
          </a:p>
          <a:p>
            <a:r>
              <a:rPr lang="en-US" sz="2800" dirty="0" smtClean="0"/>
              <a:t>Algorithms </a:t>
            </a:r>
            <a:r>
              <a:rPr lang="en-US" sz="2800" dirty="0"/>
              <a:t>include clustering, visualization and phylogenetic trees.</a:t>
            </a:r>
          </a:p>
          <a:p>
            <a:pPr marL="0" indent="0">
              <a:buNone/>
            </a:pPr>
            <a:endParaRPr lang="en-US" sz="2800" dirty="0"/>
          </a:p>
        </p:txBody>
      </p:sp>
    </p:spTree>
    <p:extLst>
      <p:ext uri="{BB962C8B-B14F-4D97-AF65-F5344CB8AC3E}">
        <p14:creationId xmlns:p14="http://schemas.microsoft.com/office/powerpoint/2010/main" val="39602818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91"/>
            <a:ext cx="8229600" cy="1028069"/>
          </a:xfrm>
        </p:spPr>
        <p:txBody>
          <a:bodyPr/>
          <a:lstStyle/>
          <a:p>
            <a:r>
              <a:rPr lang="en-US" b="1" dirty="0" smtClean="0"/>
              <a:t>DSC Computing Systems</a:t>
            </a:r>
            <a:endParaRPr lang="en-US" b="1" dirty="0"/>
          </a:p>
        </p:txBody>
      </p:sp>
      <p:sp>
        <p:nvSpPr>
          <p:cNvPr id="3" name="Content Placeholder 2"/>
          <p:cNvSpPr>
            <a:spLocks noGrp="1"/>
          </p:cNvSpPr>
          <p:nvPr>
            <p:ph idx="1"/>
          </p:nvPr>
        </p:nvSpPr>
        <p:spPr>
          <a:xfrm>
            <a:off x="0" y="782878"/>
            <a:ext cx="9144000" cy="6075122"/>
          </a:xfrm>
        </p:spPr>
        <p:txBody>
          <a:bodyPr>
            <a:normAutofit fontScale="85000" lnSpcReduction="20000"/>
          </a:bodyPr>
          <a:lstStyle/>
          <a:p>
            <a:r>
              <a:rPr lang="en-US" dirty="0" smtClean="0"/>
              <a:t>Working with SDSC on NSF XSEDE Comet System (</a:t>
            </a:r>
            <a:r>
              <a:rPr lang="en-US" dirty="0" err="1" smtClean="0"/>
              <a:t>Haswell</a:t>
            </a:r>
            <a:r>
              <a:rPr lang="en-US" dirty="0" smtClean="0"/>
              <a:t>)</a:t>
            </a:r>
          </a:p>
          <a:p>
            <a:r>
              <a:rPr lang="en-US" dirty="0" smtClean="0"/>
              <a:t>Purchasing 128 node </a:t>
            </a:r>
            <a:r>
              <a:rPr lang="en-US" dirty="0" err="1" smtClean="0"/>
              <a:t>Haswell</a:t>
            </a:r>
            <a:r>
              <a:rPr lang="en-US" dirty="0" smtClean="0"/>
              <a:t> based system (Juliet)</a:t>
            </a:r>
          </a:p>
          <a:p>
            <a:pPr lvl="1"/>
            <a:r>
              <a:rPr lang="en-US" dirty="0" smtClean="0"/>
              <a:t>128-256 GB memory per node</a:t>
            </a:r>
          </a:p>
          <a:p>
            <a:pPr lvl="1"/>
            <a:r>
              <a:rPr lang="en-US" dirty="0" smtClean="0"/>
              <a:t>Substantial conventional disk per node (8TB) plus SSD</a:t>
            </a:r>
          </a:p>
          <a:p>
            <a:pPr lvl="1"/>
            <a:r>
              <a:rPr lang="en-US" dirty="0" err="1" smtClean="0"/>
              <a:t>Infiniband</a:t>
            </a:r>
            <a:r>
              <a:rPr lang="en-US" dirty="0" smtClean="0"/>
              <a:t> SR-IOV</a:t>
            </a:r>
          </a:p>
          <a:p>
            <a:pPr lvl="1"/>
            <a:r>
              <a:rPr lang="en-US" dirty="0" err="1" smtClean="0"/>
              <a:t>Lustre</a:t>
            </a:r>
            <a:r>
              <a:rPr lang="en-US" dirty="0" smtClean="0"/>
              <a:t> access to UITS facilities</a:t>
            </a:r>
          </a:p>
          <a:p>
            <a:r>
              <a:rPr lang="en-US" dirty="0" smtClean="0"/>
              <a:t>Older machines</a:t>
            </a:r>
          </a:p>
          <a:p>
            <a:pPr lvl="1"/>
            <a:r>
              <a:rPr lang="en-US" dirty="0" smtClean="0"/>
              <a:t>India (128 nodes, 1024 cores), Bravo (16 nodes, 128 cores), Delta(16 nodes, 192 cores), Echo(16  nodes, 192 cores), Tempest (32 nodes, 768 cores) with large memory, large disk and GPU</a:t>
            </a:r>
          </a:p>
          <a:p>
            <a:pPr lvl="1"/>
            <a:r>
              <a:rPr lang="en-US" dirty="0"/>
              <a:t>Cray XT5m </a:t>
            </a:r>
            <a:r>
              <a:rPr lang="en-US" dirty="0" smtClean="0"/>
              <a:t>with 672 cores</a:t>
            </a:r>
          </a:p>
          <a:p>
            <a:r>
              <a:rPr lang="en-US" dirty="0"/>
              <a:t>Optimized for Cloud research and Data analytics exploring storage models, algorithms</a:t>
            </a:r>
          </a:p>
          <a:p>
            <a:r>
              <a:rPr lang="en-US" dirty="0" smtClean="0"/>
              <a:t>Bare-metal </a:t>
            </a:r>
            <a:r>
              <a:rPr lang="en-US" dirty="0"/>
              <a:t>v. </a:t>
            </a:r>
            <a:r>
              <a:rPr lang="en-US" dirty="0" err="1"/>
              <a:t>Openstack</a:t>
            </a:r>
            <a:r>
              <a:rPr lang="en-US" dirty="0"/>
              <a:t> virtual </a:t>
            </a:r>
            <a:r>
              <a:rPr lang="en-US" dirty="0" smtClean="0"/>
              <a:t>clusters</a:t>
            </a:r>
          </a:p>
          <a:p>
            <a:r>
              <a:rPr lang="en-US" dirty="0" smtClean="0"/>
              <a:t>Extensively used in Education</a:t>
            </a:r>
          </a:p>
          <a:p>
            <a:r>
              <a:rPr lang="en-US" dirty="0" smtClean="0"/>
              <a:t>University has Supercomputer </a:t>
            </a:r>
            <a:r>
              <a:rPr lang="en-US" dirty="0"/>
              <a:t>BR II </a:t>
            </a:r>
            <a:r>
              <a:rPr lang="en-US" dirty="0" smtClean="0"/>
              <a:t>for simulations</a:t>
            </a:r>
            <a:endParaRPr lang="en-US" dirty="0"/>
          </a:p>
          <a:p>
            <a:endParaRPr lang="en-US" dirty="0"/>
          </a:p>
          <a:p>
            <a:pPr lvl="1"/>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42794348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523"/>
            <a:ext cx="9144000" cy="736381"/>
          </a:xfrm>
        </p:spPr>
        <p:txBody>
          <a:bodyPr>
            <a:normAutofit/>
          </a:bodyPr>
          <a:lstStyle/>
          <a:p>
            <a:r>
              <a:rPr lang="en-US" sz="3600" b="1" dirty="0" err="1" smtClean="0"/>
              <a:t>Cloudmesh</a:t>
            </a:r>
            <a:r>
              <a:rPr lang="en-US" sz="3600" b="1" dirty="0" smtClean="0"/>
              <a:t> Software Defined System Toolkit</a:t>
            </a:r>
            <a:endParaRPr lang="en-US" sz="3600" b="1" dirty="0"/>
          </a:p>
        </p:txBody>
      </p:sp>
      <p:pic>
        <p:nvPicPr>
          <p:cNvPr id="3" name="Picture 2"/>
          <p:cNvPicPr>
            <a:picLocks noChangeAspect="1"/>
          </p:cNvPicPr>
          <p:nvPr/>
        </p:nvPicPr>
        <p:blipFill>
          <a:blip r:embed="rId3"/>
          <a:stretch>
            <a:fillRect/>
          </a:stretch>
        </p:blipFill>
        <p:spPr>
          <a:xfrm>
            <a:off x="228028" y="2487168"/>
            <a:ext cx="6915758" cy="4370832"/>
          </a:xfrm>
          <a:prstGeom prst="rect">
            <a:avLst/>
          </a:prstGeom>
        </p:spPr>
      </p:pic>
      <p:sp>
        <p:nvSpPr>
          <p:cNvPr id="22" name="Content Placeholder 2"/>
          <p:cNvSpPr>
            <a:spLocks noGrp="1"/>
          </p:cNvSpPr>
          <p:nvPr>
            <p:ph idx="1"/>
          </p:nvPr>
        </p:nvSpPr>
        <p:spPr>
          <a:xfrm>
            <a:off x="0" y="693323"/>
            <a:ext cx="9144000" cy="1892709"/>
          </a:xfrm>
        </p:spPr>
        <p:txBody>
          <a:bodyPr>
            <a:normAutofit/>
          </a:bodyPr>
          <a:lstStyle/>
          <a:p>
            <a:r>
              <a:rPr lang="en-US" sz="2400" dirty="0" err="1" smtClean="0"/>
              <a:t>Cloudmesh</a:t>
            </a:r>
            <a:r>
              <a:rPr lang="en-US" sz="2400" dirty="0"/>
              <a:t> Open source </a:t>
            </a:r>
            <a:r>
              <a:rPr lang="en-US" sz="2400" dirty="0">
                <a:hlinkClick r:id="rId4"/>
              </a:rPr>
              <a:t>http://cloudmesh.github.io/</a:t>
            </a:r>
            <a:r>
              <a:rPr lang="en-US" sz="2400" dirty="0"/>
              <a:t> </a:t>
            </a:r>
            <a:r>
              <a:rPr lang="en-US" sz="2400" dirty="0" smtClean="0"/>
              <a:t>supporting</a:t>
            </a:r>
          </a:p>
          <a:p>
            <a:pPr lvl="1"/>
            <a:r>
              <a:rPr lang="en-US" sz="2000" dirty="0" smtClean="0"/>
              <a:t>The ability to </a:t>
            </a:r>
            <a:r>
              <a:rPr lang="en-US" sz="2000" b="1" dirty="0" smtClean="0"/>
              <a:t>federate</a:t>
            </a:r>
            <a:r>
              <a:rPr lang="en-US" sz="2000" dirty="0" smtClean="0"/>
              <a:t> a number of </a:t>
            </a:r>
            <a:r>
              <a:rPr lang="en-US" sz="2000" b="1" dirty="0" smtClean="0"/>
              <a:t>resources</a:t>
            </a:r>
            <a:r>
              <a:rPr lang="en-US" sz="2000" dirty="0" smtClean="0"/>
              <a:t> from academia and industry. This includes existing </a:t>
            </a:r>
            <a:r>
              <a:rPr lang="en-US" sz="2000" dirty="0" err="1" smtClean="0">
                <a:solidFill>
                  <a:srgbClr val="FF0000"/>
                </a:solidFill>
              </a:rPr>
              <a:t>FutureSystems</a:t>
            </a:r>
            <a:r>
              <a:rPr lang="en-US" sz="2000" dirty="0" smtClean="0">
                <a:solidFill>
                  <a:srgbClr val="FF0000"/>
                </a:solidFill>
              </a:rPr>
              <a:t> </a:t>
            </a:r>
            <a:r>
              <a:rPr lang="en-US" sz="2000" dirty="0" smtClean="0"/>
              <a:t>infrastructure</a:t>
            </a:r>
            <a:r>
              <a:rPr lang="en-US" sz="2000" dirty="0" smtClean="0">
                <a:solidFill>
                  <a:srgbClr val="FF0000"/>
                </a:solidFill>
              </a:rPr>
              <a:t>, Amazon Web Services, Azure, HP Cloud, Karlsruhe</a:t>
            </a:r>
            <a:r>
              <a:rPr lang="en-US" sz="2000" dirty="0" smtClean="0"/>
              <a:t> using several </a:t>
            </a:r>
            <a:r>
              <a:rPr lang="en-US" sz="2000" dirty="0" err="1" smtClean="0"/>
              <a:t>IaaS</a:t>
            </a:r>
            <a:r>
              <a:rPr lang="en-US" sz="2000" dirty="0" smtClean="0"/>
              <a:t> frameworks </a:t>
            </a:r>
          </a:p>
          <a:p>
            <a:pPr lvl="1"/>
            <a:r>
              <a:rPr lang="en-US" sz="2000" dirty="0" err="1"/>
              <a:t>IPython</a:t>
            </a:r>
            <a:r>
              <a:rPr lang="en-US" sz="2000" dirty="0"/>
              <a:t>-based </a:t>
            </a:r>
            <a:r>
              <a:rPr lang="en-US" sz="2000" b="1" dirty="0"/>
              <a:t>workflow </a:t>
            </a:r>
            <a:r>
              <a:rPr lang="en-US" sz="2000" dirty="0"/>
              <a:t>as an interoperable </a:t>
            </a:r>
            <a:r>
              <a:rPr lang="en-US" sz="2000" b="1" dirty="0" smtClean="0"/>
              <a:t>onramp</a:t>
            </a:r>
          </a:p>
          <a:p>
            <a:endParaRPr lang="en-US" sz="2400" b="1" dirty="0" smtClean="0"/>
          </a:p>
          <a:p>
            <a:pPr lvl="1"/>
            <a:endParaRPr lang="en-US" sz="2000" dirty="0"/>
          </a:p>
        </p:txBody>
      </p:sp>
      <p:sp>
        <p:nvSpPr>
          <p:cNvPr id="4" name="Rectangle 3"/>
          <p:cNvSpPr/>
          <p:nvPr/>
        </p:nvSpPr>
        <p:spPr>
          <a:xfrm>
            <a:off x="7008558" y="2487168"/>
            <a:ext cx="2129425" cy="4093428"/>
          </a:xfrm>
          <a:prstGeom prst="rect">
            <a:avLst/>
          </a:prstGeom>
        </p:spPr>
        <p:txBody>
          <a:bodyPr wrap="square">
            <a:spAutoFit/>
          </a:bodyPr>
          <a:lstStyle/>
          <a:p>
            <a:r>
              <a:rPr lang="en-US" sz="2000" dirty="0" smtClean="0"/>
              <a:t>Supports </a:t>
            </a:r>
            <a:r>
              <a:rPr lang="en-US" sz="2000" b="1" dirty="0"/>
              <a:t>reproducible computing </a:t>
            </a:r>
            <a:r>
              <a:rPr lang="en-US" sz="2000" b="1" dirty="0" smtClean="0"/>
              <a:t>environments</a:t>
            </a:r>
          </a:p>
          <a:p>
            <a:endParaRPr lang="en-US" sz="2000" b="1" dirty="0"/>
          </a:p>
          <a:p>
            <a:r>
              <a:rPr lang="en-US" sz="2000" b="1" dirty="0"/>
              <a:t>Uses internally </a:t>
            </a:r>
            <a:r>
              <a:rPr lang="en-US" sz="2000" dirty="0" err="1"/>
              <a:t>Libcloud</a:t>
            </a:r>
            <a:r>
              <a:rPr lang="en-US" sz="2000" dirty="0"/>
              <a:t> and Cobbler</a:t>
            </a:r>
          </a:p>
          <a:p>
            <a:r>
              <a:rPr lang="en-US" sz="2000" dirty="0"/>
              <a:t>Celery Task/Query manager (AMQP - </a:t>
            </a:r>
            <a:r>
              <a:rPr lang="en-US" sz="2000" dirty="0" err="1"/>
              <a:t>RabbitMQ</a:t>
            </a:r>
            <a:r>
              <a:rPr lang="en-US" sz="2000" dirty="0"/>
              <a:t>)</a:t>
            </a:r>
          </a:p>
          <a:p>
            <a:r>
              <a:rPr lang="en-US" sz="2000" dirty="0" err="1"/>
              <a:t>MongoDB</a:t>
            </a:r>
            <a:endParaRPr lang="en-US" sz="2000" b="1" dirty="0" smtClean="0"/>
          </a:p>
          <a:p>
            <a:endParaRPr lang="en-US" sz="2000" b="1" dirty="0"/>
          </a:p>
        </p:txBody>
      </p:sp>
    </p:spTree>
    <p:extLst>
      <p:ext uri="{BB962C8B-B14F-4D97-AF65-F5344CB8AC3E}">
        <p14:creationId xmlns:p14="http://schemas.microsoft.com/office/powerpoint/2010/main" val="1556479255"/>
      </p:ext>
    </p:extLst>
  </p:cSld>
  <p:clrMapOvr>
    <a:masterClrMapping/>
  </p:clrMapOvr>
  <mc:AlternateContent xmlns:mc="http://schemas.openxmlformats.org/markup-compatibility/2006" xmlns:p14="http://schemas.microsoft.com/office/powerpoint/2010/main">
    <mc:Choice Requires="p14">
      <p:transition spd="slow" p14:dur="2000" advTm="58097"/>
    </mc:Choice>
    <mc:Fallback xmlns="">
      <p:transition spd="slow" advTm="58097"/>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7409"/>
          </a:xfrm>
        </p:spPr>
        <p:txBody>
          <a:bodyPr/>
          <a:lstStyle/>
          <a:p>
            <a:r>
              <a:rPr lang="en-US" b="1" dirty="0" smtClean="0"/>
              <a:t>Two NSF Data Science Projects</a:t>
            </a:r>
            <a:endParaRPr lang="en-US" b="1" dirty="0"/>
          </a:p>
        </p:txBody>
      </p:sp>
      <p:sp>
        <p:nvSpPr>
          <p:cNvPr id="3" name="Content Placeholder 2"/>
          <p:cNvSpPr>
            <a:spLocks noGrp="1"/>
          </p:cNvSpPr>
          <p:nvPr>
            <p:ph idx="1"/>
          </p:nvPr>
        </p:nvSpPr>
        <p:spPr>
          <a:xfrm>
            <a:off x="0" y="765312"/>
            <a:ext cx="9144000" cy="6092687"/>
          </a:xfrm>
        </p:spPr>
        <p:txBody>
          <a:bodyPr>
            <a:normAutofit fontScale="92500"/>
          </a:bodyPr>
          <a:lstStyle/>
          <a:p>
            <a:r>
              <a:rPr lang="en-US" sz="2400" b="1" dirty="0" smtClean="0">
                <a:solidFill>
                  <a:srgbClr val="FF0000"/>
                </a:solidFill>
              </a:rPr>
              <a:t>3 yr. XPS</a:t>
            </a:r>
            <a:r>
              <a:rPr lang="en-US" sz="2400" b="1" dirty="0">
                <a:solidFill>
                  <a:srgbClr val="FF0000"/>
                </a:solidFill>
              </a:rPr>
              <a:t>: FULL: DSD: Collaborative Research: Rapid Prototyping HPC Environment for </a:t>
            </a:r>
            <a:r>
              <a:rPr lang="en-US" sz="2400" b="1" dirty="0" smtClean="0">
                <a:solidFill>
                  <a:srgbClr val="FF0000"/>
                </a:solidFill>
              </a:rPr>
              <a:t> Deep Learning </a:t>
            </a:r>
            <a:r>
              <a:rPr lang="en-US" sz="2400" dirty="0" smtClean="0">
                <a:solidFill>
                  <a:srgbClr val="FF0000"/>
                </a:solidFill>
              </a:rPr>
              <a:t>IU, Tennessee (</a:t>
            </a:r>
            <a:r>
              <a:rPr lang="en-US" sz="2400" dirty="0" err="1" smtClean="0">
                <a:solidFill>
                  <a:srgbClr val="FF0000"/>
                </a:solidFill>
              </a:rPr>
              <a:t>Dongarra</a:t>
            </a:r>
            <a:r>
              <a:rPr lang="en-US" sz="2400" dirty="0" smtClean="0">
                <a:solidFill>
                  <a:srgbClr val="FF0000"/>
                </a:solidFill>
              </a:rPr>
              <a:t>), Stanford (Ng)</a:t>
            </a:r>
          </a:p>
          <a:p>
            <a:r>
              <a:rPr lang="en-US" sz="2400" dirty="0"/>
              <a:t>“Rapid Python Deep Learning Infrastructure” (</a:t>
            </a:r>
            <a:r>
              <a:rPr lang="en-US" sz="2400" b="1" dirty="0"/>
              <a:t>RaPyDLI</a:t>
            </a:r>
            <a:r>
              <a:rPr lang="en-US" sz="2400" dirty="0"/>
              <a:t>) </a:t>
            </a:r>
            <a:r>
              <a:rPr lang="en-US" sz="2400" dirty="0" smtClean="0"/>
              <a:t> Builds optimized Multicore/GPU/Xeon Phi kernels (best exascale dataflow) with Python front end for general deep learning problems with </a:t>
            </a:r>
            <a:r>
              <a:rPr lang="en-US" sz="2400" dirty="0" err="1" smtClean="0"/>
              <a:t>ImageNet</a:t>
            </a:r>
            <a:r>
              <a:rPr lang="en-US" sz="2400" dirty="0" smtClean="0"/>
              <a:t> exemplar. Leverage </a:t>
            </a:r>
            <a:r>
              <a:rPr lang="en-US" sz="2400" dirty="0" err="1" smtClean="0"/>
              <a:t>Caffe</a:t>
            </a:r>
            <a:r>
              <a:rPr lang="en-US" sz="2400" dirty="0" smtClean="0"/>
              <a:t> from UCB.</a:t>
            </a:r>
          </a:p>
          <a:p>
            <a:r>
              <a:rPr lang="en-US" sz="2400" b="1" dirty="0" smtClean="0">
                <a:solidFill>
                  <a:srgbClr val="FF0000"/>
                </a:solidFill>
              </a:rPr>
              <a:t>5 yr. </a:t>
            </a:r>
            <a:r>
              <a:rPr lang="en-US" sz="2400" b="1" dirty="0" err="1" smtClean="0">
                <a:solidFill>
                  <a:srgbClr val="FF0000"/>
                </a:solidFill>
              </a:rPr>
              <a:t>Datanet</a:t>
            </a:r>
            <a:r>
              <a:rPr lang="en-US" sz="2400" b="1" dirty="0" smtClean="0">
                <a:solidFill>
                  <a:srgbClr val="FF0000"/>
                </a:solidFill>
              </a:rPr>
              <a:t>: CIF21 </a:t>
            </a:r>
            <a:r>
              <a:rPr lang="en-US" sz="2400" b="1" dirty="0">
                <a:solidFill>
                  <a:srgbClr val="FF0000"/>
                </a:solidFill>
              </a:rPr>
              <a:t>DIBBs: Middleware and High Performance Analytics Libraries for Scalable Data Science </a:t>
            </a:r>
            <a:r>
              <a:rPr lang="en-US" sz="2400" dirty="0" smtClean="0">
                <a:solidFill>
                  <a:srgbClr val="FF0000"/>
                </a:solidFill>
              </a:rPr>
              <a:t>IU, Rutgers (</a:t>
            </a:r>
            <a:r>
              <a:rPr lang="en-US" sz="2400" dirty="0" err="1" smtClean="0">
                <a:solidFill>
                  <a:srgbClr val="FF0000"/>
                </a:solidFill>
              </a:rPr>
              <a:t>Jha</a:t>
            </a:r>
            <a:r>
              <a:rPr lang="en-US" sz="2400" dirty="0" smtClean="0">
                <a:solidFill>
                  <a:srgbClr val="FF0000"/>
                </a:solidFill>
              </a:rPr>
              <a:t>), Virginia Tech (</a:t>
            </a:r>
            <a:r>
              <a:rPr lang="en-US" sz="2400" dirty="0" err="1" smtClean="0">
                <a:solidFill>
                  <a:srgbClr val="FF0000"/>
                </a:solidFill>
              </a:rPr>
              <a:t>Marathe</a:t>
            </a:r>
            <a:r>
              <a:rPr lang="en-US" sz="2400" dirty="0" smtClean="0">
                <a:solidFill>
                  <a:srgbClr val="FF0000"/>
                </a:solidFill>
              </a:rPr>
              <a:t>), Kansas (</a:t>
            </a:r>
            <a:r>
              <a:rPr lang="en-US" sz="2400" dirty="0" err="1" smtClean="0">
                <a:solidFill>
                  <a:srgbClr val="FF0000"/>
                </a:solidFill>
              </a:rPr>
              <a:t>CReSIS</a:t>
            </a:r>
            <a:r>
              <a:rPr lang="en-US" sz="2400" dirty="0" smtClean="0">
                <a:solidFill>
                  <a:srgbClr val="FF0000"/>
                </a:solidFill>
              </a:rPr>
              <a:t>), Emory (Wang), Arizona(Cheatham), </a:t>
            </a:r>
            <a:r>
              <a:rPr lang="en-US" sz="2400" dirty="0">
                <a:solidFill>
                  <a:srgbClr val="FF0000"/>
                </a:solidFill>
              </a:rPr>
              <a:t>Utah(</a:t>
            </a:r>
            <a:r>
              <a:rPr lang="en-US" sz="2400" dirty="0" err="1">
                <a:solidFill>
                  <a:srgbClr val="FF0000"/>
                </a:solidFill>
              </a:rPr>
              <a:t>Beckstein</a:t>
            </a:r>
            <a:r>
              <a:rPr lang="en-US" sz="2400" dirty="0">
                <a:solidFill>
                  <a:srgbClr val="FF0000"/>
                </a:solidFill>
              </a:rPr>
              <a:t>)</a:t>
            </a:r>
            <a:endParaRPr lang="en-US" sz="2400" dirty="0" smtClean="0">
              <a:solidFill>
                <a:srgbClr val="FF0000"/>
              </a:solidFill>
            </a:endParaRPr>
          </a:p>
          <a:p>
            <a:r>
              <a:rPr lang="en-US" sz="2400" b="1" dirty="0" smtClean="0"/>
              <a:t>HPC-ABDS: </a:t>
            </a:r>
            <a:r>
              <a:rPr lang="en-US" sz="2400" dirty="0" smtClean="0"/>
              <a:t>Cloud-HPC </a:t>
            </a:r>
            <a:r>
              <a:rPr lang="en-US" sz="2400" dirty="0"/>
              <a:t>interoperable </a:t>
            </a:r>
            <a:r>
              <a:rPr lang="en-US" sz="2400" dirty="0" smtClean="0"/>
              <a:t>software  </a:t>
            </a:r>
            <a:r>
              <a:rPr lang="en-US" sz="2400" dirty="0"/>
              <a:t>performance of HPC (High Performance Computing) and the rich functionality of the commodity Apache Big Data Stack</a:t>
            </a:r>
            <a:r>
              <a:rPr lang="en-US" sz="2400" dirty="0" smtClean="0"/>
              <a:t>.</a:t>
            </a:r>
          </a:p>
          <a:p>
            <a:r>
              <a:rPr lang="en-US" sz="2400" b="1" dirty="0"/>
              <a:t>SPIDAL (Scalable Parallel Interoperable Data Analytics </a:t>
            </a:r>
            <a:r>
              <a:rPr lang="en-US" sz="2400" b="1" dirty="0" smtClean="0"/>
              <a:t>Library): </a:t>
            </a:r>
            <a:r>
              <a:rPr lang="en-US" sz="2400" dirty="0" smtClean="0"/>
              <a:t>Scalable Analytics for </a:t>
            </a:r>
            <a:r>
              <a:rPr lang="en-US" sz="2400" dirty="0" err="1"/>
              <a:t>Biomolecular</a:t>
            </a:r>
            <a:r>
              <a:rPr lang="en-US" sz="2400" dirty="0"/>
              <a:t> Simulations, Network and Computational Social Science, Epidemiology, Computer Vision, Spatial Geographical Information Systems, Remote Sensing for Polar Science and Pathology Informatics.</a:t>
            </a:r>
          </a:p>
          <a:p>
            <a:endParaRPr lang="en-US" sz="2400" dirty="0"/>
          </a:p>
        </p:txBody>
      </p:sp>
    </p:spTree>
    <p:extLst>
      <p:ext uri="{BB962C8B-B14F-4D97-AF65-F5344CB8AC3E}">
        <p14:creationId xmlns:p14="http://schemas.microsoft.com/office/powerpoint/2010/main" val="38867921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52" y="28353"/>
            <a:ext cx="9067800" cy="1129619"/>
          </a:xfrm>
        </p:spPr>
        <p:txBody>
          <a:bodyPr>
            <a:normAutofit/>
          </a:bodyPr>
          <a:lstStyle/>
          <a:p>
            <a:r>
              <a:rPr lang="en-US" sz="2800" dirty="0" smtClean="0"/>
              <a:t>Machine Learning in Network Science, Imaging in Computer Vision, Pathology, Polar Science, </a:t>
            </a:r>
            <a:r>
              <a:rPr lang="en-US" sz="2800" dirty="0" err="1" smtClean="0"/>
              <a:t>Biomolecular</a:t>
            </a:r>
            <a:r>
              <a:rPr lang="en-US" sz="2800" dirty="0" smtClean="0"/>
              <a:t> Simulations</a:t>
            </a:r>
            <a:endParaRPr lang="en-US" sz="28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23</a:t>
            </a:fld>
            <a:endParaRPr lang="en-US"/>
          </a:p>
        </p:txBody>
      </p:sp>
      <p:graphicFrame>
        <p:nvGraphicFramePr>
          <p:cNvPr id="5" name="Table 4"/>
          <p:cNvGraphicFramePr>
            <a:graphicFrameLocks noGrp="1"/>
          </p:cNvGraphicFramePr>
          <p:nvPr>
            <p:extLst/>
          </p:nvPr>
        </p:nvGraphicFramePr>
        <p:xfrm>
          <a:off x="240558" y="1255459"/>
          <a:ext cx="8662884" cy="4919760"/>
        </p:xfrm>
        <a:graphic>
          <a:graphicData uri="http://schemas.openxmlformats.org/drawingml/2006/table">
            <a:tbl>
              <a:tblPr firstRow="1" firstCol="1" bandRow="1">
                <a:tableStyleId>{5C22544A-7EE6-4342-B048-85BDC9FD1C3A}</a:tableStyleId>
              </a:tblPr>
              <a:tblGrid>
                <a:gridCol w="2577387"/>
                <a:gridCol w="2863763"/>
                <a:gridCol w="1726104"/>
                <a:gridCol w="554118"/>
                <a:gridCol w="941512"/>
              </a:tblGrid>
              <a:tr h="301568">
                <a:tc>
                  <a:txBody>
                    <a:bodyPr/>
                    <a:lstStyle/>
                    <a:p>
                      <a:pPr marL="0" marR="0" algn="ctr">
                        <a:lnSpc>
                          <a:spcPts val="1200"/>
                        </a:lnSpc>
                        <a:spcBef>
                          <a:spcPts val="0"/>
                        </a:spcBef>
                        <a:spcAft>
                          <a:spcPts val="0"/>
                        </a:spcAft>
                      </a:pPr>
                      <a:r>
                        <a:rPr lang="en-US" sz="1400" dirty="0">
                          <a:effectLst/>
                        </a:rPr>
                        <a:t>Algorithm</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a:lnSpc>
                          <a:spcPts val="1200"/>
                        </a:lnSpc>
                        <a:spcBef>
                          <a:spcPts val="0"/>
                        </a:spcBef>
                        <a:spcAft>
                          <a:spcPts val="0"/>
                        </a:spcAft>
                      </a:pPr>
                      <a:r>
                        <a:rPr lang="en-US" sz="1400">
                          <a:effectLst/>
                        </a:rPr>
                        <a:t>Applications</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a:lnSpc>
                          <a:spcPts val="1200"/>
                        </a:lnSpc>
                        <a:spcBef>
                          <a:spcPts val="0"/>
                        </a:spcBef>
                        <a:spcAft>
                          <a:spcPts val="0"/>
                        </a:spcAft>
                      </a:pPr>
                      <a:r>
                        <a:rPr lang="en-US" sz="1400">
                          <a:effectLst/>
                        </a:rPr>
                        <a:t>Features</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a:lnSpc>
                          <a:spcPts val="1200"/>
                        </a:lnSpc>
                        <a:spcBef>
                          <a:spcPts val="0"/>
                        </a:spcBef>
                        <a:spcAft>
                          <a:spcPts val="0"/>
                        </a:spcAft>
                      </a:pPr>
                      <a:r>
                        <a:rPr lang="en-US" sz="1400">
                          <a:effectLst/>
                        </a:rPr>
                        <a:t>Status</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a:lnSpc>
                          <a:spcPts val="1200"/>
                        </a:lnSpc>
                        <a:spcBef>
                          <a:spcPts val="0"/>
                        </a:spcBef>
                        <a:spcAft>
                          <a:spcPts val="0"/>
                        </a:spcAft>
                      </a:pPr>
                      <a:r>
                        <a:rPr lang="en-US" sz="1400" dirty="0">
                          <a:effectLst/>
                        </a:rPr>
                        <a:t>Parallelism</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01568">
                <a:tc gridSpan="5">
                  <a:txBody>
                    <a:bodyPr/>
                    <a:lstStyle/>
                    <a:p>
                      <a:pPr marL="0" marR="0" algn="ctr">
                        <a:lnSpc>
                          <a:spcPts val="1200"/>
                        </a:lnSpc>
                        <a:spcBef>
                          <a:spcPts val="0"/>
                        </a:spcBef>
                        <a:spcAft>
                          <a:spcPts val="0"/>
                        </a:spcAft>
                      </a:pPr>
                      <a:r>
                        <a:rPr lang="en-US" sz="1400" dirty="0">
                          <a:effectLst/>
                        </a:rPr>
                        <a:t>Graph </a:t>
                      </a:r>
                      <a:r>
                        <a:rPr lang="en-US" sz="1400" dirty="0" smtClean="0">
                          <a:effectLst/>
                        </a:rPr>
                        <a:t>Analytics</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01568">
                <a:tc>
                  <a:txBody>
                    <a:bodyPr/>
                    <a:lstStyle/>
                    <a:p>
                      <a:pPr marL="0" marR="0" algn="just">
                        <a:lnSpc>
                          <a:spcPts val="1200"/>
                        </a:lnSpc>
                        <a:spcBef>
                          <a:spcPts val="0"/>
                        </a:spcBef>
                        <a:spcAft>
                          <a:spcPts val="0"/>
                        </a:spcAft>
                      </a:pPr>
                      <a:r>
                        <a:rPr lang="en-US" sz="1400" dirty="0">
                          <a:effectLst/>
                        </a:rPr>
                        <a:t>Community detection</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a:effectLst/>
                        </a:rPr>
                        <a:t>Social networks, webgraph</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7">
                  <a:txBody>
                    <a:bodyPr/>
                    <a:lstStyle/>
                    <a:p>
                      <a:pPr marL="0" marR="0" algn="just">
                        <a:lnSpc>
                          <a:spcPts val="1200"/>
                        </a:lnSpc>
                        <a:spcBef>
                          <a:spcPts val="0"/>
                        </a:spcBef>
                        <a:spcAft>
                          <a:spcPts val="0"/>
                        </a:spcAft>
                      </a:pPr>
                      <a:r>
                        <a:rPr lang="en-US" sz="1400">
                          <a:effectLst/>
                        </a:rPr>
                        <a:t>Graph </a:t>
                      </a:r>
                    </a:p>
                    <a:p>
                      <a:pPr marL="0" marR="0" algn="just">
                        <a:lnSpc>
                          <a:spcPts val="1200"/>
                        </a:lnSpc>
                        <a:spcBef>
                          <a:spcPts val="0"/>
                        </a:spcBef>
                        <a:spcAft>
                          <a:spcPts val="0"/>
                        </a:spcAft>
                      </a:pPr>
                      <a:r>
                        <a:rPr lang="en-US" sz="1400">
                          <a:effectLst/>
                        </a:rPr>
                        <a:t>.</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a:effectLst/>
                        </a:rPr>
                        <a:t>P-DM</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a:effectLst/>
                        </a:rPr>
                        <a:t>GML-GrC</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01568">
                <a:tc>
                  <a:txBody>
                    <a:bodyPr/>
                    <a:lstStyle/>
                    <a:p>
                      <a:pPr marL="0" marR="0" algn="just">
                        <a:lnSpc>
                          <a:spcPts val="1200"/>
                        </a:lnSpc>
                        <a:spcBef>
                          <a:spcPts val="0"/>
                        </a:spcBef>
                        <a:spcAft>
                          <a:spcPts val="0"/>
                        </a:spcAft>
                      </a:pPr>
                      <a:r>
                        <a:rPr lang="en-US" sz="1400">
                          <a:effectLst/>
                        </a:rPr>
                        <a:t>Subgraph/motif finding</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a:effectLst/>
                        </a:rPr>
                        <a:t>Webgraph, biological/social networks</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marL="0" marR="0" algn="just">
                        <a:lnSpc>
                          <a:spcPts val="1200"/>
                        </a:lnSpc>
                        <a:spcBef>
                          <a:spcPts val="0"/>
                        </a:spcBef>
                        <a:spcAft>
                          <a:spcPts val="0"/>
                        </a:spcAft>
                      </a:pPr>
                      <a:r>
                        <a:rPr lang="en-US" sz="1400">
                          <a:effectLst/>
                        </a:rPr>
                        <a:t>P-DM</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a:effectLst/>
                        </a:rPr>
                        <a:t>GML-GrB</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01568">
                <a:tc>
                  <a:txBody>
                    <a:bodyPr/>
                    <a:lstStyle/>
                    <a:p>
                      <a:pPr marL="0" marR="0" algn="just">
                        <a:lnSpc>
                          <a:spcPts val="1200"/>
                        </a:lnSpc>
                        <a:spcBef>
                          <a:spcPts val="0"/>
                        </a:spcBef>
                        <a:spcAft>
                          <a:spcPts val="0"/>
                        </a:spcAft>
                      </a:pPr>
                      <a:r>
                        <a:rPr lang="en-US" sz="1400">
                          <a:effectLst/>
                        </a:rPr>
                        <a:t>Finding diameter</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a:effectLst/>
                        </a:rPr>
                        <a:t>Social networks, webgraph</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marL="0" marR="0" algn="just">
                        <a:lnSpc>
                          <a:spcPts val="1200"/>
                        </a:lnSpc>
                        <a:spcBef>
                          <a:spcPts val="0"/>
                        </a:spcBef>
                        <a:spcAft>
                          <a:spcPts val="0"/>
                        </a:spcAft>
                      </a:pPr>
                      <a:r>
                        <a:rPr lang="en-US" sz="1400">
                          <a:effectLst/>
                        </a:rPr>
                        <a:t>P-DM</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a:effectLst/>
                        </a:rPr>
                        <a:t>GML-GrB</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01568">
                <a:tc>
                  <a:txBody>
                    <a:bodyPr/>
                    <a:lstStyle/>
                    <a:p>
                      <a:pPr marL="0" marR="0" algn="just">
                        <a:lnSpc>
                          <a:spcPts val="1200"/>
                        </a:lnSpc>
                        <a:spcBef>
                          <a:spcPts val="0"/>
                        </a:spcBef>
                        <a:spcAft>
                          <a:spcPts val="0"/>
                        </a:spcAft>
                      </a:pPr>
                      <a:r>
                        <a:rPr lang="en-US" sz="1400">
                          <a:effectLst/>
                        </a:rPr>
                        <a:t>Clustering coefficient</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a:effectLst/>
                        </a:rPr>
                        <a:t>Social networks</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marL="0" marR="0" algn="just">
                        <a:lnSpc>
                          <a:spcPts val="1200"/>
                        </a:lnSpc>
                        <a:spcBef>
                          <a:spcPts val="0"/>
                        </a:spcBef>
                        <a:spcAft>
                          <a:spcPts val="0"/>
                        </a:spcAft>
                      </a:pPr>
                      <a:r>
                        <a:rPr lang="en-US" sz="1400">
                          <a:effectLst/>
                        </a:rPr>
                        <a:t>P-DM</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a:effectLst/>
                        </a:rPr>
                        <a:t>GML-GrC</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01568">
                <a:tc>
                  <a:txBody>
                    <a:bodyPr/>
                    <a:lstStyle/>
                    <a:p>
                      <a:pPr marL="0" marR="0" algn="just">
                        <a:lnSpc>
                          <a:spcPts val="1200"/>
                        </a:lnSpc>
                        <a:spcBef>
                          <a:spcPts val="0"/>
                        </a:spcBef>
                        <a:spcAft>
                          <a:spcPts val="0"/>
                        </a:spcAft>
                      </a:pPr>
                      <a:r>
                        <a:rPr lang="en-US" sz="1400">
                          <a:effectLst/>
                        </a:rPr>
                        <a:t>Page rank</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a:effectLst/>
                        </a:rPr>
                        <a:t>Webgraph</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marL="0" marR="0" algn="just">
                        <a:lnSpc>
                          <a:spcPts val="1200"/>
                        </a:lnSpc>
                        <a:spcBef>
                          <a:spcPts val="0"/>
                        </a:spcBef>
                        <a:spcAft>
                          <a:spcPts val="0"/>
                        </a:spcAft>
                      </a:pPr>
                      <a:r>
                        <a:rPr lang="en-US" sz="1400">
                          <a:effectLst/>
                        </a:rPr>
                        <a:t>P-DM</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a:effectLst/>
                        </a:rPr>
                        <a:t>GML-GrC</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01568">
                <a:tc>
                  <a:txBody>
                    <a:bodyPr/>
                    <a:lstStyle/>
                    <a:p>
                      <a:pPr marL="0" marR="0" algn="just">
                        <a:lnSpc>
                          <a:spcPts val="1200"/>
                        </a:lnSpc>
                        <a:spcBef>
                          <a:spcPts val="0"/>
                        </a:spcBef>
                        <a:spcAft>
                          <a:spcPts val="0"/>
                        </a:spcAft>
                      </a:pPr>
                      <a:r>
                        <a:rPr lang="en-US" sz="1400">
                          <a:effectLst/>
                        </a:rPr>
                        <a:t>Maximal cliques</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a:effectLst/>
                        </a:rPr>
                        <a:t>Social networks, webgraph</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marL="0" marR="0" algn="just">
                        <a:lnSpc>
                          <a:spcPts val="1200"/>
                        </a:lnSpc>
                        <a:spcBef>
                          <a:spcPts val="0"/>
                        </a:spcBef>
                        <a:spcAft>
                          <a:spcPts val="0"/>
                        </a:spcAft>
                      </a:pPr>
                      <a:r>
                        <a:rPr lang="en-US" sz="1400">
                          <a:effectLst/>
                        </a:rPr>
                        <a:t>P-DM</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a:effectLst/>
                        </a:rPr>
                        <a:t>GML-GrB</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01568">
                <a:tc>
                  <a:txBody>
                    <a:bodyPr/>
                    <a:lstStyle/>
                    <a:p>
                      <a:pPr marL="0" marR="0" algn="just">
                        <a:lnSpc>
                          <a:spcPts val="1200"/>
                        </a:lnSpc>
                        <a:spcBef>
                          <a:spcPts val="0"/>
                        </a:spcBef>
                        <a:spcAft>
                          <a:spcPts val="0"/>
                        </a:spcAft>
                      </a:pPr>
                      <a:r>
                        <a:rPr lang="en-US" sz="1400">
                          <a:effectLst/>
                        </a:rPr>
                        <a:t>Connected component</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a:effectLst/>
                        </a:rPr>
                        <a:t>Social networks, webgraph</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marL="0" marR="0" algn="just">
                        <a:lnSpc>
                          <a:spcPts val="1200"/>
                        </a:lnSpc>
                        <a:spcBef>
                          <a:spcPts val="0"/>
                        </a:spcBef>
                        <a:spcAft>
                          <a:spcPts val="0"/>
                        </a:spcAft>
                      </a:pPr>
                      <a:r>
                        <a:rPr lang="en-US" sz="1400">
                          <a:effectLst/>
                        </a:rPr>
                        <a:t>P-DM</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a:effectLst/>
                        </a:rPr>
                        <a:t>GML-GrB</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01568">
                <a:tc>
                  <a:txBody>
                    <a:bodyPr/>
                    <a:lstStyle/>
                    <a:p>
                      <a:pPr marL="0" marR="0" algn="just">
                        <a:lnSpc>
                          <a:spcPts val="1200"/>
                        </a:lnSpc>
                        <a:spcBef>
                          <a:spcPts val="0"/>
                        </a:spcBef>
                        <a:spcAft>
                          <a:spcPts val="0"/>
                        </a:spcAft>
                      </a:pPr>
                      <a:r>
                        <a:rPr lang="en-US" sz="1400">
                          <a:effectLst/>
                        </a:rPr>
                        <a:t>Betweenness centrality</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a:effectLst/>
                        </a:rPr>
                        <a:t>Social networks</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a:txBody>
                    <a:bodyPr/>
                    <a:lstStyle/>
                    <a:p>
                      <a:pPr marL="0" marR="0" algn="just">
                        <a:lnSpc>
                          <a:spcPts val="1200"/>
                        </a:lnSpc>
                        <a:spcBef>
                          <a:spcPts val="0"/>
                        </a:spcBef>
                        <a:spcAft>
                          <a:spcPts val="0"/>
                        </a:spcAft>
                      </a:pPr>
                      <a:r>
                        <a:rPr lang="en-US" sz="1400">
                          <a:effectLst/>
                        </a:rPr>
                        <a:t>Graph, Non-metric, static</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a:effectLst/>
                        </a:rPr>
                        <a:t>P-Shm</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a:txBody>
                    <a:bodyPr/>
                    <a:lstStyle/>
                    <a:p>
                      <a:pPr marL="0" marR="0" algn="just">
                        <a:lnSpc>
                          <a:spcPts val="1200"/>
                        </a:lnSpc>
                        <a:spcBef>
                          <a:spcPts val="0"/>
                        </a:spcBef>
                        <a:spcAft>
                          <a:spcPts val="0"/>
                        </a:spcAft>
                      </a:pPr>
                      <a:r>
                        <a:rPr lang="en-US" sz="1400">
                          <a:effectLst/>
                        </a:rPr>
                        <a:t>GML-GRA</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01568">
                <a:tc>
                  <a:txBody>
                    <a:bodyPr/>
                    <a:lstStyle/>
                    <a:p>
                      <a:pPr marL="0" marR="0" algn="just">
                        <a:lnSpc>
                          <a:spcPts val="1200"/>
                        </a:lnSpc>
                        <a:spcBef>
                          <a:spcPts val="0"/>
                        </a:spcBef>
                        <a:spcAft>
                          <a:spcPts val="0"/>
                        </a:spcAft>
                      </a:pPr>
                      <a:r>
                        <a:rPr lang="en-US" sz="1400">
                          <a:effectLst/>
                        </a:rPr>
                        <a:t>Shortest path</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a:effectLst/>
                        </a:rPr>
                        <a:t>Social networks, webgraph</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marL="0" marR="0" algn="just">
                        <a:lnSpc>
                          <a:spcPts val="1200"/>
                        </a:lnSpc>
                        <a:spcBef>
                          <a:spcPts val="0"/>
                        </a:spcBef>
                        <a:spcAft>
                          <a:spcPts val="0"/>
                        </a:spcAft>
                      </a:pPr>
                      <a:r>
                        <a:rPr lang="en-US" sz="1400">
                          <a:effectLst/>
                        </a:rPr>
                        <a:t>P-Shm</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endParaRPr lang="en-US"/>
                    </a:p>
                  </a:txBody>
                  <a:tcPr/>
                </a:tc>
              </a:tr>
              <a:tr h="301568">
                <a:tc gridSpan="5">
                  <a:txBody>
                    <a:bodyPr/>
                    <a:lstStyle/>
                    <a:p>
                      <a:pPr marL="0" marR="0" algn="ctr">
                        <a:lnSpc>
                          <a:spcPts val="1200"/>
                        </a:lnSpc>
                        <a:spcBef>
                          <a:spcPts val="0"/>
                        </a:spcBef>
                        <a:spcAft>
                          <a:spcPts val="0"/>
                        </a:spcAft>
                      </a:pPr>
                      <a:r>
                        <a:rPr lang="en-US" sz="1400" dirty="0">
                          <a:effectLst/>
                        </a:rPr>
                        <a:t>Spatial Queries and </a:t>
                      </a:r>
                      <a:r>
                        <a:rPr lang="en-US" sz="1400" dirty="0" smtClean="0">
                          <a:effectLst/>
                        </a:rPr>
                        <a:t>Analytics</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01568">
                <a:tc>
                  <a:txBody>
                    <a:bodyPr/>
                    <a:lstStyle/>
                    <a:p>
                      <a:pPr marL="0" marR="0" algn="just">
                        <a:lnSpc>
                          <a:spcPts val="1200"/>
                        </a:lnSpc>
                        <a:spcBef>
                          <a:spcPts val="0"/>
                        </a:spcBef>
                        <a:spcAft>
                          <a:spcPts val="0"/>
                        </a:spcAft>
                      </a:pPr>
                      <a:r>
                        <a:rPr lang="en-US" sz="1400">
                          <a:effectLst/>
                        </a:rPr>
                        <a:t>Spatial relationship based queries</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4">
                  <a:txBody>
                    <a:bodyPr/>
                    <a:lstStyle/>
                    <a:p>
                      <a:pPr marL="0" marR="0" algn="l">
                        <a:lnSpc>
                          <a:spcPts val="1200"/>
                        </a:lnSpc>
                        <a:spcBef>
                          <a:spcPts val="0"/>
                        </a:spcBef>
                        <a:spcAft>
                          <a:spcPts val="0"/>
                        </a:spcAft>
                      </a:pPr>
                      <a:r>
                        <a:rPr lang="en-US" sz="1400">
                          <a:effectLst/>
                        </a:rPr>
                        <a:t>GIS/social networks/pathology informatics</a:t>
                      </a:r>
                    </a:p>
                    <a:p>
                      <a:pPr marL="0" marR="0" algn="l">
                        <a:lnSpc>
                          <a:spcPts val="1200"/>
                        </a:lnSpc>
                        <a:spcBef>
                          <a:spcPts val="0"/>
                        </a:spcBef>
                        <a:spcAft>
                          <a:spcPts val="0"/>
                        </a:spcAft>
                      </a:pPr>
                      <a:r>
                        <a:rPr lang="en-US" sz="1400">
                          <a:effectLst/>
                        </a:rPr>
                        <a:t> </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4">
                  <a:txBody>
                    <a:bodyPr/>
                    <a:lstStyle/>
                    <a:p>
                      <a:pPr marL="0" marR="0" algn="just">
                        <a:lnSpc>
                          <a:spcPts val="1200"/>
                        </a:lnSpc>
                        <a:spcBef>
                          <a:spcPts val="0"/>
                        </a:spcBef>
                        <a:spcAft>
                          <a:spcPts val="0"/>
                        </a:spcAft>
                      </a:pPr>
                      <a:r>
                        <a:rPr lang="en-US" sz="1400">
                          <a:effectLst/>
                        </a:rPr>
                        <a:t>Geometric </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a:effectLst/>
                        </a:rPr>
                        <a:t>P-DM</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dirty="0" smtClean="0">
                          <a:effectLst/>
                        </a:rPr>
                        <a:t>PP</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01568">
                <a:tc>
                  <a:txBody>
                    <a:bodyPr/>
                    <a:lstStyle/>
                    <a:p>
                      <a:pPr marL="0" marR="0" algn="just">
                        <a:lnSpc>
                          <a:spcPts val="1200"/>
                        </a:lnSpc>
                        <a:spcBef>
                          <a:spcPts val="0"/>
                        </a:spcBef>
                        <a:spcAft>
                          <a:spcPts val="0"/>
                        </a:spcAft>
                      </a:pPr>
                      <a:r>
                        <a:rPr lang="en-US" sz="1400">
                          <a:effectLst/>
                        </a:rPr>
                        <a:t>Distance based queries</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gn="just">
                        <a:lnSpc>
                          <a:spcPts val="1200"/>
                        </a:lnSpc>
                        <a:spcBef>
                          <a:spcPts val="0"/>
                        </a:spcBef>
                        <a:spcAft>
                          <a:spcPts val="0"/>
                        </a:spcAft>
                      </a:pPr>
                      <a:r>
                        <a:rPr lang="en-US" sz="1400">
                          <a:effectLst/>
                        </a:rPr>
                        <a:t>P-DM</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a:effectLst/>
                        </a:rPr>
                        <a:t>PP</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01568">
                <a:tc>
                  <a:txBody>
                    <a:bodyPr/>
                    <a:lstStyle/>
                    <a:p>
                      <a:pPr marL="0" marR="0" algn="just">
                        <a:lnSpc>
                          <a:spcPts val="1200"/>
                        </a:lnSpc>
                        <a:spcBef>
                          <a:spcPts val="0"/>
                        </a:spcBef>
                        <a:spcAft>
                          <a:spcPts val="0"/>
                        </a:spcAft>
                      </a:pPr>
                      <a:r>
                        <a:rPr lang="en-US" sz="1400">
                          <a:effectLst/>
                        </a:rPr>
                        <a:t>Spatial clustering</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gn="just">
                        <a:lnSpc>
                          <a:spcPts val="1200"/>
                        </a:lnSpc>
                        <a:spcBef>
                          <a:spcPts val="0"/>
                        </a:spcBef>
                        <a:spcAft>
                          <a:spcPts val="0"/>
                        </a:spcAft>
                      </a:pPr>
                      <a:r>
                        <a:rPr lang="en-US" sz="1400">
                          <a:effectLst/>
                        </a:rPr>
                        <a:t>Seq</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a:effectLst/>
                        </a:rPr>
                        <a:t>GML</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01568">
                <a:tc>
                  <a:txBody>
                    <a:bodyPr/>
                    <a:lstStyle/>
                    <a:p>
                      <a:pPr marL="0" marR="0" algn="just">
                        <a:lnSpc>
                          <a:spcPts val="1200"/>
                        </a:lnSpc>
                        <a:spcBef>
                          <a:spcPts val="0"/>
                        </a:spcBef>
                        <a:spcAft>
                          <a:spcPts val="0"/>
                        </a:spcAft>
                      </a:pPr>
                      <a:r>
                        <a:rPr lang="en-US" sz="1400">
                          <a:effectLst/>
                        </a:rPr>
                        <a:t>Spatial modeling</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gn="just">
                        <a:lnSpc>
                          <a:spcPts val="1200"/>
                        </a:lnSpc>
                        <a:spcBef>
                          <a:spcPts val="0"/>
                        </a:spcBef>
                        <a:spcAft>
                          <a:spcPts val="0"/>
                        </a:spcAft>
                      </a:pPr>
                      <a:r>
                        <a:rPr lang="en-US" sz="1400">
                          <a:effectLst/>
                        </a:rPr>
                        <a:t>Seq</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dirty="0">
                          <a:effectLst/>
                        </a:rPr>
                        <a:t>PP</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sp>
        <p:nvSpPr>
          <p:cNvPr id="6" name="TextBox 5"/>
          <p:cNvSpPr txBox="1"/>
          <p:nvPr/>
        </p:nvSpPr>
        <p:spPr>
          <a:xfrm>
            <a:off x="152400" y="6248739"/>
            <a:ext cx="3581400" cy="646331"/>
          </a:xfrm>
          <a:prstGeom prst="rect">
            <a:avLst/>
          </a:prstGeom>
          <a:noFill/>
        </p:spPr>
        <p:txBody>
          <a:bodyPr wrap="square" rtlCol="0">
            <a:spAutoFit/>
          </a:bodyPr>
          <a:lstStyle/>
          <a:p>
            <a:r>
              <a:rPr lang="en-US" dirty="0" smtClean="0"/>
              <a:t>GML Global (parallel) ML</a:t>
            </a:r>
          </a:p>
          <a:p>
            <a:r>
              <a:rPr lang="en-US" dirty="0" err="1" smtClean="0"/>
              <a:t>GrA</a:t>
            </a:r>
            <a:r>
              <a:rPr lang="en-US" dirty="0" smtClean="0"/>
              <a:t> Static </a:t>
            </a:r>
            <a:r>
              <a:rPr lang="en-US" dirty="0" err="1" smtClean="0"/>
              <a:t>GrB</a:t>
            </a:r>
            <a:r>
              <a:rPr lang="en-US" dirty="0" smtClean="0"/>
              <a:t> Runtime partitioning  </a:t>
            </a:r>
            <a:endParaRPr lang="en-US" dirty="0"/>
          </a:p>
        </p:txBody>
      </p:sp>
    </p:spTree>
    <p:extLst>
      <p:ext uri="{BB962C8B-B14F-4D97-AF65-F5344CB8AC3E}">
        <p14:creationId xmlns:p14="http://schemas.microsoft.com/office/powerpoint/2010/main" val="2755400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Some specialized data analytics in SPIDAL</a:t>
            </a:r>
            <a:endParaRPr lang="en-US" b="1" dirty="0"/>
          </a:p>
        </p:txBody>
      </p:sp>
      <p:sp>
        <p:nvSpPr>
          <p:cNvPr id="3" name="Content Placeholder 2"/>
          <p:cNvSpPr>
            <a:spLocks noGrp="1"/>
          </p:cNvSpPr>
          <p:nvPr>
            <p:ph idx="1"/>
          </p:nvPr>
        </p:nvSpPr>
        <p:spPr>
          <a:xfrm>
            <a:off x="457200" y="1600201"/>
            <a:ext cx="8229600" cy="685800"/>
          </a:xfrm>
        </p:spPr>
        <p:txBody>
          <a:bodyPr/>
          <a:lstStyle/>
          <a:p>
            <a:r>
              <a:rPr lang="en-US" dirty="0" smtClean="0"/>
              <a:t>aa</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24</a:t>
            </a:fld>
            <a:endParaRPr lang="en-US"/>
          </a:p>
        </p:txBody>
      </p:sp>
      <p:graphicFrame>
        <p:nvGraphicFramePr>
          <p:cNvPr id="6" name="Table 5"/>
          <p:cNvGraphicFramePr>
            <a:graphicFrameLocks noGrp="1"/>
          </p:cNvGraphicFramePr>
          <p:nvPr>
            <p:extLst/>
          </p:nvPr>
        </p:nvGraphicFramePr>
        <p:xfrm>
          <a:off x="8237" y="1524000"/>
          <a:ext cx="9135763" cy="4174422"/>
        </p:xfrm>
        <a:graphic>
          <a:graphicData uri="http://schemas.openxmlformats.org/drawingml/2006/table">
            <a:tbl>
              <a:tblPr firstRow="1" firstCol="1" bandRow="1">
                <a:tableStyleId>{5C22544A-7EE6-4342-B048-85BDC9FD1C3A}</a:tableStyleId>
              </a:tblPr>
              <a:tblGrid>
                <a:gridCol w="2718078"/>
                <a:gridCol w="2681275"/>
                <a:gridCol w="2005972"/>
                <a:gridCol w="737532"/>
                <a:gridCol w="992906"/>
              </a:tblGrid>
              <a:tr h="354584">
                <a:tc>
                  <a:txBody>
                    <a:bodyPr/>
                    <a:lstStyle/>
                    <a:p>
                      <a:pPr marL="0" marR="0" algn="l">
                        <a:lnSpc>
                          <a:spcPts val="1200"/>
                        </a:lnSpc>
                        <a:spcBef>
                          <a:spcPts val="0"/>
                        </a:spcBef>
                        <a:spcAft>
                          <a:spcPts val="0"/>
                        </a:spcAft>
                      </a:pPr>
                      <a:r>
                        <a:rPr lang="en-US" sz="1500" dirty="0">
                          <a:effectLst/>
                        </a:rPr>
                        <a:t>Algorithm</a:t>
                      </a:r>
                      <a:endParaRPr lang="en-US" sz="15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8352" marR="48352"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l">
                        <a:lnSpc>
                          <a:spcPts val="1200"/>
                        </a:lnSpc>
                        <a:spcBef>
                          <a:spcPts val="0"/>
                        </a:spcBef>
                        <a:spcAft>
                          <a:spcPts val="0"/>
                        </a:spcAft>
                      </a:pPr>
                      <a:r>
                        <a:rPr lang="en-US" sz="1500" dirty="0">
                          <a:effectLst/>
                        </a:rPr>
                        <a:t>Applications</a:t>
                      </a:r>
                      <a:endParaRPr lang="en-US" sz="15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8352" marR="48352"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l">
                        <a:lnSpc>
                          <a:spcPts val="1200"/>
                        </a:lnSpc>
                        <a:spcBef>
                          <a:spcPts val="0"/>
                        </a:spcBef>
                        <a:spcAft>
                          <a:spcPts val="0"/>
                        </a:spcAft>
                      </a:pPr>
                      <a:r>
                        <a:rPr lang="en-US" sz="1500" dirty="0">
                          <a:effectLst/>
                        </a:rPr>
                        <a:t>Features</a:t>
                      </a:r>
                      <a:endParaRPr lang="en-US" sz="15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8352" marR="48352"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l">
                        <a:lnSpc>
                          <a:spcPts val="1200"/>
                        </a:lnSpc>
                        <a:spcBef>
                          <a:spcPts val="0"/>
                        </a:spcBef>
                        <a:spcAft>
                          <a:spcPts val="0"/>
                        </a:spcAft>
                      </a:pPr>
                      <a:r>
                        <a:rPr lang="en-US" sz="1500" dirty="0">
                          <a:effectLst/>
                        </a:rPr>
                        <a:t>Status</a:t>
                      </a:r>
                      <a:endParaRPr lang="en-US" sz="15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8352" marR="48352"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l">
                        <a:lnSpc>
                          <a:spcPts val="1200"/>
                        </a:lnSpc>
                        <a:spcBef>
                          <a:spcPts val="0"/>
                        </a:spcBef>
                        <a:spcAft>
                          <a:spcPts val="0"/>
                        </a:spcAft>
                      </a:pPr>
                      <a:r>
                        <a:rPr lang="en-US" sz="1500" dirty="0">
                          <a:effectLst/>
                        </a:rPr>
                        <a:t>Parallelism</a:t>
                      </a:r>
                      <a:endParaRPr lang="en-US" sz="15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8352" marR="48352"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54584">
                <a:tc gridSpan="5">
                  <a:txBody>
                    <a:bodyPr/>
                    <a:lstStyle/>
                    <a:p>
                      <a:pPr marL="0" marR="0" algn="ctr">
                        <a:lnSpc>
                          <a:spcPts val="1200"/>
                        </a:lnSpc>
                        <a:spcBef>
                          <a:spcPts val="0"/>
                        </a:spcBef>
                        <a:spcAft>
                          <a:spcPts val="0"/>
                        </a:spcAft>
                      </a:pPr>
                      <a:r>
                        <a:rPr lang="en-US" sz="1700" dirty="0">
                          <a:effectLst/>
                        </a:rPr>
                        <a:t>Core Image </a:t>
                      </a:r>
                      <a:r>
                        <a:rPr lang="en-US" sz="1700" dirty="0" smtClean="0">
                          <a:effectLst/>
                        </a:rPr>
                        <a:t>Processing</a:t>
                      </a:r>
                      <a:endParaRPr lang="en-US" sz="1700" dirty="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54584">
                <a:tc>
                  <a:txBody>
                    <a:bodyPr/>
                    <a:lstStyle/>
                    <a:p>
                      <a:pPr marL="0" marR="0" algn="l">
                        <a:lnSpc>
                          <a:spcPts val="1200"/>
                        </a:lnSpc>
                        <a:spcBef>
                          <a:spcPts val="0"/>
                        </a:spcBef>
                        <a:spcAft>
                          <a:spcPts val="0"/>
                        </a:spcAft>
                      </a:pPr>
                      <a:r>
                        <a:rPr lang="en-US" sz="1700" dirty="0">
                          <a:effectLst/>
                        </a:rPr>
                        <a:t>Image preprocessing</a:t>
                      </a:r>
                      <a:endParaRPr lang="en-US" sz="1700" dirty="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6">
                  <a:txBody>
                    <a:bodyPr/>
                    <a:lstStyle/>
                    <a:p>
                      <a:pPr marL="0" marR="0" algn="l">
                        <a:lnSpc>
                          <a:spcPts val="1200"/>
                        </a:lnSpc>
                        <a:spcBef>
                          <a:spcPts val="0"/>
                        </a:spcBef>
                        <a:spcAft>
                          <a:spcPts val="0"/>
                        </a:spcAft>
                      </a:pPr>
                      <a:r>
                        <a:rPr lang="en-US" sz="1700" dirty="0">
                          <a:effectLst/>
                        </a:rPr>
                        <a:t>Computer vision/pathology informatics</a:t>
                      </a:r>
                    </a:p>
                    <a:p>
                      <a:pPr marL="0" marR="0" algn="l">
                        <a:lnSpc>
                          <a:spcPts val="1200"/>
                        </a:lnSpc>
                        <a:spcBef>
                          <a:spcPts val="0"/>
                        </a:spcBef>
                        <a:spcAft>
                          <a:spcPts val="0"/>
                        </a:spcAft>
                      </a:pPr>
                      <a:r>
                        <a:rPr lang="en-US" sz="1700" dirty="0">
                          <a:effectLst/>
                        </a:rPr>
                        <a:t> </a:t>
                      </a:r>
                      <a:endParaRPr lang="en-US" sz="1700" dirty="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4">
                  <a:txBody>
                    <a:bodyPr/>
                    <a:lstStyle/>
                    <a:p>
                      <a:pPr marL="0" marR="0" algn="l">
                        <a:lnSpc>
                          <a:spcPts val="1200"/>
                        </a:lnSpc>
                        <a:spcBef>
                          <a:spcPts val="0"/>
                        </a:spcBef>
                        <a:spcAft>
                          <a:spcPts val="0"/>
                        </a:spcAft>
                      </a:pPr>
                      <a:r>
                        <a:rPr lang="en-US" sz="1700" dirty="0">
                          <a:effectLst/>
                        </a:rPr>
                        <a:t>Metric Space Point Sets, Neighborhood sets &amp; Image features</a:t>
                      </a:r>
                      <a:endParaRPr lang="en-US" sz="1700" dirty="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l">
                        <a:lnSpc>
                          <a:spcPts val="1200"/>
                        </a:lnSpc>
                        <a:spcBef>
                          <a:spcPts val="0"/>
                        </a:spcBef>
                        <a:spcAft>
                          <a:spcPts val="0"/>
                        </a:spcAft>
                      </a:pPr>
                      <a:r>
                        <a:rPr lang="en-US" sz="1700" dirty="0">
                          <a:effectLst/>
                        </a:rPr>
                        <a:t>P-DM</a:t>
                      </a:r>
                      <a:endParaRPr lang="en-US" sz="1700" dirty="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l">
                        <a:lnSpc>
                          <a:spcPts val="1200"/>
                        </a:lnSpc>
                        <a:spcBef>
                          <a:spcPts val="0"/>
                        </a:spcBef>
                        <a:spcAft>
                          <a:spcPts val="0"/>
                        </a:spcAft>
                      </a:pPr>
                      <a:r>
                        <a:rPr lang="en-US" sz="1700" dirty="0">
                          <a:effectLst/>
                        </a:rPr>
                        <a:t>PP</a:t>
                      </a:r>
                      <a:endParaRPr lang="en-US" sz="1700" dirty="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15759">
                <a:tc>
                  <a:txBody>
                    <a:bodyPr/>
                    <a:lstStyle/>
                    <a:p>
                      <a:pPr marL="0" marR="0" algn="l">
                        <a:lnSpc>
                          <a:spcPts val="1200"/>
                        </a:lnSpc>
                        <a:spcBef>
                          <a:spcPts val="0"/>
                        </a:spcBef>
                        <a:spcAft>
                          <a:spcPts val="0"/>
                        </a:spcAft>
                      </a:pPr>
                      <a:r>
                        <a:rPr lang="en-US" sz="1700" dirty="0">
                          <a:effectLst/>
                        </a:rPr>
                        <a:t>Object detection &amp; segmentation</a:t>
                      </a:r>
                      <a:endParaRPr lang="en-US" sz="1700" dirty="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gn="l">
                        <a:lnSpc>
                          <a:spcPts val="1200"/>
                        </a:lnSpc>
                        <a:spcBef>
                          <a:spcPts val="0"/>
                        </a:spcBef>
                        <a:spcAft>
                          <a:spcPts val="0"/>
                        </a:spcAft>
                      </a:pPr>
                      <a:r>
                        <a:rPr lang="en-US" sz="1700">
                          <a:effectLst/>
                        </a:rPr>
                        <a:t>P-DM</a:t>
                      </a:r>
                      <a:endParaRPr lang="en-US" sz="170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l">
                        <a:lnSpc>
                          <a:spcPts val="1200"/>
                        </a:lnSpc>
                        <a:spcBef>
                          <a:spcPts val="0"/>
                        </a:spcBef>
                        <a:spcAft>
                          <a:spcPts val="0"/>
                        </a:spcAft>
                      </a:pPr>
                      <a:r>
                        <a:rPr lang="en-US" sz="1700">
                          <a:effectLst/>
                        </a:rPr>
                        <a:t>PP</a:t>
                      </a:r>
                      <a:endParaRPr lang="en-US" sz="170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15759">
                <a:tc>
                  <a:txBody>
                    <a:bodyPr/>
                    <a:lstStyle/>
                    <a:p>
                      <a:pPr marL="0" marR="0" algn="l">
                        <a:lnSpc>
                          <a:spcPts val="1200"/>
                        </a:lnSpc>
                        <a:spcBef>
                          <a:spcPts val="0"/>
                        </a:spcBef>
                        <a:spcAft>
                          <a:spcPts val="0"/>
                        </a:spcAft>
                      </a:pPr>
                      <a:r>
                        <a:rPr lang="en-US" sz="1700" dirty="0">
                          <a:effectLst/>
                        </a:rPr>
                        <a:t>Image/object feature computation</a:t>
                      </a:r>
                      <a:endParaRPr lang="en-US" sz="1700" dirty="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gn="l">
                        <a:lnSpc>
                          <a:spcPts val="1200"/>
                        </a:lnSpc>
                        <a:spcBef>
                          <a:spcPts val="0"/>
                        </a:spcBef>
                        <a:spcAft>
                          <a:spcPts val="0"/>
                        </a:spcAft>
                      </a:pPr>
                      <a:r>
                        <a:rPr lang="en-US" sz="1700">
                          <a:effectLst/>
                        </a:rPr>
                        <a:t>P-DM</a:t>
                      </a:r>
                      <a:endParaRPr lang="en-US" sz="170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l">
                        <a:lnSpc>
                          <a:spcPts val="1200"/>
                        </a:lnSpc>
                        <a:spcBef>
                          <a:spcPts val="0"/>
                        </a:spcBef>
                        <a:spcAft>
                          <a:spcPts val="0"/>
                        </a:spcAft>
                      </a:pPr>
                      <a:r>
                        <a:rPr lang="en-US" sz="1700">
                          <a:effectLst/>
                        </a:rPr>
                        <a:t>PP</a:t>
                      </a:r>
                      <a:endParaRPr lang="en-US" sz="170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54584">
                <a:tc>
                  <a:txBody>
                    <a:bodyPr/>
                    <a:lstStyle/>
                    <a:p>
                      <a:pPr marL="0" marR="0" algn="l">
                        <a:lnSpc>
                          <a:spcPts val="1200"/>
                        </a:lnSpc>
                        <a:spcBef>
                          <a:spcPts val="0"/>
                        </a:spcBef>
                        <a:spcAft>
                          <a:spcPts val="0"/>
                        </a:spcAft>
                      </a:pPr>
                      <a:r>
                        <a:rPr lang="en-US" sz="1700" dirty="0">
                          <a:effectLst/>
                        </a:rPr>
                        <a:t>3D image registration</a:t>
                      </a:r>
                      <a:endParaRPr lang="en-US" sz="1700" dirty="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gn="l">
                        <a:lnSpc>
                          <a:spcPts val="1200"/>
                        </a:lnSpc>
                        <a:spcBef>
                          <a:spcPts val="0"/>
                        </a:spcBef>
                        <a:spcAft>
                          <a:spcPts val="0"/>
                        </a:spcAft>
                      </a:pPr>
                      <a:r>
                        <a:rPr lang="en-US" sz="1700">
                          <a:effectLst/>
                        </a:rPr>
                        <a:t>Seq</a:t>
                      </a:r>
                      <a:endParaRPr lang="en-US" sz="170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l">
                        <a:lnSpc>
                          <a:spcPts val="1200"/>
                        </a:lnSpc>
                        <a:spcBef>
                          <a:spcPts val="0"/>
                        </a:spcBef>
                        <a:spcAft>
                          <a:spcPts val="0"/>
                        </a:spcAft>
                      </a:pPr>
                      <a:r>
                        <a:rPr lang="en-US" sz="1700">
                          <a:effectLst/>
                        </a:rPr>
                        <a:t>PP</a:t>
                      </a:r>
                      <a:endParaRPr lang="en-US" sz="170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54584">
                <a:tc>
                  <a:txBody>
                    <a:bodyPr/>
                    <a:lstStyle/>
                    <a:p>
                      <a:pPr marL="0" marR="0" algn="l">
                        <a:lnSpc>
                          <a:spcPts val="1200"/>
                        </a:lnSpc>
                        <a:spcBef>
                          <a:spcPts val="0"/>
                        </a:spcBef>
                        <a:spcAft>
                          <a:spcPts val="0"/>
                        </a:spcAft>
                      </a:pPr>
                      <a:r>
                        <a:rPr lang="en-US" sz="1700" dirty="0">
                          <a:effectLst/>
                        </a:rPr>
                        <a:t>Object matching</a:t>
                      </a:r>
                      <a:endParaRPr lang="en-US" sz="1700" dirty="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endParaRPr lang="en-US"/>
                    </a:p>
                  </a:txBody>
                  <a:tcPr/>
                </a:tc>
                <a:tc rowSpan="2">
                  <a:txBody>
                    <a:bodyPr/>
                    <a:lstStyle/>
                    <a:p>
                      <a:pPr marL="0" marR="0" algn="l">
                        <a:lnSpc>
                          <a:spcPts val="1200"/>
                        </a:lnSpc>
                        <a:spcBef>
                          <a:spcPts val="0"/>
                        </a:spcBef>
                        <a:spcAft>
                          <a:spcPts val="0"/>
                        </a:spcAft>
                      </a:pPr>
                      <a:r>
                        <a:rPr lang="en-US" sz="1700" dirty="0">
                          <a:effectLst/>
                        </a:rPr>
                        <a:t>Geometric </a:t>
                      </a:r>
                      <a:endParaRPr lang="en-US" sz="1700" dirty="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l">
                        <a:lnSpc>
                          <a:spcPts val="1200"/>
                        </a:lnSpc>
                        <a:spcBef>
                          <a:spcPts val="0"/>
                        </a:spcBef>
                        <a:spcAft>
                          <a:spcPts val="0"/>
                        </a:spcAft>
                      </a:pPr>
                      <a:r>
                        <a:rPr lang="en-US" sz="1700" dirty="0" err="1">
                          <a:effectLst/>
                        </a:rPr>
                        <a:t>Todo</a:t>
                      </a:r>
                      <a:endParaRPr lang="en-US" sz="1700" dirty="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l">
                        <a:lnSpc>
                          <a:spcPts val="1200"/>
                        </a:lnSpc>
                        <a:spcBef>
                          <a:spcPts val="0"/>
                        </a:spcBef>
                        <a:spcAft>
                          <a:spcPts val="0"/>
                        </a:spcAft>
                      </a:pPr>
                      <a:r>
                        <a:rPr lang="en-US" sz="1700" dirty="0">
                          <a:effectLst/>
                        </a:rPr>
                        <a:t>PP</a:t>
                      </a:r>
                      <a:endParaRPr lang="en-US" sz="1700" dirty="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54584">
                <a:tc>
                  <a:txBody>
                    <a:bodyPr/>
                    <a:lstStyle/>
                    <a:p>
                      <a:pPr marL="0" marR="0" algn="l">
                        <a:lnSpc>
                          <a:spcPts val="1200"/>
                        </a:lnSpc>
                        <a:spcBef>
                          <a:spcPts val="0"/>
                        </a:spcBef>
                        <a:spcAft>
                          <a:spcPts val="0"/>
                        </a:spcAft>
                      </a:pPr>
                      <a:r>
                        <a:rPr lang="en-US" sz="1700" dirty="0">
                          <a:effectLst/>
                        </a:rPr>
                        <a:t>3D feature extraction</a:t>
                      </a:r>
                      <a:endParaRPr lang="en-US" sz="1700" dirty="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gn="l">
                        <a:lnSpc>
                          <a:spcPts val="1200"/>
                        </a:lnSpc>
                        <a:spcBef>
                          <a:spcPts val="0"/>
                        </a:spcBef>
                        <a:spcAft>
                          <a:spcPts val="0"/>
                        </a:spcAft>
                      </a:pPr>
                      <a:r>
                        <a:rPr lang="en-US" sz="1700" dirty="0" err="1">
                          <a:effectLst/>
                        </a:rPr>
                        <a:t>Todo</a:t>
                      </a:r>
                      <a:endParaRPr lang="en-US" sz="1700" dirty="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l">
                        <a:lnSpc>
                          <a:spcPts val="1200"/>
                        </a:lnSpc>
                        <a:spcBef>
                          <a:spcPts val="0"/>
                        </a:spcBef>
                        <a:spcAft>
                          <a:spcPts val="0"/>
                        </a:spcAft>
                      </a:pPr>
                      <a:r>
                        <a:rPr lang="en-US" sz="1700" dirty="0">
                          <a:effectLst/>
                        </a:rPr>
                        <a:t>PP</a:t>
                      </a:r>
                      <a:endParaRPr lang="en-US" sz="1700" dirty="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54584">
                <a:tc gridSpan="5">
                  <a:txBody>
                    <a:bodyPr/>
                    <a:lstStyle/>
                    <a:p>
                      <a:pPr marL="0" marR="0" algn="ctr">
                        <a:lnSpc>
                          <a:spcPts val="1200"/>
                        </a:lnSpc>
                        <a:spcBef>
                          <a:spcPts val="0"/>
                        </a:spcBef>
                        <a:spcAft>
                          <a:spcPts val="0"/>
                        </a:spcAft>
                      </a:pPr>
                      <a:r>
                        <a:rPr lang="en-US" sz="1700" dirty="0" smtClean="0">
                          <a:effectLst/>
                        </a:rPr>
                        <a:t>Deep Learning</a:t>
                      </a:r>
                      <a:endParaRPr lang="en-US" sz="1700" dirty="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60816">
                <a:tc>
                  <a:txBody>
                    <a:bodyPr/>
                    <a:lstStyle/>
                    <a:p>
                      <a:pPr marL="0" marR="0" algn="l">
                        <a:lnSpc>
                          <a:spcPts val="1400"/>
                        </a:lnSpc>
                        <a:spcBef>
                          <a:spcPts val="0"/>
                        </a:spcBef>
                        <a:spcAft>
                          <a:spcPts val="0"/>
                        </a:spcAft>
                      </a:pPr>
                      <a:r>
                        <a:rPr lang="en-US" sz="1900" dirty="0" smtClean="0">
                          <a:effectLst/>
                          <a:latin typeface="+mn-lt"/>
                        </a:rPr>
                        <a:t>Learning Network, Stochastic Gradient Descent</a:t>
                      </a:r>
                      <a:endParaRPr lang="en-US" sz="1900" dirty="0">
                        <a:effectLst/>
                        <a:latin typeface="+mn-lt"/>
                        <a:ea typeface="MS Mincho" panose="02020609040205080304" pitchFamily="49" charset="-128"/>
                        <a:cs typeface="Times New Roman" panose="02020603050405020304" pitchFamily="18" charset="0"/>
                      </a:endParaRPr>
                    </a:p>
                  </a:txBody>
                  <a:tcPr marL="48352" marR="48352" marT="48352" marB="4835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l">
                        <a:lnSpc>
                          <a:spcPts val="1400"/>
                        </a:lnSpc>
                        <a:spcBef>
                          <a:spcPts val="0"/>
                        </a:spcBef>
                        <a:spcAft>
                          <a:spcPts val="0"/>
                        </a:spcAft>
                      </a:pPr>
                      <a:r>
                        <a:rPr lang="en-US" sz="1700" dirty="0" smtClean="0">
                          <a:effectLst/>
                          <a:latin typeface="+mn-lt"/>
                          <a:ea typeface="+mn-ea"/>
                          <a:cs typeface="+mn-cs"/>
                        </a:rPr>
                        <a:t>Image Understanding, Language</a:t>
                      </a:r>
                      <a:r>
                        <a:rPr lang="en-US" sz="1700" baseline="0" dirty="0" smtClean="0">
                          <a:effectLst/>
                          <a:latin typeface="+mn-lt"/>
                          <a:ea typeface="+mn-ea"/>
                          <a:cs typeface="+mn-cs"/>
                        </a:rPr>
                        <a:t> Translation, Voice Recognition, Car driving</a:t>
                      </a:r>
                      <a:endParaRPr lang="en-US" sz="1700" dirty="0">
                        <a:effectLst/>
                        <a:latin typeface="+mn-lt"/>
                        <a:ea typeface="MS Mincho" panose="02020609040205080304" pitchFamily="49" charset="-128"/>
                        <a:cs typeface="Times New Roman" panose="02020603050405020304" pitchFamily="18" charset="0"/>
                      </a:endParaRPr>
                    </a:p>
                  </a:txBody>
                  <a:tcPr marL="48352" marR="48352" marT="48352" marB="4835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l">
                        <a:lnSpc>
                          <a:spcPts val="1400"/>
                        </a:lnSpc>
                        <a:spcBef>
                          <a:spcPts val="0"/>
                        </a:spcBef>
                        <a:spcAft>
                          <a:spcPts val="0"/>
                        </a:spcAft>
                      </a:pPr>
                      <a:r>
                        <a:rPr lang="en-US" sz="1700" dirty="0" smtClean="0">
                          <a:effectLst/>
                          <a:latin typeface="+mn-lt"/>
                        </a:rPr>
                        <a:t>Connections in artificial neural net</a:t>
                      </a:r>
                      <a:endParaRPr lang="en-US" sz="1700" dirty="0">
                        <a:effectLst/>
                        <a:latin typeface="+mn-lt"/>
                        <a:ea typeface="MS Mincho" panose="02020609040205080304" pitchFamily="49" charset="-128"/>
                        <a:cs typeface="Times New Roman" panose="02020603050405020304" pitchFamily="18" charset="0"/>
                      </a:endParaRPr>
                    </a:p>
                  </a:txBody>
                  <a:tcPr marL="48352" marR="48352" marT="48352" marB="4835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l">
                        <a:lnSpc>
                          <a:spcPts val="1400"/>
                        </a:lnSpc>
                        <a:spcBef>
                          <a:spcPts val="0"/>
                        </a:spcBef>
                        <a:spcAft>
                          <a:spcPts val="0"/>
                        </a:spcAft>
                      </a:pPr>
                      <a:r>
                        <a:rPr lang="en-US" sz="1700" dirty="0">
                          <a:effectLst/>
                          <a:latin typeface="+mn-lt"/>
                        </a:rPr>
                        <a:t>P-DM</a:t>
                      </a:r>
                      <a:endParaRPr lang="en-US" sz="1700" dirty="0">
                        <a:effectLst/>
                        <a:latin typeface="+mn-lt"/>
                        <a:ea typeface="MS Mincho" panose="02020609040205080304" pitchFamily="49" charset="-128"/>
                        <a:cs typeface="Times New Roman" panose="02020603050405020304" pitchFamily="18" charset="0"/>
                      </a:endParaRPr>
                    </a:p>
                  </a:txBody>
                  <a:tcPr marL="48352" marR="48352" marT="48352" marB="4835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l">
                        <a:lnSpc>
                          <a:spcPts val="1400"/>
                        </a:lnSpc>
                        <a:spcBef>
                          <a:spcPts val="0"/>
                        </a:spcBef>
                        <a:spcAft>
                          <a:spcPts val="0"/>
                        </a:spcAft>
                      </a:pPr>
                      <a:r>
                        <a:rPr lang="en-US" sz="1700" dirty="0">
                          <a:effectLst/>
                          <a:latin typeface="+mn-lt"/>
                        </a:rPr>
                        <a:t>GML</a:t>
                      </a:r>
                      <a:endParaRPr lang="en-US" sz="1700" dirty="0">
                        <a:effectLst/>
                        <a:latin typeface="+mn-lt"/>
                        <a:ea typeface="MS Mincho" panose="02020609040205080304" pitchFamily="49" charset="-128"/>
                        <a:cs typeface="Times New Roman" panose="02020603050405020304" pitchFamily="18" charset="0"/>
                      </a:endParaRPr>
                    </a:p>
                  </a:txBody>
                  <a:tcPr marL="48352" marR="48352" marT="48352" marB="4835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sp>
        <p:nvSpPr>
          <p:cNvPr id="7" name="TextBox 6"/>
          <p:cNvSpPr txBox="1"/>
          <p:nvPr/>
        </p:nvSpPr>
        <p:spPr>
          <a:xfrm>
            <a:off x="0" y="5778843"/>
            <a:ext cx="3962400" cy="923330"/>
          </a:xfrm>
          <a:prstGeom prst="rect">
            <a:avLst/>
          </a:prstGeom>
          <a:noFill/>
        </p:spPr>
        <p:txBody>
          <a:bodyPr wrap="square" rtlCol="0">
            <a:spAutoFit/>
          </a:bodyPr>
          <a:lstStyle/>
          <a:p>
            <a:r>
              <a:rPr lang="en-US" b="1" dirty="0" smtClean="0"/>
              <a:t>PP</a:t>
            </a:r>
            <a:r>
              <a:rPr lang="en-US" dirty="0" smtClean="0"/>
              <a:t> Pleasingly Parallel (Local ML)</a:t>
            </a:r>
          </a:p>
          <a:p>
            <a:r>
              <a:rPr lang="en-US" b="1" dirty="0" err="1" smtClean="0"/>
              <a:t>Seq</a:t>
            </a:r>
            <a:r>
              <a:rPr lang="en-US" dirty="0" smtClean="0"/>
              <a:t> Sequential Available</a:t>
            </a:r>
            <a:endParaRPr lang="en-US" dirty="0"/>
          </a:p>
          <a:p>
            <a:r>
              <a:rPr lang="en-US" b="1" dirty="0" smtClean="0"/>
              <a:t>GRA </a:t>
            </a:r>
            <a:r>
              <a:rPr lang="en-US" dirty="0" smtClean="0"/>
              <a:t>Good distributed algorithm needed</a:t>
            </a:r>
            <a:endParaRPr lang="en-US" dirty="0"/>
          </a:p>
        </p:txBody>
      </p:sp>
      <p:sp>
        <p:nvSpPr>
          <p:cNvPr id="8" name="TextBox 7"/>
          <p:cNvSpPr txBox="1"/>
          <p:nvPr/>
        </p:nvSpPr>
        <p:spPr>
          <a:xfrm>
            <a:off x="5181600" y="5791200"/>
            <a:ext cx="3886200" cy="923330"/>
          </a:xfrm>
          <a:prstGeom prst="rect">
            <a:avLst/>
          </a:prstGeom>
          <a:solidFill>
            <a:schemeClr val="bg1"/>
          </a:solidFill>
        </p:spPr>
        <p:txBody>
          <a:bodyPr wrap="square" rtlCol="0">
            <a:spAutoFit/>
          </a:bodyPr>
          <a:lstStyle/>
          <a:p>
            <a:r>
              <a:rPr lang="en-US" b="1" dirty="0" err="1" smtClean="0"/>
              <a:t>Todo</a:t>
            </a:r>
            <a:r>
              <a:rPr lang="en-US" dirty="0" smtClean="0"/>
              <a:t> No prototype Available</a:t>
            </a:r>
          </a:p>
          <a:p>
            <a:r>
              <a:rPr lang="en-US" b="1" dirty="0" smtClean="0"/>
              <a:t>P-DM</a:t>
            </a:r>
            <a:r>
              <a:rPr lang="en-US" dirty="0" smtClean="0"/>
              <a:t> Distributed memory Available</a:t>
            </a:r>
          </a:p>
          <a:p>
            <a:r>
              <a:rPr lang="en-US" b="1" dirty="0"/>
              <a:t>P-</a:t>
            </a:r>
            <a:r>
              <a:rPr lang="en-US" b="1" dirty="0" err="1"/>
              <a:t>Shm</a:t>
            </a:r>
            <a:r>
              <a:rPr lang="en-US" b="1" dirty="0"/>
              <a:t> </a:t>
            </a:r>
            <a:r>
              <a:rPr lang="en-US" dirty="0"/>
              <a:t>Shared </a:t>
            </a:r>
            <a:r>
              <a:rPr lang="en-US" dirty="0" smtClean="0"/>
              <a:t>memory Available</a:t>
            </a:r>
            <a:endParaRPr lang="en-US" dirty="0"/>
          </a:p>
        </p:txBody>
      </p:sp>
    </p:spTree>
    <p:extLst>
      <p:ext uri="{BB962C8B-B14F-4D97-AF65-F5344CB8AC3E}">
        <p14:creationId xmlns:p14="http://schemas.microsoft.com/office/powerpoint/2010/main" val="31309491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834"/>
            <a:ext cx="9067800" cy="727166"/>
          </a:xfrm>
        </p:spPr>
        <p:txBody>
          <a:bodyPr/>
          <a:lstStyle/>
          <a:p>
            <a:r>
              <a:rPr lang="en-US" sz="3600" b="1" dirty="0" smtClean="0"/>
              <a:t>Some Core Machine Learning Building Blocks</a:t>
            </a:r>
            <a:endParaRPr lang="en-US" sz="3600" b="1"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25</a:t>
            </a:fld>
            <a:endParaRPr lang="en-US"/>
          </a:p>
        </p:txBody>
      </p:sp>
      <p:graphicFrame>
        <p:nvGraphicFramePr>
          <p:cNvPr id="5" name="Table 4"/>
          <p:cNvGraphicFramePr>
            <a:graphicFrameLocks noGrp="1"/>
          </p:cNvGraphicFramePr>
          <p:nvPr>
            <p:extLst/>
          </p:nvPr>
        </p:nvGraphicFramePr>
        <p:xfrm>
          <a:off x="32951" y="738597"/>
          <a:ext cx="9085218" cy="6159957"/>
        </p:xfrm>
        <a:graphic>
          <a:graphicData uri="http://schemas.openxmlformats.org/drawingml/2006/table">
            <a:tbl>
              <a:tblPr firstRow="1" firstCol="1" bandRow="1">
                <a:tableStyleId>{5C22544A-7EE6-4342-B048-85BDC9FD1C3A}</a:tableStyleId>
              </a:tblPr>
              <a:tblGrid>
                <a:gridCol w="3249386"/>
                <a:gridCol w="2743200"/>
                <a:gridCol w="1720236"/>
                <a:gridCol w="715623"/>
                <a:gridCol w="656773"/>
              </a:tblGrid>
              <a:tr h="328203">
                <a:tc>
                  <a:txBody>
                    <a:bodyPr/>
                    <a:lstStyle/>
                    <a:p>
                      <a:pPr marL="0" marR="0" algn="l">
                        <a:lnSpc>
                          <a:spcPts val="1200"/>
                        </a:lnSpc>
                        <a:spcBef>
                          <a:spcPts val="0"/>
                        </a:spcBef>
                        <a:spcAft>
                          <a:spcPts val="0"/>
                        </a:spcAft>
                      </a:pPr>
                      <a:r>
                        <a:rPr lang="en-US" sz="1500" dirty="0">
                          <a:effectLst/>
                        </a:rPr>
                        <a:t>Algorithm</a:t>
                      </a:r>
                      <a:endParaRPr lang="en-US" sz="15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8352" marR="48352" marT="96705" marB="96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200"/>
                        </a:lnSpc>
                        <a:spcBef>
                          <a:spcPts val="0"/>
                        </a:spcBef>
                        <a:spcAft>
                          <a:spcPts val="0"/>
                        </a:spcAft>
                      </a:pPr>
                      <a:r>
                        <a:rPr lang="en-US" sz="1500" dirty="0">
                          <a:effectLst/>
                        </a:rPr>
                        <a:t>Applications</a:t>
                      </a:r>
                      <a:endParaRPr lang="en-US" sz="15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8352" marR="48352" marT="96705" marB="96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200"/>
                        </a:lnSpc>
                        <a:spcBef>
                          <a:spcPts val="0"/>
                        </a:spcBef>
                        <a:spcAft>
                          <a:spcPts val="0"/>
                        </a:spcAft>
                      </a:pPr>
                      <a:r>
                        <a:rPr lang="en-US" sz="1500" dirty="0">
                          <a:effectLst/>
                        </a:rPr>
                        <a:t>Features</a:t>
                      </a:r>
                      <a:endParaRPr lang="en-US" sz="15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8352" marR="48352" marT="96705" marB="96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200"/>
                        </a:lnSpc>
                        <a:spcBef>
                          <a:spcPts val="0"/>
                        </a:spcBef>
                        <a:spcAft>
                          <a:spcPts val="0"/>
                        </a:spcAft>
                      </a:pPr>
                      <a:r>
                        <a:rPr lang="en-US" sz="1500" dirty="0">
                          <a:effectLst/>
                        </a:rPr>
                        <a:t>Status</a:t>
                      </a:r>
                      <a:endParaRPr lang="en-US" sz="15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8352" marR="48352" marT="96705" marB="96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200"/>
                        </a:lnSpc>
                        <a:spcBef>
                          <a:spcPts val="0"/>
                        </a:spcBef>
                        <a:spcAft>
                          <a:spcPts val="0"/>
                        </a:spcAft>
                      </a:pPr>
                      <a:r>
                        <a:rPr lang="en-US" sz="1500" dirty="0" smtClean="0">
                          <a:effectLst/>
                        </a:rPr>
                        <a:t>//ism</a:t>
                      </a:r>
                      <a:endParaRPr lang="en-US" sz="15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8352" marR="48352" marT="96705" marB="96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5256">
                <a:tc>
                  <a:txBody>
                    <a:bodyPr/>
                    <a:lstStyle/>
                    <a:p>
                      <a:pPr marL="0" marR="0" algn="just">
                        <a:lnSpc>
                          <a:spcPts val="1400"/>
                        </a:lnSpc>
                        <a:spcBef>
                          <a:spcPts val="0"/>
                        </a:spcBef>
                        <a:spcAft>
                          <a:spcPts val="0"/>
                        </a:spcAft>
                      </a:pPr>
                      <a:r>
                        <a:rPr lang="en-US" sz="1800" dirty="0">
                          <a:effectLst/>
                          <a:latin typeface="+mn-lt"/>
                        </a:rPr>
                        <a:t>DA Vector Clustering</a:t>
                      </a:r>
                      <a:endParaRPr lang="en-US" sz="18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mn-lt"/>
                        </a:rPr>
                        <a:t>Accurate Clusters</a:t>
                      </a:r>
                      <a:endParaRPr lang="en-US" sz="16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mn-lt"/>
                        </a:rPr>
                        <a:t>Vectors</a:t>
                      </a:r>
                      <a:endParaRPr lang="en-US" sz="16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a:effectLst/>
                          <a:latin typeface="+mn-lt"/>
                        </a:rPr>
                        <a:t>P-DM</a:t>
                      </a:r>
                      <a:endParaRPr lang="en-US" sz="160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mn-lt"/>
                        </a:rPr>
                        <a:t>GML</a:t>
                      </a:r>
                      <a:endParaRPr lang="en-US" sz="16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5340">
                <a:tc>
                  <a:txBody>
                    <a:bodyPr/>
                    <a:lstStyle/>
                    <a:p>
                      <a:pPr marL="0" marR="0" algn="just">
                        <a:lnSpc>
                          <a:spcPts val="1400"/>
                        </a:lnSpc>
                        <a:spcBef>
                          <a:spcPts val="0"/>
                        </a:spcBef>
                        <a:spcAft>
                          <a:spcPts val="0"/>
                        </a:spcAft>
                      </a:pPr>
                      <a:r>
                        <a:rPr lang="en-US" sz="1800" dirty="0">
                          <a:effectLst/>
                          <a:latin typeface="+mn-lt"/>
                        </a:rPr>
                        <a:t>DA Non metric Clustering</a:t>
                      </a:r>
                      <a:endParaRPr lang="en-US" sz="18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smtClean="0">
                          <a:effectLst/>
                          <a:latin typeface="+mn-lt"/>
                        </a:rPr>
                        <a:t>Accurate </a:t>
                      </a:r>
                      <a:r>
                        <a:rPr lang="en-US" sz="1600" baseline="0" dirty="0" smtClean="0">
                          <a:effectLst/>
                          <a:latin typeface="+mn-lt"/>
                        </a:rPr>
                        <a:t>Clusters</a:t>
                      </a:r>
                      <a:r>
                        <a:rPr lang="en-US" sz="1600" dirty="0" smtClean="0">
                          <a:effectLst/>
                          <a:latin typeface="+mn-lt"/>
                        </a:rPr>
                        <a:t>, Biology</a:t>
                      </a:r>
                      <a:r>
                        <a:rPr lang="en-US" sz="1600" dirty="0">
                          <a:effectLst/>
                          <a:latin typeface="+mn-lt"/>
                        </a:rPr>
                        <a:t>, Web</a:t>
                      </a:r>
                      <a:endParaRPr lang="en-US" sz="16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mn-lt"/>
                        </a:rPr>
                        <a:t>Non metric, O(N</a:t>
                      </a:r>
                      <a:r>
                        <a:rPr lang="en-US" sz="1600" baseline="30000" dirty="0">
                          <a:effectLst/>
                          <a:latin typeface="+mn-lt"/>
                        </a:rPr>
                        <a:t>2</a:t>
                      </a:r>
                      <a:r>
                        <a:rPr lang="en-US" sz="1600" dirty="0">
                          <a:effectLst/>
                          <a:latin typeface="+mn-lt"/>
                        </a:rPr>
                        <a:t>)</a:t>
                      </a:r>
                      <a:endParaRPr lang="en-US" sz="16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mn-lt"/>
                        </a:rPr>
                        <a:t>P-DM</a:t>
                      </a:r>
                      <a:endParaRPr lang="en-US" sz="16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mn-lt"/>
                        </a:rPr>
                        <a:t>GML</a:t>
                      </a:r>
                      <a:endParaRPr lang="en-US" sz="16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3804">
                <a:tc>
                  <a:txBody>
                    <a:bodyPr/>
                    <a:lstStyle/>
                    <a:p>
                      <a:pPr marL="0" marR="0" algn="just">
                        <a:lnSpc>
                          <a:spcPts val="1400"/>
                        </a:lnSpc>
                        <a:spcBef>
                          <a:spcPts val="0"/>
                        </a:spcBef>
                        <a:spcAft>
                          <a:spcPts val="0"/>
                        </a:spcAft>
                      </a:pPr>
                      <a:r>
                        <a:rPr lang="en-US" sz="1800" dirty="0" err="1">
                          <a:effectLst/>
                          <a:latin typeface="+mn-lt"/>
                        </a:rPr>
                        <a:t>Kmeans</a:t>
                      </a:r>
                      <a:r>
                        <a:rPr lang="en-US" sz="1800" dirty="0">
                          <a:effectLst/>
                          <a:latin typeface="+mn-lt"/>
                        </a:rPr>
                        <a:t>; Basic, Fuzzy and </a:t>
                      </a:r>
                      <a:r>
                        <a:rPr lang="en-US" sz="1800" dirty="0" err="1" smtClean="0">
                          <a:effectLst/>
                          <a:latin typeface="+mn-lt"/>
                        </a:rPr>
                        <a:t>Elkan</a:t>
                      </a:r>
                      <a:endParaRPr lang="en-US" sz="18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mn-lt"/>
                        </a:rPr>
                        <a:t>Fast Clustering</a:t>
                      </a:r>
                      <a:endParaRPr lang="en-US" sz="16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a:effectLst/>
                          <a:latin typeface="+mn-lt"/>
                        </a:rPr>
                        <a:t>Vectors</a:t>
                      </a:r>
                      <a:endParaRPr lang="en-US" sz="160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a:effectLst/>
                          <a:latin typeface="+mn-lt"/>
                        </a:rPr>
                        <a:t>P-DM</a:t>
                      </a:r>
                      <a:endParaRPr lang="en-US" sz="160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a:effectLst/>
                          <a:latin typeface="+mn-lt"/>
                        </a:rPr>
                        <a:t>GML</a:t>
                      </a:r>
                      <a:endParaRPr lang="en-US" sz="160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7200">
                <a:tc>
                  <a:txBody>
                    <a:bodyPr/>
                    <a:lstStyle/>
                    <a:p>
                      <a:pPr marL="0" marR="0" algn="just">
                        <a:lnSpc>
                          <a:spcPts val="1400"/>
                        </a:lnSpc>
                        <a:spcBef>
                          <a:spcPts val="0"/>
                        </a:spcBef>
                        <a:spcAft>
                          <a:spcPts val="0"/>
                        </a:spcAft>
                      </a:pPr>
                      <a:r>
                        <a:rPr lang="en-US" sz="1800" dirty="0" err="1">
                          <a:effectLst/>
                          <a:latin typeface="+mn-lt"/>
                        </a:rPr>
                        <a:t>Levenberg</a:t>
                      </a:r>
                      <a:r>
                        <a:rPr lang="en-US" sz="1800" dirty="0">
                          <a:effectLst/>
                          <a:latin typeface="+mn-lt"/>
                        </a:rPr>
                        <a:t>-Marquardt Optimization</a:t>
                      </a:r>
                      <a:endParaRPr lang="en-US" sz="18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mn-lt"/>
                        </a:rPr>
                        <a:t>Non-linear Gauss-Newton, use in MDS</a:t>
                      </a:r>
                      <a:endParaRPr lang="en-US" sz="16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a:effectLst/>
                          <a:latin typeface="+mn-lt"/>
                        </a:rPr>
                        <a:t>Least Squares</a:t>
                      </a:r>
                      <a:endParaRPr lang="en-US" sz="160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a:effectLst/>
                          <a:latin typeface="+mn-lt"/>
                        </a:rPr>
                        <a:t>P-DM</a:t>
                      </a:r>
                      <a:endParaRPr lang="en-US" sz="160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a:effectLst/>
                          <a:latin typeface="+mn-lt"/>
                        </a:rPr>
                        <a:t>GML</a:t>
                      </a:r>
                      <a:endParaRPr lang="en-US" sz="160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7626">
                <a:tc>
                  <a:txBody>
                    <a:bodyPr/>
                    <a:lstStyle/>
                    <a:p>
                      <a:pPr marL="0" marR="0" algn="just">
                        <a:lnSpc>
                          <a:spcPts val="1400"/>
                        </a:lnSpc>
                        <a:spcBef>
                          <a:spcPts val="0"/>
                        </a:spcBef>
                        <a:spcAft>
                          <a:spcPts val="0"/>
                        </a:spcAft>
                      </a:pPr>
                      <a:r>
                        <a:rPr lang="en-US" sz="1800" dirty="0" smtClean="0">
                          <a:effectLst/>
                          <a:latin typeface="+mn-lt"/>
                        </a:rPr>
                        <a:t>SMACOF Dimension</a:t>
                      </a:r>
                      <a:r>
                        <a:rPr lang="en-US" sz="1800" baseline="0" dirty="0" smtClean="0">
                          <a:effectLst/>
                          <a:latin typeface="+mn-lt"/>
                        </a:rPr>
                        <a:t> </a:t>
                      </a:r>
                      <a:r>
                        <a:rPr lang="en-US" sz="1800" dirty="0" smtClean="0">
                          <a:effectLst/>
                          <a:latin typeface="+mn-lt"/>
                        </a:rPr>
                        <a:t>Reduction</a:t>
                      </a:r>
                      <a:endParaRPr lang="en-US" sz="18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smtClean="0">
                          <a:effectLst/>
                          <a:latin typeface="+mn-lt"/>
                        </a:rPr>
                        <a:t>DA- MDS </a:t>
                      </a:r>
                      <a:r>
                        <a:rPr lang="en-US" sz="1600" dirty="0">
                          <a:effectLst/>
                          <a:latin typeface="+mn-lt"/>
                        </a:rPr>
                        <a:t>with general weights</a:t>
                      </a:r>
                      <a:endParaRPr lang="en-US" sz="16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mn-lt"/>
                        </a:rPr>
                        <a:t>Least Squares, O(N</a:t>
                      </a:r>
                      <a:r>
                        <a:rPr lang="en-US" sz="1600" baseline="30000" dirty="0">
                          <a:effectLst/>
                          <a:latin typeface="+mn-lt"/>
                        </a:rPr>
                        <a:t>2</a:t>
                      </a:r>
                      <a:r>
                        <a:rPr lang="en-US" sz="1600" dirty="0">
                          <a:effectLst/>
                          <a:latin typeface="+mn-lt"/>
                        </a:rPr>
                        <a:t>)</a:t>
                      </a:r>
                      <a:endParaRPr lang="en-US" sz="16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a:effectLst/>
                          <a:latin typeface="+mn-lt"/>
                        </a:rPr>
                        <a:t>P-DM</a:t>
                      </a:r>
                      <a:endParaRPr lang="en-US" sz="160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mn-lt"/>
                        </a:rPr>
                        <a:t>GML</a:t>
                      </a:r>
                      <a:endParaRPr lang="en-US" sz="16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5340">
                <a:tc>
                  <a:txBody>
                    <a:bodyPr/>
                    <a:lstStyle/>
                    <a:p>
                      <a:pPr marL="0" marR="0" algn="just">
                        <a:lnSpc>
                          <a:spcPts val="1400"/>
                        </a:lnSpc>
                        <a:spcBef>
                          <a:spcPts val="0"/>
                        </a:spcBef>
                        <a:spcAft>
                          <a:spcPts val="0"/>
                        </a:spcAft>
                      </a:pPr>
                      <a:r>
                        <a:rPr lang="en-US" sz="1800" dirty="0" smtClean="0">
                          <a:effectLst/>
                          <a:latin typeface="+mn-lt"/>
                          <a:ea typeface="MS Mincho" panose="02020609040205080304" pitchFamily="49" charset="-128"/>
                          <a:cs typeface="Times New Roman" panose="02020603050405020304" pitchFamily="18" charset="0"/>
                        </a:rPr>
                        <a:t>Vector Dimension Reduction</a:t>
                      </a:r>
                      <a:endParaRPr lang="en-US" sz="18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smtClean="0">
                          <a:effectLst/>
                          <a:latin typeface="+mn-lt"/>
                          <a:ea typeface="MS Mincho" panose="02020609040205080304" pitchFamily="49" charset="-128"/>
                          <a:cs typeface="Times New Roman" panose="02020603050405020304" pitchFamily="18" charset="0"/>
                        </a:rPr>
                        <a:t>DA-GTM and Others</a:t>
                      </a:r>
                      <a:endParaRPr lang="en-US" sz="16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smtClean="0">
                          <a:effectLst/>
                          <a:latin typeface="+mn-lt"/>
                          <a:ea typeface="MS Mincho" panose="02020609040205080304" pitchFamily="49" charset="-128"/>
                          <a:cs typeface="Times New Roman" panose="02020603050405020304" pitchFamily="18" charset="0"/>
                        </a:rPr>
                        <a:t>Vectors</a:t>
                      </a:r>
                      <a:endParaRPr lang="en-US" sz="16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smtClean="0">
                          <a:effectLst/>
                          <a:latin typeface="+mn-lt"/>
                          <a:ea typeface="MS Mincho" panose="02020609040205080304" pitchFamily="49" charset="-128"/>
                          <a:cs typeface="Times New Roman" panose="02020603050405020304" pitchFamily="18" charset="0"/>
                        </a:rPr>
                        <a:t>P-DM</a:t>
                      </a:r>
                      <a:endParaRPr lang="en-US" sz="16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smtClean="0">
                          <a:effectLst/>
                          <a:latin typeface="+mn-lt"/>
                          <a:ea typeface="MS Mincho" panose="02020609040205080304" pitchFamily="49" charset="-128"/>
                          <a:cs typeface="Times New Roman" panose="02020603050405020304" pitchFamily="18" charset="0"/>
                        </a:rPr>
                        <a:t>GML</a:t>
                      </a:r>
                      <a:endParaRPr lang="en-US" sz="16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6660">
                <a:tc>
                  <a:txBody>
                    <a:bodyPr/>
                    <a:lstStyle/>
                    <a:p>
                      <a:pPr marL="0" marR="0" algn="just">
                        <a:lnSpc>
                          <a:spcPts val="1400"/>
                        </a:lnSpc>
                        <a:spcBef>
                          <a:spcPts val="0"/>
                        </a:spcBef>
                        <a:spcAft>
                          <a:spcPts val="0"/>
                        </a:spcAft>
                      </a:pPr>
                      <a:r>
                        <a:rPr lang="en-US" sz="1800" dirty="0">
                          <a:effectLst/>
                          <a:latin typeface="+mn-lt"/>
                        </a:rPr>
                        <a:t>TFIDF Search</a:t>
                      </a:r>
                      <a:endParaRPr lang="en-US" sz="18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mn-lt"/>
                        </a:rPr>
                        <a:t>Find nearest neighbors in document corpus </a:t>
                      </a:r>
                      <a:endParaRPr lang="en-US" sz="16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0" marR="0" algn="just">
                        <a:lnSpc>
                          <a:spcPts val="1400"/>
                        </a:lnSpc>
                        <a:spcBef>
                          <a:spcPts val="0"/>
                        </a:spcBef>
                        <a:spcAft>
                          <a:spcPts val="0"/>
                        </a:spcAft>
                      </a:pPr>
                      <a:r>
                        <a:rPr lang="en-US" sz="1600" dirty="0">
                          <a:effectLst/>
                          <a:latin typeface="+mn-lt"/>
                        </a:rPr>
                        <a:t>Bag of “words” (image features)</a:t>
                      </a:r>
                      <a:endParaRPr lang="en-US" sz="16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lgn="just">
                        <a:lnSpc>
                          <a:spcPts val="1400"/>
                        </a:lnSpc>
                        <a:spcBef>
                          <a:spcPts val="0"/>
                        </a:spcBef>
                        <a:spcAft>
                          <a:spcPts val="0"/>
                        </a:spcAft>
                      </a:pPr>
                      <a:r>
                        <a:rPr lang="en-US" sz="1600">
                          <a:effectLst/>
                          <a:latin typeface="+mn-lt"/>
                        </a:rPr>
                        <a:t>P-DM</a:t>
                      </a:r>
                      <a:endParaRPr lang="en-US" sz="160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lgn="just">
                        <a:lnSpc>
                          <a:spcPts val="1400"/>
                        </a:lnSpc>
                        <a:spcBef>
                          <a:spcPts val="0"/>
                        </a:spcBef>
                        <a:spcAft>
                          <a:spcPts val="0"/>
                        </a:spcAft>
                      </a:pPr>
                      <a:r>
                        <a:rPr lang="en-US" sz="1600">
                          <a:effectLst/>
                          <a:latin typeface="+mn-lt"/>
                        </a:rPr>
                        <a:t>PP</a:t>
                      </a:r>
                      <a:endParaRPr lang="en-US" sz="160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5493">
                <a:tc rowSpan="2">
                  <a:txBody>
                    <a:bodyPr/>
                    <a:lstStyle/>
                    <a:p>
                      <a:pPr marL="0" marR="0" algn="just">
                        <a:lnSpc>
                          <a:spcPts val="1400"/>
                        </a:lnSpc>
                        <a:spcBef>
                          <a:spcPts val="0"/>
                        </a:spcBef>
                        <a:spcAft>
                          <a:spcPts val="0"/>
                        </a:spcAft>
                      </a:pPr>
                      <a:r>
                        <a:rPr lang="en-US" sz="1800" dirty="0">
                          <a:effectLst/>
                          <a:latin typeface="+mn-lt"/>
                        </a:rPr>
                        <a:t>All-pairs similarity search</a:t>
                      </a:r>
                      <a:endParaRPr lang="en-US" sz="18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lgn="just">
                        <a:lnSpc>
                          <a:spcPts val="1400"/>
                        </a:lnSpc>
                        <a:spcBef>
                          <a:spcPts val="0"/>
                        </a:spcBef>
                        <a:spcAft>
                          <a:spcPts val="0"/>
                        </a:spcAft>
                      </a:pPr>
                      <a:r>
                        <a:rPr lang="en-US" sz="1600" dirty="0">
                          <a:effectLst/>
                          <a:latin typeface="+mn-lt"/>
                        </a:rPr>
                        <a:t>Find pairs of documents with TFIDF distance below a threshold</a:t>
                      </a:r>
                      <a:endParaRPr lang="en-US" sz="16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r>
              <a:tr h="489601">
                <a:tc vMerge="1">
                  <a:txBody>
                    <a:bodyPr/>
                    <a:lstStyle/>
                    <a:p>
                      <a:pPr marL="0" marR="0" algn="just">
                        <a:lnSpc>
                          <a:spcPts val="1400"/>
                        </a:lnSpc>
                        <a:spcBef>
                          <a:spcPts val="0"/>
                        </a:spcBef>
                        <a:spcAft>
                          <a:spcPts val="0"/>
                        </a:spcAft>
                      </a:pPr>
                      <a:endParaRPr lang="en-US" sz="18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algn="just">
                        <a:lnSpc>
                          <a:spcPts val="1200"/>
                        </a:lnSpc>
                        <a:spcBef>
                          <a:spcPts val="0"/>
                        </a:spcBef>
                        <a:spcAft>
                          <a:spcPts val="0"/>
                        </a:spcAft>
                      </a:pPr>
                      <a:endParaRPr lang="en-US" sz="16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marL="0" marR="0" algn="just">
                        <a:lnSpc>
                          <a:spcPts val="1400"/>
                        </a:lnSpc>
                        <a:spcBef>
                          <a:spcPts val="0"/>
                        </a:spcBef>
                        <a:spcAft>
                          <a:spcPts val="0"/>
                        </a:spcAft>
                      </a:pPr>
                      <a:r>
                        <a:rPr lang="en-US" sz="1600">
                          <a:effectLst/>
                          <a:latin typeface="+mn-lt"/>
                        </a:rPr>
                        <a:t>Todo</a:t>
                      </a:r>
                      <a:endParaRPr lang="en-US" sz="160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a:effectLst/>
                          <a:latin typeface="+mn-lt"/>
                        </a:rPr>
                        <a:t>GML</a:t>
                      </a:r>
                      <a:endParaRPr lang="en-US" sz="160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0938">
                <a:tc>
                  <a:txBody>
                    <a:bodyPr/>
                    <a:lstStyle/>
                    <a:p>
                      <a:pPr marL="0" marR="0" algn="just">
                        <a:lnSpc>
                          <a:spcPts val="1400"/>
                        </a:lnSpc>
                        <a:spcBef>
                          <a:spcPts val="0"/>
                        </a:spcBef>
                        <a:spcAft>
                          <a:spcPts val="0"/>
                        </a:spcAft>
                      </a:pPr>
                      <a:r>
                        <a:rPr lang="en-US" sz="1800" dirty="0">
                          <a:effectLst/>
                          <a:latin typeface="+mn-lt"/>
                        </a:rPr>
                        <a:t>Support Vector Machine SVM</a:t>
                      </a:r>
                      <a:endParaRPr lang="en-US" sz="18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mn-lt"/>
                        </a:rPr>
                        <a:t>Learn and Classify</a:t>
                      </a:r>
                      <a:endParaRPr lang="en-US" sz="16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mn-lt"/>
                        </a:rPr>
                        <a:t>Vectors</a:t>
                      </a:r>
                      <a:endParaRPr lang="en-US" sz="16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a:effectLst/>
                          <a:latin typeface="+mn-lt"/>
                        </a:rPr>
                        <a:t>Seq</a:t>
                      </a:r>
                      <a:endParaRPr lang="en-US" sz="160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a:effectLst/>
                          <a:latin typeface="+mn-lt"/>
                        </a:rPr>
                        <a:t>GML</a:t>
                      </a:r>
                      <a:endParaRPr lang="en-US" sz="160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5340">
                <a:tc>
                  <a:txBody>
                    <a:bodyPr/>
                    <a:lstStyle/>
                    <a:p>
                      <a:pPr marL="0" marR="0" algn="just">
                        <a:lnSpc>
                          <a:spcPts val="1400"/>
                        </a:lnSpc>
                        <a:spcBef>
                          <a:spcPts val="0"/>
                        </a:spcBef>
                        <a:spcAft>
                          <a:spcPts val="0"/>
                        </a:spcAft>
                      </a:pPr>
                      <a:r>
                        <a:rPr lang="en-US" sz="1800" dirty="0">
                          <a:effectLst/>
                          <a:latin typeface="+mn-lt"/>
                        </a:rPr>
                        <a:t>Random Forest</a:t>
                      </a:r>
                      <a:endParaRPr lang="en-US" sz="18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mn-lt"/>
                        </a:rPr>
                        <a:t>Learn and Classify</a:t>
                      </a:r>
                      <a:endParaRPr lang="en-US" sz="16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mn-lt"/>
                        </a:rPr>
                        <a:t>Vectors</a:t>
                      </a:r>
                      <a:endParaRPr lang="en-US" sz="16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mn-lt"/>
                        </a:rPr>
                        <a:t>P-DM</a:t>
                      </a:r>
                      <a:endParaRPr lang="en-US" sz="16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a:effectLst/>
                          <a:latin typeface="+mn-lt"/>
                        </a:rPr>
                        <a:t>PP</a:t>
                      </a:r>
                      <a:endParaRPr lang="en-US" sz="160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5340">
                <a:tc>
                  <a:txBody>
                    <a:bodyPr/>
                    <a:lstStyle/>
                    <a:p>
                      <a:pPr marL="0" marR="0" algn="just">
                        <a:lnSpc>
                          <a:spcPts val="1400"/>
                        </a:lnSpc>
                        <a:spcBef>
                          <a:spcPts val="0"/>
                        </a:spcBef>
                        <a:spcAft>
                          <a:spcPts val="0"/>
                        </a:spcAft>
                      </a:pPr>
                      <a:r>
                        <a:rPr lang="en-US" sz="1800" dirty="0">
                          <a:effectLst/>
                          <a:latin typeface="+mn-lt"/>
                        </a:rPr>
                        <a:t>Gibbs sampling (MCMC)</a:t>
                      </a:r>
                      <a:endParaRPr lang="en-US" sz="18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a:effectLst/>
                          <a:latin typeface="+mn-lt"/>
                        </a:rPr>
                        <a:t>Solve global inference problems</a:t>
                      </a:r>
                      <a:endParaRPr lang="en-US" sz="160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mn-lt"/>
                        </a:rPr>
                        <a:t>Graph </a:t>
                      </a:r>
                      <a:endParaRPr lang="en-US" sz="16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err="1">
                          <a:effectLst/>
                          <a:latin typeface="+mn-lt"/>
                        </a:rPr>
                        <a:t>Todo</a:t>
                      </a:r>
                      <a:endParaRPr lang="en-US" sz="16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a:effectLst/>
                          <a:latin typeface="+mn-lt"/>
                        </a:rPr>
                        <a:t>GML</a:t>
                      </a:r>
                      <a:endParaRPr lang="en-US" sz="160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2153">
                <a:tc>
                  <a:txBody>
                    <a:bodyPr/>
                    <a:lstStyle/>
                    <a:p>
                      <a:pPr marL="0" marR="0" algn="just">
                        <a:lnSpc>
                          <a:spcPts val="1400"/>
                        </a:lnSpc>
                        <a:spcBef>
                          <a:spcPts val="0"/>
                        </a:spcBef>
                        <a:spcAft>
                          <a:spcPts val="0"/>
                        </a:spcAft>
                      </a:pPr>
                      <a:r>
                        <a:rPr lang="en-US" sz="1800" dirty="0">
                          <a:effectLst/>
                          <a:latin typeface="+mn-lt"/>
                        </a:rPr>
                        <a:t>Latent </a:t>
                      </a:r>
                      <a:r>
                        <a:rPr lang="en-US" sz="1800" dirty="0" err="1">
                          <a:effectLst/>
                          <a:latin typeface="+mn-lt"/>
                        </a:rPr>
                        <a:t>Dirichlet</a:t>
                      </a:r>
                      <a:r>
                        <a:rPr lang="en-US" sz="1800" dirty="0">
                          <a:effectLst/>
                          <a:latin typeface="+mn-lt"/>
                        </a:rPr>
                        <a:t> Allocation LDA with Gibbs sampling or Var. Bayes</a:t>
                      </a:r>
                      <a:endParaRPr lang="en-US" sz="18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a:effectLst/>
                          <a:latin typeface="+mn-lt"/>
                        </a:rPr>
                        <a:t>Topic models (Latent factors)</a:t>
                      </a:r>
                      <a:endParaRPr lang="en-US" sz="160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mn-lt"/>
                        </a:rPr>
                        <a:t>Bag of “words”</a:t>
                      </a:r>
                      <a:endParaRPr lang="en-US" sz="16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mn-lt"/>
                        </a:rPr>
                        <a:t>P-DM</a:t>
                      </a:r>
                      <a:endParaRPr lang="en-US" sz="16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a:effectLst/>
                          <a:latin typeface="+mn-lt"/>
                        </a:rPr>
                        <a:t>GML</a:t>
                      </a:r>
                      <a:endParaRPr lang="en-US" sz="160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7312">
                <a:tc>
                  <a:txBody>
                    <a:bodyPr/>
                    <a:lstStyle/>
                    <a:p>
                      <a:pPr marL="0" marR="0" algn="just">
                        <a:lnSpc>
                          <a:spcPts val="1400"/>
                        </a:lnSpc>
                        <a:spcBef>
                          <a:spcPts val="0"/>
                        </a:spcBef>
                        <a:spcAft>
                          <a:spcPts val="0"/>
                        </a:spcAft>
                      </a:pPr>
                      <a:r>
                        <a:rPr lang="en-US" sz="1800" dirty="0">
                          <a:effectLst/>
                          <a:latin typeface="+mn-lt"/>
                        </a:rPr>
                        <a:t>Singular Value Decomposition SVD</a:t>
                      </a:r>
                      <a:endParaRPr lang="en-US" sz="18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a:effectLst/>
                          <a:latin typeface="+mn-lt"/>
                        </a:rPr>
                        <a:t>Dimension Reduction and PCA</a:t>
                      </a:r>
                      <a:endParaRPr lang="en-US" sz="160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mn-lt"/>
                        </a:rPr>
                        <a:t>Vectors</a:t>
                      </a:r>
                      <a:endParaRPr lang="en-US" sz="16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err="1">
                          <a:effectLst/>
                          <a:latin typeface="+mn-lt"/>
                        </a:rPr>
                        <a:t>Seq</a:t>
                      </a:r>
                      <a:endParaRPr lang="en-US" sz="16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mn-lt"/>
                        </a:rPr>
                        <a:t>GML</a:t>
                      </a:r>
                      <a:endParaRPr lang="en-US" sz="16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4643">
                <a:tc>
                  <a:txBody>
                    <a:bodyPr/>
                    <a:lstStyle/>
                    <a:p>
                      <a:pPr marL="0" marR="0" algn="just">
                        <a:lnSpc>
                          <a:spcPts val="1400"/>
                        </a:lnSpc>
                        <a:spcBef>
                          <a:spcPts val="0"/>
                        </a:spcBef>
                        <a:spcAft>
                          <a:spcPts val="0"/>
                        </a:spcAft>
                      </a:pPr>
                      <a:r>
                        <a:rPr lang="en-US" sz="1800" dirty="0">
                          <a:effectLst/>
                          <a:latin typeface="+mn-lt"/>
                        </a:rPr>
                        <a:t>Hidden Markov Models (HMM)</a:t>
                      </a:r>
                      <a:endParaRPr lang="en-US" sz="18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mn-lt"/>
                        </a:rPr>
                        <a:t>Global inference on sequence models</a:t>
                      </a:r>
                      <a:endParaRPr lang="en-US" sz="16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mn-lt"/>
                        </a:rPr>
                        <a:t>Vectors</a:t>
                      </a:r>
                      <a:endParaRPr lang="en-US" sz="16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err="1">
                          <a:effectLst/>
                          <a:latin typeface="+mn-lt"/>
                        </a:rPr>
                        <a:t>Seq</a:t>
                      </a:r>
                      <a:endParaRPr lang="en-US" sz="16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mn-lt"/>
                        </a:rPr>
                        <a:t>PP &amp; GML</a:t>
                      </a:r>
                      <a:endParaRPr lang="en-US" sz="16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4127115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22288" y="1835150"/>
            <a:ext cx="7772400" cy="1362075"/>
          </a:xfrm>
        </p:spPr>
        <p:txBody>
          <a:bodyPr/>
          <a:lstStyle/>
          <a:p>
            <a:pPr algn="ctr"/>
            <a:r>
              <a:rPr lang="en-US" dirty="0" smtClean="0"/>
              <a:t>HPC-ABDS</a:t>
            </a:r>
            <a:br>
              <a:rPr lang="en-US" dirty="0" smtClean="0"/>
            </a:br>
            <a:endParaRPr lang="en-US" dirty="0"/>
          </a:p>
        </p:txBody>
      </p:sp>
      <p:sp>
        <p:nvSpPr>
          <p:cNvPr id="8" name="Text Placeholder 7"/>
          <p:cNvSpPr>
            <a:spLocks noGrp="1"/>
          </p:cNvSpPr>
          <p:nvPr>
            <p:ph type="body" idx="1"/>
          </p:nvPr>
        </p:nvSpPr>
        <p:spPr>
          <a:xfrm>
            <a:off x="808038" y="2856706"/>
            <a:ext cx="7772400" cy="1500187"/>
          </a:xfrm>
        </p:spPr>
        <p:txBody>
          <a:bodyPr>
            <a:normAutofit fontScale="92500" lnSpcReduction="10000"/>
          </a:bodyPr>
          <a:lstStyle/>
          <a:p>
            <a:pPr algn="ctr"/>
            <a:r>
              <a:rPr lang="en-US" sz="3200" dirty="0" smtClean="0">
                <a:solidFill>
                  <a:schemeClr val="tx1">
                    <a:lumMod val="75000"/>
                    <a:lumOff val="25000"/>
                  </a:schemeClr>
                </a:solidFill>
              </a:rPr>
              <a:t>Integrating High Performance Computing with Apache Big Data Stack</a:t>
            </a:r>
          </a:p>
          <a:p>
            <a:pPr algn="ctr"/>
            <a:r>
              <a:rPr lang="en-US" sz="3200" b="1" dirty="0" err="1" smtClean="0">
                <a:solidFill>
                  <a:schemeClr val="tx1"/>
                </a:solidFill>
              </a:rPr>
              <a:t>Shantenu</a:t>
            </a:r>
            <a:r>
              <a:rPr lang="en-US" sz="3200" b="1" dirty="0" smtClean="0">
                <a:solidFill>
                  <a:schemeClr val="tx1"/>
                </a:solidFill>
              </a:rPr>
              <a:t> </a:t>
            </a:r>
            <a:r>
              <a:rPr lang="en-US" sz="3200" b="1" dirty="0" err="1" smtClean="0">
                <a:solidFill>
                  <a:schemeClr val="tx1"/>
                </a:solidFill>
              </a:rPr>
              <a:t>Jha</a:t>
            </a:r>
            <a:r>
              <a:rPr lang="en-US" sz="3200" b="1" dirty="0" smtClean="0">
                <a:solidFill>
                  <a:schemeClr val="tx1"/>
                </a:solidFill>
              </a:rPr>
              <a:t>, Judy Qiu, Andre </a:t>
            </a:r>
            <a:r>
              <a:rPr lang="en-US" sz="3200" b="1" dirty="0" err="1" smtClean="0">
                <a:solidFill>
                  <a:schemeClr val="tx1"/>
                </a:solidFill>
              </a:rPr>
              <a:t>Luckow</a:t>
            </a:r>
            <a:endParaRPr lang="en-US" sz="3200" b="1" dirty="0">
              <a:solidFill>
                <a:schemeClr val="tx1"/>
              </a:solidFill>
            </a:endParaRPr>
          </a:p>
        </p:txBody>
      </p:sp>
    </p:spTree>
    <p:extLst>
      <p:ext uri="{BB962C8B-B14F-4D97-AF65-F5344CB8AC3E}">
        <p14:creationId xmlns:p14="http://schemas.microsoft.com/office/powerpoint/2010/main" val="22195434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a:extLst>
              <a:ext uri="{28A0092B-C50C-407E-A947-70E740481C1C}">
                <a14:useLocalDpi xmlns:a14="http://schemas.microsoft.com/office/drawing/2010/main" val="0"/>
              </a:ext>
            </a:extLst>
          </a:blip>
          <a:srcRect r="5781" b="3811"/>
          <a:stretch/>
        </p:blipFill>
        <p:spPr bwMode="auto">
          <a:xfrm>
            <a:off x="0" y="207264"/>
            <a:ext cx="9144000" cy="653491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84970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486400" cy="841248"/>
          </a:xfrm>
        </p:spPr>
        <p:txBody>
          <a:bodyPr>
            <a:normAutofit/>
          </a:bodyPr>
          <a:lstStyle/>
          <a:p>
            <a:r>
              <a:rPr lang="en-US" b="1" dirty="0" smtClean="0"/>
              <a:t>HPC-ABDS Layers</a:t>
            </a:r>
            <a:endParaRPr lang="en-US" b="1" dirty="0"/>
          </a:p>
        </p:txBody>
      </p:sp>
      <p:sp>
        <p:nvSpPr>
          <p:cNvPr id="3" name="Content Placeholder 2"/>
          <p:cNvSpPr>
            <a:spLocks noGrp="1"/>
          </p:cNvSpPr>
          <p:nvPr>
            <p:ph idx="1"/>
          </p:nvPr>
        </p:nvSpPr>
        <p:spPr>
          <a:xfrm>
            <a:off x="0" y="595045"/>
            <a:ext cx="9070428" cy="5640059"/>
          </a:xfrm>
        </p:spPr>
        <p:txBody>
          <a:bodyPr>
            <a:noAutofit/>
          </a:bodyPr>
          <a:lstStyle/>
          <a:p>
            <a:pPr marL="457200" indent="-457200">
              <a:buFont typeface="+mj-lt"/>
              <a:buAutoNum type="arabicParenR"/>
            </a:pPr>
            <a:r>
              <a:rPr lang="en-US" sz="2000" dirty="0"/>
              <a:t>Message Protocols</a:t>
            </a:r>
          </a:p>
          <a:p>
            <a:pPr marL="457200" indent="-457200">
              <a:buFont typeface="+mj-lt"/>
              <a:buAutoNum type="arabicParenR"/>
            </a:pPr>
            <a:r>
              <a:rPr lang="en-US" sz="2000" dirty="0"/>
              <a:t>Distributed Coordination:</a:t>
            </a:r>
          </a:p>
          <a:p>
            <a:pPr marL="457200" indent="-457200">
              <a:buFont typeface="+mj-lt"/>
              <a:buAutoNum type="arabicParenR"/>
            </a:pPr>
            <a:r>
              <a:rPr lang="en-US" sz="2000" dirty="0"/>
              <a:t>Security &amp; Privacy:</a:t>
            </a:r>
          </a:p>
          <a:p>
            <a:pPr marL="457200" indent="-457200">
              <a:buFont typeface="+mj-lt"/>
              <a:buAutoNum type="arabicParenR"/>
            </a:pPr>
            <a:r>
              <a:rPr lang="en-US" sz="2000" dirty="0"/>
              <a:t>Monitoring: </a:t>
            </a:r>
          </a:p>
          <a:p>
            <a:pPr marL="457200" indent="-457200">
              <a:buFont typeface="+mj-lt"/>
              <a:buAutoNum type="arabicParenR"/>
            </a:pPr>
            <a:r>
              <a:rPr lang="en-US" sz="2000" dirty="0" err="1" smtClean="0"/>
              <a:t>IaaS</a:t>
            </a:r>
            <a:r>
              <a:rPr lang="en-US" sz="2000" dirty="0" smtClean="0"/>
              <a:t> </a:t>
            </a:r>
            <a:r>
              <a:rPr lang="en-US" sz="2000" dirty="0"/>
              <a:t>Management from HPC to hypervisors</a:t>
            </a:r>
            <a:r>
              <a:rPr lang="en-US" sz="2000" dirty="0" smtClean="0"/>
              <a:t>:</a:t>
            </a:r>
          </a:p>
          <a:p>
            <a:pPr marL="457200" indent="-457200">
              <a:buFont typeface="+mj-lt"/>
              <a:buAutoNum type="arabicParenR"/>
            </a:pPr>
            <a:r>
              <a:rPr lang="en-US" sz="2000" dirty="0"/>
              <a:t>DevOps: </a:t>
            </a:r>
            <a:endParaRPr lang="en-US" sz="2000" dirty="0" smtClean="0"/>
          </a:p>
          <a:p>
            <a:pPr marL="457200" indent="-457200">
              <a:buFont typeface="+mj-lt"/>
              <a:buAutoNum type="arabicParenR"/>
            </a:pPr>
            <a:r>
              <a:rPr lang="en-US" sz="2000" dirty="0" smtClean="0"/>
              <a:t>Interoperability:</a:t>
            </a:r>
          </a:p>
          <a:p>
            <a:pPr marL="457200" indent="-457200">
              <a:buFont typeface="+mj-lt"/>
              <a:buAutoNum type="arabicParenR"/>
            </a:pPr>
            <a:r>
              <a:rPr lang="en-US" sz="2000" dirty="0"/>
              <a:t>File systems: </a:t>
            </a:r>
            <a:endParaRPr lang="en-US" sz="2000" dirty="0" smtClean="0"/>
          </a:p>
          <a:p>
            <a:pPr marL="457200" indent="-457200">
              <a:buFont typeface="+mj-lt"/>
              <a:buAutoNum type="arabicParenR"/>
            </a:pPr>
            <a:r>
              <a:rPr lang="en-US" sz="2000" dirty="0"/>
              <a:t>Cluster Resource Management: </a:t>
            </a:r>
            <a:endParaRPr lang="en-US" sz="2000" dirty="0" smtClean="0"/>
          </a:p>
          <a:p>
            <a:pPr marL="457200" indent="-457200">
              <a:buFont typeface="+mj-lt"/>
              <a:buAutoNum type="arabicParenR"/>
            </a:pPr>
            <a:r>
              <a:rPr lang="en-US" sz="2000" dirty="0"/>
              <a:t>Data Transport: </a:t>
            </a:r>
            <a:endParaRPr lang="en-US" sz="2000" dirty="0" smtClean="0"/>
          </a:p>
          <a:p>
            <a:pPr marL="457200" indent="-457200">
              <a:buFont typeface="+mj-lt"/>
              <a:buAutoNum type="arabicParenR"/>
            </a:pPr>
            <a:r>
              <a:rPr lang="en-US" sz="2000" dirty="0" smtClean="0"/>
              <a:t>SQL / NoSQL / File </a:t>
            </a:r>
            <a:r>
              <a:rPr lang="en-US" sz="2000" dirty="0"/>
              <a:t>management</a:t>
            </a:r>
            <a:r>
              <a:rPr lang="en-US" sz="2000" dirty="0" smtClean="0"/>
              <a:t>:</a:t>
            </a:r>
          </a:p>
          <a:p>
            <a:pPr marL="457200" indent="-457200">
              <a:buFont typeface="+mj-lt"/>
              <a:buAutoNum type="arabicParenR"/>
            </a:pPr>
            <a:r>
              <a:rPr lang="en-US" sz="2000" dirty="0"/>
              <a:t>In-memory </a:t>
            </a:r>
            <a:r>
              <a:rPr lang="en-US" sz="2000" dirty="0" err="1" smtClean="0"/>
              <a:t>databases&amp;caches</a:t>
            </a:r>
            <a:r>
              <a:rPr lang="en-US" sz="2000" dirty="0" smtClean="0"/>
              <a:t> / Object-relational mapping / Extraction Tools</a:t>
            </a:r>
          </a:p>
          <a:p>
            <a:pPr marL="457200" indent="-457200">
              <a:buFont typeface="+mj-lt"/>
              <a:buAutoNum type="arabicParenR"/>
            </a:pPr>
            <a:r>
              <a:rPr lang="en-US" sz="2000" dirty="0" smtClean="0"/>
              <a:t>Inter </a:t>
            </a:r>
            <a:r>
              <a:rPr lang="en-US" sz="2000" dirty="0"/>
              <a:t>process communication Collectives, point-to-point, </a:t>
            </a:r>
            <a:r>
              <a:rPr lang="en-US" sz="2000" dirty="0" smtClean="0"/>
              <a:t>publish-subscribe</a:t>
            </a:r>
          </a:p>
          <a:p>
            <a:pPr marL="457200" indent="-457200">
              <a:buFont typeface="+mj-lt"/>
              <a:buAutoNum type="arabicParenR"/>
            </a:pPr>
            <a:r>
              <a:rPr lang="en-US" sz="2000" dirty="0"/>
              <a:t>Basic Programming model and runtime, SPMD, Streaming, MapReduce, MPI</a:t>
            </a:r>
            <a:r>
              <a:rPr lang="en-US" sz="2000" dirty="0" smtClean="0"/>
              <a:t>:</a:t>
            </a:r>
          </a:p>
          <a:p>
            <a:pPr marL="457200" indent="-457200">
              <a:buFont typeface="+mj-lt"/>
              <a:buAutoNum type="arabicParenR"/>
            </a:pPr>
            <a:r>
              <a:rPr lang="en-US" sz="2000" dirty="0"/>
              <a:t>High level Programming: </a:t>
            </a:r>
            <a:endParaRPr lang="en-US" sz="2000" dirty="0" smtClean="0"/>
          </a:p>
          <a:p>
            <a:pPr marL="457200" indent="-457200">
              <a:buFont typeface="+mj-lt"/>
              <a:buAutoNum type="arabicParenR"/>
            </a:pPr>
            <a:r>
              <a:rPr lang="en-US" sz="2000" dirty="0"/>
              <a:t>Application and Analytics: </a:t>
            </a:r>
            <a:endParaRPr lang="en-US" sz="2000" dirty="0" smtClean="0"/>
          </a:p>
          <a:p>
            <a:pPr marL="457200" indent="-457200">
              <a:buFont typeface="+mj-lt"/>
              <a:buAutoNum type="arabicParenR"/>
            </a:pPr>
            <a:r>
              <a:rPr lang="en-US" sz="2000" dirty="0"/>
              <a:t>Workflow-Orchestration</a:t>
            </a:r>
            <a:r>
              <a:rPr lang="en-US" sz="2000" dirty="0" smtClean="0"/>
              <a:t>:</a:t>
            </a:r>
          </a:p>
        </p:txBody>
      </p:sp>
      <p:sp>
        <p:nvSpPr>
          <p:cNvPr id="6" name="TextBox 5"/>
          <p:cNvSpPr txBox="1"/>
          <p:nvPr/>
        </p:nvSpPr>
        <p:spPr>
          <a:xfrm>
            <a:off x="4083435" y="2674936"/>
            <a:ext cx="4419600" cy="1631216"/>
          </a:xfrm>
          <a:prstGeom prst="rect">
            <a:avLst/>
          </a:prstGeom>
          <a:noFill/>
        </p:spPr>
        <p:txBody>
          <a:bodyPr wrap="square" rtlCol="0">
            <a:spAutoFit/>
          </a:bodyPr>
          <a:lstStyle/>
          <a:p>
            <a:r>
              <a:rPr lang="en-US" sz="2000" b="1" dirty="0" smtClean="0">
                <a:solidFill>
                  <a:srgbClr val="FF0000"/>
                </a:solidFill>
              </a:rPr>
              <a:t>Here are 17 functionalities. </a:t>
            </a:r>
          </a:p>
          <a:p>
            <a:endParaRPr lang="en-US" sz="2000" b="1" dirty="0" smtClean="0">
              <a:solidFill>
                <a:srgbClr val="FF0000"/>
              </a:solidFill>
            </a:endParaRPr>
          </a:p>
          <a:p>
            <a:r>
              <a:rPr lang="en-US" sz="2000" b="1" dirty="0" smtClean="0">
                <a:solidFill>
                  <a:srgbClr val="FF0000"/>
                </a:solidFill>
              </a:rPr>
              <a:t>4 Cross cutting at top</a:t>
            </a:r>
          </a:p>
          <a:p>
            <a:r>
              <a:rPr lang="en-US" sz="2000" b="1" dirty="0" smtClean="0">
                <a:solidFill>
                  <a:srgbClr val="FF0000"/>
                </a:solidFill>
              </a:rPr>
              <a:t>13 in order of layered diagram starting at bottom</a:t>
            </a:r>
            <a:endParaRPr lang="en-US" sz="2000" b="1" dirty="0">
              <a:solidFill>
                <a:srgbClr val="FF0000"/>
              </a:solidFill>
            </a:endParaRPr>
          </a:p>
        </p:txBody>
      </p:sp>
    </p:spTree>
    <p:extLst>
      <p:ext uri="{BB962C8B-B14F-4D97-AF65-F5344CB8AC3E}">
        <p14:creationId xmlns:p14="http://schemas.microsoft.com/office/powerpoint/2010/main" val="16879547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4645" y="181333"/>
            <a:ext cx="9078686" cy="807713"/>
          </a:xfrm>
        </p:spPr>
        <p:txBody>
          <a:bodyPr>
            <a:normAutofit fontScale="90000"/>
          </a:bodyPr>
          <a:lstStyle/>
          <a:p>
            <a:r>
              <a:rPr lang="en-US" b="1" dirty="0"/>
              <a:t>Maybe a Big Data Initiative would include</a:t>
            </a:r>
          </a:p>
        </p:txBody>
      </p:sp>
      <p:sp>
        <p:nvSpPr>
          <p:cNvPr id="5" name="Content Placeholder 4"/>
          <p:cNvSpPr>
            <a:spLocks noGrp="1"/>
          </p:cNvSpPr>
          <p:nvPr>
            <p:ph idx="1"/>
          </p:nvPr>
        </p:nvSpPr>
        <p:spPr>
          <a:xfrm>
            <a:off x="0" y="802433"/>
            <a:ext cx="9144000" cy="5495730"/>
          </a:xfrm>
        </p:spPr>
        <p:txBody>
          <a:bodyPr>
            <a:noAutofit/>
          </a:bodyPr>
          <a:lstStyle/>
          <a:p>
            <a:r>
              <a:rPr lang="en-US" sz="2400" dirty="0" smtClean="0">
                <a:solidFill>
                  <a:srgbClr val="FF0000"/>
                </a:solidFill>
              </a:rPr>
              <a:t>We don’t need 200 software packages so can choose e.g.</a:t>
            </a:r>
          </a:p>
          <a:p>
            <a:r>
              <a:rPr lang="en-US" sz="2400" b="1" dirty="0" smtClean="0"/>
              <a:t>Workflow: </a:t>
            </a:r>
            <a:r>
              <a:rPr lang="en-US" sz="2400" dirty="0" smtClean="0"/>
              <a:t>Python or Kepler or Apache Crunch</a:t>
            </a:r>
          </a:p>
          <a:p>
            <a:r>
              <a:rPr lang="en-US" sz="2400" b="1" dirty="0" smtClean="0"/>
              <a:t>Data Analytics: </a:t>
            </a:r>
            <a:r>
              <a:rPr lang="en-US" sz="2400" dirty="0" smtClean="0"/>
              <a:t>Mahout, R, </a:t>
            </a:r>
            <a:r>
              <a:rPr lang="en-US" sz="2400" dirty="0" err="1" smtClean="0"/>
              <a:t>ImageJ</a:t>
            </a:r>
            <a:r>
              <a:rPr lang="en-US" sz="2400" dirty="0" smtClean="0"/>
              <a:t>, </a:t>
            </a:r>
            <a:r>
              <a:rPr lang="en-US" sz="2400" dirty="0" err="1" smtClean="0"/>
              <a:t>Scalapack</a:t>
            </a:r>
            <a:r>
              <a:rPr lang="en-US" sz="2400" dirty="0" smtClean="0"/>
              <a:t> </a:t>
            </a:r>
          </a:p>
          <a:p>
            <a:r>
              <a:rPr lang="en-US" sz="2400" b="1" dirty="0" smtClean="0"/>
              <a:t>High level Programming: </a:t>
            </a:r>
            <a:r>
              <a:rPr lang="en-US" sz="2400" dirty="0" smtClean="0"/>
              <a:t>Hive, Pig</a:t>
            </a:r>
          </a:p>
          <a:p>
            <a:r>
              <a:rPr lang="en-US" sz="2400" b="1" dirty="0" smtClean="0"/>
              <a:t>Parallel Programming model: </a:t>
            </a:r>
            <a:r>
              <a:rPr lang="en-US" sz="2400" dirty="0" smtClean="0"/>
              <a:t>Hadoop, Spark, Giraph (Twister4Azure, Harp), MPI; Storm, </a:t>
            </a:r>
            <a:r>
              <a:rPr lang="en-US" sz="2400" dirty="0" err="1" smtClean="0"/>
              <a:t>Kapfka</a:t>
            </a:r>
            <a:r>
              <a:rPr lang="en-US" sz="2400" dirty="0" smtClean="0"/>
              <a:t> or </a:t>
            </a:r>
            <a:r>
              <a:rPr lang="en-US" sz="2400" dirty="0" err="1" smtClean="0"/>
              <a:t>RabbitMQ</a:t>
            </a:r>
            <a:r>
              <a:rPr lang="en-US" sz="2400" dirty="0" smtClean="0"/>
              <a:t> (Sensors)</a:t>
            </a:r>
          </a:p>
          <a:p>
            <a:r>
              <a:rPr lang="en-US" sz="2400" b="1" dirty="0" smtClean="0"/>
              <a:t>In-memory: </a:t>
            </a:r>
            <a:r>
              <a:rPr lang="en-US" sz="2400" dirty="0" err="1" smtClean="0"/>
              <a:t>Memcached</a:t>
            </a:r>
            <a:endParaRPr lang="en-US" sz="2400" dirty="0" smtClean="0"/>
          </a:p>
          <a:p>
            <a:r>
              <a:rPr lang="en-US" sz="2400" b="1" dirty="0" smtClean="0"/>
              <a:t>Data Management: </a:t>
            </a:r>
            <a:r>
              <a:rPr lang="en-US" sz="2400" dirty="0" err="1" smtClean="0"/>
              <a:t>Hbase</a:t>
            </a:r>
            <a:r>
              <a:rPr lang="en-US" sz="2400" dirty="0" smtClean="0"/>
              <a:t>, </a:t>
            </a:r>
            <a:r>
              <a:rPr lang="en-US" sz="2400" dirty="0" err="1" smtClean="0"/>
              <a:t>MongoDB</a:t>
            </a:r>
            <a:r>
              <a:rPr lang="en-US" sz="2400" dirty="0" smtClean="0"/>
              <a:t>, MySQL or Derby</a:t>
            </a:r>
          </a:p>
          <a:p>
            <a:r>
              <a:rPr lang="en-US" sz="2400" b="1" dirty="0" smtClean="0"/>
              <a:t>Distributed Coordination: </a:t>
            </a:r>
            <a:r>
              <a:rPr lang="en-US" sz="2400" dirty="0" smtClean="0"/>
              <a:t>Zookeeper</a:t>
            </a:r>
          </a:p>
          <a:p>
            <a:r>
              <a:rPr lang="en-US" sz="2400" b="1" dirty="0" smtClean="0"/>
              <a:t>Cluster Management: </a:t>
            </a:r>
            <a:r>
              <a:rPr lang="en-US" sz="2400" dirty="0" smtClean="0"/>
              <a:t>Yarn, </a:t>
            </a:r>
            <a:r>
              <a:rPr lang="en-US" sz="2400" dirty="0" err="1" smtClean="0"/>
              <a:t>Slurm</a:t>
            </a:r>
            <a:endParaRPr lang="en-US" sz="2400" dirty="0" smtClean="0"/>
          </a:p>
          <a:p>
            <a:r>
              <a:rPr lang="en-US" sz="2400" b="1" dirty="0" smtClean="0"/>
              <a:t>File Systems: </a:t>
            </a:r>
            <a:r>
              <a:rPr lang="en-US" sz="2400" dirty="0" smtClean="0"/>
              <a:t>HDFS, </a:t>
            </a:r>
            <a:r>
              <a:rPr lang="en-US" sz="2400" dirty="0" err="1" smtClean="0"/>
              <a:t>Lustre</a:t>
            </a:r>
            <a:endParaRPr lang="en-US" sz="2400" dirty="0" smtClean="0"/>
          </a:p>
          <a:p>
            <a:r>
              <a:rPr lang="en-US" sz="2400" b="1" dirty="0" smtClean="0"/>
              <a:t>DevOps: </a:t>
            </a:r>
            <a:r>
              <a:rPr lang="en-US" sz="2400" dirty="0" err="1" smtClean="0"/>
              <a:t>Cloudmesh</a:t>
            </a:r>
            <a:r>
              <a:rPr lang="en-US" sz="2400" dirty="0" smtClean="0"/>
              <a:t>, Chef, Puppet, Docker, Cobbler</a:t>
            </a:r>
          </a:p>
          <a:p>
            <a:r>
              <a:rPr lang="en-US" sz="2400" b="1" dirty="0" err="1" smtClean="0"/>
              <a:t>IaaS</a:t>
            </a:r>
            <a:r>
              <a:rPr lang="en-US" sz="2400" b="1" dirty="0" smtClean="0"/>
              <a:t>: </a:t>
            </a:r>
            <a:r>
              <a:rPr lang="en-US" sz="2400" dirty="0" smtClean="0"/>
              <a:t>Amazon, Azure, OpenStack, Libcloud</a:t>
            </a:r>
          </a:p>
          <a:p>
            <a:r>
              <a:rPr lang="en-US" sz="2400" b="1" dirty="0" smtClean="0"/>
              <a:t>Monitoring: </a:t>
            </a:r>
            <a:r>
              <a:rPr lang="en-US" sz="2400" dirty="0" smtClean="0"/>
              <a:t>Inca, Ganglia, </a:t>
            </a:r>
            <a:r>
              <a:rPr lang="en-US" sz="2400" dirty="0" err="1" smtClean="0"/>
              <a:t>Nagios</a:t>
            </a:r>
            <a:endParaRPr lang="en-US" sz="2400" dirty="0" smtClean="0"/>
          </a:p>
          <a:p>
            <a:endParaRPr lang="en-US" sz="2400" dirty="0"/>
          </a:p>
        </p:txBody>
      </p:sp>
    </p:spTree>
    <p:extLst>
      <p:ext uri="{BB962C8B-B14F-4D97-AF65-F5344CB8AC3E}">
        <p14:creationId xmlns:p14="http://schemas.microsoft.com/office/powerpoint/2010/main" val="41370713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smtClean="0"/>
              <a:t>Data Science Curriculum at Indiana University</a:t>
            </a:r>
            <a:endParaRPr lang="en-US" b="1" dirty="0"/>
          </a:p>
        </p:txBody>
      </p:sp>
      <p:sp>
        <p:nvSpPr>
          <p:cNvPr id="5" name="Subtitle 4"/>
          <p:cNvSpPr>
            <a:spLocks noGrp="1"/>
          </p:cNvSpPr>
          <p:nvPr>
            <p:ph type="subTitle" idx="1"/>
          </p:nvPr>
        </p:nvSpPr>
        <p:spPr>
          <a:xfrm>
            <a:off x="457200" y="3886200"/>
            <a:ext cx="8305800" cy="1752600"/>
          </a:xfrm>
        </p:spPr>
        <p:txBody>
          <a:bodyPr>
            <a:normAutofit fontScale="85000" lnSpcReduction="10000"/>
          </a:bodyPr>
          <a:lstStyle/>
          <a:p>
            <a:r>
              <a:rPr lang="en-US" dirty="0" smtClean="0">
                <a:solidFill>
                  <a:schemeClr val="tx1"/>
                </a:solidFill>
              </a:rPr>
              <a:t>Faculty in Data Science is “virtual department”</a:t>
            </a:r>
          </a:p>
          <a:p>
            <a:r>
              <a:rPr lang="en-US" dirty="0" smtClean="0">
                <a:solidFill>
                  <a:schemeClr val="tx1"/>
                </a:solidFill>
              </a:rPr>
              <a:t>4 course Certificate: purely online, started January 2014</a:t>
            </a:r>
          </a:p>
          <a:p>
            <a:r>
              <a:rPr lang="en-US" dirty="0" smtClean="0">
                <a:solidFill>
                  <a:schemeClr val="tx1"/>
                </a:solidFill>
              </a:rPr>
              <a:t>10 course Masters: online/residential, starting January 2015 </a:t>
            </a:r>
            <a:endParaRPr lang="en-US" dirty="0">
              <a:solidFill>
                <a:schemeClr val="tx1"/>
              </a:solidFill>
            </a:endParaRPr>
          </a:p>
        </p:txBody>
      </p:sp>
      <p:sp>
        <p:nvSpPr>
          <p:cNvPr id="3" name="Slide Number Placeholder 2"/>
          <p:cNvSpPr>
            <a:spLocks noGrp="1"/>
          </p:cNvSpPr>
          <p:nvPr>
            <p:ph type="sldNum" sz="quarter" idx="12"/>
          </p:nvPr>
        </p:nvSpPr>
        <p:spPr/>
        <p:txBody>
          <a:bodyPr/>
          <a:lstStyle/>
          <a:p>
            <a:fld id="{D8CFE096-9650-498C-990C-20F2420C253B}" type="slidenum">
              <a:rPr lang="en-US" smtClean="0"/>
              <a:pPr/>
              <a:t>3</a:t>
            </a:fld>
            <a:endParaRPr lang="en-US"/>
          </a:p>
        </p:txBody>
      </p:sp>
    </p:spTree>
    <p:extLst>
      <p:ext uri="{BB962C8B-B14F-4D97-AF65-F5344CB8AC3E}">
        <p14:creationId xmlns:p14="http://schemas.microsoft.com/office/powerpoint/2010/main" val="23522628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48921" y="62185"/>
            <a:ext cx="8229600" cy="1143000"/>
          </a:xfrm>
        </p:spPr>
        <p:txBody>
          <a:bodyPr/>
          <a:lstStyle/>
          <a:p>
            <a:r>
              <a:rPr lang="en-US" b="1" dirty="0" smtClean="0"/>
              <a:t>Harp Design</a:t>
            </a:r>
            <a:endParaRPr lang="en-US" b="1" dirty="0"/>
          </a:p>
        </p:txBody>
      </p:sp>
      <p:sp>
        <p:nvSpPr>
          <p:cNvPr id="18" name="Text Placeholder 17"/>
          <p:cNvSpPr>
            <a:spLocks noGrp="1"/>
          </p:cNvSpPr>
          <p:nvPr>
            <p:ph type="body" idx="1"/>
          </p:nvPr>
        </p:nvSpPr>
        <p:spPr/>
        <p:txBody>
          <a:bodyPr/>
          <a:lstStyle/>
          <a:p>
            <a:r>
              <a:rPr lang="en-US" dirty="0"/>
              <a:t>Parallelism Model</a:t>
            </a:r>
          </a:p>
        </p:txBody>
      </p:sp>
      <p:sp>
        <p:nvSpPr>
          <p:cNvPr id="20" name="Text Placeholder 19"/>
          <p:cNvSpPr>
            <a:spLocks noGrp="1"/>
          </p:cNvSpPr>
          <p:nvPr>
            <p:ph type="body" sz="quarter" idx="3"/>
          </p:nvPr>
        </p:nvSpPr>
        <p:spPr>
          <a:xfrm>
            <a:off x="5503653" y="1535113"/>
            <a:ext cx="3183147" cy="639762"/>
          </a:xfrm>
        </p:spPr>
        <p:txBody>
          <a:bodyPr/>
          <a:lstStyle/>
          <a:p>
            <a:r>
              <a:rPr lang="en-US" dirty="0" smtClean="0"/>
              <a:t>Architecture</a:t>
            </a:r>
            <a:endParaRPr lang="en-US" dirty="0"/>
          </a:p>
        </p:txBody>
      </p:sp>
      <p:grpSp>
        <p:nvGrpSpPr>
          <p:cNvPr id="22" name="Group 21"/>
          <p:cNvGrpSpPr/>
          <p:nvPr/>
        </p:nvGrpSpPr>
        <p:grpSpPr>
          <a:xfrm>
            <a:off x="50720" y="2338533"/>
            <a:ext cx="4223351" cy="2197516"/>
            <a:chOff x="619450" y="2618515"/>
            <a:chExt cx="5207216" cy="2548397"/>
          </a:xfrm>
        </p:grpSpPr>
        <p:sp>
          <p:nvSpPr>
            <p:cNvPr id="56" name="Rounded Rectangle 55"/>
            <p:cNvSpPr/>
            <p:nvPr/>
          </p:nvSpPr>
          <p:spPr>
            <a:xfrm>
              <a:off x="619450" y="3878661"/>
              <a:ext cx="2296904" cy="48280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a:solidFill>
                    <a:schemeClr val="bg1"/>
                  </a:solidFill>
                </a:rPr>
                <a:t>Shuffle</a:t>
              </a:r>
            </a:p>
          </p:txBody>
        </p:sp>
        <p:grpSp>
          <p:nvGrpSpPr>
            <p:cNvPr id="57" name="Group 56"/>
            <p:cNvGrpSpPr/>
            <p:nvPr/>
          </p:nvGrpSpPr>
          <p:grpSpPr>
            <a:xfrm>
              <a:off x="3325523" y="3184456"/>
              <a:ext cx="2501143" cy="1558993"/>
              <a:chOff x="7121236" y="2211758"/>
              <a:chExt cx="4525819" cy="2166276"/>
            </a:xfrm>
          </p:grpSpPr>
          <p:sp>
            <p:nvSpPr>
              <p:cNvPr id="68" name="Rounded Rectangle 67"/>
              <p:cNvSpPr/>
              <p:nvPr/>
            </p:nvSpPr>
            <p:spPr>
              <a:xfrm>
                <a:off x="7214931" y="2211758"/>
                <a:ext cx="493643" cy="21662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M</a:t>
                </a:r>
              </a:p>
            </p:txBody>
          </p:sp>
          <p:sp>
            <p:nvSpPr>
              <p:cNvPr id="69" name="Rounded Rectangle 68"/>
              <p:cNvSpPr/>
              <p:nvPr/>
            </p:nvSpPr>
            <p:spPr>
              <a:xfrm>
                <a:off x="8224318" y="2211759"/>
                <a:ext cx="493643" cy="21623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M</a:t>
                </a:r>
              </a:p>
            </p:txBody>
          </p:sp>
          <p:sp>
            <p:nvSpPr>
              <p:cNvPr id="70" name="Rounded Rectangle 69"/>
              <p:cNvSpPr/>
              <p:nvPr/>
            </p:nvSpPr>
            <p:spPr>
              <a:xfrm>
                <a:off x="9233706" y="2211758"/>
                <a:ext cx="493643" cy="21662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M</a:t>
                </a:r>
              </a:p>
            </p:txBody>
          </p:sp>
          <p:sp>
            <p:nvSpPr>
              <p:cNvPr id="71" name="Rounded Rectangle 70"/>
              <p:cNvSpPr/>
              <p:nvPr/>
            </p:nvSpPr>
            <p:spPr>
              <a:xfrm>
                <a:off x="11079339" y="2211758"/>
                <a:ext cx="493643" cy="21662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M</a:t>
                </a:r>
              </a:p>
            </p:txBody>
          </p:sp>
          <p:cxnSp>
            <p:nvCxnSpPr>
              <p:cNvPr id="72" name="Straight Connector 71"/>
              <p:cNvCxnSpPr/>
              <p:nvPr/>
            </p:nvCxnSpPr>
            <p:spPr>
              <a:xfrm>
                <a:off x="9992253" y="3313373"/>
                <a:ext cx="918295" cy="0"/>
              </a:xfrm>
              <a:prstGeom prst="line">
                <a:avLst/>
              </a:prstGeom>
              <a:ln w="50800" cap="rnd">
                <a:prstDash val="sysDot"/>
                <a:round/>
              </a:ln>
            </p:spPr>
            <p:style>
              <a:lnRef idx="1">
                <a:schemeClr val="accent1"/>
              </a:lnRef>
              <a:fillRef idx="0">
                <a:schemeClr val="accent1"/>
              </a:fillRef>
              <a:effectRef idx="0">
                <a:schemeClr val="accent1"/>
              </a:effectRef>
              <a:fontRef idx="minor">
                <a:schemeClr val="tx1"/>
              </a:fontRef>
            </p:style>
          </p:cxnSp>
          <p:sp>
            <p:nvSpPr>
              <p:cNvPr id="73" name="Rounded Rectangle 72"/>
              <p:cNvSpPr/>
              <p:nvPr/>
            </p:nvSpPr>
            <p:spPr>
              <a:xfrm>
                <a:off x="7121236" y="3477892"/>
                <a:ext cx="4525819" cy="457578"/>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dirty="0" smtClean="0">
                    <a:solidFill>
                      <a:schemeClr val="bg1"/>
                    </a:solidFill>
                  </a:rPr>
                  <a:t>Optimal </a:t>
                </a:r>
                <a:r>
                  <a:rPr lang="en-US" sz="1200" dirty="0">
                    <a:solidFill>
                      <a:schemeClr val="bg1"/>
                    </a:solidFill>
                  </a:rPr>
                  <a:t>Communication</a:t>
                </a:r>
              </a:p>
            </p:txBody>
          </p:sp>
        </p:grpSp>
        <p:sp>
          <p:nvSpPr>
            <p:cNvPr id="58" name="Rounded Rectangle 57"/>
            <p:cNvSpPr/>
            <p:nvPr/>
          </p:nvSpPr>
          <p:spPr>
            <a:xfrm>
              <a:off x="845356" y="3005999"/>
              <a:ext cx="209689" cy="9455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M</a:t>
              </a:r>
            </a:p>
          </p:txBody>
        </p:sp>
        <p:sp>
          <p:nvSpPr>
            <p:cNvPr id="59" name="Rounded Rectangle 58"/>
            <p:cNvSpPr/>
            <p:nvPr/>
          </p:nvSpPr>
          <p:spPr>
            <a:xfrm>
              <a:off x="1274123" y="3006000"/>
              <a:ext cx="209689" cy="9438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M</a:t>
              </a:r>
            </a:p>
          </p:txBody>
        </p:sp>
        <p:sp>
          <p:nvSpPr>
            <p:cNvPr id="60" name="Rounded Rectangle 59"/>
            <p:cNvSpPr/>
            <p:nvPr/>
          </p:nvSpPr>
          <p:spPr>
            <a:xfrm>
              <a:off x="1702889" y="3005999"/>
              <a:ext cx="209689" cy="9455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M</a:t>
              </a:r>
            </a:p>
          </p:txBody>
        </p:sp>
        <p:sp>
          <p:nvSpPr>
            <p:cNvPr id="61" name="Rounded Rectangle 60"/>
            <p:cNvSpPr/>
            <p:nvPr/>
          </p:nvSpPr>
          <p:spPr>
            <a:xfrm>
              <a:off x="2486875" y="3005999"/>
              <a:ext cx="209689" cy="9455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M</a:t>
              </a:r>
            </a:p>
          </p:txBody>
        </p:sp>
        <p:cxnSp>
          <p:nvCxnSpPr>
            <p:cNvPr id="62" name="Straight Connector 61"/>
            <p:cNvCxnSpPr/>
            <p:nvPr/>
          </p:nvCxnSpPr>
          <p:spPr>
            <a:xfrm>
              <a:off x="2025104" y="3486841"/>
              <a:ext cx="390072" cy="0"/>
            </a:xfrm>
            <a:prstGeom prst="line">
              <a:avLst/>
            </a:prstGeom>
            <a:ln w="50800" cap="rnd">
              <a:prstDash val="sysDot"/>
              <a:round/>
            </a:ln>
          </p:spPr>
          <p:style>
            <a:lnRef idx="1">
              <a:schemeClr val="accent1"/>
            </a:lnRef>
            <a:fillRef idx="0">
              <a:schemeClr val="accent1"/>
            </a:fillRef>
            <a:effectRef idx="0">
              <a:schemeClr val="accent1"/>
            </a:effectRef>
            <a:fontRef idx="minor">
              <a:schemeClr val="tx1"/>
            </a:fontRef>
          </p:style>
        </p:cxnSp>
        <p:sp>
          <p:nvSpPr>
            <p:cNvPr id="63" name="Rounded Rectangle 62"/>
            <p:cNvSpPr/>
            <p:nvPr/>
          </p:nvSpPr>
          <p:spPr>
            <a:xfrm>
              <a:off x="1361468" y="4221359"/>
              <a:ext cx="209689" cy="9455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R</a:t>
              </a:r>
            </a:p>
          </p:txBody>
        </p:sp>
        <p:sp>
          <p:nvSpPr>
            <p:cNvPr id="64" name="Rounded Rectangle 63"/>
            <p:cNvSpPr/>
            <p:nvPr/>
          </p:nvSpPr>
          <p:spPr>
            <a:xfrm>
              <a:off x="2063514" y="4221359"/>
              <a:ext cx="209689" cy="9455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R</a:t>
              </a:r>
            </a:p>
          </p:txBody>
        </p:sp>
        <p:sp>
          <p:nvSpPr>
            <p:cNvPr id="65" name="Right Arrow 64"/>
            <p:cNvSpPr/>
            <p:nvPr/>
          </p:nvSpPr>
          <p:spPr>
            <a:xfrm>
              <a:off x="2947163" y="3953854"/>
              <a:ext cx="368801" cy="27153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200"/>
            </a:p>
          </p:txBody>
        </p:sp>
        <p:sp>
          <p:nvSpPr>
            <p:cNvPr id="66" name="TextBox 65"/>
            <p:cNvSpPr txBox="1"/>
            <p:nvPr/>
          </p:nvSpPr>
          <p:spPr>
            <a:xfrm>
              <a:off x="3279801" y="2618515"/>
              <a:ext cx="2428589" cy="606763"/>
            </a:xfrm>
            <a:prstGeom prst="rect">
              <a:avLst/>
            </a:prstGeom>
            <a:noFill/>
          </p:spPr>
          <p:txBody>
            <a:bodyPr wrap="square" rtlCol="0">
              <a:spAutoFit/>
            </a:bodyPr>
            <a:lstStyle/>
            <a:p>
              <a:pPr algn="ctr"/>
              <a:r>
                <a:rPr lang="en-US" sz="1400" b="1" dirty="0" smtClean="0"/>
                <a:t>Map-Collective or Map-Communication  </a:t>
              </a:r>
              <a:r>
                <a:rPr lang="en-US" sz="1400" b="1" dirty="0"/>
                <a:t>Model</a:t>
              </a:r>
            </a:p>
          </p:txBody>
        </p:sp>
        <p:sp>
          <p:nvSpPr>
            <p:cNvPr id="67" name="TextBox 66"/>
            <p:cNvSpPr txBox="1"/>
            <p:nvPr/>
          </p:nvSpPr>
          <p:spPr>
            <a:xfrm>
              <a:off x="706682" y="2621650"/>
              <a:ext cx="2269674" cy="356920"/>
            </a:xfrm>
            <a:prstGeom prst="rect">
              <a:avLst/>
            </a:prstGeom>
            <a:noFill/>
          </p:spPr>
          <p:txBody>
            <a:bodyPr wrap="square" rtlCol="0">
              <a:spAutoFit/>
            </a:bodyPr>
            <a:lstStyle/>
            <a:p>
              <a:pPr algn="ctr"/>
              <a:r>
                <a:rPr lang="en-US" sz="1400" b="1" dirty="0" err="1"/>
                <a:t>MapReduce</a:t>
              </a:r>
              <a:r>
                <a:rPr lang="en-US" sz="1400" b="1" dirty="0"/>
                <a:t>  Model</a:t>
              </a:r>
            </a:p>
          </p:txBody>
        </p:sp>
      </p:grpSp>
      <p:grpSp>
        <p:nvGrpSpPr>
          <p:cNvPr id="74" name="Group 73"/>
          <p:cNvGrpSpPr/>
          <p:nvPr/>
        </p:nvGrpSpPr>
        <p:grpSpPr>
          <a:xfrm>
            <a:off x="4690508" y="2558067"/>
            <a:ext cx="3889639" cy="2392395"/>
            <a:chOff x="516900" y="1473352"/>
            <a:chExt cx="9838484" cy="5086250"/>
          </a:xfrm>
        </p:grpSpPr>
        <p:sp>
          <p:nvSpPr>
            <p:cNvPr id="75" name="Rectangle 74"/>
            <p:cNvSpPr/>
            <p:nvPr/>
          </p:nvSpPr>
          <p:spPr>
            <a:xfrm>
              <a:off x="3595076" y="5178057"/>
              <a:ext cx="6760308" cy="1240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YARN</a:t>
              </a:r>
            </a:p>
          </p:txBody>
        </p:sp>
        <p:sp>
          <p:nvSpPr>
            <p:cNvPr id="76" name="L-Shape 75"/>
            <p:cNvSpPr/>
            <p:nvPr/>
          </p:nvSpPr>
          <p:spPr>
            <a:xfrm>
              <a:off x="3595076" y="3515421"/>
              <a:ext cx="6760303" cy="1632281"/>
            </a:xfrm>
            <a:custGeom>
              <a:avLst/>
              <a:gdLst>
                <a:gd name="connsiteX0" fmla="*/ 0 w 2672682"/>
                <a:gd name="connsiteY0" fmla="*/ 0 h 767768"/>
                <a:gd name="connsiteX1" fmla="*/ 1444149 w 2672682"/>
                <a:gd name="connsiteY1" fmla="*/ 0 h 767768"/>
                <a:gd name="connsiteX2" fmla="*/ 1444149 w 2672682"/>
                <a:gd name="connsiteY2" fmla="*/ 472116 h 767768"/>
                <a:gd name="connsiteX3" fmla="*/ 2672682 w 2672682"/>
                <a:gd name="connsiteY3" fmla="*/ 472116 h 767768"/>
                <a:gd name="connsiteX4" fmla="*/ 2672682 w 2672682"/>
                <a:gd name="connsiteY4" fmla="*/ 767768 h 767768"/>
                <a:gd name="connsiteX5" fmla="*/ 0 w 2672682"/>
                <a:gd name="connsiteY5" fmla="*/ 767768 h 767768"/>
                <a:gd name="connsiteX6" fmla="*/ 0 w 2672682"/>
                <a:gd name="connsiteY6" fmla="*/ 0 h 767768"/>
                <a:gd name="connsiteX0" fmla="*/ 0 w 2672682"/>
                <a:gd name="connsiteY0" fmla="*/ 0 h 767768"/>
                <a:gd name="connsiteX1" fmla="*/ 1444149 w 2672682"/>
                <a:gd name="connsiteY1" fmla="*/ 0 h 767768"/>
                <a:gd name="connsiteX2" fmla="*/ 1504534 w 2672682"/>
                <a:gd name="connsiteY2" fmla="*/ 377225 h 767768"/>
                <a:gd name="connsiteX3" fmla="*/ 2672682 w 2672682"/>
                <a:gd name="connsiteY3" fmla="*/ 472116 h 767768"/>
                <a:gd name="connsiteX4" fmla="*/ 2672682 w 2672682"/>
                <a:gd name="connsiteY4" fmla="*/ 767768 h 767768"/>
                <a:gd name="connsiteX5" fmla="*/ 0 w 2672682"/>
                <a:gd name="connsiteY5" fmla="*/ 767768 h 767768"/>
                <a:gd name="connsiteX6" fmla="*/ 0 w 2672682"/>
                <a:gd name="connsiteY6" fmla="*/ 0 h 767768"/>
                <a:gd name="connsiteX0" fmla="*/ 0 w 2672682"/>
                <a:gd name="connsiteY0" fmla="*/ 0 h 767768"/>
                <a:gd name="connsiteX1" fmla="*/ 1444149 w 2672682"/>
                <a:gd name="connsiteY1" fmla="*/ 0 h 767768"/>
                <a:gd name="connsiteX2" fmla="*/ 1504534 w 2672682"/>
                <a:gd name="connsiteY2" fmla="*/ 377225 h 767768"/>
                <a:gd name="connsiteX3" fmla="*/ 2664055 w 2672682"/>
                <a:gd name="connsiteY3" fmla="*/ 385852 h 767768"/>
                <a:gd name="connsiteX4" fmla="*/ 2672682 w 2672682"/>
                <a:gd name="connsiteY4" fmla="*/ 767768 h 767768"/>
                <a:gd name="connsiteX5" fmla="*/ 0 w 2672682"/>
                <a:gd name="connsiteY5" fmla="*/ 767768 h 767768"/>
                <a:gd name="connsiteX6" fmla="*/ 0 w 2672682"/>
                <a:gd name="connsiteY6" fmla="*/ 0 h 76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682" h="767768">
                  <a:moveTo>
                    <a:pt x="0" y="0"/>
                  </a:moveTo>
                  <a:lnTo>
                    <a:pt x="1444149" y="0"/>
                  </a:lnTo>
                  <a:lnTo>
                    <a:pt x="1504534" y="377225"/>
                  </a:lnTo>
                  <a:lnTo>
                    <a:pt x="2664055" y="385852"/>
                  </a:lnTo>
                  <a:lnTo>
                    <a:pt x="2672682" y="767768"/>
                  </a:lnTo>
                  <a:lnTo>
                    <a:pt x="0" y="767768"/>
                  </a:lnTo>
                  <a:lnTo>
                    <a:pt x="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400" dirty="0" smtClean="0"/>
            </a:p>
            <a:p>
              <a:pPr algn="ctr"/>
              <a:r>
                <a:rPr lang="en-US" sz="1400" dirty="0" smtClean="0"/>
                <a:t>MapReduce </a:t>
              </a:r>
              <a:r>
                <a:rPr lang="en-US" sz="1400" dirty="0"/>
                <a:t>V2</a:t>
              </a:r>
            </a:p>
          </p:txBody>
        </p:sp>
        <p:sp>
          <p:nvSpPr>
            <p:cNvPr id="77" name="Rectangle 76"/>
            <p:cNvSpPr/>
            <p:nvPr/>
          </p:nvSpPr>
          <p:spPr>
            <a:xfrm>
              <a:off x="7031339" y="3442735"/>
              <a:ext cx="3324039" cy="8771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t>Harp</a:t>
              </a:r>
            </a:p>
          </p:txBody>
        </p:sp>
        <p:sp>
          <p:nvSpPr>
            <p:cNvPr id="78" name="Rectangle 77"/>
            <p:cNvSpPr/>
            <p:nvPr/>
          </p:nvSpPr>
          <p:spPr>
            <a:xfrm>
              <a:off x="3595076" y="1473352"/>
              <a:ext cx="3324039" cy="188967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err="1"/>
                <a:t>MapReduce</a:t>
              </a:r>
              <a:r>
                <a:rPr lang="en-US" sz="1200" dirty="0"/>
                <a:t> Applications</a:t>
              </a:r>
            </a:p>
          </p:txBody>
        </p:sp>
        <p:sp>
          <p:nvSpPr>
            <p:cNvPr id="79" name="Rectangle 78"/>
            <p:cNvSpPr/>
            <p:nvPr/>
          </p:nvSpPr>
          <p:spPr>
            <a:xfrm>
              <a:off x="7031345" y="1473352"/>
              <a:ext cx="3324039" cy="1889672"/>
            </a:xfrm>
            <a:prstGeom prst="rect">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Map-Collective </a:t>
              </a:r>
              <a:br>
                <a:rPr lang="en-US" sz="1200" dirty="0" smtClean="0"/>
              </a:br>
              <a:r>
                <a:rPr lang="en-US" sz="1200" dirty="0" smtClean="0"/>
                <a:t>or Map-Communication </a:t>
              </a:r>
              <a:r>
                <a:rPr lang="en-US" sz="1200" dirty="0"/>
                <a:t>Applications</a:t>
              </a:r>
            </a:p>
          </p:txBody>
        </p:sp>
        <p:sp>
          <p:nvSpPr>
            <p:cNvPr id="80" name="TextBox 79"/>
            <p:cNvSpPr txBox="1"/>
            <p:nvPr/>
          </p:nvSpPr>
          <p:spPr>
            <a:xfrm>
              <a:off x="516900" y="2132221"/>
              <a:ext cx="2759207" cy="725296"/>
            </a:xfrm>
            <a:prstGeom prst="rect">
              <a:avLst/>
            </a:prstGeom>
            <a:noFill/>
          </p:spPr>
          <p:txBody>
            <a:bodyPr wrap="square" rtlCol="0">
              <a:spAutoFit/>
            </a:bodyPr>
            <a:lstStyle/>
            <a:p>
              <a:r>
                <a:rPr lang="en-US" sz="1400" b="1" dirty="0"/>
                <a:t>Application</a:t>
              </a:r>
            </a:p>
          </p:txBody>
        </p:sp>
        <p:sp>
          <p:nvSpPr>
            <p:cNvPr id="81" name="TextBox 80"/>
            <p:cNvSpPr txBox="1"/>
            <p:nvPr/>
          </p:nvSpPr>
          <p:spPr>
            <a:xfrm>
              <a:off x="562738" y="4079840"/>
              <a:ext cx="2774938" cy="725295"/>
            </a:xfrm>
            <a:prstGeom prst="rect">
              <a:avLst/>
            </a:prstGeom>
            <a:noFill/>
          </p:spPr>
          <p:txBody>
            <a:bodyPr wrap="square" rtlCol="0">
              <a:spAutoFit/>
            </a:bodyPr>
            <a:lstStyle/>
            <a:p>
              <a:r>
                <a:rPr lang="en-US" sz="1400" b="1" dirty="0"/>
                <a:t>Framework</a:t>
              </a:r>
            </a:p>
          </p:txBody>
        </p:sp>
        <p:sp>
          <p:nvSpPr>
            <p:cNvPr id="82" name="TextBox 81"/>
            <p:cNvSpPr txBox="1"/>
            <p:nvPr/>
          </p:nvSpPr>
          <p:spPr>
            <a:xfrm>
              <a:off x="828665" y="5326603"/>
              <a:ext cx="2571765" cy="1232999"/>
            </a:xfrm>
            <a:prstGeom prst="rect">
              <a:avLst/>
            </a:prstGeom>
            <a:noFill/>
          </p:spPr>
          <p:txBody>
            <a:bodyPr wrap="square" rtlCol="0">
              <a:spAutoFit/>
            </a:bodyPr>
            <a:lstStyle/>
            <a:p>
              <a:r>
                <a:rPr lang="en-US" sz="1400" b="1" dirty="0"/>
                <a:t>Resource Manager</a:t>
              </a:r>
            </a:p>
          </p:txBody>
        </p:sp>
        <p:cxnSp>
          <p:nvCxnSpPr>
            <p:cNvPr id="83" name="Straight Connector 82"/>
            <p:cNvCxnSpPr/>
            <p:nvPr/>
          </p:nvCxnSpPr>
          <p:spPr>
            <a:xfrm>
              <a:off x="765908" y="3377484"/>
              <a:ext cx="2235200" cy="781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765908" y="1713376"/>
              <a:ext cx="2235200" cy="781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87754" y="5104271"/>
              <a:ext cx="2235200" cy="7815"/>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a:off x="4714967" y="5134561"/>
            <a:ext cx="883685" cy="331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43663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466" y="163238"/>
            <a:ext cx="7886700" cy="994172"/>
          </a:xfrm>
        </p:spPr>
        <p:txBody>
          <a:bodyPr/>
          <a:lstStyle/>
          <a:p>
            <a:r>
              <a:rPr lang="en-US" b="1" dirty="0" smtClean="0">
                <a:latin typeface="+mn-lt"/>
              </a:rPr>
              <a:t>Features of Harp </a:t>
            </a:r>
            <a:r>
              <a:rPr lang="en-US" b="1" dirty="0" err="1" smtClean="0">
                <a:latin typeface="+mn-lt"/>
              </a:rPr>
              <a:t>Hadoop</a:t>
            </a:r>
            <a:r>
              <a:rPr lang="en-US" b="1" dirty="0" smtClean="0">
                <a:latin typeface="+mn-lt"/>
              </a:rPr>
              <a:t> Plugin</a:t>
            </a:r>
            <a:endParaRPr lang="en-US" b="1" dirty="0">
              <a:latin typeface="+mn-lt"/>
            </a:endParaRPr>
          </a:p>
        </p:txBody>
      </p:sp>
      <p:sp>
        <p:nvSpPr>
          <p:cNvPr id="3" name="Content Placeholder 2"/>
          <p:cNvSpPr>
            <a:spLocks noGrp="1"/>
          </p:cNvSpPr>
          <p:nvPr>
            <p:ph idx="1"/>
          </p:nvPr>
        </p:nvSpPr>
        <p:spPr>
          <a:xfrm>
            <a:off x="230065" y="1157410"/>
            <a:ext cx="7886700" cy="5700590"/>
          </a:xfrm>
        </p:spPr>
        <p:txBody>
          <a:bodyPr>
            <a:noAutofit/>
          </a:bodyPr>
          <a:lstStyle/>
          <a:p>
            <a:r>
              <a:rPr lang="en-US" sz="2800" dirty="0" smtClean="0"/>
              <a:t>Hadoop Plugin (on Hadoop 1.2.1 and Hadoop 2.2.0)</a:t>
            </a:r>
          </a:p>
          <a:p>
            <a:r>
              <a:rPr lang="en-US" sz="2800" dirty="0" smtClean="0"/>
              <a:t>Hierarchical data abstraction on arrays, key-values and graphs for easy programming expressiveness.</a:t>
            </a:r>
          </a:p>
          <a:p>
            <a:r>
              <a:rPr lang="en-US" sz="2800" dirty="0" smtClean="0"/>
              <a:t>Collective communication model to support various communication operations on the data abstractions (will extend to Point to Point)</a:t>
            </a:r>
          </a:p>
          <a:p>
            <a:r>
              <a:rPr lang="en-US" sz="2800" dirty="0" smtClean="0"/>
              <a:t>Caching with buffer management for memory allocation required from computation and communication </a:t>
            </a:r>
          </a:p>
          <a:p>
            <a:r>
              <a:rPr lang="en-US" sz="2800" dirty="0" smtClean="0"/>
              <a:t>BSP style parallelism</a:t>
            </a:r>
          </a:p>
          <a:p>
            <a:r>
              <a:rPr lang="en-US" sz="2800" dirty="0" smtClean="0"/>
              <a:t>Fault tolerance with </a:t>
            </a:r>
            <a:r>
              <a:rPr lang="en-US" sz="2800" dirty="0" err="1" smtClean="0"/>
              <a:t>checkpointing</a:t>
            </a:r>
            <a:endParaRPr lang="en-US" sz="2800" dirty="0"/>
          </a:p>
        </p:txBody>
      </p:sp>
    </p:spTree>
    <p:extLst>
      <p:ext uri="{BB962C8B-B14F-4D97-AF65-F5344CB8AC3E}">
        <p14:creationId xmlns:p14="http://schemas.microsoft.com/office/powerpoint/2010/main" val="34933213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31" y="595070"/>
            <a:ext cx="8847014" cy="1143000"/>
          </a:xfrm>
        </p:spPr>
        <p:txBody>
          <a:bodyPr>
            <a:normAutofit fontScale="90000"/>
          </a:bodyPr>
          <a:lstStyle/>
          <a:p>
            <a:r>
              <a:rPr lang="en-US" b="1" dirty="0"/>
              <a:t>WDA SMACOF MDS (Multidimensional Scaling) </a:t>
            </a:r>
            <a:r>
              <a:rPr lang="en-US" b="1" dirty="0" smtClean="0"/>
              <a:t>using </a:t>
            </a:r>
            <a:r>
              <a:rPr lang="en-US" b="1" dirty="0"/>
              <a:t>Harp </a:t>
            </a:r>
            <a:r>
              <a:rPr lang="en-US" b="1" dirty="0" smtClean="0"/>
              <a:t>on IU Big </a:t>
            </a:r>
            <a:r>
              <a:rPr lang="en-US" b="1" dirty="0"/>
              <a:t>Red 2 </a:t>
            </a:r>
            <a:r>
              <a:rPr lang="en-US" b="1" dirty="0" smtClean="0"/>
              <a:t/>
            </a:r>
            <a:br>
              <a:rPr lang="en-US" b="1" dirty="0" smtClean="0"/>
            </a:br>
            <a:r>
              <a:rPr lang="en-US" sz="4000" b="1" dirty="0" smtClean="0"/>
              <a:t>Parallel Efficiency: on 100-300K sequences</a:t>
            </a:r>
            <a:r>
              <a:rPr lang="en-US" b="1" dirty="0" smtClean="0"/>
              <a:t/>
            </a:r>
            <a:br>
              <a:rPr lang="en-US" b="1" dirty="0" smtClean="0"/>
            </a:br>
            <a:endParaRPr lang="en-US" b="1" dirty="0"/>
          </a:p>
        </p:txBody>
      </p:sp>
      <p:sp>
        <p:nvSpPr>
          <p:cNvPr id="3" name="TextBox 2"/>
          <p:cNvSpPr txBox="1"/>
          <p:nvPr/>
        </p:nvSpPr>
        <p:spPr>
          <a:xfrm>
            <a:off x="664307" y="6360256"/>
            <a:ext cx="6823471" cy="400110"/>
          </a:xfrm>
          <a:prstGeom prst="rect">
            <a:avLst/>
          </a:prstGeom>
          <a:noFill/>
        </p:spPr>
        <p:txBody>
          <a:bodyPr wrap="none" rtlCol="0">
            <a:spAutoFit/>
          </a:bodyPr>
          <a:lstStyle/>
          <a:p>
            <a:r>
              <a:rPr lang="en-US" sz="2000" b="1" dirty="0" smtClean="0"/>
              <a:t>Conjugate Gradient (dominant time) and Matrix Multiplication</a:t>
            </a:r>
            <a:endParaRPr lang="en-US" sz="2000" b="1" dirty="0"/>
          </a:p>
        </p:txBody>
      </p:sp>
      <p:graphicFrame>
        <p:nvGraphicFramePr>
          <p:cNvPr id="6" name="Chart 5"/>
          <p:cNvGraphicFramePr/>
          <p:nvPr>
            <p:extLst/>
          </p:nvPr>
        </p:nvGraphicFramePr>
        <p:xfrm>
          <a:off x="348292" y="1770891"/>
          <a:ext cx="6345712" cy="439488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6815606" y="1770891"/>
            <a:ext cx="2258056" cy="3539430"/>
          </a:xfrm>
          <a:prstGeom prst="rect">
            <a:avLst/>
          </a:prstGeom>
          <a:noFill/>
        </p:spPr>
        <p:txBody>
          <a:bodyPr wrap="square" rtlCol="0">
            <a:spAutoFit/>
          </a:bodyPr>
          <a:lstStyle/>
          <a:p>
            <a:r>
              <a:rPr lang="en-US" sz="2800" b="1" dirty="0" smtClean="0"/>
              <a:t>Best available MDS (much better than that in R)</a:t>
            </a:r>
          </a:p>
          <a:p>
            <a:r>
              <a:rPr lang="en-US" sz="2800" b="1" dirty="0" smtClean="0"/>
              <a:t>Java</a:t>
            </a:r>
          </a:p>
          <a:p>
            <a:endParaRPr lang="en-US" sz="2800" b="1" dirty="0"/>
          </a:p>
          <a:p>
            <a:r>
              <a:rPr lang="en-US" sz="2800" b="1" dirty="0" smtClean="0"/>
              <a:t>Harp (Hadoop plugin)</a:t>
            </a:r>
            <a:endParaRPr lang="en-US" sz="2800" b="1" dirty="0"/>
          </a:p>
        </p:txBody>
      </p:sp>
      <p:sp>
        <p:nvSpPr>
          <p:cNvPr id="7" name="Rectangle 6"/>
          <p:cNvSpPr/>
          <p:nvPr/>
        </p:nvSpPr>
        <p:spPr>
          <a:xfrm>
            <a:off x="2990139" y="4511375"/>
            <a:ext cx="1863652" cy="369332"/>
          </a:xfrm>
          <a:prstGeom prst="rect">
            <a:avLst/>
          </a:prstGeom>
        </p:spPr>
        <p:txBody>
          <a:bodyPr wrap="none">
            <a:spAutoFit/>
          </a:bodyPr>
          <a:lstStyle/>
          <a:p>
            <a:r>
              <a:rPr lang="en-US" b="1" dirty="0"/>
              <a:t>Cores =32 </a:t>
            </a:r>
            <a:r>
              <a:rPr lang="en-US" b="1" dirty="0" smtClean="0"/>
              <a:t>#nodes</a:t>
            </a:r>
            <a:endParaRPr lang="en-US" b="1" dirty="0"/>
          </a:p>
        </p:txBody>
      </p:sp>
    </p:spTree>
    <p:extLst>
      <p:ext uri="{BB962C8B-B14F-4D97-AF65-F5344CB8AC3E}">
        <p14:creationId xmlns:p14="http://schemas.microsoft.com/office/powerpoint/2010/main" val="24899149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H="1">
            <a:off x="693304" y="740790"/>
            <a:ext cx="7676940" cy="0"/>
          </a:xfrm>
          <a:prstGeom prst="straightConnector1">
            <a:avLst/>
          </a:prstGeom>
          <a:ln>
            <a:solidFill>
              <a:schemeClr val="tx1"/>
            </a:solidFill>
            <a:headEnd type="none" w="lg" len="lg"/>
            <a:tailEnd type="triangle" w="lg" len="lg"/>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31112" y="281820"/>
            <a:ext cx="3141091" cy="369332"/>
          </a:xfrm>
          <a:prstGeom prst="rect">
            <a:avLst/>
          </a:prstGeom>
          <a:noFill/>
        </p:spPr>
        <p:txBody>
          <a:bodyPr wrap="square" rtlCol="0">
            <a:spAutoFit/>
          </a:bodyPr>
          <a:lstStyle/>
          <a:p>
            <a:pPr defTabSz="457200" fontAlgn="auto">
              <a:spcBef>
                <a:spcPts val="0"/>
              </a:spcBef>
              <a:spcAft>
                <a:spcPts val="0"/>
              </a:spcAft>
            </a:pPr>
            <a:r>
              <a:rPr lang="en-US" b="1" dirty="0" smtClean="0">
                <a:latin typeface="Calibri"/>
                <a:ea typeface="+mn-ea"/>
                <a:cs typeface="+mn-cs"/>
              </a:rPr>
              <a:t>Increasing</a:t>
            </a:r>
            <a:r>
              <a:rPr lang="en-US" b="1" dirty="0">
                <a:latin typeface="Calibri"/>
                <a:ea typeface="+mn-ea"/>
                <a:cs typeface="+mn-cs"/>
              </a:rPr>
              <a:t> </a:t>
            </a:r>
            <a:r>
              <a:rPr lang="en-US" b="1" dirty="0" smtClean="0">
                <a:latin typeface="Calibri"/>
                <a:ea typeface="+mn-ea"/>
                <a:cs typeface="+mn-cs"/>
              </a:rPr>
              <a:t>  Communication</a:t>
            </a:r>
            <a:endParaRPr lang="en-US" b="1" dirty="0">
              <a:latin typeface="Calibri"/>
              <a:ea typeface="+mn-ea"/>
              <a:cs typeface="+mn-cs"/>
            </a:endParaRPr>
          </a:p>
        </p:txBody>
      </p:sp>
      <p:sp>
        <p:nvSpPr>
          <p:cNvPr id="8" name="TextBox 7"/>
          <p:cNvSpPr txBox="1"/>
          <p:nvPr/>
        </p:nvSpPr>
        <p:spPr>
          <a:xfrm>
            <a:off x="4773537" y="326639"/>
            <a:ext cx="2349639" cy="369332"/>
          </a:xfrm>
          <a:prstGeom prst="rect">
            <a:avLst/>
          </a:prstGeom>
          <a:noFill/>
        </p:spPr>
        <p:txBody>
          <a:bodyPr wrap="square" rtlCol="0">
            <a:spAutoFit/>
          </a:bodyPr>
          <a:lstStyle/>
          <a:p>
            <a:pPr defTabSz="457200" fontAlgn="auto">
              <a:spcBef>
                <a:spcPts val="0"/>
              </a:spcBef>
              <a:spcAft>
                <a:spcPts val="0"/>
              </a:spcAft>
            </a:pPr>
            <a:r>
              <a:rPr lang="en-US" b="1" dirty="0" smtClean="0">
                <a:latin typeface="Calibri"/>
                <a:ea typeface="+mn-ea"/>
                <a:cs typeface="+mn-cs"/>
              </a:rPr>
              <a:t>Identical Computation</a:t>
            </a:r>
            <a:endParaRPr lang="en-US" b="1" dirty="0">
              <a:latin typeface="Calibri"/>
              <a:ea typeface="+mn-ea"/>
              <a:cs typeface="+mn-cs"/>
            </a:endParaRPr>
          </a:p>
        </p:txBody>
      </p:sp>
      <p:sp>
        <p:nvSpPr>
          <p:cNvPr id="2" name="Rectangle 1"/>
          <p:cNvSpPr/>
          <p:nvPr/>
        </p:nvSpPr>
        <p:spPr>
          <a:xfrm>
            <a:off x="693304" y="5410510"/>
            <a:ext cx="7275876" cy="1323439"/>
          </a:xfrm>
          <a:prstGeom prst="rect">
            <a:avLst/>
          </a:prstGeom>
        </p:spPr>
        <p:txBody>
          <a:bodyPr wrap="square">
            <a:spAutoFit/>
          </a:bodyPr>
          <a:lstStyle/>
          <a:p>
            <a:r>
              <a:rPr lang="en-US" sz="2000" b="1" dirty="0"/>
              <a:t>Mahout and </a:t>
            </a:r>
            <a:r>
              <a:rPr lang="en-US" sz="2000" b="1" dirty="0" err="1"/>
              <a:t>Hadoop</a:t>
            </a:r>
            <a:r>
              <a:rPr lang="en-US" sz="2000" b="1" dirty="0"/>
              <a:t> MR </a:t>
            </a:r>
            <a:r>
              <a:rPr lang="en-US" sz="2000" dirty="0"/>
              <a:t>– Slow due to </a:t>
            </a:r>
            <a:r>
              <a:rPr lang="en-US" sz="2000" dirty="0" err="1"/>
              <a:t>MapReduce</a:t>
            </a:r>
            <a:r>
              <a:rPr lang="en-US" sz="2000" dirty="0"/>
              <a:t/>
            </a:r>
            <a:br>
              <a:rPr lang="en-US" sz="2000" dirty="0"/>
            </a:br>
            <a:r>
              <a:rPr lang="en-US" sz="2000" b="1" dirty="0"/>
              <a:t>Python</a:t>
            </a:r>
            <a:r>
              <a:rPr lang="en-US" sz="2000" dirty="0"/>
              <a:t> slow as </a:t>
            </a:r>
            <a:r>
              <a:rPr lang="en-US" sz="2000" dirty="0" smtClean="0"/>
              <a:t>Scripting; </a:t>
            </a:r>
            <a:r>
              <a:rPr lang="en-US" sz="2000" b="1" dirty="0"/>
              <a:t>MPI</a:t>
            </a:r>
            <a:r>
              <a:rPr lang="en-US" sz="2000" dirty="0"/>
              <a:t> fastest </a:t>
            </a:r>
            <a:endParaRPr lang="en-US" sz="2000" dirty="0" smtClean="0"/>
          </a:p>
          <a:p>
            <a:r>
              <a:rPr lang="en-US" sz="2000" b="1" dirty="0" smtClean="0"/>
              <a:t>Spark</a:t>
            </a:r>
            <a:r>
              <a:rPr lang="en-US" sz="2000" dirty="0" smtClean="0"/>
              <a:t> </a:t>
            </a:r>
            <a:r>
              <a:rPr lang="en-US" sz="2000" dirty="0"/>
              <a:t>Iterative MapReduce, non optimal communication</a:t>
            </a:r>
            <a:br>
              <a:rPr lang="en-US" sz="2000" dirty="0"/>
            </a:br>
            <a:r>
              <a:rPr lang="en-US" sz="2000" b="1" dirty="0"/>
              <a:t>Harp</a:t>
            </a:r>
            <a:r>
              <a:rPr lang="en-US" sz="2000" dirty="0"/>
              <a:t> Hadoop plug in with ~MPI collectives </a:t>
            </a:r>
          </a:p>
        </p:txBody>
      </p:sp>
      <p:pic>
        <p:nvPicPr>
          <p:cNvPr id="3" name="Picture 2" descr="kmeans-harp-mpi-spark-speedup-efficienc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875" y="875043"/>
            <a:ext cx="7912473" cy="4395818"/>
          </a:xfrm>
          <a:prstGeom prst="rect">
            <a:avLst/>
          </a:prstGeom>
        </p:spPr>
      </p:pic>
    </p:spTree>
    <p:extLst>
      <p:ext uri="{BB962C8B-B14F-4D97-AF65-F5344CB8AC3E}">
        <p14:creationId xmlns:p14="http://schemas.microsoft.com/office/powerpoint/2010/main" val="20820359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smtClean="0"/>
              <a:t>Deterministic Annealing</a:t>
            </a:r>
            <a:br>
              <a:rPr lang="en-US" b="1" dirty="0" smtClean="0"/>
            </a:br>
            <a:r>
              <a:rPr lang="en-US" b="1" dirty="0" smtClean="0"/>
              <a:t>Algorithms</a:t>
            </a:r>
            <a:endParaRPr lang="en-US" b="1" dirty="0"/>
          </a:p>
        </p:txBody>
      </p:sp>
      <p:sp>
        <p:nvSpPr>
          <p:cNvPr id="5" name="Subtitle 4"/>
          <p:cNvSpPr>
            <a:spLocks noGrp="1"/>
          </p:cNvSpPr>
          <p:nvPr>
            <p:ph type="subTitle" idx="1"/>
          </p:nvPr>
        </p:nvSpPr>
        <p:spPr/>
        <p:txBody>
          <a:bodyPr/>
          <a:lstStyle/>
          <a:p>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34</a:t>
            </a:fld>
            <a:endParaRPr lang="en-US"/>
          </a:p>
        </p:txBody>
      </p:sp>
    </p:spTree>
    <p:extLst>
      <p:ext uri="{BB962C8B-B14F-4D97-AF65-F5344CB8AC3E}">
        <p14:creationId xmlns:p14="http://schemas.microsoft.com/office/powerpoint/2010/main" val="30828547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
            <a:ext cx="8229600" cy="935851"/>
          </a:xfrm>
        </p:spPr>
        <p:txBody>
          <a:bodyPr/>
          <a:lstStyle/>
          <a:p>
            <a:r>
              <a:rPr lang="en-US" b="1" dirty="0" smtClean="0"/>
              <a:t>Some Motivation</a:t>
            </a:r>
            <a:endParaRPr lang="en-US" b="1" dirty="0"/>
          </a:p>
        </p:txBody>
      </p:sp>
      <p:sp>
        <p:nvSpPr>
          <p:cNvPr id="3" name="Content Placeholder 2"/>
          <p:cNvSpPr>
            <a:spLocks noGrp="1"/>
          </p:cNvSpPr>
          <p:nvPr>
            <p:ph idx="1"/>
          </p:nvPr>
        </p:nvSpPr>
        <p:spPr>
          <a:xfrm>
            <a:off x="0" y="762000"/>
            <a:ext cx="9067800" cy="3838116"/>
          </a:xfrm>
        </p:spPr>
        <p:txBody>
          <a:bodyPr>
            <a:normAutofit fontScale="77500" lnSpcReduction="20000"/>
          </a:bodyPr>
          <a:lstStyle/>
          <a:p>
            <a:r>
              <a:rPr lang="en-US" dirty="0" smtClean="0">
                <a:solidFill>
                  <a:srgbClr val="FF0000"/>
                </a:solidFill>
              </a:rPr>
              <a:t>Big Data </a:t>
            </a:r>
            <a:r>
              <a:rPr lang="en-US" dirty="0" smtClean="0"/>
              <a:t>requires </a:t>
            </a:r>
            <a:r>
              <a:rPr lang="en-US" dirty="0" smtClean="0">
                <a:solidFill>
                  <a:srgbClr val="FF0000"/>
                </a:solidFill>
              </a:rPr>
              <a:t>high performance </a:t>
            </a:r>
            <a:r>
              <a:rPr lang="en-US" dirty="0" smtClean="0"/>
              <a:t>– achieve with parallel computing</a:t>
            </a:r>
          </a:p>
          <a:p>
            <a:r>
              <a:rPr lang="en-US" dirty="0" smtClean="0">
                <a:solidFill>
                  <a:srgbClr val="FF0000"/>
                </a:solidFill>
              </a:rPr>
              <a:t>Big Data </a:t>
            </a:r>
            <a:r>
              <a:rPr lang="en-US" dirty="0" smtClean="0"/>
              <a:t>sometimes requires </a:t>
            </a:r>
            <a:r>
              <a:rPr lang="en-US" dirty="0" smtClean="0">
                <a:solidFill>
                  <a:srgbClr val="FF0000"/>
                </a:solidFill>
              </a:rPr>
              <a:t>robust algorithms </a:t>
            </a:r>
            <a:r>
              <a:rPr lang="en-US" dirty="0" smtClean="0"/>
              <a:t>as more opportunity to make mistakes</a:t>
            </a:r>
          </a:p>
          <a:p>
            <a:r>
              <a:rPr lang="en-US" sz="3200" b="1" dirty="0" smtClean="0">
                <a:solidFill>
                  <a:srgbClr val="FF0000"/>
                </a:solidFill>
              </a:rPr>
              <a:t>Deterministic </a:t>
            </a:r>
            <a:r>
              <a:rPr lang="en-US" sz="3200" b="1" dirty="0">
                <a:solidFill>
                  <a:srgbClr val="FF0000"/>
                </a:solidFill>
              </a:rPr>
              <a:t>annealing (DA)  </a:t>
            </a:r>
            <a:r>
              <a:rPr lang="en-US" sz="3200" dirty="0"/>
              <a:t>is one of better approaches </a:t>
            </a:r>
            <a:r>
              <a:rPr lang="en-US" sz="3200" dirty="0" smtClean="0"/>
              <a:t>to robust optimization</a:t>
            </a:r>
          </a:p>
          <a:p>
            <a:pPr lvl="1"/>
            <a:r>
              <a:rPr lang="en-US" sz="3100" dirty="0"/>
              <a:t>Started as “Elastic Net” by Durbin for Travelling Salesman Problem TSP</a:t>
            </a:r>
          </a:p>
          <a:p>
            <a:pPr lvl="1"/>
            <a:r>
              <a:rPr lang="en-US" sz="3100" dirty="0" smtClean="0"/>
              <a:t>Tends to remove </a:t>
            </a:r>
            <a:r>
              <a:rPr lang="en-US" sz="3100" dirty="0"/>
              <a:t>local </a:t>
            </a:r>
            <a:r>
              <a:rPr lang="en-US" sz="3100" dirty="0" smtClean="0"/>
              <a:t>optima</a:t>
            </a:r>
          </a:p>
          <a:p>
            <a:pPr lvl="1"/>
            <a:r>
              <a:rPr lang="en-US" sz="3100" dirty="0" smtClean="0"/>
              <a:t>Addresses overfitting</a:t>
            </a:r>
          </a:p>
          <a:p>
            <a:pPr lvl="1"/>
            <a:r>
              <a:rPr lang="en-US" sz="3100" dirty="0" smtClean="0"/>
              <a:t>Much Faster than simulated annealing</a:t>
            </a:r>
          </a:p>
          <a:p>
            <a:pPr lvl="1"/>
            <a:endParaRPr lang="en-US" dirty="0"/>
          </a:p>
          <a:p>
            <a:endParaRPr lang="en-US" dirty="0"/>
          </a:p>
        </p:txBody>
      </p:sp>
      <p:sp>
        <p:nvSpPr>
          <p:cNvPr id="4" name="TextBox 3"/>
          <p:cNvSpPr txBox="1"/>
          <p:nvPr/>
        </p:nvSpPr>
        <p:spPr>
          <a:xfrm>
            <a:off x="0" y="4603164"/>
            <a:ext cx="6042942" cy="2215991"/>
          </a:xfrm>
          <a:prstGeom prst="rect">
            <a:avLst/>
          </a:prstGeom>
          <a:noFill/>
          <a:ln w="28575">
            <a:solidFill>
              <a:schemeClr val="tx1"/>
            </a:solidFill>
          </a:ln>
        </p:spPr>
        <p:txBody>
          <a:bodyPr wrap="square" lIns="0" rIns="0" rtlCol="0">
            <a:spAutoFit/>
          </a:bodyPr>
          <a:lstStyle/>
          <a:p>
            <a:pPr marL="285750" indent="-285750">
              <a:buFont typeface="Arial" pitchFamily="34" charset="0"/>
              <a:buChar char="•"/>
            </a:pPr>
            <a:r>
              <a:rPr lang="en-US" sz="2200" dirty="0" smtClean="0"/>
              <a:t>Physics </a:t>
            </a:r>
            <a:r>
              <a:rPr lang="en-US" sz="2200" dirty="0"/>
              <a:t>systems find true lowest energy state if you </a:t>
            </a:r>
            <a:r>
              <a:rPr lang="en-US" sz="2200" dirty="0" smtClean="0"/>
              <a:t>anneal i.e</a:t>
            </a:r>
            <a:r>
              <a:rPr lang="en-US" sz="2200" dirty="0"/>
              <a:t>. you equilibrate at each temperature as you </a:t>
            </a:r>
            <a:r>
              <a:rPr lang="en-US" sz="2200" dirty="0" smtClean="0"/>
              <a:t>cool</a:t>
            </a:r>
          </a:p>
          <a:p>
            <a:pPr marL="285750" indent="-285750">
              <a:buFont typeface="Arial" pitchFamily="34" charset="0"/>
              <a:buChar char="•"/>
            </a:pPr>
            <a:r>
              <a:rPr lang="en-US" sz="2400" dirty="0" smtClean="0"/>
              <a:t>Uses</a:t>
            </a:r>
            <a:r>
              <a:rPr lang="en-US" sz="2400" dirty="0" smtClean="0">
                <a:solidFill>
                  <a:srgbClr val="FF0000"/>
                </a:solidFill>
              </a:rPr>
              <a:t> mean </a:t>
            </a:r>
            <a:r>
              <a:rPr lang="en-US" sz="2400" dirty="0">
                <a:solidFill>
                  <a:srgbClr val="FF0000"/>
                </a:solidFill>
              </a:rPr>
              <a:t>field </a:t>
            </a:r>
            <a:r>
              <a:rPr lang="en-US" sz="2400" dirty="0"/>
              <a:t>approximation, which is also used in “Variational Bayes” and “Variational inference”</a:t>
            </a:r>
            <a:endParaRPr lang="en-US" sz="22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2942" y="3148191"/>
            <a:ext cx="3085818" cy="367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32848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38200"/>
          </a:xfrm>
        </p:spPr>
        <p:txBody>
          <a:bodyPr/>
          <a:lstStyle/>
          <a:p>
            <a:r>
              <a:rPr lang="en-US" b="1" dirty="0" smtClean="0"/>
              <a:t>(Deterministic) Annealing</a:t>
            </a:r>
            <a:endParaRPr lang="en-US" b="1" dirty="0"/>
          </a:p>
        </p:txBody>
      </p:sp>
      <p:sp>
        <p:nvSpPr>
          <p:cNvPr id="3" name="Content Placeholder 2"/>
          <p:cNvSpPr>
            <a:spLocks noGrp="1"/>
          </p:cNvSpPr>
          <p:nvPr>
            <p:ph idx="1"/>
          </p:nvPr>
        </p:nvSpPr>
        <p:spPr>
          <a:xfrm>
            <a:off x="3113" y="684661"/>
            <a:ext cx="9067800" cy="1828800"/>
          </a:xfrm>
        </p:spPr>
        <p:txBody>
          <a:bodyPr/>
          <a:lstStyle/>
          <a:p>
            <a:r>
              <a:rPr lang="en-US" sz="2400" dirty="0" smtClean="0"/>
              <a:t>Find minimum at high temperature when trivial</a:t>
            </a:r>
          </a:p>
          <a:p>
            <a:r>
              <a:rPr lang="en-US" sz="2400" dirty="0" smtClean="0"/>
              <a:t>Small change avoiding local minima as lower temperature</a:t>
            </a:r>
          </a:p>
          <a:p>
            <a:r>
              <a:rPr lang="en-US" sz="2400" dirty="0" smtClean="0"/>
              <a:t>Typically gets better answers than standard libraries- R and Mahout</a:t>
            </a:r>
          </a:p>
          <a:p>
            <a:r>
              <a:rPr lang="en-US" sz="2400" dirty="0" smtClean="0"/>
              <a:t>And can be parallelized and put on GPU’s etc.</a:t>
            </a:r>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36</a:t>
            </a:fld>
            <a:endParaRPr lang="en-US"/>
          </a:p>
        </p:txBody>
      </p:sp>
      <p:pic>
        <p:nvPicPr>
          <p:cNvPr id="2051" name="Picture 3" descr="C:\Users\Geoffrey Fox\Desktop\Untitled.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5" y="2679970"/>
            <a:ext cx="7191376" cy="4123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5234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229600" cy="685800"/>
          </a:xfrm>
        </p:spPr>
        <p:txBody>
          <a:bodyPr>
            <a:normAutofit fontScale="90000"/>
          </a:bodyPr>
          <a:lstStyle/>
          <a:p>
            <a:r>
              <a:rPr lang="en-US" b="1" dirty="0" smtClean="0"/>
              <a:t>General Features of DA</a:t>
            </a:r>
            <a:endParaRPr lang="en-US" b="1" dirty="0"/>
          </a:p>
        </p:txBody>
      </p:sp>
      <p:sp>
        <p:nvSpPr>
          <p:cNvPr id="3" name="Content Placeholder 2"/>
          <p:cNvSpPr>
            <a:spLocks noGrp="1"/>
          </p:cNvSpPr>
          <p:nvPr>
            <p:ph idx="1"/>
          </p:nvPr>
        </p:nvSpPr>
        <p:spPr>
          <a:xfrm>
            <a:off x="0" y="609600"/>
            <a:ext cx="9033933" cy="5638800"/>
          </a:xfrm>
        </p:spPr>
        <p:txBody>
          <a:bodyPr>
            <a:noAutofit/>
          </a:bodyPr>
          <a:lstStyle/>
          <a:p>
            <a:pPr>
              <a:spcBef>
                <a:spcPts val="300"/>
              </a:spcBef>
            </a:pPr>
            <a:r>
              <a:rPr lang="en-US" sz="2800" dirty="0" smtClean="0"/>
              <a:t>In </a:t>
            </a:r>
            <a:r>
              <a:rPr lang="en-US" sz="2800" dirty="0"/>
              <a:t>many problems, decreasing temperature is classic </a:t>
            </a:r>
            <a:r>
              <a:rPr lang="en-US" sz="2800" dirty="0" err="1">
                <a:solidFill>
                  <a:srgbClr val="FF0000"/>
                </a:solidFill>
              </a:rPr>
              <a:t>multiscale</a:t>
            </a:r>
            <a:r>
              <a:rPr lang="en-US" sz="2800" dirty="0"/>
              <a:t> – finer resolution </a:t>
            </a:r>
            <a:r>
              <a:rPr lang="en-US" sz="2800" dirty="0" smtClean="0"/>
              <a:t>(√T </a:t>
            </a:r>
            <a:r>
              <a:rPr lang="en-US" sz="2800" dirty="0"/>
              <a:t>is “just” distance scale</a:t>
            </a:r>
            <a:r>
              <a:rPr lang="en-US" sz="2800" dirty="0" smtClean="0"/>
              <a:t>)</a:t>
            </a:r>
          </a:p>
          <a:p>
            <a:pPr>
              <a:spcBef>
                <a:spcPts val="300"/>
              </a:spcBef>
            </a:pPr>
            <a:r>
              <a:rPr lang="en-US" sz="2800" dirty="0" smtClean="0"/>
              <a:t>In </a:t>
            </a:r>
            <a:r>
              <a:rPr lang="en-US" sz="2800" dirty="0"/>
              <a:t>clustering √T </a:t>
            </a:r>
            <a:r>
              <a:rPr lang="en-US" sz="2800" dirty="0" smtClean="0"/>
              <a:t>is distance in space of points (and centroids), for MDS scale in mapped Euclidean space</a:t>
            </a:r>
          </a:p>
          <a:p>
            <a:pPr>
              <a:spcBef>
                <a:spcPts val="300"/>
              </a:spcBef>
            </a:pPr>
            <a:r>
              <a:rPr lang="en-US" sz="2800" b="1" dirty="0">
                <a:sym typeface="Symbol"/>
              </a:rPr>
              <a:t>T = </a:t>
            </a:r>
            <a:r>
              <a:rPr lang="en-US" sz="2800" dirty="0" smtClean="0">
                <a:latin typeface="Arial" pitchFamily="34" charset="0"/>
                <a:cs typeface="Arial" pitchFamily="34" charset="0"/>
                <a:sym typeface="Symbol"/>
              </a:rPr>
              <a:t>∞, </a:t>
            </a:r>
            <a:r>
              <a:rPr lang="en-US" sz="2800" dirty="0">
                <a:sym typeface="Symbol"/>
              </a:rPr>
              <a:t>all points are in same place </a:t>
            </a:r>
            <a:r>
              <a:rPr lang="en-US" sz="2800" dirty="0" smtClean="0">
                <a:sym typeface="Symbol"/>
              </a:rPr>
              <a:t>– the center of universe</a:t>
            </a:r>
          </a:p>
          <a:p>
            <a:pPr>
              <a:spcBef>
                <a:spcPts val="300"/>
              </a:spcBef>
            </a:pPr>
            <a:r>
              <a:rPr lang="en-US" sz="2800" dirty="0" smtClean="0">
                <a:sym typeface="Symbol"/>
              </a:rPr>
              <a:t>For MDS all Euclidean points are at center and distances are zero. For clustering, there is one cluster</a:t>
            </a:r>
          </a:p>
          <a:p>
            <a:pPr>
              <a:spcBef>
                <a:spcPts val="300"/>
              </a:spcBef>
            </a:pPr>
            <a:r>
              <a:rPr lang="en-US" sz="2800" dirty="0" smtClean="0">
                <a:sym typeface="Symbol"/>
              </a:rPr>
              <a:t>As Temperature lowered there are phase transitions in clustering cases where clusters split</a:t>
            </a:r>
          </a:p>
          <a:p>
            <a:pPr lvl="1">
              <a:spcBef>
                <a:spcPts val="300"/>
              </a:spcBef>
            </a:pPr>
            <a:r>
              <a:rPr lang="en-US" sz="2400" dirty="0" smtClean="0">
                <a:sym typeface="Symbol"/>
              </a:rPr>
              <a:t>Algorithm determines whether split needed as second derivative matrix singular</a:t>
            </a:r>
          </a:p>
          <a:p>
            <a:pPr>
              <a:spcBef>
                <a:spcPts val="300"/>
              </a:spcBef>
            </a:pPr>
            <a:r>
              <a:rPr lang="en-US" sz="2800" dirty="0" smtClean="0">
                <a:sym typeface="Symbol"/>
              </a:rPr>
              <a:t>Note DA has similar features to hierarchical methods and you do not have to specify a number of clusters; you need to specify a final distance scale</a:t>
            </a:r>
            <a:endParaRPr lang="en-US" sz="2800" dirty="0"/>
          </a:p>
        </p:txBody>
      </p:sp>
      <p:sp>
        <p:nvSpPr>
          <p:cNvPr id="4" name="Slide Number Placeholder 3"/>
          <p:cNvSpPr>
            <a:spLocks noGrp="1"/>
          </p:cNvSpPr>
          <p:nvPr>
            <p:ph type="sldNum" sz="quarter" idx="12"/>
          </p:nvPr>
        </p:nvSpPr>
        <p:spPr/>
        <p:txBody>
          <a:bodyPr/>
          <a:lstStyle/>
          <a:p>
            <a:pPr algn="r" rtl="0" fontAlgn="base">
              <a:spcBef>
                <a:spcPct val="0"/>
              </a:spcBef>
              <a:spcAft>
                <a:spcPct val="0"/>
              </a:spcAft>
              <a:defRPr/>
            </a:pPr>
            <a:fld id="{E076899D-FFC3-4469-9655-B235E84A17F8}" type="slidenum">
              <a:rPr lang="en-US" sz="1000" kern="1200" smtClean="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37</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extLst>
      <p:ext uri="{BB962C8B-B14F-4D97-AF65-F5344CB8AC3E}">
        <p14:creationId xmlns:p14="http://schemas.microsoft.com/office/powerpoint/2010/main" val="21554068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229600" cy="685800"/>
          </a:xfrm>
        </p:spPr>
        <p:txBody>
          <a:bodyPr>
            <a:normAutofit fontScale="90000"/>
          </a:bodyPr>
          <a:lstStyle/>
          <a:p>
            <a:r>
              <a:rPr lang="en-US" b="1" dirty="0" smtClean="0"/>
              <a:t>Basic Deterministic Annealing</a:t>
            </a:r>
            <a:endParaRPr lang="en-US" b="1" dirty="0"/>
          </a:p>
        </p:txBody>
      </p:sp>
      <p:sp>
        <p:nvSpPr>
          <p:cNvPr id="3" name="Content Placeholder 2"/>
          <p:cNvSpPr>
            <a:spLocks noGrp="1"/>
          </p:cNvSpPr>
          <p:nvPr>
            <p:ph idx="1"/>
          </p:nvPr>
        </p:nvSpPr>
        <p:spPr>
          <a:xfrm>
            <a:off x="0" y="533400"/>
            <a:ext cx="9144000" cy="5867400"/>
          </a:xfrm>
        </p:spPr>
        <p:txBody>
          <a:bodyPr>
            <a:noAutofit/>
          </a:bodyPr>
          <a:lstStyle/>
          <a:p>
            <a:pPr>
              <a:spcBef>
                <a:spcPts val="400"/>
              </a:spcBef>
            </a:pPr>
            <a:r>
              <a:rPr lang="en-US" sz="2600" b="1" dirty="0" smtClean="0">
                <a:solidFill>
                  <a:srgbClr val="FF0000"/>
                </a:solidFill>
              </a:rPr>
              <a:t>H</a:t>
            </a:r>
            <a:r>
              <a:rPr lang="en-US" sz="2600" dirty="0" smtClean="0">
                <a:solidFill>
                  <a:srgbClr val="FF0000"/>
                </a:solidFill>
              </a:rPr>
              <a:t>(</a:t>
            </a:r>
            <a:r>
              <a:rPr lang="en-US" sz="2600" u="sng" dirty="0">
                <a:solidFill>
                  <a:srgbClr val="FF0000"/>
                </a:solidFill>
                <a:sym typeface="Symbol"/>
              </a:rPr>
              <a:t></a:t>
            </a:r>
            <a:r>
              <a:rPr lang="en-US" sz="2600" dirty="0">
                <a:solidFill>
                  <a:srgbClr val="FF0000"/>
                </a:solidFill>
              </a:rPr>
              <a:t>)</a:t>
            </a:r>
            <a:r>
              <a:rPr lang="en-US" sz="2600" b="1" dirty="0" smtClean="0">
                <a:solidFill>
                  <a:srgbClr val="FF0000"/>
                </a:solidFill>
              </a:rPr>
              <a:t> </a:t>
            </a:r>
            <a:r>
              <a:rPr lang="en-US" sz="2600" b="1" dirty="0">
                <a:solidFill>
                  <a:srgbClr val="FF0000"/>
                </a:solidFill>
              </a:rPr>
              <a:t>is objective function </a:t>
            </a:r>
            <a:r>
              <a:rPr lang="en-US" sz="2600" dirty="0"/>
              <a:t>to be minimized as a function of parameters </a:t>
            </a:r>
            <a:r>
              <a:rPr lang="en-US" sz="2600" u="sng" dirty="0">
                <a:sym typeface="Symbol"/>
              </a:rPr>
              <a:t></a:t>
            </a:r>
            <a:r>
              <a:rPr lang="en-US" sz="2600" dirty="0">
                <a:sym typeface="Symbol"/>
              </a:rPr>
              <a:t> (as in Stress formula given earlier for MDS)</a:t>
            </a:r>
          </a:p>
          <a:p>
            <a:pPr>
              <a:spcBef>
                <a:spcPts val="400"/>
              </a:spcBef>
            </a:pPr>
            <a:r>
              <a:rPr lang="en-US" sz="2600" dirty="0" smtClean="0">
                <a:solidFill>
                  <a:srgbClr val="FF0000"/>
                </a:solidFill>
              </a:rPr>
              <a:t>Gibbs</a:t>
            </a:r>
            <a:r>
              <a:rPr lang="en-US" sz="2600" dirty="0" smtClean="0"/>
              <a:t> Distribution at Temperature T</a:t>
            </a:r>
            <a:br>
              <a:rPr lang="en-US" sz="2600" dirty="0" smtClean="0"/>
            </a:br>
            <a:r>
              <a:rPr lang="en-US" sz="2600" dirty="0" smtClean="0">
                <a:solidFill>
                  <a:srgbClr val="FF0000"/>
                </a:solidFill>
              </a:rPr>
              <a:t>P(</a:t>
            </a:r>
            <a:r>
              <a:rPr lang="en-US" sz="2600" u="sng" dirty="0" smtClean="0">
                <a:solidFill>
                  <a:srgbClr val="FF0000"/>
                </a:solidFill>
                <a:sym typeface="Symbol"/>
              </a:rPr>
              <a:t></a:t>
            </a:r>
            <a:r>
              <a:rPr lang="en-US" sz="2600" dirty="0" smtClean="0">
                <a:solidFill>
                  <a:srgbClr val="FF0000"/>
                </a:solidFill>
              </a:rPr>
              <a:t>) = exp( - H(</a:t>
            </a:r>
            <a:r>
              <a:rPr lang="en-US" sz="2600" u="sng" dirty="0" smtClean="0">
                <a:solidFill>
                  <a:srgbClr val="FF0000"/>
                </a:solidFill>
                <a:sym typeface="Symbol"/>
              </a:rPr>
              <a:t></a:t>
            </a:r>
            <a:r>
              <a:rPr lang="en-US" sz="2600" dirty="0" smtClean="0">
                <a:solidFill>
                  <a:srgbClr val="FF0000"/>
                </a:solidFill>
              </a:rPr>
              <a:t>)/T) / </a:t>
            </a:r>
            <a:r>
              <a:rPr lang="en-US" sz="2600" dirty="0" smtClean="0">
                <a:solidFill>
                  <a:srgbClr val="FF0000"/>
                </a:solidFill>
                <a:sym typeface="Symbol"/>
              </a:rPr>
              <a:t></a:t>
            </a:r>
            <a:r>
              <a:rPr lang="en-US" sz="2600" dirty="0" smtClean="0">
                <a:solidFill>
                  <a:srgbClr val="FF0000"/>
                </a:solidFill>
              </a:rPr>
              <a:t> d</a:t>
            </a:r>
            <a:r>
              <a:rPr lang="en-US" sz="2600" u="sng" dirty="0" smtClean="0">
                <a:solidFill>
                  <a:srgbClr val="FF0000"/>
                </a:solidFill>
                <a:sym typeface="Symbol"/>
              </a:rPr>
              <a:t></a:t>
            </a:r>
            <a:r>
              <a:rPr lang="en-US" sz="2600" dirty="0" smtClean="0">
                <a:solidFill>
                  <a:srgbClr val="FF0000"/>
                </a:solidFill>
              </a:rPr>
              <a:t> exp( - H(</a:t>
            </a:r>
            <a:r>
              <a:rPr lang="en-US" sz="2600" u="sng" dirty="0" smtClean="0">
                <a:solidFill>
                  <a:srgbClr val="FF0000"/>
                </a:solidFill>
                <a:sym typeface="Symbol"/>
              </a:rPr>
              <a:t></a:t>
            </a:r>
            <a:r>
              <a:rPr lang="en-US" sz="2600" dirty="0" smtClean="0">
                <a:solidFill>
                  <a:srgbClr val="FF0000"/>
                </a:solidFill>
              </a:rPr>
              <a:t>)/T)</a:t>
            </a:r>
          </a:p>
          <a:p>
            <a:pPr>
              <a:spcBef>
                <a:spcPts val="400"/>
              </a:spcBef>
            </a:pPr>
            <a:r>
              <a:rPr lang="en-US" sz="2600" dirty="0" smtClean="0"/>
              <a:t>Or </a:t>
            </a:r>
            <a:r>
              <a:rPr lang="en-US" sz="2600" dirty="0" smtClean="0">
                <a:solidFill>
                  <a:srgbClr val="FF0000"/>
                </a:solidFill>
              </a:rPr>
              <a:t>P(</a:t>
            </a:r>
            <a:r>
              <a:rPr lang="en-US" sz="2600" u="sng" dirty="0" smtClean="0">
                <a:solidFill>
                  <a:srgbClr val="FF0000"/>
                </a:solidFill>
                <a:sym typeface="Symbol"/>
              </a:rPr>
              <a:t></a:t>
            </a:r>
            <a:r>
              <a:rPr lang="en-US" sz="2600" dirty="0" smtClean="0">
                <a:solidFill>
                  <a:srgbClr val="FF0000"/>
                </a:solidFill>
              </a:rPr>
              <a:t>) = exp( - H(</a:t>
            </a:r>
            <a:r>
              <a:rPr lang="en-US" sz="2600" u="sng" dirty="0" smtClean="0">
                <a:solidFill>
                  <a:srgbClr val="FF0000"/>
                </a:solidFill>
                <a:sym typeface="Symbol"/>
              </a:rPr>
              <a:t></a:t>
            </a:r>
            <a:r>
              <a:rPr lang="en-US" sz="2600" dirty="0" smtClean="0">
                <a:solidFill>
                  <a:srgbClr val="FF0000"/>
                </a:solidFill>
              </a:rPr>
              <a:t>)/T + F/T ) </a:t>
            </a:r>
            <a:r>
              <a:rPr lang="en-US" sz="2600" dirty="0" smtClean="0"/>
              <a:t>				</a:t>
            </a:r>
          </a:p>
          <a:p>
            <a:pPr>
              <a:spcBef>
                <a:spcPts val="400"/>
              </a:spcBef>
            </a:pPr>
            <a:r>
              <a:rPr lang="en-US" sz="2600" dirty="0" smtClean="0"/>
              <a:t>Replace </a:t>
            </a:r>
            <a:r>
              <a:rPr lang="en-US" sz="2600" b="1" dirty="0">
                <a:solidFill>
                  <a:srgbClr val="FF0000"/>
                </a:solidFill>
              </a:rPr>
              <a:t>H</a:t>
            </a:r>
            <a:r>
              <a:rPr lang="en-US" sz="2600" dirty="0">
                <a:solidFill>
                  <a:srgbClr val="FF0000"/>
                </a:solidFill>
              </a:rPr>
              <a:t>(</a:t>
            </a:r>
            <a:r>
              <a:rPr lang="en-US" sz="2600" u="sng" dirty="0">
                <a:solidFill>
                  <a:srgbClr val="FF0000"/>
                </a:solidFill>
                <a:sym typeface="Symbol"/>
              </a:rPr>
              <a:t></a:t>
            </a:r>
            <a:r>
              <a:rPr lang="en-US" sz="2600" dirty="0">
                <a:solidFill>
                  <a:srgbClr val="FF0000"/>
                </a:solidFill>
              </a:rPr>
              <a:t>)</a:t>
            </a:r>
            <a:r>
              <a:rPr lang="en-US" sz="2600" b="1" dirty="0">
                <a:solidFill>
                  <a:srgbClr val="FF0000"/>
                </a:solidFill>
              </a:rPr>
              <a:t> </a:t>
            </a:r>
            <a:r>
              <a:rPr lang="en-US" sz="2600" dirty="0" smtClean="0"/>
              <a:t>by a smoothed version; the </a:t>
            </a:r>
            <a:r>
              <a:rPr lang="en-US" sz="2600" dirty="0" smtClean="0">
                <a:solidFill>
                  <a:srgbClr val="FF0000"/>
                </a:solidFill>
              </a:rPr>
              <a:t>Free Energy </a:t>
            </a:r>
            <a:r>
              <a:rPr lang="en-US" sz="2600" dirty="0" smtClean="0"/>
              <a:t>combining Objective Function and Entropy</a:t>
            </a:r>
            <a:br>
              <a:rPr lang="en-US" sz="2600" dirty="0" smtClean="0"/>
            </a:br>
            <a:r>
              <a:rPr lang="en-US" sz="2600" dirty="0" smtClean="0">
                <a:solidFill>
                  <a:srgbClr val="FF0000"/>
                </a:solidFill>
              </a:rPr>
              <a:t>F</a:t>
            </a:r>
            <a:r>
              <a:rPr lang="en-US" sz="2600" baseline="-25000" dirty="0" smtClean="0">
                <a:solidFill>
                  <a:srgbClr val="FF0000"/>
                </a:solidFill>
              </a:rPr>
              <a:t> </a:t>
            </a:r>
            <a:r>
              <a:rPr lang="en-US" sz="2600" dirty="0" smtClean="0">
                <a:solidFill>
                  <a:srgbClr val="FF0000"/>
                </a:solidFill>
              </a:rPr>
              <a:t>= &lt; H</a:t>
            </a:r>
            <a:r>
              <a:rPr lang="en-US" sz="2600" baseline="-25000" dirty="0" smtClean="0">
                <a:solidFill>
                  <a:srgbClr val="FF0000"/>
                </a:solidFill>
              </a:rPr>
              <a:t> </a:t>
            </a:r>
            <a:r>
              <a:rPr lang="en-US" sz="2600" dirty="0" smtClean="0">
                <a:solidFill>
                  <a:srgbClr val="FF0000"/>
                </a:solidFill>
              </a:rPr>
              <a:t>- T S(P) &gt; = </a:t>
            </a:r>
            <a:r>
              <a:rPr lang="en-US" sz="2600" dirty="0" smtClean="0">
                <a:solidFill>
                  <a:srgbClr val="FF0000"/>
                </a:solidFill>
                <a:sym typeface="Symbol"/>
              </a:rPr>
              <a:t></a:t>
            </a:r>
            <a:r>
              <a:rPr lang="en-US" sz="2600" dirty="0" smtClean="0">
                <a:solidFill>
                  <a:srgbClr val="FF0000"/>
                </a:solidFill>
              </a:rPr>
              <a:t> d</a:t>
            </a:r>
            <a:r>
              <a:rPr lang="en-US" sz="2600" u="sng" dirty="0" smtClean="0">
                <a:solidFill>
                  <a:srgbClr val="FF0000"/>
                </a:solidFill>
                <a:sym typeface="Symbol"/>
              </a:rPr>
              <a:t></a:t>
            </a:r>
            <a:r>
              <a:rPr lang="en-US" sz="2600" dirty="0" smtClean="0">
                <a:solidFill>
                  <a:srgbClr val="FF0000"/>
                </a:solidFill>
              </a:rPr>
              <a:t> {P(</a:t>
            </a:r>
            <a:r>
              <a:rPr lang="en-US" sz="2600" u="sng" dirty="0" smtClean="0">
                <a:solidFill>
                  <a:srgbClr val="FF0000"/>
                </a:solidFill>
                <a:sym typeface="Symbol"/>
              </a:rPr>
              <a:t></a:t>
            </a:r>
            <a:r>
              <a:rPr lang="en-US" sz="2600" dirty="0" smtClean="0">
                <a:solidFill>
                  <a:srgbClr val="FF0000"/>
                </a:solidFill>
              </a:rPr>
              <a:t>)H</a:t>
            </a:r>
            <a:r>
              <a:rPr lang="en-US" sz="2600" baseline="-25000" dirty="0" smtClean="0">
                <a:solidFill>
                  <a:srgbClr val="FF0000"/>
                </a:solidFill>
              </a:rPr>
              <a:t> </a:t>
            </a:r>
            <a:r>
              <a:rPr lang="en-US" sz="2600" dirty="0" smtClean="0">
                <a:solidFill>
                  <a:srgbClr val="FF0000"/>
                </a:solidFill>
              </a:rPr>
              <a:t>+ T P(</a:t>
            </a:r>
            <a:r>
              <a:rPr lang="en-US" sz="2600" u="sng" dirty="0" smtClean="0">
                <a:solidFill>
                  <a:srgbClr val="FF0000"/>
                </a:solidFill>
                <a:sym typeface="Symbol"/>
              </a:rPr>
              <a:t></a:t>
            </a:r>
            <a:r>
              <a:rPr lang="en-US" sz="2600" dirty="0" smtClean="0">
                <a:solidFill>
                  <a:srgbClr val="FF0000"/>
                </a:solidFill>
              </a:rPr>
              <a:t>) </a:t>
            </a:r>
            <a:r>
              <a:rPr lang="en-US" sz="2600" dirty="0" err="1" smtClean="0">
                <a:solidFill>
                  <a:srgbClr val="FF0000"/>
                </a:solidFill>
              </a:rPr>
              <a:t>lnP</a:t>
            </a:r>
            <a:r>
              <a:rPr lang="en-US" sz="2600" dirty="0" smtClean="0">
                <a:solidFill>
                  <a:srgbClr val="FF0000"/>
                </a:solidFill>
              </a:rPr>
              <a:t>(</a:t>
            </a:r>
            <a:r>
              <a:rPr lang="en-US" sz="2600" u="sng" dirty="0" smtClean="0">
                <a:solidFill>
                  <a:srgbClr val="FF0000"/>
                </a:solidFill>
                <a:sym typeface="Symbol"/>
              </a:rPr>
              <a:t></a:t>
            </a:r>
            <a:r>
              <a:rPr lang="en-US" sz="2600" dirty="0" smtClean="0">
                <a:solidFill>
                  <a:srgbClr val="FF0000"/>
                </a:solidFill>
              </a:rPr>
              <a:t>)}</a:t>
            </a:r>
          </a:p>
          <a:p>
            <a:pPr>
              <a:spcBef>
                <a:spcPts val="400"/>
              </a:spcBef>
            </a:pPr>
            <a:r>
              <a:rPr lang="en-US" sz="2600" dirty="0" smtClean="0">
                <a:solidFill>
                  <a:srgbClr val="FF0000"/>
                </a:solidFill>
                <a:sym typeface="Symbol"/>
              </a:rPr>
              <a:t>Simulated annealing </a:t>
            </a:r>
            <a:r>
              <a:rPr lang="en-US" sz="2600" dirty="0" smtClean="0">
                <a:sym typeface="Symbol"/>
              </a:rPr>
              <a:t>performs these integrals by Monte Carlo</a:t>
            </a:r>
          </a:p>
          <a:p>
            <a:pPr>
              <a:spcBef>
                <a:spcPts val="400"/>
              </a:spcBef>
            </a:pPr>
            <a:r>
              <a:rPr lang="en-US" sz="2600" dirty="0" smtClean="0">
                <a:solidFill>
                  <a:srgbClr val="FF0000"/>
                </a:solidFill>
                <a:sym typeface="Symbol"/>
              </a:rPr>
              <a:t>Deterministic annealing </a:t>
            </a:r>
            <a:r>
              <a:rPr lang="en-US" sz="2600" dirty="0" smtClean="0">
                <a:sym typeface="Symbol"/>
              </a:rPr>
              <a:t>corresponds to doing integrals analytically (by mean field approximation) and is much </a:t>
            </a:r>
            <a:r>
              <a:rPr lang="en-US" sz="2600" dirty="0" err="1" smtClean="0">
                <a:sym typeface="Symbol"/>
              </a:rPr>
              <a:t>much</a:t>
            </a:r>
            <a:r>
              <a:rPr lang="en-US" sz="2600" dirty="0" smtClean="0">
                <a:sym typeface="Symbol"/>
              </a:rPr>
              <a:t> faster </a:t>
            </a:r>
          </a:p>
          <a:p>
            <a:pPr>
              <a:spcBef>
                <a:spcPts val="400"/>
              </a:spcBef>
            </a:pPr>
            <a:r>
              <a:rPr lang="en-US" sz="2600" dirty="0" smtClean="0">
                <a:sym typeface="Symbol"/>
              </a:rPr>
              <a:t>In each case temperature is lowered slowly – say by a factor 0.95 to 0.9999 at each iteration</a:t>
            </a:r>
          </a:p>
        </p:txBody>
      </p:sp>
    </p:spTree>
    <p:extLst>
      <p:ext uri="{BB962C8B-B14F-4D97-AF65-F5344CB8AC3E}">
        <p14:creationId xmlns:p14="http://schemas.microsoft.com/office/powerpoint/2010/main" val="32810610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39</a:t>
            </a:fld>
            <a:endParaRPr lang="en-US"/>
          </a:p>
        </p:txBody>
      </p:sp>
      <p:pic>
        <p:nvPicPr>
          <p:cNvPr id="10242" name="Picture 2" descr="C:\Users\Geoffrey Fox\Downloads\haixu_100K_K2.png"/>
          <p:cNvPicPr>
            <a:picLocks noChangeAspect="1" noChangeArrowheads="1"/>
          </p:cNvPicPr>
          <p:nvPr/>
        </p:nvPicPr>
        <p:blipFill rotWithShape="1">
          <a:blip r:embed="rId2">
            <a:extLst>
              <a:ext uri="{28A0092B-C50C-407E-A947-70E740481C1C}">
                <a14:useLocalDpi xmlns:a14="http://schemas.microsoft.com/office/drawing/2010/main" val="0"/>
              </a:ext>
            </a:extLst>
          </a:blip>
          <a:srcRect l="5671" r="32641"/>
          <a:stretch/>
        </p:blipFill>
        <p:spPr bwMode="auto">
          <a:xfrm>
            <a:off x="22761" y="0"/>
            <a:ext cx="764131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0" y="457200"/>
            <a:ext cx="4572000" cy="2133600"/>
          </a:xfrm>
          <a:solidFill>
            <a:schemeClr val="bg1"/>
          </a:solidFill>
        </p:spPr>
        <p:txBody>
          <a:bodyPr>
            <a:normAutofit lnSpcReduction="10000"/>
          </a:bodyPr>
          <a:lstStyle/>
          <a:p>
            <a:r>
              <a:rPr lang="en-US" dirty="0" smtClean="0"/>
              <a:t>Start at T= “</a:t>
            </a:r>
            <a:r>
              <a:rPr lang="en-US" dirty="0" smtClean="0">
                <a:sym typeface="Symbol"/>
              </a:rPr>
              <a:t>” with 1 Cluster</a:t>
            </a:r>
          </a:p>
          <a:p>
            <a:r>
              <a:rPr lang="en-US" dirty="0" smtClean="0">
                <a:sym typeface="Symbol"/>
              </a:rPr>
              <a:t>Decrease T, Clusters emerge at instabilities</a:t>
            </a:r>
            <a:endParaRPr lang="en-US" dirty="0"/>
          </a:p>
        </p:txBody>
      </p:sp>
    </p:spTree>
    <p:extLst>
      <p:ext uri="{BB962C8B-B14F-4D97-AF65-F5344CB8AC3E}">
        <p14:creationId xmlns:p14="http://schemas.microsoft.com/office/powerpoint/2010/main" val="14081265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734"/>
            <a:ext cx="9144000" cy="609600"/>
          </a:xfrm>
        </p:spPr>
        <p:txBody>
          <a:bodyPr>
            <a:normAutofit fontScale="90000"/>
          </a:bodyPr>
          <a:lstStyle/>
          <a:p>
            <a:r>
              <a:rPr lang="en-US" dirty="0" smtClean="0"/>
              <a:t>McKinsey Institute on Big Data Jobs</a:t>
            </a:r>
            <a:endParaRPr lang="en-US" dirty="0"/>
          </a:p>
        </p:txBody>
      </p:sp>
      <p:sp>
        <p:nvSpPr>
          <p:cNvPr id="4" name="Content Placeholder 3"/>
          <p:cNvSpPr>
            <a:spLocks noGrp="1"/>
          </p:cNvSpPr>
          <p:nvPr>
            <p:ph idx="1"/>
          </p:nvPr>
        </p:nvSpPr>
        <p:spPr>
          <a:xfrm>
            <a:off x="-17172" y="4114800"/>
            <a:ext cx="9144000" cy="2329173"/>
          </a:xfrm>
        </p:spPr>
        <p:txBody>
          <a:bodyPr>
            <a:normAutofit lnSpcReduction="10000"/>
          </a:bodyPr>
          <a:lstStyle/>
          <a:p>
            <a:r>
              <a:rPr lang="en-US" sz="2200" dirty="0"/>
              <a:t>There will be a shortage of talent necessary for organizations to take advantage of big data. By 2018, the United States alone could face a shortage of 140,000 to 190,000 people with deep analytical skills as well as 1.5 million managers and analysts with the know-how to use the analysis of big data to make effective decisions</a:t>
            </a:r>
            <a:r>
              <a:rPr lang="en-US" sz="2200" dirty="0" smtClean="0"/>
              <a:t>.</a:t>
            </a:r>
          </a:p>
          <a:p>
            <a:r>
              <a:rPr lang="en-US" sz="2200" dirty="0" smtClean="0"/>
              <a:t>Perhaps Informatics/ILS aimed at 1.5 million jobs. Computer Science covers the 140,000 to 190,000</a:t>
            </a:r>
            <a:endParaRPr lang="en-US" sz="2200" dirty="0"/>
          </a:p>
        </p:txBody>
      </p:sp>
      <p:sp>
        <p:nvSpPr>
          <p:cNvPr id="3" name="Slide Number Placeholder 2"/>
          <p:cNvSpPr>
            <a:spLocks noGrp="1"/>
          </p:cNvSpPr>
          <p:nvPr>
            <p:ph type="sldNum" sz="quarter" idx="12"/>
          </p:nvPr>
        </p:nvSpPr>
        <p:spPr/>
        <p:txBody>
          <a:bodyPr/>
          <a:lstStyle/>
          <a:p>
            <a:fld id="{D8CFE096-9650-498C-990C-20F2420C253B}" type="slidenum">
              <a:rPr lang="en-US" smtClean="0">
                <a:solidFill>
                  <a:srgbClr val="000000"/>
                </a:solidFill>
              </a:rPr>
              <a:pPr/>
              <a:t>4</a:t>
            </a:fld>
            <a:endParaRPr lang="en-US" dirty="0">
              <a:solidFill>
                <a:srgbClr val="000000"/>
              </a:solidFill>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9260"/>
          <a:stretch/>
        </p:blipFill>
        <p:spPr bwMode="auto">
          <a:xfrm>
            <a:off x="772732" y="609600"/>
            <a:ext cx="7010400" cy="356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278228" y="6234875"/>
            <a:ext cx="6553200" cy="369332"/>
          </a:xfrm>
          <a:prstGeom prst="rect">
            <a:avLst/>
          </a:prstGeom>
        </p:spPr>
        <p:txBody>
          <a:bodyPr wrap="square">
            <a:spAutoFit/>
          </a:bodyPr>
          <a:lstStyle/>
          <a:p>
            <a:r>
              <a:rPr lang="en-US" dirty="0">
                <a:solidFill>
                  <a:srgbClr val="000000"/>
                </a:solidFill>
              </a:rPr>
              <a:t>http://www.mckinsey.com/mgi/publications/big_data/index.asp.</a:t>
            </a:r>
          </a:p>
        </p:txBody>
      </p:sp>
    </p:spTree>
    <p:extLst>
      <p:ext uri="{BB962C8B-B14F-4D97-AF65-F5344CB8AC3E}">
        <p14:creationId xmlns:p14="http://schemas.microsoft.com/office/powerpoint/2010/main" val="30634085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40</a:t>
            </a:fld>
            <a:endParaRPr lang="en-US"/>
          </a:p>
        </p:txBody>
      </p:sp>
      <p:pic>
        <p:nvPicPr>
          <p:cNvPr id="11266" name="Picture 2" descr="C:\Users\Geoffrey Fox\Downloads\haixu_100K_K4.png"/>
          <p:cNvPicPr>
            <a:picLocks noChangeAspect="1" noChangeArrowheads="1"/>
          </p:cNvPicPr>
          <p:nvPr/>
        </p:nvPicPr>
        <p:blipFill rotWithShape="1">
          <a:blip r:embed="rId2">
            <a:extLst>
              <a:ext uri="{28A0092B-C50C-407E-A947-70E740481C1C}">
                <a14:useLocalDpi xmlns:a14="http://schemas.microsoft.com/office/drawing/2010/main" val="0"/>
              </a:ext>
            </a:extLst>
          </a:blip>
          <a:srcRect l="7134" r="23195"/>
          <a:stretch/>
        </p:blipFill>
        <p:spPr bwMode="auto">
          <a:xfrm>
            <a:off x="0" y="0"/>
            <a:ext cx="863010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2086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41</a:t>
            </a:fld>
            <a:endParaRPr lang="en-US"/>
          </a:p>
        </p:txBody>
      </p:sp>
      <p:pic>
        <p:nvPicPr>
          <p:cNvPr id="8194" name="Picture 2" descr="C:\Users\Geoffrey Fox\Downloads\haixu_100K_K6B.png"/>
          <p:cNvPicPr>
            <a:picLocks noChangeAspect="1" noChangeArrowheads="1"/>
          </p:cNvPicPr>
          <p:nvPr/>
        </p:nvPicPr>
        <p:blipFill rotWithShape="1">
          <a:blip r:embed="rId2">
            <a:extLst>
              <a:ext uri="{28A0092B-C50C-407E-A947-70E740481C1C}">
                <a14:useLocalDpi xmlns:a14="http://schemas.microsoft.com/office/drawing/2010/main" val="0"/>
              </a:ext>
            </a:extLst>
          </a:blip>
          <a:srcRect r="15486"/>
          <a:stretch/>
        </p:blipFill>
        <p:spPr bwMode="auto">
          <a:xfrm>
            <a:off x="0" y="-2866"/>
            <a:ext cx="9067800" cy="6870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7485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
            <a:ext cx="8229600" cy="749808"/>
          </a:xfrm>
        </p:spPr>
        <p:txBody>
          <a:bodyPr>
            <a:noAutofit/>
          </a:bodyPr>
          <a:lstStyle/>
          <a:p>
            <a:r>
              <a:rPr lang="en-US" sz="3600" b="1" dirty="0" smtClean="0"/>
              <a:t>Some Uses of Deterministic Annealing</a:t>
            </a:r>
            <a:endParaRPr lang="en-US" sz="3600" b="1" dirty="0"/>
          </a:p>
        </p:txBody>
      </p:sp>
      <p:sp>
        <p:nvSpPr>
          <p:cNvPr id="3" name="Content Placeholder 2"/>
          <p:cNvSpPr>
            <a:spLocks noGrp="1"/>
          </p:cNvSpPr>
          <p:nvPr>
            <p:ph idx="1"/>
          </p:nvPr>
        </p:nvSpPr>
        <p:spPr>
          <a:xfrm>
            <a:off x="0" y="533400"/>
            <a:ext cx="9144000" cy="5486400"/>
          </a:xfrm>
        </p:spPr>
        <p:txBody>
          <a:bodyPr>
            <a:noAutofit/>
          </a:bodyPr>
          <a:lstStyle/>
          <a:p>
            <a:pPr>
              <a:spcBef>
                <a:spcPts val="1200"/>
              </a:spcBef>
            </a:pPr>
            <a:r>
              <a:rPr lang="en-US" sz="2400" dirty="0" smtClean="0">
                <a:solidFill>
                  <a:srgbClr val="FF0000"/>
                </a:solidFill>
              </a:rPr>
              <a:t>Clustering</a:t>
            </a:r>
          </a:p>
          <a:p>
            <a:pPr lvl="1">
              <a:spcBef>
                <a:spcPts val="1200"/>
              </a:spcBef>
            </a:pPr>
            <a:r>
              <a:rPr lang="en-US" sz="2000" dirty="0" smtClean="0">
                <a:solidFill>
                  <a:srgbClr val="FF0000"/>
                </a:solidFill>
              </a:rPr>
              <a:t>Vectors</a:t>
            </a:r>
            <a:r>
              <a:rPr lang="en-US" sz="2000" dirty="0" smtClean="0">
                <a:solidFill>
                  <a:srgbClr val="000000"/>
                </a:solidFill>
              </a:rPr>
              <a:t>:  Rose (</a:t>
            </a:r>
            <a:r>
              <a:rPr lang="en-US" sz="2000" dirty="0" err="1" smtClean="0">
                <a:solidFill>
                  <a:srgbClr val="000000"/>
                </a:solidFill>
              </a:rPr>
              <a:t>Gurewitz</a:t>
            </a:r>
            <a:r>
              <a:rPr lang="en-US" sz="2000" dirty="0" smtClean="0">
                <a:solidFill>
                  <a:srgbClr val="000000"/>
                </a:solidFill>
              </a:rPr>
              <a:t> and Fox) </a:t>
            </a:r>
          </a:p>
          <a:p>
            <a:pPr lvl="1">
              <a:spcBef>
                <a:spcPts val="1200"/>
              </a:spcBef>
            </a:pPr>
            <a:r>
              <a:rPr lang="en-US" sz="2000" dirty="0" smtClean="0">
                <a:solidFill>
                  <a:srgbClr val="FF0000"/>
                </a:solidFill>
              </a:rPr>
              <a:t>Clusters with fixed sizes </a:t>
            </a:r>
            <a:r>
              <a:rPr lang="en-US" sz="2000" dirty="0" smtClean="0">
                <a:solidFill>
                  <a:srgbClr val="000000"/>
                </a:solidFill>
              </a:rPr>
              <a:t>and no tails (Proteomics team at Broad)</a:t>
            </a:r>
          </a:p>
          <a:p>
            <a:pPr lvl="1">
              <a:spcBef>
                <a:spcPts val="1200"/>
              </a:spcBef>
            </a:pPr>
            <a:r>
              <a:rPr lang="en-US" sz="2000" dirty="0" smtClean="0">
                <a:solidFill>
                  <a:srgbClr val="FF0000"/>
                </a:solidFill>
              </a:rPr>
              <a:t>No Vectors</a:t>
            </a:r>
            <a:r>
              <a:rPr lang="en-US" sz="2000" dirty="0" smtClean="0">
                <a:solidFill>
                  <a:srgbClr val="000000"/>
                </a:solidFill>
              </a:rPr>
              <a:t>: Hofmann and </a:t>
            </a:r>
            <a:r>
              <a:rPr lang="en-US" sz="2000" dirty="0" err="1" smtClean="0">
                <a:solidFill>
                  <a:srgbClr val="000000"/>
                </a:solidFill>
              </a:rPr>
              <a:t>Buhmann</a:t>
            </a:r>
            <a:r>
              <a:rPr lang="en-US" sz="2000" dirty="0" smtClean="0">
                <a:solidFill>
                  <a:srgbClr val="000000"/>
                </a:solidFill>
              </a:rPr>
              <a:t> (Just use </a:t>
            </a:r>
            <a:r>
              <a:rPr lang="en-US" sz="2000" dirty="0" err="1" smtClean="0">
                <a:solidFill>
                  <a:srgbClr val="000000"/>
                </a:solidFill>
              </a:rPr>
              <a:t>pairwise</a:t>
            </a:r>
            <a:r>
              <a:rPr lang="en-US" sz="2000" dirty="0" smtClean="0">
                <a:solidFill>
                  <a:srgbClr val="000000"/>
                </a:solidFill>
              </a:rPr>
              <a:t> distances)</a:t>
            </a:r>
          </a:p>
          <a:p>
            <a:pPr>
              <a:spcBef>
                <a:spcPts val="1200"/>
              </a:spcBef>
            </a:pPr>
            <a:r>
              <a:rPr lang="en-US" sz="2400" dirty="0" smtClean="0">
                <a:solidFill>
                  <a:srgbClr val="FF0000"/>
                </a:solidFill>
              </a:rPr>
              <a:t>Dimension Reduction </a:t>
            </a:r>
            <a:r>
              <a:rPr lang="en-US" sz="2400" dirty="0" smtClean="0"/>
              <a:t>for visualization and analysis </a:t>
            </a:r>
          </a:p>
          <a:p>
            <a:pPr lvl="1">
              <a:spcBef>
                <a:spcPts val="1200"/>
              </a:spcBef>
            </a:pPr>
            <a:r>
              <a:rPr lang="en-US" sz="2000" dirty="0" smtClean="0">
                <a:solidFill>
                  <a:srgbClr val="FF0000"/>
                </a:solidFill>
              </a:rPr>
              <a:t>Vectors</a:t>
            </a:r>
            <a:r>
              <a:rPr lang="en-US" sz="2000" dirty="0" smtClean="0"/>
              <a:t>: GTM Generative Topographic Mapping</a:t>
            </a:r>
          </a:p>
          <a:p>
            <a:pPr lvl="1">
              <a:spcBef>
                <a:spcPts val="1200"/>
              </a:spcBef>
            </a:pPr>
            <a:r>
              <a:rPr lang="en-US" sz="2000" dirty="0" smtClean="0">
                <a:solidFill>
                  <a:srgbClr val="FF0000"/>
                </a:solidFill>
              </a:rPr>
              <a:t>No </a:t>
            </a:r>
            <a:r>
              <a:rPr lang="en-US" sz="2000" dirty="0">
                <a:solidFill>
                  <a:srgbClr val="FF0000"/>
                </a:solidFill>
              </a:rPr>
              <a:t>vectors </a:t>
            </a:r>
            <a:r>
              <a:rPr lang="en-US" sz="2000" dirty="0" smtClean="0">
                <a:solidFill>
                  <a:srgbClr val="FF0000"/>
                </a:solidFill>
              </a:rPr>
              <a:t>SMACOF</a:t>
            </a:r>
            <a:r>
              <a:rPr lang="en-US" sz="2000" dirty="0" smtClean="0"/>
              <a:t>: Multidimensional Scaling) MDS </a:t>
            </a:r>
            <a:r>
              <a:rPr lang="en-US" sz="2000" dirty="0" smtClean="0">
                <a:solidFill>
                  <a:srgbClr val="000000"/>
                </a:solidFill>
              </a:rPr>
              <a:t>(Just use pairwise distances)</a:t>
            </a:r>
            <a:endParaRPr lang="en-US" sz="2000" dirty="0" smtClean="0"/>
          </a:p>
          <a:p>
            <a:pPr>
              <a:spcBef>
                <a:spcPts val="1200"/>
              </a:spcBef>
            </a:pPr>
            <a:r>
              <a:rPr lang="en-US" sz="2400" dirty="0" smtClean="0"/>
              <a:t>Can apply to </a:t>
            </a:r>
            <a:r>
              <a:rPr lang="en-US" sz="2400" dirty="0" smtClean="0">
                <a:solidFill>
                  <a:srgbClr val="FF0000"/>
                </a:solidFill>
              </a:rPr>
              <a:t>HMM</a:t>
            </a:r>
            <a:r>
              <a:rPr lang="en-US" sz="2400" dirty="0" smtClean="0"/>
              <a:t> &amp;  </a:t>
            </a:r>
            <a:r>
              <a:rPr lang="en-US" sz="2400" dirty="0" smtClean="0">
                <a:solidFill>
                  <a:srgbClr val="FF0000"/>
                </a:solidFill>
              </a:rPr>
              <a:t>general mixture models</a:t>
            </a:r>
            <a:r>
              <a:rPr lang="en-US" sz="2400" dirty="0" smtClean="0"/>
              <a:t> </a:t>
            </a:r>
            <a:r>
              <a:rPr lang="en-US" sz="2400" dirty="0"/>
              <a:t>(</a:t>
            </a:r>
            <a:r>
              <a:rPr lang="en-US" sz="2400" dirty="0" smtClean="0"/>
              <a:t>less study)</a:t>
            </a:r>
          </a:p>
          <a:p>
            <a:pPr lvl="1">
              <a:spcBef>
                <a:spcPts val="1200"/>
              </a:spcBef>
            </a:pPr>
            <a:r>
              <a:rPr lang="en-US" sz="2000" dirty="0" smtClean="0">
                <a:solidFill>
                  <a:srgbClr val="FF0000"/>
                </a:solidFill>
              </a:rPr>
              <a:t>Gaussian Mixture </a:t>
            </a:r>
            <a:r>
              <a:rPr lang="en-US" sz="2000" dirty="0" smtClean="0"/>
              <a:t>Models</a:t>
            </a:r>
          </a:p>
          <a:p>
            <a:pPr lvl="1">
              <a:spcBef>
                <a:spcPts val="1200"/>
              </a:spcBef>
            </a:pPr>
            <a:r>
              <a:rPr lang="en-US" sz="2000" dirty="0">
                <a:solidFill>
                  <a:srgbClr val="FF0000"/>
                </a:solidFill>
              </a:rPr>
              <a:t>Probabilistic Latent Semantic Analysis </a:t>
            </a:r>
            <a:r>
              <a:rPr lang="en-US" sz="2000" dirty="0"/>
              <a:t>with Deterministic Annealing </a:t>
            </a:r>
            <a:r>
              <a:rPr lang="en-US" sz="2000" dirty="0" smtClean="0"/>
              <a:t>DA-PLSA as alternative to </a:t>
            </a:r>
            <a:r>
              <a:rPr lang="en-US" sz="2000" dirty="0" smtClean="0">
                <a:solidFill>
                  <a:srgbClr val="FF0000"/>
                </a:solidFill>
              </a:rPr>
              <a:t>Latent Dirichlet Allocation </a:t>
            </a:r>
            <a:r>
              <a:rPr lang="en-US" sz="2000" dirty="0" smtClean="0"/>
              <a:t>for finding “hidden factors” </a:t>
            </a:r>
            <a:endParaRPr lang="en-US" sz="2400" dirty="0" smtClean="0"/>
          </a:p>
        </p:txBody>
      </p:sp>
    </p:spTree>
    <p:extLst>
      <p:ext uri="{BB962C8B-B14F-4D97-AF65-F5344CB8AC3E}">
        <p14:creationId xmlns:p14="http://schemas.microsoft.com/office/powerpoint/2010/main" val="24007560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130425"/>
            <a:ext cx="7772400" cy="1755775"/>
          </a:xfrm>
        </p:spPr>
        <p:txBody>
          <a:bodyPr>
            <a:normAutofit fontScale="90000"/>
          </a:bodyPr>
          <a:lstStyle/>
          <a:p>
            <a:r>
              <a:rPr lang="en-US" b="1" dirty="0" smtClean="0"/>
              <a:t>Examples of current Digital Science Center algorithms</a:t>
            </a:r>
            <a:br>
              <a:rPr lang="en-US" b="1" dirty="0" smtClean="0"/>
            </a:br>
            <a:r>
              <a:rPr lang="en-US" b="1" dirty="0" smtClean="0"/>
              <a:t>Proteomics</a:t>
            </a:r>
            <a:endParaRPr lang="en-US" b="1" dirty="0"/>
          </a:p>
        </p:txBody>
      </p:sp>
      <p:sp>
        <p:nvSpPr>
          <p:cNvPr id="5" name="Subtitle 4"/>
          <p:cNvSpPr>
            <a:spLocks noGrp="1"/>
          </p:cNvSpPr>
          <p:nvPr>
            <p:ph type="subTitle" idx="1"/>
          </p:nvPr>
        </p:nvSpPr>
        <p:spPr/>
        <p:txBody>
          <a:bodyPr/>
          <a:lstStyle/>
          <a:p>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43</a:t>
            </a:fld>
            <a:endParaRPr lang="en-US"/>
          </a:p>
        </p:txBody>
      </p:sp>
    </p:spTree>
    <p:extLst>
      <p:ext uri="{BB962C8B-B14F-4D97-AF65-F5344CB8AC3E}">
        <p14:creationId xmlns:p14="http://schemas.microsoft.com/office/powerpoint/2010/main" val="4510252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b="1" dirty="0" smtClean="0"/>
              <a:t>Some Clustering Problems in DSC</a:t>
            </a:r>
            <a:endParaRPr lang="en-US" b="1" dirty="0"/>
          </a:p>
        </p:txBody>
      </p:sp>
      <p:sp>
        <p:nvSpPr>
          <p:cNvPr id="3" name="Content Placeholder 2"/>
          <p:cNvSpPr>
            <a:spLocks noGrp="1"/>
          </p:cNvSpPr>
          <p:nvPr>
            <p:ph idx="1"/>
          </p:nvPr>
        </p:nvSpPr>
        <p:spPr>
          <a:xfrm>
            <a:off x="-14111" y="685800"/>
            <a:ext cx="9144000" cy="5670550"/>
          </a:xfrm>
        </p:spPr>
        <p:txBody>
          <a:bodyPr>
            <a:normAutofit/>
          </a:bodyPr>
          <a:lstStyle/>
          <a:p>
            <a:r>
              <a:rPr lang="en-US" sz="2800" dirty="0" smtClean="0">
                <a:solidFill>
                  <a:srgbClr val="00B050"/>
                </a:solidFill>
              </a:rPr>
              <a:t>Analysis of Mass Spectrometry data to find peptides by clustering peaks (Broad Institute)</a:t>
            </a:r>
          </a:p>
          <a:p>
            <a:pPr lvl="1"/>
            <a:r>
              <a:rPr lang="en-US" sz="2400" dirty="0" smtClean="0">
                <a:solidFill>
                  <a:srgbClr val="00B050"/>
                </a:solidFill>
              </a:rPr>
              <a:t>~0.5 million points in 2 dimensions (one experiment) --  ~ 50,000 clusters summed over charges</a:t>
            </a:r>
          </a:p>
          <a:p>
            <a:r>
              <a:rPr lang="en-US" sz="2800" dirty="0" smtClean="0">
                <a:solidFill>
                  <a:srgbClr val="00B050"/>
                </a:solidFill>
              </a:rPr>
              <a:t>Metagenomics – 0.5  million (increasing rapidly) points NOT in a vector space – hundreds of clusters per sample</a:t>
            </a:r>
          </a:p>
          <a:p>
            <a:r>
              <a:rPr lang="en-US" sz="2800" dirty="0" smtClean="0">
                <a:solidFill>
                  <a:srgbClr val="FF0000"/>
                </a:solidFill>
              </a:rPr>
              <a:t>Pathology Images &gt;50 Dimensions</a:t>
            </a:r>
          </a:p>
          <a:p>
            <a:r>
              <a:rPr lang="en-US" sz="2800" dirty="0" smtClean="0">
                <a:solidFill>
                  <a:srgbClr val="FF0000"/>
                </a:solidFill>
              </a:rPr>
              <a:t>Social image analysis is in a </a:t>
            </a:r>
            <a:r>
              <a:rPr lang="en-US" sz="2800" dirty="0" err="1" smtClean="0">
                <a:solidFill>
                  <a:srgbClr val="FF0000"/>
                </a:solidFill>
              </a:rPr>
              <a:t>highish</a:t>
            </a:r>
            <a:r>
              <a:rPr lang="en-US" sz="2800" dirty="0" smtClean="0">
                <a:solidFill>
                  <a:srgbClr val="FF0000"/>
                </a:solidFill>
              </a:rPr>
              <a:t> dimension vector space</a:t>
            </a:r>
          </a:p>
          <a:p>
            <a:pPr lvl="1"/>
            <a:r>
              <a:rPr lang="en-US" sz="2400" dirty="0" smtClean="0">
                <a:solidFill>
                  <a:srgbClr val="FF0000"/>
                </a:solidFill>
              </a:rPr>
              <a:t>10-50 million images; 1000 features per image; million clusters</a:t>
            </a:r>
          </a:p>
          <a:p>
            <a:r>
              <a:rPr lang="en-US" sz="2800" dirty="0" smtClean="0">
                <a:solidFill>
                  <a:srgbClr val="FF0000"/>
                </a:solidFill>
              </a:rPr>
              <a:t>Finding communities from network graphs coming from Social media contacts etc.</a:t>
            </a:r>
          </a:p>
          <a:p>
            <a:pPr lvl="1"/>
            <a:r>
              <a:rPr lang="en-US" sz="2400" dirty="0" smtClean="0">
                <a:solidFill>
                  <a:srgbClr val="FF0000"/>
                </a:solidFill>
              </a:rPr>
              <a:t>No vector space; can be huge in all ways</a:t>
            </a:r>
            <a:endParaRPr lang="en-US" sz="2400" dirty="0">
              <a:solidFill>
                <a:srgbClr val="FF0000"/>
              </a:solidFill>
            </a:endParaRPr>
          </a:p>
        </p:txBody>
      </p:sp>
      <p:sp>
        <p:nvSpPr>
          <p:cNvPr id="4" name="Slide Number Placeholder 3"/>
          <p:cNvSpPr>
            <a:spLocks noGrp="1"/>
          </p:cNvSpPr>
          <p:nvPr>
            <p:ph type="sldNum" sz="quarter" idx="12"/>
          </p:nvPr>
        </p:nvSpPr>
        <p:spPr/>
        <p:txBody>
          <a:bodyPr/>
          <a:lstStyle/>
          <a:p>
            <a:fld id="{94CC141A-9CC6-41A7-A7D0-011D836CC6E2}" type="slidenum">
              <a:rPr lang="en-US" smtClean="0"/>
              <a:pPr/>
              <a:t>44</a:t>
            </a:fld>
            <a:endParaRPr lang="en-US"/>
          </a:p>
        </p:txBody>
      </p:sp>
    </p:spTree>
    <p:extLst>
      <p:ext uri="{BB962C8B-B14F-4D97-AF65-F5344CB8AC3E}">
        <p14:creationId xmlns:p14="http://schemas.microsoft.com/office/powerpoint/2010/main" val="30819671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914400"/>
          </a:xfrm>
        </p:spPr>
        <p:txBody>
          <a:bodyPr/>
          <a:lstStyle/>
          <a:p>
            <a:r>
              <a:rPr lang="en-US" b="1" dirty="0" smtClean="0"/>
              <a:t>Background on LC-MS</a:t>
            </a:r>
            <a:endParaRPr lang="en-US" b="1" dirty="0"/>
          </a:p>
        </p:txBody>
      </p:sp>
      <p:sp>
        <p:nvSpPr>
          <p:cNvPr id="3" name="Content Placeholder 2"/>
          <p:cNvSpPr>
            <a:spLocks noGrp="1"/>
          </p:cNvSpPr>
          <p:nvPr>
            <p:ph idx="1"/>
          </p:nvPr>
        </p:nvSpPr>
        <p:spPr>
          <a:xfrm>
            <a:off x="0" y="762000"/>
            <a:ext cx="9144000" cy="5594350"/>
          </a:xfrm>
        </p:spPr>
        <p:txBody>
          <a:bodyPr/>
          <a:lstStyle/>
          <a:p>
            <a:r>
              <a:rPr lang="en-US" sz="2100" dirty="0" smtClean="0"/>
              <a:t>Remarks of collaborators – Broad Institute</a:t>
            </a:r>
          </a:p>
          <a:p>
            <a:r>
              <a:rPr lang="en-US" sz="2100" dirty="0" smtClean="0"/>
              <a:t>Abundance </a:t>
            </a:r>
            <a:r>
              <a:rPr lang="en-US" sz="2100" dirty="0"/>
              <a:t>of peaks in “label-free” LC-MS enables large-scale comparison of peptides among groups of samples. </a:t>
            </a:r>
            <a:endParaRPr lang="en-US" sz="2100" dirty="0" smtClean="0"/>
          </a:p>
          <a:p>
            <a:r>
              <a:rPr lang="en-US" sz="2100" dirty="0" smtClean="0"/>
              <a:t>In </a:t>
            </a:r>
            <a:r>
              <a:rPr lang="en-US" sz="2100" dirty="0"/>
              <a:t>fact when a group of samples in a cohort is analyzed together, not only is it possible to “align” robustly or cluster the corresponding peaks across samples, but it is also possible to search for patterns or fingerprints of disease states which may not be detectable in individual samples. </a:t>
            </a:r>
            <a:endParaRPr lang="en-US" sz="2100" dirty="0" smtClean="0"/>
          </a:p>
          <a:p>
            <a:r>
              <a:rPr lang="en-US" sz="2100" dirty="0" smtClean="0"/>
              <a:t>This </a:t>
            </a:r>
            <a:r>
              <a:rPr lang="en-US" sz="2100" dirty="0"/>
              <a:t>property of the data lends itself naturally to big data analytics for biomarker discovery and is especially useful for population-level studies with large cohorts, as in the case of infectious diseases and epidemics. </a:t>
            </a:r>
            <a:endParaRPr lang="en-US" sz="2100" dirty="0" smtClean="0"/>
          </a:p>
          <a:p>
            <a:r>
              <a:rPr lang="en-US" sz="2100" dirty="0" smtClean="0"/>
              <a:t>With </a:t>
            </a:r>
            <a:r>
              <a:rPr lang="en-US" sz="2100" dirty="0"/>
              <a:t>increasingly large-scale studies, the need for fast yet precise cohort-wide clustering of large numbers of peaks assumes technical importance. </a:t>
            </a:r>
            <a:endParaRPr lang="en-US" sz="2100" dirty="0" smtClean="0"/>
          </a:p>
          <a:p>
            <a:r>
              <a:rPr lang="en-US" sz="2100" dirty="0" smtClean="0"/>
              <a:t>In </a:t>
            </a:r>
            <a:r>
              <a:rPr lang="en-US" sz="2100" dirty="0"/>
              <a:t>particular, a scalable parallel implementation of a cohort-wide peak clustering algorithm for LC-MS-based proteomic data can prove to be a critically important tool in clinical pipelines for responding to global epidemics of infectious diseases like tuberculosis, influenza, etc. </a:t>
            </a:r>
          </a:p>
        </p:txBody>
      </p:sp>
      <p:sp>
        <p:nvSpPr>
          <p:cNvPr id="4" name="Slide Number Placeholder 3"/>
          <p:cNvSpPr>
            <a:spLocks noGrp="1"/>
          </p:cNvSpPr>
          <p:nvPr>
            <p:ph type="sldNum" sz="quarter" idx="12"/>
          </p:nvPr>
        </p:nvSpPr>
        <p:spPr/>
        <p:txBody>
          <a:bodyPr/>
          <a:lstStyle/>
          <a:p>
            <a:fld id="{94CC141A-9CC6-41A7-A7D0-011D836CC6E2}" type="slidenum">
              <a:rPr lang="en-US" smtClean="0"/>
              <a:pPr/>
              <a:t>45</a:t>
            </a:fld>
            <a:endParaRPr lang="en-US"/>
          </a:p>
        </p:txBody>
      </p:sp>
    </p:spTree>
    <p:extLst>
      <p:ext uri="{BB962C8B-B14F-4D97-AF65-F5344CB8AC3E}">
        <p14:creationId xmlns:p14="http://schemas.microsoft.com/office/powerpoint/2010/main" val="6345603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eoffrey Fox\Desktop\AzaleaDskT\Pyne\Run42-DarTB\DarTB-T20_60Clusters.png"/>
          <p:cNvPicPr>
            <a:picLocks noChangeAspect="1" noChangeArrowheads="1"/>
          </p:cNvPicPr>
          <p:nvPr/>
        </p:nvPicPr>
        <p:blipFill rotWithShape="1">
          <a:blip r:embed="rId2">
            <a:extLst>
              <a:ext uri="{28A0092B-C50C-407E-A947-70E740481C1C}">
                <a14:useLocalDpi xmlns:a14="http://schemas.microsoft.com/office/drawing/2010/main" val="0"/>
              </a:ext>
            </a:extLst>
          </a:blip>
          <a:srcRect t="5845" r="12285"/>
          <a:stretch/>
        </p:blipFill>
        <p:spPr bwMode="auto">
          <a:xfrm>
            <a:off x="0" y="1353276"/>
            <a:ext cx="9144000" cy="547805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10276"/>
            <a:ext cx="9180689" cy="1143000"/>
          </a:xfrm>
        </p:spPr>
        <p:txBody>
          <a:bodyPr>
            <a:normAutofit fontScale="90000"/>
          </a:bodyPr>
          <a:lstStyle/>
          <a:p>
            <a:r>
              <a:rPr lang="en-US" sz="3600" dirty="0"/>
              <a:t>Proteomics 2D DA Clustering </a:t>
            </a:r>
            <a:r>
              <a:rPr lang="en-US" sz="3600" dirty="0" smtClean="0"/>
              <a:t>T= 25000 </a:t>
            </a:r>
            <a:br>
              <a:rPr lang="en-US" sz="3600" dirty="0" smtClean="0"/>
            </a:br>
            <a:r>
              <a:rPr lang="en-US" sz="3600" dirty="0" smtClean="0"/>
              <a:t>with 60 Clusters (will be 30,000 at T=0.025)</a:t>
            </a:r>
            <a:endParaRPr lang="en-US" sz="3600" dirty="0"/>
          </a:p>
        </p:txBody>
      </p:sp>
    </p:spTree>
    <p:extLst>
      <p:ext uri="{BB962C8B-B14F-4D97-AF65-F5344CB8AC3E}">
        <p14:creationId xmlns:p14="http://schemas.microsoft.com/office/powerpoint/2010/main" val="29257283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30352" cy="1143000"/>
          </a:xfrm>
        </p:spPr>
        <p:txBody>
          <a:bodyPr>
            <a:normAutofit fontScale="90000"/>
          </a:bodyPr>
          <a:lstStyle/>
          <a:p>
            <a:pPr algn="l"/>
            <a:r>
              <a:rPr lang="en-US" sz="2800" dirty="0"/>
              <a:t>The </a:t>
            </a:r>
            <a:r>
              <a:rPr lang="en-US" sz="2800" dirty="0" smtClean="0">
                <a:solidFill>
                  <a:schemeClr val="bg2">
                    <a:lumMod val="50000"/>
                  </a:schemeClr>
                </a:solidFill>
              </a:rPr>
              <a:t>brownish </a:t>
            </a:r>
            <a:r>
              <a:rPr lang="en-US" sz="2800" dirty="0">
                <a:solidFill>
                  <a:schemeClr val="bg2">
                    <a:lumMod val="50000"/>
                  </a:schemeClr>
                </a:solidFill>
              </a:rPr>
              <a:t>triangles </a:t>
            </a:r>
            <a:r>
              <a:rPr lang="en-US" sz="2800" dirty="0"/>
              <a:t>are sponge peaks outside any cluster. </a:t>
            </a:r>
            <a:r>
              <a:rPr lang="en-US" sz="2800" dirty="0" smtClean="0"/>
              <a:t/>
            </a:r>
            <a:br>
              <a:rPr lang="en-US" sz="2800" dirty="0" smtClean="0"/>
            </a:br>
            <a:r>
              <a:rPr lang="en-US" sz="2800" dirty="0" smtClean="0"/>
              <a:t>The </a:t>
            </a:r>
            <a:r>
              <a:rPr lang="en-US" sz="2800" dirty="0"/>
              <a:t>colored hexagons are peaks inside clusters with the </a:t>
            </a:r>
            <a:r>
              <a:rPr lang="en-US" sz="2800" dirty="0">
                <a:solidFill>
                  <a:schemeClr val="bg1">
                    <a:lumMod val="50000"/>
                  </a:schemeClr>
                </a:solidFill>
              </a:rPr>
              <a:t>white hexagons </a:t>
            </a:r>
            <a:r>
              <a:rPr lang="en-US" sz="2800" dirty="0"/>
              <a:t>being determined cluster center</a:t>
            </a:r>
          </a:p>
        </p:txBody>
      </p:sp>
      <p:sp>
        <p:nvSpPr>
          <p:cNvPr id="3" name="Slide Number Placeholder 2"/>
          <p:cNvSpPr>
            <a:spLocks noGrp="1"/>
          </p:cNvSpPr>
          <p:nvPr>
            <p:ph type="sldNum" sz="quarter" idx="12"/>
          </p:nvPr>
        </p:nvSpPr>
        <p:spPr/>
        <p:txBody>
          <a:bodyPr/>
          <a:lstStyle/>
          <a:p>
            <a:fld id="{D8CFE096-9650-498C-990C-20F2420C253B}" type="slidenum">
              <a:rPr lang="en-US" smtClean="0"/>
              <a:pPr/>
              <a:t>47</a:t>
            </a:fld>
            <a:endParaRPr lang="en-US"/>
          </a:p>
        </p:txBody>
      </p:sp>
      <p:pic>
        <p:nvPicPr>
          <p:cNvPr id="4" name="Picture 3" descr="C:\Users\Geoffrey Fox\Desktop\PynePaper\clusterFinal-M200000-C30424Scaled_.png"/>
          <p:cNvPicPr/>
          <p:nvPr/>
        </p:nvPicPr>
        <p:blipFill>
          <a:blip r:embed="rId2">
            <a:extLst>
              <a:ext uri="{28A0092B-C50C-407E-A947-70E740481C1C}">
                <a14:useLocalDpi xmlns:a14="http://schemas.microsoft.com/office/drawing/2010/main" val="0"/>
              </a:ext>
            </a:extLst>
          </a:blip>
          <a:srcRect/>
          <a:stretch>
            <a:fillRect/>
          </a:stretch>
        </p:blipFill>
        <p:spPr bwMode="auto">
          <a:xfrm>
            <a:off x="13648" y="1676400"/>
            <a:ext cx="9144000" cy="5181600"/>
          </a:xfrm>
          <a:prstGeom prst="rect">
            <a:avLst/>
          </a:prstGeom>
          <a:noFill/>
          <a:ln>
            <a:noFill/>
          </a:ln>
        </p:spPr>
      </p:pic>
      <p:sp>
        <p:nvSpPr>
          <p:cNvPr id="5" name="TextBox 4"/>
          <p:cNvSpPr txBox="1"/>
          <p:nvPr/>
        </p:nvSpPr>
        <p:spPr>
          <a:xfrm>
            <a:off x="2743028" y="1828800"/>
            <a:ext cx="3685240" cy="830997"/>
          </a:xfrm>
          <a:prstGeom prst="rect">
            <a:avLst/>
          </a:prstGeom>
          <a:noFill/>
        </p:spPr>
        <p:txBody>
          <a:bodyPr wrap="none" rtlCol="0">
            <a:spAutoFit/>
          </a:bodyPr>
          <a:lstStyle/>
          <a:p>
            <a:r>
              <a:rPr lang="en-US" sz="2400" dirty="0" smtClean="0">
                <a:solidFill>
                  <a:schemeClr val="bg1"/>
                </a:solidFill>
              </a:rPr>
              <a:t>Fragment of 30,000 Clusters</a:t>
            </a:r>
            <a:br>
              <a:rPr lang="en-US" sz="2400" dirty="0" smtClean="0">
                <a:solidFill>
                  <a:schemeClr val="bg1"/>
                </a:solidFill>
              </a:rPr>
            </a:br>
            <a:r>
              <a:rPr lang="en-US" sz="2400" dirty="0" smtClean="0">
                <a:solidFill>
                  <a:schemeClr val="bg1"/>
                </a:solidFill>
              </a:rPr>
              <a:t>241605 Points</a:t>
            </a:r>
            <a:endParaRPr lang="en-US" sz="2400" dirty="0">
              <a:solidFill>
                <a:schemeClr val="bg1"/>
              </a:solidFill>
            </a:endParaRPr>
          </a:p>
        </p:txBody>
      </p:sp>
    </p:spTree>
    <p:extLst>
      <p:ext uri="{BB962C8B-B14F-4D97-AF65-F5344CB8AC3E}">
        <p14:creationId xmlns:p14="http://schemas.microsoft.com/office/powerpoint/2010/main" val="6785185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229600" cy="838200"/>
          </a:xfrm>
        </p:spPr>
        <p:txBody>
          <a:bodyPr>
            <a:normAutofit/>
          </a:bodyPr>
          <a:lstStyle/>
          <a:p>
            <a:r>
              <a:rPr lang="en-US" b="1" dirty="0" smtClean="0"/>
              <a:t>Trimmed Clustering</a:t>
            </a:r>
            <a:endParaRPr lang="en-US" b="1" dirty="0"/>
          </a:p>
        </p:txBody>
      </p:sp>
      <p:sp>
        <p:nvSpPr>
          <p:cNvPr id="3" name="Content Placeholder 2"/>
          <p:cNvSpPr>
            <a:spLocks noGrp="1"/>
          </p:cNvSpPr>
          <p:nvPr>
            <p:ph idx="1"/>
          </p:nvPr>
        </p:nvSpPr>
        <p:spPr>
          <a:xfrm>
            <a:off x="152400" y="648322"/>
            <a:ext cx="8991600" cy="4525963"/>
          </a:xfrm>
        </p:spPr>
        <p:txBody>
          <a:bodyPr>
            <a:noAutofit/>
          </a:bodyPr>
          <a:lstStyle/>
          <a:p>
            <a:r>
              <a:rPr lang="en-US" sz="2400" i="1" dirty="0"/>
              <a:t>Clustering with position-specific constraints on variance: Applying </a:t>
            </a:r>
            <a:r>
              <a:rPr lang="en-US" sz="2400" i="1" dirty="0" err="1"/>
              <a:t>redescending</a:t>
            </a:r>
            <a:r>
              <a:rPr lang="en-US" sz="2400" i="1" dirty="0"/>
              <a:t> M-estimators to label-free LC-MS data </a:t>
            </a:r>
            <a:r>
              <a:rPr lang="en-US" sz="2400" i="1" dirty="0" smtClean="0"/>
              <a:t>analysis </a:t>
            </a:r>
            <a:r>
              <a:rPr lang="en-US" sz="2400" dirty="0" smtClean="0"/>
              <a:t>(Rudolf </a:t>
            </a:r>
            <a:r>
              <a:rPr lang="en-US" sz="2400" dirty="0" err="1" smtClean="0"/>
              <a:t>Frühwirth</a:t>
            </a:r>
            <a:r>
              <a:rPr lang="en-US" sz="2400" baseline="30000" dirty="0"/>
              <a:t> </a:t>
            </a:r>
            <a:r>
              <a:rPr lang="en-US" sz="2400" dirty="0"/>
              <a:t>, D R </a:t>
            </a:r>
            <a:r>
              <a:rPr lang="en-US" sz="2400" dirty="0" smtClean="0"/>
              <a:t>Mani</a:t>
            </a:r>
            <a:r>
              <a:rPr lang="en-US" sz="2400" baseline="30000" dirty="0"/>
              <a:t> </a:t>
            </a:r>
            <a:r>
              <a:rPr lang="en-US" sz="2400" dirty="0"/>
              <a:t> and </a:t>
            </a:r>
            <a:r>
              <a:rPr lang="en-US" sz="2400" dirty="0" err="1"/>
              <a:t>Saumyadipta</a:t>
            </a:r>
            <a:r>
              <a:rPr lang="en-US" sz="2400" dirty="0"/>
              <a:t> </a:t>
            </a:r>
            <a:r>
              <a:rPr lang="en-US" sz="2400" dirty="0" err="1" smtClean="0"/>
              <a:t>Pyne</a:t>
            </a:r>
            <a:r>
              <a:rPr lang="en-US" sz="2400" dirty="0" smtClean="0"/>
              <a:t>) </a:t>
            </a:r>
            <a:r>
              <a:rPr lang="en-US" sz="2400" i="1" dirty="0" smtClean="0"/>
              <a:t>BMC Bioinformatics</a:t>
            </a:r>
            <a:r>
              <a:rPr lang="en-US" sz="2400" dirty="0"/>
              <a:t> 2011, </a:t>
            </a:r>
            <a:r>
              <a:rPr lang="en-US" sz="2400" b="1" dirty="0" smtClean="0"/>
              <a:t>12:</a:t>
            </a:r>
            <a:r>
              <a:rPr lang="en-US" sz="2400" dirty="0" smtClean="0"/>
              <a:t>358</a:t>
            </a:r>
          </a:p>
          <a:p>
            <a:r>
              <a:rPr lang="en-US" sz="2400" dirty="0" smtClean="0"/>
              <a:t>H</a:t>
            </a:r>
            <a:r>
              <a:rPr lang="en-US" sz="2400" baseline="-25000" dirty="0" smtClean="0"/>
              <a:t>TCC</a:t>
            </a:r>
            <a:r>
              <a:rPr lang="en-US" sz="2400" dirty="0" smtClean="0"/>
              <a:t> </a:t>
            </a:r>
            <a:r>
              <a:rPr lang="en-US" sz="2400" dirty="0"/>
              <a:t>= </a:t>
            </a:r>
            <a:r>
              <a:rPr lang="en-US" sz="2400" dirty="0">
                <a:sym typeface="Symbol"/>
              </a:rPr>
              <a:t></a:t>
            </a:r>
            <a:r>
              <a:rPr lang="en-US" sz="2400" i="1" baseline="-25000" dirty="0"/>
              <a:t>k</a:t>
            </a:r>
            <a:r>
              <a:rPr lang="en-US" sz="2400" baseline="-25000" dirty="0"/>
              <a:t>=0</a:t>
            </a:r>
            <a:r>
              <a:rPr lang="en-US" sz="2400" baseline="30000" dirty="0"/>
              <a:t>K</a:t>
            </a:r>
            <a:r>
              <a:rPr lang="en-US" sz="2400" dirty="0"/>
              <a:t> </a:t>
            </a:r>
            <a:r>
              <a:rPr lang="en-US" sz="2400" dirty="0" smtClean="0">
                <a:sym typeface="Symbol"/>
              </a:rPr>
              <a:t></a:t>
            </a:r>
            <a:r>
              <a:rPr lang="en-US" sz="2400" i="1" baseline="-25000" dirty="0" smtClean="0"/>
              <a:t>i</a:t>
            </a:r>
            <a:r>
              <a:rPr lang="en-US" sz="2400" baseline="-25000" dirty="0" smtClean="0"/>
              <a:t>=1</a:t>
            </a:r>
            <a:r>
              <a:rPr lang="en-US" sz="2400" baseline="30000" dirty="0" smtClean="0"/>
              <a:t>N</a:t>
            </a:r>
            <a:r>
              <a:rPr lang="en-US" sz="2400" dirty="0" smtClean="0"/>
              <a:t> </a:t>
            </a:r>
            <a:r>
              <a:rPr lang="en-US" sz="2400" dirty="0" err="1" smtClean="0"/>
              <a:t>M</a:t>
            </a:r>
            <a:r>
              <a:rPr lang="en-US" sz="2400" i="1" baseline="-25000" dirty="0" err="1" smtClean="0"/>
              <a:t>i</a:t>
            </a:r>
            <a:r>
              <a:rPr lang="en-US" sz="2400" dirty="0" smtClean="0"/>
              <a:t>(</a:t>
            </a:r>
            <a:r>
              <a:rPr lang="en-US" sz="2400" i="1" dirty="0" smtClean="0"/>
              <a:t>k</a:t>
            </a:r>
            <a:r>
              <a:rPr lang="en-US" sz="2400" dirty="0"/>
              <a:t>) </a:t>
            </a:r>
            <a:r>
              <a:rPr lang="en-US" sz="2400" dirty="0" smtClean="0"/>
              <a:t>f(</a:t>
            </a:r>
            <a:r>
              <a:rPr lang="en-US" sz="2400" i="1" dirty="0" err="1" smtClean="0"/>
              <a:t>i</a:t>
            </a:r>
            <a:r>
              <a:rPr lang="en-US" sz="2400" dirty="0" err="1" smtClean="0"/>
              <a:t>,k</a:t>
            </a:r>
            <a:r>
              <a:rPr lang="en-US" sz="2400" dirty="0" smtClean="0"/>
              <a:t>)</a:t>
            </a:r>
          </a:p>
          <a:p>
            <a:pPr lvl="1"/>
            <a:r>
              <a:rPr lang="en-US" sz="2400" dirty="0" smtClean="0"/>
              <a:t>f(</a:t>
            </a:r>
            <a:r>
              <a:rPr lang="en-US" sz="2400" i="1" dirty="0" err="1" smtClean="0"/>
              <a:t>i</a:t>
            </a:r>
            <a:r>
              <a:rPr lang="en-US" sz="2400" dirty="0" err="1" smtClean="0"/>
              <a:t>,k</a:t>
            </a:r>
            <a:r>
              <a:rPr lang="en-US" sz="2400" dirty="0" smtClean="0"/>
              <a:t>) = (</a:t>
            </a:r>
            <a:r>
              <a:rPr lang="en-US" sz="2400" u="sng" dirty="0" smtClean="0"/>
              <a:t>X</a:t>
            </a:r>
            <a:r>
              <a:rPr lang="en-US" sz="2400" dirty="0" smtClean="0"/>
              <a:t>(</a:t>
            </a:r>
            <a:r>
              <a:rPr lang="en-US" sz="2400" i="1" dirty="0" smtClean="0"/>
              <a:t>i</a:t>
            </a:r>
            <a:r>
              <a:rPr lang="en-US" sz="2400" dirty="0" smtClean="0"/>
              <a:t>) </a:t>
            </a:r>
            <a:r>
              <a:rPr lang="en-US" sz="2400" dirty="0"/>
              <a:t>- </a:t>
            </a:r>
            <a:r>
              <a:rPr lang="en-US" sz="2400" u="sng" dirty="0"/>
              <a:t>Y</a:t>
            </a:r>
            <a:r>
              <a:rPr lang="en-US" sz="2400" dirty="0"/>
              <a:t>(</a:t>
            </a:r>
            <a:r>
              <a:rPr lang="en-US" sz="2400" i="1" dirty="0"/>
              <a:t>k</a:t>
            </a:r>
            <a:r>
              <a:rPr lang="en-US" sz="2400" dirty="0" smtClean="0"/>
              <a:t>))</a:t>
            </a:r>
            <a:r>
              <a:rPr lang="en-US" sz="2400" baseline="30000" dirty="0" smtClean="0"/>
              <a:t>2</a:t>
            </a:r>
            <a:r>
              <a:rPr lang="en-US" sz="2400" dirty="0" smtClean="0"/>
              <a:t>/2</a:t>
            </a:r>
            <a:r>
              <a:rPr lang="en-US" sz="2400" dirty="0" smtClean="0">
                <a:sym typeface="Symbol"/>
              </a:rPr>
              <a:t>(k)</a:t>
            </a:r>
            <a:r>
              <a:rPr lang="en-US" sz="2400" baseline="30000" dirty="0" smtClean="0">
                <a:sym typeface="Symbol"/>
              </a:rPr>
              <a:t>2</a:t>
            </a:r>
            <a:r>
              <a:rPr lang="en-US" sz="2400" dirty="0">
                <a:sym typeface="Symbol"/>
              </a:rPr>
              <a:t> </a:t>
            </a:r>
            <a:r>
              <a:rPr lang="en-US" sz="2400" dirty="0" smtClean="0">
                <a:sym typeface="Symbol"/>
              </a:rPr>
              <a:t>   k &gt; 0</a:t>
            </a:r>
          </a:p>
          <a:p>
            <a:pPr lvl="1"/>
            <a:r>
              <a:rPr lang="en-US" sz="2400" dirty="0" smtClean="0"/>
              <a:t>f(</a:t>
            </a:r>
            <a:r>
              <a:rPr lang="en-US" sz="2400" i="1" dirty="0" smtClean="0"/>
              <a:t>i</a:t>
            </a:r>
            <a:r>
              <a:rPr lang="en-US" sz="2400" dirty="0" smtClean="0"/>
              <a:t>,0) = c</a:t>
            </a:r>
            <a:r>
              <a:rPr lang="en-US" sz="2400" baseline="30000" dirty="0" smtClean="0"/>
              <a:t>2</a:t>
            </a:r>
            <a:r>
              <a:rPr lang="en-US" sz="2400" dirty="0" smtClean="0"/>
              <a:t> / 2                             k = 0</a:t>
            </a:r>
            <a:endParaRPr lang="en-US" sz="2400" dirty="0" smtClean="0">
              <a:sym typeface="Symbol"/>
            </a:endParaRPr>
          </a:p>
          <a:p>
            <a:r>
              <a:rPr lang="en-US" sz="2400" dirty="0" smtClean="0"/>
              <a:t>The 0’th cluster captures (at zero temperature) all points outside clusters (background)</a:t>
            </a:r>
          </a:p>
          <a:p>
            <a:r>
              <a:rPr lang="en-US" sz="2400" dirty="0" smtClean="0"/>
              <a:t>Clusters are trimmed </a:t>
            </a:r>
            <a:br>
              <a:rPr lang="en-US" sz="2400" dirty="0" smtClean="0"/>
            </a:br>
            <a:r>
              <a:rPr lang="en-US" sz="2400" dirty="0" smtClean="0"/>
              <a:t>(</a:t>
            </a:r>
            <a:r>
              <a:rPr lang="en-US" sz="2400" u="sng" dirty="0" smtClean="0"/>
              <a:t>X</a:t>
            </a:r>
            <a:r>
              <a:rPr lang="en-US" sz="2400" dirty="0" smtClean="0"/>
              <a:t>(</a:t>
            </a:r>
            <a:r>
              <a:rPr lang="en-US" sz="2400" i="1" dirty="0" smtClean="0"/>
              <a:t>i</a:t>
            </a:r>
            <a:r>
              <a:rPr lang="en-US" sz="2400" dirty="0" smtClean="0"/>
              <a:t>) </a:t>
            </a:r>
            <a:r>
              <a:rPr lang="en-US" sz="2400" dirty="0"/>
              <a:t>- </a:t>
            </a:r>
            <a:r>
              <a:rPr lang="en-US" sz="2400" u="sng" dirty="0"/>
              <a:t>Y</a:t>
            </a:r>
            <a:r>
              <a:rPr lang="en-US" sz="2400" dirty="0"/>
              <a:t>(</a:t>
            </a:r>
            <a:r>
              <a:rPr lang="en-US" sz="2400" i="1" dirty="0"/>
              <a:t>k</a:t>
            </a:r>
            <a:r>
              <a:rPr lang="en-US" sz="2400" dirty="0"/>
              <a:t>))</a:t>
            </a:r>
            <a:r>
              <a:rPr lang="en-US" sz="2400" baseline="30000" dirty="0"/>
              <a:t>2</a:t>
            </a:r>
            <a:r>
              <a:rPr lang="en-US" sz="2400" dirty="0"/>
              <a:t>/2</a:t>
            </a:r>
            <a:r>
              <a:rPr lang="en-US" sz="2400" dirty="0">
                <a:sym typeface="Symbol"/>
              </a:rPr>
              <a:t>(k)</a:t>
            </a:r>
            <a:r>
              <a:rPr lang="en-US" sz="2400" baseline="30000" dirty="0">
                <a:sym typeface="Symbol"/>
              </a:rPr>
              <a:t>2</a:t>
            </a:r>
            <a:r>
              <a:rPr lang="en-US" sz="2400" dirty="0">
                <a:sym typeface="Symbol"/>
              </a:rPr>
              <a:t> </a:t>
            </a:r>
            <a:r>
              <a:rPr lang="en-US" sz="2400" dirty="0" smtClean="0">
                <a:sym typeface="Symbol"/>
              </a:rPr>
              <a:t>&lt; </a:t>
            </a:r>
            <a:r>
              <a:rPr lang="en-US" sz="2400" dirty="0"/>
              <a:t>c</a:t>
            </a:r>
            <a:r>
              <a:rPr lang="en-US" sz="2400" baseline="30000" dirty="0"/>
              <a:t>2</a:t>
            </a:r>
            <a:r>
              <a:rPr lang="en-US" sz="2400" dirty="0"/>
              <a:t> / 2 </a:t>
            </a:r>
            <a:endParaRPr lang="en-US" sz="2400" dirty="0" smtClean="0"/>
          </a:p>
          <a:p>
            <a:r>
              <a:rPr lang="en-US" sz="2400" dirty="0" smtClean="0"/>
              <a:t>Relevant when well </a:t>
            </a:r>
            <a:br>
              <a:rPr lang="en-US" sz="2400" dirty="0" smtClean="0"/>
            </a:br>
            <a:r>
              <a:rPr lang="en-US" sz="2400" dirty="0" smtClean="0"/>
              <a:t>defined errors</a:t>
            </a:r>
            <a:endParaRPr lang="en-US" sz="2400" dirty="0"/>
          </a:p>
        </p:txBody>
      </p:sp>
      <p:grpSp>
        <p:nvGrpSpPr>
          <p:cNvPr id="15" name="Group 14"/>
          <p:cNvGrpSpPr/>
          <p:nvPr/>
        </p:nvGrpSpPr>
        <p:grpSpPr>
          <a:xfrm>
            <a:off x="3962400" y="4125675"/>
            <a:ext cx="5181600" cy="2466552"/>
            <a:chOff x="3962400" y="4343400"/>
            <a:chExt cx="5181600" cy="2466552"/>
          </a:xfrm>
        </p:grpSpPr>
        <p:grpSp>
          <p:nvGrpSpPr>
            <p:cNvPr id="12" name="Group 11"/>
            <p:cNvGrpSpPr/>
            <p:nvPr/>
          </p:nvGrpSpPr>
          <p:grpSpPr>
            <a:xfrm>
              <a:off x="3962400" y="4343400"/>
              <a:ext cx="5181600" cy="2466552"/>
              <a:chOff x="3962400" y="4382981"/>
              <a:chExt cx="5181600" cy="2466552"/>
            </a:xfrm>
          </p:grpSpPr>
          <p:pic>
            <p:nvPicPr>
              <p:cNvPr id="1187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4382981"/>
                <a:ext cx="5181600" cy="2466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967133" y="4648200"/>
                <a:ext cx="635110" cy="369332"/>
              </a:xfrm>
              <a:prstGeom prst="rect">
                <a:avLst/>
              </a:prstGeom>
              <a:noFill/>
            </p:spPr>
            <p:txBody>
              <a:bodyPr wrap="none" rtlCol="0">
                <a:spAutoFit/>
              </a:bodyPr>
              <a:lstStyle/>
              <a:p>
                <a:r>
                  <a:rPr lang="en-US" b="1" dirty="0" smtClean="0">
                    <a:solidFill>
                      <a:srgbClr val="FF0000"/>
                    </a:solidFill>
                  </a:rPr>
                  <a:t>T ~ </a:t>
                </a:r>
                <a:r>
                  <a:rPr lang="en-US" b="1" dirty="0" smtClean="0">
                    <a:solidFill>
                      <a:srgbClr val="FF0000"/>
                    </a:solidFill>
                    <a:sym typeface="Symbol"/>
                  </a:rPr>
                  <a:t>0</a:t>
                </a:r>
                <a:endParaRPr lang="en-US" b="1" dirty="0">
                  <a:solidFill>
                    <a:srgbClr val="FF0000"/>
                  </a:solidFill>
                </a:endParaRPr>
              </a:p>
            </p:txBody>
          </p:sp>
          <p:sp>
            <p:nvSpPr>
              <p:cNvPr id="6" name="TextBox 5"/>
              <p:cNvSpPr txBox="1"/>
              <p:nvPr/>
            </p:nvSpPr>
            <p:spPr>
              <a:xfrm>
                <a:off x="6477000" y="4495800"/>
                <a:ext cx="635110" cy="369332"/>
              </a:xfrm>
              <a:prstGeom prst="rect">
                <a:avLst/>
              </a:prstGeom>
              <a:noFill/>
            </p:spPr>
            <p:txBody>
              <a:bodyPr wrap="none" rtlCol="0">
                <a:spAutoFit/>
              </a:bodyPr>
              <a:lstStyle/>
              <a:p>
                <a:r>
                  <a:rPr lang="en-US" dirty="0" smtClean="0"/>
                  <a:t>T = </a:t>
                </a:r>
                <a:r>
                  <a:rPr lang="en-US" dirty="0" smtClean="0">
                    <a:sym typeface="Symbol"/>
                  </a:rPr>
                  <a:t>1</a:t>
                </a:r>
                <a:endParaRPr lang="en-US" dirty="0"/>
              </a:p>
            </p:txBody>
          </p:sp>
          <p:sp>
            <p:nvSpPr>
              <p:cNvPr id="7" name="TextBox 6"/>
              <p:cNvSpPr txBox="1"/>
              <p:nvPr/>
            </p:nvSpPr>
            <p:spPr>
              <a:xfrm>
                <a:off x="6477000" y="5029200"/>
                <a:ext cx="635110" cy="369332"/>
              </a:xfrm>
              <a:prstGeom prst="rect">
                <a:avLst/>
              </a:prstGeom>
              <a:noFill/>
            </p:spPr>
            <p:txBody>
              <a:bodyPr wrap="none" rtlCol="0">
                <a:spAutoFit/>
              </a:bodyPr>
              <a:lstStyle/>
              <a:p>
                <a:r>
                  <a:rPr lang="en-US" dirty="0" smtClean="0"/>
                  <a:t>T = </a:t>
                </a:r>
                <a:r>
                  <a:rPr lang="en-US" dirty="0" smtClean="0">
                    <a:sym typeface="Symbol"/>
                  </a:rPr>
                  <a:t>5</a:t>
                </a:r>
                <a:endParaRPr lang="en-US" dirty="0"/>
              </a:p>
            </p:txBody>
          </p:sp>
          <p:cxnSp>
            <p:nvCxnSpPr>
              <p:cNvPr id="8" name="Straight Connector 7"/>
              <p:cNvCxnSpPr/>
              <p:nvPr/>
            </p:nvCxnSpPr>
            <p:spPr>
              <a:xfrm>
                <a:off x="5638800" y="4495800"/>
                <a:ext cx="2286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7924800" y="4495800"/>
                <a:ext cx="0" cy="1981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636079" y="4495800"/>
                <a:ext cx="0" cy="1981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6019800" y="5791200"/>
              <a:ext cx="1676400" cy="646331"/>
            </a:xfrm>
            <a:prstGeom prst="rect">
              <a:avLst/>
            </a:prstGeom>
            <a:noFill/>
          </p:spPr>
          <p:txBody>
            <a:bodyPr wrap="square" rtlCol="0">
              <a:spAutoFit/>
            </a:bodyPr>
            <a:lstStyle/>
            <a:p>
              <a:r>
                <a:rPr lang="en-US" dirty="0" smtClean="0"/>
                <a:t>Distance from cluster center</a:t>
              </a:r>
              <a:endParaRPr lang="en-US" dirty="0"/>
            </a:p>
          </p:txBody>
        </p:sp>
      </p:grpSp>
    </p:spTree>
    <p:extLst>
      <p:ext uri="{BB962C8B-B14F-4D97-AF65-F5344CB8AC3E}">
        <p14:creationId xmlns:p14="http://schemas.microsoft.com/office/powerpoint/2010/main" val="42840429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0" y="533400"/>
          <a:ext cx="9186864" cy="4662488"/>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a:xfrm>
            <a:off x="152400" y="0"/>
            <a:ext cx="8610600" cy="1143000"/>
          </a:xfrm>
        </p:spPr>
        <p:txBody>
          <a:bodyPr/>
          <a:lstStyle/>
          <a:p>
            <a:r>
              <a:rPr lang="en-US" sz="4000" dirty="0">
                <a:solidFill>
                  <a:sysClr val="windowText" lastClr="000000"/>
                </a:solidFill>
              </a:rPr>
              <a:t>Cluster Count v. Temperature for 2 </a:t>
            </a:r>
            <a:r>
              <a:rPr lang="en-US" sz="4000" dirty="0" smtClean="0">
                <a:solidFill>
                  <a:sysClr val="windowText" lastClr="000000"/>
                </a:solidFill>
              </a:rPr>
              <a:t>Runs</a:t>
            </a:r>
            <a:endParaRPr lang="en-US" sz="4000" dirty="0"/>
          </a:p>
        </p:txBody>
      </p:sp>
      <p:sp>
        <p:nvSpPr>
          <p:cNvPr id="4" name="Content Placeholder 3"/>
          <p:cNvSpPr>
            <a:spLocks noGrp="1"/>
          </p:cNvSpPr>
          <p:nvPr>
            <p:ph idx="1"/>
          </p:nvPr>
        </p:nvSpPr>
        <p:spPr>
          <a:xfrm>
            <a:off x="0" y="5410200"/>
            <a:ext cx="9118600" cy="1371600"/>
          </a:xfrm>
          <a:solidFill>
            <a:schemeClr val="bg1"/>
          </a:solidFill>
        </p:spPr>
        <p:txBody>
          <a:bodyPr/>
          <a:lstStyle/>
          <a:p>
            <a:r>
              <a:rPr lang="en-US" sz="2400" dirty="0" smtClean="0"/>
              <a:t>All start with one cluster at far left</a:t>
            </a:r>
          </a:p>
          <a:p>
            <a:r>
              <a:rPr lang="en-US" sz="2400" dirty="0" smtClean="0"/>
              <a:t>T=1 special as measurement errors divided out</a:t>
            </a:r>
          </a:p>
          <a:p>
            <a:r>
              <a:rPr lang="en-US" sz="2400" dirty="0" smtClean="0"/>
              <a:t>DA2D counts clusters with 1 member as clusters. DAVS(2) does not</a:t>
            </a:r>
            <a:endParaRPr lang="en-US" sz="2400" dirty="0"/>
          </a:p>
        </p:txBody>
      </p:sp>
    </p:spTree>
    <p:extLst>
      <p:ext uri="{BB962C8B-B14F-4D97-AF65-F5344CB8AC3E}">
        <p14:creationId xmlns:p14="http://schemas.microsoft.com/office/powerpoint/2010/main" val="22077834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65632"/>
          </a:xfrm>
        </p:spPr>
        <p:txBody>
          <a:bodyPr/>
          <a:lstStyle/>
          <a:p>
            <a:r>
              <a:rPr lang="en-US" b="1" dirty="0" smtClean="0">
                <a:latin typeface="+mn-lt"/>
              </a:rPr>
              <a:t>What is Data Science?</a:t>
            </a:r>
            <a:endParaRPr lang="en-US" b="1" dirty="0">
              <a:latin typeface="+mn-lt"/>
            </a:endParaRPr>
          </a:p>
        </p:txBody>
      </p:sp>
      <p:sp>
        <p:nvSpPr>
          <p:cNvPr id="3" name="Content Placeholder 2"/>
          <p:cNvSpPr>
            <a:spLocks noGrp="1"/>
          </p:cNvSpPr>
          <p:nvPr>
            <p:ph idx="1"/>
          </p:nvPr>
        </p:nvSpPr>
        <p:spPr>
          <a:xfrm>
            <a:off x="0" y="865632"/>
            <a:ext cx="9144000" cy="5992367"/>
          </a:xfrm>
        </p:spPr>
        <p:txBody>
          <a:bodyPr>
            <a:normAutofit fontScale="85000" lnSpcReduction="20000"/>
          </a:bodyPr>
          <a:lstStyle/>
          <a:p>
            <a:r>
              <a:rPr lang="en-US" dirty="0" smtClean="0"/>
              <a:t>The next slide gives a definition arrived by a NIST study group fall 2013.</a:t>
            </a:r>
          </a:p>
          <a:p>
            <a:r>
              <a:rPr lang="en-US" dirty="0" smtClean="0"/>
              <a:t>The previous slide says there are several jobs but that’s not enough! Is </a:t>
            </a:r>
            <a:r>
              <a:rPr lang="en-US" smtClean="0"/>
              <a:t>this a field </a:t>
            </a:r>
            <a:r>
              <a:rPr lang="en-US" dirty="0" smtClean="0"/>
              <a:t>– what is it and what is its core?</a:t>
            </a:r>
          </a:p>
          <a:p>
            <a:pPr marL="228600" lvl="1">
              <a:spcBef>
                <a:spcPts val="1000"/>
              </a:spcBef>
            </a:pPr>
            <a:r>
              <a:rPr lang="en-US" dirty="0" smtClean="0"/>
              <a:t>The emergence of the 4</a:t>
            </a:r>
            <a:r>
              <a:rPr lang="en-US" baseline="30000" dirty="0" smtClean="0"/>
              <a:t>th</a:t>
            </a:r>
            <a:r>
              <a:rPr lang="en-US" dirty="0" smtClean="0"/>
              <a:t> or data driven paradigm of science illustrates significance - </a:t>
            </a:r>
            <a:r>
              <a:rPr lang="en-US" dirty="0">
                <a:hlinkClick r:id="rId2"/>
              </a:rPr>
              <a:t>http://research.microsoft.com/en-us/collaboration/fourthparadigm/</a:t>
            </a:r>
            <a:r>
              <a:rPr lang="en-US" dirty="0"/>
              <a:t>  </a:t>
            </a:r>
          </a:p>
          <a:p>
            <a:pPr lvl="1"/>
            <a:r>
              <a:rPr lang="en-US" dirty="0" smtClean="0"/>
              <a:t>Discovery is guided by data rather than by a model</a:t>
            </a:r>
          </a:p>
          <a:p>
            <a:pPr lvl="1"/>
            <a:r>
              <a:rPr lang="en-US" dirty="0" smtClean="0"/>
              <a:t>The End of (traditional) science </a:t>
            </a:r>
            <a:r>
              <a:rPr lang="en-US" dirty="0">
                <a:hlinkClick r:id="rId3"/>
              </a:rPr>
              <a:t>http://</a:t>
            </a:r>
            <a:r>
              <a:rPr lang="en-US" dirty="0" smtClean="0">
                <a:hlinkClick r:id="rId3"/>
              </a:rPr>
              <a:t>www.wired.com/wired/issue/16-07</a:t>
            </a:r>
            <a:r>
              <a:rPr lang="en-US" dirty="0" smtClean="0"/>
              <a:t> is famous here</a:t>
            </a:r>
          </a:p>
          <a:p>
            <a:r>
              <a:rPr lang="en-US" dirty="0" smtClean="0"/>
              <a:t>Another example is recommender systems in Netflix, e-commerce etc.</a:t>
            </a:r>
          </a:p>
          <a:p>
            <a:pPr lvl="1"/>
            <a:r>
              <a:rPr lang="en-US" dirty="0" smtClean="0"/>
              <a:t>Here data (user ratings of movies or products) allows an empirical prediction of what users like </a:t>
            </a:r>
          </a:p>
          <a:p>
            <a:pPr lvl="1"/>
            <a:r>
              <a:rPr lang="en-US" dirty="0" smtClean="0"/>
              <a:t>Here we define points in spaces (of users or products), cluster them etc. – all conclusions coming from data</a:t>
            </a:r>
            <a:endParaRPr lang="en-US" dirty="0"/>
          </a:p>
        </p:txBody>
      </p:sp>
    </p:spTree>
    <p:extLst>
      <p:ext uri="{BB962C8B-B14F-4D97-AF65-F5344CB8AC3E}">
        <p14:creationId xmlns:p14="http://schemas.microsoft.com/office/powerpoint/2010/main" val="3548995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7046A98-E713-4B22-96A8-FD47EC0F5D67}" type="slidenum">
              <a:rPr lang="en-US" smtClean="0"/>
              <a:pPr/>
              <a:t>50</a:t>
            </a:fld>
            <a:endParaRPr lang="en-US"/>
          </a:p>
        </p:txBody>
      </p:sp>
      <p:pic>
        <p:nvPicPr>
          <p:cNvPr id="3" name="Picture 2"/>
          <p:cNvPicPr>
            <a:picLocks noChangeAspect="1"/>
          </p:cNvPicPr>
          <p:nvPr/>
        </p:nvPicPr>
        <p:blipFill>
          <a:blip r:embed="rId2"/>
          <a:stretch>
            <a:fillRect/>
          </a:stretch>
        </p:blipFill>
        <p:spPr>
          <a:xfrm>
            <a:off x="457200" y="304800"/>
            <a:ext cx="8381998" cy="4599682"/>
          </a:xfrm>
          <a:prstGeom prst="rect">
            <a:avLst/>
          </a:prstGeom>
        </p:spPr>
      </p:pic>
      <p:sp>
        <p:nvSpPr>
          <p:cNvPr id="4" name="Rectangle 3"/>
          <p:cNvSpPr/>
          <p:nvPr/>
        </p:nvSpPr>
        <p:spPr>
          <a:xfrm>
            <a:off x="228600" y="5026327"/>
            <a:ext cx="8763000" cy="923330"/>
          </a:xfrm>
          <a:prstGeom prst="rect">
            <a:avLst/>
          </a:prstGeom>
        </p:spPr>
        <p:txBody>
          <a:bodyPr wrap="square">
            <a:spAutoFit/>
          </a:bodyPr>
          <a:lstStyle/>
          <a:p>
            <a:r>
              <a:rPr lang="en-US" i="1" dirty="0">
                <a:latin typeface="Times New Roman" panose="02020603050405020304" pitchFamily="18" charset="0"/>
                <a:ea typeface="MS Mincho" panose="02020609040205080304" pitchFamily="49" charset="-128"/>
              </a:rPr>
              <a:t>Speedups for several runs on Tempest from 8-way through 384 way MPI  parallelism with one thread per process. We look at different choices for MPI processes which are either inside nodes or on separate nodes</a:t>
            </a:r>
            <a:endParaRPr lang="en-US" dirty="0"/>
          </a:p>
        </p:txBody>
      </p:sp>
    </p:spTree>
    <p:extLst>
      <p:ext uri="{BB962C8B-B14F-4D97-AF65-F5344CB8AC3E}">
        <p14:creationId xmlns:p14="http://schemas.microsoft.com/office/powerpoint/2010/main" val="36125748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b="1" dirty="0" smtClean="0"/>
              <a:t>Genomics</a:t>
            </a:r>
            <a:endParaRPr lang="en-US" b="1"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51</a:t>
            </a:fld>
            <a:endParaRPr lang="en-US"/>
          </a:p>
        </p:txBody>
      </p:sp>
    </p:spTree>
    <p:extLst>
      <p:ext uri="{BB962C8B-B14F-4D97-AF65-F5344CB8AC3E}">
        <p14:creationId xmlns:p14="http://schemas.microsoft.com/office/powerpoint/2010/main" val="22829774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48" y="304800"/>
            <a:ext cx="4104526" cy="1143000"/>
          </a:xfrm>
        </p:spPr>
        <p:txBody>
          <a:bodyPr>
            <a:normAutofit fontScale="90000"/>
          </a:bodyPr>
          <a:lstStyle/>
          <a:p>
            <a:r>
              <a:rPr lang="en-US" dirty="0" smtClean="0"/>
              <a:t>“Divergent” Data Sample</a:t>
            </a:r>
            <a:br>
              <a:rPr lang="en-US" dirty="0" smtClean="0"/>
            </a:br>
            <a:r>
              <a:rPr lang="en-US" sz="3200" b="0" dirty="0" smtClean="0"/>
              <a:t>23 True Sequences</a:t>
            </a:r>
            <a:endParaRPr lang="en-US" sz="3200" b="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52</a:t>
            </a:fld>
            <a:endParaRPr lang="en-US"/>
          </a:p>
        </p:txBody>
      </p:sp>
      <p:grpSp>
        <p:nvGrpSpPr>
          <p:cNvPr id="2" name="Group 1"/>
          <p:cNvGrpSpPr/>
          <p:nvPr/>
        </p:nvGrpSpPr>
        <p:grpSpPr>
          <a:xfrm>
            <a:off x="4576281" y="2603100"/>
            <a:ext cx="4572000" cy="4254900"/>
            <a:chOff x="0" y="2270588"/>
            <a:chExt cx="4572000" cy="4254900"/>
          </a:xfrm>
        </p:grpSpPr>
        <p:pic>
          <p:nvPicPr>
            <p:cNvPr id="2053" name="Picture 5" descr="C:\Users\Geoffrey Fox\Downloads\divergent_15761_swg_da_cdhit097.png"/>
            <p:cNvPicPr>
              <a:picLocks noChangeAspect="1" noChangeArrowheads="1"/>
            </p:cNvPicPr>
            <p:nvPr/>
          </p:nvPicPr>
          <p:blipFill rotWithShape="1">
            <a:blip r:embed="rId3">
              <a:extLst>
                <a:ext uri="{28A0092B-C50C-407E-A947-70E740481C1C}">
                  <a14:useLocalDpi xmlns:a14="http://schemas.microsoft.com/office/drawing/2010/main" val="0"/>
                </a:ext>
              </a:extLst>
            </a:blip>
            <a:srcRect l="21679" t="24303" r="15267" b="20721"/>
            <a:stretch/>
          </p:blipFill>
          <p:spPr bwMode="auto">
            <a:xfrm>
              <a:off x="0" y="2270588"/>
              <a:ext cx="4572000" cy="42549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659881" y="2280282"/>
              <a:ext cx="889987" cy="461665"/>
            </a:xfrm>
            <a:prstGeom prst="rect">
              <a:avLst/>
            </a:prstGeom>
            <a:noFill/>
          </p:spPr>
          <p:txBody>
            <a:bodyPr wrap="none" rtlCol="0">
              <a:spAutoFit/>
            </a:bodyPr>
            <a:lstStyle/>
            <a:p>
              <a:r>
                <a:rPr lang="en-US" sz="2400" b="1" dirty="0" err="1" smtClean="0">
                  <a:solidFill>
                    <a:schemeClr val="bg1"/>
                  </a:solidFill>
                </a:rPr>
                <a:t>CDhit</a:t>
              </a:r>
              <a:endParaRPr lang="en-US" sz="2400" b="1" dirty="0">
                <a:solidFill>
                  <a:schemeClr val="bg1"/>
                </a:solidFill>
              </a:endParaRPr>
            </a:p>
          </p:txBody>
        </p:sp>
      </p:grpSp>
      <p:grpSp>
        <p:nvGrpSpPr>
          <p:cNvPr id="10" name="Group 9"/>
          <p:cNvGrpSpPr/>
          <p:nvPr/>
        </p:nvGrpSpPr>
        <p:grpSpPr>
          <a:xfrm>
            <a:off x="0" y="2158179"/>
            <a:ext cx="4572000" cy="4692115"/>
            <a:chOff x="4578849" y="2165885"/>
            <a:chExt cx="4572000" cy="4692115"/>
          </a:xfrm>
        </p:grpSpPr>
        <p:pic>
          <p:nvPicPr>
            <p:cNvPr id="2054" name="Picture 6" descr="C:\Users\Geoffrey Fox\Downloads\divergent_15761_swg_da_uclust097.png"/>
            <p:cNvPicPr>
              <a:picLocks noChangeAspect="1" noChangeArrowheads="1"/>
            </p:cNvPicPr>
            <p:nvPr/>
          </p:nvPicPr>
          <p:blipFill rotWithShape="1">
            <a:blip r:embed="rId4">
              <a:extLst>
                <a:ext uri="{28A0092B-C50C-407E-A947-70E740481C1C}">
                  <a14:useLocalDpi xmlns:a14="http://schemas.microsoft.com/office/drawing/2010/main" val="0"/>
                </a:ext>
              </a:extLst>
            </a:blip>
            <a:srcRect l="21893" t="19556" r="15241" b="20074"/>
            <a:stretch/>
          </p:blipFill>
          <p:spPr bwMode="auto">
            <a:xfrm>
              <a:off x="4578849" y="2165885"/>
              <a:ext cx="4572000" cy="46921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127632" y="2190126"/>
              <a:ext cx="1016368" cy="461665"/>
            </a:xfrm>
            <a:prstGeom prst="rect">
              <a:avLst/>
            </a:prstGeom>
            <a:noFill/>
          </p:spPr>
          <p:txBody>
            <a:bodyPr wrap="none" rtlCol="0">
              <a:spAutoFit/>
            </a:bodyPr>
            <a:lstStyle/>
            <a:p>
              <a:r>
                <a:rPr lang="en-US" sz="2400" b="1" dirty="0" err="1" smtClean="0">
                  <a:solidFill>
                    <a:schemeClr val="bg1"/>
                  </a:solidFill>
                </a:rPr>
                <a:t>UClust</a:t>
              </a:r>
              <a:endParaRPr lang="en-US" sz="2400" b="1" dirty="0">
                <a:solidFill>
                  <a:schemeClr val="bg1"/>
                </a:solidFill>
              </a:endParaRPr>
            </a:p>
          </p:txBody>
        </p:sp>
      </p:grpSp>
      <p:sp>
        <p:nvSpPr>
          <p:cNvPr id="11" name="TextBox 10"/>
          <p:cNvSpPr txBox="1"/>
          <p:nvPr/>
        </p:nvSpPr>
        <p:spPr>
          <a:xfrm>
            <a:off x="-2650" y="3156975"/>
            <a:ext cx="9233338" cy="3693319"/>
          </a:xfrm>
          <a:prstGeom prst="rect">
            <a:avLst/>
          </a:prstGeom>
          <a:solidFill>
            <a:schemeClr val="bg1"/>
          </a:solidFill>
          <a:ln>
            <a:solidFill>
              <a:schemeClr val="accent1"/>
            </a:solidFill>
          </a:ln>
        </p:spPr>
        <p:txBody>
          <a:bodyPr wrap="square" rtlCol="0">
            <a:spAutoFit/>
          </a:bodyPr>
          <a:lstStyle/>
          <a:p>
            <a:r>
              <a:rPr lang="en-US" b="1" dirty="0"/>
              <a:t>Divergent Data Set </a:t>
            </a:r>
            <a:r>
              <a:rPr lang="en-US" dirty="0"/>
              <a:t>                   </a:t>
            </a:r>
            <a:r>
              <a:rPr lang="en-US" dirty="0" smtClean="0"/>
              <a:t> </a:t>
            </a:r>
            <a:r>
              <a:rPr lang="en-US" dirty="0"/>
              <a:t>                                 </a:t>
            </a:r>
            <a:r>
              <a:rPr lang="en-US" dirty="0" smtClean="0"/>
              <a:t>                                </a:t>
            </a:r>
            <a:r>
              <a:rPr lang="en-US" b="1" dirty="0" err="1" smtClean="0"/>
              <a:t>UClust</a:t>
            </a:r>
            <a:r>
              <a:rPr lang="en-US" b="1" dirty="0" smtClean="0"/>
              <a:t> </a:t>
            </a:r>
            <a:r>
              <a:rPr lang="en-US" b="1" dirty="0"/>
              <a:t>(Cuts 0.65 </a:t>
            </a:r>
            <a:r>
              <a:rPr lang="en-US" b="1" dirty="0" smtClean="0"/>
              <a:t>to 0.95)</a:t>
            </a:r>
            <a:endParaRPr lang="en-US" dirty="0" smtClean="0"/>
          </a:p>
          <a:p>
            <a:r>
              <a:rPr lang="en-US" b="1" dirty="0"/>
              <a:t> </a:t>
            </a:r>
            <a:r>
              <a:rPr lang="en-US" b="1" dirty="0" smtClean="0"/>
              <a:t>                                                                                                  DAPWC</a:t>
            </a:r>
            <a:r>
              <a:rPr lang="en-US" b="1" dirty="0"/>
              <a:t>    0.65    0.75        </a:t>
            </a:r>
            <a:r>
              <a:rPr lang="en-US" b="1" dirty="0" smtClean="0"/>
              <a:t>0.85 </a:t>
            </a:r>
            <a:r>
              <a:rPr lang="en-US" b="1" dirty="0"/>
              <a:t>     </a:t>
            </a:r>
            <a:r>
              <a:rPr lang="en-US" b="1" dirty="0" smtClean="0"/>
              <a:t>0.95</a:t>
            </a:r>
            <a:r>
              <a:rPr lang="en-US" b="1" dirty="0"/>
              <a:t/>
            </a:r>
            <a:br>
              <a:rPr lang="en-US" b="1" dirty="0"/>
            </a:br>
            <a:r>
              <a:rPr lang="en-US" dirty="0"/>
              <a:t>Total </a:t>
            </a:r>
            <a:r>
              <a:rPr lang="en-US" dirty="0" smtClean="0"/>
              <a:t># of </a:t>
            </a:r>
            <a:r>
              <a:rPr lang="en-US" dirty="0"/>
              <a:t>clusters                                                           </a:t>
            </a:r>
            <a:r>
              <a:rPr lang="en-US" dirty="0" smtClean="0"/>
              <a:t>	23</a:t>
            </a:r>
            <a:r>
              <a:rPr lang="en-US" dirty="0"/>
              <a:t>           </a:t>
            </a:r>
            <a:r>
              <a:rPr lang="en-US" dirty="0" smtClean="0"/>
              <a:t>4 </a:t>
            </a:r>
            <a:r>
              <a:rPr lang="en-US" dirty="0"/>
              <a:t>          10       36         </a:t>
            </a:r>
            <a:r>
              <a:rPr lang="en-US" dirty="0" smtClean="0"/>
              <a:t>91</a:t>
            </a:r>
            <a:r>
              <a:rPr lang="en-US" dirty="0"/>
              <a:t/>
            </a:r>
            <a:br>
              <a:rPr lang="en-US" dirty="0"/>
            </a:br>
            <a:r>
              <a:rPr lang="en-US" dirty="0"/>
              <a:t>Total </a:t>
            </a:r>
            <a:r>
              <a:rPr lang="en-US" dirty="0" smtClean="0"/>
              <a:t># </a:t>
            </a:r>
            <a:r>
              <a:rPr lang="en-US" dirty="0"/>
              <a:t>of clusters uniquely identified                         </a:t>
            </a:r>
            <a:r>
              <a:rPr lang="en-US" dirty="0" smtClean="0"/>
              <a:t>               23</a:t>
            </a:r>
            <a:r>
              <a:rPr lang="en-US" dirty="0"/>
              <a:t>           </a:t>
            </a:r>
            <a:r>
              <a:rPr lang="en-US" dirty="0" smtClean="0"/>
              <a:t>0</a:t>
            </a:r>
            <a:r>
              <a:rPr lang="en-US" dirty="0"/>
              <a:t>            0        </a:t>
            </a:r>
            <a:r>
              <a:rPr lang="en-US" dirty="0" smtClean="0"/>
              <a:t>13 </a:t>
            </a:r>
            <a:r>
              <a:rPr lang="en-US" dirty="0"/>
              <a:t>        </a:t>
            </a:r>
            <a:r>
              <a:rPr lang="en-US" dirty="0" smtClean="0"/>
              <a:t>16</a:t>
            </a:r>
            <a:r>
              <a:rPr lang="en-US" dirty="0"/>
              <a:t/>
            </a:r>
            <a:br>
              <a:rPr lang="en-US" dirty="0"/>
            </a:br>
            <a:r>
              <a:rPr lang="en-US" dirty="0" smtClean="0"/>
              <a:t>(</a:t>
            </a:r>
            <a:r>
              <a:rPr lang="en-US" dirty="0"/>
              <a:t>i.e. one original cluster goes to </a:t>
            </a:r>
            <a:r>
              <a:rPr lang="en-US" dirty="0" smtClean="0"/>
              <a:t>1 </a:t>
            </a:r>
            <a:r>
              <a:rPr lang="en-US" dirty="0" err="1"/>
              <a:t>uclust</a:t>
            </a:r>
            <a:r>
              <a:rPr lang="en-US" dirty="0"/>
              <a:t> cluster </a:t>
            </a:r>
            <a:r>
              <a:rPr lang="en-US" dirty="0" smtClean="0"/>
              <a:t>)</a:t>
            </a:r>
          </a:p>
          <a:p>
            <a:r>
              <a:rPr lang="en-US" dirty="0" smtClean="0"/>
              <a:t>Total # </a:t>
            </a:r>
            <a:r>
              <a:rPr lang="en-US" dirty="0"/>
              <a:t>of shared clusters with significant sharing    </a:t>
            </a:r>
            <a:r>
              <a:rPr lang="en-US" dirty="0" smtClean="0"/>
              <a:t>                 </a:t>
            </a:r>
            <a:r>
              <a:rPr lang="en-US" dirty="0"/>
              <a:t>0            </a:t>
            </a:r>
            <a:r>
              <a:rPr lang="en-US" dirty="0" smtClean="0"/>
              <a:t>4</a:t>
            </a:r>
            <a:r>
              <a:rPr lang="en-US" dirty="0"/>
              <a:t>           </a:t>
            </a:r>
            <a:r>
              <a:rPr lang="en-US" dirty="0" smtClean="0"/>
              <a:t>10 </a:t>
            </a:r>
            <a:r>
              <a:rPr lang="en-US" dirty="0"/>
              <a:t>        </a:t>
            </a:r>
            <a:r>
              <a:rPr lang="en-US" dirty="0" smtClean="0"/>
              <a:t>5 </a:t>
            </a:r>
            <a:r>
              <a:rPr lang="en-US" dirty="0"/>
              <a:t>          0</a:t>
            </a:r>
            <a:br>
              <a:rPr lang="en-US" dirty="0"/>
            </a:br>
            <a:r>
              <a:rPr lang="en-US" dirty="0"/>
              <a:t>(one </a:t>
            </a:r>
            <a:r>
              <a:rPr lang="en-US" dirty="0" err="1"/>
              <a:t>uclust</a:t>
            </a:r>
            <a:r>
              <a:rPr lang="en-US" dirty="0"/>
              <a:t> cluster goes to &gt; 1 real cluster)   </a:t>
            </a:r>
            <a:endParaRPr lang="en-US" dirty="0" smtClean="0"/>
          </a:p>
          <a:p>
            <a:r>
              <a:rPr lang="en-US" dirty="0" smtClean="0"/>
              <a:t>Total # </a:t>
            </a:r>
            <a:r>
              <a:rPr lang="en-US" dirty="0"/>
              <a:t>of </a:t>
            </a:r>
            <a:r>
              <a:rPr lang="en-US" dirty="0" err="1"/>
              <a:t>uclust</a:t>
            </a:r>
            <a:r>
              <a:rPr lang="en-US" dirty="0"/>
              <a:t> clusters that are just part of a real cluster     </a:t>
            </a:r>
            <a:r>
              <a:rPr lang="en-US" dirty="0" smtClean="0"/>
              <a:t>0</a:t>
            </a:r>
            <a:r>
              <a:rPr lang="en-US" dirty="0"/>
              <a:t>            </a:t>
            </a:r>
            <a:r>
              <a:rPr lang="en-US" dirty="0" smtClean="0"/>
              <a:t>4</a:t>
            </a:r>
            <a:r>
              <a:rPr lang="en-US" dirty="0"/>
              <a:t>           </a:t>
            </a:r>
            <a:r>
              <a:rPr lang="en-US" dirty="0" smtClean="0"/>
              <a:t>10 </a:t>
            </a:r>
            <a:r>
              <a:rPr lang="en-US" dirty="0"/>
              <a:t>     </a:t>
            </a:r>
            <a:r>
              <a:rPr lang="en-US" dirty="0" smtClean="0"/>
              <a:t>17(11</a:t>
            </a:r>
            <a:r>
              <a:rPr lang="en-US" dirty="0"/>
              <a:t>)  </a:t>
            </a:r>
            <a:r>
              <a:rPr lang="en-US" dirty="0" smtClean="0"/>
              <a:t>72(62</a:t>
            </a:r>
            <a:r>
              <a:rPr lang="en-US" dirty="0"/>
              <a:t>)</a:t>
            </a:r>
            <a:br>
              <a:rPr lang="en-US" dirty="0"/>
            </a:br>
            <a:r>
              <a:rPr lang="en-US" dirty="0"/>
              <a:t>(numbers in brackets only have one member) </a:t>
            </a:r>
          </a:p>
          <a:p>
            <a:r>
              <a:rPr lang="en-US" dirty="0" smtClean="0"/>
              <a:t>Total # </a:t>
            </a:r>
            <a:r>
              <a:rPr lang="en-US" dirty="0"/>
              <a:t>of real clusters that are </a:t>
            </a:r>
            <a:r>
              <a:rPr lang="en-US" dirty="0" smtClean="0"/>
              <a:t>1 </a:t>
            </a:r>
            <a:r>
              <a:rPr lang="en-US" dirty="0" err="1"/>
              <a:t>uclust</a:t>
            </a:r>
            <a:r>
              <a:rPr lang="en-US" dirty="0"/>
              <a:t> cluster    </a:t>
            </a:r>
            <a:r>
              <a:rPr lang="en-US" dirty="0" smtClean="0"/>
              <a:t>                     0</a:t>
            </a:r>
            <a:r>
              <a:rPr lang="en-US" dirty="0"/>
              <a:t>            </a:t>
            </a:r>
            <a:r>
              <a:rPr lang="en-US" dirty="0" smtClean="0"/>
              <a:t>14</a:t>
            </a:r>
            <a:r>
              <a:rPr lang="en-US" dirty="0"/>
              <a:t>            9          </a:t>
            </a:r>
            <a:r>
              <a:rPr lang="en-US" dirty="0" smtClean="0"/>
              <a:t>5 </a:t>
            </a:r>
            <a:r>
              <a:rPr lang="en-US" dirty="0"/>
              <a:t>         </a:t>
            </a:r>
            <a:r>
              <a:rPr lang="en-US" dirty="0" smtClean="0"/>
              <a:t>0</a:t>
            </a:r>
            <a:r>
              <a:rPr lang="en-US" dirty="0"/>
              <a:t/>
            </a:r>
            <a:br>
              <a:rPr lang="en-US" dirty="0"/>
            </a:br>
            <a:r>
              <a:rPr lang="en-US" dirty="0"/>
              <a:t>but </a:t>
            </a:r>
            <a:r>
              <a:rPr lang="en-US" dirty="0" err="1"/>
              <a:t>uclust</a:t>
            </a:r>
            <a:r>
              <a:rPr lang="en-US" dirty="0"/>
              <a:t> cluster is spread over multiple real clusters </a:t>
            </a:r>
            <a:endParaRPr lang="en-US" dirty="0" smtClean="0"/>
          </a:p>
          <a:p>
            <a:r>
              <a:rPr lang="en-US" dirty="0" smtClean="0"/>
              <a:t>Total # </a:t>
            </a:r>
            <a:r>
              <a:rPr lang="en-US" dirty="0"/>
              <a:t>of real clusters that have                                  </a:t>
            </a:r>
            <a:r>
              <a:rPr lang="en-US" dirty="0" smtClean="0"/>
              <a:t>                0</a:t>
            </a:r>
            <a:r>
              <a:rPr lang="en-US" dirty="0"/>
              <a:t>              </a:t>
            </a:r>
            <a:r>
              <a:rPr lang="en-US" dirty="0" smtClean="0"/>
              <a:t>9</a:t>
            </a:r>
            <a:r>
              <a:rPr lang="en-US" dirty="0"/>
              <a:t>           </a:t>
            </a:r>
            <a:r>
              <a:rPr lang="en-US" dirty="0" smtClean="0"/>
              <a:t>14 </a:t>
            </a:r>
            <a:r>
              <a:rPr lang="en-US" dirty="0"/>
              <a:t>        </a:t>
            </a:r>
            <a:r>
              <a:rPr lang="en-US" dirty="0" smtClean="0"/>
              <a:t>5 </a:t>
            </a:r>
            <a:r>
              <a:rPr lang="en-US" dirty="0"/>
              <a:t>         </a:t>
            </a:r>
            <a:r>
              <a:rPr lang="en-US" dirty="0" smtClean="0"/>
              <a:t>7</a:t>
            </a:r>
            <a:r>
              <a:rPr lang="en-US" dirty="0"/>
              <a:t/>
            </a:r>
            <a:br>
              <a:rPr lang="en-US" dirty="0"/>
            </a:br>
            <a:r>
              <a:rPr lang="en-US" dirty="0"/>
              <a:t>significant contribution from &gt; 1 </a:t>
            </a:r>
            <a:r>
              <a:rPr lang="en-US" dirty="0" err="1"/>
              <a:t>uclust</a:t>
            </a:r>
            <a:r>
              <a:rPr lang="en-US" dirty="0"/>
              <a:t> cluster  </a:t>
            </a:r>
            <a:endParaRPr lang="en-US" dirty="0" smtClean="0"/>
          </a:p>
        </p:txBody>
      </p:sp>
      <p:pic>
        <p:nvPicPr>
          <p:cNvPr id="2056" name="Picture 8" descr="C:\Users\Geoffrey Fox\Downloads\divergent_histogra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8946" y="7434"/>
            <a:ext cx="3741736" cy="260993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2650" y="9021"/>
            <a:ext cx="6550924" cy="6858000"/>
            <a:chOff x="17794" y="1598836"/>
            <a:chExt cx="6550924" cy="6858000"/>
          </a:xfrm>
        </p:grpSpPr>
        <p:pic>
          <p:nvPicPr>
            <p:cNvPr id="26" name="Picture 7" descr="C:\Users\Geoffrey Fox\Downloads\divergent_0(23)_to_0(23)_zeroidx.png"/>
            <p:cNvPicPr>
              <a:picLocks noChangeAspect="1" noChangeArrowheads="1"/>
            </p:cNvPicPr>
            <p:nvPr/>
          </p:nvPicPr>
          <p:blipFill rotWithShape="1">
            <a:blip r:embed="rId6">
              <a:extLst>
                <a:ext uri="{28A0092B-C50C-407E-A947-70E740481C1C}">
                  <a14:useLocalDpi xmlns:a14="http://schemas.microsoft.com/office/drawing/2010/main" val="0"/>
                </a:ext>
              </a:extLst>
            </a:blip>
            <a:srcRect l="27644" t="9994" r="28219" b="8838"/>
            <a:stretch/>
          </p:blipFill>
          <p:spPr bwMode="auto">
            <a:xfrm>
              <a:off x="17794" y="1598836"/>
              <a:ext cx="6550924"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5314785" y="1624389"/>
              <a:ext cx="1253933" cy="461665"/>
            </a:xfrm>
            <a:prstGeom prst="rect">
              <a:avLst/>
            </a:prstGeom>
            <a:noFill/>
          </p:spPr>
          <p:txBody>
            <a:bodyPr wrap="none" rtlCol="0">
              <a:spAutoFit/>
            </a:bodyPr>
            <a:lstStyle/>
            <a:p>
              <a:r>
                <a:rPr lang="en-US" sz="2400" b="1" dirty="0">
                  <a:solidFill>
                    <a:schemeClr val="bg1"/>
                  </a:solidFill>
                </a:rPr>
                <a:t>DA-PWC</a:t>
              </a:r>
            </a:p>
          </p:txBody>
        </p:sp>
      </p:grpSp>
    </p:spTree>
    <p:extLst>
      <p:ext uri="{BB962C8B-B14F-4D97-AF65-F5344CB8AC3E}">
        <p14:creationId xmlns:p14="http://schemas.microsoft.com/office/powerpoint/2010/main" val="83464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smtClean="0"/>
              <a:t>Parallel Efficiency</a:t>
            </a:r>
            <a:endParaRPr lang="en-US" dirty="0"/>
          </a:p>
        </p:txBody>
      </p:sp>
      <p:pic>
        <p:nvPicPr>
          <p:cNvPr id="3" name="Picture 2"/>
          <p:cNvPicPr>
            <a:picLocks noChangeAspect="1"/>
          </p:cNvPicPr>
          <p:nvPr/>
        </p:nvPicPr>
        <p:blipFill>
          <a:blip r:embed="rId2"/>
          <a:stretch>
            <a:fillRect/>
          </a:stretch>
        </p:blipFill>
        <p:spPr>
          <a:xfrm>
            <a:off x="0" y="489344"/>
            <a:ext cx="9144000" cy="6368656"/>
          </a:xfrm>
          <a:prstGeom prst="rect">
            <a:avLst/>
          </a:prstGeom>
        </p:spPr>
      </p:pic>
    </p:spTree>
    <p:extLst>
      <p:ext uri="{BB962C8B-B14F-4D97-AF65-F5344CB8AC3E}">
        <p14:creationId xmlns:p14="http://schemas.microsoft.com/office/powerpoint/2010/main" val="28933958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01252"/>
          </a:xfrm>
        </p:spPr>
        <p:txBody>
          <a:bodyPr>
            <a:normAutofit fontScale="90000"/>
          </a:bodyPr>
          <a:lstStyle/>
          <a:p>
            <a:r>
              <a:rPr lang="en-US" b="1" dirty="0" smtClean="0"/>
              <a:t>999 Fungi Sequences 3D Phylogenetic Tree</a:t>
            </a:r>
            <a:endParaRPr lang="en-US"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1252"/>
            <a:ext cx="9144000" cy="6056748"/>
          </a:xfrm>
          <a:prstGeom prst="rect">
            <a:avLst/>
          </a:prstGeom>
        </p:spPr>
      </p:pic>
    </p:spTree>
    <p:extLst>
      <p:ext uri="{BB962C8B-B14F-4D97-AF65-F5344CB8AC3E}">
        <p14:creationId xmlns:p14="http://schemas.microsoft.com/office/powerpoint/2010/main" val="16792313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01252"/>
          </a:xfrm>
        </p:spPr>
        <p:txBody>
          <a:bodyPr>
            <a:normAutofit fontScale="90000"/>
          </a:bodyPr>
          <a:lstStyle/>
          <a:p>
            <a:r>
              <a:rPr lang="en-US" b="1" dirty="0" smtClean="0"/>
              <a:t>599 Fungi Sequences 3D Phylogenetic Tree</a:t>
            </a: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1252"/>
            <a:ext cx="9144000" cy="6056748"/>
          </a:xfrm>
          <a:prstGeom prst="rect">
            <a:avLst/>
          </a:prstGeom>
        </p:spPr>
      </p:pic>
    </p:spTree>
    <p:extLst>
      <p:ext uri="{BB962C8B-B14F-4D97-AF65-F5344CB8AC3E}">
        <p14:creationId xmlns:p14="http://schemas.microsoft.com/office/powerpoint/2010/main" val="39607237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35888" y="-17677"/>
            <a:ext cx="8229600" cy="1143000"/>
          </a:xfrm>
        </p:spPr>
        <p:txBody>
          <a:bodyPr/>
          <a:lstStyle/>
          <a:p>
            <a:r>
              <a:rPr lang="en-US" b="1" dirty="0" smtClean="0"/>
              <a:t>Clusters v. Regions</a:t>
            </a:r>
            <a:endParaRPr lang="en-US" b="1" dirty="0"/>
          </a:p>
        </p:txBody>
      </p:sp>
      <p:sp>
        <p:nvSpPr>
          <p:cNvPr id="3" name="Content Placeholder 2"/>
          <p:cNvSpPr>
            <a:spLocks noGrp="1"/>
          </p:cNvSpPr>
          <p:nvPr>
            <p:ph idx="1"/>
          </p:nvPr>
        </p:nvSpPr>
        <p:spPr>
          <a:xfrm>
            <a:off x="155749" y="4793157"/>
            <a:ext cx="8229600" cy="1806191"/>
          </a:xfrm>
        </p:spPr>
        <p:txBody>
          <a:bodyPr>
            <a:noAutofit/>
          </a:bodyPr>
          <a:lstStyle/>
          <a:p>
            <a:r>
              <a:rPr lang="en-US" sz="2400" dirty="0" smtClean="0"/>
              <a:t>In Lymphocytes clusters are distinct</a:t>
            </a:r>
          </a:p>
          <a:p>
            <a:r>
              <a:rPr lang="en-US" sz="2400" dirty="0" smtClean="0"/>
              <a:t>In Pathology, clusters divide space into regions and sophisticated methods like deterministic annealing are probably unnecessary</a:t>
            </a:r>
          </a:p>
        </p:txBody>
      </p:sp>
      <p:sp>
        <p:nvSpPr>
          <p:cNvPr id="4" name="Slide Number Placeholder 3"/>
          <p:cNvSpPr>
            <a:spLocks noGrp="1"/>
          </p:cNvSpPr>
          <p:nvPr>
            <p:ph type="sldNum" sz="quarter" idx="12"/>
          </p:nvPr>
        </p:nvSpPr>
        <p:spPr/>
        <p:txBody>
          <a:bodyPr/>
          <a:lstStyle/>
          <a:p>
            <a:fld id="{94CC141A-9CC6-41A7-A7D0-011D836CC6E2}" type="slidenum">
              <a:rPr lang="en-US" smtClean="0"/>
              <a:pPr/>
              <a:t>56</a:t>
            </a:fld>
            <a:endParaRPr lang="en-US"/>
          </a:p>
        </p:txBody>
      </p:sp>
      <p:grpSp>
        <p:nvGrpSpPr>
          <p:cNvPr id="7" name="Group 6"/>
          <p:cNvGrpSpPr/>
          <p:nvPr/>
        </p:nvGrpSpPr>
        <p:grpSpPr>
          <a:xfrm>
            <a:off x="3896330" y="1045004"/>
            <a:ext cx="5247670" cy="3434600"/>
            <a:chOff x="3896330" y="1077104"/>
            <a:chExt cx="5247670" cy="3434600"/>
          </a:xfrm>
        </p:grpSpPr>
        <p:pic>
          <p:nvPicPr>
            <p:cNvPr id="1027" name="Picture 3" descr="C:\gcf\aaaOctDec2012\Saltz\DAcluster-Plot3D-M8-C8_smacof.png"/>
            <p:cNvPicPr>
              <a:picLocks noChangeAspect="1" noChangeArrowheads="1"/>
            </p:cNvPicPr>
            <p:nvPr/>
          </p:nvPicPr>
          <p:blipFill rotWithShape="1">
            <a:blip r:embed="rId2">
              <a:extLst>
                <a:ext uri="{28A0092B-C50C-407E-A947-70E740481C1C}">
                  <a14:useLocalDpi xmlns:a14="http://schemas.microsoft.com/office/drawing/2010/main" val="0"/>
                </a:ext>
              </a:extLst>
            </a:blip>
            <a:srcRect l="26306" t="11027" r="23276" b="23022"/>
            <a:stretch/>
          </p:blipFill>
          <p:spPr bwMode="auto">
            <a:xfrm rot="5400000">
              <a:off x="4802865" y="170569"/>
              <a:ext cx="3434600" cy="524767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7204919" y="3912220"/>
              <a:ext cx="1939081" cy="400110"/>
            </a:xfrm>
            <a:prstGeom prst="rect">
              <a:avLst/>
            </a:prstGeom>
            <a:noFill/>
          </p:spPr>
          <p:txBody>
            <a:bodyPr wrap="square" rtlCol="0">
              <a:spAutoFit/>
            </a:bodyPr>
            <a:lstStyle/>
            <a:p>
              <a:r>
                <a:rPr lang="en-US" sz="2000" b="1" dirty="0">
                  <a:solidFill>
                    <a:schemeClr val="bg1"/>
                  </a:solidFill>
                </a:rPr>
                <a:t>Pathology</a:t>
              </a:r>
              <a:r>
                <a:rPr lang="en-US" dirty="0">
                  <a:solidFill>
                    <a:schemeClr val="bg1"/>
                  </a:solidFill>
                </a:rPr>
                <a:t> 54D</a:t>
              </a:r>
            </a:p>
          </p:txBody>
        </p:sp>
      </p:grpSp>
      <p:grpSp>
        <p:nvGrpSpPr>
          <p:cNvPr id="6" name="Group 5"/>
          <p:cNvGrpSpPr/>
          <p:nvPr/>
        </p:nvGrpSpPr>
        <p:grpSpPr>
          <a:xfrm>
            <a:off x="0" y="1045004"/>
            <a:ext cx="3896330" cy="3267326"/>
            <a:chOff x="0" y="1045004"/>
            <a:chExt cx="3896330" cy="3267326"/>
          </a:xfrm>
        </p:grpSpPr>
        <p:pic>
          <p:nvPicPr>
            <p:cNvPr id="1026" name="Picture 2" descr="C:\Users\Geoffrey Fox\Desktop\Hui\Kmeans-cluster-Plot3D-M5-C5.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922" t="12876" r="19769" b="12275"/>
            <a:stretch/>
          </p:blipFill>
          <p:spPr bwMode="auto">
            <a:xfrm>
              <a:off x="0" y="1045004"/>
              <a:ext cx="3896330" cy="326732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55749" y="1125323"/>
              <a:ext cx="1924501" cy="400110"/>
            </a:xfrm>
            <a:prstGeom prst="rect">
              <a:avLst/>
            </a:prstGeom>
            <a:noFill/>
          </p:spPr>
          <p:txBody>
            <a:bodyPr wrap="none" rtlCol="0">
              <a:spAutoFit/>
            </a:bodyPr>
            <a:lstStyle/>
            <a:p>
              <a:r>
                <a:rPr lang="en-US" sz="2000" b="1" dirty="0">
                  <a:solidFill>
                    <a:schemeClr val="bg1"/>
                  </a:solidFill>
                </a:rPr>
                <a:t>Lymphocytes 4D</a:t>
              </a:r>
            </a:p>
          </p:txBody>
        </p:sp>
      </p:grpSp>
    </p:spTree>
    <p:extLst>
      <p:ext uri="{BB962C8B-B14F-4D97-AF65-F5344CB8AC3E}">
        <p14:creationId xmlns:p14="http://schemas.microsoft.com/office/powerpoint/2010/main" val="9222636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a:xfrm>
            <a:off x="22202" y="72247"/>
            <a:ext cx="9144000" cy="1144800"/>
          </a:xfrm>
        </p:spPr>
        <p:txBody>
          <a:bodyPr vert="horz" wrap="square" lIns="100794" tIns="35202" rIns="100794" bIns="50397" numCol="1" anchor="ctr" anchorCtr="0" compatLnSpc="1">
            <a:prstTxWarp prst="textNoShape">
              <a:avLst/>
            </a:prstTxWarp>
            <a:normAutofit fontScale="90000"/>
          </a:bodyPr>
          <a:lstStyle/>
          <a:p>
            <a:pPr eaLnBrk="1" hangingPunct="1">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3600" b="1" dirty="0" smtClean="0"/>
              <a:t>Protein Universe Browser for COG Sequences with a few illustrative biologically identified clusters</a:t>
            </a:r>
          </a:p>
        </p:txBody>
      </p:sp>
      <p:sp>
        <p:nvSpPr>
          <p:cNvPr id="5" name="Slide Number Placeholder 5"/>
          <p:cNvSpPr>
            <a:spLocks noGrp="1"/>
          </p:cNvSpPr>
          <p:nvPr>
            <p:ph type="sldNum" sz="quarter" idx="12"/>
          </p:nvPr>
        </p:nvSpPr>
        <p:spPr/>
        <p:txBody>
          <a:bodyPr>
            <a:normAutofit/>
          </a:bodyPr>
          <a:lstStyle/>
          <a:p>
            <a:pPr>
              <a:lnSpc>
                <a:spcPct val="73000"/>
              </a:lnSpc>
            </a:pPr>
            <a:fld id="{0AC073B1-9238-43AB-AC67-3B16E1F5FAA3}" type="slidenum">
              <a:rPr lang="en-US" sz="1270"/>
              <a:pPr>
                <a:lnSpc>
                  <a:spcPct val="73000"/>
                </a:lnSpc>
              </a:pPr>
              <a:t>57</a:t>
            </a:fld>
            <a:endParaRPr lang="en-US" sz="1270"/>
          </a:p>
        </p:txBody>
      </p:sp>
      <p:pic>
        <p:nvPicPr>
          <p:cNvPr id="194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02" y="1217047"/>
            <a:ext cx="9121798" cy="5982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3033998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0" y="273630"/>
            <a:ext cx="9144000" cy="1144921"/>
          </a:xfrm>
        </p:spPr>
        <p:txBody>
          <a:bodyPr tIns="35199">
            <a:normAutofit fontScale="90000"/>
          </a:bodyPr>
          <a:lstStyle/>
          <a:p>
            <a:pPr eaLnBrk="1" fontAlgn="auto" hangingPunct="1">
              <a:spcAft>
                <a:spcPts val="0"/>
              </a:spcAft>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defRPr/>
            </a:pPr>
            <a:r>
              <a:rPr lang="en-US" b="1" dirty="0"/>
              <a:t>Heatmap of </a:t>
            </a:r>
            <a:r>
              <a:rPr lang="en-US" b="1" dirty="0" smtClean="0"/>
              <a:t>biology distance (Needleman-</a:t>
            </a:r>
            <a:r>
              <a:rPr lang="en-US" b="1" dirty="0" err="1" smtClean="0"/>
              <a:t>Wunsch</a:t>
            </a:r>
            <a:r>
              <a:rPr lang="en-US" b="1" dirty="0" smtClean="0"/>
              <a:t>) </a:t>
            </a:r>
            <a:r>
              <a:rPr lang="en-US" b="1" dirty="0"/>
              <a:t>vs </a:t>
            </a:r>
            <a:r>
              <a:rPr lang="en-US" b="1" dirty="0" smtClean="0"/>
              <a:t>3D Euclidean Distances</a:t>
            </a:r>
            <a:endParaRPr lang="en-US" b="1" dirty="0"/>
          </a:p>
        </p:txBody>
      </p:sp>
      <p:sp>
        <p:nvSpPr>
          <p:cNvPr id="5" name="Slide Number Placeholder 5"/>
          <p:cNvSpPr>
            <a:spLocks noGrp="1"/>
          </p:cNvSpPr>
          <p:nvPr>
            <p:ph type="sldNum" sz="quarter" idx="12"/>
          </p:nvPr>
        </p:nvSpPr>
        <p:spPr/>
        <p:txBody>
          <a:bodyPr>
            <a:normAutofit/>
          </a:bodyPr>
          <a:lstStyle/>
          <a:p>
            <a:pPr>
              <a:defRPr/>
            </a:pPr>
            <a:fld id="{A4520876-8126-4A4E-88CD-DABA9C26EB89}" type="slidenum">
              <a:rPr lang="en-US"/>
              <a:pPr>
                <a:defRPr/>
              </a:pPr>
              <a:t>58</a:t>
            </a:fld>
            <a:endParaRPr lang="en-US"/>
          </a:p>
        </p:txBody>
      </p:sp>
      <p:pic>
        <p:nvPicPr>
          <p:cNvPr id="276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76602"/>
            <a:ext cx="9144000" cy="457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TextBox 1"/>
          <p:cNvSpPr txBox="1"/>
          <p:nvPr/>
        </p:nvSpPr>
        <p:spPr>
          <a:xfrm>
            <a:off x="533400" y="5884104"/>
            <a:ext cx="8251105" cy="461665"/>
          </a:xfrm>
          <a:prstGeom prst="rect">
            <a:avLst/>
          </a:prstGeom>
          <a:noFill/>
        </p:spPr>
        <p:txBody>
          <a:bodyPr wrap="none" rtlCol="0">
            <a:spAutoFit/>
          </a:bodyPr>
          <a:lstStyle/>
          <a:p>
            <a:r>
              <a:rPr lang="en-US" sz="2400" dirty="0" smtClean="0"/>
              <a:t>If d a distance, so is f(d) for any monotonic f. Optimize choice of f</a:t>
            </a:r>
            <a:endParaRPr lang="en-US" sz="2400" dirty="0"/>
          </a:p>
        </p:txBody>
      </p:sp>
    </p:spTree>
    <p:extLst>
      <p:ext uri="{BB962C8B-B14F-4D97-AF65-F5344CB8AC3E}">
        <p14:creationId xmlns:p14="http://schemas.microsoft.com/office/powerpoint/2010/main" val="33780433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b="1" dirty="0" smtClean="0"/>
              <a:t>Summary</a:t>
            </a:r>
            <a:endParaRPr lang="en-US" b="1"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59</a:t>
            </a:fld>
            <a:endParaRPr lang="en-US"/>
          </a:p>
        </p:txBody>
      </p:sp>
    </p:spTree>
    <p:extLst>
      <p:ext uri="{BB962C8B-B14F-4D97-AF65-F5344CB8AC3E}">
        <p14:creationId xmlns:p14="http://schemas.microsoft.com/office/powerpoint/2010/main" val="9395727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916"/>
            <a:ext cx="9144000" cy="810846"/>
          </a:xfrm>
        </p:spPr>
        <p:txBody>
          <a:bodyPr>
            <a:normAutofit/>
          </a:bodyPr>
          <a:lstStyle/>
          <a:p>
            <a:pPr algn="ctr"/>
            <a:r>
              <a:rPr lang="en-US" sz="2800" b="1" dirty="0" smtClean="0">
                <a:latin typeface="+mn-lt"/>
              </a:rPr>
              <a:t>Data Science Definition from NIST Public Working Group</a:t>
            </a:r>
            <a:endParaRPr lang="en-US" sz="2800" b="1" dirty="0">
              <a:latin typeface="+mn-lt"/>
            </a:endParaRPr>
          </a:p>
        </p:txBody>
      </p:sp>
      <p:sp>
        <p:nvSpPr>
          <p:cNvPr id="3" name="Content Placeholder 2"/>
          <p:cNvSpPr>
            <a:spLocks noGrp="1"/>
          </p:cNvSpPr>
          <p:nvPr>
            <p:ph idx="1"/>
          </p:nvPr>
        </p:nvSpPr>
        <p:spPr>
          <a:xfrm>
            <a:off x="0" y="841762"/>
            <a:ext cx="9048750" cy="1163602"/>
          </a:xfrm>
        </p:spPr>
        <p:txBody>
          <a:bodyPr>
            <a:normAutofit fontScale="85000" lnSpcReduction="20000"/>
          </a:bodyPr>
          <a:lstStyle/>
          <a:p>
            <a:r>
              <a:rPr lang="en-US" b="1" dirty="0" smtClean="0">
                <a:solidFill>
                  <a:srgbClr val="782F40"/>
                </a:solidFill>
              </a:rPr>
              <a:t>Data Science </a:t>
            </a:r>
            <a:r>
              <a:rPr lang="en-US" dirty="0" smtClean="0"/>
              <a:t>is the extraction of actionable knowledge directly from data through a process of discovery, hypothesis, and analytical hypothesis analysis.</a:t>
            </a:r>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9472" y="2051415"/>
            <a:ext cx="4855088" cy="4037206"/>
          </a:xfrm>
          <a:prstGeom prst="rect">
            <a:avLst/>
          </a:prstGeom>
        </p:spPr>
      </p:pic>
      <p:sp>
        <p:nvSpPr>
          <p:cNvPr id="7" name="Slide Number Placeholder 6"/>
          <p:cNvSpPr>
            <a:spLocks noGrp="1"/>
          </p:cNvSpPr>
          <p:nvPr>
            <p:ph type="sldNum" sz="quarter" idx="12"/>
          </p:nvPr>
        </p:nvSpPr>
        <p:spPr/>
        <p:txBody>
          <a:bodyPr/>
          <a:lstStyle/>
          <a:p>
            <a:fld id="{C4B85148-DB98-4269-ACE6-2DF49F9918C9}" type="slidenum">
              <a:rPr lang="en-US" smtClean="0"/>
              <a:pPr/>
              <a:t>6</a:t>
            </a:fld>
            <a:endParaRPr lang="en-US" dirty="0"/>
          </a:p>
        </p:txBody>
      </p:sp>
      <p:sp>
        <p:nvSpPr>
          <p:cNvPr id="8" name="Content Placeholder 2"/>
          <p:cNvSpPr txBox="1">
            <a:spLocks/>
          </p:cNvSpPr>
          <p:nvPr/>
        </p:nvSpPr>
        <p:spPr>
          <a:xfrm>
            <a:off x="109368" y="2051415"/>
            <a:ext cx="3635914" cy="4114800"/>
          </a:xfrm>
          <a:prstGeom prst="rect">
            <a:avLst/>
          </a:prstGeom>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22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20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8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6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1F497D"/>
              </a:buClr>
            </a:pPr>
            <a:r>
              <a:rPr dirty="0" smtClean="0">
                <a:solidFill>
                  <a:prstClr val="black"/>
                </a:solidFill>
              </a:rPr>
              <a:t>A </a:t>
            </a:r>
            <a:r>
              <a:rPr b="1" dirty="0" smtClean="0">
                <a:solidFill>
                  <a:srgbClr val="782F40"/>
                </a:solidFill>
              </a:rPr>
              <a:t>Data Scientist </a:t>
            </a:r>
            <a:r>
              <a:rPr dirty="0" smtClean="0">
                <a:solidFill>
                  <a:prstClr val="black"/>
                </a:solidFill>
              </a:rPr>
              <a:t>is a practitioner who has sufficient knowledge of the overlapping regimes of expertise in business needs, domain knowledge, analytical skills and programming expertise to manage the end-to-end scientific method process through each stage in the big data lifecycle.</a:t>
            </a:r>
          </a:p>
          <a:p>
            <a:pPr>
              <a:buClr>
                <a:srgbClr val="1F497D"/>
              </a:buClr>
            </a:pPr>
            <a:endParaRPr dirty="0">
              <a:solidFill>
                <a:prstClr val="black"/>
              </a:solidFill>
            </a:endParaRPr>
          </a:p>
        </p:txBody>
      </p:sp>
      <p:sp>
        <p:nvSpPr>
          <p:cNvPr id="4" name="Rectangle 3"/>
          <p:cNvSpPr/>
          <p:nvPr/>
        </p:nvSpPr>
        <p:spPr>
          <a:xfrm>
            <a:off x="109368" y="6356351"/>
            <a:ext cx="7535016" cy="369332"/>
          </a:xfrm>
          <a:prstGeom prst="rect">
            <a:avLst/>
          </a:prstGeom>
        </p:spPr>
        <p:txBody>
          <a:bodyPr wrap="square">
            <a:spAutoFit/>
          </a:bodyPr>
          <a:lstStyle/>
          <a:p>
            <a:r>
              <a:rPr lang="en-US" dirty="0" smtClean="0">
                <a:solidFill>
                  <a:prstClr val="black"/>
                </a:solidFill>
              </a:rPr>
              <a:t>See Big Data Definitions in http</a:t>
            </a:r>
            <a:r>
              <a:rPr lang="en-US" dirty="0">
                <a:solidFill>
                  <a:prstClr val="black"/>
                </a:solidFill>
              </a:rPr>
              <a:t>://bigdatawg.nist.gov/V1_output_docs.php</a:t>
            </a:r>
          </a:p>
        </p:txBody>
      </p:sp>
    </p:spTree>
    <p:extLst>
      <p:ext uri="{BB962C8B-B14F-4D97-AF65-F5344CB8AC3E}">
        <p14:creationId xmlns:p14="http://schemas.microsoft.com/office/powerpoint/2010/main" val="422645949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0"/>
            <a:ext cx="8229600" cy="685800"/>
          </a:xfrm>
        </p:spPr>
        <p:txBody>
          <a:bodyPr>
            <a:normAutofit fontScale="90000"/>
          </a:bodyPr>
          <a:lstStyle/>
          <a:p>
            <a:r>
              <a:rPr lang="en-US" b="1" dirty="0" smtClean="0"/>
              <a:t>Remarks on Parallelism I</a:t>
            </a:r>
            <a:endParaRPr lang="en-US" b="1" dirty="0"/>
          </a:p>
        </p:txBody>
      </p:sp>
      <p:sp>
        <p:nvSpPr>
          <p:cNvPr id="3" name="Content Placeholder 2"/>
          <p:cNvSpPr>
            <a:spLocks noGrp="1"/>
          </p:cNvSpPr>
          <p:nvPr>
            <p:ph idx="1"/>
          </p:nvPr>
        </p:nvSpPr>
        <p:spPr>
          <a:xfrm>
            <a:off x="0" y="615461"/>
            <a:ext cx="9042400" cy="6374423"/>
          </a:xfrm>
        </p:spPr>
        <p:txBody>
          <a:bodyPr>
            <a:normAutofit fontScale="77500" lnSpcReduction="20000"/>
          </a:bodyPr>
          <a:lstStyle/>
          <a:p>
            <a:r>
              <a:rPr lang="en-US" sz="2800" dirty="0" smtClean="0"/>
              <a:t>Most use parallelism over items in data set</a:t>
            </a:r>
          </a:p>
          <a:p>
            <a:pPr lvl="1"/>
            <a:r>
              <a:rPr lang="en-US" sz="2400" dirty="0" smtClean="0"/>
              <a:t>Entities to cluster or map to Euclidean space</a:t>
            </a:r>
          </a:p>
          <a:p>
            <a:r>
              <a:rPr lang="en-US" sz="2800" dirty="0" smtClean="0"/>
              <a:t>Except </a:t>
            </a:r>
            <a:r>
              <a:rPr lang="en-US" sz="2800" b="1" dirty="0" smtClean="0"/>
              <a:t>deep learning (for image data sets)</a:t>
            </a:r>
            <a:r>
              <a:rPr lang="en-US" sz="2800" dirty="0" smtClean="0"/>
              <a:t>which has parallelism over pixel plane in neurons not over items in training set</a:t>
            </a:r>
          </a:p>
          <a:p>
            <a:pPr lvl="1"/>
            <a:r>
              <a:rPr lang="en-US" sz="2400" dirty="0" smtClean="0"/>
              <a:t>as need to look at small numbers of data items at a time in </a:t>
            </a:r>
            <a:r>
              <a:rPr lang="en-US" sz="2400" b="1" dirty="0" smtClean="0"/>
              <a:t>Stochastic Gradient Descent</a:t>
            </a:r>
            <a:r>
              <a:rPr lang="en-US" sz="2400" dirty="0" smtClean="0"/>
              <a:t> SGD</a:t>
            </a:r>
          </a:p>
          <a:p>
            <a:pPr lvl="1"/>
            <a:r>
              <a:rPr lang="en-US" sz="2400" dirty="0" smtClean="0"/>
              <a:t>Need experiments to really test SGD – as no easy to use parallel implementations tests at scale NOT done</a:t>
            </a:r>
          </a:p>
          <a:p>
            <a:pPr lvl="1"/>
            <a:r>
              <a:rPr lang="en-US" sz="2400" dirty="0" smtClean="0"/>
              <a:t>Maybe got where they are as most work sequential</a:t>
            </a:r>
          </a:p>
          <a:p>
            <a:r>
              <a:rPr lang="en-US" sz="2800" dirty="0"/>
              <a:t>Maximum Likelihood or </a:t>
            </a:r>
            <a:r>
              <a:rPr lang="en-US" sz="2800" dirty="0">
                <a:sym typeface="Symbol" panose="05050102010706020507" pitchFamily="18" charset="2"/>
              </a:rPr>
              <a:t></a:t>
            </a:r>
            <a:r>
              <a:rPr lang="en-US" sz="2800" baseline="30000" dirty="0">
                <a:sym typeface="Symbol" panose="05050102010706020507" pitchFamily="18" charset="2"/>
              </a:rPr>
              <a:t>2</a:t>
            </a:r>
            <a:r>
              <a:rPr lang="en-US" sz="2800" dirty="0">
                <a:sym typeface="Symbol" panose="05050102010706020507" pitchFamily="18" charset="2"/>
              </a:rPr>
              <a:t> both lead to structure like</a:t>
            </a:r>
          </a:p>
          <a:p>
            <a:r>
              <a:rPr lang="en-US" sz="2800" b="1" dirty="0" smtClean="0">
                <a:solidFill>
                  <a:srgbClr val="FF0000"/>
                </a:solidFill>
                <a:sym typeface="Symbol" panose="05050102010706020507" pitchFamily="18" charset="2"/>
              </a:rPr>
              <a:t>Minimize sum </a:t>
            </a:r>
            <a:r>
              <a:rPr lang="en-US" sz="2800" b="1" dirty="0">
                <a:solidFill>
                  <a:srgbClr val="FF0000"/>
                </a:solidFill>
                <a:latin typeface="Arial" pitchFamily="34" charset="0"/>
                <a:cs typeface="Arial" pitchFamily="34" charset="0"/>
                <a:sym typeface="Symbol"/>
              </a:rPr>
              <a:t></a:t>
            </a:r>
            <a:r>
              <a:rPr lang="en-US" sz="2800" b="1" i="1" baseline="-25000" dirty="0">
                <a:solidFill>
                  <a:srgbClr val="FF0000"/>
                </a:solidFill>
                <a:latin typeface="Arial" pitchFamily="34" charset="0"/>
                <a:cs typeface="Arial" pitchFamily="34" charset="0"/>
                <a:sym typeface="Symbol"/>
              </a:rPr>
              <a:t>items</a:t>
            </a:r>
            <a:r>
              <a:rPr lang="en-US" sz="2800" b="1" baseline="-25000" dirty="0">
                <a:solidFill>
                  <a:srgbClr val="FF0000"/>
                </a:solidFill>
                <a:latin typeface="Arial" pitchFamily="34" charset="0"/>
                <a:cs typeface="Arial" pitchFamily="34" charset="0"/>
              </a:rPr>
              <a:t>=1</a:t>
            </a:r>
            <a:r>
              <a:rPr lang="en-US" sz="2800" b="1" baseline="30000" dirty="0">
                <a:solidFill>
                  <a:srgbClr val="FF0000"/>
                </a:solidFill>
                <a:latin typeface="Arial" pitchFamily="34" charset="0"/>
                <a:cs typeface="Arial" pitchFamily="34" charset="0"/>
              </a:rPr>
              <a:t>N</a:t>
            </a:r>
            <a:r>
              <a:rPr lang="en-US" sz="2800" b="1" dirty="0">
                <a:solidFill>
                  <a:srgbClr val="FF0000"/>
                </a:solidFill>
                <a:latin typeface="Arial" pitchFamily="34" charset="0"/>
                <a:cs typeface="Arial" pitchFamily="34" charset="0"/>
              </a:rPr>
              <a:t> </a:t>
            </a:r>
            <a:r>
              <a:rPr lang="en-US" sz="2400" b="1" dirty="0">
                <a:solidFill>
                  <a:srgbClr val="FF0000"/>
                </a:solidFill>
                <a:latin typeface="Arial" pitchFamily="34" charset="0"/>
                <a:cs typeface="Arial" pitchFamily="34" charset="0"/>
              </a:rPr>
              <a:t>(Positive nonlinear function of unknown parameters for </a:t>
            </a:r>
            <a:r>
              <a:rPr lang="en-US" sz="2400" b="1" dirty="0" smtClean="0">
                <a:solidFill>
                  <a:srgbClr val="FF0000"/>
                </a:solidFill>
                <a:latin typeface="Arial" pitchFamily="34" charset="0"/>
                <a:cs typeface="Arial" pitchFamily="34" charset="0"/>
              </a:rPr>
              <a:t>item </a:t>
            </a:r>
            <a:r>
              <a:rPr lang="en-US" sz="2400" b="1" i="1" dirty="0" err="1">
                <a:solidFill>
                  <a:srgbClr val="FF0000"/>
                </a:solidFill>
                <a:latin typeface="Arial" pitchFamily="34" charset="0"/>
                <a:cs typeface="Arial" pitchFamily="34" charset="0"/>
              </a:rPr>
              <a:t>i</a:t>
            </a:r>
            <a:r>
              <a:rPr lang="en-US" sz="2400" b="1" dirty="0">
                <a:solidFill>
                  <a:srgbClr val="FF0000"/>
                </a:solidFill>
                <a:latin typeface="Arial" pitchFamily="34" charset="0"/>
                <a:cs typeface="Arial" pitchFamily="34" charset="0"/>
              </a:rPr>
              <a:t>)</a:t>
            </a:r>
            <a:endParaRPr lang="en-US" sz="2400" b="1" dirty="0">
              <a:solidFill>
                <a:srgbClr val="FF0000"/>
              </a:solidFill>
            </a:endParaRPr>
          </a:p>
          <a:p>
            <a:r>
              <a:rPr lang="en-US" sz="2800" dirty="0" smtClean="0"/>
              <a:t>All solved iteratively with (clever) first or second order approximation to shift in objective function</a:t>
            </a:r>
          </a:p>
          <a:p>
            <a:pPr lvl="1"/>
            <a:r>
              <a:rPr lang="en-US" sz="2400" dirty="0" smtClean="0"/>
              <a:t>Sometimes steepest descent direction; sometimes Newton</a:t>
            </a:r>
          </a:p>
          <a:p>
            <a:pPr lvl="1"/>
            <a:r>
              <a:rPr lang="en-US" sz="2400" dirty="0" smtClean="0"/>
              <a:t>11 billion deep learning parameters; Newton impossible</a:t>
            </a:r>
          </a:p>
          <a:p>
            <a:pPr lvl="1"/>
            <a:r>
              <a:rPr lang="en-US" sz="2400" dirty="0" smtClean="0"/>
              <a:t>Have classic Expectation Maximization structure</a:t>
            </a:r>
          </a:p>
          <a:p>
            <a:pPr lvl="1"/>
            <a:r>
              <a:rPr lang="en-US" sz="2400" b="1" dirty="0"/>
              <a:t>Steepest descent shift is sum over shift calculated from each </a:t>
            </a:r>
            <a:r>
              <a:rPr lang="en-US" sz="2400" b="1" dirty="0" smtClean="0"/>
              <a:t>point</a:t>
            </a:r>
          </a:p>
          <a:p>
            <a:r>
              <a:rPr lang="en-US" sz="2800" dirty="0" smtClean="0"/>
              <a:t>SGD – take randomly a few hundred of items in data set and calculate shifts over these and move a tiny distance</a:t>
            </a:r>
          </a:p>
          <a:p>
            <a:pPr lvl="1"/>
            <a:r>
              <a:rPr lang="en-US" sz="2500" dirty="0" smtClean="0"/>
              <a:t>Classic method – take all (millions) of items in data set and move full distance</a:t>
            </a:r>
          </a:p>
        </p:txBody>
      </p:sp>
      <p:sp>
        <p:nvSpPr>
          <p:cNvPr id="4" name="Slide Number Placeholder 3"/>
          <p:cNvSpPr>
            <a:spLocks noGrp="1"/>
          </p:cNvSpPr>
          <p:nvPr>
            <p:ph type="sldNum" sz="quarter" idx="12"/>
          </p:nvPr>
        </p:nvSpPr>
        <p:spPr/>
        <p:txBody>
          <a:bodyPr/>
          <a:lstStyle/>
          <a:p>
            <a:fld id="{94CC141A-9CC6-41A7-A7D0-011D836CC6E2}" type="slidenum">
              <a:rPr lang="en-US" smtClean="0"/>
              <a:pPr/>
              <a:t>60</a:t>
            </a:fld>
            <a:endParaRPr lang="en-US" dirty="0"/>
          </a:p>
        </p:txBody>
      </p:sp>
    </p:spTree>
    <p:extLst>
      <p:ext uri="{BB962C8B-B14F-4D97-AF65-F5344CB8AC3E}">
        <p14:creationId xmlns:p14="http://schemas.microsoft.com/office/powerpoint/2010/main" val="288675456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38200"/>
          </a:xfrm>
        </p:spPr>
        <p:txBody>
          <a:bodyPr/>
          <a:lstStyle/>
          <a:p>
            <a:r>
              <a:rPr lang="en-US" b="1" dirty="0"/>
              <a:t>Remarks </a:t>
            </a:r>
            <a:r>
              <a:rPr lang="en-US" b="1" dirty="0" smtClean="0"/>
              <a:t>on </a:t>
            </a:r>
            <a:r>
              <a:rPr lang="en-US" b="1" dirty="0"/>
              <a:t>Parallelism </a:t>
            </a:r>
            <a:r>
              <a:rPr lang="en-US" b="1" dirty="0" smtClean="0"/>
              <a:t>II</a:t>
            </a:r>
            <a:endParaRPr lang="en-US" b="1" dirty="0"/>
          </a:p>
        </p:txBody>
      </p:sp>
      <p:sp>
        <p:nvSpPr>
          <p:cNvPr id="3" name="Content Placeholder 2"/>
          <p:cNvSpPr>
            <a:spLocks noGrp="1"/>
          </p:cNvSpPr>
          <p:nvPr>
            <p:ph idx="1"/>
          </p:nvPr>
        </p:nvSpPr>
        <p:spPr>
          <a:xfrm>
            <a:off x="0" y="760413"/>
            <a:ext cx="9144000" cy="6097587"/>
          </a:xfrm>
        </p:spPr>
        <p:txBody>
          <a:bodyPr>
            <a:normAutofit/>
          </a:bodyPr>
          <a:lstStyle/>
          <a:p>
            <a:r>
              <a:rPr lang="en-US" sz="2400" dirty="0" smtClean="0"/>
              <a:t>Need to cover </a:t>
            </a:r>
            <a:r>
              <a:rPr lang="en-US" sz="2400" dirty="0"/>
              <a:t>non </a:t>
            </a:r>
            <a:r>
              <a:rPr lang="en-US" sz="2400" b="1" dirty="0"/>
              <a:t>vector </a:t>
            </a:r>
            <a:r>
              <a:rPr lang="en-US" sz="2400" b="1" dirty="0" err="1"/>
              <a:t>semimetric</a:t>
            </a:r>
            <a:r>
              <a:rPr lang="en-US" sz="2400" b="1" dirty="0"/>
              <a:t> </a:t>
            </a:r>
            <a:r>
              <a:rPr lang="en-US" sz="2400" dirty="0" smtClean="0"/>
              <a:t>and </a:t>
            </a:r>
            <a:r>
              <a:rPr lang="en-US" sz="2400" b="1" dirty="0" smtClean="0"/>
              <a:t>vector spaces </a:t>
            </a:r>
            <a:r>
              <a:rPr lang="en-US" sz="2400" dirty="0" smtClean="0"/>
              <a:t>for clustering and dimension reduction (N points in space)</a:t>
            </a:r>
          </a:p>
          <a:p>
            <a:r>
              <a:rPr lang="en-US" sz="2400" dirty="0"/>
              <a:t>MDS Minimizes </a:t>
            </a:r>
            <a:r>
              <a:rPr lang="en-US" altLang="ja-JP" sz="2400" dirty="0">
                <a:ea typeface="ＭＳ Ｐゴシック" pitchFamily="-112" charset="-128"/>
              </a:rPr>
              <a:t>Stress </a:t>
            </a:r>
            <a:br>
              <a:rPr lang="en-US" altLang="ja-JP" sz="2400" dirty="0">
                <a:ea typeface="ＭＳ Ｐゴシック" pitchFamily="-112" charset="-128"/>
              </a:rPr>
            </a:br>
            <a:r>
              <a:rPr lang="en-US" altLang="ja-JP" sz="2400" b="1" dirty="0">
                <a:ea typeface="ＭＳ Ｐゴシック" pitchFamily="-112" charset="-128"/>
              </a:rPr>
              <a:t>	</a:t>
            </a:r>
            <a:r>
              <a:rPr lang="en-US" altLang="ja-JP" sz="2400" b="1" dirty="0">
                <a:solidFill>
                  <a:srgbClr val="FF0000"/>
                </a:solidFill>
                <a:ea typeface="ＭＳ Ｐゴシック" pitchFamily="-112" charset="-128"/>
                <a:sym typeface="Symbol" pitchFamily="18" charset="2"/>
              </a:rPr>
              <a:t></a:t>
            </a:r>
            <a:r>
              <a:rPr lang="en-US" altLang="ja-JP" sz="2400" b="1" dirty="0">
                <a:solidFill>
                  <a:srgbClr val="FF0000"/>
                </a:solidFill>
                <a:ea typeface="ＭＳ Ｐゴシック" pitchFamily="-112" charset="-128"/>
              </a:rPr>
              <a:t>(</a:t>
            </a:r>
            <a:r>
              <a:rPr lang="en-US" altLang="ja-JP" sz="2400" b="1" u="sng" dirty="0">
                <a:solidFill>
                  <a:srgbClr val="FF0000"/>
                </a:solidFill>
                <a:ea typeface="ＭＳ Ｐゴシック" pitchFamily="-112" charset="-128"/>
              </a:rPr>
              <a:t>X</a:t>
            </a:r>
            <a:r>
              <a:rPr lang="en-US" altLang="ja-JP" sz="2400" b="1" dirty="0">
                <a:solidFill>
                  <a:srgbClr val="FF0000"/>
                </a:solidFill>
                <a:ea typeface="ＭＳ Ｐゴシック" pitchFamily="-112" charset="-128"/>
              </a:rPr>
              <a:t>) = </a:t>
            </a:r>
            <a:r>
              <a:rPr lang="en-US" altLang="ja-JP" sz="2400" b="1" dirty="0">
                <a:solidFill>
                  <a:srgbClr val="FF0000"/>
                </a:solidFill>
                <a:ea typeface="ＭＳ Ｐゴシック" pitchFamily="-112" charset="-128"/>
                <a:sym typeface="Symbol" pitchFamily="18" charset="2"/>
              </a:rPr>
              <a:t></a:t>
            </a:r>
            <a:r>
              <a:rPr lang="en-US" altLang="ja-JP" sz="2400" b="1" i="1" baseline="-25000" dirty="0" err="1">
                <a:solidFill>
                  <a:srgbClr val="FF0000"/>
                </a:solidFill>
                <a:latin typeface="Arial" pitchFamily="34" charset="0"/>
                <a:ea typeface="ＭＳ Ｐゴシック" pitchFamily="-112" charset="-128"/>
              </a:rPr>
              <a:t>i</a:t>
            </a:r>
            <a:r>
              <a:rPr lang="en-US" altLang="ja-JP" sz="2400" b="1" i="1" baseline="-25000" dirty="0">
                <a:solidFill>
                  <a:srgbClr val="FF0000"/>
                </a:solidFill>
                <a:latin typeface="Arial" pitchFamily="34" charset="0"/>
                <a:ea typeface="ＭＳ Ｐゴシック" pitchFamily="-112" charset="-128"/>
              </a:rPr>
              <a:t>&lt;j</a:t>
            </a:r>
            <a:r>
              <a:rPr lang="en-US" altLang="ja-JP" sz="2400" b="1" i="1" baseline="-25000" dirty="0">
                <a:solidFill>
                  <a:srgbClr val="FF0000"/>
                </a:solidFill>
                <a:ea typeface="ＭＳ Ｐゴシック" pitchFamily="-112" charset="-128"/>
              </a:rPr>
              <a:t>=1</a:t>
            </a:r>
            <a:r>
              <a:rPr lang="en-US" altLang="ja-JP" sz="2400" b="1" i="1" baseline="30000" dirty="0">
                <a:solidFill>
                  <a:srgbClr val="FF0000"/>
                </a:solidFill>
                <a:ea typeface="ＭＳ Ｐゴシック" pitchFamily="-112" charset="-128"/>
              </a:rPr>
              <a:t>N</a:t>
            </a:r>
            <a:r>
              <a:rPr lang="en-US" altLang="ja-JP" sz="2400" b="1" i="1" dirty="0">
                <a:solidFill>
                  <a:srgbClr val="FF0000"/>
                </a:solidFill>
                <a:ea typeface="ＭＳ Ｐゴシック" pitchFamily="-112" charset="-128"/>
              </a:rPr>
              <a:t> </a:t>
            </a:r>
            <a:r>
              <a:rPr lang="en-US" altLang="ja-JP" sz="2400" b="1" dirty="0">
                <a:solidFill>
                  <a:srgbClr val="FF0000"/>
                </a:solidFill>
                <a:ea typeface="ＭＳ Ｐゴシック" pitchFamily="-112" charset="-128"/>
              </a:rPr>
              <a:t>weight(</a:t>
            </a:r>
            <a:r>
              <a:rPr lang="en-US" altLang="ja-JP" sz="2400" b="1" i="1" dirty="0" err="1">
                <a:solidFill>
                  <a:srgbClr val="FF0000"/>
                </a:solidFill>
                <a:ea typeface="ＭＳ Ｐゴシック" pitchFamily="-112" charset="-128"/>
              </a:rPr>
              <a:t>i,j</a:t>
            </a:r>
            <a:r>
              <a:rPr lang="en-US" altLang="ja-JP" sz="2400" b="1" dirty="0">
                <a:solidFill>
                  <a:srgbClr val="FF0000"/>
                </a:solidFill>
                <a:ea typeface="ＭＳ Ｐゴシック" pitchFamily="-112" charset="-128"/>
              </a:rPr>
              <a:t>) (</a:t>
            </a:r>
            <a:r>
              <a:rPr lang="en-US" sz="2400" b="1" dirty="0">
                <a:solidFill>
                  <a:srgbClr val="FF0000"/>
                </a:solidFill>
                <a:sym typeface="Symbol"/>
              </a:rPr>
              <a:t></a:t>
            </a:r>
            <a:r>
              <a:rPr lang="en-US" sz="2400" b="1" dirty="0">
                <a:solidFill>
                  <a:srgbClr val="FF0000"/>
                </a:solidFill>
              </a:rPr>
              <a:t>(</a:t>
            </a:r>
            <a:r>
              <a:rPr lang="en-US" sz="2400" b="1" i="1" dirty="0" err="1">
                <a:solidFill>
                  <a:srgbClr val="FF0000"/>
                </a:solidFill>
              </a:rPr>
              <a:t>i</a:t>
            </a:r>
            <a:r>
              <a:rPr lang="en-US" sz="2400" b="1" dirty="0">
                <a:solidFill>
                  <a:srgbClr val="FF0000"/>
                </a:solidFill>
              </a:rPr>
              <a:t>, </a:t>
            </a:r>
            <a:r>
              <a:rPr lang="en-US" sz="2400" b="1" i="1" dirty="0">
                <a:solidFill>
                  <a:srgbClr val="FF0000"/>
                </a:solidFill>
              </a:rPr>
              <a:t>j</a:t>
            </a:r>
            <a:r>
              <a:rPr lang="en-US" sz="2400" b="1" dirty="0">
                <a:solidFill>
                  <a:srgbClr val="FF0000"/>
                </a:solidFill>
              </a:rPr>
              <a:t>) </a:t>
            </a:r>
            <a:r>
              <a:rPr lang="en-US" altLang="ja-JP" sz="2400" b="1" dirty="0">
                <a:solidFill>
                  <a:srgbClr val="FF0000"/>
                </a:solidFill>
                <a:ea typeface="ＭＳ Ｐゴシック" pitchFamily="-112" charset="-128"/>
              </a:rPr>
              <a:t>- d(</a:t>
            </a:r>
            <a:r>
              <a:rPr lang="en-US" altLang="ja-JP" sz="2400" b="1" u="sng" dirty="0">
                <a:solidFill>
                  <a:srgbClr val="FF0000"/>
                </a:solidFill>
                <a:ea typeface="ＭＳ Ｐゴシック" pitchFamily="-112" charset="-128"/>
              </a:rPr>
              <a:t>X</a:t>
            </a:r>
            <a:r>
              <a:rPr lang="en-US" altLang="ja-JP" sz="2400" b="1" i="1" baseline="-25000" dirty="0">
                <a:solidFill>
                  <a:srgbClr val="FF0000"/>
                </a:solidFill>
                <a:ea typeface="ＭＳ Ｐゴシック" pitchFamily="-112" charset="-128"/>
              </a:rPr>
              <a:t>i </a:t>
            </a:r>
            <a:r>
              <a:rPr lang="en-US" altLang="ja-JP" sz="2400" b="1" i="1" dirty="0">
                <a:solidFill>
                  <a:srgbClr val="FF0000"/>
                </a:solidFill>
                <a:ea typeface="ＭＳ Ｐゴシック" pitchFamily="-112" charset="-128"/>
              </a:rPr>
              <a:t>, </a:t>
            </a:r>
            <a:r>
              <a:rPr lang="en-US" altLang="ja-JP" sz="2400" b="1" u="sng" dirty="0" err="1">
                <a:solidFill>
                  <a:srgbClr val="FF0000"/>
                </a:solidFill>
                <a:ea typeface="ＭＳ Ｐゴシック" pitchFamily="-112" charset="-128"/>
              </a:rPr>
              <a:t>X</a:t>
            </a:r>
            <a:r>
              <a:rPr lang="en-US" altLang="ja-JP" sz="2400" b="1" i="1" baseline="-25000" dirty="0" err="1">
                <a:solidFill>
                  <a:srgbClr val="FF0000"/>
                </a:solidFill>
                <a:ea typeface="ＭＳ Ｐゴシック" pitchFamily="-112" charset="-128"/>
              </a:rPr>
              <a:t>j</a:t>
            </a:r>
            <a:r>
              <a:rPr lang="en-US" altLang="ja-JP" sz="2400" b="1" dirty="0">
                <a:solidFill>
                  <a:srgbClr val="FF0000"/>
                </a:solidFill>
                <a:ea typeface="ＭＳ Ｐゴシック" pitchFamily="-112" charset="-128"/>
              </a:rPr>
              <a:t>))</a:t>
            </a:r>
            <a:r>
              <a:rPr lang="en-US" altLang="ja-JP" sz="2400" b="1" baseline="30000" dirty="0">
                <a:solidFill>
                  <a:srgbClr val="FF0000"/>
                </a:solidFill>
                <a:ea typeface="ＭＳ Ｐゴシック" pitchFamily="-112" charset="-128"/>
              </a:rPr>
              <a:t>2</a:t>
            </a:r>
            <a:r>
              <a:rPr lang="en-US" altLang="ja-JP" sz="2400" dirty="0">
                <a:solidFill>
                  <a:srgbClr val="FF0000"/>
                </a:solidFill>
                <a:ea typeface="ＭＳ Ｐゴシック" pitchFamily="-112" charset="-128"/>
              </a:rPr>
              <a:t> </a:t>
            </a:r>
            <a:endParaRPr lang="en-US" sz="2400" dirty="0"/>
          </a:p>
          <a:p>
            <a:r>
              <a:rPr lang="en-US" sz="2400" b="1" dirty="0" err="1"/>
              <a:t>Semimetric</a:t>
            </a:r>
            <a:r>
              <a:rPr lang="en-US" sz="2400" b="1" dirty="0"/>
              <a:t> spaces </a:t>
            </a:r>
            <a:r>
              <a:rPr lang="en-US" sz="2400" dirty="0"/>
              <a:t>just have pairwise distances defined between points in space </a:t>
            </a:r>
            <a:r>
              <a:rPr lang="en-US" sz="2400" b="1" dirty="0">
                <a:solidFill>
                  <a:srgbClr val="FF0000"/>
                </a:solidFill>
                <a:sym typeface="Symbol"/>
              </a:rPr>
              <a:t></a:t>
            </a:r>
            <a:r>
              <a:rPr lang="en-US" sz="2400" b="1" dirty="0">
                <a:solidFill>
                  <a:srgbClr val="FF0000"/>
                </a:solidFill>
              </a:rPr>
              <a:t>(</a:t>
            </a:r>
            <a:r>
              <a:rPr lang="en-US" sz="2400" b="1" i="1" dirty="0" err="1">
                <a:solidFill>
                  <a:srgbClr val="FF0000"/>
                </a:solidFill>
              </a:rPr>
              <a:t>i</a:t>
            </a:r>
            <a:r>
              <a:rPr lang="en-US" sz="2400" b="1" dirty="0">
                <a:solidFill>
                  <a:srgbClr val="FF0000"/>
                </a:solidFill>
              </a:rPr>
              <a:t>, </a:t>
            </a:r>
            <a:r>
              <a:rPr lang="en-US" sz="2400" b="1" i="1" dirty="0">
                <a:solidFill>
                  <a:srgbClr val="FF0000"/>
                </a:solidFill>
              </a:rPr>
              <a:t>j</a:t>
            </a:r>
            <a:r>
              <a:rPr lang="en-US" sz="2400" b="1" dirty="0">
                <a:solidFill>
                  <a:srgbClr val="FF0000"/>
                </a:solidFill>
              </a:rPr>
              <a:t>) </a:t>
            </a:r>
          </a:p>
          <a:p>
            <a:r>
              <a:rPr lang="en-US" sz="2400" b="1" dirty="0" smtClean="0"/>
              <a:t>Vector spaces </a:t>
            </a:r>
            <a:r>
              <a:rPr lang="en-US" sz="2400" dirty="0" smtClean="0"/>
              <a:t>have Euclidean distance and scalar products</a:t>
            </a:r>
          </a:p>
          <a:p>
            <a:pPr lvl="1"/>
            <a:r>
              <a:rPr lang="en-US" sz="2000" dirty="0" smtClean="0"/>
              <a:t>Algorithms can be O(N) and these are best for clustering but for MDS O(N) methods may not be best as obvious objective function O(N</a:t>
            </a:r>
            <a:r>
              <a:rPr lang="en-US" sz="2000" baseline="30000" dirty="0" smtClean="0"/>
              <a:t>2</a:t>
            </a:r>
            <a:r>
              <a:rPr lang="en-US" sz="2000" dirty="0" smtClean="0"/>
              <a:t>)</a:t>
            </a:r>
          </a:p>
          <a:p>
            <a:pPr lvl="1"/>
            <a:r>
              <a:rPr lang="en-US" sz="2000" b="1" dirty="0" smtClean="0"/>
              <a:t>Important new algorithms needed to define O(N) versions of current O(N</a:t>
            </a:r>
            <a:r>
              <a:rPr lang="en-US" sz="2000" b="1" baseline="30000" dirty="0" smtClean="0"/>
              <a:t>2</a:t>
            </a:r>
            <a:r>
              <a:rPr lang="en-US" sz="2000" b="1" dirty="0" smtClean="0"/>
              <a:t>) </a:t>
            </a:r>
            <a:r>
              <a:rPr lang="en-US" sz="2000" dirty="0" smtClean="0"/>
              <a:t>– “must” work intuitively and shown in principle</a:t>
            </a:r>
          </a:p>
          <a:p>
            <a:r>
              <a:rPr lang="en-US" sz="2400" dirty="0" smtClean="0"/>
              <a:t>Note matrix solvers all use </a:t>
            </a:r>
            <a:r>
              <a:rPr lang="en-US" sz="2400" b="1" dirty="0" smtClean="0"/>
              <a:t>conjugate gradient </a:t>
            </a:r>
            <a:r>
              <a:rPr lang="en-US" sz="2400" dirty="0" smtClean="0"/>
              <a:t>– converges in 5-100 iterations – a big gain for matrix with a million rows. This removes factor of N in time complexity</a:t>
            </a:r>
          </a:p>
          <a:p>
            <a:r>
              <a:rPr lang="en-US" sz="2400" dirty="0" smtClean="0"/>
              <a:t>Ratio of #clusters to #points important; </a:t>
            </a:r>
            <a:r>
              <a:rPr lang="en-US" sz="2400" b="1" dirty="0" smtClean="0"/>
              <a:t>new ideas if ratio &gt;~ 0.1 </a:t>
            </a:r>
            <a:endParaRPr lang="en-US" sz="2400" b="1"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61</a:t>
            </a:fld>
            <a:endParaRPr lang="en-US" dirty="0"/>
          </a:p>
        </p:txBody>
      </p:sp>
    </p:spTree>
    <p:extLst>
      <p:ext uri="{BB962C8B-B14F-4D97-AF65-F5344CB8AC3E}">
        <p14:creationId xmlns:p14="http://schemas.microsoft.com/office/powerpoint/2010/main" val="119744924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Algorithm Challenges</a:t>
            </a:r>
            <a:endParaRPr lang="en-US" b="1" dirty="0"/>
          </a:p>
        </p:txBody>
      </p:sp>
      <p:sp>
        <p:nvSpPr>
          <p:cNvPr id="3" name="Content Placeholder 2"/>
          <p:cNvSpPr>
            <a:spLocks noGrp="1"/>
          </p:cNvSpPr>
          <p:nvPr>
            <p:ph idx="1"/>
          </p:nvPr>
        </p:nvSpPr>
        <p:spPr>
          <a:xfrm>
            <a:off x="0" y="972274"/>
            <a:ext cx="9144000" cy="5836090"/>
          </a:xfrm>
        </p:spPr>
        <p:txBody>
          <a:bodyPr>
            <a:normAutofit fontScale="85000" lnSpcReduction="20000"/>
          </a:bodyPr>
          <a:lstStyle/>
          <a:p>
            <a:r>
              <a:rPr lang="en-US" dirty="0"/>
              <a:t>See </a:t>
            </a:r>
            <a:r>
              <a:rPr lang="en-US" b="1" dirty="0"/>
              <a:t>NRC Massive Data Analysis</a:t>
            </a:r>
            <a:r>
              <a:rPr lang="en-US" dirty="0"/>
              <a:t> </a:t>
            </a:r>
            <a:r>
              <a:rPr lang="en-US" dirty="0" smtClean="0"/>
              <a:t>report</a:t>
            </a:r>
          </a:p>
          <a:p>
            <a:r>
              <a:rPr lang="en-US" b="1" dirty="0" smtClean="0"/>
              <a:t>O(N) algorithms </a:t>
            </a:r>
            <a:r>
              <a:rPr lang="en-US" dirty="0" smtClean="0"/>
              <a:t>for O(N</a:t>
            </a:r>
            <a:r>
              <a:rPr lang="en-US" baseline="30000" dirty="0" smtClean="0"/>
              <a:t>2</a:t>
            </a:r>
            <a:r>
              <a:rPr lang="en-US" dirty="0" smtClean="0"/>
              <a:t>) problems </a:t>
            </a:r>
          </a:p>
          <a:p>
            <a:r>
              <a:rPr lang="en-US" dirty="0" smtClean="0"/>
              <a:t>Parallelizing </a:t>
            </a:r>
            <a:r>
              <a:rPr lang="en-US" b="1" dirty="0" smtClean="0"/>
              <a:t>Stochastic Gradient Descent</a:t>
            </a:r>
          </a:p>
          <a:p>
            <a:r>
              <a:rPr lang="en-US" b="1" dirty="0" smtClean="0"/>
              <a:t>Streaming data algorithms </a:t>
            </a:r>
            <a:r>
              <a:rPr lang="en-US" dirty="0" smtClean="0"/>
              <a:t>– balance and interplay between batch methods (most time consuming) and interpolative streaming methods</a:t>
            </a:r>
          </a:p>
          <a:p>
            <a:r>
              <a:rPr lang="en-US" b="1" dirty="0" smtClean="0"/>
              <a:t>Graph</a:t>
            </a:r>
            <a:r>
              <a:rPr lang="en-US" dirty="0" smtClean="0"/>
              <a:t> algorithms</a:t>
            </a:r>
          </a:p>
          <a:p>
            <a:r>
              <a:rPr lang="en-US" dirty="0" smtClean="0"/>
              <a:t>Machine Learning Community uses </a:t>
            </a:r>
            <a:r>
              <a:rPr lang="en-US" b="1" dirty="0" smtClean="0"/>
              <a:t>parameter servers</a:t>
            </a:r>
            <a:r>
              <a:rPr lang="en-US" dirty="0" smtClean="0"/>
              <a:t>; Parallel Computing (MPI) would not recommend this?</a:t>
            </a:r>
          </a:p>
          <a:p>
            <a:pPr lvl="1"/>
            <a:r>
              <a:rPr lang="en-US" dirty="0" smtClean="0"/>
              <a:t>Is classic distributed model for “parameter service” better?</a:t>
            </a:r>
          </a:p>
          <a:p>
            <a:r>
              <a:rPr lang="en-US" dirty="0" smtClean="0"/>
              <a:t>Apply </a:t>
            </a:r>
            <a:r>
              <a:rPr lang="en-US" b="1" dirty="0" smtClean="0"/>
              <a:t>best of parallel computing </a:t>
            </a:r>
            <a:r>
              <a:rPr lang="en-US" dirty="0" smtClean="0"/>
              <a:t>– communication and load balancing – to </a:t>
            </a:r>
            <a:r>
              <a:rPr lang="en-US" b="1" dirty="0" err="1" smtClean="0"/>
              <a:t>Giraph</a:t>
            </a:r>
            <a:r>
              <a:rPr lang="en-US" b="1" dirty="0" smtClean="0"/>
              <a:t>/Hadoop/Spark</a:t>
            </a:r>
          </a:p>
          <a:p>
            <a:r>
              <a:rPr lang="en-US" dirty="0" smtClean="0"/>
              <a:t>Are data analytics sparse?; </a:t>
            </a:r>
            <a:r>
              <a:rPr lang="en-US" b="1" dirty="0" smtClean="0"/>
              <a:t>many cases are full matrices</a:t>
            </a:r>
          </a:p>
          <a:p>
            <a:r>
              <a:rPr lang="en-US" dirty="0" smtClean="0"/>
              <a:t>BTW Need </a:t>
            </a:r>
            <a:r>
              <a:rPr lang="en-US" b="1" dirty="0" smtClean="0"/>
              <a:t>Java Grande – </a:t>
            </a:r>
            <a:r>
              <a:rPr lang="en-US" dirty="0" smtClean="0"/>
              <a:t>Some C++ but Java most popular in ABDS, with Python, </a:t>
            </a:r>
            <a:r>
              <a:rPr lang="en-US" dirty="0" err="1" smtClean="0"/>
              <a:t>Erlang</a:t>
            </a:r>
            <a:r>
              <a:rPr lang="en-US" dirty="0" smtClean="0"/>
              <a:t>, Go, Scala (compiles to JVM) …..</a:t>
            </a:r>
          </a:p>
          <a:p>
            <a:endParaRPr lang="en-US" dirty="0"/>
          </a:p>
        </p:txBody>
      </p:sp>
    </p:spTree>
    <p:extLst>
      <p:ext uri="{BB962C8B-B14F-4D97-AF65-F5344CB8AC3E}">
        <p14:creationId xmlns:p14="http://schemas.microsoft.com/office/powerpoint/2010/main" val="362634660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44062"/>
          </a:xfrm>
        </p:spPr>
        <p:txBody>
          <a:bodyPr/>
          <a:lstStyle/>
          <a:p>
            <a:r>
              <a:rPr lang="en-US" b="1" dirty="0" smtClean="0"/>
              <a:t>Lessons / Insights</a:t>
            </a:r>
            <a:endParaRPr lang="en-US" b="1" dirty="0"/>
          </a:p>
        </p:txBody>
      </p:sp>
      <p:sp>
        <p:nvSpPr>
          <p:cNvPr id="3" name="Content Placeholder 2"/>
          <p:cNvSpPr>
            <a:spLocks noGrp="1"/>
          </p:cNvSpPr>
          <p:nvPr>
            <p:ph idx="1"/>
          </p:nvPr>
        </p:nvSpPr>
        <p:spPr>
          <a:xfrm>
            <a:off x="55266" y="718184"/>
            <a:ext cx="9144000" cy="6139815"/>
          </a:xfrm>
        </p:spPr>
        <p:txBody>
          <a:bodyPr>
            <a:normAutofit fontScale="85000" lnSpcReduction="20000"/>
          </a:bodyPr>
          <a:lstStyle/>
          <a:p>
            <a:r>
              <a:rPr lang="en-US" b="1" dirty="0" smtClean="0"/>
              <a:t>Data Science </a:t>
            </a:r>
            <a:r>
              <a:rPr lang="en-US" dirty="0" smtClean="0"/>
              <a:t>is a promising new degree option – nationwide and at Indiana University</a:t>
            </a:r>
          </a:p>
          <a:p>
            <a:r>
              <a:rPr lang="en-US" b="1" dirty="0" smtClean="0"/>
              <a:t>Global </a:t>
            </a:r>
            <a:r>
              <a:rPr lang="en-US" b="1" dirty="0"/>
              <a:t>Machine Learning </a:t>
            </a:r>
            <a:r>
              <a:rPr lang="en-US" dirty="0"/>
              <a:t>or (</a:t>
            </a:r>
            <a:r>
              <a:rPr lang="en-US" dirty="0" err="1"/>
              <a:t>Exascale</a:t>
            </a:r>
            <a:r>
              <a:rPr lang="en-US" dirty="0"/>
              <a:t> Global Optimization) particularly challenging</a:t>
            </a:r>
          </a:p>
          <a:p>
            <a:r>
              <a:rPr lang="en-US" b="1" dirty="0"/>
              <a:t>Develop SPIDAL (Scalable Parallel Interoperable Data Analytics Library)</a:t>
            </a:r>
            <a:r>
              <a:rPr lang="en-US" dirty="0"/>
              <a:t> </a:t>
            </a:r>
          </a:p>
          <a:p>
            <a:r>
              <a:rPr lang="en-US" dirty="0" smtClean="0"/>
              <a:t>Enhanced Apache Big Data Stack </a:t>
            </a:r>
            <a:r>
              <a:rPr lang="en-US" b="1" dirty="0" smtClean="0"/>
              <a:t>HPC-ABDS has ~200 members </a:t>
            </a:r>
            <a:r>
              <a:rPr lang="en-US" dirty="0" smtClean="0"/>
              <a:t>with HPC opportunities at Resource management, Storage/Data, Streaming, Programming, monitoring, workflow layers.</a:t>
            </a:r>
          </a:p>
          <a:p>
            <a:pPr lvl="1"/>
            <a:r>
              <a:rPr lang="en-US" b="1" dirty="0"/>
              <a:t>Integrate </a:t>
            </a:r>
            <a:r>
              <a:rPr lang="en-US" dirty="0"/>
              <a:t>(don’t compete) </a:t>
            </a:r>
            <a:r>
              <a:rPr lang="en-US" b="1" dirty="0"/>
              <a:t>HPC with “Commodity Big </a:t>
            </a:r>
            <a:r>
              <a:rPr lang="en-US" b="1" dirty="0" smtClean="0"/>
              <a:t>data</a:t>
            </a:r>
          </a:p>
          <a:p>
            <a:r>
              <a:rPr lang="en-US" b="1" dirty="0" smtClean="0"/>
              <a:t>Parallel Multidimensional Scaling </a:t>
            </a:r>
            <a:r>
              <a:rPr lang="en-US" dirty="0" smtClean="0"/>
              <a:t>can generate neat </a:t>
            </a:r>
            <a:r>
              <a:rPr lang="en-US" b="1" dirty="0" smtClean="0"/>
              <a:t>Phylogenetic Trees </a:t>
            </a:r>
            <a:r>
              <a:rPr lang="en-US" dirty="0" smtClean="0"/>
              <a:t>and </a:t>
            </a:r>
            <a:r>
              <a:rPr lang="en-US" b="1" dirty="0" smtClean="0"/>
              <a:t>3D sequence browsers</a:t>
            </a:r>
          </a:p>
          <a:p>
            <a:r>
              <a:rPr lang="en-US" b="1" dirty="0" smtClean="0"/>
              <a:t>Robust Clustering in 2D (LC-MS) and for general sequences</a:t>
            </a:r>
          </a:p>
          <a:p>
            <a:pPr lvl="1"/>
            <a:r>
              <a:rPr lang="en-US" b="1" dirty="0" smtClean="0"/>
              <a:t>Better </a:t>
            </a:r>
            <a:r>
              <a:rPr lang="en-US" dirty="0" smtClean="0"/>
              <a:t>to use set of </a:t>
            </a:r>
            <a:r>
              <a:rPr lang="en-US" b="1" dirty="0" smtClean="0"/>
              <a:t>SWG or NW distances</a:t>
            </a:r>
            <a:r>
              <a:rPr lang="en-US" dirty="0" smtClean="0"/>
              <a:t> than to use </a:t>
            </a:r>
            <a:r>
              <a:rPr lang="en-US" b="1" dirty="0" smtClean="0"/>
              <a:t>Multiple Sequence Alignment</a:t>
            </a:r>
            <a:endParaRPr lang="en-US" dirty="0" smtClean="0"/>
          </a:p>
          <a:p>
            <a:endParaRPr lang="en-US" dirty="0" smtClean="0"/>
          </a:p>
        </p:txBody>
      </p:sp>
    </p:spTree>
    <p:extLst>
      <p:ext uri="{BB962C8B-B14F-4D97-AF65-F5344CB8AC3E}">
        <p14:creationId xmlns:p14="http://schemas.microsoft.com/office/powerpoint/2010/main" val="4538319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7</a:t>
            </a:fld>
            <a:endParaRPr lang="en-US"/>
          </a:p>
        </p:txBody>
      </p:sp>
      <p:pic>
        <p:nvPicPr>
          <p:cNvPr id="5" name="Picture 4"/>
          <p:cNvPicPr>
            <a:picLocks noChangeAspect="1"/>
          </p:cNvPicPr>
          <p:nvPr/>
        </p:nvPicPr>
        <p:blipFill rotWithShape="1">
          <a:blip r:embed="rId2"/>
          <a:srcRect l="24850" t="8791" r="26253" b="1944"/>
          <a:stretch/>
        </p:blipFill>
        <p:spPr>
          <a:xfrm>
            <a:off x="0" y="2569"/>
            <a:ext cx="6338445" cy="6858000"/>
          </a:xfrm>
          <a:prstGeom prst="rect">
            <a:avLst/>
          </a:prstGeom>
        </p:spPr>
      </p:pic>
      <p:sp>
        <p:nvSpPr>
          <p:cNvPr id="7" name="TextBox 6"/>
          <p:cNvSpPr txBox="1"/>
          <p:nvPr/>
        </p:nvSpPr>
        <p:spPr>
          <a:xfrm>
            <a:off x="76200" y="5534561"/>
            <a:ext cx="1482919" cy="1323439"/>
          </a:xfrm>
          <a:prstGeom prst="rect">
            <a:avLst/>
          </a:prstGeom>
          <a:noFill/>
        </p:spPr>
        <p:txBody>
          <a:bodyPr wrap="square" rtlCol="0">
            <a:spAutoFit/>
          </a:bodyPr>
          <a:lstStyle/>
          <a:p>
            <a:r>
              <a:rPr lang="en-US" sz="2000" b="1" dirty="0" smtClean="0"/>
              <a:t>Indiana University Data Science Site</a:t>
            </a:r>
            <a:endParaRPr lang="en-US" sz="2000" b="1" dirty="0"/>
          </a:p>
        </p:txBody>
      </p:sp>
      <p:pic>
        <p:nvPicPr>
          <p:cNvPr id="2" name="Picture 1"/>
          <p:cNvPicPr>
            <a:picLocks noChangeAspect="1"/>
          </p:cNvPicPr>
          <p:nvPr/>
        </p:nvPicPr>
        <p:blipFill rotWithShape="1">
          <a:blip r:embed="rId3"/>
          <a:srcRect l="28866" t="11470" r="30893"/>
          <a:stretch/>
        </p:blipFill>
        <p:spPr>
          <a:xfrm>
            <a:off x="3169190" y="2569"/>
            <a:ext cx="5974810" cy="6858000"/>
          </a:xfrm>
          <a:prstGeom prst="rect">
            <a:avLst/>
          </a:prstGeom>
        </p:spPr>
      </p:pic>
    </p:spTree>
    <p:extLst>
      <p:ext uri="{BB962C8B-B14F-4D97-AF65-F5344CB8AC3E}">
        <p14:creationId xmlns:p14="http://schemas.microsoft.com/office/powerpoint/2010/main" val="347680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650" y="111127"/>
            <a:ext cx="7886700" cy="790574"/>
          </a:xfrm>
        </p:spPr>
        <p:txBody>
          <a:bodyPr/>
          <a:lstStyle/>
          <a:p>
            <a:r>
              <a:rPr lang="en-US" b="1" dirty="0" smtClean="0">
                <a:latin typeface="+mn-lt"/>
              </a:rPr>
              <a:t>IU Data Science Masters Features</a:t>
            </a:r>
            <a:endParaRPr lang="en-US" b="1" dirty="0">
              <a:latin typeface="+mn-lt"/>
            </a:endParaRPr>
          </a:p>
        </p:txBody>
      </p:sp>
      <p:sp>
        <p:nvSpPr>
          <p:cNvPr id="3" name="Content Placeholder 2"/>
          <p:cNvSpPr>
            <a:spLocks noGrp="1"/>
          </p:cNvSpPr>
          <p:nvPr>
            <p:ph idx="1"/>
          </p:nvPr>
        </p:nvSpPr>
        <p:spPr>
          <a:xfrm>
            <a:off x="0" y="773048"/>
            <a:ext cx="9086850" cy="6084952"/>
          </a:xfrm>
        </p:spPr>
        <p:txBody>
          <a:bodyPr>
            <a:normAutofit fontScale="85000" lnSpcReduction="20000"/>
          </a:bodyPr>
          <a:lstStyle/>
          <a:p>
            <a:r>
              <a:rPr lang="en-US" dirty="0" smtClean="0"/>
              <a:t>Fully approved by University and State October 14 2014</a:t>
            </a:r>
          </a:p>
          <a:p>
            <a:r>
              <a:rPr lang="en-US" dirty="0" smtClean="0"/>
              <a:t>Blended </a:t>
            </a:r>
            <a:r>
              <a:rPr lang="en-US" b="1" dirty="0" smtClean="0"/>
              <a:t>online</a:t>
            </a:r>
            <a:r>
              <a:rPr lang="en-US" dirty="0" smtClean="0"/>
              <a:t> and residential (any combination)</a:t>
            </a:r>
          </a:p>
          <a:p>
            <a:pPr lvl="1"/>
            <a:r>
              <a:rPr lang="en-US" dirty="0" smtClean="0"/>
              <a:t>Online offered at Residential rates (~$1100 per course)</a:t>
            </a:r>
          </a:p>
          <a:p>
            <a:r>
              <a:rPr lang="en-US" b="1" dirty="0" smtClean="0"/>
              <a:t>Informatics</a:t>
            </a:r>
            <a:r>
              <a:rPr lang="en-US" dirty="0" smtClean="0"/>
              <a:t>, </a:t>
            </a:r>
            <a:r>
              <a:rPr lang="en-US" b="1" dirty="0" smtClean="0"/>
              <a:t>Computer Science, </a:t>
            </a:r>
            <a:r>
              <a:rPr lang="en-US" b="1" dirty="0"/>
              <a:t>Information and Library </a:t>
            </a:r>
            <a:r>
              <a:rPr lang="en-US" b="1" dirty="0" smtClean="0"/>
              <a:t>Science</a:t>
            </a:r>
            <a:r>
              <a:rPr lang="en-US" dirty="0" smtClean="0"/>
              <a:t> in </a:t>
            </a:r>
            <a:r>
              <a:rPr lang="en-US" b="1" dirty="0" smtClean="0">
                <a:solidFill>
                  <a:srgbClr val="FF0000"/>
                </a:solidFill>
              </a:rPr>
              <a:t>School </a:t>
            </a:r>
            <a:r>
              <a:rPr lang="en-US" b="1" dirty="0">
                <a:solidFill>
                  <a:srgbClr val="FF0000"/>
                </a:solidFill>
              </a:rPr>
              <a:t>of Informatics and Computing</a:t>
            </a:r>
            <a:r>
              <a:rPr lang="en-US" dirty="0"/>
              <a:t> and the Department of </a:t>
            </a:r>
            <a:r>
              <a:rPr lang="en-US" b="1" dirty="0"/>
              <a:t>Statistics</a:t>
            </a:r>
            <a:r>
              <a:rPr lang="en-US" dirty="0"/>
              <a:t>, </a:t>
            </a:r>
            <a:r>
              <a:rPr lang="en-US" b="1" dirty="0">
                <a:solidFill>
                  <a:srgbClr val="FF0000"/>
                </a:solidFill>
              </a:rPr>
              <a:t>College of Arts and Science</a:t>
            </a:r>
            <a:r>
              <a:rPr lang="en-US" dirty="0"/>
              <a:t>, </a:t>
            </a:r>
            <a:r>
              <a:rPr lang="en-US" dirty="0" smtClean="0"/>
              <a:t>IUB</a:t>
            </a:r>
          </a:p>
          <a:p>
            <a:r>
              <a:rPr lang="en-US" dirty="0" smtClean="0"/>
              <a:t>30 credits (10 conventional courses)</a:t>
            </a:r>
          </a:p>
          <a:p>
            <a:r>
              <a:rPr lang="en-US" dirty="0" smtClean="0"/>
              <a:t>Basic (general) Masters degree plus tracks</a:t>
            </a:r>
          </a:p>
          <a:p>
            <a:pPr lvl="1"/>
            <a:r>
              <a:rPr lang="en-US" dirty="0" smtClean="0"/>
              <a:t>Currently only track </a:t>
            </a:r>
            <a:r>
              <a:rPr lang="en-US" dirty="0"/>
              <a:t>is “Computational and Analytic Data Science </a:t>
            </a:r>
            <a:r>
              <a:rPr lang="en-US" dirty="0" smtClean="0"/>
              <a:t>”</a:t>
            </a:r>
          </a:p>
          <a:p>
            <a:pPr lvl="1"/>
            <a:r>
              <a:rPr lang="en-US" dirty="0" smtClean="0"/>
              <a:t>Other tracks expected such as m</a:t>
            </a:r>
          </a:p>
          <a:p>
            <a:r>
              <a:rPr lang="en-US" dirty="0" smtClean="0"/>
              <a:t>A </a:t>
            </a:r>
            <a:r>
              <a:rPr lang="en-US" b="1" dirty="0" smtClean="0"/>
              <a:t>purely online </a:t>
            </a:r>
            <a:r>
              <a:rPr lang="en-US" dirty="0" smtClean="0"/>
              <a:t>4-course </a:t>
            </a:r>
            <a:r>
              <a:rPr lang="en-US" b="1" dirty="0"/>
              <a:t>Certificate in Data Science </a:t>
            </a:r>
            <a:r>
              <a:rPr lang="en-US" dirty="0"/>
              <a:t>has been </a:t>
            </a:r>
            <a:r>
              <a:rPr lang="en-US" dirty="0" smtClean="0"/>
              <a:t>running since January 2014 (</a:t>
            </a:r>
            <a:r>
              <a:rPr lang="en-US" b="1" dirty="0" smtClean="0"/>
              <a:t>Technical </a:t>
            </a:r>
            <a:r>
              <a:rPr lang="en-US" dirty="0" smtClean="0"/>
              <a:t>and </a:t>
            </a:r>
            <a:r>
              <a:rPr lang="en-US" b="1" dirty="0" smtClean="0"/>
              <a:t>Decision Maker </a:t>
            </a:r>
            <a:r>
              <a:rPr lang="en-US" dirty="0" smtClean="0"/>
              <a:t>paths) with 75 students total in 2 semesters</a:t>
            </a:r>
          </a:p>
          <a:p>
            <a:r>
              <a:rPr lang="en-US" dirty="0" smtClean="0"/>
              <a:t>A </a:t>
            </a:r>
            <a:r>
              <a:rPr lang="en-US" b="1" dirty="0" smtClean="0"/>
              <a:t>Ph.D</a:t>
            </a:r>
            <a:r>
              <a:rPr lang="en-US" b="1" dirty="0"/>
              <a:t>. Minor </a:t>
            </a:r>
            <a:r>
              <a:rPr lang="en-US" dirty="0"/>
              <a:t>in Data Science </a:t>
            </a:r>
            <a:r>
              <a:rPr lang="en-US" dirty="0" smtClean="0"/>
              <a:t>has been proposed.</a:t>
            </a:r>
          </a:p>
          <a:p>
            <a:r>
              <a:rPr lang="en-US" dirty="0" smtClean="0"/>
              <a:t>Managed by Faculty in Data Science: expand to full IUB campus and perhaps IUPUI?</a:t>
            </a:r>
            <a:endParaRPr lang="en-US" dirty="0"/>
          </a:p>
          <a:p>
            <a:endParaRPr lang="en-US" dirty="0"/>
          </a:p>
        </p:txBody>
      </p:sp>
    </p:spTree>
    <p:extLst>
      <p:ext uri="{BB962C8B-B14F-4D97-AF65-F5344CB8AC3E}">
        <p14:creationId xmlns:p14="http://schemas.microsoft.com/office/powerpoint/2010/main" val="19443340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143000"/>
          </a:xfrm>
        </p:spPr>
        <p:txBody>
          <a:bodyPr>
            <a:normAutofit fontScale="90000"/>
          </a:bodyPr>
          <a:lstStyle/>
          <a:p>
            <a:r>
              <a:rPr lang="en-US" b="1" dirty="0" smtClean="0"/>
              <a:t>Indiana University Data Science Certificate</a:t>
            </a:r>
            <a:endParaRPr lang="en-US" b="1" dirty="0"/>
          </a:p>
        </p:txBody>
      </p:sp>
      <p:sp>
        <p:nvSpPr>
          <p:cNvPr id="4" name="Content Placeholder 3"/>
          <p:cNvSpPr>
            <a:spLocks noGrp="1"/>
          </p:cNvSpPr>
          <p:nvPr>
            <p:ph idx="1"/>
          </p:nvPr>
        </p:nvSpPr>
        <p:spPr>
          <a:xfrm>
            <a:off x="0" y="1262743"/>
            <a:ext cx="9144000" cy="5595257"/>
          </a:xfrm>
        </p:spPr>
        <p:txBody>
          <a:bodyPr>
            <a:normAutofit/>
          </a:bodyPr>
          <a:lstStyle/>
          <a:p>
            <a:r>
              <a:rPr lang="en-US" sz="2400" dirty="0" smtClean="0"/>
              <a:t>We </a:t>
            </a:r>
            <a:r>
              <a:rPr lang="en-US" sz="2400" dirty="0"/>
              <a:t>currently have </a:t>
            </a:r>
            <a:r>
              <a:rPr lang="en-US" sz="2400" b="1" dirty="0"/>
              <a:t>75 students admitted into the </a:t>
            </a:r>
            <a:r>
              <a:rPr lang="en-US" sz="2400" b="1" dirty="0" smtClean="0"/>
              <a:t>Data Science Certificate program </a:t>
            </a:r>
            <a:r>
              <a:rPr lang="en-US" sz="2400" dirty="0"/>
              <a:t>(from 81 applications)</a:t>
            </a:r>
          </a:p>
          <a:p>
            <a:r>
              <a:rPr lang="en-US" sz="2400" b="1" dirty="0" smtClean="0"/>
              <a:t>36 </a:t>
            </a:r>
            <a:r>
              <a:rPr lang="en-US" sz="2400" dirty="0"/>
              <a:t>students admitted in Spring 2014; </a:t>
            </a:r>
            <a:r>
              <a:rPr lang="en-US" sz="2400" b="1" dirty="0"/>
              <a:t>17</a:t>
            </a:r>
            <a:r>
              <a:rPr lang="en-US" sz="2400" dirty="0"/>
              <a:t> of these have signed up for fall </a:t>
            </a:r>
            <a:r>
              <a:rPr lang="en-US" sz="2400" dirty="0" smtClean="0"/>
              <a:t>classes</a:t>
            </a:r>
          </a:p>
          <a:p>
            <a:r>
              <a:rPr lang="en-US" sz="2400" b="1" dirty="0" smtClean="0"/>
              <a:t>39 </a:t>
            </a:r>
            <a:r>
              <a:rPr lang="en-US" sz="2400" dirty="0"/>
              <a:t>students admitted in Fall </a:t>
            </a:r>
            <a:r>
              <a:rPr lang="en-US" sz="2400" dirty="0" smtClean="0"/>
              <a:t>2014</a:t>
            </a:r>
          </a:p>
          <a:p>
            <a:r>
              <a:rPr lang="en-US" sz="2400" dirty="0" smtClean="0"/>
              <a:t>We expected rather more applicants</a:t>
            </a:r>
          </a:p>
          <a:p>
            <a:r>
              <a:rPr lang="en-US" sz="2400" dirty="0" smtClean="0"/>
              <a:t>Two paths for information only (also used in Masters)</a:t>
            </a:r>
          </a:p>
          <a:p>
            <a:pPr lvl="1"/>
            <a:r>
              <a:rPr lang="en-US" sz="2000" dirty="0" smtClean="0"/>
              <a:t>Decision Maker (little </a:t>
            </a:r>
            <a:r>
              <a:rPr lang="en-US" sz="2000" dirty="0"/>
              <a:t>software) ~= </a:t>
            </a:r>
            <a:r>
              <a:rPr lang="en-US" sz="2000" dirty="0" smtClean="0"/>
              <a:t>McKinsey “managers </a:t>
            </a:r>
            <a:r>
              <a:rPr lang="en-US" sz="2000" dirty="0"/>
              <a:t>and </a:t>
            </a:r>
            <a:r>
              <a:rPr lang="en-US" sz="2000" dirty="0" smtClean="0"/>
              <a:t>analysts” </a:t>
            </a:r>
          </a:p>
          <a:p>
            <a:pPr lvl="1"/>
            <a:r>
              <a:rPr lang="en-US" sz="2000" dirty="0" smtClean="0"/>
              <a:t>Technical </a:t>
            </a:r>
            <a:r>
              <a:rPr lang="en-US" sz="2000" dirty="0"/>
              <a:t>~= McKinsey “people with deep analytical </a:t>
            </a:r>
            <a:r>
              <a:rPr lang="en-US" sz="2000" dirty="0" smtClean="0"/>
              <a:t>skills”</a:t>
            </a:r>
          </a:p>
          <a:p>
            <a:r>
              <a:rPr lang="en-US" sz="2400" dirty="0"/>
              <a:t>Total tuition costs for the twelve credit hours for this certificate </a:t>
            </a:r>
            <a:r>
              <a:rPr lang="en-US" sz="2400" dirty="0" smtClean="0"/>
              <a:t>is approximately </a:t>
            </a:r>
            <a:r>
              <a:rPr lang="en-US" sz="2400" dirty="0"/>
              <a:t>$4,500</a:t>
            </a:r>
            <a:r>
              <a:rPr lang="en-US" sz="2400" dirty="0" smtClean="0"/>
              <a:t>. (Factor of three lower than  out of state $14,198 and ~ in-state rate $4,603)</a:t>
            </a:r>
            <a:endParaRPr lang="en-US" sz="2400" dirty="0"/>
          </a:p>
        </p:txBody>
      </p:sp>
      <p:sp>
        <p:nvSpPr>
          <p:cNvPr id="2" name="Slide Number Placeholder 1"/>
          <p:cNvSpPr>
            <a:spLocks noGrp="1"/>
          </p:cNvSpPr>
          <p:nvPr>
            <p:ph type="sldNum" sz="quarter" idx="12"/>
          </p:nvPr>
        </p:nvSpPr>
        <p:spPr/>
        <p:txBody>
          <a:bodyPr/>
          <a:lstStyle/>
          <a:p>
            <a:fld id="{37046A98-E713-4B22-96A8-FD47EC0F5D67}" type="slidenum">
              <a:rPr lang="en-US" smtClean="0"/>
              <a:pPr/>
              <a:t>9</a:t>
            </a:fld>
            <a:endParaRPr lang="en-US"/>
          </a:p>
        </p:txBody>
      </p:sp>
    </p:spTree>
    <p:extLst>
      <p:ext uri="{BB962C8B-B14F-4D97-AF65-F5344CB8AC3E}">
        <p14:creationId xmlns:p14="http://schemas.microsoft.com/office/powerpoint/2010/main" val="301825806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02&quot;&gt;&lt;object type=&quot;3&quot; unique_id=&quot;145521&quot;&gt;&lt;property id=&quot;20148&quot; value=&quot;5&quot;/&gt;&lt;property id=&quot;20300&quot; value=&quot;Slide 1 - &amp;quot;Data Science Research and Education with Bioinformatics Applications&amp;quot;&quot;/&gt;&lt;property id=&quot;20307&quot; value=&quot;265&quot;/&gt;&lt;/object&gt;&lt;object type=&quot;3&quot; unique_id=&quot;355498&quot;&gt;&lt;property id=&quot;20148&quot; value=&quot;5&quot;/&gt;&lt;property id=&quot;20300&quot; value=&quot;Slide 22 - &amp;quot;Two NSF Data Science Projects&amp;quot;&quot;/&gt;&lt;property id=&quot;20307&quot; value=&quot;580&quot;/&gt;&lt;/object&gt;&lt;object type=&quot;3&quot; unique_id=&quot;372651&quot;&gt;&lt;property id=&quot;20148&quot; value=&quot;5&quot;/&gt;&lt;property id=&quot;20300&quot; value=&quot;Slide 27&quot;/&gt;&lt;property id=&quot;20307&quot; value=&quot;586&quot;/&gt;&lt;/object&gt;&lt;object type=&quot;3&quot; unique_id=&quot;373953&quot;&gt;&lt;property id=&quot;20148&quot; value=&quot;5&quot;/&gt;&lt;property id=&quot;20300&quot; value=&quot;Slide 23 - &amp;quot;Machine Learning in Network Science, Imaging in Computer Vision, Pathology, Polar Science, Biomolecular Simulation&quot;/&gt;&lt;property id=&quot;20307&quot; value=&quot;594&quot;/&gt;&lt;/object&gt;&lt;object type=&quot;3&quot; unique_id=&quot;373954&quot;&gt;&lt;property id=&quot;20148&quot; value=&quot;5&quot;/&gt;&lt;property id=&quot;20300&quot; value=&quot;Slide 24 - &amp;quot;Some specialized data analytics in SPIDAL&amp;quot;&quot;/&gt;&lt;property id=&quot;20307&quot; value=&quot;595&quot;/&gt;&lt;/object&gt;&lt;object type=&quot;3&quot; unique_id=&quot;373955&quot;&gt;&lt;property id=&quot;20148&quot; value=&quot;5&quot;/&gt;&lt;property id=&quot;20300&quot; value=&quot;Slide 25 - &amp;quot;Some Core Machine Learning Building Blocks&amp;quot;&quot;/&gt;&lt;property id=&quot;20307&quot; value=&quot;596&quot;/&gt;&lt;/object&gt;&lt;object type=&quot;3&quot; unique_id=&quot;396841&quot;&gt;&lt;property id=&quot;20148&quot; value=&quot;5&quot;/&gt;&lt;property id=&quot;20300&quot; value=&quot;Slide 21 - &amp;quot;Cloudmesh Software Defined System Toolkit&amp;quot;&quot;/&gt;&lt;property id=&quot;20307&quot; value=&quot;599&quot;/&gt;&lt;/object&gt;&lt;object type=&quot;3&quot; unique_id=&quot;396842&quot;&gt;&lt;property id=&quot;20148&quot; value=&quot;5&quot;/&gt;&lt;property id=&quot;20300&quot; value=&quot;Slide 20 - &amp;quot;DSC Computing Systems&amp;quot;&quot;/&gt;&lt;property id=&quot;20307&quot; value=&quot;600&quot;/&gt;&lt;/object&gt;&lt;object type=&quot;3&quot; unique_id=&quot;397198&quot;&gt;&lt;property id=&quot;20148&quot; value=&quot;5&quot;/&gt;&lt;property id=&quot;20300&quot; value=&quot;Slide 8 - &amp;quot;IU Data Science Masters Features&amp;quot;&quot;/&gt;&lt;property id=&quot;20307&quot; value=&quot;601&quot;/&gt;&lt;/object&gt;&lt;object type=&quot;3&quot; unique_id=&quot;399136&quot;&gt;&lt;property id=&quot;20148&quot; value=&quot;5&quot;/&gt;&lt;property id=&quot;20300&quot; value=&quot;Slide 2 - &amp;quot;Abstract&amp;quot;&quot;/&gt;&lt;property id=&quot;20307&quot; value=&quot;602&quot;/&gt;&lt;/object&gt;&lt;object type=&quot;3&quot; unique_id=&quot;399137&quot;&gt;&lt;property id=&quot;20148&quot; value=&quot;5&quot;/&gt;&lt;property id=&quot;20300&quot; value=&quot;Slide 3 - &amp;quot;Data Science Curriculum at Indiana University&amp;quot;&quot;/&gt;&lt;property id=&quot;20307&quot; value=&quot;606&quot;/&gt;&lt;/object&gt;&lt;object type=&quot;3&quot; unique_id=&quot;399138&quot;&gt;&lt;property id=&quot;20148&quot; value=&quot;5&quot;/&gt;&lt;property id=&quot;20300&quot; value=&quot;Slide 4 - &amp;quot;McKinsey Institute on Big Data Jobs&amp;quot;&quot;/&gt;&lt;property id=&quot;20307&quot; value=&quot;603&quot;/&gt;&lt;/object&gt;&lt;object type=&quot;3&quot; unique_id=&quot;399139&quot;&gt;&lt;property id=&quot;20148&quot; value=&quot;5&quot;/&gt;&lt;property id=&quot;20300&quot; value=&quot;Slide 5 - &amp;quot;What is Data Science?&amp;quot;&quot;/&gt;&lt;property id=&quot;20307&quot; value=&quot;604&quot;/&gt;&lt;/object&gt;&lt;object type=&quot;3&quot; unique_id=&quot;399140&quot;&gt;&lt;property id=&quot;20148&quot; value=&quot;5&quot;/&gt;&lt;property id=&quot;20300&quot; value=&quot;Slide 6 - &amp;quot;Data Science Definition from NIST Public Working Group&amp;quot;&quot;/&gt;&lt;property id=&quot;20307&quot; value=&quot;605&quot;/&gt;&lt;/object&gt;&lt;object type=&quot;3&quot; unique_id=&quot;399141&quot;&gt;&lt;property id=&quot;20148&quot; value=&quot;5&quot;/&gt;&lt;property id=&quot;20300&quot; value=&quot;Slide 7&quot;/&gt;&lt;property id=&quot;20307&quot; value=&quot;607&quot;/&gt;&lt;/object&gt;&lt;object type=&quot;3&quot; unique_id=&quot;399142&quot;&gt;&lt;property id=&quot;20148&quot; value=&quot;5&quot;/&gt;&lt;property id=&quot;20300&quot; value=&quot;Slide 9 - &amp;quot;Indiana University Data Science Certificate&amp;quot;&quot;/&gt;&lt;property id=&quot;20307&quot; value=&quot;608&quot;/&gt;&lt;/object&gt;&lt;object type=&quot;3&quot; unique_id=&quot;399143&quot;&gt;&lt;property id=&quot;20148&quot; value=&quot;5&quot;/&gt;&lt;property id=&quot;20300&quot; value=&quot;Slide 10 - &amp;quot;Basic Masters Course Requirements&amp;quot;&quot;/&gt;&lt;property id=&quot;20307&quot; value=&quot;609&quot;/&gt;&lt;/object&gt;&lt;object type=&quot;3&quot; unique_id=&quot;399144&quot;&gt;&lt;property id=&quot;20148&quot; value=&quot;5&quot;/&gt;&lt;property id=&quot;20300&quot; value=&quot;Slide 11 - &amp;quot;Computational and Analytic Data Science track&amp;quot;&quot;/&gt;&lt;property id=&quot;20307&quot; value=&quot;610&quot;/&gt;&lt;/object&gt;&lt;object type=&quot;3&quot; unique_id=&quot;399145&quot;&gt;&lt;property id=&quot;20148&quot; value=&quot;5&quot;/&gt;&lt;property id=&quot;20300&quot; value=&quot;Slide 12 - &amp;quot;Admissions&amp;quot;&quot;/&gt;&lt;property id=&quot;20307&quot; value=&quot;617&quot;/&gt;&lt;/object&gt;&lt;object type=&quot;3&quot; unique_id=&quot;399146&quot;&gt;&lt;property id=&quot;20148&quot; value=&quot;5&quot;/&gt;&lt;property id=&quot;20300&quot; value=&quot;Slide 13 - &amp;quot;Comparing Google Course Builder (GCB) and Microsoft Office Mix&amp;quot;&quot;/&gt;&lt;property id=&quot;20307&quot; value=&quot;611&quot;/&gt;&lt;/object&gt;&lt;object type=&quot;3&quot; unique_id=&quot;399147&quot;&gt;&lt;property id=&quot;20148&quot; value=&quot;5&quot;/&gt;&lt;property id=&quot;20300&quot; value=&quot;Slide 14&quot;/&gt;&lt;property id=&quot;20307&quot; value=&quot;612&quot;/&gt;&lt;/object&gt;&lt;object type=&quot;3&quot; unique_id=&quot;399148&quot;&gt;&lt;property id=&quot;20148&quot; value=&quot;5&quot;/&gt;&lt;property id=&quot;20300&quot; value=&quot;Slide 15&quot;/&gt;&lt;property id=&quot;20307&quot; value=&quot;613&quot;/&gt;&lt;/object&gt;&lt;object type=&quot;3&quot; unique_id=&quot;399149&quot;&gt;&lt;property id=&quot;20148&quot; value=&quot;5&quot;/&gt;&lt;property id=&quot;20300&quot; value=&quot;Slide 16 - &amp;quot;Office Mix Site  General Material&amp;quot;&quot;/&gt;&lt;property id=&quot;20307&quot; value=&quot;614&quot;/&gt;&lt;/object&gt;&lt;object type=&quot;3&quot; unique_id=&quot;399150&quot;&gt;&lt;property id=&quot;20148&quot; value=&quot;5&quot;/&gt;&lt;property id=&quot;20300&quot; value=&quot;Slide 17&quot;/&gt;&lt;property id=&quot;20307&quot; value=&quot;615&quot;/&gt;&lt;/object&gt;&lt;object type=&quot;3&quot; unique_id=&quot;399151&quot;&gt;&lt;property id=&quot;20148&quot; value=&quot;5&quot;/&gt;&lt;property id=&quot;20300&quot; value=&quot;Slide 18 - &amp;quot;Potpourri of Online Technologies&amp;quot;&quot;/&gt;&lt;property id=&quot;20307&quot; value=&quot;616&quot;/&gt;&lt;/object&gt;&lt;object type=&quot;3&quot; unique_id=&quot;399152&quot;&gt;&lt;property id=&quot;20148&quot; value=&quot;5&quot;/&gt;&lt;property id=&quot;20300&quot; value=&quot;Slide 19 - &amp;quot;Digital Science Center&amp;quot;&quot;/&gt;&lt;property id=&quot;20307&quot; value=&quot;618&quot;/&gt;&lt;/object&gt;&lt;object type=&quot;3&quot; unique_id=&quot;399153&quot;&gt;&lt;property id=&quot;20148&quot; value=&quot;5&quot;/&gt;&lt;property id=&quot;20300&quot; value=&quot;Slide 26 - &amp;quot;HPC-ABDS &amp;quot;&quot;/&gt;&lt;property id=&quot;20307&quot; value=&quot;620&quot;/&gt;&lt;/object&gt;&lt;object type=&quot;3&quot; unique_id=&quot;399154&quot;&gt;&lt;property id=&quot;20148&quot; value=&quot;5&quot;/&gt;&lt;property id=&quot;20300&quot; value=&quot;Slide 28 - &amp;quot;HPC-ABDS Layers&amp;quot;&quot;/&gt;&lt;property id=&quot;20307&quot; value=&quot;621&quot;/&gt;&lt;/object&gt;&lt;object type=&quot;3&quot; unique_id=&quot;399155&quot;&gt;&lt;property id=&quot;20148&quot; value=&quot;5&quot;/&gt;&lt;property id=&quot;20300&quot; value=&quot;Slide 29 - &amp;quot;Maybe a Big Data Initiative would include&amp;quot;&quot;/&gt;&lt;property id=&quot;20307&quot; value=&quot;623&quot;/&gt;&lt;/object&gt;&lt;object type=&quot;3&quot; unique_id=&quot;399156&quot;&gt;&lt;property id=&quot;20148&quot; value=&quot;5&quot;/&gt;&lt;property id=&quot;20300&quot; value=&quot;Slide 30 - &amp;quot;Harp Design&amp;quot;&quot;/&gt;&lt;property id=&quot;20307&quot; value=&quot;624&quot;/&gt;&lt;/object&gt;&lt;object type=&quot;3&quot; unique_id=&quot;399157&quot;&gt;&lt;property id=&quot;20148&quot; value=&quot;5&quot;/&gt;&lt;property id=&quot;20300&quot; value=&quot;Slide 31 - &amp;quot;Features of Harp Hadoop Plugin&amp;quot;&quot;/&gt;&lt;property id=&quot;20307&quot; value=&quot;625&quot;/&gt;&lt;/object&gt;&lt;object type=&quot;3&quot; unique_id=&quot;399158&quot;&gt;&lt;property id=&quot;20148&quot; value=&quot;5&quot;/&gt;&lt;property id=&quot;20300&quot; value=&quot;Slide 32 - &amp;quot;WDA SMACOF MDS (Multidimensional Scaling) using Harp on IU Big Red 2  Parallel Efficiency: on 100-300K sequences &amp;quot;&quot;/&gt;&lt;property id=&quot;20307&quot; value=&quot;626&quot;/&gt;&lt;/object&gt;&lt;object type=&quot;3&quot; unique_id=&quot;399159&quot;&gt;&lt;property id=&quot;20148&quot; value=&quot;5&quot;/&gt;&lt;property id=&quot;20300&quot; value=&quot;Slide 33&quot;/&gt;&lt;property id=&quot;20307&quot; value=&quot;627&quot;/&gt;&lt;/object&gt;&lt;object type=&quot;3&quot; unique_id=&quot;399160&quot;&gt;&lt;property id=&quot;20148&quot; value=&quot;5&quot;/&gt;&lt;property id=&quot;20300&quot; value=&quot;Slide 34 - &amp;quot;Deterministic Annealing Algorithms&amp;quot;&quot;/&gt;&lt;property id=&quot;20307&quot; value=&quot;632&quot;/&gt;&lt;/object&gt;&lt;object type=&quot;3&quot; unique_id=&quot;399161&quot;&gt;&lt;property id=&quot;20148&quot; value=&quot;5&quot;/&gt;&lt;property id=&quot;20300&quot; value=&quot;Slide 35 - &amp;quot;Some Motivation&amp;quot;&quot;/&gt;&lt;property id=&quot;20307&quot; value=&quot;633&quot;/&gt;&lt;/object&gt;&lt;object type=&quot;3&quot; unique_id=&quot;399162&quot;&gt;&lt;property id=&quot;20148&quot; value=&quot;5&quot;/&gt;&lt;property id=&quot;20300&quot; value=&quot;Slide 36 - &amp;quot;(Deterministic) Annealing&amp;quot;&quot;/&gt;&lt;property id=&quot;20307&quot; value=&quot;634&quot;/&gt;&lt;/object&gt;&lt;object type=&quot;3&quot; unique_id=&quot;399163&quot;&gt;&lt;property id=&quot;20148&quot; value=&quot;5&quot;/&gt;&lt;property id=&quot;20300&quot; value=&quot;Slide 37 - &amp;quot;General Features of DA&amp;quot;&quot;/&gt;&lt;property id=&quot;20307&quot; value=&quot;635&quot;/&gt;&lt;/object&gt;&lt;object type=&quot;3&quot; unique_id=&quot;399164&quot;&gt;&lt;property id=&quot;20148&quot; value=&quot;5&quot;/&gt;&lt;property id=&quot;20300&quot; value=&quot;Slide 38 - &amp;quot;Basic Deterministic Annealing&amp;quot;&quot;/&gt;&lt;property id=&quot;20307&quot; value=&quot;636&quot;/&gt;&lt;/object&gt;&lt;object type=&quot;3&quot; unique_id=&quot;399165&quot;&gt;&lt;property id=&quot;20148&quot; value=&quot;5&quot;/&gt;&lt;property id=&quot;20300&quot; value=&quot;Slide 39&quot;/&gt;&lt;property id=&quot;20307&quot; value=&quot;656&quot;/&gt;&lt;/object&gt;&lt;object type=&quot;3&quot; unique_id=&quot;399166&quot;&gt;&lt;property id=&quot;20148&quot; value=&quot;5&quot;/&gt;&lt;property id=&quot;20300&quot; value=&quot;Slide 40&quot;/&gt;&lt;property id=&quot;20307&quot; value=&quot;657&quot;/&gt;&lt;/object&gt;&lt;object type=&quot;3&quot; unique_id=&quot;399167&quot;&gt;&lt;property id=&quot;20148&quot; value=&quot;5&quot;/&gt;&lt;property id=&quot;20300&quot; value=&quot;Slide 41&quot;/&gt;&lt;property id=&quot;20307&quot; value=&quot;658&quot;/&gt;&lt;/object&gt;&lt;object type=&quot;3&quot; unique_id=&quot;399168&quot;&gt;&lt;property id=&quot;20148&quot; value=&quot;5&quot;/&gt;&lt;property id=&quot;20300&quot; value=&quot;Slide 42 - &amp;quot;Some Uses of Deterministic Annealing&amp;quot;&quot;/&gt;&lt;property id=&quot;20307&quot; value=&quot;637&quot;/&gt;&lt;/object&gt;&lt;object type=&quot;3&quot; unique_id=&quot;399169&quot;&gt;&lt;property id=&quot;20148&quot; value=&quot;5&quot;/&gt;&lt;property id=&quot;20300&quot; value=&quot;Slide 43 - &amp;quot;Examples of current Digital Science Center algorithms Proteomics&amp;quot;&quot;/&gt;&lt;property id=&quot;20307&quot; value=&quot;638&quot;/&gt;&lt;/object&gt;&lt;object type=&quot;3&quot; unique_id=&quot;399170&quot;&gt;&lt;property id=&quot;20148&quot; value=&quot;5&quot;/&gt;&lt;property id=&quot;20300&quot; value=&quot;Slide 44 - &amp;quot;Some Clustering Problems in DSC&amp;quot;&quot;/&gt;&lt;property id=&quot;20307&quot; value=&quot;639&quot;/&gt;&lt;/object&gt;&lt;object type=&quot;3&quot; unique_id=&quot;399171&quot;&gt;&lt;property id=&quot;20148&quot; value=&quot;5&quot;/&gt;&lt;property id=&quot;20300&quot; value=&quot;Slide 45 - &amp;quot;Background on LC-MS&amp;quot;&quot;/&gt;&lt;property id=&quot;20307&quot; value=&quot;640&quot;/&gt;&lt;/object&gt;&lt;object type=&quot;3&quot; unique_id=&quot;399172&quot;&gt;&lt;property id=&quot;20148&quot; value=&quot;5&quot;/&gt;&lt;property id=&quot;20300&quot; value=&quot;Slide 46 - &amp;quot;Proteomics 2D DA Clustering T= 25000  with 60 Clusters (will be 30,000 at T=0.025)&amp;quot;&quot;/&gt;&lt;property id=&quot;20307&quot; value=&quot;641&quot;/&gt;&lt;/object&gt;&lt;object type=&quot;3&quot; unique_id=&quot;399173&quot;&gt;&lt;property id=&quot;20148&quot; value=&quot;5&quot;/&gt;&lt;property id=&quot;20300&quot; value=&quot;Slide 47 - &amp;quot;The brownish triangles are sponge peaks outside any cluster.  The colored hexagons are peaks inside clusters with &quot;/&gt;&lt;property id=&quot;20307&quot; value=&quot;642&quot;/&gt;&lt;/object&gt;&lt;object type=&quot;3&quot; unique_id=&quot;399174&quot;&gt;&lt;property id=&quot;20148&quot; value=&quot;5&quot;/&gt;&lt;property id=&quot;20300&quot; value=&quot;Slide 48 - &amp;quot;Trimmed Clustering&amp;quot;&quot;/&gt;&lt;property id=&quot;20307&quot; value=&quot;643&quot;/&gt;&lt;/object&gt;&lt;object type=&quot;3&quot; unique_id=&quot;399175&quot;&gt;&lt;property id=&quot;20148&quot; value=&quot;5&quot;/&gt;&lt;property id=&quot;20300&quot; value=&quot;Slide 49 - &amp;quot;Cluster Count v. Temperature for 2 Runs&amp;quot;&quot;/&gt;&lt;property id=&quot;20307&quot; value=&quot;644&quot;/&gt;&lt;/object&gt;&lt;object type=&quot;3&quot; unique_id=&quot;399176&quot;&gt;&lt;property id=&quot;20148&quot; value=&quot;5&quot;/&gt;&lt;property id=&quot;20300&quot; value=&quot;Slide 50&quot;/&gt;&lt;property id=&quot;20307&quot; value=&quot;645&quot;/&gt;&lt;/object&gt;&lt;object type=&quot;3&quot; unique_id=&quot;399177&quot;&gt;&lt;property id=&quot;20148&quot; value=&quot;5&quot;/&gt;&lt;property id=&quot;20300&quot; value=&quot;Slide 51 - &amp;quot;Genomics&amp;quot;&quot;/&gt;&lt;property id=&quot;20307&quot; value=&quot;653&quot;/&gt;&lt;/object&gt;&lt;object type=&quot;3&quot; unique_id=&quot;399178&quot;&gt;&lt;property id=&quot;20148&quot; value=&quot;5&quot;/&gt;&lt;property id=&quot;20300&quot; value=&quot;Slide 52 - &amp;quot;“Divergent” Data Sample 23 True Sequences&amp;quot;&quot;/&gt;&lt;property id=&quot;20307&quot; value=&quot;646&quot;/&gt;&lt;/object&gt;&lt;object type=&quot;3&quot; unique_id=&quot;399179&quot;&gt;&lt;property id=&quot;20148&quot; value=&quot;5&quot;/&gt;&lt;property id=&quot;20300&quot; value=&quot;Slide 53 - &amp;quot;Parallel Efficiency&amp;quot;&quot;/&gt;&lt;property id=&quot;20307&quot; value=&quot;661&quot;/&gt;&lt;/object&gt;&lt;object type=&quot;3&quot; unique_id=&quot;399180&quot;&gt;&lt;property id=&quot;20148&quot; value=&quot;5&quot;/&gt;&lt;property id=&quot;20300&quot; value=&quot;Slide 54 - &amp;quot;999 Fungi Sequences 3D Phylogenetic Tree&amp;quot;&quot;/&gt;&lt;property id=&quot;20307&quot; value=&quot;660&quot;/&gt;&lt;/object&gt;&lt;object type=&quot;3&quot; unique_id=&quot;399181&quot;&gt;&lt;property id=&quot;20148&quot; value=&quot;5&quot;/&gt;&lt;property id=&quot;20300&quot; value=&quot;Slide 55 - &amp;quot;599 Fungi Sequences 3D Phylogenetic Tree&amp;quot;&quot;/&gt;&lt;property id=&quot;20307&quot; value=&quot;659&quot;/&gt;&lt;/object&gt;&lt;object type=&quot;3&quot; unique_id=&quot;399182&quot;&gt;&lt;property id=&quot;20148&quot; value=&quot;5&quot;/&gt;&lt;property id=&quot;20300&quot; value=&quot;Slide 56 - &amp;quot;Clusters v. Regions&amp;quot;&quot;/&gt;&lt;property id=&quot;20307&quot; value=&quot;650&quot;/&gt;&lt;/object&gt;&lt;object type=&quot;3&quot; unique_id=&quot;399183&quot;&gt;&lt;property id=&quot;20148&quot; value=&quot;5&quot;/&gt;&lt;property id=&quot;20300&quot; value=&quot;Slide 57 - &amp;quot;Protein Universe Browser for COG Sequences with a few illustrative biologically identified clusters&amp;quot;&quot;/&gt;&lt;property id=&quot;20307&quot; value=&quot;651&quot;/&gt;&lt;/object&gt;&lt;object type=&quot;3&quot; unique_id=&quot;399184&quot;&gt;&lt;property id=&quot;20148&quot; value=&quot;5&quot;/&gt;&lt;property id=&quot;20300&quot; value=&quot;Slide 58 - &amp;quot;Heatmap of biology distance (Needleman-Wunsch) vs 3D Euclidean Distances&amp;quot;&quot;/&gt;&lt;property id=&quot;20307&quot; value=&quot;652&quot;/&gt;&lt;/object&gt;&lt;object type=&quot;3&quot; unique_id=&quot;399185&quot;&gt;&lt;property id=&quot;20148&quot; value=&quot;5&quot;/&gt;&lt;property id=&quot;20300&quot; value=&quot;Slide 59 - &amp;quot;Summary&amp;quot;&quot;/&gt;&lt;property id=&quot;20307&quot; value=&quot;662&quot;/&gt;&lt;/object&gt;&lt;object type=&quot;3&quot; unique_id=&quot;399186&quot;&gt;&lt;property id=&quot;20148&quot; value=&quot;5&quot;/&gt;&lt;property id=&quot;20300&quot; value=&quot;Slide 60 - &amp;quot;Remarks on Parallelism I&amp;quot;&quot;/&gt;&lt;property id=&quot;20307&quot; value=&quot;654&quot;/&gt;&lt;/object&gt;&lt;object type=&quot;3&quot; unique_id=&quot;399187&quot;&gt;&lt;property id=&quot;20148&quot; value=&quot;5&quot;/&gt;&lt;property id=&quot;20300&quot; value=&quot;Slide 61 - &amp;quot;Remarks on Parallelism II&amp;quot;&quot;/&gt;&lt;property id=&quot;20307&quot; value=&quot;655&quot;/&gt;&lt;/object&gt;&lt;object type=&quot;3&quot; unique_id=&quot;399188&quot;&gt;&lt;property id=&quot;20148&quot; value=&quot;5&quot;/&gt;&lt;property id=&quot;20300&quot; value=&quot;Slide 62 - &amp;quot;Algorithm Challenges&amp;quot;&quot;/&gt;&lt;property id=&quot;20307&quot; value=&quot;663&quot;/&gt;&lt;/object&gt;&lt;object type=&quot;3&quot; unique_id=&quot;399189&quot;&gt;&lt;property id=&quot;20148&quot; value=&quot;5&quot;/&gt;&lt;property id=&quot;20300&quot; value=&quot;Slide 63 - &amp;quot;Lessons / Insights&amp;quot;&quot;/&gt;&lt;property id=&quot;20307&quot; value=&quot;664&quot;/&gt;&lt;/object&gt;&lt;/object&gt;&lt;object type=&quot;8&quot; unique_id=&quot;10016&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2-0623-Sample-1img-full_V5">
  <a:themeElements>
    <a:clrScheme name="SAIC Color Palette">
      <a:dk1>
        <a:sysClr val="windowText" lastClr="000000"/>
      </a:dk1>
      <a:lt1>
        <a:sysClr val="window" lastClr="FFFFFF"/>
      </a:lt1>
      <a:dk2>
        <a:srgbClr val="006BB5"/>
      </a:dk2>
      <a:lt2>
        <a:srgbClr val="C1A01E"/>
      </a:lt2>
      <a:accent1>
        <a:srgbClr val="949A90"/>
      </a:accent1>
      <a:accent2>
        <a:srgbClr val="002855"/>
      </a:accent2>
      <a:accent3>
        <a:srgbClr val="546223"/>
      </a:accent3>
      <a:accent4>
        <a:srgbClr val="512D6D"/>
      </a:accent4>
      <a:accent5>
        <a:srgbClr val="EAAA00"/>
      </a:accent5>
      <a:accent6>
        <a:srgbClr val="E03C31"/>
      </a:accent6>
      <a:hlink>
        <a:srgbClr val="006BB5"/>
      </a:hlink>
      <a:folHlink>
        <a:srgbClr val="512D6D"/>
      </a:folHlink>
    </a:clrScheme>
    <a:fontScheme name="SAIC Brand Theme Fonts">
      <a:majorFont>
        <a:latin typeface="Franklin Gothic Medium"/>
        <a:ea typeface=""/>
        <a:cs typeface=""/>
      </a:majorFont>
      <a:minorFont>
        <a:latin typeface="Franklin Gothic Book"/>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12-0623-Sample-1img-full_V5">
  <a:themeElements>
    <a:clrScheme name="SAIC Color Palette">
      <a:dk1>
        <a:sysClr val="windowText" lastClr="000000"/>
      </a:dk1>
      <a:lt1>
        <a:sysClr val="window" lastClr="FFFFFF"/>
      </a:lt1>
      <a:dk2>
        <a:srgbClr val="006BB5"/>
      </a:dk2>
      <a:lt2>
        <a:srgbClr val="C1A01E"/>
      </a:lt2>
      <a:accent1>
        <a:srgbClr val="949A90"/>
      </a:accent1>
      <a:accent2>
        <a:srgbClr val="002855"/>
      </a:accent2>
      <a:accent3>
        <a:srgbClr val="546223"/>
      </a:accent3>
      <a:accent4>
        <a:srgbClr val="512D6D"/>
      </a:accent4>
      <a:accent5>
        <a:srgbClr val="EAAA00"/>
      </a:accent5>
      <a:accent6>
        <a:srgbClr val="E03C31"/>
      </a:accent6>
      <a:hlink>
        <a:srgbClr val="006BB5"/>
      </a:hlink>
      <a:folHlink>
        <a:srgbClr val="512D6D"/>
      </a:folHlink>
    </a:clrScheme>
    <a:fontScheme name="SAIC Brand Theme Fonts">
      <a:majorFont>
        <a:latin typeface="Franklin Gothic Medium"/>
        <a:ea typeface=""/>
        <a:cs typeface=""/>
      </a:majorFont>
      <a:minorFont>
        <a:latin typeface="Franklin Gothic Book"/>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12-0623-Sample-1img-full_V5">
  <a:themeElements>
    <a:clrScheme name="SAIC Color Palette">
      <a:dk1>
        <a:sysClr val="windowText" lastClr="000000"/>
      </a:dk1>
      <a:lt1>
        <a:sysClr val="window" lastClr="FFFFFF"/>
      </a:lt1>
      <a:dk2>
        <a:srgbClr val="006BB5"/>
      </a:dk2>
      <a:lt2>
        <a:srgbClr val="C1A01E"/>
      </a:lt2>
      <a:accent1>
        <a:srgbClr val="949A90"/>
      </a:accent1>
      <a:accent2>
        <a:srgbClr val="002855"/>
      </a:accent2>
      <a:accent3>
        <a:srgbClr val="546223"/>
      </a:accent3>
      <a:accent4>
        <a:srgbClr val="512D6D"/>
      </a:accent4>
      <a:accent5>
        <a:srgbClr val="EAAA00"/>
      </a:accent5>
      <a:accent6>
        <a:srgbClr val="E03C31"/>
      </a:accent6>
      <a:hlink>
        <a:srgbClr val="006BB5"/>
      </a:hlink>
      <a:folHlink>
        <a:srgbClr val="512D6D"/>
      </a:folHlink>
    </a:clrScheme>
    <a:fontScheme name="SAIC Brand Theme Fonts">
      <a:majorFont>
        <a:latin typeface="Franklin Gothic Medium"/>
        <a:ea typeface=""/>
        <a:cs typeface=""/>
      </a:majorFont>
      <a:minorFont>
        <a:latin typeface="Franklin Gothic Book"/>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12-0623-Sample-1img-full_V5">
  <a:themeElements>
    <a:clrScheme name="SAIC Color Palette">
      <a:dk1>
        <a:sysClr val="windowText" lastClr="000000"/>
      </a:dk1>
      <a:lt1>
        <a:sysClr val="window" lastClr="FFFFFF"/>
      </a:lt1>
      <a:dk2>
        <a:srgbClr val="006BB5"/>
      </a:dk2>
      <a:lt2>
        <a:srgbClr val="C1A01E"/>
      </a:lt2>
      <a:accent1>
        <a:srgbClr val="949A90"/>
      </a:accent1>
      <a:accent2>
        <a:srgbClr val="002855"/>
      </a:accent2>
      <a:accent3>
        <a:srgbClr val="546223"/>
      </a:accent3>
      <a:accent4>
        <a:srgbClr val="512D6D"/>
      </a:accent4>
      <a:accent5>
        <a:srgbClr val="EAAA00"/>
      </a:accent5>
      <a:accent6>
        <a:srgbClr val="E03C31"/>
      </a:accent6>
      <a:hlink>
        <a:srgbClr val="006BB5"/>
      </a:hlink>
      <a:folHlink>
        <a:srgbClr val="512D6D"/>
      </a:folHlink>
    </a:clrScheme>
    <a:fontScheme name="SAIC Brand Theme Fonts">
      <a:majorFont>
        <a:latin typeface="Franklin Gothic Medium"/>
        <a:ea typeface=""/>
        <a:cs typeface=""/>
      </a:majorFont>
      <a:minorFont>
        <a:latin typeface="Franklin Gothic Book"/>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12-0623-Sample-1img-full_V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AIC Brand Theme Fonts">
      <a:majorFont>
        <a:latin typeface="Franklin Gothic Medium"/>
        <a:ea typeface=""/>
        <a:cs typeface=""/>
      </a:majorFont>
      <a:minorFont>
        <a:latin typeface="Franklin Gothic Book"/>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12-0623-Sample-1img-full_V5">
  <a:themeElements>
    <a:clrScheme name="SAIC Color Palette">
      <a:dk1>
        <a:sysClr val="windowText" lastClr="000000"/>
      </a:dk1>
      <a:lt1>
        <a:sysClr val="window" lastClr="FFFFFF"/>
      </a:lt1>
      <a:dk2>
        <a:srgbClr val="006BB5"/>
      </a:dk2>
      <a:lt2>
        <a:srgbClr val="C1A01E"/>
      </a:lt2>
      <a:accent1>
        <a:srgbClr val="949A90"/>
      </a:accent1>
      <a:accent2>
        <a:srgbClr val="002855"/>
      </a:accent2>
      <a:accent3>
        <a:srgbClr val="546223"/>
      </a:accent3>
      <a:accent4>
        <a:srgbClr val="512D6D"/>
      </a:accent4>
      <a:accent5>
        <a:srgbClr val="EAAA00"/>
      </a:accent5>
      <a:accent6>
        <a:srgbClr val="E03C31"/>
      </a:accent6>
      <a:hlink>
        <a:srgbClr val="006BB5"/>
      </a:hlink>
      <a:folHlink>
        <a:srgbClr val="512D6D"/>
      </a:folHlink>
    </a:clrScheme>
    <a:fontScheme name="SAIC Brand Theme Fonts">
      <a:majorFont>
        <a:latin typeface="Franklin Gothic Medium"/>
        <a:ea typeface=""/>
        <a:cs typeface=""/>
      </a:majorFont>
      <a:minorFont>
        <a:latin typeface="Franklin Gothic Book"/>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12-0623-Sample-1img-full_V5">
  <a:themeElements>
    <a:clrScheme name="SAIC Color Palette">
      <a:dk1>
        <a:sysClr val="windowText" lastClr="000000"/>
      </a:dk1>
      <a:lt1>
        <a:sysClr val="window" lastClr="FFFFFF"/>
      </a:lt1>
      <a:dk2>
        <a:srgbClr val="006BB5"/>
      </a:dk2>
      <a:lt2>
        <a:srgbClr val="C1A01E"/>
      </a:lt2>
      <a:accent1>
        <a:srgbClr val="949A90"/>
      </a:accent1>
      <a:accent2>
        <a:srgbClr val="002855"/>
      </a:accent2>
      <a:accent3>
        <a:srgbClr val="546223"/>
      </a:accent3>
      <a:accent4>
        <a:srgbClr val="512D6D"/>
      </a:accent4>
      <a:accent5>
        <a:srgbClr val="EAAA00"/>
      </a:accent5>
      <a:accent6>
        <a:srgbClr val="E03C31"/>
      </a:accent6>
      <a:hlink>
        <a:srgbClr val="006BB5"/>
      </a:hlink>
      <a:folHlink>
        <a:srgbClr val="512D6D"/>
      </a:folHlink>
    </a:clrScheme>
    <a:fontScheme name="SAIC Brand Theme Fonts">
      <a:majorFont>
        <a:latin typeface="Franklin Gothic Medium"/>
        <a:ea typeface=""/>
        <a:cs typeface=""/>
      </a:majorFont>
      <a:minorFont>
        <a:latin typeface="Franklin Gothic Book"/>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athena xmlns="http://schemas.microsoft.com/edu/athena" version="0.1.1819.0"/>
</file>

<file path=customXml/itemProps1.xml><?xml version="1.0" encoding="utf-8"?>
<ds:datastoreItem xmlns:ds="http://schemas.openxmlformats.org/officeDocument/2006/customXml" ds:itemID="{8EB78B8A-8892-4EDF-8FBF-57B4F544245A}">
  <ds:schemaRefs>
    <ds:schemaRef ds:uri="http://schemas.microsoft.com/edu/athena"/>
  </ds:schemaRefs>
</ds:datastoreItem>
</file>

<file path=docProps/app.xml><?xml version="1.0" encoding="utf-8"?>
<Properties xmlns="http://schemas.openxmlformats.org/officeDocument/2006/extended-properties" xmlns:vt="http://schemas.openxmlformats.org/officeDocument/2006/docPropsVTypes">
  <TotalTime>25629</TotalTime>
  <Words>4062</Words>
  <Application>Microsoft Office PowerPoint</Application>
  <PresentationFormat>On-screen Show (4:3)</PresentationFormat>
  <Paragraphs>622</Paragraphs>
  <Slides>63</Slides>
  <Notes>11</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63</vt:i4>
      </vt:variant>
    </vt:vector>
  </HeadingPairs>
  <TitlesOfParts>
    <vt:vector size="82" baseType="lpstr">
      <vt:lpstr>MS Mincho</vt:lpstr>
      <vt:lpstr>ＭＳ Ｐゴシック</vt:lpstr>
      <vt:lpstr>Arial</vt:lpstr>
      <vt:lpstr>Calibri</vt:lpstr>
      <vt:lpstr>Franklin Gothic Book</vt:lpstr>
      <vt:lpstr>Franklin Gothic Demi</vt:lpstr>
      <vt:lpstr>Franklin Gothic Medium</vt:lpstr>
      <vt:lpstr>Symbol</vt:lpstr>
      <vt:lpstr>Times New Roman</vt:lpstr>
      <vt:lpstr>Verdana</vt:lpstr>
      <vt:lpstr>Wingdings</vt:lpstr>
      <vt:lpstr>Office Theme</vt:lpstr>
      <vt:lpstr>12-0623-Sample-1img-full_V5</vt:lpstr>
      <vt:lpstr>1_12-0623-Sample-1img-full_V5</vt:lpstr>
      <vt:lpstr>2_12-0623-Sample-1img-full_V5</vt:lpstr>
      <vt:lpstr>3_12-0623-Sample-1img-full_V5</vt:lpstr>
      <vt:lpstr>4_12-0623-Sample-1img-full_V5</vt:lpstr>
      <vt:lpstr>5_12-0623-Sample-1img-full_V5</vt:lpstr>
      <vt:lpstr>6_12-0623-Sample-1img-full_V5</vt:lpstr>
      <vt:lpstr>Data Science Research and Education with Bioinformatics Applications</vt:lpstr>
      <vt:lpstr>Abstract</vt:lpstr>
      <vt:lpstr>Data Science Curriculum at Indiana University</vt:lpstr>
      <vt:lpstr>McKinsey Institute on Big Data Jobs</vt:lpstr>
      <vt:lpstr>What is Data Science?</vt:lpstr>
      <vt:lpstr>Data Science Definition from NIST Public Working Group</vt:lpstr>
      <vt:lpstr>PowerPoint Presentation</vt:lpstr>
      <vt:lpstr>IU Data Science Masters Features</vt:lpstr>
      <vt:lpstr>Indiana University Data Science Certificate</vt:lpstr>
      <vt:lpstr>Basic Masters Course Requirements</vt:lpstr>
      <vt:lpstr>Computational and Analytic Data Science track</vt:lpstr>
      <vt:lpstr>Admissions</vt:lpstr>
      <vt:lpstr>Comparing Google Course Builder (GCB) and Microsoft Office Mix</vt:lpstr>
      <vt:lpstr>PowerPoint Presentation</vt:lpstr>
      <vt:lpstr>PowerPoint Presentation</vt:lpstr>
      <vt:lpstr>Office Mix Site  General Material</vt:lpstr>
      <vt:lpstr>PowerPoint Presentation</vt:lpstr>
      <vt:lpstr>Potpourri of Online Technologies</vt:lpstr>
      <vt:lpstr>Digital Science Center</vt:lpstr>
      <vt:lpstr>DSC Computing Systems</vt:lpstr>
      <vt:lpstr>Cloudmesh Software Defined System Toolkit</vt:lpstr>
      <vt:lpstr>Two NSF Data Science Projects</vt:lpstr>
      <vt:lpstr>Machine Learning in Network Science, Imaging in Computer Vision, Pathology, Polar Science, Biomolecular Simulations</vt:lpstr>
      <vt:lpstr>Some specialized data analytics in SPIDAL</vt:lpstr>
      <vt:lpstr>Some Core Machine Learning Building Blocks</vt:lpstr>
      <vt:lpstr>HPC-ABDS </vt:lpstr>
      <vt:lpstr>PowerPoint Presentation</vt:lpstr>
      <vt:lpstr>HPC-ABDS Layers</vt:lpstr>
      <vt:lpstr>Maybe a Big Data Initiative would include</vt:lpstr>
      <vt:lpstr>Harp Design</vt:lpstr>
      <vt:lpstr>Features of Harp Hadoop Plugin</vt:lpstr>
      <vt:lpstr>WDA SMACOF MDS (Multidimensional Scaling) using Harp on IU Big Red 2  Parallel Efficiency: on 100-300K sequences </vt:lpstr>
      <vt:lpstr>PowerPoint Presentation</vt:lpstr>
      <vt:lpstr>Deterministic Annealing Algorithms</vt:lpstr>
      <vt:lpstr>Some Motivation</vt:lpstr>
      <vt:lpstr>(Deterministic) Annealing</vt:lpstr>
      <vt:lpstr>General Features of DA</vt:lpstr>
      <vt:lpstr>Basic Deterministic Annealing</vt:lpstr>
      <vt:lpstr>PowerPoint Presentation</vt:lpstr>
      <vt:lpstr>PowerPoint Presentation</vt:lpstr>
      <vt:lpstr>PowerPoint Presentation</vt:lpstr>
      <vt:lpstr>Some Uses of Deterministic Annealing</vt:lpstr>
      <vt:lpstr>Examples of current Digital Science Center algorithms Proteomics</vt:lpstr>
      <vt:lpstr>Some Clustering Problems in DSC</vt:lpstr>
      <vt:lpstr>Background on LC-MS</vt:lpstr>
      <vt:lpstr>Proteomics 2D DA Clustering T= 25000  with 60 Clusters (will be 30,000 at T=0.025)</vt:lpstr>
      <vt:lpstr>The brownish triangles are sponge peaks outside any cluster.  The colored hexagons are peaks inside clusters with the white hexagons being determined cluster center</vt:lpstr>
      <vt:lpstr>Trimmed Clustering</vt:lpstr>
      <vt:lpstr>Cluster Count v. Temperature for 2 Runs</vt:lpstr>
      <vt:lpstr>PowerPoint Presentation</vt:lpstr>
      <vt:lpstr>Genomics</vt:lpstr>
      <vt:lpstr>“Divergent” Data Sample 23 True Sequences</vt:lpstr>
      <vt:lpstr>Parallel Efficiency</vt:lpstr>
      <vt:lpstr>999 Fungi Sequences 3D Phylogenetic Tree</vt:lpstr>
      <vt:lpstr>599 Fungi Sequences 3D Phylogenetic Tree</vt:lpstr>
      <vt:lpstr>Clusters v. Regions</vt:lpstr>
      <vt:lpstr>Protein Universe Browser for COG Sequences with a few illustrative biologically identified clusters</vt:lpstr>
      <vt:lpstr>Heatmap of biology distance (Needleman-Wunsch) vs 3D Euclidean Distances</vt:lpstr>
      <vt:lpstr>Summary</vt:lpstr>
      <vt:lpstr>Remarks on Parallelism I</vt:lpstr>
      <vt:lpstr>Remarks on Parallelism II</vt:lpstr>
      <vt:lpstr>Algorithm Challenges</vt:lpstr>
      <vt:lpstr>Lessons / Insights</vt:lpstr>
    </vt:vector>
  </TitlesOfParts>
  <Company>CCT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Shantenu Jha</dc:creator>
  <cp:lastModifiedBy>Geoffrey Fox</cp:lastModifiedBy>
  <cp:revision>485</cp:revision>
  <dcterms:created xsi:type="dcterms:W3CDTF">2014-02-25T01:32:12Z</dcterms:created>
  <dcterms:modified xsi:type="dcterms:W3CDTF">2014-10-24T02:24:41Z</dcterms:modified>
</cp:coreProperties>
</file>