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43"/>
  </p:notesMasterIdLst>
  <p:sldIdLst>
    <p:sldId id="300" r:id="rId3"/>
    <p:sldId id="280" r:id="rId4"/>
    <p:sldId id="281" r:id="rId5"/>
    <p:sldId id="282" r:id="rId6"/>
    <p:sldId id="283" r:id="rId7"/>
    <p:sldId id="292" r:id="rId8"/>
    <p:sldId id="258" r:id="rId9"/>
    <p:sldId id="260" r:id="rId10"/>
    <p:sldId id="257" r:id="rId11"/>
    <p:sldId id="256" r:id="rId12"/>
    <p:sldId id="259" r:id="rId13"/>
    <p:sldId id="275" r:id="rId14"/>
    <p:sldId id="264" r:id="rId15"/>
    <p:sldId id="278" r:id="rId16"/>
    <p:sldId id="265" r:id="rId17"/>
    <p:sldId id="279" r:id="rId18"/>
    <p:sldId id="261" r:id="rId19"/>
    <p:sldId id="262" r:id="rId20"/>
    <p:sldId id="267" r:id="rId21"/>
    <p:sldId id="266" r:id="rId22"/>
    <p:sldId id="263" r:id="rId23"/>
    <p:sldId id="269" r:id="rId24"/>
    <p:sldId id="273" r:id="rId25"/>
    <p:sldId id="274" r:id="rId26"/>
    <p:sldId id="276" r:id="rId27"/>
    <p:sldId id="277" r:id="rId28"/>
    <p:sldId id="270" r:id="rId29"/>
    <p:sldId id="271" r:id="rId30"/>
    <p:sldId id="272" r:id="rId31"/>
    <p:sldId id="268" r:id="rId32"/>
    <p:sldId id="284" r:id="rId33"/>
    <p:sldId id="294" r:id="rId34"/>
    <p:sldId id="295" r:id="rId35"/>
    <p:sldId id="296" r:id="rId36"/>
    <p:sldId id="298" r:id="rId37"/>
    <p:sldId id="299" r:id="rId38"/>
    <p:sldId id="297" r:id="rId39"/>
    <p:sldId id="285" r:id="rId40"/>
    <p:sldId id="286" r:id="rId41"/>
    <p:sldId id="288" r:id="rId42"/>
  </p:sldIdLst>
  <p:sldSz cx="9144000" cy="6858000" type="screen4x3"/>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4" autoAdjust="0"/>
    <p:restoredTop sz="94660"/>
  </p:normalViewPr>
  <p:slideViewPr>
    <p:cSldViewPr snapToGrid="0">
      <p:cViewPr varScale="1">
        <p:scale>
          <a:sx n="91" d="100"/>
          <a:sy n="91"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C8E6C-F985-44B8-B640-3C0FAF5122CD}" type="datetimeFigureOut">
              <a:rPr lang="en-US" smtClean="0"/>
              <a:t>11/4/2014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89D38-5C45-4109-8634-F950B150BDE2}" type="slidenum">
              <a:rPr lang="en-US" smtClean="0"/>
              <a:t>‹#›</a:t>
            </a:fld>
            <a:endParaRPr lang="en-US"/>
          </a:p>
        </p:txBody>
      </p:sp>
    </p:spTree>
    <p:extLst>
      <p:ext uri="{BB962C8B-B14F-4D97-AF65-F5344CB8AC3E}">
        <p14:creationId xmlns:p14="http://schemas.microsoft.com/office/powerpoint/2010/main" val="2058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1689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31D32577-1196-4221-B5BD-2EB6CC2B6160}" type="slidenum">
              <a:rPr lang="en-US" altLang="en-US" sz="1200" i="0">
                <a:solidFill>
                  <a:srgbClr val="000000"/>
                </a:solidFill>
              </a:rPr>
              <a:pPr/>
              <a:t>3</a:t>
            </a:fld>
            <a:endParaRPr lang="en-US" altLang="en-US" sz="1200" i="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7488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29593AF1-D4A0-48CB-B369-420199F1ABCF}" type="slidenum">
              <a:rPr lang="en-US" altLang="en-US" sz="1200" i="0">
                <a:solidFill>
                  <a:srgbClr val="000000"/>
                </a:solidFill>
              </a:rPr>
              <a:pPr/>
              <a:t>4</a:t>
            </a:fld>
            <a:endParaRPr lang="en-US" altLang="en-US" sz="1200" i="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037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131D7C8E-9F03-4CDB-B853-5DE21C6513C0}" type="slidenum">
              <a:rPr lang="en-US" altLang="en-US" sz="1200" i="0">
                <a:solidFill>
                  <a:srgbClr val="000000"/>
                </a:solidFill>
              </a:rPr>
              <a:pPr/>
              <a:t>5</a:t>
            </a:fld>
            <a:endParaRPr lang="en-US" altLang="en-US" sz="1200" i="0">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593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Big Data </a:t>
            </a:r>
            <a:r>
              <a:rPr lang="en-US" dirty="0" smtClean="0"/>
              <a:t>refers to digital data volume, velocity and/or variety whose</a:t>
            </a:r>
            <a:r>
              <a:rPr lang="en-US" baseline="0" dirty="0" smtClean="0"/>
              <a:t> </a:t>
            </a:r>
            <a:r>
              <a:rPr lang="en-US" dirty="0" smtClean="0"/>
              <a:t>management requires scalability across coupled horizontal resources</a:t>
            </a:r>
          </a:p>
          <a:p>
            <a:r>
              <a:rPr lang="en-US" b="1" dirty="0" smtClean="0"/>
              <a:t>Data Science </a:t>
            </a:r>
            <a:r>
              <a:rPr lang="en-US" dirty="0" smtClean="0"/>
              <a:t>is the extraction of actionable knowledge directly from data through a process of discovery, hypothesis, and analytical hypothesis analysis.</a:t>
            </a:r>
          </a:p>
          <a:p>
            <a:r>
              <a:rPr lang="en-US" dirty="0" smtClean="0"/>
              <a:t>A </a:t>
            </a:r>
            <a:r>
              <a:rPr lang="en-US" b="1" dirty="0" smtClean="0"/>
              <a:t>Data Scientist </a:t>
            </a:r>
            <a:r>
              <a:rPr lang="en-US" dirty="0" smtClean="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59859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Rot="1" noChangeAspect="1" noChangeArrowheads="1" noTextEdit="1"/>
          </p:cNvSpPr>
          <p:nvPr>
            <p:ph type="sldImg"/>
          </p:nvPr>
        </p:nvSpPr>
        <p:spPr>
          <a:xfrm>
            <a:off x="1147763" y="685800"/>
            <a:ext cx="4570412" cy="3429000"/>
          </a:xfrm>
          <a:ln/>
        </p:spPr>
      </p:sp>
      <p:sp>
        <p:nvSpPr>
          <p:cNvPr id="10332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9345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33</a:t>
            </a:fld>
            <a:endParaRPr lang="en-US"/>
          </a:p>
        </p:txBody>
      </p:sp>
    </p:spTree>
    <p:extLst>
      <p:ext uri="{BB962C8B-B14F-4D97-AF65-F5344CB8AC3E}">
        <p14:creationId xmlns:p14="http://schemas.microsoft.com/office/powerpoint/2010/main" val="421172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34</a:t>
            </a:fld>
            <a:endParaRPr lang="en-US"/>
          </a:p>
        </p:txBody>
      </p:sp>
    </p:spTree>
    <p:extLst>
      <p:ext uri="{BB962C8B-B14F-4D97-AF65-F5344CB8AC3E}">
        <p14:creationId xmlns:p14="http://schemas.microsoft.com/office/powerpoint/2010/main" val="325208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37</a:t>
            </a:fld>
            <a:endParaRPr lang="en-US"/>
          </a:p>
        </p:txBody>
      </p:sp>
    </p:spTree>
    <p:extLst>
      <p:ext uri="{BB962C8B-B14F-4D97-AF65-F5344CB8AC3E}">
        <p14:creationId xmlns:p14="http://schemas.microsoft.com/office/powerpoint/2010/main" val="300110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1AEB26-463C-487D-B2A1-8AF988B74E1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169637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AEB26-463C-487D-B2A1-8AF988B74E1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331731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AEB26-463C-487D-B2A1-8AF988B74E1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953383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ignatur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22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AEB26-463C-487D-B2A1-8AF988B74E1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105596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1AEB26-463C-487D-B2A1-8AF988B74E1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24296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1AEB26-463C-487D-B2A1-8AF988B74E14}"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112326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1AEB26-463C-487D-B2A1-8AF988B74E14}"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232066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1AEB26-463C-487D-B2A1-8AF988B74E14}"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68676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AEB26-463C-487D-B2A1-8AF988B74E14}"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195054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AEB26-463C-487D-B2A1-8AF988B74E14}"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164663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AEB26-463C-487D-B2A1-8AF988B74E14}"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C5AC0D-39CA-44AB-A250-C39EA5733E0E}" type="slidenum">
              <a:rPr lang="en-US" smtClean="0"/>
              <a:t>‹#›</a:t>
            </a:fld>
            <a:endParaRPr lang="en-US"/>
          </a:p>
        </p:txBody>
      </p:sp>
    </p:spTree>
    <p:extLst>
      <p:ext uri="{BB962C8B-B14F-4D97-AF65-F5344CB8AC3E}">
        <p14:creationId xmlns:p14="http://schemas.microsoft.com/office/powerpoint/2010/main" val="201572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AEB26-463C-487D-B2A1-8AF988B74E14}" type="datetimeFigureOut">
              <a:rPr lang="en-US" smtClean="0"/>
              <a:t>11/4/2014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5AC0D-39CA-44AB-A250-C39EA5733E0E}" type="slidenum">
              <a:rPr lang="en-US" smtClean="0"/>
              <a:t>‹#›</a:t>
            </a:fld>
            <a:endParaRPr lang="en-US"/>
          </a:p>
        </p:txBody>
      </p:sp>
    </p:spTree>
    <p:extLst>
      <p:ext uri="{BB962C8B-B14F-4D97-AF65-F5344CB8AC3E}">
        <p14:creationId xmlns:p14="http://schemas.microsoft.com/office/powerpoint/2010/main" val="1554212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customXml" Target="../../customXml/item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wmf"/><Relationship Id="rId3" Type="http://schemas.openxmlformats.org/officeDocument/2006/relationships/image" Target="../media/image19.wmf"/><Relationship Id="rId21" Type="http://schemas.openxmlformats.org/officeDocument/2006/relationships/image" Target="../media/image37.pn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2.wmf"/><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x-informatics.appspot.com/cours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x-informatics.appspot.com/course"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98016"/>
            <a:ext cx="9144000" cy="1470025"/>
          </a:xfrm>
        </p:spPr>
        <p:txBody>
          <a:bodyPr>
            <a:noAutofit/>
          </a:bodyPr>
          <a:lstStyle/>
          <a:p>
            <a:r>
              <a:rPr lang="en-US" sz="4800" b="1" dirty="0" smtClean="0"/>
              <a:t>Collaborating on the DMDI</a:t>
            </a:r>
            <a:br>
              <a:rPr lang="en-US" sz="4800" b="1" dirty="0" smtClean="0"/>
            </a:br>
            <a:r>
              <a:rPr lang="en-US" sz="4800" b="1" dirty="0"/>
              <a:t>Digital manufacturing and Design Innovation</a:t>
            </a:r>
          </a:p>
        </p:txBody>
      </p:sp>
      <p:sp>
        <p:nvSpPr>
          <p:cNvPr id="5" name="Subtitle 2"/>
          <p:cNvSpPr txBox="1">
            <a:spLocks/>
          </p:cNvSpPr>
          <p:nvPr/>
        </p:nvSpPr>
        <p:spPr>
          <a:xfrm>
            <a:off x="0" y="3072384"/>
            <a:ext cx="9144000" cy="3617783"/>
          </a:xfrm>
          <a:prstGeom prst="rect">
            <a:avLst/>
          </a:prstGeom>
        </p:spPr>
        <p:txBody>
          <a:bodyPr vert="horz" lIns="91440" tIns="45720" rIns="91440" bIns="45720" rtlCol="0">
            <a:normAutofit fontScale="92500" lnSpcReduction="10000"/>
          </a:bodyPr>
          <a:lstStyle/>
          <a:p>
            <a:pPr algn="ctr">
              <a:spcBef>
                <a:spcPct val="20000"/>
              </a:spcBef>
              <a:defRPr/>
            </a:pPr>
            <a:r>
              <a:rPr lang="en-US" sz="2400" b="1" dirty="0" smtClean="0">
                <a:solidFill>
                  <a:prstClr val="black"/>
                </a:solidFill>
                <a:cs typeface="Times New Roman" pitchFamily="18" charset="0"/>
              </a:rPr>
              <a:t>IUPUI</a:t>
            </a:r>
            <a:br>
              <a:rPr lang="en-US" sz="2400" b="1" dirty="0" smtClean="0">
                <a:solidFill>
                  <a:prstClr val="black"/>
                </a:solidFill>
                <a:cs typeface="Times New Roman" pitchFamily="18" charset="0"/>
              </a:rPr>
            </a:br>
            <a:r>
              <a:rPr lang="en-US" sz="2400" b="1" dirty="0" smtClean="0">
                <a:solidFill>
                  <a:prstClr val="black"/>
                </a:solidFill>
                <a:cs typeface="Times New Roman" pitchFamily="18" charset="0"/>
              </a:rPr>
              <a:t>October 23 2014</a:t>
            </a:r>
            <a:endParaRPr lang="en-US" sz="2400" b="1" dirty="0">
              <a:solidFill>
                <a:prstClr val="black"/>
              </a:solidFill>
              <a:cs typeface="Times New Roman" pitchFamily="18" charset="0"/>
            </a:endParaRPr>
          </a:p>
          <a:p>
            <a:pPr algn="ctr">
              <a:spcBef>
                <a:spcPct val="20000"/>
              </a:spcBef>
              <a:defRPr/>
            </a:pPr>
            <a:endParaRPr lang="en-US" sz="2400" b="1" dirty="0" smtClean="0">
              <a:solidFill>
                <a:prstClr val="black"/>
              </a:solidFill>
              <a:cs typeface="Times New Roman" pitchFamily="18" charset="0"/>
            </a:endParaRPr>
          </a:p>
          <a:p>
            <a:pPr algn="ctr">
              <a:spcBef>
                <a:spcPct val="20000"/>
              </a:spcBef>
              <a:defRPr/>
            </a:pPr>
            <a:r>
              <a:rPr lang="en-US" sz="2400" b="1" dirty="0" smtClean="0">
                <a:solidFill>
                  <a:prstClr val="black"/>
                </a:solidFill>
                <a:cs typeface="Times New Roman" pitchFamily="18" charset="0"/>
              </a:rPr>
              <a:t>Geoffrey Fox</a:t>
            </a:r>
          </a:p>
          <a:p>
            <a:pPr algn="ctr">
              <a:spcBef>
                <a:spcPct val="20000"/>
              </a:spcBef>
              <a:defRPr/>
            </a:pPr>
            <a:endParaRPr lang="en-US" sz="2400" b="1" dirty="0" smtClean="0">
              <a:solidFill>
                <a:prstClr val="black"/>
              </a:solidFill>
              <a:cs typeface="Times New Roman" pitchFamily="18" charset="0"/>
            </a:endParaRPr>
          </a:p>
          <a:p>
            <a:pPr algn="ctr">
              <a:spcBef>
                <a:spcPct val="20000"/>
              </a:spcBef>
              <a:buFont typeface="Arial" pitchFamily="34" charset="0"/>
              <a:buNone/>
              <a:defRPr/>
            </a:pPr>
            <a:r>
              <a:rPr lang="en-US" sz="2400" smtClean="0">
                <a:solidFill>
                  <a:prstClr val="black"/>
                </a:solidFill>
                <a:hlinkClick r:id="rId3"/>
              </a:rPr>
              <a:t>gcf@indiana.edu</a:t>
            </a:r>
            <a:endParaRPr lang="en-US" sz="2400" dirty="0" smtClean="0">
              <a:solidFill>
                <a:prstClr val="black"/>
              </a:solidFill>
            </a:endParaRP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extLst>
      <p:ext uri="{BB962C8B-B14F-4D97-AF65-F5344CB8AC3E}">
        <p14:creationId xmlns:p14="http://schemas.microsoft.com/office/powerpoint/2010/main" val="1935474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804" y="5499712"/>
            <a:ext cx="5978827" cy="1570227"/>
          </a:xfrm>
          <a:prstGeom prst="rect">
            <a:avLst/>
          </a:prstGeom>
        </p:spPr>
      </p:pic>
      <p:sp>
        <p:nvSpPr>
          <p:cNvPr id="6" name="Rectangle 5"/>
          <p:cNvSpPr/>
          <p:nvPr/>
        </p:nvSpPr>
        <p:spPr>
          <a:xfrm>
            <a:off x="0" y="2671790"/>
            <a:ext cx="9062548" cy="2246769"/>
          </a:xfrm>
          <a:prstGeom prst="rect">
            <a:avLst/>
          </a:prstGeom>
        </p:spPr>
        <p:txBody>
          <a:bodyPr wrap="square">
            <a:spAutoFit/>
          </a:bodyPr>
          <a:lstStyle/>
          <a:p>
            <a:r>
              <a:rPr lang="en-US" sz="2800" b="1" dirty="0"/>
              <a:t>Types of Partners Sought: </a:t>
            </a:r>
            <a:r>
              <a:rPr lang="en-US" sz="2800" b="1" dirty="0">
                <a:solidFill>
                  <a:srgbClr val="C00000"/>
                </a:solidFill>
              </a:rPr>
              <a:t>Those needing our cross cutting skills and facilities (HPC, Cloud, Internet of Things, Security, Data Science, MOOC or online education) and manufacturing capabilities such as PLM and Life Science instruments</a:t>
            </a:r>
            <a:endParaRPr lang="en-US" sz="2800" dirty="0">
              <a:solidFill>
                <a:srgbClr val="C00000"/>
              </a:solidFill>
            </a:endParaRPr>
          </a:p>
        </p:txBody>
      </p:sp>
      <p:sp>
        <p:nvSpPr>
          <p:cNvPr id="8" name="Rectangle 7"/>
          <p:cNvSpPr/>
          <p:nvPr/>
        </p:nvSpPr>
        <p:spPr>
          <a:xfrm>
            <a:off x="4693920" y="216154"/>
            <a:ext cx="4368628" cy="1446550"/>
          </a:xfrm>
          <a:prstGeom prst="rect">
            <a:avLst/>
          </a:prstGeom>
        </p:spPr>
        <p:txBody>
          <a:bodyPr wrap="square">
            <a:spAutoFit/>
          </a:bodyPr>
          <a:lstStyle/>
          <a:p>
            <a:r>
              <a:rPr lang="en-US" sz="2800" b="1" dirty="0"/>
              <a:t>Organization Description:</a:t>
            </a:r>
            <a:br>
              <a:rPr lang="en-US" sz="2800" b="1" dirty="0"/>
            </a:br>
            <a:r>
              <a:rPr lang="en-US" sz="2000" b="1" dirty="0"/>
              <a:t>School of Informatics and Computing</a:t>
            </a:r>
          </a:p>
          <a:p>
            <a:r>
              <a:rPr lang="en-US" sz="2000" b="1" dirty="0"/>
              <a:t>School of Engineering and Technology</a:t>
            </a:r>
          </a:p>
          <a:p>
            <a:r>
              <a:rPr lang="en-US" sz="2000" b="1" dirty="0"/>
              <a:t>IT Services (Research Technologies)</a:t>
            </a:r>
            <a:endParaRPr lang="en-US" sz="2000" dirty="0"/>
          </a:p>
        </p:txBody>
      </p:sp>
      <p:grpSp>
        <p:nvGrpSpPr>
          <p:cNvPr id="15" name="Group 14"/>
          <p:cNvGrpSpPr/>
          <p:nvPr/>
        </p:nvGrpSpPr>
        <p:grpSpPr>
          <a:xfrm>
            <a:off x="121920" y="0"/>
            <a:ext cx="4572000" cy="2090637"/>
            <a:chOff x="134470" y="163960"/>
            <a:chExt cx="4572000" cy="2090637"/>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9516"/>
            <a:stretch/>
          </p:blipFill>
          <p:spPr>
            <a:xfrm>
              <a:off x="134470" y="163960"/>
              <a:ext cx="4572000" cy="2090637"/>
            </a:xfrm>
            <a:prstGeom prst="rect">
              <a:avLst/>
            </a:prstGeom>
          </p:spPr>
        </p:pic>
        <p:sp>
          <p:nvSpPr>
            <p:cNvPr id="4" name="Rectangle 3"/>
            <p:cNvSpPr/>
            <p:nvPr/>
          </p:nvSpPr>
          <p:spPr>
            <a:xfrm>
              <a:off x="134470" y="272392"/>
              <a:ext cx="2766313" cy="830997"/>
            </a:xfrm>
            <a:prstGeom prst="rect">
              <a:avLst/>
            </a:prstGeom>
          </p:spPr>
          <p:txBody>
            <a:bodyPr wrap="square">
              <a:spAutoFit/>
            </a:bodyPr>
            <a:lstStyle/>
            <a:p>
              <a:r>
                <a:rPr lang="en-US" sz="2400" b="1" dirty="0"/>
                <a:t>Organization</a:t>
              </a:r>
              <a:br>
                <a:rPr lang="en-US" sz="2400" b="1" dirty="0"/>
              </a:br>
              <a:r>
                <a:rPr lang="en-US" sz="2400" b="1" dirty="0"/>
                <a:t> Name: </a:t>
              </a:r>
              <a:endParaRPr lang="en-US" sz="2400" dirty="0"/>
            </a:p>
          </p:txBody>
        </p:sp>
      </p:grpSp>
    </p:spTree>
    <p:extLst>
      <p:ext uri="{BB962C8B-B14F-4D97-AF65-F5344CB8AC3E}">
        <p14:creationId xmlns:p14="http://schemas.microsoft.com/office/powerpoint/2010/main" val="1872048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3751"/>
            <a:ext cx="9144000" cy="707769"/>
          </a:xfrm>
        </p:spPr>
        <p:txBody>
          <a:bodyPr/>
          <a:lstStyle/>
          <a:p>
            <a:r>
              <a:rPr lang="en-US" b="1" dirty="0" smtClean="0"/>
              <a:t>Big Data Capabilities</a:t>
            </a:r>
            <a:endParaRPr lang="en-US" b="1" dirty="0"/>
          </a:p>
        </p:txBody>
      </p:sp>
      <p:sp>
        <p:nvSpPr>
          <p:cNvPr id="4" name="Content Placeholder 3"/>
          <p:cNvSpPr>
            <a:spLocks noGrp="1"/>
          </p:cNvSpPr>
          <p:nvPr>
            <p:ph idx="1"/>
          </p:nvPr>
        </p:nvSpPr>
        <p:spPr>
          <a:xfrm>
            <a:off x="0" y="585216"/>
            <a:ext cx="9144000" cy="6388608"/>
          </a:xfrm>
        </p:spPr>
        <p:txBody>
          <a:bodyPr>
            <a:normAutofit fontScale="70000" lnSpcReduction="20000"/>
          </a:bodyPr>
          <a:lstStyle/>
          <a:p>
            <a:pPr fontAlgn="base"/>
            <a:r>
              <a:rPr lang="en-US" dirty="0"/>
              <a:t>It is likely that a key feature of digital manufacturing will be both new data and new ways of analyzing and integrating data. </a:t>
            </a:r>
            <a:endParaRPr lang="en-US" dirty="0" smtClean="0"/>
          </a:p>
          <a:p>
            <a:pPr fontAlgn="base"/>
            <a:r>
              <a:rPr lang="en-US" dirty="0" smtClean="0"/>
              <a:t>This </a:t>
            </a:r>
            <a:r>
              <a:rPr lang="en-US" dirty="0"/>
              <a:t>holistic </a:t>
            </a:r>
            <a:r>
              <a:rPr lang="en-US" b="1" dirty="0"/>
              <a:t>data analysis </a:t>
            </a:r>
            <a:r>
              <a:rPr lang="en-US" dirty="0"/>
              <a:t>will include the pervasive sensors in the manufacturing process, the sensors in the manufactured items, relevant online interactions (as in forums and other places where manufacturing and products discussed), and reports and articles on manufacturing. </a:t>
            </a:r>
            <a:endParaRPr lang="en-US" dirty="0" smtClean="0"/>
          </a:p>
          <a:p>
            <a:pPr fontAlgn="base"/>
            <a:r>
              <a:rPr lang="en-US" dirty="0" smtClean="0"/>
              <a:t>Indiana </a:t>
            </a:r>
            <a:r>
              <a:rPr lang="en-US" dirty="0"/>
              <a:t>University has great expertise both in the needed </a:t>
            </a:r>
            <a:r>
              <a:rPr lang="en-US" b="1" dirty="0"/>
              <a:t>data architectures </a:t>
            </a:r>
            <a:r>
              <a:rPr lang="en-US" dirty="0"/>
              <a:t>(</a:t>
            </a:r>
            <a:r>
              <a:rPr lang="en-US" dirty="0" err="1"/>
              <a:t>Hbase</a:t>
            </a:r>
            <a:r>
              <a:rPr lang="en-US" dirty="0"/>
              <a:t>, </a:t>
            </a:r>
            <a:r>
              <a:rPr lang="en-US" dirty="0" err="1"/>
              <a:t>MapReduce</a:t>
            </a:r>
            <a:r>
              <a:rPr lang="en-US" dirty="0"/>
              <a:t>, core data analytics, etc.), </a:t>
            </a:r>
            <a:r>
              <a:rPr lang="en-US" b="1" dirty="0"/>
              <a:t>management</a:t>
            </a:r>
            <a:r>
              <a:rPr lang="en-US" dirty="0"/>
              <a:t> (including provenance), and in associated text mining and social network analysis. </a:t>
            </a:r>
            <a:endParaRPr lang="en-US" dirty="0" smtClean="0"/>
          </a:p>
          <a:p>
            <a:pPr fontAlgn="base"/>
            <a:r>
              <a:rPr lang="en-US" dirty="0"/>
              <a:t>We are a major contributor to current </a:t>
            </a:r>
            <a:r>
              <a:rPr lang="en-US" b="1" dirty="0"/>
              <a:t>NIST Big Data Program</a:t>
            </a:r>
            <a:r>
              <a:rPr lang="en-US" dirty="0"/>
              <a:t> and part of leadership team for the International </a:t>
            </a:r>
            <a:r>
              <a:rPr lang="en-US" b="1" dirty="0"/>
              <a:t>Research Data Alliance RDA</a:t>
            </a:r>
            <a:r>
              <a:rPr lang="en-US" dirty="0"/>
              <a:t>. </a:t>
            </a:r>
          </a:p>
          <a:p>
            <a:pPr fontAlgn="base"/>
            <a:r>
              <a:rPr lang="en-US" dirty="0" smtClean="0"/>
              <a:t>In detail our research covers HPC graph analysis, Bioinformatics algorithms, large scale image processing, probabilistic relational learning, clustering, dimension reduction, and social network analysis.</a:t>
            </a:r>
          </a:p>
          <a:p>
            <a:pPr fontAlgn="base"/>
            <a:r>
              <a:rPr lang="en-US" dirty="0" smtClean="0"/>
              <a:t>IU </a:t>
            </a:r>
            <a:r>
              <a:rPr lang="en-US" dirty="0"/>
              <a:t>has substantial experience with </a:t>
            </a:r>
            <a:r>
              <a:rPr lang="en-US" b="1" dirty="0"/>
              <a:t>data analytics</a:t>
            </a:r>
            <a:r>
              <a:rPr lang="en-US" dirty="0"/>
              <a:t>, including within the School of Informatics and Computing and in the Statistics department in the College of Arts and Sciences. </a:t>
            </a:r>
            <a:endParaRPr lang="en-US" dirty="0" smtClean="0"/>
          </a:p>
          <a:p>
            <a:pPr fontAlgn="base"/>
            <a:r>
              <a:rPr lang="en-US" dirty="0" smtClean="0"/>
              <a:t>This </a:t>
            </a:r>
            <a:r>
              <a:rPr lang="en-US" dirty="0"/>
              <a:t>is built around </a:t>
            </a:r>
            <a:r>
              <a:rPr lang="en-US" b="1" dirty="0"/>
              <a:t>large datasets </a:t>
            </a:r>
            <a:r>
              <a:rPr lang="en-US" dirty="0"/>
              <a:t>from several units of IU including the IU School of Medicine, the </a:t>
            </a:r>
            <a:r>
              <a:rPr lang="en-US" dirty="0" err="1"/>
              <a:t>Regenstrief</a:t>
            </a:r>
            <a:r>
              <a:rPr lang="en-US" dirty="0"/>
              <a:t> Institute, and Biology department (electronic medical records, genomics, proteomics), Physics department (Accelerator data analysis include Higgs boson related work from LHC), Social networks, Digital Libraries and a broad range of social science projects. </a:t>
            </a:r>
            <a:endParaRPr lang="en-US" dirty="0" smtClean="0"/>
          </a:p>
          <a:p>
            <a:pPr fontAlgn="base"/>
            <a:r>
              <a:rPr lang="en-US" dirty="0" smtClean="0"/>
              <a:t>Our </a:t>
            </a:r>
            <a:r>
              <a:rPr lang="en-US" b="1" dirty="0"/>
              <a:t>Data Science Initiative </a:t>
            </a:r>
            <a:r>
              <a:rPr lang="en-US" dirty="0"/>
              <a:t>runs across Statistics and the Information &amp; Library Science, Computer Science and Informatics programs as well as the Statistics department.</a:t>
            </a:r>
          </a:p>
          <a:p>
            <a:endParaRPr lang="en-US" dirty="0"/>
          </a:p>
        </p:txBody>
      </p:sp>
    </p:spTree>
    <p:extLst>
      <p:ext uri="{BB962C8B-B14F-4D97-AF65-F5344CB8AC3E}">
        <p14:creationId xmlns:p14="http://schemas.microsoft.com/office/powerpoint/2010/main" val="1985086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sp>
        <p:nvSpPr>
          <p:cNvPr id="5" name="TextBox 4"/>
          <p:cNvSpPr txBox="1"/>
          <p:nvPr/>
        </p:nvSpPr>
        <p:spPr>
          <a:xfrm>
            <a:off x="411596" y="2263808"/>
            <a:ext cx="6897594" cy="830997"/>
          </a:xfrm>
          <a:prstGeom prst="rect">
            <a:avLst/>
          </a:prstGeom>
          <a:noFill/>
        </p:spPr>
        <p:txBody>
          <a:bodyPr wrap="none" rtlCol="0">
            <a:spAutoFit/>
          </a:bodyPr>
          <a:lstStyle/>
          <a:p>
            <a:pPr defTabSz="457200"/>
            <a:r>
              <a:rPr lang="en-US" sz="2400" b="1" dirty="0">
                <a:solidFill>
                  <a:prstClr val="black"/>
                </a:solidFill>
              </a:rPr>
              <a:t>My Research  focus is Science Big Data but note</a:t>
            </a:r>
          </a:p>
          <a:p>
            <a:pPr defTabSz="457200"/>
            <a:r>
              <a:rPr lang="en-US" sz="2400" b="1" dirty="0">
                <a:solidFill>
                  <a:prstClr val="black"/>
                </a:solidFill>
              </a:rPr>
              <a:t>Note largest science ~100 petabytes = 0.000025 total</a:t>
            </a:r>
          </a:p>
        </p:txBody>
      </p:sp>
      <p:sp>
        <p:nvSpPr>
          <p:cNvPr id="6" name="TextBox 5"/>
          <p:cNvSpPr txBox="1"/>
          <p:nvPr/>
        </p:nvSpPr>
        <p:spPr>
          <a:xfrm>
            <a:off x="1190110" y="3429000"/>
            <a:ext cx="3959995" cy="646331"/>
          </a:xfrm>
          <a:prstGeom prst="rect">
            <a:avLst/>
          </a:prstGeom>
          <a:noFill/>
        </p:spPr>
        <p:txBody>
          <a:bodyPr wrap="none" rtlCol="0">
            <a:spAutoFit/>
          </a:bodyPr>
          <a:lstStyle/>
          <a:p>
            <a:pPr defTabSz="457200"/>
            <a:r>
              <a:rPr lang="en-US" b="1" dirty="0" smtClean="0">
                <a:solidFill>
                  <a:prstClr val="black"/>
                </a:solidFill>
              </a:rPr>
              <a:t>Note 7 ZB (7. 10</a:t>
            </a:r>
            <a:r>
              <a:rPr lang="en-US" b="1" baseline="30000" dirty="0" smtClean="0">
                <a:solidFill>
                  <a:prstClr val="black"/>
                </a:solidFill>
              </a:rPr>
              <a:t>21</a:t>
            </a:r>
            <a:r>
              <a:rPr lang="en-US" b="1" dirty="0" smtClean="0">
                <a:solidFill>
                  <a:prstClr val="black"/>
                </a:solidFill>
              </a:rPr>
              <a:t>) is about a </a:t>
            </a:r>
            <a:br>
              <a:rPr lang="en-US" b="1" dirty="0" smtClean="0">
                <a:solidFill>
                  <a:prstClr val="black"/>
                </a:solidFill>
              </a:rPr>
            </a:br>
            <a:r>
              <a:rPr lang="en-US" b="1" dirty="0" smtClean="0">
                <a:solidFill>
                  <a:prstClr val="black"/>
                </a:solidFill>
              </a:rPr>
              <a:t>terabyte (10</a:t>
            </a:r>
            <a:r>
              <a:rPr lang="en-US" b="1" baseline="30000" dirty="0" smtClean="0">
                <a:solidFill>
                  <a:prstClr val="black"/>
                </a:solidFill>
              </a:rPr>
              <a:t>12</a:t>
            </a:r>
            <a:r>
              <a:rPr lang="en-US" b="1" dirty="0" smtClean="0">
                <a:solidFill>
                  <a:prstClr val="black"/>
                </a:solidFill>
              </a:rPr>
              <a:t>) for each person in world</a:t>
            </a:r>
            <a:endParaRPr lang="en-US" b="1" dirty="0">
              <a:solidFill>
                <a:prstClr val="black"/>
              </a:solidFill>
            </a:endParaRPr>
          </a:p>
        </p:txBody>
      </p:sp>
    </p:spTree>
    <p:custDataLst>
      <p:custData r:id="rId1"/>
    </p:custDataLst>
    <p:extLst>
      <p:ext uri="{BB962C8B-B14F-4D97-AF65-F5344CB8AC3E}">
        <p14:creationId xmlns:p14="http://schemas.microsoft.com/office/powerpoint/2010/main" val="14150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916"/>
            <a:ext cx="9144000" cy="810846"/>
          </a:xfrm>
        </p:spPr>
        <p:txBody>
          <a:bodyPr>
            <a:normAutofit/>
          </a:bodyPr>
          <a:lstStyle/>
          <a:p>
            <a:pPr algn="ctr"/>
            <a:r>
              <a:rPr lang="en-US" sz="2800" b="1" dirty="0" smtClean="0">
                <a:latin typeface="+mn-lt"/>
              </a:rPr>
              <a:t>Data Science Definition from NIST Public Working Group</a:t>
            </a:r>
            <a:endParaRPr lang="en-US" sz="2800" b="1" dirty="0">
              <a:latin typeface="+mn-lt"/>
            </a:endParaRPr>
          </a:p>
        </p:txBody>
      </p:sp>
      <p:sp>
        <p:nvSpPr>
          <p:cNvPr id="3" name="Content Placeholder 2"/>
          <p:cNvSpPr>
            <a:spLocks noGrp="1"/>
          </p:cNvSpPr>
          <p:nvPr>
            <p:ph idx="1"/>
          </p:nvPr>
        </p:nvSpPr>
        <p:spPr>
          <a:xfrm>
            <a:off x="0" y="841762"/>
            <a:ext cx="9048750" cy="1163602"/>
          </a:xfrm>
        </p:spPr>
        <p:txBody>
          <a:bodyPr>
            <a:normAutofit lnSpcReduction="10000"/>
          </a:bodyPr>
          <a:lstStyle/>
          <a:p>
            <a:r>
              <a:rPr lang="en-US" b="1" dirty="0" smtClean="0">
                <a:solidFill>
                  <a:srgbClr val="782F40"/>
                </a:solidFill>
              </a:rPr>
              <a:t>Data Science </a:t>
            </a:r>
            <a:r>
              <a:rPr lang="en-US" dirty="0" smtClean="0"/>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72" y="2051415"/>
            <a:ext cx="4855088" cy="4037206"/>
          </a:xfrm>
          <a:prstGeom prst="rect">
            <a:avLst/>
          </a:prstGeom>
        </p:spPr>
      </p:pic>
      <p:sp>
        <p:nvSpPr>
          <p:cNvPr id="7" name="Slide Number Placeholder 6"/>
          <p:cNvSpPr>
            <a:spLocks noGrp="1"/>
          </p:cNvSpPr>
          <p:nvPr>
            <p:ph type="sldNum" sz="quarter" idx="12"/>
          </p:nvPr>
        </p:nvSpPr>
        <p:spPr/>
        <p:txBody>
          <a:bodyPr/>
          <a:lstStyle/>
          <a:p>
            <a:fld id="{C4B85148-DB98-4269-ACE6-2DF49F9918C9}" type="slidenum">
              <a:rPr lang="en-US" smtClean="0"/>
              <a:pPr/>
              <a:t>13</a:t>
            </a:fld>
            <a:endParaRPr lang="en-US" dirty="0"/>
          </a:p>
        </p:txBody>
      </p:sp>
      <p:sp>
        <p:nvSpPr>
          <p:cNvPr id="8" name="Content Placeholder 2"/>
          <p:cNvSpPr txBox="1">
            <a:spLocks/>
          </p:cNvSpPr>
          <p:nvPr/>
        </p:nvSpPr>
        <p:spPr>
          <a:xfrm>
            <a:off x="109368" y="2051415"/>
            <a:ext cx="3635914"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1F497D"/>
              </a:buClr>
            </a:pPr>
            <a:r>
              <a:rPr dirty="0" smtClean="0">
                <a:solidFill>
                  <a:prstClr val="black"/>
                </a:solidFill>
              </a:rPr>
              <a:t>A </a:t>
            </a:r>
            <a:r>
              <a:rPr b="1" dirty="0" smtClean="0">
                <a:solidFill>
                  <a:srgbClr val="782F40"/>
                </a:solidFill>
              </a:rPr>
              <a:t>Data Scientist </a:t>
            </a:r>
            <a:r>
              <a:rPr dirty="0" smtClean="0">
                <a:solidFill>
                  <a:prstClr val="black"/>
                </a:solidFill>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a:buClr>
                <a:srgbClr val="1F497D"/>
              </a:buClr>
            </a:pPr>
            <a:endParaRPr dirty="0">
              <a:solidFill>
                <a:prstClr val="black"/>
              </a:solidFill>
            </a:endParaRPr>
          </a:p>
        </p:txBody>
      </p:sp>
      <p:sp>
        <p:nvSpPr>
          <p:cNvPr id="4" name="Rectangle 3"/>
          <p:cNvSpPr/>
          <p:nvPr/>
        </p:nvSpPr>
        <p:spPr>
          <a:xfrm>
            <a:off x="109368" y="6356351"/>
            <a:ext cx="7535016" cy="369332"/>
          </a:xfrm>
          <a:prstGeom prst="rect">
            <a:avLst/>
          </a:prstGeom>
        </p:spPr>
        <p:txBody>
          <a:bodyPr wrap="square">
            <a:spAutoFit/>
          </a:bodyPr>
          <a:lstStyle/>
          <a:p>
            <a:r>
              <a:rPr lang="en-US" dirty="0" smtClean="0">
                <a:solidFill>
                  <a:prstClr val="black"/>
                </a:solidFill>
              </a:rPr>
              <a:t>See Big Data Definitions in http</a:t>
            </a:r>
            <a:r>
              <a:rPr lang="en-US" dirty="0">
                <a:solidFill>
                  <a:prstClr val="black"/>
                </a:solidFill>
              </a:rPr>
              <a:t>://bigdatawg.nist.gov/V1_output_docs.php</a:t>
            </a:r>
          </a:p>
        </p:txBody>
      </p:sp>
    </p:spTree>
    <p:extLst>
      <p:ext uri="{BB962C8B-B14F-4D97-AF65-F5344CB8AC3E}">
        <p14:creationId xmlns:p14="http://schemas.microsoft.com/office/powerpoint/2010/main" val="1533607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Perhaps Informatics/ILS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14</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78228" y="6234875"/>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758323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111127"/>
            <a:ext cx="7886700" cy="790574"/>
          </a:xfrm>
        </p:spPr>
        <p:txBody>
          <a:bodyPr/>
          <a:lstStyle/>
          <a:p>
            <a:r>
              <a:rPr lang="en-US" b="1" dirty="0" smtClean="0">
                <a:latin typeface="+mn-lt"/>
              </a:rPr>
              <a:t>IU Data Science Masters Features</a:t>
            </a:r>
            <a:endParaRPr lang="en-US" b="1" dirty="0">
              <a:latin typeface="+mn-lt"/>
            </a:endParaRPr>
          </a:p>
        </p:txBody>
      </p:sp>
      <p:sp>
        <p:nvSpPr>
          <p:cNvPr id="3" name="Content Placeholder 2"/>
          <p:cNvSpPr>
            <a:spLocks noGrp="1"/>
          </p:cNvSpPr>
          <p:nvPr>
            <p:ph idx="1"/>
          </p:nvPr>
        </p:nvSpPr>
        <p:spPr>
          <a:xfrm>
            <a:off x="0" y="773048"/>
            <a:ext cx="9086850" cy="6084952"/>
          </a:xfrm>
        </p:spPr>
        <p:txBody>
          <a:bodyPr>
            <a:normAutofit fontScale="92500" lnSpcReduction="20000"/>
          </a:bodyPr>
          <a:lstStyle/>
          <a:p>
            <a:r>
              <a:rPr lang="en-US" dirty="0" smtClean="0"/>
              <a:t>Fully approved by University and State October 14 2014</a:t>
            </a:r>
          </a:p>
          <a:p>
            <a:r>
              <a:rPr lang="en-US" dirty="0" smtClean="0"/>
              <a:t>Blended </a:t>
            </a:r>
            <a:r>
              <a:rPr lang="en-US" b="1" dirty="0" smtClean="0"/>
              <a:t>online</a:t>
            </a:r>
            <a:r>
              <a:rPr lang="en-US" dirty="0" smtClean="0"/>
              <a:t> and residential (any combination)</a:t>
            </a:r>
          </a:p>
          <a:p>
            <a:pPr lvl="1"/>
            <a:r>
              <a:rPr lang="en-US" dirty="0" smtClean="0"/>
              <a:t>Online offered at Residential rates (~$1100 per course)</a:t>
            </a:r>
          </a:p>
          <a:p>
            <a:r>
              <a:rPr lang="en-US" b="1" dirty="0" smtClean="0"/>
              <a:t>Informatics</a:t>
            </a:r>
            <a:r>
              <a:rPr lang="en-US" dirty="0" smtClean="0"/>
              <a:t>, </a:t>
            </a:r>
            <a:r>
              <a:rPr lang="en-US" b="1" dirty="0" smtClean="0"/>
              <a:t>Computer Science, </a:t>
            </a:r>
            <a:r>
              <a:rPr lang="en-US" b="1" dirty="0"/>
              <a:t>Information and Library </a:t>
            </a:r>
            <a:r>
              <a:rPr lang="en-US" b="1" dirty="0" smtClean="0"/>
              <a:t>Science</a:t>
            </a:r>
            <a:r>
              <a:rPr lang="en-US" dirty="0" smtClean="0"/>
              <a:t> in </a:t>
            </a:r>
            <a:r>
              <a:rPr lang="en-US" b="1" dirty="0" smtClean="0">
                <a:solidFill>
                  <a:srgbClr val="FF0000"/>
                </a:solidFill>
              </a:rPr>
              <a:t>School </a:t>
            </a:r>
            <a:r>
              <a:rPr lang="en-US" b="1" dirty="0">
                <a:solidFill>
                  <a:srgbClr val="FF0000"/>
                </a:solidFill>
              </a:rPr>
              <a:t>of Informatics and Computing</a:t>
            </a:r>
            <a:r>
              <a:rPr lang="en-US" dirty="0"/>
              <a:t> and the Department of </a:t>
            </a:r>
            <a:r>
              <a:rPr lang="en-US" b="1" dirty="0"/>
              <a:t>Statistics</a:t>
            </a:r>
            <a:r>
              <a:rPr lang="en-US" dirty="0"/>
              <a:t>, </a:t>
            </a:r>
            <a:r>
              <a:rPr lang="en-US" b="1" dirty="0">
                <a:solidFill>
                  <a:srgbClr val="FF0000"/>
                </a:solidFill>
              </a:rPr>
              <a:t>College of Arts and Science</a:t>
            </a:r>
            <a:r>
              <a:rPr lang="en-US" dirty="0"/>
              <a:t>, </a:t>
            </a:r>
            <a:r>
              <a:rPr lang="en-US" dirty="0" smtClean="0"/>
              <a:t>IUB</a:t>
            </a:r>
          </a:p>
          <a:p>
            <a:r>
              <a:rPr lang="en-US" dirty="0" smtClean="0"/>
              <a:t>30 credits (10 conventional courses)</a:t>
            </a:r>
          </a:p>
          <a:p>
            <a:r>
              <a:rPr lang="en-US" dirty="0" smtClean="0"/>
              <a:t>Basic (general) Masters degree plus tracks</a:t>
            </a:r>
          </a:p>
          <a:p>
            <a:pPr lvl="1"/>
            <a:r>
              <a:rPr lang="en-US" dirty="0" smtClean="0"/>
              <a:t>Currently only track </a:t>
            </a:r>
            <a:r>
              <a:rPr lang="en-US" dirty="0"/>
              <a:t>is “Computational and Analytic Data Science </a:t>
            </a:r>
            <a:r>
              <a:rPr lang="en-US" dirty="0" smtClean="0"/>
              <a:t>”</a:t>
            </a:r>
          </a:p>
          <a:p>
            <a:pPr lvl="1"/>
            <a:r>
              <a:rPr lang="en-US" dirty="0" smtClean="0"/>
              <a:t>Other tracks expected such as m</a:t>
            </a:r>
          </a:p>
          <a:p>
            <a:r>
              <a:rPr lang="en-US" dirty="0" smtClean="0"/>
              <a:t>A </a:t>
            </a:r>
            <a:r>
              <a:rPr lang="en-US" b="1" dirty="0" smtClean="0"/>
              <a:t>purely online </a:t>
            </a:r>
            <a:r>
              <a:rPr lang="en-US" dirty="0" smtClean="0"/>
              <a:t>4-course </a:t>
            </a:r>
            <a:r>
              <a:rPr lang="en-US" b="1" dirty="0"/>
              <a:t>Certificate in Data Science </a:t>
            </a:r>
            <a:r>
              <a:rPr lang="en-US" dirty="0"/>
              <a:t>has been </a:t>
            </a:r>
            <a:r>
              <a:rPr lang="en-US" dirty="0" smtClean="0"/>
              <a:t>running since January 2014 (</a:t>
            </a:r>
            <a:r>
              <a:rPr lang="en-US" b="1" dirty="0" smtClean="0"/>
              <a:t>Technical </a:t>
            </a:r>
            <a:r>
              <a:rPr lang="en-US" dirty="0" smtClean="0"/>
              <a:t>and </a:t>
            </a:r>
            <a:r>
              <a:rPr lang="en-US" b="1" dirty="0" smtClean="0"/>
              <a:t>Decision Maker </a:t>
            </a:r>
            <a:r>
              <a:rPr lang="en-US" dirty="0" smtClean="0"/>
              <a:t>paths) with 75 students total in 2 semesters</a:t>
            </a:r>
          </a:p>
          <a:p>
            <a:r>
              <a:rPr lang="en-US" dirty="0" smtClean="0"/>
              <a:t>A </a:t>
            </a:r>
            <a:r>
              <a:rPr lang="en-US" b="1" dirty="0" smtClean="0"/>
              <a:t>Ph.D</a:t>
            </a:r>
            <a:r>
              <a:rPr lang="en-US" b="1" dirty="0"/>
              <a:t>. Minor </a:t>
            </a:r>
            <a:r>
              <a:rPr lang="en-US" dirty="0"/>
              <a:t>in Data Science </a:t>
            </a:r>
            <a:r>
              <a:rPr lang="en-US" dirty="0" smtClean="0"/>
              <a:t>has been proposed.</a:t>
            </a:r>
          </a:p>
          <a:p>
            <a:r>
              <a:rPr lang="en-US" dirty="0" smtClean="0"/>
              <a:t>Managed by Faculty in Data Science: expand to full IUB campus and perhaps IUPUI?</a:t>
            </a:r>
            <a:endParaRPr lang="en-US" dirty="0"/>
          </a:p>
          <a:p>
            <a:endParaRPr lang="en-US" dirty="0"/>
          </a:p>
        </p:txBody>
      </p:sp>
    </p:spTree>
    <p:extLst>
      <p:ext uri="{BB962C8B-B14F-4D97-AF65-F5344CB8AC3E}">
        <p14:creationId xmlns:p14="http://schemas.microsoft.com/office/powerpoint/2010/main" val="3911914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7409"/>
          </a:xfrm>
        </p:spPr>
        <p:txBody>
          <a:bodyPr/>
          <a:lstStyle/>
          <a:p>
            <a:r>
              <a:rPr lang="en-US" b="1" dirty="0" smtClean="0"/>
              <a:t>Two NSF Data Science Projects</a:t>
            </a:r>
            <a:endParaRPr lang="en-US" b="1" dirty="0"/>
          </a:p>
        </p:txBody>
      </p:sp>
      <p:sp>
        <p:nvSpPr>
          <p:cNvPr id="3" name="Content Placeholder 2"/>
          <p:cNvSpPr>
            <a:spLocks noGrp="1"/>
          </p:cNvSpPr>
          <p:nvPr>
            <p:ph idx="1"/>
          </p:nvPr>
        </p:nvSpPr>
        <p:spPr>
          <a:xfrm>
            <a:off x="0" y="765312"/>
            <a:ext cx="9144000" cy="6092687"/>
          </a:xfrm>
        </p:spPr>
        <p:txBody>
          <a:bodyPr>
            <a:normAutofit fontScale="92500"/>
          </a:bodyPr>
          <a:lstStyle/>
          <a:p>
            <a:r>
              <a:rPr lang="en-US" sz="2400" b="1" dirty="0" smtClean="0">
                <a:solidFill>
                  <a:srgbClr val="FF0000"/>
                </a:solidFill>
              </a:rPr>
              <a:t>3 yr. XPS</a:t>
            </a:r>
            <a:r>
              <a:rPr lang="en-US" sz="2400" b="1" dirty="0">
                <a:solidFill>
                  <a:srgbClr val="FF0000"/>
                </a:solidFill>
              </a:rPr>
              <a:t>: FULL: DSD: Collaborative Research: Rapid Prototyping HPC Environment for </a:t>
            </a:r>
            <a:r>
              <a:rPr lang="en-US" sz="2400" b="1" dirty="0" smtClean="0">
                <a:solidFill>
                  <a:srgbClr val="FF0000"/>
                </a:solidFill>
              </a:rPr>
              <a:t> Deep Learning </a:t>
            </a:r>
            <a:r>
              <a:rPr lang="en-US" sz="2400" dirty="0" smtClean="0">
                <a:solidFill>
                  <a:srgbClr val="FF0000"/>
                </a:solidFill>
              </a:rPr>
              <a:t>IU, Tennessee (</a:t>
            </a:r>
            <a:r>
              <a:rPr lang="en-US" sz="2400" dirty="0" err="1" smtClean="0">
                <a:solidFill>
                  <a:srgbClr val="FF0000"/>
                </a:solidFill>
              </a:rPr>
              <a:t>Dongarra</a:t>
            </a:r>
            <a:r>
              <a:rPr lang="en-US" sz="2400" dirty="0" smtClean="0">
                <a:solidFill>
                  <a:srgbClr val="FF0000"/>
                </a:solidFill>
              </a:rPr>
              <a:t>), Stanford (Ng)</a:t>
            </a:r>
          </a:p>
          <a:p>
            <a:r>
              <a:rPr lang="en-US" sz="2400" dirty="0"/>
              <a:t>“Rapid Python Deep Learning Infrastructure” (</a:t>
            </a:r>
            <a:r>
              <a:rPr lang="en-US" sz="2400" b="1" dirty="0"/>
              <a:t>RaPyDLI</a:t>
            </a:r>
            <a:r>
              <a:rPr lang="en-US" sz="2400" dirty="0"/>
              <a:t>) </a:t>
            </a:r>
            <a:r>
              <a:rPr lang="en-US" sz="2400" dirty="0" smtClean="0"/>
              <a:t> Builds optimized Multicore/GPU/Xeon Phi kernels (best exascale dataflow) with Python front end for general deep learning problems with </a:t>
            </a:r>
            <a:r>
              <a:rPr lang="en-US" sz="2400" dirty="0" err="1" smtClean="0"/>
              <a:t>ImageNet</a:t>
            </a:r>
            <a:r>
              <a:rPr lang="en-US" sz="2400" dirty="0" smtClean="0"/>
              <a:t> exemplar. Leverage </a:t>
            </a:r>
            <a:r>
              <a:rPr lang="en-US" sz="2400" dirty="0" err="1" smtClean="0"/>
              <a:t>Caffe</a:t>
            </a:r>
            <a:r>
              <a:rPr lang="en-US" sz="2400" dirty="0" smtClean="0"/>
              <a:t> from UCB.</a:t>
            </a:r>
          </a:p>
          <a:p>
            <a:r>
              <a:rPr lang="en-US" sz="2400" b="1" dirty="0" smtClean="0">
                <a:solidFill>
                  <a:srgbClr val="FF0000"/>
                </a:solidFill>
              </a:rPr>
              <a:t>5 yr. </a:t>
            </a:r>
            <a:r>
              <a:rPr lang="en-US" sz="2400" b="1" dirty="0" err="1" smtClean="0">
                <a:solidFill>
                  <a:srgbClr val="FF0000"/>
                </a:solidFill>
              </a:rPr>
              <a:t>Datanet</a:t>
            </a:r>
            <a:r>
              <a:rPr lang="en-US" sz="2400" b="1" dirty="0" smtClean="0">
                <a:solidFill>
                  <a:srgbClr val="FF0000"/>
                </a:solidFill>
              </a:rPr>
              <a:t>: CIF21 </a:t>
            </a:r>
            <a:r>
              <a:rPr lang="en-US" sz="2400" b="1" dirty="0">
                <a:solidFill>
                  <a:srgbClr val="FF0000"/>
                </a:solidFill>
              </a:rPr>
              <a:t>DIBBs: Middleware and High Performance Analytics Libraries for Scalable Data Science </a:t>
            </a:r>
            <a:r>
              <a:rPr lang="en-US" sz="2400" dirty="0" smtClean="0">
                <a:solidFill>
                  <a:srgbClr val="FF0000"/>
                </a:solidFill>
              </a:rPr>
              <a:t>IU, Rutgers (</a:t>
            </a:r>
            <a:r>
              <a:rPr lang="en-US" sz="2400" dirty="0" err="1" smtClean="0">
                <a:solidFill>
                  <a:srgbClr val="FF0000"/>
                </a:solidFill>
              </a:rPr>
              <a:t>Jha</a:t>
            </a:r>
            <a:r>
              <a:rPr lang="en-US" sz="2400" dirty="0" smtClean="0">
                <a:solidFill>
                  <a:srgbClr val="FF0000"/>
                </a:solidFill>
              </a:rPr>
              <a:t>), Virginia Tech (</a:t>
            </a:r>
            <a:r>
              <a:rPr lang="en-US" sz="2400" dirty="0" err="1" smtClean="0">
                <a:solidFill>
                  <a:srgbClr val="FF0000"/>
                </a:solidFill>
              </a:rPr>
              <a:t>Marathe</a:t>
            </a:r>
            <a:r>
              <a:rPr lang="en-US" sz="2400" dirty="0" smtClean="0">
                <a:solidFill>
                  <a:srgbClr val="FF0000"/>
                </a:solidFill>
              </a:rPr>
              <a:t>), Kansas (</a:t>
            </a:r>
            <a:r>
              <a:rPr lang="en-US" sz="2400" dirty="0" err="1" smtClean="0">
                <a:solidFill>
                  <a:srgbClr val="FF0000"/>
                </a:solidFill>
              </a:rPr>
              <a:t>CReSIS</a:t>
            </a:r>
            <a:r>
              <a:rPr lang="en-US" sz="2400" dirty="0" smtClean="0">
                <a:solidFill>
                  <a:srgbClr val="FF0000"/>
                </a:solidFill>
              </a:rPr>
              <a:t>), Emory (Wang), Arizona(Cheatham), </a:t>
            </a:r>
            <a:r>
              <a:rPr lang="en-US" sz="2400" dirty="0">
                <a:solidFill>
                  <a:srgbClr val="FF0000"/>
                </a:solidFill>
              </a:rPr>
              <a:t>Utah(</a:t>
            </a:r>
            <a:r>
              <a:rPr lang="en-US" sz="2400" dirty="0" err="1">
                <a:solidFill>
                  <a:srgbClr val="FF0000"/>
                </a:solidFill>
              </a:rPr>
              <a:t>Beckstein</a:t>
            </a:r>
            <a:r>
              <a:rPr lang="en-US" sz="2400" dirty="0">
                <a:solidFill>
                  <a:srgbClr val="FF0000"/>
                </a:solidFill>
              </a:rPr>
              <a:t>)</a:t>
            </a:r>
            <a:endParaRPr lang="en-US" sz="2400" dirty="0" smtClean="0">
              <a:solidFill>
                <a:srgbClr val="FF0000"/>
              </a:solidFill>
            </a:endParaRPr>
          </a:p>
          <a:p>
            <a:r>
              <a:rPr lang="en-US" sz="2400" b="1" dirty="0" smtClean="0"/>
              <a:t>HPC-ABDS: </a:t>
            </a:r>
            <a:r>
              <a:rPr lang="en-US" sz="2400" dirty="0" smtClean="0"/>
              <a:t>Cloud-HPC </a:t>
            </a:r>
            <a:r>
              <a:rPr lang="en-US" sz="2400" dirty="0"/>
              <a:t>interoperable </a:t>
            </a:r>
            <a:r>
              <a:rPr lang="en-US" sz="2400" dirty="0" smtClean="0"/>
              <a:t>software  </a:t>
            </a:r>
            <a:r>
              <a:rPr lang="en-US" sz="2400" dirty="0"/>
              <a:t>performance of HPC (High Performance Computing) and the rich functionality of the commodity Apache Big Data Stack</a:t>
            </a:r>
            <a:r>
              <a:rPr lang="en-US" sz="2400" dirty="0" smtClean="0"/>
              <a:t>.</a:t>
            </a:r>
          </a:p>
          <a:p>
            <a:r>
              <a:rPr lang="en-US" sz="2400" b="1" dirty="0"/>
              <a:t>SPIDAL (Scalable Parallel Interoperable Data Analytics </a:t>
            </a:r>
            <a:r>
              <a:rPr lang="en-US" sz="2400" b="1" dirty="0" smtClean="0"/>
              <a:t>Library): </a:t>
            </a:r>
            <a:r>
              <a:rPr lang="en-US" sz="2400" dirty="0" smtClean="0"/>
              <a:t>Scalable Analytics for </a:t>
            </a:r>
            <a:r>
              <a:rPr lang="en-US" sz="2400" dirty="0" err="1"/>
              <a:t>Biomolecular</a:t>
            </a:r>
            <a:r>
              <a:rPr lang="en-US" sz="2400" dirty="0"/>
              <a:t> Simulations, Network and Computational Social Science, Epidemiology, Computer Vision, Spatial Geographical Information Systems, Remote Sensing for Polar Science and Pathology Informatics</a:t>
            </a:r>
            <a:r>
              <a:rPr lang="en-US" sz="2400" dirty="0" smtClean="0"/>
              <a:t>.</a:t>
            </a:r>
          </a:p>
          <a:p>
            <a:r>
              <a:rPr lang="en-US" sz="2400" dirty="0" smtClean="0"/>
              <a:t>I work on interface of computing and applications</a:t>
            </a:r>
            <a:endParaRPr lang="en-US" sz="2400" dirty="0"/>
          </a:p>
          <a:p>
            <a:endParaRPr lang="en-US" sz="2400" dirty="0"/>
          </a:p>
        </p:txBody>
      </p:sp>
    </p:spTree>
    <p:extLst>
      <p:ext uri="{BB962C8B-B14F-4D97-AF65-F5344CB8AC3E}">
        <p14:creationId xmlns:p14="http://schemas.microsoft.com/office/powerpoint/2010/main" val="3412119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42" y="1"/>
            <a:ext cx="7886700" cy="963168"/>
          </a:xfrm>
        </p:spPr>
        <p:txBody>
          <a:bodyPr/>
          <a:lstStyle/>
          <a:p>
            <a:r>
              <a:rPr lang="en-US" b="1" dirty="0" smtClean="0"/>
              <a:t>Cloud Computing</a:t>
            </a:r>
            <a:endParaRPr lang="en-US" b="1" dirty="0"/>
          </a:p>
        </p:txBody>
      </p:sp>
      <p:sp>
        <p:nvSpPr>
          <p:cNvPr id="3" name="Content Placeholder 2"/>
          <p:cNvSpPr>
            <a:spLocks noGrp="1"/>
          </p:cNvSpPr>
          <p:nvPr>
            <p:ph idx="1"/>
          </p:nvPr>
        </p:nvSpPr>
        <p:spPr>
          <a:xfrm>
            <a:off x="177546" y="963170"/>
            <a:ext cx="8759190" cy="5401054"/>
          </a:xfrm>
        </p:spPr>
        <p:txBody>
          <a:bodyPr>
            <a:normAutofit lnSpcReduction="10000"/>
          </a:bodyPr>
          <a:lstStyle/>
          <a:p>
            <a:r>
              <a:rPr lang="en-US" dirty="0"/>
              <a:t>Many digital manufacturing services will be hosted on </a:t>
            </a:r>
            <a:r>
              <a:rPr lang="en-US" b="1" dirty="0"/>
              <a:t>cloud infrastructure,</a:t>
            </a:r>
            <a:r>
              <a:rPr lang="en-US" dirty="0"/>
              <a:t> and here Indiana University has unrivalled expertise both terms of research and deployment. </a:t>
            </a:r>
            <a:endParaRPr lang="en-US" dirty="0" smtClean="0"/>
          </a:p>
          <a:p>
            <a:r>
              <a:rPr lang="en-US" dirty="0" smtClean="0"/>
              <a:t>Our </a:t>
            </a:r>
            <a:r>
              <a:rPr lang="en-US" dirty="0"/>
              <a:t>research covers Infrastructure (virtual machines), software (especially </a:t>
            </a:r>
            <a:r>
              <a:rPr lang="en-US" dirty="0" err="1"/>
              <a:t>MapReduce</a:t>
            </a:r>
            <a:r>
              <a:rPr lang="en-US" dirty="0"/>
              <a:t>), and applications. The deployment experience comes from our leadership of </a:t>
            </a:r>
            <a:r>
              <a:rPr lang="en-US" dirty="0" err="1"/>
              <a:t>FutureGrid</a:t>
            </a:r>
            <a:r>
              <a:rPr lang="en-US" dirty="0"/>
              <a:t>, which is the XSEDE (led by UIUC) </a:t>
            </a:r>
            <a:r>
              <a:rPr lang="en-US" dirty="0" err="1"/>
              <a:t>testbed</a:t>
            </a:r>
            <a:r>
              <a:rPr lang="en-US" dirty="0"/>
              <a:t> with a strong focus on clouds. </a:t>
            </a:r>
            <a:endParaRPr lang="en-US" dirty="0" smtClean="0"/>
          </a:p>
          <a:p>
            <a:r>
              <a:rPr lang="en-US" dirty="0" smtClean="0"/>
              <a:t>We </a:t>
            </a:r>
            <a:r>
              <a:rPr lang="en-US" dirty="0"/>
              <a:t>can also bring collaborations with major commercial clouds like Amazon, Google and </a:t>
            </a:r>
            <a:r>
              <a:rPr lang="en-US" dirty="0" smtClean="0"/>
              <a:t>Microsoft.</a:t>
            </a:r>
          </a:p>
          <a:p>
            <a:r>
              <a:rPr lang="en-US" dirty="0" smtClean="0"/>
              <a:t>Our </a:t>
            </a:r>
            <a:r>
              <a:rPr lang="en-US" dirty="0"/>
              <a:t>expertise would include architecture and design of ‘Advanced Manufacturing Enterprise’ systems</a:t>
            </a:r>
            <a:r>
              <a:rPr lang="en-US" dirty="0" smtClean="0"/>
              <a:t>.</a:t>
            </a:r>
          </a:p>
          <a:p>
            <a:r>
              <a:rPr lang="en-US" dirty="0" smtClean="0"/>
              <a:t>We have a large Private Cloud (Running </a:t>
            </a:r>
            <a:r>
              <a:rPr lang="en-US" dirty="0" err="1" smtClean="0"/>
              <a:t>OpenStack</a:t>
            </a:r>
            <a:r>
              <a:rPr lang="en-US" dirty="0" smtClean="0"/>
              <a:t>)</a:t>
            </a:r>
            <a:endParaRPr lang="en-US" dirty="0"/>
          </a:p>
        </p:txBody>
      </p:sp>
    </p:spTree>
    <p:extLst>
      <p:ext uri="{BB962C8B-B14F-4D97-AF65-F5344CB8AC3E}">
        <p14:creationId xmlns:p14="http://schemas.microsoft.com/office/powerpoint/2010/main" val="2224902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91"/>
            <a:ext cx="8229600" cy="1028069"/>
          </a:xfrm>
        </p:spPr>
        <p:txBody>
          <a:bodyPr/>
          <a:lstStyle/>
          <a:p>
            <a:r>
              <a:rPr lang="en-US" b="1" dirty="0" smtClean="0"/>
              <a:t>DSC Computing Systems</a:t>
            </a:r>
            <a:endParaRPr lang="en-US" b="1" dirty="0"/>
          </a:p>
        </p:txBody>
      </p:sp>
      <p:sp>
        <p:nvSpPr>
          <p:cNvPr id="3" name="Content Placeholder 2"/>
          <p:cNvSpPr>
            <a:spLocks noGrp="1"/>
          </p:cNvSpPr>
          <p:nvPr>
            <p:ph idx="1"/>
          </p:nvPr>
        </p:nvSpPr>
        <p:spPr>
          <a:xfrm>
            <a:off x="0" y="782878"/>
            <a:ext cx="9144000" cy="6075122"/>
          </a:xfrm>
        </p:spPr>
        <p:txBody>
          <a:bodyPr>
            <a:normAutofit fontScale="92500" lnSpcReduction="10000"/>
          </a:bodyPr>
          <a:lstStyle/>
          <a:p>
            <a:r>
              <a:rPr lang="en-US" dirty="0" smtClean="0"/>
              <a:t>Working with SDSC on NSF XSEDE Comet System (Intel </a:t>
            </a:r>
            <a:r>
              <a:rPr lang="en-US" dirty="0" err="1" smtClean="0"/>
              <a:t>Haswell</a:t>
            </a:r>
            <a:r>
              <a:rPr lang="en-US" dirty="0" smtClean="0"/>
              <a:t>)</a:t>
            </a:r>
          </a:p>
          <a:p>
            <a:r>
              <a:rPr lang="en-US" dirty="0" smtClean="0"/>
              <a:t>Purchasing 128 node </a:t>
            </a:r>
            <a:r>
              <a:rPr lang="en-US" dirty="0" err="1" smtClean="0"/>
              <a:t>Haswell</a:t>
            </a:r>
            <a:r>
              <a:rPr lang="en-US" dirty="0" smtClean="0"/>
              <a:t> based system (Juliet)</a:t>
            </a:r>
          </a:p>
          <a:p>
            <a:pPr lvl="1"/>
            <a:r>
              <a:rPr lang="en-US" dirty="0" smtClean="0"/>
              <a:t>128 GB memory per node</a:t>
            </a:r>
          </a:p>
          <a:p>
            <a:pPr lvl="1"/>
            <a:r>
              <a:rPr lang="en-US" dirty="0" smtClean="0"/>
              <a:t>Substantial conventional disk per node (8TB) plus SSD</a:t>
            </a:r>
          </a:p>
          <a:p>
            <a:pPr lvl="1"/>
            <a:r>
              <a:rPr lang="en-US" dirty="0" err="1" smtClean="0"/>
              <a:t>Infiniband</a:t>
            </a:r>
            <a:r>
              <a:rPr lang="en-US" dirty="0" smtClean="0"/>
              <a:t> SR-IOV</a:t>
            </a:r>
          </a:p>
          <a:p>
            <a:pPr lvl="1"/>
            <a:r>
              <a:rPr lang="en-US" dirty="0" err="1" smtClean="0"/>
              <a:t>Lustre</a:t>
            </a:r>
            <a:r>
              <a:rPr lang="en-US" dirty="0" smtClean="0"/>
              <a:t> access to UITS facilities</a:t>
            </a:r>
          </a:p>
          <a:p>
            <a:r>
              <a:rPr lang="en-US" dirty="0" smtClean="0"/>
              <a:t>Older machines</a:t>
            </a:r>
          </a:p>
          <a:p>
            <a:pPr lvl="1"/>
            <a:r>
              <a:rPr lang="en-US" dirty="0" smtClean="0"/>
              <a:t>India (128 nodes, 1024 cores), Bravo (16 nodes, 128 cores), Delta(16 nodes, 192 cores), Echo(16  nodes, 192 cores), Tempest (32 nodes, 768 cores) with large memory, large disk and GPU</a:t>
            </a:r>
          </a:p>
          <a:p>
            <a:pPr lvl="1"/>
            <a:r>
              <a:rPr lang="en-US" dirty="0"/>
              <a:t>Cray XT5m </a:t>
            </a:r>
            <a:r>
              <a:rPr lang="en-US" dirty="0" smtClean="0"/>
              <a:t>with 672 cores</a:t>
            </a:r>
          </a:p>
          <a:p>
            <a:r>
              <a:rPr lang="en-US" dirty="0"/>
              <a:t>Optimized for </a:t>
            </a:r>
            <a:r>
              <a:rPr lang="en-US" b="1" dirty="0"/>
              <a:t>Cloud research </a:t>
            </a:r>
            <a:r>
              <a:rPr lang="en-US" dirty="0"/>
              <a:t>and</a:t>
            </a:r>
            <a:r>
              <a:rPr lang="en-US" b="1" dirty="0"/>
              <a:t> Data analytics </a:t>
            </a:r>
            <a:r>
              <a:rPr lang="en-US" dirty="0"/>
              <a:t>exploring storage models, algorithms</a:t>
            </a:r>
          </a:p>
          <a:p>
            <a:r>
              <a:rPr lang="en-US" dirty="0" smtClean="0"/>
              <a:t>Bare-metal </a:t>
            </a:r>
            <a:r>
              <a:rPr lang="en-US" dirty="0"/>
              <a:t>v. </a:t>
            </a:r>
            <a:r>
              <a:rPr lang="en-US" dirty="0" err="1"/>
              <a:t>Openstack</a:t>
            </a:r>
            <a:r>
              <a:rPr lang="en-US" dirty="0"/>
              <a:t> virtual </a:t>
            </a:r>
            <a:r>
              <a:rPr lang="en-US" dirty="0" smtClean="0"/>
              <a:t>clusters</a:t>
            </a:r>
          </a:p>
          <a:p>
            <a:r>
              <a:rPr lang="en-US" dirty="0" smtClean="0"/>
              <a:t>Extensively used in Education</a:t>
            </a:r>
          </a:p>
          <a:p>
            <a:r>
              <a:rPr lang="en-US" dirty="0"/>
              <a:t>University has Supercomputer BR II for </a:t>
            </a:r>
            <a:r>
              <a:rPr lang="en-US" b="1" dirty="0"/>
              <a:t>simulations</a:t>
            </a:r>
          </a:p>
          <a:p>
            <a:endParaRPr lang="en-US" dirty="0"/>
          </a:p>
          <a:p>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345942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26592"/>
          </a:xfrm>
        </p:spPr>
        <p:txBody>
          <a:bodyPr/>
          <a:lstStyle/>
          <a:p>
            <a:r>
              <a:rPr lang="en-US" b="1" dirty="0" smtClean="0"/>
              <a:t>High Performance (Parallel) Computing</a:t>
            </a:r>
            <a:endParaRPr lang="en-US" b="1" dirty="0"/>
          </a:p>
        </p:txBody>
      </p:sp>
      <p:sp>
        <p:nvSpPr>
          <p:cNvPr id="3" name="Content Placeholder 2"/>
          <p:cNvSpPr>
            <a:spLocks noGrp="1"/>
          </p:cNvSpPr>
          <p:nvPr>
            <p:ph idx="1"/>
          </p:nvPr>
        </p:nvSpPr>
        <p:spPr>
          <a:xfrm>
            <a:off x="0" y="959994"/>
            <a:ext cx="9144000" cy="5898006"/>
          </a:xfrm>
        </p:spPr>
        <p:txBody>
          <a:bodyPr>
            <a:normAutofit fontScale="92500" lnSpcReduction="10000"/>
          </a:bodyPr>
          <a:lstStyle/>
          <a:p>
            <a:r>
              <a:rPr lang="en-US" dirty="0"/>
              <a:t>DMDI identifies HPC or Advanced Analysis as a key enabler. Indiana University can play an important role here where we have top faculty researchers in </a:t>
            </a:r>
            <a:r>
              <a:rPr lang="en-US" dirty="0" err="1"/>
              <a:t>exascale</a:t>
            </a:r>
            <a:r>
              <a:rPr lang="en-US" dirty="0"/>
              <a:t> software and have recently installed a </a:t>
            </a:r>
            <a:r>
              <a:rPr lang="en-US" dirty="0" err="1"/>
              <a:t>petaflop</a:t>
            </a:r>
            <a:r>
              <a:rPr lang="en-US" dirty="0"/>
              <a:t> supercomputer (Big Red 2) for university use. </a:t>
            </a:r>
            <a:endParaRPr lang="en-US" dirty="0" smtClean="0"/>
          </a:p>
          <a:p>
            <a:r>
              <a:rPr lang="en-US" dirty="0" smtClean="0"/>
              <a:t>IU </a:t>
            </a:r>
            <a:r>
              <a:rPr lang="en-US" dirty="0"/>
              <a:t>has a strong history in delivering HPC services and HPC consulting to the national research community – with more than a decade of experience in NSF-funded national service and facilities operations</a:t>
            </a:r>
            <a:r>
              <a:rPr lang="en-US" dirty="0" smtClean="0"/>
              <a:t>.</a:t>
            </a:r>
          </a:p>
          <a:p>
            <a:r>
              <a:rPr lang="en-US" dirty="0" smtClean="0"/>
              <a:t>In SOIC, CREST center is world leader in large scale (</a:t>
            </a:r>
            <a:r>
              <a:rPr lang="en-US" dirty="0" err="1" smtClean="0"/>
              <a:t>exascale</a:t>
            </a:r>
            <a:r>
              <a:rPr lang="en-US" dirty="0" smtClean="0"/>
              <a:t>)</a:t>
            </a:r>
          </a:p>
          <a:p>
            <a:pPr lvl="1"/>
            <a:r>
              <a:rPr lang="en-US" dirty="0"/>
              <a:t>Execution </a:t>
            </a:r>
            <a:r>
              <a:rPr lang="en-US" dirty="0" smtClean="0"/>
              <a:t>Models</a:t>
            </a:r>
            <a:endParaRPr lang="en-US" dirty="0"/>
          </a:p>
          <a:p>
            <a:pPr lvl="1"/>
            <a:r>
              <a:rPr lang="en-US" dirty="0"/>
              <a:t>Runtime </a:t>
            </a:r>
            <a:r>
              <a:rPr lang="en-US" dirty="0" smtClean="0"/>
              <a:t>Systems</a:t>
            </a:r>
            <a:endParaRPr lang="en-US" dirty="0"/>
          </a:p>
          <a:p>
            <a:pPr lvl="1"/>
            <a:r>
              <a:rPr lang="en-US" dirty="0"/>
              <a:t>Graph </a:t>
            </a:r>
            <a:r>
              <a:rPr lang="en-US" dirty="0" smtClean="0"/>
              <a:t>Processing</a:t>
            </a:r>
            <a:endParaRPr lang="en-US" dirty="0"/>
          </a:p>
          <a:p>
            <a:pPr lvl="1"/>
            <a:r>
              <a:rPr lang="en-US" dirty="0"/>
              <a:t>Programming languages, compilers, interfaces, and </a:t>
            </a:r>
            <a:r>
              <a:rPr lang="en-US" dirty="0" smtClean="0"/>
              <a:t>libraries</a:t>
            </a:r>
            <a:endParaRPr lang="en-US" dirty="0"/>
          </a:p>
          <a:p>
            <a:pPr lvl="1"/>
            <a:r>
              <a:rPr lang="en-US" dirty="0"/>
              <a:t>Computer systems Architecture (Power/Energy, Fault Tolerance, and Networking</a:t>
            </a:r>
            <a:r>
              <a:rPr lang="en-US" dirty="0" smtClean="0"/>
              <a:t>)</a:t>
            </a:r>
            <a:endParaRPr lang="en-US" dirty="0"/>
          </a:p>
          <a:p>
            <a:pPr lvl="1"/>
            <a:r>
              <a:rPr lang="en-US" dirty="0"/>
              <a:t>Extreme Scale Applications and Visualization</a:t>
            </a:r>
          </a:p>
        </p:txBody>
      </p:sp>
    </p:spTree>
    <p:extLst>
      <p:ext uri="{BB962C8B-B14F-4D97-AF65-F5344CB8AC3E}">
        <p14:creationId xmlns:p14="http://schemas.microsoft.com/office/powerpoint/2010/main" val="2853072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smtClean="0"/>
              <a:t>School of Informatics and Computing at Indiana University</a:t>
            </a:r>
            <a:endParaRPr lang="en-US" b="1"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a:t>
            </a:fld>
            <a:endParaRPr lang="en-US"/>
          </a:p>
        </p:txBody>
      </p:sp>
    </p:spTree>
    <p:extLst>
      <p:ext uri="{BB962C8B-B14F-4D97-AF65-F5344CB8AC3E}">
        <p14:creationId xmlns:p14="http://schemas.microsoft.com/office/powerpoint/2010/main" val="869027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94944"/>
          </a:xfrm>
        </p:spPr>
        <p:txBody>
          <a:bodyPr>
            <a:normAutofit/>
          </a:bodyPr>
          <a:lstStyle/>
          <a:p>
            <a:r>
              <a:rPr lang="en-US" sz="3200" b="1" dirty="0" err="1"/>
              <a:t>Cyberphysical</a:t>
            </a:r>
            <a:r>
              <a:rPr lang="en-US" sz="3200" b="1" dirty="0"/>
              <a:t> systems, Robotics and Internet of </a:t>
            </a:r>
            <a:r>
              <a:rPr lang="en-US" sz="3200" b="1" dirty="0" smtClean="0"/>
              <a:t>Things</a:t>
            </a:r>
            <a:endParaRPr lang="en-US" sz="3200" b="1" dirty="0"/>
          </a:p>
        </p:txBody>
      </p:sp>
      <p:sp>
        <p:nvSpPr>
          <p:cNvPr id="3" name="Content Placeholder 2"/>
          <p:cNvSpPr>
            <a:spLocks noGrp="1"/>
          </p:cNvSpPr>
          <p:nvPr>
            <p:ph idx="1"/>
          </p:nvPr>
        </p:nvSpPr>
        <p:spPr>
          <a:xfrm>
            <a:off x="0" y="694944"/>
            <a:ext cx="9144000" cy="6163055"/>
          </a:xfrm>
        </p:spPr>
        <p:txBody>
          <a:bodyPr>
            <a:normAutofit fontScale="92500" lnSpcReduction="20000"/>
          </a:bodyPr>
          <a:lstStyle/>
          <a:p>
            <a:r>
              <a:rPr lang="en-US" b="1" dirty="0"/>
              <a:t>Sensor Nets</a:t>
            </a:r>
            <a:r>
              <a:rPr lang="en-US" dirty="0"/>
              <a:t> will underpin ‘Intelligent Machines’ and there will be pervasive sensors in both the manufacturing process and manufactured items (note General Electric says it gathers more data from its engines in flight than Twitter). </a:t>
            </a:r>
            <a:endParaRPr lang="en-US" dirty="0" smtClean="0"/>
          </a:p>
          <a:p>
            <a:r>
              <a:rPr lang="en-US" dirty="0" smtClean="0"/>
              <a:t>Modern </a:t>
            </a:r>
            <a:r>
              <a:rPr lang="en-US" dirty="0"/>
              <a:t>sensors architectures have a cloud-fog-device architecture with all sensors back-ended by clouds in a hierarchical fashion, with clouds used as computational and data support except when low latency (fraction of a second) needed when a local cloud like infrastructure (the fog) is used in some cases. </a:t>
            </a:r>
            <a:endParaRPr lang="en-US" dirty="0" smtClean="0"/>
          </a:p>
          <a:p>
            <a:r>
              <a:rPr lang="en-US" dirty="0" smtClean="0"/>
              <a:t>IU </a:t>
            </a:r>
            <a:r>
              <a:rPr lang="en-US" dirty="0"/>
              <a:t>has developed a sensor cloud for air force applications and we can build on this for the digital laboratory. We also have a robotics group with expertise in planning. We are also strong on relevant algorithms such as image analysis. </a:t>
            </a:r>
            <a:endParaRPr lang="en-US" dirty="0" smtClean="0"/>
          </a:p>
          <a:p>
            <a:r>
              <a:rPr lang="en-US" dirty="0" smtClean="0"/>
              <a:t>Finally </a:t>
            </a:r>
            <a:r>
              <a:rPr lang="en-US" dirty="0"/>
              <a:t>we expect that software defined networks will be important in manufacturing systems as we have dynamic collections of sensors whose connectivity is often changing. IU has expertise here both in SOIC and the UITS infrastructure group.</a:t>
            </a:r>
          </a:p>
        </p:txBody>
      </p:sp>
    </p:spTree>
    <p:extLst>
      <p:ext uri="{BB962C8B-B14F-4D97-AF65-F5344CB8AC3E}">
        <p14:creationId xmlns:p14="http://schemas.microsoft.com/office/powerpoint/2010/main" val="1662200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66" y="1"/>
            <a:ext cx="7886700" cy="975360"/>
          </a:xfrm>
        </p:spPr>
        <p:txBody>
          <a:bodyPr/>
          <a:lstStyle/>
          <a:p>
            <a:r>
              <a:rPr lang="en-US" b="1" dirty="0" smtClean="0"/>
              <a:t>Cybersecurity</a:t>
            </a:r>
            <a:endParaRPr lang="en-US" b="1" dirty="0"/>
          </a:p>
        </p:txBody>
      </p:sp>
      <p:sp>
        <p:nvSpPr>
          <p:cNvPr id="3" name="Content Placeholder 2"/>
          <p:cNvSpPr>
            <a:spLocks noGrp="1"/>
          </p:cNvSpPr>
          <p:nvPr>
            <p:ph idx="1"/>
          </p:nvPr>
        </p:nvSpPr>
        <p:spPr>
          <a:xfrm>
            <a:off x="0" y="792480"/>
            <a:ext cx="9144000" cy="6065520"/>
          </a:xfrm>
        </p:spPr>
        <p:txBody>
          <a:bodyPr>
            <a:normAutofit fontScale="70000" lnSpcReduction="20000"/>
          </a:bodyPr>
          <a:lstStyle/>
          <a:p>
            <a:r>
              <a:rPr lang="en-US" dirty="0"/>
              <a:t>Indiana University has outstanding Cybersecurity expertise on needed system security, which spans sensors to clouds. We also have top-class research in related privacy and policy issues</a:t>
            </a:r>
            <a:r>
              <a:rPr lang="en-US" dirty="0" smtClean="0"/>
              <a:t>.</a:t>
            </a:r>
          </a:p>
          <a:p>
            <a:r>
              <a:rPr lang="en-US" dirty="0" smtClean="0"/>
              <a:t>IUB</a:t>
            </a:r>
            <a:r>
              <a:rPr lang="en-US" dirty="0"/>
              <a:t> </a:t>
            </a:r>
            <a:r>
              <a:rPr lang="en-US" b="1" dirty="0"/>
              <a:t>School of Informatics and Computing</a:t>
            </a:r>
            <a:r>
              <a:rPr lang="en-US" dirty="0"/>
              <a:t> </a:t>
            </a:r>
            <a:r>
              <a:rPr lang="en-US" dirty="0" smtClean="0"/>
              <a:t>offers </a:t>
            </a:r>
            <a:r>
              <a:rPr lang="en-US" dirty="0"/>
              <a:t>a Masters and PhD program in Security Informatics. </a:t>
            </a:r>
            <a:r>
              <a:rPr lang="en-US" dirty="0" smtClean="0"/>
              <a:t>Its research covers:</a:t>
            </a:r>
          </a:p>
          <a:p>
            <a:pPr lvl="1" fontAlgn="base"/>
            <a:r>
              <a:rPr lang="en-US" dirty="0"/>
              <a:t>The intersection of security and society and economics;</a:t>
            </a:r>
          </a:p>
          <a:p>
            <a:pPr lvl="1" fontAlgn="base"/>
            <a:r>
              <a:rPr lang="en-US" dirty="0"/>
              <a:t>Security and privacy in peer-to-peer and social networks, network security, mobile computing security, usable security, accountable anonymity, anonymizing networks, and applied cryptography;</a:t>
            </a:r>
          </a:p>
          <a:p>
            <a:pPr lvl="1" fontAlgn="base"/>
            <a:r>
              <a:rPr lang="en-US" dirty="0"/>
              <a:t>Internet fraud infrastructures, computer networks security, cyber-fraud and censorship;</a:t>
            </a:r>
          </a:p>
          <a:p>
            <a:pPr lvl="1" fontAlgn="base"/>
            <a:r>
              <a:rPr lang="en-US" dirty="0"/>
              <a:t>Developing security protocols and mechanisms for wired and wireless infrastructures;</a:t>
            </a:r>
          </a:p>
          <a:p>
            <a:pPr lvl="1" fontAlgn="base"/>
            <a:r>
              <a:rPr lang="en-US" dirty="0"/>
              <a:t>Cryptography &amp; secure computation, probabilistic constructions and </a:t>
            </a:r>
            <a:r>
              <a:rPr lang="en-US" dirty="0" err="1"/>
              <a:t>combinatorics</a:t>
            </a:r>
            <a:r>
              <a:rPr lang="en-US" dirty="0"/>
              <a:t>, complexity theory, randomized &amp; approximation algorithms, distributed computing; and</a:t>
            </a:r>
          </a:p>
          <a:p>
            <a:pPr lvl="1" fontAlgn="base"/>
            <a:r>
              <a:rPr lang="en-US" dirty="0"/>
              <a:t>Privacy protection in Human Genome research, cloud and web security, software and system security</a:t>
            </a:r>
            <a:r>
              <a:rPr lang="en-US" dirty="0" smtClean="0"/>
              <a:t>.</a:t>
            </a:r>
          </a:p>
          <a:p>
            <a:pPr fontAlgn="base"/>
            <a:r>
              <a:rPr lang="en-US" dirty="0"/>
              <a:t>The Center for Applied Cybersecurity Research  works to enhance the security and integrity of information systems, technologies, and content by facilitating research and education informed by, and integrated with, the practice of information </a:t>
            </a:r>
            <a:r>
              <a:rPr lang="en-US" dirty="0" smtClean="0"/>
              <a:t>assurance.</a:t>
            </a:r>
          </a:p>
          <a:p>
            <a:pPr fontAlgn="base"/>
            <a:r>
              <a:rPr lang="en-US" dirty="0" smtClean="0"/>
              <a:t>Indiana </a:t>
            </a:r>
            <a:r>
              <a:rPr lang="en-US" dirty="0"/>
              <a:t>University is the national operator of the </a:t>
            </a:r>
            <a:r>
              <a:rPr lang="en-US" b="1" dirty="0"/>
              <a:t>REN-ISAC and the </a:t>
            </a:r>
            <a:r>
              <a:rPr lang="en-US" b="1" dirty="0" err="1"/>
              <a:t>GlobalNOC</a:t>
            </a:r>
            <a:r>
              <a:rPr lang="en-US" dirty="0"/>
              <a:t>, and as such has extraordinary relationships and expertise for any timely Cybersecurity intelligence that could affect IU’s and the national Research and Education Networks.</a:t>
            </a:r>
          </a:p>
          <a:p>
            <a:pPr lvl="1" fontAlgn="base"/>
            <a:r>
              <a:rPr lang="en-US" dirty="0"/>
              <a:t>The </a:t>
            </a:r>
            <a:r>
              <a:rPr lang="en-US" b="1" dirty="0"/>
              <a:t>REN-ISAC</a:t>
            </a:r>
            <a:r>
              <a:rPr lang="en-US" dirty="0"/>
              <a:t> mission is to aid and promote Cybersecurity operational protection and response within the research and higher education (R&amp;E) communities. </a:t>
            </a:r>
          </a:p>
          <a:p>
            <a:endParaRPr lang="en-US" dirty="0"/>
          </a:p>
        </p:txBody>
      </p:sp>
    </p:spTree>
    <p:extLst>
      <p:ext uri="{BB962C8B-B14F-4D97-AF65-F5344CB8AC3E}">
        <p14:creationId xmlns:p14="http://schemas.microsoft.com/office/powerpoint/2010/main" val="2687403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68048"/>
            <a:chOff x="0" y="0"/>
            <a:chExt cx="9144000" cy="6868048"/>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572000" y="6498716"/>
              <a:ext cx="3783152" cy="369332"/>
            </a:xfrm>
            <a:prstGeom prst="rect">
              <a:avLst/>
            </a:prstGeom>
          </p:spPr>
          <p:txBody>
            <a:bodyPr wrap="none">
              <a:spAutoFit/>
            </a:bodyPr>
            <a:lstStyle/>
            <a:p>
              <a:r>
                <a:rPr lang="en-US" dirty="0"/>
                <a:t>http://www.kpcb.com/internet-trends</a:t>
              </a: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415963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3957562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1429908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25</a:t>
            </a:fld>
            <a:endParaRPr lang="en-US"/>
          </a:p>
        </p:txBody>
      </p:sp>
      <p:pic>
        <p:nvPicPr>
          <p:cNvPr id="2" name="Picture 1"/>
          <p:cNvPicPr>
            <a:picLocks noChangeAspect="1"/>
          </p:cNvPicPr>
          <p:nvPr/>
        </p:nvPicPr>
        <p:blipFill>
          <a:blip r:embed="rId2"/>
          <a:stretch>
            <a:fillRect/>
          </a:stretch>
        </p:blipFill>
        <p:spPr>
          <a:xfrm>
            <a:off x="8681"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28897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26</a:t>
            </a:fld>
            <a:endParaRPr lang="en-US"/>
          </a:p>
        </p:txBody>
      </p:sp>
      <p:pic>
        <p:nvPicPr>
          <p:cNvPr id="5" name="Picture 4"/>
          <p:cNvPicPr>
            <a:picLocks noChangeAspect="1"/>
          </p:cNvPicPr>
          <p:nvPr/>
        </p:nvPicPr>
        <p:blipFill>
          <a:blip r:embed="rId2"/>
          <a:stretch>
            <a:fillRect/>
          </a:stretch>
        </p:blipFill>
        <p:spPr>
          <a:xfrm>
            <a:off x="-6752"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600814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ine 4"/>
          <p:cNvSpPr>
            <a:spLocks noChangeShapeType="1"/>
          </p:cNvSpPr>
          <p:nvPr/>
        </p:nvSpPr>
        <p:spPr bwMode="auto">
          <a:xfrm flipV="1">
            <a:off x="1639041" y="2032341"/>
            <a:ext cx="5192365" cy="1620730"/>
          </a:xfrm>
          <a:prstGeom prst="line">
            <a:avLst/>
          </a:prstGeom>
          <a:noFill/>
          <a:ln w="76200">
            <a:solidFill>
              <a:schemeClr val="tx1"/>
            </a:solidFill>
            <a:round/>
            <a:headEnd/>
            <a:tailEnd type="triangle" w="med" len="med"/>
          </a:ln>
          <a:effectLst/>
        </p:spPr>
        <p:txBody>
          <a:bodyPr/>
          <a:lstStyle/>
          <a:p>
            <a:endParaRPr lang="en-US"/>
          </a:p>
        </p:txBody>
      </p:sp>
      <p:sp>
        <p:nvSpPr>
          <p:cNvPr id="208" name="Line 2"/>
          <p:cNvSpPr>
            <a:spLocks noChangeShapeType="1"/>
          </p:cNvSpPr>
          <p:nvPr/>
        </p:nvSpPr>
        <p:spPr bwMode="auto">
          <a:xfrm flipV="1">
            <a:off x="3574922" y="2353468"/>
            <a:ext cx="3401520" cy="2701925"/>
          </a:xfrm>
          <a:prstGeom prst="line">
            <a:avLst/>
          </a:prstGeom>
          <a:noFill/>
          <a:ln w="76200">
            <a:solidFill>
              <a:schemeClr val="tx1"/>
            </a:solidFill>
            <a:round/>
            <a:headEnd/>
            <a:tailEnd type="triangle" w="med" len="med"/>
          </a:ln>
          <a:effectLst/>
        </p:spPr>
        <p:txBody>
          <a:bodyPr/>
          <a:lstStyle/>
          <a:p>
            <a:endParaRPr lang="en-US"/>
          </a:p>
        </p:txBody>
      </p:sp>
      <p:sp>
        <p:nvSpPr>
          <p:cNvPr id="1032194" name="Line 2"/>
          <p:cNvSpPr>
            <a:spLocks noChangeShapeType="1"/>
          </p:cNvSpPr>
          <p:nvPr/>
        </p:nvSpPr>
        <p:spPr bwMode="auto">
          <a:xfrm flipV="1">
            <a:off x="6711927" y="2667000"/>
            <a:ext cx="603273" cy="2582503"/>
          </a:xfrm>
          <a:prstGeom prst="line">
            <a:avLst/>
          </a:prstGeom>
          <a:noFill/>
          <a:ln w="76200">
            <a:solidFill>
              <a:schemeClr val="tx1"/>
            </a:solidFill>
            <a:round/>
            <a:headEnd/>
            <a:tailEnd type="triangle" w="med" len="med"/>
          </a:ln>
          <a:effectLst/>
        </p:spPr>
        <p:txBody>
          <a:bodyPr/>
          <a:lstStyle/>
          <a:p>
            <a:endParaRPr lang="en-US"/>
          </a:p>
        </p:txBody>
      </p:sp>
      <p:sp>
        <p:nvSpPr>
          <p:cNvPr id="1032195" name="Line 3"/>
          <p:cNvSpPr>
            <a:spLocks noChangeShapeType="1"/>
          </p:cNvSpPr>
          <p:nvPr/>
        </p:nvSpPr>
        <p:spPr bwMode="auto">
          <a:xfrm flipV="1">
            <a:off x="1584325" y="1904998"/>
            <a:ext cx="5197475" cy="14678"/>
          </a:xfrm>
          <a:prstGeom prst="line">
            <a:avLst/>
          </a:prstGeom>
          <a:noFill/>
          <a:ln w="76200">
            <a:solidFill>
              <a:schemeClr val="tx1"/>
            </a:solidFill>
            <a:round/>
            <a:headEnd/>
            <a:tailEnd type="triangle" w="med" len="med"/>
          </a:ln>
          <a:effectLst/>
        </p:spPr>
        <p:txBody>
          <a:bodyPr/>
          <a:lstStyle/>
          <a:p>
            <a:endParaRPr lang="en-US"/>
          </a:p>
        </p:txBody>
      </p:sp>
      <p:sp>
        <p:nvSpPr>
          <p:cNvPr id="1032196" name="Line 4"/>
          <p:cNvSpPr>
            <a:spLocks noChangeShapeType="1"/>
          </p:cNvSpPr>
          <p:nvPr/>
        </p:nvSpPr>
        <p:spPr bwMode="auto">
          <a:xfrm flipV="1">
            <a:off x="1280650" y="2133600"/>
            <a:ext cx="5638800" cy="3124200"/>
          </a:xfrm>
          <a:prstGeom prst="line">
            <a:avLst/>
          </a:prstGeom>
          <a:noFill/>
          <a:ln w="76200">
            <a:solidFill>
              <a:schemeClr val="tx1"/>
            </a:solidFill>
            <a:round/>
            <a:headEnd/>
            <a:tailEnd type="triangle" w="med" len="med"/>
          </a:ln>
          <a:effectLst/>
        </p:spPr>
        <p:txBody>
          <a:bodyPr/>
          <a:lstStyle/>
          <a:p>
            <a:endParaRPr lang="en-US"/>
          </a:p>
        </p:txBody>
      </p:sp>
      <p:pic>
        <p:nvPicPr>
          <p:cNvPr id="1032197" name="Picture 5"/>
          <p:cNvPicPr>
            <a:picLocks noChangeArrowheads="1"/>
          </p:cNvPicPr>
          <p:nvPr/>
        </p:nvPicPr>
        <p:blipFill>
          <a:blip r:embed="rId3"/>
          <a:srcRect/>
          <a:stretch>
            <a:fillRect/>
          </a:stretch>
        </p:blipFill>
        <p:spPr bwMode="auto">
          <a:xfrm flipH="1">
            <a:off x="1371600" y="533400"/>
            <a:ext cx="838200" cy="361950"/>
          </a:xfrm>
          <a:prstGeom prst="rect">
            <a:avLst/>
          </a:prstGeom>
          <a:noFill/>
          <a:ln w="12700">
            <a:noFill/>
            <a:miter lim="800000"/>
            <a:headEnd/>
            <a:tailEnd/>
          </a:ln>
          <a:effectLst/>
        </p:spPr>
      </p:pic>
      <p:pic>
        <p:nvPicPr>
          <p:cNvPr id="1032198" name="Picture 6"/>
          <p:cNvPicPr>
            <a:picLocks noChangeAspect="1" noChangeArrowheads="1"/>
          </p:cNvPicPr>
          <p:nvPr/>
        </p:nvPicPr>
        <p:blipFill>
          <a:blip r:embed="rId4" cstate="print"/>
          <a:srcRect/>
          <a:stretch>
            <a:fillRect/>
          </a:stretch>
        </p:blipFill>
        <p:spPr bwMode="auto">
          <a:xfrm>
            <a:off x="0" y="5526088"/>
            <a:ext cx="914400" cy="646112"/>
          </a:xfrm>
          <a:prstGeom prst="rect">
            <a:avLst/>
          </a:prstGeom>
          <a:noFill/>
        </p:spPr>
      </p:pic>
      <p:pic>
        <p:nvPicPr>
          <p:cNvPr id="1032199" name="Picture 7" descr="chapte13ii"/>
          <p:cNvPicPr>
            <a:picLocks noChangeAspect="1" noChangeArrowheads="1"/>
          </p:cNvPicPr>
          <p:nvPr/>
        </p:nvPicPr>
        <p:blipFill>
          <a:blip r:embed="rId5" cstate="print">
            <a:lum bright="12000" contrast="6000"/>
          </a:blip>
          <a:srcRect/>
          <a:stretch>
            <a:fillRect/>
          </a:stretch>
        </p:blipFill>
        <p:spPr bwMode="auto">
          <a:xfrm>
            <a:off x="1371600" y="6127750"/>
            <a:ext cx="476250" cy="730250"/>
          </a:xfrm>
          <a:prstGeom prst="rect">
            <a:avLst/>
          </a:prstGeom>
          <a:noFill/>
        </p:spPr>
      </p:pic>
      <p:pic>
        <p:nvPicPr>
          <p:cNvPr id="1032200" name="Picture 8"/>
          <p:cNvPicPr>
            <a:picLocks noChangeAspect="1" noChangeArrowheads="1"/>
          </p:cNvPicPr>
          <p:nvPr/>
        </p:nvPicPr>
        <p:blipFill>
          <a:blip r:embed="rId6"/>
          <a:srcRect/>
          <a:stretch>
            <a:fillRect/>
          </a:stretch>
        </p:blipFill>
        <p:spPr bwMode="auto">
          <a:xfrm>
            <a:off x="4876800" y="6170613"/>
            <a:ext cx="838200" cy="687387"/>
          </a:xfrm>
          <a:prstGeom prst="rect">
            <a:avLst/>
          </a:prstGeom>
          <a:noFill/>
        </p:spPr>
      </p:pic>
      <p:pic>
        <p:nvPicPr>
          <p:cNvPr id="1032201" name="Picture 9"/>
          <p:cNvPicPr>
            <a:picLocks noChangeAspect="1" noChangeArrowheads="1"/>
          </p:cNvPicPr>
          <p:nvPr/>
        </p:nvPicPr>
        <p:blipFill>
          <a:blip r:embed="rId7" cstate="print"/>
          <a:srcRect l="29417" t="-19330" r="28354" b="-2440"/>
          <a:stretch>
            <a:fillRect/>
          </a:stretch>
        </p:blipFill>
        <p:spPr bwMode="auto">
          <a:xfrm>
            <a:off x="0" y="4495800"/>
            <a:ext cx="838200" cy="533400"/>
          </a:xfrm>
          <a:prstGeom prst="rect">
            <a:avLst/>
          </a:prstGeom>
          <a:noFill/>
        </p:spPr>
      </p:pic>
      <p:pic>
        <p:nvPicPr>
          <p:cNvPr id="1032202" name="Picture 10"/>
          <p:cNvPicPr>
            <a:picLocks noChangeAspect="1" noChangeArrowheads="1"/>
          </p:cNvPicPr>
          <p:nvPr/>
        </p:nvPicPr>
        <p:blipFill>
          <a:blip r:embed="rId8"/>
          <a:srcRect/>
          <a:stretch>
            <a:fillRect/>
          </a:stretch>
        </p:blipFill>
        <p:spPr bwMode="auto">
          <a:xfrm>
            <a:off x="2438400" y="457200"/>
            <a:ext cx="609600" cy="555625"/>
          </a:xfrm>
          <a:prstGeom prst="rect">
            <a:avLst/>
          </a:prstGeom>
          <a:noFill/>
          <a:ln w="9525">
            <a:noFill/>
            <a:miter lim="800000"/>
            <a:headEnd/>
            <a:tailEnd/>
          </a:ln>
        </p:spPr>
      </p:pic>
      <p:grpSp>
        <p:nvGrpSpPr>
          <p:cNvPr id="2" name="Group 11"/>
          <p:cNvGrpSpPr>
            <a:grpSpLocks/>
          </p:cNvGrpSpPr>
          <p:nvPr/>
        </p:nvGrpSpPr>
        <p:grpSpPr bwMode="auto">
          <a:xfrm>
            <a:off x="0" y="6248400"/>
            <a:ext cx="1143000" cy="609600"/>
            <a:chOff x="506" y="717"/>
            <a:chExt cx="790" cy="445"/>
          </a:xfrm>
        </p:grpSpPr>
        <p:sp>
          <p:nvSpPr>
            <p:cNvPr id="1032204" name="Oval 12"/>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32205" name="Line 13"/>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1032206" name="Line 14"/>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1032207" name="Line 15"/>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1032208" name="Rectangle 16"/>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1032209" name="Rectangle 17"/>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0" name="Rectangle 18"/>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1032211" name="Rectangle 19"/>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1032212" name="Rectangle 20"/>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1032213" name="Rectangle 21"/>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1032214" name="Rectangle 22"/>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5" name="Rectangle 23"/>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6" name="Oval 24"/>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32217" name="Line 25"/>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1032218" name="Text Box 26"/>
            <p:cNvSpPr txBox="1">
              <a:spLocks noChangeArrowheads="1"/>
            </p:cNvSpPr>
            <p:nvPr/>
          </p:nvSpPr>
          <p:spPr bwMode="auto">
            <a:xfrm>
              <a:off x="506" y="873"/>
              <a:ext cx="790" cy="268"/>
            </a:xfrm>
            <a:prstGeom prst="rect">
              <a:avLst/>
            </a:prstGeom>
            <a:noFill/>
            <a:ln w="9525">
              <a:noFill/>
              <a:miter lim="800000"/>
              <a:headEnd/>
              <a:tailEnd/>
            </a:ln>
            <a:effectLst/>
          </p:spPr>
          <p:txBody>
            <a:bodyPr anchor="ctr">
              <a:spAutoFit/>
            </a:bodyPr>
            <a:lstStyle/>
            <a:p>
              <a:pPr eaLnBrk="0" hangingPunct="0"/>
              <a:r>
                <a:rPr kumimoji="1" lang="en-US" sz="1800"/>
                <a:t>Database</a:t>
              </a:r>
              <a:endParaRPr kumimoji="1" lang="en-US" sz="1800">
                <a:solidFill>
                  <a:schemeClr val="bg1"/>
                </a:solidFill>
              </a:endParaRPr>
            </a:p>
          </p:txBody>
        </p:sp>
      </p:grpSp>
      <p:grpSp>
        <p:nvGrpSpPr>
          <p:cNvPr id="3" name="Group 27"/>
          <p:cNvGrpSpPr>
            <a:grpSpLocks/>
          </p:cNvGrpSpPr>
          <p:nvPr/>
        </p:nvGrpSpPr>
        <p:grpSpPr bwMode="auto">
          <a:xfrm>
            <a:off x="6946900" y="6096000"/>
            <a:ext cx="685800" cy="762000"/>
            <a:chOff x="1968" y="576"/>
            <a:chExt cx="475" cy="528"/>
          </a:xfrm>
        </p:grpSpPr>
        <p:sp>
          <p:nvSpPr>
            <p:cNvPr id="1032220" name="Oval 28"/>
            <p:cNvSpPr>
              <a:spLocks noChangeArrowheads="1"/>
            </p:cNvSpPr>
            <p:nvPr/>
          </p:nvSpPr>
          <p:spPr bwMode="auto">
            <a:xfrm>
              <a:off x="1968"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1" name="Oval 29"/>
            <p:cNvSpPr>
              <a:spLocks noChangeArrowheads="1"/>
            </p:cNvSpPr>
            <p:nvPr/>
          </p:nvSpPr>
          <p:spPr bwMode="auto">
            <a:xfrm>
              <a:off x="2093"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2" name="Oval 30"/>
            <p:cNvSpPr>
              <a:spLocks noChangeArrowheads="1"/>
            </p:cNvSpPr>
            <p:nvPr/>
          </p:nvSpPr>
          <p:spPr bwMode="auto">
            <a:xfrm>
              <a:off x="2219"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3" name="Oval 31"/>
            <p:cNvSpPr>
              <a:spLocks noChangeArrowheads="1"/>
            </p:cNvSpPr>
            <p:nvPr/>
          </p:nvSpPr>
          <p:spPr bwMode="auto">
            <a:xfrm>
              <a:off x="2344"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4" name="Oval 32"/>
            <p:cNvSpPr>
              <a:spLocks noChangeArrowheads="1"/>
            </p:cNvSpPr>
            <p:nvPr/>
          </p:nvSpPr>
          <p:spPr bwMode="auto">
            <a:xfrm>
              <a:off x="1968"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5" name="Oval 33"/>
            <p:cNvSpPr>
              <a:spLocks noChangeArrowheads="1"/>
            </p:cNvSpPr>
            <p:nvPr/>
          </p:nvSpPr>
          <p:spPr bwMode="auto">
            <a:xfrm>
              <a:off x="2093"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6" name="Oval 34"/>
            <p:cNvSpPr>
              <a:spLocks noChangeArrowheads="1"/>
            </p:cNvSpPr>
            <p:nvPr/>
          </p:nvSpPr>
          <p:spPr bwMode="auto">
            <a:xfrm>
              <a:off x="2219"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7" name="Oval 35"/>
            <p:cNvSpPr>
              <a:spLocks noChangeArrowheads="1"/>
            </p:cNvSpPr>
            <p:nvPr/>
          </p:nvSpPr>
          <p:spPr bwMode="auto">
            <a:xfrm>
              <a:off x="2344"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8" name="Oval 36"/>
            <p:cNvSpPr>
              <a:spLocks noChangeArrowheads="1"/>
            </p:cNvSpPr>
            <p:nvPr/>
          </p:nvSpPr>
          <p:spPr bwMode="auto">
            <a:xfrm>
              <a:off x="1968"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9" name="Oval 37"/>
            <p:cNvSpPr>
              <a:spLocks noChangeArrowheads="1"/>
            </p:cNvSpPr>
            <p:nvPr/>
          </p:nvSpPr>
          <p:spPr bwMode="auto">
            <a:xfrm>
              <a:off x="2093"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0" name="Oval 38"/>
            <p:cNvSpPr>
              <a:spLocks noChangeArrowheads="1"/>
            </p:cNvSpPr>
            <p:nvPr/>
          </p:nvSpPr>
          <p:spPr bwMode="auto">
            <a:xfrm>
              <a:off x="2219"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1" name="Oval 39"/>
            <p:cNvSpPr>
              <a:spLocks noChangeArrowheads="1"/>
            </p:cNvSpPr>
            <p:nvPr/>
          </p:nvSpPr>
          <p:spPr bwMode="auto">
            <a:xfrm>
              <a:off x="2344"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2" name="Oval 40"/>
            <p:cNvSpPr>
              <a:spLocks noChangeArrowheads="1"/>
            </p:cNvSpPr>
            <p:nvPr/>
          </p:nvSpPr>
          <p:spPr bwMode="auto">
            <a:xfrm>
              <a:off x="1968"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3" name="Oval 41"/>
            <p:cNvSpPr>
              <a:spLocks noChangeArrowheads="1"/>
            </p:cNvSpPr>
            <p:nvPr/>
          </p:nvSpPr>
          <p:spPr bwMode="auto">
            <a:xfrm>
              <a:off x="2093"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4" name="Oval 42"/>
            <p:cNvSpPr>
              <a:spLocks noChangeArrowheads="1"/>
            </p:cNvSpPr>
            <p:nvPr/>
          </p:nvSpPr>
          <p:spPr bwMode="auto">
            <a:xfrm>
              <a:off x="2219"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5" name="Oval 43"/>
            <p:cNvSpPr>
              <a:spLocks noChangeArrowheads="1"/>
            </p:cNvSpPr>
            <p:nvPr/>
          </p:nvSpPr>
          <p:spPr bwMode="auto">
            <a:xfrm>
              <a:off x="2344"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6" name="Line 44"/>
            <p:cNvSpPr>
              <a:spLocks noChangeShapeType="1"/>
            </p:cNvSpPr>
            <p:nvPr/>
          </p:nvSpPr>
          <p:spPr bwMode="auto">
            <a:xfrm>
              <a:off x="2021" y="1055"/>
              <a:ext cx="369" cy="0"/>
            </a:xfrm>
            <a:prstGeom prst="line">
              <a:avLst/>
            </a:prstGeom>
            <a:noFill/>
            <a:ln w="28575">
              <a:solidFill>
                <a:srgbClr val="FF9999"/>
              </a:solidFill>
              <a:round/>
              <a:headEnd/>
              <a:tailEnd/>
            </a:ln>
            <a:effectLst/>
          </p:spPr>
          <p:txBody>
            <a:bodyPr wrap="none" anchor="ctr"/>
            <a:lstStyle/>
            <a:p>
              <a:endParaRPr lang="en-US"/>
            </a:p>
          </p:txBody>
        </p:sp>
        <p:sp>
          <p:nvSpPr>
            <p:cNvPr id="1032237" name="Line 45"/>
            <p:cNvSpPr>
              <a:spLocks noChangeShapeType="1"/>
            </p:cNvSpPr>
            <p:nvPr/>
          </p:nvSpPr>
          <p:spPr bwMode="auto">
            <a:xfrm>
              <a:off x="2021" y="909"/>
              <a:ext cx="369" cy="0"/>
            </a:xfrm>
            <a:prstGeom prst="line">
              <a:avLst/>
            </a:prstGeom>
            <a:noFill/>
            <a:ln w="28575">
              <a:solidFill>
                <a:srgbClr val="FF9999"/>
              </a:solidFill>
              <a:round/>
              <a:headEnd/>
              <a:tailEnd/>
            </a:ln>
            <a:effectLst/>
          </p:spPr>
          <p:txBody>
            <a:bodyPr wrap="none" anchor="ctr"/>
            <a:lstStyle/>
            <a:p>
              <a:endParaRPr lang="en-US"/>
            </a:p>
          </p:txBody>
        </p:sp>
        <p:sp>
          <p:nvSpPr>
            <p:cNvPr id="1032238" name="Line 46"/>
            <p:cNvSpPr>
              <a:spLocks noChangeShapeType="1"/>
            </p:cNvSpPr>
            <p:nvPr/>
          </p:nvSpPr>
          <p:spPr bwMode="auto">
            <a:xfrm>
              <a:off x="2021" y="764"/>
              <a:ext cx="369" cy="0"/>
            </a:xfrm>
            <a:prstGeom prst="line">
              <a:avLst/>
            </a:prstGeom>
            <a:noFill/>
            <a:ln w="28575">
              <a:solidFill>
                <a:srgbClr val="FF9999"/>
              </a:solidFill>
              <a:round/>
              <a:headEnd/>
              <a:tailEnd/>
            </a:ln>
            <a:effectLst/>
          </p:spPr>
          <p:txBody>
            <a:bodyPr wrap="none" anchor="ctr"/>
            <a:lstStyle/>
            <a:p>
              <a:endParaRPr lang="en-US"/>
            </a:p>
          </p:txBody>
        </p:sp>
        <p:sp>
          <p:nvSpPr>
            <p:cNvPr id="1032239" name="Line 47"/>
            <p:cNvSpPr>
              <a:spLocks noChangeShapeType="1"/>
            </p:cNvSpPr>
            <p:nvPr/>
          </p:nvSpPr>
          <p:spPr bwMode="auto">
            <a:xfrm>
              <a:off x="2021" y="619"/>
              <a:ext cx="369" cy="0"/>
            </a:xfrm>
            <a:prstGeom prst="line">
              <a:avLst/>
            </a:prstGeom>
            <a:noFill/>
            <a:ln w="28575">
              <a:solidFill>
                <a:srgbClr val="FF9999"/>
              </a:solidFill>
              <a:round/>
              <a:headEnd/>
              <a:tailEnd/>
            </a:ln>
            <a:effectLst/>
          </p:spPr>
          <p:txBody>
            <a:bodyPr wrap="none" anchor="ctr"/>
            <a:lstStyle/>
            <a:p>
              <a:endParaRPr lang="en-US"/>
            </a:p>
          </p:txBody>
        </p:sp>
        <p:sp>
          <p:nvSpPr>
            <p:cNvPr id="1032240" name="Line 48"/>
            <p:cNvSpPr>
              <a:spLocks noChangeShapeType="1"/>
            </p:cNvSpPr>
            <p:nvPr/>
          </p:nvSpPr>
          <p:spPr bwMode="auto">
            <a:xfrm flipV="1">
              <a:off x="2390" y="619"/>
              <a:ext cx="0" cy="449"/>
            </a:xfrm>
            <a:prstGeom prst="line">
              <a:avLst/>
            </a:prstGeom>
            <a:noFill/>
            <a:ln w="28575">
              <a:solidFill>
                <a:srgbClr val="FF9999"/>
              </a:solidFill>
              <a:round/>
              <a:headEnd/>
              <a:tailEnd/>
            </a:ln>
            <a:effectLst/>
          </p:spPr>
          <p:txBody>
            <a:bodyPr wrap="none" anchor="ctr"/>
            <a:lstStyle/>
            <a:p>
              <a:endParaRPr lang="en-US"/>
            </a:p>
          </p:txBody>
        </p:sp>
        <p:sp>
          <p:nvSpPr>
            <p:cNvPr id="1032241" name="Line 49"/>
            <p:cNvSpPr>
              <a:spLocks noChangeShapeType="1"/>
            </p:cNvSpPr>
            <p:nvPr/>
          </p:nvSpPr>
          <p:spPr bwMode="auto">
            <a:xfrm flipV="1">
              <a:off x="2267" y="624"/>
              <a:ext cx="0" cy="444"/>
            </a:xfrm>
            <a:prstGeom prst="line">
              <a:avLst/>
            </a:prstGeom>
            <a:noFill/>
            <a:ln w="28575">
              <a:solidFill>
                <a:srgbClr val="FF9999"/>
              </a:solidFill>
              <a:round/>
              <a:headEnd/>
              <a:tailEnd/>
            </a:ln>
            <a:effectLst/>
          </p:spPr>
          <p:txBody>
            <a:bodyPr wrap="none" anchor="ctr"/>
            <a:lstStyle/>
            <a:p>
              <a:endParaRPr lang="en-US"/>
            </a:p>
          </p:txBody>
        </p:sp>
        <p:sp>
          <p:nvSpPr>
            <p:cNvPr id="1032242" name="Line 50"/>
            <p:cNvSpPr>
              <a:spLocks noChangeShapeType="1"/>
            </p:cNvSpPr>
            <p:nvPr/>
          </p:nvSpPr>
          <p:spPr bwMode="auto">
            <a:xfrm flipV="1">
              <a:off x="2144" y="624"/>
              <a:ext cx="0" cy="432"/>
            </a:xfrm>
            <a:prstGeom prst="line">
              <a:avLst/>
            </a:prstGeom>
            <a:noFill/>
            <a:ln w="28575">
              <a:solidFill>
                <a:srgbClr val="FF9999"/>
              </a:solidFill>
              <a:round/>
              <a:headEnd/>
              <a:tailEnd/>
            </a:ln>
            <a:effectLst/>
          </p:spPr>
          <p:txBody>
            <a:bodyPr wrap="none" anchor="ctr"/>
            <a:lstStyle/>
            <a:p>
              <a:endParaRPr lang="en-US"/>
            </a:p>
          </p:txBody>
        </p:sp>
        <p:sp>
          <p:nvSpPr>
            <p:cNvPr id="1032243" name="Line 51"/>
            <p:cNvSpPr>
              <a:spLocks noChangeShapeType="1"/>
            </p:cNvSpPr>
            <p:nvPr/>
          </p:nvSpPr>
          <p:spPr bwMode="auto">
            <a:xfrm flipV="1">
              <a:off x="2021" y="619"/>
              <a:ext cx="0" cy="437"/>
            </a:xfrm>
            <a:prstGeom prst="line">
              <a:avLst/>
            </a:prstGeom>
            <a:noFill/>
            <a:ln w="28575">
              <a:solidFill>
                <a:srgbClr val="FF9999"/>
              </a:solidFill>
              <a:round/>
              <a:headEnd/>
              <a:tailEnd/>
            </a:ln>
            <a:effectLst/>
          </p:spPr>
          <p:txBody>
            <a:bodyPr wrap="none" anchor="ctr"/>
            <a:lstStyle/>
            <a:p>
              <a:endParaRPr lang="en-US"/>
            </a:p>
          </p:txBody>
        </p:sp>
      </p:grpSp>
      <p:pic>
        <p:nvPicPr>
          <p:cNvPr id="1032244" name="Picture 52"/>
          <p:cNvPicPr>
            <a:picLocks noChangeAspect="1" noChangeArrowheads="1"/>
          </p:cNvPicPr>
          <p:nvPr/>
        </p:nvPicPr>
        <p:blipFill>
          <a:blip r:embed="rId9" cstate="print"/>
          <a:srcRect/>
          <a:stretch>
            <a:fillRect/>
          </a:stretch>
        </p:blipFill>
        <p:spPr bwMode="auto">
          <a:xfrm>
            <a:off x="3429000" y="457200"/>
            <a:ext cx="685800" cy="557213"/>
          </a:xfrm>
          <a:prstGeom prst="rect">
            <a:avLst/>
          </a:prstGeom>
          <a:noFill/>
          <a:ln w="9525">
            <a:noFill/>
            <a:miter lim="800000"/>
            <a:headEnd/>
            <a:tailEnd/>
          </a:ln>
        </p:spPr>
      </p:pic>
      <p:pic>
        <p:nvPicPr>
          <p:cNvPr id="1032245" name="Picture 53"/>
          <p:cNvPicPr>
            <a:picLocks noChangeAspect="1" noChangeArrowheads="1"/>
          </p:cNvPicPr>
          <p:nvPr/>
        </p:nvPicPr>
        <p:blipFill>
          <a:blip r:embed="rId10"/>
          <a:srcRect/>
          <a:stretch>
            <a:fillRect/>
          </a:stretch>
        </p:blipFill>
        <p:spPr bwMode="auto">
          <a:xfrm>
            <a:off x="0" y="3962400"/>
            <a:ext cx="590550" cy="609600"/>
          </a:xfrm>
          <a:prstGeom prst="rect">
            <a:avLst/>
          </a:prstGeom>
          <a:noFill/>
        </p:spPr>
      </p:pic>
      <p:pic>
        <p:nvPicPr>
          <p:cNvPr id="1032246" name="Picture 54"/>
          <p:cNvPicPr>
            <a:picLocks noChangeAspect="1" noChangeArrowheads="1"/>
          </p:cNvPicPr>
          <p:nvPr/>
        </p:nvPicPr>
        <p:blipFill>
          <a:blip r:embed="rId11"/>
          <a:srcRect/>
          <a:stretch>
            <a:fillRect/>
          </a:stretch>
        </p:blipFill>
        <p:spPr bwMode="auto">
          <a:xfrm>
            <a:off x="3733800" y="6172200"/>
            <a:ext cx="609600" cy="547688"/>
          </a:xfrm>
          <a:prstGeom prst="rect">
            <a:avLst/>
          </a:prstGeom>
          <a:noFill/>
          <a:ln w="9525">
            <a:noFill/>
            <a:miter lim="800000"/>
            <a:headEnd/>
            <a:tailEnd/>
          </a:ln>
          <a:effectLst/>
        </p:spPr>
      </p:pic>
      <p:pic>
        <p:nvPicPr>
          <p:cNvPr id="1032247" name="Picture 55"/>
          <p:cNvPicPr>
            <a:picLocks noChangeAspect="1" noChangeArrowheads="1"/>
          </p:cNvPicPr>
          <p:nvPr/>
        </p:nvPicPr>
        <p:blipFill>
          <a:blip r:embed="rId12"/>
          <a:srcRect/>
          <a:stretch>
            <a:fillRect/>
          </a:stretch>
        </p:blipFill>
        <p:spPr bwMode="auto">
          <a:xfrm>
            <a:off x="0" y="1447800"/>
            <a:ext cx="762000" cy="531813"/>
          </a:xfrm>
          <a:prstGeom prst="rect">
            <a:avLst/>
          </a:prstGeom>
          <a:noFill/>
          <a:ln w="9525">
            <a:noFill/>
            <a:miter lim="800000"/>
            <a:headEnd/>
            <a:tailEnd/>
          </a:ln>
          <a:effectLst/>
        </p:spPr>
      </p:pic>
      <p:pic>
        <p:nvPicPr>
          <p:cNvPr id="1032248" name="Picture 56"/>
          <p:cNvPicPr>
            <a:picLocks noChangeAspect="1" noChangeArrowheads="1"/>
          </p:cNvPicPr>
          <p:nvPr/>
        </p:nvPicPr>
        <p:blipFill>
          <a:blip r:embed="rId13"/>
          <a:srcRect/>
          <a:stretch>
            <a:fillRect/>
          </a:stretch>
        </p:blipFill>
        <p:spPr bwMode="auto">
          <a:xfrm>
            <a:off x="4343400" y="6172200"/>
            <a:ext cx="441325" cy="685800"/>
          </a:xfrm>
          <a:prstGeom prst="rect">
            <a:avLst/>
          </a:prstGeom>
          <a:noFill/>
          <a:ln w="9525" algn="ctr">
            <a:noFill/>
            <a:miter lim="800000"/>
            <a:headEnd/>
            <a:tailEnd/>
          </a:ln>
          <a:effectLst/>
        </p:spPr>
      </p:pic>
      <p:pic>
        <p:nvPicPr>
          <p:cNvPr id="1032249" name="Picture 57"/>
          <p:cNvPicPr>
            <a:picLocks noChangeAspect="1" noChangeArrowheads="1"/>
          </p:cNvPicPr>
          <p:nvPr/>
        </p:nvPicPr>
        <p:blipFill>
          <a:blip r:embed="rId14"/>
          <a:srcRect/>
          <a:stretch>
            <a:fillRect/>
          </a:stretch>
        </p:blipFill>
        <p:spPr bwMode="auto">
          <a:xfrm>
            <a:off x="1905000" y="6172200"/>
            <a:ext cx="530225" cy="685800"/>
          </a:xfrm>
          <a:prstGeom prst="rect">
            <a:avLst/>
          </a:prstGeom>
          <a:noFill/>
          <a:ln w="9525" algn="ctr">
            <a:noFill/>
            <a:miter lim="800000"/>
            <a:headEnd/>
            <a:tailEnd/>
          </a:ln>
          <a:effectLst/>
        </p:spPr>
      </p:pic>
      <p:pic>
        <p:nvPicPr>
          <p:cNvPr id="1032250" name="Picture 58"/>
          <p:cNvPicPr>
            <a:picLocks noChangeAspect="1" noChangeArrowheads="1"/>
          </p:cNvPicPr>
          <p:nvPr/>
        </p:nvPicPr>
        <p:blipFill>
          <a:blip r:embed="rId15"/>
          <a:srcRect/>
          <a:stretch>
            <a:fillRect/>
          </a:stretch>
        </p:blipFill>
        <p:spPr bwMode="auto">
          <a:xfrm>
            <a:off x="0" y="2133600"/>
            <a:ext cx="766763" cy="501650"/>
          </a:xfrm>
          <a:prstGeom prst="rect">
            <a:avLst/>
          </a:prstGeom>
          <a:noFill/>
          <a:ln w="9525" algn="ctr">
            <a:noFill/>
            <a:miter lim="800000"/>
            <a:headEnd/>
            <a:tailEnd/>
          </a:ln>
          <a:effectLst/>
        </p:spPr>
      </p:pic>
      <p:sp>
        <p:nvSpPr>
          <p:cNvPr id="1032251" name="AutoShape 59"/>
          <p:cNvSpPr>
            <a:spLocks noChangeArrowheads="1"/>
          </p:cNvSpPr>
          <p:nvPr/>
        </p:nvSpPr>
        <p:spPr bwMode="auto">
          <a:xfrm rot="-2866024">
            <a:off x="975519" y="5796756"/>
            <a:ext cx="390525" cy="360363"/>
          </a:xfrm>
          <a:prstGeom prst="flowChartDelay">
            <a:avLst/>
          </a:prstGeom>
          <a:noFill/>
          <a:ln w="9525" algn="ctr">
            <a:solidFill>
              <a:schemeClr val="tx1"/>
            </a:solidFill>
            <a:miter lim="800000"/>
            <a:headEnd/>
            <a:tailEnd/>
          </a:ln>
          <a:effectLst/>
        </p:spPr>
        <p:txBody>
          <a:bodyPr wrap="none" anchor="ctr">
            <a:spAutoFit/>
          </a:bodyPr>
          <a:lstStyle/>
          <a:p>
            <a:r>
              <a:rPr lang="en-US" sz="1200"/>
              <a:t>SS</a:t>
            </a:r>
          </a:p>
        </p:txBody>
      </p:sp>
      <p:sp>
        <p:nvSpPr>
          <p:cNvPr id="1032252" name="AutoShape 60"/>
          <p:cNvSpPr>
            <a:spLocks noChangeArrowheads="1"/>
          </p:cNvSpPr>
          <p:nvPr/>
        </p:nvSpPr>
        <p:spPr bwMode="auto">
          <a:xfrm rot="16200000">
            <a:off x="1450182"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3" name="AutoShape 61"/>
          <p:cNvSpPr>
            <a:spLocks noChangeArrowheads="1"/>
          </p:cNvSpPr>
          <p:nvPr/>
        </p:nvSpPr>
        <p:spPr bwMode="auto">
          <a:xfrm rot="16200000">
            <a:off x="2023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4" name="AutoShape 62"/>
          <p:cNvSpPr>
            <a:spLocks noChangeArrowheads="1"/>
          </p:cNvSpPr>
          <p:nvPr/>
        </p:nvSpPr>
        <p:spPr bwMode="auto">
          <a:xfrm rot="16200000">
            <a:off x="3852069" y="5596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5" name="AutoShape 63"/>
          <p:cNvSpPr>
            <a:spLocks noChangeArrowheads="1"/>
          </p:cNvSpPr>
          <p:nvPr/>
        </p:nvSpPr>
        <p:spPr bwMode="auto">
          <a:xfrm rot="16200000">
            <a:off x="4309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6" name="AutoShape 64"/>
          <p:cNvSpPr>
            <a:spLocks noChangeArrowheads="1"/>
          </p:cNvSpPr>
          <p:nvPr/>
        </p:nvSpPr>
        <p:spPr bwMode="auto">
          <a:xfrm rot="16200000">
            <a:off x="5071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7" name="AutoShape 65"/>
          <p:cNvSpPr>
            <a:spLocks noChangeArrowheads="1"/>
          </p:cNvSpPr>
          <p:nvPr/>
        </p:nvSpPr>
        <p:spPr bwMode="auto">
          <a:xfrm rot="16200000">
            <a:off x="7094934" y="5622295"/>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pic>
        <p:nvPicPr>
          <p:cNvPr id="1032258" name="Picture 66"/>
          <p:cNvPicPr>
            <a:picLocks noChangeAspect="1" noChangeArrowheads="1"/>
          </p:cNvPicPr>
          <p:nvPr/>
        </p:nvPicPr>
        <p:blipFill>
          <a:blip r:embed="rId16"/>
          <a:srcRect/>
          <a:stretch>
            <a:fillRect/>
          </a:stretch>
        </p:blipFill>
        <p:spPr bwMode="auto">
          <a:xfrm>
            <a:off x="0" y="3352800"/>
            <a:ext cx="838200" cy="566738"/>
          </a:xfrm>
          <a:prstGeom prst="rect">
            <a:avLst/>
          </a:prstGeom>
          <a:noFill/>
          <a:ln w="9525" algn="ctr">
            <a:noFill/>
            <a:miter lim="800000"/>
            <a:headEnd/>
            <a:tailEnd/>
          </a:ln>
          <a:effectLst/>
        </p:spPr>
      </p:pic>
      <p:pic>
        <p:nvPicPr>
          <p:cNvPr id="1032259" name="Picture 67" descr="via2"/>
          <p:cNvPicPr>
            <a:picLocks noChangeAspect="1" noChangeArrowheads="1"/>
          </p:cNvPicPr>
          <p:nvPr/>
        </p:nvPicPr>
        <p:blipFill>
          <a:blip r:embed="rId17"/>
          <a:srcRect/>
          <a:stretch>
            <a:fillRect/>
          </a:stretch>
        </p:blipFill>
        <p:spPr bwMode="auto">
          <a:xfrm rot="2924733">
            <a:off x="7835106" y="1080294"/>
            <a:ext cx="484188" cy="609600"/>
          </a:xfrm>
          <a:prstGeom prst="rect">
            <a:avLst/>
          </a:prstGeom>
          <a:noFill/>
        </p:spPr>
      </p:pic>
      <p:pic>
        <p:nvPicPr>
          <p:cNvPr id="1032260" name="Picture 68" descr="B_OEQ127"/>
          <p:cNvPicPr>
            <a:picLocks noChangeAspect="1" noChangeArrowheads="1"/>
          </p:cNvPicPr>
          <p:nvPr/>
        </p:nvPicPr>
        <p:blipFill>
          <a:blip r:embed="rId18"/>
          <a:srcRect/>
          <a:stretch>
            <a:fillRect/>
          </a:stretch>
        </p:blipFill>
        <p:spPr bwMode="auto">
          <a:xfrm rot="2730464">
            <a:off x="8396288" y="1738312"/>
            <a:ext cx="528638" cy="557213"/>
          </a:xfrm>
          <a:prstGeom prst="rect">
            <a:avLst/>
          </a:prstGeom>
          <a:noFill/>
        </p:spPr>
      </p:pic>
      <p:pic>
        <p:nvPicPr>
          <p:cNvPr id="1032261" name="Picture 69" descr="rocketebook"/>
          <p:cNvPicPr>
            <a:picLocks noChangeAspect="1" noChangeArrowheads="1"/>
          </p:cNvPicPr>
          <p:nvPr/>
        </p:nvPicPr>
        <p:blipFill>
          <a:blip r:embed="rId19"/>
          <a:srcRect/>
          <a:stretch>
            <a:fillRect/>
          </a:stretch>
        </p:blipFill>
        <p:spPr bwMode="auto">
          <a:xfrm>
            <a:off x="8612188" y="914400"/>
            <a:ext cx="531812" cy="712788"/>
          </a:xfrm>
          <a:prstGeom prst="rect">
            <a:avLst/>
          </a:prstGeom>
          <a:noFill/>
          <a:ln w="9525">
            <a:noFill/>
            <a:miter lim="800000"/>
            <a:headEnd/>
            <a:tailEnd/>
          </a:ln>
          <a:effectLst/>
        </p:spPr>
      </p:pic>
      <p:sp>
        <p:nvSpPr>
          <p:cNvPr id="1032262" name="Oval 70"/>
          <p:cNvSpPr>
            <a:spLocks noChangeArrowheads="1"/>
          </p:cNvSpPr>
          <p:nvPr/>
        </p:nvSpPr>
        <p:spPr bwMode="auto">
          <a:xfrm rot="2650181">
            <a:off x="6629400" y="1828800"/>
            <a:ext cx="2514600" cy="617538"/>
          </a:xfrm>
          <a:prstGeom prst="ellipse">
            <a:avLst/>
          </a:prstGeom>
          <a:solidFill>
            <a:schemeClr val="bg1">
              <a:lumMod val="85000"/>
            </a:schemeClr>
          </a:solidFill>
          <a:ln w="9525" algn="ctr">
            <a:solidFill>
              <a:schemeClr val="tx1"/>
            </a:solidFill>
            <a:round/>
            <a:headEnd/>
            <a:tailEnd/>
          </a:ln>
          <a:effectLst/>
        </p:spPr>
        <p:txBody>
          <a:bodyPr wrap="none" anchor="ctr"/>
          <a:lstStyle/>
          <a:p>
            <a:pPr algn="ctr"/>
            <a:r>
              <a:rPr lang="en-US" sz="2400"/>
              <a:t>Portal</a:t>
            </a:r>
          </a:p>
        </p:txBody>
      </p:sp>
      <p:sp>
        <p:nvSpPr>
          <p:cNvPr id="1032263" name="Text Box 71"/>
          <p:cNvSpPr txBox="1">
            <a:spLocks noChangeArrowheads="1"/>
          </p:cNvSpPr>
          <p:nvPr/>
        </p:nvSpPr>
        <p:spPr bwMode="auto">
          <a:xfrm>
            <a:off x="7489765" y="4025799"/>
            <a:ext cx="1713707" cy="1815882"/>
          </a:xfrm>
          <a:prstGeom prst="rect">
            <a:avLst/>
          </a:prstGeom>
          <a:noFill/>
          <a:ln w="9525" algn="ctr">
            <a:noFill/>
            <a:miter lim="800000"/>
            <a:headEnd/>
            <a:tailEnd/>
          </a:ln>
          <a:effectLst/>
        </p:spPr>
        <p:txBody>
          <a:bodyPr wrap="square">
            <a:spAutoFit/>
          </a:bodyPr>
          <a:lstStyle/>
          <a:p>
            <a:r>
              <a:rPr lang="en-US" sz="1600" b="1" dirty="0" smtClean="0"/>
              <a:t>SS: </a:t>
            </a:r>
            <a:r>
              <a:rPr lang="en-US" sz="1600" dirty="0" smtClean="0"/>
              <a:t>Sensor </a:t>
            </a:r>
            <a:r>
              <a:rPr lang="en-US" sz="1600" dirty="0"/>
              <a:t>or Data</a:t>
            </a:r>
          </a:p>
          <a:p>
            <a:r>
              <a:rPr lang="en-US" sz="1600" dirty="0"/>
              <a:t>Interchange</a:t>
            </a:r>
          </a:p>
          <a:p>
            <a:r>
              <a:rPr lang="en-US" sz="1600" dirty="0" smtClean="0"/>
              <a:t>Service</a:t>
            </a:r>
          </a:p>
          <a:p>
            <a:r>
              <a:rPr lang="en-US" sz="1600" b="1" dirty="0" smtClean="0"/>
              <a:t>Workflow </a:t>
            </a:r>
            <a:r>
              <a:rPr lang="en-US" sz="1600" dirty="0" smtClean="0"/>
              <a:t>through multiple filter/discovery clouds</a:t>
            </a:r>
          </a:p>
        </p:txBody>
      </p:sp>
      <p:sp>
        <p:nvSpPr>
          <p:cNvPr id="1032264" name="Rectangle 72"/>
          <p:cNvSpPr>
            <a:spLocks noChangeArrowheads="1"/>
          </p:cNvSpPr>
          <p:nvPr/>
        </p:nvSpPr>
        <p:spPr bwMode="auto">
          <a:xfrm>
            <a:off x="0" y="5001310"/>
            <a:ext cx="955711"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t>Another</a:t>
            </a:r>
            <a:br>
              <a:rPr lang="en-US" dirty="0"/>
            </a:br>
            <a:r>
              <a:rPr lang="en-US" dirty="0" smtClean="0"/>
              <a:t>Cloud</a:t>
            </a:r>
            <a:endParaRPr lang="en-US" dirty="0"/>
          </a:p>
        </p:txBody>
      </p:sp>
      <p:sp>
        <p:nvSpPr>
          <p:cNvPr id="1032265" name="Text Box 73"/>
          <p:cNvSpPr txBox="1">
            <a:spLocks noChangeArrowheads="1"/>
          </p:cNvSpPr>
          <p:nvPr/>
        </p:nvSpPr>
        <p:spPr bwMode="auto">
          <a:xfrm>
            <a:off x="179388" y="115888"/>
            <a:ext cx="8859837" cy="366712"/>
          </a:xfrm>
          <a:prstGeom prst="rect">
            <a:avLst/>
          </a:prstGeom>
          <a:noFill/>
          <a:ln w="9525">
            <a:noFill/>
            <a:miter lim="800000"/>
            <a:headEnd/>
            <a:tailEnd/>
          </a:ln>
          <a:effectLst/>
        </p:spPr>
        <p:txBody>
          <a:bodyPr wrap="none">
            <a:spAutoFit/>
          </a:bodyPr>
          <a:lstStyle/>
          <a:p>
            <a:pPr algn="l"/>
            <a:r>
              <a:rPr lang="en-US" sz="1800" b="1" dirty="0">
                <a:latin typeface="Arial" pitchFamily="34" charset="0"/>
              </a:rPr>
              <a:t>Raw Data </a:t>
            </a:r>
            <a:r>
              <a:rPr lang="en-US" sz="1800" b="1" dirty="0">
                <a:latin typeface="Arial" pitchFamily="34" charset="0"/>
                <a:sym typeface="Wingdings" pitchFamily="2" charset="2"/>
              </a:rPr>
              <a:t>     Data    Information     Knowledge      Wisdom    </a:t>
            </a:r>
            <a:r>
              <a:rPr lang="en-US" sz="1800" b="1" dirty="0">
                <a:latin typeface="Arial" pitchFamily="34" charset="0"/>
              </a:rPr>
              <a:t>Decisions</a:t>
            </a:r>
          </a:p>
        </p:txBody>
      </p:sp>
      <p:sp>
        <p:nvSpPr>
          <p:cNvPr id="1032266" name="AutoShape 74"/>
          <p:cNvSpPr>
            <a:spLocks noChangeArrowheads="1"/>
          </p:cNvSpPr>
          <p:nvPr/>
        </p:nvSpPr>
        <p:spPr bwMode="auto">
          <a:xfrm rot="5400000">
            <a:off x="25566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67" name="AutoShape 75"/>
          <p:cNvSpPr>
            <a:spLocks noChangeArrowheads="1"/>
          </p:cNvSpPr>
          <p:nvPr/>
        </p:nvSpPr>
        <p:spPr bwMode="auto">
          <a:xfrm rot="5400000">
            <a:off x="1566069" y="1024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68" name="Rectangle 76"/>
          <p:cNvSpPr>
            <a:spLocks noChangeArrowheads="1"/>
          </p:cNvSpPr>
          <p:nvPr/>
        </p:nvSpPr>
        <p:spPr bwMode="auto">
          <a:xfrm>
            <a:off x="0" y="2743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a:t>Another</a:t>
            </a:r>
            <a:br>
              <a:rPr lang="en-US"/>
            </a:br>
            <a:r>
              <a:rPr lang="en-US"/>
              <a:t>Service</a:t>
            </a:r>
          </a:p>
        </p:txBody>
      </p:sp>
      <p:sp>
        <p:nvSpPr>
          <p:cNvPr id="1032269" name="AutoShape 77"/>
          <p:cNvSpPr>
            <a:spLocks noChangeArrowheads="1"/>
          </p:cNvSpPr>
          <p:nvPr/>
        </p:nvSpPr>
        <p:spPr bwMode="auto">
          <a:xfrm rot="5400000">
            <a:off x="35472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70" name="Rectangle 78"/>
          <p:cNvSpPr>
            <a:spLocks noChangeArrowheads="1"/>
          </p:cNvSpPr>
          <p:nvPr/>
        </p:nvSpPr>
        <p:spPr bwMode="auto">
          <a:xfrm>
            <a:off x="0" y="838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t>Another</a:t>
            </a:r>
            <a:br>
              <a:rPr lang="en-US" dirty="0"/>
            </a:br>
            <a:r>
              <a:rPr lang="en-US" dirty="0"/>
              <a:t>Grid</a:t>
            </a:r>
          </a:p>
        </p:txBody>
      </p:sp>
      <p:sp>
        <p:nvSpPr>
          <p:cNvPr id="1032271" name="AutoShape 79"/>
          <p:cNvSpPr>
            <a:spLocks noChangeArrowheads="1"/>
          </p:cNvSpPr>
          <p:nvPr/>
        </p:nvSpPr>
        <p:spPr bwMode="auto">
          <a:xfrm rot="5400000">
            <a:off x="4842669" y="11501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t>SS</a:t>
            </a:r>
          </a:p>
        </p:txBody>
      </p:sp>
      <p:grpSp>
        <p:nvGrpSpPr>
          <p:cNvPr id="4" name="Group 81"/>
          <p:cNvGrpSpPr>
            <a:grpSpLocks/>
          </p:cNvGrpSpPr>
          <p:nvPr/>
        </p:nvGrpSpPr>
        <p:grpSpPr bwMode="auto">
          <a:xfrm>
            <a:off x="990600" y="1198563"/>
            <a:ext cx="533400" cy="4537075"/>
            <a:chOff x="624" y="755"/>
            <a:chExt cx="336" cy="2858"/>
          </a:xfrm>
        </p:grpSpPr>
        <p:sp>
          <p:nvSpPr>
            <p:cNvPr id="1032274" name="AutoShape 82"/>
            <p:cNvSpPr>
              <a:spLocks noChangeArrowheads="1"/>
            </p:cNvSpPr>
            <p:nvPr/>
          </p:nvSpPr>
          <p:spPr bwMode="auto">
            <a:xfrm rot="2360223">
              <a:off x="693" y="755"/>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5" name="AutoShape 83"/>
            <p:cNvSpPr>
              <a:spLocks noChangeArrowheads="1"/>
            </p:cNvSpPr>
            <p:nvPr/>
          </p:nvSpPr>
          <p:spPr bwMode="auto">
            <a:xfrm>
              <a:off x="624" y="1109"/>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t>SS</a:t>
              </a:r>
            </a:p>
          </p:txBody>
        </p:sp>
        <p:sp>
          <p:nvSpPr>
            <p:cNvPr id="1032276" name="AutoShape 84"/>
            <p:cNvSpPr>
              <a:spLocks noChangeArrowheads="1"/>
            </p:cNvSpPr>
            <p:nvPr/>
          </p:nvSpPr>
          <p:spPr bwMode="auto">
            <a:xfrm>
              <a:off x="624" y="148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7" name="AutoShape 85"/>
            <p:cNvSpPr>
              <a:spLocks noChangeArrowheads="1"/>
            </p:cNvSpPr>
            <p:nvPr/>
          </p:nvSpPr>
          <p:spPr bwMode="auto">
            <a:xfrm>
              <a:off x="624" y="185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8" name="AutoShape 86"/>
            <p:cNvSpPr>
              <a:spLocks noChangeArrowheads="1"/>
            </p:cNvSpPr>
            <p:nvPr/>
          </p:nvSpPr>
          <p:spPr bwMode="auto">
            <a:xfrm>
              <a:off x="624" y="223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9" name="AutoShape 87"/>
            <p:cNvSpPr>
              <a:spLocks noChangeArrowheads="1"/>
            </p:cNvSpPr>
            <p:nvPr/>
          </p:nvSpPr>
          <p:spPr bwMode="auto">
            <a:xfrm>
              <a:off x="624" y="260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80" name="AutoShape 88"/>
            <p:cNvSpPr>
              <a:spLocks noChangeArrowheads="1"/>
            </p:cNvSpPr>
            <p:nvPr/>
          </p:nvSpPr>
          <p:spPr bwMode="auto">
            <a:xfrm>
              <a:off x="624" y="2984"/>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t>SS</a:t>
              </a:r>
            </a:p>
          </p:txBody>
        </p:sp>
        <p:sp>
          <p:nvSpPr>
            <p:cNvPr id="1032281" name="AutoShape 89"/>
            <p:cNvSpPr>
              <a:spLocks noChangeArrowheads="1"/>
            </p:cNvSpPr>
            <p:nvPr/>
          </p:nvSpPr>
          <p:spPr bwMode="auto">
            <a:xfrm>
              <a:off x="624" y="3360"/>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grpSp>
      <p:sp>
        <p:nvSpPr>
          <p:cNvPr id="1032282" name="Text Box 90"/>
          <p:cNvSpPr txBox="1">
            <a:spLocks noChangeArrowheads="1"/>
          </p:cNvSpPr>
          <p:nvPr/>
        </p:nvSpPr>
        <p:spPr bwMode="auto">
          <a:xfrm rot="2671048">
            <a:off x="5934378" y="2284690"/>
            <a:ext cx="3352200" cy="369332"/>
          </a:xfrm>
          <a:prstGeom prst="rect">
            <a:avLst/>
          </a:prstGeom>
          <a:noFill/>
          <a:ln w="9525">
            <a:noFill/>
            <a:miter lim="800000"/>
            <a:headEnd/>
            <a:tailEnd/>
          </a:ln>
          <a:effectLst/>
        </p:spPr>
        <p:txBody>
          <a:bodyPr wrap="none">
            <a:spAutoFit/>
          </a:bodyPr>
          <a:lstStyle/>
          <a:p>
            <a:pPr algn="l"/>
            <a:r>
              <a:rPr lang="en-US" sz="1800" dirty="0" smtClean="0">
                <a:latin typeface="Arial" pitchFamily="34" charset="0"/>
              </a:rPr>
              <a:t>Fusion for Discovery/Decisions</a:t>
            </a:r>
            <a:endParaRPr lang="en-US" sz="1800" dirty="0">
              <a:latin typeface="Arial" pitchFamily="34" charset="0"/>
            </a:endParaRPr>
          </a:p>
        </p:txBody>
      </p:sp>
      <p:grpSp>
        <p:nvGrpSpPr>
          <p:cNvPr id="5" name="Group 91"/>
          <p:cNvGrpSpPr>
            <a:grpSpLocks/>
          </p:cNvGrpSpPr>
          <p:nvPr/>
        </p:nvGrpSpPr>
        <p:grpSpPr bwMode="auto">
          <a:xfrm>
            <a:off x="5715000" y="6091238"/>
            <a:ext cx="1143000" cy="766762"/>
            <a:chOff x="2256" y="2641"/>
            <a:chExt cx="720" cy="483"/>
          </a:xfrm>
        </p:grpSpPr>
        <p:sp>
          <p:nvSpPr>
            <p:cNvPr id="103228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285" name="Text Box 93"/>
            <p:cNvSpPr txBox="1">
              <a:spLocks noChangeArrowheads="1"/>
            </p:cNvSpPr>
            <p:nvPr/>
          </p:nvSpPr>
          <p:spPr bwMode="auto">
            <a:xfrm>
              <a:off x="2389" y="2688"/>
              <a:ext cx="483" cy="326"/>
            </a:xfrm>
            <a:prstGeom prst="rect">
              <a:avLst/>
            </a:prstGeom>
            <a:noFill/>
            <a:ln w="9525" algn="ctr">
              <a:noFill/>
              <a:miter lim="800000"/>
              <a:headEnd/>
              <a:tailEnd/>
            </a:ln>
            <a:effectLst/>
          </p:spPr>
          <p:txBody>
            <a:bodyPr wrap="none">
              <a:spAutoFit/>
            </a:bodyPr>
            <a:lstStyle/>
            <a:p>
              <a:r>
                <a:rPr lang="en-US" sz="1400"/>
                <a:t>Storage</a:t>
              </a:r>
              <a:br>
                <a:rPr lang="en-US" sz="1400"/>
              </a:br>
              <a:r>
                <a:rPr lang="en-US" sz="1400"/>
                <a:t>Cloud</a:t>
              </a:r>
            </a:p>
          </p:txBody>
        </p:sp>
      </p:grpSp>
      <p:grpSp>
        <p:nvGrpSpPr>
          <p:cNvPr id="6" name="Group 94"/>
          <p:cNvGrpSpPr>
            <a:grpSpLocks/>
          </p:cNvGrpSpPr>
          <p:nvPr/>
        </p:nvGrpSpPr>
        <p:grpSpPr bwMode="auto">
          <a:xfrm>
            <a:off x="2514600" y="6019800"/>
            <a:ext cx="1143000" cy="766763"/>
            <a:chOff x="2256" y="2641"/>
            <a:chExt cx="720" cy="483"/>
          </a:xfrm>
        </p:grpSpPr>
        <p:sp>
          <p:nvSpPr>
            <p:cNvPr id="1032287"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288" name="Text Box 96"/>
            <p:cNvSpPr txBox="1">
              <a:spLocks noChangeArrowheads="1"/>
            </p:cNvSpPr>
            <p:nvPr/>
          </p:nvSpPr>
          <p:spPr bwMode="auto">
            <a:xfrm>
              <a:off x="2352" y="2688"/>
              <a:ext cx="557" cy="326"/>
            </a:xfrm>
            <a:prstGeom prst="rect">
              <a:avLst/>
            </a:prstGeom>
            <a:noFill/>
            <a:ln w="9525" algn="ctr">
              <a:noFill/>
              <a:miter lim="800000"/>
              <a:headEnd/>
              <a:tailEnd/>
            </a:ln>
            <a:effectLst/>
          </p:spPr>
          <p:txBody>
            <a:bodyPr wrap="none">
              <a:spAutoFit/>
            </a:bodyPr>
            <a:lstStyle/>
            <a:p>
              <a:r>
                <a:rPr lang="en-US" sz="1400"/>
                <a:t>Compute</a:t>
              </a:r>
              <a:br>
                <a:rPr lang="en-US" sz="1400"/>
              </a:br>
              <a:r>
                <a:rPr lang="en-US" sz="1400"/>
                <a:t>Cloud</a:t>
              </a:r>
            </a:p>
          </p:txBody>
        </p:sp>
      </p:grpSp>
      <p:grpSp>
        <p:nvGrpSpPr>
          <p:cNvPr id="7" name="Group 97"/>
          <p:cNvGrpSpPr>
            <a:grpSpLocks/>
          </p:cNvGrpSpPr>
          <p:nvPr/>
        </p:nvGrpSpPr>
        <p:grpSpPr bwMode="auto">
          <a:xfrm>
            <a:off x="2590800" y="5257800"/>
            <a:ext cx="339725" cy="762000"/>
            <a:chOff x="1632" y="3312"/>
            <a:chExt cx="214" cy="480"/>
          </a:xfrm>
        </p:grpSpPr>
        <p:sp>
          <p:nvSpPr>
            <p:cNvPr id="1032290" name="Line 98"/>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1032291" name="AutoShape 99"/>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8" name="Group 100"/>
          <p:cNvGrpSpPr>
            <a:grpSpLocks/>
          </p:cNvGrpSpPr>
          <p:nvPr/>
        </p:nvGrpSpPr>
        <p:grpSpPr bwMode="auto">
          <a:xfrm>
            <a:off x="5638800" y="5334000"/>
            <a:ext cx="339725" cy="762000"/>
            <a:chOff x="1632" y="3312"/>
            <a:chExt cx="214" cy="480"/>
          </a:xfrm>
        </p:grpSpPr>
        <p:sp>
          <p:nvSpPr>
            <p:cNvPr id="1032293" name="Line 101"/>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1032294" name="AutoShape 102"/>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9" name="Group 103"/>
          <p:cNvGrpSpPr>
            <a:grpSpLocks/>
          </p:cNvGrpSpPr>
          <p:nvPr/>
        </p:nvGrpSpPr>
        <p:grpSpPr bwMode="auto">
          <a:xfrm>
            <a:off x="3352800" y="5181600"/>
            <a:ext cx="339725" cy="762000"/>
            <a:chOff x="2208" y="3312"/>
            <a:chExt cx="214" cy="480"/>
          </a:xfrm>
        </p:grpSpPr>
        <p:sp>
          <p:nvSpPr>
            <p:cNvPr id="1032296" name="Line 104"/>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p>
          </p:txBody>
        </p:sp>
        <p:sp>
          <p:nvSpPr>
            <p:cNvPr id="1032297" name="AutoShape 105"/>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10" name="Group 106"/>
          <p:cNvGrpSpPr>
            <a:grpSpLocks/>
          </p:cNvGrpSpPr>
          <p:nvPr/>
        </p:nvGrpSpPr>
        <p:grpSpPr bwMode="auto">
          <a:xfrm>
            <a:off x="6477000" y="5257800"/>
            <a:ext cx="339725" cy="762000"/>
            <a:chOff x="2208" y="3312"/>
            <a:chExt cx="214" cy="480"/>
          </a:xfrm>
        </p:grpSpPr>
        <p:sp>
          <p:nvSpPr>
            <p:cNvPr id="1032299" name="Line 107"/>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p>
          </p:txBody>
        </p:sp>
        <p:sp>
          <p:nvSpPr>
            <p:cNvPr id="1032300" name="AutoShape 108"/>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11" name="Group 109"/>
          <p:cNvGrpSpPr>
            <a:grpSpLocks/>
          </p:cNvGrpSpPr>
          <p:nvPr/>
        </p:nvGrpSpPr>
        <p:grpSpPr bwMode="auto">
          <a:xfrm>
            <a:off x="5795963" y="2241550"/>
            <a:ext cx="827087" cy="766763"/>
            <a:chOff x="2256" y="2641"/>
            <a:chExt cx="720" cy="483"/>
          </a:xfrm>
        </p:grpSpPr>
        <p:sp>
          <p:nvSpPr>
            <p:cNvPr id="10323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3" name="Text Box 11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2" name="Group 112"/>
          <p:cNvGrpSpPr>
            <a:grpSpLocks/>
          </p:cNvGrpSpPr>
          <p:nvPr/>
        </p:nvGrpSpPr>
        <p:grpSpPr bwMode="auto">
          <a:xfrm>
            <a:off x="4810919" y="4429919"/>
            <a:ext cx="827087" cy="766762"/>
            <a:chOff x="2256" y="2641"/>
            <a:chExt cx="720" cy="483"/>
          </a:xfrm>
        </p:grpSpPr>
        <p:sp>
          <p:nvSpPr>
            <p:cNvPr id="10323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6" name="Text Box 11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3" name="Group 115"/>
          <p:cNvGrpSpPr>
            <a:grpSpLocks/>
          </p:cNvGrpSpPr>
          <p:nvPr/>
        </p:nvGrpSpPr>
        <p:grpSpPr bwMode="auto">
          <a:xfrm>
            <a:off x="1636226" y="1713254"/>
            <a:ext cx="827088" cy="766763"/>
            <a:chOff x="2256" y="2641"/>
            <a:chExt cx="720" cy="483"/>
          </a:xfrm>
        </p:grpSpPr>
        <p:sp>
          <p:nvSpPr>
            <p:cNvPr id="103230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9" name="Text Box 117"/>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4" name="Group 118"/>
          <p:cNvGrpSpPr>
            <a:grpSpLocks/>
          </p:cNvGrpSpPr>
          <p:nvPr/>
        </p:nvGrpSpPr>
        <p:grpSpPr bwMode="auto">
          <a:xfrm>
            <a:off x="4859338" y="1592263"/>
            <a:ext cx="981075" cy="647700"/>
            <a:chOff x="2256" y="2641"/>
            <a:chExt cx="720" cy="483"/>
          </a:xfrm>
          <a:solidFill>
            <a:schemeClr val="bg1">
              <a:lumMod val="85000"/>
            </a:schemeClr>
          </a:solidFill>
        </p:grpSpPr>
        <p:sp>
          <p:nvSpPr>
            <p:cNvPr id="1032311"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12" name="Text Box 120"/>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t>Discovery</a:t>
              </a:r>
              <a:br>
                <a:rPr lang="en-US" sz="1400" dirty="0"/>
              </a:br>
              <a:r>
                <a:rPr lang="en-US" sz="1400" dirty="0"/>
                <a:t>Cloud</a:t>
              </a:r>
            </a:p>
          </p:txBody>
        </p:sp>
      </p:grpSp>
      <p:grpSp>
        <p:nvGrpSpPr>
          <p:cNvPr id="15" name="Group 121"/>
          <p:cNvGrpSpPr>
            <a:grpSpLocks/>
          </p:cNvGrpSpPr>
          <p:nvPr/>
        </p:nvGrpSpPr>
        <p:grpSpPr bwMode="auto">
          <a:xfrm>
            <a:off x="6858000" y="3365539"/>
            <a:ext cx="981075" cy="647700"/>
            <a:chOff x="2256" y="2641"/>
            <a:chExt cx="720" cy="483"/>
          </a:xfrm>
          <a:solidFill>
            <a:schemeClr val="bg1">
              <a:lumMod val="85000"/>
            </a:schemeClr>
          </a:solidFill>
        </p:grpSpPr>
        <p:sp>
          <p:nvSpPr>
            <p:cNvPr id="103231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15" name="Text Box 123"/>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t>Discovery</a:t>
              </a:r>
              <a:br>
                <a:rPr lang="en-US" sz="1400" dirty="0"/>
              </a:br>
              <a:r>
                <a:rPr lang="en-US" sz="1400" dirty="0"/>
                <a:t>Cloud</a:t>
              </a:r>
            </a:p>
          </p:txBody>
        </p:sp>
      </p:grpSp>
      <p:grpSp>
        <p:nvGrpSpPr>
          <p:cNvPr id="1032203" name="Group 166"/>
          <p:cNvGrpSpPr>
            <a:grpSpLocks/>
          </p:cNvGrpSpPr>
          <p:nvPr/>
        </p:nvGrpSpPr>
        <p:grpSpPr bwMode="auto">
          <a:xfrm>
            <a:off x="6335826" y="4246563"/>
            <a:ext cx="827087" cy="766763"/>
            <a:chOff x="2256" y="2641"/>
            <a:chExt cx="720" cy="483"/>
          </a:xfrm>
        </p:grpSpPr>
        <p:sp>
          <p:nvSpPr>
            <p:cNvPr id="103235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0" name="Text Box 168"/>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032219" name="Group 169"/>
          <p:cNvGrpSpPr>
            <a:grpSpLocks/>
          </p:cNvGrpSpPr>
          <p:nvPr/>
        </p:nvGrpSpPr>
        <p:grpSpPr bwMode="auto">
          <a:xfrm>
            <a:off x="3816350" y="2889250"/>
            <a:ext cx="827088" cy="766763"/>
            <a:chOff x="2256" y="2641"/>
            <a:chExt cx="720" cy="483"/>
          </a:xfrm>
        </p:grpSpPr>
        <p:sp>
          <p:nvSpPr>
            <p:cNvPr id="103236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032273" name="Group 172"/>
          <p:cNvGrpSpPr>
            <a:grpSpLocks/>
          </p:cNvGrpSpPr>
          <p:nvPr/>
        </p:nvGrpSpPr>
        <p:grpSpPr bwMode="auto">
          <a:xfrm>
            <a:off x="1584325" y="4292600"/>
            <a:ext cx="827088" cy="766763"/>
            <a:chOff x="2256" y="2641"/>
            <a:chExt cx="720" cy="483"/>
          </a:xfrm>
        </p:grpSpPr>
        <p:sp>
          <p:nvSpPr>
            <p:cNvPr id="103236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6" name="Text Box 17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pic>
        <p:nvPicPr>
          <p:cNvPr id="193" name="Picture 192"/>
          <p:cNvPicPr/>
          <p:nvPr/>
        </p:nvPicPr>
        <p:blipFill>
          <a:blip r:embed="rId20" cstate="print"/>
          <a:srcRect/>
          <a:stretch>
            <a:fillRect/>
          </a:stretch>
        </p:blipFill>
        <p:spPr bwMode="auto">
          <a:xfrm>
            <a:off x="4571949" y="542290"/>
            <a:ext cx="798697" cy="459813"/>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3333" r="20416" b="22016"/>
          <a:stretch/>
        </p:blipFill>
        <p:spPr bwMode="auto">
          <a:xfrm>
            <a:off x="5649334" y="454072"/>
            <a:ext cx="793211" cy="63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 name="AutoShape 79"/>
          <p:cNvSpPr>
            <a:spLocks noChangeArrowheads="1"/>
          </p:cNvSpPr>
          <p:nvPr/>
        </p:nvSpPr>
        <p:spPr bwMode="auto">
          <a:xfrm rot="5400000">
            <a:off x="5859234" y="119950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t>SS</a:t>
            </a:r>
          </a:p>
        </p:txBody>
      </p:sp>
      <p:grpSp>
        <p:nvGrpSpPr>
          <p:cNvPr id="194" name="Group 169"/>
          <p:cNvGrpSpPr>
            <a:grpSpLocks/>
          </p:cNvGrpSpPr>
          <p:nvPr/>
        </p:nvGrpSpPr>
        <p:grpSpPr bwMode="auto">
          <a:xfrm>
            <a:off x="3726888" y="4208462"/>
            <a:ext cx="827088" cy="766763"/>
            <a:chOff x="2256" y="2641"/>
            <a:chExt cx="720" cy="483"/>
          </a:xfrm>
        </p:grpSpPr>
        <p:sp>
          <p:nvSpPr>
            <p:cNvPr id="196"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97"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98" name="Group 169"/>
          <p:cNvGrpSpPr>
            <a:grpSpLocks/>
          </p:cNvGrpSpPr>
          <p:nvPr/>
        </p:nvGrpSpPr>
        <p:grpSpPr bwMode="auto">
          <a:xfrm>
            <a:off x="2114597" y="2980532"/>
            <a:ext cx="827088" cy="766763"/>
            <a:chOff x="2256" y="2641"/>
            <a:chExt cx="720" cy="483"/>
          </a:xfrm>
        </p:grpSpPr>
        <p:sp>
          <p:nvSpPr>
            <p:cNvPr id="19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0"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201" name="Group 169"/>
          <p:cNvGrpSpPr>
            <a:grpSpLocks/>
          </p:cNvGrpSpPr>
          <p:nvPr/>
        </p:nvGrpSpPr>
        <p:grpSpPr bwMode="auto">
          <a:xfrm>
            <a:off x="5010174" y="3271043"/>
            <a:ext cx="827088" cy="766763"/>
            <a:chOff x="2256" y="2641"/>
            <a:chExt cx="720" cy="483"/>
          </a:xfrm>
        </p:grpSpPr>
        <p:sp>
          <p:nvSpPr>
            <p:cNvPr id="2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204" name="Group 169"/>
          <p:cNvGrpSpPr>
            <a:grpSpLocks/>
          </p:cNvGrpSpPr>
          <p:nvPr/>
        </p:nvGrpSpPr>
        <p:grpSpPr bwMode="auto">
          <a:xfrm>
            <a:off x="3145172" y="2130425"/>
            <a:ext cx="827088" cy="766763"/>
            <a:chOff x="2256" y="2641"/>
            <a:chExt cx="720" cy="483"/>
          </a:xfrm>
        </p:grpSpPr>
        <p:sp>
          <p:nvSpPr>
            <p:cNvPr id="2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6"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sp>
        <p:nvSpPr>
          <p:cNvPr id="207" name="Line 2"/>
          <p:cNvSpPr>
            <a:spLocks noChangeShapeType="1"/>
          </p:cNvSpPr>
          <p:nvPr/>
        </p:nvSpPr>
        <p:spPr bwMode="auto">
          <a:xfrm flipV="1">
            <a:off x="5702477" y="2600181"/>
            <a:ext cx="1375043" cy="1873251"/>
          </a:xfrm>
          <a:prstGeom prst="line">
            <a:avLst/>
          </a:prstGeom>
          <a:noFill/>
          <a:ln w="76200">
            <a:solidFill>
              <a:schemeClr val="tx1"/>
            </a:solidFill>
            <a:round/>
            <a:headEnd/>
            <a:tailEnd type="triangle" w="med" len="med"/>
          </a:ln>
          <a:effectLst/>
        </p:spPr>
        <p:txBody>
          <a:bodyPr/>
          <a:lstStyle/>
          <a:p>
            <a:endParaRPr lang="en-US"/>
          </a:p>
        </p:txBody>
      </p:sp>
      <p:sp>
        <p:nvSpPr>
          <p:cNvPr id="210" name="Rectangle 78"/>
          <p:cNvSpPr>
            <a:spLocks noChangeArrowheads="1"/>
          </p:cNvSpPr>
          <p:nvPr/>
        </p:nvSpPr>
        <p:spPr bwMode="auto">
          <a:xfrm>
            <a:off x="7810285" y="6169709"/>
            <a:ext cx="1232773"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smtClean="0"/>
              <a:t>Distributed</a:t>
            </a:r>
            <a:r>
              <a:rPr lang="en-US" dirty="0"/>
              <a:t/>
            </a:r>
            <a:br>
              <a:rPr lang="en-US" dirty="0"/>
            </a:br>
            <a:r>
              <a:rPr lang="en-US" dirty="0"/>
              <a:t>Grid</a:t>
            </a:r>
          </a:p>
        </p:txBody>
      </p:sp>
      <p:sp>
        <p:nvSpPr>
          <p:cNvPr id="211" name="Rectangle 78"/>
          <p:cNvSpPr>
            <a:spLocks noChangeArrowheads="1"/>
          </p:cNvSpPr>
          <p:nvPr/>
        </p:nvSpPr>
        <p:spPr bwMode="auto">
          <a:xfrm>
            <a:off x="6994066" y="6246306"/>
            <a:ext cx="649503" cy="430887"/>
          </a:xfrm>
          <a:prstGeom prst="rect">
            <a:avLst/>
          </a:prstGeom>
          <a:solidFill>
            <a:schemeClr val="bg1"/>
          </a:solidFill>
          <a:ln w="9525" algn="ctr">
            <a:solidFill>
              <a:schemeClr val="tx1"/>
            </a:solidFill>
            <a:miter lim="800000"/>
            <a:headEnd/>
            <a:tailEnd/>
          </a:ln>
          <a:effectLst/>
        </p:spPr>
        <p:txBody>
          <a:bodyPr wrap="square" lIns="18288" tIns="0" rIns="18288" bIns="0" anchor="ctr">
            <a:spAutoFit/>
          </a:bodyPr>
          <a:lstStyle/>
          <a:p>
            <a:r>
              <a:rPr lang="en-US" sz="1400" dirty="0" smtClean="0"/>
              <a:t>Hadoop Cluster</a:t>
            </a:r>
            <a:endParaRPr lang="en-US" sz="1400" dirty="0"/>
          </a:p>
        </p:txBody>
      </p:sp>
      <p:sp>
        <p:nvSpPr>
          <p:cNvPr id="212" name="AutoShape 65"/>
          <p:cNvSpPr>
            <a:spLocks noChangeArrowheads="1"/>
          </p:cNvSpPr>
          <p:nvPr/>
        </p:nvSpPr>
        <p:spPr bwMode="auto">
          <a:xfrm rot="16200000">
            <a:off x="8142624" y="567928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Tree>
    <p:extLst>
      <p:ext uri="{BB962C8B-B14F-4D97-AF65-F5344CB8AC3E}">
        <p14:creationId xmlns:p14="http://schemas.microsoft.com/office/powerpoint/2010/main" val="3179546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1074" y="83720"/>
            <a:ext cx="3120013" cy="760342"/>
          </a:xfrm>
        </p:spPr>
        <p:txBody>
          <a:bodyPr>
            <a:normAutofit/>
          </a:bodyPr>
          <a:lstStyle/>
          <a:p>
            <a:r>
              <a:rPr lang="en-US" dirty="0" err="1" smtClean="0"/>
              <a:t>IOTCloud</a:t>
            </a:r>
            <a:endParaRPr lang="en-US" dirty="0"/>
          </a:p>
        </p:txBody>
      </p:sp>
      <p:sp>
        <p:nvSpPr>
          <p:cNvPr id="4" name="Content Placeholder 3"/>
          <p:cNvSpPr>
            <a:spLocks noGrp="1"/>
          </p:cNvSpPr>
          <p:nvPr>
            <p:ph idx="1"/>
          </p:nvPr>
        </p:nvSpPr>
        <p:spPr>
          <a:xfrm>
            <a:off x="5062194" y="723481"/>
            <a:ext cx="4081806" cy="6134519"/>
          </a:xfrm>
        </p:spPr>
        <p:txBody>
          <a:bodyPr>
            <a:normAutofit/>
          </a:bodyPr>
          <a:lstStyle/>
          <a:p>
            <a:r>
              <a:rPr lang="en-US" sz="2000" b="1" dirty="0" smtClean="0"/>
              <a:t>Device </a:t>
            </a:r>
            <a:r>
              <a:rPr lang="en-US" sz="2000" b="1" dirty="0" smtClean="0">
                <a:sym typeface="Wingdings" panose="05000000000000000000" pitchFamily="2" charset="2"/>
              </a:rPr>
              <a:t> </a:t>
            </a:r>
            <a:r>
              <a:rPr lang="en-US" sz="2000" b="1" dirty="0" err="1" smtClean="0">
                <a:sym typeface="Wingdings" panose="05000000000000000000" pitchFamily="2" charset="2"/>
              </a:rPr>
              <a:t>Pub-SubStorm</a:t>
            </a:r>
            <a:r>
              <a:rPr lang="en-US" sz="2000" b="1" dirty="0" smtClean="0">
                <a:sym typeface="Wingdings" panose="05000000000000000000" pitchFamily="2" charset="2"/>
              </a:rPr>
              <a:t>  </a:t>
            </a:r>
            <a:r>
              <a:rPr lang="en-US" sz="2000" b="1" dirty="0" err="1" smtClean="0">
                <a:sym typeface="Wingdings" panose="05000000000000000000" pitchFamily="2" charset="2"/>
              </a:rPr>
              <a:t>Datastore</a:t>
            </a:r>
            <a:r>
              <a:rPr lang="en-US" sz="2000" b="1" dirty="0" smtClean="0">
                <a:sym typeface="Wingdings" panose="05000000000000000000" pitchFamily="2" charset="2"/>
              </a:rPr>
              <a:t>  Data Analysis</a:t>
            </a:r>
          </a:p>
          <a:p>
            <a:r>
              <a:rPr lang="en-US" sz="2000" b="1" dirty="0" smtClean="0"/>
              <a:t>Apache Storm </a:t>
            </a:r>
            <a:r>
              <a:rPr lang="en-US" sz="2000" dirty="0"/>
              <a:t>provides scalable distributed system for processing </a:t>
            </a:r>
            <a:r>
              <a:rPr lang="en-US" sz="2000" dirty="0" smtClean="0"/>
              <a:t>data </a:t>
            </a:r>
            <a:r>
              <a:rPr lang="en-US" sz="2000" dirty="0"/>
              <a:t>streams coming from </a:t>
            </a:r>
            <a:r>
              <a:rPr lang="en-US" sz="2000" dirty="0" smtClean="0"/>
              <a:t>devices </a:t>
            </a:r>
            <a:r>
              <a:rPr lang="en-US" sz="2000" dirty="0"/>
              <a:t>in real time. </a:t>
            </a:r>
            <a:endParaRPr lang="en-US" sz="2000" dirty="0" smtClean="0"/>
          </a:p>
          <a:p>
            <a:r>
              <a:rPr lang="en-US" sz="2000" dirty="0" smtClean="0"/>
              <a:t>For </a:t>
            </a:r>
            <a:r>
              <a:rPr lang="en-US" sz="2000" dirty="0"/>
              <a:t>example Storm layer can decide to store the data in cloud storage for further analysis or to send control data back to the </a:t>
            </a:r>
            <a:r>
              <a:rPr lang="en-US" sz="2000" dirty="0" smtClean="0"/>
              <a:t>devices</a:t>
            </a:r>
          </a:p>
          <a:p>
            <a:r>
              <a:rPr lang="en-US" sz="2000" dirty="0" smtClean="0"/>
              <a:t>Evaluating Pub-Sub Systems </a:t>
            </a:r>
            <a:r>
              <a:rPr lang="en-US" sz="2000" dirty="0" err="1" smtClean="0"/>
              <a:t>ActiveMQ</a:t>
            </a:r>
            <a:r>
              <a:rPr lang="en-US" sz="2000" dirty="0" smtClean="0"/>
              <a:t>, </a:t>
            </a:r>
            <a:r>
              <a:rPr lang="en-US" sz="2000" dirty="0" err="1" smtClean="0"/>
              <a:t>RabbitMQ</a:t>
            </a:r>
            <a:r>
              <a:rPr lang="en-US" sz="2000" dirty="0" smtClean="0"/>
              <a:t>, Kafka, Kestrel</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26110" cy="6858000"/>
          </a:xfrm>
          <a:prstGeom prst="rect">
            <a:avLst/>
          </a:prstGeom>
        </p:spPr>
      </p:pic>
      <p:pic>
        <p:nvPicPr>
          <p:cNvPr id="7" name="Shape 129"/>
          <p:cNvPicPr preferRelativeResize="0"/>
          <p:nvPr/>
        </p:nvPicPr>
        <p:blipFill>
          <a:blip r:embed="rId3">
            <a:alphaModFix/>
          </a:blip>
          <a:stretch>
            <a:fillRect/>
          </a:stretch>
        </p:blipFill>
        <p:spPr>
          <a:xfrm>
            <a:off x="6332884" y="5056703"/>
            <a:ext cx="2811116" cy="1801297"/>
          </a:xfrm>
          <a:prstGeom prst="rect">
            <a:avLst/>
          </a:prstGeom>
          <a:noFill/>
          <a:ln>
            <a:noFill/>
          </a:ln>
        </p:spPr>
      </p:pic>
      <p:sp>
        <p:nvSpPr>
          <p:cNvPr id="2" name="TextBox 1"/>
          <p:cNvSpPr txBox="1"/>
          <p:nvPr/>
        </p:nvSpPr>
        <p:spPr>
          <a:xfrm>
            <a:off x="4081806" y="6259398"/>
            <a:ext cx="2095574" cy="369332"/>
          </a:xfrm>
          <a:prstGeom prst="rect">
            <a:avLst/>
          </a:prstGeom>
          <a:noFill/>
        </p:spPr>
        <p:txBody>
          <a:bodyPr wrap="none" rtlCol="0">
            <a:spAutoFit/>
          </a:bodyPr>
          <a:lstStyle/>
          <a:p>
            <a:r>
              <a:rPr lang="en-US" dirty="0" err="1" smtClean="0"/>
              <a:t>Turtlebot</a:t>
            </a:r>
            <a:r>
              <a:rPr lang="en-US" dirty="0" smtClean="0"/>
              <a:t> and Kinect</a:t>
            </a:r>
            <a:endParaRPr lang="en-US" dirty="0"/>
          </a:p>
        </p:txBody>
      </p:sp>
    </p:spTree>
    <p:extLst>
      <p:ext uri="{BB962C8B-B14F-4D97-AF65-F5344CB8AC3E}">
        <p14:creationId xmlns:p14="http://schemas.microsoft.com/office/powerpoint/2010/main" val="2857520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7" y="-11112"/>
            <a:ext cx="7358634" cy="1143000"/>
          </a:xfrm>
        </p:spPr>
        <p:txBody>
          <a:bodyPr>
            <a:normAutofit/>
          </a:bodyPr>
          <a:lstStyle/>
          <a:p>
            <a:r>
              <a:rPr lang="en-US" sz="3200" b="1" dirty="0" smtClean="0"/>
              <a:t>Cargo Shipping Architecture from NIST Study</a:t>
            </a:r>
            <a:endParaRPr lang="en-US" sz="3200" b="1"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29</a:t>
            </a:fld>
            <a:endParaRPr lang="en-US" dirty="0"/>
          </a:p>
        </p:txBody>
      </p:sp>
      <p:pic>
        <p:nvPicPr>
          <p:cNvPr id="8" name="Picture 7" descr="C:\Users\Geoffrey Fox\Desktop\NISTBigData\CargoShippi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72" y="1131888"/>
            <a:ext cx="9200172" cy="4518620"/>
          </a:xfrm>
          <a:prstGeom prst="rect">
            <a:avLst/>
          </a:prstGeom>
          <a:noFill/>
          <a:ln>
            <a:noFill/>
          </a:ln>
        </p:spPr>
      </p:pic>
      <p:sp>
        <p:nvSpPr>
          <p:cNvPr id="7" name="TextBox 6"/>
          <p:cNvSpPr txBox="1"/>
          <p:nvPr/>
        </p:nvSpPr>
        <p:spPr>
          <a:xfrm>
            <a:off x="228601" y="5835174"/>
            <a:ext cx="2288319" cy="707886"/>
          </a:xfrm>
          <a:prstGeom prst="rect">
            <a:avLst/>
          </a:prstGeom>
          <a:noFill/>
        </p:spPr>
        <p:txBody>
          <a:bodyPr wrap="none" rtlCol="0">
            <a:spAutoFit/>
          </a:bodyPr>
          <a:lstStyle/>
          <a:p>
            <a:r>
              <a:rPr lang="en-US" sz="2000" dirty="0" smtClean="0"/>
              <a:t>Industry Standards</a:t>
            </a:r>
          </a:p>
          <a:p>
            <a:r>
              <a:rPr lang="en-US" sz="2000" dirty="0" smtClean="0"/>
              <a:t>Continuous Tracking</a:t>
            </a:r>
            <a:endParaRPr lang="en-US" sz="2000" dirty="0"/>
          </a:p>
        </p:txBody>
      </p:sp>
    </p:spTree>
    <p:extLst>
      <p:ext uri="{BB962C8B-B14F-4D97-AF65-F5344CB8AC3E}">
        <p14:creationId xmlns:p14="http://schemas.microsoft.com/office/powerpoint/2010/main" val="406864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87338" y="304800"/>
            <a:ext cx="8610600" cy="1143000"/>
          </a:xfrm>
        </p:spPr>
        <p:txBody>
          <a:bodyPr/>
          <a:lstStyle/>
          <a:p>
            <a:pPr eaLnBrk="1" hangingPunct="1"/>
            <a:r>
              <a:rPr lang="en-US" altLang="en-US" dirty="0" smtClean="0"/>
              <a:t>Background of the School</a:t>
            </a:r>
          </a:p>
        </p:txBody>
      </p:sp>
      <p:sp>
        <p:nvSpPr>
          <p:cNvPr id="8195" name="Rectangle 3"/>
          <p:cNvSpPr>
            <a:spLocks noGrp="1" noChangeArrowheads="1"/>
          </p:cNvSpPr>
          <p:nvPr>
            <p:ph type="body" sz="half" idx="4294967295"/>
          </p:nvPr>
        </p:nvSpPr>
        <p:spPr>
          <a:xfrm>
            <a:off x="304800" y="1371600"/>
            <a:ext cx="7772400" cy="4038600"/>
          </a:xfrm>
        </p:spPr>
        <p:txBody>
          <a:bodyPr>
            <a:normAutofit fontScale="77500" lnSpcReduction="20000"/>
          </a:bodyPr>
          <a:lstStyle/>
          <a:p>
            <a:pPr marL="347663" indent="-347663" eaLnBrk="1" hangingPunct="1">
              <a:lnSpc>
                <a:spcPct val="90000"/>
              </a:lnSpc>
              <a:spcAft>
                <a:spcPts val="1200"/>
              </a:spcAft>
            </a:pPr>
            <a:r>
              <a:rPr lang="en-US" altLang="en-US" smtClean="0"/>
              <a:t>The School of Informatics was established in 2000 as first of </a:t>
            </a:r>
            <a:br>
              <a:rPr lang="en-US" altLang="en-US" smtClean="0"/>
            </a:br>
            <a:r>
              <a:rPr lang="en-US" altLang="en-US" smtClean="0"/>
              <a:t>its kind in the United States.</a:t>
            </a:r>
          </a:p>
          <a:p>
            <a:pPr marL="347663" indent="-347663" eaLnBrk="1" hangingPunct="1">
              <a:lnSpc>
                <a:spcPct val="90000"/>
              </a:lnSpc>
              <a:spcAft>
                <a:spcPts val="1200"/>
              </a:spcAft>
            </a:pPr>
            <a:r>
              <a:rPr lang="en-US" altLang="en-US" smtClean="0"/>
              <a:t>Computer Science was established in 1971 and became part </a:t>
            </a:r>
            <a:br>
              <a:rPr lang="en-US" altLang="en-US" smtClean="0"/>
            </a:br>
            <a:r>
              <a:rPr lang="en-US" altLang="en-US" smtClean="0"/>
              <a:t>of the school in 2005.</a:t>
            </a:r>
          </a:p>
          <a:p>
            <a:pPr marL="347663" indent="-347663" eaLnBrk="1" hangingPunct="1">
              <a:lnSpc>
                <a:spcPct val="90000"/>
              </a:lnSpc>
              <a:spcAft>
                <a:spcPts val="1200"/>
              </a:spcAft>
            </a:pPr>
            <a:r>
              <a:rPr lang="en-US" altLang="en-US" smtClean="0"/>
              <a:t>Library and Information Science </a:t>
            </a:r>
            <a:br>
              <a:rPr lang="en-US" altLang="en-US" smtClean="0"/>
            </a:br>
            <a:r>
              <a:rPr lang="en-US" altLang="en-US" smtClean="0"/>
              <a:t>was established in 1951 and </a:t>
            </a:r>
            <a:br>
              <a:rPr lang="en-US" altLang="en-US" smtClean="0"/>
            </a:br>
            <a:r>
              <a:rPr lang="en-US" altLang="en-US" smtClean="0"/>
              <a:t>became part of the school </a:t>
            </a:r>
            <a:br>
              <a:rPr lang="en-US" altLang="en-US" smtClean="0"/>
            </a:br>
            <a:r>
              <a:rPr lang="en-US" altLang="en-US" smtClean="0"/>
              <a:t>in 2013.</a:t>
            </a:r>
          </a:p>
          <a:p>
            <a:pPr marL="347663" indent="-347663" eaLnBrk="1" hangingPunct="1">
              <a:lnSpc>
                <a:spcPct val="90000"/>
              </a:lnSpc>
              <a:spcAft>
                <a:spcPts val="1200"/>
              </a:spcAft>
            </a:pPr>
            <a:r>
              <a:rPr lang="en-US" altLang="en-US" smtClean="0"/>
              <a:t>Now named the School of </a:t>
            </a:r>
            <a:br>
              <a:rPr lang="en-US" altLang="en-US" smtClean="0"/>
            </a:br>
            <a:r>
              <a:rPr lang="en-US" altLang="en-US" smtClean="0"/>
              <a:t>Informatics and Computing.</a:t>
            </a:r>
          </a:p>
          <a:p>
            <a:pPr marL="347663" indent="-347663" eaLnBrk="1" hangingPunct="1">
              <a:lnSpc>
                <a:spcPct val="90000"/>
              </a:lnSpc>
              <a:spcAft>
                <a:spcPts val="1200"/>
              </a:spcAft>
            </a:pPr>
            <a:endParaRPr lang="en-US" altLang="en-US" smtClean="0"/>
          </a:p>
          <a:p>
            <a:pPr marL="347663" indent="-347663" eaLnBrk="1" hangingPunct="1">
              <a:lnSpc>
                <a:spcPct val="90000"/>
              </a:lnSpc>
              <a:spcAft>
                <a:spcPts val="1200"/>
              </a:spcAft>
            </a:pPr>
            <a:endParaRPr lang="en-US" altLang="en-US" sz="1600" smtClean="0"/>
          </a:p>
        </p:txBody>
      </p:sp>
      <p:pic>
        <p:nvPicPr>
          <p:cNvPr id="23556" name="Picture 10"/>
          <p:cNvPicPr>
            <a:picLocks noGrp="1" noChangeAspect="1" noChangeArrowheads="1"/>
          </p:cNvPicPr>
          <p:nvPr>
            <p:ph sz="half" idx="4294967295"/>
          </p:nvPr>
        </p:nvPicPr>
        <p:blipFill>
          <a:blip r:embed="rId3"/>
          <a:srcRect/>
          <a:stretch>
            <a:fillRect/>
          </a:stretch>
        </p:blipFill>
        <p:spPr>
          <a:xfrm rot="255968">
            <a:off x="4743450" y="2954338"/>
            <a:ext cx="3746500" cy="2703512"/>
          </a:xfrm>
          <a:ln w="76200">
            <a:solidFill>
              <a:srgbClr val="FFFFFF"/>
            </a:solidFill>
            <a:miter lim="800000"/>
            <a:headEnd/>
            <a:tailEnd/>
          </a:ln>
          <a:effectLst>
            <a:outerShdw blurRad="152400" dist="76201" dir="2700000" rotWithShape="0">
              <a:srgbClr val="000000">
                <a:alpha val="34000"/>
              </a:srgbClr>
            </a:outerShdw>
          </a:effectLst>
        </p:spPr>
      </p:pic>
    </p:spTree>
    <p:extLst>
      <p:ext uri="{BB962C8B-B14F-4D97-AF65-F5344CB8AC3E}">
        <p14:creationId xmlns:p14="http://schemas.microsoft.com/office/powerpoint/2010/main" val="168594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26592"/>
          </a:xfrm>
        </p:spPr>
        <p:txBody>
          <a:bodyPr/>
          <a:lstStyle/>
          <a:p>
            <a:r>
              <a:rPr lang="en-US" b="1" dirty="0" smtClean="0"/>
              <a:t>Chemistry and Biomedical Instruments</a:t>
            </a:r>
            <a:endParaRPr lang="en-US" b="1" dirty="0"/>
          </a:p>
        </p:txBody>
      </p:sp>
      <p:sp>
        <p:nvSpPr>
          <p:cNvPr id="3" name="Content Placeholder 2"/>
          <p:cNvSpPr>
            <a:spLocks noGrp="1"/>
          </p:cNvSpPr>
          <p:nvPr>
            <p:ph idx="1"/>
          </p:nvPr>
        </p:nvSpPr>
        <p:spPr/>
        <p:txBody>
          <a:bodyPr/>
          <a:lstStyle/>
          <a:p>
            <a:r>
              <a:rPr lang="en-US" dirty="0" smtClean="0"/>
              <a:t>Building new instruments</a:t>
            </a:r>
          </a:p>
          <a:p>
            <a:r>
              <a:rPr lang="en-US" dirty="0" smtClean="0"/>
              <a:t>Manufacturing of chemical compounds</a:t>
            </a:r>
          </a:p>
          <a:p>
            <a:r>
              <a:rPr lang="en-US" dirty="0" smtClean="0"/>
              <a:t>Building personalized medicine platforms as a system of sensors</a:t>
            </a:r>
            <a:endParaRPr lang="en-US" dirty="0"/>
          </a:p>
        </p:txBody>
      </p:sp>
    </p:spTree>
    <p:extLst>
      <p:ext uri="{BB962C8B-B14F-4D97-AF65-F5344CB8AC3E}">
        <p14:creationId xmlns:p14="http://schemas.microsoft.com/office/powerpoint/2010/main" val="472449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Education and MOOC’s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31</a:t>
            </a:fld>
            <a:endParaRPr lang="en-US"/>
          </a:p>
        </p:txBody>
      </p:sp>
    </p:spTree>
    <p:extLst>
      <p:ext uri="{BB962C8B-B14F-4D97-AF65-F5344CB8AC3E}">
        <p14:creationId xmlns:p14="http://schemas.microsoft.com/office/powerpoint/2010/main" val="4245847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b="1" dirty="0" smtClean="0"/>
              <a:t>Background on MOOC’s</a:t>
            </a:r>
            <a:endParaRPr lang="en-US" b="1" dirty="0"/>
          </a:p>
        </p:txBody>
      </p:sp>
      <p:sp>
        <p:nvSpPr>
          <p:cNvPr id="3" name="Content Placeholder 2"/>
          <p:cNvSpPr>
            <a:spLocks noGrp="1"/>
          </p:cNvSpPr>
          <p:nvPr>
            <p:ph idx="1"/>
          </p:nvPr>
        </p:nvSpPr>
        <p:spPr>
          <a:xfrm>
            <a:off x="228600" y="1020762"/>
            <a:ext cx="8686800" cy="5160582"/>
          </a:xfrm>
        </p:spPr>
        <p:txBody>
          <a:bodyPr/>
          <a:lstStyle/>
          <a:p>
            <a:r>
              <a:rPr lang="en-US" dirty="0" smtClean="0"/>
              <a:t>MOOC’s are a “disruptive force” in the educational environment</a:t>
            </a:r>
          </a:p>
          <a:p>
            <a:pPr lvl="1"/>
            <a:r>
              <a:rPr lang="en-US" dirty="0" err="1" smtClean="0"/>
              <a:t>Coursera</a:t>
            </a:r>
            <a:r>
              <a:rPr lang="en-US" dirty="0" smtClean="0"/>
              <a:t>, </a:t>
            </a:r>
            <a:r>
              <a:rPr lang="en-US" dirty="0" err="1" smtClean="0"/>
              <a:t>Udacity</a:t>
            </a:r>
            <a:r>
              <a:rPr lang="en-US" dirty="0" smtClean="0"/>
              <a:t>, Khan Academy and many others</a:t>
            </a:r>
          </a:p>
          <a:p>
            <a:r>
              <a:rPr lang="en-US" dirty="0" smtClean="0"/>
              <a:t>MOOC’s have courses and technologies</a:t>
            </a:r>
          </a:p>
          <a:p>
            <a:r>
              <a:rPr lang="en-US" dirty="0" smtClean="0"/>
              <a:t>Google Course Builder and </a:t>
            </a:r>
            <a:r>
              <a:rPr lang="en-US" dirty="0" err="1" smtClean="0"/>
              <a:t>OpenEdX</a:t>
            </a:r>
            <a:r>
              <a:rPr lang="en-US" dirty="0" smtClean="0"/>
              <a:t> are open source MOOC technologies</a:t>
            </a:r>
          </a:p>
          <a:p>
            <a:r>
              <a:rPr lang="en-US" dirty="0" smtClean="0"/>
              <a:t>Blackboard, Canvas and others are learning management systems with (some) MOOC support</a:t>
            </a:r>
          </a:p>
          <a:p>
            <a:r>
              <a:rPr lang="en-US" dirty="0"/>
              <a:t>The MOOC version of </a:t>
            </a:r>
            <a:r>
              <a:rPr lang="en-US" dirty="0" smtClean="0"/>
              <a:t>my Big </a:t>
            </a:r>
            <a:r>
              <a:rPr lang="en-US" dirty="0"/>
              <a:t>Data Applications and Analytics </a:t>
            </a:r>
            <a:r>
              <a:rPr lang="en-US" dirty="0" smtClean="0"/>
              <a:t>course has </a:t>
            </a:r>
            <a:r>
              <a:rPr lang="en-US" dirty="0"/>
              <a:t>~2000 students enrolled.</a:t>
            </a:r>
          </a:p>
          <a:p>
            <a:r>
              <a:rPr lang="en-US" dirty="0" err="1"/>
              <a:t>Coursera</a:t>
            </a:r>
            <a:r>
              <a:rPr lang="en-US" dirty="0"/>
              <a:t> Offerings are much larger enrollment</a:t>
            </a:r>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32</a:t>
            </a:fld>
            <a:endParaRPr lang="en-US"/>
          </a:p>
        </p:txBody>
      </p:sp>
    </p:spTree>
    <p:extLst>
      <p:ext uri="{BB962C8B-B14F-4D97-AF65-F5344CB8AC3E}">
        <p14:creationId xmlns:p14="http://schemas.microsoft.com/office/powerpoint/2010/main" val="838125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03" t="9991" r="5179"/>
          <a:stretch/>
        </p:blipFill>
        <p:spPr>
          <a:xfrm>
            <a:off x="-10613" y="19280"/>
            <a:ext cx="7286211" cy="6858000"/>
          </a:xfrm>
          <a:prstGeom prst="rect">
            <a:avLst/>
          </a:prstGeom>
        </p:spPr>
      </p:pic>
      <p:sp>
        <p:nvSpPr>
          <p:cNvPr id="2" name="Slide Number Placeholder 1"/>
          <p:cNvSpPr>
            <a:spLocks noGrp="1"/>
          </p:cNvSpPr>
          <p:nvPr>
            <p:ph type="sldNum" sz="quarter" idx="12"/>
          </p:nvPr>
        </p:nvSpPr>
        <p:spPr>
          <a:xfrm>
            <a:off x="7010400" y="6491957"/>
            <a:ext cx="2133600" cy="365125"/>
          </a:xfrm>
        </p:spPr>
        <p:txBody>
          <a:bodyPr/>
          <a:lstStyle/>
          <a:p>
            <a:fld id="{37046A98-E713-4B22-96A8-FD47EC0F5D67}" type="slidenum">
              <a:rPr lang="en-US" smtClean="0"/>
              <a:pPr/>
              <a:t>33</a:t>
            </a:fld>
            <a:endParaRPr lang="en-US"/>
          </a:p>
        </p:txBody>
      </p:sp>
      <p:sp>
        <p:nvSpPr>
          <p:cNvPr id="4" name="Rectangle 3"/>
          <p:cNvSpPr/>
          <p:nvPr/>
        </p:nvSpPr>
        <p:spPr>
          <a:xfrm>
            <a:off x="1219200" y="6261124"/>
            <a:ext cx="5299271" cy="461665"/>
          </a:xfrm>
          <a:prstGeom prst="rect">
            <a:avLst/>
          </a:prstGeom>
          <a:solidFill>
            <a:schemeClr val="bg1"/>
          </a:solidFill>
        </p:spPr>
        <p:txBody>
          <a:bodyPr wrap="none">
            <a:spAutoFit/>
          </a:bodyPr>
          <a:lstStyle/>
          <a:p>
            <a:r>
              <a:rPr lang="en-US" sz="2400" dirty="0">
                <a:hlinkClick r:id="rId4"/>
              </a:rPr>
              <a:t>http://x-informatics.appspot.com/course</a:t>
            </a:r>
            <a:endParaRPr lang="en-US" sz="2400" dirty="0"/>
          </a:p>
        </p:txBody>
      </p:sp>
      <p:sp>
        <p:nvSpPr>
          <p:cNvPr id="5" name="TextBox 4"/>
          <p:cNvSpPr txBox="1"/>
          <p:nvPr/>
        </p:nvSpPr>
        <p:spPr>
          <a:xfrm>
            <a:off x="7275599" y="838200"/>
            <a:ext cx="1792202" cy="5078313"/>
          </a:xfrm>
          <a:prstGeom prst="rect">
            <a:avLst/>
          </a:prstGeom>
          <a:noFill/>
        </p:spPr>
        <p:txBody>
          <a:bodyPr wrap="square" rtlCol="0">
            <a:spAutoFit/>
          </a:bodyPr>
          <a:lstStyle/>
          <a:p>
            <a:r>
              <a:rPr lang="en-US" b="1" dirty="0" smtClean="0"/>
              <a:t>Example</a:t>
            </a:r>
            <a:br>
              <a:rPr lang="en-US" b="1" dirty="0" smtClean="0"/>
            </a:br>
            <a:r>
              <a:rPr lang="en-US" b="1" dirty="0" smtClean="0"/>
              <a:t>Google</a:t>
            </a:r>
          </a:p>
          <a:p>
            <a:r>
              <a:rPr lang="en-US" b="1" dirty="0" smtClean="0"/>
              <a:t>Course Builder</a:t>
            </a:r>
          </a:p>
          <a:p>
            <a:r>
              <a:rPr lang="en-US" b="1" dirty="0" smtClean="0"/>
              <a:t>MOOC</a:t>
            </a:r>
          </a:p>
          <a:p>
            <a:endParaRPr lang="en-US" dirty="0"/>
          </a:p>
          <a:p>
            <a:r>
              <a:rPr lang="en-US" dirty="0" smtClean="0"/>
              <a:t>4 levels</a:t>
            </a:r>
          </a:p>
          <a:p>
            <a:r>
              <a:rPr lang="en-US" dirty="0" smtClean="0"/>
              <a:t>Course</a:t>
            </a:r>
          </a:p>
          <a:p>
            <a:r>
              <a:rPr lang="en-US" dirty="0" smtClean="0"/>
              <a:t>Section (12)</a:t>
            </a:r>
          </a:p>
          <a:p>
            <a:r>
              <a:rPr lang="en-US" dirty="0" smtClean="0"/>
              <a:t>Units(29)</a:t>
            </a:r>
          </a:p>
          <a:p>
            <a:r>
              <a:rPr lang="en-US" dirty="0" smtClean="0"/>
              <a:t>Lessons(~150)</a:t>
            </a:r>
          </a:p>
          <a:p>
            <a:endParaRPr lang="en-US" dirty="0"/>
          </a:p>
          <a:p>
            <a:r>
              <a:rPr lang="en-US" dirty="0" smtClean="0"/>
              <a:t>Units are ~ traditional lecture</a:t>
            </a:r>
          </a:p>
          <a:p>
            <a:endParaRPr lang="en-US" dirty="0"/>
          </a:p>
          <a:p>
            <a:r>
              <a:rPr lang="en-US" dirty="0" smtClean="0"/>
              <a:t>Lessons are ~10 minute segments</a:t>
            </a:r>
          </a:p>
        </p:txBody>
      </p:sp>
    </p:spTree>
    <p:extLst>
      <p:ext uri="{BB962C8B-B14F-4D97-AF65-F5344CB8AC3E}">
        <p14:creationId xmlns:p14="http://schemas.microsoft.com/office/powerpoint/2010/main" val="3617697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1957"/>
            <a:ext cx="2133600" cy="365125"/>
          </a:xfrm>
        </p:spPr>
        <p:txBody>
          <a:bodyPr/>
          <a:lstStyle/>
          <a:p>
            <a:fld id="{37046A98-E713-4B22-96A8-FD47EC0F5D67}" type="slidenum">
              <a:rPr lang="en-US" smtClean="0"/>
              <a:pPr/>
              <a:t>34</a:t>
            </a:fld>
            <a:endParaRPr lang="en-US"/>
          </a:p>
        </p:txBody>
      </p:sp>
      <p:pic>
        <p:nvPicPr>
          <p:cNvPr id="5" name="Picture 4"/>
          <p:cNvPicPr>
            <a:picLocks noChangeAspect="1"/>
          </p:cNvPicPr>
          <p:nvPr/>
        </p:nvPicPr>
        <p:blipFill rotWithShape="1">
          <a:blip r:embed="rId3"/>
          <a:srcRect l="703" t="9277" r="6585"/>
          <a:stretch/>
        </p:blipFill>
        <p:spPr>
          <a:xfrm>
            <a:off x="0" y="0"/>
            <a:ext cx="7120988" cy="6858000"/>
          </a:xfrm>
          <a:prstGeom prst="rect">
            <a:avLst/>
          </a:prstGeom>
        </p:spPr>
      </p:pic>
      <p:sp>
        <p:nvSpPr>
          <p:cNvPr id="4" name="Rectangle 3"/>
          <p:cNvSpPr/>
          <p:nvPr/>
        </p:nvSpPr>
        <p:spPr>
          <a:xfrm>
            <a:off x="3870435" y="6377845"/>
            <a:ext cx="5299271" cy="461665"/>
          </a:xfrm>
          <a:prstGeom prst="rect">
            <a:avLst/>
          </a:prstGeom>
          <a:solidFill>
            <a:schemeClr val="bg1"/>
          </a:solidFill>
        </p:spPr>
        <p:txBody>
          <a:bodyPr wrap="none">
            <a:spAutoFit/>
          </a:bodyPr>
          <a:lstStyle/>
          <a:p>
            <a:r>
              <a:rPr lang="en-US" sz="2400" dirty="0">
                <a:hlinkClick r:id="rId4"/>
              </a:rPr>
              <a:t>http://x-informatics.appspot.com/course</a:t>
            </a:r>
            <a:endParaRPr lang="en-US" sz="2400" dirty="0"/>
          </a:p>
        </p:txBody>
      </p:sp>
      <p:sp>
        <p:nvSpPr>
          <p:cNvPr id="6" name="TextBox 5"/>
          <p:cNvSpPr txBox="1"/>
          <p:nvPr/>
        </p:nvSpPr>
        <p:spPr>
          <a:xfrm>
            <a:off x="7275599" y="838200"/>
            <a:ext cx="1792202" cy="5078313"/>
          </a:xfrm>
          <a:prstGeom prst="rect">
            <a:avLst/>
          </a:prstGeom>
          <a:noFill/>
        </p:spPr>
        <p:txBody>
          <a:bodyPr wrap="square" rtlCol="0">
            <a:spAutoFit/>
          </a:bodyPr>
          <a:lstStyle/>
          <a:p>
            <a:r>
              <a:rPr lang="en-US" b="1" dirty="0" smtClean="0"/>
              <a:t>Example</a:t>
            </a:r>
            <a:br>
              <a:rPr lang="en-US" b="1" dirty="0" smtClean="0"/>
            </a:br>
            <a:r>
              <a:rPr lang="en-US" b="1" dirty="0" smtClean="0"/>
              <a:t>Google</a:t>
            </a:r>
          </a:p>
          <a:p>
            <a:r>
              <a:rPr lang="en-US" b="1" dirty="0" smtClean="0"/>
              <a:t>Course Builder</a:t>
            </a:r>
          </a:p>
          <a:p>
            <a:r>
              <a:rPr lang="en-US" b="1" dirty="0" smtClean="0"/>
              <a:t>MOOC</a:t>
            </a:r>
          </a:p>
          <a:p>
            <a:endParaRPr lang="en-US" dirty="0"/>
          </a:p>
          <a:p>
            <a:r>
              <a:rPr lang="en-US" dirty="0" smtClean="0"/>
              <a:t>The Physics Section expands to 4 units and 2 </a:t>
            </a:r>
            <a:r>
              <a:rPr lang="en-US" dirty="0" err="1" smtClean="0"/>
              <a:t>Homeworks</a:t>
            </a:r>
            <a:endParaRPr lang="en-US" dirty="0" smtClean="0"/>
          </a:p>
          <a:p>
            <a:endParaRPr lang="en-US" dirty="0"/>
          </a:p>
          <a:p>
            <a:r>
              <a:rPr lang="en-US" dirty="0" smtClean="0"/>
              <a:t>Unit 9 expands to 5 lessons</a:t>
            </a:r>
          </a:p>
          <a:p>
            <a:endParaRPr lang="en-US" dirty="0"/>
          </a:p>
          <a:p>
            <a:r>
              <a:rPr lang="en-US" dirty="0" smtClean="0"/>
              <a:t>Lessons played on </a:t>
            </a:r>
            <a:r>
              <a:rPr lang="en-US" dirty="0" err="1" smtClean="0"/>
              <a:t>Youtube</a:t>
            </a:r>
            <a:endParaRPr lang="en-US" dirty="0" smtClean="0"/>
          </a:p>
          <a:p>
            <a:r>
              <a:rPr lang="en-US" dirty="0" smtClean="0"/>
              <a:t>“talking head video + PowerPoint”</a:t>
            </a:r>
          </a:p>
        </p:txBody>
      </p:sp>
    </p:spTree>
    <p:extLst>
      <p:ext uri="{BB962C8B-B14F-4D97-AF65-F5344CB8AC3E}">
        <p14:creationId xmlns:p14="http://schemas.microsoft.com/office/powerpoint/2010/main" val="2164057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62758"/>
            <a:ext cx="9049407" cy="1143000"/>
          </a:xfrm>
        </p:spPr>
        <p:txBody>
          <a:bodyPr>
            <a:normAutofit fontScale="90000"/>
          </a:bodyPr>
          <a:lstStyle/>
          <a:p>
            <a:r>
              <a:rPr lang="en-US" b="1" i="1" dirty="0" smtClean="0"/>
              <a:t>The </a:t>
            </a:r>
            <a:r>
              <a:rPr lang="en-US" b="1" i="1" dirty="0"/>
              <a:t>community group for one of classes and one forum (“No more malls</a:t>
            </a:r>
            <a:r>
              <a:rPr lang="en-US" b="1" i="1" dirty="0" smtClean="0"/>
              <a:t>”)</a:t>
            </a:r>
            <a:r>
              <a:rPr lang="en-US" b="1" dirty="0"/>
              <a:t/>
            </a:r>
            <a:br>
              <a:rPr lang="en-US" b="1" dirty="0"/>
            </a:br>
            <a:endParaRPr lang="en-US"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a:p>
        </p:txBody>
      </p:sp>
      <p:pic>
        <p:nvPicPr>
          <p:cNvPr id="6" name="Picture 5"/>
          <p:cNvPicPr/>
          <p:nvPr/>
        </p:nvPicPr>
        <p:blipFill rotWithShape="1">
          <a:blip r:embed="rId2"/>
          <a:srcRect l="3625" t="20990" r="4529"/>
          <a:stretch/>
        </p:blipFill>
        <p:spPr bwMode="auto">
          <a:xfrm>
            <a:off x="1093075" y="1101478"/>
            <a:ext cx="7725103" cy="57565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5228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533400"/>
            <a:ext cx="8229600" cy="1143000"/>
          </a:xfrm>
        </p:spPr>
        <p:txBody>
          <a:bodyPr>
            <a:normAutofit fontScale="90000"/>
          </a:bodyPr>
          <a:lstStyle/>
          <a:p>
            <a:r>
              <a:rPr lang="en-US" b="1" i="1" dirty="0" smtClean="0"/>
              <a:t>Community </a:t>
            </a:r>
            <a:r>
              <a:rPr lang="en-US" b="1" i="1" dirty="0"/>
              <a:t>Events for Online Data Science Certificate Course</a:t>
            </a:r>
            <a:endParaRPr lang="en-US" b="1"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36</a:t>
            </a:fld>
            <a:endParaRPr lang="en-US"/>
          </a:p>
        </p:txBody>
      </p:sp>
      <p:pic>
        <p:nvPicPr>
          <p:cNvPr id="4" name="Picture 3"/>
          <p:cNvPicPr/>
          <p:nvPr/>
        </p:nvPicPr>
        <p:blipFill rotWithShape="1">
          <a:blip r:embed="rId2"/>
          <a:srcRect l="480" t="9620" r="8013" b="99"/>
          <a:stretch/>
        </p:blipFill>
        <p:spPr bwMode="auto">
          <a:xfrm>
            <a:off x="1752600" y="2209800"/>
            <a:ext cx="5438775" cy="464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6086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1957"/>
            <a:ext cx="2133600" cy="365125"/>
          </a:xfrm>
        </p:spPr>
        <p:txBody>
          <a:bodyPr/>
          <a:lstStyle/>
          <a:p>
            <a:fld id="{37046A98-E713-4B22-96A8-FD47EC0F5D67}" type="slidenum">
              <a:rPr lang="en-US" smtClean="0"/>
              <a:pPr/>
              <a:t>37</a:t>
            </a:fld>
            <a:endParaRPr lang="en-US"/>
          </a:p>
        </p:txBody>
      </p:sp>
      <p:pic>
        <p:nvPicPr>
          <p:cNvPr id="3" name="Picture 2"/>
          <p:cNvPicPr>
            <a:picLocks noChangeAspect="1"/>
          </p:cNvPicPr>
          <p:nvPr/>
        </p:nvPicPr>
        <p:blipFill rotWithShape="1">
          <a:blip r:embed="rId3"/>
          <a:srcRect l="1177" t="9166" r="6111" b="18874"/>
          <a:stretch/>
        </p:blipFill>
        <p:spPr>
          <a:xfrm>
            <a:off x="0" y="-918"/>
            <a:ext cx="8977681" cy="6858000"/>
          </a:xfrm>
          <a:prstGeom prst="rect">
            <a:avLst/>
          </a:prstGeom>
        </p:spPr>
      </p:pic>
    </p:spTree>
    <p:extLst>
      <p:ext uri="{BB962C8B-B14F-4D97-AF65-F5344CB8AC3E}">
        <p14:creationId xmlns:p14="http://schemas.microsoft.com/office/powerpoint/2010/main" val="2374394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0" y="1371600"/>
            <a:ext cx="2611501" cy="1143000"/>
          </a:xfrm>
        </p:spPr>
        <p:txBody>
          <a:bodyPr>
            <a:normAutofit fontScale="90000"/>
          </a:bodyPr>
          <a:lstStyle/>
          <a:p>
            <a:r>
              <a:rPr lang="en-US" sz="4800" dirty="0" smtClean="0"/>
              <a:t>Office Mix Site</a:t>
            </a:r>
            <a:br>
              <a:rPr lang="en-US" sz="4800" dirty="0" smtClean="0"/>
            </a:br>
            <a:r>
              <a:rPr lang="en-US" sz="4800" dirty="0" smtClean="0"/>
              <a:t/>
            </a:r>
            <a:br>
              <a:rPr lang="en-US" sz="4800" dirty="0" smtClean="0"/>
            </a:br>
            <a:r>
              <a:rPr lang="en-US" sz="4800" dirty="0" smtClean="0"/>
              <a:t>General Material</a:t>
            </a:r>
            <a:endParaRPr lang="en-US" sz="48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38</a:t>
            </a:fld>
            <a:endParaRPr lang="en-US"/>
          </a:p>
        </p:txBody>
      </p:sp>
      <p:pic>
        <p:nvPicPr>
          <p:cNvPr id="3" name="Picture 2"/>
          <p:cNvPicPr>
            <a:picLocks noChangeAspect="1"/>
          </p:cNvPicPr>
          <p:nvPr/>
        </p:nvPicPr>
        <p:blipFill rotWithShape="1">
          <a:blip r:embed="rId2"/>
          <a:srcRect l="18069" t="9185" r="19391"/>
          <a:stretch/>
        </p:blipFill>
        <p:spPr>
          <a:xfrm>
            <a:off x="0" y="0"/>
            <a:ext cx="6075299" cy="6858000"/>
          </a:xfrm>
          <a:prstGeom prst="rect">
            <a:avLst/>
          </a:prstGeom>
        </p:spPr>
      </p:pic>
      <p:sp>
        <p:nvSpPr>
          <p:cNvPr id="5" name="TextBox 4"/>
          <p:cNvSpPr txBox="1"/>
          <p:nvPr/>
        </p:nvSpPr>
        <p:spPr>
          <a:xfrm>
            <a:off x="6324600" y="3861256"/>
            <a:ext cx="2590800" cy="2677656"/>
          </a:xfrm>
          <a:prstGeom prst="rect">
            <a:avLst/>
          </a:prstGeom>
          <a:noFill/>
        </p:spPr>
        <p:txBody>
          <a:bodyPr wrap="square" rtlCol="0">
            <a:spAutoFit/>
          </a:bodyPr>
          <a:lstStyle/>
          <a:p>
            <a:r>
              <a:rPr lang="en-US" sz="2400" dirty="0" smtClean="0"/>
              <a:t>Create video in PowerPoint with laptop web cam</a:t>
            </a:r>
          </a:p>
          <a:p>
            <a:endParaRPr lang="en-US" sz="2400" dirty="0"/>
          </a:p>
          <a:p>
            <a:r>
              <a:rPr lang="en-US" sz="2400" dirty="0" smtClean="0"/>
              <a:t>Exported to Microsoft Video Streaming Site</a:t>
            </a:r>
            <a:endParaRPr lang="en-US" sz="2400" dirty="0"/>
          </a:p>
        </p:txBody>
      </p:sp>
    </p:spTree>
    <p:extLst>
      <p:ext uri="{BB962C8B-B14F-4D97-AF65-F5344CB8AC3E}">
        <p14:creationId xmlns:p14="http://schemas.microsoft.com/office/powerpoint/2010/main" val="869348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39</a:t>
            </a:fld>
            <a:endParaRPr lang="en-US"/>
          </a:p>
        </p:txBody>
      </p:sp>
      <p:pic>
        <p:nvPicPr>
          <p:cNvPr id="3" name="Picture 2"/>
          <p:cNvPicPr>
            <a:picLocks noChangeAspect="1"/>
          </p:cNvPicPr>
          <p:nvPr/>
        </p:nvPicPr>
        <p:blipFill rotWithShape="1">
          <a:blip r:embed="rId2"/>
          <a:srcRect l="18261" t="8367" r="19450"/>
          <a:stretch/>
        </p:blipFill>
        <p:spPr>
          <a:xfrm>
            <a:off x="5137" y="0"/>
            <a:ext cx="5996979" cy="6858000"/>
          </a:xfrm>
          <a:prstGeom prst="rect">
            <a:avLst/>
          </a:prstGeom>
        </p:spPr>
      </p:pic>
      <p:sp>
        <p:nvSpPr>
          <p:cNvPr id="4" name="Title 3"/>
          <p:cNvSpPr txBox="1">
            <a:spLocks/>
          </p:cNvSpPr>
          <p:nvPr/>
        </p:nvSpPr>
        <p:spPr>
          <a:xfrm>
            <a:off x="6063312" y="381000"/>
            <a:ext cx="2611501" cy="1143000"/>
          </a:xfrm>
          <a:prstGeom prst="rect">
            <a:avLst/>
          </a:prstGeom>
        </p:spPr>
        <p:txBody>
          <a:bodyPr/>
          <a:lst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smtClean="0"/>
              <a:t>Office Mix Site</a:t>
            </a:r>
            <a:br>
              <a:rPr lang="en-US" sz="4800" dirty="0" smtClean="0"/>
            </a:br>
            <a:r>
              <a:rPr lang="en-US" sz="4800" dirty="0" smtClean="0"/>
              <a:t/>
            </a:r>
            <a:br>
              <a:rPr lang="en-US" sz="4800" dirty="0" smtClean="0"/>
            </a:br>
            <a:r>
              <a:rPr lang="en-US" sz="4800" dirty="0" smtClean="0"/>
              <a:t>Lectures</a:t>
            </a:r>
            <a:endParaRPr lang="en-US" sz="4800" dirty="0"/>
          </a:p>
        </p:txBody>
      </p:sp>
      <p:sp>
        <p:nvSpPr>
          <p:cNvPr id="5" name="TextBox 4"/>
          <p:cNvSpPr txBox="1"/>
          <p:nvPr/>
        </p:nvSpPr>
        <p:spPr>
          <a:xfrm>
            <a:off x="6324600" y="3861256"/>
            <a:ext cx="2590800" cy="2308324"/>
          </a:xfrm>
          <a:prstGeom prst="rect">
            <a:avLst/>
          </a:prstGeom>
          <a:noFill/>
        </p:spPr>
        <p:txBody>
          <a:bodyPr wrap="square" rtlCol="0">
            <a:spAutoFit/>
          </a:bodyPr>
          <a:lstStyle/>
          <a:p>
            <a:r>
              <a:rPr lang="en-US" sz="2400" dirty="0" smtClean="0"/>
              <a:t>Made as ~15 minute lessons linked here</a:t>
            </a:r>
          </a:p>
          <a:p>
            <a:endParaRPr lang="en-US" sz="2400" dirty="0"/>
          </a:p>
          <a:p>
            <a:r>
              <a:rPr lang="en-US" sz="2400" dirty="0" smtClean="0"/>
              <a:t>Metadata on Microsoft Site</a:t>
            </a:r>
            <a:endParaRPr lang="en-US" sz="2400" dirty="0"/>
          </a:p>
        </p:txBody>
      </p:sp>
    </p:spTree>
    <p:extLst>
      <p:ext uri="{BB962C8B-B14F-4D97-AF65-F5344CB8AC3E}">
        <p14:creationId xmlns:p14="http://schemas.microsoft.com/office/powerpoint/2010/main" val="122695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a:fillRect/>
          </a:stretch>
        </p:blipFill>
        <p:spPr bwMode="auto">
          <a:xfrm rot="-321055">
            <a:off x="3873500" y="2352675"/>
            <a:ext cx="4706938" cy="3138488"/>
          </a:xfrm>
          <a:prstGeom prst="rect">
            <a:avLst/>
          </a:prstGeom>
          <a:noFill/>
          <a:ln w="76200">
            <a:solidFill>
              <a:srgbClr val="FFFFFF"/>
            </a:solid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sp>
        <p:nvSpPr>
          <p:cNvPr id="6147" name="Title 7"/>
          <p:cNvSpPr>
            <a:spLocks noGrp="1"/>
          </p:cNvSpPr>
          <p:nvPr>
            <p:ph type="title"/>
          </p:nvPr>
        </p:nvSpPr>
        <p:spPr/>
        <p:txBody>
          <a:bodyPr/>
          <a:lstStyle/>
          <a:p>
            <a:r>
              <a:rPr lang="en-US" altLang="en-US" smtClean="0"/>
              <a:t>What Is Our School About?</a:t>
            </a:r>
          </a:p>
        </p:txBody>
      </p:sp>
      <p:sp>
        <p:nvSpPr>
          <p:cNvPr id="6148" name="Content Placeholder 8"/>
          <p:cNvSpPr>
            <a:spLocks noGrp="1"/>
          </p:cNvSpPr>
          <p:nvPr>
            <p:ph idx="1"/>
          </p:nvPr>
        </p:nvSpPr>
        <p:spPr>
          <a:xfrm>
            <a:off x="306388" y="1336675"/>
            <a:ext cx="7770812" cy="4073525"/>
          </a:xfrm>
        </p:spPr>
        <p:txBody>
          <a:bodyPr>
            <a:normAutofit fontScale="92500" lnSpcReduction="20000"/>
          </a:bodyPr>
          <a:lstStyle/>
          <a:p>
            <a:pPr marL="0" indent="0" eaLnBrk="1" hangingPunct="1">
              <a:buFontTx/>
              <a:buNone/>
            </a:pPr>
            <a:r>
              <a:rPr lang="en-US" altLang="en-US" dirty="0" smtClean="0">
                <a:solidFill>
                  <a:srgbClr val="000000"/>
                </a:solidFill>
              </a:rPr>
              <a:t>The broad range of computing and information technology: science, a broad range of applications and human and </a:t>
            </a:r>
            <a:br>
              <a:rPr lang="en-US" altLang="en-US" dirty="0" smtClean="0">
                <a:solidFill>
                  <a:srgbClr val="000000"/>
                </a:solidFill>
              </a:rPr>
            </a:br>
            <a:r>
              <a:rPr lang="en-US" altLang="en-US" dirty="0" smtClean="0">
                <a:solidFill>
                  <a:srgbClr val="000000"/>
                </a:solidFill>
              </a:rPr>
              <a:t>societal implications.</a:t>
            </a:r>
          </a:p>
          <a:p>
            <a:pPr marL="0" indent="0" eaLnBrk="1" hangingPunct="1">
              <a:buFontTx/>
              <a:buNone/>
            </a:pPr>
            <a:r>
              <a:rPr lang="en-US" altLang="en-US" dirty="0" smtClean="0">
                <a:solidFill>
                  <a:srgbClr val="000000"/>
                </a:solidFill>
              </a:rPr>
              <a:t>United by a focus on </a:t>
            </a:r>
            <a:br>
              <a:rPr lang="en-US" altLang="en-US" dirty="0" smtClean="0">
                <a:solidFill>
                  <a:srgbClr val="000000"/>
                </a:solidFill>
              </a:rPr>
            </a:br>
            <a:r>
              <a:rPr lang="en-US" altLang="en-US" dirty="0" smtClean="0">
                <a:solidFill>
                  <a:srgbClr val="000000"/>
                </a:solidFill>
              </a:rPr>
              <a:t>information and technology, </a:t>
            </a:r>
            <a:br>
              <a:rPr lang="en-US" altLang="en-US" dirty="0" smtClean="0">
                <a:solidFill>
                  <a:srgbClr val="000000"/>
                </a:solidFill>
              </a:rPr>
            </a:br>
            <a:r>
              <a:rPr lang="en-US" altLang="en-US" dirty="0" smtClean="0">
                <a:solidFill>
                  <a:srgbClr val="000000"/>
                </a:solidFill>
              </a:rPr>
              <a:t>our extensive programs </a:t>
            </a:r>
            <a:br>
              <a:rPr lang="en-US" altLang="en-US" dirty="0" smtClean="0">
                <a:solidFill>
                  <a:srgbClr val="000000"/>
                </a:solidFill>
              </a:rPr>
            </a:br>
            <a:r>
              <a:rPr lang="en-US" altLang="en-US" dirty="0" smtClean="0">
                <a:solidFill>
                  <a:srgbClr val="000000"/>
                </a:solidFill>
              </a:rPr>
              <a:t>include:</a:t>
            </a:r>
          </a:p>
          <a:p>
            <a:pPr lvl="1" eaLnBrk="1" hangingPunct="1">
              <a:buFont typeface="Arial" panose="020B0604020202020204" pitchFamily="34" charset="0"/>
              <a:buChar char="•"/>
            </a:pPr>
            <a:r>
              <a:rPr lang="en-US" altLang="en-US" dirty="0" smtClean="0">
                <a:solidFill>
                  <a:srgbClr val="000000"/>
                </a:solidFill>
              </a:rPr>
              <a:t>Computer Science</a:t>
            </a:r>
          </a:p>
          <a:p>
            <a:pPr lvl="1" eaLnBrk="1" hangingPunct="1">
              <a:buFont typeface="Arial" panose="020B0604020202020204" pitchFamily="34" charset="0"/>
              <a:buChar char="•"/>
            </a:pPr>
            <a:r>
              <a:rPr lang="en-US" altLang="en-US" dirty="0" smtClean="0">
                <a:solidFill>
                  <a:srgbClr val="000000"/>
                </a:solidFill>
              </a:rPr>
              <a:t>Informatics</a:t>
            </a:r>
          </a:p>
          <a:p>
            <a:pPr lvl="1" eaLnBrk="1" hangingPunct="1">
              <a:buFont typeface="Arial" panose="020B0604020202020204" pitchFamily="34" charset="0"/>
              <a:buChar char="•"/>
            </a:pPr>
            <a:r>
              <a:rPr lang="en-US" altLang="en-US" dirty="0" smtClean="0">
                <a:solidFill>
                  <a:srgbClr val="000000"/>
                </a:solidFill>
              </a:rPr>
              <a:t>Information Science</a:t>
            </a:r>
          </a:p>
          <a:p>
            <a:pPr lvl="1" eaLnBrk="1" hangingPunct="1">
              <a:buFont typeface="Arial" panose="020B0604020202020204" pitchFamily="34" charset="0"/>
              <a:buChar char="•"/>
            </a:pPr>
            <a:r>
              <a:rPr lang="en-US" altLang="en-US" dirty="0" smtClean="0">
                <a:solidFill>
                  <a:srgbClr val="000000"/>
                </a:solidFill>
              </a:rPr>
              <a:t>Library Science</a:t>
            </a:r>
          </a:p>
          <a:p>
            <a:pPr lvl="1" eaLnBrk="1" hangingPunct="1">
              <a:buFont typeface="Arial" panose="020B0604020202020204" pitchFamily="34" charset="0"/>
              <a:buChar char="•"/>
            </a:pPr>
            <a:r>
              <a:rPr lang="en-US" altLang="en-US" dirty="0" smtClean="0">
                <a:solidFill>
                  <a:srgbClr val="FF0000"/>
                </a:solidFill>
              </a:rPr>
              <a:t>Data Science (starting)</a:t>
            </a:r>
          </a:p>
        </p:txBody>
      </p:sp>
    </p:spTree>
    <p:extLst>
      <p:ext uri="{BB962C8B-B14F-4D97-AF65-F5344CB8AC3E}">
        <p14:creationId xmlns:p14="http://schemas.microsoft.com/office/powerpoint/2010/main" val="3911177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66"/>
            <a:ext cx="9144000" cy="1143000"/>
          </a:xfrm>
        </p:spPr>
        <p:txBody>
          <a:bodyPr/>
          <a:lstStyle/>
          <a:p>
            <a:r>
              <a:rPr lang="en-US" dirty="0" smtClean="0"/>
              <a:t>Potpourri of Online Technologies</a:t>
            </a:r>
            <a:endParaRPr lang="en-US" dirty="0"/>
          </a:p>
        </p:txBody>
      </p:sp>
      <p:sp>
        <p:nvSpPr>
          <p:cNvPr id="3" name="Content Placeholder 2"/>
          <p:cNvSpPr>
            <a:spLocks noGrp="1"/>
          </p:cNvSpPr>
          <p:nvPr>
            <p:ph idx="1"/>
          </p:nvPr>
        </p:nvSpPr>
        <p:spPr>
          <a:xfrm>
            <a:off x="0" y="990600"/>
            <a:ext cx="9144000" cy="4525963"/>
          </a:xfrm>
        </p:spPr>
        <p:txBody>
          <a:bodyPr>
            <a:normAutofit fontScale="92500" lnSpcReduction="10000"/>
          </a:bodyPr>
          <a:lstStyle/>
          <a:p>
            <a:r>
              <a:rPr lang="en-US" sz="2400" b="1" dirty="0" smtClean="0"/>
              <a:t>Canvas (Indiana University Default): </a:t>
            </a:r>
            <a:r>
              <a:rPr lang="en-US" sz="2400" dirty="0"/>
              <a:t>Best for interface with IU grading and records</a:t>
            </a:r>
          </a:p>
          <a:p>
            <a:r>
              <a:rPr lang="en-US" sz="2400" b="1" dirty="0" smtClean="0"/>
              <a:t>Google Course Builder: </a:t>
            </a:r>
            <a:r>
              <a:rPr lang="en-US" sz="2400" dirty="0"/>
              <a:t>Best for management and integration of components</a:t>
            </a:r>
          </a:p>
          <a:p>
            <a:r>
              <a:rPr lang="en-US" sz="2400" b="1" dirty="0"/>
              <a:t>Ad hoc web pages: </a:t>
            </a:r>
            <a:r>
              <a:rPr lang="en-US" sz="2400" dirty="0"/>
              <a:t>alternative easy to build integration</a:t>
            </a:r>
          </a:p>
          <a:p>
            <a:r>
              <a:rPr lang="en-US" sz="2400" b="1" dirty="0"/>
              <a:t>Mix: </a:t>
            </a:r>
            <a:r>
              <a:rPr lang="en-US" sz="2400" dirty="0"/>
              <a:t>Best faculty preparation interface</a:t>
            </a:r>
          </a:p>
          <a:p>
            <a:r>
              <a:rPr lang="en-US" sz="2400" b="1" dirty="0"/>
              <a:t>Adobe Presenter/Camtasia: </a:t>
            </a:r>
            <a:r>
              <a:rPr lang="en-US" sz="2400" dirty="0" smtClean="0"/>
              <a:t>More </a:t>
            </a:r>
            <a:r>
              <a:rPr lang="en-US" sz="2400" dirty="0"/>
              <a:t>powerful video preparation that support subtitles but not clearly needed</a:t>
            </a:r>
          </a:p>
          <a:p>
            <a:r>
              <a:rPr lang="en-US" sz="2400" b="1" dirty="0"/>
              <a:t>Google Community: </a:t>
            </a:r>
            <a:r>
              <a:rPr lang="en-US" sz="2400" dirty="0"/>
              <a:t>Good social interaction support</a:t>
            </a:r>
          </a:p>
          <a:p>
            <a:r>
              <a:rPr lang="en-US" sz="2400" b="1" dirty="0"/>
              <a:t>YouTube: </a:t>
            </a:r>
            <a:r>
              <a:rPr lang="en-US" sz="2400" dirty="0"/>
              <a:t>Best user interface for videos</a:t>
            </a:r>
          </a:p>
          <a:p>
            <a:r>
              <a:rPr lang="en-US" sz="2400" b="1" dirty="0"/>
              <a:t>Hangout: </a:t>
            </a:r>
            <a:r>
              <a:rPr lang="en-US" sz="2400" dirty="0"/>
              <a:t>Best for instructor-students online interactions (one instructor to </a:t>
            </a:r>
            <a:r>
              <a:rPr lang="en-US" sz="2400" dirty="0" smtClean="0"/>
              <a:t>9 </a:t>
            </a:r>
            <a:r>
              <a:rPr lang="en-US" sz="2400" dirty="0"/>
              <a:t>students with live feed</a:t>
            </a:r>
            <a:r>
              <a:rPr lang="en-US" sz="2400" dirty="0" smtClean="0"/>
              <a:t>). Hangout on air mixes live and streaming (30 second delay from archived YouTube) and more participants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dirty="0"/>
          </a:p>
        </p:txBody>
      </p:sp>
    </p:spTree>
    <p:extLst>
      <p:ext uri="{BB962C8B-B14F-4D97-AF65-F5344CB8AC3E}">
        <p14:creationId xmlns:p14="http://schemas.microsoft.com/office/powerpoint/2010/main" val="37106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80988" y="558800"/>
            <a:ext cx="7110412" cy="1143000"/>
          </a:xfrm>
        </p:spPr>
        <p:txBody>
          <a:bodyPr>
            <a:normAutofit fontScale="90000"/>
          </a:bodyPr>
          <a:lstStyle/>
          <a:p>
            <a:pPr eaLnBrk="1" hangingPunct="1"/>
            <a:r>
              <a:rPr lang="en-US" altLang="en-US" smtClean="0"/>
              <a:t>Size of School </a:t>
            </a:r>
            <a:br>
              <a:rPr lang="en-US" altLang="en-US" smtClean="0"/>
            </a:br>
            <a:r>
              <a:rPr lang="en-US" altLang="en-US" smtClean="0"/>
              <a:t>(2013-2014)</a:t>
            </a:r>
          </a:p>
        </p:txBody>
      </p:sp>
      <p:sp>
        <p:nvSpPr>
          <p:cNvPr id="12291" name="Rectangle 3"/>
          <p:cNvSpPr>
            <a:spLocks noGrp="1" noChangeArrowheads="1"/>
          </p:cNvSpPr>
          <p:nvPr>
            <p:ph type="body" sz="half" idx="4294967295"/>
          </p:nvPr>
        </p:nvSpPr>
        <p:spPr>
          <a:xfrm>
            <a:off x="304800" y="1897063"/>
            <a:ext cx="8229600" cy="3894137"/>
          </a:xfrm>
        </p:spPr>
        <p:txBody>
          <a:bodyPr>
            <a:normAutofit fontScale="77500" lnSpcReduction="20000"/>
          </a:bodyPr>
          <a:lstStyle/>
          <a:p>
            <a:pPr eaLnBrk="1" hangingPunct="1">
              <a:lnSpc>
                <a:spcPct val="90000"/>
              </a:lnSpc>
            </a:pPr>
            <a:r>
              <a:rPr lang="en-US" altLang="en-US" dirty="0" smtClean="0"/>
              <a:t>Faculty			     97</a:t>
            </a:r>
          </a:p>
          <a:p>
            <a:pPr marL="857250" lvl="1" indent="-457200" eaLnBrk="1" hangingPunct="1">
              <a:lnSpc>
                <a:spcPct val="90000"/>
              </a:lnSpc>
              <a:buFontTx/>
              <a:buNone/>
            </a:pPr>
            <a:r>
              <a:rPr lang="en-US" altLang="en-US" dirty="0" smtClean="0"/>
              <a:t>	                      (85 tenure track)</a:t>
            </a:r>
          </a:p>
          <a:p>
            <a:pPr eaLnBrk="1" hangingPunct="1">
              <a:lnSpc>
                <a:spcPct val="90000"/>
              </a:lnSpc>
            </a:pPr>
            <a:r>
              <a:rPr lang="en-US" altLang="en-US" dirty="0" smtClean="0"/>
              <a:t>Students</a:t>
            </a:r>
          </a:p>
          <a:p>
            <a:pPr eaLnBrk="1" hangingPunct="1">
              <a:lnSpc>
                <a:spcPct val="90000"/>
              </a:lnSpc>
              <a:buFontTx/>
              <a:buNone/>
            </a:pPr>
            <a:r>
              <a:rPr lang="en-US" altLang="en-US" dirty="0" smtClean="0"/>
              <a:t>	     Undergraduate		1,191</a:t>
            </a:r>
          </a:p>
          <a:p>
            <a:pPr eaLnBrk="1" hangingPunct="1">
              <a:lnSpc>
                <a:spcPct val="90000"/>
              </a:lnSpc>
              <a:buFontTx/>
              <a:buNone/>
            </a:pPr>
            <a:r>
              <a:rPr lang="en-US" altLang="en-US" dirty="0" smtClean="0"/>
              <a:t>	     Master’</a:t>
            </a:r>
            <a:r>
              <a:rPr lang="en-US" altLang="ja-JP" dirty="0" smtClean="0"/>
              <a:t>s			   644</a:t>
            </a:r>
          </a:p>
          <a:p>
            <a:pPr eaLnBrk="1" hangingPunct="1">
              <a:lnSpc>
                <a:spcPct val="90000"/>
              </a:lnSpc>
              <a:buFontTx/>
              <a:buNone/>
            </a:pPr>
            <a:r>
              <a:rPr lang="en-US" altLang="en-US" dirty="0" smtClean="0"/>
              <a:t>	     Ph.D. </a:t>
            </a:r>
            <a:r>
              <a:rPr lang="en-US" altLang="en-US" sz="1400" dirty="0" smtClean="0"/>
              <a:t>			    </a:t>
            </a:r>
            <a:r>
              <a:rPr lang="en-US" altLang="en-US" dirty="0" smtClean="0"/>
              <a:t>263</a:t>
            </a:r>
          </a:p>
          <a:p>
            <a:pPr eaLnBrk="1" hangingPunct="1">
              <a:lnSpc>
                <a:spcPct val="90000"/>
              </a:lnSpc>
              <a:buFontTx/>
              <a:buNone/>
            </a:pPr>
            <a:endParaRPr lang="en-US" altLang="en-US" sz="1000" dirty="0" smtClean="0"/>
          </a:p>
          <a:p>
            <a:r>
              <a:rPr lang="en-US" altLang="en-US" dirty="0" smtClean="0"/>
              <a:t>Female Undergraduates</a:t>
            </a:r>
            <a:r>
              <a:rPr lang="en-US" altLang="en-US" sz="1200" dirty="0" smtClean="0"/>
              <a:t>	   </a:t>
            </a:r>
            <a:r>
              <a:rPr lang="en-US" altLang="en-US" dirty="0" smtClean="0"/>
              <a:t>21%  </a:t>
            </a:r>
            <a:br>
              <a:rPr lang="en-US" altLang="en-US" dirty="0" smtClean="0"/>
            </a:br>
            <a:r>
              <a:rPr lang="en-US" altLang="en-US" dirty="0" smtClean="0"/>
              <a:t>(</a:t>
            </a:r>
            <a:r>
              <a:rPr lang="en-US" altLang="en-US" dirty="0" smtClean="0">
                <a:latin typeface="Wingdings" panose="05000000000000000000" pitchFamily="2" charset="2"/>
                <a:sym typeface="Wingdings" panose="05000000000000000000" pitchFamily="2" charset="2"/>
              </a:rPr>
              <a:t></a:t>
            </a:r>
            <a:r>
              <a:rPr lang="en-US" altLang="en-US" dirty="0" smtClean="0"/>
              <a:t>68% since 2007)</a:t>
            </a:r>
          </a:p>
          <a:p>
            <a:r>
              <a:rPr lang="en-US" altLang="en-US" dirty="0" smtClean="0"/>
              <a:t>Female Graduate Students</a:t>
            </a:r>
            <a:r>
              <a:rPr lang="en-US" altLang="en-US" sz="1200" dirty="0" smtClean="0"/>
              <a:t>	   </a:t>
            </a:r>
            <a:r>
              <a:rPr lang="en-US" altLang="en-US" dirty="0" smtClean="0"/>
              <a:t>28% </a:t>
            </a:r>
            <a:br>
              <a:rPr lang="en-US" altLang="en-US" dirty="0" smtClean="0"/>
            </a:br>
            <a:r>
              <a:rPr lang="en-US" altLang="en-US" dirty="0" smtClean="0"/>
              <a:t>(</a:t>
            </a:r>
            <a:r>
              <a:rPr lang="en-US" altLang="en-US" dirty="0" smtClean="0">
                <a:latin typeface="Wingdings" panose="05000000000000000000" pitchFamily="2" charset="2"/>
                <a:sym typeface="Wingdings" panose="05000000000000000000" pitchFamily="2" charset="2"/>
              </a:rPr>
              <a:t></a:t>
            </a:r>
            <a:r>
              <a:rPr lang="en-US" altLang="en-US" dirty="0" smtClean="0"/>
              <a:t>4% since 2007)</a:t>
            </a:r>
          </a:p>
          <a:p>
            <a:pPr eaLnBrk="1" hangingPunct="1">
              <a:lnSpc>
                <a:spcPct val="90000"/>
              </a:lnSpc>
              <a:buFontTx/>
              <a:buNone/>
            </a:pPr>
            <a:r>
              <a:rPr lang="en-US" altLang="en-US" dirty="0" smtClean="0"/>
              <a:t> 	</a:t>
            </a:r>
          </a:p>
        </p:txBody>
      </p:sp>
      <p:pic>
        <p:nvPicPr>
          <p:cNvPr id="9" name="Picture 8"/>
          <p:cNvPicPr>
            <a:picLocks noChangeAspect="1"/>
          </p:cNvPicPr>
          <p:nvPr/>
        </p:nvPicPr>
        <p:blipFill>
          <a:blip r:embed="rId3"/>
          <a:srcRect/>
          <a:stretch>
            <a:fillRect/>
          </a:stretch>
        </p:blipFill>
        <p:spPr bwMode="auto">
          <a:xfrm rot="331479">
            <a:off x="5127625" y="3214688"/>
            <a:ext cx="3587750" cy="2392362"/>
          </a:xfrm>
          <a:prstGeom prst="rect">
            <a:avLst/>
          </a:prstGeom>
          <a:noFill/>
          <a:ln w="76200">
            <a:solidFill>
              <a:srgbClr val="FFFFFF"/>
            </a:solid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rcRect/>
          <a:stretch>
            <a:fillRect/>
          </a:stretch>
        </p:blipFill>
        <p:spPr bwMode="auto">
          <a:xfrm rot="-228144">
            <a:off x="5472113" y="1136650"/>
            <a:ext cx="2943225" cy="1962150"/>
          </a:xfrm>
          <a:prstGeom prst="rect">
            <a:avLst/>
          </a:prstGeom>
          <a:noFill/>
          <a:ln w="76200">
            <a:solidFill>
              <a:srgbClr val="FFFFFF"/>
            </a:solid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153678"/>
            <a:ext cx="4038600" cy="646331"/>
          </a:xfrm>
          <a:prstGeom prst="rect">
            <a:avLst/>
          </a:prstGeom>
          <a:noFill/>
        </p:spPr>
        <p:txBody>
          <a:bodyPr wrap="square" rtlCol="0">
            <a:spAutoFit/>
          </a:bodyPr>
          <a:lstStyle/>
          <a:p>
            <a:r>
              <a:rPr lang="en-US" dirty="0" smtClean="0"/>
              <a:t>Undergraduates mainly Informatics; </a:t>
            </a:r>
          </a:p>
          <a:p>
            <a:r>
              <a:rPr lang="en-US" dirty="0" smtClean="0"/>
              <a:t>Graduates mainly Computer Science</a:t>
            </a:r>
            <a:endParaRPr lang="en-US" dirty="0"/>
          </a:p>
        </p:txBody>
      </p:sp>
    </p:spTree>
    <p:extLst>
      <p:ext uri="{BB962C8B-B14F-4D97-AF65-F5344CB8AC3E}">
        <p14:creationId xmlns:p14="http://schemas.microsoft.com/office/powerpoint/2010/main" val="705664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DMDI</a:t>
            </a:r>
            <a:endParaRPr lang="en-US" dirty="0"/>
          </a:p>
        </p:txBody>
      </p:sp>
      <p:sp>
        <p:nvSpPr>
          <p:cNvPr id="5" name="Subtitle 4"/>
          <p:cNvSpPr>
            <a:spLocks noGrp="1"/>
          </p:cNvSpPr>
          <p:nvPr>
            <p:ph type="subTitle" idx="1"/>
          </p:nvPr>
        </p:nvSpPr>
        <p:spPr/>
        <p:txBody>
          <a:bodyPr/>
          <a:lstStyle/>
          <a:p>
            <a:r>
              <a:rPr lang="en-US" dirty="0" smtClean="0"/>
              <a:t>Digital manufacturing and Design Innovation Institute</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6300" y="5287773"/>
            <a:ext cx="5978827" cy="1570227"/>
          </a:xfrm>
          <a:prstGeom prst="rect">
            <a:avLst/>
          </a:prstGeom>
        </p:spPr>
      </p:pic>
    </p:spTree>
    <p:extLst>
      <p:ext uri="{BB962C8B-B14F-4D97-AF65-F5344CB8AC3E}">
        <p14:creationId xmlns:p14="http://schemas.microsoft.com/office/powerpoint/2010/main" val="2933625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6300" y="5287773"/>
            <a:ext cx="5978827" cy="157022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2745"/>
          <a:stretch/>
        </p:blipFill>
        <p:spPr>
          <a:xfrm>
            <a:off x="0" y="1767840"/>
            <a:ext cx="9182190" cy="3753895"/>
          </a:xfrm>
          <a:prstGeom prst="rect">
            <a:avLst/>
          </a:prstGeom>
        </p:spPr>
      </p:pic>
      <p:sp>
        <p:nvSpPr>
          <p:cNvPr id="4" name="Title 3"/>
          <p:cNvSpPr>
            <a:spLocks noGrp="1"/>
          </p:cNvSpPr>
          <p:nvPr>
            <p:ph type="title"/>
          </p:nvPr>
        </p:nvSpPr>
        <p:spPr>
          <a:xfrm>
            <a:off x="0" y="133478"/>
            <a:ext cx="9144000" cy="1325563"/>
          </a:xfrm>
        </p:spPr>
        <p:txBody>
          <a:bodyPr/>
          <a:lstStyle/>
          <a:p>
            <a:r>
              <a:rPr lang="en-US" b="1" dirty="0" smtClean="0">
                <a:latin typeface="+mn-lt"/>
              </a:rPr>
              <a:t>DMDI Opportunities for IUPUI </a:t>
            </a:r>
            <a:br>
              <a:rPr lang="en-US" b="1" dirty="0" smtClean="0">
                <a:latin typeface="+mn-lt"/>
              </a:rPr>
            </a:br>
            <a:r>
              <a:rPr lang="en-US" b="1" dirty="0" smtClean="0">
                <a:latin typeface="+mn-lt"/>
              </a:rPr>
              <a:t>IUB (SOIC) Industry Collaboration</a:t>
            </a:r>
            <a:endParaRPr lang="en-US" b="1" dirty="0">
              <a:latin typeface="+mn-lt"/>
            </a:endParaRPr>
          </a:p>
        </p:txBody>
      </p:sp>
      <p:sp>
        <p:nvSpPr>
          <p:cNvPr id="5" name="Rectangle 4"/>
          <p:cNvSpPr/>
          <p:nvPr/>
        </p:nvSpPr>
        <p:spPr>
          <a:xfrm>
            <a:off x="319422" y="6005201"/>
            <a:ext cx="2664960" cy="400110"/>
          </a:xfrm>
          <a:prstGeom prst="rect">
            <a:avLst/>
          </a:prstGeom>
        </p:spPr>
        <p:txBody>
          <a:bodyPr wrap="none">
            <a:spAutoFit/>
          </a:bodyPr>
          <a:lstStyle/>
          <a:p>
            <a:r>
              <a:rPr lang="en-US" sz="2000" dirty="0"/>
              <a:t>http://digitallab.iu.edu/</a:t>
            </a:r>
          </a:p>
        </p:txBody>
      </p:sp>
    </p:spTree>
    <p:extLst>
      <p:ext uri="{BB962C8B-B14F-4D97-AF65-F5344CB8AC3E}">
        <p14:creationId xmlns:p14="http://schemas.microsoft.com/office/powerpoint/2010/main" val="1486037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986" t="8863" r="23450"/>
          <a:stretch/>
        </p:blipFill>
        <p:spPr>
          <a:xfrm>
            <a:off x="0" y="0"/>
            <a:ext cx="6125039" cy="6858000"/>
          </a:xfrm>
          <a:prstGeom prst="rect">
            <a:avLst/>
          </a:prstGeom>
        </p:spPr>
      </p:pic>
    </p:spTree>
    <p:extLst>
      <p:ext uri="{BB962C8B-B14F-4D97-AF65-F5344CB8AC3E}">
        <p14:creationId xmlns:p14="http://schemas.microsoft.com/office/powerpoint/2010/main" val="1667818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0947" b="25916"/>
          <a:stretch/>
        </p:blipFill>
        <p:spPr>
          <a:xfrm>
            <a:off x="15231" y="584775"/>
            <a:ext cx="9143999" cy="4926009"/>
          </a:xfrm>
          <a:prstGeom prst="rect">
            <a:avLst/>
          </a:prstGeom>
        </p:spPr>
      </p:pic>
      <p:sp>
        <p:nvSpPr>
          <p:cNvPr id="5" name="Rectangle 4"/>
          <p:cNvSpPr/>
          <p:nvPr/>
        </p:nvSpPr>
        <p:spPr>
          <a:xfrm>
            <a:off x="2846818" y="0"/>
            <a:ext cx="3480827" cy="584775"/>
          </a:xfrm>
          <a:prstGeom prst="rect">
            <a:avLst/>
          </a:prstGeom>
        </p:spPr>
        <p:txBody>
          <a:bodyPr wrap="square">
            <a:spAutoFit/>
          </a:bodyPr>
          <a:lstStyle/>
          <a:p>
            <a:r>
              <a:rPr lang="en-US" sz="3200" b="1" dirty="0"/>
              <a:t>Project Interests:</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300" y="5287773"/>
            <a:ext cx="5978827" cy="1570227"/>
          </a:xfrm>
          <a:prstGeom prst="rect">
            <a:avLst/>
          </a:prstGeom>
        </p:spPr>
      </p:pic>
    </p:spTree>
    <p:extLst>
      <p:ext uri="{BB962C8B-B14F-4D97-AF65-F5344CB8AC3E}">
        <p14:creationId xmlns:p14="http://schemas.microsoft.com/office/powerpoint/2010/main" val="10123729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378766&quot;&gt;&lt;object type=&quot;3&quot; unique_id=&quot;378767&quot;&gt;&lt;property id=&quot;20148&quot; value=&quot;5&quot;/&gt;&lt;property id=&quot;20300&quot; value=&quot;Slide 10&quot;/&gt;&lt;property id=&quot;20307&quot; value=&quot;256&quot;/&gt;&lt;/object&gt;&lt;object type=&quot;3&quot; unique_id=&quot;399471&quot;&gt;&lt;property id=&quot;20148&quot; value=&quot;5&quot;/&gt;&lt;property id=&quot;20300&quot; value=&quot;Slide 7 - &amp;quot;DMDI Opportunities for IUPUI  IUB (SOIC) Industry Collaboration&amp;quot;&quot;/&gt;&lt;property id=&quot;20307&quot; value=&quot;258&quot;/&gt;&lt;/object&gt;&lt;object type=&quot;3&quot; unique_id=&quot;399472&quot;&gt;&lt;property id=&quot;20148&quot; value=&quot;5&quot;/&gt;&lt;property id=&quot;20300&quot; value=&quot;Slide 8&quot;/&gt;&lt;property id=&quot;20307&quot; value=&quot;260&quot;/&gt;&lt;/object&gt;&lt;object type=&quot;3&quot; unique_id=&quot;399473&quot;&gt;&lt;property id=&quot;20148&quot; value=&quot;5&quot;/&gt;&lt;property id=&quot;20300&quot; value=&quot;Slide 9&quot;/&gt;&lt;property id=&quot;20307&quot; value=&quot;257&quot;/&gt;&lt;/object&gt;&lt;object type=&quot;3&quot; unique_id=&quot;399474&quot;&gt;&lt;property id=&quot;20148&quot; value=&quot;5&quot;/&gt;&lt;property id=&quot;20300&quot; value=&quot;Slide 11 - &amp;quot;Big Data Capabilities&amp;quot;&quot;/&gt;&lt;property id=&quot;20307&quot; value=&quot;259&quot;/&gt;&lt;/object&gt;&lt;object type=&quot;3&quot; unique_id=&quot;399791&quot;&gt;&lt;property id=&quot;20148&quot; value=&quot;5&quot;/&gt;&lt;property id=&quot;20300&quot; value=&quot;Slide 13 - &amp;quot;Data Science Definition from NIST Public Working Group&amp;quot;&quot;/&gt;&lt;property id=&quot;20307&quot; value=&quot;264&quot;/&gt;&lt;/object&gt;&lt;object type=&quot;3&quot; unique_id=&quot;399792&quot;&gt;&lt;property id=&quot;20148&quot; value=&quot;5&quot;/&gt;&lt;property id=&quot;20300&quot; value=&quot;Slide 15 - &amp;quot;IU Data Science Masters Features&amp;quot;&quot;/&gt;&lt;property id=&quot;20307&quot; value=&quot;265&quot;/&gt;&lt;/object&gt;&lt;object type=&quot;3&quot; unique_id=&quot;399793&quot;&gt;&lt;property id=&quot;20148&quot; value=&quot;5&quot;/&gt;&lt;property id=&quot;20300&quot; value=&quot;Slide 17 - &amp;quot;Cloud Computing&amp;quot;&quot;/&gt;&lt;property id=&quot;20307&quot; value=&quot;261&quot;/&gt;&lt;/object&gt;&lt;object type=&quot;3&quot; unique_id=&quot;399794&quot;&gt;&lt;property id=&quot;20148&quot; value=&quot;5&quot;/&gt;&lt;property id=&quot;20300&quot; value=&quot;Slide 18 - &amp;quot;DSC Computing Systems&amp;quot;&quot;/&gt;&lt;property id=&quot;20307&quot; value=&quot;262&quot;/&gt;&lt;/object&gt;&lt;object type=&quot;3&quot; unique_id=&quot;399795&quot;&gt;&lt;property id=&quot;20148&quot; value=&quot;5&quot;/&gt;&lt;property id=&quot;20300&quot; value=&quot;Slide 21 - &amp;quot;Cybersecurity&amp;quot;&quot;/&gt;&lt;property id=&quot;20307&quot; value=&quot;263&quot;/&gt;&lt;/object&gt;&lt;object type=&quot;3&quot; unique_id=&quot;400942&quot;&gt;&lt;property id=&quot;20148&quot; value=&quot;5&quot;/&gt;&lt;property id=&quot;20300&quot; value=&quot;Slide 2 - &amp;quot;School of Informatics and Computing at Indiana University&amp;quot;&quot;/&gt;&lt;property id=&quot;20307&quot; value=&quot;280&quot;/&gt;&lt;/object&gt;&lt;object type=&quot;3&quot; unique_id=&quot;400943&quot;&gt;&lt;property id=&quot;20148&quot; value=&quot;5&quot;/&gt;&lt;property id=&quot;20300&quot; value=&quot;Slide 3 - &amp;quot;Background of the School&amp;quot;&quot;/&gt;&lt;property id=&quot;20307&quot; value=&quot;281&quot;/&gt;&lt;/object&gt;&lt;object type=&quot;3&quot; unique_id=&quot;400944&quot;&gt;&lt;property id=&quot;20148&quot; value=&quot;5&quot;/&gt;&lt;property id=&quot;20300&quot; value=&quot;Slide 4 - &amp;quot;What Is Our School About?&amp;quot;&quot;/&gt;&lt;property id=&quot;20307&quot; value=&quot;282&quot;/&gt;&lt;/object&gt;&lt;object type=&quot;3&quot; unique_id=&quot;400945&quot;&gt;&lt;property id=&quot;20148&quot; value=&quot;5&quot;/&gt;&lt;property id=&quot;20300&quot; value=&quot;Slide 5 - &amp;quot;Size of School  (2013-2014)&amp;quot;&quot;/&gt;&lt;property id=&quot;20307&quot; value=&quot;283&quot;/&gt;&lt;/object&gt;&lt;object type=&quot;3&quot; unique_id=&quot;400946&quot;&gt;&lt;property id=&quot;20148&quot; value=&quot;5&quot;/&gt;&lt;property id=&quot;20300&quot; value=&quot;Slide 6 - &amp;quot;DMDI&amp;quot;&quot;/&gt;&lt;property id=&quot;20307&quot; value=&quot;292&quot;/&gt;&lt;/object&gt;&lt;object type=&quot;3&quot; unique_id=&quot;400947&quot;&gt;&lt;property id=&quot;20148&quot; value=&quot;5&quot;/&gt;&lt;property id=&quot;20300&quot; value=&quot;Slide 12&quot;/&gt;&lt;property id=&quot;20307&quot; value=&quot;275&quot;/&gt;&lt;/object&gt;&lt;object type=&quot;3&quot; unique_id=&quot;400948&quot;&gt;&lt;property id=&quot;20148&quot; value=&quot;5&quot;/&gt;&lt;property id=&quot;20300&quot; value=&quot;Slide 14 - &amp;quot;McKinsey Institute on Big Data Jobs&amp;quot;&quot;/&gt;&lt;property id=&quot;20307&quot; value=&quot;278&quot;/&gt;&lt;/object&gt;&lt;object type=&quot;3&quot; unique_id=&quot;400949&quot;&gt;&lt;property id=&quot;20148&quot; value=&quot;5&quot;/&gt;&lt;property id=&quot;20300&quot; value=&quot;Slide 16 - &amp;quot;Two NSF Data Science Projects&amp;quot;&quot;/&gt;&lt;property id=&quot;20307&quot; value=&quot;279&quot;/&gt;&lt;/object&gt;&lt;object type=&quot;3&quot; unique_id=&quot;400950&quot;&gt;&lt;property id=&quot;20148&quot; value=&quot;5&quot;/&gt;&lt;property id=&quot;20300&quot; value=&quot;Slide 20 - &amp;quot;Cyberphysical systems, Robotics and Internet of Things&amp;quot;&quot;/&gt;&lt;property id=&quot;20307&quot; value=&quot;266&quot;/&gt;&lt;/object&gt;&lt;object type=&quot;3&quot; unique_id=&quot;400951&quot;&gt;&lt;property id=&quot;20148&quot; value=&quot;5&quot;/&gt;&lt;property id=&quot;20300&quot; value=&quot;Slide 19 - &amp;quot;High Performance (Parallel) Computing&amp;quot;&quot;/&gt;&lt;property id=&quot;20307&quot; value=&quot;267&quot;/&gt;&lt;/object&gt;&lt;object type=&quot;3&quot; unique_id=&quot;400952&quot;&gt;&lt;property id=&quot;20148&quot; value=&quot;5&quot;/&gt;&lt;property id=&quot;20300&quot; value=&quot;Slide 22&quot;/&gt;&lt;property id=&quot;20307&quot; value=&quot;269&quot;/&gt;&lt;/object&gt;&lt;object type=&quot;3&quot; unique_id=&quot;400953&quot;&gt;&lt;property id=&quot;20148&quot; value=&quot;5&quot;/&gt;&lt;property id=&quot;20300&quot; value=&quot;Slide 23&quot;/&gt;&lt;property id=&quot;20307&quot; value=&quot;273&quot;/&gt;&lt;/object&gt;&lt;object type=&quot;3&quot; unique_id=&quot;400954&quot;&gt;&lt;property id=&quot;20148&quot; value=&quot;5&quot;/&gt;&lt;property id=&quot;20300&quot; value=&quot;Slide 24&quot;/&gt;&lt;property id=&quot;20307&quot; value=&quot;274&quot;/&gt;&lt;/object&gt;&lt;object type=&quot;3&quot; unique_id=&quot;400955&quot;&gt;&lt;property id=&quot;20148&quot; value=&quot;5&quot;/&gt;&lt;property id=&quot;20300&quot; value=&quot;Slide 25&quot;/&gt;&lt;property id=&quot;20307&quot; value=&quot;276&quot;/&gt;&lt;/object&gt;&lt;object type=&quot;3&quot; unique_id=&quot;400956&quot;&gt;&lt;property id=&quot;20148&quot; value=&quot;5&quot;/&gt;&lt;property id=&quot;20300&quot; value=&quot;Slide 26&quot;/&gt;&lt;property id=&quot;20307&quot; value=&quot;277&quot;/&gt;&lt;/object&gt;&lt;object type=&quot;3&quot; unique_id=&quot;400957&quot;&gt;&lt;property id=&quot;20148&quot; value=&quot;5&quot;/&gt;&lt;property id=&quot;20300&quot; value=&quot;Slide 27&quot;/&gt;&lt;property id=&quot;20307&quot; value=&quot;270&quot;/&gt;&lt;/object&gt;&lt;object type=&quot;3&quot; unique_id=&quot;400958&quot;&gt;&lt;property id=&quot;20148&quot; value=&quot;5&quot;/&gt;&lt;property id=&quot;20300&quot; value=&quot;Slide 28 - &amp;quot;IOTCloud&amp;quot;&quot;/&gt;&lt;property id=&quot;20307&quot; value=&quot;271&quot;/&gt;&lt;/object&gt;&lt;object type=&quot;3&quot; unique_id=&quot;400959&quot;&gt;&lt;property id=&quot;20148&quot; value=&quot;5&quot;/&gt;&lt;property id=&quot;20300&quot; value=&quot;Slide 29 - &amp;quot;Cargo Shipping Architecture from NIST Study&amp;quot;&quot;/&gt;&lt;property id=&quot;20307&quot; value=&quot;272&quot;/&gt;&lt;/object&gt;&lt;object type=&quot;3&quot; unique_id=&quot;400960&quot;&gt;&lt;property id=&quot;20148&quot; value=&quot;5&quot;/&gt;&lt;property id=&quot;20300&quot; value=&quot;Slide 30 - &amp;quot;Chemistry and Biomedical Instruments&amp;quot;&quot;/&gt;&lt;property id=&quot;20307&quot; value=&quot;268&quot;/&gt;&lt;/object&gt;&lt;object type=&quot;3&quot; unique_id=&quot;400961&quot;&gt;&lt;property id=&quot;20148&quot; value=&quot;5&quot;/&gt;&lt;property id=&quot;20300&quot; value=&quot;Slide 31 - &amp;quot;Education and MOOC’s&amp;quot;&quot;/&gt;&lt;property id=&quot;20307&quot; value=&quot;284&quot;/&gt;&lt;/object&gt;&lt;object type=&quot;3&quot; unique_id=&quot;400962&quot;&gt;&lt;property id=&quot;20148&quot; value=&quot;5&quot;/&gt;&lt;property id=&quot;20300&quot; value=&quot;Slide 32 - &amp;quot;Background on MOOC’s&amp;quot;&quot;/&gt;&lt;property id=&quot;20307&quot; value=&quot;294&quot;/&gt;&lt;/object&gt;&lt;object type=&quot;3&quot; unique_id=&quot;400963&quot;&gt;&lt;property id=&quot;20148&quot; value=&quot;5&quot;/&gt;&lt;property id=&quot;20300&quot; value=&quot;Slide 33&quot;/&gt;&lt;property id=&quot;20307&quot; value=&quot;295&quot;/&gt;&lt;/object&gt;&lt;object type=&quot;3&quot; unique_id=&quot;400964&quot;&gt;&lt;property id=&quot;20148&quot; value=&quot;5&quot;/&gt;&lt;property id=&quot;20300&quot; value=&quot;Slide 34&quot;/&gt;&lt;property id=&quot;20307&quot; value=&quot;296&quot;/&gt;&lt;/object&gt;&lt;object type=&quot;3&quot; unique_id=&quot;400965&quot;&gt;&lt;property id=&quot;20148&quot; value=&quot;5&quot;/&gt;&lt;property id=&quot;20300&quot; value=&quot;Slide 35 - &amp;quot;The community group for one of classes and one forum (“No more malls”) &amp;quot;&quot;/&gt;&lt;property id=&quot;20307&quot; value=&quot;298&quot;/&gt;&lt;/object&gt;&lt;object type=&quot;3&quot; unique_id=&quot;400966&quot;&gt;&lt;property id=&quot;20148&quot; value=&quot;5&quot;/&gt;&lt;property id=&quot;20300&quot; value=&quot;Slide 36 - &amp;quot;Community Events for Online Data Science Certificate Course&amp;quot;&quot;/&gt;&lt;property id=&quot;20307&quot; value=&quot;299&quot;/&gt;&lt;/object&gt;&lt;object type=&quot;3&quot; unique_id=&quot;400967&quot;&gt;&lt;property id=&quot;20148&quot; value=&quot;5&quot;/&gt;&lt;property id=&quot;20300&quot; value=&quot;Slide 37&quot;/&gt;&lt;property id=&quot;20307&quot; value=&quot;297&quot;/&gt;&lt;/object&gt;&lt;object type=&quot;3&quot; unique_id=&quot;400968&quot;&gt;&lt;property id=&quot;20148&quot; value=&quot;5&quot;/&gt;&lt;property id=&quot;20300&quot; value=&quot;Slide 38 - &amp;quot;Office Mix Site  General Material&amp;quot;&quot;/&gt;&lt;property id=&quot;20307&quot; value=&quot;285&quot;/&gt;&lt;/object&gt;&lt;object type=&quot;3&quot; unique_id=&quot;400969&quot;&gt;&lt;property id=&quot;20148&quot; value=&quot;5&quot;/&gt;&lt;property id=&quot;20300&quot; value=&quot;Slide 39&quot;/&gt;&lt;property id=&quot;20307&quot; value=&quot;286&quot;/&gt;&lt;/object&gt;&lt;object type=&quot;3&quot; unique_id=&quot;400970&quot;&gt;&lt;property id=&quot;20148&quot; value=&quot;5&quot;/&gt;&lt;property id=&quot;20300&quot; value=&quot;Slide 40 - &amp;quot;Potpourri of Online Technologies&amp;quot;&quot;/&gt;&lt;property id=&quot;20307&quot; value=&quot;288&quot;/&gt;&lt;/object&gt;&lt;object type=&quot;3&quot; unique_id=&quot;401852&quot;&gt;&lt;property id=&quot;20148&quot; value=&quot;5&quot;/&gt;&lt;property id=&quot;20300&quot; value=&quot;Slide 1 - &amp;quot;Collaborating on the DMDI Digital manufacturing and Design Innovation&amp;quot;&quot;/&gt;&lt;property id=&quot;20307&quot; value=&quot;300&quot;/&gt;&lt;/object&gt;&lt;/object&gt;&lt;object type=&quot;8&quot; unique_id=&quot;378770&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athena xmlns="http://schemas.microsoft.com/edu/athena" version="0.1.1819.0"/>
</file>

<file path=customXml/itemProps1.xml><?xml version="1.0" encoding="utf-8"?>
<ds:datastoreItem xmlns:ds="http://schemas.openxmlformats.org/officeDocument/2006/customXml" ds:itemID="{AC7EFE6D-6BA6-4D08-B584-A9D1FC5052E3}">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Office Theme</Template>
  <TotalTime>2474</TotalTime>
  <Words>1632</Words>
  <Application>Microsoft Office PowerPoint</Application>
  <PresentationFormat>On-screen Show (4:3)</PresentationFormat>
  <Paragraphs>289</Paragraphs>
  <Slides>40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ＭＳ Ｐゴシック</vt:lpstr>
      <vt:lpstr>Arial</vt:lpstr>
      <vt:lpstr>Calibri</vt:lpstr>
      <vt:lpstr>Calibri Light</vt:lpstr>
      <vt:lpstr>Franklin Gothic Medium</vt:lpstr>
      <vt:lpstr>Times New Roman</vt:lpstr>
      <vt:lpstr>Wingdings</vt:lpstr>
      <vt:lpstr>Office Theme</vt:lpstr>
      <vt:lpstr>Collaborating on the DMDI Digital manufacturing and Design Innovation</vt:lpstr>
      <vt:lpstr>School of Informatics and Computing at Indiana University</vt:lpstr>
      <vt:lpstr>Background of the School</vt:lpstr>
      <vt:lpstr>What Is Our School About?</vt:lpstr>
      <vt:lpstr>Size of School  (2013-2014)</vt:lpstr>
      <vt:lpstr>DMDI</vt:lpstr>
      <vt:lpstr>DMDI Opportunities for IUPUI  IUB (SOIC) Industry Collaboration</vt:lpstr>
      <vt:lpstr>PowerPoint Presentation</vt:lpstr>
      <vt:lpstr>PowerPoint Presentation</vt:lpstr>
      <vt:lpstr>PowerPoint Presentation</vt:lpstr>
      <vt:lpstr>Big Data Capabilities</vt:lpstr>
      <vt:lpstr>PowerPoint Presentation</vt:lpstr>
      <vt:lpstr>Data Science Definition from NIST Public Working Group</vt:lpstr>
      <vt:lpstr>McKinsey Institute on Big Data Jobs</vt:lpstr>
      <vt:lpstr>IU Data Science Masters Features</vt:lpstr>
      <vt:lpstr>Two NSF Data Science Projects</vt:lpstr>
      <vt:lpstr>Cloud Computing</vt:lpstr>
      <vt:lpstr>DSC Computing Systems</vt:lpstr>
      <vt:lpstr>High Performance (Parallel) Computing</vt:lpstr>
      <vt:lpstr>Cyberphysical systems, Robotics and Internet of Things</vt:lpstr>
      <vt:lpstr>Cybersecurity</vt:lpstr>
      <vt:lpstr>PowerPoint Presentation</vt:lpstr>
      <vt:lpstr>PowerPoint Presentation</vt:lpstr>
      <vt:lpstr>PowerPoint Presentation</vt:lpstr>
      <vt:lpstr>PowerPoint Presentation</vt:lpstr>
      <vt:lpstr>PowerPoint Presentation</vt:lpstr>
      <vt:lpstr>PowerPoint Presentation</vt:lpstr>
      <vt:lpstr>IOTCloud</vt:lpstr>
      <vt:lpstr>Cargo Shipping Architecture from NIST Study</vt:lpstr>
      <vt:lpstr>Chemistry and Biomedical Instruments</vt:lpstr>
      <vt:lpstr>Education and MOOC’s</vt:lpstr>
      <vt:lpstr>Background on MOOC’s</vt:lpstr>
      <vt:lpstr>PowerPoint Presentation</vt:lpstr>
      <vt:lpstr>PowerPoint Presentation</vt:lpstr>
      <vt:lpstr>The community group for one of classes and one forum (“No more malls”) </vt:lpstr>
      <vt:lpstr>Community Events for Online Data Science Certificate Course</vt:lpstr>
      <vt:lpstr>PowerPoint Presentation</vt:lpstr>
      <vt:lpstr>Office Mix Site  General Material</vt:lpstr>
      <vt:lpstr>PowerPoint Presentation</vt:lpstr>
      <vt:lpstr>Potpourri of Online Technologies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 Name:      Organization Description:      AVM Technology of Interest:      Project Interests:      Types of Partners Sought:</dc:title>
  <dc:creator>Mary Kate Love</dc:creator>
  <cp:lastModifiedBy>Geoffrey Fox</cp:lastModifiedBy>
  <cp:revision>29</cp:revision>
  <dcterms:created xsi:type="dcterms:W3CDTF">2014-06-30T22:27:43Z</dcterms:created>
  <dcterms:modified xsi:type="dcterms:W3CDTF">2014-11-05T16:26:02Z</dcterms:modified>
</cp:coreProperties>
</file>