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6" d="100"/>
          <a:sy n="96" d="100"/>
        </p:scale>
        <p:origin x="-104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FC890-5C6F-4353-8CFF-6F64BBF406DB}" type="doc">
      <dgm:prSet loTypeId="urn:microsoft.com/office/officeart/2005/8/layout/process1" loCatId="process" qsTypeId="urn:microsoft.com/office/officeart/2005/8/quickstyle/simple1" qsCatId="simple" csTypeId="urn:microsoft.com/office/officeart/2005/8/colors/accent1_2" csCatId="accent1" phldr="1"/>
      <dgm:spPr/>
    </dgm:pt>
    <dgm:pt modelId="{AE43DA92-8CE7-41F0-AB21-250A1F3426B7}">
      <dgm:prSet phldrT="[Text]"/>
      <dgm:spPr/>
      <dgm:t>
        <a:bodyPr/>
        <a:lstStyle/>
        <a:p>
          <a:r>
            <a:rPr lang="en-US" dirty="0" smtClean="0"/>
            <a:t>Generate header file from .</a:t>
          </a:r>
          <a:r>
            <a:rPr lang="en-US" dirty="0" err="1" smtClean="0"/>
            <a:t>ann</a:t>
          </a:r>
          <a:endParaRPr lang="en-US" dirty="0"/>
        </a:p>
      </dgm:t>
    </dgm:pt>
    <dgm:pt modelId="{176F41BC-4DF2-45CC-B2F5-CE6EC61114E9}" type="parTrans" cxnId="{EFEADC38-A158-4824-8B19-6A2CC0EE1E7B}">
      <dgm:prSet/>
      <dgm:spPr/>
      <dgm:t>
        <a:bodyPr/>
        <a:lstStyle/>
        <a:p>
          <a:endParaRPr lang="en-US"/>
        </a:p>
      </dgm:t>
    </dgm:pt>
    <dgm:pt modelId="{0CB8AE8D-5D7E-4352-96D3-84BA8E2B02B0}" type="sibTrans" cxnId="{EFEADC38-A158-4824-8B19-6A2CC0EE1E7B}">
      <dgm:prSet/>
      <dgm:spPr/>
      <dgm:t>
        <a:bodyPr/>
        <a:lstStyle/>
        <a:p>
          <a:endParaRPr lang="en-US"/>
        </a:p>
      </dgm:t>
    </dgm:pt>
    <dgm:pt modelId="{BE7775E4-D6FD-44FE-9440-88F21A46EB7D}">
      <dgm:prSet phldrT="[Text]"/>
      <dgm:spPr/>
      <dgm:t>
        <a:bodyPr/>
        <a:lstStyle/>
        <a:p>
          <a:r>
            <a:rPr lang="en-US" dirty="0" smtClean="0"/>
            <a:t>Convert simple binary to GeoTiff</a:t>
          </a:r>
          <a:endParaRPr lang="en-US" dirty="0"/>
        </a:p>
      </dgm:t>
    </dgm:pt>
    <dgm:pt modelId="{5999CAA0-D31F-4513-BD51-B69752DFFBBA}" type="parTrans" cxnId="{3A83926E-9A29-45A3-AA61-1FF720A0C622}">
      <dgm:prSet/>
      <dgm:spPr/>
      <dgm:t>
        <a:bodyPr/>
        <a:lstStyle/>
        <a:p>
          <a:endParaRPr lang="en-US"/>
        </a:p>
      </dgm:t>
    </dgm:pt>
    <dgm:pt modelId="{A8D367D9-9492-4EDC-BEC2-2177DF00FAFD}" type="sibTrans" cxnId="{3A83926E-9A29-45A3-AA61-1FF720A0C622}">
      <dgm:prSet/>
      <dgm:spPr/>
      <dgm:t>
        <a:bodyPr/>
        <a:lstStyle/>
        <a:p>
          <a:endParaRPr lang="en-US"/>
        </a:p>
      </dgm:t>
    </dgm:pt>
    <dgm:pt modelId="{68AE17FE-E5D9-412D-9533-A51C97BBEF33}">
      <dgm:prSet phldrT="[Text]"/>
      <dgm:spPr/>
      <dgm:t>
        <a:bodyPr/>
        <a:lstStyle/>
        <a:p>
          <a:r>
            <a:rPr lang="en-US" dirty="0" smtClean="0"/>
            <a:t>Build image overview</a:t>
          </a:r>
          <a:endParaRPr lang="en-US" dirty="0"/>
        </a:p>
      </dgm:t>
    </dgm:pt>
    <dgm:pt modelId="{49757328-1A8F-4DFF-ADF7-076C8345E3C0}" type="parTrans" cxnId="{2846246A-01AC-497B-81F6-7535016435D2}">
      <dgm:prSet/>
      <dgm:spPr/>
      <dgm:t>
        <a:bodyPr/>
        <a:lstStyle/>
        <a:p>
          <a:endParaRPr lang="en-US"/>
        </a:p>
      </dgm:t>
    </dgm:pt>
    <dgm:pt modelId="{5EAE7D1F-A157-49D9-87C3-3C80FFF28418}" type="sibTrans" cxnId="{2846246A-01AC-497B-81F6-7535016435D2}">
      <dgm:prSet/>
      <dgm:spPr/>
      <dgm:t>
        <a:bodyPr/>
        <a:lstStyle/>
        <a:p>
          <a:endParaRPr lang="en-US"/>
        </a:p>
      </dgm:t>
    </dgm:pt>
    <dgm:pt modelId="{3F5C8849-DF3E-4DDE-B8F0-99FCABED8DCB}">
      <dgm:prSet phldrT="[Text]"/>
      <dgm:spPr/>
      <dgm:t>
        <a:bodyPr/>
        <a:lstStyle/>
        <a:p>
          <a:r>
            <a:rPr lang="en-US" dirty="0" smtClean="0"/>
            <a:t>Register GeoTiff image with GeoServer</a:t>
          </a:r>
          <a:endParaRPr lang="en-US" dirty="0"/>
        </a:p>
      </dgm:t>
    </dgm:pt>
    <dgm:pt modelId="{D7157E32-A2C0-4069-A5D1-43E5D01B1335}" type="parTrans" cxnId="{F4789C87-A2D2-4071-95EF-9B1D9576E5A0}">
      <dgm:prSet/>
      <dgm:spPr/>
      <dgm:t>
        <a:bodyPr/>
        <a:lstStyle/>
        <a:p>
          <a:endParaRPr lang="en-US"/>
        </a:p>
      </dgm:t>
    </dgm:pt>
    <dgm:pt modelId="{D4B72F07-4662-4E07-AC54-CC0037FB6F98}" type="sibTrans" cxnId="{F4789C87-A2D2-4071-95EF-9B1D9576E5A0}">
      <dgm:prSet/>
      <dgm:spPr/>
      <dgm:t>
        <a:bodyPr/>
        <a:lstStyle/>
        <a:p>
          <a:endParaRPr lang="en-US"/>
        </a:p>
      </dgm:t>
    </dgm:pt>
    <dgm:pt modelId="{02B96FD7-0003-4A66-8965-A43C422E524E}" type="pres">
      <dgm:prSet presAssocID="{4A8FC890-5C6F-4353-8CFF-6F64BBF406DB}" presName="Name0" presStyleCnt="0">
        <dgm:presLayoutVars>
          <dgm:dir/>
          <dgm:resizeHandles val="exact"/>
        </dgm:presLayoutVars>
      </dgm:prSet>
      <dgm:spPr/>
    </dgm:pt>
    <dgm:pt modelId="{CFEE8C66-8E8F-4988-9B20-5435F313632A}" type="pres">
      <dgm:prSet presAssocID="{AE43DA92-8CE7-41F0-AB21-250A1F3426B7}" presName="node" presStyleLbl="node1" presStyleIdx="0" presStyleCnt="4">
        <dgm:presLayoutVars>
          <dgm:bulletEnabled val="1"/>
        </dgm:presLayoutVars>
      </dgm:prSet>
      <dgm:spPr/>
      <dgm:t>
        <a:bodyPr/>
        <a:lstStyle/>
        <a:p>
          <a:endParaRPr lang="en-US"/>
        </a:p>
      </dgm:t>
    </dgm:pt>
    <dgm:pt modelId="{987F2A09-8D9A-42DB-B809-8EAE3DA96A9A}" type="pres">
      <dgm:prSet presAssocID="{0CB8AE8D-5D7E-4352-96D3-84BA8E2B02B0}" presName="sibTrans" presStyleLbl="sibTrans2D1" presStyleIdx="0" presStyleCnt="3"/>
      <dgm:spPr/>
      <dgm:t>
        <a:bodyPr/>
        <a:lstStyle/>
        <a:p>
          <a:endParaRPr lang="en-US"/>
        </a:p>
      </dgm:t>
    </dgm:pt>
    <dgm:pt modelId="{E1802A6D-5FCA-42DA-9B18-061A0149DE5E}" type="pres">
      <dgm:prSet presAssocID="{0CB8AE8D-5D7E-4352-96D3-84BA8E2B02B0}" presName="connectorText" presStyleLbl="sibTrans2D1" presStyleIdx="0" presStyleCnt="3"/>
      <dgm:spPr/>
      <dgm:t>
        <a:bodyPr/>
        <a:lstStyle/>
        <a:p>
          <a:endParaRPr lang="en-US"/>
        </a:p>
      </dgm:t>
    </dgm:pt>
    <dgm:pt modelId="{ECD72D78-5E7A-4D71-A0D8-55525A30AE71}" type="pres">
      <dgm:prSet presAssocID="{BE7775E4-D6FD-44FE-9440-88F21A46EB7D}" presName="node" presStyleLbl="node1" presStyleIdx="1" presStyleCnt="4">
        <dgm:presLayoutVars>
          <dgm:bulletEnabled val="1"/>
        </dgm:presLayoutVars>
      </dgm:prSet>
      <dgm:spPr/>
      <dgm:t>
        <a:bodyPr/>
        <a:lstStyle/>
        <a:p>
          <a:endParaRPr lang="en-US"/>
        </a:p>
      </dgm:t>
    </dgm:pt>
    <dgm:pt modelId="{2416048F-5CA8-44C7-B0F7-BAF25D3403F5}" type="pres">
      <dgm:prSet presAssocID="{A8D367D9-9492-4EDC-BEC2-2177DF00FAFD}" presName="sibTrans" presStyleLbl="sibTrans2D1" presStyleIdx="1" presStyleCnt="3"/>
      <dgm:spPr/>
      <dgm:t>
        <a:bodyPr/>
        <a:lstStyle/>
        <a:p>
          <a:endParaRPr lang="en-US"/>
        </a:p>
      </dgm:t>
    </dgm:pt>
    <dgm:pt modelId="{EFCB34A3-0062-4D67-9FC0-D4B99D82282D}" type="pres">
      <dgm:prSet presAssocID="{A8D367D9-9492-4EDC-BEC2-2177DF00FAFD}" presName="connectorText" presStyleLbl="sibTrans2D1" presStyleIdx="1" presStyleCnt="3"/>
      <dgm:spPr/>
      <dgm:t>
        <a:bodyPr/>
        <a:lstStyle/>
        <a:p>
          <a:endParaRPr lang="en-US"/>
        </a:p>
      </dgm:t>
    </dgm:pt>
    <dgm:pt modelId="{A77F9115-A343-48E1-8780-2DFF3E984E5C}" type="pres">
      <dgm:prSet presAssocID="{68AE17FE-E5D9-412D-9533-A51C97BBEF33}" presName="node" presStyleLbl="node1" presStyleIdx="2" presStyleCnt="4">
        <dgm:presLayoutVars>
          <dgm:bulletEnabled val="1"/>
        </dgm:presLayoutVars>
      </dgm:prSet>
      <dgm:spPr/>
      <dgm:t>
        <a:bodyPr/>
        <a:lstStyle/>
        <a:p>
          <a:endParaRPr lang="en-US"/>
        </a:p>
      </dgm:t>
    </dgm:pt>
    <dgm:pt modelId="{3AA2A0C7-BDCD-44A1-B939-F7BECBB4F21A}" type="pres">
      <dgm:prSet presAssocID="{5EAE7D1F-A157-49D9-87C3-3C80FFF28418}" presName="sibTrans" presStyleLbl="sibTrans2D1" presStyleIdx="2" presStyleCnt="3"/>
      <dgm:spPr/>
      <dgm:t>
        <a:bodyPr/>
        <a:lstStyle/>
        <a:p>
          <a:endParaRPr lang="en-US"/>
        </a:p>
      </dgm:t>
    </dgm:pt>
    <dgm:pt modelId="{9C836780-72E3-4993-A4BE-D141E5169EE6}" type="pres">
      <dgm:prSet presAssocID="{5EAE7D1F-A157-49D9-87C3-3C80FFF28418}" presName="connectorText" presStyleLbl="sibTrans2D1" presStyleIdx="2" presStyleCnt="3"/>
      <dgm:spPr/>
      <dgm:t>
        <a:bodyPr/>
        <a:lstStyle/>
        <a:p>
          <a:endParaRPr lang="en-US"/>
        </a:p>
      </dgm:t>
    </dgm:pt>
    <dgm:pt modelId="{26E1509F-8422-42FD-84E9-9D15DC34F550}" type="pres">
      <dgm:prSet presAssocID="{3F5C8849-DF3E-4DDE-B8F0-99FCABED8DCB}" presName="node" presStyleLbl="node1" presStyleIdx="3" presStyleCnt="4">
        <dgm:presLayoutVars>
          <dgm:bulletEnabled val="1"/>
        </dgm:presLayoutVars>
      </dgm:prSet>
      <dgm:spPr/>
      <dgm:t>
        <a:bodyPr/>
        <a:lstStyle/>
        <a:p>
          <a:endParaRPr lang="en-US"/>
        </a:p>
      </dgm:t>
    </dgm:pt>
  </dgm:ptLst>
  <dgm:cxnLst>
    <dgm:cxn modelId="{703C17E5-E204-4AAB-ACCA-3A0BC84004BC}" type="presOf" srcId="{3F5C8849-DF3E-4DDE-B8F0-99FCABED8DCB}" destId="{26E1509F-8422-42FD-84E9-9D15DC34F550}" srcOrd="0" destOrd="0" presId="urn:microsoft.com/office/officeart/2005/8/layout/process1"/>
    <dgm:cxn modelId="{DDDF3859-E7C2-4D98-B44C-9CBD05A7D502}" type="presOf" srcId="{BE7775E4-D6FD-44FE-9440-88F21A46EB7D}" destId="{ECD72D78-5E7A-4D71-A0D8-55525A30AE71}" srcOrd="0" destOrd="0" presId="urn:microsoft.com/office/officeart/2005/8/layout/process1"/>
    <dgm:cxn modelId="{3A83926E-9A29-45A3-AA61-1FF720A0C622}" srcId="{4A8FC890-5C6F-4353-8CFF-6F64BBF406DB}" destId="{BE7775E4-D6FD-44FE-9440-88F21A46EB7D}" srcOrd="1" destOrd="0" parTransId="{5999CAA0-D31F-4513-BD51-B69752DFFBBA}" sibTransId="{A8D367D9-9492-4EDC-BEC2-2177DF00FAFD}"/>
    <dgm:cxn modelId="{835D6168-8B2C-4F76-8FC2-DB097B8479A2}" type="presOf" srcId="{68AE17FE-E5D9-412D-9533-A51C97BBEF33}" destId="{A77F9115-A343-48E1-8780-2DFF3E984E5C}" srcOrd="0" destOrd="0" presId="urn:microsoft.com/office/officeart/2005/8/layout/process1"/>
    <dgm:cxn modelId="{F165831F-3BC6-4FE0-BBB3-98A79294202B}" type="presOf" srcId="{A8D367D9-9492-4EDC-BEC2-2177DF00FAFD}" destId="{2416048F-5CA8-44C7-B0F7-BAF25D3403F5}" srcOrd="0" destOrd="0" presId="urn:microsoft.com/office/officeart/2005/8/layout/process1"/>
    <dgm:cxn modelId="{9342AC94-1D88-4458-96B9-EEAC9467F1A0}" type="presOf" srcId="{0CB8AE8D-5D7E-4352-96D3-84BA8E2B02B0}" destId="{987F2A09-8D9A-42DB-B809-8EAE3DA96A9A}" srcOrd="0" destOrd="0" presId="urn:microsoft.com/office/officeart/2005/8/layout/process1"/>
    <dgm:cxn modelId="{22503296-3B1F-4E2C-A100-3B4195C211A3}" type="presOf" srcId="{A8D367D9-9492-4EDC-BEC2-2177DF00FAFD}" destId="{EFCB34A3-0062-4D67-9FC0-D4B99D82282D}" srcOrd="1" destOrd="0" presId="urn:microsoft.com/office/officeart/2005/8/layout/process1"/>
    <dgm:cxn modelId="{EFEADC38-A158-4824-8B19-6A2CC0EE1E7B}" srcId="{4A8FC890-5C6F-4353-8CFF-6F64BBF406DB}" destId="{AE43DA92-8CE7-41F0-AB21-250A1F3426B7}" srcOrd="0" destOrd="0" parTransId="{176F41BC-4DF2-45CC-B2F5-CE6EC61114E9}" sibTransId="{0CB8AE8D-5D7E-4352-96D3-84BA8E2B02B0}"/>
    <dgm:cxn modelId="{A0480095-455F-4B7B-AB15-EABBED75AB81}" type="presOf" srcId="{5EAE7D1F-A157-49D9-87C3-3C80FFF28418}" destId="{9C836780-72E3-4993-A4BE-D141E5169EE6}" srcOrd="1" destOrd="0" presId="urn:microsoft.com/office/officeart/2005/8/layout/process1"/>
    <dgm:cxn modelId="{BF72894D-7961-462B-BDFB-055344D3194C}" type="presOf" srcId="{AE43DA92-8CE7-41F0-AB21-250A1F3426B7}" destId="{CFEE8C66-8E8F-4988-9B20-5435F313632A}" srcOrd="0" destOrd="0" presId="urn:microsoft.com/office/officeart/2005/8/layout/process1"/>
    <dgm:cxn modelId="{2A399732-23CE-48B6-A67F-7FB233D99D04}" type="presOf" srcId="{4A8FC890-5C6F-4353-8CFF-6F64BBF406DB}" destId="{02B96FD7-0003-4A66-8965-A43C422E524E}" srcOrd="0" destOrd="0" presId="urn:microsoft.com/office/officeart/2005/8/layout/process1"/>
    <dgm:cxn modelId="{F4789C87-A2D2-4071-95EF-9B1D9576E5A0}" srcId="{4A8FC890-5C6F-4353-8CFF-6F64BBF406DB}" destId="{3F5C8849-DF3E-4DDE-B8F0-99FCABED8DCB}" srcOrd="3" destOrd="0" parTransId="{D7157E32-A2C0-4069-A5D1-43E5D01B1335}" sibTransId="{D4B72F07-4662-4E07-AC54-CC0037FB6F98}"/>
    <dgm:cxn modelId="{23F6B1F3-52F2-4EB6-86FF-6D80796F47FC}" type="presOf" srcId="{5EAE7D1F-A157-49D9-87C3-3C80FFF28418}" destId="{3AA2A0C7-BDCD-44A1-B939-F7BECBB4F21A}" srcOrd="0" destOrd="0" presId="urn:microsoft.com/office/officeart/2005/8/layout/process1"/>
    <dgm:cxn modelId="{E61E521B-4533-4954-996A-B1F7DB88315E}" type="presOf" srcId="{0CB8AE8D-5D7E-4352-96D3-84BA8E2B02B0}" destId="{E1802A6D-5FCA-42DA-9B18-061A0149DE5E}" srcOrd="1" destOrd="0" presId="urn:microsoft.com/office/officeart/2005/8/layout/process1"/>
    <dgm:cxn modelId="{2846246A-01AC-497B-81F6-7535016435D2}" srcId="{4A8FC890-5C6F-4353-8CFF-6F64BBF406DB}" destId="{68AE17FE-E5D9-412D-9533-A51C97BBEF33}" srcOrd="2" destOrd="0" parTransId="{49757328-1A8F-4DFF-ADF7-076C8345E3C0}" sibTransId="{5EAE7D1F-A157-49D9-87C3-3C80FFF28418}"/>
    <dgm:cxn modelId="{A11CEDB5-CC27-49F3-85B9-97E4EB7324DE}" type="presParOf" srcId="{02B96FD7-0003-4A66-8965-A43C422E524E}" destId="{CFEE8C66-8E8F-4988-9B20-5435F313632A}" srcOrd="0" destOrd="0" presId="urn:microsoft.com/office/officeart/2005/8/layout/process1"/>
    <dgm:cxn modelId="{4E506DE1-B42F-4EF2-BCD6-9697DE3E53FA}" type="presParOf" srcId="{02B96FD7-0003-4A66-8965-A43C422E524E}" destId="{987F2A09-8D9A-42DB-B809-8EAE3DA96A9A}" srcOrd="1" destOrd="0" presId="urn:microsoft.com/office/officeart/2005/8/layout/process1"/>
    <dgm:cxn modelId="{64522959-1185-4EE6-BFA3-20DBD047E95C}" type="presParOf" srcId="{987F2A09-8D9A-42DB-B809-8EAE3DA96A9A}" destId="{E1802A6D-5FCA-42DA-9B18-061A0149DE5E}" srcOrd="0" destOrd="0" presId="urn:microsoft.com/office/officeart/2005/8/layout/process1"/>
    <dgm:cxn modelId="{7ECA4FA7-82EF-4423-B06E-2192B31054C4}" type="presParOf" srcId="{02B96FD7-0003-4A66-8965-A43C422E524E}" destId="{ECD72D78-5E7A-4D71-A0D8-55525A30AE71}" srcOrd="2" destOrd="0" presId="urn:microsoft.com/office/officeart/2005/8/layout/process1"/>
    <dgm:cxn modelId="{2EE8A546-D9B9-4DAC-86A7-B2AB581078BB}" type="presParOf" srcId="{02B96FD7-0003-4A66-8965-A43C422E524E}" destId="{2416048F-5CA8-44C7-B0F7-BAF25D3403F5}" srcOrd="3" destOrd="0" presId="urn:microsoft.com/office/officeart/2005/8/layout/process1"/>
    <dgm:cxn modelId="{8331474A-40EF-41A4-BFF6-567B7BAF5B80}" type="presParOf" srcId="{2416048F-5CA8-44C7-B0F7-BAF25D3403F5}" destId="{EFCB34A3-0062-4D67-9FC0-D4B99D82282D}" srcOrd="0" destOrd="0" presId="urn:microsoft.com/office/officeart/2005/8/layout/process1"/>
    <dgm:cxn modelId="{B47120B0-F0A3-4FC0-AB01-E889B43A20A1}" type="presParOf" srcId="{02B96FD7-0003-4A66-8965-A43C422E524E}" destId="{A77F9115-A343-48E1-8780-2DFF3E984E5C}" srcOrd="4" destOrd="0" presId="urn:microsoft.com/office/officeart/2005/8/layout/process1"/>
    <dgm:cxn modelId="{846487C6-3797-495A-A3DD-3542F8ADB71C}" type="presParOf" srcId="{02B96FD7-0003-4A66-8965-A43C422E524E}" destId="{3AA2A0C7-BDCD-44A1-B939-F7BECBB4F21A}" srcOrd="5" destOrd="0" presId="urn:microsoft.com/office/officeart/2005/8/layout/process1"/>
    <dgm:cxn modelId="{1D73E6D2-EB79-48D9-B065-0DB6A0E8BFE5}" type="presParOf" srcId="{3AA2A0C7-BDCD-44A1-B939-F7BECBB4F21A}" destId="{9C836780-72E3-4993-A4BE-D141E5169EE6}" srcOrd="0" destOrd="0" presId="urn:microsoft.com/office/officeart/2005/8/layout/process1"/>
    <dgm:cxn modelId="{EA0FD245-BF57-4755-A5EF-753654120D1A}" type="presParOf" srcId="{02B96FD7-0003-4A66-8965-A43C422E524E}" destId="{26E1509F-8422-42FD-84E9-9D15DC34F55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E8C66-8E8F-4988-9B20-5435F313632A}">
      <dsp:nvSpPr>
        <dsp:cNvPr id="0" name=""/>
        <dsp:cNvSpPr/>
      </dsp:nvSpPr>
      <dsp:spPr>
        <a:xfrm>
          <a:off x="3114" y="1019192"/>
          <a:ext cx="1361609" cy="1238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Generate header file from .</a:t>
          </a:r>
          <a:r>
            <a:rPr lang="en-US" sz="1800" kern="1200" dirty="0" err="1" smtClean="0"/>
            <a:t>ann</a:t>
          </a:r>
          <a:endParaRPr lang="en-US" sz="1800" kern="1200" dirty="0"/>
        </a:p>
      </dsp:txBody>
      <dsp:txXfrm>
        <a:off x="39380" y="1055458"/>
        <a:ext cx="1289077" cy="1165682"/>
      </dsp:txXfrm>
    </dsp:sp>
    <dsp:sp modelId="{987F2A09-8D9A-42DB-B809-8EAE3DA96A9A}">
      <dsp:nvSpPr>
        <dsp:cNvPr id="0" name=""/>
        <dsp:cNvSpPr/>
      </dsp:nvSpPr>
      <dsp:spPr>
        <a:xfrm>
          <a:off x="1500885" y="1469460"/>
          <a:ext cx="288661" cy="337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00885" y="1536996"/>
        <a:ext cx="202063" cy="202607"/>
      </dsp:txXfrm>
    </dsp:sp>
    <dsp:sp modelId="{ECD72D78-5E7A-4D71-A0D8-55525A30AE71}">
      <dsp:nvSpPr>
        <dsp:cNvPr id="0" name=""/>
        <dsp:cNvSpPr/>
      </dsp:nvSpPr>
      <dsp:spPr>
        <a:xfrm>
          <a:off x="1909368" y="1019192"/>
          <a:ext cx="1361609" cy="1238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Convert simple binary to GeoTiff</a:t>
          </a:r>
          <a:endParaRPr lang="en-US" sz="1800" kern="1200" dirty="0"/>
        </a:p>
      </dsp:txBody>
      <dsp:txXfrm>
        <a:off x="1945634" y="1055458"/>
        <a:ext cx="1289077" cy="1165682"/>
      </dsp:txXfrm>
    </dsp:sp>
    <dsp:sp modelId="{2416048F-5CA8-44C7-B0F7-BAF25D3403F5}">
      <dsp:nvSpPr>
        <dsp:cNvPr id="0" name=""/>
        <dsp:cNvSpPr/>
      </dsp:nvSpPr>
      <dsp:spPr>
        <a:xfrm>
          <a:off x="3407139" y="1469460"/>
          <a:ext cx="288661" cy="337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407139" y="1536996"/>
        <a:ext cx="202063" cy="202607"/>
      </dsp:txXfrm>
    </dsp:sp>
    <dsp:sp modelId="{A77F9115-A343-48E1-8780-2DFF3E984E5C}">
      <dsp:nvSpPr>
        <dsp:cNvPr id="0" name=""/>
        <dsp:cNvSpPr/>
      </dsp:nvSpPr>
      <dsp:spPr>
        <a:xfrm>
          <a:off x="3815621" y="1019192"/>
          <a:ext cx="1361609" cy="1238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Build image overview</a:t>
          </a:r>
          <a:endParaRPr lang="en-US" sz="1800" kern="1200" dirty="0"/>
        </a:p>
      </dsp:txBody>
      <dsp:txXfrm>
        <a:off x="3851887" y="1055458"/>
        <a:ext cx="1289077" cy="1165682"/>
      </dsp:txXfrm>
    </dsp:sp>
    <dsp:sp modelId="{3AA2A0C7-BDCD-44A1-B939-F7BECBB4F21A}">
      <dsp:nvSpPr>
        <dsp:cNvPr id="0" name=""/>
        <dsp:cNvSpPr/>
      </dsp:nvSpPr>
      <dsp:spPr>
        <a:xfrm>
          <a:off x="5313392" y="1469460"/>
          <a:ext cx="288661" cy="3376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313392" y="1536996"/>
        <a:ext cx="202063" cy="202607"/>
      </dsp:txXfrm>
    </dsp:sp>
    <dsp:sp modelId="{26E1509F-8422-42FD-84E9-9D15DC34F550}">
      <dsp:nvSpPr>
        <dsp:cNvPr id="0" name=""/>
        <dsp:cNvSpPr/>
      </dsp:nvSpPr>
      <dsp:spPr>
        <a:xfrm>
          <a:off x="5721875" y="1019192"/>
          <a:ext cx="1361609" cy="1238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Register GeoTiff image with GeoServer</a:t>
          </a:r>
          <a:endParaRPr lang="en-US" sz="1800" kern="1200" dirty="0"/>
        </a:p>
      </dsp:txBody>
      <dsp:txXfrm>
        <a:off x="5758141" y="1055458"/>
        <a:ext cx="1289077" cy="11656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159503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127262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178130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326609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57786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226102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123840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309736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70858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383585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19B48-F038-4A0B-A438-224F319D21D5}"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74E0E-521E-4FFC-95BE-5CCB3C31E3ED}" type="slidenum">
              <a:rPr lang="en-US" smtClean="0"/>
              <a:pPr/>
              <a:t>‹#›</a:t>
            </a:fld>
            <a:endParaRPr lang="en-US"/>
          </a:p>
        </p:txBody>
      </p:sp>
    </p:spTree>
    <p:extLst>
      <p:ext uri="{BB962C8B-B14F-4D97-AF65-F5344CB8AC3E}">
        <p14:creationId xmlns:p14="http://schemas.microsoft.com/office/powerpoint/2010/main" val="317677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19B48-F038-4A0B-A438-224F319D21D5}" type="datetimeFigureOut">
              <a:rPr lang="en-US" smtClean="0"/>
              <a:pPr/>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74E0E-521E-4FFC-95BE-5CCB3C31E3ED}" type="slidenum">
              <a:rPr lang="en-US" smtClean="0"/>
              <a:pPr/>
              <a:t>‹#›</a:t>
            </a:fld>
            <a:endParaRPr lang="en-US"/>
          </a:p>
        </p:txBody>
      </p:sp>
    </p:spTree>
    <p:extLst>
      <p:ext uri="{BB962C8B-B14F-4D97-AF65-F5344CB8AC3E}">
        <p14:creationId xmlns:p14="http://schemas.microsoft.com/office/powerpoint/2010/main" val="156268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InSAR Data and GeoServer</a:t>
            </a:r>
            <a:endParaRPr lang="en-US" dirty="0"/>
          </a:p>
        </p:txBody>
      </p:sp>
      <p:sp>
        <p:nvSpPr>
          <p:cNvPr id="3" name="Subtitle 2"/>
          <p:cNvSpPr>
            <a:spLocks noGrp="1"/>
          </p:cNvSpPr>
          <p:nvPr>
            <p:ph type="subTitle" idx="1"/>
          </p:nvPr>
        </p:nvSpPr>
        <p:spPr/>
        <p:txBody>
          <a:bodyPr/>
          <a:lstStyle/>
          <a:p>
            <a:r>
              <a:rPr lang="en-US" dirty="0" smtClean="0"/>
              <a:t>IU QuakeSim Team</a:t>
            </a:r>
          </a:p>
          <a:p>
            <a:r>
              <a:rPr lang="en-US" smtClean="0"/>
              <a:t>October </a:t>
            </a:r>
            <a:r>
              <a:rPr lang="en-US" dirty="0" smtClean="0"/>
              <a:t>26, 2011</a:t>
            </a:r>
            <a:endParaRPr lang="en-US" dirty="0"/>
          </a:p>
        </p:txBody>
      </p:sp>
    </p:spTree>
    <p:extLst>
      <p:ext uri="{BB962C8B-B14F-4D97-AF65-F5344CB8AC3E}">
        <p14:creationId xmlns:p14="http://schemas.microsoft.com/office/powerpoint/2010/main" val="688363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GeoServer Access Example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26220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52600"/>
            <a:ext cx="43433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12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 </a:t>
            </a:r>
            <a:r>
              <a:rPr lang="en-US" dirty="0" smtClean="0"/>
              <a:t>Image-on-Demand Example</a:t>
            </a:r>
            <a:endParaRPr lang="en-US" dirty="0"/>
          </a:p>
        </p:txBody>
      </p:sp>
      <p:sp>
        <p:nvSpPr>
          <p:cNvPr id="3" name="Content Placeholder 2"/>
          <p:cNvSpPr>
            <a:spLocks noGrp="1"/>
          </p:cNvSpPr>
          <p:nvPr>
            <p:ph idx="1"/>
          </p:nvPr>
        </p:nvSpPr>
        <p:spPr>
          <a:xfrm>
            <a:off x="457200" y="1600201"/>
            <a:ext cx="8229600" cy="2667000"/>
          </a:xfrm>
        </p:spPr>
        <p:txBody>
          <a:bodyPr>
            <a:normAutofit fontScale="85000" lnSpcReduction="10000"/>
          </a:bodyPr>
          <a:lstStyle/>
          <a:p>
            <a:r>
              <a:rPr lang="en-US" dirty="0" smtClean="0"/>
              <a:t>Parameters: </a:t>
            </a:r>
            <a:r>
              <a:rPr lang="en-US" dirty="0"/>
              <a:t>i</a:t>
            </a:r>
            <a:r>
              <a:rPr lang="en-US" dirty="0" smtClean="0"/>
              <a:t>mage </a:t>
            </a:r>
            <a:r>
              <a:rPr lang="en-US" dirty="0" smtClean="0"/>
              <a:t>name, region, resolution </a:t>
            </a:r>
          </a:p>
          <a:p>
            <a:r>
              <a:rPr lang="en-US" dirty="0" smtClean="0"/>
              <a:t>http://gf2.ucs.indiana.edu:8080/geoserver/InSAR/wcs?service=wcs&amp;version=1.0.0&amp;request=GetCoverage&amp;coverage=InSAR:uid10_cor&amp;bbox=-115.9143,32.6673,-115.6571,32.7876&amp;crs=EPSG:4326&amp;response_crs=EPSG:4326&amp;format=geotiff&amp;resx=0.0005&amp;resy=0.0005</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962400"/>
            <a:ext cx="3619831" cy="271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62400"/>
            <a:ext cx="3878809" cy="271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21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QuakeTables</a:t>
            </a:r>
            <a:r>
              <a:rPr lang="en-US" dirty="0" smtClean="0"/>
              <a:t> </a:t>
            </a:r>
            <a:r>
              <a:rPr lang="en-US" dirty="0" err="1" smtClean="0"/>
              <a:t>InSAR</a:t>
            </a:r>
            <a:r>
              <a:rPr lang="en-US" dirty="0" smtClean="0"/>
              <a:t> Data Distribution</a:t>
            </a:r>
            <a:endParaRPr lang="en-US" dirty="0"/>
          </a:p>
        </p:txBody>
      </p:sp>
      <p:sp>
        <p:nvSpPr>
          <p:cNvPr id="5" name="Content Placeholder 2"/>
          <p:cNvSpPr txBox="1">
            <a:spLocks/>
          </p:cNvSpPr>
          <p:nvPr/>
        </p:nvSpPr>
        <p:spPr>
          <a:xfrm>
            <a:off x="457199" y="1600200"/>
            <a:ext cx="822960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File-based distribution:  </a:t>
            </a:r>
          </a:p>
          <a:p>
            <a:pPr lvl="1"/>
            <a:r>
              <a:rPr lang="en-US" dirty="0" smtClean="0"/>
              <a:t>data is stored as the pure binary file with no header</a:t>
            </a:r>
          </a:p>
          <a:p>
            <a:pPr lvl="1"/>
            <a:r>
              <a:rPr lang="en-US" dirty="0" smtClean="0"/>
              <a:t>Image information and meta-data are stored in </a:t>
            </a:r>
            <a:r>
              <a:rPr lang="en-US" dirty="0"/>
              <a:t>annotation file</a:t>
            </a:r>
            <a:endParaRPr lang="en-US" dirty="0" smtClean="0"/>
          </a:p>
          <a:p>
            <a:endParaRPr lang="en-US" dirty="0"/>
          </a:p>
        </p:txBody>
      </p:sp>
      <p:grpSp>
        <p:nvGrpSpPr>
          <p:cNvPr id="6" name="Group 5"/>
          <p:cNvGrpSpPr/>
          <p:nvPr/>
        </p:nvGrpSpPr>
        <p:grpSpPr>
          <a:xfrm>
            <a:off x="969581" y="4329444"/>
            <a:ext cx="7390627" cy="2064058"/>
            <a:chOff x="969581" y="4329444"/>
            <a:chExt cx="7390627" cy="206405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7782" y="4329444"/>
              <a:ext cx="2742426" cy="20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581" y="4367343"/>
              <a:ext cx="4648201" cy="198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3957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QuakeTables</a:t>
            </a:r>
            <a:r>
              <a:rPr lang="en-US" dirty="0" smtClean="0"/>
              <a:t> </a:t>
            </a:r>
            <a:r>
              <a:rPr lang="en-US" dirty="0" err="1" smtClean="0"/>
              <a:t>InSAR</a:t>
            </a:r>
            <a:r>
              <a:rPr lang="en-US" dirty="0" smtClean="0"/>
              <a:t> Data Distribution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 file format is not supported by most of GIS packages. It is difficult to use web GIS tools with InSAR data.</a:t>
            </a:r>
          </a:p>
          <a:p>
            <a:r>
              <a:rPr lang="en-US" dirty="0" smtClean="0"/>
              <a:t>InSAR data is large (GB level per image), it is difficult to build web-service in the distributed environment.</a:t>
            </a:r>
          </a:p>
          <a:p>
            <a:r>
              <a:rPr lang="en-US" dirty="0" err="1" smtClean="0"/>
              <a:t>QuakeTables</a:t>
            </a:r>
            <a:r>
              <a:rPr lang="en-US" dirty="0" smtClean="0"/>
              <a:t> can be used to find and download images and metadata but we also need tools to perform standard GIS operations on subsets of data on the server itself.</a:t>
            </a:r>
          </a:p>
          <a:p>
            <a:endParaRPr lang="en-US" dirty="0"/>
          </a:p>
        </p:txBody>
      </p:sp>
    </p:spTree>
    <p:extLst>
      <p:ext uri="{BB962C8B-B14F-4D97-AF65-F5344CB8AC3E}">
        <p14:creationId xmlns:p14="http://schemas.microsoft.com/office/powerpoint/2010/main" val="340286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Motivations for GeoServer Solution</a:t>
            </a:r>
            <a:endParaRPr lang="en-US" dirty="0"/>
          </a:p>
        </p:txBody>
      </p:sp>
      <p:sp>
        <p:nvSpPr>
          <p:cNvPr id="3" name="Content Placeholder 2"/>
          <p:cNvSpPr>
            <a:spLocks noGrp="1"/>
          </p:cNvSpPr>
          <p:nvPr>
            <p:ph idx="1"/>
          </p:nvPr>
        </p:nvSpPr>
        <p:spPr/>
        <p:txBody>
          <a:bodyPr/>
          <a:lstStyle/>
          <a:p>
            <a:r>
              <a:rPr lang="en-US" dirty="0" smtClean="0"/>
              <a:t>Data distribution service: produce more standards-compliant GIS products</a:t>
            </a:r>
          </a:p>
          <a:p>
            <a:r>
              <a:rPr lang="en-US" dirty="0" smtClean="0"/>
              <a:t>Software as a Service: </a:t>
            </a:r>
            <a:r>
              <a:rPr lang="en-US" dirty="0"/>
              <a:t>m</a:t>
            </a:r>
            <a:r>
              <a:rPr lang="en-US" dirty="0" smtClean="0"/>
              <a:t>ake InSAR processing software more accessible to general users</a:t>
            </a:r>
          </a:p>
          <a:p>
            <a:r>
              <a:rPr lang="en-US" dirty="0" smtClean="0"/>
              <a:t>Infrastructure as a Service: provide system sustainability and reusability for other projects like E-DECIDER</a:t>
            </a:r>
            <a:endParaRPr lang="en-US" dirty="0"/>
          </a:p>
        </p:txBody>
      </p:sp>
    </p:spTree>
    <p:extLst>
      <p:ext uri="{BB962C8B-B14F-4D97-AF65-F5344CB8AC3E}">
        <p14:creationId xmlns:p14="http://schemas.microsoft.com/office/powerpoint/2010/main" val="108850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GeoServer</a:t>
            </a:r>
            <a:endParaRPr lang="en-US" dirty="0"/>
          </a:p>
        </p:txBody>
      </p:sp>
      <p:sp>
        <p:nvSpPr>
          <p:cNvPr id="3" name="Content Placeholder 2"/>
          <p:cNvSpPr>
            <a:spLocks noGrp="1"/>
          </p:cNvSpPr>
          <p:nvPr>
            <p:ph idx="1"/>
          </p:nvPr>
        </p:nvSpPr>
        <p:spPr/>
        <p:txBody>
          <a:bodyPr>
            <a:normAutofit lnSpcReduction="10000"/>
          </a:bodyPr>
          <a:lstStyle/>
          <a:p>
            <a:r>
              <a:rPr lang="en-US" dirty="0" smtClean="0"/>
              <a:t>GeoServer (http://geoserver.org) is an open source software server written in Java that allows users to share and edit geospatial data. Designed for interoperability, it publishes data from any major spatial data source using open standards.</a:t>
            </a:r>
          </a:p>
          <a:p>
            <a:r>
              <a:rPr lang="en-US" dirty="0" smtClean="0"/>
              <a:t>It is widely used in cloud-based GIS system</a:t>
            </a:r>
          </a:p>
          <a:p>
            <a:r>
              <a:rPr lang="en-US" dirty="0" smtClean="0"/>
              <a:t>It is a free alternative for more expensive ESRI ArcGIS server</a:t>
            </a:r>
          </a:p>
          <a:p>
            <a:endParaRPr lang="en-US" dirty="0" smtClean="0"/>
          </a:p>
          <a:p>
            <a:endParaRPr lang="en-US" dirty="0"/>
          </a:p>
        </p:txBody>
      </p:sp>
    </p:spTree>
    <p:extLst>
      <p:ext uri="{BB962C8B-B14F-4D97-AF65-F5344CB8AC3E}">
        <p14:creationId xmlns:p14="http://schemas.microsoft.com/office/powerpoint/2010/main" val="248551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InSAR GeoServer Distribution</a:t>
            </a:r>
            <a:endParaRPr lang="en-US" dirty="0"/>
          </a:p>
        </p:txBody>
      </p:sp>
      <p:grpSp>
        <p:nvGrpSpPr>
          <p:cNvPr id="39" name="Group 38"/>
          <p:cNvGrpSpPr/>
          <p:nvPr/>
        </p:nvGrpSpPr>
        <p:grpSpPr>
          <a:xfrm>
            <a:off x="381000" y="2020349"/>
            <a:ext cx="8458200" cy="3313651"/>
            <a:chOff x="3761544" y="1867949"/>
            <a:chExt cx="8458200" cy="3313651"/>
          </a:xfrm>
        </p:grpSpPr>
        <p:sp>
          <p:nvSpPr>
            <p:cNvPr id="38" name="Rounded Rectangle 37"/>
            <p:cNvSpPr/>
            <p:nvPr/>
          </p:nvSpPr>
          <p:spPr>
            <a:xfrm>
              <a:off x="3761544" y="1905000"/>
              <a:ext cx="4839807" cy="327660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dirty="0" smtClean="0"/>
                <a:t>Cloud Service</a:t>
              </a:r>
            </a:p>
          </p:txBody>
        </p:sp>
        <p:sp>
          <p:nvSpPr>
            <p:cNvPr id="4" name="Rounded Rectangle 3"/>
            <p:cNvSpPr/>
            <p:nvPr/>
          </p:nvSpPr>
          <p:spPr>
            <a:xfrm>
              <a:off x="4125155" y="2438400"/>
              <a:ext cx="4343400" cy="1448849"/>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a:r>
                <a:rPr lang="en-US" dirty="0" smtClean="0"/>
                <a:t>GeoServer</a:t>
              </a:r>
            </a:p>
          </p:txBody>
        </p:sp>
        <p:sp>
          <p:nvSpPr>
            <p:cNvPr id="6" name="Rounded Rectangle 5"/>
            <p:cNvSpPr/>
            <p:nvPr/>
          </p:nvSpPr>
          <p:spPr>
            <a:xfrm>
              <a:off x="4412754" y="3009900"/>
              <a:ext cx="1143000"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WMS</a:t>
              </a:r>
            </a:p>
          </p:txBody>
        </p:sp>
        <p:sp>
          <p:nvSpPr>
            <p:cNvPr id="8" name="Rounded Rectangle 7"/>
            <p:cNvSpPr/>
            <p:nvPr/>
          </p:nvSpPr>
          <p:spPr>
            <a:xfrm>
              <a:off x="7044057" y="3009902"/>
              <a:ext cx="1143000"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WPS</a:t>
              </a:r>
            </a:p>
          </p:txBody>
        </p:sp>
        <p:sp>
          <p:nvSpPr>
            <p:cNvPr id="9" name="Rounded Rectangle 8"/>
            <p:cNvSpPr/>
            <p:nvPr/>
          </p:nvSpPr>
          <p:spPr>
            <a:xfrm>
              <a:off x="5725355" y="2999914"/>
              <a:ext cx="1143000"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WCS</a:t>
              </a:r>
            </a:p>
          </p:txBody>
        </p:sp>
        <p:sp>
          <p:nvSpPr>
            <p:cNvPr id="10" name="Rounded Rectangle 9"/>
            <p:cNvSpPr/>
            <p:nvPr/>
          </p:nvSpPr>
          <p:spPr>
            <a:xfrm>
              <a:off x="4085948" y="4112211"/>
              <a:ext cx="2171700" cy="814526"/>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en-US" dirty="0" smtClean="0"/>
                <a:t>Cloud Storage Service</a:t>
              </a:r>
            </a:p>
          </p:txBody>
        </p:sp>
        <p:sp>
          <p:nvSpPr>
            <p:cNvPr id="11" name="Rounded Rectangle 10"/>
            <p:cNvSpPr/>
            <p:nvPr/>
          </p:nvSpPr>
          <p:spPr>
            <a:xfrm>
              <a:off x="6296855" y="4121829"/>
              <a:ext cx="2171700" cy="814526"/>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en-US" dirty="0" err="1" smtClean="0"/>
                <a:t>InSAR</a:t>
              </a:r>
              <a:r>
                <a:rPr lang="en-US" dirty="0" smtClean="0"/>
                <a:t> Processing Tools</a:t>
              </a:r>
            </a:p>
          </p:txBody>
        </p:sp>
        <p:sp>
          <p:nvSpPr>
            <p:cNvPr id="40" name="Rounded Rectangle 39"/>
            <p:cNvSpPr/>
            <p:nvPr/>
          </p:nvSpPr>
          <p:spPr>
            <a:xfrm>
              <a:off x="8714544" y="1867949"/>
              <a:ext cx="3505200" cy="3276600"/>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en-US" dirty="0" smtClean="0"/>
                <a:t>User Access</a:t>
              </a:r>
            </a:p>
          </p:txBody>
        </p:sp>
        <p:sp>
          <p:nvSpPr>
            <p:cNvPr id="41" name="Rounded Rectangle 40"/>
            <p:cNvSpPr/>
            <p:nvPr/>
          </p:nvSpPr>
          <p:spPr>
            <a:xfrm>
              <a:off x="9095544" y="3048000"/>
              <a:ext cx="2743200" cy="381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Google Map/Google Earth</a:t>
              </a:r>
            </a:p>
          </p:txBody>
        </p:sp>
        <p:sp>
          <p:nvSpPr>
            <p:cNvPr id="42" name="Rounded Rectangle 41"/>
            <p:cNvSpPr/>
            <p:nvPr/>
          </p:nvSpPr>
          <p:spPr>
            <a:xfrm>
              <a:off x="9095544" y="3505200"/>
              <a:ext cx="2743200" cy="381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GIS Software: ArcGIS etc.</a:t>
              </a:r>
            </a:p>
          </p:txBody>
        </p:sp>
        <p:sp>
          <p:nvSpPr>
            <p:cNvPr id="43" name="Rounded Rectangle 42"/>
            <p:cNvSpPr/>
            <p:nvPr/>
          </p:nvSpPr>
          <p:spPr>
            <a:xfrm>
              <a:off x="9095544" y="3962400"/>
              <a:ext cx="2743200" cy="381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Matlab/</a:t>
              </a:r>
              <a:r>
                <a:rPr lang="en-US" dirty="0" err="1" smtClean="0"/>
                <a:t>Mathematica</a:t>
              </a:r>
              <a:endParaRPr lang="en-US" dirty="0" smtClean="0"/>
            </a:p>
          </p:txBody>
        </p:sp>
        <p:sp>
          <p:nvSpPr>
            <p:cNvPr id="45" name="Rounded Rectangle 44"/>
            <p:cNvSpPr/>
            <p:nvPr/>
          </p:nvSpPr>
          <p:spPr>
            <a:xfrm>
              <a:off x="9080164" y="2606331"/>
              <a:ext cx="2743200" cy="381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Web Service Interface</a:t>
              </a:r>
            </a:p>
          </p:txBody>
        </p:sp>
      </p:grpSp>
      <p:sp>
        <p:nvSpPr>
          <p:cNvPr id="44" name="Rounded Rectangle 43"/>
          <p:cNvSpPr/>
          <p:nvPr/>
        </p:nvSpPr>
        <p:spPr>
          <a:xfrm>
            <a:off x="5733176" y="4572000"/>
            <a:ext cx="2743200" cy="381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Mobile Platforms</a:t>
            </a:r>
          </a:p>
        </p:txBody>
      </p:sp>
    </p:spTree>
    <p:extLst>
      <p:ext uri="{BB962C8B-B14F-4D97-AF65-F5344CB8AC3E}">
        <p14:creationId xmlns:p14="http://schemas.microsoft.com/office/powerpoint/2010/main" val="22747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WMS and WCS Service</a:t>
            </a:r>
            <a:endParaRPr lang="en-US" dirty="0"/>
          </a:p>
        </p:txBody>
      </p:sp>
      <p:sp>
        <p:nvSpPr>
          <p:cNvPr id="3" name="Content Placeholder 2"/>
          <p:cNvSpPr>
            <a:spLocks noGrp="1"/>
          </p:cNvSpPr>
          <p:nvPr>
            <p:ph idx="1"/>
          </p:nvPr>
        </p:nvSpPr>
        <p:spPr/>
        <p:txBody>
          <a:bodyPr/>
          <a:lstStyle/>
          <a:p>
            <a:r>
              <a:rPr lang="en-US" dirty="0" smtClean="0"/>
              <a:t>The Web Map Service (WMS) standard for generating maps on the web for both vector and raster data. It also supports the meta-data query by location.</a:t>
            </a:r>
          </a:p>
          <a:p>
            <a:r>
              <a:rPr lang="en-US" dirty="0" smtClean="0"/>
              <a:t>The Web Coverage Service (WCS) provides a standard interface for how to request the raster source (raw images) of a geospatial image.</a:t>
            </a:r>
            <a:endParaRPr lang="en-US" dirty="0"/>
          </a:p>
        </p:txBody>
      </p:sp>
    </p:spTree>
    <p:extLst>
      <p:ext uri="{BB962C8B-B14F-4D97-AF65-F5344CB8AC3E}">
        <p14:creationId xmlns:p14="http://schemas.microsoft.com/office/powerpoint/2010/main" val="95386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InSAR Data to GeoServer</a:t>
            </a:r>
            <a:endParaRPr lang="en-US" dirty="0"/>
          </a:p>
        </p:txBody>
      </p:sp>
      <p:sp>
        <p:nvSpPr>
          <p:cNvPr id="3" name="Content Placeholder 2"/>
          <p:cNvSpPr>
            <a:spLocks noGrp="1"/>
          </p:cNvSpPr>
          <p:nvPr>
            <p:ph idx="1"/>
          </p:nvPr>
        </p:nvSpPr>
        <p:spPr/>
        <p:txBody>
          <a:bodyPr/>
          <a:lstStyle/>
          <a:p>
            <a:r>
              <a:rPr lang="en-US" dirty="0" smtClean="0"/>
              <a:t>Automatically processing:</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125330373"/>
              </p:ext>
            </p:extLst>
          </p:nvPr>
        </p:nvGraphicFramePr>
        <p:xfrm>
          <a:off x="914400" y="1981200"/>
          <a:ext cx="7086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47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GeoServer Access Example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62" y="1371600"/>
            <a:ext cx="6908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55" y="4479925"/>
            <a:ext cx="678815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148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365</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InSAR Data and GeoServer</vt:lpstr>
      <vt:lpstr>QuakeTables InSAR Data Distribution</vt:lpstr>
      <vt:lpstr>QuakeTables InSAR Data Distribution</vt:lpstr>
      <vt:lpstr>Motivations for GeoServer Solution</vt:lpstr>
      <vt:lpstr>GeoServer</vt:lpstr>
      <vt:lpstr>InSAR GeoServer Distribution</vt:lpstr>
      <vt:lpstr>WMS and WCS Service</vt:lpstr>
      <vt:lpstr>Import InSAR Data to GeoServer</vt:lpstr>
      <vt:lpstr>GeoServer Access Example</vt:lpstr>
      <vt:lpstr>GeoServer Access Example</vt:lpstr>
      <vt:lpstr>WCS Image-on-Demand Example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InSAR Data and GeoServer</dc:title>
  <dc:creator>GISDeveloper</dc:creator>
  <cp:lastModifiedBy>GISDeveloper</cp:lastModifiedBy>
  <cp:revision>13</cp:revision>
  <dcterms:created xsi:type="dcterms:W3CDTF">2011-10-26T21:33:49Z</dcterms:created>
  <dcterms:modified xsi:type="dcterms:W3CDTF">2011-10-28T18:27:49Z</dcterms:modified>
</cp:coreProperties>
</file>