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3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1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0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2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1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5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6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6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CE04-4FD7-46BF-A8D4-41DC4967129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67D46-348B-4096-9664-4B295B3C0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Supporting Large-scale Social Media Data Analyses with Customizable Indexing Techniques on </a:t>
            </a:r>
            <a:r>
              <a:rPr lang="en-US" sz="4000" dirty="0" err="1" smtClean="0"/>
              <a:t>NoSQL</a:t>
            </a:r>
            <a:r>
              <a:rPr lang="en-US" sz="4000" dirty="0" smtClean="0"/>
              <a:t> Databases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803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199" y="1193015"/>
            <a:ext cx="10515600" cy="507379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Large </a:t>
            </a:r>
            <a:r>
              <a:rPr lang="en-US" sz="2400" dirty="0" smtClean="0"/>
              <a:t>data size:</a:t>
            </a:r>
            <a:endParaRPr lang="en-US" sz="24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</a:t>
            </a:r>
            <a:r>
              <a:rPr lang="en-US" sz="2000" dirty="0" smtClean="0"/>
              <a:t>TBs/PBs of historical data, 10s of millions of streaming social updates per day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Fine-grained social update records, mostly written-once-read-many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 smtClean="0"/>
              <a:t>Focus </a:t>
            </a:r>
            <a:r>
              <a:rPr lang="en-US" sz="2400" dirty="0" smtClean="0"/>
              <a:t>on data subsets about specific social events/activities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   - Require efficient queries about social events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0"/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</a:rPr>
              <a:t>Workflows contain algorithms of different computation/communication patterns: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   - </a:t>
            </a:r>
            <a:r>
              <a:rPr lang="en-US" sz="2000" dirty="0" smtClean="0"/>
              <a:t>Require</a:t>
            </a:r>
            <a:r>
              <a:rPr lang="en-US" sz="2000" dirty="0" smtClean="0"/>
              <a:t> dynamic adoption of different processing frameworks: Hadoop, Harp, </a:t>
            </a:r>
            <a:r>
              <a:rPr lang="en-US" sz="2000" dirty="0" err="1" smtClean="0"/>
              <a:t>Giraph</a:t>
            </a:r>
            <a:r>
              <a:rPr lang="en-US" sz="2000" dirty="0" smtClean="0"/>
              <a:t>, etc.</a:t>
            </a:r>
            <a:endParaRPr lang="en-US" sz="2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199" y="11832"/>
            <a:ext cx="10515600" cy="11811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Motivation - c</a:t>
            </a:r>
            <a:r>
              <a:rPr lang="en-US" sz="3600" dirty="0" smtClean="0"/>
              <a:t>haracteristics of social media data analysis</a:t>
            </a:r>
            <a:endParaRPr lang="en-US" sz="36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42" y="5044843"/>
            <a:ext cx="6255169" cy="1444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642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11832"/>
            <a:ext cx="10515600" cy="11811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Motivation – addressing the requirements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193015"/>
            <a:ext cx="10515600" cy="439765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NoSQL</a:t>
            </a:r>
            <a:r>
              <a:rPr lang="en-US" sz="2400" dirty="0" smtClean="0"/>
              <a:t> databases as possible storage solution:</a:t>
            </a:r>
            <a:endParaRPr lang="en-US" sz="24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</a:t>
            </a:r>
            <a:r>
              <a:rPr lang="en-US" sz="2000" dirty="0" smtClean="0"/>
              <a:t>Scalable storage and access speed for fine-grained data records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</a:t>
            </a:r>
            <a:r>
              <a:rPr lang="en-US" sz="2000" dirty="0" smtClean="0">
                <a:solidFill>
                  <a:srgbClr val="C00000"/>
                </a:solidFill>
              </a:rPr>
              <a:t>Varied level of indexing support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</a:t>
            </a:r>
            <a:r>
              <a:rPr lang="en-US" sz="2000" dirty="0" smtClean="0">
                <a:solidFill>
                  <a:srgbClr val="C00000"/>
                </a:solidFill>
              </a:rPr>
              <a:t>Index structures not customizable enough for queries in different applications</a:t>
            </a:r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 smtClean="0"/>
          </a:p>
          <a:p>
            <a:r>
              <a:rPr lang="en-US" sz="2400" dirty="0" smtClean="0"/>
              <a:t>Our contribution:</a:t>
            </a:r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   - A general customizable indexing framework on </a:t>
            </a:r>
            <a:r>
              <a:rPr lang="en-US" sz="2000" dirty="0" err="1" smtClean="0">
                <a:solidFill>
                  <a:prstClr val="black"/>
                </a:solidFill>
              </a:rPr>
              <a:t>NoSQL</a:t>
            </a:r>
            <a:r>
              <a:rPr lang="en-US" sz="2000" dirty="0" smtClean="0">
                <a:solidFill>
                  <a:prstClr val="black"/>
                </a:solidFill>
              </a:rPr>
              <a:t> databases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- Extended analysis stack based on YARN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- Queries and post-query analysis algorithms as building blocks for workflows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- Usage of customized index structures in both queries and analysis algorithms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4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ustomizable </a:t>
            </a:r>
            <a:r>
              <a:rPr lang="en-US" sz="3600" dirty="0" smtClean="0"/>
              <a:t>indexing framework over </a:t>
            </a:r>
            <a:r>
              <a:rPr lang="en-US" sz="3600" dirty="0" err="1" smtClean="0"/>
              <a:t>NoSQL</a:t>
            </a:r>
            <a:r>
              <a:rPr lang="en-US" sz="3600" dirty="0" smtClean="0"/>
              <a:t> databases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8" y="1254265"/>
            <a:ext cx="10799619" cy="20824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Abstract index structure</a:t>
            </a:r>
          </a:p>
          <a:p>
            <a:pPr marL="0" indent="0">
              <a:buNone/>
            </a:pPr>
            <a:r>
              <a:rPr lang="en-US" sz="2000" dirty="0"/>
              <a:t>    - A sorted list of index </a:t>
            </a:r>
            <a:r>
              <a:rPr lang="en-US" sz="2000" dirty="0" smtClean="0"/>
              <a:t>keys.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- </a:t>
            </a:r>
            <a:r>
              <a:rPr lang="en-US" sz="2000" dirty="0"/>
              <a:t>Each key </a:t>
            </a:r>
            <a:r>
              <a:rPr lang="en-US" sz="2000" dirty="0" smtClean="0"/>
              <a:t>associated </a:t>
            </a:r>
            <a:r>
              <a:rPr lang="en-US" sz="2000" dirty="0"/>
              <a:t>with multiple </a:t>
            </a:r>
            <a:r>
              <a:rPr lang="en-US" sz="2000" dirty="0" smtClean="0"/>
              <a:t>entries sorted by unique entry IDs.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Each entry contains multiple </a:t>
            </a:r>
            <a:r>
              <a:rPr lang="en-US" sz="2000" dirty="0"/>
              <a:t>additional </a:t>
            </a:r>
            <a:r>
              <a:rPr lang="en-US" sz="2000" dirty="0" smtClean="0"/>
              <a:t>fields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Index configuration file defines what to contain in keys and entries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588668" y="3497182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88670" y="3482599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33010" y="3677156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390774" y="3482597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0775" y="3482598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400299" y="3686951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192877" y="3482597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92878" y="3482598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2402" y="3686951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838198" y="3482597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0902" y="5859824"/>
            <a:ext cx="750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83066" y="4115814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83068" y="410123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7408" y="4295788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2385172" y="4101229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385173" y="4101230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94697" y="4305583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832596" y="4101229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82755" y="4740985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582757" y="4726402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  <a:endParaRPr lang="en-US" sz="12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527097" y="4920959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2384861" y="4726400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384862" y="472640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94386" y="4930754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186964" y="4726400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86965" y="4726401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96489" y="4930754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832285" y="4726400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81574" y="5361691"/>
            <a:ext cx="792580" cy="6020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81576" y="5347108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  <a:endParaRPr lang="en-US" sz="12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1531433" y="5537735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831104" y="5347106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02671" y="3297518"/>
            <a:ext cx="670753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&lt;index-config&gt;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&lt;source-set&gt;</a:t>
            </a:r>
            <a:r>
              <a:rPr lang="en-US" sz="1600" dirty="0" smtClean="0"/>
              <a:t>tweets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&lt;/source-set&gt;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&lt;source-field&gt;</a:t>
            </a:r>
            <a:r>
              <a:rPr lang="en-US" sz="1600" dirty="0" smtClean="0"/>
              <a:t>text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&lt;/source-field&gt;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&lt;source-field-type&gt;</a:t>
            </a:r>
            <a:r>
              <a:rPr lang="en-US" sz="1600" dirty="0" smtClean="0"/>
              <a:t>full-text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&lt;/source-field-type&gt;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&lt;index-name&gt;</a:t>
            </a:r>
            <a:r>
              <a:rPr lang="en-US" sz="1600" dirty="0" err="1" smtClean="0"/>
              <a:t>textIndex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&lt;/index-name&gt;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&lt;index-entry-id&gt;</a:t>
            </a:r>
            <a:r>
              <a:rPr lang="en-US" sz="1600" dirty="0" smtClean="0"/>
              <a:t>{source-record}.id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&lt;/index-entry-id&gt;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&lt;index-entry-field&gt;</a:t>
            </a:r>
            <a:r>
              <a:rPr lang="en-US" sz="1600" dirty="0" smtClean="0"/>
              <a:t>{source-record}.</a:t>
            </a:r>
            <a:r>
              <a:rPr lang="en-US" sz="1600" dirty="0" err="1" smtClean="0"/>
              <a:t>created_at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&lt;/index-entry-field&gt;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&lt;/index-config&gt;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&lt;index-config&gt;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&lt;source-set&gt;</a:t>
            </a:r>
            <a:r>
              <a:rPr lang="en-US" sz="1600" dirty="0" smtClean="0"/>
              <a:t>users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&lt;/source-set&gt;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&lt;index-name&gt;</a:t>
            </a:r>
            <a:r>
              <a:rPr lang="en-US" sz="1600" dirty="0" err="1" smtClean="0"/>
              <a:t>snameIndex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&lt;/index-name&gt;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&lt;indexer-class&gt;</a:t>
            </a:r>
            <a:r>
              <a:rPr lang="en-US" sz="1600" dirty="0" err="1" smtClean="0"/>
              <a:t>iu.pti.hbaseapp.truthy.UserSnameIndexer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&lt;/indexer-class&gt;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&lt;/index-config&gt;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8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Demonstration of Customizability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26431" y="1164970"/>
            <a:ext cx="3180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single </a:t>
            </a:r>
            <a:r>
              <a:rPr lang="en-US" dirty="0" smtClean="0"/>
              <a:t>dimensional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11522" y="1560296"/>
            <a:ext cx="792580" cy="495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11524" y="1545713"/>
            <a:ext cx="792580" cy="225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4664" y="1545711"/>
            <a:ext cx="1296860" cy="508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2012-06-02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1523" y="2068951"/>
            <a:ext cx="792580" cy="508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11524" y="2068951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45327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1014664" y="2068950"/>
            <a:ext cx="1296859" cy="508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2012-06-03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4663" y="2583550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459632" y="1542986"/>
            <a:ext cx="792582" cy="512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59634" y="1528403"/>
            <a:ext cx="792580" cy="22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43125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67052" y="1528401"/>
            <a:ext cx="787840" cy="525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34077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64204" y="2060269"/>
            <a:ext cx="792580" cy="500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64205" y="2060269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44331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5668157" y="2060267"/>
            <a:ext cx="796047" cy="5001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25233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65901" y="2552878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256784" y="2059543"/>
            <a:ext cx="771564" cy="500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256784" y="2059543"/>
            <a:ext cx="771564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  <a:r>
              <a:rPr lang="en-US" sz="1200" dirty="0" smtClean="0"/>
              <a:t>weet id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596871" y="1164970"/>
            <a:ext cx="256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Multi-dimensional </a:t>
            </a:r>
            <a:r>
              <a:rPr lang="en-US" dirty="0"/>
              <a:t>i</a:t>
            </a:r>
            <a:r>
              <a:rPr lang="en-US" dirty="0" smtClean="0"/>
              <a:t>ndex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404790" y="1780655"/>
            <a:ext cx="940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409360" y="2297935"/>
            <a:ext cx="940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7287361" y="2279358"/>
            <a:ext cx="470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926430" y="3161205"/>
            <a:ext cx="424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Inverted index for text </a:t>
            </a:r>
            <a:r>
              <a:rPr lang="en-US" dirty="0" smtClean="0"/>
              <a:t>retrieval applications</a:t>
            </a:r>
            <a:endParaRPr lang="en-US" dirty="0" smtClean="0"/>
          </a:p>
        </p:txBody>
      </p:sp>
      <p:sp>
        <p:nvSpPr>
          <p:cNvPr id="60" name="Rectangle 59"/>
          <p:cNvSpPr/>
          <p:nvPr/>
        </p:nvSpPr>
        <p:spPr>
          <a:xfrm>
            <a:off x="1765133" y="3561961"/>
            <a:ext cx="792580" cy="708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765135" y="3547378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26531" y="3814078"/>
            <a:ext cx="96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200" dirty="0" smtClean="0"/>
          </a:p>
        </p:txBody>
      </p:sp>
      <p:sp>
        <p:nvSpPr>
          <p:cNvPr id="63" name="Rectangle 62"/>
          <p:cNvSpPr/>
          <p:nvPr/>
        </p:nvSpPr>
        <p:spPr>
          <a:xfrm>
            <a:off x="2567239" y="3547376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567240" y="3547377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doc id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2544680" y="3814077"/>
            <a:ext cx="825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369342" y="3547376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369343" y="3547377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doc id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3346780" y="3814076"/>
            <a:ext cx="8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014663" y="3547376"/>
            <a:ext cx="750471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enjoy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765134" y="4279936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765135" y="4279937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1722704" y="4546637"/>
            <a:ext cx="915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200" dirty="0" smtClean="0"/>
          </a:p>
        </p:txBody>
      </p:sp>
      <p:sp>
        <p:nvSpPr>
          <p:cNvPr id="73" name="Rectangle 72"/>
          <p:cNvSpPr/>
          <p:nvPr/>
        </p:nvSpPr>
        <p:spPr>
          <a:xfrm>
            <a:off x="2567239" y="4279935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567240" y="4279936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doc id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2576764" y="4546636"/>
            <a:ext cx="808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frequency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014663" y="4279935"/>
            <a:ext cx="750471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96871" y="3161205"/>
            <a:ext cx="643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Multi-dimensional index involving both text and non-text </a:t>
            </a:r>
            <a:r>
              <a:rPr lang="en-US" dirty="0" smtClean="0"/>
              <a:t>fields</a:t>
            </a:r>
            <a:endParaRPr lang="en-US" dirty="0" smtClean="0"/>
          </a:p>
        </p:txBody>
      </p:sp>
      <p:sp>
        <p:nvSpPr>
          <p:cNvPr id="78" name="Rectangle 77"/>
          <p:cNvSpPr/>
          <p:nvPr/>
        </p:nvSpPr>
        <p:spPr>
          <a:xfrm>
            <a:off x="6632262" y="3576546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632264" y="3561963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577476" y="3828663"/>
            <a:ext cx="96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434368" y="3561961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434369" y="3561962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tweet id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7443893" y="3828662"/>
            <a:ext cx="621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8236471" y="3561962"/>
            <a:ext cx="792580" cy="72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236472" y="3561962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tweet id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8245996" y="3828662"/>
            <a:ext cx="621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</a:p>
        </p:txBody>
      </p:sp>
      <p:sp>
        <p:nvSpPr>
          <p:cNvPr id="87" name="Rectangle 86"/>
          <p:cNvSpPr/>
          <p:nvPr/>
        </p:nvSpPr>
        <p:spPr>
          <a:xfrm>
            <a:off x="5667052" y="3561961"/>
            <a:ext cx="965212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#occupy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632263" y="4294521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632264" y="4294522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6581741" y="4561222"/>
            <a:ext cx="915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</p:txBody>
      </p:sp>
      <p:sp>
        <p:nvSpPr>
          <p:cNvPr id="91" name="Rectangle 90"/>
          <p:cNvSpPr/>
          <p:nvPr/>
        </p:nvSpPr>
        <p:spPr>
          <a:xfrm>
            <a:off x="7434368" y="4294520"/>
            <a:ext cx="792580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434369" y="4294521"/>
            <a:ext cx="792580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tweet</a:t>
            </a:r>
            <a:r>
              <a:rPr lang="en-US" sz="1200" dirty="0" smtClean="0"/>
              <a:t> </a:t>
            </a:r>
            <a:r>
              <a:rPr lang="en-US" sz="1200" dirty="0" smtClean="0"/>
              <a:t>id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7443893" y="4561221"/>
            <a:ext cx="731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667050" y="4294520"/>
            <a:ext cx="965213" cy="7283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#</a:t>
            </a:r>
            <a:r>
              <a:rPr lang="en-US" dirty="0" err="1" smtClean="0">
                <a:solidFill>
                  <a:schemeClr val="tx1"/>
                </a:solidFill>
              </a:rPr>
              <a:t>oscar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667049" y="5022544"/>
            <a:ext cx="750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972554" y="5008300"/>
            <a:ext cx="750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596871" y="5391876"/>
            <a:ext cx="643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Suitable for social queries about hashtags etc. with time constraints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926430" y="5981584"/>
            <a:ext cx="1021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possible extensions: multi-key index similar to </a:t>
            </a:r>
            <a:r>
              <a:rPr lang="en-US" dirty="0" err="1" smtClean="0"/>
              <a:t>MongoDB</a:t>
            </a:r>
            <a:r>
              <a:rPr lang="en-US" dirty="0" smtClean="0"/>
              <a:t>, geospatial indexes using </a:t>
            </a:r>
            <a:r>
              <a:rPr lang="en-US" dirty="0" err="1" smtClean="0"/>
              <a:t>geohashes</a:t>
            </a:r>
            <a:r>
              <a:rPr lang="en-US" dirty="0" smtClean="0"/>
              <a:t> as keys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81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945091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Implementation</a:t>
            </a:r>
            <a:r>
              <a:rPr lang="en-US" sz="3600" dirty="0" smtClean="0"/>
              <a:t> on HBase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8" y="1254265"/>
            <a:ext cx="10799619" cy="40828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Mapping between abstract structure and </a:t>
            </a:r>
            <a:r>
              <a:rPr lang="en-US" sz="2400" dirty="0" err="1" smtClean="0"/>
              <a:t>NoSQL</a:t>
            </a:r>
            <a:r>
              <a:rPr lang="en-US" sz="2400" dirty="0" smtClean="0"/>
              <a:t> storage units: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1161" y="4081802"/>
            <a:ext cx="1047559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HBase designed for real-time updates of single column values – efficient access of individual index entries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Data storage with HDFS – reliable and scalable index data storage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/>
              <a:t>Region split and dynamic load balancing – scalable index read/write speed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/>
              <a:t>Data stored </a:t>
            </a:r>
            <a:r>
              <a:rPr lang="en-US" dirty="0" smtClean="0"/>
              <a:t>under </a:t>
            </a:r>
            <a:r>
              <a:rPr lang="en-US" dirty="0"/>
              <a:t>the hierarchical order of &lt;</a:t>
            </a:r>
            <a:r>
              <a:rPr lang="en-US" dirty="0" err="1" smtClean="0"/>
              <a:t>rowkey</a:t>
            </a:r>
            <a:r>
              <a:rPr lang="en-US" dirty="0"/>
              <a:t>, column name, timestamp</a:t>
            </a:r>
            <a:r>
              <a:rPr lang="en-US" dirty="0" smtClean="0"/>
              <a:t>&gt; - efficient range scan of index keys and entry IDs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3524" y="2341718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43526" y="2327135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7866" y="2521692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45630" y="2327133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5631" y="2327134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155155" y="2531487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3947733" y="2327133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47734" y="2327134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957258" y="2531487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1593054" y="2327133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enjoy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45943" y="2952258"/>
            <a:ext cx="792580" cy="605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345945" y="2937675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34077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90285" y="3132232"/>
            <a:ext cx="964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3148049" y="2937673"/>
            <a:ext cx="792580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48050" y="2937674"/>
            <a:ext cx="792580" cy="217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Entry </a:t>
            </a:r>
            <a:r>
              <a:rPr lang="en-US" sz="1200" dirty="0"/>
              <a:t>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57574" y="3142027"/>
            <a:ext cx="621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Field2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1595473" y="2945765"/>
            <a:ext cx="750471" cy="616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367314" y="2635447"/>
            <a:ext cx="540105" cy="506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511630" y="2104766"/>
            <a:ext cx="2285999" cy="3482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511630" y="2108480"/>
            <a:ext cx="2263416" cy="17665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7511630" y="2451380"/>
            <a:ext cx="2263416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241521" y="210904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entries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8349830" y="2451380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035630" y="2465259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30680" y="2486725"/>
            <a:ext cx="594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34077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79925" y="2583610"/>
            <a:ext cx="72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enjoy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2" idx="3"/>
          </p:cNvCxnSpPr>
          <p:nvPr/>
        </p:nvCxnSpPr>
        <p:spPr>
          <a:xfrm flipV="1">
            <a:off x="7205741" y="2766886"/>
            <a:ext cx="305890" cy="1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511630" y="2737130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7785572" y="1737035"/>
            <a:ext cx="170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Text Index </a:t>
            </a:r>
            <a:r>
              <a:rPr lang="en-US" i="1" dirty="0" smtClean="0"/>
              <a:t>Table</a:t>
            </a:r>
            <a:endParaRPr lang="en-US" i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7509580" y="2752403"/>
            <a:ext cx="2265466" cy="113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7500615" y="3165444"/>
            <a:ext cx="2274431" cy="311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57724" y="2486725"/>
            <a:ext cx="74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8343839" y="2726578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9030465" y="2476889"/>
            <a:ext cx="74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9035629" y="2735187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524690" y="3160979"/>
            <a:ext cx="2263416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62890" y="3160979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032506" y="3174858"/>
            <a:ext cx="0" cy="723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543740" y="3196324"/>
            <a:ext cx="594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34077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79925" y="3293209"/>
            <a:ext cx="73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46" idx="3"/>
          </p:cNvCxnSpPr>
          <p:nvPr/>
        </p:nvCxnSpPr>
        <p:spPr>
          <a:xfrm flipV="1">
            <a:off x="7218801" y="3476485"/>
            <a:ext cx="305890" cy="1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524690" y="3446729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2012-06-02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7522640" y="3462002"/>
            <a:ext cx="1507825" cy="97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370784" y="3196324"/>
            <a:ext cx="744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Entry ID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8367858" y="3459535"/>
            <a:ext cx="901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Field1</a:t>
            </a:r>
          </a:p>
          <a:p>
            <a:r>
              <a:rPr lang="en-US" sz="1200" dirty="0" smtClean="0"/>
              <a:t>Filed2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2289366" y="1880518"/>
            <a:ext cx="116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Text </a:t>
            </a:r>
            <a:r>
              <a:rPr lang="en-US" i="1" dirty="0" smtClean="0"/>
              <a:t>Index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1922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142519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</a:t>
            </a:r>
            <a:r>
              <a:rPr lang="en-US" sz="3600" dirty="0" smtClean="0"/>
              <a:t>nalysis </a:t>
            </a:r>
            <a:r>
              <a:rPr lang="en-US" sz="3600" dirty="0" smtClean="0"/>
              <a:t>stack based on YARN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448" y="1107292"/>
            <a:ext cx="5400243" cy="3685014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2334" y="4896215"/>
            <a:ext cx="10799619" cy="185787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Building blocks: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    - </a:t>
            </a:r>
            <a:r>
              <a:rPr lang="en-US" sz="2000" dirty="0" smtClean="0"/>
              <a:t>Parallel query evaluation using Hadoop MapReduce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    </a:t>
            </a:r>
            <a:r>
              <a:rPr lang="en-US" sz="2000" dirty="0" smtClean="0"/>
              <a:t>- Related hashtag mining algorithm using Hadoop MapReduce: </a:t>
            </a:r>
            <a:endParaRPr lang="en-US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smtClean="0"/>
              <a:t>- Meme daily meme frequency using MapReduce over index tables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- Parallel force-directed graph layout algorithm using Twister (Harp) iterative MapReduce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498023" y="5598259"/>
                <a:ext cx="1316963" cy="474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200" i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sz="1200" i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m:rPr>
                              <m:sty m:val="p"/>
                            </m:rPr>
                            <a:rPr lang="en-US" sz="1200" i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sz="1200" i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m:rPr>
                              <m:sty m:val="p"/>
                            </m:rPr>
                            <a:rPr lang="en-US" sz="1200" i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23" y="5598259"/>
                <a:ext cx="1316963" cy="474104"/>
              </a:xfrm>
              <a:prstGeom prst="rect">
                <a:avLst/>
              </a:prstGeom>
              <a:blipFill rotWithShape="0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71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14251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Evaluation with </a:t>
            </a:r>
            <a:r>
              <a:rPr lang="en-US" sz="3600" dirty="0" err="1" smtClean="0"/>
              <a:t>Truthy</a:t>
            </a:r>
            <a:r>
              <a:rPr lang="en-US" sz="3600" dirty="0" smtClean="0"/>
              <a:t> Applications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999623"/>
            <a:ext cx="9469583" cy="4343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Scalable indexing:</a:t>
            </a:r>
            <a:endParaRPr lang="en-US" sz="2000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24" y="1616634"/>
            <a:ext cx="3650476" cy="214052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838199" y="1340426"/>
            <a:ext cx="3910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Two months’ data loading for varied cluster size</a:t>
            </a:r>
            <a:endParaRPr lang="en-US" sz="1400" dirty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708" y="1616633"/>
            <a:ext cx="4073236" cy="214052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238008" y="1340426"/>
            <a:ext cx="4679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One day’s data loading for fixed cluster size at 8</a:t>
            </a:r>
            <a:endParaRPr lang="en-US" sz="1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199" y="3892743"/>
            <a:ext cx="10799619" cy="434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Queries and analysis algorithms:</a:t>
            </a:r>
            <a:endParaRPr lang="en-US" sz="2000" dirty="0"/>
          </a:p>
        </p:txBody>
      </p:sp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69" y="4264719"/>
            <a:ext cx="5624750" cy="2354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8116" y="4520045"/>
            <a:ext cx="3040677" cy="21696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07233" y="4230628"/>
            <a:ext cx="3891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Scalability of iterative graph layout algorithm on Twister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25395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676</Words>
  <Application>Microsoft Office PowerPoint</Application>
  <PresentationFormat>Widescreen</PresentationFormat>
  <Paragraphs>176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Supporting Large-scale Social Media Data Analyses with Customizable Indexing Techniques on NoSQL Databases</vt:lpstr>
      <vt:lpstr>Motivation - characteristics of social media data analysis</vt:lpstr>
      <vt:lpstr>Motivation – addressing the requirements</vt:lpstr>
      <vt:lpstr>Customizable indexing framework over NoSQL databases</vt:lpstr>
      <vt:lpstr>Demonstration of Customizability</vt:lpstr>
      <vt:lpstr>Implementation on HBase</vt:lpstr>
      <vt:lpstr>Analysis stack based on YARN</vt:lpstr>
      <vt:lpstr>Evaluation with Truthy Applications</vt:lpstr>
    </vt:vector>
  </TitlesOfParts>
  <Company>IU-PTI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Large-scale Social Media Data Analyses with Customizable Indexing Techniques on NoSQL Databases</dc:title>
  <dc:creator>xm gao</dc:creator>
  <cp:lastModifiedBy>xm gao</cp:lastModifiedBy>
  <cp:revision>24</cp:revision>
  <dcterms:created xsi:type="dcterms:W3CDTF">2014-03-18T21:14:22Z</dcterms:created>
  <dcterms:modified xsi:type="dcterms:W3CDTF">2014-03-18T23:31:41Z</dcterms:modified>
</cp:coreProperties>
</file>