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8" r:id="rId4"/>
  </p:sldMasterIdLst>
  <p:notesMasterIdLst>
    <p:notesMasterId r:id="rId6"/>
  </p:notesMasterIdLst>
  <p:handoutMasterIdLst>
    <p:handoutMasterId r:id="rId7"/>
  </p:handoutMasterIdLst>
  <p:sldIdLst>
    <p:sldId id="274" r:id="rId5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370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2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31"/>
    </p:cViewPr>
  </p:sorterViewPr>
  <p:notesViewPr>
    <p:cSldViewPr snapToGrid="0">
      <p:cViewPr varScale="1">
        <p:scale>
          <a:sx n="68" d="100"/>
          <a:sy n="68" d="100"/>
        </p:scale>
        <p:origin x="3101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674D9F-74C3-48A8-B30D-87AFB96006EF}" type="datetimeFigureOut">
              <a:rPr lang="en-US" smtClean="0"/>
              <a:t>2/23/2015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AEC39-D731-4237-AE98-5407A18AD8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509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3F20ED-4BAB-42BB-86D8-364E1E8706CB}" type="datetimeFigureOut">
              <a:rPr lang="en-US" smtClean="0"/>
              <a:t>2/23/2015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CB7FE-3B7C-4652-9070-E46B40F658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571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63" y="1667935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1563" y="3930714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491343"/>
            <a:ext cx="9144000" cy="375884"/>
          </a:xfrm>
          <a:prstGeom prst="rect">
            <a:avLst/>
          </a:prstGeom>
          <a:noFill/>
          <a:ln w="12700">
            <a:solidFill>
              <a:schemeClr val="tx2">
                <a:alpha val="4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018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4881" y="344703"/>
            <a:ext cx="7680102" cy="7051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881" y="1143000"/>
            <a:ext cx="7680102" cy="48767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491343"/>
            <a:ext cx="9144000" cy="375884"/>
          </a:xfrm>
          <a:prstGeom prst="rect">
            <a:avLst/>
          </a:prstGeom>
          <a:noFill/>
          <a:ln w="12700">
            <a:solidFill>
              <a:schemeClr val="tx2">
                <a:alpha val="4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8694539" y="6567675"/>
            <a:ext cx="4116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D15021D-CF8C-4D8D-9EA4-97EB59AB5222}" type="slidenum">
              <a:rPr lang="en-US" sz="900" b="1" kern="120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‹#›</a:t>
            </a:fld>
            <a:endParaRPr lang="en-US" sz="900" b="1" kern="1200" dirty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4495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536" y="344713"/>
            <a:ext cx="7596244" cy="6374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536" y="1100667"/>
            <a:ext cx="3553264" cy="490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2086" y="1100667"/>
            <a:ext cx="3553264" cy="490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491343"/>
            <a:ext cx="9144000" cy="375884"/>
          </a:xfrm>
          <a:prstGeom prst="rect">
            <a:avLst/>
          </a:prstGeom>
          <a:noFill/>
          <a:ln w="12700">
            <a:solidFill>
              <a:schemeClr val="tx2">
                <a:alpha val="4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8694539" y="6567675"/>
            <a:ext cx="4116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D15021D-CF8C-4D8D-9EA4-97EB59AB5222}" type="slidenum">
              <a:rPr lang="en-US" sz="900" b="1" kern="120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‹#›</a:t>
            </a:fld>
            <a:endParaRPr lang="en-US" sz="900" b="1" kern="1200" dirty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925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536" y="344713"/>
            <a:ext cx="7596244" cy="6204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491343"/>
            <a:ext cx="9144000" cy="375884"/>
          </a:xfrm>
          <a:prstGeom prst="rect">
            <a:avLst/>
          </a:prstGeom>
          <a:noFill/>
          <a:ln w="12700">
            <a:solidFill>
              <a:schemeClr val="tx2">
                <a:alpha val="4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694539" y="6567675"/>
            <a:ext cx="4116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D15021D-CF8C-4D8D-9EA4-97EB59AB5222}" type="slidenum">
              <a:rPr lang="en-US" sz="900" b="1" kern="120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‹#›</a:t>
            </a:fld>
            <a:endParaRPr lang="en-US" sz="900" b="1" kern="1200" dirty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4131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536" y="457200"/>
            <a:ext cx="26372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457201"/>
            <a:ext cx="4629150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536" y="2057400"/>
            <a:ext cx="263727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491343"/>
            <a:ext cx="9144000" cy="375884"/>
          </a:xfrm>
          <a:prstGeom prst="rect">
            <a:avLst/>
          </a:prstGeom>
          <a:noFill/>
          <a:ln w="12700">
            <a:solidFill>
              <a:schemeClr val="tx2">
                <a:alpha val="4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8694539" y="6567675"/>
            <a:ext cx="4116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D15021D-CF8C-4D8D-9EA4-97EB59AB5222}" type="slidenum">
              <a:rPr lang="en-US" sz="900" b="1" kern="120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‹#›</a:t>
            </a:fld>
            <a:endParaRPr lang="en-US" sz="900" b="1" kern="1200" dirty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4234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91343"/>
            <a:ext cx="9144000" cy="375884"/>
          </a:xfrm>
          <a:prstGeom prst="rect">
            <a:avLst/>
          </a:prstGeom>
          <a:noFill/>
          <a:ln w="12700">
            <a:solidFill>
              <a:schemeClr val="tx2">
                <a:alpha val="4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8694539" y="6567675"/>
            <a:ext cx="4116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D15021D-CF8C-4D8D-9EA4-97EB59AB5222}" type="slidenum">
              <a:rPr lang="en-US" sz="900" b="1" kern="120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‹#›</a:t>
            </a:fld>
            <a:endParaRPr lang="en-US" sz="900" b="1" kern="1200" dirty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5134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microsoft.com/office/2007/relationships/hdphoto" Target="../media/hdphoto2.wdp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5000">
              <a:schemeClr val="bg1"/>
            </a:gs>
            <a:gs pos="100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/>
          <p:cNvPicPr>
            <a:picLocks noChangeAspect="1"/>
          </p:cNvPicPr>
          <p:nvPr userDrawn="1"/>
        </p:nvPicPr>
        <p:blipFill rotWithShape="1">
          <a:blip r:embed="rId8">
            <a:clrChange>
              <a:clrFrom>
                <a:srgbClr val="24AAE1"/>
              </a:clrFrom>
              <a:clrTo>
                <a:srgbClr val="24AAE1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154" t="37811" r="417" b="47106"/>
          <a:stretch/>
        </p:blipFill>
        <p:spPr>
          <a:xfrm>
            <a:off x="425" y="6491342"/>
            <a:ext cx="9143989" cy="366658"/>
          </a:xfrm>
          <a:prstGeom prst="rect">
            <a:avLst/>
          </a:prstGeom>
          <a:pattFill prst="dashUpDiag">
            <a:fgClr>
              <a:schemeClr val="tx1"/>
            </a:fgClr>
            <a:bgClr>
              <a:schemeClr val="bg1"/>
            </a:bgClr>
          </a:pattFill>
          <a:effectLst>
            <a:outerShdw blurRad="50800" dist="50800" dir="5400000" algn="ctr" rotWithShape="0">
              <a:schemeClr val="bg1"/>
            </a:outerShdw>
          </a:effectLst>
          <a:scene3d>
            <a:camera prst="orthographicFront"/>
            <a:lightRig rig="threePt" dir="t"/>
          </a:scene3d>
          <a:sp3d/>
        </p:spPr>
      </p:pic>
      <p:grpSp>
        <p:nvGrpSpPr>
          <p:cNvPr id="36" name="Group 35"/>
          <p:cNvGrpSpPr/>
          <p:nvPr/>
        </p:nvGrpSpPr>
        <p:grpSpPr>
          <a:xfrm>
            <a:off x="0" y="228600"/>
            <a:ext cx="984126" cy="6638628"/>
            <a:chOff x="2487613" y="285750"/>
            <a:chExt cx="1206501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99707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3768" y="344713"/>
            <a:ext cx="7565012" cy="65435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Organization Name: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768" y="1109133"/>
            <a:ext cx="7565012" cy="4910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Organization Description: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Project Interests: 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Types of Partners Sought: 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491343"/>
            <a:ext cx="9144000" cy="375884"/>
          </a:xfrm>
          <a:prstGeom prst="rect">
            <a:avLst/>
          </a:prstGeom>
          <a:noFill/>
          <a:ln w="12700">
            <a:solidFill>
              <a:schemeClr val="tx2">
                <a:alpha val="4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ooter Placeholder 4"/>
          <p:cNvSpPr txBox="1">
            <a:spLocks/>
          </p:cNvSpPr>
          <p:nvPr userDrawn="1"/>
        </p:nvSpPr>
        <p:spPr>
          <a:xfrm>
            <a:off x="3361073" y="6499392"/>
            <a:ext cx="25673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b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Distribution A: For Public Release</a:t>
            </a:r>
            <a:endParaRPr lang="en-US" dirty="0"/>
          </a:p>
        </p:txBody>
      </p:sp>
      <p:sp>
        <p:nvSpPr>
          <p:cNvPr id="28" name="Rectangle 27"/>
          <p:cNvSpPr/>
          <p:nvPr userDrawn="1"/>
        </p:nvSpPr>
        <p:spPr>
          <a:xfrm>
            <a:off x="0" y="6491343"/>
            <a:ext cx="9144000" cy="375884"/>
          </a:xfrm>
          <a:prstGeom prst="rect">
            <a:avLst/>
          </a:prstGeom>
          <a:noFill/>
          <a:ln w="12700">
            <a:solidFill>
              <a:schemeClr val="tx2">
                <a:alpha val="4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/>
          <p:cNvSpPr txBox="1"/>
          <p:nvPr userDrawn="1"/>
        </p:nvSpPr>
        <p:spPr>
          <a:xfrm>
            <a:off x="8694539" y="6567675"/>
            <a:ext cx="4116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2DF20B5-A189-4844-9245-4E03AF40CF29}" type="slidenum">
              <a:rPr lang="en-US" sz="900" b="1" kern="120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‹#›</a:t>
            </a:fld>
            <a:endParaRPr lang="en-US" sz="900" b="1" kern="1200" dirty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 userDrawn="1"/>
        </p:nvSpPr>
        <p:spPr>
          <a:xfrm>
            <a:off x="6959601" y="6567674"/>
            <a:ext cx="12700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kern="120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February 25-26.</a:t>
            </a:r>
            <a:r>
              <a:rPr lang="en-US" sz="900" b="1" kern="1200" baseline="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 2015</a:t>
            </a:r>
            <a:endParaRPr lang="en-US" sz="900" b="1" kern="1200" dirty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Footer Placeholder 4"/>
          <p:cNvSpPr txBox="1">
            <a:spLocks/>
          </p:cNvSpPr>
          <p:nvPr userDrawn="1"/>
        </p:nvSpPr>
        <p:spPr>
          <a:xfrm>
            <a:off x="905097" y="6508439"/>
            <a:ext cx="17404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b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Project</a:t>
            </a:r>
            <a:r>
              <a:rPr lang="en-US" baseline="0" dirty="0" smtClean="0"/>
              <a:t> Call Workshop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6328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09018" y="273754"/>
            <a:ext cx="1716982" cy="547687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7336" y="6219342"/>
            <a:ext cx="1690803" cy="152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43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50" r:id="rId3"/>
    <p:sldLayoutId id="2147483952" r:id="rId4"/>
    <p:sldLayoutId id="2147483954" r:id="rId5"/>
    <p:sldLayoutId id="2147483945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baseline="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125000"/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125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125000"/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125000"/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125000"/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digitallab.iu.edu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Indiana University</a:t>
            </a:r>
            <a:b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Geoffrey Fox</a:t>
            </a:r>
            <a:endParaRPr lang="en-US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1277" y="1707609"/>
            <a:ext cx="808364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>
              <a:solidFill>
                <a:schemeClr val="tx2"/>
              </a:solidFill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Why I am at the Workshop:</a:t>
            </a:r>
          </a:p>
          <a:p>
            <a:pPr marL="396875" indent="-223838">
              <a:buFont typeface="Arial" panose="020B0604020202020204" pitchFamily="34" charset="0"/>
              <a:buChar char="•"/>
            </a:pPr>
            <a:r>
              <a:rPr lang="en-US" sz="2400" dirty="0" smtClean="0"/>
              <a:t>Find Collaborators</a:t>
            </a:r>
          </a:p>
          <a:p>
            <a:pPr marL="396875" indent="-223838">
              <a:buFont typeface="Arial" panose="020B0604020202020204" pitchFamily="34" charset="0"/>
              <a:buChar char="•"/>
            </a:pPr>
            <a:r>
              <a:rPr lang="en-US" sz="2400" dirty="0" smtClean="0"/>
              <a:t>Tell </a:t>
            </a:r>
            <a:r>
              <a:rPr lang="en-US" sz="2400" dirty="0"/>
              <a:t>you about </a:t>
            </a:r>
            <a:r>
              <a:rPr lang="en-US" sz="2400" dirty="0">
                <a:hlinkClick r:id="rId2"/>
              </a:rPr>
              <a:t>http://digitallab.iu.edu</a:t>
            </a:r>
            <a:r>
              <a:rPr lang="en-US" sz="2400" dirty="0" smtClean="0">
                <a:hlinkClick r:id="rId2"/>
              </a:rPr>
              <a:t>/</a:t>
            </a:r>
            <a:endParaRPr lang="en-US" sz="2400" dirty="0" smtClean="0"/>
          </a:p>
          <a:p>
            <a:pPr marL="396875" indent="-223838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r>
              <a:rPr lang="en-US" sz="2000" b="1" dirty="0" smtClean="0">
                <a:solidFill>
                  <a:schemeClr val="tx2"/>
                </a:solidFill>
              </a:rPr>
              <a:t>I am most interested in projects that involve:</a:t>
            </a:r>
          </a:p>
          <a:p>
            <a:pPr marL="396875" lvl="0" indent="-223838">
              <a:buFont typeface="Arial" panose="020B0604020202020204" pitchFamily="34" charset="0"/>
              <a:buChar char="•"/>
            </a:pPr>
            <a:r>
              <a:rPr lang="en-US" sz="2400" dirty="0" smtClean="0"/>
              <a:t>Security (15-01), Industrial Internet of Things (15-06)</a:t>
            </a:r>
          </a:p>
          <a:p>
            <a:pPr marL="396875" lvl="0" indent="-223838">
              <a:buFont typeface="Arial" panose="020B0604020202020204" pitchFamily="34" charset="0"/>
              <a:buChar char="•"/>
            </a:pPr>
            <a:r>
              <a:rPr lang="en-US" sz="2400" dirty="0" smtClean="0"/>
              <a:t>Supercomputing, Data Analytics, Simulation (15-07)</a:t>
            </a:r>
          </a:p>
          <a:p>
            <a:pPr marL="396875" lvl="0" indent="-223838">
              <a:buFont typeface="Arial" panose="020B0604020202020204" pitchFamily="34" charset="0"/>
              <a:buChar char="•"/>
            </a:pPr>
            <a:r>
              <a:rPr lang="en-US" sz="2400" dirty="0" smtClean="0"/>
              <a:t>Cloud Computing, </a:t>
            </a:r>
            <a:r>
              <a:rPr lang="en-US" sz="2400" dirty="0"/>
              <a:t>PLM</a:t>
            </a:r>
            <a:r>
              <a:rPr lang="en-US" sz="2400" dirty="0" smtClean="0"/>
              <a:t>, Systems Engineering (15-05)</a:t>
            </a:r>
          </a:p>
          <a:p>
            <a:pPr marL="396875" lvl="0" indent="-223838">
              <a:buFont typeface="Arial" panose="020B0604020202020204" pitchFamily="34" charset="0"/>
              <a:buChar char="•"/>
            </a:pPr>
            <a:r>
              <a:rPr lang="en-US" sz="2400" dirty="0" smtClean="0"/>
              <a:t>Management of Virtual Manufacturing (15-02)</a:t>
            </a:r>
          </a:p>
          <a:p>
            <a:pPr marL="396875" lvl="0" indent="-223838">
              <a:buFont typeface="Arial" panose="020B0604020202020204" pitchFamily="34" charset="0"/>
              <a:buChar char="•"/>
            </a:pPr>
            <a:r>
              <a:rPr lang="en-US" sz="2400" dirty="0" smtClean="0"/>
              <a:t>Education MOOC’s and Data Science</a:t>
            </a:r>
          </a:p>
          <a:p>
            <a:pPr marL="396875" lvl="0" indent="-223838"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432" y="891584"/>
            <a:ext cx="3317568" cy="1097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431" y="1994228"/>
            <a:ext cx="3322965" cy="1218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 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1142" y="4220823"/>
            <a:ext cx="1033318" cy="1178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61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8.0&quot;&gt;&lt;object type=&quot;1&quot; unique_id=&quot;10001&quot;&gt;&lt;object type=&quot;2&quot; unique_id=&quot;500835&quot;&gt;&lt;object type=&quot;3&quot; unique_id=&quot;500836&quot;&gt;&lt;property id=&quot;20148&quot; value=&quot;5&quot;/&gt;&lt;property id=&quot;20300&quot; value=&quot;Slide 1 - &amp;quot;Indiana University Geoffrey Fox&amp;quot;&quot;/&gt;&lt;property id=&quot;20307&quot; value=&quot;274&quot;/&gt;&lt;/object&gt;&lt;/object&gt;&lt;object type=&quot;8&quot; unique_id=&quot;500847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Wisp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B65324E5A15B42A27742499EE5618A" ma:contentTypeVersion="1" ma:contentTypeDescription="Create a new document." ma:contentTypeScope="" ma:versionID="5122549750d6785765113f49de460615">
  <xsd:schema xmlns:xsd="http://www.w3.org/2001/XMLSchema" xmlns:xs="http://www.w3.org/2001/XMLSchema" xmlns:p="http://schemas.microsoft.com/office/2006/metadata/properties" xmlns:ns2="9c76e1af-dc86-4285-a100-e727697a7689" targetNamespace="http://schemas.microsoft.com/office/2006/metadata/properties" ma:root="true" ma:fieldsID="560e6332e96f2b5bed9bf668f9bca314" ns2:_="">
    <xsd:import namespace="9c76e1af-dc86-4285-a100-e727697a7689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76e1af-dc86-4285-a100-e727697a768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ACA81B6-9C34-4FE9-BF85-59F9DF547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76e1af-dc86-4285-a100-e727697a76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AA95F03-6912-47DF-849B-B400664429E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346CBF-D05B-4133-9F85-7F5602B26AEC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9c76e1af-dc86-4285-a100-e727697a768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7054</TotalTime>
  <Words>69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 3</vt:lpstr>
      <vt:lpstr>Wisp</vt:lpstr>
      <vt:lpstr>Indiana University Geoffrey Fox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Digital Manufacturing and Design Innovation Institute  Seeking a Renaissance in US Manufacturing</dc:title>
  <dc:creator>Naresh Shah</dc:creator>
  <cp:lastModifiedBy>Geoffrey Fox</cp:lastModifiedBy>
  <cp:revision>213</cp:revision>
  <dcterms:created xsi:type="dcterms:W3CDTF">2014-06-11T13:28:36Z</dcterms:created>
  <dcterms:modified xsi:type="dcterms:W3CDTF">2015-02-24T02:43:52Z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0x0101007BB65324E5A15B42A27742499EE5618A</vt:lpwstr>
  </property>
</Properties>
</file>