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7" r:id="rId3"/>
    <p:sldId id="328" r:id="rId4"/>
    <p:sldId id="331" r:id="rId5"/>
    <p:sldId id="336" r:id="rId6"/>
    <p:sldId id="337" r:id="rId7"/>
    <p:sldId id="338" r:id="rId8"/>
    <p:sldId id="339" r:id="rId9"/>
    <p:sldId id="340" r:id="rId10"/>
    <p:sldId id="341" r:id="rId11"/>
    <p:sldId id="34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85556" autoAdjust="0"/>
  </p:normalViewPr>
  <p:slideViewPr>
    <p:cSldViewPr>
      <p:cViewPr varScale="1">
        <p:scale>
          <a:sx n="91" d="100"/>
          <a:sy n="91" d="100"/>
        </p:scale>
        <p:origin x="-70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C3D87-4EEE-447B-B601-070FADF2827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C3D87-4EEE-447B-B601-070FADF2827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A37D9-66D0-4F15-AD0C-AFF5B2B529C4}" type="slidenum">
              <a:rPr lang="en-US"/>
              <a:pPr/>
              <a:t>2</a:t>
            </a:fld>
            <a:endParaRPr lang="en-US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4DD2618-11A5-46B2-B0D1-BF0E192D878B}" type="slidenum">
              <a:rPr lang="en-US" sz="1200" b="0"/>
              <a:pPr algn="r" eaLnBrk="0" hangingPunct="0"/>
              <a:t>2</a:t>
            </a:fld>
            <a:endParaRPr lang="en-US" sz="1200" b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CAA1A-C362-4BF3-A61A-2A85217BB912}" type="slidenum">
              <a:rPr lang="en-US"/>
              <a:pPr/>
              <a:t>3</a:t>
            </a:fld>
            <a:endParaRPr lang="en-US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E6B0939-D785-48BF-A7DF-C5E898742F86}" type="slidenum">
              <a:rPr lang="en-US" sz="1200" b="0"/>
              <a:pPr algn="r" eaLnBrk="0" hangingPunct="0"/>
              <a:t>3</a:t>
            </a:fld>
            <a:endParaRPr lang="en-US" sz="1200" b="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083F0-C8F7-49D5-A0A0-05C3A75935F6}" type="slidenum">
              <a:rPr lang="en-US"/>
              <a:pPr/>
              <a:t>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C3D87-4EEE-447B-B601-070FADF2827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aide.org/contac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omall.org/sals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16986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Community Grids Laboratory</a:t>
            </a:r>
            <a:b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Digital Science Center</a:t>
            </a:r>
            <a:b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Pervasive Technology Institute</a:t>
            </a:r>
            <a:endParaRPr lang="en-US" sz="4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2800"/>
            <a:ext cx="7162800" cy="838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Student Visits</a:t>
            </a:r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</a:rPr>
              <a:t>August 26 2009</a:t>
            </a:r>
            <a:endParaRPr lang="en-US" sz="1800" dirty="0" smtClean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4267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Geoffrey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Fox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gcf@indiana.edu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52400" y="133350"/>
            <a:ext cx="526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Daily RDAHMM Updates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33350"/>
            <a:ext cx="290652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QuakeSim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: Daily </a:t>
            </a:r>
            <a:r>
              <a:rPr lang="en-US" sz="24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analysis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and</a:t>
            </a:r>
            <a:r>
              <a:rPr lang="en-US" sz="24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event classification of </a:t>
            </a:r>
            <a:r>
              <a:rPr lang="en-US" sz="24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GPS data from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REASoN’s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GRWS (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Xiaoming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Gao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)</a:t>
            </a:r>
            <a:endParaRPr lang="en-US" sz="24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7938"/>
            <a:ext cx="9102725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81133" y="4749812"/>
            <a:ext cx="3440642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FloodGrid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and Swarm: Integrating GIS, Workflows, and Grid Job Management (Marie Ma and Jun Wang)</a:t>
            </a:r>
            <a:endParaRPr lang="en-US" sz="24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CA34B-1E70-44AC-AF18-D18AAA14187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604A382-AA86-498F-96D6-6858ABE77D05}" type="slidenum">
              <a:rPr lang="en-US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>
                <a:defRPr/>
              </a:pPr>
              <a:t>2</a:t>
            </a:fld>
            <a:endParaRPr lang="en-US" sz="1000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e-moreorlessanything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‘      </a:t>
            </a:r>
            <a:r>
              <a:rPr lang="en-US" sz="2400" dirty="0" smtClean="0">
                <a:solidFill>
                  <a:srgbClr val="FF0000"/>
                </a:solidFill>
              </a:rPr>
              <a:t>e-Science</a:t>
            </a:r>
            <a:r>
              <a:rPr lang="en-US" sz="2400" dirty="0" smtClean="0"/>
              <a:t> is about global collaboration in key areas of science, and the next generation of infrastructure that will enable it.’ from inventor of term </a:t>
            </a:r>
            <a:r>
              <a:rPr lang="en-US" sz="2400" dirty="0" smtClean="0">
                <a:solidFill>
                  <a:srgbClr val="FF0000"/>
                </a:solidFill>
              </a:rPr>
              <a:t>John Taylor </a:t>
            </a:r>
            <a:r>
              <a:rPr lang="en-US" sz="2400" dirty="0" smtClean="0"/>
              <a:t>Director General of Research Councils UK, Office of Science and Technology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e-Science </a:t>
            </a:r>
            <a:r>
              <a:rPr lang="en-US" sz="2400" dirty="0" smtClean="0"/>
              <a:t>is about developing tools and technologies that allow scientists to do ‘faster, better or different’ research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Similarly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e-Business </a:t>
            </a:r>
            <a:r>
              <a:rPr lang="en-US" sz="2400" dirty="0" smtClean="0"/>
              <a:t>captures the emerging view of corporations as dynamic </a:t>
            </a:r>
            <a:r>
              <a:rPr lang="en-US" sz="2400" dirty="0" smtClean="0">
                <a:solidFill>
                  <a:srgbClr val="FF0000"/>
                </a:solidFill>
              </a:rPr>
              <a:t>virtual organizations </a:t>
            </a:r>
            <a:r>
              <a:rPr lang="en-US" sz="2400" dirty="0" smtClean="0"/>
              <a:t>linking employees, customers and stakeholders across the world. 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This generalizes to </a:t>
            </a:r>
            <a:r>
              <a:rPr lang="en-US" sz="2400" dirty="0" smtClean="0">
                <a:solidFill>
                  <a:srgbClr val="FF0000"/>
                </a:solidFill>
              </a:rPr>
              <a:t>e-moreorlessanything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including </a:t>
            </a:r>
            <a:r>
              <a:rPr lang="en-US" sz="2400" dirty="0" smtClean="0">
                <a:solidFill>
                  <a:srgbClr val="FF0000"/>
                </a:solidFill>
              </a:rPr>
              <a:t>e-PolarGrid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e-Bioinformatics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e-</a:t>
            </a:r>
            <a:r>
              <a:rPr lang="en-US" sz="2400" dirty="0" err="1" smtClean="0">
                <a:solidFill>
                  <a:srgbClr val="FF0000"/>
                </a:solidFill>
              </a:rPr>
              <a:t>HavingFun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e-Education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deluge of data </a:t>
            </a:r>
            <a:r>
              <a:rPr lang="en-US" sz="2400" dirty="0" smtClean="0"/>
              <a:t>of unprecedented and inevitable size must be managed and understood.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People </a:t>
            </a:r>
            <a:r>
              <a:rPr lang="en-US" sz="2400" dirty="0" smtClean="0"/>
              <a:t>(virtual organizations), </a:t>
            </a:r>
            <a:r>
              <a:rPr lang="en-US" sz="2400" dirty="0" smtClean="0">
                <a:solidFill>
                  <a:srgbClr val="FF0000"/>
                </a:solidFill>
              </a:rPr>
              <a:t>computers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data</a:t>
            </a:r>
            <a:r>
              <a:rPr lang="en-US" sz="2400" dirty="0" smtClean="0"/>
              <a:t> (including </a:t>
            </a:r>
            <a:r>
              <a:rPr lang="en-US" sz="2400" dirty="0" smtClean="0">
                <a:solidFill>
                  <a:srgbClr val="FF0000"/>
                </a:solidFill>
              </a:rPr>
              <a:t>sensors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instruments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must be linked via hardware and software </a:t>
            </a:r>
            <a:r>
              <a:rPr lang="en-US" sz="2400" dirty="0" smtClean="0">
                <a:solidFill>
                  <a:srgbClr val="FF0000"/>
                </a:solidFill>
              </a:rPr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53467-3A83-4390-AFDC-39710604A0C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F24BA25-D65D-403A-85C2-9B54B8BAC290}" type="slidenum">
              <a:rPr lang="en-US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>
                <a:defRPr/>
              </a:pPr>
              <a:t>3</a:t>
            </a:fld>
            <a:endParaRPr lang="en-US" sz="1000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What is Cyberinfrastructure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991600" cy="5638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Cyberinfrastructure is (from NSF) infrastructure that supports </a:t>
            </a:r>
            <a:r>
              <a:rPr lang="en-US" sz="2400" dirty="0" smtClean="0">
                <a:solidFill>
                  <a:srgbClr val="FF0000"/>
                </a:solidFill>
              </a:rPr>
              <a:t>distributed research and learning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e-Science, e-Research, e-Education</a:t>
            </a:r>
            <a:r>
              <a:rPr lang="en-US" sz="2400" dirty="0" smtClean="0"/>
              <a:t>) </a:t>
            </a:r>
          </a:p>
          <a:p>
            <a:pPr lvl="1" eaLnBrk="1" hangingPunct="1"/>
            <a:r>
              <a:rPr lang="en-US" dirty="0" smtClean="0"/>
              <a:t>Links data, people, computers</a:t>
            </a:r>
          </a:p>
          <a:p>
            <a:pPr eaLnBrk="1" hangingPunct="1"/>
            <a:r>
              <a:rPr lang="en-US" sz="2400" dirty="0" smtClean="0"/>
              <a:t>Exploits </a:t>
            </a:r>
            <a:r>
              <a:rPr lang="en-US" sz="2400" dirty="0" smtClean="0">
                <a:solidFill>
                  <a:srgbClr val="FF0000"/>
                </a:solidFill>
              </a:rPr>
              <a:t>Internet technology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Web2.0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Clouds</a:t>
            </a:r>
            <a:r>
              <a:rPr lang="en-US" sz="2400" dirty="0" smtClean="0"/>
              <a:t>) adding (via </a:t>
            </a:r>
            <a:r>
              <a:rPr lang="en-US" sz="2400" dirty="0" smtClean="0">
                <a:solidFill>
                  <a:srgbClr val="FF0000"/>
                </a:solidFill>
              </a:rPr>
              <a:t>Grid </a:t>
            </a:r>
            <a:r>
              <a:rPr lang="en-US" sz="2400" dirty="0" smtClean="0"/>
              <a:t>technology) management, security, supercomputers etc.</a:t>
            </a:r>
          </a:p>
          <a:p>
            <a:pPr eaLnBrk="1" hangingPunct="1"/>
            <a:r>
              <a:rPr lang="en-US" sz="2400" dirty="0" smtClean="0"/>
              <a:t>It has two aspects: </a:t>
            </a:r>
            <a:r>
              <a:rPr lang="en-US" sz="2400" dirty="0" smtClean="0">
                <a:solidFill>
                  <a:srgbClr val="FF0000"/>
                </a:solidFill>
              </a:rPr>
              <a:t>parallel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– low latency (microseconds) between nodes and </a:t>
            </a:r>
            <a:r>
              <a:rPr lang="en-US" sz="2400" dirty="0" smtClean="0">
                <a:solidFill>
                  <a:srgbClr val="FF0000"/>
                </a:solidFill>
              </a:rPr>
              <a:t>distributed</a:t>
            </a:r>
            <a:r>
              <a:rPr lang="en-US" sz="2400" dirty="0" smtClean="0"/>
              <a:t> – </a:t>
            </a:r>
            <a:r>
              <a:rPr lang="en-US" sz="2400" dirty="0" err="1" smtClean="0"/>
              <a:t>highish</a:t>
            </a:r>
            <a:r>
              <a:rPr lang="en-US" sz="2400" dirty="0" smtClean="0"/>
              <a:t> latency (milliseconds) between nodes</a:t>
            </a:r>
          </a:p>
          <a:p>
            <a:pPr eaLnBrk="1" hangingPunct="1"/>
            <a:r>
              <a:rPr lang="en-US" sz="2400" dirty="0" smtClean="0"/>
              <a:t>Parallel needed to get </a:t>
            </a:r>
            <a:r>
              <a:rPr lang="en-US" sz="2400" dirty="0" smtClean="0">
                <a:solidFill>
                  <a:srgbClr val="FF0000"/>
                </a:solidFill>
              </a:rPr>
              <a:t>high performance </a:t>
            </a:r>
            <a:r>
              <a:rPr lang="en-US" sz="2400" dirty="0" smtClean="0"/>
              <a:t>on </a:t>
            </a:r>
            <a:r>
              <a:rPr lang="en-US" sz="2400" dirty="0" smtClean="0">
                <a:solidFill>
                  <a:srgbClr val="FF0000"/>
                </a:solidFill>
              </a:rPr>
              <a:t>individual</a:t>
            </a:r>
            <a:r>
              <a:rPr lang="en-US" sz="2400" dirty="0" smtClean="0"/>
              <a:t> large simulations, data analysis etc.; must </a:t>
            </a:r>
            <a:r>
              <a:rPr lang="en-US" sz="2400" dirty="0" smtClean="0">
                <a:solidFill>
                  <a:srgbClr val="FF0000"/>
                </a:solidFill>
              </a:rPr>
              <a:t>decompose problem</a:t>
            </a:r>
          </a:p>
          <a:p>
            <a:pPr eaLnBrk="1" hangingPunct="1"/>
            <a:r>
              <a:rPr lang="en-US" sz="2400" dirty="0" smtClean="0"/>
              <a:t>Distributed aspect</a:t>
            </a:r>
            <a:r>
              <a:rPr lang="en-US" sz="2400" dirty="0" smtClean="0">
                <a:solidFill>
                  <a:srgbClr val="FF0000"/>
                </a:solidFill>
              </a:rPr>
              <a:t> integrates </a:t>
            </a:r>
            <a:r>
              <a:rPr lang="en-US" sz="2400" dirty="0" smtClean="0"/>
              <a:t>already distinct components – especially natural for data (as in biology databases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B6861-0E00-40D0-98B4-19E4C467D9B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Relevance of Web 2.0 to Academia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91600" cy="624840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            Web 2.0 </a:t>
            </a:r>
            <a:r>
              <a:rPr lang="en-US" sz="2400" dirty="0" smtClean="0"/>
              <a:t>can </a:t>
            </a:r>
            <a:r>
              <a:rPr lang="en-US" sz="2400" dirty="0" smtClean="0">
                <a:solidFill>
                  <a:srgbClr val="FF0000"/>
                </a:solidFill>
              </a:rPr>
              <a:t>help e-Research </a:t>
            </a:r>
            <a:r>
              <a:rPr lang="en-US" sz="2400" dirty="0" smtClean="0"/>
              <a:t>in many ways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Its tools (web sites) can enhance scientific collaboration, i.e. effectively </a:t>
            </a:r>
            <a:r>
              <a:rPr lang="en-US" sz="2400" dirty="0" smtClean="0">
                <a:solidFill>
                  <a:srgbClr val="FF0000"/>
                </a:solidFill>
              </a:rPr>
              <a:t>support virtual organizations</a:t>
            </a:r>
            <a:r>
              <a:rPr lang="en-US" sz="2400" dirty="0" smtClean="0"/>
              <a:t>, in different ways from grids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The popularity of Web 2.0 can provide </a:t>
            </a:r>
            <a:r>
              <a:rPr lang="en-US" sz="2400" dirty="0" smtClean="0">
                <a:solidFill>
                  <a:srgbClr val="FF0000"/>
                </a:solidFill>
              </a:rPr>
              <a:t>high quality technologies and software </a:t>
            </a:r>
            <a:r>
              <a:rPr lang="en-US" sz="2400" dirty="0" smtClean="0"/>
              <a:t>that (due to large commercial investment) can be very useful in e-Research and preferable to complex Grid or Web Service solutions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usability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participatory</a:t>
            </a:r>
            <a:r>
              <a:rPr lang="en-US" sz="2400" dirty="0" smtClean="0"/>
              <a:t> nature of Web 2.0 can bring science and its informatics to a </a:t>
            </a:r>
            <a:r>
              <a:rPr lang="en-US" sz="2400" dirty="0" smtClean="0">
                <a:solidFill>
                  <a:srgbClr val="FF0000"/>
                </a:solidFill>
              </a:rPr>
              <a:t>broader audience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Cyberinfrastructure is research analogue of major commercial initiatives e.g. to </a:t>
            </a:r>
            <a:r>
              <a:rPr lang="en-US" sz="2400" dirty="0" smtClean="0">
                <a:solidFill>
                  <a:srgbClr val="FF0000"/>
                </a:solidFill>
              </a:rPr>
              <a:t>important job opportunities </a:t>
            </a:r>
            <a:r>
              <a:rPr lang="en-US" sz="2400" dirty="0" smtClean="0"/>
              <a:t>for students!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Web 2.0 is </a:t>
            </a:r>
            <a:r>
              <a:rPr lang="en-US" sz="2400" dirty="0" smtClean="0">
                <a:solidFill>
                  <a:srgbClr val="FF0000"/>
                </a:solidFill>
              </a:rPr>
              <a:t>major commercial use </a:t>
            </a:r>
            <a:r>
              <a:rPr lang="en-US" sz="2400" dirty="0" smtClean="0"/>
              <a:t>of computers and “Google/Amazon” farms spurred </a:t>
            </a:r>
            <a:r>
              <a:rPr lang="en-US" sz="2400" dirty="0" smtClean="0">
                <a:solidFill>
                  <a:srgbClr val="FF0000"/>
                </a:solidFill>
              </a:rPr>
              <a:t>cloud computing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2000" dirty="0" smtClean="0"/>
              <a:t>Same computer answering your Google query can do bioinformatics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2000" dirty="0" smtClean="0"/>
              <a:t>Can be accessed from a web page with a credit card i.e. as a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v Grids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Clouds</a:t>
            </a:r>
            <a:r>
              <a:rPr lang="en-US" sz="2600" dirty="0" smtClean="0"/>
              <a:t> are (by definition) commercially supported approach to large scale computing</a:t>
            </a:r>
          </a:p>
          <a:p>
            <a:pPr lvl="1"/>
            <a:r>
              <a:rPr lang="en-US" sz="2600" dirty="0" smtClean="0"/>
              <a:t>So we should expect </a:t>
            </a:r>
            <a:r>
              <a:rPr lang="en-US" sz="2600" dirty="0" smtClean="0">
                <a:solidFill>
                  <a:srgbClr val="FF0000"/>
                </a:solidFill>
              </a:rPr>
              <a:t>Clouds to replace Compute Grids</a:t>
            </a:r>
          </a:p>
          <a:p>
            <a:pPr lvl="1"/>
            <a:r>
              <a:rPr lang="en-US" sz="2600" dirty="0" smtClean="0"/>
              <a:t>Current Grid technology involves “non-commercial” software solutions which are hard to evolve/sustain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Grid </a:t>
            </a:r>
            <a:r>
              <a:rPr lang="en-US" sz="2600" dirty="0" smtClean="0"/>
              <a:t>approaches to distributed </a:t>
            </a:r>
            <a:r>
              <a:rPr lang="en-US" sz="2600" dirty="0" smtClean="0">
                <a:solidFill>
                  <a:srgbClr val="FF0000"/>
                </a:solidFill>
              </a:rPr>
              <a:t>data and sensors </a:t>
            </a:r>
            <a:r>
              <a:rPr lang="en-US" sz="2600" dirty="0" smtClean="0"/>
              <a:t>still valid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Informational Retrieval </a:t>
            </a:r>
            <a:r>
              <a:rPr lang="en-US" sz="2600" dirty="0" smtClean="0"/>
              <a:t>is major data intensive commercial application so we can expect technologies from this field (</a:t>
            </a:r>
            <a:r>
              <a:rPr lang="en-US" sz="2600" dirty="0" smtClean="0">
                <a:solidFill>
                  <a:srgbClr val="FF0000"/>
                </a:solidFill>
              </a:rPr>
              <a:t>Dryad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FF0000"/>
                </a:solidFill>
              </a:rPr>
              <a:t>Hadoop</a:t>
            </a:r>
            <a:r>
              <a:rPr lang="en-US" sz="2600" dirty="0" smtClean="0"/>
              <a:t>) to be relevant for related scientific (File/Data parallel) applications</a:t>
            </a:r>
          </a:p>
          <a:p>
            <a:pPr lvl="1"/>
            <a:r>
              <a:rPr lang="en-US" sz="2600" dirty="0" smtClean="0"/>
              <a:t>Technologies still immature but can be expected to rapidly become </a:t>
            </a:r>
            <a:r>
              <a:rPr lang="en-US" sz="2600" dirty="0" smtClean="0"/>
              <a:t>mainstream</a:t>
            </a:r>
          </a:p>
          <a:p>
            <a:r>
              <a:rPr lang="en-US" sz="2600" dirty="0" smtClean="0"/>
              <a:t>Data becoming more and more important in all fields including Science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Activities in CGL/DSC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 Leaders</a:t>
            </a:r>
          </a:p>
          <a:p>
            <a:pPr lvl="1"/>
            <a:r>
              <a:rPr lang="en-US" sz="2400" dirty="0" err="1" smtClean="0"/>
              <a:t>Gregor</a:t>
            </a:r>
            <a:r>
              <a:rPr lang="en-US" sz="2400" dirty="0" smtClean="0"/>
              <a:t> von </a:t>
            </a:r>
            <a:r>
              <a:rPr lang="en-US" sz="2400" dirty="0" err="1" smtClean="0"/>
              <a:t>Lazewski</a:t>
            </a:r>
            <a:r>
              <a:rPr lang="en-US" sz="2400" dirty="0" smtClean="0"/>
              <a:t> (mainly FutureGrid, </a:t>
            </a:r>
            <a:r>
              <a:rPr lang="en-US" sz="2400" dirty="0" err="1" smtClean="0"/>
              <a:t>GreenIT</a:t>
            </a:r>
            <a:r>
              <a:rPr lang="en-US" sz="2400" dirty="0" smtClean="0"/>
              <a:t>, GPU)</a:t>
            </a:r>
          </a:p>
          <a:p>
            <a:pPr lvl="1"/>
            <a:r>
              <a:rPr lang="en-US" sz="2400" dirty="0" smtClean="0"/>
              <a:t>Marlon Pierce (mainly Grids, Portals, Web2.0, PolarGrid</a:t>
            </a:r>
            <a:r>
              <a:rPr lang="en-US" sz="2400" smtClean="0"/>
              <a:t>, QuakeSim)</a:t>
            </a:r>
            <a:endParaRPr lang="en-US" sz="2400" dirty="0" smtClean="0"/>
          </a:p>
          <a:p>
            <a:pPr lvl="1"/>
            <a:r>
              <a:rPr lang="en-US" sz="2400" dirty="0" smtClean="0"/>
              <a:t>Judy Qiu (mainly Multicore, Data Intensive Computing, Data mining)</a:t>
            </a:r>
          </a:p>
          <a:p>
            <a:r>
              <a:rPr lang="en-US" dirty="0" smtClean="0"/>
              <a:t>Highlighted Facilities</a:t>
            </a:r>
          </a:p>
          <a:p>
            <a:pPr lvl="1"/>
            <a:r>
              <a:rPr lang="en-US" dirty="0" smtClean="0"/>
              <a:t>32 nodes each with 24 cores – Tempest 768 core cluster</a:t>
            </a:r>
          </a:p>
          <a:p>
            <a:pPr lvl="1"/>
            <a:r>
              <a:rPr lang="en-US" dirty="0" smtClean="0"/>
              <a:t>Cloud Testbed running Nimbus and Eucalyptus</a:t>
            </a:r>
          </a:p>
          <a:p>
            <a:r>
              <a:rPr lang="en-US" dirty="0" smtClean="0"/>
              <a:t>Collaborations</a:t>
            </a:r>
          </a:p>
          <a:p>
            <a:pPr lvl="1"/>
            <a:r>
              <a:rPr lang="en-US" dirty="0" smtClean="0"/>
              <a:t>UITS to get good facilities and explore implications of new technologies for computing Infrastructure</a:t>
            </a:r>
          </a:p>
          <a:p>
            <a:pPr lvl="1"/>
            <a:r>
              <a:rPr lang="en-US" dirty="0" smtClean="0"/>
              <a:t>Need applications to test and motivate new technologies: Bioinformatics; Cheminformatics; Health-informatics, Polar Science; Earthquake Science; Particle Physics </a:t>
            </a:r>
            <a:r>
              <a:rPr lang="en-US" dirty="0" smtClean="0"/>
              <a:t>; Geographic Information systems and </a:t>
            </a:r>
            <a:r>
              <a:rPr lang="en-US" dirty="0" smtClean="0"/>
              <a:t>Sensor Nets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838200"/>
          </a:xfrm>
        </p:spPr>
        <p:txBody>
          <a:bodyPr/>
          <a:lstStyle/>
          <a:p>
            <a:r>
              <a:rPr lang="en-US" dirty="0" smtClean="0"/>
              <a:t>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FutureGrid is expected to start next month and will use modern virtual machine technology to build test environments for new distributed applications with 8 distributed systems.</a:t>
            </a:r>
          </a:p>
          <a:p>
            <a:r>
              <a:rPr lang="en-US" dirty="0" smtClean="0"/>
              <a:t>Partners in the FutureGrid project include: Purdue University, </a:t>
            </a:r>
            <a:r>
              <a:rPr lang="en-US" dirty="0" smtClean="0"/>
              <a:t>University </a:t>
            </a:r>
            <a:r>
              <a:rPr lang="en-US" dirty="0" smtClean="0"/>
              <a:t>of California San Diego, University of Chicago/Argonne National Labs, University of Florida, University of Southern California Information Sciences Institute, University of Texas Austin/Texas Advanced Computing Center, University of Tennessee Knoxville, University of Virginia, and the Center for Information Services and High Performance Computing at the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Universitaet</a:t>
            </a:r>
            <a:r>
              <a:rPr lang="en-US" dirty="0" smtClean="0"/>
              <a:t> Dresden, Germany. </a:t>
            </a:r>
            <a:endParaRPr lang="en-US" dirty="0" smtClean="0"/>
          </a:p>
          <a:p>
            <a:r>
              <a:rPr lang="en-US" dirty="0" smtClean="0"/>
              <a:t>It could define the next generation of scientific computing environments</a:t>
            </a:r>
          </a:p>
          <a:p>
            <a:r>
              <a:rPr lang="en-US" dirty="0" smtClean="0">
                <a:hlinkClick r:id="rId3"/>
              </a:rPr>
              <a:t>http://cyberaide.org/contact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err="1" smtClean="0"/>
              <a:t>Gregor’s</a:t>
            </a:r>
            <a:r>
              <a:rPr lang="en-US" dirty="0" smtClean="0"/>
              <a:t> current web page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Multicore and Cloud Technologies to support Data Intensive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Using Dryad (Microsoft) and MPI to study structure of Gene Sequences on Tempest Cluster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gcf\multicore_msft09\ACTIVEMDSProg\Genome353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1"/>
            <a:ext cx="6312987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6324600" y="27432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See </a:t>
            </a:r>
            <a:r>
              <a:rPr lang="en-US" sz="3200" dirty="0" smtClean="0">
                <a:hlinkClick r:id="rId4"/>
              </a:rPr>
              <a:t>http://www</a:t>
            </a:r>
            <a:r>
              <a:rPr lang="en-US" sz="3200" dirty="0" smtClean="0">
                <a:hlinkClick r:id="rId4"/>
              </a:rPr>
              <a:t>.</a:t>
            </a:r>
            <a:br>
              <a:rPr lang="en-US" sz="3200" dirty="0" smtClean="0">
                <a:hlinkClick r:id="rId4"/>
              </a:rPr>
            </a:br>
            <a:r>
              <a:rPr lang="en-US" sz="3200" dirty="0" smtClean="0">
                <a:hlinkClick r:id="rId4"/>
              </a:rPr>
              <a:t>infomall.org/</a:t>
            </a:r>
            <a:br>
              <a:rPr lang="en-US" sz="3200" dirty="0" smtClean="0">
                <a:hlinkClick r:id="rId4"/>
              </a:rPr>
            </a:br>
            <a:r>
              <a:rPr lang="en-US" sz="3200" dirty="0" smtClean="0">
                <a:hlinkClick r:id="rId4"/>
              </a:rPr>
              <a:t>salsa</a:t>
            </a:r>
            <a:r>
              <a:rPr lang="en-US" sz="3200" dirty="0" smtClean="0"/>
              <a:t> </a:t>
            </a:r>
            <a:r>
              <a:rPr lang="en-US" sz="3200" dirty="0" smtClean="0"/>
              <a:t>for Judy’s projects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Picture 3.png"/>
          <p:cNvPicPr>
            <a:picLocks noChangeAspect="1"/>
          </p:cNvPicPr>
          <p:nvPr/>
        </p:nvPicPr>
        <p:blipFill>
          <a:blip r:embed="rId3"/>
          <a:srcRect l="-2026" r="-2026"/>
          <a:stretch>
            <a:fillRect/>
          </a:stretch>
        </p:blipFill>
        <p:spPr>
          <a:xfrm>
            <a:off x="0" y="152400"/>
            <a:ext cx="8686800" cy="5973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181600"/>
            <a:ext cx="443653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OGCE Project: Open Social Gadget </a:t>
            </a:r>
          </a:p>
          <a:p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Containers and Mash Ups for Scientific Communities (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Raminder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Singh and Gerald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Guo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).</a:t>
            </a:r>
            <a:endParaRPr lang="en-US" sz="24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839</Words>
  <Application>Microsoft Office PowerPoint</Application>
  <PresentationFormat>On-screen Show (4:3)</PresentationFormat>
  <Paragraphs>82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Community Grids Laboratory Digital Science Center Pervasive Technology Institute</vt:lpstr>
      <vt:lpstr>e-moreorlessanything</vt:lpstr>
      <vt:lpstr>What is Cyberinfrastructure</vt:lpstr>
      <vt:lpstr>Relevance of Web 2.0 to Academia</vt:lpstr>
      <vt:lpstr>Clouds v Grids Philosophy</vt:lpstr>
      <vt:lpstr>Activities in CGL/DSC</vt:lpstr>
      <vt:lpstr>FutureGrid</vt:lpstr>
      <vt:lpstr>Multicore and Cloud Technologies to support Data Intensive applications</vt:lpstr>
      <vt:lpstr>Slide 9</vt:lpstr>
      <vt:lpstr>Slide 10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 </cp:lastModifiedBy>
  <cp:revision>72</cp:revision>
  <dcterms:created xsi:type="dcterms:W3CDTF">2009-02-17T15:34:47Z</dcterms:created>
  <dcterms:modified xsi:type="dcterms:W3CDTF">2009-08-26T17:31:12Z</dcterms:modified>
</cp:coreProperties>
</file>