
<file path=[Content_Types].xml><?xml version="1.0" encoding="utf-8"?>
<Types xmlns="http://schemas.openxmlformats.org/package/2006/content-types">
  <Default Extension="png" ContentType="image/png"/>
  <Default Extension="bin" ContentType="application/vnd.openxmlformats-officedocument.oleObject"/>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24" r:id="rId2"/>
    <p:sldMasterId id="2147483736" r:id="rId3"/>
    <p:sldMasterId id="2147483748" r:id="rId4"/>
  </p:sldMasterIdLst>
  <p:notesMasterIdLst>
    <p:notesMasterId r:id="rId74"/>
  </p:notesMasterIdLst>
  <p:sldIdLst>
    <p:sldId id="297" r:id="rId5"/>
    <p:sldId id="479" r:id="rId6"/>
    <p:sldId id="480" r:id="rId7"/>
    <p:sldId id="477" r:id="rId8"/>
    <p:sldId id="407" r:id="rId9"/>
    <p:sldId id="418" r:id="rId10"/>
    <p:sldId id="408" r:id="rId11"/>
    <p:sldId id="410" r:id="rId12"/>
    <p:sldId id="448" r:id="rId13"/>
    <p:sldId id="411" r:id="rId14"/>
    <p:sldId id="412" r:id="rId15"/>
    <p:sldId id="413" r:id="rId16"/>
    <p:sldId id="415" r:id="rId17"/>
    <p:sldId id="449" r:id="rId18"/>
    <p:sldId id="438" r:id="rId19"/>
    <p:sldId id="439" r:id="rId20"/>
    <p:sldId id="422" r:id="rId21"/>
    <p:sldId id="473" r:id="rId22"/>
    <p:sldId id="474" r:id="rId23"/>
    <p:sldId id="476" r:id="rId24"/>
    <p:sldId id="435" r:id="rId25"/>
    <p:sldId id="301" r:id="rId26"/>
    <p:sldId id="385" r:id="rId27"/>
    <p:sldId id="302" r:id="rId28"/>
    <p:sldId id="451" r:id="rId29"/>
    <p:sldId id="338" r:id="rId30"/>
    <p:sldId id="433" r:id="rId31"/>
    <p:sldId id="452" r:id="rId32"/>
    <p:sldId id="453" r:id="rId33"/>
    <p:sldId id="459" r:id="rId34"/>
    <p:sldId id="460" r:id="rId35"/>
    <p:sldId id="461" r:id="rId36"/>
    <p:sldId id="462" r:id="rId37"/>
    <p:sldId id="463" r:id="rId38"/>
    <p:sldId id="457" r:id="rId39"/>
    <p:sldId id="454" r:id="rId40"/>
    <p:sldId id="455" r:id="rId41"/>
    <p:sldId id="456" r:id="rId42"/>
    <p:sldId id="470" r:id="rId43"/>
    <p:sldId id="471" r:id="rId44"/>
    <p:sldId id="472" r:id="rId45"/>
    <p:sldId id="424" r:id="rId46"/>
    <p:sldId id="305" r:id="rId47"/>
    <p:sldId id="464" r:id="rId48"/>
    <p:sldId id="465" r:id="rId49"/>
    <p:sldId id="466" r:id="rId50"/>
    <p:sldId id="467" r:id="rId51"/>
    <p:sldId id="468" r:id="rId52"/>
    <p:sldId id="469" r:id="rId53"/>
    <p:sldId id="478" r:id="rId54"/>
    <p:sldId id="336" r:id="rId55"/>
    <p:sldId id="326" r:id="rId56"/>
    <p:sldId id="306" r:id="rId57"/>
    <p:sldId id="431" r:id="rId58"/>
    <p:sldId id="313" r:id="rId59"/>
    <p:sldId id="314" r:id="rId60"/>
    <p:sldId id="315" r:id="rId61"/>
    <p:sldId id="419" r:id="rId62"/>
    <p:sldId id="440" r:id="rId63"/>
    <p:sldId id="441" r:id="rId64"/>
    <p:sldId id="442" r:id="rId65"/>
    <p:sldId id="443" r:id="rId66"/>
    <p:sldId id="444" r:id="rId67"/>
    <p:sldId id="445" r:id="rId68"/>
    <p:sldId id="446" r:id="rId69"/>
    <p:sldId id="447" r:id="rId70"/>
    <p:sldId id="421" r:id="rId71"/>
    <p:sldId id="430" r:id="rId72"/>
    <p:sldId id="458"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FC9F1"/>
    <a:srgbClr val="FF9797"/>
    <a:srgbClr val="C2E59B"/>
    <a:srgbClr val="B0DD7F"/>
    <a:srgbClr val="2E6480"/>
    <a:srgbClr val="A613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2" autoAdjust="0"/>
    <p:restoredTop sz="80655" autoAdjust="0"/>
  </p:normalViewPr>
  <p:slideViewPr>
    <p:cSldViewPr>
      <p:cViewPr varScale="1">
        <p:scale>
          <a:sx n="105" d="100"/>
          <a:sy n="105" d="100"/>
        </p:scale>
        <p:origin x="-714" y="-84"/>
      </p:cViewPr>
      <p:guideLst>
        <p:guide orient="horz" pos="2160"/>
        <p:guide pos="2880"/>
      </p:guideLst>
    </p:cSldViewPr>
  </p:slideViewPr>
  <p:notesTextViewPr>
    <p:cViewPr>
      <p:scale>
        <a:sx n="1" d="1"/>
        <a:sy n="1" d="1"/>
      </p:scale>
      <p:origin x="0" y="0"/>
    </p:cViewPr>
  </p:notesTextViewPr>
  <p:notesViewPr>
    <p:cSldViewPr>
      <p:cViewPr varScale="1">
        <p:scale>
          <a:sx n="54" d="100"/>
          <a:sy n="54" d="100"/>
        </p:scale>
        <p:origin x="-194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rAngAx val="0"/>
      <c:perspective val="20"/>
    </c:view3D>
    <c:floor>
      <c:thickness val="0"/>
    </c:floor>
    <c:sideWall>
      <c:thickness val="0"/>
    </c:sideWall>
    <c:backWall>
      <c:thickness val="0"/>
    </c:backWall>
    <c:plotArea>
      <c:layout>
        <c:manualLayout>
          <c:layoutTarget val="inner"/>
          <c:xMode val="edge"/>
          <c:yMode val="edge"/>
          <c:x val="1.6666666666666666E-2"/>
          <c:y val="0.05"/>
          <c:w val="0.95416666666666672"/>
          <c:h val="0.93125000000000002"/>
        </c:manualLayout>
      </c:layout>
      <c:pie3DChart>
        <c:varyColors val="1"/>
        <c:ser>
          <c:idx val="0"/>
          <c:order val="0"/>
          <c:tx>
            <c:strRef>
              <c:f>Hoja1!$B$1</c:f>
              <c:strCache>
                <c:ptCount val="1"/>
                <c:pt idx="0">
                  <c:v>Columna1</c:v>
                </c:pt>
              </c:strCache>
            </c:strRef>
          </c:tx>
          <c:cat>
            <c:numRef>
              <c:f>Hoja1!$A$2:$A$12</c:f>
              <c:numCache>
                <c:formatCode>General</c:formatCode>
                <c:ptCount val="11"/>
              </c:numCache>
            </c:numRef>
          </c:cat>
          <c:val>
            <c:numRef>
              <c:f>Hoja1!$B$2:$B$12</c:f>
              <c:numCache>
                <c:formatCode>General</c:formatCode>
                <c:ptCount val="11"/>
                <c:pt idx="0">
                  <c:v>3</c:v>
                </c:pt>
                <c:pt idx="1">
                  <c:v>4</c:v>
                </c:pt>
                <c:pt idx="2">
                  <c:v>1</c:v>
                </c:pt>
                <c:pt idx="3">
                  <c:v>2</c:v>
                </c:pt>
                <c:pt idx="4">
                  <c:v>1</c:v>
                </c:pt>
                <c:pt idx="5">
                  <c:v>2</c:v>
                </c:pt>
                <c:pt idx="6">
                  <c:v>3</c:v>
                </c:pt>
                <c:pt idx="7">
                  <c:v>7</c:v>
                </c:pt>
                <c:pt idx="8">
                  <c:v>1</c:v>
                </c:pt>
                <c:pt idx="9">
                  <c:v>2</c:v>
                </c:pt>
                <c:pt idx="10">
                  <c:v>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F740FA-A557-4E02-A15C-CF6E2E1ED376}" type="datetimeFigureOut">
              <a:rPr lang="en-US" smtClean="0"/>
              <a:pPr/>
              <a:t>8/4/2012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2EC38D-76F9-4D02-B218-3C9CB0039E20}" type="slidenum">
              <a:rPr lang="en-US" smtClean="0"/>
              <a:pPr/>
              <a:t>‹#›</a:t>
            </a:fld>
            <a:endParaRPr lang="en-US"/>
          </a:p>
        </p:txBody>
      </p:sp>
    </p:spTree>
    <p:extLst>
      <p:ext uri="{BB962C8B-B14F-4D97-AF65-F5344CB8AC3E}">
        <p14:creationId xmlns:p14="http://schemas.microsoft.com/office/powerpoint/2010/main" val="1562237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26</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29</a:t>
            </a:fld>
            <a:endParaRPr lang="en-US"/>
          </a:p>
        </p:txBody>
      </p:sp>
    </p:spTree>
    <p:extLst>
      <p:ext uri="{BB962C8B-B14F-4D97-AF65-F5344CB8AC3E}">
        <p14:creationId xmlns:p14="http://schemas.microsoft.com/office/powerpoint/2010/main" val="2620226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EE2F9D-DB4A-FD44-ADAF-DB44CE59A7CA}" type="slidenum">
              <a:rPr lang="en-US" smtClean="0">
                <a:solidFill>
                  <a:prstClr val="black"/>
                </a:solidFill>
              </a:rPr>
              <a:pPr/>
              <a:t>31</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12395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39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40</a:t>
            </a:fld>
            <a:endParaRPr lang="en-US"/>
          </a:p>
        </p:txBody>
      </p:sp>
    </p:spTree>
    <p:extLst>
      <p:ext uri="{BB962C8B-B14F-4D97-AF65-F5344CB8AC3E}">
        <p14:creationId xmlns:p14="http://schemas.microsoft.com/office/powerpoint/2010/main" val="202619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41</a:t>
            </a:fld>
            <a:endParaRPr lang="en-US"/>
          </a:p>
        </p:txBody>
      </p:sp>
    </p:spTree>
    <p:extLst>
      <p:ext uri="{BB962C8B-B14F-4D97-AF65-F5344CB8AC3E}">
        <p14:creationId xmlns:p14="http://schemas.microsoft.com/office/powerpoint/2010/main" val="202619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7</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pPr/>
              <a:t>49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51</a:t>
            </a:fld>
            <a:endParaRPr lang="en-US"/>
          </a:p>
        </p:txBody>
      </p:sp>
    </p:spTree>
    <p:extLst>
      <p:ext uri="{BB962C8B-B14F-4D97-AF65-F5344CB8AC3E}">
        <p14:creationId xmlns:p14="http://schemas.microsoft.com/office/powerpoint/2010/main" val="334642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53</a:t>
            </a:fld>
            <a:endParaRPr lang="en-US"/>
          </a:p>
        </p:txBody>
      </p:sp>
    </p:spTree>
    <p:extLst>
      <p:ext uri="{BB962C8B-B14F-4D97-AF65-F5344CB8AC3E}">
        <p14:creationId xmlns:p14="http://schemas.microsoft.com/office/powerpoint/2010/main" val="1632101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 to Cloud </a:t>
            </a:r>
            <a:r>
              <a:rPr lang="en-US" baseline="0" dirty="0" smtClean="0"/>
              <a:t> </a:t>
            </a:r>
            <a:r>
              <a:rPr lang="en-US" dirty="0" smtClean="0"/>
              <a:t>Computing,</a:t>
            </a:r>
            <a:r>
              <a:rPr lang="en-US" baseline="0" dirty="0" smtClean="0"/>
              <a:t> their use in Science and the Summer School</a:t>
            </a:r>
          </a:p>
          <a:p>
            <a:r>
              <a:rPr lang="en-US" dirty="0" smtClean="0"/>
              <a:t>First Application Using clouds and MapReduce</a:t>
            </a:r>
            <a:r>
              <a:rPr lang="en-US" baseline="0" dirty="0" smtClean="0"/>
              <a:t> for Biology. Michael Schatz international leader in this area</a:t>
            </a:r>
          </a:p>
          <a:p>
            <a:r>
              <a:rPr lang="en-US" baseline="0" dirty="0" smtClean="0"/>
              <a:t>Description of host for most exercises FutureGrid; you can keep account and win a prize – submit by September 15</a:t>
            </a:r>
          </a:p>
          <a:p>
            <a:r>
              <a:rPr lang="en-US" baseline="0" dirty="0" smtClean="0"/>
              <a:t>One key idea of clouds is that you can create your own machines your own network and your own collection of machines. Tom hacker from nearby Purdue pioneer in this area</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59</a:t>
            </a:fld>
            <a:endParaRPr lang="en-US"/>
          </a:p>
        </p:txBody>
      </p:sp>
    </p:spTree>
    <p:extLst>
      <p:ext uri="{BB962C8B-B14F-4D97-AF65-F5344CB8AC3E}">
        <p14:creationId xmlns:p14="http://schemas.microsoft.com/office/powerpoint/2010/main" val="11692455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Nimbus is the</a:t>
            </a:r>
            <a:r>
              <a:rPr lang="en-US" baseline="0" dirty="0" smtClean="0"/>
              <a:t> featured IaaS on FutureGrid and our first lab session. Kate </a:t>
            </a:r>
            <a:r>
              <a:rPr lang="en-US" baseline="0" dirty="0" err="1" smtClean="0"/>
              <a:t>Keahey</a:t>
            </a:r>
            <a:r>
              <a:rPr lang="en-US" baseline="0" dirty="0" smtClean="0"/>
              <a:t> is FutureGrid co-PI and inventor of Nimbus.  She has used Nimbus to explore many important </a:t>
            </a:r>
            <a:r>
              <a:rPr lang="en-US" baseline="0" dirty="0" err="1" smtClean="0"/>
              <a:t>scince</a:t>
            </a:r>
            <a:r>
              <a:rPr lang="en-US" baseline="0" dirty="0" smtClean="0"/>
              <a:t> apps on clouds</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60</a:t>
            </a:fld>
            <a:endParaRPr lang="en-US"/>
          </a:p>
        </p:txBody>
      </p:sp>
    </p:spTree>
    <p:extLst>
      <p:ext uri="{BB962C8B-B14F-4D97-AF65-F5344CB8AC3E}">
        <p14:creationId xmlns:p14="http://schemas.microsoft.com/office/powerpoint/2010/main" val="1149077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Moving to a real application Kate</a:t>
            </a:r>
            <a:r>
              <a:rPr lang="en-US" baseline="0" dirty="0" smtClean="0"/>
              <a:t> is joined by Mike Wilde</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61</a:t>
            </a:fld>
            <a:endParaRPr lang="en-US"/>
          </a:p>
        </p:txBody>
      </p:sp>
    </p:spTree>
    <p:extLst>
      <p:ext uri="{BB962C8B-B14F-4D97-AF65-F5344CB8AC3E}">
        <p14:creationId xmlns:p14="http://schemas.microsoft.com/office/powerpoint/2010/main" val="37823106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Tuesday focusses on cloud (Platform) technologies</a:t>
            </a:r>
          </a:p>
          <a:p>
            <a:r>
              <a:rPr lang="en-US" dirty="0" err="1" smtClean="0"/>
              <a:t>Abhishek</a:t>
            </a:r>
            <a:r>
              <a:rPr lang="en-US" dirty="0" smtClean="0"/>
              <a:t> Chandra discusses novel ways of using MapReduce</a:t>
            </a:r>
          </a:p>
          <a:p>
            <a:r>
              <a:rPr lang="en-US" dirty="0" smtClean="0"/>
              <a:t>Then Professor </a:t>
            </a:r>
            <a:r>
              <a:rPr lang="en-US" dirty="0" err="1" smtClean="0"/>
              <a:t>Qiu’s</a:t>
            </a:r>
            <a:r>
              <a:rPr lang="en-US" dirty="0" smtClean="0"/>
              <a:t> group gets into detail</a:t>
            </a:r>
          </a:p>
          <a:p>
            <a:r>
              <a:rPr lang="en-US" dirty="0" smtClean="0"/>
              <a:t>Jonathan </a:t>
            </a:r>
            <a:r>
              <a:rPr lang="en-US" sz="1200" dirty="0" err="1" smtClean="0"/>
              <a:t>Klinginsmith</a:t>
            </a:r>
            <a:r>
              <a:rPr lang="en-US" sz="1200" dirty="0" smtClean="0"/>
              <a:t> explains how to use virtual clusters to run MapReduce. </a:t>
            </a:r>
          </a:p>
          <a:p>
            <a:r>
              <a:rPr lang="en-US" sz="1200" dirty="0" smtClean="0"/>
              <a:t>PhD students Mitchell</a:t>
            </a:r>
            <a:r>
              <a:rPr lang="en-US" sz="1200" baseline="0" dirty="0" smtClean="0"/>
              <a:t> and </a:t>
            </a:r>
            <a:r>
              <a:rPr lang="en-US" sz="1200" baseline="0" dirty="0" err="1" smtClean="0"/>
              <a:t>Gao</a:t>
            </a:r>
            <a:r>
              <a:rPr lang="en-US" sz="1200" baseline="0" dirty="0" smtClean="0"/>
              <a:t> discuss Hadoop, Its file system, NOSQL data models, Data parallel language</a:t>
            </a:r>
          </a:p>
          <a:p>
            <a:r>
              <a:rPr lang="en-US" sz="1200" baseline="0" dirty="0" smtClean="0"/>
              <a:t>Qiu goes over </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62</a:t>
            </a:fld>
            <a:endParaRPr lang="en-US"/>
          </a:p>
        </p:txBody>
      </p:sp>
    </p:spTree>
    <p:extLst>
      <p:ext uri="{BB962C8B-B14F-4D97-AF65-F5344CB8AC3E}">
        <p14:creationId xmlns:p14="http://schemas.microsoft.com/office/powerpoint/2010/main" val="4068385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Thain</a:t>
            </a:r>
            <a:r>
              <a:rPr lang="en-US" dirty="0" smtClean="0"/>
              <a:t> from  Notre Dame starts with tools to build complex applications</a:t>
            </a:r>
          </a:p>
          <a:p>
            <a:r>
              <a:rPr lang="en-US" dirty="0" smtClean="0"/>
              <a:t>Kinney from Amazon introduces the first and</a:t>
            </a:r>
            <a:r>
              <a:rPr lang="en-US" baseline="0" dirty="0" smtClean="0"/>
              <a:t> still dominant commercial cloud Amazon</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63</a:t>
            </a:fld>
            <a:endParaRPr lang="en-US"/>
          </a:p>
        </p:txBody>
      </p:sp>
    </p:spTree>
    <p:extLst>
      <p:ext uri="{BB962C8B-B14F-4D97-AF65-F5344CB8AC3E}">
        <p14:creationId xmlns:p14="http://schemas.microsoft.com/office/powerpoint/2010/main" val="4242075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343156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smtClean="0"/>
              <a:t>Gunarathne</a:t>
            </a:r>
            <a:r>
              <a:rPr lang="en-US" sz="1200" dirty="0" smtClean="0"/>
              <a:t> from IU discusses another</a:t>
            </a:r>
            <a:r>
              <a:rPr lang="en-US" sz="1200" baseline="0" dirty="0" smtClean="0"/>
              <a:t> major cloud Microsoft Azure and using Twister (introduced by Qiu Tuesday) on it. Note Azure started with .NET and Windows but now supports Linux</a:t>
            </a:r>
          </a:p>
          <a:p>
            <a:r>
              <a:rPr lang="en-US" sz="1200" baseline="0" dirty="0" err="1" smtClean="0"/>
              <a:t>Swany</a:t>
            </a:r>
            <a:r>
              <a:rPr lang="en-US" sz="1200" baseline="0" dirty="0" smtClean="0"/>
              <a:t> from IU follows with a discussion of networking and clouds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You saw Nimbus on day 1, Eucalyptus day 2 and now </a:t>
            </a:r>
            <a:r>
              <a:rPr lang="en-US" sz="1200" dirty="0" smtClean="0"/>
              <a:t>von Laszewski &amp; Diaz</a:t>
            </a:r>
            <a:r>
              <a:rPr lang="en-US" sz="1200" baseline="0" dirty="0" smtClean="0"/>
              <a:t> from IU discuss a third major IaaS infrastructure </a:t>
            </a:r>
            <a:r>
              <a:rPr lang="en-US" sz="1200" baseline="0" dirty="0" err="1" smtClean="0"/>
              <a:t>OPenStack</a:t>
            </a:r>
            <a:r>
              <a:rPr lang="en-US" sz="1200" baseline="0" dirty="0" smtClean="0"/>
              <a:t>. They also cover technology to dynamically switch between different environments on same hardware – FutureGrid RAIN</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64</a:t>
            </a:fld>
            <a:endParaRPr lang="en-US"/>
          </a:p>
        </p:txBody>
      </p:sp>
    </p:spTree>
    <p:extLst>
      <p:ext uri="{BB962C8B-B14F-4D97-AF65-F5344CB8AC3E}">
        <p14:creationId xmlns:p14="http://schemas.microsoft.com/office/powerpoint/2010/main" val="4242075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Thursday is devoted to Clouds</a:t>
            </a:r>
            <a:r>
              <a:rPr lang="en-US" baseline="0" dirty="0" smtClean="0"/>
              <a:t> and their interaction with HPC and Cyberinfrastructure</a:t>
            </a:r>
          </a:p>
          <a:p>
            <a:r>
              <a:rPr lang="en-US" baseline="0" dirty="0" smtClean="0"/>
              <a:t>We start with Manish </a:t>
            </a:r>
            <a:r>
              <a:rPr lang="en-US" baseline="0" dirty="0" err="1" smtClean="0"/>
              <a:t>Parashar</a:t>
            </a:r>
            <a:r>
              <a:rPr lang="en-US" baseline="0" dirty="0" smtClean="0"/>
              <a:t> and </a:t>
            </a:r>
            <a:r>
              <a:rPr lang="en-US" baseline="0" dirty="0" err="1" smtClean="0"/>
              <a:t>CometCloud</a:t>
            </a:r>
            <a:r>
              <a:rPr lang="en-US" baseline="0" dirty="0" smtClean="0"/>
              <a:t> that builds on systems like Nimbus</a:t>
            </a:r>
          </a:p>
          <a:p>
            <a:r>
              <a:rPr lang="en-US" sz="1200" dirty="0" err="1" smtClean="0"/>
              <a:t>Lavanya</a:t>
            </a:r>
            <a:r>
              <a:rPr lang="en-US" sz="1200" dirty="0" smtClean="0"/>
              <a:t> </a:t>
            </a:r>
            <a:r>
              <a:rPr lang="en-US" sz="1200" dirty="0" err="1" smtClean="0"/>
              <a:t>Ramakrishnan</a:t>
            </a:r>
            <a:r>
              <a:rPr lang="en-US" sz="1200" dirty="0" smtClean="0"/>
              <a:t> discusses experience with HPC</a:t>
            </a:r>
            <a:r>
              <a:rPr lang="en-US" sz="1200" baseline="0" dirty="0" smtClean="0"/>
              <a:t> application in cloud from DoE Magellan project</a:t>
            </a:r>
          </a:p>
          <a:p>
            <a:r>
              <a:rPr lang="en-US" sz="1200" baseline="0" dirty="0" smtClean="0"/>
              <a:t>Finally </a:t>
            </a:r>
            <a:r>
              <a:rPr lang="en-US" sz="1200" baseline="0" dirty="0" err="1" smtClean="0"/>
              <a:t>Juve</a:t>
            </a:r>
            <a:r>
              <a:rPr lang="en-US" sz="1200" baseline="0" dirty="0" smtClean="0"/>
              <a:t> describes experience using Pegasus workflow systems in cloud</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65</a:t>
            </a:fld>
            <a:endParaRPr lang="en-US"/>
          </a:p>
        </p:txBody>
      </p:sp>
    </p:spTree>
    <p:extLst>
      <p:ext uri="{BB962C8B-B14F-4D97-AF65-F5344CB8AC3E}">
        <p14:creationId xmlns:p14="http://schemas.microsoft.com/office/powerpoint/2010/main" val="20919240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Friday discusses applications and advanced topics</a:t>
            </a:r>
          </a:p>
          <a:p>
            <a:r>
              <a:rPr lang="en-US" sz="1200" dirty="0" smtClean="0"/>
              <a:t>Renato </a:t>
            </a:r>
            <a:r>
              <a:rPr lang="en-US" sz="1200" dirty="0" err="1" smtClean="0"/>
              <a:t>Figueiredo</a:t>
            </a:r>
            <a:r>
              <a:rPr lang="en-US" sz="1200" dirty="0" smtClean="0"/>
              <a:t> from Florida discusses appliances which are a</a:t>
            </a:r>
            <a:r>
              <a:rPr lang="en-US" sz="1200" baseline="0" dirty="0" smtClean="0"/>
              <a:t> key idea in clouds and how they can be combined with virtual networks</a:t>
            </a:r>
          </a:p>
          <a:p>
            <a:r>
              <a:rPr lang="en-US" sz="1200" baseline="0" dirty="0" smtClean="0"/>
              <a:t>We have two more biology applications. Rick Stevens from Argonne on the DoE knowledgebase and Dan </a:t>
            </a:r>
            <a:r>
              <a:rPr lang="en-US" sz="1200" baseline="0" dirty="0" err="1" smtClean="0"/>
              <a:t>Stanzione</a:t>
            </a:r>
            <a:r>
              <a:rPr lang="en-US" sz="1200" baseline="0" dirty="0" smtClean="0"/>
              <a:t> on Plant Biology in the cloud</a:t>
            </a:r>
          </a:p>
          <a:p>
            <a:r>
              <a:rPr lang="en-US" sz="1200" baseline="0" dirty="0" smtClean="0"/>
              <a:t>XiaoFeng Wang describes critical issue of Clouds and Security</a:t>
            </a:r>
          </a:p>
          <a:p>
            <a:r>
              <a:rPr lang="en-US" sz="1200" baseline="0" dirty="0" smtClean="0"/>
              <a:t>Finally Andrew Younge, PhD student at IU discusses combining GPU’s with cloud</a:t>
            </a:r>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66</a:t>
            </a:fld>
            <a:endParaRPr lang="en-US"/>
          </a:p>
        </p:txBody>
      </p:sp>
    </p:spTree>
    <p:extLst>
      <p:ext uri="{BB962C8B-B14F-4D97-AF65-F5344CB8AC3E}">
        <p14:creationId xmlns:p14="http://schemas.microsoft.com/office/powerpoint/2010/main" val="2124052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9</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12</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p:spPr>
        <p:txBody>
          <a:bodyPr/>
          <a:lstStyle/>
          <a:p>
            <a:endParaRPr lang="en-US" smtClean="0"/>
          </a:p>
        </p:txBody>
      </p:sp>
      <p:sp>
        <p:nvSpPr>
          <p:cNvPr id="144388" name="Slide Number Placeholder 3"/>
          <p:cNvSpPr>
            <a:spLocks noGrp="1"/>
          </p:cNvSpPr>
          <p:nvPr>
            <p:ph type="sldNum" sz="quarter" idx="5"/>
          </p:nvPr>
        </p:nvSpPr>
        <p:spPr>
          <a:noFill/>
        </p:spPr>
        <p:txBody>
          <a:bodyPr/>
          <a:lstStyle/>
          <a:p>
            <a:pPr algn="r" rtl="0" fontAlgn="base">
              <a:spcBef>
                <a:spcPct val="0"/>
              </a:spcBef>
              <a:spcAft>
                <a:spcPct val="0"/>
              </a:spcAft>
            </a:pPr>
            <a:fld id="{7353CC8D-5389-4B02-B9D8-2B0D253C4F54}" type="slidenum">
              <a:rPr lang="en-US" sz="1200" b="1" kern="1200">
                <a:solidFill>
                  <a:prstClr val="black"/>
                </a:solidFill>
                <a:latin typeface="Times New Roman" pitchFamily="18" charset="0"/>
                <a:ea typeface="+mn-ea"/>
                <a:cs typeface="+mn-cs"/>
              </a:rPr>
              <a:pPr algn="r" rtl="0" fontAlgn="base">
                <a:spcBef>
                  <a:spcPct val="0"/>
                </a:spcBef>
                <a:spcAft>
                  <a:spcPct val="0"/>
                </a:spcAft>
              </a:pPr>
              <a:t>14</a:t>
            </a:fld>
            <a:endParaRPr lang="en-US" sz="1200" b="1" kern="1200">
              <a:solidFill>
                <a:prstClr val="black"/>
              </a:solidFill>
              <a:latin typeface="Times New Roman" pitchFamily="18" charset="0"/>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20</a:t>
            </a:fld>
            <a:endParaRPr lang="en-US"/>
          </a:p>
        </p:txBody>
      </p:sp>
    </p:spTree>
    <p:extLst>
      <p:ext uri="{BB962C8B-B14F-4D97-AF65-F5344CB8AC3E}">
        <p14:creationId xmlns:p14="http://schemas.microsoft.com/office/powerpoint/2010/main" val="872164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A0D83CE-30FB-428A-9F72-0E578CC68C21}" type="slidenum">
              <a:rPr lang="es-ES" smtClean="0">
                <a:solidFill>
                  <a:prstClr val="black"/>
                </a:solidFill>
              </a:rPr>
              <a:pPr/>
              <a:t>23</a:t>
            </a:fld>
            <a:endParaRPr lang="es-ES">
              <a:solidFill>
                <a:prstClr val="black"/>
              </a:solidFill>
            </a:endParaRPr>
          </a:p>
        </p:txBody>
      </p:sp>
    </p:spTree>
    <p:extLst>
      <p:ext uri="{BB962C8B-B14F-4D97-AF65-F5344CB8AC3E}">
        <p14:creationId xmlns:p14="http://schemas.microsoft.com/office/powerpoint/2010/main" val="4017735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8/4/2012</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42414877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5"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264531524"/>
      </p:ext>
    </p:extLst>
  </p:cSld>
  <p:clrMapOvr>
    <a:masterClrMapping/>
  </p:clrMapOvr>
  <p:transition>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ES" smtClean="0"/>
              <a:t>Haga clic para modificar el estilo de título del patrón</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5"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6"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637200562"/>
      </p:ext>
    </p:extLst>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es-ES" smtClean="0"/>
              <a:t>Haga clic para modificar el estilo de título del patrón</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7"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8"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181542984"/>
      </p:ext>
    </p:extLst>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ES" smtClean="0"/>
              <a:t>Haga clic para modificar el estilo de título del patrón</a:t>
            </a:r>
            <a:endParaRPr lang="it-IT"/>
          </a:p>
        </p:txBody>
      </p:sp>
      <p:sp>
        <p:nvSpPr>
          <p:cNvPr id="3"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4"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073697680"/>
      </p:ext>
    </p:extLst>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3"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226857841"/>
      </p:ext>
    </p:extLst>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1153583"/>
            <a:ext cx="3008313" cy="1162050"/>
          </a:xfrm>
        </p:spPr>
        <p:txBody>
          <a:bodyPr anchor="b"/>
          <a:lstStyle>
            <a:lvl1pPr algn="l">
              <a:defRPr sz="2000" b="1"/>
            </a:lvl1pPr>
          </a:lstStyle>
          <a:p>
            <a:r>
              <a:rPr lang="es-ES" smtClean="0"/>
              <a:t>Haga clic para modificar el estilo de título del patrón</a:t>
            </a:r>
            <a:endParaRPr lang="it-IT" dirty="0"/>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4" name="Segnaposto testo 3"/>
          <p:cNvSpPr>
            <a:spLocks noGrp="1"/>
          </p:cNvSpPr>
          <p:nvPr>
            <p:ph type="body" sz="half" idx="2"/>
          </p:nvPr>
        </p:nvSpPr>
        <p:spPr>
          <a:xfrm>
            <a:off x="457200" y="2315633"/>
            <a:ext cx="3008313" cy="381053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6"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275318391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969928"/>
            <a:ext cx="5486400" cy="566738"/>
          </a:xfrm>
        </p:spPr>
        <p:txBody>
          <a:bodyPr anchor="b"/>
          <a:lstStyle>
            <a:lvl1pPr algn="l">
              <a:defRPr sz="2000" b="1"/>
            </a:lvl1pPr>
          </a:lstStyle>
          <a:p>
            <a:r>
              <a:rPr lang="es-ES" smtClean="0"/>
              <a:t>Haga clic para modificar el estilo de título del patrón</a:t>
            </a:r>
            <a:endParaRPr lang="it-IT"/>
          </a:p>
        </p:txBody>
      </p:sp>
      <p:sp>
        <p:nvSpPr>
          <p:cNvPr id="3" name="Segnaposto immagine 2"/>
          <p:cNvSpPr>
            <a:spLocks noGrp="1"/>
          </p:cNvSpPr>
          <p:nvPr>
            <p:ph type="pic" idx="1"/>
          </p:nvPr>
        </p:nvSpPr>
        <p:spPr>
          <a:xfrm>
            <a:off x="1792288" y="1132417"/>
            <a:ext cx="5486400" cy="376448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it-IT" noProof="0" smtClean="0"/>
          </a:p>
        </p:txBody>
      </p:sp>
      <p:sp>
        <p:nvSpPr>
          <p:cNvPr id="4" name="Segnaposto testo 3"/>
          <p:cNvSpPr>
            <a:spLocks noGrp="1"/>
          </p:cNvSpPr>
          <p:nvPr>
            <p:ph type="body" sz="half" idx="2"/>
          </p:nvPr>
        </p:nvSpPr>
        <p:spPr>
          <a:xfrm>
            <a:off x="1792288" y="5536666"/>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6"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857496878"/>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s-ES" smtClean="0"/>
              <a:t>Haga clic para modificar el estilo de título del patrón</a:t>
            </a:r>
            <a:endParaRPr lang="it-IT"/>
          </a:p>
        </p:txBody>
      </p:sp>
      <p:sp>
        <p:nvSpPr>
          <p:cNvPr id="3" name="Segnaposto testo verticale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4"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5"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688913045"/>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it-IT"/>
          </a:p>
        </p:txBody>
      </p:sp>
      <p:sp>
        <p:nvSpPr>
          <p:cNvPr id="3" name="Segnaposto testo verticale 2"/>
          <p:cNvSpPr>
            <a:spLocks noGrp="1"/>
          </p:cNvSpPr>
          <p:nvPr>
            <p:ph type="body" orient="vert" idx="1"/>
          </p:nvPr>
        </p:nvSpPr>
        <p:spPr>
          <a:xfrm>
            <a:off x="457200" y="1174750"/>
            <a:ext cx="6019800" cy="495141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a:p>
        </p:txBody>
      </p:sp>
      <p:sp>
        <p:nvSpPr>
          <p:cNvPr id="4"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5"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271952260"/>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C602CBB-F817-5C46-8DAA-85C962AF7FBB}" type="datetime1">
              <a:rPr lang="en-US" smtClean="0">
                <a:solidFill>
                  <a:prstClr val="black">
                    <a:tint val="75000"/>
                  </a:prstClr>
                </a:solidFill>
              </a:rPr>
              <a:pPr/>
              <a:t>8/4/2012</a:t>
            </a:fld>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solidFill>
                  <a:schemeClr val="tx1">
                    <a:lumMod val="50000"/>
                    <a:lumOff val="50000"/>
                  </a:schemeClr>
                </a:solidFill>
              </a:defRPr>
            </a:lvl1pPr>
          </a:lstStyle>
          <a:p>
            <a:r>
              <a:rPr lang="en-US" dirty="0" smtClean="0">
                <a:solidFill>
                  <a:prstClr val="black">
                    <a:lumMod val="50000"/>
                    <a:lumOff val="50000"/>
                  </a:prstClr>
                </a:solidFill>
              </a:rPr>
              <a:t>                                </a:t>
            </a:r>
            <a:fld id="{A2B401F1-9CC9-2046-AFEE-B9B0CD64CD89}" type="slidenum">
              <a:rPr lang="en-US" smtClean="0">
                <a:solidFill>
                  <a:prstClr val="black">
                    <a:lumMod val="50000"/>
                    <a:lumOff val="50000"/>
                  </a:prstClr>
                </a:solidFill>
              </a:rPr>
              <a:pPr/>
              <a:t>‹#›</a:t>
            </a:fld>
            <a:endParaRPr lang="en-US" dirty="0">
              <a:solidFill>
                <a:prstClr val="black">
                  <a:lumMod val="50000"/>
                  <a:lumOff val="50000"/>
                </a:prstClr>
              </a:solidFill>
            </a:endParaRPr>
          </a:p>
        </p:txBody>
      </p:sp>
    </p:spTree>
    <p:extLst>
      <p:ext uri="{BB962C8B-B14F-4D97-AF65-F5344CB8AC3E}">
        <p14:creationId xmlns:p14="http://schemas.microsoft.com/office/powerpoint/2010/main" val="11722679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8/4/2012</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7678288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8779CEB-1BC7-0641-9AF0-1114A67827A4}" type="datetime1">
              <a:rPr lang="en-US" smtClean="0">
                <a:solidFill>
                  <a:prstClr val="black">
                    <a:tint val="75000"/>
                  </a:prstClr>
                </a:solidFill>
              </a:rPr>
              <a:pPr/>
              <a:t>8/4/2012</a:t>
            </a:fld>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1929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E6D8B8F-1949-C448-98E1-F68B61169813}" type="datetime1">
              <a:rPr lang="en-US" smtClean="0">
                <a:solidFill>
                  <a:prstClr val="black">
                    <a:tint val="75000"/>
                  </a:prstClr>
                </a:solidFill>
              </a:rPr>
              <a:pPr/>
              <a:t>8/4/2012</a:t>
            </a:fld>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6652B35-718D-4E28-AFEB-B694A3B357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187484"/>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A8B9790B-C156-B44F-88B2-48931E908AC0}" type="datetime1">
              <a:rPr lang="en-US" smtClean="0">
                <a:solidFill>
                  <a:prstClr val="black">
                    <a:tint val="75000"/>
                  </a:prstClr>
                </a:solidFill>
              </a:rPr>
              <a:pPr/>
              <a:t>8/4/2012</a:t>
            </a:fld>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45759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42D7582-BDD4-A540-A9EC-317D7C3CD090}" type="datetime1">
              <a:rPr lang="en-US" smtClean="0">
                <a:solidFill>
                  <a:prstClr val="black">
                    <a:tint val="75000"/>
                  </a:prstClr>
                </a:solidFill>
              </a:rPr>
              <a:pPr/>
              <a:t>8/4/2012</a:t>
            </a:fld>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0564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7C6D19D5-D81D-D548-AD7A-AD7DC8475E14}" type="datetime1">
              <a:rPr lang="en-US" smtClean="0">
                <a:solidFill>
                  <a:prstClr val="black">
                    <a:tint val="75000"/>
                  </a:prstClr>
                </a:solidFill>
              </a:rPr>
              <a:pPr/>
              <a:t>8/4/2012</a:t>
            </a:fld>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787120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7F4A8EB6-8AA1-1046-BB8A-358136E2F9B1}" type="datetime1">
              <a:rPr lang="en-US" smtClean="0">
                <a:solidFill>
                  <a:prstClr val="black">
                    <a:tint val="75000"/>
                  </a:prstClr>
                </a:solidFill>
              </a:rPr>
              <a:pPr/>
              <a:t>8/4/2012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I</a:t>
            </a:r>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66540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09B6EB00-5A87-C047-B5B7-3B31AD89890F}" type="datetime1">
              <a:rPr lang="en-US" smtClean="0">
                <a:solidFill>
                  <a:prstClr val="black">
                    <a:tint val="75000"/>
                  </a:prstClr>
                </a:solidFill>
              </a:rPr>
              <a:pPr/>
              <a:t>8/4/2012</a:t>
            </a:fld>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9E29E33-B620-47F9-BB04-8846C2A5AF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0722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A178235-F45C-FE4C-A523-8E43145C825B}" type="datetime1">
              <a:rPr lang="en-US" smtClean="0">
                <a:solidFill>
                  <a:prstClr val="black">
                    <a:tint val="75000"/>
                  </a:prstClr>
                </a:solidFill>
              </a:rPr>
              <a:pPr/>
              <a:t>8/4/2012</a:t>
            </a:fld>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28101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7366E42-E3CD-E04D-A513-68BFFECDE106}" type="datetime1">
              <a:rPr lang="en-US" smtClean="0">
                <a:solidFill>
                  <a:prstClr val="black">
                    <a:tint val="75000"/>
                  </a:prstClr>
                </a:solidFill>
              </a:rPr>
              <a:pPr/>
              <a:t>8/4/2012</a:t>
            </a:fld>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200443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A5CB77E-D43D-4046-B9A6-27A5469A05F0}" type="datetime1">
              <a:rPr lang="en-US" smtClean="0">
                <a:solidFill>
                  <a:prstClr val="black">
                    <a:tint val="75000"/>
                  </a:prstClr>
                </a:solidFill>
              </a:rPr>
              <a:pPr/>
              <a:t>8/4/2012</a:t>
            </a:fld>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8420888-0914-7045-AADF-1504C9455C6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589219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8/4/2012</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21877972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7180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35060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4490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991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605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00580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12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00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84261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2981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8/4/2012</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796502460"/>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406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8/4/2012</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78508838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8/4/2012</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41365792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8/4/2012</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63749919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it-IT" dirty="0"/>
          </a:p>
        </p:txBody>
      </p:sp>
      <p:sp>
        <p:nvSpPr>
          <p:cNvPr id="4"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5"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683339465"/>
      </p:ext>
    </p:extLst>
  </p:cSld>
  <p:clrMapOvr>
    <a:masterClrMapping/>
  </p:clrMapOvr>
  <p:transition>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smtClean="0"/>
              <a:t>Fare clic per modificare stile</a:t>
            </a:r>
            <a:endParaRPr lang="it-IT" dirty="0"/>
          </a:p>
        </p:txBody>
      </p:sp>
      <p:sp>
        <p:nvSpPr>
          <p:cNvPr id="3" name="Segnaposto contenut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it-IT" dirty="0"/>
          </a:p>
        </p:txBody>
      </p:sp>
      <p:sp>
        <p:nvSpPr>
          <p:cNvPr id="4" name="Segnaposto numero diapositiva 5"/>
          <p:cNvSpPr>
            <a:spLocks noGrp="1"/>
          </p:cNvSpPr>
          <p:nvPr>
            <p:ph type="sldNum" sz="quarter" idx="10"/>
          </p:nvPr>
        </p:nvSpPr>
        <p:spPr/>
        <p:txBody>
          <a:bodyPr/>
          <a:lstStyle>
            <a:lvl1pPr>
              <a:defRPr/>
            </a:lvl1pPr>
          </a:lstStyle>
          <a:p>
            <a:fld id="{5CAD0137-A6C9-432D-8888-8878A5138444}" type="slidenum">
              <a:rPr lang="es-ES" smtClean="0">
                <a:solidFill>
                  <a:prstClr val="white"/>
                </a:solidFill>
              </a:rPr>
              <a:pPr/>
              <a:t>‹#›</a:t>
            </a:fld>
            <a:endParaRPr lang="es-ES">
              <a:solidFill>
                <a:prstClr val="white"/>
              </a:solidFill>
            </a:endParaRPr>
          </a:p>
        </p:txBody>
      </p:sp>
      <p:sp>
        <p:nvSpPr>
          <p:cNvPr id="5" name="Segnaposto piè di pagina 4"/>
          <p:cNvSpPr>
            <a:spLocks noGrp="1"/>
          </p:cNvSpPr>
          <p:nvPr>
            <p:ph type="ftr" sz="quarter" idx="11"/>
          </p:nvPr>
        </p:nvSpPr>
        <p:spPr/>
        <p:txBody>
          <a:bodyPr/>
          <a:lstStyle>
            <a:lvl1pPr>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317916846"/>
      </p:ext>
    </p:extLst>
  </p:cSld>
  <p:clrMapOvr>
    <a:masterClrMapping/>
  </p:clrMapOvr>
  <p:transition>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pd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7.jpe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8/4/2012</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02244765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2846388" y="0"/>
            <a:ext cx="5840412" cy="14176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p:cNvSpPr>
            <a:spLocks noGrp="1"/>
          </p:cNvSpPr>
          <p:nvPr>
            <p:ph type="sldNum" sz="quarter" idx="4"/>
          </p:nvPr>
        </p:nvSpPr>
        <p:spPr>
          <a:xfrm>
            <a:off x="0" y="6492875"/>
            <a:ext cx="6350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fld id="{5CAD0137-A6C9-432D-8888-8878A5138444}" type="slidenum">
              <a:rPr lang="es-ES" smtClean="0">
                <a:solidFill>
                  <a:prstClr val="white"/>
                </a:solidFill>
              </a:rPr>
              <a:pPr/>
              <a:t>‹#›</a:t>
            </a:fld>
            <a:endParaRPr lang="es-ES">
              <a:solidFill>
                <a:prstClr val="white"/>
              </a:solidFill>
            </a:endParaRPr>
          </a:p>
        </p:txBody>
      </p:sp>
      <p:sp>
        <p:nvSpPr>
          <p:cNvPr id="7" name="Segnaposto piè di pagina 4"/>
          <p:cNvSpPr>
            <a:spLocks noGrp="1"/>
          </p:cNvSpPr>
          <p:nvPr>
            <p:ph type="ftr" sz="quarter" idx="3"/>
          </p:nvPr>
        </p:nvSpPr>
        <p:spPr>
          <a:xfrm>
            <a:off x="1371600" y="6483350"/>
            <a:ext cx="7772400" cy="365125"/>
          </a:xfrm>
          <a:prstGeom prst="rect">
            <a:avLst/>
          </a:prstGeom>
        </p:spPr>
        <p:txBody>
          <a:bodyPr/>
          <a:lstStyle>
            <a:lvl1pPr algn="ctr" fontAlgn="auto">
              <a:spcBef>
                <a:spcPts val="0"/>
              </a:spcBef>
              <a:spcAft>
                <a:spcPts val="0"/>
              </a:spcAft>
              <a:defRPr sz="1200">
                <a:solidFill>
                  <a:schemeClr val="bg1"/>
                </a:solidFill>
                <a:latin typeface="+mn-lt"/>
                <a:ea typeface="+mn-ea"/>
                <a:cs typeface="+mn-cs"/>
              </a:defRPr>
            </a:lvl1p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89525977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wipe/>
  </p:transition>
  <p:timing>
    <p:tnLst>
      <p:par>
        <p:cTn id="1" dur="indefinite" restart="never" nodeType="tmRoot"/>
      </p:par>
    </p:tnLst>
  </p:timing>
  <p:hf hdr="0" dt="0"/>
  <p:txStyles>
    <p:titleStyle>
      <a:lvl1pPr algn="ctr" defTabSz="457200" rtl="0" eaLnBrk="1" fontAlgn="base" hangingPunct="1">
        <a:spcBef>
          <a:spcPct val="0"/>
        </a:spcBef>
        <a:spcAft>
          <a:spcPct val="0"/>
        </a:spcAft>
        <a:defRPr sz="3600" kern="1200">
          <a:solidFill>
            <a:srgbClr val="766190"/>
          </a:solidFill>
          <a:latin typeface="+mj-lt"/>
          <a:ea typeface="ヒラギノ角ゴ Pro W3" charset="-128"/>
          <a:cs typeface="ヒラギノ角ゴ Pro W3" charset="-128"/>
        </a:defRPr>
      </a:lvl1pPr>
      <a:lvl2pPr algn="ctr" defTabSz="457200" rtl="0" eaLnBrk="1" fontAlgn="base" hangingPunct="1">
        <a:spcBef>
          <a:spcPct val="0"/>
        </a:spcBef>
        <a:spcAft>
          <a:spcPct val="0"/>
        </a:spcAft>
        <a:defRPr sz="3600">
          <a:solidFill>
            <a:srgbClr val="766190"/>
          </a:solidFill>
          <a:latin typeface="Calibri" charset="0"/>
          <a:ea typeface="ヒラギノ角ゴ Pro W3" charset="-128"/>
          <a:cs typeface="ヒラギノ角ゴ Pro W3" charset="-128"/>
        </a:defRPr>
      </a:lvl2pPr>
      <a:lvl3pPr algn="ctr" defTabSz="457200" rtl="0" eaLnBrk="1" fontAlgn="base" hangingPunct="1">
        <a:spcBef>
          <a:spcPct val="0"/>
        </a:spcBef>
        <a:spcAft>
          <a:spcPct val="0"/>
        </a:spcAft>
        <a:defRPr sz="3600">
          <a:solidFill>
            <a:srgbClr val="766190"/>
          </a:solidFill>
          <a:latin typeface="Calibri" charset="0"/>
          <a:ea typeface="ヒラギノ角ゴ Pro W3" charset="-128"/>
          <a:cs typeface="ヒラギノ角ゴ Pro W3" charset="-128"/>
        </a:defRPr>
      </a:lvl3pPr>
      <a:lvl4pPr algn="ctr" defTabSz="457200" rtl="0" eaLnBrk="1" fontAlgn="base" hangingPunct="1">
        <a:spcBef>
          <a:spcPct val="0"/>
        </a:spcBef>
        <a:spcAft>
          <a:spcPct val="0"/>
        </a:spcAft>
        <a:defRPr sz="3600">
          <a:solidFill>
            <a:srgbClr val="766190"/>
          </a:solidFill>
          <a:latin typeface="Calibri" charset="0"/>
          <a:ea typeface="ヒラギノ角ゴ Pro W3" charset="-128"/>
          <a:cs typeface="ヒラギノ角ゴ Pro W3" charset="-128"/>
        </a:defRPr>
      </a:lvl4pPr>
      <a:lvl5pPr algn="ctr" defTabSz="457200" rtl="0" eaLnBrk="1" fontAlgn="base" hangingPunct="1">
        <a:spcBef>
          <a:spcPct val="0"/>
        </a:spcBef>
        <a:spcAft>
          <a:spcPct val="0"/>
        </a:spcAft>
        <a:defRPr sz="3600">
          <a:solidFill>
            <a:srgbClr val="766190"/>
          </a:solidFill>
          <a:latin typeface="Calibri" charset="0"/>
          <a:ea typeface="ヒラギノ角ゴ Pro W3" charset="-128"/>
          <a:cs typeface="ヒラギノ角ゴ Pro W3" charset="-128"/>
        </a:defRPr>
      </a:lvl5pPr>
      <a:lvl6pPr marL="457200" algn="ctr" defTabSz="457200" rtl="0" eaLnBrk="1" fontAlgn="base" hangingPunct="1">
        <a:spcBef>
          <a:spcPct val="0"/>
        </a:spcBef>
        <a:spcAft>
          <a:spcPct val="0"/>
        </a:spcAft>
        <a:defRPr sz="3600">
          <a:solidFill>
            <a:srgbClr val="0D71B4"/>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3600">
          <a:solidFill>
            <a:srgbClr val="0D71B4"/>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3600">
          <a:solidFill>
            <a:srgbClr val="0D71B4"/>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3600">
          <a:solidFill>
            <a:srgbClr val="0D71B4"/>
          </a:solidFill>
          <a:latin typeface="Calibri" charset="0"/>
          <a:ea typeface="ヒラギノ角ゴ Pro W3" charset="-128"/>
          <a:cs typeface="ヒラギノ角ゴ Pro W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ヒラギノ角ゴ Pro W3" charset="-128"/>
          <a:cs typeface="ヒラギノ角ゴ Pro W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ヒラギノ角ゴ Pro W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089"/>
            <a:ext cx="8229600" cy="1143000"/>
          </a:xfrm>
          <a:prstGeom prst="rect">
            <a:avLst/>
          </a:prstGeom>
        </p:spPr>
        <p:txBody>
          <a:bodyPr vert="horz" lIns="91440" tIns="45720" rIns="91440" bIns="45720" rtlCol="0" anchor="ctr">
            <a:normAutofit/>
          </a:bodyPr>
          <a:lstStyle/>
          <a:p>
            <a:r>
              <a:rPr lang="en-CA" dirty="0" smtClean="0"/>
              <a:t>Click to edit Master title </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dirty="0" smtClean="0"/>
              <a:t>Click to edit Master text styles</a:t>
            </a:r>
          </a:p>
          <a:p>
            <a:pPr lvl="1"/>
            <a:r>
              <a:rPr lang="en-CA" dirty="0" smtClean="0"/>
              <a:t>Second level</a:t>
            </a:r>
          </a:p>
          <a:p>
            <a:pPr lvl="2"/>
            <a:r>
              <a:rPr lang="en-CA" dirty="0" smtClean="0"/>
              <a:t>Third level</a:t>
            </a:r>
          </a:p>
          <a:p>
            <a:pPr lvl="3"/>
            <a:r>
              <a:rPr lang="en-CA" dirty="0" smtClean="0"/>
              <a:t>Fourth level</a:t>
            </a:r>
          </a:p>
          <a:p>
            <a:pPr lvl="4"/>
            <a:r>
              <a:rPr lang="en-CA"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tint val="75000"/>
                  </a:schemeClr>
                </a:solidFill>
              </a:defRPr>
            </a:lvl1pPr>
          </a:lstStyle>
          <a:p>
            <a:pPr defTabSz="457200">
              <a:defRPr/>
            </a:pPr>
            <a:r>
              <a:rPr lang="en-US" smtClean="0">
                <a:solidFill>
                  <a:prstClr val="black">
                    <a:tint val="75000"/>
                  </a:prstClr>
                </a:solidFill>
              </a:rPr>
              <a:t>I</a:t>
            </a:r>
            <a:endParaRPr lang="en-US" dirty="0">
              <a:solidFill>
                <a:srgbClr val="3861AA"/>
              </a:solidFill>
              <a:latin typeface="Trebuchet MS" pitchFamily="34" charset="0"/>
            </a:endParaRPr>
          </a:p>
        </p:txBody>
      </p:sp>
      <p:pic>
        <p:nvPicPr>
          <p:cNvPr id="9" name="Picture 8" descr="white-2.pdf"/>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13"/>
              <a:stretch>
                <a:fillRect/>
              </a:stretch>
            </p:blipFill>
          </mc:Choice>
          <mc:Fallback>
            <p:blipFill>
              <a:blip r:embed="rId14"/>
              <a:stretch>
                <a:fillRect/>
              </a:stretch>
            </p:blipFill>
          </mc:Fallback>
        </mc:AlternateContent>
        <p:spPr>
          <a:xfrm>
            <a:off x="2736861" y="6041498"/>
            <a:ext cx="1126072" cy="844554"/>
          </a:xfrm>
          <a:prstGeom prst="rect">
            <a:avLst/>
          </a:prstGeom>
        </p:spPr>
      </p:pic>
      <p:sp>
        <p:nvSpPr>
          <p:cNvPr id="10" name="TextBox 9"/>
          <p:cNvSpPr txBox="1"/>
          <p:nvPr userDrawn="1"/>
        </p:nvSpPr>
        <p:spPr>
          <a:xfrm>
            <a:off x="3862933" y="6353740"/>
            <a:ext cx="2495595" cy="369332"/>
          </a:xfrm>
          <a:prstGeom prst="rect">
            <a:avLst/>
          </a:prstGeom>
          <a:noFill/>
        </p:spPr>
        <p:txBody>
          <a:bodyPr wrap="none" rtlCol="0">
            <a:spAutoFit/>
          </a:bodyPr>
          <a:lstStyle/>
          <a:p>
            <a:pPr defTabSz="457200"/>
            <a:r>
              <a:rPr lang="en-US" i="1" dirty="0" err="1" smtClean="0">
                <a:solidFill>
                  <a:srgbClr val="4F81BD">
                    <a:lumMod val="60000"/>
                    <a:lumOff val="40000"/>
                  </a:srgbClr>
                </a:solidFill>
              </a:rPr>
              <a:t>www.nimbusproject.org</a:t>
            </a:r>
            <a:endParaRPr lang="en-US" i="1" dirty="0">
              <a:solidFill>
                <a:srgbClr val="4F81BD">
                  <a:lumMod val="60000"/>
                  <a:lumOff val="40000"/>
                </a:srgbClr>
              </a:solidFill>
            </a:endParaRPr>
          </a:p>
        </p:txBody>
      </p:sp>
      <p:sp>
        <p:nvSpPr>
          <p:cNvPr id="11" name="Slide Number Placeholder 10"/>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i="1">
                <a:solidFill>
                  <a:schemeClr val="tx1">
                    <a:tint val="75000"/>
                  </a:schemeClr>
                </a:solidFill>
              </a:defRPr>
            </a:lvl1pPr>
          </a:lstStyle>
          <a:p>
            <a:pPr defTabSz="457200"/>
            <a:fld id="{4ADA8369-D59E-A34A-BAF6-D2C5D32CAFF2}"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Date Placeholder 1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i="1">
                <a:solidFill>
                  <a:schemeClr val="tx1">
                    <a:tint val="75000"/>
                  </a:schemeClr>
                </a:solidFill>
              </a:defRPr>
            </a:lvl1pPr>
          </a:lstStyle>
          <a:p>
            <a:pPr defTabSz="457200"/>
            <a:fld id="{15BBAA88-BBE7-5842-9308-ECD8770CC850}" type="datetime1">
              <a:rPr lang="en-US" smtClean="0">
                <a:solidFill>
                  <a:prstClr val="black">
                    <a:tint val="75000"/>
                  </a:prstClr>
                </a:solidFill>
              </a:rPr>
              <a:pPr defTabSz="457200"/>
              <a:t>8/4/2012</a:t>
            </a:fld>
            <a:endParaRPr lang="en-US" dirty="0">
              <a:solidFill>
                <a:prstClr val="black">
                  <a:tint val="75000"/>
                </a:prstClr>
              </a:solidFill>
            </a:endParaRPr>
          </a:p>
        </p:txBody>
      </p:sp>
    </p:spTree>
    <p:extLst>
      <p:ext uri="{BB962C8B-B14F-4D97-AF65-F5344CB8AC3E}">
        <p14:creationId xmlns:p14="http://schemas.microsoft.com/office/powerpoint/2010/main" val="201978242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iming>
    <p:tnLst>
      <p:par>
        <p:cTn id="1" dur="indefinite" restart="never" nodeType="tmRoot"/>
      </p:par>
    </p:tnLst>
  </p:timing>
  <p:hf hdr="0"/>
  <p:txStyles>
    <p:titleStyle>
      <a:lvl1pPr algn="ctr" defTabSz="457200" rtl="0" eaLnBrk="1" latinLnBrk="0" hangingPunct="1">
        <a:spcBef>
          <a:spcPct val="0"/>
        </a:spcBef>
        <a:buNone/>
        <a:defRPr sz="4400" b="1" i="0" kern="1200">
          <a:solidFill>
            <a:srgbClr val="0C2268"/>
          </a:solidFill>
          <a:latin typeface="Calibri"/>
          <a:ea typeface="+mj-ea"/>
          <a:cs typeface="Calibri"/>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yriad Pro"/>
          <a:ea typeface="+mn-ea"/>
          <a:cs typeface="Myriad Pro"/>
        </a:defRPr>
      </a:lvl1pPr>
      <a:lvl2pPr marL="742950" indent="-285750" algn="l" defTabSz="457200" rtl="0" eaLnBrk="1" latinLnBrk="0" hangingPunct="1">
        <a:spcBef>
          <a:spcPct val="20000"/>
        </a:spcBef>
        <a:buFont typeface="Arial"/>
        <a:buChar char="–"/>
        <a:defRPr sz="2800" kern="1200">
          <a:solidFill>
            <a:schemeClr val="tx1"/>
          </a:solidFill>
          <a:latin typeface="Myriad Pro"/>
          <a:ea typeface="+mn-ea"/>
          <a:cs typeface="Myriad Pro"/>
        </a:defRPr>
      </a:lvl2pPr>
      <a:lvl3pPr marL="1143000" indent="-228600" algn="l" defTabSz="457200" rtl="0" eaLnBrk="1" latinLnBrk="0" hangingPunct="1">
        <a:spcBef>
          <a:spcPct val="20000"/>
        </a:spcBef>
        <a:buFont typeface="Arial"/>
        <a:buChar char="•"/>
        <a:defRPr sz="2400" kern="1200">
          <a:solidFill>
            <a:schemeClr val="tx1"/>
          </a:solidFill>
          <a:latin typeface="Myriad Pro"/>
          <a:ea typeface="+mn-ea"/>
          <a:cs typeface="Myriad Pro"/>
        </a:defRPr>
      </a:lvl3pPr>
      <a:lvl4pPr marL="16002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4pPr>
      <a:lvl5pPr marL="2057400" indent="-228600" algn="l" defTabSz="457200" rtl="0" eaLnBrk="1" latinLnBrk="0" hangingPunct="1">
        <a:spcBef>
          <a:spcPct val="20000"/>
        </a:spcBef>
        <a:buFont typeface="Arial"/>
        <a:buChar char="»"/>
        <a:defRPr sz="2000" kern="1200">
          <a:solidFill>
            <a:schemeClr val="tx1"/>
          </a:solidFill>
          <a:latin typeface="Myriad Pro"/>
          <a:ea typeface="+mn-ea"/>
          <a:cs typeface="Myriad Pro"/>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8/4/2012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p:nvPicPr>
        <p:blipFill>
          <a:blip r:embed="rId13" cstate="print"/>
          <a:stretch>
            <a:fillRect/>
          </a:stretch>
        </p:blipFill>
        <p:spPr>
          <a:xfrm>
            <a:off x="0" y="0"/>
            <a:ext cx="1600200" cy="1540764"/>
          </a:xfrm>
          <a:prstGeom prst="rect">
            <a:avLst/>
          </a:prstGeom>
        </p:spPr>
      </p:pic>
      <p:sp>
        <p:nvSpPr>
          <p:cNvPr id="8" name="Rectangle 25"/>
          <p:cNvSpPr>
            <a:spLocks noChangeArrowheads="1"/>
          </p:cNvSpPr>
          <p:nvPr/>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250741649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www.google.com/green/pdfs/google-green-computing.pdf"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2.gif"/><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hyperlink" Target="http://www.mediafire.com/file/zzqna34282frr2f/koomeydatacenterelectuse2011finalversion.pdf"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iencecloudsummer2012.tumblr.com/schedule" TargetMode="External"/><Relationship Id="rId2" Type="http://schemas.openxmlformats.org/officeDocument/2006/relationships/hyperlink" Target="http://sciencecloudsummer2012.tumblr.com/" TargetMode="External"/><Relationship Id="rId1" Type="http://schemas.openxmlformats.org/officeDocument/2006/relationships/slideLayout" Target="../slideLayouts/slideLayout2.xml"/><Relationship Id="rId6" Type="http://schemas.openxmlformats.org/officeDocument/2006/relationships/hyperlink" Target="https://portal.futuregrid.org/forums/fg-class-and-tutorial-forums/summer-school-2012" TargetMode="External"/><Relationship Id="rId5" Type="http://schemas.openxmlformats.org/officeDocument/2006/relationships/hyperlink" Target="https://portal.futuregrid.org/projects/241/register" TargetMode="External"/><Relationship Id="rId4" Type="http://schemas.openxmlformats.org/officeDocument/2006/relationships/hyperlink" Target="https://portal.futuregrid.org/projects/24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21.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hyperlink" Target="https://sites.google.com/site/opensourceiotclou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image" Target="../media/image37.jpe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15.pdf"/><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15.pd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44.jpeg"/><Relationship Id="rId12" Type="http://schemas.openxmlformats.org/officeDocument/2006/relationships/image" Target="../media/image38.png"/><Relationship Id="rId2" Type="http://schemas.openxmlformats.org/officeDocument/2006/relationships/image" Target="../media/image42.png"/><Relationship Id="rId1" Type="http://schemas.openxmlformats.org/officeDocument/2006/relationships/slideLayout" Target="../slideLayouts/slideLayout22.xml"/><Relationship Id="rId6" Type="http://schemas.openxmlformats.org/officeDocument/2006/relationships/image" Target="../media/image32.png"/><Relationship Id="rId11" Type="http://schemas.openxmlformats.org/officeDocument/2006/relationships/image" Target="../media/image46.tiff"/><Relationship Id="rId5" Type="http://schemas.openxmlformats.org/officeDocument/2006/relationships/image" Target="../media/image31.png"/><Relationship Id="rId10" Type="http://schemas.openxmlformats.org/officeDocument/2006/relationships/image" Target="../media/image6.png"/><Relationship Id="rId4" Type="http://schemas.openxmlformats.org/officeDocument/2006/relationships/image" Target="../media/image30.png"/><Relationship Id="rId9" Type="http://schemas.openxmlformats.org/officeDocument/2006/relationships/image" Target="../media/image1.pd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53.jpeg"/><Relationship Id="rId7" Type="http://schemas.openxmlformats.org/officeDocument/2006/relationships/image" Target="../media/image52.jpeg"/><Relationship Id="rId12"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49.jpeg"/><Relationship Id="rId11" Type="http://schemas.openxmlformats.org/officeDocument/2006/relationships/image" Target="../media/image51.jpeg"/><Relationship Id="rId5" Type="http://schemas.openxmlformats.org/officeDocument/2006/relationships/image" Target="../media/image55.jpeg"/><Relationship Id="rId10" Type="http://schemas.openxmlformats.org/officeDocument/2006/relationships/image" Target="../media/image57.jpeg"/><Relationship Id="rId4" Type="http://schemas.openxmlformats.org/officeDocument/2006/relationships/image" Target="../media/image54.jpeg"/><Relationship Id="rId9" Type="http://schemas.openxmlformats.org/officeDocument/2006/relationships/image" Target="../media/image56.jpeg"/></Relationships>
</file>

<file path=ppt/slides/_rels/slide4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31.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47.jpeg"/><Relationship Id="rId4" Type="http://schemas.openxmlformats.org/officeDocument/2006/relationships/image" Target="../media/image58.jpeg"/><Relationship Id="rId9" Type="http://schemas.openxmlformats.org/officeDocument/2006/relationships/image" Target="../media/image57.jpeg"/></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6.jpeg"/><Relationship Id="rId3" Type="http://schemas.openxmlformats.org/officeDocument/2006/relationships/image" Target="../media/image61.png"/><Relationship Id="rId7" Type="http://schemas.openxmlformats.org/officeDocument/2006/relationships/image" Target="../media/image51.jpeg"/><Relationship Id="rId12" Type="http://schemas.openxmlformats.org/officeDocument/2006/relationships/image" Target="../media/image62.pn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55.jpeg"/><Relationship Id="rId11" Type="http://schemas.openxmlformats.org/officeDocument/2006/relationships/image" Target="../media/image47.jpeg"/><Relationship Id="rId5" Type="http://schemas.openxmlformats.org/officeDocument/2006/relationships/image" Target="../media/image59.jpeg"/><Relationship Id="rId15" Type="http://schemas.openxmlformats.org/officeDocument/2006/relationships/image" Target="../media/image57.jpeg"/><Relationship Id="rId10" Type="http://schemas.openxmlformats.org/officeDocument/2006/relationships/image" Target="../media/image52.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63.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3400"/>
            <a:ext cx="9144000" cy="1905000"/>
          </a:xfrm>
        </p:spPr>
        <p:txBody>
          <a:bodyPr>
            <a:noAutofit/>
          </a:bodyPr>
          <a:lstStyle/>
          <a:p>
            <a:r>
              <a:rPr lang="en-US" sz="4800" dirty="0" smtClean="0"/>
              <a:t>Introduction to Clouds and the VSCSE Summer School on Science Clouds</a:t>
            </a:r>
            <a:endParaRPr lang="en-US" sz="4800" b="1" dirty="0"/>
          </a:p>
        </p:txBody>
      </p:sp>
      <p:sp>
        <p:nvSpPr>
          <p:cNvPr id="3" name="Subtitle 2"/>
          <p:cNvSpPr>
            <a:spLocks noGrp="1"/>
          </p:cNvSpPr>
          <p:nvPr>
            <p:ph type="subTitle" idx="1"/>
          </p:nvPr>
        </p:nvSpPr>
        <p:spPr>
          <a:xfrm>
            <a:off x="0" y="2743200"/>
            <a:ext cx="9144000" cy="1295400"/>
          </a:xfrm>
        </p:spPr>
        <p:txBody>
          <a:bodyPr>
            <a:noAutofit/>
          </a:bodyPr>
          <a:lstStyle/>
          <a:p>
            <a:r>
              <a:rPr lang="en-US" sz="2400" dirty="0" smtClean="0">
                <a:solidFill>
                  <a:srgbClr val="7030A0"/>
                </a:solidFill>
              </a:rPr>
              <a:t>Science Cloud Summer School</a:t>
            </a:r>
          </a:p>
          <a:p>
            <a:r>
              <a:rPr lang="en-US" sz="2400" dirty="0" err="1" smtClean="0">
                <a:solidFill>
                  <a:srgbClr val="7030A0"/>
                </a:solidFill>
              </a:rPr>
              <a:t>VSCSE@Indiana</a:t>
            </a:r>
            <a:r>
              <a:rPr lang="en-US" sz="2400" dirty="0" smtClean="0">
                <a:solidFill>
                  <a:srgbClr val="7030A0"/>
                </a:solidFill>
              </a:rPr>
              <a:t> University</a:t>
            </a:r>
            <a:endParaRPr lang="en-US" sz="2400" dirty="0">
              <a:solidFill>
                <a:srgbClr val="7030A0"/>
              </a:solidFill>
            </a:endParaRPr>
          </a:p>
          <a:p>
            <a:r>
              <a:rPr lang="en-US" sz="2400" dirty="0">
                <a:solidFill>
                  <a:srgbClr val="7030A0"/>
                </a:solidFill>
              </a:rPr>
              <a:t>July </a:t>
            </a:r>
            <a:r>
              <a:rPr lang="en-US" sz="2400" dirty="0" smtClean="0">
                <a:solidFill>
                  <a:srgbClr val="7030A0"/>
                </a:solidFill>
              </a:rPr>
              <a:t>30 </a:t>
            </a:r>
            <a:r>
              <a:rPr lang="en-US" sz="2400" dirty="0">
                <a:solidFill>
                  <a:srgbClr val="7030A0"/>
                </a:solidFill>
              </a:rPr>
              <a:t>2012</a:t>
            </a:r>
            <a:endParaRPr lang="it-IT" sz="2400" dirty="0">
              <a:solidFill>
                <a:srgbClr val="7030A0"/>
              </a:solidFill>
            </a:endParaRPr>
          </a:p>
        </p:txBody>
      </p:sp>
      <p:sp>
        <p:nvSpPr>
          <p:cNvPr id="5" name="Subtitle 2"/>
          <p:cNvSpPr txBox="1">
            <a:spLocks/>
          </p:cNvSpPr>
          <p:nvPr/>
        </p:nvSpPr>
        <p:spPr>
          <a:xfrm>
            <a:off x="0" y="4419600"/>
            <a:ext cx="9144000" cy="1600200"/>
          </a:xfrm>
          <a:prstGeom prst="rect">
            <a:avLst/>
          </a:prstGeom>
        </p:spPr>
        <p:txBody>
          <a:bodyPr vert="horz" lIns="91440" tIns="45720" rIns="91440" bIns="45720" rtlCol="0">
            <a:noAutofit/>
          </a:bodyPr>
          <a:lstStyle/>
          <a:p>
            <a:pPr algn="ctr">
              <a:spcBef>
                <a:spcPct val="20000"/>
              </a:spcBef>
              <a:buFont typeface="Arial" pitchFamily="34" charset="0"/>
              <a:buNone/>
              <a:defRPr/>
            </a:pPr>
            <a:r>
              <a:rPr lang="en-US" sz="2000" b="1" dirty="0">
                <a:solidFill>
                  <a:prstClr val="black"/>
                </a:solidFill>
                <a:ea typeface="ＭＳ Ｐゴシック" charset="0"/>
                <a:cs typeface="ＭＳ Ｐゴシック" charset="0"/>
              </a:rPr>
              <a:t>Geoffrey Fox</a:t>
            </a:r>
          </a:p>
          <a:p>
            <a:pPr algn="ctr">
              <a:spcBef>
                <a:spcPct val="20000"/>
              </a:spcBef>
              <a:defRPr/>
            </a:pPr>
            <a:r>
              <a:rPr lang="en-US" sz="2000" dirty="0" smtClean="0">
                <a:solidFill>
                  <a:prstClr val="black"/>
                </a:solidFill>
                <a:hlinkClick r:id="rId3"/>
              </a:rPr>
              <a:t>gcf@indiana.edu</a:t>
            </a:r>
            <a:r>
              <a:rPr lang="en-US" sz="2000" dirty="0" smtClean="0">
                <a:solidFill>
                  <a:prstClr val="black"/>
                </a:solidFill>
              </a:rPr>
              <a:t> </a:t>
            </a:r>
          </a:p>
          <a:p>
            <a:pPr algn="ctr">
              <a:spcBef>
                <a:spcPct val="20000"/>
              </a:spcBef>
              <a:defRPr/>
            </a:pPr>
            <a:r>
              <a:rPr lang="en-US" sz="2000" dirty="0" smtClean="0">
                <a:solidFill>
                  <a:prstClr val="black"/>
                </a:solidFill>
                <a:cs typeface="Times New Roman" pitchFamily="18" charset="0"/>
              </a:rPr>
              <a:t>Informatics, Computing and Physics</a:t>
            </a:r>
          </a:p>
          <a:p>
            <a:pPr algn="ctr">
              <a:spcBef>
                <a:spcPct val="20000"/>
              </a:spcBef>
              <a:defRPr/>
            </a:pPr>
            <a:r>
              <a:rPr lang="en-US" sz="2000" dirty="0" smtClean="0">
                <a:solidFill>
                  <a:prstClr val="black"/>
                </a:solidFill>
                <a:cs typeface="Times New Roman" pitchFamily="18" charset="0"/>
              </a:rPr>
              <a:t>Pervasive Technology Institute</a:t>
            </a:r>
          </a:p>
          <a:p>
            <a:pPr algn="ctr">
              <a:spcBef>
                <a:spcPct val="20000"/>
              </a:spcBef>
              <a:defRPr/>
            </a:pPr>
            <a:r>
              <a:rPr lang="en-US" sz="2000" dirty="0" smtClean="0">
                <a:solidFill>
                  <a:prstClr val="black"/>
                </a:solidFill>
                <a:cs typeface="Times New Roman" pitchFamily="18" charset="0"/>
              </a:rPr>
              <a:t>Indiana </a:t>
            </a:r>
            <a:r>
              <a:rPr lang="en-US" sz="2000" dirty="0">
                <a:solidFill>
                  <a:prstClr val="black"/>
                </a:solidFill>
                <a:cs typeface="Times New Roman" pitchFamily="18" charset="0"/>
              </a:rPr>
              <a:t>University </a:t>
            </a:r>
            <a:r>
              <a:rPr lang="en-US" sz="2000" dirty="0" smtClean="0">
                <a:solidFill>
                  <a:prstClr val="black"/>
                </a:solidFill>
                <a:cs typeface="Times New Roman" pitchFamily="18" charset="0"/>
              </a:rPr>
              <a:t>Bloomington</a:t>
            </a:r>
          </a:p>
        </p:txBody>
      </p:sp>
    </p:spTree>
    <p:extLst>
      <p:ext uri="{BB962C8B-B14F-4D97-AF65-F5344CB8AC3E}">
        <p14:creationId xmlns:p14="http://schemas.microsoft.com/office/powerpoint/2010/main" val="13537702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27214" y="838200"/>
            <a:ext cx="9116786" cy="4572000"/>
          </a:xfrm>
        </p:spPr>
        <p:txBody>
          <a:bodyPr/>
          <a:lstStyle/>
          <a:p>
            <a:r>
              <a:rPr lang="en-US" sz="2800" b="1" dirty="0" smtClean="0"/>
              <a:t>Features from NIST</a:t>
            </a:r>
            <a:r>
              <a:rPr lang="en-US" sz="2800" b="1" dirty="0"/>
              <a:t>: </a:t>
            </a:r>
            <a:endParaRPr lang="en-US" sz="2800" b="1" dirty="0" smtClean="0"/>
          </a:p>
          <a:p>
            <a:pPr lvl="1">
              <a:lnSpc>
                <a:spcPts val="2500"/>
              </a:lnSpc>
            </a:pPr>
            <a:r>
              <a:rPr lang="en-US" dirty="0" smtClean="0"/>
              <a:t>On-demand </a:t>
            </a:r>
            <a:r>
              <a:rPr lang="en-US" dirty="0"/>
              <a:t>service (elastic); </a:t>
            </a:r>
            <a:endParaRPr lang="en-US" dirty="0" smtClean="0"/>
          </a:p>
          <a:p>
            <a:pPr lvl="1">
              <a:lnSpc>
                <a:spcPts val="2500"/>
              </a:lnSpc>
            </a:pPr>
            <a:r>
              <a:rPr lang="en-US" dirty="0" smtClean="0"/>
              <a:t>Broad </a:t>
            </a:r>
            <a:r>
              <a:rPr lang="en-US" dirty="0"/>
              <a:t>network access; </a:t>
            </a:r>
            <a:endParaRPr lang="en-US" dirty="0" smtClean="0"/>
          </a:p>
          <a:p>
            <a:pPr lvl="1">
              <a:lnSpc>
                <a:spcPts val="2500"/>
              </a:lnSpc>
            </a:pPr>
            <a:r>
              <a:rPr lang="en-US" dirty="0" smtClean="0"/>
              <a:t>Resource </a:t>
            </a:r>
            <a:r>
              <a:rPr lang="en-US" dirty="0"/>
              <a:t>pooling; </a:t>
            </a:r>
            <a:endParaRPr lang="en-US" dirty="0" smtClean="0"/>
          </a:p>
          <a:p>
            <a:pPr lvl="1">
              <a:lnSpc>
                <a:spcPts val="2500"/>
              </a:lnSpc>
            </a:pPr>
            <a:r>
              <a:rPr lang="en-US" dirty="0" smtClean="0"/>
              <a:t>Flexible </a:t>
            </a:r>
            <a:r>
              <a:rPr lang="en-US" dirty="0"/>
              <a:t>resource allocation; </a:t>
            </a:r>
            <a:endParaRPr lang="en-US" dirty="0" smtClean="0"/>
          </a:p>
          <a:p>
            <a:pPr lvl="1">
              <a:lnSpc>
                <a:spcPts val="2500"/>
              </a:lnSpc>
            </a:pPr>
            <a:r>
              <a:rPr lang="en-US" dirty="0" smtClean="0"/>
              <a:t>Measured </a:t>
            </a:r>
            <a:r>
              <a:rPr lang="en-US" dirty="0"/>
              <a:t>service</a:t>
            </a:r>
          </a:p>
          <a:p>
            <a:r>
              <a:rPr lang="en-US" sz="2800" b="1" dirty="0"/>
              <a:t>Economies of </a:t>
            </a:r>
            <a:r>
              <a:rPr lang="en-US" sz="2800" b="1" dirty="0" smtClean="0"/>
              <a:t>scale </a:t>
            </a:r>
            <a:r>
              <a:rPr lang="en-US" sz="2800" dirty="0" smtClean="0"/>
              <a:t>in performance and electrical power </a:t>
            </a:r>
            <a:r>
              <a:rPr lang="en-US" sz="2800" b="1" dirty="0" smtClean="0"/>
              <a:t>(Green IT)</a:t>
            </a:r>
            <a:endParaRPr lang="en-US" sz="2800" b="1" dirty="0"/>
          </a:p>
          <a:p>
            <a:r>
              <a:rPr lang="en-US" sz="2800" dirty="0"/>
              <a:t>Powerful new </a:t>
            </a:r>
            <a:r>
              <a:rPr lang="en-US" sz="2800" b="1" dirty="0"/>
              <a:t>software </a:t>
            </a:r>
            <a:r>
              <a:rPr lang="en-US" sz="2800" b="1" dirty="0" smtClean="0"/>
              <a:t>models </a:t>
            </a:r>
          </a:p>
          <a:p>
            <a:pPr lvl="1"/>
            <a:r>
              <a:rPr lang="en-US" b="1" dirty="0" smtClean="0"/>
              <a:t>Platform as a Service </a:t>
            </a:r>
            <a:r>
              <a:rPr lang="en-US" dirty="0" smtClean="0"/>
              <a:t>is not an alternative to </a:t>
            </a:r>
            <a:r>
              <a:rPr lang="en-US" b="1" dirty="0" smtClean="0"/>
              <a:t>Infrastructure as a Service – </a:t>
            </a:r>
            <a:r>
              <a:rPr lang="en-US" dirty="0" smtClean="0"/>
              <a:t>it is instead an incredible valued added</a:t>
            </a:r>
          </a:p>
          <a:p>
            <a:pPr marL="0" indent="0">
              <a:buNone/>
            </a:pPr>
            <a:endParaRPr lang="en-US" sz="36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10</a:t>
            </a:fld>
            <a:endParaRPr lang="en-US"/>
          </a:p>
        </p:txBody>
      </p:sp>
    </p:spTree>
    <p:extLst>
      <p:ext uri="{BB962C8B-B14F-4D97-AF65-F5344CB8AC3E}">
        <p14:creationId xmlns:p14="http://schemas.microsoft.com/office/powerpoint/2010/main" val="804637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The Google </a:t>
            </a:r>
            <a:r>
              <a:rPr lang="en-US" dirty="0" err="1" smtClean="0"/>
              <a:t>gmail</a:t>
            </a:r>
            <a:r>
              <a:rPr lang="en-US" dirty="0" smtClean="0"/>
              <a:t> example</a:t>
            </a:r>
            <a:endParaRPr lang="en-US" dirty="0"/>
          </a:p>
        </p:txBody>
      </p:sp>
      <p:sp>
        <p:nvSpPr>
          <p:cNvPr id="3" name="Content Placeholder 2"/>
          <p:cNvSpPr>
            <a:spLocks noGrp="1"/>
          </p:cNvSpPr>
          <p:nvPr>
            <p:ph idx="1"/>
          </p:nvPr>
        </p:nvSpPr>
        <p:spPr>
          <a:xfrm>
            <a:off x="34962" y="1219200"/>
            <a:ext cx="8991600" cy="1219200"/>
          </a:xfrm>
        </p:spPr>
        <p:txBody>
          <a:bodyPr/>
          <a:lstStyle/>
          <a:p>
            <a:r>
              <a:rPr lang="en-US" sz="2400" dirty="0" smtClean="0">
                <a:hlinkClick r:id="rId2"/>
              </a:rPr>
              <a:t>http://www.google.com/green/pdfs/google-green-computing.pdf</a:t>
            </a:r>
            <a:endParaRPr lang="en-US" sz="2400" dirty="0" smtClean="0"/>
          </a:p>
          <a:p>
            <a:r>
              <a:rPr lang="en-US" sz="2400" dirty="0" smtClean="0"/>
              <a:t>Clouds win by efficient resource use and efficient data centers  </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5586031"/>
              </p:ext>
            </p:extLst>
          </p:nvPr>
        </p:nvGraphicFramePr>
        <p:xfrm>
          <a:off x="22412" y="2362200"/>
          <a:ext cx="8991598" cy="2903750"/>
        </p:xfrm>
        <a:graphic>
          <a:graphicData uri="http://schemas.openxmlformats.org/drawingml/2006/table">
            <a:tbl>
              <a:tblPr firstRow="1" bandRow="1">
                <a:tableStyleId>{073A0DAA-6AF3-43AB-8588-CEC1D06C72B9}</a:tableStyleId>
              </a:tblPr>
              <a:tblGrid>
                <a:gridCol w="1284514"/>
                <a:gridCol w="1284514"/>
                <a:gridCol w="1284514"/>
                <a:gridCol w="1099458"/>
                <a:gridCol w="1524000"/>
                <a:gridCol w="1230084"/>
                <a:gridCol w="1284514"/>
              </a:tblGrid>
              <a:tr h="855722">
                <a:tc>
                  <a:txBody>
                    <a:bodyPr/>
                    <a:lstStyle/>
                    <a:p>
                      <a:pPr algn="ctr"/>
                      <a:r>
                        <a:rPr lang="en-US" dirty="0" smtClean="0"/>
                        <a:t>Business</a:t>
                      </a:r>
                      <a:r>
                        <a:rPr lang="en-US" baseline="0" dirty="0" smtClean="0"/>
                        <a:t> Type</a:t>
                      </a:r>
                      <a:endParaRPr lang="en-US" dirty="0"/>
                    </a:p>
                  </a:txBody>
                  <a:tcPr/>
                </a:tc>
                <a:tc>
                  <a:txBody>
                    <a:bodyPr/>
                    <a:lstStyle/>
                    <a:p>
                      <a:pPr algn="ctr"/>
                      <a:r>
                        <a:rPr lang="en-US" dirty="0" smtClean="0"/>
                        <a:t>Number of users</a:t>
                      </a:r>
                      <a:endParaRPr lang="en-US" dirty="0"/>
                    </a:p>
                  </a:txBody>
                  <a:tcPr/>
                </a:tc>
                <a:tc>
                  <a:txBody>
                    <a:bodyPr/>
                    <a:lstStyle/>
                    <a:p>
                      <a:pPr algn="ctr"/>
                      <a:r>
                        <a:rPr lang="en-US" dirty="0" smtClean="0"/>
                        <a:t># servers</a:t>
                      </a:r>
                      <a:endParaRPr lang="en-US" dirty="0"/>
                    </a:p>
                  </a:txBody>
                  <a:tcPr/>
                </a:tc>
                <a:tc>
                  <a:txBody>
                    <a:bodyPr/>
                    <a:lstStyle/>
                    <a:p>
                      <a:pPr algn="ctr"/>
                      <a:r>
                        <a:rPr lang="en-US" dirty="0" smtClean="0"/>
                        <a:t>IT Power per user</a:t>
                      </a:r>
                      <a:endParaRPr lang="en-US" dirty="0"/>
                    </a:p>
                  </a:txBody>
                  <a:tcPr/>
                </a:tc>
                <a:tc>
                  <a:txBody>
                    <a:bodyPr/>
                    <a:lstStyle/>
                    <a:p>
                      <a:pPr algn="ctr"/>
                      <a:r>
                        <a:rPr lang="en-US" dirty="0" smtClean="0"/>
                        <a:t>PUE (Power Usage effectiveness)</a:t>
                      </a:r>
                      <a:endParaRPr lang="en-US" dirty="0"/>
                    </a:p>
                  </a:txBody>
                  <a:tcPr/>
                </a:tc>
                <a:tc>
                  <a:txBody>
                    <a:bodyPr/>
                    <a:lstStyle/>
                    <a:p>
                      <a:pPr algn="ctr"/>
                      <a:r>
                        <a:rPr lang="en-US" dirty="0" smtClean="0"/>
                        <a:t>Total Power per user</a:t>
                      </a:r>
                      <a:endParaRPr lang="en-US" dirty="0"/>
                    </a:p>
                  </a:txBody>
                  <a:tcPr/>
                </a:tc>
                <a:tc>
                  <a:txBody>
                    <a:bodyPr/>
                    <a:lstStyle/>
                    <a:p>
                      <a:pPr algn="ctr"/>
                      <a:r>
                        <a:rPr lang="en-US" dirty="0" smtClean="0"/>
                        <a:t>Annual Energy per user</a:t>
                      </a:r>
                      <a:endParaRPr lang="en-US" dirty="0"/>
                    </a:p>
                  </a:txBody>
                  <a:tcPr/>
                </a:tc>
              </a:tr>
              <a:tr h="347043">
                <a:tc>
                  <a:txBody>
                    <a:bodyPr/>
                    <a:lstStyle/>
                    <a:p>
                      <a:pPr algn="ctr"/>
                      <a:r>
                        <a:rPr lang="en-US" dirty="0" smtClean="0"/>
                        <a:t>Small</a:t>
                      </a:r>
                      <a:endParaRPr lang="en-US" dirty="0"/>
                    </a:p>
                  </a:txBody>
                  <a:tcPr/>
                </a:tc>
                <a:tc>
                  <a:txBody>
                    <a:bodyPr/>
                    <a:lstStyle/>
                    <a:p>
                      <a:pPr algn="ctr"/>
                      <a:r>
                        <a:rPr lang="en-US" dirty="0" smtClean="0"/>
                        <a:t>50</a:t>
                      </a:r>
                      <a:endParaRPr lang="en-US" dirty="0"/>
                    </a:p>
                  </a:txBody>
                  <a:tcPr/>
                </a:tc>
                <a:tc>
                  <a:txBody>
                    <a:bodyPr/>
                    <a:lstStyle/>
                    <a:p>
                      <a:pPr algn="ctr"/>
                      <a:r>
                        <a:rPr lang="en-US" dirty="0" smtClean="0"/>
                        <a:t>2</a:t>
                      </a:r>
                      <a:endParaRPr lang="en-US" dirty="0"/>
                    </a:p>
                  </a:txBody>
                  <a:tcPr/>
                </a:tc>
                <a:tc>
                  <a:txBody>
                    <a:bodyPr/>
                    <a:lstStyle/>
                    <a:p>
                      <a:pPr algn="ctr"/>
                      <a:r>
                        <a:rPr lang="en-US" dirty="0" smtClean="0"/>
                        <a:t>8W</a:t>
                      </a:r>
                      <a:endParaRPr lang="en-US" dirty="0"/>
                    </a:p>
                  </a:txBody>
                  <a:tcPr/>
                </a:tc>
                <a:tc>
                  <a:txBody>
                    <a:bodyPr/>
                    <a:lstStyle/>
                    <a:p>
                      <a:pPr algn="ctr"/>
                      <a:r>
                        <a:rPr lang="en-US" dirty="0" smtClean="0"/>
                        <a:t>2.5</a:t>
                      </a:r>
                      <a:endParaRPr lang="en-US" dirty="0"/>
                    </a:p>
                  </a:txBody>
                  <a:tcPr/>
                </a:tc>
                <a:tc>
                  <a:txBody>
                    <a:bodyPr/>
                    <a:lstStyle/>
                    <a:p>
                      <a:pPr algn="ctr"/>
                      <a:r>
                        <a:rPr lang="en-US" dirty="0" smtClean="0"/>
                        <a:t>20W</a:t>
                      </a:r>
                      <a:endParaRPr lang="en-US" dirty="0"/>
                    </a:p>
                  </a:txBody>
                  <a:tcPr/>
                </a:tc>
                <a:tc>
                  <a:txBody>
                    <a:bodyPr/>
                    <a:lstStyle/>
                    <a:p>
                      <a:pPr algn="ctr"/>
                      <a:r>
                        <a:rPr lang="en-US" dirty="0" smtClean="0"/>
                        <a:t>175 kWh</a:t>
                      </a:r>
                      <a:endParaRPr lang="en-US" dirty="0"/>
                    </a:p>
                  </a:txBody>
                  <a:tcPr/>
                </a:tc>
              </a:tr>
              <a:tr h="347043">
                <a:tc>
                  <a:txBody>
                    <a:bodyPr/>
                    <a:lstStyle/>
                    <a:p>
                      <a:pPr algn="ctr"/>
                      <a:r>
                        <a:rPr lang="en-US" dirty="0" smtClean="0"/>
                        <a:t>Medium</a:t>
                      </a:r>
                      <a:endParaRPr lang="en-US" dirty="0"/>
                    </a:p>
                  </a:txBody>
                  <a:tcPr/>
                </a:tc>
                <a:tc>
                  <a:txBody>
                    <a:bodyPr/>
                    <a:lstStyle/>
                    <a:p>
                      <a:pPr algn="ctr"/>
                      <a:r>
                        <a:rPr lang="en-US" dirty="0" smtClean="0"/>
                        <a:t>500</a:t>
                      </a:r>
                      <a:endParaRPr lang="en-US" dirty="0"/>
                    </a:p>
                  </a:txBody>
                  <a:tcPr/>
                </a:tc>
                <a:tc>
                  <a:txBody>
                    <a:bodyPr/>
                    <a:lstStyle/>
                    <a:p>
                      <a:pPr algn="ctr"/>
                      <a:r>
                        <a:rPr lang="en-US" dirty="0" smtClean="0"/>
                        <a:t>2</a:t>
                      </a:r>
                      <a:endParaRPr lang="en-US" dirty="0"/>
                    </a:p>
                  </a:txBody>
                  <a:tcPr/>
                </a:tc>
                <a:tc>
                  <a:txBody>
                    <a:bodyPr/>
                    <a:lstStyle/>
                    <a:p>
                      <a:pPr algn="ctr"/>
                      <a:r>
                        <a:rPr lang="en-US" dirty="0" smtClean="0"/>
                        <a:t>1.8W</a:t>
                      </a:r>
                      <a:endParaRPr lang="en-US" dirty="0"/>
                    </a:p>
                  </a:txBody>
                  <a:tcPr/>
                </a:tc>
                <a:tc>
                  <a:txBody>
                    <a:bodyPr/>
                    <a:lstStyle/>
                    <a:p>
                      <a:pPr algn="ctr"/>
                      <a:r>
                        <a:rPr lang="en-US" dirty="0" smtClean="0"/>
                        <a:t>1.8</a:t>
                      </a:r>
                      <a:endParaRPr lang="en-US" dirty="0"/>
                    </a:p>
                  </a:txBody>
                  <a:tcPr/>
                </a:tc>
                <a:tc>
                  <a:txBody>
                    <a:bodyPr/>
                    <a:lstStyle/>
                    <a:p>
                      <a:pPr algn="ctr"/>
                      <a:r>
                        <a:rPr lang="en-US" dirty="0" smtClean="0"/>
                        <a:t>3.2W</a:t>
                      </a:r>
                      <a:endParaRPr lang="en-US" dirty="0"/>
                    </a:p>
                  </a:txBody>
                  <a:tcPr/>
                </a:tc>
                <a:tc>
                  <a:txBody>
                    <a:bodyPr/>
                    <a:lstStyle/>
                    <a:p>
                      <a:pPr algn="ctr"/>
                      <a:r>
                        <a:rPr lang="en-US" dirty="0" smtClean="0"/>
                        <a:t>28.4 kWh</a:t>
                      </a:r>
                      <a:endParaRPr lang="en-US" dirty="0"/>
                    </a:p>
                  </a:txBody>
                  <a:tcPr/>
                </a:tc>
              </a:tr>
              <a:tr h="487680">
                <a:tc>
                  <a:txBody>
                    <a:bodyPr/>
                    <a:lstStyle/>
                    <a:p>
                      <a:pPr algn="ctr"/>
                      <a:r>
                        <a:rPr lang="en-US" dirty="0" smtClean="0"/>
                        <a:t>Large</a:t>
                      </a:r>
                      <a:endParaRPr lang="en-US" dirty="0"/>
                    </a:p>
                  </a:txBody>
                  <a:tcPr/>
                </a:tc>
                <a:tc>
                  <a:txBody>
                    <a:bodyPr/>
                    <a:lstStyle/>
                    <a:p>
                      <a:pPr algn="ctr"/>
                      <a:r>
                        <a:rPr lang="en-US" dirty="0" smtClean="0"/>
                        <a:t>10000</a:t>
                      </a:r>
                      <a:endParaRPr lang="en-US" dirty="0"/>
                    </a:p>
                  </a:txBody>
                  <a:tcPr/>
                </a:tc>
                <a:tc>
                  <a:txBody>
                    <a:bodyPr/>
                    <a:lstStyle/>
                    <a:p>
                      <a:pPr algn="ctr"/>
                      <a:r>
                        <a:rPr lang="en-US" dirty="0" smtClean="0"/>
                        <a:t>12</a:t>
                      </a:r>
                      <a:endParaRPr lang="en-US" dirty="0"/>
                    </a:p>
                  </a:txBody>
                  <a:tcPr/>
                </a:tc>
                <a:tc>
                  <a:txBody>
                    <a:bodyPr/>
                    <a:lstStyle/>
                    <a:p>
                      <a:pPr algn="ctr"/>
                      <a:r>
                        <a:rPr lang="en-US" dirty="0" smtClean="0"/>
                        <a:t>0.54W</a:t>
                      </a:r>
                      <a:endParaRPr lang="en-US" dirty="0"/>
                    </a:p>
                  </a:txBody>
                  <a:tcPr/>
                </a:tc>
                <a:tc>
                  <a:txBody>
                    <a:bodyPr/>
                    <a:lstStyle/>
                    <a:p>
                      <a:pPr algn="ctr"/>
                      <a:r>
                        <a:rPr lang="en-US" dirty="0" smtClean="0"/>
                        <a:t>1.6</a:t>
                      </a:r>
                      <a:endParaRPr lang="en-US" dirty="0"/>
                    </a:p>
                  </a:txBody>
                  <a:tcPr/>
                </a:tc>
                <a:tc>
                  <a:txBody>
                    <a:bodyPr/>
                    <a:lstStyle/>
                    <a:p>
                      <a:pPr algn="ctr"/>
                      <a:r>
                        <a:rPr lang="en-US" dirty="0" smtClean="0"/>
                        <a:t>0.9W</a:t>
                      </a:r>
                      <a:endParaRPr lang="en-US" dirty="0"/>
                    </a:p>
                  </a:txBody>
                  <a:tcPr/>
                </a:tc>
                <a:tc>
                  <a:txBody>
                    <a:bodyPr/>
                    <a:lstStyle/>
                    <a:p>
                      <a:pPr algn="ctr"/>
                      <a:r>
                        <a:rPr lang="en-US" dirty="0" smtClean="0"/>
                        <a:t>7.6 kWh</a:t>
                      </a:r>
                      <a:endParaRPr lang="en-US" dirty="0"/>
                    </a:p>
                  </a:txBody>
                  <a:tcPr/>
                </a:tc>
              </a:tr>
              <a:tr h="770150">
                <a:tc>
                  <a:txBody>
                    <a:bodyPr/>
                    <a:lstStyle/>
                    <a:p>
                      <a:pPr algn="ctr"/>
                      <a:r>
                        <a:rPr lang="en-US" dirty="0" smtClean="0">
                          <a:solidFill>
                            <a:srgbClr val="FF0000"/>
                          </a:solidFill>
                        </a:rPr>
                        <a:t>Gmail (Cloud)</a:t>
                      </a:r>
                      <a:endParaRPr lang="en-US" dirty="0">
                        <a:solidFill>
                          <a:srgbClr val="FF0000"/>
                        </a:solidFill>
                      </a:endParaRPr>
                    </a:p>
                  </a:txBody>
                  <a:tcPr/>
                </a:tc>
                <a:tc>
                  <a:txBody>
                    <a:bodyPr/>
                    <a:lstStyle/>
                    <a:p>
                      <a:pPr algn="ctr"/>
                      <a:r>
                        <a:rPr lang="en-US" sz="2400" b="1" dirty="0" smtClean="0">
                          <a:solidFill>
                            <a:srgbClr val="FF0000"/>
                          </a:solidFill>
                          <a:sym typeface="Symbol"/>
                        </a:rPr>
                        <a:t></a:t>
                      </a:r>
                      <a:endParaRPr lang="en-US" sz="2400" b="1" dirty="0">
                        <a:solidFill>
                          <a:srgbClr val="FF000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dirty="0" smtClean="0">
                          <a:solidFill>
                            <a:srgbClr val="FF0000"/>
                          </a:solidFill>
                          <a:sym typeface="Symbol"/>
                        </a:rPr>
                        <a:t></a:t>
                      </a:r>
                      <a:endParaRPr lang="en-US" sz="2400" b="1" dirty="0" smtClean="0">
                        <a:solidFill>
                          <a:srgbClr val="FF0000"/>
                        </a:solidFill>
                      </a:endParaRPr>
                    </a:p>
                  </a:txBody>
                  <a:tcPr/>
                </a:tc>
                <a:tc>
                  <a:txBody>
                    <a:bodyPr/>
                    <a:lstStyle/>
                    <a:p>
                      <a:pPr algn="ctr"/>
                      <a:r>
                        <a:rPr lang="en-US" dirty="0" smtClean="0">
                          <a:solidFill>
                            <a:srgbClr val="FF0000"/>
                          </a:solidFill>
                        </a:rPr>
                        <a:t>&lt; 0.22W</a:t>
                      </a:r>
                      <a:endParaRPr lang="en-US" dirty="0">
                        <a:solidFill>
                          <a:srgbClr val="FF0000"/>
                        </a:solidFill>
                      </a:endParaRPr>
                    </a:p>
                  </a:txBody>
                  <a:tcPr/>
                </a:tc>
                <a:tc>
                  <a:txBody>
                    <a:bodyPr/>
                    <a:lstStyle/>
                    <a:p>
                      <a:pPr algn="ctr"/>
                      <a:r>
                        <a:rPr lang="en-US" dirty="0" smtClean="0">
                          <a:solidFill>
                            <a:srgbClr val="FF0000"/>
                          </a:solidFill>
                        </a:rPr>
                        <a:t>1.16</a:t>
                      </a:r>
                      <a:endParaRPr lang="en-US" dirty="0">
                        <a:solidFill>
                          <a:srgbClr val="FF0000"/>
                        </a:solidFill>
                      </a:endParaRPr>
                    </a:p>
                  </a:txBody>
                  <a:tcPr/>
                </a:tc>
                <a:tc>
                  <a:txBody>
                    <a:bodyPr/>
                    <a:lstStyle/>
                    <a:p>
                      <a:pPr algn="ctr"/>
                      <a:r>
                        <a:rPr lang="en-US" dirty="0" smtClean="0">
                          <a:solidFill>
                            <a:srgbClr val="FF0000"/>
                          </a:solidFill>
                        </a:rPr>
                        <a:t>&lt; 0.25W</a:t>
                      </a:r>
                      <a:endParaRPr lang="en-US" dirty="0">
                        <a:solidFill>
                          <a:srgbClr val="FF0000"/>
                        </a:solidFill>
                      </a:endParaRPr>
                    </a:p>
                  </a:txBody>
                  <a:tcPr/>
                </a:tc>
                <a:tc>
                  <a:txBody>
                    <a:bodyPr/>
                    <a:lstStyle/>
                    <a:p>
                      <a:pPr algn="ctr"/>
                      <a:r>
                        <a:rPr lang="en-US" dirty="0" smtClean="0">
                          <a:solidFill>
                            <a:srgbClr val="FF0000"/>
                          </a:solidFill>
                        </a:rPr>
                        <a:t>&lt; 2.2 kWh</a:t>
                      </a:r>
                      <a:endParaRPr lang="en-US" dirty="0">
                        <a:solidFill>
                          <a:srgbClr val="FF0000"/>
                        </a:solidFill>
                      </a:endParaRPr>
                    </a:p>
                  </a:txBody>
                  <a:tcPr/>
                </a:tc>
              </a:tr>
            </a:tbl>
          </a:graphicData>
        </a:graphic>
      </p:graphicFrame>
    </p:spTree>
    <p:extLst>
      <p:ext uri="{BB962C8B-B14F-4D97-AF65-F5344CB8AC3E}">
        <p14:creationId xmlns:p14="http://schemas.microsoft.com/office/powerpoint/2010/main" val="3618351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7322" y="47020"/>
            <a:ext cx="9144000" cy="6808803"/>
            <a:chOff x="-1524000" y="1418353"/>
            <a:chExt cx="9144000" cy="6808803"/>
          </a:xfrm>
        </p:grpSpPr>
        <p:grpSp>
          <p:nvGrpSpPr>
            <p:cNvPr id="15" name="Group 14"/>
            <p:cNvGrpSpPr/>
            <p:nvPr/>
          </p:nvGrpSpPr>
          <p:grpSpPr>
            <a:xfrm>
              <a:off x="-1524000" y="1418353"/>
              <a:ext cx="9144000" cy="6808803"/>
              <a:chOff x="-29547" y="17106"/>
              <a:chExt cx="9144000" cy="6808803"/>
            </a:xfrm>
          </p:grpSpPr>
          <p:pic>
            <p:nvPicPr>
              <p:cNvPr id="322562" name="Picture 2"/>
              <p:cNvPicPr>
                <a:picLocks noChangeAspect="1" noChangeArrowheads="1"/>
              </p:cNvPicPr>
              <p:nvPr/>
            </p:nvPicPr>
            <p:blipFill>
              <a:blip r:embed="rId3" cstate="print"/>
              <a:srcRect/>
              <a:stretch>
                <a:fillRect/>
              </a:stretch>
            </p:blipFill>
            <p:spPr bwMode="auto">
              <a:xfrm>
                <a:off x="-29547" y="17106"/>
                <a:ext cx="9144000" cy="6808803"/>
              </a:xfrm>
              <a:prstGeom prst="rect">
                <a:avLst/>
              </a:prstGeom>
              <a:noFill/>
              <a:ln w="9525">
                <a:noFill/>
                <a:miter lim="800000"/>
                <a:headEnd/>
                <a:tailEnd/>
              </a:ln>
            </p:spPr>
          </p:pic>
          <p:sp>
            <p:nvSpPr>
              <p:cNvPr id="23" name="Left Arrow 22"/>
              <p:cNvSpPr/>
              <p:nvPr/>
            </p:nvSpPr>
            <p:spPr>
              <a:xfrm rot="458922" flipV="1">
                <a:off x="4082642" y="170534"/>
                <a:ext cx="978716" cy="500017"/>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Left Arrow 23"/>
              <p:cNvSpPr/>
              <p:nvPr/>
            </p:nvSpPr>
            <p:spPr>
              <a:xfrm rot="21310827" flipV="1">
                <a:off x="4439118" y="1027066"/>
                <a:ext cx="988237" cy="506208"/>
              </a:xfrm>
              <a:prstGeom prst="leftArrow">
                <a:avLst/>
              </a:prstGeom>
              <a:solidFill>
                <a:srgbClr val="92D05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 name="TextBox 3"/>
            <p:cNvSpPr txBox="1"/>
            <p:nvPr/>
          </p:nvSpPr>
          <p:spPr>
            <a:xfrm>
              <a:off x="4267200" y="1891937"/>
              <a:ext cx="3047437" cy="923330"/>
            </a:xfrm>
            <a:prstGeom prst="rect">
              <a:avLst/>
            </a:prstGeom>
            <a:noFill/>
          </p:spPr>
          <p:txBody>
            <a:bodyPr wrap="none" rtlCol="0">
              <a:spAutoFit/>
            </a:bodyPr>
            <a:lstStyle/>
            <a:p>
              <a:r>
                <a:rPr lang="en-US" dirty="0" smtClean="0">
                  <a:solidFill>
                    <a:prstClr val="black"/>
                  </a:solidFill>
                </a:rPr>
                <a:t>Gartner 2009 Hype Curve</a:t>
              </a:r>
            </a:p>
            <a:p>
              <a:r>
                <a:rPr lang="en-US" dirty="0" smtClean="0">
                  <a:solidFill>
                    <a:srgbClr val="FF0000"/>
                  </a:solidFill>
                </a:rPr>
                <a:t>Clouds, Web2.0, Green IT</a:t>
              </a:r>
            </a:p>
            <a:p>
              <a:r>
                <a:rPr lang="en-US" dirty="0" smtClean="0">
                  <a:solidFill>
                    <a:srgbClr val="FF0000"/>
                  </a:solidFill>
                </a:rPr>
                <a:t>Service Oriented Architectures</a:t>
              </a:r>
            </a:p>
          </p:txBody>
        </p:sp>
      </p:grpSp>
      <p:sp>
        <p:nvSpPr>
          <p:cNvPr id="2" name="Title 1"/>
          <p:cNvSpPr>
            <a:spLocks noGrp="1"/>
          </p:cNvSpPr>
          <p:nvPr>
            <p:ph type="title"/>
          </p:nvPr>
        </p:nvSpPr>
        <p:spPr/>
        <p:txBody>
          <a:bodyPr/>
          <a:lstStyle/>
          <a:p>
            <a:endParaRPr lang="en-US" dirty="0"/>
          </a:p>
        </p:txBody>
      </p:sp>
      <p:sp>
        <p:nvSpPr>
          <p:cNvPr id="5" name="5-Point Star 4"/>
          <p:cNvSpPr/>
          <p:nvPr/>
        </p:nvSpPr>
        <p:spPr>
          <a:xfrm>
            <a:off x="2286000" y="762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5-Point Star 6"/>
          <p:cNvSpPr/>
          <p:nvPr/>
        </p:nvSpPr>
        <p:spPr>
          <a:xfrm>
            <a:off x="6096000" y="2819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5-Point Star 8"/>
          <p:cNvSpPr/>
          <p:nvPr/>
        </p:nvSpPr>
        <p:spPr>
          <a:xfrm>
            <a:off x="4419600" y="3581400"/>
            <a:ext cx="304800" cy="3048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18"/>
          <p:cNvGrpSpPr/>
          <p:nvPr/>
        </p:nvGrpSpPr>
        <p:grpSpPr>
          <a:xfrm>
            <a:off x="0" y="76200"/>
            <a:ext cx="9144000" cy="6096000"/>
            <a:chOff x="0" y="0"/>
            <a:chExt cx="9144000" cy="6096000"/>
          </a:xfrm>
        </p:grpSpPr>
        <p:pic>
          <p:nvPicPr>
            <p:cNvPr id="108546" name="Picture 2" descr="http://weareorganizedchaos.com/wp-content/uploads/2010/08/Gartner-Hype-Cycle-Emerging-Technology-2010.jpg"/>
            <p:cNvPicPr>
              <a:picLocks noChangeAspect="1" noChangeArrowheads="1"/>
            </p:cNvPicPr>
            <p:nvPr/>
          </p:nvPicPr>
          <p:blipFill>
            <a:blip r:embed="rId4" cstate="print"/>
            <a:srcRect r="10000" b="6412"/>
            <a:stretch>
              <a:fillRect/>
            </a:stretch>
          </p:blipFill>
          <p:spPr bwMode="auto">
            <a:xfrm>
              <a:off x="0" y="0"/>
              <a:ext cx="9144000" cy="6096000"/>
            </a:xfrm>
            <a:prstGeom prst="rect">
              <a:avLst/>
            </a:prstGeom>
            <a:noFill/>
          </p:spPr>
        </p:pic>
        <p:sp>
          <p:nvSpPr>
            <p:cNvPr id="18" name="Left Arrow 17"/>
            <p:cNvSpPr/>
            <p:nvPr/>
          </p:nvSpPr>
          <p:spPr>
            <a:xfrm flipV="1">
              <a:off x="5181600" y="60960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1" name="Group 10"/>
          <p:cNvGrpSpPr/>
          <p:nvPr/>
        </p:nvGrpSpPr>
        <p:grpSpPr>
          <a:xfrm>
            <a:off x="10886" y="81232"/>
            <a:ext cx="9144000" cy="6834674"/>
            <a:chOff x="2428" y="49197"/>
            <a:chExt cx="9144000" cy="6858000"/>
          </a:xfrm>
        </p:grpSpPr>
        <p:pic>
          <p:nvPicPr>
            <p:cNvPr id="1026" name="Picture 2" descr="http://www.gartner.com/hc/images/215650_00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8" y="49197"/>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Left Arrow 18"/>
            <p:cNvSpPr/>
            <p:nvPr/>
          </p:nvSpPr>
          <p:spPr>
            <a:xfrm rot="540000" flipV="1">
              <a:off x="5020171" y="809919"/>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Left Arrow 19"/>
            <p:cNvSpPr/>
            <p:nvPr/>
          </p:nvSpPr>
          <p:spPr>
            <a:xfrm rot="21180000" flipV="1">
              <a:off x="5152745" y="211710"/>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Left Arrow 20"/>
            <p:cNvSpPr/>
            <p:nvPr/>
          </p:nvSpPr>
          <p:spPr>
            <a:xfrm rot="-1320000" flipV="1">
              <a:off x="4997041" y="2939486"/>
              <a:ext cx="978716" cy="533400"/>
            </a:xfrm>
            <a:prstGeom prst="leftArrow">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57201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Cloud 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13</a:t>
            </a:fld>
            <a:endParaRPr lang="en-US"/>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42463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0" y="-76200"/>
            <a:ext cx="9144000" cy="838200"/>
          </a:xfrm>
        </p:spPr>
        <p:txBody>
          <a:bodyPr/>
          <a:lstStyle/>
          <a:p>
            <a:r>
              <a:rPr lang="en-US" sz="3600" dirty="0" smtClean="0"/>
              <a:t>Clouds as Cost Effective Data Centers</a:t>
            </a:r>
          </a:p>
        </p:txBody>
      </p:sp>
      <p:sp>
        <p:nvSpPr>
          <p:cNvPr id="4" name="Slide Number Placeholder 3"/>
          <p:cNvSpPr>
            <a:spLocks noGrp="1"/>
          </p:cNvSpPr>
          <p:nvPr>
            <p:ph type="sldNum" sz="quarter" idx="12"/>
          </p:nvPr>
        </p:nvSpPr>
        <p:spPr/>
        <p:txBody>
          <a:bodyPr/>
          <a:lstStyle/>
          <a:p>
            <a:pPr algn="r" rtl="0" fontAlgn="base">
              <a:spcBef>
                <a:spcPct val="0"/>
              </a:spcBef>
              <a:spcAft>
                <a:spcPct val="0"/>
              </a:spcAft>
              <a:defRPr/>
            </a:pPr>
            <a:fld id="{6FCC8C1C-C7DF-4071-8522-5AB5116975BF}" type="slidenum">
              <a:rPr lang="en-US" sz="1000" kern="1200">
                <a:solidFill>
                  <a:srgbClr val="FFFFFF"/>
                </a:solidFill>
                <a:effectLst>
                  <a:outerShdw blurRad="38100" dist="38100" dir="2700000" algn="tl">
                    <a:srgbClr val="000000"/>
                  </a:outerShdw>
                </a:effectLst>
                <a:latin typeface="Verdana" pitchFamily="34" charset="0"/>
                <a:ea typeface="+mn-ea"/>
                <a:cs typeface="+mn-cs"/>
              </a:rPr>
              <a:pPr algn="r" rtl="0" fontAlgn="base">
                <a:spcBef>
                  <a:spcPct val="0"/>
                </a:spcBef>
                <a:spcAft>
                  <a:spcPct val="0"/>
                </a:spcAft>
                <a:defRPr/>
              </a:pPr>
              <a:t>14</a:t>
            </a:fld>
            <a:endParaRPr lang="en-US" sz="1000" kern="1200" dirty="0">
              <a:solidFill>
                <a:srgbClr val="FFFFFF"/>
              </a:solidFill>
              <a:effectLst>
                <a:outerShdw blurRad="38100" dist="38100" dir="2700000" algn="tl">
                  <a:srgbClr val="000000"/>
                </a:outerShdw>
              </a:effectLst>
              <a:latin typeface="Verdana" pitchFamily="34" charset="0"/>
              <a:ea typeface="+mn-ea"/>
              <a:cs typeface="+mn-cs"/>
            </a:endParaRPr>
          </a:p>
        </p:txBody>
      </p:sp>
      <p:pic>
        <p:nvPicPr>
          <p:cNvPr id="273411" name="Picture 3"/>
          <p:cNvPicPr>
            <a:picLocks noChangeAspect="1" noChangeArrowheads="1"/>
          </p:cNvPicPr>
          <p:nvPr/>
        </p:nvPicPr>
        <p:blipFill>
          <a:blip r:embed="rId3" cstate="print"/>
          <a:srcRect/>
          <a:stretch>
            <a:fillRect/>
          </a:stretch>
        </p:blipFill>
        <p:spPr bwMode="auto">
          <a:xfrm>
            <a:off x="32657" y="4114800"/>
            <a:ext cx="4693065" cy="2715986"/>
          </a:xfrm>
          <a:prstGeom prst="rect">
            <a:avLst/>
          </a:prstGeom>
          <a:noFill/>
          <a:ln w="9525">
            <a:noFill/>
            <a:miter lim="800000"/>
            <a:headEnd/>
            <a:tailEnd/>
          </a:ln>
          <a:effectLst/>
        </p:spPr>
      </p:pic>
      <p:sp>
        <p:nvSpPr>
          <p:cNvPr id="64515" name="Content Placeholder 2"/>
          <p:cNvSpPr>
            <a:spLocks noGrp="1"/>
          </p:cNvSpPr>
          <p:nvPr>
            <p:ph idx="1"/>
          </p:nvPr>
        </p:nvSpPr>
        <p:spPr>
          <a:xfrm>
            <a:off x="0" y="685800"/>
            <a:ext cx="6096000" cy="3257550"/>
          </a:xfrm>
        </p:spPr>
        <p:txBody>
          <a:bodyPr>
            <a:normAutofit/>
          </a:bodyPr>
          <a:lstStyle/>
          <a:p>
            <a:r>
              <a:rPr lang="en-US" sz="2400" dirty="0" smtClean="0"/>
              <a:t>Clouds can be considered as just the best biggest data centers</a:t>
            </a:r>
          </a:p>
          <a:p>
            <a:r>
              <a:rPr lang="en-US" sz="2400" b="1" dirty="0" smtClean="0"/>
              <a:t>Right</a:t>
            </a:r>
            <a:r>
              <a:rPr lang="en-US" sz="2400" dirty="0" smtClean="0"/>
              <a:t> is 2 </a:t>
            </a:r>
            <a:r>
              <a:rPr lang="en-US" sz="2400" dirty="0"/>
              <a:t>Google warehouses of computers on the banks of the Columbia River, in The </a:t>
            </a:r>
            <a:r>
              <a:rPr lang="en-US" sz="2400" dirty="0" err="1"/>
              <a:t>Dalles</a:t>
            </a:r>
            <a:r>
              <a:rPr lang="en-US" sz="2400" dirty="0"/>
              <a:t>, </a:t>
            </a:r>
            <a:r>
              <a:rPr lang="en-US" sz="2400" dirty="0" smtClean="0"/>
              <a:t>Oregon</a:t>
            </a:r>
          </a:p>
          <a:p>
            <a:r>
              <a:rPr lang="en-US" sz="2400" b="1" dirty="0" smtClean="0"/>
              <a:t>Left</a:t>
            </a:r>
            <a:r>
              <a:rPr lang="en-US" sz="2400" dirty="0" smtClean="0"/>
              <a:t> is shipping container (each with 200-1000 servers) model used in Microsoft Chicago data center holding 150-220</a:t>
            </a:r>
            <a:endParaRPr lang="en-US" sz="2400" dirty="0"/>
          </a:p>
          <a:p>
            <a:endParaRPr lang="en-US" sz="2400" dirty="0" smtClean="0"/>
          </a:p>
        </p:txBody>
      </p:sp>
      <p:pic>
        <p:nvPicPr>
          <p:cNvPr id="7" name="Picture 3"/>
          <p:cNvPicPr>
            <a:picLocks noChangeAspect="1" noChangeArrowheads="1"/>
          </p:cNvPicPr>
          <p:nvPr/>
        </p:nvPicPr>
        <p:blipFill>
          <a:blip r:embed="rId4" cstate="print"/>
          <a:srcRect/>
          <a:stretch>
            <a:fillRect/>
          </a:stretch>
        </p:blipFill>
        <p:spPr bwMode="auto">
          <a:xfrm>
            <a:off x="4667250" y="3943350"/>
            <a:ext cx="4476750" cy="2914650"/>
          </a:xfrm>
          <a:prstGeom prst="rect">
            <a:avLst/>
          </a:prstGeom>
          <a:noFill/>
          <a:ln w="9525">
            <a:noFill/>
            <a:miter lim="800000"/>
            <a:headEnd/>
            <a:tailEnd/>
          </a:ln>
          <a:effectLst/>
        </p:spPr>
      </p:pic>
      <p:graphicFrame>
        <p:nvGraphicFramePr>
          <p:cNvPr id="8" name="Table 7"/>
          <p:cNvGraphicFramePr>
            <a:graphicFrameLocks noGrp="1"/>
          </p:cNvGraphicFramePr>
          <p:nvPr>
            <p:extLst>
              <p:ext uri="{D42A27DB-BD31-4B8C-83A1-F6EECF244321}">
                <p14:modId xmlns:p14="http://schemas.microsoft.com/office/powerpoint/2010/main" val="991690230"/>
              </p:ext>
            </p:extLst>
          </p:nvPr>
        </p:nvGraphicFramePr>
        <p:xfrm>
          <a:off x="6125822" y="609600"/>
          <a:ext cx="2971801" cy="3108960"/>
        </p:xfrm>
        <a:graphic>
          <a:graphicData uri="http://schemas.openxmlformats.org/drawingml/2006/table">
            <a:tbl>
              <a:tblPr firstRow="1" bandRow="1">
                <a:tableStyleId>{5C22544A-7EE6-4342-B048-85BDC9FD1C3A}</a:tableStyleId>
              </a:tblPr>
              <a:tblGrid>
                <a:gridCol w="780098"/>
                <a:gridCol w="780098"/>
                <a:gridCol w="817245"/>
                <a:gridCol w="594360"/>
              </a:tblGrid>
              <a:tr h="671115">
                <a:tc>
                  <a:txBody>
                    <a:bodyPr/>
                    <a:lstStyle/>
                    <a:p>
                      <a:r>
                        <a:rPr lang="en-US" sz="1200" dirty="0" smtClean="0"/>
                        <a:t>Data Center Part</a:t>
                      </a:r>
                      <a:endParaRPr lang="en-US" sz="1200" dirty="0"/>
                    </a:p>
                  </a:txBody>
                  <a:tcPr/>
                </a:tc>
                <a:tc>
                  <a:txBody>
                    <a:bodyPr/>
                    <a:lstStyle/>
                    <a:p>
                      <a:r>
                        <a:rPr lang="en-US" sz="1200" dirty="0" smtClean="0"/>
                        <a:t>Cost in small-sized</a:t>
                      </a:r>
                      <a:r>
                        <a:rPr lang="en-US" sz="1200" baseline="0" dirty="0" smtClean="0"/>
                        <a:t> Data Center</a:t>
                      </a:r>
                      <a:endParaRPr lang="en-US" sz="1200" dirty="0"/>
                    </a:p>
                  </a:txBody>
                  <a:tcPr/>
                </a:tc>
                <a:tc>
                  <a:txBody>
                    <a:bodyPr/>
                    <a:lstStyle/>
                    <a:p>
                      <a:r>
                        <a:rPr lang="en-US" sz="1200" dirty="0" smtClean="0"/>
                        <a:t>Cost in Large</a:t>
                      </a:r>
                      <a:r>
                        <a:rPr lang="en-US" sz="1200" baseline="0" dirty="0" smtClean="0"/>
                        <a:t> Data Center</a:t>
                      </a:r>
                      <a:endParaRPr lang="en-US" sz="1200" dirty="0"/>
                    </a:p>
                  </a:txBody>
                  <a:tcPr/>
                </a:tc>
                <a:tc>
                  <a:txBody>
                    <a:bodyPr/>
                    <a:lstStyle/>
                    <a:p>
                      <a:r>
                        <a:rPr lang="en-US" sz="1200" dirty="0" smtClean="0"/>
                        <a:t>Ratio</a:t>
                      </a:r>
                      <a:endParaRPr lang="en-US" sz="1200" dirty="0"/>
                    </a:p>
                  </a:txBody>
                  <a:tcPr/>
                </a:tc>
              </a:tr>
              <a:tr h="516243">
                <a:tc>
                  <a:txBody>
                    <a:bodyPr/>
                    <a:lstStyle/>
                    <a:p>
                      <a:r>
                        <a:rPr lang="en-US" sz="1200" dirty="0" smtClean="0"/>
                        <a:t>Network</a:t>
                      </a:r>
                      <a:endParaRPr lang="en-US" sz="1200" dirty="0"/>
                    </a:p>
                  </a:txBody>
                  <a:tcPr/>
                </a:tc>
                <a:tc>
                  <a:txBody>
                    <a:bodyPr/>
                    <a:lstStyle/>
                    <a:p>
                      <a:r>
                        <a:rPr lang="en-US" sz="1200" dirty="0" smtClean="0"/>
                        <a:t>$95 per Mbps/</a:t>
                      </a:r>
                    </a:p>
                    <a:p>
                      <a:r>
                        <a:rPr lang="en-US" sz="1200" dirty="0" smtClean="0"/>
                        <a:t>month</a:t>
                      </a:r>
                      <a:endParaRPr lang="en-US" sz="1200" dirty="0"/>
                    </a:p>
                  </a:txBody>
                  <a:tcPr/>
                </a:tc>
                <a:tc>
                  <a:txBody>
                    <a:bodyPr/>
                    <a:lstStyle/>
                    <a:p>
                      <a:r>
                        <a:rPr lang="en-US" sz="1200" dirty="0" smtClean="0"/>
                        <a:t>$13 per</a:t>
                      </a:r>
                      <a:r>
                        <a:rPr lang="en-US" sz="1200" baseline="0" dirty="0" smtClean="0"/>
                        <a:t> </a:t>
                      </a:r>
                      <a:r>
                        <a:rPr lang="en-US" sz="1200" dirty="0" smtClean="0"/>
                        <a:t>Mbps/</a:t>
                      </a:r>
                    </a:p>
                    <a:p>
                      <a:r>
                        <a:rPr lang="en-US" sz="1200" dirty="0" smtClean="0"/>
                        <a:t>month</a:t>
                      </a:r>
                      <a:endParaRPr lang="en-US" sz="1200" dirty="0"/>
                    </a:p>
                  </a:txBody>
                  <a:tcPr/>
                </a:tc>
                <a:tc>
                  <a:txBody>
                    <a:bodyPr/>
                    <a:lstStyle/>
                    <a:p>
                      <a:r>
                        <a:rPr lang="en-US" sz="1200" dirty="0" smtClean="0"/>
                        <a:t>   7.1</a:t>
                      </a:r>
                      <a:endParaRPr lang="en-US" sz="1200" dirty="0"/>
                    </a:p>
                  </a:txBody>
                  <a:tcPr/>
                </a:tc>
              </a:tr>
              <a:tr h="516243">
                <a:tc>
                  <a:txBody>
                    <a:bodyPr/>
                    <a:lstStyle/>
                    <a:p>
                      <a:r>
                        <a:rPr lang="en-US" sz="1200" dirty="0" smtClean="0"/>
                        <a:t>Storage</a:t>
                      </a:r>
                    </a:p>
                  </a:txBody>
                  <a:tcPr/>
                </a:tc>
                <a:tc>
                  <a:txBody>
                    <a:bodyPr/>
                    <a:lstStyle/>
                    <a:p>
                      <a:r>
                        <a:rPr lang="en-US" sz="1200" dirty="0" smtClean="0"/>
                        <a:t>$2.20 per GB/</a:t>
                      </a:r>
                    </a:p>
                    <a:p>
                      <a:r>
                        <a:rPr lang="en-US" sz="1200" dirty="0" smtClean="0"/>
                        <a:t>month</a:t>
                      </a:r>
                      <a:endParaRPr lang="en-US" sz="1200" dirty="0"/>
                    </a:p>
                  </a:txBody>
                  <a:tcPr/>
                </a:tc>
                <a:tc>
                  <a:txBody>
                    <a:bodyPr/>
                    <a:lstStyle/>
                    <a:p>
                      <a:r>
                        <a:rPr lang="en-US" sz="1200" dirty="0" smtClean="0"/>
                        <a:t>$0.40 per GB/</a:t>
                      </a:r>
                    </a:p>
                    <a:p>
                      <a:r>
                        <a:rPr lang="en-US" sz="1200" dirty="0" smtClean="0"/>
                        <a:t>month</a:t>
                      </a:r>
                      <a:endParaRPr lang="en-US" sz="1200" dirty="0"/>
                    </a:p>
                  </a:txBody>
                  <a:tcPr/>
                </a:tc>
                <a:tc>
                  <a:txBody>
                    <a:bodyPr/>
                    <a:lstStyle/>
                    <a:p>
                      <a:r>
                        <a:rPr lang="en-US" sz="1200" dirty="0" smtClean="0"/>
                        <a:t>   5.7</a:t>
                      </a:r>
                      <a:endParaRPr lang="en-US" sz="1200" dirty="0"/>
                    </a:p>
                  </a:txBody>
                  <a:tcPr/>
                </a:tc>
              </a:tr>
              <a:tr h="671115">
                <a:tc>
                  <a:txBody>
                    <a:bodyPr/>
                    <a:lstStyle/>
                    <a:p>
                      <a:r>
                        <a:rPr lang="en-US" sz="1200" dirty="0" smtClean="0"/>
                        <a:t>Administration</a:t>
                      </a:r>
                      <a:endParaRPr lang="en-US" sz="1200" dirty="0"/>
                    </a:p>
                  </a:txBody>
                  <a:tcPr/>
                </a:tc>
                <a:tc>
                  <a:txBody>
                    <a:bodyPr/>
                    <a:lstStyle/>
                    <a:p>
                      <a:r>
                        <a:rPr lang="en-US" sz="1200" dirty="0" smtClean="0"/>
                        <a:t>~140 servers/</a:t>
                      </a:r>
                    </a:p>
                    <a:p>
                      <a:r>
                        <a:rPr lang="en-US" sz="1200" dirty="0" smtClean="0"/>
                        <a:t>Administrator</a:t>
                      </a:r>
                      <a:endParaRPr lang="en-US" sz="1200" dirty="0"/>
                    </a:p>
                  </a:txBody>
                  <a:tcPr/>
                </a:tc>
                <a:tc>
                  <a:txBody>
                    <a:bodyPr/>
                    <a:lstStyle/>
                    <a:p>
                      <a:r>
                        <a:rPr lang="en-US" sz="1200" dirty="0" smtClean="0"/>
                        <a:t>&gt;1000 Servers/</a:t>
                      </a:r>
                    </a:p>
                    <a:p>
                      <a:r>
                        <a:rPr lang="en-US" sz="1200" dirty="0" smtClean="0"/>
                        <a:t>Administrator</a:t>
                      </a:r>
                      <a:endParaRPr lang="en-US" sz="1200" dirty="0"/>
                    </a:p>
                  </a:txBody>
                  <a:tcPr/>
                </a:tc>
                <a:tc>
                  <a:txBody>
                    <a:bodyPr/>
                    <a:lstStyle/>
                    <a:p>
                      <a:r>
                        <a:rPr lang="en-US" sz="1200" dirty="0" smtClean="0"/>
                        <a:t>   7.1</a:t>
                      </a:r>
                      <a:endParaRPr lang="en-US" sz="1200" dirty="0"/>
                    </a:p>
                  </a:txBody>
                  <a:tcPr/>
                </a:tc>
              </a:tr>
            </a:tbl>
          </a:graphicData>
        </a:graphic>
      </p:graphicFrame>
    </p:spTree>
    <p:extLst>
      <p:ext uri="{BB962C8B-B14F-4D97-AF65-F5344CB8AC3E}">
        <p14:creationId xmlns:p14="http://schemas.microsoft.com/office/powerpoint/2010/main" val="3266713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Some Sizes in 2010</a:t>
            </a:r>
            <a:endParaRPr lang="en-US" dirty="0"/>
          </a:p>
        </p:txBody>
      </p:sp>
      <p:sp>
        <p:nvSpPr>
          <p:cNvPr id="3" name="Content Placeholder 2"/>
          <p:cNvSpPr>
            <a:spLocks noGrp="1"/>
          </p:cNvSpPr>
          <p:nvPr>
            <p:ph idx="1"/>
          </p:nvPr>
        </p:nvSpPr>
        <p:spPr>
          <a:xfrm>
            <a:off x="0" y="838200"/>
            <a:ext cx="9144000" cy="5257800"/>
          </a:xfrm>
        </p:spPr>
        <p:txBody>
          <a:bodyPr/>
          <a:lstStyle/>
          <a:p>
            <a:r>
              <a:rPr lang="en-US" dirty="0" smtClean="0">
                <a:hlinkClick r:id="rId2"/>
              </a:rPr>
              <a:t>http</a:t>
            </a:r>
            <a:r>
              <a:rPr lang="en-US" dirty="0">
                <a:hlinkClick r:id="rId2"/>
              </a:rPr>
              <a:t>://</a:t>
            </a:r>
            <a:r>
              <a:rPr lang="en-US" dirty="0" smtClean="0">
                <a:hlinkClick r:id="rId2"/>
              </a:rPr>
              <a:t>www.mediafire.com/file/zzqna34282frr2f/koomeydatacenterelectuse2011finalversion.pdf</a:t>
            </a:r>
            <a:r>
              <a:rPr lang="en-US" dirty="0" smtClean="0"/>
              <a:t> </a:t>
            </a:r>
          </a:p>
          <a:p>
            <a:r>
              <a:rPr lang="en-US" dirty="0" smtClean="0"/>
              <a:t>30 million servers worldwide</a:t>
            </a:r>
          </a:p>
          <a:p>
            <a:r>
              <a:rPr lang="en-US" dirty="0" smtClean="0"/>
              <a:t>Google had 900,000 servers (3% total world wide)</a:t>
            </a:r>
          </a:p>
          <a:p>
            <a:r>
              <a:rPr lang="en-US" dirty="0" smtClean="0"/>
              <a:t>Google total power ~200 Megawatts</a:t>
            </a:r>
          </a:p>
          <a:p>
            <a:pPr lvl="1"/>
            <a:r>
              <a:rPr lang="en-US" dirty="0" smtClean="0"/>
              <a:t>&lt; 1% of total power used in data centers (Google more efficient than average – </a:t>
            </a:r>
            <a:r>
              <a:rPr lang="en-US" b="1" dirty="0" smtClean="0"/>
              <a:t>Clouds are Green</a:t>
            </a:r>
            <a:r>
              <a:rPr lang="en-US" dirty="0" smtClean="0"/>
              <a:t>!)</a:t>
            </a:r>
          </a:p>
          <a:p>
            <a:pPr lvl="1"/>
            <a:r>
              <a:rPr lang="en-US" dirty="0" smtClean="0"/>
              <a:t>~ 0.01% of total power used on anything world wide</a:t>
            </a:r>
          </a:p>
          <a:p>
            <a:r>
              <a:rPr lang="en-US" dirty="0" smtClean="0"/>
              <a:t>Maybe total clouds are 20% total world server count (a growing fraction)</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15</a:t>
            </a:fld>
            <a:endParaRPr lang="en-US"/>
          </a:p>
        </p:txBody>
      </p:sp>
    </p:spTree>
    <p:extLst>
      <p:ext uri="{BB962C8B-B14F-4D97-AF65-F5344CB8AC3E}">
        <p14:creationId xmlns:p14="http://schemas.microsoft.com/office/powerpoint/2010/main" val="1790685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838200"/>
          </a:xfrm>
        </p:spPr>
        <p:txBody>
          <a:bodyPr/>
          <a:lstStyle/>
          <a:p>
            <a:r>
              <a:rPr lang="en-US" dirty="0" smtClean="0"/>
              <a:t>Some Sizes Cloud v HPC</a:t>
            </a:r>
            <a:endParaRPr lang="en-US" dirty="0"/>
          </a:p>
        </p:txBody>
      </p:sp>
      <p:sp>
        <p:nvSpPr>
          <p:cNvPr id="3" name="Content Placeholder 2"/>
          <p:cNvSpPr>
            <a:spLocks noGrp="1"/>
          </p:cNvSpPr>
          <p:nvPr>
            <p:ph idx="1"/>
          </p:nvPr>
        </p:nvSpPr>
        <p:spPr>
          <a:xfrm>
            <a:off x="0" y="685800"/>
            <a:ext cx="9144000" cy="4525963"/>
          </a:xfrm>
        </p:spPr>
        <p:txBody>
          <a:bodyPr/>
          <a:lstStyle/>
          <a:p>
            <a:r>
              <a:rPr lang="en-US" b="1" dirty="0" smtClean="0"/>
              <a:t>Top Supercomputer </a:t>
            </a:r>
            <a:r>
              <a:rPr lang="en-US" dirty="0" smtClean="0"/>
              <a:t>Sequoia Blue Gene Q at LLNL</a:t>
            </a:r>
          </a:p>
          <a:p>
            <a:pPr lvl="1"/>
            <a:r>
              <a:rPr lang="en-US" dirty="0"/>
              <a:t>16.32 </a:t>
            </a:r>
            <a:r>
              <a:rPr lang="en-US" dirty="0" err="1" smtClean="0"/>
              <a:t>Petaflop</a:t>
            </a:r>
            <a:r>
              <a:rPr lang="en-US" dirty="0" smtClean="0"/>
              <a:t>/s </a:t>
            </a:r>
            <a:r>
              <a:rPr lang="en-US" dirty="0"/>
              <a:t>on the </a:t>
            </a:r>
            <a:r>
              <a:rPr lang="en-US" dirty="0" err="1"/>
              <a:t>Linpack</a:t>
            </a:r>
            <a:r>
              <a:rPr lang="en-US" dirty="0"/>
              <a:t> benchmark using  98,304 </a:t>
            </a:r>
            <a:r>
              <a:rPr lang="en-US" dirty="0" smtClean="0"/>
              <a:t>CPU compute chips with </a:t>
            </a:r>
            <a:r>
              <a:rPr lang="en-US" dirty="0"/>
              <a:t>1.6 million processor cores and </a:t>
            </a:r>
            <a:r>
              <a:rPr lang="en-US" dirty="0" smtClean="0"/>
              <a:t>1.6 Petabyte</a:t>
            </a:r>
            <a:r>
              <a:rPr lang="en-US" dirty="0"/>
              <a:t> of memory in 96 racks covering an area of about 3,000 square </a:t>
            </a:r>
            <a:r>
              <a:rPr lang="en-US" dirty="0" smtClean="0"/>
              <a:t>feet</a:t>
            </a:r>
          </a:p>
          <a:p>
            <a:pPr lvl="1"/>
            <a:r>
              <a:rPr lang="en-US" dirty="0" smtClean="0"/>
              <a:t>7.9 Megawatts power</a:t>
            </a:r>
          </a:p>
          <a:p>
            <a:r>
              <a:rPr lang="en-US" b="1" dirty="0" smtClean="0"/>
              <a:t>Largest (cloud)</a:t>
            </a:r>
            <a:r>
              <a:rPr lang="en-US" dirty="0" smtClean="0"/>
              <a:t> computing data centers</a:t>
            </a:r>
          </a:p>
          <a:p>
            <a:pPr lvl="1"/>
            <a:r>
              <a:rPr lang="en-US" dirty="0"/>
              <a:t>100,000 </a:t>
            </a:r>
            <a:r>
              <a:rPr lang="en-US" dirty="0" smtClean="0"/>
              <a:t>servers at ~200 watts </a:t>
            </a:r>
            <a:r>
              <a:rPr lang="en-US" smtClean="0"/>
              <a:t>per CPU chip</a:t>
            </a:r>
            <a:endParaRPr lang="en-US" dirty="0"/>
          </a:p>
          <a:p>
            <a:pPr lvl="1"/>
            <a:r>
              <a:rPr lang="en-US" dirty="0" smtClean="0"/>
              <a:t>Up to 30 Megawatts power</a:t>
            </a:r>
          </a:p>
          <a:p>
            <a:r>
              <a:rPr lang="en-US" sz="2800" dirty="0" smtClean="0"/>
              <a:t>So </a:t>
            </a:r>
            <a:r>
              <a:rPr lang="en-US" sz="2800" b="1" dirty="0"/>
              <a:t>largest supercomputer </a:t>
            </a:r>
            <a:r>
              <a:rPr lang="en-US" sz="2800" dirty="0"/>
              <a:t>is around </a:t>
            </a:r>
            <a:r>
              <a:rPr lang="en-US" sz="2800" b="1" dirty="0"/>
              <a:t>1-2% </a:t>
            </a:r>
            <a:r>
              <a:rPr lang="en-US" sz="2800" b="1" dirty="0" smtClean="0"/>
              <a:t>performance  </a:t>
            </a:r>
            <a:r>
              <a:rPr lang="en-US" sz="2800" b="1" dirty="0"/>
              <a:t>of total cloud computing systems</a:t>
            </a:r>
            <a:r>
              <a:rPr lang="en-US" sz="2800" dirty="0"/>
              <a:t> assuming </a:t>
            </a:r>
            <a:r>
              <a:rPr lang="en-US" sz="2800" dirty="0" smtClean="0"/>
              <a:t>Google ~20% total</a:t>
            </a:r>
          </a:p>
          <a:p>
            <a:pPr lvl="1"/>
            <a:endParaRPr lang="en-US" dirty="0" smtClean="0"/>
          </a:p>
          <a:p>
            <a:endParaRPr lang="en-US"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16</a:t>
            </a:fld>
            <a:endParaRPr lang="en-US"/>
          </a:p>
        </p:txBody>
      </p:sp>
    </p:spTree>
    <p:extLst>
      <p:ext uri="{BB962C8B-B14F-4D97-AF65-F5344CB8AC3E}">
        <p14:creationId xmlns:p14="http://schemas.microsoft.com/office/powerpoint/2010/main" val="3235635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Clouds Grids and HPC</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17</a:t>
            </a:fld>
            <a:endParaRPr lang="en-US"/>
          </a:p>
        </p:txBody>
      </p:sp>
    </p:spTree>
    <p:extLst>
      <p:ext uri="{BB962C8B-B14F-4D97-AF65-F5344CB8AC3E}">
        <p14:creationId xmlns:p14="http://schemas.microsoft.com/office/powerpoint/2010/main" val="4269006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r>
              <a:rPr lang="en-US" sz="3200" b="1" dirty="0" smtClean="0"/>
              <a:t>2 Aspects of Cloud Computing: </a:t>
            </a:r>
            <a:br>
              <a:rPr lang="en-US" sz="3200" b="1" dirty="0" smtClean="0"/>
            </a:br>
            <a:r>
              <a:rPr lang="en-US" sz="3200" b="1" dirty="0" smtClean="0"/>
              <a:t>Infrastructure and Runtimes</a:t>
            </a:r>
            <a:endParaRPr lang="en-US" sz="3200" b="1" dirty="0"/>
          </a:p>
        </p:txBody>
      </p:sp>
      <p:sp>
        <p:nvSpPr>
          <p:cNvPr id="3" name="Content Placeholder 2"/>
          <p:cNvSpPr>
            <a:spLocks noGrp="1"/>
          </p:cNvSpPr>
          <p:nvPr>
            <p:ph idx="1"/>
          </p:nvPr>
        </p:nvSpPr>
        <p:spPr>
          <a:xfrm>
            <a:off x="0" y="1295400"/>
            <a:ext cx="8991600" cy="5562600"/>
          </a:xfrm>
        </p:spPr>
        <p:txBody>
          <a:bodyPr>
            <a:normAutofit/>
          </a:bodyPr>
          <a:lstStyle/>
          <a:p>
            <a:r>
              <a:rPr lang="en-US" sz="2400" dirty="0" smtClean="0">
                <a:solidFill>
                  <a:srgbClr val="FF0000"/>
                </a:solidFill>
              </a:rPr>
              <a:t>Cloud infrastructure: </a:t>
            </a:r>
            <a:r>
              <a:rPr lang="en-US" sz="2400" dirty="0" smtClean="0"/>
              <a:t>outsourcing of servers, computing, data, file space, utility computing, etc..</a:t>
            </a:r>
          </a:p>
          <a:p>
            <a:r>
              <a:rPr lang="en-US" sz="2400" dirty="0" smtClean="0">
                <a:solidFill>
                  <a:srgbClr val="FF0000"/>
                </a:solidFill>
              </a:rPr>
              <a:t>Cloud runtimes or Platform:</a:t>
            </a:r>
            <a:r>
              <a:rPr lang="en-US" sz="2400" dirty="0" smtClean="0">
                <a:solidFill>
                  <a:srgbClr val="DDF53D"/>
                </a:solidFill>
              </a:rPr>
              <a:t> </a:t>
            </a:r>
            <a:r>
              <a:rPr lang="en-US" sz="2400" dirty="0" smtClean="0"/>
              <a:t>tools to do data-parallel (and other) computations. Valid on Clouds and traditional clusters</a:t>
            </a:r>
          </a:p>
          <a:p>
            <a:pPr lvl="1"/>
            <a:r>
              <a:rPr lang="en-US" sz="2400" dirty="0" smtClean="0"/>
              <a:t>Apache </a:t>
            </a:r>
            <a:r>
              <a:rPr lang="en-US" sz="2400" dirty="0" err="1" smtClean="0"/>
              <a:t>Hadoop</a:t>
            </a:r>
            <a:r>
              <a:rPr lang="en-US" sz="2400" dirty="0" smtClean="0"/>
              <a:t>, Google </a:t>
            </a:r>
            <a:r>
              <a:rPr lang="en-US" sz="2400" b="1" dirty="0" smtClean="0"/>
              <a:t>MapReduce</a:t>
            </a:r>
            <a:r>
              <a:rPr lang="en-US" sz="2400" dirty="0" smtClean="0"/>
              <a:t>,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b="1" dirty="0" smtClean="0"/>
              <a:t>Data Parallel File system </a:t>
            </a:r>
            <a:r>
              <a:rPr lang="en-US" sz="2400" dirty="0" smtClean="0"/>
              <a:t>as in HDFS and Bigtable</a:t>
            </a:r>
          </a:p>
        </p:txBody>
      </p:sp>
    </p:spTree>
    <p:extLst>
      <p:ext uri="{BB962C8B-B14F-4D97-AF65-F5344CB8AC3E}">
        <p14:creationId xmlns:p14="http://schemas.microsoft.com/office/powerpoint/2010/main" val="1162998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a:p>
            <a:r>
              <a:rPr lang="en-US" sz="2400" dirty="0" smtClean="0"/>
              <a:t>Specialized </a:t>
            </a:r>
            <a:r>
              <a:rPr lang="en-US" sz="2400" b="1" dirty="0" smtClean="0"/>
              <a:t>visualization</a:t>
            </a:r>
            <a:r>
              <a:rPr lang="en-US" sz="2400" dirty="0" smtClean="0"/>
              <a:t>, </a:t>
            </a:r>
            <a:r>
              <a:rPr lang="en-US" sz="2400" b="1" dirty="0" smtClean="0"/>
              <a:t>shared memory parallelization </a:t>
            </a:r>
            <a:r>
              <a:rPr lang="en-US" sz="2400" dirty="0" smtClean="0"/>
              <a:t>etc. </a:t>
            </a:r>
            <a:r>
              <a:rPr lang="en-US" sz="2400" dirty="0"/>
              <a:t>machines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19</a:t>
            </a:fld>
            <a:endParaRPr lang="en-US" dirty="0"/>
          </a:p>
        </p:txBody>
      </p:sp>
    </p:spTree>
    <p:extLst>
      <p:ext uri="{BB962C8B-B14F-4D97-AF65-F5344CB8AC3E}">
        <p14:creationId xmlns:p14="http://schemas.microsoft.com/office/powerpoint/2010/main" val="323647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lstStyle/>
          <a:p>
            <a:r>
              <a:rPr lang="en-US" dirty="0" smtClean="0"/>
              <a:t>Web Resources</a:t>
            </a:r>
            <a:endParaRPr lang="en-US" dirty="0"/>
          </a:p>
        </p:txBody>
      </p:sp>
      <p:sp>
        <p:nvSpPr>
          <p:cNvPr id="3" name="Content Placeholder 2"/>
          <p:cNvSpPr>
            <a:spLocks noGrp="1"/>
          </p:cNvSpPr>
          <p:nvPr>
            <p:ph idx="1"/>
          </p:nvPr>
        </p:nvSpPr>
        <p:spPr>
          <a:xfrm>
            <a:off x="152400" y="990600"/>
            <a:ext cx="8534400" cy="4525963"/>
          </a:xfrm>
        </p:spPr>
        <p:txBody>
          <a:bodyPr/>
          <a:lstStyle/>
          <a:p>
            <a:r>
              <a:rPr lang="en-US" sz="2400" dirty="0"/>
              <a:t>Science Cloud Summer School 2012 website:</a:t>
            </a:r>
            <a:br>
              <a:rPr lang="en-US" sz="2400" dirty="0"/>
            </a:br>
            <a:r>
              <a:rPr lang="en-US" sz="2400" dirty="0">
                <a:hlinkClick r:id="rId2"/>
              </a:rPr>
              <a:t>http://sciencecloudsummer2012.tumblr.com</a:t>
            </a:r>
            <a:r>
              <a:rPr lang="en-US" sz="2400" dirty="0" smtClean="0">
                <a:hlinkClick r:id="rId2"/>
              </a:rPr>
              <a:t>/</a:t>
            </a:r>
            <a:endParaRPr lang="en-US" sz="2400" dirty="0" smtClean="0"/>
          </a:p>
          <a:p>
            <a:r>
              <a:rPr lang="en-US" sz="2400" dirty="0" smtClean="0"/>
              <a:t>Science </a:t>
            </a:r>
            <a:r>
              <a:rPr lang="en-US" sz="2400" dirty="0"/>
              <a:t>Cloud Summer School schedule:</a:t>
            </a:r>
            <a:br>
              <a:rPr lang="en-US" sz="2400" dirty="0"/>
            </a:br>
            <a:r>
              <a:rPr lang="en-US" sz="2400" dirty="0">
                <a:hlinkClick r:id="rId3"/>
              </a:rPr>
              <a:t>http://</a:t>
            </a:r>
            <a:r>
              <a:rPr lang="en-US" sz="2400" dirty="0" smtClean="0">
                <a:hlinkClick r:id="rId3"/>
              </a:rPr>
              <a:t>sciencecloudsummer2012.tumblr.com/schedule</a:t>
            </a:r>
            <a:endParaRPr lang="en-US" sz="2400" dirty="0" smtClean="0"/>
          </a:p>
          <a:p>
            <a:r>
              <a:rPr lang="en-US" sz="2400" dirty="0" smtClean="0"/>
              <a:t>FG-241 </a:t>
            </a:r>
            <a:r>
              <a:rPr lang="en-US" sz="2400" dirty="0"/>
              <a:t>Science Cloud Summer School 2012 project page:</a:t>
            </a:r>
            <a:br>
              <a:rPr lang="en-US" sz="2400" dirty="0"/>
            </a:br>
            <a:r>
              <a:rPr lang="en-US" sz="2400" dirty="0">
                <a:hlinkClick r:id="rId4"/>
              </a:rPr>
              <a:t>https://</a:t>
            </a:r>
            <a:r>
              <a:rPr lang="en-US" sz="2400" dirty="0" smtClean="0">
                <a:hlinkClick r:id="rId4"/>
              </a:rPr>
              <a:t>portal.futuregrid.org/projects/241</a:t>
            </a:r>
            <a:endParaRPr lang="en-US" sz="2400" dirty="0" smtClean="0"/>
          </a:p>
          <a:p>
            <a:r>
              <a:rPr lang="en-US" sz="2400" dirty="0" smtClean="0"/>
              <a:t>Instructions </a:t>
            </a:r>
            <a:r>
              <a:rPr lang="en-US" sz="2400" dirty="0"/>
              <a:t>for obtaining FutureGrid accounts for Science Cloud Summer School 2012:</a:t>
            </a:r>
            <a:br>
              <a:rPr lang="en-US" sz="2400" dirty="0"/>
            </a:br>
            <a:r>
              <a:rPr lang="en-US" sz="2400" dirty="0">
                <a:hlinkClick r:id="rId5"/>
              </a:rPr>
              <a:t>https://</a:t>
            </a:r>
            <a:r>
              <a:rPr lang="en-US" sz="2400" dirty="0" smtClean="0">
                <a:hlinkClick r:id="rId5"/>
              </a:rPr>
              <a:t>portal.futuregrid.org/projects/241/register</a:t>
            </a:r>
            <a:endParaRPr lang="en-US" sz="2400" dirty="0" smtClean="0"/>
          </a:p>
          <a:p>
            <a:r>
              <a:rPr lang="en-US" sz="2400" dirty="0" smtClean="0"/>
              <a:t>Science </a:t>
            </a:r>
            <a:r>
              <a:rPr lang="en-US" sz="2400" dirty="0"/>
              <a:t>Cloud Summer School 2012 Forum:</a:t>
            </a:r>
            <a:br>
              <a:rPr lang="en-US" sz="2400" dirty="0"/>
            </a:br>
            <a:r>
              <a:rPr lang="en-US" sz="2400" dirty="0">
                <a:hlinkClick r:id="rId6"/>
              </a:rPr>
              <a:t>https://</a:t>
            </a:r>
            <a:r>
              <a:rPr lang="en-US" sz="2400" dirty="0" smtClean="0">
                <a:hlinkClick r:id="rId6"/>
              </a:rPr>
              <a:t>portal.futuregrid.org/forums/fg-class-and-tutorial-forums/summer-school-2012</a:t>
            </a:r>
            <a:endParaRPr lang="en-US" sz="2400" dirty="0" smtClean="0"/>
          </a:p>
          <a:p>
            <a:r>
              <a:rPr lang="en-US" sz="2400" b="1" dirty="0" smtClean="0"/>
              <a:t>Twitter </a:t>
            </a:r>
            <a:r>
              <a:rPr lang="en-US" sz="2400" b="1" dirty="0" err="1"/>
              <a:t>hashtag</a:t>
            </a:r>
            <a:r>
              <a:rPr lang="en-US" sz="2400" b="1" dirty="0"/>
              <a:t>: </a:t>
            </a:r>
            <a:r>
              <a:rPr lang="en-US" sz="2400" dirty="0"/>
              <a:t> #</a:t>
            </a:r>
            <a:r>
              <a:rPr lang="en-US" sz="2400" dirty="0" err="1"/>
              <a:t>ScienceCloudSummer</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1680359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152400" y="8382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marL="742950" lvl="2" indent="-342900">
              <a:spcBef>
                <a:spcPts val="300"/>
              </a:spcBef>
            </a:pPr>
            <a:r>
              <a:rPr lang="en-US" sz="2000" dirty="0"/>
              <a:t>Likely to remain in spite of Amazon cluster </a:t>
            </a:r>
            <a:r>
              <a:rPr lang="en-US" sz="2000" dirty="0" smtClean="0"/>
              <a:t>offering</a:t>
            </a:r>
            <a:endParaRPr lang="en-US" sz="2800" dirty="0" smtClean="0"/>
          </a:p>
          <a:p>
            <a:pPr>
              <a:spcBef>
                <a:spcPts val="300"/>
              </a:spcBef>
            </a:pPr>
            <a:r>
              <a:rPr lang="en-US" sz="2400" b="1" dirty="0" smtClean="0"/>
              <a:t>Service Oriented Architectures portals </a:t>
            </a:r>
            <a:r>
              <a:rPr lang="en-US" sz="2400" dirty="0" smtClean="0"/>
              <a:t>and </a:t>
            </a:r>
            <a:r>
              <a:rPr lang="en-US" sz="2400" b="1" dirty="0" smtClean="0"/>
              <a:t>workflow </a:t>
            </a:r>
            <a:r>
              <a:rPr lang="en-US" sz="2400" dirty="0" smtClean="0"/>
              <a:t>appear to work similarly in both grids and clouds</a:t>
            </a:r>
          </a:p>
          <a:p>
            <a:pPr>
              <a:spcBef>
                <a:spcPts val="300"/>
              </a:spcBef>
            </a:pPr>
            <a:r>
              <a:rPr lang="en-US" sz="2400" dirty="0" smtClean="0"/>
              <a:t>May be for immediate future, science supported by a mixture of</a:t>
            </a:r>
          </a:p>
          <a:p>
            <a:pPr lvl="1">
              <a:spcBef>
                <a:spcPts val="300"/>
              </a:spcBef>
            </a:pPr>
            <a:r>
              <a:rPr lang="en-US" sz="2000" b="1" dirty="0" smtClean="0"/>
              <a:t>Clouds</a:t>
            </a:r>
            <a:r>
              <a:rPr lang="en-US" sz="2000" dirty="0" smtClean="0"/>
              <a:t> – some practical differences between private and public clouds – size and software</a:t>
            </a:r>
          </a:p>
          <a:p>
            <a:pPr lvl="1">
              <a:spcBef>
                <a:spcPts val="300"/>
              </a:spcBef>
            </a:pPr>
            <a:r>
              <a:rPr lang="en-US" sz="2000" b="1" dirty="0" smtClean="0"/>
              <a:t>High Throughput Systems </a:t>
            </a:r>
            <a:r>
              <a:rPr lang="en-US" sz="2000" dirty="0" smtClean="0"/>
              <a:t>(moving to clouds  as convenient)</a:t>
            </a:r>
          </a:p>
          <a:p>
            <a:pPr lvl="1">
              <a:spcBef>
                <a:spcPts val="300"/>
              </a:spcBef>
            </a:pPr>
            <a:r>
              <a:rPr lang="en-US" sz="2000" b="1" dirty="0" smtClean="0"/>
              <a:t>Grids</a:t>
            </a:r>
            <a:r>
              <a:rPr lang="en-US" sz="2000" dirty="0" smtClean="0"/>
              <a:t> for distributed data and access</a:t>
            </a:r>
          </a:p>
          <a:p>
            <a:pPr lvl="1">
              <a:spcBef>
                <a:spcPts val="300"/>
              </a:spcBef>
            </a:pPr>
            <a:r>
              <a:rPr lang="en-US" sz="2000" b="1" dirty="0" smtClean="0"/>
              <a:t>Supercomputers</a:t>
            </a:r>
            <a:r>
              <a:rPr lang="en-US" sz="2000" dirty="0" smtClean="0"/>
              <a:t> (“MPI Engines”) going to exascale</a:t>
            </a:r>
            <a:endParaRPr lang="en-US" sz="2000" dirty="0"/>
          </a:p>
        </p:txBody>
      </p:sp>
    </p:spTree>
    <p:extLst>
      <p:ext uri="{BB962C8B-B14F-4D97-AF65-F5344CB8AC3E}">
        <p14:creationId xmlns:p14="http://schemas.microsoft.com/office/powerpoint/2010/main" val="22684287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21</a:t>
            </a:fld>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775" b="6372"/>
          <a:stretch/>
        </p:blipFill>
        <p:spPr bwMode="auto">
          <a:xfrm>
            <a:off x="15073" y="-15910"/>
            <a:ext cx="92143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2400" y="6324600"/>
            <a:ext cx="2067554" cy="369332"/>
          </a:xfrm>
          <a:prstGeom prst="rect">
            <a:avLst/>
          </a:prstGeom>
          <a:noFill/>
        </p:spPr>
        <p:txBody>
          <a:bodyPr wrap="none" rtlCol="0">
            <a:spAutoFit/>
          </a:bodyPr>
          <a:lstStyle/>
          <a:p>
            <a:r>
              <a:rPr lang="en-US" b="1" dirty="0" smtClean="0"/>
              <a:t>From Jack Dongarra</a:t>
            </a:r>
            <a:endParaRPr lang="en-US" b="1" dirty="0"/>
          </a:p>
        </p:txBody>
      </p:sp>
      <p:sp>
        <p:nvSpPr>
          <p:cNvPr id="7" name="TextBox 6"/>
          <p:cNvSpPr txBox="1"/>
          <p:nvPr/>
        </p:nvSpPr>
        <p:spPr>
          <a:xfrm>
            <a:off x="7772400" y="1684774"/>
            <a:ext cx="888385" cy="369332"/>
          </a:xfrm>
          <a:prstGeom prst="rect">
            <a:avLst/>
          </a:prstGeom>
          <a:noFill/>
        </p:spPr>
        <p:txBody>
          <a:bodyPr wrap="none" rtlCol="0">
            <a:spAutoFit/>
          </a:bodyPr>
          <a:lstStyle/>
          <a:p>
            <a:r>
              <a:rPr lang="en-US" b="1" dirty="0" err="1" smtClean="0"/>
              <a:t>Exaflop</a:t>
            </a:r>
            <a:endParaRPr lang="en-US" b="1" dirty="0"/>
          </a:p>
        </p:txBody>
      </p:sp>
      <p:sp>
        <p:nvSpPr>
          <p:cNvPr id="8" name="TextBox 7"/>
          <p:cNvSpPr txBox="1"/>
          <p:nvPr/>
        </p:nvSpPr>
        <p:spPr>
          <a:xfrm>
            <a:off x="3352800" y="6139934"/>
            <a:ext cx="4517262" cy="646331"/>
          </a:xfrm>
          <a:prstGeom prst="rect">
            <a:avLst/>
          </a:prstGeom>
          <a:noFill/>
        </p:spPr>
        <p:txBody>
          <a:bodyPr wrap="none" rtlCol="0">
            <a:spAutoFit/>
          </a:bodyPr>
          <a:lstStyle/>
          <a:p>
            <a:r>
              <a:rPr lang="en-US" b="1" dirty="0" err="1" smtClean="0"/>
              <a:t>Exaflop</a:t>
            </a:r>
            <a:r>
              <a:rPr lang="en-US" b="1" dirty="0" smtClean="0"/>
              <a:t>  machine TIGHTLY COUPLED</a:t>
            </a:r>
          </a:p>
          <a:p>
            <a:r>
              <a:rPr lang="en-US" b="1" dirty="0" smtClean="0"/>
              <a:t>Clouds more powerful but LOOSELY COUPLED</a:t>
            </a:r>
            <a:endParaRPr lang="en-US" b="1" dirty="0"/>
          </a:p>
        </p:txBody>
      </p:sp>
    </p:spTree>
    <p:extLst>
      <p:ext uri="{BB962C8B-B14F-4D97-AF65-F5344CB8AC3E}">
        <p14:creationId xmlns:p14="http://schemas.microsoft.com/office/powerpoint/2010/main" val="3254762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dirty="0" smtClean="0"/>
              <a:t>Many demonstrations </a:t>
            </a:r>
            <a:r>
              <a:rPr lang="en-US" sz="2300" smtClean="0"/>
              <a:t>described in Conference papers</a:t>
            </a:r>
            <a:endParaRPr lang="en-US" sz="2300" dirty="0" smtClean="0"/>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a:t>
            </a:r>
          </a:p>
          <a:p>
            <a:pPr lvl="1">
              <a:spcBef>
                <a:spcPts val="200"/>
              </a:spcBef>
            </a:pPr>
            <a:r>
              <a:rPr lang="en-US" sz="2300" dirty="0" smtClean="0"/>
              <a:t>This afternoon, </a:t>
            </a:r>
            <a:r>
              <a:rPr lang="en-US" sz="2300" dirty="0" err="1" smtClean="0"/>
              <a:t>Keahey</a:t>
            </a:r>
            <a:r>
              <a:rPr lang="en-US" sz="2300" dirty="0" smtClean="0"/>
              <a:t> will describe Nimbus applications in bioinformatics</a:t>
            </a:r>
            <a:r>
              <a:rPr lang="en-US" sz="2300" dirty="0"/>
              <a:t>, high energy physics, nuclear physics, astronomy and ocean sciences</a:t>
            </a:r>
            <a:endParaRPr lang="en-US" sz="2300" dirty="0" smtClean="0"/>
          </a:p>
        </p:txBody>
      </p:sp>
      <p:sp>
        <p:nvSpPr>
          <p:cNvPr id="4" name="Slide Number Placeholder 3"/>
          <p:cNvSpPr>
            <a:spLocks noGrp="1"/>
          </p:cNvSpPr>
          <p:nvPr>
            <p:ph type="sldNum" sz="quarter" idx="12"/>
          </p:nvPr>
        </p:nvSpPr>
        <p:spPr/>
        <p:txBody>
          <a:bodyPr/>
          <a:lstStyle/>
          <a:p>
            <a:fld id="{94CC141A-9CC6-41A7-A7D0-011D836CC6E2}" type="slidenum">
              <a:rPr lang="en-US" smtClean="0"/>
              <a:pPr/>
              <a:t>22</a:t>
            </a:fld>
            <a:endParaRPr lang="en-US"/>
          </a:p>
        </p:txBody>
      </p:sp>
    </p:spTree>
    <p:extLst>
      <p:ext uri="{BB962C8B-B14F-4D97-AF65-F5344CB8AC3E}">
        <p14:creationId xmlns:p14="http://schemas.microsoft.com/office/powerpoint/2010/main" val="21434699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31944" y="76200"/>
            <a:ext cx="6944239" cy="1143000"/>
          </a:xfrm>
        </p:spPr>
        <p:txBody>
          <a:bodyPr>
            <a:noAutofit/>
          </a:bodyPr>
          <a:lstStyle/>
          <a:p>
            <a:r>
              <a:rPr lang="en-GB" b="1" dirty="0" smtClean="0"/>
              <a:t>27 Venus-C Azure Applications</a:t>
            </a:r>
            <a:endParaRPr lang="en-GB" b="1" dirty="0"/>
          </a:p>
        </p:txBody>
      </p:sp>
      <p:sp>
        <p:nvSpPr>
          <p:cNvPr id="4" name="3 Marcador de número de diapositiva"/>
          <p:cNvSpPr>
            <a:spLocks noGrp="1"/>
          </p:cNvSpPr>
          <p:nvPr>
            <p:ph type="sldNum" sz="quarter" idx="4294967295"/>
          </p:nvPr>
        </p:nvSpPr>
        <p:spPr>
          <a:xfrm>
            <a:off x="0" y="6492875"/>
            <a:ext cx="635000" cy="365125"/>
          </a:xfrm>
          <a:prstGeom prst="rect">
            <a:avLst/>
          </a:prstGeom>
        </p:spPr>
        <p:txBody>
          <a:bodyPr/>
          <a:lstStyle/>
          <a:p>
            <a:fld id="{5CAD0137-A6C9-432D-8888-8878A5138444}" type="slidenum">
              <a:rPr lang="en-GB" smtClean="0">
                <a:solidFill>
                  <a:prstClr val="white"/>
                </a:solidFill>
              </a:rPr>
              <a:pPr/>
              <a:t>23</a:t>
            </a:fld>
            <a:endParaRPr lang="en-GB">
              <a:solidFill>
                <a:prstClr val="white"/>
              </a:solidFill>
            </a:endParaRPr>
          </a:p>
        </p:txBody>
      </p:sp>
      <p:graphicFrame>
        <p:nvGraphicFramePr>
          <p:cNvPr id="21" name="20 Gráfico"/>
          <p:cNvGraphicFramePr/>
          <p:nvPr>
            <p:extLst>
              <p:ext uri="{D42A27DB-BD31-4B8C-83A1-F6EECF244321}">
                <p14:modId xmlns:p14="http://schemas.microsoft.com/office/powerpoint/2010/main" val="2596176004"/>
              </p:ext>
            </p:extLst>
          </p:nvPr>
        </p:nvGraphicFramePr>
        <p:xfrm>
          <a:off x="1691680" y="2051448"/>
          <a:ext cx="5619969" cy="3727571"/>
        </p:xfrm>
        <a:graphic>
          <a:graphicData uri="http://schemas.openxmlformats.org/drawingml/2006/chart">
            <c:chart xmlns:c="http://schemas.openxmlformats.org/drawingml/2006/chart" xmlns:r="http://schemas.openxmlformats.org/officeDocument/2006/relationships" r:id="rId3"/>
          </a:graphicData>
        </a:graphic>
      </p:graphicFrame>
      <p:sp>
        <p:nvSpPr>
          <p:cNvPr id="22" name="1 Llamada con línea 1 (barra de énfasis)"/>
          <p:cNvSpPr/>
          <p:nvPr/>
        </p:nvSpPr>
        <p:spPr>
          <a:xfrm>
            <a:off x="5868144" y="1462788"/>
            <a:ext cx="1643761" cy="851564"/>
          </a:xfrm>
          <a:prstGeom prst="accentCallout1">
            <a:avLst>
              <a:gd name="adj1" fmla="val 17018"/>
              <a:gd name="adj2" fmla="val -2264"/>
              <a:gd name="adj3" fmla="val 147912"/>
              <a:gd name="adj4" fmla="val -40754"/>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smtClean="0">
                <a:solidFill>
                  <a:srgbClr val="215968"/>
                </a:solidFill>
              </a:rPr>
              <a:t>Chemistry (3)</a:t>
            </a:r>
            <a:endParaRPr lang="en-GB" b="1" dirty="0" smtClean="0">
              <a:solidFill>
                <a:srgbClr val="215968"/>
              </a:solidFill>
            </a:endParaRPr>
          </a:p>
          <a:p>
            <a:pPr marL="176213" indent="-176213"/>
            <a:r>
              <a:rPr lang="en-GB" dirty="0" smtClean="0">
                <a:solidFill>
                  <a:srgbClr val="215968"/>
                </a:solidFill>
              </a:rPr>
              <a:t>•	Lead Optimization in Drug Discovery</a:t>
            </a:r>
          </a:p>
          <a:p>
            <a:pPr marL="176213" indent="-176213"/>
            <a:r>
              <a:rPr lang="en-GB" dirty="0" smtClean="0">
                <a:solidFill>
                  <a:srgbClr val="215968"/>
                </a:solidFill>
              </a:rPr>
              <a:t>•	Molecular Docking</a:t>
            </a:r>
          </a:p>
          <a:p>
            <a:endParaRPr lang="en-GB" dirty="0">
              <a:solidFill>
                <a:srgbClr val="215968"/>
              </a:solidFill>
            </a:endParaRPr>
          </a:p>
        </p:txBody>
      </p:sp>
      <p:sp>
        <p:nvSpPr>
          <p:cNvPr id="23" name="1 Llamada con línea 1 (barra de énfasis)"/>
          <p:cNvSpPr/>
          <p:nvPr/>
        </p:nvSpPr>
        <p:spPr>
          <a:xfrm>
            <a:off x="6956284" y="2394536"/>
            <a:ext cx="2225558" cy="1080120"/>
          </a:xfrm>
          <a:prstGeom prst="accentCallout1">
            <a:avLst>
              <a:gd name="adj1" fmla="val 46059"/>
              <a:gd name="adj2" fmla="val -2264"/>
              <a:gd name="adj3" fmla="val 77000"/>
              <a:gd name="adj4" fmla="val -26952"/>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215968"/>
                </a:solidFill>
              </a:rPr>
              <a:t>Civil</a:t>
            </a:r>
            <a:r>
              <a:rPr lang="en-GB" dirty="0" smtClean="0">
                <a:solidFill>
                  <a:srgbClr val="215968"/>
                </a:solidFill>
              </a:rPr>
              <a:t> </a:t>
            </a:r>
            <a:r>
              <a:rPr lang="en-GB" sz="1400" b="1" dirty="0" smtClean="0">
                <a:solidFill>
                  <a:srgbClr val="215968"/>
                </a:solidFill>
              </a:rPr>
              <a:t>Eng. and Arch. (4)</a:t>
            </a:r>
          </a:p>
          <a:p>
            <a:pPr marL="176213" indent="-176213"/>
            <a:r>
              <a:rPr lang="en-GB" dirty="0" smtClean="0">
                <a:solidFill>
                  <a:srgbClr val="215968"/>
                </a:solidFill>
              </a:rPr>
              <a:t>•	Structural Analysis</a:t>
            </a:r>
          </a:p>
          <a:p>
            <a:pPr marL="176213" indent="-176213"/>
            <a:r>
              <a:rPr lang="en-GB" dirty="0" smtClean="0">
                <a:solidFill>
                  <a:srgbClr val="215968"/>
                </a:solidFill>
              </a:rPr>
              <a:t>•	Building information Management</a:t>
            </a:r>
          </a:p>
          <a:p>
            <a:pPr marL="176213" indent="-176213"/>
            <a:r>
              <a:rPr lang="en-GB" dirty="0" smtClean="0">
                <a:solidFill>
                  <a:srgbClr val="215968"/>
                </a:solidFill>
              </a:rPr>
              <a:t>•	Energy Efficiency in Buildings</a:t>
            </a:r>
          </a:p>
          <a:p>
            <a:pPr marL="176213" indent="-176213"/>
            <a:r>
              <a:rPr lang="en-GB" dirty="0" smtClean="0">
                <a:solidFill>
                  <a:srgbClr val="215968"/>
                </a:solidFill>
              </a:rPr>
              <a:t>•	Soil structure simulation</a:t>
            </a:r>
          </a:p>
          <a:p>
            <a:endParaRPr lang="en-GB" dirty="0" smtClean="0">
              <a:solidFill>
                <a:srgbClr val="215968"/>
              </a:solidFill>
            </a:endParaRPr>
          </a:p>
          <a:p>
            <a:endParaRPr lang="en-GB" dirty="0">
              <a:solidFill>
                <a:srgbClr val="215968"/>
              </a:solidFill>
            </a:endParaRPr>
          </a:p>
        </p:txBody>
      </p:sp>
      <p:sp>
        <p:nvSpPr>
          <p:cNvPr id="24" name="1 Llamada con línea 1 (barra de énfasis)"/>
          <p:cNvSpPr/>
          <p:nvPr/>
        </p:nvSpPr>
        <p:spPr>
          <a:xfrm>
            <a:off x="7392972" y="3548156"/>
            <a:ext cx="1683212" cy="540060"/>
          </a:xfrm>
          <a:prstGeom prst="accentCallout1">
            <a:avLst>
              <a:gd name="adj1" fmla="val 18750"/>
              <a:gd name="adj2" fmla="val -8333"/>
              <a:gd name="adj3" fmla="val 67540"/>
              <a:gd name="adj4" fmla="val -46469"/>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4BACC6">
                    <a:lumMod val="50000"/>
                  </a:srgbClr>
                </a:solidFill>
              </a:rPr>
              <a:t>Earth Sciences (1)</a:t>
            </a:r>
          </a:p>
          <a:p>
            <a:pPr marL="176213" indent="-176213"/>
            <a:r>
              <a:rPr lang="en-GB" dirty="0" smtClean="0">
                <a:solidFill>
                  <a:srgbClr val="4BACC6">
                    <a:lumMod val="50000"/>
                  </a:srgbClr>
                </a:solidFill>
              </a:rPr>
              <a:t>•	Seismic propagation</a:t>
            </a:r>
          </a:p>
          <a:p>
            <a:pPr marL="176213" indent="-176213"/>
            <a:endParaRPr lang="en-GB" dirty="0">
              <a:solidFill>
                <a:srgbClr val="4BACC6">
                  <a:lumMod val="50000"/>
                </a:srgbClr>
              </a:solidFill>
            </a:endParaRPr>
          </a:p>
        </p:txBody>
      </p:sp>
      <p:sp>
        <p:nvSpPr>
          <p:cNvPr id="25" name="1 Llamada con línea 1 (barra de énfasis)"/>
          <p:cNvSpPr/>
          <p:nvPr/>
        </p:nvSpPr>
        <p:spPr>
          <a:xfrm>
            <a:off x="7377350" y="4164712"/>
            <a:ext cx="1583344" cy="1080120"/>
          </a:xfrm>
          <a:prstGeom prst="accentCallout1">
            <a:avLst>
              <a:gd name="adj1" fmla="val 18750"/>
              <a:gd name="adj2" fmla="val -8333"/>
              <a:gd name="adj3" fmla="val 23065"/>
              <a:gd name="adj4" fmla="val -6120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err="1" smtClean="0">
                <a:solidFill>
                  <a:srgbClr val="4BACC6">
                    <a:lumMod val="50000"/>
                  </a:srgbClr>
                </a:solidFill>
              </a:rPr>
              <a:t>ICT</a:t>
            </a:r>
            <a:r>
              <a:rPr lang="en-GB" sz="1400" b="1" dirty="0" smtClean="0">
                <a:solidFill>
                  <a:srgbClr val="4BACC6">
                    <a:lumMod val="50000"/>
                  </a:srgbClr>
                </a:solidFill>
              </a:rPr>
              <a:t> (2)</a:t>
            </a:r>
          </a:p>
          <a:p>
            <a:pPr marL="176213" indent="-176213"/>
            <a:r>
              <a:rPr lang="en-GB" dirty="0" smtClean="0">
                <a:solidFill>
                  <a:srgbClr val="4BACC6">
                    <a:lumMod val="50000"/>
                  </a:srgbClr>
                </a:solidFill>
              </a:rPr>
              <a:t> •	Logistics and vehicle routing</a:t>
            </a:r>
          </a:p>
          <a:p>
            <a:pPr marL="176213" indent="-176213"/>
            <a:r>
              <a:rPr lang="en-GB" dirty="0" smtClean="0">
                <a:solidFill>
                  <a:srgbClr val="4BACC6">
                    <a:lumMod val="50000"/>
                  </a:srgbClr>
                </a:solidFill>
              </a:rPr>
              <a:t>•	Social networks analysis</a:t>
            </a:r>
          </a:p>
          <a:p>
            <a:endParaRPr lang="en-GB" dirty="0">
              <a:solidFill>
                <a:srgbClr val="4BACC6">
                  <a:lumMod val="50000"/>
                </a:srgbClr>
              </a:solidFill>
            </a:endParaRPr>
          </a:p>
        </p:txBody>
      </p:sp>
      <p:sp>
        <p:nvSpPr>
          <p:cNvPr id="26" name="1 Llamada con línea 1 (barra de énfasis)"/>
          <p:cNvSpPr/>
          <p:nvPr/>
        </p:nvSpPr>
        <p:spPr>
          <a:xfrm>
            <a:off x="6804248" y="5244832"/>
            <a:ext cx="1944216" cy="540060"/>
          </a:xfrm>
          <a:prstGeom prst="accentCallout1">
            <a:avLst>
              <a:gd name="adj1" fmla="val 18750"/>
              <a:gd name="adj2" fmla="val -8333"/>
              <a:gd name="adj3" fmla="val -96862"/>
              <a:gd name="adj4" fmla="val -54826"/>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smtClean="0">
                <a:solidFill>
                  <a:srgbClr val="4BACC6">
                    <a:lumMod val="50000"/>
                  </a:srgbClr>
                </a:solidFill>
              </a:rPr>
              <a:t>Mathematics (1)</a:t>
            </a:r>
          </a:p>
          <a:p>
            <a:pPr marL="176213" indent="-176213"/>
            <a:r>
              <a:rPr lang="en-GB" dirty="0" smtClean="0">
                <a:solidFill>
                  <a:srgbClr val="4BACC6">
                    <a:lumMod val="50000"/>
                  </a:srgbClr>
                </a:solidFill>
              </a:rPr>
              <a:t>•	Computational Algebra</a:t>
            </a:r>
            <a:endParaRPr lang="en-GB" dirty="0">
              <a:solidFill>
                <a:srgbClr val="4BACC6">
                  <a:lumMod val="50000"/>
                </a:srgbClr>
              </a:solidFill>
            </a:endParaRPr>
          </a:p>
        </p:txBody>
      </p:sp>
      <p:sp>
        <p:nvSpPr>
          <p:cNvPr id="27" name="1 Llamada con línea 1 (barra de énfasis)"/>
          <p:cNvSpPr/>
          <p:nvPr/>
        </p:nvSpPr>
        <p:spPr>
          <a:xfrm>
            <a:off x="1105459" y="5220242"/>
            <a:ext cx="2137718" cy="1104358"/>
          </a:xfrm>
          <a:prstGeom prst="accentCallout1">
            <a:avLst>
              <a:gd name="adj1" fmla="val 17385"/>
              <a:gd name="adj2" fmla="val 97868"/>
              <a:gd name="adj3" fmla="val -39255"/>
              <a:gd name="adj4" fmla="val 158592"/>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9388" indent="-177800"/>
            <a:r>
              <a:rPr lang="en-GB" sz="1400" b="1" dirty="0" smtClean="0">
                <a:solidFill>
                  <a:srgbClr val="215968"/>
                </a:solidFill>
              </a:rPr>
              <a:t>Medicine (3) </a:t>
            </a:r>
            <a:endParaRPr lang="en-GB" sz="1400" b="1" dirty="0">
              <a:solidFill>
                <a:srgbClr val="215968"/>
              </a:solidFill>
            </a:endParaRPr>
          </a:p>
          <a:p>
            <a:pPr marL="179388" indent="-177800"/>
            <a:r>
              <a:rPr lang="en-GB" sz="1400" b="1" dirty="0" smtClean="0">
                <a:solidFill>
                  <a:srgbClr val="215968"/>
                </a:solidFill>
              </a:rPr>
              <a:t>  </a:t>
            </a:r>
            <a:r>
              <a:rPr lang="en-GB" dirty="0" smtClean="0">
                <a:solidFill>
                  <a:srgbClr val="215968"/>
                </a:solidFill>
              </a:rPr>
              <a:t>• Intensive Care Units decision support.</a:t>
            </a:r>
          </a:p>
          <a:p>
            <a:pPr marL="265113" indent="-177800"/>
            <a:r>
              <a:rPr lang="en-GB" dirty="0" smtClean="0">
                <a:solidFill>
                  <a:srgbClr val="215968"/>
                </a:solidFill>
              </a:rPr>
              <a:t>•	IM Radiotherapy planning.</a:t>
            </a:r>
          </a:p>
          <a:p>
            <a:pPr marL="265113" indent="-177800"/>
            <a:r>
              <a:rPr lang="en-GB" dirty="0" smtClean="0">
                <a:solidFill>
                  <a:srgbClr val="215968"/>
                </a:solidFill>
              </a:rPr>
              <a:t>•	Brain Imaging</a:t>
            </a:r>
          </a:p>
          <a:p>
            <a:pPr marL="265113" indent="-177800"/>
            <a:endParaRPr lang="en-GB" dirty="0">
              <a:solidFill>
                <a:srgbClr val="215968"/>
              </a:solidFill>
            </a:endParaRPr>
          </a:p>
        </p:txBody>
      </p:sp>
      <p:sp>
        <p:nvSpPr>
          <p:cNvPr id="28" name="1 Llamada con línea 1 (barra de énfasis)"/>
          <p:cNvSpPr/>
          <p:nvPr/>
        </p:nvSpPr>
        <p:spPr>
          <a:xfrm>
            <a:off x="48979" y="3820443"/>
            <a:ext cx="2182761" cy="1080120"/>
          </a:xfrm>
          <a:prstGeom prst="accentCallout1">
            <a:avLst>
              <a:gd name="adj1" fmla="val 50156"/>
              <a:gd name="adj2" fmla="val 97868"/>
              <a:gd name="adj3" fmla="val 31939"/>
              <a:gd name="adj4" fmla="val 126075"/>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err="1" smtClean="0">
                <a:solidFill>
                  <a:srgbClr val="215968"/>
                </a:solidFill>
              </a:rPr>
              <a:t>Mol</a:t>
            </a:r>
            <a:r>
              <a:rPr lang="en-GB" sz="1400" b="1" dirty="0" smtClean="0">
                <a:solidFill>
                  <a:srgbClr val="215968"/>
                </a:solidFill>
              </a:rPr>
              <a:t>, Cell. &amp; Gen. Bio. (7)</a:t>
            </a:r>
          </a:p>
          <a:p>
            <a:pPr marL="265113" indent="-177800"/>
            <a:r>
              <a:rPr lang="en-GB" dirty="0" smtClean="0">
                <a:solidFill>
                  <a:srgbClr val="4BACC6">
                    <a:lumMod val="50000"/>
                  </a:srgbClr>
                </a:solidFill>
              </a:rPr>
              <a:t>•	Genomic sequence analysis</a:t>
            </a:r>
          </a:p>
          <a:p>
            <a:pPr marL="265113" indent="-177800"/>
            <a:r>
              <a:rPr lang="en-GB" dirty="0" smtClean="0">
                <a:solidFill>
                  <a:srgbClr val="4BACC6">
                    <a:lumMod val="50000"/>
                  </a:srgbClr>
                </a:solidFill>
              </a:rPr>
              <a:t>•	RNA prediction and analysis</a:t>
            </a:r>
          </a:p>
          <a:p>
            <a:pPr marL="265113" indent="-177800"/>
            <a:r>
              <a:rPr lang="en-GB" dirty="0" smtClean="0">
                <a:solidFill>
                  <a:srgbClr val="4BACC6">
                    <a:lumMod val="50000"/>
                  </a:srgbClr>
                </a:solidFill>
              </a:rPr>
              <a:t>•	System Biology</a:t>
            </a:r>
          </a:p>
          <a:p>
            <a:pPr marL="265113" indent="-177800"/>
            <a:r>
              <a:rPr lang="en-GB" dirty="0" smtClean="0">
                <a:solidFill>
                  <a:srgbClr val="4BACC6">
                    <a:lumMod val="50000"/>
                  </a:srgbClr>
                </a:solidFill>
              </a:rPr>
              <a:t>•	Loci Mapping</a:t>
            </a:r>
          </a:p>
          <a:p>
            <a:pPr marL="265113" indent="-177800"/>
            <a:r>
              <a:rPr lang="en-GB" dirty="0" smtClean="0">
                <a:solidFill>
                  <a:srgbClr val="4BACC6">
                    <a:lumMod val="50000"/>
                  </a:srgbClr>
                </a:solidFill>
              </a:rPr>
              <a:t>•	Micro-arrays quality.</a:t>
            </a:r>
          </a:p>
          <a:p>
            <a:pPr marL="265113" indent="-177800"/>
            <a:endParaRPr lang="en-GB" dirty="0">
              <a:solidFill>
                <a:srgbClr val="4BACC6">
                  <a:lumMod val="50000"/>
                </a:srgbClr>
              </a:solidFill>
            </a:endParaRPr>
          </a:p>
        </p:txBody>
      </p:sp>
      <p:sp>
        <p:nvSpPr>
          <p:cNvPr id="29" name="1 Llamada con línea 1 (barra de énfasis)"/>
          <p:cNvSpPr/>
          <p:nvPr/>
        </p:nvSpPr>
        <p:spPr>
          <a:xfrm>
            <a:off x="57820" y="2934596"/>
            <a:ext cx="1944216" cy="691574"/>
          </a:xfrm>
          <a:prstGeom prst="accentCallout1">
            <a:avLst>
              <a:gd name="adj1" fmla="val 33954"/>
              <a:gd name="adj2" fmla="val 97109"/>
              <a:gd name="adj3" fmla="val -6871"/>
              <a:gd name="adj4" fmla="val 163823"/>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4BACC6">
                    <a:lumMod val="50000"/>
                  </a:srgbClr>
                </a:solidFill>
              </a:rPr>
              <a:t>Physics (1)</a:t>
            </a:r>
          </a:p>
          <a:p>
            <a:pPr marL="265113" indent="-177800"/>
            <a:r>
              <a:rPr lang="en-GB" dirty="0" smtClean="0">
                <a:solidFill>
                  <a:srgbClr val="4BACC6">
                    <a:lumMod val="50000"/>
                  </a:srgbClr>
                </a:solidFill>
              </a:rPr>
              <a:t>•	Simulation of Galaxies configuration</a:t>
            </a:r>
            <a:endParaRPr lang="en-GB" dirty="0">
              <a:solidFill>
                <a:srgbClr val="4BACC6">
                  <a:lumMod val="50000"/>
                </a:srgbClr>
              </a:solidFill>
            </a:endParaRPr>
          </a:p>
        </p:txBody>
      </p:sp>
      <p:sp>
        <p:nvSpPr>
          <p:cNvPr id="30" name="1 Llamada con línea 1 (barra de énfasis)"/>
          <p:cNvSpPr/>
          <p:nvPr/>
        </p:nvSpPr>
        <p:spPr>
          <a:xfrm>
            <a:off x="395536" y="1897202"/>
            <a:ext cx="1944216" cy="701282"/>
          </a:xfrm>
          <a:prstGeom prst="accentCallout1">
            <a:avLst>
              <a:gd name="adj1" fmla="val 46839"/>
              <a:gd name="adj2" fmla="val 86489"/>
              <a:gd name="adj3" fmla="val 97368"/>
              <a:gd name="adj4" fmla="val 16460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smtClean="0">
                <a:solidFill>
                  <a:srgbClr val="4BACC6">
                    <a:lumMod val="50000"/>
                  </a:srgbClr>
                </a:solidFill>
              </a:rPr>
              <a:t>Biodiversity &amp; </a:t>
            </a:r>
          </a:p>
          <a:p>
            <a:r>
              <a:rPr lang="en-GB" sz="1400" b="1" smtClean="0">
                <a:solidFill>
                  <a:srgbClr val="4BACC6">
                    <a:lumMod val="50000"/>
                  </a:srgbClr>
                </a:solidFill>
              </a:rPr>
              <a:t>Biology (2)</a:t>
            </a:r>
          </a:p>
          <a:p>
            <a:pPr marL="265113" indent="-177800"/>
            <a:r>
              <a:rPr lang="en-GB" smtClean="0">
                <a:solidFill>
                  <a:srgbClr val="4BACC6">
                    <a:lumMod val="50000"/>
                  </a:srgbClr>
                </a:solidFill>
              </a:rPr>
              <a:t>•	Biodiversity maps in marine species</a:t>
            </a:r>
          </a:p>
          <a:p>
            <a:pPr marL="265113" indent="-177800"/>
            <a:r>
              <a:rPr lang="en-GB" smtClean="0">
                <a:solidFill>
                  <a:srgbClr val="4BACC6">
                    <a:lumMod val="50000"/>
                  </a:srgbClr>
                </a:solidFill>
              </a:rPr>
              <a:t>•	Gait simulation</a:t>
            </a:r>
            <a:endParaRPr lang="en-GB">
              <a:solidFill>
                <a:srgbClr val="4BACC6">
                  <a:lumMod val="50000"/>
                </a:srgbClr>
              </a:solidFill>
            </a:endParaRPr>
          </a:p>
        </p:txBody>
      </p:sp>
      <p:sp>
        <p:nvSpPr>
          <p:cNvPr id="31" name="1 Llamada con línea 1 (barra de énfasis)"/>
          <p:cNvSpPr/>
          <p:nvPr/>
        </p:nvSpPr>
        <p:spPr>
          <a:xfrm>
            <a:off x="2339752" y="1611594"/>
            <a:ext cx="1944216" cy="665278"/>
          </a:xfrm>
          <a:prstGeom prst="accentCallout1">
            <a:avLst>
              <a:gd name="adj1" fmla="val 63810"/>
              <a:gd name="adj2" fmla="val 97868"/>
              <a:gd name="adj3" fmla="val 162314"/>
              <a:gd name="adj4" fmla="val 103234"/>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smtClean="0">
                <a:solidFill>
                  <a:srgbClr val="215968"/>
                </a:solidFill>
              </a:rPr>
              <a:t>Civil Protection (1)</a:t>
            </a:r>
          </a:p>
          <a:p>
            <a:pPr marL="265113" indent="-177800"/>
            <a:r>
              <a:rPr lang="en-GB" smtClean="0">
                <a:solidFill>
                  <a:srgbClr val="4BACC6">
                    <a:lumMod val="50000"/>
                  </a:srgbClr>
                </a:solidFill>
              </a:rPr>
              <a:t>•	Fire Risk estimation and fire propagation</a:t>
            </a:r>
            <a:endParaRPr lang="en-GB">
              <a:solidFill>
                <a:srgbClr val="4BACC6">
                  <a:lumMod val="50000"/>
                </a:srgbClr>
              </a:solidFill>
            </a:endParaRPr>
          </a:p>
        </p:txBody>
      </p:sp>
      <p:sp>
        <p:nvSpPr>
          <p:cNvPr id="32" name="1 Llamada con línea 1 (barra de énfasis)"/>
          <p:cNvSpPr/>
          <p:nvPr/>
        </p:nvSpPr>
        <p:spPr>
          <a:xfrm>
            <a:off x="3995936" y="5784892"/>
            <a:ext cx="2520280" cy="757354"/>
          </a:xfrm>
          <a:prstGeom prst="accentCallout1">
            <a:avLst>
              <a:gd name="adj1" fmla="val 13719"/>
              <a:gd name="adj2" fmla="val 97782"/>
              <a:gd name="adj3" fmla="val -121118"/>
              <a:gd name="adj4" fmla="val 5873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Bef>
                <a:spcPts val="300"/>
              </a:spcBef>
            </a:pPr>
            <a:r>
              <a:rPr lang="en-GB" sz="1400" b="1" dirty="0" err="1" smtClean="0">
                <a:solidFill>
                  <a:srgbClr val="4BACC6">
                    <a:lumMod val="50000"/>
                  </a:srgbClr>
                </a:solidFill>
              </a:rPr>
              <a:t>Mech</a:t>
            </a:r>
            <a:r>
              <a:rPr lang="en-GB" sz="1400" b="1" dirty="0" smtClean="0">
                <a:solidFill>
                  <a:srgbClr val="4BACC6">
                    <a:lumMod val="50000"/>
                  </a:srgbClr>
                </a:solidFill>
              </a:rPr>
              <a:t>, Naval &amp; Aero. Eng. (2)</a:t>
            </a:r>
          </a:p>
          <a:p>
            <a:pPr marL="176213" indent="-176213"/>
            <a:r>
              <a:rPr lang="en-GB" dirty="0" smtClean="0">
                <a:solidFill>
                  <a:srgbClr val="4BACC6">
                    <a:lumMod val="50000"/>
                  </a:srgbClr>
                </a:solidFill>
              </a:rPr>
              <a:t>•	Vessels monitoring</a:t>
            </a:r>
          </a:p>
          <a:p>
            <a:pPr marL="176213" indent="-176213"/>
            <a:r>
              <a:rPr lang="en-GB" dirty="0" smtClean="0">
                <a:solidFill>
                  <a:srgbClr val="4BACC6">
                    <a:lumMod val="50000"/>
                  </a:srgbClr>
                </a:solidFill>
              </a:rPr>
              <a:t>•	Bevel gear manufacturing simulation</a:t>
            </a:r>
          </a:p>
          <a:p>
            <a:pPr marL="176213" indent="-176213"/>
            <a:r>
              <a:rPr lang="en-GB" dirty="0" smtClean="0">
                <a:solidFill>
                  <a:srgbClr val="4BACC6">
                    <a:lumMod val="50000"/>
                  </a:srgbClr>
                </a:solidFill>
              </a:rPr>
              <a:t> </a:t>
            </a:r>
            <a:endParaRPr lang="en-GB" dirty="0">
              <a:solidFill>
                <a:srgbClr val="4BACC6">
                  <a:lumMod val="50000"/>
                </a:srgbClr>
              </a:solidFill>
            </a:endParaRPr>
          </a:p>
        </p:txBody>
      </p:sp>
      <p:sp>
        <p:nvSpPr>
          <p:cNvPr id="6" name="5 Marcador de pie de página"/>
          <p:cNvSpPr>
            <a:spLocks noGrp="1"/>
          </p:cNvSpPr>
          <p:nvPr>
            <p:ph type="ftr" sz="quarter" idx="11"/>
          </p:nvPr>
        </p:nvSpPr>
        <p:spPr>
          <a:xfrm>
            <a:off x="1371600" y="6597352"/>
            <a:ext cx="7772400" cy="189715"/>
          </a:xfrm>
        </p:spPr>
        <p:txBody>
          <a:bodyPr/>
          <a:lstStyle/>
          <a:p>
            <a:r>
              <a:rPr lang="en-US" dirty="0" smtClean="0">
                <a:solidFill>
                  <a:prstClr val="white"/>
                </a:solidFill>
              </a:rPr>
              <a:t>VENUS-C Final Review: The User Perspective  11-12/7 </a:t>
            </a:r>
            <a:r>
              <a:rPr lang="en-US" dirty="0" err="1" smtClean="0">
                <a:solidFill>
                  <a:prstClr val="white"/>
                </a:solidFill>
              </a:rPr>
              <a:t>EBC</a:t>
            </a:r>
            <a:r>
              <a:rPr lang="en-US" dirty="0" smtClean="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1501978445"/>
      </p:ext>
    </p:extLst>
  </p:cSld>
  <p:clrMapOvr>
    <a:masterClrMapping/>
  </p:clrMapOvr>
  <p:transition>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spTree>
    <p:extLst>
      <p:ext uri="{BB962C8B-B14F-4D97-AF65-F5344CB8AC3E}">
        <p14:creationId xmlns:p14="http://schemas.microsoft.com/office/powerpoint/2010/main" val="5822333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“smart homes” 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25</a:t>
            </a:fld>
            <a:endParaRPr lang="en-US"/>
          </a:p>
        </p:txBody>
      </p:sp>
    </p:spTree>
    <p:extLst>
      <p:ext uri="{BB962C8B-B14F-4D97-AF65-F5344CB8AC3E}">
        <p14:creationId xmlns:p14="http://schemas.microsoft.com/office/powerpoint/2010/main" val="31528436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t>A larger sensor ………</a:t>
            </a:r>
            <a:endParaRPr lang="en-US" sz="2400" dirty="0"/>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t>Output Sensor</a:t>
            </a:r>
            <a:endParaRPr lang="en-US" sz="2400" dirty="0"/>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ext uri="{D42A27DB-BD31-4B8C-83A1-F6EECF244321}">
                <p14:modId xmlns:p14="http://schemas.microsoft.com/office/powerpoint/2010/main" val="1488725021"/>
              </p:ext>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203"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hlinkClick r:id="rId14"/>
              </a:rPr>
              <a:t>https://sites.google.com/site/opensourceiotcloud</a:t>
            </a:r>
            <a:r>
              <a:rPr lang="en-US" sz="2000" b="1" u="sng" dirty="0" smtClean="0">
                <a:hlinkClick r:id="rId14"/>
              </a:rPr>
              <a:t>/</a:t>
            </a:r>
            <a:r>
              <a:rPr lang="en-US" sz="2000" b="1" dirty="0" smtClean="0"/>
              <a:t> Open Source Sensor (</a:t>
            </a:r>
            <a:r>
              <a:rPr lang="en-US" sz="2000" b="1" dirty="0" err="1" smtClean="0"/>
              <a:t>IoT</a:t>
            </a:r>
            <a:r>
              <a:rPr lang="en-US" sz="2000" b="1" dirty="0" smtClean="0"/>
              <a:t>) Cloud</a:t>
            </a:r>
            <a:endParaRPr lang="en-US" sz="2000" b="1" dirty="0"/>
          </a:p>
        </p:txBody>
      </p:sp>
    </p:spTree>
    <p:extLst>
      <p:ext uri="{BB962C8B-B14F-4D97-AF65-F5344CB8AC3E}">
        <p14:creationId xmlns:p14="http://schemas.microsoft.com/office/powerpoint/2010/main" val="8008716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27</a:t>
            </a:fld>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74" t="5305" b="1067"/>
          <a:stretch/>
        </p:blipFill>
        <p:spPr bwMode="auto">
          <a:xfrm>
            <a:off x="11723" y="1"/>
            <a:ext cx="91197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6386180"/>
            <a:ext cx="3376822" cy="369332"/>
          </a:xfrm>
          <a:prstGeom prst="rect">
            <a:avLst/>
          </a:prstGeom>
          <a:noFill/>
        </p:spPr>
        <p:txBody>
          <a:bodyPr wrap="none" rtlCol="0">
            <a:spAutoFit/>
          </a:bodyPr>
          <a:lstStyle/>
          <a:p>
            <a:r>
              <a:rPr lang="en-US" dirty="0" smtClean="0"/>
              <a:t>Cloud based robotics from Google</a:t>
            </a:r>
            <a:endParaRPr lang="en-US" dirty="0"/>
          </a:p>
        </p:txBody>
      </p:sp>
    </p:spTree>
    <p:extLst>
      <p:ext uri="{BB962C8B-B14F-4D97-AF65-F5344CB8AC3E}">
        <p14:creationId xmlns:p14="http://schemas.microsoft.com/office/powerpoint/2010/main" val="41561104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2130425"/>
            <a:ext cx="7772400" cy="1831975"/>
          </a:xfrm>
        </p:spPr>
        <p:txBody>
          <a:bodyPr/>
          <a:lstStyle/>
          <a:p>
            <a:r>
              <a:rPr lang="en-US" sz="5400" dirty="0" smtClean="0"/>
              <a:t>Infrastructure </a:t>
            </a:r>
            <a:r>
              <a:rPr lang="en-US" sz="5400" dirty="0"/>
              <a:t>as a </a:t>
            </a:r>
            <a:r>
              <a:rPr lang="en-US" sz="5400" dirty="0" smtClean="0"/>
              <a:t>Service</a:t>
            </a:r>
            <a:br>
              <a:rPr lang="en-US" sz="5400" dirty="0" smtClean="0"/>
            </a:br>
            <a:r>
              <a:rPr lang="en-US" sz="5400" dirty="0" smtClean="0"/>
              <a:t>Platforms as </a:t>
            </a:r>
            <a:r>
              <a:rPr lang="en-US" sz="5400" dirty="0"/>
              <a:t>a Service</a:t>
            </a:r>
            <a:br>
              <a:rPr lang="en-US" sz="5400" dirty="0"/>
            </a:br>
            <a:r>
              <a:rPr lang="en-US" sz="5400" dirty="0" smtClean="0"/>
              <a:t>Software </a:t>
            </a:r>
            <a:r>
              <a:rPr lang="en-US" sz="5400" dirty="0"/>
              <a:t>as a Service</a:t>
            </a:r>
          </a:p>
        </p:txBody>
      </p:sp>
      <p:sp>
        <p:nvSpPr>
          <p:cNvPr id="3" name="Slide Number Placeholder 2"/>
          <p:cNvSpPr>
            <a:spLocks noGrp="1"/>
          </p:cNvSpPr>
          <p:nvPr>
            <p:ph type="sldNum" sz="quarter" idx="12"/>
          </p:nvPr>
        </p:nvSpPr>
        <p:spPr/>
        <p:txBody>
          <a:bodyPr/>
          <a:lstStyle/>
          <a:p>
            <a:fld id="{D8CFE096-9650-498C-990C-20F2420C253B}" type="slidenum">
              <a:rPr lang="en-US" smtClean="0"/>
              <a:pPr/>
              <a:t>28</a:t>
            </a:fld>
            <a:endParaRPr lang="en-US"/>
          </a:p>
        </p:txBody>
      </p:sp>
    </p:spTree>
    <p:extLst>
      <p:ext uri="{BB962C8B-B14F-4D97-AF65-F5344CB8AC3E}">
        <p14:creationId xmlns:p14="http://schemas.microsoft.com/office/powerpoint/2010/main" val="5378253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z="3600" dirty="0"/>
              <a:t>Infrastructure, Platforms, Software as a </a:t>
            </a:r>
            <a:r>
              <a:rPr lang="en-US" sz="3600" dirty="0" smtClean="0"/>
              <a:t>Service</a:t>
            </a:r>
            <a:endParaRPr lang="en-US" sz="3600" dirty="0"/>
          </a:p>
        </p:txBody>
      </p:sp>
      <p:sp>
        <p:nvSpPr>
          <p:cNvPr id="4" name="Content Placeholder 3"/>
          <p:cNvSpPr>
            <a:spLocks noGrp="1"/>
          </p:cNvSpPr>
          <p:nvPr>
            <p:ph idx="1"/>
          </p:nvPr>
        </p:nvSpPr>
        <p:spPr>
          <a:xfrm>
            <a:off x="6248400" y="684998"/>
            <a:ext cx="2743200" cy="4525963"/>
          </a:xfrm>
        </p:spPr>
        <p:txBody>
          <a:bodyPr/>
          <a:lstStyle/>
          <a:p>
            <a:r>
              <a:rPr lang="en-US" sz="2400" dirty="0" smtClean="0"/>
              <a:t>Software Services are building blocks of applications</a:t>
            </a:r>
            <a:br>
              <a:rPr lang="en-US" sz="2400" dirty="0" smtClean="0"/>
            </a:br>
            <a:endParaRPr lang="en-US" sz="2400" dirty="0" smtClean="0"/>
          </a:p>
          <a:p>
            <a:r>
              <a:rPr lang="en-US" sz="2400" dirty="0" smtClean="0"/>
              <a:t>The middleware or computing environment</a:t>
            </a:r>
            <a:br>
              <a:rPr lang="en-US" sz="2400" dirty="0" smtClean="0"/>
            </a:br>
            <a:r>
              <a:rPr lang="en-US" sz="2400" dirty="0" smtClean="0"/>
              <a:t/>
            </a:r>
            <a:br>
              <a:rPr lang="en-US" sz="2400" dirty="0" smtClean="0"/>
            </a:br>
            <a:r>
              <a:rPr lang="en-US" sz="2400" dirty="0" smtClean="0"/>
              <a:t>We will cover virtual clusters, networks, management systems Nimbus, Eucalyptus, OpenStack</a:t>
            </a:r>
            <a:endParaRPr lang="en-US" sz="24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29</a:t>
            </a:fld>
            <a:endParaRPr lang="en-US"/>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667293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49980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4143"/>
            <a:ext cx="8229600" cy="890257"/>
          </a:xfrm>
        </p:spPr>
        <p:txBody>
          <a:bodyPr/>
          <a:lstStyle/>
          <a:p>
            <a:r>
              <a:rPr lang="en-US" dirty="0" smtClean="0"/>
              <a:t>Many Thanks to</a:t>
            </a:r>
            <a:endParaRPr lang="en-US" dirty="0"/>
          </a:p>
        </p:txBody>
      </p:sp>
      <p:sp>
        <p:nvSpPr>
          <p:cNvPr id="3" name="Content Placeholder 2"/>
          <p:cNvSpPr>
            <a:spLocks noGrp="1"/>
          </p:cNvSpPr>
          <p:nvPr>
            <p:ph idx="1"/>
          </p:nvPr>
        </p:nvSpPr>
        <p:spPr>
          <a:xfrm>
            <a:off x="0" y="685800"/>
            <a:ext cx="9144000" cy="4525963"/>
          </a:xfrm>
        </p:spPr>
        <p:txBody>
          <a:bodyPr/>
          <a:lstStyle/>
          <a:p>
            <a:r>
              <a:rPr lang="en-US" sz="2700" b="1" dirty="0" smtClean="0"/>
              <a:t>Funding Organizations: </a:t>
            </a:r>
            <a:r>
              <a:rPr lang="en-US" sz="2700" dirty="0" smtClean="0"/>
              <a:t>NSF, Lilly Foundation</a:t>
            </a:r>
          </a:p>
          <a:p>
            <a:r>
              <a:rPr lang="en-US" sz="2700" b="1" dirty="0"/>
              <a:t>VSCSE: </a:t>
            </a:r>
            <a:r>
              <a:rPr lang="en-US" sz="2700" dirty="0" smtClean="0"/>
              <a:t>Sharon </a:t>
            </a:r>
            <a:r>
              <a:rPr lang="en-US" sz="2700" dirty="0" err="1" smtClean="0"/>
              <a:t>Glotzer</a:t>
            </a:r>
            <a:r>
              <a:rPr lang="en-US" sz="2700" dirty="0" smtClean="0"/>
              <a:t>, Eric Hofer, </a:t>
            </a:r>
            <a:r>
              <a:rPr lang="en-US" sz="2700" dirty="0"/>
              <a:t>Scott Lathrop, </a:t>
            </a:r>
            <a:r>
              <a:rPr lang="en-US" sz="2700" dirty="0" smtClean="0"/>
              <a:t>Meagan </a:t>
            </a:r>
            <a:r>
              <a:rPr lang="en-US" sz="2700" dirty="0"/>
              <a:t>Lefebvre</a:t>
            </a:r>
            <a:endParaRPr lang="en-US" sz="2700" dirty="0" smtClean="0"/>
          </a:p>
          <a:p>
            <a:r>
              <a:rPr lang="en-US" sz="2700" b="1" dirty="0"/>
              <a:t>Video Infrastructure: </a:t>
            </a:r>
            <a:r>
              <a:rPr lang="en-US" sz="2700" dirty="0"/>
              <a:t>Mike Miller (NCSA</a:t>
            </a:r>
            <a:r>
              <a:rPr lang="en-US" sz="2700" dirty="0" smtClean="0"/>
              <a:t>),</a:t>
            </a:r>
            <a:r>
              <a:rPr lang="en-US" sz="2700" dirty="0"/>
              <a:t> Chris </a:t>
            </a:r>
            <a:r>
              <a:rPr lang="en-US" sz="2700" dirty="0" smtClean="0"/>
              <a:t>Eller, Jeff Rogers</a:t>
            </a:r>
            <a:endParaRPr lang="en-US" sz="2700" dirty="0"/>
          </a:p>
          <a:p>
            <a:r>
              <a:rPr lang="en-US" sz="2700" b="1" dirty="0" smtClean="0"/>
              <a:t>Organizers and AI’s  </a:t>
            </a:r>
            <a:r>
              <a:rPr lang="en-US" sz="2700" dirty="0" smtClean="0"/>
              <a:t>at 10 sites</a:t>
            </a:r>
          </a:p>
          <a:p>
            <a:r>
              <a:rPr lang="en-US" sz="2700" b="1" dirty="0" smtClean="0"/>
              <a:t>Speakers</a:t>
            </a:r>
            <a:r>
              <a:rPr lang="en-US" sz="2700" dirty="0" smtClean="0"/>
              <a:t> acknowledged as they are announced</a:t>
            </a:r>
          </a:p>
          <a:p>
            <a:r>
              <a:rPr lang="en-US" sz="2700" b="1" dirty="0" smtClean="0"/>
              <a:t>IU Hospitality: </a:t>
            </a:r>
            <a:r>
              <a:rPr lang="en-US" sz="2700" dirty="0" smtClean="0"/>
              <a:t>Mary Nell </a:t>
            </a:r>
            <a:r>
              <a:rPr lang="en-US" sz="2700" dirty="0" err="1" smtClean="0"/>
              <a:t>Shiflet</a:t>
            </a:r>
            <a:endParaRPr lang="en-US" sz="2700" dirty="0" smtClean="0"/>
          </a:p>
          <a:p>
            <a:r>
              <a:rPr lang="en-US" sz="2700" b="1" dirty="0" smtClean="0"/>
              <a:t>Staff at FutureGrid</a:t>
            </a:r>
            <a:r>
              <a:rPr lang="en-US" sz="2700" b="1" dirty="0"/>
              <a:t>: </a:t>
            </a:r>
            <a:r>
              <a:rPr lang="en-US" sz="2700" dirty="0" smtClean="0"/>
              <a:t>John </a:t>
            </a:r>
            <a:r>
              <a:rPr lang="en-US" sz="2700" dirty="0" err="1" smtClean="0"/>
              <a:t>Bresnahan</a:t>
            </a:r>
            <a:r>
              <a:rPr lang="en-US" sz="2700" dirty="0" smtClean="0"/>
              <a:t>, Ti </a:t>
            </a:r>
            <a:r>
              <a:rPr lang="en-US" sz="2700" dirty="0"/>
              <a:t>Leggett, David </a:t>
            </a:r>
            <a:r>
              <a:rPr lang="en-US" sz="2700" dirty="0" err="1"/>
              <a:t>Gignac</a:t>
            </a:r>
            <a:r>
              <a:rPr lang="en-US" sz="2700" dirty="0"/>
              <a:t>, Gary </a:t>
            </a:r>
            <a:r>
              <a:rPr lang="en-US" sz="2700" dirty="0" err="1"/>
              <a:t>Miksik</a:t>
            </a:r>
            <a:r>
              <a:rPr lang="en-US" sz="2700" dirty="0"/>
              <a:t>, Barbara Ann O'Leary, Javier Diaz Montes, Sharif Islam, Koji Tanaka, </a:t>
            </a:r>
            <a:r>
              <a:rPr lang="en-US" sz="2700" dirty="0" err="1"/>
              <a:t>Fugang</a:t>
            </a:r>
            <a:r>
              <a:rPr lang="en-US" sz="2700" dirty="0"/>
              <a:t> Wang, Gregor von </a:t>
            </a:r>
            <a:r>
              <a:rPr lang="en-US" sz="2700" dirty="0" smtClean="0"/>
              <a:t>Laszewski</a:t>
            </a:r>
          </a:p>
          <a:p>
            <a:r>
              <a:rPr lang="en-US" sz="2700" dirty="0" smtClean="0"/>
              <a:t>Many dedicated </a:t>
            </a:r>
            <a:r>
              <a:rPr lang="en-US" sz="2700" b="1" dirty="0" smtClean="0"/>
              <a:t>students</a:t>
            </a:r>
            <a:endParaRPr lang="en-US" sz="2700"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a:t>
            </a:fld>
            <a:endParaRPr lang="en-US"/>
          </a:p>
        </p:txBody>
      </p:sp>
    </p:spTree>
    <p:extLst>
      <p:ext uri="{BB962C8B-B14F-4D97-AF65-F5344CB8AC3E}">
        <p14:creationId xmlns:p14="http://schemas.microsoft.com/office/powerpoint/2010/main" val="4148127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41" y="-47089"/>
            <a:ext cx="6129859" cy="1143000"/>
          </a:xfrm>
        </p:spPr>
        <p:txBody>
          <a:bodyPr/>
          <a:lstStyle/>
          <a:p>
            <a:r>
              <a:rPr lang="en-US" dirty="0" smtClean="0"/>
              <a:t>Everything as a Service </a:t>
            </a:r>
            <a:endParaRPr lang="en-US" dirty="0"/>
          </a:p>
        </p:txBody>
      </p:sp>
      <p:sp>
        <p:nvSpPr>
          <p:cNvPr id="3" name="Date Placeholder 2"/>
          <p:cNvSpPr>
            <a:spLocks noGrp="1"/>
          </p:cNvSpPr>
          <p:nvPr>
            <p:ph type="dt" sz="half" idx="10"/>
          </p:nvPr>
        </p:nvSpPr>
        <p:spPr/>
        <p:txBody>
          <a:bodyPr/>
          <a:lstStyle/>
          <a:p>
            <a:fld id="{7C6D19D5-D81D-D548-AD7A-AD7DC8475E14}" type="datetime1">
              <a:rPr lang="en-US" smtClean="0">
                <a:solidFill>
                  <a:prstClr val="black">
                    <a:tint val="75000"/>
                  </a:prstClr>
                </a:solidFill>
              </a:rPr>
              <a:pPr/>
              <a:t>8/4/2012</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420888-0914-7045-AADF-1504C9455C64}" type="slidenum">
              <a:rPr lang="en-US" smtClean="0">
                <a:solidFill>
                  <a:prstClr val="black">
                    <a:tint val="75000"/>
                  </a:prstClr>
                </a:solidFill>
              </a:rPr>
              <a:pPr/>
              <a:t>30</a:t>
            </a:fld>
            <a:endParaRPr lang="en-US" dirty="0">
              <a:solidFill>
                <a:prstClr val="black">
                  <a:tint val="75000"/>
                </a:prstClr>
              </a:solidFill>
            </a:endParaRPr>
          </a:p>
        </p:txBody>
      </p:sp>
      <p:pic>
        <p:nvPicPr>
          <p:cNvPr id="5" name="Picture 4" descr="datacenter"/>
          <p:cNvPicPr>
            <a:picLocks noChangeAspect="1" noChangeArrowheads="1"/>
          </p:cNvPicPr>
          <p:nvPr/>
        </p:nvPicPr>
        <p:blipFill>
          <a:blip r:embed="rId2"/>
          <a:srcRect/>
          <a:stretch>
            <a:fillRect/>
          </a:stretch>
        </p:blipFill>
        <p:spPr bwMode="auto">
          <a:xfrm>
            <a:off x="1593855" y="5437989"/>
            <a:ext cx="994840" cy="733695"/>
          </a:xfrm>
          <a:prstGeom prst="rect">
            <a:avLst/>
          </a:prstGeom>
          <a:noFill/>
          <a:ln w="9525">
            <a:noFill/>
            <a:miter lim="800000"/>
            <a:headEnd/>
            <a:tailEnd/>
          </a:ln>
        </p:spPr>
      </p:pic>
      <p:pic>
        <p:nvPicPr>
          <p:cNvPr id="6" name="Picture 5" descr="supercomputer1"/>
          <p:cNvPicPr>
            <a:picLocks noChangeAspect="1" noChangeArrowheads="1"/>
          </p:cNvPicPr>
          <p:nvPr/>
        </p:nvPicPr>
        <p:blipFill>
          <a:blip r:embed="rId3"/>
          <a:srcRect/>
          <a:stretch>
            <a:fillRect/>
          </a:stretch>
        </p:blipFill>
        <p:spPr bwMode="auto">
          <a:xfrm>
            <a:off x="2677597" y="5427146"/>
            <a:ext cx="1143000" cy="744538"/>
          </a:xfrm>
          <a:prstGeom prst="rect">
            <a:avLst/>
          </a:prstGeom>
          <a:noFill/>
          <a:ln w="9525">
            <a:noFill/>
            <a:miter lim="800000"/>
            <a:headEnd/>
            <a:tailEnd/>
          </a:ln>
        </p:spPr>
      </p:pic>
      <p:sp>
        <p:nvSpPr>
          <p:cNvPr id="7" name="AutoShape 9"/>
          <p:cNvSpPr>
            <a:spLocks noChangeArrowheads="1"/>
          </p:cNvSpPr>
          <p:nvPr/>
        </p:nvSpPr>
        <p:spPr bwMode="auto">
          <a:xfrm>
            <a:off x="423334" y="5613399"/>
            <a:ext cx="1066800" cy="551378"/>
          </a:xfrm>
          <a:prstGeom prst="can">
            <a:avLst>
              <a:gd name="adj" fmla="val 25000"/>
            </a:avLst>
          </a:prstGeom>
          <a:solidFill>
            <a:schemeClr val="accent1"/>
          </a:solidFill>
          <a:ln w="12700">
            <a:solidFill>
              <a:schemeClr val="tx1"/>
            </a:solidFill>
            <a:round/>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8" name="Text Box 10"/>
          <p:cNvSpPr txBox="1">
            <a:spLocks noChangeArrowheads="1"/>
          </p:cNvSpPr>
          <p:nvPr/>
        </p:nvSpPr>
        <p:spPr bwMode="auto">
          <a:xfrm>
            <a:off x="1507073" y="5064123"/>
            <a:ext cx="3660775" cy="396875"/>
          </a:xfrm>
          <a:prstGeom prst="rect">
            <a:avLst/>
          </a:prstGeom>
          <a:noFill/>
          <a:ln w="12700">
            <a:noFill/>
            <a:miter lim="800000"/>
            <a:headEnd type="none" w="sm" len="sm"/>
            <a:tailEnd type="none" w="sm" len="sm"/>
          </a:ln>
          <a:effectLst/>
        </p:spPr>
        <p:txBody>
          <a:bodyPr wrap="none">
            <a:prstTxWarp prst="textNoShape">
              <a:avLst/>
            </a:prstTxWarp>
            <a:spAutoFit/>
          </a:bodyPr>
          <a:lstStyle/>
          <a:p>
            <a:pPr algn="ctr" defTabSz="457200"/>
            <a:r>
              <a:rPr lang="en-US" sz="2000" i="1" dirty="0">
                <a:solidFill>
                  <a:srgbClr val="C0504D"/>
                </a:solidFill>
                <a:latin typeface="Times New Roman" charset="0"/>
              </a:rPr>
              <a:t>Infrastructure-as-a-Service (</a:t>
            </a:r>
            <a:r>
              <a:rPr lang="en-US" sz="2000" i="1" dirty="0" err="1">
                <a:solidFill>
                  <a:srgbClr val="C0504D"/>
                </a:solidFill>
                <a:latin typeface="Times New Roman" charset="0"/>
              </a:rPr>
              <a:t>IaaS</a:t>
            </a:r>
            <a:r>
              <a:rPr lang="en-US" sz="2000" i="1" dirty="0">
                <a:solidFill>
                  <a:srgbClr val="C0504D"/>
                </a:solidFill>
                <a:latin typeface="Times New Roman" charset="0"/>
              </a:rPr>
              <a:t>)</a:t>
            </a:r>
            <a:endParaRPr lang="en-US" sz="2600" i="1" dirty="0">
              <a:solidFill>
                <a:srgbClr val="C0504D"/>
              </a:solidFill>
              <a:latin typeface="Times New Roman" charset="0"/>
            </a:endParaRPr>
          </a:p>
        </p:txBody>
      </p:sp>
      <p:sp>
        <p:nvSpPr>
          <p:cNvPr id="9" name="Line 11"/>
          <p:cNvSpPr>
            <a:spLocks noChangeShapeType="1"/>
          </p:cNvSpPr>
          <p:nvPr/>
        </p:nvSpPr>
        <p:spPr bwMode="auto">
          <a:xfrm>
            <a:off x="270940" y="5013325"/>
            <a:ext cx="6705593"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0" name="Rectangle 12"/>
          <p:cNvSpPr>
            <a:spLocks noChangeArrowheads="1"/>
          </p:cNvSpPr>
          <p:nvPr/>
        </p:nvSpPr>
        <p:spPr bwMode="auto">
          <a:xfrm>
            <a:off x="728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1" name="Rectangle 13"/>
          <p:cNvSpPr>
            <a:spLocks noChangeArrowheads="1"/>
          </p:cNvSpPr>
          <p:nvPr/>
        </p:nvSpPr>
        <p:spPr bwMode="auto">
          <a:xfrm>
            <a:off x="1109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2" name="Rectangle 14"/>
          <p:cNvSpPr>
            <a:spLocks noChangeArrowheads="1"/>
          </p:cNvSpPr>
          <p:nvPr/>
        </p:nvSpPr>
        <p:spPr bwMode="auto">
          <a:xfrm>
            <a:off x="1490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3" name="Rectangle 15"/>
          <p:cNvSpPr>
            <a:spLocks noChangeArrowheads="1"/>
          </p:cNvSpPr>
          <p:nvPr/>
        </p:nvSpPr>
        <p:spPr bwMode="auto">
          <a:xfrm>
            <a:off x="1871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4" name="Rectangle 16"/>
          <p:cNvSpPr>
            <a:spLocks noChangeArrowheads="1"/>
          </p:cNvSpPr>
          <p:nvPr/>
        </p:nvSpPr>
        <p:spPr bwMode="auto">
          <a:xfrm>
            <a:off x="2252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5" name="Rectangle 17"/>
          <p:cNvSpPr>
            <a:spLocks noChangeArrowheads="1"/>
          </p:cNvSpPr>
          <p:nvPr/>
        </p:nvSpPr>
        <p:spPr bwMode="auto">
          <a:xfrm>
            <a:off x="2633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6" name="Rectangle 18"/>
          <p:cNvSpPr>
            <a:spLocks noChangeArrowheads="1"/>
          </p:cNvSpPr>
          <p:nvPr/>
        </p:nvSpPr>
        <p:spPr bwMode="auto">
          <a:xfrm>
            <a:off x="3014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7" name="Rectangle 19"/>
          <p:cNvSpPr>
            <a:spLocks noChangeArrowheads="1"/>
          </p:cNvSpPr>
          <p:nvPr/>
        </p:nvSpPr>
        <p:spPr bwMode="auto">
          <a:xfrm>
            <a:off x="3395134" y="3733800"/>
            <a:ext cx="228600" cy="228600"/>
          </a:xfrm>
          <a:prstGeom prst="rect">
            <a:avLst/>
          </a:prstGeom>
          <a:solidFill>
            <a:schemeClr val="accent1"/>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8" name="Rectangle 20"/>
          <p:cNvSpPr>
            <a:spLocks noChangeArrowheads="1"/>
          </p:cNvSpPr>
          <p:nvPr/>
        </p:nvSpPr>
        <p:spPr bwMode="auto">
          <a:xfrm>
            <a:off x="1871134" y="4343400"/>
            <a:ext cx="609600" cy="228600"/>
          </a:xfrm>
          <a:prstGeom prst="rect">
            <a:avLst/>
          </a:prstGeom>
          <a:solidFill>
            <a:srgbClr val="C54E46"/>
          </a:solidFill>
          <a:ln w="12700">
            <a:solidFill>
              <a:schemeClr val="tx1"/>
            </a:solidFill>
            <a:miter lim="800000"/>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19" name="Text Box 21"/>
          <p:cNvSpPr txBox="1">
            <a:spLocks noChangeArrowheads="1"/>
          </p:cNvSpPr>
          <p:nvPr/>
        </p:nvSpPr>
        <p:spPr bwMode="auto">
          <a:xfrm>
            <a:off x="1413940" y="3048000"/>
            <a:ext cx="3209925" cy="396875"/>
          </a:xfrm>
          <a:prstGeom prst="rect">
            <a:avLst/>
          </a:prstGeom>
          <a:noFill/>
          <a:ln w="12700">
            <a:noFill/>
            <a:miter lim="800000"/>
            <a:headEnd type="none" w="sm" len="sm"/>
            <a:tailEnd type="none" w="sm" len="sm"/>
          </a:ln>
          <a:effectLst/>
        </p:spPr>
        <p:txBody>
          <a:bodyPr wrap="none">
            <a:prstTxWarp prst="textNoShape">
              <a:avLst/>
            </a:prstTxWarp>
            <a:spAutoFit/>
          </a:bodyPr>
          <a:lstStyle/>
          <a:p>
            <a:pPr algn="ctr" defTabSz="457200"/>
            <a:r>
              <a:rPr lang="en-US" sz="2000" i="1" dirty="0">
                <a:solidFill>
                  <a:srgbClr val="C0504D"/>
                </a:solidFill>
                <a:latin typeface="Times New Roman" charset="0"/>
              </a:rPr>
              <a:t>Platform-as-a-Service (</a:t>
            </a:r>
            <a:r>
              <a:rPr lang="en-US" sz="2000" i="1" dirty="0" err="1">
                <a:solidFill>
                  <a:srgbClr val="C0504D"/>
                </a:solidFill>
                <a:latin typeface="Times New Roman" charset="0"/>
              </a:rPr>
              <a:t>PaaS</a:t>
            </a:r>
            <a:r>
              <a:rPr lang="en-US" sz="2000" i="1" dirty="0">
                <a:solidFill>
                  <a:srgbClr val="C0504D"/>
                </a:solidFill>
                <a:latin typeface="Times New Roman" charset="0"/>
              </a:rPr>
              <a:t>)</a:t>
            </a:r>
            <a:endParaRPr lang="en-US" sz="2600" i="1" dirty="0">
              <a:solidFill>
                <a:srgbClr val="C0504D"/>
              </a:solidFill>
              <a:latin typeface="Times New Roman" charset="0"/>
            </a:endParaRPr>
          </a:p>
        </p:txBody>
      </p:sp>
      <p:sp>
        <p:nvSpPr>
          <p:cNvPr id="20" name="Line 22"/>
          <p:cNvSpPr>
            <a:spLocks noChangeShapeType="1"/>
          </p:cNvSpPr>
          <p:nvPr/>
        </p:nvSpPr>
        <p:spPr bwMode="auto">
          <a:xfrm>
            <a:off x="194740" y="3048000"/>
            <a:ext cx="4114800" cy="0"/>
          </a:xfrm>
          <a:prstGeom prst="line">
            <a:avLst/>
          </a:prstGeom>
          <a:noFill/>
          <a:ln w="12700">
            <a:solidFill>
              <a:schemeClr val="tx1"/>
            </a:solidFill>
            <a:round/>
            <a:headEnd type="none" w="sm" len="sm"/>
            <a:tailEnd type="none" w="sm" len="sm"/>
          </a:ln>
          <a:effectLst/>
        </p:spPr>
        <p:txBody>
          <a:bodyPr wrap="none" anchor="ctr">
            <a:prstTxWarp prst="textNoShape">
              <a:avLst/>
            </a:prstTxWarp>
          </a:bodyPr>
          <a:lstStyle/>
          <a:p>
            <a:pPr defTabSz="457200"/>
            <a:endParaRPr lang="en-US">
              <a:solidFill>
                <a:prstClr val="black"/>
              </a:solidFill>
            </a:endParaRPr>
          </a:p>
        </p:txBody>
      </p:sp>
      <p:sp>
        <p:nvSpPr>
          <p:cNvPr id="21" name="Line 23"/>
          <p:cNvSpPr>
            <a:spLocks noChangeShapeType="1"/>
          </p:cNvSpPr>
          <p:nvPr/>
        </p:nvSpPr>
        <p:spPr bwMode="auto">
          <a:xfrm>
            <a:off x="842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2" name="Line 24"/>
          <p:cNvSpPr>
            <a:spLocks noChangeShapeType="1"/>
          </p:cNvSpPr>
          <p:nvPr/>
        </p:nvSpPr>
        <p:spPr bwMode="auto">
          <a:xfrm>
            <a:off x="3509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3" name="Line 25"/>
          <p:cNvSpPr>
            <a:spLocks noChangeShapeType="1"/>
          </p:cNvSpPr>
          <p:nvPr/>
        </p:nvSpPr>
        <p:spPr bwMode="auto">
          <a:xfrm>
            <a:off x="3128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4" name="Line 26"/>
          <p:cNvSpPr>
            <a:spLocks noChangeShapeType="1"/>
          </p:cNvSpPr>
          <p:nvPr/>
        </p:nvSpPr>
        <p:spPr bwMode="auto">
          <a:xfrm>
            <a:off x="2747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5" name="Line 27"/>
          <p:cNvSpPr>
            <a:spLocks noChangeShapeType="1"/>
          </p:cNvSpPr>
          <p:nvPr/>
        </p:nvSpPr>
        <p:spPr bwMode="auto">
          <a:xfrm>
            <a:off x="2366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6" name="Line 28"/>
          <p:cNvSpPr>
            <a:spLocks noChangeShapeType="1"/>
          </p:cNvSpPr>
          <p:nvPr/>
        </p:nvSpPr>
        <p:spPr bwMode="auto">
          <a:xfrm>
            <a:off x="1985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7" name="Line 29"/>
          <p:cNvSpPr>
            <a:spLocks noChangeShapeType="1"/>
          </p:cNvSpPr>
          <p:nvPr/>
        </p:nvSpPr>
        <p:spPr bwMode="auto">
          <a:xfrm>
            <a:off x="1604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sp>
        <p:nvSpPr>
          <p:cNvPr id="28" name="Line 30"/>
          <p:cNvSpPr>
            <a:spLocks noChangeShapeType="1"/>
          </p:cNvSpPr>
          <p:nvPr/>
        </p:nvSpPr>
        <p:spPr bwMode="auto">
          <a:xfrm>
            <a:off x="1223434" y="3505200"/>
            <a:ext cx="0" cy="2286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cxnSp>
        <p:nvCxnSpPr>
          <p:cNvPr id="29" name="AutoShape 31"/>
          <p:cNvCxnSpPr>
            <a:cxnSpLocks noChangeShapeType="1"/>
            <a:stCxn id="10" idx="2"/>
            <a:endCxn id="18" idx="0"/>
          </p:cNvCxnSpPr>
          <p:nvPr/>
        </p:nvCxnSpPr>
        <p:spPr bwMode="auto">
          <a:xfrm>
            <a:off x="842434" y="3962400"/>
            <a:ext cx="1333500" cy="381000"/>
          </a:xfrm>
          <a:prstGeom prst="straightConnector1">
            <a:avLst/>
          </a:prstGeom>
          <a:noFill/>
          <a:ln w="12700">
            <a:solidFill>
              <a:schemeClr val="tx1"/>
            </a:solidFill>
            <a:round/>
            <a:headEnd type="none" w="sm" len="sm"/>
            <a:tailEnd type="triangle" w="sm" len="sm"/>
          </a:ln>
          <a:effectLst/>
        </p:spPr>
      </p:cxnSp>
      <p:cxnSp>
        <p:nvCxnSpPr>
          <p:cNvPr id="30" name="AutoShape 32"/>
          <p:cNvCxnSpPr>
            <a:cxnSpLocks noChangeShapeType="1"/>
            <a:stCxn id="11" idx="2"/>
            <a:endCxn id="18" idx="0"/>
          </p:cNvCxnSpPr>
          <p:nvPr/>
        </p:nvCxnSpPr>
        <p:spPr bwMode="auto">
          <a:xfrm>
            <a:off x="1223434" y="3962400"/>
            <a:ext cx="952500" cy="381000"/>
          </a:xfrm>
          <a:prstGeom prst="straightConnector1">
            <a:avLst/>
          </a:prstGeom>
          <a:noFill/>
          <a:ln w="12700">
            <a:solidFill>
              <a:schemeClr val="tx1"/>
            </a:solidFill>
            <a:round/>
            <a:headEnd type="none" w="sm" len="sm"/>
            <a:tailEnd type="triangle" w="sm" len="sm"/>
          </a:ln>
          <a:effectLst/>
        </p:spPr>
      </p:cxnSp>
      <p:cxnSp>
        <p:nvCxnSpPr>
          <p:cNvPr id="31" name="AutoShape 33"/>
          <p:cNvCxnSpPr>
            <a:cxnSpLocks noChangeShapeType="1"/>
            <a:stCxn id="12" idx="2"/>
            <a:endCxn id="18" idx="0"/>
          </p:cNvCxnSpPr>
          <p:nvPr/>
        </p:nvCxnSpPr>
        <p:spPr bwMode="auto">
          <a:xfrm>
            <a:off x="1604434" y="3962400"/>
            <a:ext cx="571500" cy="381000"/>
          </a:xfrm>
          <a:prstGeom prst="straightConnector1">
            <a:avLst/>
          </a:prstGeom>
          <a:noFill/>
          <a:ln w="12700">
            <a:solidFill>
              <a:schemeClr val="tx1"/>
            </a:solidFill>
            <a:round/>
            <a:headEnd type="none" w="sm" len="sm"/>
            <a:tailEnd type="triangle" w="sm" len="sm"/>
          </a:ln>
          <a:effectLst/>
        </p:spPr>
      </p:cxnSp>
      <p:cxnSp>
        <p:nvCxnSpPr>
          <p:cNvPr id="32" name="AutoShape 34"/>
          <p:cNvCxnSpPr>
            <a:cxnSpLocks noChangeShapeType="1"/>
            <a:stCxn id="13" idx="2"/>
            <a:endCxn id="18" idx="0"/>
          </p:cNvCxnSpPr>
          <p:nvPr/>
        </p:nvCxnSpPr>
        <p:spPr bwMode="auto">
          <a:xfrm>
            <a:off x="1985434" y="3962400"/>
            <a:ext cx="190500" cy="381000"/>
          </a:xfrm>
          <a:prstGeom prst="straightConnector1">
            <a:avLst/>
          </a:prstGeom>
          <a:noFill/>
          <a:ln w="12700">
            <a:solidFill>
              <a:schemeClr val="tx1"/>
            </a:solidFill>
            <a:round/>
            <a:headEnd type="none" w="sm" len="sm"/>
            <a:tailEnd type="triangle" w="sm" len="sm"/>
          </a:ln>
          <a:effectLst/>
        </p:spPr>
      </p:cxnSp>
      <p:cxnSp>
        <p:nvCxnSpPr>
          <p:cNvPr id="33" name="AutoShape 35"/>
          <p:cNvCxnSpPr>
            <a:cxnSpLocks noChangeShapeType="1"/>
            <a:stCxn id="14" idx="2"/>
            <a:endCxn id="18" idx="0"/>
          </p:cNvCxnSpPr>
          <p:nvPr/>
        </p:nvCxnSpPr>
        <p:spPr bwMode="auto">
          <a:xfrm flipH="1">
            <a:off x="2175934" y="3962400"/>
            <a:ext cx="190500" cy="381000"/>
          </a:xfrm>
          <a:prstGeom prst="straightConnector1">
            <a:avLst/>
          </a:prstGeom>
          <a:noFill/>
          <a:ln w="12700">
            <a:solidFill>
              <a:schemeClr val="tx1"/>
            </a:solidFill>
            <a:round/>
            <a:headEnd type="none" w="sm" len="sm"/>
            <a:tailEnd type="triangle" w="sm" len="sm"/>
          </a:ln>
          <a:effectLst/>
        </p:spPr>
      </p:cxnSp>
      <p:cxnSp>
        <p:nvCxnSpPr>
          <p:cNvPr id="34" name="AutoShape 36"/>
          <p:cNvCxnSpPr>
            <a:cxnSpLocks noChangeShapeType="1"/>
            <a:stCxn id="15" idx="2"/>
            <a:endCxn id="18" idx="0"/>
          </p:cNvCxnSpPr>
          <p:nvPr/>
        </p:nvCxnSpPr>
        <p:spPr bwMode="auto">
          <a:xfrm flipH="1">
            <a:off x="2175934" y="3962400"/>
            <a:ext cx="571500" cy="381000"/>
          </a:xfrm>
          <a:prstGeom prst="straightConnector1">
            <a:avLst/>
          </a:prstGeom>
          <a:noFill/>
          <a:ln w="12700">
            <a:solidFill>
              <a:schemeClr val="tx1"/>
            </a:solidFill>
            <a:round/>
            <a:headEnd type="none" w="sm" len="sm"/>
            <a:tailEnd type="triangle" w="sm" len="sm"/>
          </a:ln>
          <a:effectLst/>
        </p:spPr>
      </p:cxnSp>
      <p:cxnSp>
        <p:nvCxnSpPr>
          <p:cNvPr id="35" name="AutoShape 37"/>
          <p:cNvCxnSpPr>
            <a:cxnSpLocks noChangeShapeType="1"/>
            <a:stCxn id="16" idx="2"/>
            <a:endCxn id="18" idx="0"/>
          </p:cNvCxnSpPr>
          <p:nvPr/>
        </p:nvCxnSpPr>
        <p:spPr bwMode="auto">
          <a:xfrm flipH="1">
            <a:off x="2175934" y="3962400"/>
            <a:ext cx="952500" cy="381000"/>
          </a:xfrm>
          <a:prstGeom prst="straightConnector1">
            <a:avLst/>
          </a:prstGeom>
          <a:noFill/>
          <a:ln w="12700">
            <a:solidFill>
              <a:schemeClr val="tx1"/>
            </a:solidFill>
            <a:round/>
            <a:headEnd type="none" w="sm" len="sm"/>
            <a:tailEnd type="triangle" w="sm" len="sm"/>
          </a:ln>
          <a:effectLst/>
        </p:spPr>
      </p:cxnSp>
      <p:cxnSp>
        <p:nvCxnSpPr>
          <p:cNvPr id="36" name="AutoShape 38"/>
          <p:cNvCxnSpPr>
            <a:cxnSpLocks noChangeShapeType="1"/>
            <a:stCxn id="17" idx="2"/>
            <a:endCxn id="18" idx="0"/>
          </p:cNvCxnSpPr>
          <p:nvPr/>
        </p:nvCxnSpPr>
        <p:spPr bwMode="auto">
          <a:xfrm flipH="1">
            <a:off x="2175934" y="3962400"/>
            <a:ext cx="1333500" cy="381000"/>
          </a:xfrm>
          <a:prstGeom prst="straightConnector1">
            <a:avLst/>
          </a:prstGeom>
          <a:noFill/>
          <a:ln w="12700">
            <a:solidFill>
              <a:schemeClr val="tx1"/>
            </a:solidFill>
            <a:round/>
            <a:headEnd type="none" w="sm" len="sm"/>
            <a:tailEnd type="triangle" w="sm" len="sm"/>
          </a:ln>
          <a:effectLst/>
        </p:spPr>
      </p:cxnSp>
      <p:sp>
        <p:nvSpPr>
          <p:cNvPr id="37" name="Line 40"/>
          <p:cNvSpPr>
            <a:spLocks noChangeShapeType="1"/>
          </p:cNvSpPr>
          <p:nvPr/>
        </p:nvSpPr>
        <p:spPr bwMode="auto">
          <a:xfrm>
            <a:off x="2175934" y="4572000"/>
            <a:ext cx="0" cy="152400"/>
          </a:xfrm>
          <a:prstGeom prst="line">
            <a:avLst/>
          </a:prstGeom>
          <a:noFill/>
          <a:ln w="12700">
            <a:solidFill>
              <a:schemeClr val="tx1"/>
            </a:solidFill>
            <a:round/>
            <a:headEnd type="none" w="sm" len="sm"/>
            <a:tailEnd type="triangle" w="sm" len="sm"/>
          </a:ln>
          <a:effectLst/>
        </p:spPr>
        <p:txBody>
          <a:bodyPr wrap="none" anchor="ctr">
            <a:prstTxWarp prst="textNoShape">
              <a:avLst/>
            </a:prstTxWarp>
          </a:bodyPr>
          <a:lstStyle/>
          <a:p>
            <a:pPr defTabSz="457200"/>
            <a:endParaRPr lang="en-US">
              <a:solidFill>
                <a:prstClr val="black"/>
              </a:solidFill>
            </a:endParaRPr>
          </a:p>
        </p:txBody>
      </p:sp>
      <p:pic>
        <p:nvPicPr>
          <p:cNvPr id="38" name="Picture 41" descr="awslogo"/>
          <p:cNvPicPr>
            <a:picLocks noChangeAspect="1" noChangeArrowheads="1"/>
          </p:cNvPicPr>
          <p:nvPr/>
        </p:nvPicPr>
        <p:blipFill>
          <a:blip r:embed="rId4"/>
          <a:srcRect/>
          <a:stretch>
            <a:fillRect/>
          </a:stretch>
        </p:blipFill>
        <p:spPr bwMode="auto">
          <a:xfrm>
            <a:off x="3925365" y="5361520"/>
            <a:ext cx="1524000" cy="700088"/>
          </a:xfrm>
          <a:prstGeom prst="rect">
            <a:avLst/>
          </a:prstGeom>
          <a:noFill/>
        </p:spPr>
      </p:pic>
      <p:pic>
        <p:nvPicPr>
          <p:cNvPr id="39" name="Picture 42" descr="flexiscalelogo"/>
          <p:cNvPicPr>
            <a:picLocks noChangeAspect="1" noChangeArrowheads="1"/>
          </p:cNvPicPr>
          <p:nvPr/>
        </p:nvPicPr>
        <p:blipFill>
          <a:blip r:embed="rId5"/>
          <a:srcRect/>
          <a:stretch>
            <a:fillRect/>
          </a:stretch>
        </p:blipFill>
        <p:spPr bwMode="auto">
          <a:xfrm>
            <a:off x="5452540" y="5562600"/>
            <a:ext cx="1066800" cy="515938"/>
          </a:xfrm>
          <a:prstGeom prst="rect">
            <a:avLst/>
          </a:prstGeom>
          <a:noFill/>
        </p:spPr>
      </p:pic>
      <p:pic>
        <p:nvPicPr>
          <p:cNvPr id="40" name="Picture 43" descr="gogridlogo"/>
          <p:cNvPicPr>
            <a:picLocks noChangeAspect="1" noChangeArrowheads="1"/>
          </p:cNvPicPr>
          <p:nvPr/>
        </p:nvPicPr>
        <p:blipFill>
          <a:blip r:embed="rId6"/>
          <a:srcRect/>
          <a:stretch>
            <a:fillRect/>
          </a:stretch>
        </p:blipFill>
        <p:spPr bwMode="auto">
          <a:xfrm>
            <a:off x="4050251" y="5986463"/>
            <a:ext cx="1949450" cy="400050"/>
          </a:xfrm>
          <a:prstGeom prst="rect">
            <a:avLst/>
          </a:prstGeom>
          <a:noFill/>
        </p:spPr>
      </p:pic>
      <p:pic>
        <p:nvPicPr>
          <p:cNvPr id="41" name="Picture 46" descr="google"/>
          <p:cNvPicPr>
            <a:picLocks noChangeAspect="1" noChangeArrowheads="1"/>
          </p:cNvPicPr>
          <p:nvPr/>
        </p:nvPicPr>
        <p:blipFill>
          <a:blip r:embed="rId7"/>
          <a:srcRect/>
          <a:stretch>
            <a:fillRect/>
          </a:stretch>
        </p:blipFill>
        <p:spPr bwMode="auto">
          <a:xfrm>
            <a:off x="4623865" y="4157134"/>
            <a:ext cx="1219200" cy="522288"/>
          </a:xfrm>
          <a:prstGeom prst="rect">
            <a:avLst/>
          </a:prstGeom>
          <a:noFill/>
        </p:spPr>
      </p:pic>
      <p:pic>
        <p:nvPicPr>
          <p:cNvPr id="42" name="Picture 52" descr="DSCN0394"/>
          <p:cNvPicPr>
            <a:picLocks noChangeAspect="1" noChangeArrowheads="1"/>
          </p:cNvPicPr>
          <p:nvPr/>
        </p:nvPicPr>
        <p:blipFill>
          <a:blip r:embed="rId8"/>
          <a:srcRect/>
          <a:stretch>
            <a:fillRect/>
          </a:stretch>
        </p:blipFill>
        <p:spPr bwMode="auto">
          <a:xfrm>
            <a:off x="2937940" y="1716306"/>
            <a:ext cx="1219200" cy="835025"/>
          </a:xfrm>
          <a:prstGeom prst="rect">
            <a:avLst/>
          </a:prstGeom>
          <a:noFill/>
          <a:ln w="57150">
            <a:noFill/>
            <a:miter lim="800000"/>
            <a:headEnd/>
            <a:tailEnd/>
          </a:ln>
        </p:spPr>
      </p:pic>
      <p:pic>
        <p:nvPicPr>
          <p:cNvPr id="43" name="Picture 53" descr="fig"/>
          <p:cNvPicPr>
            <a:picLocks noChangeAspect="1" noChangeArrowheads="1"/>
          </p:cNvPicPr>
          <p:nvPr/>
        </p:nvPicPr>
        <p:blipFill>
          <a:blip r:embed="rId9"/>
          <a:srcRect r="75000"/>
          <a:stretch>
            <a:fillRect/>
          </a:stretch>
        </p:blipFill>
        <p:spPr bwMode="auto">
          <a:xfrm>
            <a:off x="3776140" y="2086194"/>
            <a:ext cx="1143000" cy="844550"/>
          </a:xfrm>
          <a:prstGeom prst="rect">
            <a:avLst/>
          </a:prstGeom>
          <a:noFill/>
          <a:ln w="9525">
            <a:noFill/>
            <a:miter lim="800000"/>
            <a:headEnd/>
            <a:tailEnd/>
          </a:ln>
          <a:effectLst/>
        </p:spPr>
      </p:pic>
      <p:pic>
        <p:nvPicPr>
          <p:cNvPr id="44" name="Picture 54" descr="aosn_4_RGB"/>
          <p:cNvPicPr>
            <a:picLocks noChangeAspect="1" noChangeArrowheads="1"/>
          </p:cNvPicPr>
          <p:nvPr/>
        </p:nvPicPr>
        <p:blipFill>
          <a:blip r:embed="rId10"/>
          <a:srcRect/>
          <a:stretch>
            <a:fillRect/>
          </a:stretch>
        </p:blipFill>
        <p:spPr bwMode="auto">
          <a:xfrm>
            <a:off x="4538140" y="1716306"/>
            <a:ext cx="1066800" cy="815975"/>
          </a:xfrm>
          <a:prstGeom prst="rect">
            <a:avLst/>
          </a:prstGeom>
          <a:noFill/>
        </p:spPr>
      </p:pic>
      <p:pic>
        <p:nvPicPr>
          <p:cNvPr id="46" name="Picture 56" descr="atlas-sim-event"/>
          <p:cNvPicPr>
            <a:picLocks noChangeAspect="1" noChangeArrowheads="1"/>
          </p:cNvPicPr>
          <p:nvPr/>
        </p:nvPicPr>
        <p:blipFill>
          <a:blip r:embed="rId11"/>
          <a:srcRect/>
          <a:stretch>
            <a:fillRect/>
          </a:stretch>
        </p:blipFill>
        <p:spPr bwMode="auto">
          <a:xfrm>
            <a:off x="5376340" y="2086194"/>
            <a:ext cx="1143000" cy="858838"/>
          </a:xfrm>
          <a:prstGeom prst="rect">
            <a:avLst/>
          </a:prstGeom>
          <a:noFill/>
        </p:spPr>
      </p:pic>
      <p:sp>
        <p:nvSpPr>
          <p:cNvPr id="47" name="Text Box 57"/>
          <p:cNvSpPr txBox="1">
            <a:spLocks noChangeArrowheads="1"/>
          </p:cNvSpPr>
          <p:nvPr/>
        </p:nvSpPr>
        <p:spPr bwMode="auto">
          <a:xfrm>
            <a:off x="347140" y="1676400"/>
            <a:ext cx="184150" cy="336550"/>
          </a:xfrm>
          <a:prstGeom prst="rect">
            <a:avLst/>
          </a:prstGeom>
          <a:noFill/>
          <a:ln w="12700">
            <a:noFill/>
            <a:miter lim="800000"/>
            <a:headEnd type="none" w="sm" len="sm"/>
            <a:tailEnd type="none" w="sm" len="sm"/>
          </a:ln>
          <a:effectLst/>
        </p:spPr>
        <p:txBody>
          <a:bodyPr wrap="none">
            <a:prstTxWarp prst="textNoShape">
              <a:avLst/>
            </a:prstTxWarp>
            <a:spAutoFit/>
          </a:bodyPr>
          <a:lstStyle/>
          <a:p>
            <a:pPr defTabSz="457200"/>
            <a:endParaRPr lang="en-US">
              <a:solidFill>
                <a:prstClr val="black"/>
              </a:solidFill>
            </a:endParaRPr>
          </a:p>
        </p:txBody>
      </p:sp>
      <p:sp>
        <p:nvSpPr>
          <p:cNvPr id="48" name="Text Box 58"/>
          <p:cNvSpPr txBox="1">
            <a:spLocks noChangeArrowheads="1"/>
          </p:cNvSpPr>
          <p:nvPr/>
        </p:nvSpPr>
        <p:spPr bwMode="auto">
          <a:xfrm>
            <a:off x="332754" y="1905000"/>
            <a:ext cx="2609534" cy="646331"/>
          </a:xfrm>
          <a:prstGeom prst="rect">
            <a:avLst/>
          </a:prstGeom>
          <a:noFill/>
          <a:ln w="12700">
            <a:noFill/>
            <a:miter lim="800000"/>
            <a:headEnd type="none" w="sm" len="sm"/>
            <a:tailEnd type="none" w="sm" len="sm"/>
          </a:ln>
          <a:effectLst/>
        </p:spPr>
        <p:txBody>
          <a:bodyPr wrap="none">
            <a:prstTxWarp prst="textNoShape">
              <a:avLst/>
            </a:prstTxWarp>
            <a:spAutoFit/>
          </a:bodyPr>
          <a:lstStyle/>
          <a:p>
            <a:pPr algn="ctr" defTabSz="457200"/>
            <a:r>
              <a:rPr lang="en-US" dirty="0">
                <a:solidFill>
                  <a:prstClr val="black"/>
                </a:solidFill>
              </a:rPr>
              <a:t>Community-specific</a:t>
            </a:r>
            <a:r>
              <a:rPr lang="en-US" dirty="0" smtClean="0">
                <a:solidFill>
                  <a:prstClr val="black"/>
                </a:solidFill>
              </a:rPr>
              <a:t> tools,</a:t>
            </a:r>
          </a:p>
          <a:p>
            <a:pPr algn="ctr" defTabSz="457200"/>
            <a:r>
              <a:rPr lang="en-US" dirty="0" smtClean="0">
                <a:solidFill>
                  <a:prstClr val="black"/>
                </a:solidFill>
              </a:rPr>
              <a:t>applications and </a:t>
            </a:r>
            <a:r>
              <a:rPr lang="en-US" dirty="0">
                <a:solidFill>
                  <a:prstClr val="black"/>
                </a:solidFill>
              </a:rPr>
              <a:t>portals</a:t>
            </a:r>
          </a:p>
        </p:txBody>
      </p:sp>
      <p:pic>
        <p:nvPicPr>
          <p:cNvPr id="49" name="Picture 59" descr="msblue"/>
          <p:cNvPicPr>
            <a:picLocks noChangeAspect="1" noChangeArrowheads="1"/>
          </p:cNvPicPr>
          <p:nvPr/>
        </p:nvPicPr>
        <p:blipFill>
          <a:blip r:embed="rId12"/>
          <a:srcRect/>
          <a:stretch>
            <a:fillRect/>
          </a:stretch>
        </p:blipFill>
        <p:spPr bwMode="auto">
          <a:xfrm>
            <a:off x="4623865" y="3623734"/>
            <a:ext cx="1257300" cy="469900"/>
          </a:xfrm>
          <a:prstGeom prst="rect">
            <a:avLst/>
          </a:prstGeom>
          <a:noFill/>
        </p:spPr>
      </p:pic>
      <p:sp>
        <p:nvSpPr>
          <p:cNvPr id="50" name="Text Box 21"/>
          <p:cNvSpPr txBox="1">
            <a:spLocks noChangeArrowheads="1"/>
          </p:cNvSpPr>
          <p:nvPr/>
        </p:nvSpPr>
        <p:spPr bwMode="auto">
          <a:xfrm>
            <a:off x="1299640" y="1129777"/>
            <a:ext cx="3288222" cy="400110"/>
          </a:xfrm>
          <a:prstGeom prst="rect">
            <a:avLst/>
          </a:prstGeom>
          <a:noFill/>
          <a:ln w="12700">
            <a:noFill/>
            <a:miter lim="800000"/>
            <a:headEnd type="none" w="sm" len="sm"/>
            <a:tailEnd type="none" w="sm" len="sm"/>
          </a:ln>
          <a:effectLst/>
        </p:spPr>
        <p:txBody>
          <a:bodyPr wrap="none">
            <a:prstTxWarp prst="textNoShape">
              <a:avLst/>
            </a:prstTxWarp>
            <a:spAutoFit/>
          </a:bodyPr>
          <a:lstStyle/>
          <a:p>
            <a:pPr algn="ctr" defTabSz="457200"/>
            <a:r>
              <a:rPr lang="en-US" sz="2000" i="1" dirty="0" smtClean="0">
                <a:solidFill>
                  <a:srgbClr val="C0504D"/>
                </a:solidFill>
                <a:latin typeface="Times New Roman" charset="0"/>
              </a:rPr>
              <a:t>Software-</a:t>
            </a:r>
            <a:r>
              <a:rPr lang="en-US" sz="2000" i="1" dirty="0">
                <a:solidFill>
                  <a:srgbClr val="C0504D"/>
                </a:solidFill>
                <a:latin typeface="Times New Roman" charset="0"/>
              </a:rPr>
              <a:t>as-a-Service </a:t>
            </a:r>
            <a:r>
              <a:rPr lang="en-US" sz="2000" i="1" dirty="0" smtClean="0">
                <a:solidFill>
                  <a:srgbClr val="C0504D"/>
                </a:solidFill>
                <a:latin typeface="Times New Roman" charset="0"/>
              </a:rPr>
              <a:t>(</a:t>
            </a:r>
            <a:r>
              <a:rPr lang="en-US" sz="2000" i="1" dirty="0" err="1">
                <a:solidFill>
                  <a:srgbClr val="C0504D"/>
                </a:solidFill>
                <a:latin typeface="Times New Roman" charset="0"/>
              </a:rPr>
              <a:t>S</a:t>
            </a:r>
            <a:r>
              <a:rPr lang="en-US" sz="2000" i="1" dirty="0" err="1" smtClean="0">
                <a:solidFill>
                  <a:srgbClr val="C0504D"/>
                </a:solidFill>
                <a:latin typeface="Times New Roman" charset="0"/>
              </a:rPr>
              <a:t>aaS</a:t>
            </a:r>
            <a:r>
              <a:rPr lang="en-US" sz="2000" i="1" dirty="0">
                <a:solidFill>
                  <a:srgbClr val="C0504D"/>
                </a:solidFill>
                <a:latin typeface="Times New Roman" charset="0"/>
              </a:rPr>
              <a:t>)</a:t>
            </a:r>
            <a:endParaRPr lang="en-US" sz="2600" i="1" dirty="0">
              <a:solidFill>
                <a:srgbClr val="C0504D"/>
              </a:solidFill>
              <a:latin typeface="Times New Roman" charset="0"/>
            </a:endParaRPr>
          </a:p>
        </p:txBody>
      </p:sp>
      <p:sp>
        <p:nvSpPr>
          <p:cNvPr id="51" name="Oval 50"/>
          <p:cNvSpPr/>
          <p:nvPr/>
        </p:nvSpPr>
        <p:spPr>
          <a:xfrm>
            <a:off x="118541" y="5013326"/>
            <a:ext cx="6434660" cy="1708150"/>
          </a:xfrm>
          <a:prstGeom prst="ellipse">
            <a:avLst/>
          </a:prstGeom>
          <a:noFill/>
          <a:ln w="25400">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2" name="Up Arrow 51"/>
          <p:cNvSpPr/>
          <p:nvPr/>
        </p:nvSpPr>
        <p:spPr>
          <a:xfrm flipV="1">
            <a:off x="7196660" y="1334293"/>
            <a:ext cx="505877" cy="4799013"/>
          </a:xfrm>
          <a:prstGeom prst="upArrow">
            <a:avLst/>
          </a:prstGeom>
          <a:gradFill flip="none" rotWithShape="1">
            <a:gsLst>
              <a:gs pos="46000">
                <a:srgbClr val="008000"/>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3" name="TextBox 52"/>
          <p:cNvSpPr txBox="1"/>
          <p:nvPr/>
        </p:nvSpPr>
        <p:spPr>
          <a:xfrm>
            <a:off x="6976533" y="957012"/>
            <a:ext cx="892717" cy="369332"/>
          </a:xfrm>
          <a:prstGeom prst="rect">
            <a:avLst/>
          </a:prstGeom>
          <a:noFill/>
        </p:spPr>
        <p:txBody>
          <a:bodyPr wrap="none" rtlCol="0">
            <a:spAutoFit/>
          </a:bodyPr>
          <a:lstStyle/>
          <a:p>
            <a:pPr defTabSz="457200"/>
            <a:r>
              <a:rPr lang="en-US" b="1" dirty="0" smtClean="0">
                <a:solidFill>
                  <a:prstClr val="black"/>
                </a:solidFill>
              </a:rPr>
              <a:t>Control</a:t>
            </a:r>
            <a:endParaRPr lang="en-US" b="1" dirty="0">
              <a:solidFill>
                <a:prstClr val="black"/>
              </a:solidFill>
            </a:endParaRPr>
          </a:p>
        </p:txBody>
      </p:sp>
      <p:sp>
        <p:nvSpPr>
          <p:cNvPr id="54" name="Up Arrow 53"/>
          <p:cNvSpPr/>
          <p:nvPr/>
        </p:nvSpPr>
        <p:spPr>
          <a:xfrm>
            <a:off x="8180923" y="1279525"/>
            <a:ext cx="505877" cy="4799013"/>
          </a:xfrm>
          <a:prstGeom prst="upArrow">
            <a:avLst/>
          </a:prstGeom>
          <a:gradFill flip="none" rotWithShape="1">
            <a:gsLst>
              <a:gs pos="46000">
                <a:srgbClr val="008000"/>
              </a:gs>
              <a:gs pos="100000">
                <a:srgbClr val="FFFFFF"/>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5" name="TextBox 54"/>
          <p:cNvSpPr txBox="1"/>
          <p:nvPr/>
        </p:nvSpPr>
        <p:spPr>
          <a:xfrm>
            <a:off x="7611298" y="6070086"/>
            <a:ext cx="1498202" cy="369332"/>
          </a:xfrm>
          <a:prstGeom prst="rect">
            <a:avLst/>
          </a:prstGeom>
          <a:noFill/>
        </p:spPr>
        <p:txBody>
          <a:bodyPr wrap="none" rtlCol="0">
            <a:spAutoFit/>
          </a:bodyPr>
          <a:lstStyle/>
          <a:p>
            <a:pPr defTabSz="457200"/>
            <a:r>
              <a:rPr lang="en-US" b="1" dirty="0" smtClean="0">
                <a:solidFill>
                  <a:prstClr val="black"/>
                </a:solidFill>
              </a:rPr>
              <a:t>Specialization</a:t>
            </a:r>
            <a:endParaRPr lang="en-US" b="1" dirty="0">
              <a:solidFill>
                <a:prstClr val="black"/>
              </a:solidFill>
            </a:endParaRPr>
          </a:p>
        </p:txBody>
      </p:sp>
      <p:sp>
        <p:nvSpPr>
          <p:cNvPr id="45" name="TextBox 44"/>
          <p:cNvSpPr txBox="1"/>
          <p:nvPr/>
        </p:nvSpPr>
        <p:spPr>
          <a:xfrm>
            <a:off x="6519340" y="147484"/>
            <a:ext cx="2500364" cy="646331"/>
          </a:xfrm>
          <a:prstGeom prst="rect">
            <a:avLst/>
          </a:prstGeom>
          <a:noFill/>
        </p:spPr>
        <p:txBody>
          <a:bodyPr wrap="none" rtlCol="0">
            <a:spAutoFit/>
          </a:bodyPr>
          <a:lstStyle/>
          <a:p>
            <a:r>
              <a:rPr lang="en-US" dirty="0" smtClean="0"/>
              <a:t>Next few slides courtesy </a:t>
            </a:r>
          </a:p>
          <a:p>
            <a:r>
              <a:rPr lang="en-US" dirty="0" smtClean="0"/>
              <a:t>Kate </a:t>
            </a:r>
            <a:r>
              <a:rPr lang="en-US" dirty="0" err="1" smtClean="0"/>
              <a:t>Keahey</a:t>
            </a:r>
            <a:r>
              <a:rPr lang="en-US" dirty="0" smtClean="0"/>
              <a:t> (Nimbus)</a:t>
            </a:r>
            <a:endParaRPr lang="en-US" dirty="0"/>
          </a:p>
        </p:txBody>
      </p:sp>
    </p:spTree>
    <p:extLst>
      <p:ext uri="{BB962C8B-B14F-4D97-AF65-F5344CB8AC3E}">
        <p14:creationId xmlns:p14="http://schemas.microsoft.com/office/powerpoint/2010/main" val="19698715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ssolve">
                                      <p:cBhvr>
                                        <p:cTn id="13" dur="500"/>
                                        <p:tgtEl>
                                          <p:spTgt spid="12"/>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dissolve">
                                      <p:cBhvr>
                                        <p:cTn id="25" dur="500"/>
                                        <p:tgtEl>
                                          <p:spTgt spid="1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dissolve">
                                      <p:cBhvr>
                                        <p:cTn id="37" dur="500"/>
                                        <p:tgtEl>
                                          <p:spTgt spid="2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tgtEl>
                                          <p:spTgt spid="21"/>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dissolve">
                                      <p:cBhvr>
                                        <p:cTn id="43" dur="500"/>
                                        <p:tgtEl>
                                          <p:spTgt spid="22"/>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dissolve">
                                      <p:cBhvr>
                                        <p:cTn id="46" dur="500"/>
                                        <p:tgtEl>
                                          <p:spTgt spid="23"/>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ssolve">
                                      <p:cBhvr>
                                        <p:cTn id="52" dur="500"/>
                                        <p:tgtEl>
                                          <p:spTgt spid="2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dissolve">
                                      <p:cBhvr>
                                        <p:cTn id="55" dur="500"/>
                                        <p:tgtEl>
                                          <p:spTgt spid="2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dissolve">
                                      <p:cBhvr>
                                        <p:cTn id="58" dur="500"/>
                                        <p:tgtEl>
                                          <p:spTgt spid="2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dissolve">
                                      <p:cBhvr>
                                        <p:cTn id="61" dur="500"/>
                                        <p:tgtEl>
                                          <p:spTgt spid="28"/>
                                        </p:tgtEl>
                                      </p:cBhvr>
                                    </p:animEffect>
                                  </p:childTnLst>
                                </p:cTn>
                              </p:par>
                              <p:par>
                                <p:cTn id="62" presetID="9" presetClass="entr" presetSubtype="0"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dissolve">
                                      <p:cBhvr>
                                        <p:cTn id="64" dur="500"/>
                                        <p:tgtEl>
                                          <p:spTgt spid="29"/>
                                        </p:tgtEl>
                                      </p:cBhvr>
                                    </p:animEffect>
                                  </p:childTnLst>
                                </p:cTn>
                              </p:par>
                              <p:par>
                                <p:cTn id="65" presetID="9"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dissolve">
                                      <p:cBhvr>
                                        <p:cTn id="67" dur="500"/>
                                        <p:tgtEl>
                                          <p:spTgt spid="30"/>
                                        </p:tgtEl>
                                      </p:cBhvr>
                                    </p:animEffect>
                                  </p:childTnLst>
                                </p:cTn>
                              </p:par>
                              <p:par>
                                <p:cTn id="68" presetID="9" presetClass="entr" presetSubtype="0" fill="hold" nodeType="with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dissolve">
                                      <p:cBhvr>
                                        <p:cTn id="70" dur="500"/>
                                        <p:tgtEl>
                                          <p:spTgt spid="31"/>
                                        </p:tgtEl>
                                      </p:cBhvr>
                                    </p:animEffect>
                                  </p:childTnLst>
                                </p:cTn>
                              </p:par>
                              <p:par>
                                <p:cTn id="71" presetID="9"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dissolve">
                                      <p:cBhvr>
                                        <p:cTn id="73" dur="500"/>
                                        <p:tgtEl>
                                          <p:spTgt spid="32"/>
                                        </p:tgtEl>
                                      </p:cBhvr>
                                    </p:animEffect>
                                  </p:childTnLst>
                                </p:cTn>
                              </p:par>
                              <p:par>
                                <p:cTn id="74" presetID="9" presetClass="entr" presetSubtype="0"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dissolve">
                                      <p:cBhvr>
                                        <p:cTn id="76" dur="500"/>
                                        <p:tgtEl>
                                          <p:spTgt spid="33"/>
                                        </p:tgtEl>
                                      </p:cBhvr>
                                    </p:animEffect>
                                  </p:childTnLst>
                                </p:cTn>
                              </p:par>
                              <p:par>
                                <p:cTn id="77" presetID="9" presetClass="entr" presetSubtype="0" fill="hold"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dissolve">
                                      <p:cBhvr>
                                        <p:cTn id="79" dur="500"/>
                                        <p:tgtEl>
                                          <p:spTgt spid="34"/>
                                        </p:tgtEl>
                                      </p:cBhvr>
                                    </p:animEffect>
                                  </p:childTnLst>
                                </p:cTn>
                              </p:par>
                              <p:par>
                                <p:cTn id="80" presetID="9" presetClass="entr" presetSubtype="0" fill="hold"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dissolve">
                                      <p:cBhvr>
                                        <p:cTn id="82" dur="500"/>
                                        <p:tgtEl>
                                          <p:spTgt spid="35"/>
                                        </p:tgtEl>
                                      </p:cBhvr>
                                    </p:animEffect>
                                  </p:childTnLst>
                                </p:cTn>
                              </p:par>
                              <p:par>
                                <p:cTn id="83" presetID="9" presetClass="entr" presetSubtype="0" fill="hold" nodeType="with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dissolve">
                                      <p:cBhvr>
                                        <p:cTn id="85" dur="500"/>
                                        <p:tgtEl>
                                          <p:spTgt spid="36"/>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animEffect transition="in" filter="dissolve">
                                      <p:cBhvr>
                                        <p:cTn id="88" dur="500"/>
                                        <p:tgtEl>
                                          <p:spTgt spid="37"/>
                                        </p:tgtEl>
                                      </p:cBhvr>
                                    </p:animEffect>
                                  </p:childTnLst>
                                </p:cTn>
                              </p:par>
                              <p:par>
                                <p:cTn id="89" presetID="9" presetClass="entr" presetSubtype="0" fill="hold"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dissolve">
                                      <p:cBhvr>
                                        <p:cTn id="91" dur="500"/>
                                        <p:tgtEl>
                                          <p:spTgt spid="41"/>
                                        </p:tgtEl>
                                      </p:cBhvr>
                                    </p:animEffect>
                                  </p:childTnLst>
                                </p:cTn>
                              </p:par>
                              <p:par>
                                <p:cTn id="92" presetID="9" presetClass="entr" presetSubtype="0" fill="hold"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dissolve">
                                      <p:cBhvr>
                                        <p:cTn id="94" dur="500"/>
                                        <p:tgtEl>
                                          <p:spTgt spid="49"/>
                                        </p:tgtEl>
                                      </p:cBhvr>
                                    </p:animEffect>
                                  </p:childTnLst>
                                </p:cTn>
                              </p:par>
                            </p:childTnLst>
                          </p:cTn>
                        </p:par>
                      </p:childTnLst>
                    </p:cTn>
                  </p:par>
                  <p:par>
                    <p:cTn id="95" fill="hold">
                      <p:stCondLst>
                        <p:cond delay="indefinite"/>
                      </p:stCondLst>
                      <p:childTnLst>
                        <p:par>
                          <p:cTn id="96" fill="hold">
                            <p:stCondLst>
                              <p:cond delay="0"/>
                            </p:stCondLst>
                            <p:childTnLst>
                              <p:par>
                                <p:cTn id="97" presetID="9" presetClass="entr" presetSubtype="0" fill="hold" nodeType="click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dissolve">
                                      <p:cBhvr>
                                        <p:cTn id="99" dur="500"/>
                                        <p:tgtEl>
                                          <p:spTgt spid="44"/>
                                        </p:tgtEl>
                                      </p:cBhvr>
                                    </p:animEffect>
                                  </p:childTnLst>
                                </p:cTn>
                              </p:par>
                              <p:par>
                                <p:cTn id="100" presetID="9" presetClass="entr" presetSubtype="0" fill="hold"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dissolve">
                                      <p:cBhvr>
                                        <p:cTn id="102" dur="500"/>
                                        <p:tgtEl>
                                          <p:spTgt spid="46"/>
                                        </p:tgtEl>
                                      </p:cBhvr>
                                    </p:animEffect>
                                  </p:childTnLst>
                                </p:cTn>
                              </p:par>
                              <p:par>
                                <p:cTn id="103" presetID="9"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animEffect transition="in" filter="dissolve">
                                      <p:cBhvr>
                                        <p:cTn id="105" dur="500"/>
                                        <p:tgtEl>
                                          <p:spTgt spid="43"/>
                                        </p:tgtEl>
                                      </p:cBhvr>
                                    </p:animEffect>
                                  </p:childTnLst>
                                </p:cTn>
                              </p:par>
                              <p:par>
                                <p:cTn id="106" presetID="9" presetClass="entr" presetSubtype="0" fill="hold" grpId="0" nodeType="withEffect" nodePh="1">
                                  <p:stCondLst>
                                    <p:cond delay="0"/>
                                  </p:stCondLst>
                                  <p:endCondLst>
                                    <p:cond evt="begin" delay="0">
                                      <p:tn val="106"/>
                                    </p:cond>
                                  </p:endCondLst>
                                  <p:childTnLst>
                                    <p:set>
                                      <p:cBhvr>
                                        <p:cTn id="107" dur="1" fill="hold">
                                          <p:stCondLst>
                                            <p:cond delay="0"/>
                                          </p:stCondLst>
                                        </p:cTn>
                                        <p:tgtEl>
                                          <p:spTgt spid="47"/>
                                        </p:tgtEl>
                                        <p:attrNameLst>
                                          <p:attrName>style.visibility</p:attrName>
                                        </p:attrNameLst>
                                      </p:cBhvr>
                                      <p:to>
                                        <p:strVal val="visible"/>
                                      </p:to>
                                    </p:set>
                                    <p:animEffect transition="in" filter="dissolve">
                                      <p:cBhvr>
                                        <p:cTn id="108" dur="500"/>
                                        <p:tgtEl>
                                          <p:spTgt spid="47"/>
                                        </p:tgtEl>
                                      </p:cBhvr>
                                    </p:animEffect>
                                  </p:childTnLst>
                                </p:cTn>
                              </p:par>
                              <p:par>
                                <p:cTn id="109" presetID="9" presetClass="entr" presetSubtype="0" fill="hold" grpId="0" nodeType="withEffect">
                                  <p:stCondLst>
                                    <p:cond delay="0"/>
                                  </p:stCondLst>
                                  <p:childTnLst>
                                    <p:set>
                                      <p:cBhvr>
                                        <p:cTn id="110" dur="1" fill="hold">
                                          <p:stCondLst>
                                            <p:cond delay="0"/>
                                          </p:stCondLst>
                                        </p:cTn>
                                        <p:tgtEl>
                                          <p:spTgt spid="48"/>
                                        </p:tgtEl>
                                        <p:attrNameLst>
                                          <p:attrName>style.visibility</p:attrName>
                                        </p:attrNameLst>
                                      </p:cBhvr>
                                      <p:to>
                                        <p:strVal val="visible"/>
                                      </p:to>
                                    </p:set>
                                    <p:animEffect transition="in" filter="dissolve">
                                      <p:cBhvr>
                                        <p:cTn id="111" dur="500"/>
                                        <p:tgtEl>
                                          <p:spTgt spid="48"/>
                                        </p:tgtEl>
                                      </p:cBhvr>
                                    </p:animEffect>
                                  </p:childTnLst>
                                </p:cTn>
                              </p:par>
                              <p:par>
                                <p:cTn id="112" presetID="9" presetClass="entr" presetSubtype="0" fill="hold" nodeType="withEffect">
                                  <p:stCondLst>
                                    <p:cond delay="0"/>
                                  </p:stCondLst>
                                  <p:childTnLst>
                                    <p:set>
                                      <p:cBhvr>
                                        <p:cTn id="113" dur="1" fill="hold">
                                          <p:stCondLst>
                                            <p:cond delay="0"/>
                                          </p:stCondLst>
                                        </p:cTn>
                                        <p:tgtEl>
                                          <p:spTgt spid="42"/>
                                        </p:tgtEl>
                                        <p:attrNameLst>
                                          <p:attrName>style.visibility</p:attrName>
                                        </p:attrNameLst>
                                      </p:cBhvr>
                                      <p:to>
                                        <p:strVal val="visible"/>
                                      </p:to>
                                    </p:set>
                                    <p:animEffect transition="in" filter="dissolve">
                                      <p:cBhvr>
                                        <p:cTn id="114" dur="500"/>
                                        <p:tgtEl>
                                          <p:spTgt spid="42"/>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50"/>
                                        </p:tgtEl>
                                        <p:attrNameLst>
                                          <p:attrName>style.visibility</p:attrName>
                                        </p:attrNameLst>
                                      </p:cBhvr>
                                      <p:to>
                                        <p:strVal val="visible"/>
                                      </p:to>
                                    </p:set>
                                    <p:animEffect transition="in" filter="dissolve">
                                      <p:cBhvr>
                                        <p:cTn id="117" dur="500"/>
                                        <p:tgtEl>
                                          <p:spTgt spid="50"/>
                                        </p:tgtEl>
                                      </p:cBhvr>
                                    </p:animEffect>
                                  </p:childTnLst>
                                </p:cTn>
                              </p:par>
                            </p:childTnLst>
                          </p:cTn>
                        </p:par>
                      </p:childTnLst>
                    </p:cTn>
                  </p:par>
                  <p:par>
                    <p:cTn id="118" fill="hold">
                      <p:stCondLst>
                        <p:cond delay="indefinite"/>
                      </p:stCondLst>
                      <p:childTnLst>
                        <p:par>
                          <p:cTn id="119" fill="hold">
                            <p:stCondLst>
                              <p:cond delay="0"/>
                            </p:stCondLst>
                            <p:childTnLst>
                              <p:par>
                                <p:cTn id="120" presetID="55" presetClass="entr" presetSubtype="0" fill="hold" grpId="0" nodeType="clickEffect">
                                  <p:stCondLst>
                                    <p:cond delay="0"/>
                                  </p:stCondLst>
                                  <p:childTnLst>
                                    <p:set>
                                      <p:cBhvr>
                                        <p:cTn id="121" dur="1" fill="hold">
                                          <p:stCondLst>
                                            <p:cond delay="0"/>
                                          </p:stCondLst>
                                        </p:cTn>
                                        <p:tgtEl>
                                          <p:spTgt spid="52"/>
                                        </p:tgtEl>
                                        <p:attrNameLst>
                                          <p:attrName>style.visibility</p:attrName>
                                        </p:attrNameLst>
                                      </p:cBhvr>
                                      <p:to>
                                        <p:strVal val="visible"/>
                                      </p:to>
                                    </p:set>
                                    <p:anim calcmode="lin" valueType="num">
                                      <p:cBhvr>
                                        <p:cTn id="122" dur="1000" fill="hold"/>
                                        <p:tgtEl>
                                          <p:spTgt spid="52"/>
                                        </p:tgtEl>
                                        <p:attrNameLst>
                                          <p:attrName>ppt_w</p:attrName>
                                        </p:attrNameLst>
                                      </p:cBhvr>
                                      <p:tavLst>
                                        <p:tav tm="0">
                                          <p:val>
                                            <p:strVal val="#ppt_w*0.70"/>
                                          </p:val>
                                        </p:tav>
                                        <p:tav tm="100000">
                                          <p:val>
                                            <p:strVal val="#ppt_w"/>
                                          </p:val>
                                        </p:tav>
                                      </p:tavLst>
                                    </p:anim>
                                    <p:anim calcmode="lin" valueType="num">
                                      <p:cBhvr>
                                        <p:cTn id="123" dur="1000" fill="hold"/>
                                        <p:tgtEl>
                                          <p:spTgt spid="52"/>
                                        </p:tgtEl>
                                        <p:attrNameLst>
                                          <p:attrName>ppt_h</p:attrName>
                                        </p:attrNameLst>
                                      </p:cBhvr>
                                      <p:tavLst>
                                        <p:tav tm="0">
                                          <p:val>
                                            <p:strVal val="#ppt_h"/>
                                          </p:val>
                                        </p:tav>
                                        <p:tav tm="100000">
                                          <p:val>
                                            <p:strVal val="#ppt_h"/>
                                          </p:val>
                                        </p:tav>
                                      </p:tavLst>
                                    </p:anim>
                                    <p:animEffect transition="in" filter="fade">
                                      <p:cBhvr>
                                        <p:cTn id="124" dur="1000"/>
                                        <p:tgtEl>
                                          <p:spTgt spid="52"/>
                                        </p:tgtEl>
                                      </p:cBhvr>
                                    </p:animEffect>
                                  </p:childTnLst>
                                </p:cTn>
                              </p:par>
                              <p:par>
                                <p:cTn id="125" presetID="55" presetClass="entr" presetSubtype="0" fill="hold" grpId="0" nodeType="withEffect">
                                  <p:stCondLst>
                                    <p:cond delay="0"/>
                                  </p:stCondLst>
                                  <p:childTnLst>
                                    <p:set>
                                      <p:cBhvr>
                                        <p:cTn id="126" dur="1" fill="hold">
                                          <p:stCondLst>
                                            <p:cond delay="0"/>
                                          </p:stCondLst>
                                        </p:cTn>
                                        <p:tgtEl>
                                          <p:spTgt spid="53"/>
                                        </p:tgtEl>
                                        <p:attrNameLst>
                                          <p:attrName>style.visibility</p:attrName>
                                        </p:attrNameLst>
                                      </p:cBhvr>
                                      <p:to>
                                        <p:strVal val="visible"/>
                                      </p:to>
                                    </p:set>
                                    <p:anim calcmode="lin" valueType="num">
                                      <p:cBhvr>
                                        <p:cTn id="127" dur="1000" fill="hold"/>
                                        <p:tgtEl>
                                          <p:spTgt spid="53"/>
                                        </p:tgtEl>
                                        <p:attrNameLst>
                                          <p:attrName>ppt_w</p:attrName>
                                        </p:attrNameLst>
                                      </p:cBhvr>
                                      <p:tavLst>
                                        <p:tav tm="0">
                                          <p:val>
                                            <p:strVal val="#ppt_w*0.70"/>
                                          </p:val>
                                        </p:tav>
                                        <p:tav tm="100000">
                                          <p:val>
                                            <p:strVal val="#ppt_w"/>
                                          </p:val>
                                        </p:tav>
                                      </p:tavLst>
                                    </p:anim>
                                    <p:anim calcmode="lin" valueType="num">
                                      <p:cBhvr>
                                        <p:cTn id="128" dur="1000" fill="hold"/>
                                        <p:tgtEl>
                                          <p:spTgt spid="53"/>
                                        </p:tgtEl>
                                        <p:attrNameLst>
                                          <p:attrName>ppt_h</p:attrName>
                                        </p:attrNameLst>
                                      </p:cBhvr>
                                      <p:tavLst>
                                        <p:tav tm="0">
                                          <p:val>
                                            <p:strVal val="#ppt_h"/>
                                          </p:val>
                                        </p:tav>
                                        <p:tav tm="100000">
                                          <p:val>
                                            <p:strVal val="#ppt_h"/>
                                          </p:val>
                                        </p:tav>
                                      </p:tavLst>
                                    </p:anim>
                                    <p:animEffect transition="in" filter="fade">
                                      <p:cBhvr>
                                        <p:cTn id="129" dur="1000"/>
                                        <p:tgtEl>
                                          <p:spTgt spid="53"/>
                                        </p:tgtEl>
                                      </p:cBhvr>
                                    </p:animEffect>
                                  </p:childTnLst>
                                </p:cTn>
                              </p:par>
                            </p:childTnLst>
                          </p:cTn>
                        </p:par>
                      </p:childTnLst>
                    </p:cTn>
                  </p:par>
                  <p:par>
                    <p:cTn id="130" fill="hold">
                      <p:stCondLst>
                        <p:cond delay="indefinite"/>
                      </p:stCondLst>
                      <p:childTnLst>
                        <p:par>
                          <p:cTn id="131" fill="hold">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54"/>
                                        </p:tgtEl>
                                        <p:attrNameLst>
                                          <p:attrName>style.visibility</p:attrName>
                                        </p:attrNameLst>
                                      </p:cBhvr>
                                      <p:to>
                                        <p:strVal val="visible"/>
                                      </p:to>
                                    </p:set>
                                    <p:anim calcmode="lin" valueType="num">
                                      <p:cBhvr>
                                        <p:cTn id="134" dur="1000" fill="hold"/>
                                        <p:tgtEl>
                                          <p:spTgt spid="54"/>
                                        </p:tgtEl>
                                        <p:attrNameLst>
                                          <p:attrName>ppt_w</p:attrName>
                                        </p:attrNameLst>
                                      </p:cBhvr>
                                      <p:tavLst>
                                        <p:tav tm="0">
                                          <p:val>
                                            <p:strVal val="#ppt_w*0.70"/>
                                          </p:val>
                                        </p:tav>
                                        <p:tav tm="100000">
                                          <p:val>
                                            <p:strVal val="#ppt_w"/>
                                          </p:val>
                                        </p:tav>
                                      </p:tavLst>
                                    </p:anim>
                                    <p:anim calcmode="lin" valueType="num">
                                      <p:cBhvr>
                                        <p:cTn id="135" dur="1000" fill="hold"/>
                                        <p:tgtEl>
                                          <p:spTgt spid="54"/>
                                        </p:tgtEl>
                                        <p:attrNameLst>
                                          <p:attrName>ppt_h</p:attrName>
                                        </p:attrNameLst>
                                      </p:cBhvr>
                                      <p:tavLst>
                                        <p:tav tm="0">
                                          <p:val>
                                            <p:strVal val="#ppt_h"/>
                                          </p:val>
                                        </p:tav>
                                        <p:tav tm="100000">
                                          <p:val>
                                            <p:strVal val="#ppt_h"/>
                                          </p:val>
                                        </p:tav>
                                      </p:tavLst>
                                    </p:anim>
                                    <p:animEffect transition="in" filter="fade">
                                      <p:cBhvr>
                                        <p:cTn id="136" dur="1000"/>
                                        <p:tgtEl>
                                          <p:spTgt spid="54"/>
                                        </p:tgtEl>
                                      </p:cBhvr>
                                    </p:animEffect>
                                  </p:childTnLst>
                                </p:cTn>
                              </p:par>
                              <p:par>
                                <p:cTn id="137" presetID="55" presetClass="entr" presetSubtype="0" fill="hold" grpId="0" nodeType="withEffect">
                                  <p:stCondLst>
                                    <p:cond delay="0"/>
                                  </p:stCondLst>
                                  <p:childTnLst>
                                    <p:set>
                                      <p:cBhvr>
                                        <p:cTn id="138" dur="1" fill="hold">
                                          <p:stCondLst>
                                            <p:cond delay="0"/>
                                          </p:stCondLst>
                                        </p:cTn>
                                        <p:tgtEl>
                                          <p:spTgt spid="55"/>
                                        </p:tgtEl>
                                        <p:attrNameLst>
                                          <p:attrName>style.visibility</p:attrName>
                                        </p:attrNameLst>
                                      </p:cBhvr>
                                      <p:to>
                                        <p:strVal val="visible"/>
                                      </p:to>
                                    </p:set>
                                    <p:anim calcmode="lin" valueType="num">
                                      <p:cBhvr>
                                        <p:cTn id="139" dur="1000" fill="hold"/>
                                        <p:tgtEl>
                                          <p:spTgt spid="55"/>
                                        </p:tgtEl>
                                        <p:attrNameLst>
                                          <p:attrName>ppt_w</p:attrName>
                                        </p:attrNameLst>
                                      </p:cBhvr>
                                      <p:tavLst>
                                        <p:tav tm="0">
                                          <p:val>
                                            <p:strVal val="#ppt_w*0.70"/>
                                          </p:val>
                                        </p:tav>
                                        <p:tav tm="100000">
                                          <p:val>
                                            <p:strVal val="#ppt_w"/>
                                          </p:val>
                                        </p:tav>
                                      </p:tavLst>
                                    </p:anim>
                                    <p:anim calcmode="lin" valueType="num">
                                      <p:cBhvr>
                                        <p:cTn id="140" dur="1000" fill="hold"/>
                                        <p:tgtEl>
                                          <p:spTgt spid="55"/>
                                        </p:tgtEl>
                                        <p:attrNameLst>
                                          <p:attrName>ppt_h</p:attrName>
                                        </p:attrNameLst>
                                      </p:cBhvr>
                                      <p:tavLst>
                                        <p:tav tm="0">
                                          <p:val>
                                            <p:strVal val="#ppt_h"/>
                                          </p:val>
                                        </p:tav>
                                        <p:tav tm="100000">
                                          <p:val>
                                            <p:strVal val="#ppt_h"/>
                                          </p:val>
                                        </p:tav>
                                      </p:tavLst>
                                    </p:anim>
                                    <p:animEffect transition="in" filter="fade">
                                      <p:cBhvr>
                                        <p:cTn id="141" dur="1000"/>
                                        <p:tgtEl>
                                          <p:spTgt spid="55"/>
                                        </p:tgtEl>
                                      </p:cBhvr>
                                    </p:animEffect>
                                  </p:childTnLst>
                                </p:cTn>
                              </p:par>
                            </p:childTnLst>
                          </p:cTn>
                        </p:par>
                      </p:childTnLst>
                    </p:cTn>
                  </p:par>
                  <p:par>
                    <p:cTn id="142" fill="hold">
                      <p:stCondLst>
                        <p:cond delay="indefinite"/>
                      </p:stCondLst>
                      <p:childTnLst>
                        <p:par>
                          <p:cTn id="143" fill="hold">
                            <p:stCondLst>
                              <p:cond delay="0"/>
                            </p:stCondLst>
                            <p:childTnLst>
                              <p:par>
                                <p:cTn id="144" presetID="55" presetClass="entr" presetSubtype="0" fill="hold" grpId="0" nodeType="clickEffect">
                                  <p:stCondLst>
                                    <p:cond delay="0"/>
                                  </p:stCondLst>
                                  <p:childTnLst>
                                    <p:set>
                                      <p:cBhvr>
                                        <p:cTn id="145" dur="1" fill="hold">
                                          <p:stCondLst>
                                            <p:cond delay="0"/>
                                          </p:stCondLst>
                                        </p:cTn>
                                        <p:tgtEl>
                                          <p:spTgt spid="51"/>
                                        </p:tgtEl>
                                        <p:attrNameLst>
                                          <p:attrName>style.visibility</p:attrName>
                                        </p:attrNameLst>
                                      </p:cBhvr>
                                      <p:to>
                                        <p:strVal val="visible"/>
                                      </p:to>
                                    </p:set>
                                    <p:anim calcmode="lin" valueType="num">
                                      <p:cBhvr>
                                        <p:cTn id="146" dur="1000" fill="hold"/>
                                        <p:tgtEl>
                                          <p:spTgt spid="51"/>
                                        </p:tgtEl>
                                        <p:attrNameLst>
                                          <p:attrName>ppt_w</p:attrName>
                                        </p:attrNameLst>
                                      </p:cBhvr>
                                      <p:tavLst>
                                        <p:tav tm="0">
                                          <p:val>
                                            <p:strVal val="#ppt_w*0.70"/>
                                          </p:val>
                                        </p:tav>
                                        <p:tav tm="100000">
                                          <p:val>
                                            <p:strVal val="#ppt_w"/>
                                          </p:val>
                                        </p:tav>
                                      </p:tavLst>
                                    </p:anim>
                                    <p:anim calcmode="lin" valueType="num">
                                      <p:cBhvr>
                                        <p:cTn id="147" dur="1000" fill="hold"/>
                                        <p:tgtEl>
                                          <p:spTgt spid="51"/>
                                        </p:tgtEl>
                                        <p:attrNameLst>
                                          <p:attrName>ppt_h</p:attrName>
                                        </p:attrNameLst>
                                      </p:cBhvr>
                                      <p:tavLst>
                                        <p:tav tm="0">
                                          <p:val>
                                            <p:strVal val="#ppt_h"/>
                                          </p:val>
                                        </p:tav>
                                        <p:tav tm="100000">
                                          <p:val>
                                            <p:strVal val="#ppt_h"/>
                                          </p:val>
                                        </p:tav>
                                      </p:tavLst>
                                    </p:anim>
                                    <p:animEffect transition="in" filter="fade">
                                      <p:cBhvr>
                                        <p:cTn id="148"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animBg="1"/>
      <p:bldP spid="21" grpId="0" animBg="1"/>
      <p:bldP spid="22" grpId="0" animBg="1"/>
      <p:bldP spid="23" grpId="0" animBg="1"/>
      <p:bldP spid="24" grpId="0" animBg="1"/>
      <p:bldP spid="25" grpId="0" animBg="1"/>
      <p:bldP spid="26" grpId="0" animBg="1"/>
      <p:bldP spid="27" grpId="0" animBg="1"/>
      <p:bldP spid="28" grpId="0" animBg="1"/>
      <p:bldP spid="37" grpId="0" animBg="1"/>
      <p:bldP spid="47" grpId="0"/>
      <p:bldP spid="48" grpId="0"/>
      <p:bldP spid="50" grpId="0"/>
      <p:bldP spid="51" grpId="0" animBg="1"/>
      <p:bldP spid="52" grpId="0" animBg="1"/>
      <p:bldP spid="53" grpId="0"/>
      <p:bldP spid="54" grpId="0" animBg="1"/>
      <p:bldP spid="5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err="1" smtClean="0"/>
              <a:t>IaaS</a:t>
            </a:r>
            <a:r>
              <a:rPr lang="en-US" dirty="0" smtClean="0"/>
              <a:t>: How it Works</a:t>
            </a:r>
            <a:endParaRPr lang="en-US" dirty="0"/>
          </a:p>
        </p:txBody>
      </p:sp>
      <p:sp>
        <p:nvSpPr>
          <p:cNvPr id="4" name="Date Placeholder 3"/>
          <p:cNvSpPr>
            <a:spLocks noGrp="1"/>
          </p:cNvSpPr>
          <p:nvPr>
            <p:ph type="dt" sz="half" idx="10"/>
          </p:nvPr>
        </p:nvSpPr>
        <p:spPr/>
        <p:txBody>
          <a:bodyPr/>
          <a:lstStyle/>
          <a:p>
            <a:fld id="{88779CEB-1BC7-0641-9AF0-1114A67827A4}" type="datetime1">
              <a:rPr lang="en-US" smtClean="0">
                <a:solidFill>
                  <a:prstClr val="black">
                    <a:tint val="75000"/>
                  </a:prstClr>
                </a:solidFill>
              </a:rPr>
              <a:pPr/>
              <a:t>8/4/2012</a:t>
            </a:fld>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8420888-0914-7045-AADF-1504C9455C64}" type="slidenum">
              <a:rPr lang="en-US" smtClean="0">
                <a:solidFill>
                  <a:prstClr val="black">
                    <a:tint val="75000"/>
                  </a:prstClr>
                </a:solidFill>
              </a:rPr>
              <a:pPr/>
              <a:t>31</a:t>
            </a:fld>
            <a:endParaRPr lang="en-US">
              <a:solidFill>
                <a:prstClr val="black">
                  <a:tint val="75000"/>
                </a:prstClr>
              </a:solidFill>
            </a:endParaRPr>
          </a:p>
        </p:txBody>
      </p:sp>
      <p:sp>
        <p:nvSpPr>
          <p:cNvPr id="7" name="AutoShape 2"/>
          <p:cNvSpPr>
            <a:spLocks noChangeArrowheads="1"/>
          </p:cNvSpPr>
          <p:nvPr/>
        </p:nvSpPr>
        <p:spPr bwMode="auto">
          <a:xfrm>
            <a:off x="4676775" y="1647825"/>
            <a:ext cx="4070350" cy="3803650"/>
          </a:xfrm>
          <a:prstGeom prst="roundRect">
            <a:avLst>
              <a:gd name="adj" fmla="val 9255"/>
            </a:avLst>
          </a:prstGeom>
          <a:solidFill>
            <a:srgbClr val="E6E6E6"/>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8" name="Rectangle 3"/>
          <p:cNvSpPr>
            <a:spLocks noChangeArrowheads="1"/>
          </p:cNvSpPr>
          <p:nvPr/>
        </p:nvSpPr>
        <p:spPr bwMode="auto">
          <a:xfrm>
            <a:off x="4800600" y="2362200"/>
            <a:ext cx="869950" cy="1066800"/>
          </a:xfrm>
          <a:prstGeom prst="rect">
            <a:avLst/>
          </a:prstGeom>
          <a:solidFill>
            <a:srgbClr val="23B8DC"/>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a:solidFill>
                <a:srgbClr val="000000"/>
              </a:solidFill>
              <a:ea typeface="DejaVu Sans" charset="0"/>
              <a:cs typeface="DejaVu Sans" charset="0"/>
            </a:endParaRPr>
          </a:p>
        </p:txBody>
      </p:sp>
      <p:grpSp>
        <p:nvGrpSpPr>
          <p:cNvPr id="2" name="Group 4"/>
          <p:cNvGrpSpPr>
            <a:grpSpLocks/>
          </p:cNvGrpSpPr>
          <p:nvPr/>
        </p:nvGrpSpPr>
        <p:grpSpPr bwMode="auto">
          <a:xfrm>
            <a:off x="2579688" y="2870200"/>
            <a:ext cx="484187" cy="517525"/>
            <a:chOff x="1008" y="1175"/>
            <a:chExt cx="305" cy="326"/>
          </a:xfrm>
        </p:grpSpPr>
        <p:sp>
          <p:nvSpPr>
            <p:cNvPr id="10" name="Freeform 5"/>
            <p:cNvSpPr>
              <a:spLocks noChangeArrowheads="1"/>
            </p:cNvSpPr>
            <p:nvPr/>
          </p:nvSpPr>
          <p:spPr bwMode="auto">
            <a:xfrm>
              <a:off x="1008"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11" name="Picture 6"/>
            <p:cNvPicPr>
              <a:picLocks noChangeAspect="1" noChangeArrowheads="1"/>
            </p:cNvPicPr>
            <p:nvPr/>
          </p:nvPicPr>
          <p:blipFill>
            <a:blip r:embed="rId3"/>
            <a:srcRect/>
            <a:stretch>
              <a:fillRect/>
            </a:stretch>
          </p:blipFill>
          <p:spPr bwMode="auto">
            <a:xfrm>
              <a:off x="1054" y="1195"/>
              <a:ext cx="217" cy="306"/>
            </a:xfrm>
            <a:prstGeom prst="rect">
              <a:avLst/>
            </a:prstGeom>
            <a:noFill/>
            <a:ln w="9525">
              <a:noFill/>
              <a:round/>
              <a:headEnd/>
              <a:tailEnd/>
            </a:ln>
            <a:effectLst/>
          </p:spPr>
        </p:pic>
      </p:grpSp>
      <p:sp>
        <p:nvSpPr>
          <p:cNvPr id="12" name="Rectangle 7"/>
          <p:cNvSpPr>
            <a:spLocks noChangeArrowheads="1"/>
          </p:cNvSpPr>
          <p:nvPr/>
        </p:nvSpPr>
        <p:spPr bwMode="auto">
          <a:xfrm>
            <a:off x="608330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pic>
        <p:nvPicPr>
          <p:cNvPr id="13" name="Picture 8"/>
          <p:cNvPicPr>
            <a:picLocks noChangeAspect="1" noChangeArrowheads="1"/>
          </p:cNvPicPr>
          <p:nvPr/>
        </p:nvPicPr>
        <p:blipFill>
          <a:blip r:embed="rId4"/>
          <a:srcRect/>
          <a:stretch>
            <a:fillRect/>
          </a:stretch>
        </p:blipFill>
        <p:spPr bwMode="auto">
          <a:xfrm>
            <a:off x="4811713" y="5145088"/>
            <a:ext cx="889000" cy="889000"/>
          </a:xfrm>
          <a:prstGeom prst="rect">
            <a:avLst/>
          </a:prstGeom>
          <a:noFill/>
          <a:ln w="9525">
            <a:noFill/>
            <a:round/>
            <a:headEnd/>
            <a:tailEnd/>
          </a:ln>
          <a:effectLst/>
        </p:spPr>
      </p:pic>
      <p:pic>
        <p:nvPicPr>
          <p:cNvPr id="14" name="Picture 9"/>
          <p:cNvPicPr>
            <a:picLocks noChangeAspect="1" noChangeArrowheads="1"/>
          </p:cNvPicPr>
          <p:nvPr/>
        </p:nvPicPr>
        <p:blipFill>
          <a:blip r:embed="rId4"/>
          <a:srcRect/>
          <a:stretch>
            <a:fillRect/>
          </a:stretch>
        </p:blipFill>
        <p:spPr bwMode="auto">
          <a:xfrm>
            <a:off x="4819650" y="4652963"/>
            <a:ext cx="889000" cy="889000"/>
          </a:xfrm>
          <a:prstGeom prst="rect">
            <a:avLst/>
          </a:prstGeom>
          <a:noFill/>
          <a:ln w="9525">
            <a:noFill/>
            <a:round/>
            <a:headEnd/>
            <a:tailEnd/>
          </a:ln>
          <a:effectLst/>
        </p:spPr>
      </p:pic>
      <p:pic>
        <p:nvPicPr>
          <p:cNvPr id="15" name="Picture 10"/>
          <p:cNvPicPr>
            <a:picLocks noChangeAspect="1" noChangeArrowheads="1"/>
          </p:cNvPicPr>
          <p:nvPr/>
        </p:nvPicPr>
        <p:blipFill>
          <a:blip r:embed="rId4"/>
          <a:srcRect/>
          <a:stretch>
            <a:fillRect/>
          </a:stretch>
        </p:blipFill>
        <p:spPr bwMode="auto">
          <a:xfrm>
            <a:off x="4311650" y="5168900"/>
            <a:ext cx="889000" cy="889000"/>
          </a:xfrm>
          <a:prstGeom prst="rect">
            <a:avLst/>
          </a:prstGeom>
          <a:noFill/>
          <a:ln w="9525">
            <a:noFill/>
            <a:round/>
            <a:headEnd/>
            <a:tailEnd/>
          </a:ln>
          <a:effectLst/>
        </p:spPr>
      </p:pic>
      <p:pic>
        <p:nvPicPr>
          <p:cNvPr id="16" name="Picture 11"/>
          <p:cNvPicPr>
            <a:picLocks noChangeAspect="1" noChangeArrowheads="1"/>
          </p:cNvPicPr>
          <p:nvPr/>
        </p:nvPicPr>
        <p:blipFill>
          <a:blip r:embed="rId4"/>
          <a:srcRect/>
          <a:stretch>
            <a:fillRect/>
          </a:stretch>
        </p:blipFill>
        <p:spPr bwMode="auto">
          <a:xfrm>
            <a:off x="4319588" y="4676775"/>
            <a:ext cx="889000" cy="889000"/>
          </a:xfrm>
          <a:prstGeom prst="rect">
            <a:avLst/>
          </a:prstGeom>
          <a:noFill/>
          <a:ln w="9525">
            <a:noFill/>
            <a:round/>
            <a:headEnd/>
            <a:tailEnd/>
          </a:ln>
          <a:effectLst/>
        </p:spPr>
      </p:pic>
      <p:sp>
        <p:nvSpPr>
          <p:cNvPr id="17" name="Rectangle 12"/>
          <p:cNvSpPr>
            <a:spLocks noChangeArrowheads="1"/>
          </p:cNvSpPr>
          <p:nvPr/>
        </p:nvSpPr>
        <p:spPr bwMode="auto">
          <a:xfrm>
            <a:off x="608012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18" name="Rectangle 13"/>
          <p:cNvSpPr>
            <a:spLocks noChangeArrowheads="1"/>
          </p:cNvSpPr>
          <p:nvPr/>
        </p:nvSpPr>
        <p:spPr bwMode="auto">
          <a:xfrm>
            <a:off x="6911975"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9" name="Rectangle 14"/>
          <p:cNvSpPr>
            <a:spLocks noChangeArrowheads="1"/>
          </p:cNvSpPr>
          <p:nvPr/>
        </p:nvSpPr>
        <p:spPr bwMode="auto">
          <a:xfrm>
            <a:off x="6908800"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0" name="Rectangle 15"/>
          <p:cNvSpPr>
            <a:spLocks noChangeArrowheads="1"/>
          </p:cNvSpPr>
          <p:nvPr/>
        </p:nvSpPr>
        <p:spPr bwMode="auto">
          <a:xfrm>
            <a:off x="774065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1" name="Rectangle 16"/>
          <p:cNvSpPr>
            <a:spLocks noChangeArrowheads="1"/>
          </p:cNvSpPr>
          <p:nvPr/>
        </p:nvSpPr>
        <p:spPr bwMode="auto">
          <a:xfrm>
            <a:off x="773747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2" name="Rectangle 17"/>
          <p:cNvSpPr>
            <a:spLocks noChangeArrowheads="1"/>
          </p:cNvSpPr>
          <p:nvPr/>
        </p:nvSpPr>
        <p:spPr bwMode="auto">
          <a:xfrm>
            <a:off x="608330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3" name="Rectangle 18"/>
          <p:cNvSpPr>
            <a:spLocks noChangeArrowheads="1"/>
          </p:cNvSpPr>
          <p:nvPr/>
        </p:nvSpPr>
        <p:spPr bwMode="auto">
          <a:xfrm>
            <a:off x="6080125" y="3260725"/>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4" name="Rectangle 19"/>
          <p:cNvSpPr>
            <a:spLocks noChangeArrowheads="1"/>
          </p:cNvSpPr>
          <p:nvPr/>
        </p:nvSpPr>
        <p:spPr bwMode="auto">
          <a:xfrm>
            <a:off x="6911975"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5" name="Rectangle 20"/>
          <p:cNvSpPr>
            <a:spLocks noChangeArrowheads="1"/>
          </p:cNvSpPr>
          <p:nvPr/>
        </p:nvSpPr>
        <p:spPr bwMode="auto">
          <a:xfrm>
            <a:off x="6908800"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6" name="Rectangle 21"/>
          <p:cNvSpPr>
            <a:spLocks noChangeArrowheads="1"/>
          </p:cNvSpPr>
          <p:nvPr/>
        </p:nvSpPr>
        <p:spPr bwMode="auto">
          <a:xfrm>
            <a:off x="774065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7" name="Rectangle 22"/>
          <p:cNvSpPr>
            <a:spLocks noChangeArrowheads="1"/>
          </p:cNvSpPr>
          <p:nvPr/>
        </p:nvSpPr>
        <p:spPr bwMode="auto">
          <a:xfrm>
            <a:off x="7737475"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8" name="Rectangle 23"/>
          <p:cNvSpPr>
            <a:spLocks noChangeArrowheads="1"/>
          </p:cNvSpPr>
          <p:nvPr/>
        </p:nvSpPr>
        <p:spPr bwMode="auto">
          <a:xfrm>
            <a:off x="608330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9" name="Rectangle 24"/>
          <p:cNvSpPr>
            <a:spLocks noChangeArrowheads="1"/>
          </p:cNvSpPr>
          <p:nvPr/>
        </p:nvSpPr>
        <p:spPr bwMode="auto">
          <a:xfrm>
            <a:off x="608012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0" name="Rectangle 25"/>
          <p:cNvSpPr>
            <a:spLocks noChangeArrowheads="1"/>
          </p:cNvSpPr>
          <p:nvPr/>
        </p:nvSpPr>
        <p:spPr bwMode="auto">
          <a:xfrm>
            <a:off x="6911975"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1" name="Rectangle 26"/>
          <p:cNvSpPr>
            <a:spLocks noChangeArrowheads="1"/>
          </p:cNvSpPr>
          <p:nvPr/>
        </p:nvSpPr>
        <p:spPr bwMode="auto">
          <a:xfrm>
            <a:off x="6908800"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2" name="Rectangle 27"/>
          <p:cNvSpPr>
            <a:spLocks noChangeArrowheads="1"/>
          </p:cNvSpPr>
          <p:nvPr/>
        </p:nvSpPr>
        <p:spPr bwMode="auto">
          <a:xfrm>
            <a:off x="774065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3" name="Rectangle 28"/>
          <p:cNvSpPr>
            <a:spLocks noChangeArrowheads="1"/>
          </p:cNvSpPr>
          <p:nvPr/>
        </p:nvSpPr>
        <p:spPr bwMode="auto">
          <a:xfrm>
            <a:off x="773747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4" name="Rectangle 29"/>
          <p:cNvSpPr>
            <a:spLocks noChangeArrowheads="1"/>
          </p:cNvSpPr>
          <p:nvPr/>
        </p:nvSpPr>
        <p:spPr bwMode="auto">
          <a:xfrm>
            <a:off x="608330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5" name="Rectangle 30"/>
          <p:cNvSpPr>
            <a:spLocks noChangeArrowheads="1"/>
          </p:cNvSpPr>
          <p:nvPr/>
        </p:nvSpPr>
        <p:spPr bwMode="auto">
          <a:xfrm>
            <a:off x="608012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6" name="Rectangle 31"/>
          <p:cNvSpPr>
            <a:spLocks noChangeArrowheads="1"/>
          </p:cNvSpPr>
          <p:nvPr/>
        </p:nvSpPr>
        <p:spPr bwMode="auto">
          <a:xfrm>
            <a:off x="6911975"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7" name="Rectangle 32"/>
          <p:cNvSpPr>
            <a:spLocks noChangeArrowheads="1"/>
          </p:cNvSpPr>
          <p:nvPr/>
        </p:nvSpPr>
        <p:spPr bwMode="auto">
          <a:xfrm>
            <a:off x="6908800"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8" name="Rectangle 33"/>
          <p:cNvSpPr>
            <a:spLocks noChangeArrowheads="1"/>
          </p:cNvSpPr>
          <p:nvPr/>
        </p:nvSpPr>
        <p:spPr bwMode="auto">
          <a:xfrm>
            <a:off x="774065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9" name="Rectangle 34"/>
          <p:cNvSpPr>
            <a:spLocks noChangeArrowheads="1"/>
          </p:cNvSpPr>
          <p:nvPr/>
        </p:nvSpPr>
        <p:spPr bwMode="auto">
          <a:xfrm>
            <a:off x="773747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40" name="AutoShape 35"/>
          <p:cNvSpPr>
            <a:spLocks noChangeArrowheads="1"/>
          </p:cNvSpPr>
          <p:nvPr/>
        </p:nvSpPr>
        <p:spPr bwMode="auto">
          <a:xfrm>
            <a:off x="5835650" y="1828800"/>
            <a:ext cx="2743200" cy="3514725"/>
          </a:xfrm>
          <a:prstGeom prst="roundRect">
            <a:avLst>
              <a:gd name="adj" fmla="val 9255"/>
            </a:avLst>
          </a:prstGeom>
          <a:noFill/>
          <a:ln w="18360">
            <a:solidFill>
              <a:srgbClr val="000000"/>
            </a:solidFill>
            <a:prstDash val="sysDot"/>
            <a:round/>
            <a:headEnd/>
            <a:tailEnd/>
          </a:ln>
          <a:effectLst/>
        </p:spPr>
        <p:txBody>
          <a:bodyPr wrap="none" anchor="ctr">
            <a:prstTxWarp prst="textNoShape">
              <a:avLst/>
            </a:prstTxWarp>
          </a:bodyPr>
          <a:lstStyle/>
          <a:p>
            <a:pPr defTabSz="457200"/>
            <a:endParaRPr lang="en-US">
              <a:solidFill>
                <a:prstClr val="black"/>
              </a:solidFill>
            </a:endParaRPr>
          </a:p>
        </p:txBody>
      </p:sp>
      <p:grpSp>
        <p:nvGrpSpPr>
          <p:cNvPr id="3" name="Group 36"/>
          <p:cNvGrpSpPr>
            <a:grpSpLocks/>
          </p:cNvGrpSpPr>
          <p:nvPr/>
        </p:nvGrpSpPr>
        <p:grpSpPr bwMode="auto">
          <a:xfrm>
            <a:off x="2003425" y="2870200"/>
            <a:ext cx="484188" cy="517525"/>
            <a:chOff x="645" y="1175"/>
            <a:chExt cx="305" cy="326"/>
          </a:xfrm>
        </p:grpSpPr>
        <p:sp>
          <p:nvSpPr>
            <p:cNvPr id="42" name="Freeform 37"/>
            <p:cNvSpPr>
              <a:spLocks noChangeArrowheads="1"/>
            </p:cNvSpPr>
            <p:nvPr/>
          </p:nvSpPr>
          <p:spPr bwMode="auto">
            <a:xfrm>
              <a:off x="645"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43" name="Picture 38"/>
            <p:cNvPicPr>
              <a:picLocks noChangeAspect="1" noChangeArrowheads="1"/>
            </p:cNvPicPr>
            <p:nvPr/>
          </p:nvPicPr>
          <p:blipFill>
            <a:blip r:embed="rId3"/>
            <a:srcRect/>
            <a:stretch>
              <a:fillRect/>
            </a:stretch>
          </p:blipFill>
          <p:spPr bwMode="auto">
            <a:xfrm>
              <a:off x="691" y="1195"/>
              <a:ext cx="217" cy="306"/>
            </a:xfrm>
            <a:prstGeom prst="rect">
              <a:avLst/>
            </a:prstGeom>
            <a:noFill/>
            <a:ln w="9525">
              <a:noFill/>
              <a:round/>
              <a:headEnd/>
              <a:tailEnd/>
            </a:ln>
            <a:effectLst/>
          </p:spPr>
        </p:pic>
      </p:grpSp>
      <p:grpSp>
        <p:nvGrpSpPr>
          <p:cNvPr id="9" name="Group 39"/>
          <p:cNvGrpSpPr>
            <a:grpSpLocks/>
          </p:cNvGrpSpPr>
          <p:nvPr/>
        </p:nvGrpSpPr>
        <p:grpSpPr bwMode="auto">
          <a:xfrm>
            <a:off x="1427163" y="2870200"/>
            <a:ext cx="484187" cy="517525"/>
            <a:chOff x="282" y="1175"/>
            <a:chExt cx="305" cy="326"/>
          </a:xfrm>
        </p:grpSpPr>
        <p:sp>
          <p:nvSpPr>
            <p:cNvPr id="45" name="Freeform 40"/>
            <p:cNvSpPr>
              <a:spLocks noChangeArrowheads="1"/>
            </p:cNvSpPr>
            <p:nvPr/>
          </p:nvSpPr>
          <p:spPr bwMode="auto">
            <a:xfrm>
              <a:off x="282" y="1175"/>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46" name="Picture 41"/>
            <p:cNvPicPr>
              <a:picLocks noChangeAspect="1" noChangeArrowheads="1"/>
            </p:cNvPicPr>
            <p:nvPr/>
          </p:nvPicPr>
          <p:blipFill>
            <a:blip r:embed="rId3"/>
            <a:srcRect/>
            <a:stretch>
              <a:fillRect/>
            </a:stretch>
          </p:blipFill>
          <p:spPr bwMode="auto">
            <a:xfrm>
              <a:off x="329" y="1195"/>
              <a:ext cx="217" cy="306"/>
            </a:xfrm>
            <a:prstGeom prst="rect">
              <a:avLst/>
            </a:prstGeom>
            <a:noFill/>
            <a:ln w="9525">
              <a:noFill/>
              <a:round/>
              <a:headEnd/>
              <a:tailEnd/>
            </a:ln>
            <a:effectLst/>
          </p:spPr>
        </p:pic>
      </p:grpSp>
      <p:grpSp>
        <p:nvGrpSpPr>
          <p:cNvPr id="41" name="Group 42"/>
          <p:cNvGrpSpPr>
            <a:grpSpLocks/>
          </p:cNvGrpSpPr>
          <p:nvPr/>
        </p:nvGrpSpPr>
        <p:grpSpPr bwMode="auto">
          <a:xfrm>
            <a:off x="6194425" y="2006600"/>
            <a:ext cx="484188" cy="517525"/>
            <a:chOff x="3902" y="1264"/>
            <a:chExt cx="305" cy="326"/>
          </a:xfrm>
        </p:grpSpPr>
        <p:sp>
          <p:nvSpPr>
            <p:cNvPr id="48" name="Freeform 43"/>
            <p:cNvSpPr>
              <a:spLocks noChangeArrowheads="1"/>
            </p:cNvSpPr>
            <p:nvPr/>
          </p:nvSpPr>
          <p:spPr bwMode="auto">
            <a:xfrm>
              <a:off x="3902" y="1264"/>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49" name="Picture 44"/>
            <p:cNvPicPr>
              <a:picLocks noChangeAspect="1" noChangeArrowheads="1"/>
            </p:cNvPicPr>
            <p:nvPr/>
          </p:nvPicPr>
          <p:blipFill>
            <a:blip r:embed="rId3"/>
            <a:srcRect/>
            <a:stretch>
              <a:fillRect/>
            </a:stretch>
          </p:blipFill>
          <p:spPr bwMode="auto">
            <a:xfrm>
              <a:off x="3948" y="1284"/>
              <a:ext cx="217" cy="306"/>
            </a:xfrm>
            <a:prstGeom prst="rect">
              <a:avLst/>
            </a:prstGeom>
            <a:noFill/>
            <a:ln w="9525">
              <a:noFill/>
              <a:round/>
              <a:headEnd/>
              <a:tailEnd/>
            </a:ln>
            <a:effectLst/>
          </p:spPr>
        </p:pic>
      </p:grpSp>
      <p:grpSp>
        <p:nvGrpSpPr>
          <p:cNvPr id="44" name="Group 45"/>
          <p:cNvGrpSpPr>
            <a:grpSpLocks/>
          </p:cNvGrpSpPr>
          <p:nvPr/>
        </p:nvGrpSpPr>
        <p:grpSpPr bwMode="auto">
          <a:xfrm>
            <a:off x="7854950" y="2820988"/>
            <a:ext cx="484188" cy="517525"/>
            <a:chOff x="4948" y="1777"/>
            <a:chExt cx="305" cy="326"/>
          </a:xfrm>
        </p:grpSpPr>
        <p:sp>
          <p:nvSpPr>
            <p:cNvPr id="51" name="Freeform 46"/>
            <p:cNvSpPr>
              <a:spLocks noChangeArrowheads="1"/>
            </p:cNvSpPr>
            <p:nvPr/>
          </p:nvSpPr>
          <p:spPr bwMode="auto">
            <a:xfrm>
              <a:off x="4948" y="1777"/>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52" name="Picture 47"/>
            <p:cNvPicPr>
              <a:picLocks noChangeAspect="1" noChangeArrowheads="1"/>
            </p:cNvPicPr>
            <p:nvPr/>
          </p:nvPicPr>
          <p:blipFill>
            <a:blip r:embed="rId3"/>
            <a:srcRect/>
            <a:stretch>
              <a:fillRect/>
            </a:stretch>
          </p:blipFill>
          <p:spPr bwMode="auto">
            <a:xfrm>
              <a:off x="4995" y="1797"/>
              <a:ext cx="217" cy="306"/>
            </a:xfrm>
            <a:prstGeom prst="rect">
              <a:avLst/>
            </a:prstGeom>
            <a:noFill/>
            <a:ln w="9525">
              <a:noFill/>
              <a:round/>
              <a:headEnd/>
              <a:tailEnd/>
            </a:ln>
            <a:effectLst/>
          </p:spPr>
        </p:pic>
      </p:grpSp>
      <p:grpSp>
        <p:nvGrpSpPr>
          <p:cNvPr id="47" name="Group 48"/>
          <p:cNvGrpSpPr>
            <a:grpSpLocks/>
          </p:cNvGrpSpPr>
          <p:nvPr/>
        </p:nvGrpSpPr>
        <p:grpSpPr bwMode="auto">
          <a:xfrm>
            <a:off x="6186488" y="4524375"/>
            <a:ext cx="484187" cy="517525"/>
            <a:chOff x="3897" y="2850"/>
            <a:chExt cx="305" cy="326"/>
          </a:xfrm>
        </p:grpSpPr>
        <p:sp>
          <p:nvSpPr>
            <p:cNvPr id="54" name="Freeform 49"/>
            <p:cNvSpPr>
              <a:spLocks noChangeArrowheads="1"/>
            </p:cNvSpPr>
            <p:nvPr/>
          </p:nvSpPr>
          <p:spPr bwMode="auto">
            <a:xfrm>
              <a:off x="3897" y="2850"/>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55" name="Picture 50"/>
            <p:cNvPicPr>
              <a:picLocks noChangeAspect="1" noChangeArrowheads="1"/>
            </p:cNvPicPr>
            <p:nvPr/>
          </p:nvPicPr>
          <p:blipFill>
            <a:blip r:embed="rId3"/>
            <a:srcRect/>
            <a:stretch>
              <a:fillRect/>
            </a:stretch>
          </p:blipFill>
          <p:spPr bwMode="auto">
            <a:xfrm>
              <a:off x="3943" y="2870"/>
              <a:ext cx="217" cy="306"/>
            </a:xfrm>
            <a:prstGeom prst="rect">
              <a:avLst/>
            </a:prstGeom>
            <a:noFill/>
            <a:ln w="9525">
              <a:noFill/>
              <a:round/>
              <a:headEnd/>
              <a:tailEnd/>
            </a:ln>
            <a:effectLst/>
          </p:spPr>
        </p:pic>
      </p:grpSp>
      <p:cxnSp>
        <p:nvCxnSpPr>
          <p:cNvPr id="56" name="AutoShape 51"/>
          <p:cNvCxnSpPr>
            <a:cxnSpLocks noChangeShapeType="1"/>
            <a:endCxn id="57" idx="1"/>
          </p:cNvCxnSpPr>
          <p:nvPr/>
        </p:nvCxnSpPr>
        <p:spPr bwMode="auto">
          <a:xfrm flipV="1">
            <a:off x="3200400" y="2663825"/>
            <a:ext cx="1676400" cy="3175"/>
          </a:xfrm>
          <a:prstGeom prst="straightConnector1">
            <a:avLst/>
          </a:prstGeom>
          <a:noFill/>
          <a:ln w="9525">
            <a:solidFill>
              <a:srgbClr val="000000"/>
            </a:solidFill>
            <a:round/>
            <a:headEnd/>
            <a:tailEnd type="triangle" w="med" len="lg"/>
          </a:ln>
          <a:effectLst/>
        </p:spPr>
      </p:cxnSp>
      <p:sp>
        <p:nvSpPr>
          <p:cNvPr id="57" name="Rectangle 52"/>
          <p:cNvSpPr>
            <a:spLocks noChangeArrowheads="1"/>
          </p:cNvSpPr>
          <p:nvPr/>
        </p:nvSpPr>
        <p:spPr bwMode="auto">
          <a:xfrm>
            <a:off x="4876800" y="2438400"/>
            <a:ext cx="722313" cy="450850"/>
          </a:xfrm>
          <a:prstGeom prst="rect">
            <a:avLst/>
          </a:prstGeom>
          <a:solidFill>
            <a:srgbClr val="99CCFF"/>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98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latin typeface="Bitstream Vera Sans" charset="0"/>
                <a:ea typeface="DejaVu Sans" charset="0"/>
                <a:cs typeface="DejaVu Sans" charset="0"/>
              </a:rPr>
              <a:t>IaaS</a:t>
            </a:r>
            <a:endParaRPr lang="en-GB" b="1" dirty="0" smtClean="0">
              <a:solidFill>
                <a:srgbClr val="000000"/>
              </a:solidFill>
              <a:latin typeface="Bitstream Vera Sans" charset="0"/>
              <a:ea typeface="DejaVu Sans" charset="0"/>
              <a:cs typeface="DejaVu Sans" charset="0"/>
            </a:endParaRPr>
          </a:p>
        </p:txBody>
      </p:sp>
      <p:pic>
        <p:nvPicPr>
          <p:cNvPr id="59" name="Picture 5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5"/>
              <a:stretch>
                <a:fillRect/>
              </a:stretch>
            </p:blipFill>
          </mc:Choice>
          <mc:Fallback>
            <p:blipFill>
              <a:blip r:embed="rId6"/>
              <a:stretch>
                <a:fillRect/>
              </a:stretch>
            </p:blipFill>
          </mc:Fallback>
        </mc:AlternateContent>
        <p:spPr>
          <a:xfrm>
            <a:off x="1661068" y="1603374"/>
            <a:ext cx="1115141" cy="1062039"/>
          </a:xfrm>
          <a:prstGeom prst="rect">
            <a:avLst/>
          </a:prstGeom>
        </p:spPr>
      </p:pic>
    </p:spTree>
    <p:extLst>
      <p:ext uri="{BB962C8B-B14F-4D97-AF65-F5344CB8AC3E}">
        <p14:creationId xmlns:p14="http://schemas.microsoft.com/office/powerpoint/2010/main" val="35317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left)">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499"/>
                                          </p:stCondLst>
                                        </p:cTn>
                                        <p:tgtEl>
                                          <p:spTgt spid="2"/>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9"/>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500"/>
                                        <p:tgtEl>
                                          <p:spTgt spid="41"/>
                                        </p:tgtEl>
                                      </p:cBhvr>
                                    </p:animEffect>
                                  </p:childTnLst>
                                </p:cTn>
                              </p:par>
                              <p:par>
                                <p:cTn id="20" presetID="22" presetClass="entr" presetSubtype="4" fill="hold"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wipe(down)">
                                      <p:cBhvr>
                                        <p:cTn id="22" dur="500"/>
                                        <p:tgtEl>
                                          <p:spTgt spid="44"/>
                                        </p:tgtEl>
                                      </p:cBhvr>
                                    </p:animEffect>
                                  </p:childTnLst>
                                </p:cTn>
                              </p:par>
                              <p:par>
                                <p:cTn id="23" presetID="22" presetClass="entr" presetSubtype="4"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down)">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65"/>
          <p:cNvSpPr>
            <a:spLocks noGrp="1"/>
          </p:cNvSpPr>
          <p:nvPr>
            <p:ph type="title"/>
          </p:nvPr>
        </p:nvSpPr>
        <p:spPr/>
        <p:txBody>
          <a:bodyPr/>
          <a:lstStyle/>
          <a:p>
            <a:r>
              <a:rPr lang="en-US" dirty="0" err="1" smtClean="0"/>
              <a:t>IaaS</a:t>
            </a:r>
            <a:r>
              <a:rPr lang="en-US" dirty="0" smtClean="0"/>
              <a:t>: How it Works</a:t>
            </a:r>
            <a:endParaRPr lang="en-US" dirty="0"/>
          </a:p>
        </p:txBody>
      </p:sp>
      <p:sp>
        <p:nvSpPr>
          <p:cNvPr id="3" name="Date Placeholder 2"/>
          <p:cNvSpPr>
            <a:spLocks noGrp="1"/>
          </p:cNvSpPr>
          <p:nvPr>
            <p:ph type="dt" sz="half" idx="10"/>
          </p:nvPr>
        </p:nvSpPr>
        <p:spPr/>
        <p:txBody>
          <a:bodyPr/>
          <a:lstStyle/>
          <a:p>
            <a:fld id="{7C6D19D5-D81D-D548-AD7A-AD7DC8475E14}" type="datetime1">
              <a:rPr lang="en-US" smtClean="0">
                <a:solidFill>
                  <a:prstClr val="black">
                    <a:tint val="75000"/>
                  </a:prstClr>
                </a:solidFill>
              </a:rPr>
              <a:pPr/>
              <a:t>8/4/2012</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420888-0914-7045-AADF-1504C9455C64}" type="slidenum">
              <a:rPr lang="en-US" smtClean="0">
                <a:solidFill>
                  <a:prstClr val="black">
                    <a:tint val="75000"/>
                  </a:prstClr>
                </a:solidFill>
              </a:rPr>
              <a:pPr/>
              <a:t>32</a:t>
            </a:fld>
            <a:endParaRPr lang="en-US">
              <a:solidFill>
                <a:prstClr val="black">
                  <a:tint val="75000"/>
                </a:prstClr>
              </a:solidFill>
            </a:endParaRPr>
          </a:p>
        </p:txBody>
      </p:sp>
      <p:sp>
        <p:nvSpPr>
          <p:cNvPr id="5" name="AutoShape 2"/>
          <p:cNvSpPr>
            <a:spLocks noChangeArrowheads="1"/>
          </p:cNvSpPr>
          <p:nvPr/>
        </p:nvSpPr>
        <p:spPr bwMode="auto">
          <a:xfrm>
            <a:off x="4676775" y="1647825"/>
            <a:ext cx="4070350" cy="3803650"/>
          </a:xfrm>
          <a:prstGeom prst="roundRect">
            <a:avLst>
              <a:gd name="adj" fmla="val 9255"/>
            </a:avLst>
          </a:prstGeom>
          <a:solidFill>
            <a:srgbClr val="E6E6E6"/>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6" name="Rectangle 3"/>
          <p:cNvSpPr>
            <a:spLocks noChangeArrowheads="1"/>
          </p:cNvSpPr>
          <p:nvPr/>
        </p:nvSpPr>
        <p:spPr bwMode="auto">
          <a:xfrm>
            <a:off x="4800600" y="2362200"/>
            <a:ext cx="869950" cy="1066800"/>
          </a:xfrm>
          <a:prstGeom prst="rect">
            <a:avLst/>
          </a:prstGeom>
          <a:solidFill>
            <a:srgbClr val="23B8DC"/>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sz="1500">
              <a:solidFill>
                <a:srgbClr val="000000"/>
              </a:solidFill>
              <a:ea typeface="DejaVu Sans" charset="0"/>
              <a:cs typeface="DejaVu Sans" charset="0"/>
            </a:endParaRPr>
          </a:p>
        </p:txBody>
      </p:sp>
      <p:sp>
        <p:nvSpPr>
          <p:cNvPr id="7" name="Rectangle 5"/>
          <p:cNvSpPr>
            <a:spLocks noChangeArrowheads="1"/>
          </p:cNvSpPr>
          <p:nvPr/>
        </p:nvSpPr>
        <p:spPr bwMode="auto">
          <a:xfrm>
            <a:off x="608330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pic>
        <p:nvPicPr>
          <p:cNvPr id="8" name="Picture 6"/>
          <p:cNvPicPr>
            <a:picLocks noChangeAspect="1" noChangeArrowheads="1"/>
          </p:cNvPicPr>
          <p:nvPr/>
        </p:nvPicPr>
        <p:blipFill>
          <a:blip r:embed="rId2"/>
          <a:srcRect/>
          <a:stretch>
            <a:fillRect/>
          </a:stretch>
        </p:blipFill>
        <p:spPr bwMode="auto">
          <a:xfrm>
            <a:off x="4811713" y="5145088"/>
            <a:ext cx="889000" cy="889000"/>
          </a:xfrm>
          <a:prstGeom prst="rect">
            <a:avLst/>
          </a:prstGeom>
          <a:noFill/>
          <a:ln w="9525">
            <a:noFill/>
            <a:round/>
            <a:headEnd/>
            <a:tailEnd/>
          </a:ln>
          <a:effectLst/>
        </p:spPr>
      </p:pic>
      <p:pic>
        <p:nvPicPr>
          <p:cNvPr id="9" name="Picture 7"/>
          <p:cNvPicPr>
            <a:picLocks noChangeAspect="1" noChangeArrowheads="1"/>
          </p:cNvPicPr>
          <p:nvPr/>
        </p:nvPicPr>
        <p:blipFill>
          <a:blip r:embed="rId2"/>
          <a:srcRect/>
          <a:stretch>
            <a:fillRect/>
          </a:stretch>
        </p:blipFill>
        <p:spPr bwMode="auto">
          <a:xfrm>
            <a:off x="4819650" y="4652963"/>
            <a:ext cx="889000" cy="889000"/>
          </a:xfrm>
          <a:prstGeom prst="rect">
            <a:avLst/>
          </a:prstGeom>
          <a:noFill/>
          <a:ln w="9525">
            <a:noFill/>
            <a:round/>
            <a:headEnd/>
            <a:tailEnd/>
          </a:ln>
          <a:effectLst/>
        </p:spPr>
      </p:pic>
      <p:pic>
        <p:nvPicPr>
          <p:cNvPr id="10" name="Picture 8"/>
          <p:cNvPicPr>
            <a:picLocks noChangeAspect="1" noChangeArrowheads="1"/>
          </p:cNvPicPr>
          <p:nvPr/>
        </p:nvPicPr>
        <p:blipFill>
          <a:blip r:embed="rId2"/>
          <a:srcRect/>
          <a:stretch>
            <a:fillRect/>
          </a:stretch>
        </p:blipFill>
        <p:spPr bwMode="auto">
          <a:xfrm>
            <a:off x="4311650" y="5168900"/>
            <a:ext cx="889000" cy="889000"/>
          </a:xfrm>
          <a:prstGeom prst="rect">
            <a:avLst/>
          </a:prstGeom>
          <a:noFill/>
          <a:ln w="9525">
            <a:noFill/>
            <a:round/>
            <a:headEnd/>
            <a:tailEnd/>
          </a:ln>
          <a:effectLst/>
        </p:spPr>
      </p:pic>
      <p:pic>
        <p:nvPicPr>
          <p:cNvPr id="11" name="Picture 9"/>
          <p:cNvPicPr>
            <a:picLocks noChangeAspect="1" noChangeArrowheads="1"/>
          </p:cNvPicPr>
          <p:nvPr/>
        </p:nvPicPr>
        <p:blipFill>
          <a:blip r:embed="rId2"/>
          <a:srcRect/>
          <a:stretch>
            <a:fillRect/>
          </a:stretch>
        </p:blipFill>
        <p:spPr bwMode="auto">
          <a:xfrm>
            <a:off x="4319588" y="4676775"/>
            <a:ext cx="889000" cy="889000"/>
          </a:xfrm>
          <a:prstGeom prst="rect">
            <a:avLst/>
          </a:prstGeom>
          <a:noFill/>
          <a:ln w="9525">
            <a:noFill/>
            <a:round/>
            <a:headEnd/>
            <a:tailEnd/>
          </a:ln>
          <a:effectLst/>
        </p:spPr>
      </p:pic>
      <p:sp>
        <p:nvSpPr>
          <p:cNvPr id="12" name="Rectangle 11"/>
          <p:cNvSpPr>
            <a:spLocks noChangeArrowheads="1"/>
          </p:cNvSpPr>
          <p:nvPr/>
        </p:nvSpPr>
        <p:spPr bwMode="auto">
          <a:xfrm>
            <a:off x="608012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13" name="Rectangle 12"/>
          <p:cNvSpPr>
            <a:spLocks noChangeArrowheads="1"/>
          </p:cNvSpPr>
          <p:nvPr/>
        </p:nvSpPr>
        <p:spPr bwMode="auto">
          <a:xfrm>
            <a:off x="6911975"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4" name="Rectangle 13"/>
          <p:cNvSpPr>
            <a:spLocks noChangeArrowheads="1"/>
          </p:cNvSpPr>
          <p:nvPr/>
        </p:nvSpPr>
        <p:spPr bwMode="auto">
          <a:xfrm>
            <a:off x="6908800"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15" name="Rectangle 14"/>
          <p:cNvSpPr>
            <a:spLocks noChangeArrowheads="1"/>
          </p:cNvSpPr>
          <p:nvPr/>
        </p:nvSpPr>
        <p:spPr bwMode="auto">
          <a:xfrm>
            <a:off x="7740650" y="1979613"/>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6" name="Rectangle 15"/>
          <p:cNvSpPr>
            <a:spLocks noChangeArrowheads="1"/>
          </p:cNvSpPr>
          <p:nvPr/>
        </p:nvSpPr>
        <p:spPr bwMode="auto">
          <a:xfrm>
            <a:off x="7737475" y="2433638"/>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17" name="Rectangle 16"/>
          <p:cNvSpPr>
            <a:spLocks noChangeArrowheads="1"/>
          </p:cNvSpPr>
          <p:nvPr/>
        </p:nvSpPr>
        <p:spPr bwMode="auto">
          <a:xfrm>
            <a:off x="608330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18" name="Rectangle 17"/>
          <p:cNvSpPr>
            <a:spLocks noChangeArrowheads="1"/>
          </p:cNvSpPr>
          <p:nvPr/>
        </p:nvSpPr>
        <p:spPr bwMode="auto">
          <a:xfrm>
            <a:off x="6080125" y="3260725"/>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19" name="Rectangle 18"/>
          <p:cNvSpPr>
            <a:spLocks noChangeArrowheads="1"/>
          </p:cNvSpPr>
          <p:nvPr/>
        </p:nvSpPr>
        <p:spPr bwMode="auto">
          <a:xfrm>
            <a:off x="6911975"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0" name="Rectangle 19"/>
          <p:cNvSpPr>
            <a:spLocks noChangeArrowheads="1"/>
          </p:cNvSpPr>
          <p:nvPr/>
        </p:nvSpPr>
        <p:spPr bwMode="auto">
          <a:xfrm>
            <a:off x="6908800"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1" name="Rectangle 20"/>
          <p:cNvSpPr>
            <a:spLocks noChangeArrowheads="1"/>
          </p:cNvSpPr>
          <p:nvPr/>
        </p:nvSpPr>
        <p:spPr bwMode="auto">
          <a:xfrm>
            <a:off x="7740650" y="2806700"/>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2" name="Rectangle 21"/>
          <p:cNvSpPr>
            <a:spLocks noChangeArrowheads="1"/>
          </p:cNvSpPr>
          <p:nvPr/>
        </p:nvSpPr>
        <p:spPr bwMode="auto">
          <a:xfrm>
            <a:off x="7737475" y="3262313"/>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3" name="Rectangle 22"/>
          <p:cNvSpPr>
            <a:spLocks noChangeArrowheads="1"/>
          </p:cNvSpPr>
          <p:nvPr/>
        </p:nvSpPr>
        <p:spPr bwMode="auto">
          <a:xfrm>
            <a:off x="608330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4" name="Rectangle 23"/>
          <p:cNvSpPr>
            <a:spLocks noChangeArrowheads="1"/>
          </p:cNvSpPr>
          <p:nvPr/>
        </p:nvSpPr>
        <p:spPr bwMode="auto">
          <a:xfrm>
            <a:off x="608012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5" name="Rectangle 24"/>
          <p:cNvSpPr>
            <a:spLocks noChangeArrowheads="1"/>
          </p:cNvSpPr>
          <p:nvPr/>
        </p:nvSpPr>
        <p:spPr bwMode="auto">
          <a:xfrm>
            <a:off x="6911975"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6" name="Rectangle 25"/>
          <p:cNvSpPr>
            <a:spLocks noChangeArrowheads="1"/>
          </p:cNvSpPr>
          <p:nvPr/>
        </p:nvSpPr>
        <p:spPr bwMode="auto">
          <a:xfrm>
            <a:off x="6908800"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7" name="Rectangle 26"/>
          <p:cNvSpPr>
            <a:spLocks noChangeArrowheads="1"/>
          </p:cNvSpPr>
          <p:nvPr/>
        </p:nvSpPr>
        <p:spPr bwMode="auto">
          <a:xfrm>
            <a:off x="7740650" y="36353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28" name="Rectangle 27"/>
          <p:cNvSpPr>
            <a:spLocks noChangeArrowheads="1"/>
          </p:cNvSpPr>
          <p:nvPr/>
        </p:nvSpPr>
        <p:spPr bwMode="auto">
          <a:xfrm>
            <a:off x="7737475" y="40894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29" name="Rectangle 28"/>
          <p:cNvSpPr>
            <a:spLocks noChangeArrowheads="1"/>
          </p:cNvSpPr>
          <p:nvPr/>
        </p:nvSpPr>
        <p:spPr bwMode="auto">
          <a:xfrm>
            <a:off x="608330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0" name="Rectangle 29"/>
          <p:cNvSpPr>
            <a:spLocks noChangeArrowheads="1"/>
          </p:cNvSpPr>
          <p:nvPr/>
        </p:nvSpPr>
        <p:spPr bwMode="auto">
          <a:xfrm>
            <a:off x="608012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1" name="Rectangle 30"/>
          <p:cNvSpPr>
            <a:spLocks noChangeArrowheads="1"/>
          </p:cNvSpPr>
          <p:nvPr/>
        </p:nvSpPr>
        <p:spPr bwMode="auto">
          <a:xfrm>
            <a:off x="6911975"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2" name="Rectangle 31"/>
          <p:cNvSpPr>
            <a:spLocks noChangeArrowheads="1"/>
          </p:cNvSpPr>
          <p:nvPr/>
        </p:nvSpPr>
        <p:spPr bwMode="auto">
          <a:xfrm>
            <a:off x="6908800"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3" name="Rectangle 32"/>
          <p:cNvSpPr>
            <a:spLocks noChangeArrowheads="1"/>
          </p:cNvSpPr>
          <p:nvPr/>
        </p:nvSpPr>
        <p:spPr bwMode="auto">
          <a:xfrm>
            <a:off x="7740650" y="4498975"/>
            <a:ext cx="685800" cy="685800"/>
          </a:xfrm>
          <a:prstGeom prst="rect">
            <a:avLst/>
          </a:prstGeom>
          <a:solidFill>
            <a:srgbClr val="B3B3B3"/>
          </a:solidFill>
          <a:ln w="9525">
            <a:solidFill>
              <a:srgbClr val="000000"/>
            </a:solidFill>
            <a:round/>
            <a:headEnd/>
            <a:tailEnd/>
          </a:ln>
          <a:effectLst/>
        </p:spPr>
        <p:txBody>
          <a:bodyPr wrap="none" lIns="90000" tIns="45000" rIns="90000" bIns="45000">
            <a:prstTxWarp prst="textNoShape">
              <a:avLst/>
            </a:prstTxWarp>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Pool</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200" b="1">
                <a:solidFill>
                  <a:srgbClr val="000000"/>
                </a:solidFill>
                <a:ea typeface="DejaVu Sans" charset="0"/>
                <a:cs typeface="DejaVu Sans" charset="0"/>
              </a:rPr>
              <a:t>node</a:t>
            </a:r>
          </a:p>
        </p:txBody>
      </p:sp>
      <p:sp>
        <p:nvSpPr>
          <p:cNvPr id="34" name="Rectangle 33"/>
          <p:cNvSpPr>
            <a:spLocks noChangeArrowheads="1"/>
          </p:cNvSpPr>
          <p:nvPr/>
        </p:nvSpPr>
        <p:spPr bwMode="auto">
          <a:xfrm>
            <a:off x="7737475" y="4953000"/>
            <a:ext cx="228600" cy="228600"/>
          </a:xfrm>
          <a:prstGeom prst="rect">
            <a:avLst/>
          </a:prstGeom>
          <a:solidFill>
            <a:srgbClr val="99CCFF"/>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35" name="AutoShape 34"/>
          <p:cNvSpPr>
            <a:spLocks noChangeArrowheads="1"/>
          </p:cNvSpPr>
          <p:nvPr/>
        </p:nvSpPr>
        <p:spPr bwMode="auto">
          <a:xfrm>
            <a:off x="5835650" y="1828800"/>
            <a:ext cx="2743200" cy="3514725"/>
          </a:xfrm>
          <a:prstGeom prst="roundRect">
            <a:avLst>
              <a:gd name="adj" fmla="val 9255"/>
            </a:avLst>
          </a:prstGeom>
          <a:noFill/>
          <a:ln w="18360">
            <a:solidFill>
              <a:srgbClr val="000000"/>
            </a:solidFill>
            <a:prstDash val="sysDot"/>
            <a:round/>
            <a:headEnd/>
            <a:tailEnd/>
          </a:ln>
          <a:effectLst/>
        </p:spPr>
        <p:txBody>
          <a:bodyPr wrap="none" anchor="ctr">
            <a:prstTxWarp prst="textNoShape">
              <a:avLst/>
            </a:prstTxWarp>
          </a:bodyPr>
          <a:lstStyle/>
          <a:p>
            <a:pPr defTabSz="457200"/>
            <a:endParaRPr lang="en-US">
              <a:solidFill>
                <a:prstClr val="black"/>
              </a:solidFill>
            </a:endParaRPr>
          </a:p>
        </p:txBody>
      </p:sp>
      <p:grpSp>
        <p:nvGrpSpPr>
          <p:cNvPr id="2" name="Group 35"/>
          <p:cNvGrpSpPr>
            <a:grpSpLocks/>
          </p:cNvGrpSpPr>
          <p:nvPr/>
        </p:nvGrpSpPr>
        <p:grpSpPr bwMode="auto">
          <a:xfrm>
            <a:off x="6194425" y="2006600"/>
            <a:ext cx="484188" cy="517525"/>
            <a:chOff x="3902" y="1264"/>
            <a:chExt cx="305" cy="326"/>
          </a:xfrm>
        </p:grpSpPr>
        <p:sp>
          <p:nvSpPr>
            <p:cNvPr id="37" name="Freeform 36"/>
            <p:cNvSpPr>
              <a:spLocks noChangeArrowheads="1"/>
            </p:cNvSpPr>
            <p:nvPr/>
          </p:nvSpPr>
          <p:spPr bwMode="auto">
            <a:xfrm>
              <a:off x="3902" y="1264"/>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FFCC99"/>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38" name="Picture 37"/>
            <p:cNvPicPr>
              <a:picLocks noChangeAspect="1" noChangeArrowheads="1"/>
            </p:cNvPicPr>
            <p:nvPr/>
          </p:nvPicPr>
          <p:blipFill>
            <a:blip r:embed="rId3"/>
            <a:srcRect/>
            <a:stretch>
              <a:fillRect/>
            </a:stretch>
          </p:blipFill>
          <p:spPr bwMode="auto">
            <a:xfrm>
              <a:off x="3948" y="1284"/>
              <a:ext cx="217" cy="306"/>
            </a:xfrm>
            <a:prstGeom prst="rect">
              <a:avLst/>
            </a:prstGeom>
            <a:noFill/>
            <a:ln w="9525">
              <a:noFill/>
              <a:round/>
              <a:headEnd/>
              <a:tailEnd/>
            </a:ln>
            <a:effectLst/>
          </p:spPr>
        </p:pic>
      </p:grpSp>
      <p:grpSp>
        <p:nvGrpSpPr>
          <p:cNvPr id="36" name="Group 38"/>
          <p:cNvGrpSpPr>
            <a:grpSpLocks/>
          </p:cNvGrpSpPr>
          <p:nvPr/>
        </p:nvGrpSpPr>
        <p:grpSpPr bwMode="auto">
          <a:xfrm>
            <a:off x="7854950" y="2820988"/>
            <a:ext cx="484188" cy="517525"/>
            <a:chOff x="4948" y="1777"/>
            <a:chExt cx="305" cy="326"/>
          </a:xfrm>
        </p:grpSpPr>
        <p:sp>
          <p:nvSpPr>
            <p:cNvPr id="40" name="Freeform 39"/>
            <p:cNvSpPr>
              <a:spLocks noChangeArrowheads="1"/>
            </p:cNvSpPr>
            <p:nvPr/>
          </p:nvSpPr>
          <p:spPr bwMode="auto">
            <a:xfrm>
              <a:off x="4948" y="1777"/>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23FF23"/>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41" name="Picture 40"/>
            <p:cNvPicPr>
              <a:picLocks noChangeAspect="1" noChangeArrowheads="1"/>
            </p:cNvPicPr>
            <p:nvPr/>
          </p:nvPicPr>
          <p:blipFill>
            <a:blip r:embed="rId3"/>
            <a:srcRect/>
            <a:stretch>
              <a:fillRect/>
            </a:stretch>
          </p:blipFill>
          <p:spPr bwMode="auto">
            <a:xfrm>
              <a:off x="4995" y="1797"/>
              <a:ext cx="217" cy="306"/>
            </a:xfrm>
            <a:prstGeom prst="rect">
              <a:avLst/>
            </a:prstGeom>
            <a:noFill/>
            <a:ln w="9525">
              <a:noFill/>
              <a:round/>
              <a:headEnd/>
              <a:tailEnd/>
            </a:ln>
            <a:effectLst/>
          </p:spPr>
        </p:pic>
      </p:grpSp>
      <p:grpSp>
        <p:nvGrpSpPr>
          <p:cNvPr id="39" name="Group 41"/>
          <p:cNvGrpSpPr>
            <a:grpSpLocks/>
          </p:cNvGrpSpPr>
          <p:nvPr/>
        </p:nvGrpSpPr>
        <p:grpSpPr bwMode="auto">
          <a:xfrm>
            <a:off x="6186488" y="4524375"/>
            <a:ext cx="484187" cy="517525"/>
            <a:chOff x="3897" y="2850"/>
            <a:chExt cx="305" cy="326"/>
          </a:xfrm>
        </p:grpSpPr>
        <p:sp>
          <p:nvSpPr>
            <p:cNvPr id="43" name="Freeform 42"/>
            <p:cNvSpPr>
              <a:spLocks noChangeArrowheads="1"/>
            </p:cNvSpPr>
            <p:nvPr/>
          </p:nvSpPr>
          <p:spPr bwMode="auto">
            <a:xfrm>
              <a:off x="3897" y="2850"/>
              <a:ext cx="306" cy="307"/>
            </a:xfrm>
            <a:custGeom>
              <a:avLst/>
              <a:gdLst/>
              <a:ahLst/>
              <a:cxnLst>
                <a:cxn ang="0">
                  <a:pos x="800" y="349"/>
                </a:cxn>
                <a:cxn ang="0">
                  <a:pos x="812" y="373"/>
                </a:cxn>
                <a:cxn ang="0">
                  <a:pos x="800" y="426"/>
                </a:cxn>
                <a:cxn ang="0">
                  <a:pos x="740" y="485"/>
                </a:cxn>
                <a:cxn ang="0">
                  <a:pos x="639" y="509"/>
                </a:cxn>
                <a:cxn ang="0">
                  <a:pos x="579" y="503"/>
                </a:cxn>
                <a:cxn ang="0">
                  <a:pos x="531" y="485"/>
                </a:cxn>
                <a:cxn ang="0">
                  <a:pos x="501" y="515"/>
                </a:cxn>
                <a:cxn ang="0">
                  <a:pos x="460" y="526"/>
                </a:cxn>
                <a:cxn ang="0">
                  <a:pos x="418" y="515"/>
                </a:cxn>
                <a:cxn ang="0">
                  <a:pos x="394" y="485"/>
                </a:cxn>
                <a:cxn ang="0">
                  <a:pos x="352" y="497"/>
                </a:cxn>
                <a:cxn ang="0">
                  <a:pos x="310" y="503"/>
                </a:cxn>
                <a:cxn ang="0">
                  <a:pos x="221" y="485"/>
                </a:cxn>
                <a:cxn ang="0">
                  <a:pos x="161" y="444"/>
                </a:cxn>
                <a:cxn ang="0">
                  <a:pos x="137" y="414"/>
                </a:cxn>
                <a:cxn ang="0">
                  <a:pos x="137" y="414"/>
                </a:cxn>
                <a:cxn ang="0">
                  <a:pos x="90" y="408"/>
                </a:cxn>
                <a:cxn ang="0">
                  <a:pos x="24" y="373"/>
                </a:cxn>
                <a:cxn ang="0">
                  <a:pos x="0" y="308"/>
                </a:cxn>
                <a:cxn ang="0">
                  <a:pos x="30" y="242"/>
                </a:cxn>
                <a:cxn ang="0">
                  <a:pos x="101" y="201"/>
                </a:cxn>
                <a:cxn ang="0">
                  <a:pos x="101" y="201"/>
                </a:cxn>
                <a:cxn ang="0">
                  <a:pos x="95" y="189"/>
                </a:cxn>
                <a:cxn ang="0">
                  <a:pos x="78" y="160"/>
                </a:cxn>
                <a:cxn ang="0">
                  <a:pos x="84" y="100"/>
                </a:cxn>
                <a:cxn ang="0">
                  <a:pos x="149" y="47"/>
                </a:cxn>
                <a:cxn ang="0">
                  <a:pos x="227" y="41"/>
                </a:cxn>
                <a:cxn ang="0">
                  <a:pos x="275" y="59"/>
                </a:cxn>
                <a:cxn ang="0">
                  <a:pos x="298" y="77"/>
                </a:cxn>
                <a:cxn ang="0">
                  <a:pos x="304" y="77"/>
                </a:cxn>
                <a:cxn ang="0">
                  <a:pos x="304" y="77"/>
                </a:cxn>
                <a:cxn ang="0">
                  <a:pos x="310" y="77"/>
                </a:cxn>
                <a:cxn ang="0">
                  <a:pos x="340" y="53"/>
                </a:cxn>
                <a:cxn ang="0">
                  <a:pos x="382" y="41"/>
                </a:cxn>
                <a:cxn ang="0">
                  <a:pos x="406" y="47"/>
                </a:cxn>
                <a:cxn ang="0">
                  <a:pos x="430" y="53"/>
                </a:cxn>
                <a:cxn ang="0">
                  <a:pos x="436" y="53"/>
                </a:cxn>
                <a:cxn ang="0">
                  <a:pos x="436" y="47"/>
                </a:cxn>
                <a:cxn ang="0">
                  <a:pos x="496" y="12"/>
                </a:cxn>
                <a:cxn ang="0">
                  <a:pos x="573" y="0"/>
                </a:cxn>
                <a:cxn ang="0">
                  <a:pos x="669" y="24"/>
                </a:cxn>
                <a:cxn ang="0">
                  <a:pos x="722" y="77"/>
                </a:cxn>
                <a:cxn ang="0">
                  <a:pos x="728" y="118"/>
                </a:cxn>
                <a:cxn ang="0">
                  <a:pos x="728" y="124"/>
                </a:cxn>
                <a:cxn ang="0">
                  <a:pos x="734" y="130"/>
                </a:cxn>
                <a:cxn ang="0">
                  <a:pos x="746" y="130"/>
                </a:cxn>
                <a:cxn ang="0">
                  <a:pos x="794" y="136"/>
                </a:cxn>
                <a:cxn ang="0">
                  <a:pos x="860" y="171"/>
                </a:cxn>
                <a:cxn ang="0">
                  <a:pos x="884" y="237"/>
                </a:cxn>
                <a:cxn ang="0">
                  <a:pos x="860" y="296"/>
                </a:cxn>
                <a:cxn ang="0">
                  <a:pos x="794" y="337"/>
                </a:cxn>
              </a:cxnLst>
              <a:rect l="0" t="0" r="r" b="b"/>
              <a:pathLst>
                <a:path w="884" h="526">
                  <a:moveTo>
                    <a:pt x="794" y="337"/>
                  </a:moveTo>
                  <a:lnTo>
                    <a:pt x="800" y="349"/>
                  </a:lnTo>
                  <a:lnTo>
                    <a:pt x="806" y="361"/>
                  </a:lnTo>
                  <a:lnTo>
                    <a:pt x="812" y="373"/>
                  </a:lnTo>
                  <a:lnTo>
                    <a:pt x="812" y="390"/>
                  </a:lnTo>
                  <a:lnTo>
                    <a:pt x="800" y="426"/>
                  </a:lnTo>
                  <a:lnTo>
                    <a:pt x="776" y="461"/>
                  </a:lnTo>
                  <a:lnTo>
                    <a:pt x="740" y="485"/>
                  </a:lnTo>
                  <a:lnTo>
                    <a:pt x="693" y="503"/>
                  </a:lnTo>
                  <a:lnTo>
                    <a:pt x="639" y="509"/>
                  </a:lnTo>
                  <a:lnTo>
                    <a:pt x="609" y="503"/>
                  </a:lnTo>
                  <a:lnTo>
                    <a:pt x="579" y="503"/>
                  </a:lnTo>
                  <a:lnTo>
                    <a:pt x="555" y="497"/>
                  </a:lnTo>
                  <a:lnTo>
                    <a:pt x="531" y="485"/>
                  </a:lnTo>
                  <a:lnTo>
                    <a:pt x="519" y="503"/>
                  </a:lnTo>
                  <a:lnTo>
                    <a:pt x="501" y="515"/>
                  </a:lnTo>
                  <a:lnTo>
                    <a:pt x="484" y="521"/>
                  </a:lnTo>
                  <a:lnTo>
                    <a:pt x="460" y="526"/>
                  </a:lnTo>
                  <a:lnTo>
                    <a:pt x="442" y="521"/>
                  </a:lnTo>
                  <a:lnTo>
                    <a:pt x="418" y="515"/>
                  </a:lnTo>
                  <a:lnTo>
                    <a:pt x="406" y="503"/>
                  </a:lnTo>
                  <a:lnTo>
                    <a:pt x="394" y="485"/>
                  </a:lnTo>
                  <a:lnTo>
                    <a:pt x="376" y="491"/>
                  </a:lnTo>
                  <a:lnTo>
                    <a:pt x="352" y="497"/>
                  </a:lnTo>
                  <a:lnTo>
                    <a:pt x="334" y="497"/>
                  </a:lnTo>
                  <a:lnTo>
                    <a:pt x="310" y="503"/>
                  </a:lnTo>
                  <a:lnTo>
                    <a:pt x="263" y="497"/>
                  </a:lnTo>
                  <a:lnTo>
                    <a:pt x="221" y="485"/>
                  </a:lnTo>
                  <a:lnTo>
                    <a:pt x="185" y="467"/>
                  </a:lnTo>
                  <a:lnTo>
                    <a:pt x="161" y="444"/>
                  </a:lnTo>
                  <a:lnTo>
                    <a:pt x="143" y="414"/>
                  </a:lnTo>
                  <a:lnTo>
                    <a:pt x="137" y="414"/>
                  </a:lnTo>
                  <a:lnTo>
                    <a:pt x="131" y="414"/>
                  </a:lnTo>
                  <a:lnTo>
                    <a:pt x="90" y="408"/>
                  </a:lnTo>
                  <a:lnTo>
                    <a:pt x="54" y="390"/>
                  </a:lnTo>
                  <a:lnTo>
                    <a:pt x="24" y="373"/>
                  </a:lnTo>
                  <a:lnTo>
                    <a:pt x="6" y="343"/>
                  </a:lnTo>
                  <a:lnTo>
                    <a:pt x="0" y="308"/>
                  </a:lnTo>
                  <a:lnTo>
                    <a:pt x="6" y="272"/>
                  </a:lnTo>
                  <a:lnTo>
                    <a:pt x="30" y="242"/>
                  </a:lnTo>
                  <a:lnTo>
                    <a:pt x="60" y="219"/>
                  </a:lnTo>
                  <a:lnTo>
                    <a:pt x="101" y="201"/>
                  </a:lnTo>
                  <a:lnTo>
                    <a:pt x="107" y="201"/>
                  </a:lnTo>
                  <a:lnTo>
                    <a:pt x="95" y="189"/>
                  </a:lnTo>
                  <a:lnTo>
                    <a:pt x="84" y="177"/>
                  </a:lnTo>
                  <a:lnTo>
                    <a:pt x="78" y="160"/>
                  </a:lnTo>
                  <a:lnTo>
                    <a:pt x="78" y="142"/>
                  </a:lnTo>
                  <a:lnTo>
                    <a:pt x="84" y="100"/>
                  </a:lnTo>
                  <a:lnTo>
                    <a:pt x="113" y="71"/>
                  </a:lnTo>
                  <a:lnTo>
                    <a:pt x="149" y="47"/>
                  </a:lnTo>
                  <a:lnTo>
                    <a:pt x="197" y="35"/>
                  </a:lnTo>
                  <a:lnTo>
                    <a:pt x="227" y="41"/>
                  </a:lnTo>
                  <a:lnTo>
                    <a:pt x="251" y="47"/>
                  </a:lnTo>
                  <a:lnTo>
                    <a:pt x="275" y="59"/>
                  </a:lnTo>
                  <a:lnTo>
                    <a:pt x="293" y="77"/>
                  </a:lnTo>
                  <a:lnTo>
                    <a:pt x="298" y="77"/>
                  </a:lnTo>
                  <a:lnTo>
                    <a:pt x="304" y="77"/>
                  </a:lnTo>
                  <a:lnTo>
                    <a:pt x="310" y="77"/>
                  </a:lnTo>
                  <a:lnTo>
                    <a:pt x="322" y="59"/>
                  </a:lnTo>
                  <a:lnTo>
                    <a:pt x="340" y="53"/>
                  </a:lnTo>
                  <a:lnTo>
                    <a:pt x="358" y="47"/>
                  </a:lnTo>
                  <a:lnTo>
                    <a:pt x="382" y="41"/>
                  </a:lnTo>
                  <a:lnTo>
                    <a:pt x="394" y="41"/>
                  </a:lnTo>
                  <a:lnTo>
                    <a:pt x="406" y="47"/>
                  </a:lnTo>
                  <a:lnTo>
                    <a:pt x="418" y="53"/>
                  </a:lnTo>
                  <a:lnTo>
                    <a:pt x="430" y="53"/>
                  </a:lnTo>
                  <a:lnTo>
                    <a:pt x="436" y="53"/>
                  </a:lnTo>
                  <a:lnTo>
                    <a:pt x="436" y="47"/>
                  </a:lnTo>
                  <a:lnTo>
                    <a:pt x="466" y="29"/>
                  </a:lnTo>
                  <a:lnTo>
                    <a:pt x="496" y="12"/>
                  </a:lnTo>
                  <a:lnTo>
                    <a:pt x="531" y="6"/>
                  </a:lnTo>
                  <a:lnTo>
                    <a:pt x="573" y="0"/>
                  </a:lnTo>
                  <a:lnTo>
                    <a:pt x="621" y="6"/>
                  </a:lnTo>
                  <a:lnTo>
                    <a:pt x="669" y="24"/>
                  </a:lnTo>
                  <a:lnTo>
                    <a:pt x="699" y="47"/>
                  </a:lnTo>
                  <a:lnTo>
                    <a:pt x="722" y="77"/>
                  </a:lnTo>
                  <a:lnTo>
                    <a:pt x="728" y="112"/>
                  </a:lnTo>
                  <a:lnTo>
                    <a:pt x="728" y="118"/>
                  </a:lnTo>
                  <a:lnTo>
                    <a:pt x="728" y="124"/>
                  </a:lnTo>
                  <a:lnTo>
                    <a:pt x="728" y="130"/>
                  </a:lnTo>
                  <a:lnTo>
                    <a:pt x="734" y="130"/>
                  </a:lnTo>
                  <a:lnTo>
                    <a:pt x="740" y="130"/>
                  </a:lnTo>
                  <a:lnTo>
                    <a:pt x="746" y="130"/>
                  </a:lnTo>
                  <a:lnTo>
                    <a:pt x="794" y="136"/>
                  </a:lnTo>
                  <a:lnTo>
                    <a:pt x="830" y="148"/>
                  </a:lnTo>
                  <a:lnTo>
                    <a:pt x="860" y="171"/>
                  </a:lnTo>
                  <a:lnTo>
                    <a:pt x="878" y="201"/>
                  </a:lnTo>
                  <a:lnTo>
                    <a:pt x="884" y="237"/>
                  </a:lnTo>
                  <a:lnTo>
                    <a:pt x="878" y="272"/>
                  </a:lnTo>
                  <a:lnTo>
                    <a:pt x="860" y="296"/>
                  </a:lnTo>
                  <a:lnTo>
                    <a:pt x="830" y="319"/>
                  </a:lnTo>
                  <a:lnTo>
                    <a:pt x="794" y="337"/>
                  </a:lnTo>
                </a:path>
              </a:pathLst>
            </a:custGeom>
            <a:solidFill>
              <a:srgbClr val="9966CC"/>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pic>
          <p:nvPicPr>
            <p:cNvPr id="44" name="Picture 43"/>
            <p:cNvPicPr>
              <a:picLocks noChangeAspect="1" noChangeArrowheads="1"/>
            </p:cNvPicPr>
            <p:nvPr/>
          </p:nvPicPr>
          <p:blipFill>
            <a:blip r:embed="rId3"/>
            <a:srcRect/>
            <a:stretch>
              <a:fillRect/>
            </a:stretch>
          </p:blipFill>
          <p:spPr bwMode="auto">
            <a:xfrm>
              <a:off x="3943" y="2870"/>
              <a:ext cx="217" cy="306"/>
            </a:xfrm>
            <a:prstGeom prst="rect">
              <a:avLst/>
            </a:prstGeom>
            <a:noFill/>
            <a:ln w="9525">
              <a:noFill/>
              <a:round/>
              <a:headEnd/>
              <a:tailEnd/>
            </a:ln>
            <a:effectLst/>
          </p:spPr>
        </p:pic>
      </p:grpSp>
      <p:sp>
        <p:nvSpPr>
          <p:cNvPr id="45" name="AutoShape 44"/>
          <p:cNvSpPr>
            <a:spLocks noChangeArrowheads="1"/>
          </p:cNvSpPr>
          <p:nvPr/>
        </p:nvSpPr>
        <p:spPr bwMode="auto">
          <a:xfrm>
            <a:off x="2947988" y="2566988"/>
            <a:ext cx="914400" cy="228600"/>
          </a:xfrm>
          <a:prstGeom prst="roundRect">
            <a:avLst>
              <a:gd name="adj" fmla="val 694"/>
            </a:avLst>
          </a:prstGeom>
          <a:solidFill>
            <a:srgbClr val="23FF23"/>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46" name="AutoShape 45"/>
          <p:cNvSpPr>
            <a:spLocks noChangeArrowheads="1"/>
          </p:cNvSpPr>
          <p:nvPr/>
        </p:nvSpPr>
        <p:spPr bwMode="auto">
          <a:xfrm>
            <a:off x="2947988" y="3024188"/>
            <a:ext cx="914400" cy="228600"/>
          </a:xfrm>
          <a:prstGeom prst="roundRect">
            <a:avLst>
              <a:gd name="adj" fmla="val 694"/>
            </a:avLst>
          </a:prstGeom>
          <a:solidFill>
            <a:srgbClr val="9966CC"/>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sp>
        <p:nvSpPr>
          <p:cNvPr id="47" name="AutoShape 46"/>
          <p:cNvSpPr>
            <a:spLocks noChangeArrowheads="1"/>
          </p:cNvSpPr>
          <p:nvPr/>
        </p:nvSpPr>
        <p:spPr bwMode="auto">
          <a:xfrm>
            <a:off x="2947988" y="3455988"/>
            <a:ext cx="914400" cy="228600"/>
          </a:xfrm>
          <a:prstGeom prst="roundRect">
            <a:avLst>
              <a:gd name="adj" fmla="val 694"/>
            </a:avLst>
          </a:prstGeom>
          <a:solidFill>
            <a:srgbClr val="FFCC99"/>
          </a:solidFill>
          <a:ln w="9525">
            <a:solidFill>
              <a:srgbClr val="000000"/>
            </a:solidFill>
            <a:round/>
            <a:headEnd/>
            <a:tailEnd/>
          </a:ln>
          <a:effectLst/>
        </p:spPr>
        <p:txBody>
          <a:bodyPr wrap="none" anchor="ctr">
            <a:prstTxWarp prst="textNoShape">
              <a:avLst/>
            </a:prstTxWarp>
          </a:bodyPr>
          <a:lstStyle/>
          <a:p>
            <a:pPr defTabSz="457200"/>
            <a:endParaRPr lang="en-US">
              <a:solidFill>
                <a:prstClr val="black"/>
              </a:solidFill>
            </a:endParaRPr>
          </a:p>
        </p:txBody>
      </p:sp>
      <p:cxnSp>
        <p:nvCxnSpPr>
          <p:cNvPr id="48" name="AutoShape 47"/>
          <p:cNvCxnSpPr>
            <a:cxnSpLocks noChangeShapeType="1"/>
            <a:stCxn id="62" idx="1"/>
            <a:endCxn id="47" idx="3"/>
          </p:cNvCxnSpPr>
          <p:nvPr/>
        </p:nvCxnSpPr>
        <p:spPr bwMode="auto">
          <a:xfrm flipH="1">
            <a:off x="3862388" y="2663825"/>
            <a:ext cx="1014412" cy="906463"/>
          </a:xfrm>
          <a:prstGeom prst="straightConnector1">
            <a:avLst/>
          </a:prstGeom>
          <a:noFill/>
          <a:ln w="9525">
            <a:solidFill>
              <a:srgbClr val="000000"/>
            </a:solidFill>
            <a:round/>
            <a:headEnd/>
            <a:tailEnd type="triangle" w="med" len="med"/>
          </a:ln>
          <a:effectLst/>
        </p:spPr>
      </p:cxnSp>
      <p:cxnSp>
        <p:nvCxnSpPr>
          <p:cNvPr id="49" name="AutoShape 48"/>
          <p:cNvCxnSpPr>
            <a:cxnSpLocks noChangeShapeType="1"/>
            <a:stCxn id="62" idx="1"/>
            <a:endCxn id="46" idx="3"/>
          </p:cNvCxnSpPr>
          <p:nvPr/>
        </p:nvCxnSpPr>
        <p:spPr bwMode="auto">
          <a:xfrm flipH="1">
            <a:off x="3862388" y="2663825"/>
            <a:ext cx="1014412" cy="474663"/>
          </a:xfrm>
          <a:prstGeom prst="straightConnector1">
            <a:avLst/>
          </a:prstGeom>
          <a:noFill/>
          <a:ln w="9525">
            <a:solidFill>
              <a:srgbClr val="000000"/>
            </a:solidFill>
            <a:round/>
            <a:headEnd/>
            <a:tailEnd type="triangle" w="med" len="med"/>
          </a:ln>
          <a:effectLst/>
        </p:spPr>
      </p:cxnSp>
      <p:cxnSp>
        <p:nvCxnSpPr>
          <p:cNvPr id="50" name="AutoShape 49"/>
          <p:cNvCxnSpPr>
            <a:cxnSpLocks noChangeShapeType="1"/>
            <a:stCxn id="62" idx="1"/>
            <a:endCxn id="45" idx="3"/>
          </p:cNvCxnSpPr>
          <p:nvPr/>
        </p:nvCxnSpPr>
        <p:spPr bwMode="auto">
          <a:xfrm flipH="1">
            <a:off x="3862388" y="2663825"/>
            <a:ext cx="1014412" cy="17463"/>
          </a:xfrm>
          <a:prstGeom prst="straightConnector1">
            <a:avLst/>
          </a:prstGeom>
          <a:noFill/>
          <a:ln w="9525">
            <a:solidFill>
              <a:srgbClr val="000000"/>
            </a:solidFill>
            <a:round/>
            <a:headEnd/>
            <a:tailEnd type="triangle" w="med" len="med"/>
          </a:ln>
          <a:effectLst/>
        </p:spPr>
      </p:cxnSp>
      <p:sp>
        <p:nvSpPr>
          <p:cNvPr id="51" name="Text Box 50"/>
          <p:cNvSpPr txBox="1">
            <a:spLocks noChangeArrowheads="1"/>
          </p:cNvSpPr>
          <p:nvPr/>
        </p:nvSpPr>
        <p:spPr bwMode="auto">
          <a:xfrm>
            <a:off x="954694" y="1676400"/>
            <a:ext cx="2337171" cy="561008"/>
          </a:xfrm>
          <a:prstGeom prst="rect">
            <a:avLst/>
          </a:prstGeom>
          <a:noFill/>
          <a:ln w="9525">
            <a:noFill/>
            <a:round/>
            <a:headEnd/>
            <a:tailEnd/>
          </a:ln>
          <a:effectLst/>
        </p:spPr>
        <p:txBody>
          <a:bodyPr wrap="none"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The </a:t>
            </a:r>
            <a:r>
              <a:rPr lang="en-GB" sz="1500" dirty="0" err="1" smtClean="0">
                <a:solidFill>
                  <a:srgbClr val="000000"/>
                </a:solidFill>
                <a:ea typeface="DejaVu Sans" charset="0"/>
                <a:cs typeface="DejaVu Sans" charset="0"/>
              </a:rPr>
              <a:t>IaaS</a:t>
            </a:r>
            <a:r>
              <a:rPr lang="en-GB" sz="1500" dirty="0" smtClean="0">
                <a:solidFill>
                  <a:srgbClr val="000000"/>
                </a:solidFill>
                <a:ea typeface="DejaVu Sans" charset="0"/>
                <a:cs typeface="DejaVu Sans" charset="0"/>
              </a:rPr>
              <a:t> service </a:t>
            </a:r>
            <a:r>
              <a:rPr lang="en-GB" sz="1500" dirty="0">
                <a:solidFill>
                  <a:srgbClr val="000000"/>
                </a:solidFill>
                <a:ea typeface="DejaVu Sans" charset="0"/>
                <a:cs typeface="DejaVu Sans" charset="0"/>
              </a:rPr>
              <a:t>publishes</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information about each</a:t>
            </a:r>
            <a:r>
              <a:rPr lang="en-GB" sz="1500" dirty="0" smtClean="0">
                <a:solidFill>
                  <a:srgbClr val="000000"/>
                </a:solidFill>
                <a:ea typeface="DejaVu Sans" charset="0"/>
                <a:cs typeface="DejaVu Sans" charset="0"/>
              </a:rPr>
              <a:t> VM</a:t>
            </a:r>
            <a:endParaRPr lang="en-GB" sz="1500" dirty="0">
              <a:solidFill>
                <a:srgbClr val="000000"/>
              </a:solidFill>
              <a:ea typeface="DejaVu Sans" charset="0"/>
              <a:cs typeface="DejaVu Sans" charset="0"/>
            </a:endParaRPr>
          </a:p>
        </p:txBody>
      </p:sp>
      <p:sp>
        <p:nvSpPr>
          <p:cNvPr id="55" name="Line 54"/>
          <p:cNvSpPr>
            <a:spLocks noChangeShapeType="1"/>
          </p:cNvSpPr>
          <p:nvPr/>
        </p:nvSpPr>
        <p:spPr bwMode="auto">
          <a:xfrm>
            <a:off x="2322513" y="2397125"/>
            <a:ext cx="457200" cy="685800"/>
          </a:xfrm>
          <a:prstGeom prst="line">
            <a:avLst/>
          </a:prstGeom>
          <a:noFill/>
          <a:ln w="9525">
            <a:solidFill>
              <a:srgbClr val="000000"/>
            </a:solidFill>
            <a:round/>
            <a:headEnd/>
            <a:tailEnd type="triangle" w="med" len="med"/>
          </a:ln>
          <a:effectLst/>
        </p:spPr>
        <p:txBody>
          <a:bodyPr>
            <a:prstTxWarp prst="textNoShape">
              <a:avLst/>
            </a:prstTxWarp>
          </a:bodyPr>
          <a:lstStyle/>
          <a:p>
            <a:pPr defTabSz="457200"/>
            <a:endParaRPr lang="en-US">
              <a:solidFill>
                <a:prstClr val="black"/>
              </a:solidFill>
            </a:endParaRPr>
          </a:p>
        </p:txBody>
      </p:sp>
      <p:sp>
        <p:nvSpPr>
          <p:cNvPr id="56" name="Text Box 55"/>
          <p:cNvSpPr txBox="1">
            <a:spLocks noChangeArrowheads="1"/>
          </p:cNvSpPr>
          <p:nvPr/>
        </p:nvSpPr>
        <p:spPr bwMode="auto">
          <a:xfrm>
            <a:off x="84138" y="3240088"/>
            <a:ext cx="2514600" cy="1031906"/>
          </a:xfrm>
          <a:prstGeom prst="rect">
            <a:avLst/>
          </a:prstGeom>
          <a:noFill/>
          <a:ln w="9525">
            <a:noFill/>
            <a:round/>
            <a:headEnd/>
            <a:tailEnd/>
          </a:ln>
          <a:effectLst/>
        </p:spPr>
        <p:txBody>
          <a:bodyPr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Users can find out</a:t>
            </a: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information about their</a:t>
            </a:r>
            <a:endParaRPr lang="en-GB" sz="1500" dirty="0" smtClean="0">
              <a:solidFill>
                <a:srgbClr val="000000"/>
              </a:solidFill>
              <a:ea typeface="DejaVu Sans" charset="0"/>
              <a:cs typeface="DejaVu Sans" charset="0"/>
            </a:endParaRP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VM </a:t>
            </a:r>
            <a:r>
              <a:rPr lang="en-GB" sz="1500" dirty="0">
                <a:solidFill>
                  <a:srgbClr val="000000"/>
                </a:solidFill>
                <a:ea typeface="DejaVu Sans" charset="0"/>
                <a:cs typeface="DejaVu Sans" charset="0"/>
              </a:rPr>
              <a:t>(e.g. what IP</a:t>
            </a:r>
            <a:endParaRPr lang="en-GB" sz="1500" dirty="0" smtClean="0">
              <a:solidFill>
                <a:srgbClr val="000000"/>
              </a:solidFill>
              <a:ea typeface="DejaVu Sans" charset="0"/>
              <a:cs typeface="DejaVu Sans" charset="0"/>
            </a:endParaRPr>
          </a:p>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smtClean="0">
                <a:solidFill>
                  <a:srgbClr val="000000"/>
                </a:solidFill>
                <a:ea typeface="DejaVu Sans" charset="0"/>
                <a:cs typeface="DejaVu Sans" charset="0"/>
              </a:rPr>
              <a:t>the VM </a:t>
            </a:r>
            <a:r>
              <a:rPr lang="en-GB" sz="1500" dirty="0">
                <a:solidFill>
                  <a:srgbClr val="000000"/>
                </a:solidFill>
                <a:ea typeface="DejaVu Sans" charset="0"/>
                <a:cs typeface="DejaVu Sans" charset="0"/>
              </a:rPr>
              <a:t>was bound to)</a:t>
            </a:r>
          </a:p>
        </p:txBody>
      </p:sp>
      <p:sp>
        <p:nvSpPr>
          <p:cNvPr id="57" name="Text Box 56"/>
          <p:cNvSpPr txBox="1">
            <a:spLocks noChangeArrowheads="1"/>
          </p:cNvSpPr>
          <p:nvPr/>
        </p:nvSpPr>
        <p:spPr bwMode="auto">
          <a:xfrm>
            <a:off x="38632" y="5076825"/>
            <a:ext cx="2514600" cy="1031906"/>
          </a:xfrm>
          <a:prstGeom prst="rect">
            <a:avLst/>
          </a:prstGeom>
          <a:noFill/>
          <a:ln w="9525">
            <a:noFill/>
            <a:round/>
            <a:headEnd/>
            <a:tailEnd/>
          </a:ln>
          <a:effectLst/>
        </p:spPr>
        <p:txBody>
          <a:bodyPr lIns="90000" tIns="45000" rIns="90000" bIns="45000">
            <a:prstTxWarp prst="textNoShape">
              <a:avLst/>
            </a:prstTxWarp>
            <a:spAutoFit/>
          </a:bodyPr>
          <a:lstStyle/>
          <a:p>
            <a:pPr algn="ctr" defTabSz="457200">
              <a:lnSpc>
                <a:spcPct val="102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500" dirty="0">
                <a:solidFill>
                  <a:srgbClr val="000000"/>
                </a:solidFill>
                <a:ea typeface="DejaVu Sans" charset="0"/>
                <a:cs typeface="DejaVu Sans" charset="0"/>
              </a:rPr>
              <a:t>Users can interact directly with their</a:t>
            </a:r>
            <a:r>
              <a:rPr lang="en-GB" sz="1500" dirty="0" smtClean="0">
                <a:solidFill>
                  <a:srgbClr val="000000"/>
                </a:solidFill>
                <a:ea typeface="DejaVu Sans" charset="0"/>
                <a:cs typeface="DejaVu Sans" charset="0"/>
              </a:rPr>
              <a:t> VM in </a:t>
            </a:r>
            <a:r>
              <a:rPr lang="en-GB" sz="1500" dirty="0">
                <a:solidFill>
                  <a:srgbClr val="000000"/>
                </a:solidFill>
                <a:ea typeface="DejaVu Sans" charset="0"/>
                <a:cs typeface="DejaVu Sans" charset="0"/>
              </a:rPr>
              <a:t>the same way the would with a physical </a:t>
            </a:r>
            <a:r>
              <a:rPr lang="en-GB" sz="1500" dirty="0" smtClean="0">
                <a:solidFill>
                  <a:srgbClr val="000000"/>
                </a:solidFill>
                <a:ea typeface="DejaVu Sans" charset="0"/>
                <a:cs typeface="DejaVu Sans" charset="0"/>
              </a:rPr>
              <a:t>machine (e.g., </a:t>
            </a:r>
            <a:r>
              <a:rPr lang="en-GB" sz="1500" dirty="0" err="1" smtClean="0">
                <a:solidFill>
                  <a:srgbClr val="000000"/>
                </a:solidFill>
                <a:ea typeface="DejaVu Sans" charset="0"/>
                <a:cs typeface="DejaVu Sans" charset="0"/>
              </a:rPr>
              <a:t>ssh</a:t>
            </a:r>
            <a:r>
              <a:rPr lang="en-GB" sz="1500" dirty="0" smtClean="0">
                <a:solidFill>
                  <a:srgbClr val="000000"/>
                </a:solidFill>
                <a:ea typeface="DejaVu Sans" charset="0"/>
                <a:cs typeface="DejaVu Sans" charset="0"/>
              </a:rPr>
              <a:t>).</a:t>
            </a:r>
            <a:endParaRPr lang="en-GB" sz="1500" dirty="0">
              <a:solidFill>
                <a:srgbClr val="000000"/>
              </a:solidFill>
              <a:ea typeface="DejaVu Sans" charset="0"/>
              <a:cs typeface="DejaVu Sans" charset="0"/>
            </a:endParaRPr>
          </a:p>
        </p:txBody>
      </p:sp>
      <p:sp>
        <p:nvSpPr>
          <p:cNvPr id="58" name="Line 57"/>
          <p:cNvSpPr>
            <a:spLocks noChangeShapeType="1"/>
          </p:cNvSpPr>
          <p:nvPr/>
        </p:nvSpPr>
        <p:spPr bwMode="auto">
          <a:xfrm flipV="1">
            <a:off x="3429000" y="3779838"/>
            <a:ext cx="1588" cy="460375"/>
          </a:xfrm>
          <a:prstGeom prst="line">
            <a:avLst/>
          </a:prstGeom>
          <a:noFill/>
          <a:ln w="9525">
            <a:solidFill>
              <a:srgbClr val="000000"/>
            </a:solidFill>
            <a:round/>
            <a:headEnd/>
            <a:tailEnd type="triangle" w="med" len="med"/>
          </a:ln>
          <a:effectLst/>
        </p:spPr>
        <p:txBody>
          <a:bodyPr>
            <a:prstTxWarp prst="textNoShape">
              <a:avLst/>
            </a:prstTxWarp>
          </a:bodyPr>
          <a:lstStyle/>
          <a:p>
            <a:pPr defTabSz="457200"/>
            <a:endParaRPr lang="en-US">
              <a:solidFill>
                <a:prstClr val="black"/>
              </a:solidFill>
            </a:endParaRPr>
          </a:p>
        </p:txBody>
      </p:sp>
      <p:cxnSp>
        <p:nvCxnSpPr>
          <p:cNvPr id="59" name="AutoShape 58"/>
          <p:cNvCxnSpPr>
            <a:cxnSpLocks noChangeShapeType="1"/>
          </p:cNvCxnSpPr>
          <p:nvPr/>
        </p:nvCxnSpPr>
        <p:spPr bwMode="auto">
          <a:xfrm flipV="1">
            <a:off x="4019550" y="3079750"/>
            <a:ext cx="3836988" cy="1684338"/>
          </a:xfrm>
          <a:prstGeom prst="straightConnector1">
            <a:avLst/>
          </a:prstGeom>
          <a:noFill/>
          <a:ln w="18360">
            <a:solidFill>
              <a:srgbClr val="000000"/>
            </a:solidFill>
            <a:round/>
            <a:headEnd/>
            <a:tailEnd type="triangle" w="med" len="med"/>
          </a:ln>
          <a:effectLst/>
        </p:spPr>
      </p:cxnSp>
      <p:cxnSp>
        <p:nvCxnSpPr>
          <p:cNvPr id="60" name="AutoShape 59"/>
          <p:cNvCxnSpPr>
            <a:cxnSpLocks noChangeShapeType="1"/>
          </p:cNvCxnSpPr>
          <p:nvPr/>
        </p:nvCxnSpPr>
        <p:spPr bwMode="auto">
          <a:xfrm flipV="1">
            <a:off x="3333750" y="2265363"/>
            <a:ext cx="2862263" cy="2270125"/>
          </a:xfrm>
          <a:prstGeom prst="straightConnector1">
            <a:avLst/>
          </a:prstGeom>
          <a:noFill/>
          <a:ln w="18360">
            <a:solidFill>
              <a:srgbClr val="000000"/>
            </a:solidFill>
            <a:round/>
            <a:headEnd/>
            <a:tailEnd type="triangle" w="med" len="med"/>
          </a:ln>
          <a:effectLst/>
        </p:spPr>
      </p:cxnSp>
      <p:cxnSp>
        <p:nvCxnSpPr>
          <p:cNvPr id="61" name="AutoShape 60"/>
          <p:cNvCxnSpPr>
            <a:cxnSpLocks noChangeShapeType="1"/>
          </p:cNvCxnSpPr>
          <p:nvPr/>
        </p:nvCxnSpPr>
        <p:spPr bwMode="auto">
          <a:xfrm flipV="1">
            <a:off x="3333750" y="4783138"/>
            <a:ext cx="2851150" cy="590550"/>
          </a:xfrm>
          <a:prstGeom prst="straightConnector1">
            <a:avLst/>
          </a:prstGeom>
          <a:noFill/>
          <a:ln w="18360">
            <a:solidFill>
              <a:srgbClr val="000000"/>
            </a:solidFill>
            <a:round/>
            <a:headEnd/>
            <a:tailEnd type="triangle" w="med" len="med"/>
          </a:ln>
          <a:effectLst/>
        </p:spPr>
      </p:cxnSp>
      <p:sp>
        <p:nvSpPr>
          <p:cNvPr id="62" name="Rectangle 61"/>
          <p:cNvSpPr>
            <a:spLocks noChangeArrowheads="1"/>
          </p:cNvSpPr>
          <p:nvPr/>
        </p:nvSpPr>
        <p:spPr bwMode="auto">
          <a:xfrm>
            <a:off x="4876800" y="2438400"/>
            <a:ext cx="722313" cy="450850"/>
          </a:xfrm>
          <a:prstGeom prst="rect">
            <a:avLst/>
          </a:prstGeom>
          <a:solidFill>
            <a:srgbClr val="99CCFF"/>
          </a:solidFill>
          <a:ln w="9525">
            <a:solidFill>
              <a:srgbClr val="000000"/>
            </a:solidFill>
            <a:round/>
            <a:headEnd/>
            <a:tailEnd/>
          </a:ln>
          <a:effectLst/>
        </p:spPr>
        <p:txBody>
          <a:bodyPr wrap="none" lIns="90000" tIns="45000" rIns="90000" bIns="45000" anchor="ctr">
            <a:prstTxWarp prst="textNoShape">
              <a:avLst/>
            </a:prstTxWarp>
          </a:bodyPr>
          <a:lstStyle/>
          <a:p>
            <a:pPr algn="ctr" defTabSz="457200">
              <a:lnSpc>
                <a:spcPct val="98000"/>
              </a:lnSpc>
              <a:buClr>
                <a:srgbClr val="000000"/>
              </a:buClr>
              <a:buSzPct val="100000"/>
              <a:buFont typeface="Times New Roman"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b="1" dirty="0" err="1" smtClean="0">
                <a:solidFill>
                  <a:srgbClr val="000000"/>
                </a:solidFill>
                <a:latin typeface="Bitstream Vera Sans" charset="0"/>
                <a:ea typeface="DejaVu Sans" charset="0"/>
                <a:cs typeface="DejaVu Sans" charset="0"/>
              </a:rPr>
              <a:t>IaaS</a:t>
            </a:r>
            <a:endParaRPr lang="en-GB" b="1" dirty="0" smtClean="0">
              <a:solidFill>
                <a:srgbClr val="000000"/>
              </a:solidFill>
              <a:latin typeface="Bitstream Vera Sans" charset="0"/>
              <a:ea typeface="DejaVu Sans" charset="0"/>
              <a:cs typeface="DejaVu Sans" charset="0"/>
            </a:endParaRPr>
          </a:p>
        </p:txBody>
      </p:sp>
      <p:pic>
        <p:nvPicPr>
          <p:cNvPr id="67" name="Picture 66"/>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493914" y="4142977"/>
            <a:ext cx="740927" cy="705645"/>
          </a:xfrm>
          <a:prstGeom prst="rect">
            <a:avLst/>
          </a:prstGeom>
        </p:spPr>
      </p:pic>
      <p:pic>
        <p:nvPicPr>
          <p:cNvPr id="68" name="Picture 67"/>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3299884" y="4463255"/>
            <a:ext cx="740927" cy="705645"/>
          </a:xfrm>
          <a:prstGeom prst="rect">
            <a:avLst/>
          </a:prstGeom>
        </p:spPr>
      </p:pic>
      <p:pic>
        <p:nvPicPr>
          <p:cNvPr id="69" name="Picture 68"/>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2531006" y="5016503"/>
            <a:ext cx="740927" cy="705645"/>
          </a:xfrm>
          <a:prstGeom prst="rect">
            <a:avLst/>
          </a:prstGeom>
        </p:spPr>
      </p:pic>
    </p:spTree>
    <p:extLst>
      <p:ext uri="{BB962C8B-B14F-4D97-AF65-F5344CB8AC3E}">
        <p14:creationId xmlns:p14="http://schemas.microsoft.com/office/powerpoint/2010/main" val="4109334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wipe(down)">
                                      <p:cBhvr>
                                        <p:cTn id="13" dur="500"/>
                                        <p:tgtEl>
                                          <p:spTgt spid="47"/>
                                        </p:tgtEl>
                                      </p:cBhvr>
                                    </p:animEffect>
                                  </p:childTnLst>
                                </p:cTn>
                              </p:par>
                              <p:par>
                                <p:cTn id="14" presetID="22" presetClass="entr" presetSubtype="4"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down)">
                                      <p:cBhvr>
                                        <p:cTn id="16" dur="500"/>
                                        <p:tgtEl>
                                          <p:spTgt spid="48"/>
                                        </p:tgtEl>
                                      </p:cBhvr>
                                    </p:animEffect>
                                  </p:childTnLst>
                                </p:cTn>
                              </p:par>
                              <p:par>
                                <p:cTn id="17" presetID="2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wipe(down)">
                                      <p:cBhvr>
                                        <p:cTn id="19" dur="500"/>
                                        <p:tgtEl>
                                          <p:spTgt spid="49"/>
                                        </p:tgtEl>
                                      </p:cBhvr>
                                    </p:animEffect>
                                  </p:childTnLst>
                                </p:cTn>
                              </p:par>
                              <p:par>
                                <p:cTn id="20" presetID="22" presetClass="entr" presetSubtype="4"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500"/>
                                        <p:tgtEl>
                                          <p:spTgt spid="5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down)">
                                      <p:cBhvr>
                                        <p:cTn id="29" dur="500"/>
                                        <p:tgtEl>
                                          <p:spTgt spid="5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wipe(down)">
                                      <p:cBhvr>
                                        <p:cTn id="34" dur="500"/>
                                        <p:tgtEl>
                                          <p:spTgt spid="5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wipe(down)">
                                      <p:cBhvr>
                                        <p:cTn id="37" dur="500"/>
                                        <p:tgtEl>
                                          <p:spTgt spid="5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wipe(down)">
                                      <p:cBhvr>
                                        <p:cTn id="42" dur="500"/>
                                        <p:tgtEl>
                                          <p:spTgt spid="57"/>
                                        </p:tgtEl>
                                      </p:cBhvr>
                                    </p:animEffect>
                                  </p:childTnLst>
                                </p:cTn>
                              </p:par>
                            </p:childTnLst>
                          </p:cTn>
                        </p:par>
                        <p:par>
                          <p:cTn id="43" fill="hold">
                            <p:stCondLst>
                              <p:cond delay="500"/>
                            </p:stCondLst>
                            <p:childTnLst>
                              <p:par>
                                <p:cTn id="44" presetID="2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Effect transition="in" filter="wipe(down)">
                                      <p:cBhvr>
                                        <p:cTn id="46" dur="500"/>
                                        <p:tgtEl>
                                          <p:spTgt spid="59"/>
                                        </p:tgtEl>
                                      </p:cBhvr>
                                    </p:animEffect>
                                  </p:childTnLst>
                                </p:cTn>
                              </p:par>
                              <p:par>
                                <p:cTn id="47" presetID="22" presetClass="entr" presetSubtype="4"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par>
                                <p:cTn id="50" presetID="22" presetClass="entr" presetSubtype="4" fill="hold" nodeType="with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down)">
                                      <p:cBhvr>
                                        <p:cTn id="5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55" grpId="0" animBg="1"/>
      <p:bldP spid="5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a:t>
            </a:r>
            <a:r>
              <a:rPr lang="en-US" dirty="0" err="1" smtClean="0"/>
              <a:t>IaaS</a:t>
            </a:r>
            <a:r>
              <a:rPr lang="en-US" dirty="0" smtClean="0"/>
              <a:t> Resources</a:t>
            </a:r>
            <a:endParaRPr lang="en-US" dirty="0"/>
          </a:p>
        </p:txBody>
      </p:sp>
      <p:sp>
        <p:nvSpPr>
          <p:cNvPr id="5" name="Content Placeholder 4"/>
          <p:cNvSpPr>
            <a:spLocks noGrp="1"/>
          </p:cNvSpPr>
          <p:nvPr>
            <p:ph idx="1"/>
          </p:nvPr>
        </p:nvSpPr>
        <p:spPr>
          <a:xfrm>
            <a:off x="457200" y="1041400"/>
            <a:ext cx="8229600" cy="5041900"/>
          </a:xfrm>
        </p:spPr>
        <p:txBody>
          <a:bodyPr>
            <a:normAutofit fontScale="70000" lnSpcReduction="20000"/>
          </a:bodyPr>
          <a:lstStyle/>
          <a:p>
            <a:r>
              <a:rPr lang="en-US" dirty="0" smtClean="0"/>
              <a:t>Resource shapes/types</a:t>
            </a:r>
          </a:p>
          <a:p>
            <a:pPr lvl="1"/>
            <a:r>
              <a:rPr lang="en-US" dirty="0" smtClean="0"/>
              <a:t>Bundles of virtual resource parameters</a:t>
            </a:r>
          </a:p>
          <a:p>
            <a:pPr lvl="1"/>
            <a:r>
              <a:rPr lang="en-US" dirty="0" smtClean="0"/>
              <a:t>Exact (memory/storage) and vague (I/O performance, “compute units”)</a:t>
            </a:r>
          </a:p>
          <a:p>
            <a:pPr lvl="1"/>
            <a:r>
              <a:rPr lang="en-US" dirty="0" smtClean="0"/>
              <a:t>Special hardware (e.g., </a:t>
            </a:r>
            <a:r>
              <a:rPr lang="en-US" dirty="0" err="1" smtClean="0"/>
              <a:t>GPUs</a:t>
            </a:r>
            <a:r>
              <a:rPr lang="en-US" dirty="0" smtClean="0"/>
              <a:t>)</a:t>
            </a:r>
          </a:p>
          <a:p>
            <a:pPr lvl="1"/>
            <a:r>
              <a:rPr lang="en-US" dirty="0" smtClean="0"/>
              <a:t>Different types of storage options: e.g., S3 </a:t>
            </a:r>
            <a:r>
              <a:rPr lang="en-US" dirty="0" err="1" smtClean="0"/>
              <a:t>vs</a:t>
            </a:r>
            <a:r>
              <a:rPr lang="en-US" dirty="0" smtClean="0"/>
              <a:t> EBS</a:t>
            </a:r>
          </a:p>
          <a:p>
            <a:r>
              <a:rPr lang="en-US" dirty="0" smtClean="0"/>
              <a:t>Resource availability/persistence</a:t>
            </a:r>
          </a:p>
          <a:p>
            <a:pPr lvl="1"/>
            <a:r>
              <a:rPr lang="en-US" dirty="0" smtClean="0"/>
              <a:t>On-demand instances</a:t>
            </a:r>
          </a:p>
          <a:p>
            <a:pPr lvl="1"/>
            <a:r>
              <a:rPr lang="en-US" dirty="0" smtClean="0"/>
              <a:t>Subscription instances (“reserved” instance)</a:t>
            </a:r>
          </a:p>
          <a:p>
            <a:pPr lvl="1"/>
            <a:r>
              <a:rPr lang="en-US" b="1" dirty="0" smtClean="0"/>
              <a:t>Spot instances</a:t>
            </a:r>
          </a:p>
          <a:p>
            <a:pPr lvl="1"/>
            <a:r>
              <a:rPr lang="en-US" dirty="0" smtClean="0"/>
              <a:t>Standard </a:t>
            </a:r>
            <a:r>
              <a:rPr lang="en-US" dirty="0" err="1" smtClean="0"/>
              <a:t>vs</a:t>
            </a:r>
            <a:r>
              <a:rPr lang="en-US" dirty="0" smtClean="0"/>
              <a:t> reduced redundancy</a:t>
            </a:r>
            <a:endParaRPr lang="en-US" b="1" dirty="0" smtClean="0"/>
          </a:p>
          <a:p>
            <a:r>
              <a:rPr lang="en-US" dirty="0" smtClean="0"/>
              <a:t>Pricing models</a:t>
            </a:r>
          </a:p>
          <a:p>
            <a:pPr lvl="1"/>
            <a:r>
              <a:rPr lang="en-US" dirty="0" smtClean="0"/>
              <a:t>From 2 cents to ~$3 per hour for on-demand instances</a:t>
            </a:r>
          </a:p>
          <a:p>
            <a:pPr lvl="1"/>
            <a:r>
              <a:rPr lang="en-US" dirty="0" smtClean="0"/>
              <a:t>Consolidated billing</a:t>
            </a:r>
          </a:p>
          <a:p>
            <a:pPr lvl="1"/>
            <a:r>
              <a:rPr lang="en-US" dirty="0" smtClean="0"/>
              <a:t>Storage: per storage, access, and outgoing transfer</a:t>
            </a:r>
          </a:p>
        </p:txBody>
      </p:sp>
      <p:sp>
        <p:nvSpPr>
          <p:cNvPr id="3" name="Date Placeholder 2"/>
          <p:cNvSpPr>
            <a:spLocks noGrp="1"/>
          </p:cNvSpPr>
          <p:nvPr>
            <p:ph type="dt" sz="half" idx="10"/>
          </p:nvPr>
        </p:nvSpPr>
        <p:spPr/>
        <p:txBody>
          <a:bodyPr/>
          <a:lstStyle/>
          <a:p>
            <a:fld id="{7C6D19D5-D81D-D548-AD7A-AD7DC8475E14}" type="datetime1">
              <a:rPr lang="en-US" smtClean="0">
                <a:solidFill>
                  <a:prstClr val="black">
                    <a:tint val="75000"/>
                  </a:prstClr>
                </a:solidFill>
              </a:rPr>
              <a:pPr/>
              <a:t>8/4/2012</a:t>
            </a:fld>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420888-0914-7045-AADF-1504C9455C64}"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164366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Infrastructure Cloud Resources</a:t>
            </a:r>
            <a:endParaRPr lang="en-US" dirty="0"/>
          </a:p>
        </p:txBody>
      </p:sp>
      <p:sp>
        <p:nvSpPr>
          <p:cNvPr id="5" name="Date Placeholder 4"/>
          <p:cNvSpPr>
            <a:spLocks noGrp="1"/>
          </p:cNvSpPr>
          <p:nvPr>
            <p:ph type="dt" sz="half" idx="10"/>
          </p:nvPr>
        </p:nvSpPr>
        <p:spPr/>
        <p:txBody>
          <a:bodyPr/>
          <a:lstStyle/>
          <a:p>
            <a:fld id="{A8B9790B-C156-B44F-88B2-48931E908AC0}" type="datetime1">
              <a:rPr lang="en-US" smtClean="0">
                <a:solidFill>
                  <a:prstClr val="black">
                    <a:tint val="75000"/>
                  </a:prstClr>
                </a:solidFill>
              </a:rPr>
              <a:pPr/>
              <a:t>8/4/2012</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8420888-0914-7045-AADF-1504C9455C64}" type="slidenum">
              <a:rPr lang="en-US" smtClean="0">
                <a:solidFill>
                  <a:prstClr val="black">
                    <a:tint val="75000"/>
                  </a:prstClr>
                </a:solidFill>
              </a:rPr>
              <a:pPr/>
              <a:t>34</a:t>
            </a:fld>
            <a:endParaRPr lang="en-US">
              <a:solidFill>
                <a:prstClr val="black">
                  <a:tint val="75000"/>
                </a:prstClr>
              </a:solidFill>
            </a:endParaRPr>
          </a:p>
        </p:txBody>
      </p:sp>
      <p:pic>
        <p:nvPicPr>
          <p:cNvPr id="7" name="Picture 7" descr="pixture_reloaded_logo.png"/>
          <p:cNvPicPr>
            <a:picLocks noChangeAspect="1"/>
          </p:cNvPicPr>
          <p:nvPr/>
        </p:nvPicPr>
        <p:blipFill>
          <a:blip r:embed="rId2"/>
          <a:srcRect/>
          <a:stretch>
            <a:fillRect/>
          </a:stretch>
        </p:blipFill>
        <p:spPr bwMode="auto">
          <a:xfrm>
            <a:off x="406401" y="2158232"/>
            <a:ext cx="2006433" cy="1419246"/>
          </a:xfrm>
          <a:prstGeom prst="rect">
            <a:avLst/>
          </a:prstGeom>
          <a:noFill/>
          <a:ln w="9525">
            <a:noFill/>
            <a:miter lim="800000"/>
            <a:headEnd/>
            <a:tailEnd/>
          </a:ln>
        </p:spPr>
      </p:pic>
      <p:pic>
        <p:nvPicPr>
          <p:cNvPr id="8" name="Picture 7" descr="magellan.tiff"/>
          <p:cNvPicPr>
            <a:picLocks noChangeAspect="1"/>
          </p:cNvPicPr>
          <p:nvPr/>
        </p:nvPicPr>
        <p:blipFill>
          <a:blip r:embed="rId3"/>
          <a:srcRect/>
          <a:stretch>
            <a:fillRect/>
          </a:stretch>
        </p:blipFill>
        <p:spPr bwMode="auto">
          <a:xfrm>
            <a:off x="2412834" y="2558317"/>
            <a:ext cx="1837433" cy="443814"/>
          </a:xfrm>
          <a:prstGeom prst="rect">
            <a:avLst/>
          </a:prstGeom>
          <a:noFill/>
          <a:ln w="9525">
            <a:noFill/>
            <a:miter lim="800000"/>
            <a:headEnd/>
            <a:tailEnd/>
          </a:ln>
        </p:spPr>
      </p:pic>
      <p:pic>
        <p:nvPicPr>
          <p:cNvPr id="9" name="Picture 41" descr="awslogo"/>
          <p:cNvPicPr>
            <a:picLocks noChangeAspect="1" noChangeArrowheads="1"/>
          </p:cNvPicPr>
          <p:nvPr/>
        </p:nvPicPr>
        <p:blipFill>
          <a:blip r:embed="rId4"/>
          <a:srcRect/>
          <a:stretch>
            <a:fillRect/>
          </a:stretch>
        </p:blipFill>
        <p:spPr bwMode="auto">
          <a:xfrm>
            <a:off x="5545668" y="2115780"/>
            <a:ext cx="1524000" cy="700088"/>
          </a:xfrm>
          <a:prstGeom prst="rect">
            <a:avLst/>
          </a:prstGeom>
          <a:noFill/>
        </p:spPr>
      </p:pic>
      <p:pic>
        <p:nvPicPr>
          <p:cNvPr id="10" name="Picture 42" descr="flexiscalelogo"/>
          <p:cNvPicPr>
            <a:picLocks noChangeAspect="1" noChangeArrowheads="1"/>
          </p:cNvPicPr>
          <p:nvPr/>
        </p:nvPicPr>
        <p:blipFill>
          <a:blip r:embed="rId5"/>
          <a:srcRect/>
          <a:stretch>
            <a:fillRect/>
          </a:stretch>
        </p:blipFill>
        <p:spPr bwMode="auto">
          <a:xfrm>
            <a:off x="5677002" y="3093255"/>
            <a:ext cx="1066800" cy="515938"/>
          </a:xfrm>
          <a:prstGeom prst="rect">
            <a:avLst/>
          </a:prstGeom>
          <a:noFill/>
        </p:spPr>
      </p:pic>
      <p:pic>
        <p:nvPicPr>
          <p:cNvPr id="11" name="Picture 43" descr="gogridlogo"/>
          <p:cNvPicPr>
            <a:picLocks noChangeAspect="1" noChangeArrowheads="1"/>
          </p:cNvPicPr>
          <p:nvPr/>
        </p:nvPicPr>
        <p:blipFill>
          <a:blip r:embed="rId6"/>
          <a:srcRect/>
          <a:stretch>
            <a:fillRect/>
          </a:stretch>
        </p:blipFill>
        <p:spPr bwMode="auto">
          <a:xfrm>
            <a:off x="6832606" y="3276875"/>
            <a:ext cx="1949450" cy="400050"/>
          </a:xfrm>
          <a:prstGeom prst="rect">
            <a:avLst/>
          </a:prstGeom>
          <a:noFill/>
        </p:spPr>
      </p:pic>
      <p:sp>
        <p:nvSpPr>
          <p:cNvPr id="12" name="TextBox 11"/>
          <p:cNvSpPr txBox="1"/>
          <p:nvPr/>
        </p:nvSpPr>
        <p:spPr>
          <a:xfrm>
            <a:off x="1470017" y="3156270"/>
            <a:ext cx="2800015" cy="646331"/>
          </a:xfrm>
          <a:prstGeom prst="rect">
            <a:avLst/>
          </a:prstGeom>
          <a:noFill/>
        </p:spPr>
        <p:txBody>
          <a:bodyPr wrap="none" rtlCol="0">
            <a:spAutoFit/>
          </a:bodyPr>
          <a:lstStyle/>
          <a:p>
            <a:pPr defTabSz="457200"/>
            <a:r>
              <a:rPr lang="en-US" dirty="0" smtClean="0">
                <a:solidFill>
                  <a:prstClr val="black"/>
                </a:solidFill>
              </a:rPr>
              <a:t>… also various MRI projects, </a:t>
            </a:r>
          </a:p>
          <a:p>
            <a:pPr defTabSz="457200"/>
            <a:r>
              <a:rPr lang="en-US" dirty="0" err="1" smtClean="0">
                <a:solidFill>
                  <a:prstClr val="black"/>
                </a:solidFill>
              </a:rPr>
              <a:t>WestGrid</a:t>
            </a:r>
            <a:r>
              <a:rPr lang="en-US" dirty="0" smtClean="0">
                <a:solidFill>
                  <a:prstClr val="black"/>
                </a:solidFill>
              </a:rPr>
              <a:t>, Grid’5000</a:t>
            </a:r>
            <a:endParaRPr lang="en-US" dirty="0">
              <a:solidFill>
                <a:prstClr val="black"/>
              </a:solidFill>
            </a:endParaRPr>
          </a:p>
        </p:txBody>
      </p:sp>
      <p:sp>
        <p:nvSpPr>
          <p:cNvPr id="13" name="TextBox 12"/>
          <p:cNvSpPr txBox="1"/>
          <p:nvPr/>
        </p:nvSpPr>
        <p:spPr>
          <a:xfrm>
            <a:off x="1470017" y="1971969"/>
            <a:ext cx="184666" cy="369332"/>
          </a:xfrm>
          <a:prstGeom prst="rect">
            <a:avLst/>
          </a:prstGeom>
          <a:noFill/>
        </p:spPr>
        <p:txBody>
          <a:bodyPr wrap="none" rtlCol="0">
            <a:spAutoFit/>
          </a:bodyPr>
          <a:lstStyle/>
          <a:p>
            <a:pPr defTabSz="457200"/>
            <a:endParaRPr lang="en-US" dirty="0">
              <a:solidFill>
                <a:prstClr val="black"/>
              </a:solidFill>
            </a:endParaRPr>
          </a:p>
        </p:txBody>
      </p:sp>
      <p:pic>
        <p:nvPicPr>
          <p:cNvPr id="14" name="Picture 13" descr="openstacklogo"/>
          <p:cNvPicPr>
            <a:picLocks noChangeAspect="1"/>
          </p:cNvPicPr>
          <p:nvPr/>
        </p:nvPicPr>
        <p:blipFill>
          <a:blip r:embed="rId7"/>
          <a:stretch>
            <a:fillRect/>
          </a:stretch>
        </p:blipFill>
        <p:spPr>
          <a:xfrm>
            <a:off x="4097870" y="4920488"/>
            <a:ext cx="918147" cy="947228"/>
          </a:xfrm>
          <a:prstGeom prst="rect">
            <a:avLst/>
          </a:prstGeom>
        </p:spPr>
      </p:pic>
      <p:pic>
        <p:nvPicPr>
          <p:cNvPr id="15" name="Picture 14" descr="eucalyptus logo"/>
          <p:cNvPicPr>
            <a:picLocks noChangeAspect="1"/>
          </p:cNvPicPr>
          <p:nvPr/>
        </p:nvPicPr>
        <p:blipFill>
          <a:blip r:embed="rId8"/>
          <a:stretch>
            <a:fillRect/>
          </a:stretch>
        </p:blipFill>
        <p:spPr>
          <a:xfrm>
            <a:off x="5222745" y="5037999"/>
            <a:ext cx="1846923" cy="412479"/>
          </a:xfrm>
          <a:prstGeom prst="rect">
            <a:avLst/>
          </a:prstGeom>
        </p:spPr>
      </p:pic>
      <p:pic>
        <p:nvPicPr>
          <p:cNvPr id="17" name="Picture 16" descr="white-2.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9"/>
              <a:stretch>
                <a:fillRect/>
              </a:stretch>
            </p:blipFill>
          </mc:Choice>
          <mc:Fallback>
            <p:blipFill>
              <a:blip r:embed="rId10"/>
              <a:stretch>
                <a:fillRect/>
              </a:stretch>
            </p:blipFill>
          </mc:Fallback>
        </mc:AlternateContent>
        <p:spPr>
          <a:xfrm>
            <a:off x="2185467" y="4711431"/>
            <a:ext cx="1548167" cy="1161125"/>
          </a:xfrm>
          <a:prstGeom prst="rect">
            <a:avLst/>
          </a:prstGeom>
        </p:spPr>
      </p:pic>
      <p:sp>
        <p:nvSpPr>
          <p:cNvPr id="18" name="TextBox 17"/>
          <p:cNvSpPr txBox="1"/>
          <p:nvPr/>
        </p:nvSpPr>
        <p:spPr>
          <a:xfrm>
            <a:off x="2556942" y="4222630"/>
            <a:ext cx="4390056" cy="461665"/>
          </a:xfrm>
          <a:prstGeom prst="rect">
            <a:avLst/>
          </a:prstGeom>
          <a:noFill/>
        </p:spPr>
        <p:txBody>
          <a:bodyPr wrap="none" rtlCol="0">
            <a:spAutoFit/>
          </a:bodyPr>
          <a:lstStyle/>
          <a:p>
            <a:pPr defTabSz="457200"/>
            <a:r>
              <a:rPr lang="en-US" sz="2400" i="1" dirty="0" smtClean="0">
                <a:solidFill>
                  <a:prstClr val="black"/>
                </a:solidFill>
              </a:rPr>
              <a:t>Configure your own private cloud</a:t>
            </a:r>
            <a:endParaRPr lang="en-US" sz="2400" i="1" dirty="0">
              <a:solidFill>
                <a:prstClr val="black"/>
              </a:solidFill>
            </a:endParaRPr>
          </a:p>
        </p:txBody>
      </p:sp>
      <p:sp>
        <p:nvSpPr>
          <p:cNvPr id="19" name="TextBox 18"/>
          <p:cNvSpPr txBox="1"/>
          <p:nvPr/>
        </p:nvSpPr>
        <p:spPr>
          <a:xfrm>
            <a:off x="1272063" y="1510304"/>
            <a:ext cx="2637473" cy="461665"/>
          </a:xfrm>
          <a:prstGeom prst="rect">
            <a:avLst/>
          </a:prstGeom>
          <a:noFill/>
        </p:spPr>
        <p:txBody>
          <a:bodyPr wrap="none" rtlCol="0">
            <a:spAutoFit/>
          </a:bodyPr>
          <a:lstStyle/>
          <a:p>
            <a:pPr defTabSz="457200"/>
            <a:r>
              <a:rPr lang="en-US" sz="2400" i="1" dirty="0" smtClean="0">
                <a:solidFill>
                  <a:prstClr val="black"/>
                </a:solidFill>
              </a:rPr>
              <a:t>Community clouds</a:t>
            </a:r>
            <a:endParaRPr lang="en-US" sz="2400" i="1" dirty="0">
              <a:solidFill>
                <a:prstClr val="black"/>
              </a:solidFill>
            </a:endParaRPr>
          </a:p>
        </p:txBody>
      </p:sp>
      <p:sp>
        <p:nvSpPr>
          <p:cNvPr id="20" name="TextBox 19"/>
          <p:cNvSpPr txBox="1"/>
          <p:nvPr/>
        </p:nvSpPr>
        <p:spPr>
          <a:xfrm>
            <a:off x="5539263" y="1510304"/>
            <a:ext cx="2689621" cy="461665"/>
          </a:xfrm>
          <a:prstGeom prst="rect">
            <a:avLst/>
          </a:prstGeom>
          <a:noFill/>
        </p:spPr>
        <p:txBody>
          <a:bodyPr wrap="none" rtlCol="0">
            <a:spAutoFit/>
          </a:bodyPr>
          <a:lstStyle/>
          <a:p>
            <a:pPr defTabSz="457200"/>
            <a:r>
              <a:rPr lang="en-US" sz="2400" i="1" dirty="0" smtClean="0">
                <a:solidFill>
                  <a:prstClr val="black"/>
                </a:solidFill>
              </a:rPr>
              <a:t>Commercial clouds</a:t>
            </a:r>
            <a:endParaRPr lang="en-US" sz="2400" i="1" dirty="0">
              <a:solidFill>
                <a:prstClr val="black"/>
              </a:solidFill>
            </a:endParaRPr>
          </a:p>
        </p:txBody>
      </p:sp>
      <p:sp>
        <p:nvSpPr>
          <p:cNvPr id="21" name="TextBox 20"/>
          <p:cNvSpPr txBox="1"/>
          <p:nvPr/>
        </p:nvSpPr>
        <p:spPr>
          <a:xfrm>
            <a:off x="2389248" y="2115264"/>
            <a:ext cx="1845239" cy="369332"/>
          </a:xfrm>
          <a:prstGeom prst="rect">
            <a:avLst/>
          </a:prstGeom>
          <a:noFill/>
        </p:spPr>
        <p:txBody>
          <a:bodyPr wrap="none" rtlCol="0">
            <a:spAutoFit/>
          </a:bodyPr>
          <a:lstStyle/>
          <a:p>
            <a:pPr defTabSz="457200"/>
            <a:r>
              <a:rPr lang="en-US" dirty="0" err="1" smtClean="0">
                <a:solidFill>
                  <a:prstClr val="black"/>
                </a:solidFill>
              </a:rPr>
              <a:t>scienceclouds.org</a:t>
            </a:r>
            <a:endParaRPr lang="en-US" dirty="0">
              <a:solidFill>
                <a:prstClr val="black"/>
              </a:solidFill>
            </a:endParaRPr>
          </a:p>
        </p:txBody>
      </p:sp>
      <p:pic>
        <p:nvPicPr>
          <p:cNvPr id="22" name="Picture 21" descr="rackspace.tiff"/>
          <p:cNvPicPr>
            <a:picLocks noChangeAspect="1"/>
          </p:cNvPicPr>
          <p:nvPr/>
        </p:nvPicPr>
        <p:blipFill>
          <a:blip r:embed="rId11"/>
          <a:stretch>
            <a:fillRect/>
          </a:stretch>
        </p:blipFill>
        <p:spPr>
          <a:xfrm>
            <a:off x="7141275" y="2115264"/>
            <a:ext cx="1567049" cy="680203"/>
          </a:xfrm>
          <a:prstGeom prst="rect">
            <a:avLst/>
          </a:prstGeom>
        </p:spPr>
      </p:pic>
      <p:pic>
        <p:nvPicPr>
          <p:cNvPr id="23" name="Picture 59" descr="msblue"/>
          <p:cNvPicPr>
            <a:picLocks noChangeAspect="1" noChangeArrowheads="1"/>
          </p:cNvPicPr>
          <p:nvPr/>
        </p:nvPicPr>
        <p:blipFill>
          <a:blip r:embed="rId12"/>
          <a:srcRect/>
          <a:stretch>
            <a:fillRect/>
          </a:stretch>
        </p:blipFill>
        <p:spPr bwMode="auto">
          <a:xfrm>
            <a:off x="6441018" y="2758819"/>
            <a:ext cx="1257300" cy="469900"/>
          </a:xfrm>
          <a:prstGeom prst="rect">
            <a:avLst/>
          </a:prstGeom>
          <a:noFill/>
        </p:spPr>
      </p:pic>
    </p:spTree>
    <p:extLst>
      <p:ext uri="{BB962C8B-B14F-4D97-AF65-F5344CB8AC3E}">
        <p14:creationId xmlns:p14="http://schemas.microsoft.com/office/powerpoint/2010/main" val="127770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nodePh="1">
                                  <p:stCondLst>
                                    <p:cond delay="0"/>
                                  </p:stCondLst>
                                  <p:endCondLst>
                                    <p:cond evt="begin" delay="0">
                                      <p:tn val="11"/>
                                    </p:cond>
                                  </p:end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8" grpId="0"/>
      <p:bldP spid="19" grpId="0"/>
      <p:bldP spid="20" grpId="0"/>
      <p:bldP spid="2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err="1" smtClean="0"/>
              <a:t>aaS</a:t>
            </a:r>
            <a:r>
              <a:rPr lang="en-US" dirty="0" smtClean="0"/>
              <a:t> and Roles/Appliances</a:t>
            </a:r>
            <a:endParaRPr lang="en-US" dirty="0"/>
          </a:p>
        </p:txBody>
      </p:sp>
      <p:sp>
        <p:nvSpPr>
          <p:cNvPr id="3" name="Content Placeholder 2"/>
          <p:cNvSpPr>
            <a:spLocks noGrp="1"/>
          </p:cNvSpPr>
          <p:nvPr>
            <p:ph idx="1"/>
          </p:nvPr>
        </p:nvSpPr>
        <p:spPr>
          <a:xfrm>
            <a:off x="0" y="990600"/>
            <a:ext cx="9067800" cy="4525963"/>
          </a:xfrm>
        </p:spPr>
        <p:txBody>
          <a:bodyPr/>
          <a:lstStyle/>
          <a:p>
            <a:r>
              <a:rPr lang="en-US" sz="2800" dirty="0" smtClean="0"/>
              <a:t>Putting capabilities into Images (software for capability plus O/S) is key idea in clouds</a:t>
            </a:r>
          </a:p>
          <a:p>
            <a:pPr lvl="1"/>
            <a:r>
              <a:rPr lang="en-US" sz="2400" dirty="0" smtClean="0"/>
              <a:t>Can do in two different ways: </a:t>
            </a:r>
            <a:r>
              <a:rPr lang="en-US" sz="2400" b="1" dirty="0" err="1" smtClean="0"/>
              <a:t>aaS</a:t>
            </a:r>
            <a:r>
              <a:rPr lang="en-US" sz="2400" dirty="0" smtClean="0"/>
              <a:t> and </a:t>
            </a:r>
            <a:r>
              <a:rPr lang="en-US" sz="2400" b="1" dirty="0" smtClean="0"/>
              <a:t>Appliances </a:t>
            </a:r>
          </a:p>
          <a:p>
            <a:r>
              <a:rPr lang="en-US" sz="2800" dirty="0" smtClean="0"/>
              <a:t>If you package a capability X as a service </a:t>
            </a:r>
            <a:r>
              <a:rPr lang="en-US" sz="2800" b="1" dirty="0" err="1" smtClean="0"/>
              <a:t>XaaS</a:t>
            </a:r>
            <a:r>
              <a:rPr lang="en-US" sz="2800" dirty="0" smtClean="0"/>
              <a:t>, it runs on a separate VM and you interact with messages</a:t>
            </a:r>
          </a:p>
          <a:p>
            <a:pPr lvl="1"/>
            <a:r>
              <a:rPr lang="en-US" sz="2400" b="1" dirty="0" err="1"/>
              <a:t>SQLaaS</a:t>
            </a:r>
            <a:r>
              <a:rPr lang="en-US" sz="2400" dirty="0"/>
              <a:t> offers databases via messages similar to old JDBC </a:t>
            </a:r>
            <a:r>
              <a:rPr lang="en-US" sz="2400" dirty="0" smtClean="0"/>
              <a:t>model</a:t>
            </a:r>
          </a:p>
          <a:p>
            <a:r>
              <a:rPr lang="en-US" sz="2800" dirty="0" smtClean="0"/>
              <a:t>If you build a </a:t>
            </a:r>
            <a:r>
              <a:rPr lang="en-US" sz="2800" b="1" dirty="0" smtClean="0"/>
              <a:t>role</a:t>
            </a:r>
            <a:r>
              <a:rPr lang="en-US" sz="2800" dirty="0" smtClean="0"/>
              <a:t> or </a:t>
            </a:r>
            <a:r>
              <a:rPr lang="en-US" sz="2800" b="1" dirty="0" smtClean="0"/>
              <a:t>appliance</a:t>
            </a:r>
            <a:r>
              <a:rPr lang="en-US" sz="2800" dirty="0" smtClean="0"/>
              <a:t> with X, then X built into VM and you just need to add your own code and run</a:t>
            </a:r>
          </a:p>
          <a:p>
            <a:pPr lvl="1"/>
            <a:r>
              <a:rPr lang="en-US" sz="2400" b="1" dirty="0" smtClean="0"/>
              <a:t>i.e. base images can be customized</a:t>
            </a:r>
          </a:p>
          <a:p>
            <a:pPr lvl="1"/>
            <a:r>
              <a:rPr lang="en-US" sz="2400" b="1" dirty="0" smtClean="0"/>
              <a:t>Generic worker role in Venus-C (Azure) </a:t>
            </a:r>
            <a:r>
              <a:rPr lang="en-US" sz="2400" dirty="0" smtClean="0"/>
              <a:t>builds in I/O and scheduling</a:t>
            </a:r>
          </a:p>
          <a:p>
            <a:r>
              <a:rPr lang="en-US" sz="2800" dirty="0" smtClean="0"/>
              <a:t>I expect a growing number of carefully designed images</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35</a:t>
            </a:fld>
            <a:endParaRPr lang="en-US"/>
          </a:p>
        </p:txBody>
      </p:sp>
    </p:spTree>
    <p:extLst>
      <p:ext uri="{BB962C8B-B14F-4D97-AF65-F5344CB8AC3E}">
        <p14:creationId xmlns:p14="http://schemas.microsoft.com/office/powerpoint/2010/main" val="2675666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23"/>
            <a:ext cx="8229600" cy="806777"/>
          </a:xfrm>
        </p:spPr>
        <p:txBody>
          <a:bodyPr/>
          <a:lstStyle/>
          <a:p>
            <a:r>
              <a:rPr lang="en-US" dirty="0" smtClean="0"/>
              <a:t>What to use in Clouds: Cloud </a:t>
            </a:r>
            <a:r>
              <a:rPr lang="en-US" dirty="0" err="1" smtClean="0"/>
              <a:t>PaaS</a:t>
            </a:r>
            <a:endParaRPr lang="en-US" dirty="0"/>
          </a:p>
        </p:txBody>
      </p:sp>
      <p:sp>
        <p:nvSpPr>
          <p:cNvPr id="3" name="Content Placeholder 2"/>
          <p:cNvSpPr>
            <a:spLocks noGrp="1"/>
          </p:cNvSpPr>
          <p:nvPr>
            <p:ph idx="1"/>
          </p:nvPr>
        </p:nvSpPr>
        <p:spPr>
          <a:xfrm>
            <a:off x="0" y="914400"/>
            <a:ext cx="9144000" cy="5638800"/>
          </a:xfrm>
        </p:spPr>
        <p:txBody>
          <a:bodyPr>
            <a:normAutofit fontScale="85000" lnSpcReduction="20000"/>
          </a:bodyPr>
          <a:lstStyle/>
          <a:p>
            <a:r>
              <a:rPr lang="en-US" sz="2800" dirty="0" smtClean="0"/>
              <a:t>Job Management </a:t>
            </a:r>
          </a:p>
          <a:p>
            <a:pPr lvl="1"/>
            <a:r>
              <a:rPr lang="en-US" sz="2400" b="1" dirty="0"/>
              <a:t>Queues</a:t>
            </a:r>
            <a:r>
              <a:rPr lang="en-US" sz="2400" dirty="0"/>
              <a:t> to manage multiple tasks</a:t>
            </a:r>
          </a:p>
          <a:p>
            <a:pPr lvl="1"/>
            <a:r>
              <a:rPr lang="en-US" sz="2400" b="1" dirty="0"/>
              <a:t>Tables</a:t>
            </a:r>
            <a:r>
              <a:rPr lang="en-US" sz="2400" dirty="0"/>
              <a:t> to track job </a:t>
            </a:r>
            <a:r>
              <a:rPr lang="en-US" sz="2400" dirty="0" smtClean="0"/>
              <a:t>information</a:t>
            </a:r>
          </a:p>
          <a:p>
            <a:pPr lvl="1"/>
            <a:r>
              <a:rPr lang="en-US" sz="2400" b="1" dirty="0"/>
              <a:t>Workflow </a:t>
            </a:r>
            <a:r>
              <a:rPr lang="en-US" sz="2400" dirty="0"/>
              <a:t>to link multiple services (functions</a:t>
            </a:r>
            <a:r>
              <a:rPr lang="en-US" sz="2400" dirty="0" smtClean="0"/>
              <a:t>)</a:t>
            </a:r>
          </a:p>
          <a:p>
            <a:r>
              <a:rPr lang="en-US" sz="2800" dirty="0" smtClean="0"/>
              <a:t>Programming Model</a:t>
            </a:r>
          </a:p>
          <a:p>
            <a:pPr lvl="1"/>
            <a:r>
              <a:rPr lang="en-US" sz="2400" b="1" dirty="0" err="1"/>
              <a:t>MapReduce</a:t>
            </a:r>
            <a:r>
              <a:rPr lang="en-US" sz="2400" dirty="0"/>
              <a:t> and </a:t>
            </a:r>
            <a:r>
              <a:rPr lang="en-US" sz="2400" b="1" dirty="0"/>
              <a:t>Iterative </a:t>
            </a:r>
            <a:r>
              <a:rPr lang="en-US" sz="2400" b="1" dirty="0" err="1"/>
              <a:t>MapReduce</a:t>
            </a:r>
            <a:r>
              <a:rPr lang="en-US" sz="2400" b="1" dirty="0"/>
              <a:t> </a:t>
            </a:r>
            <a:r>
              <a:rPr lang="en-US" sz="2400" dirty="0"/>
              <a:t>to support </a:t>
            </a:r>
            <a:r>
              <a:rPr lang="en-US" sz="2400" dirty="0" smtClean="0"/>
              <a:t>parallelism</a:t>
            </a:r>
            <a:endParaRPr lang="en-US" sz="2400" dirty="0"/>
          </a:p>
          <a:p>
            <a:r>
              <a:rPr lang="en-US" sz="2800" dirty="0" smtClean="0"/>
              <a:t>Data Management</a:t>
            </a:r>
          </a:p>
          <a:p>
            <a:pPr lvl="1"/>
            <a:r>
              <a:rPr lang="en-US" sz="2400" dirty="0"/>
              <a:t>HDFS style </a:t>
            </a:r>
            <a:r>
              <a:rPr lang="en-US" sz="2400" b="1" dirty="0"/>
              <a:t>file system </a:t>
            </a:r>
            <a:r>
              <a:rPr lang="en-US" sz="2400" dirty="0"/>
              <a:t>to collocate data and </a:t>
            </a:r>
            <a:r>
              <a:rPr lang="en-US" sz="2400" dirty="0" smtClean="0"/>
              <a:t>computing</a:t>
            </a:r>
          </a:p>
          <a:p>
            <a:pPr lvl="1"/>
            <a:r>
              <a:rPr lang="en-US" sz="2600" b="1" dirty="0"/>
              <a:t>Data Parallel Languages </a:t>
            </a:r>
            <a:r>
              <a:rPr lang="en-US" sz="2600" dirty="0"/>
              <a:t>like Pig; more successful than HPF</a:t>
            </a:r>
            <a:r>
              <a:rPr lang="en-US" sz="2600" dirty="0" smtClean="0"/>
              <a:t>?</a:t>
            </a:r>
          </a:p>
          <a:p>
            <a:r>
              <a:rPr lang="en-US" sz="2800" dirty="0" smtClean="0"/>
              <a:t>Interaction Management</a:t>
            </a:r>
          </a:p>
          <a:p>
            <a:pPr lvl="1"/>
            <a:r>
              <a:rPr lang="en-US" sz="2400" b="1" dirty="0"/>
              <a:t>Services </a:t>
            </a:r>
            <a:r>
              <a:rPr lang="en-US" sz="2400" dirty="0"/>
              <a:t>for everything</a:t>
            </a:r>
          </a:p>
          <a:p>
            <a:pPr lvl="1"/>
            <a:r>
              <a:rPr lang="en-US" sz="2400" b="1" dirty="0"/>
              <a:t>Portals</a:t>
            </a:r>
            <a:r>
              <a:rPr lang="en-US" sz="2400" dirty="0"/>
              <a:t> as User </a:t>
            </a:r>
            <a:r>
              <a:rPr lang="en-US" sz="2400" dirty="0" smtClean="0"/>
              <a:t>Interface</a:t>
            </a:r>
          </a:p>
          <a:p>
            <a:pPr lvl="1"/>
            <a:r>
              <a:rPr lang="en-US" sz="2400" b="1" dirty="0" smtClean="0"/>
              <a:t>Scripting</a:t>
            </a:r>
            <a:r>
              <a:rPr lang="en-US" sz="2400" dirty="0" smtClean="0"/>
              <a:t> for fast prototyping</a:t>
            </a:r>
          </a:p>
          <a:p>
            <a:pPr lvl="1"/>
            <a:r>
              <a:rPr lang="en-US" sz="2400" b="1" dirty="0"/>
              <a:t>Appliances</a:t>
            </a:r>
            <a:r>
              <a:rPr lang="en-US" sz="2400" dirty="0"/>
              <a:t> and </a:t>
            </a:r>
            <a:r>
              <a:rPr lang="en-US" sz="2400" b="1" dirty="0"/>
              <a:t>Roles</a:t>
            </a:r>
            <a:r>
              <a:rPr lang="en-US" sz="2400" dirty="0"/>
              <a:t> as customized </a:t>
            </a:r>
            <a:r>
              <a:rPr lang="en-US" sz="2400" dirty="0" smtClean="0"/>
              <a:t>images</a:t>
            </a:r>
          </a:p>
          <a:p>
            <a:r>
              <a:rPr lang="en-US" sz="2800" dirty="0" smtClean="0"/>
              <a:t>New Generation Software tools </a:t>
            </a:r>
          </a:p>
          <a:p>
            <a:pPr lvl="1"/>
            <a:r>
              <a:rPr lang="en-US" sz="2400" dirty="0" smtClean="0"/>
              <a:t>like </a:t>
            </a:r>
            <a:r>
              <a:rPr lang="en-US" sz="2400" b="1" dirty="0" smtClean="0"/>
              <a:t>Google App Engine, </a:t>
            </a:r>
            <a:r>
              <a:rPr lang="en-US" sz="2400" b="1" dirty="0" err="1" smtClean="0"/>
              <a:t>memcached</a:t>
            </a:r>
            <a:endParaRPr lang="en-US" sz="2400" b="1"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36</a:t>
            </a:fld>
            <a:endParaRPr lang="en-US"/>
          </a:p>
        </p:txBody>
      </p:sp>
    </p:spTree>
    <p:extLst>
      <p:ext uri="{BB962C8B-B14F-4D97-AF65-F5344CB8AC3E}">
        <p14:creationId xmlns:p14="http://schemas.microsoft.com/office/powerpoint/2010/main" val="24013522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 y="304800"/>
            <a:ext cx="8991600" cy="914400"/>
          </a:xfrm>
        </p:spPr>
        <p:txBody>
          <a:bodyPr/>
          <a:lstStyle/>
          <a:p>
            <a:r>
              <a:rPr lang="en-US" sz="3600" dirty="0" smtClean="0"/>
              <a:t>What to use in Grids and Supercomputers?</a:t>
            </a:r>
            <a:br>
              <a:rPr lang="en-US" sz="3600" dirty="0" smtClean="0"/>
            </a:br>
            <a:r>
              <a:rPr lang="en-US" sz="3600" dirty="0" smtClean="0"/>
              <a:t>HPC (including Grid) </a:t>
            </a:r>
            <a:r>
              <a:rPr lang="en-US" sz="3600" dirty="0" err="1" smtClean="0"/>
              <a:t>PaaS</a:t>
            </a:r>
            <a:endParaRPr lang="en-US" sz="3600" dirty="0"/>
          </a:p>
        </p:txBody>
      </p:sp>
      <p:sp>
        <p:nvSpPr>
          <p:cNvPr id="3" name="Content Placeholder 2"/>
          <p:cNvSpPr>
            <a:spLocks noGrp="1"/>
          </p:cNvSpPr>
          <p:nvPr>
            <p:ph idx="1"/>
          </p:nvPr>
        </p:nvSpPr>
        <p:spPr>
          <a:xfrm>
            <a:off x="0" y="1219200"/>
            <a:ext cx="9144000" cy="5029200"/>
          </a:xfrm>
        </p:spPr>
        <p:txBody>
          <a:bodyPr>
            <a:normAutofit fontScale="85000" lnSpcReduction="10000"/>
          </a:bodyPr>
          <a:lstStyle/>
          <a:p>
            <a:r>
              <a:rPr lang="en-US" sz="2800" b="1" dirty="0" smtClean="0"/>
              <a:t>Job Management</a:t>
            </a:r>
          </a:p>
          <a:p>
            <a:pPr lvl="1"/>
            <a:r>
              <a:rPr lang="en-US" sz="2400" b="1" dirty="0" smtClean="0"/>
              <a:t>Queues, Services Portals</a:t>
            </a:r>
            <a:r>
              <a:rPr lang="en-US" sz="2400" dirty="0" smtClean="0"/>
              <a:t> and </a:t>
            </a:r>
            <a:r>
              <a:rPr lang="en-US" sz="2400" b="1" dirty="0" smtClean="0"/>
              <a:t>Workflow</a:t>
            </a:r>
            <a:r>
              <a:rPr lang="en-US" sz="2400" dirty="0" smtClean="0"/>
              <a:t> as in clouds</a:t>
            </a:r>
          </a:p>
          <a:p>
            <a:r>
              <a:rPr lang="en-US" sz="2800" b="1" dirty="0" smtClean="0"/>
              <a:t>Programming Model</a:t>
            </a:r>
          </a:p>
          <a:p>
            <a:pPr lvl="1"/>
            <a:r>
              <a:rPr lang="en-US" sz="2400" b="1" dirty="0" smtClean="0"/>
              <a:t>MPI </a:t>
            </a:r>
            <a:r>
              <a:rPr lang="en-US" sz="2400" dirty="0" smtClean="0"/>
              <a:t>and </a:t>
            </a:r>
            <a:r>
              <a:rPr lang="en-US" sz="2400" b="1" dirty="0" smtClean="0"/>
              <a:t>GPU/multicore threaded</a:t>
            </a:r>
            <a:r>
              <a:rPr lang="en-US" sz="2400" dirty="0" smtClean="0"/>
              <a:t> parallelism</a:t>
            </a:r>
          </a:p>
          <a:p>
            <a:pPr lvl="1"/>
            <a:r>
              <a:rPr lang="en-US" sz="2400" b="1" dirty="0"/>
              <a:t>Wonderful libraries </a:t>
            </a:r>
            <a:r>
              <a:rPr lang="en-US" sz="2400" dirty="0"/>
              <a:t>supporting parallel linear algebra, particle evolution, partial differential equation </a:t>
            </a:r>
            <a:r>
              <a:rPr lang="en-US" sz="2400" dirty="0" smtClean="0"/>
              <a:t>solution</a:t>
            </a:r>
            <a:endParaRPr lang="en-US" sz="2800" b="1" dirty="0" smtClean="0"/>
          </a:p>
          <a:p>
            <a:r>
              <a:rPr lang="en-US" sz="2800" b="1" dirty="0" smtClean="0"/>
              <a:t>Data Management</a:t>
            </a:r>
          </a:p>
          <a:p>
            <a:pPr lvl="1"/>
            <a:r>
              <a:rPr lang="en-US" sz="2400" b="1" dirty="0" err="1" smtClean="0"/>
              <a:t>GridFTP</a:t>
            </a:r>
            <a:r>
              <a:rPr lang="en-US" sz="2400" b="1" dirty="0" smtClean="0"/>
              <a:t> </a:t>
            </a:r>
            <a:r>
              <a:rPr lang="en-US" sz="2400" dirty="0" smtClean="0"/>
              <a:t>and high speed networking</a:t>
            </a:r>
          </a:p>
          <a:p>
            <a:pPr lvl="1"/>
            <a:r>
              <a:rPr lang="en-US" sz="2400" b="1" dirty="0"/>
              <a:t>Parallel I/O </a:t>
            </a:r>
            <a:r>
              <a:rPr lang="en-US" sz="2400" dirty="0"/>
              <a:t>for high performance in an </a:t>
            </a:r>
            <a:r>
              <a:rPr lang="en-US" sz="2400" dirty="0" smtClean="0"/>
              <a:t>application</a:t>
            </a:r>
          </a:p>
          <a:p>
            <a:pPr lvl="1"/>
            <a:r>
              <a:rPr lang="en-US" sz="2400" b="1" dirty="0"/>
              <a:t>Wide area File System </a:t>
            </a:r>
            <a:r>
              <a:rPr lang="en-US" sz="2400" dirty="0"/>
              <a:t>(e.g. </a:t>
            </a:r>
            <a:r>
              <a:rPr lang="en-US" sz="2400" dirty="0" err="1"/>
              <a:t>Lustre</a:t>
            </a:r>
            <a:r>
              <a:rPr lang="en-US" sz="2400" dirty="0"/>
              <a:t>) supporting file </a:t>
            </a:r>
            <a:r>
              <a:rPr lang="en-US" sz="2400" dirty="0" smtClean="0"/>
              <a:t>sharing</a:t>
            </a:r>
          </a:p>
          <a:p>
            <a:r>
              <a:rPr lang="en-US" sz="2800" b="1" dirty="0" smtClean="0"/>
              <a:t>Interaction Management and Tools</a:t>
            </a:r>
          </a:p>
          <a:p>
            <a:pPr lvl="1"/>
            <a:r>
              <a:rPr lang="en-US" sz="2400" b="1" dirty="0" smtClean="0"/>
              <a:t>Globus, Condor, SAGA, Unicore, Genesis </a:t>
            </a:r>
            <a:r>
              <a:rPr lang="en-US" sz="2400" dirty="0" smtClean="0"/>
              <a:t>for Grids</a:t>
            </a:r>
          </a:p>
          <a:p>
            <a:pPr lvl="1"/>
            <a:r>
              <a:rPr lang="en-US" sz="2400" dirty="0" smtClean="0"/>
              <a:t>Scientific </a:t>
            </a:r>
            <a:r>
              <a:rPr lang="en-US" sz="2400" b="1" dirty="0" smtClean="0"/>
              <a:t>Visualization</a:t>
            </a:r>
          </a:p>
          <a:p>
            <a:r>
              <a:rPr lang="en-US" sz="2800" b="1" dirty="0" smtClean="0">
                <a:solidFill>
                  <a:srgbClr val="FF0000"/>
                </a:solidFill>
              </a:rPr>
              <a:t>Let’s unify Cloud and HPC </a:t>
            </a:r>
            <a:r>
              <a:rPr lang="en-US" sz="2800" b="1" dirty="0" err="1" smtClean="0">
                <a:solidFill>
                  <a:srgbClr val="FF0000"/>
                </a:solidFill>
              </a:rPr>
              <a:t>PaaS</a:t>
            </a:r>
            <a:r>
              <a:rPr lang="en-US" sz="2800" b="1" dirty="0" smtClean="0">
                <a:solidFill>
                  <a:srgbClr val="FF0000"/>
                </a:solidFill>
              </a:rPr>
              <a:t> and add Computer Science </a:t>
            </a:r>
            <a:r>
              <a:rPr lang="en-US" sz="2800" b="1" dirty="0" err="1" smtClean="0">
                <a:solidFill>
                  <a:srgbClr val="FF0000"/>
                </a:solidFill>
              </a:rPr>
              <a:t>PaaS</a:t>
            </a:r>
            <a:r>
              <a:rPr lang="en-US" sz="2800" dirty="0" smtClean="0">
                <a:solidFill>
                  <a:srgbClr val="FF0000"/>
                </a:solidFill>
              </a:rPr>
              <a:t>?</a:t>
            </a:r>
            <a:endParaRPr lang="en-US" sz="2800" dirty="0">
              <a:solidFill>
                <a:srgbClr val="FF0000"/>
              </a:solidFill>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37</a:t>
            </a:fld>
            <a:endParaRPr lang="en-US"/>
          </a:p>
        </p:txBody>
      </p:sp>
    </p:spTree>
    <p:extLst>
      <p:ext uri="{BB962C8B-B14F-4D97-AF65-F5344CB8AC3E}">
        <p14:creationId xmlns:p14="http://schemas.microsoft.com/office/powerpoint/2010/main" val="3159142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578"/>
            <a:ext cx="8229600" cy="891822"/>
          </a:xfrm>
        </p:spPr>
        <p:txBody>
          <a:bodyPr/>
          <a:lstStyle/>
          <a:p>
            <a:r>
              <a:rPr lang="en-US" dirty="0" smtClean="0"/>
              <a:t>Computer Science </a:t>
            </a:r>
            <a:r>
              <a:rPr lang="en-US" dirty="0" err="1" smtClean="0"/>
              <a:t>PaaS</a:t>
            </a:r>
            <a:endParaRPr lang="en-US" dirty="0"/>
          </a:p>
        </p:txBody>
      </p:sp>
      <p:sp>
        <p:nvSpPr>
          <p:cNvPr id="3" name="Content Placeholder 2"/>
          <p:cNvSpPr>
            <a:spLocks noGrp="1"/>
          </p:cNvSpPr>
          <p:nvPr>
            <p:ph idx="1"/>
          </p:nvPr>
        </p:nvSpPr>
        <p:spPr>
          <a:xfrm>
            <a:off x="152400" y="762000"/>
            <a:ext cx="8839200" cy="5257800"/>
          </a:xfrm>
        </p:spPr>
        <p:txBody>
          <a:bodyPr/>
          <a:lstStyle/>
          <a:p>
            <a:r>
              <a:rPr lang="en-US" dirty="0" smtClean="0"/>
              <a:t>Tools to support Compiler Development</a:t>
            </a:r>
          </a:p>
          <a:p>
            <a:r>
              <a:rPr lang="en-US" dirty="0" smtClean="0"/>
              <a:t>Performance tools at several levels</a:t>
            </a:r>
          </a:p>
          <a:p>
            <a:r>
              <a:rPr lang="en-US" dirty="0" smtClean="0"/>
              <a:t>Components of Software Stacks</a:t>
            </a:r>
          </a:p>
          <a:p>
            <a:r>
              <a:rPr lang="en-US" dirty="0" smtClean="0"/>
              <a:t>Experimental language Support</a:t>
            </a:r>
          </a:p>
          <a:p>
            <a:r>
              <a:rPr lang="en-US" dirty="0" smtClean="0"/>
              <a:t>Messaging Middleware (Pub-Sub)</a:t>
            </a:r>
          </a:p>
          <a:p>
            <a:r>
              <a:rPr lang="en-US" dirty="0" smtClean="0"/>
              <a:t>Semantic Web and Database tools</a:t>
            </a:r>
          </a:p>
          <a:p>
            <a:r>
              <a:rPr lang="en-US" dirty="0" smtClean="0"/>
              <a:t>Simulators</a:t>
            </a:r>
          </a:p>
          <a:p>
            <a:r>
              <a:rPr lang="en-US" dirty="0" smtClean="0"/>
              <a:t>System Development Environments</a:t>
            </a:r>
          </a:p>
          <a:p>
            <a:r>
              <a:rPr lang="en-US" dirty="0" smtClean="0"/>
              <a:t>Open Source Software from Linux to Apache</a:t>
            </a:r>
          </a:p>
          <a:p>
            <a:pPr marL="0" indent="0">
              <a:buNone/>
            </a:pPr>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38</a:t>
            </a:fld>
            <a:endParaRPr lang="en-US"/>
          </a:p>
        </p:txBody>
      </p:sp>
    </p:spTree>
    <p:extLst>
      <p:ext uri="{BB962C8B-B14F-4D97-AF65-F5344CB8AC3E}">
        <p14:creationId xmlns:p14="http://schemas.microsoft.com/office/powerpoint/2010/main" val="23223360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1752600"/>
            <a:ext cx="8252644" cy="584775"/>
          </a:xfrm>
          <a:prstGeom prst="rect">
            <a:avLst/>
          </a:prstGeom>
          <a:solidFill>
            <a:schemeClr val="tx1"/>
          </a:solidFill>
        </p:spPr>
        <p:txBody>
          <a:bodyPr wrap="none" rtlCol="0">
            <a:spAutoFit/>
          </a:bodyPr>
          <a:lstStyle/>
          <a:p>
            <a:r>
              <a:rPr lang="en-US" sz="3200" b="1" dirty="0" smtClean="0">
                <a:ln w="1905"/>
                <a:solidFill>
                  <a:prstClr val="white"/>
                </a:solidFill>
                <a:effectLst>
                  <a:innerShdw blurRad="69850" dist="43180" dir="5400000">
                    <a:srgbClr val="000000">
                      <a:alpha val="65000"/>
                    </a:srgbClr>
                  </a:innerShdw>
                </a:effectLst>
              </a:rPr>
              <a:t>Components of a Scientific Computing Platform</a:t>
            </a:r>
            <a:endParaRPr lang="en-US" sz="3200" b="1" dirty="0">
              <a:ln w="1905"/>
              <a:solidFill>
                <a:prstClr val="white"/>
              </a:solidFill>
              <a:effectLst>
                <a:innerShdw blurRad="69850" dist="43180" dir="5400000">
                  <a:srgbClr val="000000">
                    <a:alpha val="65000"/>
                  </a:srgbClr>
                </a:innerShdw>
              </a:effectLst>
            </a:endParaRPr>
          </a:p>
        </p:txBody>
      </p:sp>
      <p:graphicFrame>
        <p:nvGraphicFramePr>
          <p:cNvPr id="4" name="Table 3"/>
          <p:cNvGraphicFramePr>
            <a:graphicFrameLocks noGrp="1"/>
          </p:cNvGraphicFramePr>
          <p:nvPr>
            <p:extLst>
              <p:ext uri="{D42A27DB-BD31-4B8C-83A1-F6EECF244321}">
                <p14:modId xmlns:p14="http://schemas.microsoft.com/office/powerpoint/2010/main" val="2868984465"/>
              </p:ext>
            </p:extLst>
          </p:nvPr>
        </p:nvGraphicFramePr>
        <p:xfrm>
          <a:off x="0" y="174847"/>
          <a:ext cx="9144000" cy="6487667"/>
        </p:xfrm>
        <a:graphic>
          <a:graphicData uri="http://schemas.openxmlformats.org/drawingml/2006/table">
            <a:tbl>
              <a:tblPr/>
              <a:tblGrid>
                <a:gridCol w="9144000"/>
              </a:tblGrid>
              <a:tr h="380999">
                <a:tc>
                  <a:txBody>
                    <a:bodyPr/>
                    <a:lstStyle/>
                    <a:p>
                      <a:pPr marL="0" marR="0" algn="just">
                        <a:lnSpc>
                          <a:spcPct val="115000"/>
                        </a:lnSpc>
                        <a:spcBef>
                          <a:spcPts val="0"/>
                        </a:spcBef>
                        <a:spcAft>
                          <a:spcPts val="0"/>
                        </a:spcAft>
                      </a:pPr>
                      <a:r>
                        <a:rPr lang="en-US" sz="1800" b="1" dirty="0">
                          <a:solidFill>
                            <a:srgbClr val="FF0000"/>
                          </a:solidFill>
                          <a:latin typeface="Calibri"/>
                          <a:ea typeface="Calibri"/>
                          <a:cs typeface="Times New Roman"/>
                        </a:rPr>
                        <a:t>Authentication and Authorization:</a:t>
                      </a:r>
                      <a:r>
                        <a:rPr lang="en-US" sz="1800" dirty="0">
                          <a:solidFill>
                            <a:srgbClr val="FF0000"/>
                          </a:solidFill>
                          <a:latin typeface="Calibri"/>
                          <a:ea typeface="Calibri"/>
                          <a:cs typeface="Times New Roman"/>
                        </a:rPr>
                        <a:t> </a:t>
                      </a:r>
                      <a:r>
                        <a:rPr lang="en-US" sz="1800" dirty="0">
                          <a:latin typeface="Calibri"/>
                          <a:ea typeface="Calibri"/>
                          <a:cs typeface="Times New Roman"/>
                        </a:rPr>
                        <a:t>Provide single sign in </a:t>
                      </a:r>
                      <a:r>
                        <a:rPr lang="en-US" sz="1800" dirty="0" smtClean="0">
                          <a:latin typeface="Calibri"/>
                          <a:ea typeface="Calibri"/>
                          <a:cs typeface="Times New Roman"/>
                        </a:rPr>
                        <a:t>to</a:t>
                      </a:r>
                      <a:r>
                        <a:rPr lang="en-US" sz="1800" baseline="0" dirty="0" smtClean="0">
                          <a:latin typeface="Calibri"/>
                          <a:ea typeface="Calibri"/>
                          <a:cs typeface="Times New Roman"/>
                        </a:rPr>
                        <a:t> All system architectures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04800">
                <a:tc>
                  <a:txBody>
                    <a:bodyPr/>
                    <a:lstStyle/>
                    <a:p>
                      <a:pPr marL="0" marR="0">
                        <a:lnSpc>
                          <a:spcPct val="115000"/>
                        </a:lnSpc>
                        <a:spcBef>
                          <a:spcPts val="0"/>
                        </a:spcBef>
                        <a:spcAft>
                          <a:spcPts val="0"/>
                        </a:spcAft>
                      </a:pPr>
                      <a:r>
                        <a:rPr lang="en-US" sz="1800" b="1" dirty="0" smtClean="0">
                          <a:solidFill>
                            <a:srgbClr val="FF0000"/>
                          </a:solidFill>
                          <a:latin typeface="Calibri"/>
                          <a:ea typeface="Calibri"/>
                          <a:cs typeface="Times New Roman"/>
                        </a:rPr>
                        <a:t>Workflow:</a:t>
                      </a:r>
                      <a:r>
                        <a:rPr lang="en-US" sz="1800" dirty="0" smtClean="0">
                          <a:solidFill>
                            <a:srgbClr val="FF0000"/>
                          </a:solidFill>
                          <a:latin typeface="Calibri"/>
                          <a:ea typeface="Calibri"/>
                          <a:cs typeface="Times New Roman"/>
                        </a:rPr>
                        <a:t> </a:t>
                      </a:r>
                      <a:r>
                        <a:rPr lang="en-US" sz="1800" dirty="0" smtClean="0">
                          <a:latin typeface="Calibri"/>
                          <a:ea typeface="Calibri"/>
                          <a:cs typeface="Times New Roman"/>
                        </a:rPr>
                        <a:t>Support workflows that link job components between Grids and Clouds.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59664">
                <a:tc>
                  <a:txBody>
                    <a:bodyPr/>
                    <a:lstStyle/>
                    <a:p>
                      <a:pPr marL="0" marR="0">
                        <a:lnSpc>
                          <a:spcPct val="115000"/>
                        </a:lnSpc>
                        <a:spcBef>
                          <a:spcPts val="0"/>
                        </a:spcBef>
                        <a:spcAft>
                          <a:spcPts val="0"/>
                        </a:spcAft>
                      </a:pPr>
                      <a:r>
                        <a:rPr lang="en-US" sz="1800" b="1" dirty="0" smtClean="0">
                          <a:solidFill>
                            <a:srgbClr val="FF0000"/>
                          </a:solidFill>
                          <a:latin typeface="Calibri"/>
                          <a:ea typeface="Calibri"/>
                          <a:cs typeface="Times New Roman"/>
                        </a:rPr>
                        <a:t>Provenance: </a:t>
                      </a:r>
                      <a:r>
                        <a:rPr lang="en-US" sz="1800" dirty="0" smtClean="0">
                          <a:latin typeface="Calibri"/>
                          <a:ea typeface="Calibri"/>
                          <a:cs typeface="Times New Roman"/>
                        </a:rPr>
                        <a:t>Continues</a:t>
                      </a:r>
                      <a:r>
                        <a:rPr lang="en-US" sz="1800" baseline="0" dirty="0" smtClean="0">
                          <a:latin typeface="Calibri"/>
                          <a:ea typeface="Calibri"/>
                          <a:cs typeface="Times New Roman"/>
                        </a:rPr>
                        <a:t> to be critical to record all processing and data sources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Data Transport:</a:t>
                      </a:r>
                      <a:r>
                        <a:rPr lang="en-US" sz="1800" dirty="0">
                          <a:solidFill>
                            <a:srgbClr val="FF0000"/>
                          </a:solidFill>
                          <a:latin typeface="Calibri"/>
                          <a:ea typeface="Calibri"/>
                          <a:cs typeface="Times New Roman"/>
                        </a:rPr>
                        <a:t> </a:t>
                      </a:r>
                      <a:r>
                        <a:rPr lang="en-US" sz="1800" dirty="0">
                          <a:latin typeface="Calibri"/>
                          <a:ea typeface="Calibri"/>
                          <a:cs typeface="Times New Roman"/>
                        </a:rPr>
                        <a:t>Transport data between job components </a:t>
                      </a:r>
                      <a:r>
                        <a:rPr lang="en-US" sz="1800" dirty="0" smtClean="0">
                          <a:latin typeface="Calibri"/>
                          <a:ea typeface="Calibri"/>
                          <a:cs typeface="Times New Roman"/>
                        </a:rPr>
                        <a:t>on</a:t>
                      </a:r>
                      <a:r>
                        <a:rPr lang="en-US" sz="1800" baseline="0" dirty="0" smtClean="0">
                          <a:latin typeface="Calibri"/>
                          <a:ea typeface="Calibri"/>
                          <a:cs typeface="Times New Roman"/>
                        </a:rPr>
                        <a:t> </a:t>
                      </a:r>
                      <a:r>
                        <a:rPr lang="en-US" sz="1800" dirty="0" smtClean="0">
                          <a:latin typeface="Calibri"/>
                          <a:ea typeface="Calibri"/>
                          <a:cs typeface="Times New Roman"/>
                        </a:rPr>
                        <a:t>Grids </a:t>
                      </a:r>
                      <a:r>
                        <a:rPr lang="en-US" sz="1800" dirty="0">
                          <a:latin typeface="Calibri"/>
                          <a:ea typeface="Calibri"/>
                          <a:cs typeface="Times New Roman"/>
                        </a:rPr>
                        <a:t>and Commercial Clouds respecting custom storage </a:t>
                      </a:r>
                      <a:r>
                        <a:rPr lang="en-US" sz="1800" dirty="0" smtClean="0">
                          <a:latin typeface="Calibri"/>
                          <a:ea typeface="Calibri"/>
                          <a:cs typeface="Times New Roman"/>
                        </a:rPr>
                        <a:t>patterns like Lustre v HDFS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Program Library: </a:t>
                      </a:r>
                      <a:r>
                        <a:rPr lang="en-US" sz="1800" dirty="0">
                          <a:latin typeface="Calibri"/>
                          <a:ea typeface="Calibri"/>
                          <a:cs typeface="Times New Roman"/>
                        </a:rPr>
                        <a:t>Store Images and other Program </a:t>
                      </a:r>
                      <a:r>
                        <a:rPr lang="en-US" sz="1800" dirty="0" smtClean="0">
                          <a:latin typeface="Calibri"/>
                          <a:ea typeface="Calibri"/>
                          <a:cs typeface="Times New Roman"/>
                        </a:rPr>
                        <a:t>material</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Blob: </a:t>
                      </a:r>
                      <a:r>
                        <a:rPr lang="en-US" sz="1800" dirty="0">
                          <a:latin typeface="Calibri"/>
                          <a:ea typeface="Calibri"/>
                          <a:cs typeface="Times New Roman"/>
                        </a:rPr>
                        <a:t>Basic storage concept similar to Azure Blob or Amazon S3</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DPFS Data Parallel File System: </a:t>
                      </a:r>
                      <a:r>
                        <a:rPr lang="en-US" sz="1800" dirty="0">
                          <a:latin typeface="Calibri"/>
                          <a:ea typeface="Calibri"/>
                          <a:cs typeface="Times New Roman"/>
                        </a:rPr>
                        <a:t>Support of file systems like Google (MapReduce), HDFS (Hadoop) or Cosmos (dryad) with compute-data affinity optimized for data processing</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Table: </a:t>
                      </a:r>
                      <a:r>
                        <a:rPr lang="en-US" sz="1800" dirty="0">
                          <a:latin typeface="Calibri"/>
                          <a:ea typeface="Calibri"/>
                          <a:cs typeface="Times New Roman"/>
                        </a:rPr>
                        <a:t>Support of Table Data structures modeled on  Apache </a:t>
                      </a:r>
                      <a:r>
                        <a:rPr lang="en-US" sz="1800" dirty="0" err="1" smtClean="0">
                          <a:latin typeface="Calibri"/>
                          <a:ea typeface="Calibri"/>
                          <a:cs typeface="Times New Roman"/>
                        </a:rPr>
                        <a:t>Hbase</a:t>
                      </a:r>
                      <a:r>
                        <a:rPr lang="en-US" sz="1800" dirty="0" smtClean="0">
                          <a:latin typeface="Calibri"/>
                          <a:ea typeface="Calibri"/>
                          <a:cs typeface="Times New Roman"/>
                        </a:rPr>
                        <a:t>/</a:t>
                      </a:r>
                      <a:r>
                        <a:rPr lang="en-US" sz="1800" dirty="0" err="1" smtClean="0">
                          <a:latin typeface="Calibri"/>
                          <a:ea typeface="Calibri"/>
                          <a:cs typeface="Times New Roman"/>
                        </a:rPr>
                        <a:t>CouchDB</a:t>
                      </a:r>
                      <a:r>
                        <a:rPr lang="en-US" sz="1800" dirty="0" smtClean="0">
                          <a:latin typeface="Calibri"/>
                          <a:ea typeface="Calibri"/>
                          <a:cs typeface="Times New Roman"/>
                        </a:rPr>
                        <a:t> </a:t>
                      </a:r>
                      <a:r>
                        <a:rPr lang="en-US" sz="1800" dirty="0">
                          <a:latin typeface="Calibri"/>
                          <a:ea typeface="Calibri"/>
                          <a:cs typeface="Times New Roman"/>
                        </a:rPr>
                        <a:t>or Amazon SimpleDB/Azure </a:t>
                      </a:r>
                      <a:r>
                        <a:rPr lang="en-US" sz="1800" dirty="0" smtClean="0">
                          <a:latin typeface="Calibri"/>
                          <a:ea typeface="Calibri"/>
                          <a:cs typeface="Times New Roman"/>
                        </a:rPr>
                        <a:t>Table. There is “Big” and “Little” tables – generally NOSQL</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SQL: </a:t>
                      </a:r>
                      <a:r>
                        <a:rPr lang="en-US" sz="1800" dirty="0">
                          <a:latin typeface="Calibri"/>
                          <a:ea typeface="Calibri"/>
                          <a:cs typeface="Times New Roman"/>
                        </a:rPr>
                        <a:t>Relational Database</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31172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Queues: </a:t>
                      </a:r>
                      <a:r>
                        <a:rPr lang="en-US" sz="1800" dirty="0">
                          <a:latin typeface="Calibri"/>
                          <a:ea typeface="Calibri"/>
                          <a:cs typeface="Times New Roman"/>
                        </a:rPr>
                        <a:t>Publish Subscribe based queuing system</a:t>
                      </a: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Worker Role: </a:t>
                      </a:r>
                      <a:r>
                        <a:rPr lang="en-US" sz="1800" dirty="0">
                          <a:latin typeface="Calibri"/>
                          <a:ea typeface="Calibri"/>
                          <a:cs typeface="Times New Roman"/>
                        </a:rPr>
                        <a:t>This concept is implicitly used in both Amazon and TeraGrid but was </a:t>
                      </a:r>
                      <a:r>
                        <a:rPr lang="en-US" sz="1800" dirty="0" smtClean="0">
                          <a:latin typeface="Calibri"/>
                          <a:ea typeface="Calibri"/>
                          <a:cs typeface="Times New Roman"/>
                        </a:rPr>
                        <a:t>(first) </a:t>
                      </a:r>
                      <a:r>
                        <a:rPr lang="en-US" sz="1800" dirty="0">
                          <a:latin typeface="Calibri"/>
                          <a:ea typeface="Calibri"/>
                          <a:cs typeface="Times New Roman"/>
                        </a:rPr>
                        <a:t>introduced as a high level construct by </a:t>
                      </a:r>
                      <a:r>
                        <a:rPr lang="en-US" sz="1800" dirty="0" smtClean="0">
                          <a:latin typeface="Calibri"/>
                          <a:ea typeface="Calibri"/>
                          <a:cs typeface="Times New Roman"/>
                        </a:rPr>
                        <a:t>Azure. Naturally support </a:t>
                      </a:r>
                      <a:r>
                        <a:rPr lang="en-US" sz="1800" b="1" dirty="0" smtClean="0">
                          <a:solidFill>
                            <a:srgbClr val="FF0000"/>
                          </a:solidFill>
                          <a:latin typeface="Calibri"/>
                          <a:ea typeface="Calibri"/>
                          <a:cs typeface="Times New Roman"/>
                        </a:rPr>
                        <a:t>Elastic Utility Computing</a:t>
                      </a:r>
                      <a:endParaRPr lang="en-US" sz="1800" b="1" dirty="0">
                        <a:solidFill>
                          <a:srgbClr val="FF0000"/>
                        </a:solidFill>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MapReduce: </a:t>
                      </a:r>
                      <a:r>
                        <a:rPr lang="en-US" sz="1800" dirty="0">
                          <a:latin typeface="Calibri"/>
                          <a:ea typeface="Calibri"/>
                          <a:cs typeface="Times New Roman"/>
                        </a:rPr>
                        <a:t>Support MapReduce Programming model including Hadoop on Linux, Dryad on Windows HPCS and Twister on Windows and </a:t>
                      </a:r>
                      <a:r>
                        <a:rPr lang="en-US" sz="1800" dirty="0" smtClean="0">
                          <a:latin typeface="Calibri"/>
                          <a:ea typeface="Calibri"/>
                          <a:cs typeface="Times New Roman"/>
                        </a:rPr>
                        <a:t>Linux. Need</a:t>
                      </a:r>
                      <a:r>
                        <a:rPr lang="en-US" sz="1800" baseline="0" dirty="0" smtClean="0">
                          <a:latin typeface="Calibri"/>
                          <a:ea typeface="Calibri"/>
                          <a:cs typeface="Times New Roman"/>
                        </a:rPr>
                        <a:t> Iteration for Datamining</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384048">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Software as a Service: </a:t>
                      </a:r>
                      <a:r>
                        <a:rPr lang="en-US" sz="1800" dirty="0">
                          <a:latin typeface="Calibri"/>
                          <a:ea typeface="Calibri"/>
                          <a:cs typeface="Times New Roman"/>
                        </a:rPr>
                        <a:t>This concept is shared between Clouds and </a:t>
                      </a:r>
                      <a:r>
                        <a:rPr lang="en-US" sz="1800" dirty="0" smtClean="0">
                          <a:latin typeface="Calibri"/>
                          <a:ea typeface="Calibri"/>
                          <a:cs typeface="Times New Roman"/>
                        </a:rPr>
                        <a:t>Grids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623454">
                <a:tc>
                  <a:txBody>
                    <a:bodyPr/>
                    <a:lstStyle/>
                    <a:p>
                      <a:pPr marL="0" marR="0">
                        <a:lnSpc>
                          <a:spcPct val="115000"/>
                        </a:lnSpc>
                        <a:spcBef>
                          <a:spcPts val="0"/>
                        </a:spcBef>
                        <a:spcAft>
                          <a:spcPts val="0"/>
                        </a:spcAft>
                      </a:pPr>
                      <a:r>
                        <a:rPr lang="en-US" sz="1800" b="1" dirty="0">
                          <a:solidFill>
                            <a:srgbClr val="FF0000"/>
                          </a:solidFill>
                          <a:latin typeface="Calibri"/>
                          <a:ea typeface="Calibri"/>
                          <a:cs typeface="Times New Roman"/>
                        </a:rPr>
                        <a:t>Web Role: </a:t>
                      </a:r>
                      <a:r>
                        <a:rPr lang="en-US" sz="1800" dirty="0">
                          <a:latin typeface="Calibri"/>
                          <a:ea typeface="Calibri"/>
                          <a:cs typeface="Times New Roman"/>
                        </a:rPr>
                        <a:t>This is used in Azure to describe </a:t>
                      </a:r>
                      <a:r>
                        <a:rPr lang="en-US" sz="1800" dirty="0" smtClean="0">
                          <a:latin typeface="Calibri"/>
                          <a:ea typeface="Calibri"/>
                          <a:cs typeface="Times New Roman"/>
                        </a:rPr>
                        <a:t>user interface and </a:t>
                      </a:r>
                      <a:r>
                        <a:rPr lang="en-US" sz="1800" dirty="0">
                          <a:latin typeface="Calibri"/>
                          <a:ea typeface="Calibri"/>
                          <a:cs typeface="Times New Roman"/>
                        </a:rPr>
                        <a:t>can be supported </a:t>
                      </a:r>
                      <a:r>
                        <a:rPr lang="en-US" sz="1800" dirty="0" smtClean="0">
                          <a:latin typeface="Calibri"/>
                          <a:ea typeface="Calibri"/>
                          <a:cs typeface="Times New Roman"/>
                        </a:rPr>
                        <a:t>by</a:t>
                      </a:r>
                      <a:r>
                        <a:rPr lang="en-US" sz="1800" baseline="0" dirty="0" smtClean="0">
                          <a:latin typeface="Calibri"/>
                          <a:ea typeface="Calibri"/>
                          <a:cs typeface="Times New Roman"/>
                        </a:rPr>
                        <a:t> portals in Grid or HPC systems</a:t>
                      </a:r>
                      <a:endParaRPr lang="en-US" sz="1800" dirty="0">
                        <a:latin typeface="Calibri"/>
                        <a:ea typeface="Calibri"/>
                        <a:cs typeface="Times New Roman"/>
                      </a:endParaRPr>
                    </a:p>
                  </a:txBody>
                  <a:tcPr marL="65713" marR="6571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415448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86"/>
            <a:ext cx="8229600" cy="805314"/>
          </a:xfrm>
        </p:spPr>
        <p:txBody>
          <a:bodyPr/>
          <a:lstStyle/>
          <a:p>
            <a:r>
              <a:rPr lang="en-US" dirty="0" smtClean="0"/>
              <a:t>Topics Covered in Summer School</a:t>
            </a:r>
            <a:endParaRPr lang="en-US" dirty="0"/>
          </a:p>
        </p:txBody>
      </p:sp>
      <p:sp>
        <p:nvSpPr>
          <p:cNvPr id="3" name="Content Placeholder 2"/>
          <p:cNvSpPr>
            <a:spLocks noGrp="1"/>
          </p:cNvSpPr>
          <p:nvPr>
            <p:ph idx="1"/>
          </p:nvPr>
        </p:nvSpPr>
        <p:spPr>
          <a:xfrm>
            <a:off x="0" y="685800"/>
            <a:ext cx="9144000" cy="4525963"/>
          </a:xfrm>
        </p:spPr>
        <p:txBody>
          <a:bodyPr/>
          <a:lstStyle/>
          <a:p>
            <a:r>
              <a:rPr lang="en-US" sz="2300" dirty="0" smtClean="0"/>
              <a:t>Several </a:t>
            </a:r>
            <a:r>
              <a:rPr lang="en-US" sz="2300" b="1" dirty="0" smtClean="0"/>
              <a:t>Applications</a:t>
            </a:r>
            <a:r>
              <a:rPr lang="en-US" sz="2300" dirty="0" smtClean="0"/>
              <a:t> with 3 talks on Life Sciences and talks on experiences with HPC on the cloud and use of specific technologies  in particular applications</a:t>
            </a:r>
          </a:p>
          <a:p>
            <a:r>
              <a:rPr lang="en-US" sz="2300" b="1" dirty="0" smtClean="0"/>
              <a:t>Virtual Machine </a:t>
            </a:r>
            <a:r>
              <a:rPr lang="en-US" sz="2300" dirty="0" smtClean="0"/>
              <a:t>management: Nimbus, Eucalyptus, OpenStack</a:t>
            </a:r>
          </a:p>
          <a:p>
            <a:r>
              <a:rPr lang="en-US" sz="2300" b="1" dirty="0" smtClean="0"/>
              <a:t>Amazon</a:t>
            </a:r>
            <a:r>
              <a:rPr lang="en-US" sz="2300" dirty="0" smtClean="0"/>
              <a:t> and </a:t>
            </a:r>
            <a:r>
              <a:rPr lang="en-US" sz="2300" b="1" dirty="0" smtClean="0"/>
              <a:t>Azure</a:t>
            </a:r>
            <a:r>
              <a:rPr lang="en-US" sz="2300" dirty="0" smtClean="0"/>
              <a:t> commercial clouds</a:t>
            </a:r>
          </a:p>
          <a:p>
            <a:r>
              <a:rPr lang="en-US" sz="2300" b="1" dirty="0" smtClean="0"/>
              <a:t>Combining/Federating </a:t>
            </a:r>
            <a:r>
              <a:rPr lang="en-US" sz="2300" dirty="0" smtClean="0"/>
              <a:t>clouds and </a:t>
            </a:r>
            <a:r>
              <a:rPr lang="en-US" sz="2300" b="1" dirty="0" smtClean="0"/>
              <a:t>bursting</a:t>
            </a:r>
            <a:r>
              <a:rPr lang="en-US" sz="2300" dirty="0" smtClean="0"/>
              <a:t> from one to another</a:t>
            </a:r>
          </a:p>
          <a:p>
            <a:r>
              <a:rPr lang="en-US" sz="2300" b="1" dirty="0" smtClean="0"/>
              <a:t>Virtual Networks </a:t>
            </a:r>
            <a:r>
              <a:rPr lang="en-US" sz="2300" dirty="0" smtClean="0"/>
              <a:t>and </a:t>
            </a:r>
            <a:r>
              <a:rPr lang="en-US" sz="2300" b="1" dirty="0" smtClean="0"/>
              <a:t>Virtual Clusters</a:t>
            </a:r>
          </a:p>
          <a:p>
            <a:r>
              <a:rPr lang="en-US" sz="2300" b="1" dirty="0" smtClean="0"/>
              <a:t>Appliances</a:t>
            </a:r>
            <a:r>
              <a:rPr lang="en-US" sz="2300" dirty="0" smtClean="0"/>
              <a:t>  or</a:t>
            </a:r>
            <a:r>
              <a:rPr lang="en-US" sz="2300" b="1" dirty="0" smtClean="0"/>
              <a:t> Images </a:t>
            </a:r>
            <a:r>
              <a:rPr lang="en-US" sz="2300" dirty="0" smtClean="0"/>
              <a:t>– the building block of Cloud applications</a:t>
            </a:r>
          </a:p>
          <a:p>
            <a:r>
              <a:rPr lang="en-US" sz="2300" dirty="0" smtClean="0"/>
              <a:t>Building </a:t>
            </a:r>
            <a:r>
              <a:rPr lang="en-US" sz="2300" b="1" dirty="0" smtClean="0"/>
              <a:t>Services</a:t>
            </a:r>
            <a:r>
              <a:rPr lang="en-US" sz="2300" dirty="0" smtClean="0"/>
              <a:t> and composing them with </a:t>
            </a:r>
            <a:r>
              <a:rPr lang="en-US" sz="2300" b="1" dirty="0" smtClean="0"/>
              <a:t>Workflow</a:t>
            </a:r>
          </a:p>
          <a:p>
            <a:r>
              <a:rPr lang="en-US" sz="2300" dirty="0" smtClean="0"/>
              <a:t>Running loosely coupled </a:t>
            </a:r>
            <a:r>
              <a:rPr lang="en-US" sz="2300" b="1" dirty="0" smtClean="0"/>
              <a:t>collections of jobs</a:t>
            </a:r>
          </a:p>
          <a:p>
            <a:r>
              <a:rPr lang="en-US" sz="2300" b="1" dirty="0" smtClean="0"/>
              <a:t>Parallel Computing </a:t>
            </a:r>
            <a:r>
              <a:rPr lang="en-US" sz="2300" dirty="0" smtClean="0"/>
              <a:t>on Clouds or HPC with </a:t>
            </a:r>
            <a:r>
              <a:rPr lang="en-US" sz="2300" b="1" dirty="0" smtClean="0"/>
              <a:t>MapReduce</a:t>
            </a:r>
          </a:p>
          <a:p>
            <a:r>
              <a:rPr lang="en-US" sz="2300" dirty="0" smtClean="0"/>
              <a:t>Novel </a:t>
            </a:r>
            <a:r>
              <a:rPr lang="en-US" sz="2300" b="1" dirty="0" smtClean="0"/>
              <a:t>Data</a:t>
            </a:r>
            <a:r>
              <a:rPr lang="en-US" sz="2300" dirty="0" smtClean="0"/>
              <a:t> models: </a:t>
            </a:r>
            <a:r>
              <a:rPr lang="en-US" sz="2300" b="1" dirty="0" smtClean="0"/>
              <a:t>NOSQL</a:t>
            </a:r>
            <a:r>
              <a:rPr lang="en-US" sz="2300" dirty="0" smtClean="0"/>
              <a:t>, Data parallel file systems (</a:t>
            </a:r>
            <a:r>
              <a:rPr lang="en-US" sz="2300" b="1" dirty="0" smtClean="0"/>
              <a:t>HDFS</a:t>
            </a:r>
            <a:r>
              <a:rPr lang="en-US" sz="2300" dirty="0" smtClean="0"/>
              <a:t>), </a:t>
            </a:r>
            <a:r>
              <a:rPr lang="en-US" sz="2300" b="1" dirty="0" smtClean="0"/>
              <a:t>Object stores</a:t>
            </a:r>
            <a:r>
              <a:rPr lang="en-US" sz="2300" dirty="0" smtClean="0"/>
              <a:t>, </a:t>
            </a:r>
            <a:r>
              <a:rPr lang="en-US" sz="2300" b="1" dirty="0" smtClean="0"/>
              <a:t>Queues</a:t>
            </a:r>
            <a:r>
              <a:rPr lang="en-US" sz="2300" dirty="0" smtClean="0"/>
              <a:t> and </a:t>
            </a:r>
            <a:r>
              <a:rPr lang="en-US" sz="2300" b="1" dirty="0" smtClean="0"/>
              <a:t>Tables</a:t>
            </a:r>
          </a:p>
          <a:p>
            <a:r>
              <a:rPr lang="en-US" sz="2300" dirty="0" smtClean="0"/>
              <a:t>Key cross cutting technologies: </a:t>
            </a:r>
            <a:r>
              <a:rPr lang="en-US" sz="2300" b="1" dirty="0" smtClean="0"/>
              <a:t>Security</a:t>
            </a:r>
            <a:r>
              <a:rPr lang="en-US" sz="2300" dirty="0" smtClean="0"/>
              <a:t>, </a:t>
            </a:r>
            <a:r>
              <a:rPr lang="en-US" sz="2300" b="1" dirty="0" smtClean="0"/>
              <a:t>Networks</a:t>
            </a:r>
            <a:r>
              <a:rPr lang="en-US" sz="2300" dirty="0" smtClean="0"/>
              <a:t> and </a:t>
            </a:r>
            <a:r>
              <a:rPr lang="en-US" sz="2300" b="1" dirty="0" smtClean="0"/>
              <a:t>Use of GPU’s</a:t>
            </a:r>
          </a:p>
          <a:p>
            <a:endParaRPr lang="en-US" sz="2300" dirty="0" smtClean="0"/>
          </a:p>
          <a:p>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a:t>
            </a:fld>
            <a:endParaRPr lang="en-US"/>
          </a:p>
        </p:txBody>
      </p:sp>
    </p:spTree>
    <p:extLst>
      <p:ext uri="{BB962C8B-B14F-4D97-AF65-F5344CB8AC3E}">
        <p14:creationId xmlns:p14="http://schemas.microsoft.com/office/powerpoint/2010/main" val="11594530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762000"/>
          </a:xfrm>
        </p:spPr>
        <p:txBody>
          <a:bodyPr>
            <a:normAutofit/>
          </a:bodyPr>
          <a:lstStyle/>
          <a:p>
            <a:r>
              <a:rPr lang="en-US" b="1" dirty="0" smtClean="0"/>
              <a:t>Traditional File System?</a:t>
            </a:r>
            <a:endParaRPr lang="en-US" b="1" dirty="0"/>
          </a:p>
        </p:txBody>
      </p:sp>
      <p:sp>
        <p:nvSpPr>
          <p:cNvPr id="23" name="Content Placeholder 22"/>
          <p:cNvSpPr>
            <a:spLocks noGrp="1"/>
          </p:cNvSpPr>
          <p:nvPr>
            <p:ph idx="1"/>
          </p:nvPr>
        </p:nvSpPr>
        <p:spPr>
          <a:xfrm>
            <a:off x="278956" y="4680860"/>
            <a:ext cx="8229600" cy="1719940"/>
          </a:xfrm>
        </p:spPr>
        <p:txBody>
          <a:bodyPr>
            <a:normAutofit fontScale="70000" lnSpcReduction="20000"/>
          </a:bodyPr>
          <a:lstStyle/>
          <a:p>
            <a:r>
              <a:rPr lang="en-US" dirty="0" smtClean="0"/>
              <a:t>Typically a shared file system (Lustre, NFS …) used to support high performance computing</a:t>
            </a:r>
          </a:p>
          <a:p>
            <a:r>
              <a:rPr lang="en-US" dirty="0" smtClean="0"/>
              <a:t>Big advantages in flexible computing on shared data but doesn’t “</a:t>
            </a:r>
            <a:r>
              <a:rPr lang="en-US" b="1" dirty="0" smtClean="0"/>
              <a:t>bring computing to data</a:t>
            </a:r>
            <a:r>
              <a:rPr lang="en-US" dirty="0" smtClean="0"/>
              <a:t>”</a:t>
            </a:r>
          </a:p>
          <a:p>
            <a:r>
              <a:rPr lang="en-US" dirty="0" smtClean="0"/>
              <a:t>Object stores similar structure (separate data and compute) to this</a:t>
            </a:r>
            <a:endParaRPr lang="en-US" dirty="0"/>
          </a:p>
        </p:txBody>
      </p:sp>
      <p:grpSp>
        <p:nvGrpSpPr>
          <p:cNvPr id="22" name="Group 21"/>
          <p:cNvGrpSpPr/>
          <p:nvPr/>
        </p:nvGrpSpPr>
        <p:grpSpPr>
          <a:xfrm>
            <a:off x="289274" y="1041118"/>
            <a:ext cx="7772400" cy="3639742"/>
            <a:chOff x="228600" y="1894341"/>
            <a:chExt cx="7772400" cy="3639742"/>
          </a:xfrm>
        </p:grpSpPr>
        <p:grpSp>
          <p:nvGrpSpPr>
            <p:cNvPr id="206" name="Group 205"/>
            <p:cNvGrpSpPr/>
            <p:nvPr/>
          </p:nvGrpSpPr>
          <p:grpSpPr>
            <a:xfrm>
              <a:off x="2833514" y="1894341"/>
              <a:ext cx="1447800" cy="3124200"/>
              <a:chOff x="1562100" y="2286000"/>
              <a:chExt cx="1447800" cy="3124200"/>
            </a:xfrm>
          </p:grpSpPr>
          <p:grpSp>
            <p:nvGrpSpPr>
              <p:cNvPr id="207" name="Group 206"/>
              <p:cNvGrpSpPr/>
              <p:nvPr/>
            </p:nvGrpSpPr>
            <p:grpSpPr>
              <a:xfrm>
                <a:off x="1562100" y="2286000"/>
                <a:ext cx="1447800" cy="838200"/>
                <a:chOff x="1562100" y="2103137"/>
                <a:chExt cx="1447800" cy="8382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447800" cy="838200"/>
                <a:chOff x="1562100" y="2103137"/>
                <a:chExt cx="1447800" cy="8382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447800" cy="838200"/>
                <a:chOff x="1562100" y="2103137"/>
                <a:chExt cx="1447800" cy="8382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p:nvGrpSpPr>
            <p:grpSpPr>
              <a:xfrm>
                <a:off x="1562100" y="48006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a:t>
                    </a:r>
                    <a:endParaRPr lang="en-US" b="1" dirty="0"/>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5" name="TextBox 504"/>
            <p:cNvSpPr txBox="1"/>
            <p:nvPr/>
          </p:nvSpPr>
          <p:spPr>
            <a:xfrm>
              <a:off x="5769772" y="4980085"/>
              <a:ext cx="1774653" cy="369332"/>
            </a:xfrm>
            <a:prstGeom prst="rect">
              <a:avLst/>
            </a:prstGeom>
            <a:noFill/>
          </p:spPr>
          <p:txBody>
            <a:bodyPr wrap="none" rtlCol="0">
              <a:spAutoFit/>
            </a:bodyPr>
            <a:lstStyle/>
            <a:p>
              <a:r>
                <a:rPr lang="en-US" b="1" dirty="0" smtClean="0"/>
                <a:t>Compute Cluster</a:t>
              </a:r>
              <a:endParaRPr lang="en-US" b="1" dirty="0"/>
            </a:p>
          </p:txBody>
        </p:sp>
        <p:grpSp>
          <p:nvGrpSpPr>
            <p:cNvPr id="16" name="Group 15"/>
            <p:cNvGrpSpPr/>
            <p:nvPr/>
          </p:nvGrpSpPr>
          <p:grpSpPr>
            <a:xfrm>
              <a:off x="5232378" y="2174089"/>
              <a:ext cx="2768622" cy="2564704"/>
              <a:chOff x="3713724" y="2020475"/>
              <a:chExt cx="2768622" cy="2564704"/>
            </a:xfrm>
          </p:grpSpPr>
          <p:grpSp>
            <p:nvGrpSpPr>
              <p:cNvPr id="15" name="Group 14"/>
              <p:cNvGrpSpPr/>
              <p:nvPr/>
            </p:nvGrpSpPr>
            <p:grpSpPr>
              <a:xfrm>
                <a:off x="3713724" y="2046572"/>
                <a:ext cx="762000" cy="2538607"/>
                <a:chOff x="3713724" y="2046572"/>
                <a:chExt cx="762000" cy="2538607"/>
              </a:xfrm>
            </p:grpSpPr>
            <p:grpSp>
              <p:nvGrpSpPr>
                <p:cNvPr id="13" name="Group 12"/>
                <p:cNvGrpSpPr/>
                <p:nvPr/>
              </p:nvGrpSpPr>
              <p:grpSpPr>
                <a:xfrm>
                  <a:off x="3713724" y="2046572"/>
                  <a:ext cx="762000" cy="696108"/>
                  <a:chOff x="3733800" y="2046572"/>
                  <a:chExt cx="762000" cy="696108"/>
                </a:xfrm>
              </p:grpSpPr>
              <p:sp>
                <p:nvSpPr>
                  <p:cNvPr id="458" name="Oval 457"/>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16" name="Straight Connector 51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8" name="Group 517"/>
                <p:cNvGrpSpPr/>
                <p:nvPr/>
              </p:nvGrpSpPr>
              <p:grpSpPr>
                <a:xfrm>
                  <a:off x="3713724" y="2724508"/>
                  <a:ext cx="762000" cy="696108"/>
                  <a:chOff x="3733800" y="2046572"/>
                  <a:chExt cx="762000" cy="696108"/>
                </a:xfrm>
              </p:grpSpPr>
              <p:sp>
                <p:nvSpPr>
                  <p:cNvPr id="519" name="Oval 51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20" name="Straight Connector 51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2" name="Group 521"/>
                <p:cNvGrpSpPr/>
                <p:nvPr/>
              </p:nvGrpSpPr>
              <p:grpSpPr>
                <a:xfrm>
                  <a:off x="3713724" y="3420996"/>
                  <a:ext cx="762000" cy="696108"/>
                  <a:chOff x="3733800" y="2046572"/>
                  <a:chExt cx="762000" cy="696108"/>
                </a:xfrm>
              </p:grpSpPr>
              <p:sp>
                <p:nvSpPr>
                  <p:cNvPr id="523" name="Oval 52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24" name="Straight Connector 52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6" name="Group 525"/>
                <p:cNvGrpSpPr/>
                <p:nvPr/>
              </p:nvGrpSpPr>
              <p:grpSpPr>
                <a:xfrm>
                  <a:off x="3713724" y="4127979"/>
                  <a:ext cx="762000" cy="457200"/>
                  <a:chOff x="3733800" y="2046572"/>
                  <a:chExt cx="762000" cy="457200"/>
                </a:xfrm>
              </p:grpSpPr>
              <p:sp>
                <p:nvSpPr>
                  <p:cNvPr id="527" name="Oval 52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28" name="Straight Connector 52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30" name="Group 529"/>
              <p:cNvGrpSpPr/>
              <p:nvPr/>
            </p:nvGrpSpPr>
            <p:grpSpPr>
              <a:xfrm>
                <a:off x="4501146" y="2037012"/>
                <a:ext cx="762000" cy="2538607"/>
                <a:chOff x="3713724" y="2046572"/>
                <a:chExt cx="762000" cy="2538607"/>
              </a:xfrm>
            </p:grpSpPr>
            <p:grpSp>
              <p:nvGrpSpPr>
                <p:cNvPr id="531" name="Group 530"/>
                <p:cNvGrpSpPr/>
                <p:nvPr/>
              </p:nvGrpSpPr>
              <p:grpSpPr>
                <a:xfrm>
                  <a:off x="3713724" y="2046572"/>
                  <a:ext cx="762000" cy="696108"/>
                  <a:chOff x="3733800" y="2046572"/>
                  <a:chExt cx="762000" cy="696108"/>
                </a:xfrm>
              </p:grpSpPr>
              <p:sp>
                <p:nvSpPr>
                  <p:cNvPr id="543" name="Oval 54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44" name="Straight Connector 54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2" name="Group 531"/>
                <p:cNvGrpSpPr/>
                <p:nvPr/>
              </p:nvGrpSpPr>
              <p:grpSpPr>
                <a:xfrm>
                  <a:off x="3713724" y="2724508"/>
                  <a:ext cx="762000" cy="696108"/>
                  <a:chOff x="3733800" y="2046572"/>
                  <a:chExt cx="762000" cy="696108"/>
                </a:xfrm>
              </p:grpSpPr>
              <p:sp>
                <p:nvSpPr>
                  <p:cNvPr id="540" name="Oval 539"/>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41" name="Straight Connector 540"/>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3" name="Group 532"/>
                <p:cNvGrpSpPr/>
                <p:nvPr/>
              </p:nvGrpSpPr>
              <p:grpSpPr>
                <a:xfrm>
                  <a:off x="3713724" y="3420996"/>
                  <a:ext cx="762000" cy="696108"/>
                  <a:chOff x="3733800" y="2046572"/>
                  <a:chExt cx="762000" cy="696108"/>
                </a:xfrm>
              </p:grpSpPr>
              <p:sp>
                <p:nvSpPr>
                  <p:cNvPr id="537" name="Oval 536"/>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38" name="Straight Connector 537"/>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4" name="Group 533"/>
                <p:cNvGrpSpPr/>
                <p:nvPr/>
              </p:nvGrpSpPr>
              <p:grpSpPr>
                <a:xfrm>
                  <a:off x="3713724" y="4127979"/>
                  <a:ext cx="762000" cy="457200"/>
                  <a:chOff x="3733800" y="2046572"/>
                  <a:chExt cx="762000" cy="457200"/>
                </a:xfrm>
              </p:grpSpPr>
              <p:sp>
                <p:nvSpPr>
                  <p:cNvPr id="535" name="Oval 53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36" name="Straight Connector 535"/>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46" name="Group 545"/>
              <p:cNvGrpSpPr/>
              <p:nvPr/>
            </p:nvGrpSpPr>
            <p:grpSpPr>
              <a:xfrm>
                <a:off x="5263146" y="2020475"/>
                <a:ext cx="762000" cy="2538607"/>
                <a:chOff x="3713724" y="2046572"/>
                <a:chExt cx="762000" cy="2538607"/>
              </a:xfrm>
            </p:grpSpPr>
            <p:grpSp>
              <p:nvGrpSpPr>
                <p:cNvPr id="547" name="Group 546"/>
                <p:cNvGrpSpPr/>
                <p:nvPr/>
              </p:nvGrpSpPr>
              <p:grpSpPr>
                <a:xfrm>
                  <a:off x="3713724" y="2046572"/>
                  <a:ext cx="762000" cy="696108"/>
                  <a:chOff x="3733800" y="2046572"/>
                  <a:chExt cx="762000" cy="696108"/>
                </a:xfrm>
              </p:grpSpPr>
              <p:sp>
                <p:nvSpPr>
                  <p:cNvPr id="559" name="Oval 55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60" name="Straight Connector 559"/>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8" name="Group 547"/>
                <p:cNvGrpSpPr/>
                <p:nvPr/>
              </p:nvGrpSpPr>
              <p:grpSpPr>
                <a:xfrm>
                  <a:off x="3713724" y="2724508"/>
                  <a:ext cx="762000" cy="696108"/>
                  <a:chOff x="3733800" y="2046572"/>
                  <a:chExt cx="762000" cy="696108"/>
                </a:xfrm>
              </p:grpSpPr>
              <p:sp>
                <p:nvSpPr>
                  <p:cNvPr id="556" name="Oval 555"/>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57" name="Straight Connector 556"/>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3713724" y="3420996"/>
                  <a:ext cx="762000" cy="696108"/>
                  <a:chOff x="3733800" y="2046572"/>
                  <a:chExt cx="762000" cy="696108"/>
                </a:xfrm>
              </p:grpSpPr>
              <p:sp>
                <p:nvSpPr>
                  <p:cNvPr id="553" name="Oval 552"/>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54" name="Straight Connector 553"/>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0" name="Group 549"/>
                <p:cNvGrpSpPr/>
                <p:nvPr/>
              </p:nvGrpSpPr>
              <p:grpSpPr>
                <a:xfrm>
                  <a:off x="3713724" y="4127979"/>
                  <a:ext cx="762000" cy="457200"/>
                  <a:chOff x="3733800" y="2046572"/>
                  <a:chExt cx="762000" cy="457200"/>
                </a:xfrm>
              </p:grpSpPr>
              <p:sp>
                <p:nvSpPr>
                  <p:cNvPr id="551" name="Oval 550"/>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52" name="Straight Connector 551"/>
                  <p:cNvCxnSpPr/>
                  <p:nvPr/>
                </p:nvCxnSpPr>
                <p:spPr>
                  <a:xfrm>
                    <a:off x="4191000" y="2275172"/>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62" name="Group 561"/>
              <p:cNvGrpSpPr/>
              <p:nvPr/>
            </p:nvGrpSpPr>
            <p:grpSpPr>
              <a:xfrm>
                <a:off x="6025146" y="2037012"/>
                <a:ext cx="457200" cy="2538607"/>
                <a:chOff x="3713724" y="2046572"/>
                <a:chExt cx="457200" cy="2538607"/>
              </a:xfrm>
            </p:grpSpPr>
            <p:grpSp>
              <p:nvGrpSpPr>
                <p:cNvPr id="563" name="Group 562"/>
                <p:cNvGrpSpPr/>
                <p:nvPr/>
              </p:nvGrpSpPr>
              <p:grpSpPr>
                <a:xfrm>
                  <a:off x="3713724" y="2046572"/>
                  <a:ext cx="457200" cy="696108"/>
                  <a:chOff x="3733800" y="2046572"/>
                  <a:chExt cx="457200" cy="696108"/>
                </a:xfrm>
              </p:grpSpPr>
              <p:sp>
                <p:nvSpPr>
                  <p:cNvPr id="575" name="Oval 574"/>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77" name="Straight Connector 576"/>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4" name="Group 563"/>
                <p:cNvGrpSpPr/>
                <p:nvPr/>
              </p:nvGrpSpPr>
              <p:grpSpPr>
                <a:xfrm>
                  <a:off x="3713724" y="2724508"/>
                  <a:ext cx="457200" cy="696108"/>
                  <a:chOff x="3733800" y="2046572"/>
                  <a:chExt cx="457200" cy="696108"/>
                </a:xfrm>
              </p:grpSpPr>
              <p:sp>
                <p:nvSpPr>
                  <p:cNvPr id="572" name="Oval 571"/>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74" name="Straight Connector 573"/>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65" name="Group 564"/>
                <p:cNvGrpSpPr/>
                <p:nvPr/>
              </p:nvGrpSpPr>
              <p:grpSpPr>
                <a:xfrm>
                  <a:off x="3713724" y="3420996"/>
                  <a:ext cx="457200" cy="696108"/>
                  <a:chOff x="3733800" y="2046572"/>
                  <a:chExt cx="457200" cy="696108"/>
                </a:xfrm>
              </p:grpSpPr>
              <p:sp>
                <p:nvSpPr>
                  <p:cNvPr id="569" name="Oval 568"/>
                  <p:cNvSpPr/>
                  <p:nvPr/>
                </p:nvSpPr>
                <p:spPr>
                  <a:xfrm>
                    <a:off x="3733800" y="2046572"/>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cxnSp>
                <p:nvCxnSpPr>
                  <p:cNvPr id="571" name="Straight Connector 570"/>
                  <p:cNvCxnSpPr/>
                  <p:nvPr/>
                </p:nvCxnSpPr>
                <p:spPr>
                  <a:xfrm>
                    <a:off x="3962400" y="2514080"/>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67" name="Oval 566"/>
                <p:cNvSpPr/>
                <p:nvPr/>
              </p:nvSpPr>
              <p:spPr>
                <a:xfrm>
                  <a:off x="3713724" y="4127979"/>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grpSp>
        <p:sp>
          <p:nvSpPr>
            <p:cNvPr id="18" name="Left-Right Arrow 17"/>
            <p:cNvSpPr/>
            <p:nvPr/>
          </p:nvSpPr>
          <p:spPr>
            <a:xfrm>
              <a:off x="4281314"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Left-Right Arrow 578"/>
            <p:cNvSpPr/>
            <p:nvPr/>
          </p:nvSpPr>
          <p:spPr>
            <a:xfrm>
              <a:off x="1772779" y="3308307"/>
              <a:ext cx="1040682" cy="296268"/>
            </a:xfrm>
            <a:prstGeom prst="lef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228600" y="2971800"/>
              <a:ext cx="1466924" cy="914400"/>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smtClean="0"/>
                <a:t>Archive</a:t>
              </a:r>
              <a:endParaRPr lang="en-US" b="1" dirty="0"/>
            </a:p>
          </p:txBody>
        </p:sp>
        <p:sp>
          <p:nvSpPr>
            <p:cNvPr id="580" name="TextBox 579"/>
            <p:cNvSpPr txBox="1"/>
            <p:nvPr/>
          </p:nvSpPr>
          <p:spPr>
            <a:xfrm>
              <a:off x="2774282" y="5164751"/>
              <a:ext cx="1566263" cy="369332"/>
            </a:xfrm>
            <a:prstGeom prst="rect">
              <a:avLst/>
            </a:prstGeom>
            <a:noFill/>
          </p:spPr>
          <p:txBody>
            <a:bodyPr wrap="none" rtlCol="0">
              <a:spAutoFit/>
            </a:bodyPr>
            <a:lstStyle/>
            <a:p>
              <a:r>
                <a:rPr lang="en-US" b="1" dirty="0" smtClean="0"/>
                <a:t>Storage Nodes</a:t>
              </a:r>
              <a:endParaRPr lang="en-US" b="1" dirty="0"/>
            </a:p>
          </p:txBody>
        </p:sp>
      </p:grpSp>
    </p:spTree>
    <p:extLst>
      <p:ext uri="{BB962C8B-B14F-4D97-AF65-F5344CB8AC3E}">
        <p14:creationId xmlns:p14="http://schemas.microsoft.com/office/powerpoint/2010/main" val="15976850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736154"/>
          </a:xfrm>
        </p:spPr>
        <p:txBody>
          <a:bodyPr>
            <a:noAutofit/>
          </a:bodyPr>
          <a:lstStyle/>
          <a:p>
            <a:r>
              <a:rPr lang="en-US" b="1" dirty="0" smtClean="0"/>
              <a:t>Data Parallel File System?</a:t>
            </a:r>
            <a:endParaRPr lang="en-US" b="1" dirty="0"/>
          </a:p>
        </p:txBody>
      </p:sp>
      <p:sp>
        <p:nvSpPr>
          <p:cNvPr id="25" name="Content Placeholder 24"/>
          <p:cNvSpPr>
            <a:spLocks noGrp="1"/>
          </p:cNvSpPr>
          <p:nvPr>
            <p:ph idx="1"/>
          </p:nvPr>
        </p:nvSpPr>
        <p:spPr>
          <a:xfrm>
            <a:off x="414585" y="6248400"/>
            <a:ext cx="8229600" cy="514668"/>
          </a:xfrm>
          <a:solidFill>
            <a:schemeClr val="bg1"/>
          </a:solidFill>
        </p:spPr>
        <p:txBody>
          <a:bodyPr>
            <a:normAutofit/>
          </a:bodyPr>
          <a:lstStyle/>
          <a:p>
            <a:r>
              <a:rPr lang="en-US" sz="2400" dirty="0" smtClean="0"/>
              <a:t>No archival storage and computing brought to data</a:t>
            </a:r>
            <a:endParaRPr lang="en-US" sz="2400" dirty="0"/>
          </a:p>
        </p:txBody>
      </p:sp>
      <p:grpSp>
        <p:nvGrpSpPr>
          <p:cNvPr id="24" name="Group 23"/>
          <p:cNvGrpSpPr/>
          <p:nvPr/>
        </p:nvGrpSpPr>
        <p:grpSpPr>
          <a:xfrm>
            <a:off x="152400" y="756223"/>
            <a:ext cx="8305800" cy="5568377"/>
            <a:chOff x="152400" y="926440"/>
            <a:chExt cx="8305800" cy="5568377"/>
          </a:xfrm>
        </p:grpSpPr>
        <p:grpSp>
          <p:nvGrpSpPr>
            <p:cNvPr id="503" name="Group 502"/>
            <p:cNvGrpSpPr/>
            <p:nvPr/>
          </p:nvGrpSpPr>
          <p:grpSpPr>
            <a:xfrm>
              <a:off x="1778572" y="2200602"/>
              <a:ext cx="6679628" cy="3124200"/>
              <a:chOff x="1245172" y="2286000"/>
              <a:chExt cx="6679628" cy="3124200"/>
            </a:xfrm>
          </p:grpSpPr>
          <p:grpSp>
            <p:nvGrpSpPr>
              <p:cNvPr id="205" name="Group 204"/>
              <p:cNvGrpSpPr/>
              <p:nvPr/>
            </p:nvGrpSpPr>
            <p:grpSpPr>
              <a:xfrm>
                <a:off x="4724400" y="2286000"/>
                <a:ext cx="1752600" cy="3124200"/>
                <a:chOff x="1562100" y="2286000"/>
                <a:chExt cx="1752600" cy="3124200"/>
              </a:xfrm>
            </p:grpSpPr>
            <p:grpSp>
              <p:nvGrpSpPr>
                <p:cNvPr id="128" name="Group 127"/>
                <p:cNvGrpSpPr/>
                <p:nvPr/>
              </p:nvGrpSpPr>
              <p:grpSpPr>
                <a:xfrm>
                  <a:off x="1562100" y="2286000"/>
                  <a:ext cx="1752600" cy="838200"/>
                  <a:chOff x="1562100" y="2103137"/>
                  <a:chExt cx="1752600" cy="838200"/>
                </a:xfrm>
              </p:grpSpPr>
              <p:grpSp>
                <p:nvGrpSpPr>
                  <p:cNvPr id="125" name="Group 124"/>
                  <p:cNvGrpSpPr/>
                  <p:nvPr/>
                </p:nvGrpSpPr>
                <p:grpSpPr>
                  <a:xfrm>
                    <a:off x="1562100" y="2103137"/>
                    <a:ext cx="1752600" cy="609600"/>
                    <a:chOff x="1562100" y="2103137"/>
                    <a:chExt cx="1752600" cy="609600"/>
                  </a:xfrm>
                </p:grpSpPr>
                <p:grpSp>
                  <p:nvGrpSpPr>
                    <p:cNvPr id="60" name="Group 59"/>
                    <p:cNvGrpSpPr/>
                    <p:nvPr/>
                  </p:nvGrpSpPr>
                  <p:grpSpPr>
                    <a:xfrm>
                      <a:off x="1562100" y="2103137"/>
                      <a:ext cx="1447800" cy="609600"/>
                      <a:chOff x="1562100" y="2103137"/>
                      <a:chExt cx="1447800" cy="609600"/>
                    </a:xfrm>
                  </p:grpSpPr>
                  <p:grpSp>
                    <p:nvGrpSpPr>
                      <p:cNvPr id="58" name="Group 57"/>
                      <p:cNvGrpSpPr/>
                      <p:nvPr/>
                    </p:nvGrpSpPr>
                    <p:grpSpPr>
                      <a:xfrm>
                        <a:off x="1562100" y="2103137"/>
                        <a:ext cx="1447800" cy="609600"/>
                        <a:chOff x="838200" y="2130534"/>
                        <a:chExt cx="1447800" cy="609600"/>
                      </a:xfrm>
                    </p:grpSpPr>
                    <p:sp>
                      <p:nvSpPr>
                        <p:cNvPr id="11" name="Oval 1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9" name="Group 9"/>
                        <p:cNvGrpSpPr>
                          <a:grpSpLocks/>
                        </p:cNvGrpSpPr>
                        <p:nvPr/>
                      </p:nvGrpSpPr>
                      <p:grpSpPr bwMode="auto">
                        <a:xfrm>
                          <a:off x="838200" y="2130534"/>
                          <a:ext cx="742513" cy="609600"/>
                          <a:chOff x="506" y="717"/>
                          <a:chExt cx="790" cy="445"/>
                        </a:xfrm>
                      </p:grpSpPr>
                      <p:sp>
                        <p:nvSpPr>
                          <p:cNvPr id="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56" name="Straight Connector 5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Rectangle 58"/>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4" name="Straight Connector 12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26" name="Straight Connector 12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562100" y="3962400"/>
                  <a:ext cx="1752600" cy="838200"/>
                  <a:chOff x="1562100" y="2103137"/>
                  <a:chExt cx="1752600" cy="838200"/>
                </a:xfrm>
              </p:grpSpPr>
              <p:grpSp>
                <p:nvGrpSpPr>
                  <p:cNvPr id="130" name="Group 129"/>
                  <p:cNvGrpSpPr/>
                  <p:nvPr/>
                </p:nvGrpSpPr>
                <p:grpSpPr>
                  <a:xfrm>
                    <a:off x="1562100" y="2103137"/>
                    <a:ext cx="1752600" cy="609600"/>
                    <a:chOff x="1562100" y="2103137"/>
                    <a:chExt cx="1752600" cy="609600"/>
                  </a:xfrm>
                </p:grpSpPr>
                <p:grpSp>
                  <p:nvGrpSpPr>
                    <p:cNvPr id="132" name="Group 131"/>
                    <p:cNvGrpSpPr/>
                    <p:nvPr/>
                  </p:nvGrpSpPr>
                  <p:grpSpPr>
                    <a:xfrm>
                      <a:off x="1562100" y="2103137"/>
                      <a:ext cx="1447800" cy="609600"/>
                      <a:chOff x="1562100" y="2103137"/>
                      <a:chExt cx="1447800" cy="609600"/>
                    </a:xfrm>
                  </p:grpSpPr>
                  <p:grpSp>
                    <p:nvGrpSpPr>
                      <p:cNvPr id="134" name="Group 133"/>
                      <p:cNvGrpSpPr/>
                      <p:nvPr/>
                    </p:nvGrpSpPr>
                    <p:grpSpPr>
                      <a:xfrm>
                        <a:off x="1562100" y="2103137"/>
                        <a:ext cx="1447800" cy="609600"/>
                        <a:chOff x="838200" y="2130534"/>
                        <a:chExt cx="1447800" cy="609600"/>
                      </a:xfrm>
                    </p:grpSpPr>
                    <p:sp>
                      <p:nvSpPr>
                        <p:cNvPr id="136" name="Oval 13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137" name="Group 9"/>
                        <p:cNvGrpSpPr>
                          <a:grpSpLocks/>
                        </p:cNvGrpSpPr>
                        <p:nvPr/>
                      </p:nvGrpSpPr>
                      <p:grpSpPr bwMode="auto">
                        <a:xfrm>
                          <a:off x="838200" y="2130534"/>
                          <a:ext cx="742513" cy="609600"/>
                          <a:chOff x="506" y="717"/>
                          <a:chExt cx="790" cy="445"/>
                        </a:xfrm>
                      </p:grpSpPr>
                      <p:sp>
                        <p:nvSpPr>
                          <p:cNvPr id="13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4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4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4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4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14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4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14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14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14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14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5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5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5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5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138" name="Straight Connector 13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5" name="Rectangle 13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3" name="Straight Connector 13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1562100" y="3124200"/>
                  <a:ext cx="1752600" cy="838200"/>
                  <a:chOff x="1562100" y="2103137"/>
                  <a:chExt cx="1752600" cy="838200"/>
                </a:xfrm>
              </p:grpSpPr>
              <p:grpSp>
                <p:nvGrpSpPr>
                  <p:cNvPr id="155" name="Group 154"/>
                  <p:cNvGrpSpPr/>
                  <p:nvPr/>
                </p:nvGrpSpPr>
                <p:grpSpPr>
                  <a:xfrm>
                    <a:off x="1562100" y="2103137"/>
                    <a:ext cx="1752600" cy="609600"/>
                    <a:chOff x="1562100" y="2103137"/>
                    <a:chExt cx="1752600" cy="609600"/>
                  </a:xfrm>
                </p:grpSpPr>
                <p:grpSp>
                  <p:nvGrpSpPr>
                    <p:cNvPr id="157" name="Group 156"/>
                    <p:cNvGrpSpPr/>
                    <p:nvPr/>
                  </p:nvGrpSpPr>
                  <p:grpSpPr>
                    <a:xfrm>
                      <a:off x="1562100" y="2103137"/>
                      <a:ext cx="1447800" cy="609600"/>
                      <a:chOff x="1562100" y="2103137"/>
                      <a:chExt cx="1447800" cy="609600"/>
                    </a:xfrm>
                  </p:grpSpPr>
                  <p:grpSp>
                    <p:nvGrpSpPr>
                      <p:cNvPr id="159" name="Group 158"/>
                      <p:cNvGrpSpPr/>
                      <p:nvPr/>
                    </p:nvGrpSpPr>
                    <p:grpSpPr>
                      <a:xfrm>
                        <a:off x="1562100" y="2103137"/>
                        <a:ext cx="1447800" cy="609600"/>
                        <a:chOff x="838200" y="2130534"/>
                        <a:chExt cx="1447800" cy="609600"/>
                      </a:xfrm>
                    </p:grpSpPr>
                    <p:sp>
                      <p:nvSpPr>
                        <p:cNvPr id="161" name="Oval 1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162" name="Group 9"/>
                        <p:cNvGrpSpPr>
                          <a:grpSpLocks/>
                        </p:cNvGrpSpPr>
                        <p:nvPr/>
                      </p:nvGrpSpPr>
                      <p:grpSpPr bwMode="auto">
                        <a:xfrm>
                          <a:off x="838200" y="2130534"/>
                          <a:ext cx="742513" cy="609600"/>
                          <a:chOff x="506" y="717"/>
                          <a:chExt cx="790" cy="445"/>
                        </a:xfrm>
                      </p:grpSpPr>
                      <p:sp>
                        <p:nvSpPr>
                          <p:cNvPr id="1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1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1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1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1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1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163" name="Straight Connector 1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0" name="Rectangle 1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8" name="Straight Connector 157"/>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6" name="Straight Connector 1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4" name="Group 203"/>
                <p:cNvGrpSpPr/>
                <p:nvPr/>
              </p:nvGrpSpPr>
              <p:grpSpPr>
                <a:xfrm>
                  <a:off x="1562100" y="4800600"/>
                  <a:ext cx="1752600" cy="609600"/>
                  <a:chOff x="1486335" y="4953000"/>
                  <a:chExt cx="1752600" cy="609600"/>
                </a:xfrm>
              </p:grpSpPr>
              <p:grpSp>
                <p:nvGrpSpPr>
                  <p:cNvPr id="182" name="Group 181"/>
                  <p:cNvGrpSpPr/>
                  <p:nvPr/>
                </p:nvGrpSpPr>
                <p:grpSpPr>
                  <a:xfrm>
                    <a:off x="1486335" y="4953000"/>
                    <a:ext cx="1447800" cy="609600"/>
                    <a:chOff x="1562100" y="2103137"/>
                    <a:chExt cx="1447800" cy="609600"/>
                  </a:xfrm>
                </p:grpSpPr>
                <p:grpSp>
                  <p:nvGrpSpPr>
                    <p:cNvPr id="184" name="Group 183"/>
                    <p:cNvGrpSpPr/>
                    <p:nvPr/>
                  </p:nvGrpSpPr>
                  <p:grpSpPr>
                    <a:xfrm>
                      <a:off x="1562100" y="2103137"/>
                      <a:ext cx="1447800" cy="609600"/>
                      <a:chOff x="838200" y="2130534"/>
                      <a:chExt cx="1447800" cy="609600"/>
                    </a:xfrm>
                  </p:grpSpPr>
                  <p:sp>
                    <p:nvSpPr>
                      <p:cNvPr id="186" name="Oval 1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187" name="Group 9"/>
                      <p:cNvGrpSpPr>
                        <a:grpSpLocks/>
                      </p:cNvGrpSpPr>
                      <p:nvPr/>
                    </p:nvGrpSpPr>
                    <p:grpSpPr bwMode="auto">
                      <a:xfrm>
                        <a:off x="838200" y="2130534"/>
                        <a:ext cx="742513" cy="609600"/>
                        <a:chOff x="506" y="717"/>
                        <a:chExt cx="790" cy="445"/>
                      </a:xfrm>
                    </p:grpSpPr>
                    <p:sp>
                      <p:nvSpPr>
                        <p:cNvPr id="1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1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1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1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1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1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1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1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1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1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188" name="Straight Connector 1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5" name="Rectangle 1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83" name="Straight Connector 182"/>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6" name="Group 205"/>
              <p:cNvGrpSpPr/>
              <p:nvPr/>
            </p:nvGrpSpPr>
            <p:grpSpPr>
              <a:xfrm>
                <a:off x="1245172" y="2286000"/>
                <a:ext cx="1752600" cy="3124200"/>
                <a:chOff x="1562100" y="2286000"/>
                <a:chExt cx="1752600" cy="3124200"/>
              </a:xfrm>
            </p:grpSpPr>
            <p:grpSp>
              <p:nvGrpSpPr>
                <p:cNvPr id="207" name="Group 206"/>
                <p:cNvGrpSpPr/>
                <p:nvPr/>
              </p:nvGrpSpPr>
              <p:grpSpPr>
                <a:xfrm>
                  <a:off x="1562100" y="2286000"/>
                  <a:ext cx="1752600" cy="838200"/>
                  <a:chOff x="1562100" y="2103137"/>
                  <a:chExt cx="1752600" cy="838200"/>
                </a:xfrm>
              </p:grpSpPr>
              <p:grpSp>
                <p:nvGrpSpPr>
                  <p:cNvPr id="281" name="Group 280"/>
                  <p:cNvGrpSpPr/>
                  <p:nvPr/>
                </p:nvGrpSpPr>
                <p:grpSpPr>
                  <a:xfrm>
                    <a:off x="1562100" y="2103137"/>
                    <a:ext cx="1752600" cy="609600"/>
                    <a:chOff x="1562100" y="2103137"/>
                    <a:chExt cx="1752600" cy="609600"/>
                  </a:xfrm>
                </p:grpSpPr>
                <p:grpSp>
                  <p:nvGrpSpPr>
                    <p:cNvPr id="283" name="Group 282"/>
                    <p:cNvGrpSpPr/>
                    <p:nvPr/>
                  </p:nvGrpSpPr>
                  <p:grpSpPr>
                    <a:xfrm>
                      <a:off x="1562100" y="2103137"/>
                      <a:ext cx="1447800" cy="609600"/>
                      <a:chOff x="1562100" y="2103137"/>
                      <a:chExt cx="1447800" cy="609600"/>
                    </a:xfrm>
                  </p:grpSpPr>
                  <p:grpSp>
                    <p:nvGrpSpPr>
                      <p:cNvPr id="285" name="Group 284"/>
                      <p:cNvGrpSpPr/>
                      <p:nvPr/>
                    </p:nvGrpSpPr>
                    <p:grpSpPr>
                      <a:xfrm>
                        <a:off x="1562100" y="2103137"/>
                        <a:ext cx="1447800" cy="609600"/>
                        <a:chOff x="838200" y="2130534"/>
                        <a:chExt cx="1447800" cy="609600"/>
                      </a:xfrm>
                    </p:grpSpPr>
                    <p:sp>
                      <p:nvSpPr>
                        <p:cNvPr id="287" name="Oval 28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88" name="Group 9"/>
                        <p:cNvGrpSpPr>
                          <a:grpSpLocks/>
                        </p:cNvGrpSpPr>
                        <p:nvPr/>
                      </p:nvGrpSpPr>
                      <p:grpSpPr bwMode="auto">
                        <a:xfrm>
                          <a:off x="838200" y="2130534"/>
                          <a:ext cx="742513" cy="609600"/>
                          <a:chOff x="506" y="717"/>
                          <a:chExt cx="790" cy="445"/>
                        </a:xfrm>
                      </p:grpSpPr>
                      <p:sp>
                        <p:nvSpPr>
                          <p:cNvPr id="29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9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9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9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9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9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9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9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9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0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0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0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0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89" name="Straight Connector 28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86" name="Rectangle 28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4" name="Straight Connector 283"/>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2" name="Straight Connector 28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p:nvGrpSpPr>
              <p:grpSpPr>
                <a:xfrm>
                  <a:off x="1562100" y="3962400"/>
                  <a:ext cx="1752600" cy="838200"/>
                  <a:chOff x="1562100" y="2103137"/>
                  <a:chExt cx="1752600" cy="838200"/>
                </a:xfrm>
              </p:grpSpPr>
              <p:grpSp>
                <p:nvGrpSpPr>
                  <p:cNvPr id="257" name="Group 256"/>
                  <p:cNvGrpSpPr/>
                  <p:nvPr/>
                </p:nvGrpSpPr>
                <p:grpSpPr>
                  <a:xfrm>
                    <a:off x="1562100" y="2103137"/>
                    <a:ext cx="1752600" cy="609600"/>
                    <a:chOff x="1562100" y="2103137"/>
                    <a:chExt cx="1752600" cy="609600"/>
                  </a:xfrm>
                </p:grpSpPr>
                <p:grpSp>
                  <p:nvGrpSpPr>
                    <p:cNvPr id="259" name="Group 258"/>
                    <p:cNvGrpSpPr/>
                    <p:nvPr/>
                  </p:nvGrpSpPr>
                  <p:grpSpPr>
                    <a:xfrm>
                      <a:off x="1562100" y="2103137"/>
                      <a:ext cx="1447800" cy="609600"/>
                      <a:chOff x="1562100" y="2103137"/>
                      <a:chExt cx="1447800" cy="609600"/>
                    </a:xfrm>
                  </p:grpSpPr>
                  <p:grpSp>
                    <p:nvGrpSpPr>
                      <p:cNvPr id="261" name="Group 260"/>
                      <p:cNvGrpSpPr/>
                      <p:nvPr/>
                    </p:nvGrpSpPr>
                    <p:grpSpPr>
                      <a:xfrm>
                        <a:off x="1562100" y="2103137"/>
                        <a:ext cx="1447800" cy="609600"/>
                        <a:chOff x="838200" y="2130534"/>
                        <a:chExt cx="1447800" cy="609600"/>
                      </a:xfrm>
                    </p:grpSpPr>
                    <p:sp>
                      <p:nvSpPr>
                        <p:cNvPr id="263" name="Oval 26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64" name="Group 9"/>
                        <p:cNvGrpSpPr>
                          <a:grpSpLocks/>
                        </p:cNvGrpSpPr>
                        <p:nvPr/>
                      </p:nvGrpSpPr>
                      <p:grpSpPr bwMode="auto">
                        <a:xfrm>
                          <a:off x="838200" y="2130534"/>
                          <a:ext cx="742513" cy="609600"/>
                          <a:chOff x="506" y="717"/>
                          <a:chExt cx="790" cy="445"/>
                        </a:xfrm>
                      </p:grpSpPr>
                      <p:sp>
                        <p:nvSpPr>
                          <p:cNvPr id="26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6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6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6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7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7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7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7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7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7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7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7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8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65" name="Straight Connector 26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2" name="Rectangle 26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0" name="Straight Connector 259"/>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58" name="Straight Connector 257"/>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p:nvGrpSpPr>
              <p:grpSpPr>
                <a:xfrm>
                  <a:off x="1562100" y="3124200"/>
                  <a:ext cx="1752600" cy="838200"/>
                  <a:chOff x="1562100" y="2103137"/>
                  <a:chExt cx="1752600" cy="838200"/>
                </a:xfrm>
              </p:grpSpPr>
              <p:grpSp>
                <p:nvGrpSpPr>
                  <p:cNvPr id="233" name="Group 232"/>
                  <p:cNvGrpSpPr/>
                  <p:nvPr/>
                </p:nvGrpSpPr>
                <p:grpSpPr>
                  <a:xfrm>
                    <a:off x="1562100" y="2103137"/>
                    <a:ext cx="1752600" cy="609600"/>
                    <a:chOff x="1562100" y="2103137"/>
                    <a:chExt cx="1752600" cy="609600"/>
                  </a:xfrm>
                </p:grpSpPr>
                <p:grpSp>
                  <p:nvGrpSpPr>
                    <p:cNvPr id="235" name="Group 234"/>
                    <p:cNvGrpSpPr/>
                    <p:nvPr/>
                  </p:nvGrpSpPr>
                  <p:grpSpPr>
                    <a:xfrm>
                      <a:off x="1562100" y="2103137"/>
                      <a:ext cx="1447800" cy="609600"/>
                      <a:chOff x="1562100" y="2103137"/>
                      <a:chExt cx="1447800" cy="609600"/>
                    </a:xfrm>
                  </p:grpSpPr>
                  <p:grpSp>
                    <p:nvGrpSpPr>
                      <p:cNvPr id="237" name="Group 236"/>
                      <p:cNvGrpSpPr/>
                      <p:nvPr/>
                    </p:nvGrpSpPr>
                    <p:grpSpPr>
                      <a:xfrm>
                        <a:off x="1562100" y="2103137"/>
                        <a:ext cx="1447800" cy="609600"/>
                        <a:chOff x="838200" y="2130534"/>
                        <a:chExt cx="1447800" cy="609600"/>
                      </a:xfrm>
                    </p:grpSpPr>
                    <p:sp>
                      <p:nvSpPr>
                        <p:cNvPr id="239" name="Oval 238"/>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40" name="Group 9"/>
                        <p:cNvGrpSpPr>
                          <a:grpSpLocks/>
                        </p:cNvGrpSpPr>
                        <p:nvPr/>
                      </p:nvGrpSpPr>
                      <p:grpSpPr bwMode="auto">
                        <a:xfrm>
                          <a:off x="838200" y="2130534"/>
                          <a:ext cx="742513" cy="609600"/>
                          <a:chOff x="506" y="717"/>
                          <a:chExt cx="790" cy="445"/>
                        </a:xfrm>
                      </p:grpSpPr>
                      <p:sp>
                        <p:nvSpPr>
                          <p:cNvPr id="242"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43"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44"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5"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46"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47"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48"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49"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50"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51"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52"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3"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54"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55"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56"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41" name="Straight Connector 240"/>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38" name="Rectangle 237"/>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36" name="Straight Connector 235"/>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34" name="Straight Connector 233"/>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a:off x="1562100" y="4800600"/>
                  <a:ext cx="1752600" cy="609600"/>
                  <a:chOff x="1486335" y="4953000"/>
                  <a:chExt cx="1752600" cy="609600"/>
                </a:xfrm>
              </p:grpSpPr>
              <p:grpSp>
                <p:nvGrpSpPr>
                  <p:cNvPr id="211" name="Group 210"/>
                  <p:cNvGrpSpPr/>
                  <p:nvPr/>
                </p:nvGrpSpPr>
                <p:grpSpPr>
                  <a:xfrm>
                    <a:off x="1486335" y="4953000"/>
                    <a:ext cx="1447800" cy="609600"/>
                    <a:chOff x="1562100" y="2103137"/>
                    <a:chExt cx="1447800" cy="609600"/>
                  </a:xfrm>
                </p:grpSpPr>
                <p:grpSp>
                  <p:nvGrpSpPr>
                    <p:cNvPr id="213" name="Group 212"/>
                    <p:cNvGrpSpPr/>
                    <p:nvPr/>
                  </p:nvGrpSpPr>
                  <p:grpSpPr>
                    <a:xfrm>
                      <a:off x="1562100" y="2103137"/>
                      <a:ext cx="1447800" cy="609600"/>
                      <a:chOff x="838200" y="2130534"/>
                      <a:chExt cx="1447800" cy="609600"/>
                    </a:xfrm>
                  </p:grpSpPr>
                  <p:sp>
                    <p:nvSpPr>
                      <p:cNvPr id="215" name="Oval 21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216" name="Group 9"/>
                      <p:cNvGrpSpPr>
                        <a:grpSpLocks/>
                      </p:cNvGrpSpPr>
                      <p:nvPr/>
                    </p:nvGrpSpPr>
                    <p:grpSpPr bwMode="auto">
                      <a:xfrm>
                        <a:off x="838200" y="2130534"/>
                        <a:ext cx="742513" cy="609600"/>
                        <a:chOff x="506" y="717"/>
                        <a:chExt cx="790" cy="445"/>
                      </a:xfrm>
                    </p:grpSpPr>
                    <p:sp>
                      <p:nvSpPr>
                        <p:cNvPr id="21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1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2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22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22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22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22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22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22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2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23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23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23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217" name="Straight Connector 21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4" name="Rectangle 21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12" name="Straight Connector 211"/>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5" name="Group 304"/>
              <p:cNvGrpSpPr/>
              <p:nvPr/>
            </p:nvGrpSpPr>
            <p:grpSpPr>
              <a:xfrm>
                <a:off x="2971800" y="2286000"/>
                <a:ext cx="1752600" cy="3124200"/>
                <a:chOff x="1562100" y="2286000"/>
                <a:chExt cx="1752600" cy="3124200"/>
              </a:xfrm>
            </p:grpSpPr>
            <p:grpSp>
              <p:nvGrpSpPr>
                <p:cNvPr id="306" name="Group 305"/>
                <p:cNvGrpSpPr/>
                <p:nvPr/>
              </p:nvGrpSpPr>
              <p:grpSpPr>
                <a:xfrm>
                  <a:off x="1562100" y="2286000"/>
                  <a:ext cx="1752600" cy="838200"/>
                  <a:chOff x="1562100" y="2103137"/>
                  <a:chExt cx="1752600" cy="838200"/>
                </a:xfrm>
              </p:grpSpPr>
              <p:grpSp>
                <p:nvGrpSpPr>
                  <p:cNvPr id="380" name="Group 379"/>
                  <p:cNvGrpSpPr/>
                  <p:nvPr/>
                </p:nvGrpSpPr>
                <p:grpSpPr>
                  <a:xfrm>
                    <a:off x="1562100" y="2103137"/>
                    <a:ext cx="1752600" cy="609600"/>
                    <a:chOff x="1562100" y="2103137"/>
                    <a:chExt cx="1752600" cy="609600"/>
                  </a:xfrm>
                </p:grpSpPr>
                <p:grpSp>
                  <p:nvGrpSpPr>
                    <p:cNvPr id="382" name="Group 381"/>
                    <p:cNvGrpSpPr/>
                    <p:nvPr/>
                  </p:nvGrpSpPr>
                  <p:grpSpPr>
                    <a:xfrm>
                      <a:off x="1562100" y="2103137"/>
                      <a:ext cx="1447800" cy="609600"/>
                      <a:chOff x="1562100" y="2103137"/>
                      <a:chExt cx="1447800" cy="609600"/>
                    </a:xfrm>
                  </p:grpSpPr>
                  <p:grpSp>
                    <p:nvGrpSpPr>
                      <p:cNvPr id="384" name="Group 383"/>
                      <p:cNvGrpSpPr/>
                      <p:nvPr/>
                    </p:nvGrpSpPr>
                    <p:grpSpPr>
                      <a:xfrm>
                        <a:off x="1562100" y="2103137"/>
                        <a:ext cx="1447800" cy="609600"/>
                        <a:chOff x="838200" y="2130534"/>
                        <a:chExt cx="1447800" cy="609600"/>
                      </a:xfrm>
                    </p:grpSpPr>
                    <p:sp>
                      <p:nvSpPr>
                        <p:cNvPr id="386" name="Oval 385"/>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87" name="Group 9"/>
                        <p:cNvGrpSpPr>
                          <a:grpSpLocks/>
                        </p:cNvGrpSpPr>
                        <p:nvPr/>
                      </p:nvGrpSpPr>
                      <p:grpSpPr bwMode="auto">
                        <a:xfrm>
                          <a:off x="838200" y="2130534"/>
                          <a:ext cx="742513" cy="609600"/>
                          <a:chOff x="506" y="717"/>
                          <a:chExt cx="790" cy="445"/>
                        </a:xfrm>
                      </p:grpSpPr>
                      <p:sp>
                        <p:nvSpPr>
                          <p:cNvPr id="389"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90"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91"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92"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93"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94"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95"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96"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97"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98"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99"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00"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01"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02"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03"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88" name="Straight Connector 387"/>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85" name="Rectangle 384"/>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83" name="Straight Connector 382"/>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1" name="Straight Connector 380"/>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7" name="Group 306"/>
                <p:cNvGrpSpPr/>
                <p:nvPr/>
              </p:nvGrpSpPr>
              <p:grpSpPr>
                <a:xfrm>
                  <a:off x="1562100" y="3962400"/>
                  <a:ext cx="1752600" cy="838200"/>
                  <a:chOff x="1562100" y="2103137"/>
                  <a:chExt cx="1752600" cy="838200"/>
                </a:xfrm>
              </p:grpSpPr>
              <p:grpSp>
                <p:nvGrpSpPr>
                  <p:cNvPr id="356" name="Group 355"/>
                  <p:cNvGrpSpPr/>
                  <p:nvPr/>
                </p:nvGrpSpPr>
                <p:grpSpPr>
                  <a:xfrm>
                    <a:off x="1562100" y="2103137"/>
                    <a:ext cx="1752600" cy="609600"/>
                    <a:chOff x="1562100" y="2103137"/>
                    <a:chExt cx="1752600" cy="609600"/>
                  </a:xfrm>
                </p:grpSpPr>
                <p:grpSp>
                  <p:nvGrpSpPr>
                    <p:cNvPr id="358" name="Group 357"/>
                    <p:cNvGrpSpPr/>
                    <p:nvPr/>
                  </p:nvGrpSpPr>
                  <p:grpSpPr>
                    <a:xfrm>
                      <a:off x="1562100" y="2103137"/>
                      <a:ext cx="1447800" cy="609600"/>
                      <a:chOff x="1562100" y="2103137"/>
                      <a:chExt cx="1447800" cy="609600"/>
                    </a:xfrm>
                  </p:grpSpPr>
                  <p:grpSp>
                    <p:nvGrpSpPr>
                      <p:cNvPr id="360" name="Group 359"/>
                      <p:cNvGrpSpPr/>
                      <p:nvPr/>
                    </p:nvGrpSpPr>
                    <p:grpSpPr>
                      <a:xfrm>
                        <a:off x="1562100" y="2103137"/>
                        <a:ext cx="1447800" cy="609600"/>
                        <a:chOff x="838200" y="2130534"/>
                        <a:chExt cx="1447800" cy="609600"/>
                      </a:xfrm>
                    </p:grpSpPr>
                    <p:sp>
                      <p:nvSpPr>
                        <p:cNvPr id="362" name="Oval 361"/>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63" name="Group 9"/>
                        <p:cNvGrpSpPr>
                          <a:grpSpLocks/>
                        </p:cNvGrpSpPr>
                        <p:nvPr/>
                      </p:nvGrpSpPr>
                      <p:grpSpPr bwMode="auto">
                        <a:xfrm>
                          <a:off x="838200" y="2130534"/>
                          <a:ext cx="742513" cy="609600"/>
                          <a:chOff x="506" y="717"/>
                          <a:chExt cx="790" cy="445"/>
                        </a:xfrm>
                      </p:grpSpPr>
                      <p:sp>
                        <p:nvSpPr>
                          <p:cNvPr id="365"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66"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67"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68"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69"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70"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71"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72"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73"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74"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75"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76"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77"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78"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79"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64" name="Straight Connector 363"/>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1" name="Rectangle 360"/>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9" name="Straight Connector 358"/>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57" name="Straight Connector 356"/>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8" name="Group 307"/>
                <p:cNvGrpSpPr/>
                <p:nvPr/>
              </p:nvGrpSpPr>
              <p:grpSpPr>
                <a:xfrm>
                  <a:off x="1562100" y="3124200"/>
                  <a:ext cx="1752600" cy="838200"/>
                  <a:chOff x="1562100" y="2103137"/>
                  <a:chExt cx="1752600" cy="838200"/>
                </a:xfrm>
              </p:grpSpPr>
              <p:grpSp>
                <p:nvGrpSpPr>
                  <p:cNvPr id="332" name="Group 331"/>
                  <p:cNvGrpSpPr/>
                  <p:nvPr/>
                </p:nvGrpSpPr>
                <p:grpSpPr>
                  <a:xfrm>
                    <a:off x="1562100" y="2103137"/>
                    <a:ext cx="1752600" cy="609600"/>
                    <a:chOff x="1562100" y="2103137"/>
                    <a:chExt cx="1752600" cy="609600"/>
                  </a:xfrm>
                </p:grpSpPr>
                <p:grpSp>
                  <p:nvGrpSpPr>
                    <p:cNvPr id="334" name="Group 333"/>
                    <p:cNvGrpSpPr/>
                    <p:nvPr/>
                  </p:nvGrpSpPr>
                  <p:grpSpPr>
                    <a:xfrm>
                      <a:off x="1562100" y="2103137"/>
                      <a:ext cx="1447800" cy="609600"/>
                      <a:chOff x="1562100" y="2103137"/>
                      <a:chExt cx="1447800" cy="609600"/>
                    </a:xfrm>
                  </p:grpSpPr>
                  <p:grpSp>
                    <p:nvGrpSpPr>
                      <p:cNvPr id="336" name="Group 335"/>
                      <p:cNvGrpSpPr/>
                      <p:nvPr/>
                    </p:nvGrpSpPr>
                    <p:grpSpPr>
                      <a:xfrm>
                        <a:off x="1562100" y="2103137"/>
                        <a:ext cx="1447800" cy="609600"/>
                        <a:chOff x="838200" y="2130534"/>
                        <a:chExt cx="1447800" cy="609600"/>
                      </a:xfrm>
                    </p:grpSpPr>
                    <p:sp>
                      <p:nvSpPr>
                        <p:cNvPr id="338" name="Oval 337"/>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39" name="Group 9"/>
                        <p:cNvGrpSpPr>
                          <a:grpSpLocks/>
                        </p:cNvGrpSpPr>
                        <p:nvPr/>
                      </p:nvGrpSpPr>
                      <p:grpSpPr bwMode="auto">
                        <a:xfrm>
                          <a:off x="838200" y="2130534"/>
                          <a:ext cx="742513" cy="609600"/>
                          <a:chOff x="506" y="717"/>
                          <a:chExt cx="790" cy="445"/>
                        </a:xfrm>
                      </p:grpSpPr>
                      <p:sp>
                        <p:nvSpPr>
                          <p:cNvPr id="341"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42"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43"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44"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45"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46"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47"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48"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49"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50"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51"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52"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53"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54"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55"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40" name="Straight Connector 339"/>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7" name="Rectangle 336"/>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5" name="Straight Connector 334"/>
                    <p:cNvCxnSpPr/>
                    <p:nvPr/>
                  </p:nvCxnSpPr>
                  <p:spPr>
                    <a:xfrm>
                      <a:off x="3009900" y="2407937"/>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33" name="Straight Connector 332"/>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09" name="Group 308"/>
                <p:cNvGrpSpPr/>
                <p:nvPr/>
              </p:nvGrpSpPr>
              <p:grpSpPr>
                <a:xfrm>
                  <a:off x="1562100" y="4800600"/>
                  <a:ext cx="1752600" cy="609600"/>
                  <a:chOff x="1486335" y="4953000"/>
                  <a:chExt cx="1752600" cy="609600"/>
                </a:xfrm>
              </p:grpSpPr>
              <p:grpSp>
                <p:nvGrpSpPr>
                  <p:cNvPr id="310" name="Group 309"/>
                  <p:cNvGrpSpPr/>
                  <p:nvPr/>
                </p:nvGrpSpPr>
                <p:grpSpPr>
                  <a:xfrm>
                    <a:off x="1486335" y="4953000"/>
                    <a:ext cx="1447800" cy="609600"/>
                    <a:chOff x="1562100" y="2103137"/>
                    <a:chExt cx="1447800" cy="609600"/>
                  </a:xfrm>
                </p:grpSpPr>
                <p:grpSp>
                  <p:nvGrpSpPr>
                    <p:cNvPr id="312" name="Group 311"/>
                    <p:cNvGrpSpPr/>
                    <p:nvPr/>
                  </p:nvGrpSpPr>
                  <p:grpSpPr>
                    <a:xfrm>
                      <a:off x="1562100" y="2103137"/>
                      <a:ext cx="1447800" cy="609600"/>
                      <a:chOff x="838200" y="2130534"/>
                      <a:chExt cx="1447800" cy="609600"/>
                    </a:xfrm>
                  </p:grpSpPr>
                  <p:sp>
                    <p:nvSpPr>
                      <p:cNvPr id="314" name="Oval 313"/>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315" name="Group 9"/>
                      <p:cNvGrpSpPr>
                        <a:grpSpLocks/>
                      </p:cNvGrpSpPr>
                      <p:nvPr/>
                    </p:nvGrpSpPr>
                    <p:grpSpPr bwMode="auto">
                      <a:xfrm>
                        <a:off x="838200" y="2130534"/>
                        <a:ext cx="742513" cy="609600"/>
                        <a:chOff x="506" y="717"/>
                        <a:chExt cx="790" cy="445"/>
                      </a:xfrm>
                    </p:grpSpPr>
                    <p:sp>
                      <p:nvSpPr>
                        <p:cNvPr id="317"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18"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19"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20"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321"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322"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23"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324"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325"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326"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327"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28"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329"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330"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331"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316" name="Straight Connector 315"/>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3" name="Rectangle 312"/>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1" name="Straight Connector 310"/>
                  <p:cNvCxnSpPr/>
                  <p:nvPr/>
                </p:nvCxnSpPr>
                <p:spPr>
                  <a:xfrm>
                    <a:off x="2934135" y="5257800"/>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04" name="Group 403"/>
              <p:cNvGrpSpPr/>
              <p:nvPr/>
            </p:nvGrpSpPr>
            <p:grpSpPr>
              <a:xfrm>
                <a:off x="6477000" y="2286000"/>
                <a:ext cx="1447800" cy="3124200"/>
                <a:chOff x="1562100" y="2286000"/>
                <a:chExt cx="1447800" cy="3124200"/>
              </a:xfrm>
            </p:grpSpPr>
            <p:grpSp>
              <p:nvGrpSpPr>
                <p:cNvPr id="405" name="Group 404"/>
                <p:cNvGrpSpPr/>
                <p:nvPr/>
              </p:nvGrpSpPr>
              <p:grpSpPr>
                <a:xfrm>
                  <a:off x="1562100" y="2286000"/>
                  <a:ext cx="1447800" cy="838200"/>
                  <a:chOff x="1562100" y="2103137"/>
                  <a:chExt cx="1447800" cy="838200"/>
                </a:xfrm>
              </p:grpSpPr>
              <p:grpSp>
                <p:nvGrpSpPr>
                  <p:cNvPr id="481" name="Group 480"/>
                  <p:cNvGrpSpPr/>
                  <p:nvPr/>
                </p:nvGrpSpPr>
                <p:grpSpPr>
                  <a:xfrm>
                    <a:off x="1562100" y="2103137"/>
                    <a:ext cx="1447800" cy="609600"/>
                    <a:chOff x="1562100" y="2103137"/>
                    <a:chExt cx="1447800" cy="609600"/>
                  </a:xfrm>
                </p:grpSpPr>
                <p:grpSp>
                  <p:nvGrpSpPr>
                    <p:cNvPr id="483" name="Group 482"/>
                    <p:cNvGrpSpPr/>
                    <p:nvPr/>
                  </p:nvGrpSpPr>
                  <p:grpSpPr>
                    <a:xfrm>
                      <a:off x="1562100" y="2103137"/>
                      <a:ext cx="1447800" cy="609600"/>
                      <a:chOff x="838200" y="2130534"/>
                      <a:chExt cx="1447800" cy="609600"/>
                    </a:xfrm>
                  </p:grpSpPr>
                  <p:sp>
                    <p:nvSpPr>
                      <p:cNvPr id="485" name="Oval 484"/>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86" name="Group 9"/>
                      <p:cNvGrpSpPr>
                        <a:grpSpLocks/>
                      </p:cNvGrpSpPr>
                      <p:nvPr/>
                    </p:nvGrpSpPr>
                    <p:grpSpPr bwMode="auto">
                      <a:xfrm>
                        <a:off x="838200" y="2130534"/>
                        <a:ext cx="742513" cy="609600"/>
                        <a:chOff x="506" y="717"/>
                        <a:chExt cx="790" cy="445"/>
                      </a:xfrm>
                    </p:grpSpPr>
                    <p:sp>
                      <p:nvSpPr>
                        <p:cNvPr id="488"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89"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90"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91"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92"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93"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94"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95"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96"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97"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98"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99"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500"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501"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502"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87" name="Straight Connector 486"/>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84" name="Rectangle 483"/>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80" name="Straight Connector 479"/>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6" name="Group 405"/>
                <p:cNvGrpSpPr/>
                <p:nvPr/>
              </p:nvGrpSpPr>
              <p:grpSpPr>
                <a:xfrm>
                  <a:off x="1562100" y="3962400"/>
                  <a:ext cx="1447800" cy="838200"/>
                  <a:chOff x="1562100" y="2103137"/>
                  <a:chExt cx="1447800" cy="838200"/>
                </a:xfrm>
              </p:grpSpPr>
              <p:grpSp>
                <p:nvGrpSpPr>
                  <p:cNvPr id="457" name="Group 456"/>
                  <p:cNvGrpSpPr/>
                  <p:nvPr/>
                </p:nvGrpSpPr>
                <p:grpSpPr>
                  <a:xfrm>
                    <a:off x="1562100" y="2103137"/>
                    <a:ext cx="1447800" cy="609600"/>
                    <a:chOff x="1562100" y="2103137"/>
                    <a:chExt cx="1447800" cy="609600"/>
                  </a:xfrm>
                </p:grpSpPr>
                <p:grpSp>
                  <p:nvGrpSpPr>
                    <p:cNvPr id="459" name="Group 458"/>
                    <p:cNvGrpSpPr/>
                    <p:nvPr/>
                  </p:nvGrpSpPr>
                  <p:grpSpPr>
                    <a:xfrm>
                      <a:off x="1562100" y="2103137"/>
                      <a:ext cx="1447800" cy="609600"/>
                      <a:chOff x="838200" y="2130534"/>
                      <a:chExt cx="1447800" cy="609600"/>
                    </a:xfrm>
                  </p:grpSpPr>
                  <p:sp>
                    <p:nvSpPr>
                      <p:cNvPr id="461" name="Oval 460"/>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62" name="Group 9"/>
                      <p:cNvGrpSpPr>
                        <a:grpSpLocks/>
                      </p:cNvGrpSpPr>
                      <p:nvPr/>
                    </p:nvGrpSpPr>
                    <p:grpSpPr bwMode="auto">
                      <a:xfrm>
                        <a:off x="838200" y="2130534"/>
                        <a:ext cx="742513" cy="609600"/>
                        <a:chOff x="506" y="717"/>
                        <a:chExt cx="790" cy="445"/>
                      </a:xfrm>
                    </p:grpSpPr>
                    <p:sp>
                      <p:nvSpPr>
                        <p:cNvPr id="464"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65"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66"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67"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68"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69"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70"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71"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72"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73"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74"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75"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76"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77"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78"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63" name="Straight Connector 462"/>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0" name="Rectangle 459"/>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6" name="Straight Connector 455"/>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7" name="Group 406"/>
                <p:cNvGrpSpPr/>
                <p:nvPr/>
              </p:nvGrpSpPr>
              <p:grpSpPr>
                <a:xfrm>
                  <a:off x="1562100" y="3124200"/>
                  <a:ext cx="1447800" cy="838200"/>
                  <a:chOff x="1562100" y="2103137"/>
                  <a:chExt cx="1447800" cy="838200"/>
                </a:xfrm>
              </p:grpSpPr>
              <p:grpSp>
                <p:nvGrpSpPr>
                  <p:cNvPr id="433" name="Group 432"/>
                  <p:cNvGrpSpPr/>
                  <p:nvPr/>
                </p:nvGrpSpPr>
                <p:grpSpPr>
                  <a:xfrm>
                    <a:off x="1562100" y="2103137"/>
                    <a:ext cx="1447800" cy="609600"/>
                    <a:chOff x="1562100" y="2103137"/>
                    <a:chExt cx="1447800" cy="609600"/>
                  </a:xfrm>
                </p:grpSpPr>
                <p:grpSp>
                  <p:nvGrpSpPr>
                    <p:cNvPr id="435" name="Group 434"/>
                    <p:cNvGrpSpPr/>
                    <p:nvPr/>
                  </p:nvGrpSpPr>
                  <p:grpSpPr>
                    <a:xfrm>
                      <a:off x="1562100" y="2103137"/>
                      <a:ext cx="1447800" cy="609600"/>
                      <a:chOff x="838200" y="2130534"/>
                      <a:chExt cx="1447800" cy="609600"/>
                    </a:xfrm>
                  </p:grpSpPr>
                  <p:sp>
                    <p:nvSpPr>
                      <p:cNvPr id="437" name="Oval 436"/>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38" name="Group 9"/>
                      <p:cNvGrpSpPr>
                        <a:grpSpLocks/>
                      </p:cNvGrpSpPr>
                      <p:nvPr/>
                    </p:nvGrpSpPr>
                    <p:grpSpPr bwMode="auto">
                      <a:xfrm>
                        <a:off x="838200" y="2130534"/>
                        <a:ext cx="742513" cy="609600"/>
                        <a:chOff x="506" y="717"/>
                        <a:chExt cx="790" cy="445"/>
                      </a:xfrm>
                    </p:grpSpPr>
                    <p:sp>
                      <p:nvSpPr>
                        <p:cNvPr id="440"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41"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42"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43"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44"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45"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46"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47"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48"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49"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50"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51"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52"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53"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54"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39" name="Straight Connector 438"/>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36" name="Rectangle 435"/>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32" name="Straight Connector 431"/>
                  <p:cNvCxnSpPr/>
                  <p:nvPr/>
                </p:nvCxnSpPr>
                <p:spPr>
                  <a:xfrm>
                    <a:off x="2286000" y="2712737"/>
                    <a:ext cx="0" cy="228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9" name="Group 408"/>
                <p:cNvGrpSpPr/>
                <p:nvPr/>
              </p:nvGrpSpPr>
              <p:grpSpPr>
                <a:xfrm>
                  <a:off x="1562100" y="4800600"/>
                  <a:ext cx="1447800" cy="609600"/>
                  <a:chOff x="1562100" y="2103137"/>
                  <a:chExt cx="1447800" cy="609600"/>
                </a:xfrm>
              </p:grpSpPr>
              <p:grpSp>
                <p:nvGrpSpPr>
                  <p:cNvPr id="411" name="Group 410"/>
                  <p:cNvGrpSpPr/>
                  <p:nvPr/>
                </p:nvGrpSpPr>
                <p:grpSpPr>
                  <a:xfrm>
                    <a:off x="1562100" y="2103137"/>
                    <a:ext cx="1447800" cy="609600"/>
                    <a:chOff x="838200" y="2130534"/>
                    <a:chExt cx="1447800" cy="609600"/>
                  </a:xfrm>
                </p:grpSpPr>
                <p:sp>
                  <p:nvSpPr>
                    <p:cNvPr id="413" name="Oval 412"/>
                    <p:cNvSpPr/>
                    <p:nvPr/>
                  </p:nvSpPr>
                  <p:spPr>
                    <a:xfrm>
                      <a:off x="1828800" y="2206734"/>
                      <a:ext cx="457200" cy="4572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a:t>
                      </a:r>
                      <a:endParaRPr lang="en-US" b="1" dirty="0"/>
                    </a:p>
                  </p:txBody>
                </p:sp>
                <p:grpSp>
                  <p:nvGrpSpPr>
                    <p:cNvPr id="414" name="Group 9"/>
                    <p:cNvGrpSpPr>
                      <a:grpSpLocks/>
                    </p:cNvGrpSpPr>
                    <p:nvPr/>
                  </p:nvGrpSpPr>
                  <p:grpSpPr bwMode="auto">
                    <a:xfrm>
                      <a:off x="838200" y="2130534"/>
                      <a:ext cx="742513" cy="609600"/>
                      <a:chOff x="506" y="717"/>
                      <a:chExt cx="790" cy="445"/>
                    </a:xfrm>
                  </p:grpSpPr>
                  <p:sp>
                    <p:nvSpPr>
                      <p:cNvPr id="416" name="Oval 10"/>
                      <p:cNvSpPr>
                        <a:spLocks noChangeArrowheads="1"/>
                      </p:cNvSpPr>
                      <p:nvPr/>
                    </p:nvSpPr>
                    <p:spPr bwMode="auto">
                      <a:xfrm>
                        <a:off x="547" y="980"/>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17" name="Line 11"/>
                      <p:cNvSpPr>
                        <a:spLocks noChangeShapeType="1"/>
                      </p:cNvSpPr>
                      <p:nvPr/>
                    </p:nvSpPr>
                    <p:spPr bwMode="auto">
                      <a:xfrm>
                        <a:off x="1241"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18" name="Line 12"/>
                      <p:cNvSpPr>
                        <a:spLocks noChangeShapeType="1"/>
                      </p:cNvSpPr>
                      <p:nvPr/>
                    </p:nvSpPr>
                    <p:spPr bwMode="auto">
                      <a:xfrm>
                        <a:off x="728"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19" name="Line 13"/>
                      <p:cNvSpPr>
                        <a:spLocks noChangeShapeType="1"/>
                      </p:cNvSpPr>
                      <p:nvPr/>
                    </p:nvSpPr>
                    <p:spPr bwMode="auto">
                      <a:xfrm>
                        <a:off x="939" y="899"/>
                        <a:ext cx="0" cy="81"/>
                      </a:xfrm>
                      <a:prstGeom prst="line">
                        <a:avLst/>
                      </a:prstGeom>
                      <a:noFill/>
                      <a:ln w="19050">
                        <a:solidFill>
                          <a:schemeClr val="folHlink"/>
                        </a:solidFill>
                        <a:round/>
                        <a:headEnd/>
                        <a:tailEnd/>
                      </a:ln>
                      <a:effectLst/>
                    </p:spPr>
                    <p:txBody>
                      <a:bodyPr wrap="none" anchor="ctr"/>
                      <a:lstStyle/>
                      <a:p>
                        <a:endParaRPr lang="en-US" sz="1600"/>
                      </a:p>
                    </p:txBody>
                  </p:sp>
                  <p:sp>
                    <p:nvSpPr>
                      <p:cNvPr id="420" name="Rectangle 14"/>
                      <p:cNvSpPr>
                        <a:spLocks noChangeArrowheads="1"/>
                      </p:cNvSpPr>
                      <p:nvPr/>
                    </p:nvSpPr>
                    <p:spPr bwMode="auto">
                      <a:xfrm>
                        <a:off x="849" y="899"/>
                        <a:ext cx="90" cy="243"/>
                      </a:xfrm>
                      <a:prstGeom prst="rect">
                        <a:avLst/>
                      </a:prstGeom>
                      <a:solidFill>
                        <a:srgbClr val="FF0000"/>
                      </a:solidFill>
                      <a:ln w="9525">
                        <a:noFill/>
                        <a:miter lim="800000"/>
                        <a:headEnd/>
                        <a:tailEnd/>
                      </a:ln>
                      <a:effectLst/>
                    </p:spPr>
                    <p:txBody>
                      <a:bodyPr wrap="none" anchor="ctr"/>
                      <a:lstStyle/>
                      <a:p>
                        <a:endParaRPr lang="en-US" sz="1600"/>
                      </a:p>
                    </p:txBody>
                  </p:sp>
                  <p:sp>
                    <p:nvSpPr>
                      <p:cNvPr id="421" name="Rectangle 15"/>
                      <p:cNvSpPr>
                        <a:spLocks noChangeArrowheads="1"/>
                      </p:cNvSpPr>
                      <p:nvPr/>
                    </p:nvSpPr>
                    <p:spPr bwMode="auto">
                      <a:xfrm>
                        <a:off x="939" y="879"/>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22" name="Rectangle 16"/>
                      <p:cNvSpPr>
                        <a:spLocks noChangeArrowheads="1"/>
                      </p:cNvSpPr>
                      <p:nvPr/>
                    </p:nvSpPr>
                    <p:spPr bwMode="auto">
                      <a:xfrm>
                        <a:off x="728" y="899"/>
                        <a:ext cx="121" cy="223"/>
                      </a:xfrm>
                      <a:prstGeom prst="rect">
                        <a:avLst/>
                      </a:prstGeom>
                      <a:solidFill>
                        <a:srgbClr val="FF0000"/>
                      </a:solidFill>
                      <a:ln w="9525">
                        <a:noFill/>
                        <a:miter lim="800000"/>
                        <a:headEnd/>
                        <a:tailEnd/>
                      </a:ln>
                      <a:effectLst/>
                    </p:spPr>
                    <p:txBody>
                      <a:bodyPr wrap="none" anchor="ctr"/>
                      <a:lstStyle/>
                      <a:p>
                        <a:endParaRPr lang="en-US" sz="1600"/>
                      </a:p>
                    </p:txBody>
                  </p:sp>
                  <p:sp>
                    <p:nvSpPr>
                      <p:cNvPr id="423" name="Rectangle 17"/>
                      <p:cNvSpPr>
                        <a:spLocks noChangeArrowheads="1"/>
                      </p:cNvSpPr>
                      <p:nvPr/>
                    </p:nvSpPr>
                    <p:spPr bwMode="auto">
                      <a:xfrm>
                        <a:off x="547" y="818"/>
                        <a:ext cx="121" cy="263"/>
                      </a:xfrm>
                      <a:prstGeom prst="rect">
                        <a:avLst/>
                      </a:prstGeom>
                      <a:solidFill>
                        <a:srgbClr val="FF0000"/>
                      </a:solidFill>
                      <a:ln w="9525">
                        <a:noFill/>
                        <a:miter lim="800000"/>
                        <a:headEnd/>
                        <a:tailEnd/>
                      </a:ln>
                      <a:effectLst/>
                    </p:spPr>
                    <p:txBody>
                      <a:bodyPr wrap="none" anchor="ctr"/>
                      <a:lstStyle/>
                      <a:p>
                        <a:endParaRPr lang="en-US" sz="1600"/>
                      </a:p>
                    </p:txBody>
                  </p:sp>
                  <p:sp>
                    <p:nvSpPr>
                      <p:cNvPr id="424" name="Rectangle 18"/>
                      <p:cNvSpPr>
                        <a:spLocks noChangeArrowheads="1"/>
                      </p:cNvSpPr>
                      <p:nvPr/>
                    </p:nvSpPr>
                    <p:spPr bwMode="auto">
                      <a:xfrm>
                        <a:off x="668" y="859"/>
                        <a:ext cx="120" cy="263"/>
                      </a:xfrm>
                      <a:prstGeom prst="rect">
                        <a:avLst/>
                      </a:prstGeom>
                      <a:solidFill>
                        <a:srgbClr val="FF0000"/>
                      </a:solidFill>
                      <a:ln w="9525">
                        <a:noFill/>
                        <a:miter lim="800000"/>
                        <a:headEnd/>
                        <a:tailEnd/>
                      </a:ln>
                      <a:effectLst/>
                    </p:spPr>
                    <p:txBody>
                      <a:bodyPr wrap="none" anchor="ctr"/>
                      <a:lstStyle/>
                      <a:p>
                        <a:endParaRPr lang="en-US" sz="1600"/>
                      </a:p>
                    </p:txBody>
                  </p:sp>
                  <p:sp>
                    <p:nvSpPr>
                      <p:cNvPr id="425" name="Rectangle 19"/>
                      <p:cNvSpPr>
                        <a:spLocks noChangeArrowheads="1"/>
                      </p:cNvSpPr>
                      <p:nvPr/>
                    </p:nvSpPr>
                    <p:spPr bwMode="auto">
                      <a:xfrm>
                        <a:off x="1030" y="859"/>
                        <a:ext cx="90" cy="263"/>
                      </a:xfrm>
                      <a:prstGeom prst="rect">
                        <a:avLst/>
                      </a:prstGeom>
                      <a:solidFill>
                        <a:srgbClr val="FF0000"/>
                      </a:solidFill>
                      <a:ln w="9525">
                        <a:noFill/>
                        <a:miter lim="800000"/>
                        <a:headEnd/>
                        <a:tailEnd/>
                      </a:ln>
                      <a:effectLst/>
                    </p:spPr>
                    <p:txBody>
                      <a:bodyPr wrap="none" anchor="ctr"/>
                      <a:lstStyle/>
                      <a:p>
                        <a:endParaRPr lang="en-US" sz="1600"/>
                      </a:p>
                    </p:txBody>
                  </p:sp>
                  <p:sp>
                    <p:nvSpPr>
                      <p:cNvPr id="426" name="Rectangle 20"/>
                      <p:cNvSpPr>
                        <a:spLocks noChangeArrowheads="1"/>
                      </p:cNvSpPr>
                      <p:nvPr/>
                    </p:nvSpPr>
                    <p:spPr bwMode="auto">
                      <a:xfrm>
                        <a:off x="1120" y="83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27" name="Rectangle 21"/>
                      <p:cNvSpPr>
                        <a:spLocks noChangeArrowheads="1"/>
                      </p:cNvSpPr>
                      <p:nvPr/>
                    </p:nvSpPr>
                    <p:spPr bwMode="auto">
                      <a:xfrm>
                        <a:off x="1150" y="818"/>
                        <a:ext cx="91" cy="263"/>
                      </a:xfrm>
                      <a:prstGeom prst="rect">
                        <a:avLst/>
                      </a:prstGeom>
                      <a:solidFill>
                        <a:srgbClr val="FF0000"/>
                      </a:solidFill>
                      <a:ln w="9525">
                        <a:noFill/>
                        <a:miter lim="800000"/>
                        <a:headEnd/>
                        <a:tailEnd/>
                      </a:ln>
                      <a:effectLst/>
                    </p:spPr>
                    <p:txBody>
                      <a:bodyPr wrap="none" anchor="ctr"/>
                      <a:lstStyle/>
                      <a:p>
                        <a:endParaRPr lang="en-US" sz="1600"/>
                      </a:p>
                    </p:txBody>
                  </p:sp>
                  <p:sp>
                    <p:nvSpPr>
                      <p:cNvPr id="428" name="Oval 22"/>
                      <p:cNvSpPr>
                        <a:spLocks noChangeArrowheads="1"/>
                      </p:cNvSpPr>
                      <p:nvPr/>
                    </p:nvSpPr>
                    <p:spPr bwMode="auto">
                      <a:xfrm>
                        <a:off x="547" y="717"/>
                        <a:ext cx="694" cy="182"/>
                      </a:xfrm>
                      <a:prstGeom prst="ellipse">
                        <a:avLst/>
                      </a:prstGeom>
                      <a:solidFill>
                        <a:srgbClr val="FF0000"/>
                      </a:solidFill>
                      <a:ln w="9525">
                        <a:solidFill>
                          <a:schemeClr val="tx1"/>
                        </a:solidFill>
                        <a:round/>
                        <a:headEnd/>
                        <a:tailEnd/>
                      </a:ln>
                      <a:effectLst/>
                    </p:spPr>
                    <p:txBody>
                      <a:bodyPr wrap="none" anchor="ctr"/>
                      <a:lstStyle/>
                      <a:p>
                        <a:endParaRPr lang="en-US" sz="1600"/>
                      </a:p>
                    </p:txBody>
                  </p:sp>
                  <p:sp>
                    <p:nvSpPr>
                      <p:cNvPr id="429" name="Line 23"/>
                      <p:cNvSpPr>
                        <a:spLocks noChangeShapeType="1"/>
                      </p:cNvSpPr>
                      <p:nvPr/>
                    </p:nvSpPr>
                    <p:spPr bwMode="auto">
                      <a:xfrm>
                        <a:off x="547" y="798"/>
                        <a:ext cx="0" cy="283"/>
                      </a:xfrm>
                      <a:prstGeom prst="line">
                        <a:avLst/>
                      </a:prstGeom>
                      <a:noFill/>
                      <a:ln w="19050">
                        <a:solidFill>
                          <a:schemeClr val="folHlink"/>
                        </a:solidFill>
                        <a:round/>
                        <a:headEnd/>
                        <a:tailEnd/>
                      </a:ln>
                      <a:effectLst/>
                    </p:spPr>
                    <p:txBody>
                      <a:bodyPr wrap="none" anchor="ctr"/>
                      <a:lstStyle/>
                      <a:p>
                        <a:endParaRPr lang="en-US" sz="1600"/>
                      </a:p>
                    </p:txBody>
                  </p:sp>
                  <p:sp>
                    <p:nvSpPr>
                      <p:cNvPr id="430" name="Text Box 24"/>
                      <p:cNvSpPr txBox="1">
                        <a:spLocks noChangeArrowheads="1"/>
                      </p:cNvSpPr>
                      <p:nvPr/>
                    </p:nvSpPr>
                    <p:spPr bwMode="auto">
                      <a:xfrm>
                        <a:off x="506" y="884"/>
                        <a:ext cx="790" cy="247"/>
                      </a:xfrm>
                      <a:prstGeom prst="rect">
                        <a:avLst/>
                      </a:prstGeom>
                      <a:noFill/>
                      <a:ln w="9525">
                        <a:noFill/>
                        <a:miter lim="800000"/>
                        <a:headEnd/>
                        <a:tailEnd/>
                      </a:ln>
                      <a:effectLst/>
                    </p:spPr>
                    <p:txBody>
                      <a:bodyPr anchor="ctr">
                        <a:spAutoFit/>
                      </a:bodyPr>
                      <a:lstStyle/>
                      <a:p>
                        <a:pPr algn="ctr" eaLnBrk="0" hangingPunct="0"/>
                        <a:r>
                          <a:rPr kumimoji="1" lang="en-US" sz="1600" b="1" dirty="0" smtClean="0"/>
                          <a:t>Data</a:t>
                        </a:r>
                        <a:endParaRPr kumimoji="1" lang="en-US" sz="1600" b="1" dirty="0">
                          <a:solidFill>
                            <a:schemeClr val="bg1"/>
                          </a:solidFill>
                        </a:endParaRPr>
                      </a:p>
                    </p:txBody>
                  </p:sp>
                </p:grpSp>
                <p:cxnSp>
                  <p:nvCxnSpPr>
                    <p:cNvPr id="415" name="Straight Connector 414"/>
                    <p:cNvCxnSpPr/>
                    <p:nvPr/>
                  </p:nvCxnSpPr>
                  <p:spPr>
                    <a:xfrm>
                      <a:off x="1524000" y="2435334"/>
                      <a:ext cx="3048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2" name="Rectangle 411"/>
                  <p:cNvSpPr/>
                  <p:nvPr/>
                </p:nvSpPr>
                <p:spPr>
                  <a:xfrm>
                    <a:off x="1562100" y="2103137"/>
                    <a:ext cx="1447800" cy="609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0" name="Group 19"/>
            <p:cNvGrpSpPr/>
            <p:nvPr/>
          </p:nvGrpSpPr>
          <p:grpSpPr>
            <a:xfrm>
              <a:off x="1262755" y="5334000"/>
              <a:ext cx="6197382" cy="1160817"/>
              <a:chOff x="964674" y="5334000"/>
              <a:chExt cx="6197382" cy="1160817"/>
            </a:xfrm>
          </p:grpSpPr>
          <p:grpSp>
            <p:nvGrpSpPr>
              <p:cNvPr id="12" name="Group 11"/>
              <p:cNvGrpSpPr/>
              <p:nvPr/>
            </p:nvGrpSpPr>
            <p:grpSpPr>
              <a:xfrm>
                <a:off x="964674" y="5422240"/>
                <a:ext cx="2156983" cy="1072577"/>
                <a:chOff x="1224819" y="5588445"/>
                <a:chExt cx="2156983" cy="1072577"/>
              </a:xfrm>
            </p:grpSpPr>
            <p:sp>
              <p:nvSpPr>
                <p:cNvPr id="3" name="Parallelogram 2"/>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File1</a:t>
                  </a:r>
                  <a:endParaRPr lang="en-US" sz="1400" b="1" dirty="0">
                    <a:solidFill>
                      <a:schemeClr val="tx1"/>
                    </a:solidFill>
                  </a:endParaRPr>
                </a:p>
              </p:txBody>
            </p:sp>
            <p:grpSp>
              <p:nvGrpSpPr>
                <p:cNvPr id="7" name="Group 6"/>
                <p:cNvGrpSpPr/>
                <p:nvPr/>
              </p:nvGrpSpPr>
              <p:grpSpPr>
                <a:xfrm>
                  <a:off x="2766361" y="5588445"/>
                  <a:ext cx="615441" cy="1072577"/>
                  <a:chOff x="2766361" y="5588445"/>
                  <a:chExt cx="615441" cy="1072577"/>
                </a:xfrm>
              </p:grpSpPr>
              <p:sp>
                <p:nvSpPr>
                  <p:cNvPr id="5" name="Parallelogram 4"/>
                  <p:cNvSpPr/>
                  <p:nvPr/>
                </p:nvSpPr>
                <p:spPr>
                  <a:xfrm>
                    <a:off x="2809955" y="55884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Block1</a:t>
                    </a:r>
                    <a:endParaRPr lang="en-US" sz="1100" b="1" dirty="0">
                      <a:solidFill>
                        <a:schemeClr val="tx1"/>
                      </a:solidFill>
                    </a:endParaRPr>
                  </a:p>
                </p:txBody>
              </p:sp>
              <p:sp>
                <p:nvSpPr>
                  <p:cNvPr id="408" name="Parallelogram 407"/>
                  <p:cNvSpPr/>
                  <p:nvPr/>
                </p:nvSpPr>
                <p:spPr>
                  <a:xfrm>
                    <a:off x="2809955" y="58932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Block2</a:t>
                    </a:r>
                    <a:endParaRPr lang="en-US" sz="1100" b="1" dirty="0">
                      <a:solidFill>
                        <a:schemeClr val="tx1"/>
                      </a:solidFill>
                    </a:endParaRPr>
                  </a:p>
                </p:txBody>
              </p:sp>
              <p:sp>
                <p:nvSpPr>
                  <p:cNvPr id="410" name="Parallelogram 409"/>
                  <p:cNvSpPr/>
                  <p:nvPr/>
                </p:nvSpPr>
                <p:spPr>
                  <a:xfrm>
                    <a:off x="2809955" y="6409729"/>
                    <a:ext cx="571847" cy="251293"/>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smtClean="0">
                        <a:solidFill>
                          <a:schemeClr val="tx1"/>
                        </a:solidFill>
                      </a:rPr>
                      <a:t>BlockN</a:t>
                    </a:r>
                    <a:endParaRPr lang="en-US" sz="1100" b="1" dirty="0">
                      <a:solidFill>
                        <a:schemeClr val="tx1"/>
                      </a:solidFill>
                    </a:endParaRPr>
                  </a:p>
                </p:txBody>
              </p:sp>
              <p:sp>
                <p:nvSpPr>
                  <p:cNvPr id="6" name="TextBox 5"/>
                  <p:cNvSpPr txBox="1"/>
                  <p:nvPr/>
                </p:nvSpPr>
                <p:spPr>
                  <a:xfrm>
                    <a:off x="2766361" y="5979467"/>
                    <a:ext cx="611065" cy="461665"/>
                  </a:xfrm>
                  <a:prstGeom prst="rect">
                    <a:avLst/>
                  </a:prstGeom>
                  <a:noFill/>
                </p:spPr>
                <p:txBody>
                  <a:bodyPr wrap="none" rtlCol="0">
                    <a:spAutoFit/>
                  </a:bodyPr>
                  <a:lstStyle/>
                  <a:p>
                    <a:r>
                      <a:rPr lang="en-US" sz="2400" dirty="0" smtClean="0"/>
                      <a:t>……</a:t>
                    </a:r>
                    <a:endParaRPr lang="en-US" sz="2400" dirty="0"/>
                  </a:p>
                </p:txBody>
              </p:sp>
            </p:grpSp>
            <p:cxnSp>
              <p:nvCxnSpPr>
                <p:cNvPr id="9" name="Straight Arrow Connector 8"/>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4" name="Straight Connector 13"/>
              <p:cNvCxnSpPr/>
              <p:nvPr/>
            </p:nvCxnSpPr>
            <p:spPr>
              <a:xfrm>
                <a:off x="3207119" y="58535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200" y="6058858"/>
                <a:ext cx="957763" cy="369332"/>
              </a:xfrm>
              <a:prstGeom prst="rect">
                <a:avLst/>
              </a:prstGeom>
              <a:noFill/>
            </p:spPr>
            <p:txBody>
              <a:bodyPr wrap="none" rtlCol="0">
                <a:spAutoFit/>
              </a:bodyPr>
              <a:lstStyle/>
              <a:p>
                <a:r>
                  <a:rPr lang="en-US" dirty="0" smtClean="0"/>
                  <a:t>Breakup</a:t>
                </a:r>
                <a:endParaRPr lang="en-US" dirty="0"/>
              </a:p>
            </p:txBody>
          </p:sp>
          <p:sp>
            <p:nvSpPr>
              <p:cNvPr id="431" name="TextBox 430"/>
              <p:cNvSpPr txBox="1"/>
              <p:nvPr/>
            </p:nvSpPr>
            <p:spPr>
              <a:xfrm>
                <a:off x="3699621" y="5957434"/>
                <a:ext cx="2092881" cy="369332"/>
              </a:xfrm>
              <a:prstGeom prst="rect">
                <a:avLst/>
              </a:prstGeom>
              <a:noFill/>
            </p:spPr>
            <p:txBody>
              <a:bodyPr wrap="none" rtlCol="0">
                <a:spAutoFit/>
              </a:bodyPr>
              <a:lstStyle/>
              <a:p>
                <a:r>
                  <a:rPr lang="en-US" dirty="0" smtClean="0"/>
                  <a:t>Replicate each block</a:t>
                </a:r>
                <a:endParaRPr lang="en-US" dirty="0"/>
              </a:p>
            </p:txBody>
          </p:sp>
          <p:cxnSp>
            <p:nvCxnSpPr>
              <p:cNvPr id="19" name="Straight Connector 18"/>
              <p:cNvCxnSpPr/>
              <p:nvPr/>
            </p:nvCxnSpPr>
            <p:spPr>
              <a:xfrm flipV="1">
                <a:off x="3571796" y="5343108"/>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flipV="1">
                <a:off x="5335080" y="5334000"/>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flipV="1">
                <a:off x="7155477" y="5356515"/>
                <a:ext cx="6579" cy="50177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a:off x="152400" y="926440"/>
              <a:ext cx="2156983" cy="1072577"/>
              <a:chOff x="1224819" y="5588445"/>
              <a:chExt cx="2156983" cy="1072577"/>
            </a:xfrm>
          </p:grpSpPr>
          <p:sp>
            <p:nvSpPr>
              <p:cNvPr id="509" name="Parallelogram 508"/>
              <p:cNvSpPr/>
              <p:nvPr/>
            </p:nvSpPr>
            <p:spPr>
              <a:xfrm>
                <a:off x="1224819" y="5934233"/>
                <a:ext cx="756381" cy="381000"/>
              </a:xfrm>
              <a:prstGeom prst="parallelogram">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File1</a:t>
                </a:r>
                <a:endParaRPr lang="en-US" sz="1400" b="1" dirty="0">
                  <a:solidFill>
                    <a:schemeClr val="tx1"/>
                  </a:solidFill>
                </a:endParaRPr>
              </a:p>
            </p:txBody>
          </p:sp>
          <p:grpSp>
            <p:nvGrpSpPr>
              <p:cNvPr id="510" name="Group 509"/>
              <p:cNvGrpSpPr/>
              <p:nvPr/>
            </p:nvGrpSpPr>
            <p:grpSpPr>
              <a:xfrm>
                <a:off x="2766361" y="5588445"/>
                <a:ext cx="615441" cy="1072577"/>
                <a:chOff x="2766361" y="5588445"/>
                <a:chExt cx="615441" cy="1072577"/>
              </a:xfrm>
            </p:grpSpPr>
            <p:sp>
              <p:nvSpPr>
                <p:cNvPr id="512" name="Parallelogram 511"/>
                <p:cNvSpPr/>
                <p:nvPr/>
              </p:nvSpPr>
              <p:spPr>
                <a:xfrm>
                  <a:off x="2809955" y="55884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Block1</a:t>
                  </a:r>
                  <a:endParaRPr lang="en-US" sz="1100" b="1" dirty="0">
                    <a:solidFill>
                      <a:schemeClr val="tx1"/>
                    </a:solidFill>
                  </a:endParaRPr>
                </a:p>
              </p:txBody>
            </p:sp>
            <p:sp>
              <p:nvSpPr>
                <p:cNvPr id="513" name="Parallelogram 512"/>
                <p:cNvSpPr/>
                <p:nvPr/>
              </p:nvSpPr>
              <p:spPr>
                <a:xfrm>
                  <a:off x="2809955" y="5893245"/>
                  <a:ext cx="547884" cy="253109"/>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smtClean="0">
                      <a:solidFill>
                        <a:schemeClr val="tx1"/>
                      </a:solidFill>
                    </a:rPr>
                    <a:t>Block2</a:t>
                  </a:r>
                  <a:endParaRPr lang="en-US" sz="1100" b="1" dirty="0">
                    <a:solidFill>
                      <a:schemeClr val="tx1"/>
                    </a:solidFill>
                  </a:endParaRPr>
                </a:p>
              </p:txBody>
            </p:sp>
            <p:sp>
              <p:nvSpPr>
                <p:cNvPr id="514" name="Parallelogram 513"/>
                <p:cNvSpPr/>
                <p:nvPr/>
              </p:nvSpPr>
              <p:spPr>
                <a:xfrm>
                  <a:off x="2809955" y="6409729"/>
                  <a:ext cx="571847" cy="251293"/>
                </a:xfrm>
                <a:prstGeom prst="parallelogram">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none" lIns="0" tIns="0" rIns="18288" bIns="18288" rtlCol="0" anchor="ctr">
                  <a:spAutoFit/>
                </a:bodyPr>
                <a:lstStyle/>
                <a:p>
                  <a:pPr algn="ctr"/>
                  <a:r>
                    <a:rPr lang="en-US" sz="1100" b="1" dirty="0" err="1" smtClean="0">
                      <a:solidFill>
                        <a:schemeClr val="tx1"/>
                      </a:solidFill>
                    </a:rPr>
                    <a:t>BlockN</a:t>
                  </a:r>
                  <a:endParaRPr lang="en-US" sz="1100" b="1" dirty="0">
                    <a:solidFill>
                      <a:schemeClr val="tx1"/>
                    </a:solidFill>
                  </a:endParaRPr>
                </a:p>
              </p:txBody>
            </p:sp>
            <p:sp>
              <p:nvSpPr>
                <p:cNvPr id="515" name="TextBox 514"/>
                <p:cNvSpPr txBox="1"/>
                <p:nvPr/>
              </p:nvSpPr>
              <p:spPr>
                <a:xfrm>
                  <a:off x="2766361" y="5979467"/>
                  <a:ext cx="611065" cy="461665"/>
                </a:xfrm>
                <a:prstGeom prst="rect">
                  <a:avLst/>
                </a:prstGeom>
                <a:noFill/>
              </p:spPr>
              <p:txBody>
                <a:bodyPr wrap="none" rtlCol="0">
                  <a:spAutoFit/>
                </a:bodyPr>
                <a:lstStyle/>
                <a:p>
                  <a:r>
                    <a:rPr lang="en-US" sz="2400" dirty="0" smtClean="0"/>
                    <a:t>……</a:t>
                  </a:r>
                  <a:endParaRPr lang="en-US" sz="2400" dirty="0"/>
                </a:p>
              </p:txBody>
            </p:sp>
          </p:grpSp>
          <p:cxnSp>
            <p:nvCxnSpPr>
              <p:cNvPr id="511" name="Straight Arrow Connector 510"/>
              <p:cNvCxnSpPr/>
              <p:nvPr/>
            </p:nvCxnSpPr>
            <p:spPr>
              <a:xfrm>
                <a:off x="2133600" y="6124733"/>
                <a:ext cx="632761" cy="1"/>
              </a:xfrm>
              <a:prstGeom prst="straightConnector1">
                <a:avLst/>
              </a:prstGeom>
              <a:ln w="762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482" name="Straight Connector 481"/>
            <p:cNvCxnSpPr/>
            <p:nvPr/>
          </p:nvCxnSpPr>
          <p:spPr>
            <a:xfrm>
              <a:off x="2394845" y="1357794"/>
              <a:ext cx="39549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4" name="TextBox 503"/>
            <p:cNvSpPr txBox="1"/>
            <p:nvPr/>
          </p:nvSpPr>
          <p:spPr>
            <a:xfrm>
              <a:off x="787926" y="1563058"/>
              <a:ext cx="957763" cy="369332"/>
            </a:xfrm>
            <a:prstGeom prst="rect">
              <a:avLst/>
            </a:prstGeom>
            <a:noFill/>
          </p:spPr>
          <p:txBody>
            <a:bodyPr wrap="none" rtlCol="0">
              <a:spAutoFit/>
            </a:bodyPr>
            <a:lstStyle/>
            <a:p>
              <a:r>
                <a:rPr lang="en-US" dirty="0" smtClean="0"/>
                <a:t>Breakup</a:t>
              </a:r>
              <a:endParaRPr lang="en-US" dirty="0"/>
            </a:p>
          </p:txBody>
        </p:sp>
        <p:sp>
          <p:nvSpPr>
            <p:cNvPr id="505" name="TextBox 504"/>
            <p:cNvSpPr txBox="1"/>
            <p:nvPr/>
          </p:nvSpPr>
          <p:spPr>
            <a:xfrm>
              <a:off x="3275577" y="948130"/>
              <a:ext cx="2092881" cy="369332"/>
            </a:xfrm>
            <a:prstGeom prst="rect">
              <a:avLst/>
            </a:prstGeom>
            <a:noFill/>
          </p:spPr>
          <p:txBody>
            <a:bodyPr wrap="none" rtlCol="0">
              <a:spAutoFit/>
            </a:bodyPr>
            <a:lstStyle/>
            <a:p>
              <a:r>
                <a:rPr lang="en-US" dirty="0" smtClean="0"/>
                <a:t>Replicate each block</a:t>
              </a:r>
              <a:endParaRPr lang="en-US" dirty="0"/>
            </a:p>
          </p:txBody>
        </p:sp>
        <p:cxnSp>
          <p:nvCxnSpPr>
            <p:cNvPr id="506" name="Straight Connector 505"/>
            <p:cNvCxnSpPr/>
            <p:nvPr/>
          </p:nvCxnSpPr>
          <p:spPr>
            <a:xfrm flipV="1">
              <a:off x="2185544" y="1389817"/>
              <a:ext cx="580557" cy="8107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flipV="1">
              <a:off x="3954937" y="1380709"/>
              <a:ext cx="574448" cy="18238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a:stCxn id="500" idx="4"/>
            </p:cNvCxnSpPr>
            <p:nvPr/>
          </p:nvCxnSpPr>
          <p:spPr>
            <a:xfrm flipH="1" flipV="1">
              <a:off x="6349782" y="1403224"/>
              <a:ext cx="1025295" cy="10466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35519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Analytics </a:t>
            </a:r>
            <a:br>
              <a:rPr lang="en-US" dirty="0" smtClean="0"/>
            </a:br>
            <a:r>
              <a:rPr lang="en-US" dirty="0" smtClean="0"/>
              <a:t>and Parallel Computing </a:t>
            </a:r>
            <a:br>
              <a:rPr lang="en-US" dirty="0" smtClean="0"/>
            </a:br>
            <a:r>
              <a:rPr lang="en-US" dirty="0" smtClean="0"/>
              <a:t>on Clouds and HPC</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42</a:t>
            </a:fld>
            <a:endParaRPr lang="en-US"/>
          </a:p>
        </p:txBody>
      </p:sp>
    </p:spTree>
    <p:extLst>
      <p:ext uri="{BB962C8B-B14F-4D97-AF65-F5344CB8AC3E}">
        <p14:creationId xmlns:p14="http://schemas.microsoft.com/office/powerpoint/2010/main" val="6119575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43</a:t>
            </a:fld>
            <a:endParaRPr lang="en-US"/>
          </a:p>
        </p:txBody>
      </p:sp>
    </p:spTree>
    <p:extLst>
      <p:ext uri="{BB962C8B-B14F-4D97-AF65-F5344CB8AC3E}">
        <p14:creationId xmlns:p14="http://schemas.microsoft.com/office/powerpoint/2010/main" val="232521272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nife2.jpg"/>
          <p:cNvPicPr>
            <a:picLocks noChangeAspect="1"/>
          </p:cNvPicPr>
          <p:nvPr/>
        </p:nvPicPr>
        <p:blipFill>
          <a:blip r:embed="rId3" cstate="print"/>
          <a:stretch>
            <a:fillRect/>
          </a:stretch>
        </p:blipFill>
        <p:spPr>
          <a:xfrm rot="20472147">
            <a:off x="6199195" y="2507611"/>
            <a:ext cx="872067" cy="784860"/>
          </a:xfrm>
          <a:prstGeom prst="rect">
            <a:avLst/>
          </a:prstGeom>
        </p:spPr>
      </p:pic>
      <p:sp>
        <p:nvSpPr>
          <p:cNvPr id="2" name="Content Placeholder 1"/>
          <p:cNvSpPr>
            <a:spLocks noGrp="1"/>
          </p:cNvSpPr>
          <p:nvPr>
            <p:ph idx="1"/>
          </p:nvPr>
        </p:nvSpPr>
        <p:spPr>
          <a:xfrm>
            <a:off x="457200" y="1524000"/>
            <a:ext cx="8229600" cy="838200"/>
          </a:xfrm>
        </p:spPr>
        <p:txBody>
          <a:bodyPr/>
          <a:lstStyle/>
          <a:p>
            <a:r>
              <a:rPr lang="en-US" dirty="0" smtClean="0"/>
              <a:t>Sam thought of “drinking” the apple</a:t>
            </a:r>
            <a:endParaRPr lang="en-US" dirty="0"/>
          </a:p>
        </p:txBody>
      </p:sp>
      <p:sp>
        <p:nvSpPr>
          <p:cNvPr id="3" name="Title 2"/>
          <p:cNvSpPr>
            <a:spLocks noGrp="1"/>
          </p:cNvSpPr>
          <p:nvPr>
            <p:ph type="title"/>
          </p:nvPr>
        </p:nvSpPr>
        <p:spPr>
          <a:xfrm>
            <a:off x="838200" y="0"/>
            <a:ext cx="8305800" cy="1143000"/>
          </a:xfrm>
        </p:spPr>
        <p:txBody>
          <a:bodyPr>
            <a:noAutofit/>
          </a:bodyPr>
          <a:lstStyle/>
          <a:p>
            <a:r>
              <a:rPr lang="en-US" sz="3600" dirty="0" smtClean="0"/>
              <a:t>Introduction to MapReduce </a:t>
            </a:r>
            <a:r>
              <a:rPr lang="en-US" sz="2800" dirty="0" smtClean="0"/>
              <a:t>(Courtesy Judy Qiu)</a:t>
            </a:r>
            <a:r>
              <a:rPr lang="en-US" sz="4000" dirty="0" smtClean="0"/>
              <a:t/>
            </a:r>
            <a:br>
              <a:rPr lang="en-US" sz="4000" dirty="0" smtClean="0"/>
            </a:br>
            <a:r>
              <a:rPr lang="en-US" sz="4000" b="1" dirty="0" smtClean="0"/>
              <a:t>One day</a:t>
            </a:r>
            <a:endParaRPr lang="en-US" sz="4000" b="1" dirty="0"/>
          </a:p>
        </p:txBody>
      </p:sp>
      <p:sp>
        <p:nvSpPr>
          <p:cNvPr id="4" name="Content Placeholder 1"/>
          <p:cNvSpPr txBox="1">
            <a:spLocks/>
          </p:cNvSpPr>
          <p:nvPr/>
        </p:nvSpPr>
        <p:spPr>
          <a:xfrm>
            <a:off x="4876800" y="2617270"/>
            <a:ext cx="3733800" cy="1905000"/>
          </a:xfrm>
          <a:prstGeom prst="rect">
            <a:avLst/>
          </a:prstGeom>
        </p:spPr>
        <p:txBody>
          <a:bodyPr vert="horz">
            <a:normAutofit lnSpcReduction="10000"/>
          </a:bodyPr>
          <a:lstStyle/>
          <a:p>
            <a:pPr marL="365760" indent="-256032">
              <a:lnSpc>
                <a:spcPct val="200000"/>
              </a:lnSpc>
              <a:spcBef>
                <a:spcPts val="400"/>
              </a:spcBef>
              <a:buClr>
                <a:srgbClr val="4F81BD"/>
              </a:buClr>
              <a:buSzPct val="68000"/>
              <a:buFont typeface="Wingdings 3"/>
              <a:buChar char=""/>
              <a:defRPr/>
            </a:pPr>
            <a:r>
              <a:rPr lang="en-US" sz="2000" dirty="0" smtClean="0">
                <a:solidFill>
                  <a:prstClr val="black"/>
                </a:solidFill>
              </a:rPr>
              <a:t>He used a        to cut  the          and a            and a            to make  juice.     </a:t>
            </a:r>
            <a:endParaRPr lang="en-US" sz="2000" dirty="0">
              <a:solidFill>
                <a:prstClr val="black"/>
              </a:solidFill>
            </a:endParaRPr>
          </a:p>
        </p:txBody>
      </p:sp>
      <p:pic>
        <p:nvPicPr>
          <p:cNvPr id="5" name="Picture 4" descr="sam.jpg"/>
          <p:cNvPicPr>
            <a:picLocks noChangeAspect="1"/>
          </p:cNvPicPr>
          <p:nvPr/>
        </p:nvPicPr>
        <p:blipFill>
          <a:blip r:embed="rId4" cstate="print"/>
          <a:stretch>
            <a:fillRect/>
          </a:stretch>
        </p:blipFill>
        <p:spPr>
          <a:xfrm>
            <a:off x="1066800" y="4267200"/>
            <a:ext cx="1097280" cy="1371600"/>
          </a:xfrm>
          <a:prstGeom prst="rect">
            <a:avLst/>
          </a:prstGeom>
        </p:spPr>
      </p:pic>
      <p:sp>
        <p:nvSpPr>
          <p:cNvPr id="6" name="Cloud Callout 5"/>
          <p:cNvSpPr/>
          <p:nvPr/>
        </p:nvSpPr>
        <p:spPr>
          <a:xfrm>
            <a:off x="1371600" y="1981200"/>
            <a:ext cx="2438400" cy="1600200"/>
          </a:xfrm>
          <a:prstGeom prst="cloudCallout">
            <a:avLst>
              <a:gd name="adj1" fmla="val -31459"/>
              <a:gd name="adj2" fmla="val 81862"/>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pic>
        <p:nvPicPr>
          <p:cNvPr id="8" name="Picture 7"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64746" y="2438400"/>
            <a:ext cx="555453" cy="655743"/>
          </a:xfrm>
          <a:prstGeom prst="rect">
            <a:avLst/>
          </a:prstGeom>
        </p:spPr>
      </p:pic>
      <p:sp>
        <p:nvSpPr>
          <p:cNvPr id="10" name="Right Arrow 9"/>
          <p:cNvSpPr/>
          <p:nvPr/>
        </p:nvSpPr>
        <p:spPr>
          <a:xfrm>
            <a:off x="2362200" y="2667000"/>
            <a:ext cx="3810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590800" y="2286000"/>
            <a:ext cx="843160" cy="838200"/>
          </a:xfrm>
          <a:prstGeom prst="rect">
            <a:avLst/>
          </a:prstGeom>
        </p:spPr>
      </p:pic>
      <p:pic>
        <p:nvPicPr>
          <p:cNvPr id="12" name="Picture 11"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5952224" y="3357995"/>
            <a:ext cx="555453" cy="655743"/>
          </a:xfrm>
          <a:prstGeom prst="rect">
            <a:avLst/>
          </a:prstGeom>
        </p:spPr>
      </p:pic>
      <p:pic>
        <p:nvPicPr>
          <p:cNvPr id="13" name="Picture 12" descr="blender.jpg"/>
          <p:cNvPicPr>
            <a:picLocks noChangeAspect="1"/>
          </p:cNvPicPr>
          <p:nvPr/>
        </p:nvPicPr>
        <p:blipFill>
          <a:blip r:embed="rId7" cstate="print"/>
          <a:stretch>
            <a:fillRect/>
          </a:stretch>
        </p:blipFill>
        <p:spPr>
          <a:xfrm>
            <a:off x="7174457" y="3274641"/>
            <a:ext cx="609600" cy="822449"/>
          </a:xfrm>
          <a:prstGeom prst="rect">
            <a:avLst/>
          </a:prstGeom>
        </p:spPr>
      </p:pic>
      <p:pic>
        <p:nvPicPr>
          <p:cNvPr id="14" name="Picture 13" descr="apple-pieces.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791200" y="5562600"/>
            <a:ext cx="990600" cy="990600"/>
          </a:xfrm>
          <a:prstGeom prst="rect">
            <a:avLst/>
          </a:prstGeom>
        </p:spPr>
      </p:pic>
      <p:pic>
        <p:nvPicPr>
          <p:cNvPr id="15" name="Picture 14"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733800" y="5715000"/>
            <a:ext cx="555453" cy="655743"/>
          </a:xfrm>
          <a:prstGeom prst="rect">
            <a:avLst/>
          </a:prstGeom>
        </p:spPr>
      </p:pic>
      <p:pic>
        <p:nvPicPr>
          <p:cNvPr id="16" name="Picture 15" descr="knife2.jpg"/>
          <p:cNvPicPr>
            <a:picLocks noChangeAspect="1"/>
          </p:cNvPicPr>
          <p:nvPr/>
        </p:nvPicPr>
        <p:blipFill>
          <a:blip r:embed="rId3" cstate="print"/>
          <a:stretch>
            <a:fillRect/>
          </a:stretch>
        </p:blipFill>
        <p:spPr>
          <a:xfrm rot="20472147">
            <a:off x="4751394" y="5224970"/>
            <a:ext cx="872067" cy="784860"/>
          </a:xfrm>
          <a:prstGeom prst="rect">
            <a:avLst/>
          </a:prstGeom>
        </p:spPr>
      </p:pic>
      <p:pic>
        <p:nvPicPr>
          <p:cNvPr id="17" name="Picture 16"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001000" y="5562600"/>
            <a:ext cx="843160" cy="838200"/>
          </a:xfrm>
          <a:prstGeom prst="rect">
            <a:avLst/>
          </a:prstGeom>
        </p:spPr>
      </p:pic>
      <p:pic>
        <p:nvPicPr>
          <p:cNvPr id="18" name="Picture 17" descr="blender.jpg"/>
          <p:cNvPicPr>
            <a:picLocks noChangeAspect="1"/>
          </p:cNvPicPr>
          <p:nvPr/>
        </p:nvPicPr>
        <p:blipFill>
          <a:blip r:embed="rId7" cstate="print"/>
          <a:stretch>
            <a:fillRect/>
          </a:stretch>
        </p:blipFill>
        <p:spPr>
          <a:xfrm>
            <a:off x="7010400" y="5181600"/>
            <a:ext cx="609600" cy="822449"/>
          </a:xfrm>
          <a:prstGeom prst="rect">
            <a:avLst/>
          </a:prstGeom>
        </p:spPr>
      </p:pic>
      <p:sp>
        <p:nvSpPr>
          <p:cNvPr id="19" name="Right Arrow 18"/>
          <p:cNvSpPr/>
          <p:nvPr/>
        </p:nvSpPr>
        <p:spPr>
          <a:xfrm>
            <a:off x="45720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67818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4654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2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 presetClass="entr" presetSubtype="0" fill="hold" nodeType="withEffect">
                                  <p:stCondLst>
                                    <p:cond delay="12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160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21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1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3600"/>
                            </p:stCondLst>
                            <p:childTnLst>
                              <p:par>
                                <p:cTn id="34" presetID="17" presetClass="entr" presetSubtype="8" fill="hold" grpId="0" nodeType="afterEffect">
                                  <p:stCondLst>
                                    <p:cond delay="2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ppt_w/2"/>
                                          </p:val>
                                        </p:tav>
                                        <p:tav tm="100000">
                                          <p:val>
                                            <p:strVal val="#ppt_x"/>
                                          </p:val>
                                        </p:tav>
                                      </p:tavLst>
                                    </p:anim>
                                    <p:anim calcmode="lin" valueType="num">
                                      <p:cBhvr>
                                        <p:cTn id="37" dur="500" fill="hold"/>
                                        <p:tgtEl>
                                          <p:spTgt spid="19"/>
                                        </p:tgtEl>
                                        <p:attrNameLst>
                                          <p:attrName>ppt_y</p:attrName>
                                        </p:attrNameLst>
                                      </p:cBhvr>
                                      <p:tavLst>
                                        <p:tav tm="0">
                                          <p:val>
                                            <p:strVal val="#ppt_y"/>
                                          </p:val>
                                        </p:tav>
                                        <p:tav tm="100000">
                                          <p:val>
                                            <p:strVal val="#ppt_y"/>
                                          </p:val>
                                        </p:tav>
                                      </p:tavLst>
                                    </p:anim>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4300"/>
                            </p:stCondLst>
                            <p:childTnLst>
                              <p:par>
                                <p:cTn id="41" presetID="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4300"/>
                            </p:stCondLst>
                            <p:childTnLst>
                              <p:par>
                                <p:cTn id="44" presetID="1" presetClass="entr" presetSubtype="0" fill="hold" nodeType="afterEffect">
                                  <p:stCondLst>
                                    <p:cond delay="10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400"/>
                            </p:stCondLst>
                            <p:childTnLst>
                              <p:par>
                                <p:cTn id="47" presetID="17" presetClass="entr" presetSubtype="8" fill="hold" grpId="0" nodeType="afterEffect">
                                  <p:stCondLst>
                                    <p:cond delay="2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ppt_x</p:attrName>
                                        </p:attrNameLst>
                                      </p:cBhvr>
                                      <p:tavLst>
                                        <p:tav tm="0">
                                          <p:val>
                                            <p:strVal val="#ppt_x-#ppt_w/2"/>
                                          </p:val>
                                        </p:tav>
                                        <p:tav tm="100000">
                                          <p:val>
                                            <p:strVal val="#ppt_x"/>
                                          </p:val>
                                        </p:tav>
                                      </p:tavLst>
                                    </p:anim>
                                    <p:anim calcmode="lin" valueType="num">
                                      <p:cBhvr>
                                        <p:cTn id="50" dur="500" fill="hold"/>
                                        <p:tgtEl>
                                          <p:spTgt spid="21"/>
                                        </p:tgtEl>
                                        <p:attrNameLst>
                                          <p:attrName>ppt_y</p:attrName>
                                        </p:attrNameLst>
                                      </p:cBhvr>
                                      <p:tavLst>
                                        <p:tav tm="0">
                                          <p:val>
                                            <p:strVal val="#ppt_y"/>
                                          </p:val>
                                        </p:tav>
                                        <p:tav tm="100000">
                                          <p:val>
                                            <p:strVal val="#ppt_y"/>
                                          </p:val>
                                        </p:tav>
                                      </p:tavLst>
                                    </p:anim>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childTnLst>
                                </p:cTn>
                              </p:par>
                            </p:childTnLst>
                          </p:cTn>
                        </p:par>
                        <p:par>
                          <p:cTn id="53" fill="hold">
                            <p:stCondLst>
                              <p:cond delay="5100"/>
                            </p:stCondLst>
                            <p:childTnLst>
                              <p:par>
                                <p:cTn id="54" presetID="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par>
                          <p:cTn id="56" fill="hold">
                            <p:stCondLst>
                              <p:cond delay="5100"/>
                            </p:stCondLst>
                            <p:childTnLst>
                              <p:par>
                                <p:cTn id="57" presetID="1" presetClass="entr" presetSubtype="0" fill="hold" nodeType="afterEffect">
                                  <p:stCondLst>
                                    <p:cond delay="10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9"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1"/>
          <p:cNvSpPr txBox="1">
            <a:spLocks/>
          </p:cNvSpPr>
          <p:nvPr/>
        </p:nvSpPr>
        <p:spPr>
          <a:xfrm>
            <a:off x="762000" y="2469660"/>
            <a:ext cx="4191000" cy="609600"/>
          </a:xfrm>
          <a:prstGeom prst="rect">
            <a:avLst/>
          </a:prstGeom>
        </p:spPr>
        <p:txBody>
          <a:bodyPr vert="horz">
            <a:normAutofit/>
          </a:bodyPr>
          <a:lstStyle/>
          <a:p>
            <a:pPr marL="365760" indent="-256032">
              <a:lnSpc>
                <a:spcPct val="150000"/>
              </a:lnSpc>
              <a:spcBef>
                <a:spcPts val="400"/>
              </a:spcBef>
              <a:buClr>
                <a:srgbClr val="4F81BD"/>
              </a:buClr>
              <a:buSzPct val="68000"/>
              <a:buFont typeface="Wingdings 3"/>
              <a:buChar char=""/>
              <a:defRPr/>
            </a:pPr>
            <a:r>
              <a:rPr lang="en-US" sz="2000" dirty="0" smtClean="0">
                <a:solidFill>
                  <a:prstClr val="black"/>
                </a:solidFill>
              </a:rPr>
              <a:t>(map            ‘(                           )) </a:t>
            </a:r>
            <a:endParaRPr lang="en-US" sz="2000" dirty="0">
              <a:solidFill>
                <a:prstClr val="black"/>
              </a:solidFill>
            </a:endParaRPr>
          </a:p>
        </p:txBody>
      </p:sp>
      <p:pic>
        <p:nvPicPr>
          <p:cNvPr id="16" name="Picture 15" descr="orangeslice.jpg"/>
          <p:cNvPicPr>
            <a:picLocks noChangeAspect="1"/>
          </p:cNvPicPr>
          <p:nvPr/>
        </p:nvPicPr>
        <p:blipFill>
          <a:blip r:embed="rId3" cstate="print"/>
          <a:stretch>
            <a:fillRect/>
          </a:stretch>
        </p:blipFill>
        <p:spPr>
          <a:xfrm>
            <a:off x="2438400" y="3352800"/>
            <a:ext cx="437827" cy="353860"/>
          </a:xfrm>
          <a:prstGeom prst="rect">
            <a:avLst/>
          </a:prstGeom>
        </p:spPr>
      </p:pic>
      <p:sp>
        <p:nvSpPr>
          <p:cNvPr id="18" name="Content Placeholder 1"/>
          <p:cNvSpPr txBox="1">
            <a:spLocks/>
          </p:cNvSpPr>
          <p:nvPr/>
        </p:nvSpPr>
        <p:spPr>
          <a:xfrm>
            <a:off x="1524000" y="3200400"/>
            <a:ext cx="3200400" cy="609600"/>
          </a:xfrm>
          <a:prstGeom prst="rect">
            <a:avLst/>
          </a:prstGeom>
        </p:spPr>
        <p:txBody>
          <a:bodyPr vert="horz">
            <a:normAutofit/>
          </a:bodyPr>
          <a:lstStyle/>
          <a:p>
            <a:pPr marL="365760" indent="-256032">
              <a:lnSpc>
                <a:spcPct val="150000"/>
              </a:lnSpc>
              <a:spcBef>
                <a:spcPts val="400"/>
              </a:spcBef>
              <a:buClr>
                <a:srgbClr val="4F81BD"/>
              </a:buClr>
              <a:buSzPct val="68000"/>
              <a:defRPr/>
            </a:pPr>
            <a:r>
              <a:rPr lang="en-US" sz="2000" dirty="0" smtClean="0">
                <a:solidFill>
                  <a:prstClr val="black"/>
                </a:solidFill>
              </a:rPr>
              <a:t>(                              ) </a:t>
            </a:r>
            <a:endParaRPr lang="en-US" sz="2000" dirty="0">
              <a:solidFill>
                <a:prstClr val="black"/>
              </a:solidFill>
            </a:endParaRPr>
          </a:p>
        </p:txBody>
      </p:sp>
      <p:pic>
        <p:nvPicPr>
          <p:cNvPr id="17" name="Picture 16" descr="pineappleslice.jpg"/>
          <p:cNvPicPr>
            <a:picLocks noChangeAspect="1"/>
          </p:cNvPicPr>
          <p:nvPr/>
        </p:nvPicPr>
        <p:blipFill>
          <a:blip r:embed="rId4" cstate="print"/>
          <a:stretch>
            <a:fillRect/>
          </a:stretch>
        </p:blipFill>
        <p:spPr>
          <a:xfrm>
            <a:off x="3048000" y="3276600"/>
            <a:ext cx="395514" cy="415289"/>
          </a:xfrm>
          <a:prstGeom prst="rect">
            <a:avLst/>
          </a:prstGeom>
        </p:spPr>
      </p:pic>
      <p:sp>
        <p:nvSpPr>
          <p:cNvPr id="2" name="Content Placeholder 1"/>
          <p:cNvSpPr>
            <a:spLocks noGrp="1"/>
          </p:cNvSpPr>
          <p:nvPr>
            <p:ph idx="1"/>
          </p:nvPr>
        </p:nvSpPr>
        <p:spPr>
          <a:xfrm>
            <a:off x="457200" y="1481329"/>
            <a:ext cx="7239000" cy="880872"/>
          </a:xfrm>
        </p:spPr>
        <p:txBody>
          <a:bodyPr>
            <a:normAutofit fontScale="92500" lnSpcReduction="20000"/>
          </a:bodyPr>
          <a:lstStyle/>
          <a:p>
            <a:r>
              <a:rPr lang="en-US" dirty="0" smtClean="0"/>
              <a:t>Sam applied his invention to all the fruits he could find in the </a:t>
            </a:r>
            <a:r>
              <a:rPr lang="en-US" i="1" dirty="0" smtClean="0">
                <a:solidFill>
                  <a:srgbClr val="0070C0"/>
                </a:solidFill>
              </a:rPr>
              <a:t>fruit basket</a:t>
            </a:r>
            <a:endParaRPr lang="en-US" i="1" dirty="0">
              <a:solidFill>
                <a:srgbClr val="0070C0"/>
              </a:solidFill>
            </a:endParaRPr>
          </a:p>
        </p:txBody>
      </p:sp>
      <p:sp>
        <p:nvSpPr>
          <p:cNvPr id="3" name="Title 2"/>
          <p:cNvSpPr>
            <a:spLocks noGrp="1"/>
          </p:cNvSpPr>
          <p:nvPr>
            <p:ph type="title"/>
          </p:nvPr>
        </p:nvSpPr>
        <p:spPr/>
        <p:txBody>
          <a:bodyPr/>
          <a:lstStyle/>
          <a:p>
            <a:r>
              <a:rPr lang="en-US" dirty="0" smtClean="0"/>
              <a:t>Next Day</a:t>
            </a:r>
            <a:endParaRPr lang="en-US" dirty="0"/>
          </a:p>
        </p:txBody>
      </p:sp>
      <p:pic>
        <p:nvPicPr>
          <p:cNvPr id="4" name="Picture 3" descr="fruitbasket.jpg"/>
          <p:cNvPicPr>
            <a:picLocks noChangeAspect="1"/>
          </p:cNvPicPr>
          <p:nvPr/>
        </p:nvPicPr>
        <p:blipFill>
          <a:blip r:embed="rId5" cstate="print"/>
          <a:stretch>
            <a:fillRect/>
          </a:stretch>
        </p:blipFill>
        <p:spPr>
          <a:xfrm>
            <a:off x="7696200" y="1295400"/>
            <a:ext cx="990600" cy="1209894"/>
          </a:xfrm>
          <a:prstGeom prst="rect">
            <a:avLst/>
          </a:prstGeom>
        </p:spPr>
      </p:pic>
      <p:pic>
        <p:nvPicPr>
          <p:cNvPr id="5" name="Picture 4" descr="apple2.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667000" y="2500920"/>
            <a:ext cx="361815" cy="427143"/>
          </a:xfrm>
          <a:prstGeom prst="rect">
            <a:avLst/>
          </a:prstGeom>
        </p:spPr>
      </p:pic>
      <p:pic>
        <p:nvPicPr>
          <p:cNvPr id="6" name="Picture 5" descr="apple-pieces.jpg"/>
          <p:cNvPicPr>
            <a:picLocks noChangeAspect="1"/>
          </p:cNvPicPr>
          <p:nvPr/>
        </p:nvPicPr>
        <p:blipFill>
          <a:blip r:embed="rId7" cstate="print">
            <a:clrChange>
              <a:clrFrom>
                <a:srgbClr val="FFFFFF"/>
              </a:clrFrom>
              <a:clrTo>
                <a:srgbClr val="FFFFFF">
                  <a:alpha val="0"/>
                </a:srgbClr>
              </a:clrTo>
            </a:clrChange>
          </a:blip>
          <a:stretch>
            <a:fillRect/>
          </a:stretch>
        </p:blipFill>
        <p:spPr>
          <a:xfrm>
            <a:off x="1828800" y="3200400"/>
            <a:ext cx="609600" cy="609600"/>
          </a:xfrm>
          <a:prstGeom prst="rect">
            <a:avLst/>
          </a:prstGeom>
        </p:spPr>
      </p:pic>
      <p:pic>
        <p:nvPicPr>
          <p:cNvPr id="7" name="Picture 6" descr="knife2.jpg"/>
          <p:cNvPicPr>
            <a:picLocks noChangeAspect="1"/>
          </p:cNvPicPr>
          <p:nvPr/>
        </p:nvPicPr>
        <p:blipFill>
          <a:blip r:embed="rId8" cstate="print"/>
          <a:stretch>
            <a:fillRect/>
          </a:stretch>
        </p:blipFill>
        <p:spPr>
          <a:xfrm rot="20472147">
            <a:off x="1814169" y="2472722"/>
            <a:ext cx="520310" cy="468279"/>
          </a:xfrm>
          <a:prstGeom prst="rect">
            <a:avLst/>
          </a:prstGeom>
          <a:noFill/>
        </p:spPr>
      </p:pic>
      <p:pic>
        <p:nvPicPr>
          <p:cNvPr id="8" name="Picture 7" descr="orange.jpg"/>
          <p:cNvPicPr>
            <a:picLocks noChangeAspect="1"/>
          </p:cNvPicPr>
          <p:nvPr/>
        </p:nvPicPr>
        <p:blipFill>
          <a:blip r:embed="rId9" cstate="print"/>
          <a:stretch>
            <a:fillRect/>
          </a:stretch>
        </p:blipFill>
        <p:spPr>
          <a:xfrm flipH="1">
            <a:off x="3200400" y="2569305"/>
            <a:ext cx="373115" cy="363238"/>
          </a:xfrm>
          <a:prstGeom prst="rect">
            <a:avLst/>
          </a:prstGeom>
        </p:spPr>
      </p:pic>
      <p:pic>
        <p:nvPicPr>
          <p:cNvPr id="9" name="Picture 8" descr="pineapple.jpg"/>
          <p:cNvPicPr>
            <a:picLocks noChangeAspect="1"/>
          </p:cNvPicPr>
          <p:nvPr/>
        </p:nvPicPr>
        <p:blipFill>
          <a:blip r:embed="rId10" cstate="print"/>
          <a:stretch>
            <a:fillRect/>
          </a:stretch>
        </p:blipFill>
        <p:spPr>
          <a:xfrm>
            <a:off x="3733800" y="2286000"/>
            <a:ext cx="304800" cy="660075"/>
          </a:xfrm>
          <a:prstGeom prst="rect">
            <a:avLst/>
          </a:prstGeom>
        </p:spPr>
      </p:pic>
      <p:pic>
        <p:nvPicPr>
          <p:cNvPr id="10" name="Picture 9" descr="blender.jpg"/>
          <p:cNvPicPr>
            <a:picLocks noChangeAspect="1"/>
          </p:cNvPicPr>
          <p:nvPr/>
        </p:nvPicPr>
        <p:blipFill>
          <a:blip r:embed="rId11" cstate="print"/>
          <a:stretch>
            <a:fillRect/>
          </a:stretch>
        </p:blipFill>
        <p:spPr>
          <a:xfrm>
            <a:off x="2209800" y="4191000"/>
            <a:ext cx="440161" cy="593849"/>
          </a:xfrm>
          <a:prstGeom prst="rect">
            <a:avLst/>
          </a:prstGeom>
        </p:spPr>
      </p:pic>
      <p:sp>
        <p:nvSpPr>
          <p:cNvPr id="19" name="Right Arrow 18"/>
          <p:cNvSpPr/>
          <p:nvPr/>
        </p:nvSpPr>
        <p:spPr>
          <a:xfrm rot="5400000">
            <a:off x="2530230" y="3063630"/>
            <a:ext cx="27354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Content Placeholder 1"/>
          <p:cNvSpPr txBox="1">
            <a:spLocks/>
          </p:cNvSpPr>
          <p:nvPr/>
        </p:nvSpPr>
        <p:spPr>
          <a:xfrm>
            <a:off x="762000" y="4191000"/>
            <a:ext cx="5562600" cy="609600"/>
          </a:xfrm>
          <a:prstGeom prst="rect">
            <a:avLst/>
          </a:prstGeom>
        </p:spPr>
        <p:txBody>
          <a:bodyPr vert="horz">
            <a:normAutofit/>
          </a:bodyPr>
          <a:lstStyle/>
          <a:p>
            <a:pPr marL="365760" indent="-256032">
              <a:lnSpc>
                <a:spcPct val="150000"/>
              </a:lnSpc>
              <a:spcBef>
                <a:spcPts val="400"/>
              </a:spcBef>
              <a:buClr>
                <a:srgbClr val="4F81BD"/>
              </a:buClr>
              <a:buSzPct val="68000"/>
              <a:buFont typeface="Wingdings 3"/>
              <a:buChar char=""/>
              <a:defRPr/>
            </a:pPr>
            <a:r>
              <a:rPr lang="en-US" sz="2000" dirty="0" smtClean="0">
                <a:solidFill>
                  <a:prstClr val="black"/>
                </a:solidFill>
              </a:rPr>
              <a:t>(reduce            ‘(                             )) </a:t>
            </a:r>
            <a:endParaRPr lang="en-US" sz="2000" dirty="0">
              <a:solidFill>
                <a:prstClr val="black"/>
              </a:solidFill>
            </a:endParaRPr>
          </a:p>
        </p:txBody>
      </p:sp>
      <p:sp>
        <p:nvSpPr>
          <p:cNvPr id="22" name="Right Arrow 21"/>
          <p:cNvSpPr/>
          <p:nvPr/>
        </p:nvSpPr>
        <p:spPr>
          <a:xfrm rot="5400000">
            <a:off x="2530230" y="3870570"/>
            <a:ext cx="27354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3" name="Picture 22" descr="orangeslice.jpg"/>
          <p:cNvPicPr>
            <a:picLocks noChangeAspect="1"/>
          </p:cNvPicPr>
          <p:nvPr/>
        </p:nvPicPr>
        <p:blipFill>
          <a:blip r:embed="rId3" cstate="print"/>
          <a:stretch>
            <a:fillRect/>
          </a:stretch>
        </p:blipFill>
        <p:spPr>
          <a:xfrm>
            <a:off x="3444630" y="4343400"/>
            <a:ext cx="437827" cy="353860"/>
          </a:xfrm>
          <a:prstGeom prst="rect">
            <a:avLst/>
          </a:prstGeom>
        </p:spPr>
      </p:pic>
      <p:pic>
        <p:nvPicPr>
          <p:cNvPr id="24" name="Picture 23" descr="pineappleslice.jpg"/>
          <p:cNvPicPr>
            <a:picLocks noChangeAspect="1"/>
          </p:cNvPicPr>
          <p:nvPr/>
        </p:nvPicPr>
        <p:blipFill>
          <a:blip r:embed="rId4" cstate="print"/>
          <a:stretch>
            <a:fillRect/>
          </a:stretch>
        </p:blipFill>
        <p:spPr>
          <a:xfrm>
            <a:off x="4054230" y="4267200"/>
            <a:ext cx="395514" cy="415289"/>
          </a:xfrm>
          <a:prstGeom prst="rect">
            <a:avLst/>
          </a:prstGeom>
        </p:spPr>
      </p:pic>
      <p:pic>
        <p:nvPicPr>
          <p:cNvPr id="25" name="Picture 24" descr="apple-pieces.jpg"/>
          <p:cNvPicPr>
            <a:picLocks noChangeAspect="1"/>
          </p:cNvPicPr>
          <p:nvPr/>
        </p:nvPicPr>
        <p:blipFill>
          <a:blip r:embed="rId7" cstate="print">
            <a:clrChange>
              <a:clrFrom>
                <a:srgbClr val="FFFFFF"/>
              </a:clrFrom>
              <a:clrTo>
                <a:srgbClr val="FFFFFF">
                  <a:alpha val="0"/>
                </a:srgbClr>
              </a:clrTo>
            </a:clrChange>
          </a:blip>
          <a:stretch>
            <a:fillRect/>
          </a:stretch>
        </p:blipFill>
        <p:spPr>
          <a:xfrm>
            <a:off x="2835030" y="4191000"/>
            <a:ext cx="609600" cy="609600"/>
          </a:xfrm>
          <a:prstGeom prst="rect">
            <a:avLst/>
          </a:prstGeom>
        </p:spPr>
      </p:pic>
      <p:sp>
        <p:nvSpPr>
          <p:cNvPr id="26" name="Right Arrow 25"/>
          <p:cNvSpPr/>
          <p:nvPr/>
        </p:nvSpPr>
        <p:spPr>
          <a:xfrm rot="5400000">
            <a:off x="2530230" y="4892430"/>
            <a:ext cx="27354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27" name="Picture 26" descr="juice.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2133600" y="5181600"/>
            <a:ext cx="843160" cy="838200"/>
          </a:xfrm>
          <a:prstGeom prst="rect">
            <a:avLst/>
          </a:prstGeom>
        </p:spPr>
      </p:pic>
      <p:sp>
        <p:nvSpPr>
          <p:cNvPr id="29" name="Right Bracket 28"/>
          <p:cNvSpPr/>
          <p:nvPr/>
        </p:nvSpPr>
        <p:spPr>
          <a:xfrm>
            <a:off x="4800600" y="2438400"/>
            <a:ext cx="152400" cy="3733800"/>
          </a:xfrm>
          <a:prstGeom prst="rightBracket">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0" name="TextBox 29"/>
          <p:cNvSpPr txBox="1"/>
          <p:nvPr/>
        </p:nvSpPr>
        <p:spPr>
          <a:xfrm>
            <a:off x="5486400" y="4296936"/>
            <a:ext cx="320040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400" dirty="0" smtClean="0">
                <a:solidFill>
                  <a:prstClr val="white"/>
                </a:solidFill>
              </a:rPr>
              <a:t>Classical Notion of Map Reduce in Functional Programming</a:t>
            </a:r>
            <a:endParaRPr lang="en-US" sz="1400" dirty="0">
              <a:solidFill>
                <a:prstClr val="white"/>
              </a:solidFill>
            </a:endParaRPr>
          </a:p>
        </p:txBody>
      </p:sp>
      <p:sp>
        <p:nvSpPr>
          <p:cNvPr id="31" name="Right Arrow 30"/>
          <p:cNvSpPr/>
          <p:nvPr/>
        </p:nvSpPr>
        <p:spPr>
          <a:xfrm rot="10800000">
            <a:off x="5181600" y="3063244"/>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5486400" y="2766536"/>
            <a:ext cx="3200400" cy="738664"/>
          </a:xfrm>
          <a:prstGeom prst="rect">
            <a:avLst/>
          </a:prstGeom>
          <a:noFill/>
        </p:spPr>
        <p:txBody>
          <a:bodyPr wrap="square" rtlCol="0">
            <a:spAutoFit/>
          </a:bodyPr>
          <a:lstStyle/>
          <a:p>
            <a:pPr algn="ctr"/>
            <a:r>
              <a:rPr lang="en-US" sz="1400" dirty="0" smtClean="0">
                <a:solidFill>
                  <a:prstClr val="black"/>
                </a:solidFill>
              </a:rPr>
              <a:t>A </a:t>
            </a:r>
            <a:r>
              <a:rPr lang="en-US" sz="1400" i="1" dirty="0" smtClean="0">
                <a:solidFill>
                  <a:srgbClr val="C0504D">
                    <a:lumMod val="75000"/>
                  </a:srgbClr>
                </a:solidFill>
              </a:rPr>
              <a:t>list of values</a:t>
            </a:r>
            <a:r>
              <a:rPr lang="en-US" sz="1400" dirty="0" smtClean="0">
                <a:solidFill>
                  <a:prstClr val="black"/>
                </a:solidFill>
              </a:rPr>
              <a:t> mapped into another </a:t>
            </a:r>
            <a:r>
              <a:rPr lang="en-US" sz="1400" i="1" dirty="0" smtClean="0">
                <a:solidFill>
                  <a:srgbClr val="C0504D">
                    <a:lumMod val="75000"/>
                  </a:srgbClr>
                </a:solidFill>
              </a:rPr>
              <a:t>list of values</a:t>
            </a:r>
            <a:r>
              <a:rPr lang="en-US" sz="1400" dirty="0" smtClean="0">
                <a:solidFill>
                  <a:prstClr val="black"/>
                </a:solidFill>
              </a:rPr>
              <a:t>, which gets reduced into a </a:t>
            </a:r>
            <a:r>
              <a:rPr lang="en-US" sz="1400" i="1" dirty="0" smtClean="0">
                <a:solidFill>
                  <a:srgbClr val="C0504D">
                    <a:lumMod val="75000"/>
                  </a:srgbClr>
                </a:solidFill>
              </a:rPr>
              <a:t>single value</a:t>
            </a:r>
            <a:endParaRPr lang="en-US" sz="1400" i="1" dirty="0">
              <a:solidFill>
                <a:srgbClr val="C0504D">
                  <a:lumMod val="75000"/>
                </a:srgbClr>
              </a:solidFill>
            </a:endParaRPr>
          </a:p>
        </p:txBody>
      </p:sp>
      <p:sp>
        <p:nvSpPr>
          <p:cNvPr id="34" name="Right Arrow 33"/>
          <p:cNvSpPr/>
          <p:nvPr/>
        </p:nvSpPr>
        <p:spPr>
          <a:xfrm rot="16200000">
            <a:off x="6873630" y="3794371"/>
            <a:ext cx="4259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8417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childTnLst>
                          </p:cTn>
                        </p:par>
                        <p:par>
                          <p:cTn id="15" fill="hold">
                            <p:stCondLst>
                              <p:cond delay="2000"/>
                            </p:stCondLst>
                            <p:childTnLst>
                              <p:par>
                                <p:cTn id="16" presetID="1" presetClass="entr" presetSubtype="0" fill="hold" nodeType="afterEffect">
                                  <p:stCondLst>
                                    <p:cond delay="20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2200"/>
                            </p:stCondLst>
                            <p:childTnLst>
                              <p:par>
                                <p:cTn id="19" presetID="1" presetClass="entr" presetSubtype="0" fill="hold" nodeType="afterEffect">
                                  <p:stCondLst>
                                    <p:cond delay="30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7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290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childTnLst>
                                </p:cTn>
                              </p:par>
                            </p:childTnLst>
                          </p:cTn>
                        </p:par>
                        <p:par>
                          <p:cTn id="29" fill="hold">
                            <p:stCondLst>
                              <p:cond delay="3900"/>
                            </p:stCondLst>
                            <p:childTnLst>
                              <p:par>
                                <p:cTn id="30" presetID="10" presetClass="entr" presetSubtype="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childTnLst>
                                </p:cTn>
                              </p:par>
                            </p:childTnLst>
                          </p:cTn>
                        </p:par>
                        <p:par>
                          <p:cTn id="42" fill="hold">
                            <p:stCondLst>
                              <p:cond delay="4900"/>
                            </p:stCondLst>
                            <p:childTnLst>
                              <p:par>
                                <p:cTn id="43" presetID="10" presetClass="entr" presetSubtype="0"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childTnLst>
                                </p:cTn>
                              </p:par>
                            </p:childTnLst>
                          </p:cTn>
                        </p:par>
                        <p:par>
                          <p:cTn id="46" fill="hold">
                            <p:stCondLst>
                              <p:cond delay="5900"/>
                            </p:stCondLst>
                            <p:childTnLst>
                              <p:par>
                                <p:cTn id="47" presetID="10" presetClass="entr" presetSubtype="0" fill="hold" grpId="0" nodeType="after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1000"/>
                                        <p:tgtEl>
                                          <p:spTgt spid="20"/>
                                        </p:tgtEl>
                                      </p:cBhvr>
                                    </p:animEffect>
                                  </p:childTnLst>
                                </p:cTn>
                              </p:par>
                            </p:childTnLst>
                          </p:cTn>
                        </p:par>
                        <p:par>
                          <p:cTn id="50" fill="hold">
                            <p:stCondLst>
                              <p:cond delay="6900"/>
                            </p:stCondLst>
                            <p:childTnLst>
                              <p:par>
                                <p:cTn id="51" presetID="10" presetClass="entr" presetSubtype="0" fill="hold" nodeType="after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1000"/>
                                        <p:tgtEl>
                                          <p:spTgt spid="24"/>
                                        </p:tgtEl>
                                      </p:cBhvr>
                                    </p:animEffect>
                                  </p:childTnLst>
                                </p:cTn>
                              </p:par>
                              <p:par>
                                <p:cTn id="54" presetID="10" presetClass="entr" presetSubtype="0" fill="hold"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childTnLst>
                                </p:cTn>
                              </p:par>
                              <p:par>
                                <p:cTn id="57" presetID="10" presetClass="entr" presetSubtype="0" fill="hold"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000"/>
                                        <p:tgtEl>
                                          <p:spTgt spid="25"/>
                                        </p:tgtEl>
                                      </p:cBhvr>
                                    </p:animEffect>
                                  </p:childTnLst>
                                </p:cTn>
                              </p:par>
                            </p:childTnLst>
                          </p:cTn>
                        </p:par>
                        <p:par>
                          <p:cTn id="60" fill="hold">
                            <p:stCondLst>
                              <p:cond delay="7900"/>
                            </p:stCondLst>
                            <p:childTnLst>
                              <p:par>
                                <p:cTn id="61" presetID="1" presetClass="entr" presetSubtype="0"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par>
                          <p:cTn id="63" fill="hold">
                            <p:stCondLst>
                              <p:cond delay="7900"/>
                            </p:stCondLst>
                            <p:childTnLst>
                              <p:par>
                                <p:cTn id="64" presetID="10"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childTnLst>
                                </p:cTn>
                              </p:par>
                              <p:par>
                                <p:cTn id="67" presetID="10"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animEffect transition="in" filter="fade">
                                      <p:cBhvr>
                                        <p:cTn id="69" dur="1000"/>
                                        <p:tgtEl>
                                          <p:spTgt spid="27"/>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29"/>
                                        </p:tgtEl>
                                        <p:attrNameLst>
                                          <p:attrName>style.visibility</p:attrName>
                                        </p:attrNameLst>
                                      </p:cBhvr>
                                      <p:to>
                                        <p:strVal val="visible"/>
                                      </p:to>
                                    </p:set>
                                    <p:animEffect transition="in" filter="fade">
                                      <p:cBhvr>
                                        <p:cTn id="72" dur="1000"/>
                                        <p:tgtEl>
                                          <p:spTgt spid="29"/>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1000"/>
                                        <p:tgtEl>
                                          <p:spTgt spid="31"/>
                                        </p:tgtEl>
                                      </p:cBhvr>
                                    </p:animEffect>
                                  </p:childTnLst>
                                </p:cTn>
                              </p:par>
                              <p:par>
                                <p:cTn id="76" presetID="10" presetClass="entr" presetSubtype="0" fill="hold" grpId="0" nodeType="withEffect">
                                  <p:stCondLst>
                                    <p:cond delay="500"/>
                                  </p:stCondLst>
                                  <p:iterate type="lt">
                                    <p:tmPct val="0"/>
                                  </p:iterate>
                                  <p:childTnLst>
                                    <p:set>
                                      <p:cBhvr>
                                        <p:cTn id="77" dur="1" fill="hold">
                                          <p:stCondLst>
                                            <p:cond delay="0"/>
                                          </p:stCondLst>
                                        </p:cTn>
                                        <p:tgtEl>
                                          <p:spTgt spid="33"/>
                                        </p:tgtEl>
                                        <p:attrNameLst>
                                          <p:attrName>style.visibility</p:attrName>
                                        </p:attrNameLst>
                                      </p:cBhvr>
                                      <p:to>
                                        <p:strVal val="visible"/>
                                      </p:to>
                                    </p:set>
                                    <p:animEffect transition="in" filter="fade">
                                      <p:cBhvr>
                                        <p:cTn id="78" dur="1000"/>
                                        <p:tgtEl>
                                          <p:spTgt spid="33"/>
                                        </p:tgtEl>
                                      </p:cBhvr>
                                    </p:animEffect>
                                  </p:childTnLst>
                                </p:cTn>
                              </p:par>
                            </p:childTnLst>
                          </p:cTn>
                        </p:par>
                        <p:par>
                          <p:cTn id="79" fill="hold">
                            <p:stCondLst>
                              <p:cond delay="9400"/>
                            </p:stCondLst>
                            <p:childTnLst>
                              <p:par>
                                <p:cTn id="80" presetID="10" presetClass="entr" presetSubtype="0" fill="hold" grpId="0" nodeType="afterEffect">
                                  <p:stCondLst>
                                    <p:cond delay="80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2000"/>
                                        <p:tgtEl>
                                          <p:spTgt spid="30"/>
                                        </p:tgtEl>
                                      </p:cBhvr>
                                    </p:animEffect>
                                  </p:childTnLst>
                                </p:cTn>
                              </p:par>
                              <p:par>
                                <p:cTn id="83" presetID="10" presetClass="entr" presetSubtype="0" fill="hold" grpId="0" nodeType="withEffect">
                                  <p:stCondLst>
                                    <p:cond delay="80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build="p"/>
      <p:bldP spid="19" grpId="0" animBg="1"/>
      <p:bldP spid="20" grpId="0"/>
      <p:bldP spid="22" grpId="0" animBg="1"/>
      <p:bldP spid="26" grpId="0" animBg="1"/>
      <p:bldP spid="29" grpId="0" animBg="1"/>
      <p:bldP spid="30" grpId="0" animBg="1"/>
      <p:bldP spid="31" grpId="0" animBg="1"/>
      <p:bldP spid="33" grpId="0"/>
      <p:bldP spid="3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lender.jpg"/>
          <p:cNvPicPr>
            <a:picLocks noChangeAspect="1"/>
          </p:cNvPicPr>
          <p:nvPr/>
        </p:nvPicPr>
        <p:blipFill>
          <a:blip r:embed="rId3" cstate="print"/>
          <a:stretch>
            <a:fillRect/>
          </a:stretch>
        </p:blipFill>
        <p:spPr>
          <a:xfrm>
            <a:off x="4182908" y="5202648"/>
            <a:ext cx="383682" cy="517649"/>
          </a:xfrm>
          <a:prstGeom prst="rect">
            <a:avLst/>
          </a:prstGeom>
        </p:spPr>
      </p:pic>
      <p:sp>
        <p:nvSpPr>
          <p:cNvPr id="3" name="Title 2"/>
          <p:cNvSpPr>
            <a:spLocks noGrp="1"/>
          </p:cNvSpPr>
          <p:nvPr>
            <p:ph type="title"/>
          </p:nvPr>
        </p:nvSpPr>
        <p:spPr/>
        <p:txBody>
          <a:bodyPr/>
          <a:lstStyle/>
          <a:p>
            <a:r>
              <a:rPr lang="en-US" dirty="0" smtClean="0"/>
              <a:t>18 Years Later</a:t>
            </a:r>
            <a:endParaRPr lang="en-US" dirty="0"/>
          </a:p>
        </p:txBody>
      </p:sp>
      <p:sp>
        <p:nvSpPr>
          <p:cNvPr id="7" name="Content Placeholder 6"/>
          <p:cNvSpPr>
            <a:spLocks noGrp="1"/>
          </p:cNvSpPr>
          <p:nvPr>
            <p:ph idx="1"/>
          </p:nvPr>
        </p:nvSpPr>
        <p:spPr>
          <a:xfrm>
            <a:off x="457200" y="1481329"/>
            <a:ext cx="7696200" cy="957072"/>
          </a:xfrm>
        </p:spPr>
        <p:txBody>
          <a:bodyPr>
            <a:normAutofit fontScale="92500" lnSpcReduction="10000"/>
          </a:bodyPr>
          <a:lstStyle/>
          <a:p>
            <a:r>
              <a:rPr lang="en-US" dirty="0" smtClean="0"/>
              <a:t>Sam got his first job in </a:t>
            </a:r>
            <a:r>
              <a:rPr lang="en-US" dirty="0" err="1" smtClean="0"/>
              <a:t>JuiceRUs</a:t>
            </a:r>
            <a:r>
              <a:rPr lang="en-US" dirty="0" smtClean="0"/>
              <a:t> for his talent in making juice</a:t>
            </a:r>
            <a:endParaRPr lang="en-US" dirty="0"/>
          </a:p>
        </p:txBody>
      </p:sp>
      <p:pic>
        <p:nvPicPr>
          <p:cNvPr id="8" name="Picture 7" descr="handshake2.jpg"/>
          <p:cNvPicPr>
            <a:picLocks noChangeAspect="1"/>
          </p:cNvPicPr>
          <p:nvPr/>
        </p:nvPicPr>
        <p:blipFill>
          <a:blip r:embed="rId4" cstate="print"/>
          <a:stretch>
            <a:fillRect/>
          </a:stretch>
        </p:blipFill>
        <p:spPr>
          <a:xfrm>
            <a:off x="8045525" y="762000"/>
            <a:ext cx="896919" cy="1752600"/>
          </a:xfrm>
          <a:prstGeom prst="rect">
            <a:avLst/>
          </a:prstGeom>
        </p:spPr>
      </p:pic>
      <p:sp>
        <p:nvSpPr>
          <p:cNvPr id="9" name="Content Placeholder 1"/>
          <p:cNvSpPr txBox="1">
            <a:spLocks/>
          </p:cNvSpPr>
          <p:nvPr/>
        </p:nvSpPr>
        <p:spPr>
          <a:xfrm>
            <a:off x="914400" y="3216151"/>
            <a:ext cx="3276600" cy="838200"/>
          </a:xfrm>
          <a:prstGeom prst="rect">
            <a:avLst/>
          </a:prstGeom>
        </p:spPr>
        <p:txBody>
          <a:bodyPr vert="horz">
            <a:normAutofit fontScale="85000" lnSpcReduction="10000"/>
          </a:bodyPr>
          <a:lstStyle/>
          <a:p>
            <a:pPr marL="365760" indent="-256032">
              <a:lnSpc>
                <a:spcPct val="140000"/>
              </a:lnSpc>
              <a:spcBef>
                <a:spcPts val="400"/>
              </a:spcBef>
              <a:buClr>
                <a:srgbClr val="4F81BD"/>
              </a:buClr>
              <a:buSzPct val="68000"/>
              <a:buFont typeface="Wingdings 3"/>
              <a:buChar char=""/>
              <a:defRPr/>
            </a:pPr>
            <a:r>
              <a:rPr lang="en-US" sz="2000" dirty="0" smtClean="0">
                <a:solidFill>
                  <a:prstClr val="black"/>
                </a:solidFill>
              </a:rPr>
              <a:t>Now, it’s not just one basket but a whole </a:t>
            </a:r>
            <a:r>
              <a:rPr lang="en-US" sz="2000" i="1" dirty="0" smtClean="0">
                <a:solidFill>
                  <a:srgbClr val="0070C0"/>
                </a:solidFill>
              </a:rPr>
              <a:t>container</a:t>
            </a:r>
            <a:r>
              <a:rPr lang="en-US" sz="2000" dirty="0" smtClean="0">
                <a:solidFill>
                  <a:prstClr val="black"/>
                </a:solidFill>
              </a:rPr>
              <a:t> of fruits</a:t>
            </a:r>
            <a:endParaRPr lang="en-US" sz="2000" dirty="0">
              <a:solidFill>
                <a:prstClr val="black"/>
              </a:solidFill>
            </a:endParaRPr>
          </a:p>
        </p:txBody>
      </p:sp>
      <p:sp>
        <p:nvSpPr>
          <p:cNvPr id="11" name="Content Placeholder 1"/>
          <p:cNvSpPr txBox="1">
            <a:spLocks/>
          </p:cNvSpPr>
          <p:nvPr/>
        </p:nvSpPr>
        <p:spPr>
          <a:xfrm>
            <a:off x="914400" y="4206751"/>
            <a:ext cx="3276600" cy="685800"/>
          </a:xfrm>
          <a:prstGeom prst="rect">
            <a:avLst/>
          </a:prstGeom>
        </p:spPr>
        <p:txBody>
          <a:bodyPr vert="horz">
            <a:noAutofit/>
          </a:bodyPr>
          <a:lstStyle/>
          <a:p>
            <a:pPr marL="365760" indent="-256032">
              <a:lnSpc>
                <a:spcPct val="140000"/>
              </a:lnSpc>
              <a:spcBef>
                <a:spcPts val="400"/>
              </a:spcBef>
              <a:buClr>
                <a:srgbClr val="4F81BD"/>
              </a:buClr>
              <a:buSzPct val="68000"/>
              <a:buFont typeface="Wingdings 3"/>
              <a:buChar char=""/>
              <a:defRPr/>
            </a:pPr>
            <a:r>
              <a:rPr lang="en-US" sz="1400" dirty="0" smtClean="0">
                <a:solidFill>
                  <a:prstClr val="black"/>
                </a:solidFill>
              </a:rPr>
              <a:t>Also, they produce a </a:t>
            </a:r>
            <a:r>
              <a:rPr lang="en-US" sz="1400" i="1" dirty="0" smtClean="0">
                <a:solidFill>
                  <a:srgbClr val="0070C0"/>
                </a:solidFill>
              </a:rPr>
              <a:t>list</a:t>
            </a:r>
            <a:r>
              <a:rPr lang="en-US" sz="1400" dirty="0" smtClean="0">
                <a:solidFill>
                  <a:prstClr val="black"/>
                </a:solidFill>
              </a:rPr>
              <a:t> of juice types separately</a:t>
            </a:r>
            <a:endParaRPr lang="en-US" sz="1400" dirty="0">
              <a:solidFill>
                <a:prstClr val="black"/>
              </a:solidFill>
            </a:endParaRPr>
          </a:p>
        </p:txBody>
      </p:sp>
      <p:grpSp>
        <p:nvGrpSpPr>
          <p:cNvPr id="2" name="Group 18"/>
          <p:cNvGrpSpPr/>
          <p:nvPr/>
        </p:nvGrpSpPr>
        <p:grpSpPr>
          <a:xfrm>
            <a:off x="4038600" y="3063751"/>
            <a:ext cx="1300167" cy="946230"/>
            <a:chOff x="4038600" y="2362200"/>
            <a:chExt cx="1300167" cy="946230"/>
          </a:xfrm>
        </p:grpSpPr>
        <p:pic>
          <p:nvPicPr>
            <p:cNvPr id="12" name="Picture 11" descr="container2.jpg"/>
            <p:cNvPicPr>
              <a:picLocks noChangeAspect="1"/>
            </p:cNvPicPr>
            <p:nvPr/>
          </p:nvPicPr>
          <p:blipFill>
            <a:blip r:embed="rId5" cstate="print"/>
            <a:stretch>
              <a:fillRect/>
            </a:stretch>
          </p:blipFill>
          <p:spPr>
            <a:xfrm flipH="1">
              <a:off x="4038600" y="2362200"/>
              <a:ext cx="1143000" cy="946230"/>
            </a:xfrm>
            <a:prstGeom prst="rect">
              <a:avLst/>
            </a:prstGeom>
          </p:spPr>
        </p:pic>
        <p:sp>
          <p:nvSpPr>
            <p:cNvPr id="13" name="TextBox 12"/>
            <p:cNvSpPr txBox="1"/>
            <p:nvPr/>
          </p:nvSpPr>
          <p:spPr>
            <a:xfrm rot="948003">
              <a:off x="4451986" y="2650858"/>
              <a:ext cx="886781" cy="400110"/>
            </a:xfrm>
            <a:prstGeom prst="rect">
              <a:avLst/>
            </a:prstGeom>
            <a:noFill/>
            <a:scene3d>
              <a:camera prst="isometricOffAxis2Right"/>
              <a:lightRig rig="threePt" dir="t"/>
            </a:scene3d>
          </p:spPr>
          <p:txBody>
            <a:bodyPr wrap="none" rtlCol="0">
              <a:spAutoFit/>
            </a:bodyPr>
            <a:lstStyle/>
            <a:p>
              <a:pPr algn="ctr"/>
              <a:r>
                <a:rPr lang="en-US" sz="2000" dirty="0" smtClean="0">
                  <a:solidFill>
                    <a:prstClr val="white"/>
                  </a:solidFill>
                </a:rPr>
                <a:t>Fruits</a:t>
              </a:r>
              <a:endParaRPr lang="en-US" sz="2000" dirty="0">
                <a:solidFill>
                  <a:prstClr val="white"/>
                </a:solidFill>
              </a:endParaRPr>
            </a:p>
          </p:txBody>
        </p:sp>
      </p:grpSp>
      <p:grpSp>
        <p:nvGrpSpPr>
          <p:cNvPr id="4" name="Group 27"/>
          <p:cNvGrpSpPr/>
          <p:nvPr/>
        </p:nvGrpSpPr>
        <p:grpSpPr>
          <a:xfrm>
            <a:off x="4038600" y="4054351"/>
            <a:ext cx="966787" cy="1033997"/>
            <a:chOff x="4038600" y="3352800"/>
            <a:chExt cx="966787" cy="1033997"/>
          </a:xfrm>
        </p:grpSpPr>
        <p:pic>
          <p:nvPicPr>
            <p:cNvPr id="15" name="Picture 14" descr="justbottles.jpg"/>
            <p:cNvPicPr>
              <a:picLocks noChangeAspect="1"/>
            </p:cNvPicPr>
            <p:nvPr/>
          </p:nvPicPr>
          <p:blipFill>
            <a:blip r:embed="rId6" cstate="print"/>
            <a:stretch>
              <a:fillRect/>
            </a:stretch>
          </p:blipFill>
          <p:spPr>
            <a:xfrm>
              <a:off x="4038600" y="3352800"/>
              <a:ext cx="966787" cy="1033997"/>
            </a:xfrm>
            <a:prstGeom prst="rect">
              <a:avLst/>
            </a:prstGeom>
          </p:spPr>
        </p:pic>
        <p:pic>
          <p:nvPicPr>
            <p:cNvPr id="16" name="Picture 15" descr="apple2.jpg"/>
            <p:cNvPicPr>
              <a:picLocks noChangeAspect="1"/>
            </p:cNvPicPr>
            <p:nvPr/>
          </p:nvPicPr>
          <p:blipFill>
            <a:blip r:embed="rId7" cstate="print">
              <a:clrChange>
                <a:clrFrom>
                  <a:srgbClr val="FFFFFF"/>
                </a:clrFrom>
                <a:clrTo>
                  <a:srgbClr val="FFFFFF">
                    <a:alpha val="0"/>
                  </a:srgbClr>
                </a:clrTo>
              </a:clrChange>
            </a:blip>
            <a:stretch>
              <a:fillRect/>
            </a:stretch>
          </p:blipFill>
          <p:spPr>
            <a:xfrm>
              <a:off x="4411508" y="3842368"/>
              <a:ext cx="209415" cy="247226"/>
            </a:xfrm>
            <a:prstGeom prst="rect">
              <a:avLst/>
            </a:prstGeom>
          </p:spPr>
        </p:pic>
        <p:pic>
          <p:nvPicPr>
            <p:cNvPr id="17" name="Picture 16" descr="orange.jpg"/>
            <p:cNvPicPr>
              <a:picLocks noChangeAspect="1"/>
            </p:cNvPicPr>
            <p:nvPr/>
          </p:nvPicPr>
          <p:blipFill>
            <a:blip r:embed="rId8" cstate="print"/>
            <a:stretch>
              <a:fillRect/>
            </a:stretch>
          </p:blipFill>
          <p:spPr>
            <a:xfrm flipH="1">
              <a:off x="4716308" y="3850460"/>
              <a:ext cx="234816" cy="228600"/>
            </a:xfrm>
            <a:prstGeom prst="rect">
              <a:avLst/>
            </a:prstGeom>
          </p:spPr>
        </p:pic>
        <p:pic>
          <p:nvPicPr>
            <p:cNvPr id="18" name="Picture 17" descr="pineapple.jpg"/>
            <p:cNvPicPr>
              <a:picLocks noChangeAspect="1"/>
            </p:cNvPicPr>
            <p:nvPr/>
          </p:nvPicPr>
          <p:blipFill>
            <a:blip r:embed="rId9" cstate="print"/>
            <a:stretch>
              <a:fillRect/>
            </a:stretch>
          </p:blipFill>
          <p:spPr>
            <a:xfrm>
              <a:off x="4098616" y="3784762"/>
              <a:ext cx="168584" cy="365086"/>
            </a:xfrm>
            <a:prstGeom prst="rect">
              <a:avLst/>
            </a:prstGeom>
          </p:spPr>
        </p:pic>
      </p:grpSp>
      <p:pic>
        <p:nvPicPr>
          <p:cNvPr id="20" name="Picture 19" descr="knife2.jpg"/>
          <p:cNvPicPr>
            <a:picLocks noChangeAspect="1"/>
          </p:cNvPicPr>
          <p:nvPr/>
        </p:nvPicPr>
        <p:blipFill>
          <a:blip r:embed="rId10" cstate="print">
            <a:clrChange>
              <a:clrFrom>
                <a:srgbClr val="FFFFFF"/>
              </a:clrFrom>
              <a:clrTo>
                <a:srgbClr val="FFFFFF">
                  <a:alpha val="0"/>
                </a:srgbClr>
              </a:clrTo>
            </a:clrChange>
          </a:blip>
          <a:stretch>
            <a:fillRect/>
          </a:stretch>
        </p:blipFill>
        <p:spPr>
          <a:xfrm rot="20472147">
            <a:off x="2981466" y="5266179"/>
            <a:ext cx="437868" cy="394081"/>
          </a:xfrm>
          <a:prstGeom prst="rect">
            <a:avLst/>
          </a:prstGeom>
        </p:spPr>
      </p:pic>
      <p:sp>
        <p:nvSpPr>
          <p:cNvPr id="26" name="TextBox 25"/>
          <p:cNvSpPr txBox="1"/>
          <p:nvPr/>
        </p:nvSpPr>
        <p:spPr>
          <a:xfrm>
            <a:off x="3820464" y="5953926"/>
            <a:ext cx="1946367" cy="369332"/>
          </a:xfrm>
          <a:prstGeom prst="rect">
            <a:avLst/>
          </a:prstGeom>
          <a:noFill/>
        </p:spPr>
        <p:txBody>
          <a:bodyPr wrap="none" rtlCol="0">
            <a:spAutoFit/>
          </a:bodyPr>
          <a:lstStyle/>
          <a:p>
            <a:r>
              <a:rPr lang="en-US" b="1" dirty="0" smtClean="0">
                <a:solidFill>
                  <a:srgbClr val="FF0000"/>
                </a:solidFill>
              </a:rPr>
              <a:t>NOT ENOUGH !!</a:t>
            </a:r>
            <a:endParaRPr lang="en-US" b="1" dirty="0">
              <a:solidFill>
                <a:srgbClr val="FF0000"/>
              </a:solidFill>
            </a:endParaRPr>
          </a:p>
        </p:txBody>
      </p:sp>
      <p:sp>
        <p:nvSpPr>
          <p:cNvPr id="27" name="Content Placeholder 1"/>
          <p:cNvSpPr txBox="1">
            <a:spLocks/>
          </p:cNvSpPr>
          <p:nvPr/>
        </p:nvSpPr>
        <p:spPr>
          <a:xfrm>
            <a:off x="914400" y="5273551"/>
            <a:ext cx="3276600" cy="685800"/>
          </a:xfrm>
          <a:prstGeom prst="rect">
            <a:avLst/>
          </a:prstGeom>
        </p:spPr>
        <p:txBody>
          <a:bodyPr vert="horz">
            <a:noAutofit/>
          </a:bodyPr>
          <a:lstStyle/>
          <a:p>
            <a:pPr marL="365760" indent="-256032">
              <a:lnSpc>
                <a:spcPct val="140000"/>
              </a:lnSpc>
              <a:spcBef>
                <a:spcPts val="400"/>
              </a:spcBef>
              <a:buClr>
                <a:srgbClr val="4F81BD"/>
              </a:buClr>
              <a:buSzPct val="68000"/>
              <a:buFont typeface="Wingdings 3"/>
              <a:buChar char=""/>
              <a:defRPr/>
            </a:pPr>
            <a:r>
              <a:rPr lang="en-US" sz="1400" dirty="0" smtClean="0">
                <a:solidFill>
                  <a:prstClr val="black"/>
                </a:solidFill>
              </a:rPr>
              <a:t>But, Sam had just ONE         and  ONE </a:t>
            </a:r>
            <a:endParaRPr lang="en-US" sz="1400" dirty="0">
              <a:solidFill>
                <a:prstClr val="black"/>
              </a:solidFill>
            </a:endParaRPr>
          </a:p>
        </p:txBody>
      </p:sp>
      <p:sp>
        <p:nvSpPr>
          <p:cNvPr id="34" name="Right Bracket 33"/>
          <p:cNvSpPr/>
          <p:nvPr/>
        </p:nvSpPr>
        <p:spPr>
          <a:xfrm>
            <a:off x="5486400" y="3368551"/>
            <a:ext cx="152400" cy="1600200"/>
          </a:xfrm>
          <a:prstGeom prst="rightBracket">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35" name="Right Arrow 34"/>
          <p:cNvSpPr/>
          <p:nvPr/>
        </p:nvSpPr>
        <p:spPr>
          <a:xfrm rot="10800000">
            <a:off x="5791200" y="4054351"/>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36" name="TextBox 35"/>
          <p:cNvSpPr txBox="1"/>
          <p:nvPr/>
        </p:nvSpPr>
        <p:spPr>
          <a:xfrm>
            <a:off x="6096000" y="3901951"/>
            <a:ext cx="2438400" cy="461665"/>
          </a:xfrm>
          <a:prstGeom prst="rect">
            <a:avLst/>
          </a:prstGeom>
          <a:noFill/>
        </p:spPr>
        <p:txBody>
          <a:bodyPr wrap="square" rtlCol="0">
            <a:spAutoFit/>
          </a:bodyPr>
          <a:lstStyle/>
          <a:p>
            <a:pPr algn="ctr"/>
            <a:r>
              <a:rPr lang="en-US" sz="1200" dirty="0" smtClean="0">
                <a:solidFill>
                  <a:srgbClr val="C0504D">
                    <a:lumMod val="75000"/>
                  </a:srgbClr>
                </a:solidFill>
              </a:rPr>
              <a:t>Large</a:t>
            </a:r>
            <a:r>
              <a:rPr lang="en-US" sz="1200" dirty="0" smtClean="0">
                <a:solidFill>
                  <a:prstClr val="black"/>
                </a:solidFill>
              </a:rPr>
              <a:t> </a:t>
            </a:r>
            <a:r>
              <a:rPr lang="en-US" sz="1200" dirty="0" smtClean="0">
                <a:solidFill>
                  <a:srgbClr val="C0504D">
                    <a:lumMod val="75000"/>
                  </a:srgbClr>
                </a:solidFill>
              </a:rPr>
              <a:t>data </a:t>
            </a:r>
            <a:r>
              <a:rPr lang="en-US" sz="1200" dirty="0" smtClean="0">
                <a:solidFill>
                  <a:prstClr val="black"/>
                </a:solidFill>
              </a:rPr>
              <a:t>and </a:t>
            </a:r>
            <a:r>
              <a:rPr lang="en-US" sz="1200" dirty="0" smtClean="0">
                <a:solidFill>
                  <a:srgbClr val="C0504D">
                    <a:lumMod val="75000"/>
                  </a:srgbClr>
                </a:solidFill>
              </a:rPr>
              <a:t>list of values</a:t>
            </a:r>
            <a:r>
              <a:rPr lang="en-US" sz="1200" dirty="0" smtClean="0">
                <a:solidFill>
                  <a:prstClr val="black"/>
                </a:solidFill>
              </a:rPr>
              <a:t> for output</a:t>
            </a:r>
            <a:endParaRPr lang="en-US" sz="1200" dirty="0">
              <a:solidFill>
                <a:srgbClr val="C0504D">
                  <a:lumMod val="75000"/>
                </a:srgbClr>
              </a:solidFill>
            </a:endParaRPr>
          </a:p>
        </p:txBody>
      </p:sp>
      <p:sp>
        <p:nvSpPr>
          <p:cNvPr id="37" name="TextBox 36"/>
          <p:cNvSpPr txBox="1"/>
          <p:nvPr/>
        </p:nvSpPr>
        <p:spPr>
          <a:xfrm>
            <a:off x="4021564" y="2514600"/>
            <a:ext cx="1236236" cy="523220"/>
          </a:xfrm>
          <a:prstGeom prst="rect">
            <a:avLst/>
          </a:prstGeom>
          <a:noFill/>
        </p:spPr>
        <p:txBody>
          <a:bodyPr wrap="none" rtlCol="0">
            <a:spAutoFit/>
          </a:bodyPr>
          <a:lstStyle/>
          <a:p>
            <a:r>
              <a:rPr lang="en-US" sz="2800" spc="300" dirty="0" smtClean="0">
                <a:solidFill>
                  <a:srgbClr val="FF0000"/>
                </a:solidFill>
              </a:rPr>
              <a:t>Wait!</a:t>
            </a:r>
            <a:endParaRPr lang="en-US" sz="2800" spc="300" dirty="0">
              <a:solidFill>
                <a:srgbClr val="FF0000"/>
              </a:solidFill>
            </a:endParaRPr>
          </a:p>
        </p:txBody>
      </p:sp>
    </p:spTree>
    <p:extLst>
      <p:ext uri="{BB962C8B-B14F-4D97-AF65-F5344CB8AC3E}">
        <p14:creationId xmlns:p14="http://schemas.microsoft.com/office/powerpoint/2010/main" val="332690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par>
                          <p:cTn id="11" fill="hold">
                            <p:stCondLst>
                              <p:cond delay="1000"/>
                            </p:stCondLst>
                            <p:childTnLst>
                              <p:par>
                                <p:cTn id="12" presetID="1" presetClass="entr" presetSubtype="0" fill="hold" nodeType="afterEffect">
                                  <p:stCondLst>
                                    <p:cond delay="400"/>
                                  </p:stCondLst>
                                  <p:childTnLst>
                                    <p:set>
                                      <p:cBhvr>
                                        <p:cTn id="13" dur="1" fill="hold">
                                          <p:stCondLst>
                                            <p:cond delay="0"/>
                                          </p:stCondLst>
                                        </p:cTn>
                                        <p:tgtEl>
                                          <p:spTgt spid="37"/>
                                        </p:tgtEl>
                                        <p:attrNameLst>
                                          <p:attrName>style.visibility</p:attrName>
                                        </p:attrNameLst>
                                      </p:cBhvr>
                                      <p:to>
                                        <p:strVal val="visible"/>
                                      </p:to>
                                    </p:set>
                                  </p:childTnLst>
                                </p:cTn>
                              </p:par>
                            </p:childTnLst>
                          </p:cTn>
                        </p:par>
                        <p:par>
                          <p:cTn id="14" fill="hold">
                            <p:stCondLst>
                              <p:cond delay="1400"/>
                            </p:stCondLst>
                            <p:childTnLst>
                              <p:par>
                                <p:cTn id="15" presetID="10" presetClass="entr" presetSubtype="0" fill="hold" nodeType="afterEffect">
                                  <p:stCondLst>
                                    <p:cond delay="8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nodeType="withEffect">
                                  <p:stCondLst>
                                    <p:cond delay="8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par>
                          <p:cTn id="21" fill="hold">
                            <p:stCondLst>
                              <p:cond delay="3200"/>
                            </p:stCondLst>
                            <p:childTnLst>
                              <p:par>
                                <p:cTn id="22" presetID="10" presetClass="entr" presetSubtype="0" fill="hold" grpId="0" nodeType="afterEffect">
                                  <p:stCondLst>
                                    <p:cond delay="30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par>
                                <p:cTn id="25" presetID="10" presetClass="entr" presetSubtype="0" fill="hold" nodeType="withEffect">
                                  <p:stCondLst>
                                    <p:cond delay="30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10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childTnLst>
                                </p:cTn>
                              </p:par>
                            </p:childTnLst>
                          </p:cTn>
                        </p:par>
                        <p:par>
                          <p:cTn id="38" fill="hold">
                            <p:stCondLst>
                              <p:cond delay="5500"/>
                            </p:stCondLst>
                            <p:childTnLst>
                              <p:par>
                                <p:cTn id="39" presetID="10" presetClass="entr" presetSubtype="0" fill="hold" grpId="0" nodeType="afterEffect">
                                  <p:stCondLst>
                                    <p:cond delay="30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1000"/>
                                        <p:tgtEl>
                                          <p:spTgt spid="27"/>
                                        </p:tgtEl>
                                      </p:cBhvr>
                                    </p:animEffect>
                                  </p:childTnLst>
                                </p:cTn>
                              </p:par>
                              <p:par>
                                <p:cTn id="42" presetID="10" presetClass="entr" presetSubtype="0" fill="hold" nodeType="withEffect">
                                  <p:stCondLst>
                                    <p:cond delay="30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1000"/>
                                        <p:tgtEl>
                                          <p:spTgt spid="21"/>
                                        </p:tgtEl>
                                      </p:cBhvr>
                                    </p:animEffect>
                                  </p:childTnLst>
                                </p:cTn>
                              </p:par>
                              <p:par>
                                <p:cTn id="45" presetID="10" presetClass="entr" presetSubtype="0" fill="hold" nodeType="withEffect">
                                  <p:stCondLst>
                                    <p:cond delay="30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childTnLst>
                                </p:cTn>
                              </p:par>
                            </p:childTnLst>
                          </p:cTn>
                        </p:par>
                        <p:par>
                          <p:cTn id="48" fill="hold">
                            <p:stCondLst>
                              <p:cond delay="6800"/>
                            </p:stCondLst>
                            <p:childTnLst>
                              <p:par>
                                <p:cTn id="49" presetID="1" presetClass="entr" presetSubtype="0" fill="hold" grpId="0" nodeType="afterEffect">
                                  <p:stCondLst>
                                    <p:cond delay="40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p:bldP spid="26" grpId="0"/>
      <p:bldP spid="27" grpId="0"/>
      <p:bldP spid="34" grpId="0" animBg="1"/>
      <p:bldP spid="35" grpId="0" animBg="1"/>
      <p:bldP spid="3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39"/>
          <p:cNvGrpSpPr/>
          <p:nvPr/>
        </p:nvGrpSpPr>
        <p:grpSpPr>
          <a:xfrm>
            <a:off x="1515180" y="5800113"/>
            <a:ext cx="200109" cy="609855"/>
            <a:chOff x="1515180" y="5552818"/>
            <a:chExt cx="200109" cy="609855"/>
          </a:xfrm>
        </p:grpSpPr>
        <p:pic>
          <p:nvPicPr>
            <p:cNvPr id="23" name="Picture 22" descr="applejuice.png"/>
            <p:cNvPicPr>
              <a:picLocks noChangeAspect="1"/>
            </p:cNvPicPr>
            <p:nvPr/>
          </p:nvPicPr>
          <p:blipFill>
            <a:blip r:embed="rId3" cstate="print"/>
            <a:stretch>
              <a:fillRect/>
            </a:stretch>
          </p:blipFill>
          <p:spPr>
            <a:xfrm>
              <a:off x="1515180" y="5552818"/>
              <a:ext cx="200109" cy="609855"/>
            </a:xfrm>
            <a:prstGeom prst="rect">
              <a:avLst/>
            </a:prstGeom>
          </p:spPr>
        </p:pic>
        <p:pic>
          <p:nvPicPr>
            <p:cNvPr id="52" name="Picture 51" descr="apple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532092" y="5813786"/>
              <a:ext cx="152400" cy="179917"/>
            </a:xfrm>
            <a:prstGeom prst="rect">
              <a:avLst/>
            </a:prstGeom>
          </p:spPr>
        </p:pic>
      </p:grpSp>
      <p:sp>
        <p:nvSpPr>
          <p:cNvPr id="2" name="Content Placeholder 1"/>
          <p:cNvSpPr>
            <a:spLocks noGrp="1"/>
          </p:cNvSpPr>
          <p:nvPr>
            <p:ph idx="1"/>
          </p:nvPr>
        </p:nvSpPr>
        <p:spPr>
          <a:xfrm>
            <a:off x="457200" y="1481329"/>
            <a:ext cx="8229600" cy="804672"/>
          </a:xfrm>
        </p:spPr>
        <p:txBody>
          <a:bodyPr>
            <a:normAutofit fontScale="92500"/>
          </a:bodyPr>
          <a:lstStyle/>
          <a:p>
            <a:r>
              <a:rPr lang="en-US" dirty="0" smtClean="0"/>
              <a:t>Implemented a </a:t>
            </a:r>
            <a:r>
              <a:rPr lang="en-US" i="1" dirty="0" smtClean="0">
                <a:solidFill>
                  <a:srgbClr val="0070C0"/>
                </a:solidFill>
              </a:rPr>
              <a:t>parallel</a:t>
            </a:r>
            <a:r>
              <a:rPr lang="en-US" i="1" dirty="0" smtClean="0"/>
              <a:t> </a:t>
            </a:r>
            <a:r>
              <a:rPr lang="en-US" dirty="0" smtClean="0"/>
              <a:t>version of his innovation </a:t>
            </a:r>
            <a:endParaRPr lang="en-US" dirty="0"/>
          </a:p>
        </p:txBody>
      </p:sp>
      <p:sp>
        <p:nvSpPr>
          <p:cNvPr id="3" name="Title 2"/>
          <p:cNvSpPr>
            <a:spLocks noGrp="1"/>
          </p:cNvSpPr>
          <p:nvPr>
            <p:ph type="title"/>
          </p:nvPr>
        </p:nvSpPr>
        <p:spPr/>
        <p:txBody>
          <a:bodyPr/>
          <a:lstStyle/>
          <a:p>
            <a:r>
              <a:rPr lang="en-US" dirty="0" smtClean="0"/>
              <a:t>Brave Sam</a:t>
            </a:r>
            <a:endParaRPr lang="en-US" dirty="0"/>
          </a:p>
        </p:txBody>
      </p:sp>
      <p:grpSp>
        <p:nvGrpSpPr>
          <p:cNvPr id="13" name="Group 3"/>
          <p:cNvGrpSpPr/>
          <p:nvPr/>
        </p:nvGrpSpPr>
        <p:grpSpPr>
          <a:xfrm>
            <a:off x="1956924" y="1971418"/>
            <a:ext cx="1066800" cy="533400"/>
            <a:chOff x="4038600" y="2362200"/>
            <a:chExt cx="1300167" cy="946230"/>
          </a:xfrm>
        </p:grpSpPr>
        <p:pic>
          <p:nvPicPr>
            <p:cNvPr id="5" name="Picture 4" descr="container2.jpg"/>
            <p:cNvPicPr>
              <a:picLocks noChangeAspect="1"/>
            </p:cNvPicPr>
            <p:nvPr/>
          </p:nvPicPr>
          <p:blipFill>
            <a:blip r:embed="rId5" cstate="print"/>
            <a:stretch>
              <a:fillRect/>
            </a:stretch>
          </p:blipFill>
          <p:spPr>
            <a:xfrm flipH="1">
              <a:off x="4038600" y="2362200"/>
              <a:ext cx="1143000" cy="946230"/>
            </a:xfrm>
            <a:prstGeom prst="rect">
              <a:avLst/>
            </a:prstGeom>
          </p:spPr>
        </p:pic>
        <p:sp>
          <p:nvSpPr>
            <p:cNvPr id="6" name="TextBox 5"/>
            <p:cNvSpPr txBox="1"/>
            <p:nvPr/>
          </p:nvSpPr>
          <p:spPr>
            <a:xfrm rot="948003">
              <a:off x="4451986" y="2650859"/>
              <a:ext cx="886781" cy="400109"/>
            </a:xfrm>
            <a:prstGeom prst="rect">
              <a:avLst/>
            </a:prstGeom>
            <a:noFill/>
            <a:scene3d>
              <a:camera prst="isometricOffAxis2Right"/>
              <a:lightRig rig="threePt" dir="t"/>
            </a:scene3d>
          </p:spPr>
          <p:txBody>
            <a:bodyPr wrap="none" rtlCol="0">
              <a:spAutoFit/>
            </a:bodyPr>
            <a:lstStyle/>
            <a:p>
              <a:pPr algn="ctr"/>
              <a:r>
                <a:rPr lang="en-US" sz="2000" dirty="0" smtClean="0">
                  <a:solidFill>
                    <a:prstClr val="white"/>
                  </a:solidFill>
                </a:rPr>
                <a:t>Fruits</a:t>
              </a:r>
              <a:endParaRPr lang="en-US" sz="2000" dirty="0">
                <a:solidFill>
                  <a:prstClr val="white"/>
                </a:solidFill>
              </a:endParaRPr>
            </a:p>
          </p:txBody>
        </p:sp>
      </p:grpSp>
      <p:pic>
        <p:nvPicPr>
          <p:cNvPr id="7" name="Picture 6" descr="fruitbasket.jpg"/>
          <p:cNvPicPr>
            <a:picLocks noChangeAspect="1"/>
          </p:cNvPicPr>
          <p:nvPr/>
        </p:nvPicPr>
        <p:blipFill>
          <a:blip r:embed="rId6" cstate="print"/>
          <a:stretch>
            <a:fillRect/>
          </a:stretch>
        </p:blipFill>
        <p:spPr>
          <a:xfrm>
            <a:off x="838201" y="2642300"/>
            <a:ext cx="395932" cy="483582"/>
          </a:xfrm>
          <a:prstGeom prst="rect">
            <a:avLst/>
          </a:prstGeom>
        </p:spPr>
      </p:pic>
      <p:pic>
        <p:nvPicPr>
          <p:cNvPr id="8" name="Picture 7" descr="fruitbasket.jpg"/>
          <p:cNvPicPr>
            <a:picLocks noChangeAspect="1"/>
          </p:cNvPicPr>
          <p:nvPr/>
        </p:nvPicPr>
        <p:blipFill>
          <a:blip r:embed="rId6" cstate="print"/>
          <a:stretch>
            <a:fillRect/>
          </a:stretch>
        </p:blipFill>
        <p:spPr>
          <a:xfrm>
            <a:off x="1535465" y="2642300"/>
            <a:ext cx="395932" cy="483582"/>
          </a:xfrm>
          <a:prstGeom prst="rect">
            <a:avLst/>
          </a:prstGeom>
        </p:spPr>
      </p:pic>
      <p:pic>
        <p:nvPicPr>
          <p:cNvPr id="9" name="Picture 8" descr="fruitbasket.jpg"/>
          <p:cNvPicPr>
            <a:picLocks noChangeAspect="1"/>
          </p:cNvPicPr>
          <p:nvPr/>
        </p:nvPicPr>
        <p:blipFill>
          <a:blip r:embed="rId6" cstate="print"/>
          <a:stretch>
            <a:fillRect/>
          </a:stretch>
        </p:blipFill>
        <p:spPr>
          <a:xfrm>
            <a:off x="2225984" y="2642300"/>
            <a:ext cx="395932" cy="483582"/>
          </a:xfrm>
          <a:prstGeom prst="rect">
            <a:avLst/>
          </a:prstGeom>
        </p:spPr>
      </p:pic>
      <p:pic>
        <p:nvPicPr>
          <p:cNvPr id="10" name="Picture 9" descr="fruitbasket.jpg"/>
          <p:cNvPicPr>
            <a:picLocks noChangeAspect="1"/>
          </p:cNvPicPr>
          <p:nvPr/>
        </p:nvPicPr>
        <p:blipFill>
          <a:blip r:embed="rId6" cstate="print"/>
          <a:stretch>
            <a:fillRect/>
          </a:stretch>
        </p:blipFill>
        <p:spPr>
          <a:xfrm>
            <a:off x="2915157" y="2642300"/>
            <a:ext cx="395932" cy="483582"/>
          </a:xfrm>
          <a:prstGeom prst="rect">
            <a:avLst/>
          </a:prstGeom>
        </p:spPr>
      </p:pic>
      <p:pic>
        <p:nvPicPr>
          <p:cNvPr id="11" name="Picture 10" descr="fruitbasket.jpg"/>
          <p:cNvPicPr>
            <a:picLocks noChangeAspect="1"/>
          </p:cNvPicPr>
          <p:nvPr/>
        </p:nvPicPr>
        <p:blipFill>
          <a:blip r:embed="rId6" cstate="print"/>
          <a:stretch>
            <a:fillRect/>
          </a:stretch>
        </p:blipFill>
        <p:spPr>
          <a:xfrm>
            <a:off x="3590744" y="2642300"/>
            <a:ext cx="395932" cy="483582"/>
          </a:xfrm>
          <a:prstGeom prst="rect">
            <a:avLst/>
          </a:prstGeom>
        </p:spPr>
      </p:pic>
      <p:pic>
        <p:nvPicPr>
          <p:cNvPr id="12" name="Picture 11" descr="blender.jpg"/>
          <p:cNvPicPr>
            <a:picLocks noChangeAspect="1"/>
          </p:cNvPicPr>
          <p:nvPr/>
        </p:nvPicPr>
        <p:blipFill>
          <a:blip r:embed="rId7" cstate="print"/>
          <a:stretch>
            <a:fillRect/>
          </a:stretch>
        </p:blipFill>
        <p:spPr>
          <a:xfrm>
            <a:off x="1387785" y="5016790"/>
            <a:ext cx="364816" cy="492196"/>
          </a:xfrm>
          <a:prstGeom prst="rect">
            <a:avLst/>
          </a:prstGeom>
        </p:spPr>
      </p:pic>
      <p:pic>
        <p:nvPicPr>
          <p:cNvPr id="15" name="Picture 14" descr="orangeslice.jpg"/>
          <p:cNvPicPr>
            <a:picLocks noChangeAspect="1"/>
          </p:cNvPicPr>
          <p:nvPr/>
        </p:nvPicPr>
        <p:blipFill>
          <a:blip r:embed="rId8" cstate="print"/>
          <a:stretch>
            <a:fillRect/>
          </a:stretch>
        </p:blipFill>
        <p:spPr>
          <a:xfrm>
            <a:off x="2302184" y="4562218"/>
            <a:ext cx="377257" cy="304906"/>
          </a:xfrm>
          <a:prstGeom prst="rect">
            <a:avLst/>
          </a:prstGeom>
        </p:spPr>
      </p:pic>
      <p:pic>
        <p:nvPicPr>
          <p:cNvPr id="16" name="Picture 15" descr="pineappleslice.jpg"/>
          <p:cNvPicPr>
            <a:picLocks noChangeAspect="1"/>
          </p:cNvPicPr>
          <p:nvPr/>
        </p:nvPicPr>
        <p:blipFill>
          <a:blip r:embed="rId9" cstate="print"/>
          <a:stretch>
            <a:fillRect/>
          </a:stretch>
        </p:blipFill>
        <p:spPr>
          <a:xfrm>
            <a:off x="3216583" y="4495800"/>
            <a:ext cx="304800" cy="320039"/>
          </a:xfrm>
          <a:prstGeom prst="rect">
            <a:avLst/>
          </a:prstGeom>
        </p:spPr>
      </p:pic>
      <p:pic>
        <p:nvPicPr>
          <p:cNvPr id="17" name="Picture 16"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1463984" y="4486018"/>
            <a:ext cx="381000" cy="381000"/>
          </a:xfrm>
          <a:prstGeom prst="rect">
            <a:avLst/>
          </a:prstGeom>
        </p:spPr>
      </p:pic>
      <p:pic>
        <p:nvPicPr>
          <p:cNvPr id="26" name="Picture 25" descr="knife2.jpg"/>
          <p:cNvPicPr>
            <a:picLocks noChangeAspect="1"/>
          </p:cNvPicPr>
          <p:nvPr/>
        </p:nvPicPr>
        <p:blipFill>
          <a:blip r:embed="rId11" cstate="print">
            <a:clrChange>
              <a:clrFrom>
                <a:srgbClr val="FFFFFF"/>
              </a:clrFrom>
              <a:clrTo>
                <a:srgbClr val="FFFFFF">
                  <a:alpha val="0"/>
                </a:srgbClr>
              </a:clrTo>
            </a:clrChange>
          </a:blip>
          <a:stretch>
            <a:fillRect/>
          </a:stretch>
        </p:blipFill>
        <p:spPr>
          <a:xfrm rot="20472147">
            <a:off x="803844" y="3162902"/>
            <a:ext cx="353608" cy="318247"/>
          </a:xfrm>
          <a:prstGeom prst="rect">
            <a:avLst/>
          </a:prstGeom>
        </p:spPr>
      </p:pic>
      <p:pic>
        <p:nvPicPr>
          <p:cNvPr id="27" name="Picture 26" descr="knife2.jpg"/>
          <p:cNvPicPr>
            <a:picLocks noChangeAspect="1"/>
          </p:cNvPicPr>
          <p:nvPr/>
        </p:nvPicPr>
        <p:blipFill>
          <a:blip r:embed="rId11" cstate="print">
            <a:clrChange>
              <a:clrFrom>
                <a:srgbClr val="FFFFFF"/>
              </a:clrFrom>
              <a:clrTo>
                <a:srgbClr val="FFFFFF">
                  <a:alpha val="0"/>
                </a:srgbClr>
              </a:clrTo>
            </a:clrChange>
          </a:blip>
          <a:stretch>
            <a:fillRect/>
          </a:stretch>
        </p:blipFill>
        <p:spPr>
          <a:xfrm rot="20472147">
            <a:off x="1509549" y="3162902"/>
            <a:ext cx="353608" cy="318247"/>
          </a:xfrm>
          <a:prstGeom prst="rect">
            <a:avLst/>
          </a:prstGeom>
        </p:spPr>
      </p:pic>
      <p:pic>
        <p:nvPicPr>
          <p:cNvPr id="28" name="Picture 27" descr="knife2.jpg"/>
          <p:cNvPicPr>
            <a:picLocks noChangeAspect="1"/>
          </p:cNvPicPr>
          <p:nvPr/>
        </p:nvPicPr>
        <p:blipFill>
          <a:blip r:embed="rId11" cstate="print">
            <a:clrChange>
              <a:clrFrom>
                <a:srgbClr val="FFFFFF"/>
              </a:clrFrom>
              <a:clrTo>
                <a:srgbClr val="FFFFFF">
                  <a:alpha val="0"/>
                </a:srgbClr>
              </a:clrTo>
            </a:clrChange>
          </a:blip>
          <a:stretch>
            <a:fillRect/>
          </a:stretch>
        </p:blipFill>
        <p:spPr>
          <a:xfrm rot="20472147">
            <a:off x="2175445" y="3162902"/>
            <a:ext cx="353608" cy="318247"/>
          </a:xfrm>
          <a:prstGeom prst="rect">
            <a:avLst/>
          </a:prstGeom>
        </p:spPr>
      </p:pic>
      <p:pic>
        <p:nvPicPr>
          <p:cNvPr id="29" name="Picture 28" descr="knife2.jpg"/>
          <p:cNvPicPr>
            <a:picLocks noChangeAspect="1"/>
          </p:cNvPicPr>
          <p:nvPr/>
        </p:nvPicPr>
        <p:blipFill>
          <a:blip r:embed="rId11" cstate="print">
            <a:clrChange>
              <a:clrFrom>
                <a:srgbClr val="FFFFFF"/>
              </a:clrFrom>
              <a:clrTo>
                <a:srgbClr val="FFFFFF">
                  <a:alpha val="0"/>
                </a:srgbClr>
              </a:clrTo>
            </a:clrChange>
          </a:blip>
          <a:stretch>
            <a:fillRect/>
          </a:stretch>
        </p:blipFill>
        <p:spPr>
          <a:xfrm rot="20472147">
            <a:off x="2861245" y="3162902"/>
            <a:ext cx="353608" cy="318247"/>
          </a:xfrm>
          <a:prstGeom prst="rect">
            <a:avLst/>
          </a:prstGeom>
        </p:spPr>
      </p:pic>
      <p:pic>
        <p:nvPicPr>
          <p:cNvPr id="30" name="Picture 29" descr="knife2.jpg"/>
          <p:cNvPicPr>
            <a:picLocks noChangeAspect="1"/>
          </p:cNvPicPr>
          <p:nvPr/>
        </p:nvPicPr>
        <p:blipFill>
          <a:blip r:embed="rId11" cstate="print">
            <a:clrChange>
              <a:clrFrom>
                <a:srgbClr val="FFFFFF"/>
              </a:clrFrom>
              <a:clrTo>
                <a:srgbClr val="FFFFFF">
                  <a:alpha val="0"/>
                </a:srgbClr>
              </a:clrTo>
            </a:clrChange>
          </a:blip>
          <a:stretch>
            <a:fillRect/>
          </a:stretch>
        </p:blipFill>
        <p:spPr>
          <a:xfrm rot="20472147">
            <a:off x="3547045" y="3162902"/>
            <a:ext cx="353608" cy="318247"/>
          </a:xfrm>
          <a:prstGeom prst="rect">
            <a:avLst/>
          </a:prstGeom>
        </p:spPr>
      </p:pic>
      <p:grpSp>
        <p:nvGrpSpPr>
          <p:cNvPr id="14" name="Group 58"/>
          <p:cNvGrpSpPr/>
          <p:nvPr/>
        </p:nvGrpSpPr>
        <p:grpSpPr>
          <a:xfrm>
            <a:off x="878660" y="3498790"/>
            <a:ext cx="432924" cy="440981"/>
            <a:chOff x="2157876" y="3432372"/>
            <a:chExt cx="432924" cy="440981"/>
          </a:xfrm>
        </p:grpSpPr>
        <p:pic>
          <p:nvPicPr>
            <p:cNvPr id="31" name="Picture 30" descr="orangeslice.jpg"/>
            <p:cNvPicPr>
              <a:picLocks noChangeAspect="1"/>
            </p:cNvPicPr>
            <p:nvPr/>
          </p:nvPicPr>
          <p:blipFill>
            <a:blip r:embed="rId8" cstate="print"/>
            <a:stretch>
              <a:fillRect/>
            </a:stretch>
          </p:blipFill>
          <p:spPr>
            <a:xfrm>
              <a:off x="2402106" y="3480818"/>
              <a:ext cx="188694" cy="152506"/>
            </a:xfrm>
            <a:prstGeom prst="rect">
              <a:avLst/>
            </a:prstGeom>
          </p:spPr>
        </p:pic>
        <p:pic>
          <p:nvPicPr>
            <p:cNvPr id="32" name="Picture 31" descr="pineappleslice.jpg"/>
            <p:cNvPicPr>
              <a:picLocks noChangeAspect="1"/>
            </p:cNvPicPr>
            <p:nvPr/>
          </p:nvPicPr>
          <p:blipFill>
            <a:blip r:embed="rId9" cstate="print"/>
            <a:stretch>
              <a:fillRect/>
            </a:stretch>
          </p:blipFill>
          <p:spPr>
            <a:xfrm>
              <a:off x="2286000" y="3633324"/>
              <a:ext cx="228600" cy="240029"/>
            </a:xfrm>
            <a:prstGeom prst="rect">
              <a:avLst/>
            </a:prstGeom>
          </p:spPr>
        </p:pic>
        <p:pic>
          <p:nvPicPr>
            <p:cNvPr id="33" name="Picture 32"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2157876" y="3432372"/>
              <a:ext cx="228600" cy="228600"/>
            </a:xfrm>
            <a:prstGeom prst="rect">
              <a:avLst/>
            </a:prstGeom>
          </p:spPr>
        </p:pic>
      </p:grpSp>
      <p:grpSp>
        <p:nvGrpSpPr>
          <p:cNvPr id="18" name="Group 57"/>
          <p:cNvGrpSpPr/>
          <p:nvPr/>
        </p:nvGrpSpPr>
        <p:grpSpPr>
          <a:xfrm>
            <a:off x="1600200" y="3495418"/>
            <a:ext cx="432924" cy="440981"/>
            <a:chOff x="2895600" y="3429000"/>
            <a:chExt cx="432924" cy="440981"/>
          </a:xfrm>
        </p:grpSpPr>
        <p:pic>
          <p:nvPicPr>
            <p:cNvPr id="37" name="Picture 36" descr="orangeslice.jpg"/>
            <p:cNvPicPr>
              <a:picLocks noChangeAspect="1"/>
            </p:cNvPicPr>
            <p:nvPr/>
          </p:nvPicPr>
          <p:blipFill>
            <a:blip r:embed="rId8" cstate="print"/>
            <a:stretch>
              <a:fillRect/>
            </a:stretch>
          </p:blipFill>
          <p:spPr>
            <a:xfrm>
              <a:off x="3139830" y="3477446"/>
              <a:ext cx="188694" cy="152506"/>
            </a:xfrm>
            <a:prstGeom prst="rect">
              <a:avLst/>
            </a:prstGeom>
          </p:spPr>
        </p:pic>
        <p:pic>
          <p:nvPicPr>
            <p:cNvPr id="38" name="Picture 37" descr="pineappleslice.jpg"/>
            <p:cNvPicPr>
              <a:picLocks noChangeAspect="1"/>
            </p:cNvPicPr>
            <p:nvPr/>
          </p:nvPicPr>
          <p:blipFill>
            <a:blip r:embed="rId9" cstate="print"/>
            <a:stretch>
              <a:fillRect/>
            </a:stretch>
          </p:blipFill>
          <p:spPr>
            <a:xfrm>
              <a:off x="3023724" y="3629952"/>
              <a:ext cx="228600" cy="240029"/>
            </a:xfrm>
            <a:prstGeom prst="rect">
              <a:avLst/>
            </a:prstGeom>
          </p:spPr>
        </p:pic>
        <p:pic>
          <p:nvPicPr>
            <p:cNvPr id="39" name="Picture 38"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2895600" y="3429000"/>
              <a:ext cx="228600" cy="228600"/>
            </a:xfrm>
            <a:prstGeom prst="rect">
              <a:avLst/>
            </a:prstGeom>
          </p:spPr>
        </p:pic>
      </p:grpSp>
      <p:grpSp>
        <p:nvGrpSpPr>
          <p:cNvPr id="19" name="Group 56"/>
          <p:cNvGrpSpPr/>
          <p:nvPr/>
        </p:nvGrpSpPr>
        <p:grpSpPr>
          <a:xfrm>
            <a:off x="2258353" y="3498790"/>
            <a:ext cx="432924" cy="440981"/>
            <a:chOff x="3629952" y="3432372"/>
            <a:chExt cx="432924" cy="440981"/>
          </a:xfrm>
        </p:grpSpPr>
        <p:pic>
          <p:nvPicPr>
            <p:cNvPr id="40" name="Picture 39" descr="orangeslice.jpg"/>
            <p:cNvPicPr>
              <a:picLocks noChangeAspect="1"/>
            </p:cNvPicPr>
            <p:nvPr/>
          </p:nvPicPr>
          <p:blipFill>
            <a:blip r:embed="rId8" cstate="print"/>
            <a:stretch>
              <a:fillRect/>
            </a:stretch>
          </p:blipFill>
          <p:spPr>
            <a:xfrm>
              <a:off x="3874182" y="3480818"/>
              <a:ext cx="188694" cy="152506"/>
            </a:xfrm>
            <a:prstGeom prst="rect">
              <a:avLst/>
            </a:prstGeom>
          </p:spPr>
        </p:pic>
        <p:pic>
          <p:nvPicPr>
            <p:cNvPr id="41" name="Picture 40" descr="pineappleslice.jpg"/>
            <p:cNvPicPr>
              <a:picLocks noChangeAspect="1"/>
            </p:cNvPicPr>
            <p:nvPr/>
          </p:nvPicPr>
          <p:blipFill>
            <a:blip r:embed="rId9" cstate="print"/>
            <a:stretch>
              <a:fillRect/>
            </a:stretch>
          </p:blipFill>
          <p:spPr>
            <a:xfrm>
              <a:off x="3758076" y="3633324"/>
              <a:ext cx="228600" cy="240029"/>
            </a:xfrm>
            <a:prstGeom prst="rect">
              <a:avLst/>
            </a:prstGeom>
          </p:spPr>
        </p:pic>
        <p:pic>
          <p:nvPicPr>
            <p:cNvPr id="42" name="Picture 41"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3629952" y="3432372"/>
              <a:ext cx="228600" cy="228600"/>
            </a:xfrm>
            <a:prstGeom prst="rect">
              <a:avLst/>
            </a:prstGeom>
          </p:spPr>
        </p:pic>
      </p:grpSp>
      <p:grpSp>
        <p:nvGrpSpPr>
          <p:cNvPr id="20" name="Group 55"/>
          <p:cNvGrpSpPr/>
          <p:nvPr/>
        </p:nvGrpSpPr>
        <p:grpSpPr>
          <a:xfrm>
            <a:off x="2979893" y="3495418"/>
            <a:ext cx="432924" cy="440981"/>
            <a:chOff x="4367676" y="3429000"/>
            <a:chExt cx="432924" cy="440981"/>
          </a:xfrm>
        </p:grpSpPr>
        <p:pic>
          <p:nvPicPr>
            <p:cNvPr id="43" name="Picture 42" descr="orangeslice.jpg"/>
            <p:cNvPicPr>
              <a:picLocks noChangeAspect="1"/>
            </p:cNvPicPr>
            <p:nvPr/>
          </p:nvPicPr>
          <p:blipFill>
            <a:blip r:embed="rId8" cstate="print"/>
            <a:stretch>
              <a:fillRect/>
            </a:stretch>
          </p:blipFill>
          <p:spPr>
            <a:xfrm>
              <a:off x="4611906" y="3477446"/>
              <a:ext cx="188694" cy="152506"/>
            </a:xfrm>
            <a:prstGeom prst="rect">
              <a:avLst/>
            </a:prstGeom>
          </p:spPr>
        </p:pic>
        <p:pic>
          <p:nvPicPr>
            <p:cNvPr id="44" name="Picture 43" descr="pineappleslice.jpg"/>
            <p:cNvPicPr>
              <a:picLocks noChangeAspect="1"/>
            </p:cNvPicPr>
            <p:nvPr/>
          </p:nvPicPr>
          <p:blipFill>
            <a:blip r:embed="rId9" cstate="print"/>
            <a:stretch>
              <a:fillRect/>
            </a:stretch>
          </p:blipFill>
          <p:spPr>
            <a:xfrm>
              <a:off x="4495800" y="3629952"/>
              <a:ext cx="228600" cy="240029"/>
            </a:xfrm>
            <a:prstGeom prst="rect">
              <a:avLst/>
            </a:prstGeom>
          </p:spPr>
        </p:pic>
        <p:pic>
          <p:nvPicPr>
            <p:cNvPr id="45" name="Picture 44"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4367676" y="3429000"/>
              <a:ext cx="228600" cy="228600"/>
            </a:xfrm>
            <a:prstGeom prst="rect">
              <a:avLst/>
            </a:prstGeom>
          </p:spPr>
        </p:pic>
      </p:grpSp>
      <p:grpSp>
        <p:nvGrpSpPr>
          <p:cNvPr id="21" name="Group 54"/>
          <p:cNvGrpSpPr/>
          <p:nvPr/>
        </p:nvGrpSpPr>
        <p:grpSpPr>
          <a:xfrm>
            <a:off x="3649509" y="3495453"/>
            <a:ext cx="432924" cy="440981"/>
            <a:chOff x="5077752" y="3429035"/>
            <a:chExt cx="432924" cy="440981"/>
          </a:xfrm>
        </p:grpSpPr>
        <p:pic>
          <p:nvPicPr>
            <p:cNvPr id="46" name="Picture 45" descr="orangeslice.jpg"/>
            <p:cNvPicPr>
              <a:picLocks noChangeAspect="1"/>
            </p:cNvPicPr>
            <p:nvPr/>
          </p:nvPicPr>
          <p:blipFill>
            <a:blip r:embed="rId8" cstate="print"/>
            <a:stretch>
              <a:fillRect/>
            </a:stretch>
          </p:blipFill>
          <p:spPr>
            <a:xfrm>
              <a:off x="5321982" y="3477481"/>
              <a:ext cx="188694" cy="152506"/>
            </a:xfrm>
            <a:prstGeom prst="rect">
              <a:avLst/>
            </a:prstGeom>
          </p:spPr>
        </p:pic>
        <p:pic>
          <p:nvPicPr>
            <p:cNvPr id="47" name="Picture 46" descr="pineappleslice.jpg"/>
            <p:cNvPicPr>
              <a:picLocks noChangeAspect="1"/>
            </p:cNvPicPr>
            <p:nvPr/>
          </p:nvPicPr>
          <p:blipFill>
            <a:blip r:embed="rId9" cstate="print"/>
            <a:stretch>
              <a:fillRect/>
            </a:stretch>
          </p:blipFill>
          <p:spPr>
            <a:xfrm>
              <a:off x="5205876" y="3629987"/>
              <a:ext cx="228600" cy="240029"/>
            </a:xfrm>
            <a:prstGeom prst="rect">
              <a:avLst/>
            </a:prstGeom>
          </p:spPr>
        </p:pic>
        <p:pic>
          <p:nvPicPr>
            <p:cNvPr id="48" name="Picture 47"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5077752" y="3429035"/>
              <a:ext cx="228600" cy="228600"/>
            </a:xfrm>
            <a:prstGeom prst="rect">
              <a:avLst/>
            </a:prstGeom>
          </p:spPr>
        </p:pic>
      </p:grpSp>
      <p:grpSp>
        <p:nvGrpSpPr>
          <p:cNvPr id="22" name="Group 140"/>
          <p:cNvGrpSpPr/>
          <p:nvPr/>
        </p:nvGrpSpPr>
        <p:grpSpPr>
          <a:xfrm>
            <a:off x="2360817" y="5784395"/>
            <a:ext cx="218228" cy="619382"/>
            <a:chOff x="2378384" y="5552818"/>
            <a:chExt cx="218228" cy="619382"/>
          </a:xfrm>
        </p:grpSpPr>
        <p:pic>
          <p:nvPicPr>
            <p:cNvPr id="24" name="Picture 23" descr="orangejuice.png"/>
            <p:cNvPicPr>
              <a:picLocks noChangeAspect="1"/>
            </p:cNvPicPr>
            <p:nvPr/>
          </p:nvPicPr>
          <p:blipFill>
            <a:blip r:embed="rId12" cstate="print"/>
            <a:stretch>
              <a:fillRect/>
            </a:stretch>
          </p:blipFill>
          <p:spPr>
            <a:xfrm>
              <a:off x="2378384" y="5552818"/>
              <a:ext cx="218228" cy="619382"/>
            </a:xfrm>
            <a:prstGeom prst="rect">
              <a:avLst/>
            </a:prstGeom>
          </p:spPr>
        </p:pic>
        <p:pic>
          <p:nvPicPr>
            <p:cNvPr id="53" name="Picture 52" descr="orange.jpg"/>
            <p:cNvPicPr>
              <a:picLocks noChangeAspect="1"/>
            </p:cNvPicPr>
            <p:nvPr/>
          </p:nvPicPr>
          <p:blipFill>
            <a:blip r:embed="rId13" cstate="print"/>
            <a:stretch>
              <a:fillRect/>
            </a:stretch>
          </p:blipFill>
          <p:spPr>
            <a:xfrm flipH="1">
              <a:off x="2410752" y="5839417"/>
              <a:ext cx="152400" cy="148366"/>
            </a:xfrm>
            <a:prstGeom prst="rect">
              <a:avLst/>
            </a:prstGeom>
          </p:spPr>
        </p:pic>
      </p:grpSp>
      <p:grpSp>
        <p:nvGrpSpPr>
          <p:cNvPr id="34" name="Group 141"/>
          <p:cNvGrpSpPr/>
          <p:nvPr/>
        </p:nvGrpSpPr>
        <p:grpSpPr>
          <a:xfrm>
            <a:off x="3276600" y="5768004"/>
            <a:ext cx="181378" cy="581025"/>
            <a:chOff x="3323822" y="5581393"/>
            <a:chExt cx="181378" cy="581025"/>
          </a:xfrm>
        </p:grpSpPr>
        <p:pic>
          <p:nvPicPr>
            <p:cNvPr id="25" name="Picture 24" descr="pineapplejuice.jpg"/>
            <p:cNvPicPr>
              <a:picLocks noChangeAspect="1"/>
            </p:cNvPicPr>
            <p:nvPr/>
          </p:nvPicPr>
          <p:blipFill>
            <a:blip r:embed="rId14" cstate="print"/>
            <a:stretch>
              <a:fillRect/>
            </a:stretch>
          </p:blipFill>
          <p:spPr>
            <a:xfrm>
              <a:off x="3323822" y="5581393"/>
              <a:ext cx="181378" cy="581025"/>
            </a:xfrm>
            <a:prstGeom prst="rect">
              <a:avLst/>
            </a:prstGeom>
          </p:spPr>
        </p:pic>
        <p:pic>
          <p:nvPicPr>
            <p:cNvPr id="54" name="Picture 53" descr="pineapple.jpg"/>
            <p:cNvPicPr>
              <a:picLocks noChangeAspect="1"/>
            </p:cNvPicPr>
            <p:nvPr/>
          </p:nvPicPr>
          <p:blipFill>
            <a:blip r:embed="rId15" cstate="print"/>
            <a:stretch>
              <a:fillRect/>
            </a:stretch>
          </p:blipFill>
          <p:spPr>
            <a:xfrm>
              <a:off x="3371059" y="5817158"/>
              <a:ext cx="93681" cy="202875"/>
            </a:xfrm>
            <a:prstGeom prst="rect">
              <a:avLst/>
            </a:prstGeom>
          </p:spPr>
        </p:pic>
      </p:grpSp>
      <p:cxnSp>
        <p:nvCxnSpPr>
          <p:cNvPr id="66" name="Straight Arrow Connector 65"/>
          <p:cNvCxnSpPr>
            <a:stCxn id="32" idx="2"/>
            <a:endCxn id="17" idx="0"/>
          </p:cNvCxnSpPr>
          <p:nvPr/>
        </p:nvCxnSpPr>
        <p:spPr>
          <a:xfrm rot="16200000" flipH="1">
            <a:off x="1114661" y="3946194"/>
            <a:ext cx="546247" cy="533400"/>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32" idx="2"/>
            <a:endCxn id="15" idx="0"/>
          </p:cNvCxnSpPr>
          <p:nvPr/>
        </p:nvCxnSpPr>
        <p:spPr>
          <a:xfrm rot="16200000" flipH="1">
            <a:off x="1494725" y="3566129"/>
            <a:ext cx="622447" cy="136972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2" idx="2"/>
            <a:endCxn id="16" idx="0"/>
          </p:cNvCxnSpPr>
          <p:nvPr/>
        </p:nvCxnSpPr>
        <p:spPr>
          <a:xfrm rot="16200000" flipH="1">
            <a:off x="1967019" y="3093835"/>
            <a:ext cx="556029" cy="2247899"/>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2"/>
            <a:endCxn id="17" idx="0"/>
          </p:cNvCxnSpPr>
          <p:nvPr/>
        </p:nvCxnSpPr>
        <p:spPr>
          <a:xfrm rot="5400000">
            <a:off x="1473745" y="4117138"/>
            <a:ext cx="549619" cy="188140"/>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a:stCxn id="38" idx="2"/>
            <a:endCxn id="15" idx="0"/>
          </p:cNvCxnSpPr>
          <p:nvPr/>
        </p:nvCxnSpPr>
        <p:spPr>
          <a:xfrm rot="16200000" flipH="1">
            <a:off x="1853809" y="3925213"/>
            <a:ext cx="625819" cy="64818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1" idx="2"/>
            <a:endCxn id="15" idx="0"/>
          </p:cNvCxnSpPr>
          <p:nvPr/>
        </p:nvCxnSpPr>
        <p:spPr>
          <a:xfrm rot="5400000">
            <a:off x="2184572" y="4246012"/>
            <a:ext cx="622447" cy="996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38" idx="2"/>
            <a:endCxn id="16" idx="0"/>
          </p:cNvCxnSpPr>
          <p:nvPr/>
        </p:nvCxnSpPr>
        <p:spPr>
          <a:xfrm rot="16200000" flipH="1">
            <a:off x="2326103" y="3452919"/>
            <a:ext cx="559401" cy="1526359"/>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1" idx="2"/>
            <a:endCxn id="17" idx="0"/>
          </p:cNvCxnSpPr>
          <p:nvPr/>
        </p:nvCxnSpPr>
        <p:spPr>
          <a:xfrm rot="5400000">
            <a:off x="1804508" y="3789748"/>
            <a:ext cx="546247" cy="846293"/>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4" name="Straight Arrow Connector 83"/>
          <p:cNvCxnSpPr>
            <a:stCxn id="41" idx="2"/>
            <a:endCxn id="16" idx="0"/>
          </p:cNvCxnSpPr>
          <p:nvPr/>
        </p:nvCxnSpPr>
        <p:spPr>
          <a:xfrm rot="16200000" flipH="1">
            <a:off x="2656866" y="3783682"/>
            <a:ext cx="556029" cy="868206"/>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4" idx="2"/>
            <a:endCxn id="17" idx="0"/>
          </p:cNvCxnSpPr>
          <p:nvPr/>
        </p:nvCxnSpPr>
        <p:spPr>
          <a:xfrm rot="5400000">
            <a:off x="2163592" y="3427292"/>
            <a:ext cx="549619" cy="1567833"/>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8" name="Straight Arrow Connector 87"/>
          <p:cNvCxnSpPr>
            <a:stCxn id="44" idx="2"/>
            <a:endCxn id="15" idx="0"/>
          </p:cNvCxnSpPr>
          <p:nvPr/>
        </p:nvCxnSpPr>
        <p:spPr>
          <a:xfrm rot="5400000">
            <a:off x="2543656" y="3883556"/>
            <a:ext cx="625819" cy="73150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44" idx="2"/>
            <a:endCxn id="16" idx="0"/>
          </p:cNvCxnSpPr>
          <p:nvPr/>
        </p:nvCxnSpPr>
        <p:spPr>
          <a:xfrm rot="16200000" flipH="1">
            <a:off x="3015950" y="4142766"/>
            <a:ext cx="559401" cy="146666"/>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7" idx="2"/>
            <a:endCxn id="17" idx="0"/>
          </p:cNvCxnSpPr>
          <p:nvPr/>
        </p:nvCxnSpPr>
        <p:spPr>
          <a:xfrm rot="5400000">
            <a:off x="2498417" y="3092502"/>
            <a:ext cx="549584" cy="2237449"/>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stCxn id="47" idx="2"/>
            <a:endCxn id="15" idx="0"/>
          </p:cNvCxnSpPr>
          <p:nvPr/>
        </p:nvCxnSpPr>
        <p:spPr>
          <a:xfrm rot="5400000">
            <a:off x="2878481" y="3548766"/>
            <a:ext cx="625784" cy="1401120"/>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7" idx="2"/>
            <a:endCxn id="16" idx="0"/>
          </p:cNvCxnSpPr>
          <p:nvPr/>
        </p:nvCxnSpPr>
        <p:spPr>
          <a:xfrm rot="5400000">
            <a:off x="3350775" y="3954642"/>
            <a:ext cx="559366" cy="52295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Right Arrow 102"/>
          <p:cNvSpPr/>
          <p:nvPr/>
        </p:nvSpPr>
        <p:spPr>
          <a:xfrm rot="5400000">
            <a:off x="8763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4" name="Right Arrow 103"/>
          <p:cNvSpPr/>
          <p:nvPr/>
        </p:nvSpPr>
        <p:spPr>
          <a:xfrm rot="5400000">
            <a:off x="10287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rot="5400000">
            <a:off x="15621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6" name="Right Arrow 105"/>
          <p:cNvSpPr/>
          <p:nvPr/>
        </p:nvSpPr>
        <p:spPr>
          <a:xfrm rot="5400000">
            <a:off x="17145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7" name="Right Arrow 106"/>
          <p:cNvSpPr/>
          <p:nvPr/>
        </p:nvSpPr>
        <p:spPr>
          <a:xfrm rot="5400000">
            <a:off x="22479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8" name="Right Arrow 107"/>
          <p:cNvSpPr/>
          <p:nvPr/>
        </p:nvSpPr>
        <p:spPr>
          <a:xfrm rot="5400000">
            <a:off x="24003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Right Arrow 108"/>
          <p:cNvSpPr/>
          <p:nvPr/>
        </p:nvSpPr>
        <p:spPr>
          <a:xfrm rot="5400000">
            <a:off x="29337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0" name="Right Arrow 109"/>
          <p:cNvSpPr/>
          <p:nvPr/>
        </p:nvSpPr>
        <p:spPr>
          <a:xfrm rot="5400000">
            <a:off x="30861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1" name="Right Arrow 110"/>
          <p:cNvSpPr/>
          <p:nvPr/>
        </p:nvSpPr>
        <p:spPr>
          <a:xfrm rot="5400000">
            <a:off x="3619499"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2" name="Right Arrow 111"/>
          <p:cNvSpPr/>
          <p:nvPr/>
        </p:nvSpPr>
        <p:spPr>
          <a:xfrm rot="5400000">
            <a:off x="3771899"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3" name="Right Arrow 112"/>
          <p:cNvSpPr/>
          <p:nvPr/>
        </p:nvSpPr>
        <p:spPr>
          <a:xfrm rot="5400000">
            <a:off x="1539034" y="486297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4" name="Right Arrow 113"/>
          <p:cNvSpPr/>
          <p:nvPr/>
        </p:nvSpPr>
        <p:spPr>
          <a:xfrm rot="5400000">
            <a:off x="1539034" y="558921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5" name="Picture 114" descr="blender.jpg"/>
          <p:cNvPicPr>
            <a:picLocks noChangeAspect="1"/>
          </p:cNvPicPr>
          <p:nvPr/>
        </p:nvPicPr>
        <p:blipFill>
          <a:blip r:embed="rId7" cstate="print"/>
          <a:stretch>
            <a:fillRect/>
          </a:stretch>
        </p:blipFill>
        <p:spPr>
          <a:xfrm>
            <a:off x="2302184" y="5029200"/>
            <a:ext cx="364816" cy="492196"/>
          </a:xfrm>
          <a:prstGeom prst="rect">
            <a:avLst/>
          </a:prstGeom>
        </p:spPr>
      </p:pic>
      <p:pic>
        <p:nvPicPr>
          <p:cNvPr id="116" name="Picture 115" descr="blender.jpg"/>
          <p:cNvPicPr>
            <a:picLocks noChangeAspect="1"/>
          </p:cNvPicPr>
          <p:nvPr/>
        </p:nvPicPr>
        <p:blipFill>
          <a:blip r:embed="rId7" cstate="print"/>
          <a:stretch>
            <a:fillRect/>
          </a:stretch>
        </p:blipFill>
        <p:spPr>
          <a:xfrm>
            <a:off x="3216584" y="5021108"/>
            <a:ext cx="364816" cy="492196"/>
          </a:xfrm>
          <a:prstGeom prst="rect">
            <a:avLst/>
          </a:prstGeom>
        </p:spPr>
      </p:pic>
      <p:sp>
        <p:nvSpPr>
          <p:cNvPr id="117" name="Right Arrow 116"/>
          <p:cNvSpPr/>
          <p:nvPr/>
        </p:nvSpPr>
        <p:spPr>
          <a:xfrm rot="5400000">
            <a:off x="2393731" y="487916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8" name="Right Arrow 117"/>
          <p:cNvSpPr/>
          <p:nvPr/>
        </p:nvSpPr>
        <p:spPr>
          <a:xfrm rot="5400000">
            <a:off x="2393731" y="558921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9" name="Right Arrow 118"/>
          <p:cNvSpPr/>
          <p:nvPr/>
        </p:nvSpPr>
        <p:spPr>
          <a:xfrm rot="5400000">
            <a:off x="3291089" y="4854884"/>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0" name="Right Arrow 119"/>
          <p:cNvSpPr/>
          <p:nvPr/>
        </p:nvSpPr>
        <p:spPr>
          <a:xfrm rot="5400000">
            <a:off x="3291089" y="558921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5" name="Straight Arrow Connector 124"/>
          <p:cNvCxnSpPr>
            <a:stCxn id="5" idx="2"/>
            <a:endCxn id="7" idx="0"/>
          </p:cNvCxnSpPr>
          <p:nvPr/>
        </p:nvCxnSpPr>
        <p:spPr>
          <a:xfrm rot="5400000">
            <a:off x="1662265" y="1878720"/>
            <a:ext cx="137482" cy="1389678"/>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5" idx="2"/>
            <a:endCxn id="8" idx="0"/>
          </p:cNvCxnSpPr>
          <p:nvPr/>
        </p:nvCxnSpPr>
        <p:spPr>
          <a:xfrm rot="5400000">
            <a:off x="2010897" y="2227352"/>
            <a:ext cx="137482" cy="69241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5" idx="2"/>
            <a:endCxn id="9" idx="0"/>
          </p:cNvCxnSpPr>
          <p:nvPr/>
        </p:nvCxnSpPr>
        <p:spPr>
          <a:xfrm rot="5400000">
            <a:off x="2356157" y="2572612"/>
            <a:ext cx="137482" cy="189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5" idx="2"/>
            <a:endCxn id="10" idx="0"/>
          </p:cNvCxnSpPr>
          <p:nvPr/>
        </p:nvCxnSpPr>
        <p:spPr>
          <a:xfrm rot="16200000" flipH="1">
            <a:off x="2700743" y="2229920"/>
            <a:ext cx="137482" cy="68727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 idx="2"/>
            <a:endCxn id="11" idx="0"/>
          </p:cNvCxnSpPr>
          <p:nvPr/>
        </p:nvCxnSpPr>
        <p:spPr>
          <a:xfrm rot="16200000" flipH="1">
            <a:off x="3038536" y="1892126"/>
            <a:ext cx="137482" cy="136286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Right Arrow 142"/>
          <p:cNvSpPr/>
          <p:nvPr/>
        </p:nvSpPr>
        <p:spPr>
          <a:xfrm rot="10800000">
            <a:off x="4191000" y="2770848"/>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nvGrpSpPr>
          <p:cNvPr id="35" name="Group 147"/>
          <p:cNvGrpSpPr/>
          <p:nvPr/>
        </p:nvGrpSpPr>
        <p:grpSpPr>
          <a:xfrm>
            <a:off x="4443876" y="2818256"/>
            <a:ext cx="3626314" cy="381199"/>
            <a:chOff x="4648200" y="2922104"/>
            <a:chExt cx="3626314" cy="381199"/>
          </a:xfrm>
        </p:grpSpPr>
        <p:sp>
          <p:nvSpPr>
            <p:cNvPr id="144" name="TextBox 143"/>
            <p:cNvSpPr txBox="1"/>
            <p:nvPr/>
          </p:nvSpPr>
          <p:spPr>
            <a:xfrm>
              <a:off x="4648200" y="2922104"/>
              <a:ext cx="3626314" cy="369332"/>
            </a:xfrm>
            <a:prstGeom prst="rect">
              <a:avLst/>
            </a:prstGeom>
            <a:noFill/>
          </p:spPr>
          <p:txBody>
            <a:bodyPr wrap="none" rtlCol="0">
              <a:spAutoFit/>
            </a:bodyPr>
            <a:lstStyle/>
            <a:p>
              <a:r>
                <a:rPr lang="en-US" dirty="0" smtClean="0">
                  <a:solidFill>
                    <a:prstClr val="black"/>
                  </a:solidFill>
                </a:rPr>
                <a:t>(&lt;a,   &gt; , &lt;o,   &gt; , &lt;p,   &gt; , …)</a:t>
              </a:r>
              <a:endParaRPr lang="en-US" dirty="0">
                <a:solidFill>
                  <a:prstClr val="black"/>
                </a:solidFill>
              </a:endParaRPr>
            </a:p>
          </p:txBody>
        </p:sp>
        <p:pic>
          <p:nvPicPr>
            <p:cNvPr id="145" name="Picture 144" descr="apple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097741" y="2979892"/>
              <a:ext cx="152400" cy="179917"/>
            </a:xfrm>
            <a:prstGeom prst="rect">
              <a:avLst/>
            </a:prstGeom>
          </p:spPr>
        </p:pic>
        <p:pic>
          <p:nvPicPr>
            <p:cNvPr id="146" name="Picture 145" descr="orange.jpg"/>
            <p:cNvPicPr>
              <a:picLocks noChangeAspect="1"/>
            </p:cNvPicPr>
            <p:nvPr/>
          </p:nvPicPr>
          <p:blipFill>
            <a:blip r:embed="rId13" cstate="print"/>
            <a:stretch>
              <a:fillRect/>
            </a:stretch>
          </p:blipFill>
          <p:spPr>
            <a:xfrm flipH="1">
              <a:off x="5805024" y="3073074"/>
              <a:ext cx="152400" cy="148366"/>
            </a:xfrm>
            <a:prstGeom prst="rect">
              <a:avLst/>
            </a:prstGeom>
          </p:spPr>
        </p:pic>
        <p:pic>
          <p:nvPicPr>
            <p:cNvPr id="147" name="Picture 146" descr="pineapple.jpg"/>
            <p:cNvPicPr>
              <a:picLocks noChangeAspect="1"/>
            </p:cNvPicPr>
            <p:nvPr/>
          </p:nvPicPr>
          <p:blipFill>
            <a:blip r:embed="rId15" cstate="print"/>
            <a:stretch>
              <a:fillRect/>
            </a:stretch>
          </p:blipFill>
          <p:spPr>
            <a:xfrm>
              <a:off x="6553200" y="2935410"/>
              <a:ext cx="169881" cy="367893"/>
            </a:xfrm>
            <a:prstGeom prst="rect">
              <a:avLst/>
            </a:prstGeom>
          </p:spPr>
        </p:pic>
      </p:grpSp>
      <p:sp>
        <p:nvSpPr>
          <p:cNvPr id="160" name="TextBox 159"/>
          <p:cNvSpPr txBox="1"/>
          <p:nvPr/>
        </p:nvSpPr>
        <p:spPr>
          <a:xfrm>
            <a:off x="4443876" y="2501788"/>
            <a:ext cx="4517583" cy="307777"/>
          </a:xfrm>
          <a:prstGeom prst="rect">
            <a:avLst/>
          </a:prstGeom>
          <a:noFill/>
        </p:spPr>
        <p:txBody>
          <a:bodyPr wrap="none" rtlCol="0">
            <a:spAutoFit/>
          </a:bodyPr>
          <a:lstStyle/>
          <a:p>
            <a:r>
              <a:rPr lang="en-US" sz="1400" dirty="0" smtClean="0">
                <a:solidFill>
                  <a:prstClr val="black"/>
                </a:solidFill>
              </a:rPr>
              <a:t>Each input to a map is a </a:t>
            </a:r>
            <a:r>
              <a:rPr lang="en-US" sz="1400" dirty="0" smtClean="0">
                <a:solidFill>
                  <a:srgbClr val="C00000"/>
                </a:solidFill>
              </a:rPr>
              <a:t>list of &lt;key, value&gt; pairs</a:t>
            </a:r>
            <a:endParaRPr lang="en-US" sz="1400" dirty="0">
              <a:solidFill>
                <a:srgbClr val="C00000"/>
              </a:solidFill>
            </a:endParaRPr>
          </a:p>
        </p:txBody>
      </p:sp>
      <p:sp>
        <p:nvSpPr>
          <p:cNvPr id="161" name="Right Arrow 160"/>
          <p:cNvSpPr/>
          <p:nvPr/>
        </p:nvSpPr>
        <p:spPr>
          <a:xfrm rot="10800000">
            <a:off x="4191000" y="3597584"/>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67" name="TextBox 166"/>
          <p:cNvSpPr txBox="1"/>
          <p:nvPr/>
        </p:nvSpPr>
        <p:spPr>
          <a:xfrm>
            <a:off x="4443876" y="3352800"/>
            <a:ext cx="4642618" cy="307777"/>
          </a:xfrm>
          <a:prstGeom prst="rect">
            <a:avLst/>
          </a:prstGeom>
          <a:noFill/>
        </p:spPr>
        <p:txBody>
          <a:bodyPr wrap="none" rtlCol="0">
            <a:spAutoFit/>
          </a:bodyPr>
          <a:lstStyle/>
          <a:p>
            <a:r>
              <a:rPr lang="en-US" sz="1400" dirty="0" smtClean="0">
                <a:solidFill>
                  <a:prstClr val="black"/>
                </a:solidFill>
              </a:rPr>
              <a:t>Each output of a map is a </a:t>
            </a:r>
            <a:r>
              <a:rPr lang="en-US" sz="1400" dirty="0" smtClean="0">
                <a:solidFill>
                  <a:srgbClr val="C00000"/>
                </a:solidFill>
              </a:rPr>
              <a:t>list of &lt;key, value&gt; pairs</a:t>
            </a:r>
            <a:endParaRPr lang="en-US" sz="1400" dirty="0">
              <a:solidFill>
                <a:srgbClr val="C00000"/>
              </a:solidFill>
            </a:endParaRPr>
          </a:p>
        </p:txBody>
      </p:sp>
      <p:grpSp>
        <p:nvGrpSpPr>
          <p:cNvPr id="36" name="Group 170"/>
          <p:cNvGrpSpPr/>
          <p:nvPr/>
        </p:nvGrpSpPr>
        <p:grpSpPr>
          <a:xfrm>
            <a:off x="4443876" y="3669268"/>
            <a:ext cx="3041602" cy="369332"/>
            <a:chOff x="4443876" y="3669268"/>
            <a:chExt cx="3041602" cy="369332"/>
          </a:xfrm>
        </p:grpSpPr>
        <p:sp>
          <p:nvSpPr>
            <p:cNvPr id="163" name="TextBox 162"/>
            <p:cNvSpPr txBox="1"/>
            <p:nvPr/>
          </p:nvSpPr>
          <p:spPr>
            <a:xfrm>
              <a:off x="4443876" y="3669268"/>
              <a:ext cx="3041602" cy="369332"/>
            </a:xfrm>
            <a:prstGeom prst="rect">
              <a:avLst/>
            </a:prstGeom>
            <a:noFill/>
          </p:spPr>
          <p:txBody>
            <a:bodyPr wrap="none" rtlCol="0">
              <a:spAutoFit/>
            </a:bodyPr>
            <a:lstStyle/>
            <a:p>
              <a:r>
                <a:rPr lang="en-US" dirty="0" smtClean="0">
                  <a:solidFill>
                    <a:prstClr val="black"/>
                  </a:solidFill>
                </a:rPr>
                <a:t>(&lt;a’,    &gt; , &lt;o’,     &gt; , &lt;p’,     &gt; , …)</a:t>
              </a:r>
              <a:endParaRPr lang="en-US" dirty="0">
                <a:solidFill>
                  <a:prstClr val="black"/>
                </a:solidFill>
              </a:endParaRPr>
            </a:p>
          </p:txBody>
        </p:sp>
        <p:pic>
          <p:nvPicPr>
            <p:cNvPr id="168" name="Picture 167"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4931517" y="3724018"/>
              <a:ext cx="228600" cy="228600"/>
            </a:xfrm>
            <a:prstGeom prst="rect">
              <a:avLst/>
            </a:prstGeom>
          </p:spPr>
        </p:pic>
        <p:pic>
          <p:nvPicPr>
            <p:cNvPr id="169" name="Picture 168" descr="orangeslice.jpg"/>
            <p:cNvPicPr>
              <a:picLocks noChangeAspect="1"/>
            </p:cNvPicPr>
            <p:nvPr/>
          </p:nvPicPr>
          <p:blipFill>
            <a:blip r:embed="rId8" cstate="print"/>
            <a:stretch>
              <a:fillRect/>
            </a:stretch>
          </p:blipFill>
          <p:spPr>
            <a:xfrm>
              <a:off x="5806533" y="3783927"/>
              <a:ext cx="188694" cy="152506"/>
            </a:xfrm>
            <a:prstGeom prst="rect">
              <a:avLst/>
            </a:prstGeom>
          </p:spPr>
        </p:pic>
        <p:pic>
          <p:nvPicPr>
            <p:cNvPr id="170" name="Picture 169" descr="pineappleslice.jpg"/>
            <p:cNvPicPr>
              <a:picLocks noChangeAspect="1"/>
            </p:cNvPicPr>
            <p:nvPr/>
          </p:nvPicPr>
          <p:blipFill>
            <a:blip r:embed="rId9" cstate="print"/>
            <a:stretch>
              <a:fillRect/>
            </a:stretch>
          </p:blipFill>
          <p:spPr>
            <a:xfrm>
              <a:off x="6641621" y="3724018"/>
              <a:ext cx="212417" cy="223037"/>
            </a:xfrm>
            <a:prstGeom prst="rect">
              <a:avLst/>
            </a:prstGeom>
          </p:spPr>
        </p:pic>
      </p:grpSp>
      <p:sp>
        <p:nvSpPr>
          <p:cNvPr id="172" name="Right Arrow 171"/>
          <p:cNvSpPr/>
          <p:nvPr/>
        </p:nvSpPr>
        <p:spPr>
          <a:xfrm rot="10800000">
            <a:off x="4172306" y="42152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3" name="TextBox 172"/>
          <p:cNvSpPr txBox="1"/>
          <p:nvPr/>
        </p:nvSpPr>
        <p:spPr>
          <a:xfrm>
            <a:off x="4425182" y="4139076"/>
            <a:ext cx="1552028" cy="307777"/>
          </a:xfrm>
          <a:prstGeom prst="rect">
            <a:avLst/>
          </a:prstGeom>
          <a:noFill/>
        </p:spPr>
        <p:txBody>
          <a:bodyPr wrap="none" rtlCol="0">
            <a:spAutoFit/>
          </a:bodyPr>
          <a:lstStyle/>
          <a:p>
            <a:r>
              <a:rPr lang="en-US" sz="1400" dirty="0" smtClean="0">
                <a:solidFill>
                  <a:prstClr val="black"/>
                </a:solidFill>
              </a:rPr>
              <a:t>Grouped by key</a:t>
            </a:r>
            <a:endParaRPr lang="en-US" sz="1400" dirty="0">
              <a:solidFill>
                <a:prstClr val="black"/>
              </a:solidFill>
            </a:endParaRPr>
          </a:p>
        </p:txBody>
      </p:sp>
      <p:sp>
        <p:nvSpPr>
          <p:cNvPr id="175" name="Right Arrow 174"/>
          <p:cNvSpPr/>
          <p:nvPr/>
        </p:nvSpPr>
        <p:spPr>
          <a:xfrm rot="10800000">
            <a:off x="4191001" y="4800599"/>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6" name="TextBox 175"/>
          <p:cNvSpPr txBox="1"/>
          <p:nvPr/>
        </p:nvSpPr>
        <p:spPr>
          <a:xfrm>
            <a:off x="4443877" y="4492823"/>
            <a:ext cx="4090523" cy="954107"/>
          </a:xfrm>
          <a:prstGeom prst="rect">
            <a:avLst/>
          </a:prstGeom>
          <a:noFill/>
        </p:spPr>
        <p:txBody>
          <a:bodyPr wrap="square" rtlCol="0">
            <a:spAutoFit/>
          </a:bodyPr>
          <a:lstStyle/>
          <a:p>
            <a:r>
              <a:rPr lang="en-US" sz="1400" dirty="0" smtClean="0">
                <a:solidFill>
                  <a:prstClr val="black"/>
                </a:solidFill>
              </a:rPr>
              <a:t>Each input to a reduce is a &lt;key, value-list&gt; (possibly a list of these, depending on the grouping/hashing mechanism)</a:t>
            </a:r>
          </a:p>
          <a:p>
            <a:r>
              <a:rPr lang="en-US" sz="1400" dirty="0" smtClean="0">
                <a:solidFill>
                  <a:prstClr val="black"/>
                </a:solidFill>
              </a:rPr>
              <a:t>e.g. &lt;a’, (               …)&gt;</a:t>
            </a:r>
            <a:endParaRPr lang="en-US" sz="1400" dirty="0">
              <a:solidFill>
                <a:prstClr val="black"/>
              </a:solidFill>
            </a:endParaRPr>
          </a:p>
        </p:txBody>
      </p:sp>
      <p:pic>
        <p:nvPicPr>
          <p:cNvPr id="177" name="Picture 176"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5181600" y="5165416"/>
            <a:ext cx="228600" cy="228600"/>
          </a:xfrm>
          <a:prstGeom prst="rect">
            <a:avLst/>
          </a:prstGeom>
        </p:spPr>
      </p:pic>
      <p:pic>
        <p:nvPicPr>
          <p:cNvPr id="178" name="Picture 177"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5434476" y="5181600"/>
            <a:ext cx="228600" cy="228600"/>
          </a:xfrm>
          <a:prstGeom prst="rect">
            <a:avLst/>
          </a:prstGeom>
        </p:spPr>
      </p:pic>
      <p:pic>
        <p:nvPicPr>
          <p:cNvPr id="179" name="Picture 178" descr="apple-pieces.jpg"/>
          <p:cNvPicPr>
            <a:picLocks noChangeAspect="1"/>
          </p:cNvPicPr>
          <p:nvPr/>
        </p:nvPicPr>
        <p:blipFill>
          <a:blip r:embed="rId10" cstate="print">
            <a:clrChange>
              <a:clrFrom>
                <a:srgbClr val="FFFFFF"/>
              </a:clrFrom>
              <a:clrTo>
                <a:srgbClr val="FFFFFF">
                  <a:alpha val="0"/>
                </a:srgbClr>
              </a:clrTo>
            </a:clrChange>
          </a:blip>
          <a:srcRect l="14286" t="14286" r="14286" b="14286"/>
          <a:stretch>
            <a:fillRect/>
          </a:stretch>
        </p:blipFill>
        <p:spPr>
          <a:xfrm>
            <a:off x="5663076" y="5181600"/>
            <a:ext cx="228600" cy="228600"/>
          </a:xfrm>
          <a:prstGeom prst="rect">
            <a:avLst/>
          </a:prstGeom>
        </p:spPr>
      </p:pic>
      <p:sp>
        <p:nvSpPr>
          <p:cNvPr id="180" name="Right Arrow 179"/>
          <p:cNvSpPr/>
          <p:nvPr/>
        </p:nvSpPr>
        <p:spPr>
          <a:xfrm rot="10800000">
            <a:off x="4191001" y="56417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81" name="TextBox 180"/>
          <p:cNvSpPr txBox="1"/>
          <p:nvPr/>
        </p:nvSpPr>
        <p:spPr>
          <a:xfrm>
            <a:off x="4419600" y="5562600"/>
            <a:ext cx="2630848" cy="307777"/>
          </a:xfrm>
          <a:prstGeom prst="rect">
            <a:avLst/>
          </a:prstGeom>
          <a:noFill/>
        </p:spPr>
        <p:txBody>
          <a:bodyPr wrap="none" rtlCol="0">
            <a:spAutoFit/>
          </a:bodyPr>
          <a:lstStyle/>
          <a:p>
            <a:r>
              <a:rPr lang="en-US" sz="1400" dirty="0" smtClean="0">
                <a:solidFill>
                  <a:prstClr val="black"/>
                </a:solidFill>
              </a:rPr>
              <a:t>Reduced into a </a:t>
            </a:r>
            <a:r>
              <a:rPr lang="en-US" sz="1400" dirty="0" smtClean="0">
                <a:solidFill>
                  <a:srgbClr val="C00000"/>
                </a:solidFill>
              </a:rPr>
              <a:t>list of values</a:t>
            </a:r>
            <a:endParaRPr lang="en-US" sz="1400" dirty="0">
              <a:solidFill>
                <a:srgbClr val="C00000"/>
              </a:solidFill>
            </a:endParaRPr>
          </a:p>
        </p:txBody>
      </p:sp>
      <p:grpSp>
        <p:nvGrpSpPr>
          <p:cNvPr id="49" name="Group 181"/>
          <p:cNvGrpSpPr/>
          <p:nvPr/>
        </p:nvGrpSpPr>
        <p:grpSpPr>
          <a:xfrm>
            <a:off x="4648200" y="5794177"/>
            <a:ext cx="200109" cy="609855"/>
            <a:chOff x="1515180" y="5552818"/>
            <a:chExt cx="200109" cy="609855"/>
          </a:xfrm>
        </p:grpSpPr>
        <p:pic>
          <p:nvPicPr>
            <p:cNvPr id="183" name="Picture 182" descr="applejuice.png"/>
            <p:cNvPicPr>
              <a:picLocks noChangeAspect="1"/>
            </p:cNvPicPr>
            <p:nvPr/>
          </p:nvPicPr>
          <p:blipFill>
            <a:blip r:embed="rId3" cstate="print"/>
            <a:stretch>
              <a:fillRect/>
            </a:stretch>
          </p:blipFill>
          <p:spPr>
            <a:xfrm>
              <a:off x="1515180" y="5552818"/>
              <a:ext cx="200109" cy="609855"/>
            </a:xfrm>
            <a:prstGeom prst="rect">
              <a:avLst/>
            </a:prstGeom>
          </p:spPr>
        </p:pic>
        <p:pic>
          <p:nvPicPr>
            <p:cNvPr id="184" name="Picture 183" descr="apple2.jpg"/>
            <p:cNvPicPr>
              <a:picLocks noChangeAspect="1"/>
            </p:cNvPicPr>
            <p:nvPr/>
          </p:nvPicPr>
          <p:blipFill>
            <a:blip r:embed="rId4" cstate="print">
              <a:clrChange>
                <a:clrFrom>
                  <a:srgbClr val="FFFFFF"/>
                </a:clrFrom>
                <a:clrTo>
                  <a:srgbClr val="FFFFFF">
                    <a:alpha val="0"/>
                  </a:srgbClr>
                </a:clrTo>
              </a:clrChange>
            </a:blip>
            <a:stretch>
              <a:fillRect/>
            </a:stretch>
          </p:blipFill>
          <p:spPr>
            <a:xfrm>
              <a:off x="1532092" y="5813786"/>
              <a:ext cx="152400" cy="179917"/>
            </a:xfrm>
            <a:prstGeom prst="rect">
              <a:avLst/>
            </a:prstGeom>
          </p:spPr>
        </p:pic>
      </p:grpSp>
      <p:grpSp>
        <p:nvGrpSpPr>
          <p:cNvPr id="50" name="Group 184"/>
          <p:cNvGrpSpPr/>
          <p:nvPr/>
        </p:nvGrpSpPr>
        <p:grpSpPr>
          <a:xfrm>
            <a:off x="4887172" y="5794177"/>
            <a:ext cx="218228" cy="619382"/>
            <a:chOff x="2378384" y="5552818"/>
            <a:chExt cx="218228" cy="619382"/>
          </a:xfrm>
        </p:grpSpPr>
        <p:pic>
          <p:nvPicPr>
            <p:cNvPr id="186" name="Picture 185" descr="orangejuice.png"/>
            <p:cNvPicPr>
              <a:picLocks noChangeAspect="1"/>
            </p:cNvPicPr>
            <p:nvPr/>
          </p:nvPicPr>
          <p:blipFill>
            <a:blip r:embed="rId12" cstate="print"/>
            <a:stretch>
              <a:fillRect/>
            </a:stretch>
          </p:blipFill>
          <p:spPr>
            <a:xfrm>
              <a:off x="2378384" y="5552818"/>
              <a:ext cx="218228" cy="619382"/>
            </a:xfrm>
            <a:prstGeom prst="rect">
              <a:avLst/>
            </a:prstGeom>
          </p:spPr>
        </p:pic>
        <p:pic>
          <p:nvPicPr>
            <p:cNvPr id="187" name="Picture 186" descr="orange.jpg"/>
            <p:cNvPicPr>
              <a:picLocks noChangeAspect="1"/>
            </p:cNvPicPr>
            <p:nvPr/>
          </p:nvPicPr>
          <p:blipFill>
            <a:blip r:embed="rId13" cstate="print"/>
            <a:stretch>
              <a:fillRect/>
            </a:stretch>
          </p:blipFill>
          <p:spPr>
            <a:xfrm flipH="1">
              <a:off x="2410752" y="5839417"/>
              <a:ext cx="152400" cy="148366"/>
            </a:xfrm>
            <a:prstGeom prst="rect">
              <a:avLst/>
            </a:prstGeom>
          </p:spPr>
        </p:pic>
      </p:grpSp>
      <p:grpSp>
        <p:nvGrpSpPr>
          <p:cNvPr id="51" name="Group 187"/>
          <p:cNvGrpSpPr/>
          <p:nvPr/>
        </p:nvGrpSpPr>
        <p:grpSpPr>
          <a:xfrm>
            <a:off x="5137768" y="5822752"/>
            <a:ext cx="181378" cy="581025"/>
            <a:chOff x="3323822" y="5581393"/>
            <a:chExt cx="181378" cy="581025"/>
          </a:xfrm>
        </p:grpSpPr>
        <p:pic>
          <p:nvPicPr>
            <p:cNvPr id="189" name="Picture 188" descr="pineapplejuice.jpg"/>
            <p:cNvPicPr>
              <a:picLocks noChangeAspect="1"/>
            </p:cNvPicPr>
            <p:nvPr/>
          </p:nvPicPr>
          <p:blipFill>
            <a:blip r:embed="rId14" cstate="print"/>
            <a:stretch>
              <a:fillRect/>
            </a:stretch>
          </p:blipFill>
          <p:spPr>
            <a:xfrm>
              <a:off x="3323822" y="5581393"/>
              <a:ext cx="181378" cy="581025"/>
            </a:xfrm>
            <a:prstGeom prst="rect">
              <a:avLst/>
            </a:prstGeom>
          </p:spPr>
        </p:pic>
        <p:pic>
          <p:nvPicPr>
            <p:cNvPr id="190" name="Picture 189" descr="pineapple.jpg"/>
            <p:cNvPicPr>
              <a:picLocks noChangeAspect="1"/>
            </p:cNvPicPr>
            <p:nvPr/>
          </p:nvPicPr>
          <p:blipFill>
            <a:blip r:embed="rId15" cstate="print"/>
            <a:stretch>
              <a:fillRect/>
            </a:stretch>
          </p:blipFill>
          <p:spPr>
            <a:xfrm>
              <a:off x="3371059" y="5817158"/>
              <a:ext cx="93681" cy="202875"/>
            </a:xfrm>
            <a:prstGeom prst="rect">
              <a:avLst/>
            </a:prstGeom>
          </p:spPr>
        </p:pic>
      </p:grpSp>
      <p:sp>
        <p:nvSpPr>
          <p:cNvPr id="194" name="TextBox 193"/>
          <p:cNvSpPr txBox="1"/>
          <p:nvPr/>
        </p:nvSpPr>
        <p:spPr>
          <a:xfrm>
            <a:off x="4959842" y="5689224"/>
            <a:ext cx="320040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400" dirty="0" smtClean="0">
                <a:solidFill>
                  <a:prstClr val="white"/>
                </a:solidFill>
              </a:rPr>
              <a:t>The idea of Map Reduce in Data Intensive Computing</a:t>
            </a:r>
            <a:endParaRPr lang="en-US" sz="1400" dirty="0">
              <a:solidFill>
                <a:prstClr val="white"/>
              </a:solidFill>
            </a:endParaRPr>
          </a:p>
        </p:txBody>
      </p:sp>
      <p:sp>
        <p:nvSpPr>
          <p:cNvPr id="195" name="TextBox 194"/>
          <p:cNvSpPr txBox="1"/>
          <p:nvPr/>
        </p:nvSpPr>
        <p:spPr>
          <a:xfrm>
            <a:off x="4566916" y="3585717"/>
            <a:ext cx="3733800" cy="954107"/>
          </a:xfrm>
          <a:prstGeom prst="rect">
            <a:avLst/>
          </a:prstGeom>
          <a:noFill/>
        </p:spPr>
        <p:txBody>
          <a:bodyPr wrap="square" rtlCol="0">
            <a:spAutoFit/>
          </a:bodyPr>
          <a:lstStyle/>
          <a:p>
            <a:pPr algn="ctr"/>
            <a:r>
              <a:rPr lang="en-US" sz="1400" dirty="0" smtClean="0">
                <a:solidFill>
                  <a:prstClr val="black"/>
                </a:solidFill>
              </a:rPr>
              <a:t>A </a:t>
            </a:r>
            <a:r>
              <a:rPr lang="en-US" sz="1400" i="1" dirty="0" smtClean="0">
                <a:solidFill>
                  <a:srgbClr val="C0504D">
                    <a:lumMod val="75000"/>
                  </a:srgbClr>
                </a:solidFill>
              </a:rPr>
              <a:t>list of  &lt;key, value&gt; </a:t>
            </a:r>
            <a:r>
              <a:rPr lang="en-US" sz="1400" dirty="0" smtClean="0">
                <a:solidFill>
                  <a:prstClr val="black"/>
                </a:solidFill>
              </a:rPr>
              <a:t> pairs mapped into another </a:t>
            </a:r>
            <a:r>
              <a:rPr lang="en-US" sz="1400" i="1" dirty="0" smtClean="0">
                <a:solidFill>
                  <a:srgbClr val="C0504D">
                    <a:lumMod val="75000"/>
                  </a:srgbClr>
                </a:solidFill>
              </a:rPr>
              <a:t>list of &lt;key, value&gt; </a:t>
            </a:r>
            <a:r>
              <a:rPr lang="en-US" sz="1400" dirty="0" smtClean="0">
                <a:solidFill>
                  <a:prstClr val="black"/>
                </a:solidFill>
              </a:rPr>
              <a:t> pairs which gets grouped by the key and reduced into a </a:t>
            </a:r>
            <a:r>
              <a:rPr lang="en-US" sz="1400" i="1" dirty="0" smtClean="0">
                <a:solidFill>
                  <a:srgbClr val="C0504D">
                    <a:lumMod val="75000"/>
                  </a:srgbClr>
                </a:solidFill>
              </a:rPr>
              <a:t>list of values</a:t>
            </a:r>
            <a:endParaRPr lang="en-US" sz="1400" i="1" dirty="0">
              <a:solidFill>
                <a:srgbClr val="C0504D">
                  <a:lumMod val="75000"/>
                </a:srgbClr>
              </a:solidFill>
            </a:endParaRPr>
          </a:p>
        </p:txBody>
      </p:sp>
      <p:sp>
        <p:nvSpPr>
          <p:cNvPr id="196" name="Right Arrow 195"/>
          <p:cNvSpPr/>
          <p:nvPr/>
        </p:nvSpPr>
        <p:spPr>
          <a:xfrm rot="16200000">
            <a:off x="6347072" y="5186659"/>
            <a:ext cx="4259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77076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7" presetClass="entr" presetSubtype="2" fill="hold" nodeType="afterEffect">
                                  <p:stCondLst>
                                    <p:cond delay="30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ppt_x</p:attrName>
                                        </p:attrNameLst>
                                      </p:cBhvr>
                                      <p:tavLst>
                                        <p:tav tm="0">
                                          <p:val>
                                            <p:strVal val="#ppt_x+#ppt_w/2"/>
                                          </p:val>
                                        </p:tav>
                                        <p:tav tm="100000">
                                          <p:val>
                                            <p:strVal val="#ppt_x"/>
                                          </p:val>
                                        </p:tav>
                                      </p:tavLst>
                                    </p:anim>
                                    <p:anim calcmode="lin" valueType="num">
                                      <p:cBhvr>
                                        <p:cTn id="16" dur="500" fill="hold"/>
                                        <p:tgtEl>
                                          <p:spTgt spid="125"/>
                                        </p:tgtEl>
                                        <p:attrNameLst>
                                          <p:attrName>ppt_y</p:attrName>
                                        </p:attrNameLst>
                                      </p:cBhvr>
                                      <p:tavLst>
                                        <p:tav tm="0">
                                          <p:val>
                                            <p:strVal val="#ppt_y"/>
                                          </p:val>
                                        </p:tav>
                                        <p:tav tm="100000">
                                          <p:val>
                                            <p:strVal val="#ppt_y"/>
                                          </p:val>
                                        </p:tav>
                                      </p:tavLst>
                                    </p:anim>
                                    <p:anim calcmode="lin" valueType="num">
                                      <p:cBhvr>
                                        <p:cTn id="17" dur="500" fill="hold"/>
                                        <p:tgtEl>
                                          <p:spTgt spid="125"/>
                                        </p:tgtEl>
                                        <p:attrNameLst>
                                          <p:attrName>ppt_w</p:attrName>
                                        </p:attrNameLst>
                                      </p:cBhvr>
                                      <p:tavLst>
                                        <p:tav tm="0">
                                          <p:val>
                                            <p:fltVal val="0"/>
                                          </p:val>
                                        </p:tav>
                                        <p:tav tm="100000">
                                          <p:val>
                                            <p:strVal val="#ppt_w"/>
                                          </p:val>
                                        </p:tav>
                                      </p:tavLst>
                                    </p:anim>
                                    <p:anim calcmode="lin" valueType="num">
                                      <p:cBhvr>
                                        <p:cTn id="18" dur="500" fill="hold"/>
                                        <p:tgtEl>
                                          <p:spTgt spid="125"/>
                                        </p:tgtEl>
                                        <p:attrNameLst>
                                          <p:attrName>ppt_h</p:attrName>
                                        </p:attrNameLst>
                                      </p:cBhvr>
                                      <p:tavLst>
                                        <p:tav tm="0">
                                          <p:val>
                                            <p:strVal val="#ppt_h"/>
                                          </p:val>
                                        </p:tav>
                                        <p:tav tm="100000">
                                          <p:val>
                                            <p:strVal val="#ppt_h"/>
                                          </p:val>
                                        </p:tav>
                                      </p:tavLst>
                                    </p:anim>
                                  </p:childTnLst>
                                </p:cTn>
                              </p:par>
                              <p:par>
                                <p:cTn id="19" presetID="17" presetClass="entr" presetSubtype="2" fill="hold" nodeType="withEffect">
                                  <p:stCondLst>
                                    <p:cond delay="300"/>
                                  </p:stCondLst>
                                  <p:childTnLst>
                                    <p:set>
                                      <p:cBhvr>
                                        <p:cTn id="20" dur="1" fill="hold">
                                          <p:stCondLst>
                                            <p:cond delay="0"/>
                                          </p:stCondLst>
                                        </p:cTn>
                                        <p:tgtEl>
                                          <p:spTgt spid="127"/>
                                        </p:tgtEl>
                                        <p:attrNameLst>
                                          <p:attrName>style.visibility</p:attrName>
                                        </p:attrNameLst>
                                      </p:cBhvr>
                                      <p:to>
                                        <p:strVal val="visible"/>
                                      </p:to>
                                    </p:set>
                                    <p:anim calcmode="lin" valueType="num">
                                      <p:cBhvr>
                                        <p:cTn id="21" dur="500" fill="hold"/>
                                        <p:tgtEl>
                                          <p:spTgt spid="127"/>
                                        </p:tgtEl>
                                        <p:attrNameLst>
                                          <p:attrName>ppt_x</p:attrName>
                                        </p:attrNameLst>
                                      </p:cBhvr>
                                      <p:tavLst>
                                        <p:tav tm="0">
                                          <p:val>
                                            <p:strVal val="#ppt_x+#ppt_w/2"/>
                                          </p:val>
                                        </p:tav>
                                        <p:tav tm="100000">
                                          <p:val>
                                            <p:strVal val="#ppt_x"/>
                                          </p:val>
                                        </p:tav>
                                      </p:tavLst>
                                    </p:anim>
                                    <p:anim calcmode="lin" valueType="num">
                                      <p:cBhvr>
                                        <p:cTn id="22" dur="500" fill="hold"/>
                                        <p:tgtEl>
                                          <p:spTgt spid="127"/>
                                        </p:tgtEl>
                                        <p:attrNameLst>
                                          <p:attrName>ppt_y</p:attrName>
                                        </p:attrNameLst>
                                      </p:cBhvr>
                                      <p:tavLst>
                                        <p:tav tm="0">
                                          <p:val>
                                            <p:strVal val="#ppt_y"/>
                                          </p:val>
                                        </p:tav>
                                        <p:tav tm="100000">
                                          <p:val>
                                            <p:strVal val="#ppt_y"/>
                                          </p:val>
                                        </p:tav>
                                      </p:tavLst>
                                    </p:anim>
                                    <p:anim calcmode="lin" valueType="num">
                                      <p:cBhvr>
                                        <p:cTn id="23" dur="500" fill="hold"/>
                                        <p:tgtEl>
                                          <p:spTgt spid="127"/>
                                        </p:tgtEl>
                                        <p:attrNameLst>
                                          <p:attrName>ppt_w</p:attrName>
                                        </p:attrNameLst>
                                      </p:cBhvr>
                                      <p:tavLst>
                                        <p:tav tm="0">
                                          <p:val>
                                            <p:fltVal val="0"/>
                                          </p:val>
                                        </p:tav>
                                        <p:tav tm="100000">
                                          <p:val>
                                            <p:strVal val="#ppt_w"/>
                                          </p:val>
                                        </p:tav>
                                      </p:tavLst>
                                    </p:anim>
                                    <p:anim calcmode="lin" valueType="num">
                                      <p:cBhvr>
                                        <p:cTn id="24" dur="500" fill="hold"/>
                                        <p:tgtEl>
                                          <p:spTgt spid="127"/>
                                        </p:tgtEl>
                                        <p:attrNameLst>
                                          <p:attrName>ppt_h</p:attrName>
                                        </p:attrNameLst>
                                      </p:cBhvr>
                                      <p:tavLst>
                                        <p:tav tm="0">
                                          <p:val>
                                            <p:strVal val="#ppt_h"/>
                                          </p:val>
                                        </p:tav>
                                        <p:tav tm="100000">
                                          <p:val>
                                            <p:strVal val="#ppt_h"/>
                                          </p:val>
                                        </p:tav>
                                      </p:tavLst>
                                    </p:anim>
                                  </p:childTnLst>
                                </p:cTn>
                              </p:par>
                              <p:par>
                                <p:cTn id="25" presetID="17" presetClass="entr" presetSubtype="1" fill="hold" nodeType="withEffect">
                                  <p:stCondLst>
                                    <p:cond delay="30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ppt_x</p:attrName>
                                        </p:attrNameLst>
                                      </p:cBhvr>
                                      <p:tavLst>
                                        <p:tav tm="0">
                                          <p:val>
                                            <p:strVal val="#ppt_x"/>
                                          </p:val>
                                        </p:tav>
                                        <p:tav tm="100000">
                                          <p:val>
                                            <p:strVal val="#ppt_x"/>
                                          </p:val>
                                        </p:tav>
                                      </p:tavLst>
                                    </p:anim>
                                    <p:anim calcmode="lin" valueType="num">
                                      <p:cBhvr>
                                        <p:cTn id="28" dur="500" fill="hold"/>
                                        <p:tgtEl>
                                          <p:spTgt spid="129"/>
                                        </p:tgtEl>
                                        <p:attrNameLst>
                                          <p:attrName>ppt_y</p:attrName>
                                        </p:attrNameLst>
                                      </p:cBhvr>
                                      <p:tavLst>
                                        <p:tav tm="0">
                                          <p:val>
                                            <p:strVal val="#ppt_y-#ppt_h/2"/>
                                          </p:val>
                                        </p:tav>
                                        <p:tav tm="100000">
                                          <p:val>
                                            <p:strVal val="#ppt_y"/>
                                          </p:val>
                                        </p:tav>
                                      </p:tavLst>
                                    </p:anim>
                                    <p:anim calcmode="lin" valueType="num">
                                      <p:cBhvr>
                                        <p:cTn id="29" dur="500" fill="hold"/>
                                        <p:tgtEl>
                                          <p:spTgt spid="129"/>
                                        </p:tgtEl>
                                        <p:attrNameLst>
                                          <p:attrName>ppt_w</p:attrName>
                                        </p:attrNameLst>
                                      </p:cBhvr>
                                      <p:tavLst>
                                        <p:tav tm="0">
                                          <p:val>
                                            <p:strVal val="#ppt_w"/>
                                          </p:val>
                                        </p:tav>
                                        <p:tav tm="100000">
                                          <p:val>
                                            <p:strVal val="#ppt_w"/>
                                          </p:val>
                                        </p:tav>
                                      </p:tavLst>
                                    </p:anim>
                                    <p:anim calcmode="lin" valueType="num">
                                      <p:cBhvr>
                                        <p:cTn id="30" dur="500" fill="hold"/>
                                        <p:tgtEl>
                                          <p:spTgt spid="129"/>
                                        </p:tgtEl>
                                        <p:attrNameLst>
                                          <p:attrName>ppt_h</p:attrName>
                                        </p:attrNameLst>
                                      </p:cBhvr>
                                      <p:tavLst>
                                        <p:tav tm="0">
                                          <p:val>
                                            <p:fltVal val="0"/>
                                          </p:val>
                                        </p:tav>
                                        <p:tav tm="100000">
                                          <p:val>
                                            <p:strVal val="#ppt_h"/>
                                          </p:val>
                                        </p:tav>
                                      </p:tavLst>
                                    </p:anim>
                                  </p:childTnLst>
                                </p:cTn>
                              </p:par>
                              <p:par>
                                <p:cTn id="31" presetID="17" presetClass="entr" presetSubtype="8" fill="hold" nodeType="withEffect">
                                  <p:stCondLst>
                                    <p:cond delay="300"/>
                                  </p:stCondLst>
                                  <p:childTnLst>
                                    <p:set>
                                      <p:cBhvr>
                                        <p:cTn id="32" dur="1" fill="hold">
                                          <p:stCondLst>
                                            <p:cond delay="0"/>
                                          </p:stCondLst>
                                        </p:cTn>
                                        <p:tgtEl>
                                          <p:spTgt spid="131"/>
                                        </p:tgtEl>
                                        <p:attrNameLst>
                                          <p:attrName>style.visibility</p:attrName>
                                        </p:attrNameLst>
                                      </p:cBhvr>
                                      <p:to>
                                        <p:strVal val="visible"/>
                                      </p:to>
                                    </p:set>
                                    <p:anim calcmode="lin" valueType="num">
                                      <p:cBhvr>
                                        <p:cTn id="33" dur="500" fill="hold"/>
                                        <p:tgtEl>
                                          <p:spTgt spid="131"/>
                                        </p:tgtEl>
                                        <p:attrNameLst>
                                          <p:attrName>ppt_x</p:attrName>
                                        </p:attrNameLst>
                                      </p:cBhvr>
                                      <p:tavLst>
                                        <p:tav tm="0">
                                          <p:val>
                                            <p:strVal val="#ppt_x-#ppt_w/2"/>
                                          </p:val>
                                        </p:tav>
                                        <p:tav tm="100000">
                                          <p:val>
                                            <p:strVal val="#ppt_x"/>
                                          </p:val>
                                        </p:tav>
                                      </p:tavLst>
                                    </p:anim>
                                    <p:anim calcmode="lin" valueType="num">
                                      <p:cBhvr>
                                        <p:cTn id="34" dur="500" fill="hold"/>
                                        <p:tgtEl>
                                          <p:spTgt spid="131"/>
                                        </p:tgtEl>
                                        <p:attrNameLst>
                                          <p:attrName>ppt_y</p:attrName>
                                        </p:attrNameLst>
                                      </p:cBhvr>
                                      <p:tavLst>
                                        <p:tav tm="0">
                                          <p:val>
                                            <p:strVal val="#ppt_y"/>
                                          </p:val>
                                        </p:tav>
                                        <p:tav tm="100000">
                                          <p:val>
                                            <p:strVal val="#ppt_y"/>
                                          </p:val>
                                        </p:tav>
                                      </p:tavLst>
                                    </p:anim>
                                    <p:anim calcmode="lin" valueType="num">
                                      <p:cBhvr>
                                        <p:cTn id="35" dur="500" fill="hold"/>
                                        <p:tgtEl>
                                          <p:spTgt spid="131"/>
                                        </p:tgtEl>
                                        <p:attrNameLst>
                                          <p:attrName>ppt_w</p:attrName>
                                        </p:attrNameLst>
                                      </p:cBhvr>
                                      <p:tavLst>
                                        <p:tav tm="0">
                                          <p:val>
                                            <p:fltVal val="0"/>
                                          </p:val>
                                        </p:tav>
                                        <p:tav tm="100000">
                                          <p:val>
                                            <p:strVal val="#ppt_w"/>
                                          </p:val>
                                        </p:tav>
                                      </p:tavLst>
                                    </p:anim>
                                    <p:anim calcmode="lin" valueType="num">
                                      <p:cBhvr>
                                        <p:cTn id="36" dur="500" fill="hold"/>
                                        <p:tgtEl>
                                          <p:spTgt spid="131"/>
                                        </p:tgtEl>
                                        <p:attrNameLst>
                                          <p:attrName>ppt_h</p:attrName>
                                        </p:attrNameLst>
                                      </p:cBhvr>
                                      <p:tavLst>
                                        <p:tav tm="0">
                                          <p:val>
                                            <p:strVal val="#ppt_h"/>
                                          </p:val>
                                        </p:tav>
                                        <p:tav tm="100000">
                                          <p:val>
                                            <p:strVal val="#ppt_h"/>
                                          </p:val>
                                        </p:tav>
                                      </p:tavLst>
                                    </p:anim>
                                  </p:childTnLst>
                                </p:cTn>
                              </p:par>
                              <p:par>
                                <p:cTn id="37" presetID="17" presetClass="entr" presetSubtype="8" fill="hold" nodeType="withEffect">
                                  <p:stCondLst>
                                    <p:cond delay="300"/>
                                  </p:stCondLst>
                                  <p:childTnLst>
                                    <p:set>
                                      <p:cBhvr>
                                        <p:cTn id="38" dur="1" fill="hold">
                                          <p:stCondLst>
                                            <p:cond delay="0"/>
                                          </p:stCondLst>
                                        </p:cTn>
                                        <p:tgtEl>
                                          <p:spTgt spid="133"/>
                                        </p:tgtEl>
                                        <p:attrNameLst>
                                          <p:attrName>style.visibility</p:attrName>
                                        </p:attrNameLst>
                                      </p:cBhvr>
                                      <p:to>
                                        <p:strVal val="visible"/>
                                      </p:to>
                                    </p:set>
                                    <p:anim calcmode="lin" valueType="num">
                                      <p:cBhvr>
                                        <p:cTn id="39" dur="500" fill="hold"/>
                                        <p:tgtEl>
                                          <p:spTgt spid="133"/>
                                        </p:tgtEl>
                                        <p:attrNameLst>
                                          <p:attrName>ppt_x</p:attrName>
                                        </p:attrNameLst>
                                      </p:cBhvr>
                                      <p:tavLst>
                                        <p:tav tm="0">
                                          <p:val>
                                            <p:strVal val="#ppt_x-#ppt_w/2"/>
                                          </p:val>
                                        </p:tav>
                                        <p:tav tm="100000">
                                          <p:val>
                                            <p:strVal val="#ppt_x"/>
                                          </p:val>
                                        </p:tav>
                                      </p:tavLst>
                                    </p:anim>
                                    <p:anim calcmode="lin" valueType="num">
                                      <p:cBhvr>
                                        <p:cTn id="40" dur="500" fill="hold"/>
                                        <p:tgtEl>
                                          <p:spTgt spid="133"/>
                                        </p:tgtEl>
                                        <p:attrNameLst>
                                          <p:attrName>ppt_y</p:attrName>
                                        </p:attrNameLst>
                                      </p:cBhvr>
                                      <p:tavLst>
                                        <p:tav tm="0">
                                          <p:val>
                                            <p:strVal val="#ppt_y"/>
                                          </p:val>
                                        </p:tav>
                                        <p:tav tm="100000">
                                          <p:val>
                                            <p:strVal val="#ppt_y"/>
                                          </p:val>
                                        </p:tav>
                                      </p:tavLst>
                                    </p:anim>
                                    <p:anim calcmode="lin" valueType="num">
                                      <p:cBhvr>
                                        <p:cTn id="41" dur="500" fill="hold"/>
                                        <p:tgtEl>
                                          <p:spTgt spid="133"/>
                                        </p:tgtEl>
                                        <p:attrNameLst>
                                          <p:attrName>ppt_w</p:attrName>
                                        </p:attrNameLst>
                                      </p:cBhvr>
                                      <p:tavLst>
                                        <p:tav tm="0">
                                          <p:val>
                                            <p:fltVal val="0"/>
                                          </p:val>
                                        </p:tav>
                                        <p:tav tm="100000">
                                          <p:val>
                                            <p:strVal val="#ppt_w"/>
                                          </p:val>
                                        </p:tav>
                                      </p:tavLst>
                                    </p:anim>
                                    <p:anim calcmode="lin" valueType="num">
                                      <p:cBhvr>
                                        <p:cTn id="42" dur="500" fill="hold"/>
                                        <p:tgtEl>
                                          <p:spTgt spid="133"/>
                                        </p:tgtEl>
                                        <p:attrNameLst>
                                          <p:attrName>ppt_h</p:attrName>
                                        </p:attrNameLst>
                                      </p:cBhvr>
                                      <p:tavLst>
                                        <p:tav tm="0">
                                          <p:val>
                                            <p:strVal val="#ppt_h"/>
                                          </p:val>
                                        </p:tav>
                                        <p:tav tm="100000">
                                          <p:val>
                                            <p:strVal val="#ppt_h"/>
                                          </p:val>
                                        </p:tav>
                                      </p:tavLst>
                                    </p:anim>
                                  </p:childTnLst>
                                </p:cTn>
                              </p:par>
                            </p:childTnLst>
                          </p:cTn>
                        </p:par>
                        <p:par>
                          <p:cTn id="43" fill="hold">
                            <p:stCondLst>
                              <p:cond delay="28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childTnLst>
                          </p:cTn>
                        </p:par>
                        <p:par>
                          <p:cTn id="59" fill="hold">
                            <p:stCondLst>
                              <p:cond delay="3800"/>
                            </p:stCondLst>
                            <p:childTnLst>
                              <p:par>
                                <p:cTn id="60" presetID="10" presetClass="entr" presetSubtype="0" fill="hold" grpId="0" nodeType="after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10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1000"/>
                                        <p:tgtEl>
                                          <p:spTgt spid="10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1000"/>
                                        <p:tgtEl>
                                          <p:spTgt spid="10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1000"/>
                                        <p:tgtEl>
                                          <p:spTgt spid="10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1000"/>
                                        <p:tgtEl>
                                          <p:spTgt spid="111"/>
                                        </p:tgtEl>
                                      </p:cBhvr>
                                    </p:animEffect>
                                  </p:childTnLst>
                                </p:cTn>
                              </p:par>
                            </p:childTnLst>
                          </p:cTn>
                        </p:par>
                        <p:par>
                          <p:cTn id="75" fill="hold">
                            <p:stCondLst>
                              <p:cond delay="48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childTnLst>
                                </p:cTn>
                              </p:par>
                            </p:childTnLst>
                          </p:cTn>
                        </p:par>
                        <p:par>
                          <p:cTn id="91" fill="hold">
                            <p:stCondLst>
                              <p:cond delay="5800"/>
                            </p:stCondLst>
                            <p:childTnLst>
                              <p:par>
                                <p:cTn id="92" presetID="10" presetClass="entr" presetSubtype="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1000"/>
                                        <p:tgtEl>
                                          <p:spTgt spid="10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8"/>
                                        </p:tgtEl>
                                        <p:attrNameLst>
                                          <p:attrName>style.visibility</p:attrName>
                                        </p:attrNameLst>
                                      </p:cBhvr>
                                      <p:to>
                                        <p:strVal val="visible"/>
                                      </p:to>
                                    </p:set>
                                    <p:animEffect transition="in" filter="fade">
                                      <p:cBhvr>
                                        <p:cTn id="100" dur="1000"/>
                                        <p:tgtEl>
                                          <p:spTgt spid="10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1000"/>
                                        <p:tgtEl>
                                          <p:spTgt spid="11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fade">
                                      <p:cBhvr>
                                        <p:cTn id="106" dur="1000"/>
                                        <p:tgtEl>
                                          <p:spTgt spid="112"/>
                                        </p:tgtEl>
                                      </p:cBhvr>
                                    </p:animEffect>
                                  </p:childTnLst>
                                </p:cTn>
                              </p:par>
                            </p:childTnLst>
                          </p:cTn>
                        </p:par>
                        <p:par>
                          <p:cTn id="107" fill="hold">
                            <p:stCondLst>
                              <p:cond delay="6800"/>
                            </p:stCondLst>
                            <p:childTnLst>
                              <p:par>
                                <p:cTn id="108" presetID="10" presetClass="entr" presetSubtype="0" fill="hold"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childTnLst>
                                </p:cTn>
                              </p:par>
                              <p:par>
                                <p:cTn id="111" presetID="10" presetClass="entr" presetSubtype="0" fill="hold"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childTnLst>
                                </p:cTn>
                              </p:par>
                              <p:par>
                                <p:cTn id="120" presetID="10" presetClass="entr" presetSubtype="0"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1000"/>
                                        <p:tgtEl>
                                          <p:spTgt spid="21"/>
                                        </p:tgtEl>
                                      </p:cBhvr>
                                    </p:animEffect>
                                  </p:childTnLst>
                                </p:cTn>
                              </p:par>
                            </p:childTnLst>
                          </p:cTn>
                        </p:par>
                        <p:par>
                          <p:cTn id="123" fill="hold">
                            <p:stCondLst>
                              <p:cond delay="7800"/>
                            </p:stCondLst>
                            <p:childTnLst>
                              <p:par>
                                <p:cTn id="124" presetID="17" presetClass="entr" presetSubtype="8" fill="hold" nodeType="afterEffect">
                                  <p:stCondLst>
                                    <p:cond delay="0"/>
                                  </p:stCondLst>
                                  <p:childTnLst>
                                    <p:set>
                                      <p:cBhvr>
                                        <p:cTn id="125" dur="1" fill="hold">
                                          <p:stCondLst>
                                            <p:cond delay="0"/>
                                          </p:stCondLst>
                                        </p:cTn>
                                        <p:tgtEl>
                                          <p:spTgt spid="66"/>
                                        </p:tgtEl>
                                        <p:attrNameLst>
                                          <p:attrName>style.visibility</p:attrName>
                                        </p:attrNameLst>
                                      </p:cBhvr>
                                      <p:to>
                                        <p:strVal val="visible"/>
                                      </p:to>
                                    </p:set>
                                    <p:anim calcmode="lin" valueType="num">
                                      <p:cBhvr>
                                        <p:cTn id="126" dur="500" fill="hold"/>
                                        <p:tgtEl>
                                          <p:spTgt spid="66"/>
                                        </p:tgtEl>
                                        <p:attrNameLst>
                                          <p:attrName>ppt_x</p:attrName>
                                        </p:attrNameLst>
                                      </p:cBhvr>
                                      <p:tavLst>
                                        <p:tav tm="0">
                                          <p:val>
                                            <p:strVal val="#ppt_x-#ppt_w/2"/>
                                          </p:val>
                                        </p:tav>
                                        <p:tav tm="100000">
                                          <p:val>
                                            <p:strVal val="#ppt_x"/>
                                          </p:val>
                                        </p:tav>
                                      </p:tavLst>
                                    </p:anim>
                                    <p:anim calcmode="lin" valueType="num">
                                      <p:cBhvr>
                                        <p:cTn id="127" dur="500" fill="hold"/>
                                        <p:tgtEl>
                                          <p:spTgt spid="66"/>
                                        </p:tgtEl>
                                        <p:attrNameLst>
                                          <p:attrName>ppt_y</p:attrName>
                                        </p:attrNameLst>
                                      </p:cBhvr>
                                      <p:tavLst>
                                        <p:tav tm="0">
                                          <p:val>
                                            <p:strVal val="#ppt_y"/>
                                          </p:val>
                                        </p:tav>
                                        <p:tav tm="100000">
                                          <p:val>
                                            <p:strVal val="#ppt_y"/>
                                          </p:val>
                                        </p:tav>
                                      </p:tavLst>
                                    </p:anim>
                                    <p:anim calcmode="lin" valueType="num">
                                      <p:cBhvr>
                                        <p:cTn id="128" dur="500" fill="hold"/>
                                        <p:tgtEl>
                                          <p:spTgt spid="66"/>
                                        </p:tgtEl>
                                        <p:attrNameLst>
                                          <p:attrName>ppt_w</p:attrName>
                                        </p:attrNameLst>
                                      </p:cBhvr>
                                      <p:tavLst>
                                        <p:tav tm="0">
                                          <p:val>
                                            <p:fltVal val="0"/>
                                          </p:val>
                                        </p:tav>
                                        <p:tav tm="100000">
                                          <p:val>
                                            <p:strVal val="#ppt_w"/>
                                          </p:val>
                                        </p:tav>
                                      </p:tavLst>
                                    </p:anim>
                                    <p:anim calcmode="lin" valueType="num">
                                      <p:cBhvr>
                                        <p:cTn id="129" dur="500" fill="hold"/>
                                        <p:tgtEl>
                                          <p:spTgt spid="66"/>
                                        </p:tgtEl>
                                        <p:attrNameLst>
                                          <p:attrName>ppt_h</p:attrName>
                                        </p:attrNameLst>
                                      </p:cBhvr>
                                      <p:tavLst>
                                        <p:tav tm="0">
                                          <p:val>
                                            <p:strVal val="#ppt_h"/>
                                          </p:val>
                                        </p:tav>
                                        <p:tav tm="100000">
                                          <p:val>
                                            <p:strVal val="#ppt_h"/>
                                          </p:val>
                                        </p:tav>
                                      </p:tavLst>
                                    </p:anim>
                                  </p:childTnLst>
                                </p:cTn>
                              </p:par>
                              <p:par>
                                <p:cTn id="130" presetID="17" presetClass="entr" presetSubtype="8" fill="hold" nodeType="with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p:cTn id="132" dur="500" fill="hold"/>
                                        <p:tgtEl>
                                          <p:spTgt spid="68"/>
                                        </p:tgtEl>
                                        <p:attrNameLst>
                                          <p:attrName>ppt_x</p:attrName>
                                        </p:attrNameLst>
                                      </p:cBhvr>
                                      <p:tavLst>
                                        <p:tav tm="0">
                                          <p:val>
                                            <p:strVal val="#ppt_x-#ppt_w/2"/>
                                          </p:val>
                                        </p:tav>
                                        <p:tav tm="100000">
                                          <p:val>
                                            <p:strVal val="#ppt_x"/>
                                          </p:val>
                                        </p:tav>
                                      </p:tavLst>
                                    </p:anim>
                                    <p:anim calcmode="lin" valueType="num">
                                      <p:cBhvr>
                                        <p:cTn id="133" dur="500" fill="hold"/>
                                        <p:tgtEl>
                                          <p:spTgt spid="68"/>
                                        </p:tgtEl>
                                        <p:attrNameLst>
                                          <p:attrName>ppt_y</p:attrName>
                                        </p:attrNameLst>
                                      </p:cBhvr>
                                      <p:tavLst>
                                        <p:tav tm="0">
                                          <p:val>
                                            <p:strVal val="#ppt_y"/>
                                          </p:val>
                                        </p:tav>
                                        <p:tav tm="100000">
                                          <p:val>
                                            <p:strVal val="#ppt_y"/>
                                          </p:val>
                                        </p:tav>
                                      </p:tavLst>
                                    </p:anim>
                                    <p:anim calcmode="lin" valueType="num">
                                      <p:cBhvr>
                                        <p:cTn id="134" dur="500" fill="hold"/>
                                        <p:tgtEl>
                                          <p:spTgt spid="68"/>
                                        </p:tgtEl>
                                        <p:attrNameLst>
                                          <p:attrName>ppt_w</p:attrName>
                                        </p:attrNameLst>
                                      </p:cBhvr>
                                      <p:tavLst>
                                        <p:tav tm="0">
                                          <p:val>
                                            <p:fltVal val="0"/>
                                          </p:val>
                                        </p:tav>
                                        <p:tav tm="100000">
                                          <p:val>
                                            <p:strVal val="#ppt_w"/>
                                          </p:val>
                                        </p:tav>
                                      </p:tavLst>
                                    </p:anim>
                                    <p:anim calcmode="lin" valueType="num">
                                      <p:cBhvr>
                                        <p:cTn id="135" dur="500" fill="hold"/>
                                        <p:tgtEl>
                                          <p:spTgt spid="68"/>
                                        </p:tgtEl>
                                        <p:attrNameLst>
                                          <p:attrName>ppt_h</p:attrName>
                                        </p:attrNameLst>
                                      </p:cBhvr>
                                      <p:tavLst>
                                        <p:tav tm="0">
                                          <p:val>
                                            <p:strVal val="#ppt_h"/>
                                          </p:val>
                                        </p:tav>
                                        <p:tav tm="100000">
                                          <p:val>
                                            <p:strVal val="#ppt_h"/>
                                          </p:val>
                                        </p:tav>
                                      </p:tavLst>
                                    </p:anim>
                                  </p:childTnLst>
                                </p:cTn>
                              </p:par>
                              <p:par>
                                <p:cTn id="136" presetID="17" presetClass="entr" presetSubtype="8" fill="hold" nodeType="withEffect">
                                  <p:stCondLst>
                                    <p:cond delay="0"/>
                                  </p:stCondLst>
                                  <p:childTnLst>
                                    <p:set>
                                      <p:cBhvr>
                                        <p:cTn id="137" dur="1" fill="hold">
                                          <p:stCondLst>
                                            <p:cond delay="0"/>
                                          </p:stCondLst>
                                        </p:cTn>
                                        <p:tgtEl>
                                          <p:spTgt spid="70"/>
                                        </p:tgtEl>
                                        <p:attrNameLst>
                                          <p:attrName>style.visibility</p:attrName>
                                        </p:attrNameLst>
                                      </p:cBhvr>
                                      <p:to>
                                        <p:strVal val="visible"/>
                                      </p:to>
                                    </p:set>
                                    <p:anim calcmode="lin" valueType="num">
                                      <p:cBhvr>
                                        <p:cTn id="138" dur="500" fill="hold"/>
                                        <p:tgtEl>
                                          <p:spTgt spid="70"/>
                                        </p:tgtEl>
                                        <p:attrNameLst>
                                          <p:attrName>ppt_x</p:attrName>
                                        </p:attrNameLst>
                                      </p:cBhvr>
                                      <p:tavLst>
                                        <p:tav tm="0">
                                          <p:val>
                                            <p:strVal val="#ppt_x-#ppt_w/2"/>
                                          </p:val>
                                        </p:tav>
                                        <p:tav tm="100000">
                                          <p:val>
                                            <p:strVal val="#ppt_x"/>
                                          </p:val>
                                        </p:tav>
                                      </p:tavLst>
                                    </p:anim>
                                    <p:anim calcmode="lin" valueType="num">
                                      <p:cBhvr>
                                        <p:cTn id="139" dur="500" fill="hold"/>
                                        <p:tgtEl>
                                          <p:spTgt spid="70"/>
                                        </p:tgtEl>
                                        <p:attrNameLst>
                                          <p:attrName>ppt_y</p:attrName>
                                        </p:attrNameLst>
                                      </p:cBhvr>
                                      <p:tavLst>
                                        <p:tav tm="0">
                                          <p:val>
                                            <p:strVal val="#ppt_y"/>
                                          </p:val>
                                        </p:tav>
                                        <p:tav tm="100000">
                                          <p:val>
                                            <p:strVal val="#ppt_y"/>
                                          </p:val>
                                        </p:tav>
                                      </p:tavLst>
                                    </p:anim>
                                    <p:anim calcmode="lin" valueType="num">
                                      <p:cBhvr>
                                        <p:cTn id="140" dur="500" fill="hold"/>
                                        <p:tgtEl>
                                          <p:spTgt spid="70"/>
                                        </p:tgtEl>
                                        <p:attrNameLst>
                                          <p:attrName>ppt_w</p:attrName>
                                        </p:attrNameLst>
                                      </p:cBhvr>
                                      <p:tavLst>
                                        <p:tav tm="0">
                                          <p:val>
                                            <p:fltVal val="0"/>
                                          </p:val>
                                        </p:tav>
                                        <p:tav tm="100000">
                                          <p:val>
                                            <p:strVal val="#ppt_w"/>
                                          </p:val>
                                        </p:tav>
                                      </p:tavLst>
                                    </p:anim>
                                    <p:anim calcmode="lin" valueType="num">
                                      <p:cBhvr>
                                        <p:cTn id="141" dur="500" fill="hold"/>
                                        <p:tgtEl>
                                          <p:spTgt spid="70"/>
                                        </p:tgtEl>
                                        <p:attrNameLst>
                                          <p:attrName>ppt_h</p:attrName>
                                        </p:attrNameLst>
                                      </p:cBhvr>
                                      <p:tavLst>
                                        <p:tav tm="0">
                                          <p:val>
                                            <p:strVal val="#ppt_h"/>
                                          </p:val>
                                        </p:tav>
                                        <p:tav tm="100000">
                                          <p:val>
                                            <p:strVal val="#ppt_h"/>
                                          </p:val>
                                        </p:tav>
                                      </p:tavLst>
                                    </p:anim>
                                  </p:childTnLst>
                                </p:cTn>
                              </p:par>
                              <p:par>
                                <p:cTn id="142" presetID="17" presetClass="entr" presetSubtype="2" fill="hold" nodeType="withEffect">
                                  <p:stCondLst>
                                    <p:cond delay="0"/>
                                  </p:stCondLst>
                                  <p:childTnLst>
                                    <p:set>
                                      <p:cBhvr>
                                        <p:cTn id="143" dur="1" fill="hold">
                                          <p:stCondLst>
                                            <p:cond delay="0"/>
                                          </p:stCondLst>
                                        </p:cTn>
                                        <p:tgtEl>
                                          <p:spTgt spid="72"/>
                                        </p:tgtEl>
                                        <p:attrNameLst>
                                          <p:attrName>style.visibility</p:attrName>
                                        </p:attrNameLst>
                                      </p:cBhvr>
                                      <p:to>
                                        <p:strVal val="visible"/>
                                      </p:to>
                                    </p:set>
                                    <p:anim calcmode="lin" valueType="num">
                                      <p:cBhvr>
                                        <p:cTn id="144" dur="500" fill="hold"/>
                                        <p:tgtEl>
                                          <p:spTgt spid="72"/>
                                        </p:tgtEl>
                                        <p:attrNameLst>
                                          <p:attrName>ppt_x</p:attrName>
                                        </p:attrNameLst>
                                      </p:cBhvr>
                                      <p:tavLst>
                                        <p:tav tm="0">
                                          <p:val>
                                            <p:strVal val="#ppt_x+#ppt_w/2"/>
                                          </p:val>
                                        </p:tav>
                                        <p:tav tm="100000">
                                          <p:val>
                                            <p:strVal val="#ppt_x"/>
                                          </p:val>
                                        </p:tav>
                                      </p:tavLst>
                                    </p:anim>
                                    <p:anim calcmode="lin" valueType="num">
                                      <p:cBhvr>
                                        <p:cTn id="145" dur="500" fill="hold"/>
                                        <p:tgtEl>
                                          <p:spTgt spid="72"/>
                                        </p:tgtEl>
                                        <p:attrNameLst>
                                          <p:attrName>ppt_y</p:attrName>
                                        </p:attrNameLst>
                                      </p:cBhvr>
                                      <p:tavLst>
                                        <p:tav tm="0">
                                          <p:val>
                                            <p:strVal val="#ppt_y"/>
                                          </p:val>
                                        </p:tav>
                                        <p:tav tm="100000">
                                          <p:val>
                                            <p:strVal val="#ppt_y"/>
                                          </p:val>
                                        </p:tav>
                                      </p:tavLst>
                                    </p:anim>
                                    <p:anim calcmode="lin" valueType="num">
                                      <p:cBhvr>
                                        <p:cTn id="146" dur="500" fill="hold"/>
                                        <p:tgtEl>
                                          <p:spTgt spid="72"/>
                                        </p:tgtEl>
                                        <p:attrNameLst>
                                          <p:attrName>ppt_w</p:attrName>
                                        </p:attrNameLst>
                                      </p:cBhvr>
                                      <p:tavLst>
                                        <p:tav tm="0">
                                          <p:val>
                                            <p:fltVal val="0"/>
                                          </p:val>
                                        </p:tav>
                                        <p:tav tm="100000">
                                          <p:val>
                                            <p:strVal val="#ppt_w"/>
                                          </p:val>
                                        </p:tav>
                                      </p:tavLst>
                                    </p:anim>
                                    <p:anim calcmode="lin" valueType="num">
                                      <p:cBhvr>
                                        <p:cTn id="147" dur="500" fill="hold"/>
                                        <p:tgtEl>
                                          <p:spTgt spid="72"/>
                                        </p:tgtEl>
                                        <p:attrNameLst>
                                          <p:attrName>ppt_h</p:attrName>
                                        </p:attrNameLst>
                                      </p:cBhvr>
                                      <p:tavLst>
                                        <p:tav tm="0">
                                          <p:val>
                                            <p:strVal val="#ppt_h"/>
                                          </p:val>
                                        </p:tav>
                                        <p:tav tm="100000">
                                          <p:val>
                                            <p:strVal val="#ppt_h"/>
                                          </p:val>
                                        </p:tav>
                                      </p:tavLst>
                                    </p:anim>
                                  </p:childTnLst>
                                </p:cTn>
                              </p:par>
                              <p:par>
                                <p:cTn id="148" presetID="17" presetClass="entr" presetSubtype="8"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 calcmode="lin" valueType="num">
                                      <p:cBhvr>
                                        <p:cTn id="150" dur="500" fill="hold"/>
                                        <p:tgtEl>
                                          <p:spTgt spid="74"/>
                                        </p:tgtEl>
                                        <p:attrNameLst>
                                          <p:attrName>ppt_x</p:attrName>
                                        </p:attrNameLst>
                                      </p:cBhvr>
                                      <p:tavLst>
                                        <p:tav tm="0">
                                          <p:val>
                                            <p:strVal val="#ppt_x-#ppt_w/2"/>
                                          </p:val>
                                        </p:tav>
                                        <p:tav tm="100000">
                                          <p:val>
                                            <p:strVal val="#ppt_x"/>
                                          </p:val>
                                        </p:tav>
                                      </p:tavLst>
                                    </p:anim>
                                    <p:anim calcmode="lin" valueType="num">
                                      <p:cBhvr>
                                        <p:cTn id="151" dur="500" fill="hold"/>
                                        <p:tgtEl>
                                          <p:spTgt spid="74"/>
                                        </p:tgtEl>
                                        <p:attrNameLst>
                                          <p:attrName>ppt_y</p:attrName>
                                        </p:attrNameLst>
                                      </p:cBhvr>
                                      <p:tavLst>
                                        <p:tav tm="0">
                                          <p:val>
                                            <p:strVal val="#ppt_y"/>
                                          </p:val>
                                        </p:tav>
                                        <p:tav tm="100000">
                                          <p:val>
                                            <p:strVal val="#ppt_y"/>
                                          </p:val>
                                        </p:tav>
                                      </p:tavLst>
                                    </p:anim>
                                    <p:anim calcmode="lin" valueType="num">
                                      <p:cBhvr>
                                        <p:cTn id="152" dur="500" fill="hold"/>
                                        <p:tgtEl>
                                          <p:spTgt spid="74"/>
                                        </p:tgtEl>
                                        <p:attrNameLst>
                                          <p:attrName>ppt_w</p:attrName>
                                        </p:attrNameLst>
                                      </p:cBhvr>
                                      <p:tavLst>
                                        <p:tav tm="0">
                                          <p:val>
                                            <p:fltVal val="0"/>
                                          </p:val>
                                        </p:tav>
                                        <p:tav tm="100000">
                                          <p:val>
                                            <p:strVal val="#ppt_w"/>
                                          </p:val>
                                        </p:tav>
                                      </p:tavLst>
                                    </p:anim>
                                    <p:anim calcmode="lin" valueType="num">
                                      <p:cBhvr>
                                        <p:cTn id="153" dur="500" fill="hold"/>
                                        <p:tgtEl>
                                          <p:spTgt spid="74"/>
                                        </p:tgtEl>
                                        <p:attrNameLst>
                                          <p:attrName>ppt_h</p:attrName>
                                        </p:attrNameLst>
                                      </p:cBhvr>
                                      <p:tavLst>
                                        <p:tav tm="0">
                                          <p:val>
                                            <p:strVal val="#ppt_h"/>
                                          </p:val>
                                        </p:tav>
                                        <p:tav tm="100000">
                                          <p:val>
                                            <p:strVal val="#ppt_h"/>
                                          </p:val>
                                        </p:tav>
                                      </p:tavLst>
                                    </p:anim>
                                  </p:childTnLst>
                                </p:cTn>
                              </p:par>
                              <p:par>
                                <p:cTn id="154" presetID="17" presetClass="entr" presetSubtype="1" fill="hold" nodeType="withEffect">
                                  <p:stCondLst>
                                    <p:cond delay="0"/>
                                  </p:stCondLst>
                                  <p:childTnLst>
                                    <p:set>
                                      <p:cBhvr>
                                        <p:cTn id="155" dur="1" fill="hold">
                                          <p:stCondLst>
                                            <p:cond delay="0"/>
                                          </p:stCondLst>
                                        </p:cTn>
                                        <p:tgtEl>
                                          <p:spTgt spid="76"/>
                                        </p:tgtEl>
                                        <p:attrNameLst>
                                          <p:attrName>style.visibility</p:attrName>
                                        </p:attrNameLst>
                                      </p:cBhvr>
                                      <p:to>
                                        <p:strVal val="visible"/>
                                      </p:to>
                                    </p:set>
                                    <p:anim calcmode="lin" valueType="num">
                                      <p:cBhvr>
                                        <p:cTn id="156" dur="500" fill="hold"/>
                                        <p:tgtEl>
                                          <p:spTgt spid="76"/>
                                        </p:tgtEl>
                                        <p:attrNameLst>
                                          <p:attrName>ppt_x</p:attrName>
                                        </p:attrNameLst>
                                      </p:cBhvr>
                                      <p:tavLst>
                                        <p:tav tm="0">
                                          <p:val>
                                            <p:strVal val="#ppt_x"/>
                                          </p:val>
                                        </p:tav>
                                        <p:tav tm="100000">
                                          <p:val>
                                            <p:strVal val="#ppt_x"/>
                                          </p:val>
                                        </p:tav>
                                      </p:tavLst>
                                    </p:anim>
                                    <p:anim calcmode="lin" valueType="num">
                                      <p:cBhvr>
                                        <p:cTn id="157" dur="500" fill="hold"/>
                                        <p:tgtEl>
                                          <p:spTgt spid="76"/>
                                        </p:tgtEl>
                                        <p:attrNameLst>
                                          <p:attrName>ppt_y</p:attrName>
                                        </p:attrNameLst>
                                      </p:cBhvr>
                                      <p:tavLst>
                                        <p:tav tm="0">
                                          <p:val>
                                            <p:strVal val="#ppt_y-#ppt_h/2"/>
                                          </p:val>
                                        </p:tav>
                                        <p:tav tm="100000">
                                          <p:val>
                                            <p:strVal val="#ppt_y"/>
                                          </p:val>
                                        </p:tav>
                                      </p:tavLst>
                                    </p:anim>
                                    <p:anim calcmode="lin" valueType="num">
                                      <p:cBhvr>
                                        <p:cTn id="158" dur="500" fill="hold"/>
                                        <p:tgtEl>
                                          <p:spTgt spid="76"/>
                                        </p:tgtEl>
                                        <p:attrNameLst>
                                          <p:attrName>ppt_w</p:attrName>
                                        </p:attrNameLst>
                                      </p:cBhvr>
                                      <p:tavLst>
                                        <p:tav tm="0">
                                          <p:val>
                                            <p:strVal val="#ppt_w"/>
                                          </p:val>
                                        </p:tav>
                                        <p:tav tm="100000">
                                          <p:val>
                                            <p:strVal val="#ppt_w"/>
                                          </p:val>
                                        </p:tav>
                                      </p:tavLst>
                                    </p:anim>
                                    <p:anim calcmode="lin" valueType="num">
                                      <p:cBhvr>
                                        <p:cTn id="159" dur="500" fill="hold"/>
                                        <p:tgtEl>
                                          <p:spTgt spid="76"/>
                                        </p:tgtEl>
                                        <p:attrNameLst>
                                          <p:attrName>ppt_h</p:attrName>
                                        </p:attrNameLst>
                                      </p:cBhvr>
                                      <p:tavLst>
                                        <p:tav tm="0">
                                          <p:val>
                                            <p:fltVal val="0"/>
                                          </p:val>
                                        </p:tav>
                                        <p:tav tm="100000">
                                          <p:val>
                                            <p:strVal val="#ppt_h"/>
                                          </p:val>
                                        </p:tav>
                                      </p:tavLst>
                                    </p:anim>
                                  </p:childTnLst>
                                </p:cTn>
                              </p:par>
                              <p:par>
                                <p:cTn id="160" presetID="17" presetClass="entr" presetSubtype="8" fill="hold" nodeType="withEffect">
                                  <p:stCondLst>
                                    <p:cond delay="0"/>
                                  </p:stCondLst>
                                  <p:childTnLst>
                                    <p:set>
                                      <p:cBhvr>
                                        <p:cTn id="161" dur="1" fill="hold">
                                          <p:stCondLst>
                                            <p:cond delay="0"/>
                                          </p:stCondLst>
                                        </p:cTn>
                                        <p:tgtEl>
                                          <p:spTgt spid="78"/>
                                        </p:tgtEl>
                                        <p:attrNameLst>
                                          <p:attrName>style.visibility</p:attrName>
                                        </p:attrNameLst>
                                      </p:cBhvr>
                                      <p:to>
                                        <p:strVal val="visible"/>
                                      </p:to>
                                    </p:set>
                                    <p:anim calcmode="lin" valueType="num">
                                      <p:cBhvr>
                                        <p:cTn id="162" dur="500" fill="hold"/>
                                        <p:tgtEl>
                                          <p:spTgt spid="78"/>
                                        </p:tgtEl>
                                        <p:attrNameLst>
                                          <p:attrName>ppt_x</p:attrName>
                                        </p:attrNameLst>
                                      </p:cBhvr>
                                      <p:tavLst>
                                        <p:tav tm="0">
                                          <p:val>
                                            <p:strVal val="#ppt_x-#ppt_w/2"/>
                                          </p:val>
                                        </p:tav>
                                        <p:tav tm="100000">
                                          <p:val>
                                            <p:strVal val="#ppt_x"/>
                                          </p:val>
                                        </p:tav>
                                      </p:tavLst>
                                    </p:anim>
                                    <p:anim calcmode="lin" valueType="num">
                                      <p:cBhvr>
                                        <p:cTn id="163" dur="500" fill="hold"/>
                                        <p:tgtEl>
                                          <p:spTgt spid="78"/>
                                        </p:tgtEl>
                                        <p:attrNameLst>
                                          <p:attrName>ppt_y</p:attrName>
                                        </p:attrNameLst>
                                      </p:cBhvr>
                                      <p:tavLst>
                                        <p:tav tm="0">
                                          <p:val>
                                            <p:strVal val="#ppt_y"/>
                                          </p:val>
                                        </p:tav>
                                        <p:tav tm="100000">
                                          <p:val>
                                            <p:strVal val="#ppt_y"/>
                                          </p:val>
                                        </p:tav>
                                      </p:tavLst>
                                    </p:anim>
                                    <p:anim calcmode="lin" valueType="num">
                                      <p:cBhvr>
                                        <p:cTn id="164" dur="500" fill="hold"/>
                                        <p:tgtEl>
                                          <p:spTgt spid="78"/>
                                        </p:tgtEl>
                                        <p:attrNameLst>
                                          <p:attrName>ppt_w</p:attrName>
                                        </p:attrNameLst>
                                      </p:cBhvr>
                                      <p:tavLst>
                                        <p:tav tm="0">
                                          <p:val>
                                            <p:fltVal val="0"/>
                                          </p:val>
                                        </p:tav>
                                        <p:tav tm="100000">
                                          <p:val>
                                            <p:strVal val="#ppt_w"/>
                                          </p:val>
                                        </p:tav>
                                      </p:tavLst>
                                    </p:anim>
                                    <p:anim calcmode="lin" valueType="num">
                                      <p:cBhvr>
                                        <p:cTn id="165" dur="500" fill="hold"/>
                                        <p:tgtEl>
                                          <p:spTgt spid="78"/>
                                        </p:tgtEl>
                                        <p:attrNameLst>
                                          <p:attrName>ppt_h</p:attrName>
                                        </p:attrNameLst>
                                      </p:cBhvr>
                                      <p:tavLst>
                                        <p:tav tm="0">
                                          <p:val>
                                            <p:strVal val="#ppt_h"/>
                                          </p:val>
                                        </p:tav>
                                        <p:tav tm="100000">
                                          <p:val>
                                            <p:strVal val="#ppt_h"/>
                                          </p:val>
                                        </p:tav>
                                      </p:tavLst>
                                    </p:anim>
                                  </p:childTnLst>
                                </p:cTn>
                              </p:par>
                              <p:par>
                                <p:cTn id="166" presetID="17" presetClass="entr" presetSubtype="2" fill="hold" nodeType="with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p:cTn id="168" dur="500" fill="hold"/>
                                        <p:tgtEl>
                                          <p:spTgt spid="81"/>
                                        </p:tgtEl>
                                        <p:attrNameLst>
                                          <p:attrName>ppt_x</p:attrName>
                                        </p:attrNameLst>
                                      </p:cBhvr>
                                      <p:tavLst>
                                        <p:tav tm="0">
                                          <p:val>
                                            <p:strVal val="#ppt_x+#ppt_w/2"/>
                                          </p:val>
                                        </p:tav>
                                        <p:tav tm="100000">
                                          <p:val>
                                            <p:strVal val="#ppt_x"/>
                                          </p:val>
                                        </p:tav>
                                      </p:tavLst>
                                    </p:anim>
                                    <p:anim calcmode="lin" valueType="num">
                                      <p:cBhvr>
                                        <p:cTn id="169" dur="500" fill="hold"/>
                                        <p:tgtEl>
                                          <p:spTgt spid="81"/>
                                        </p:tgtEl>
                                        <p:attrNameLst>
                                          <p:attrName>ppt_y</p:attrName>
                                        </p:attrNameLst>
                                      </p:cBhvr>
                                      <p:tavLst>
                                        <p:tav tm="0">
                                          <p:val>
                                            <p:strVal val="#ppt_y"/>
                                          </p:val>
                                        </p:tav>
                                        <p:tav tm="100000">
                                          <p:val>
                                            <p:strVal val="#ppt_y"/>
                                          </p:val>
                                        </p:tav>
                                      </p:tavLst>
                                    </p:anim>
                                    <p:anim calcmode="lin" valueType="num">
                                      <p:cBhvr>
                                        <p:cTn id="170" dur="500" fill="hold"/>
                                        <p:tgtEl>
                                          <p:spTgt spid="81"/>
                                        </p:tgtEl>
                                        <p:attrNameLst>
                                          <p:attrName>ppt_w</p:attrName>
                                        </p:attrNameLst>
                                      </p:cBhvr>
                                      <p:tavLst>
                                        <p:tav tm="0">
                                          <p:val>
                                            <p:fltVal val="0"/>
                                          </p:val>
                                        </p:tav>
                                        <p:tav tm="100000">
                                          <p:val>
                                            <p:strVal val="#ppt_w"/>
                                          </p:val>
                                        </p:tav>
                                      </p:tavLst>
                                    </p:anim>
                                    <p:anim calcmode="lin" valueType="num">
                                      <p:cBhvr>
                                        <p:cTn id="171" dur="500" fill="hold"/>
                                        <p:tgtEl>
                                          <p:spTgt spid="81"/>
                                        </p:tgtEl>
                                        <p:attrNameLst>
                                          <p:attrName>ppt_h</p:attrName>
                                        </p:attrNameLst>
                                      </p:cBhvr>
                                      <p:tavLst>
                                        <p:tav tm="0">
                                          <p:val>
                                            <p:strVal val="#ppt_h"/>
                                          </p:val>
                                        </p:tav>
                                        <p:tav tm="100000">
                                          <p:val>
                                            <p:strVal val="#ppt_h"/>
                                          </p:val>
                                        </p:tav>
                                      </p:tavLst>
                                    </p:anim>
                                  </p:childTnLst>
                                </p:cTn>
                              </p:par>
                              <p:par>
                                <p:cTn id="172" presetID="17" presetClass="entr" presetSubtype="8" fill="hold" nodeType="withEffect">
                                  <p:stCondLst>
                                    <p:cond delay="0"/>
                                  </p:stCondLst>
                                  <p:childTnLst>
                                    <p:set>
                                      <p:cBhvr>
                                        <p:cTn id="173" dur="1" fill="hold">
                                          <p:stCondLst>
                                            <p:cond delay="0"/>
                                          </p:stCondLst>
                                        </p:cTn>
                                        <p:tgtEl>
                                          <p:spTgt spid="84"/>
                                        </p:tgtEl>
                                        <p:attrNameLst>
                                          <p:attrName>style.visibility</p:attrName>
                                        </p:attrNameLst>
                                      </p:cBhvr>
                                      <p:to>
                                        <p:strVal val="visible"/>
                                      </p:to>
                                    </p:set>
                                    <p:anim calcmode="lin" valueType="num">
                                      <p:cBhvr>
                                        <p:cTn id="174" dur="500" fill="hold"/>
                                        <p:tgtEl>
                                          <p:spTgt spid="84"/>
                                        </p:tgtEl>
                                        <p:attrNameLst>
                                          <p:attrName>ppt_x</p:attrName>
                                        </p:attrNameLst>
                                      </p:cBhvr>
                                      <p:tavLst>
                                        <p:tav tm="0">
                                          <p:val>
                                            <p:strVal val="#ppt_x-#ppt_w/2"/>
                                          </p:val>
                                        </p:tav>
                                        <p:tav tm="100000">
                                          <p:val>
                                            <p:strVal val="#ppt_x"/>
                                          </p:val>
                                        </p:tav>
                                      </p:tavLst>
                                    </p:anim>
                                    <p:anim calcmode="lin" valueType="num">
                                      <p:cBhvr>
                                        <p:cTn id="175" dur="500" fill="hold"/>
                                        <p:tgtEl>
                                          <p:spTgt spid="84"/>
                                        </p:tgtEl>
                                        <p:attrNameLst>
                                          <p:attrName>ppt_y</p:attrName>
                                        </p:attrNameLst>
                                      </p:cBhvr>
                                      <p:tavLst>
                                        <p:tav tm="0">
                                          <p:val>
                                            <p:strVal val="#ppt_y"/>
                                          </p:val>
                                        </p:tav>
                                        <p:tav tm="100000">
                                          <p:val>
                                            <p:strVal val="#ppt_y"/>
                                          </p:val>
                                        </p:tav>
                                      </p:tavLst>
                                    </p:anim>
                                    <p:anim calcmode="lin" valueType="num">
                                      <p:cBhvr>
                                        <p:cTn id="176" dur="500" fill="hold"/>
                                        <p:tgtEl>
                                          <p:spTgt spid="84"/>
                                        </p:tgtEl>
                                        <p:attrNameLst>
                                          <p:attrName>ppt_w</p:attrName>
                                        </p:attrNameLst>
                                      </p:cBhvr>
                                      <p:tavLst>
                                        <p:tav tm="0">
                                          <p:val>
                                            <p:fltVal val="0"/>
                                          </p:val>
                                        </p:tav>
                                        <p:tav tm="100000">
                                          <p:val>
                                            <p:strVal val="#ppt_w"/>
                                          </p:val>
                                        </p:tav>
                                      </p:tavLst>
                                    </p:anim>
                                    <p:anim calcmode="lin" valueType="num">
                                      <p:cBhvr>
                                        <p:cTn id="177" dur="500" fill="hold"/>
                                        <p:tgtEl>
                                          <p:spTgt spid="84"/>
                                        </p:tgtEl>
                                        <p:attrNameLst>
                                          <p:attrName>ppt_h</p:attrName>
                                        </p:attrNameLst>
                                      </p:cBhvr>
                                      <p:tavLst>
                                        <p:tav tm="0">
                                          <p:val>
                                            <p:strVal val="#ppt_h"/>
                                          </p:val>
                                        </p:tav>
                                        <p:tav tm="100000">
                                          <p:val>
                                            <p:strVal val="#ppt_h"/>
                                          </p:val>
                                        </p:tav>
                                      </p:tavLst>
                                    </p:anim>
                                  </p:childTnLst>
                                </p:cTn>
                              </p:par>
                              <p:par>
                                <p:cTn id="178" presetID="17" presetClass="entr" presetSubtype="2" fill="hold" nodeType="withEffect">
                                  <p:stCondLst>
                                    <p:cond delay="0"/>
                                  </p:stCondLst>
                                  <p:childTnLst>
                                    <p:set>
                                      <p:cBhvr>
                                        <p:cTn id="179" dur="1" fill="hold">
                                          <p:stCondLst>
                                            <p:cond delay="0"/>
                                          </p:stCondLst>
                                        </p:cTn>
                                        <p:tgtEl>
                                          <p:spTgt spid="86"/>
                                        </p:tgtEl>
                                        <p:attrNameLst>
                                          <p:attrName>style.visibility</p:attrName>
                                        </p:attrNameLst>
                                      </p:cBhvr>
                                      <p:to>
                                        <p:strVal val="visible"/>
                                      </p:to>
                                    </p:set>
                                    <p:anim calcmode="lin" valueType="num">
                                      <p:cBhvr>
                                        <p:cTn id="180" dur="500" fill="hold"/>
                                        <p:tgtEl>
                                          <p:spTgt spid="86"/>
                                        </p:tgtEl>
                                        <p:attrNameLst>
                                          <p:attrName>ppt_x</p:attrName>
                                        </p:attrNameLst>
                                      </p:cBhvr>
                                      <p:tavLst>
                                        <p:tav tm="0">
                                          <p:val>
                                            <p:strVal val="#ppt_x+#ppt_w/2"/>
                                          </p:val>
                                        </p:tav>
                                        <p:tav tm="100000">
                                          <p:val>
                                            <p:strVal val="#ppt_x"/>
                                          </p:val>
                                        </p:tav>
                                      </p:tavLst>
                                    </p:anim>
                                    <p:anim calcmode="lin" valueType="num">
                                      <p:cBhvr>
                                        <p:cTn id="181" dur="500" fill="hold"/>
                                        <p:tgtEl>
                                          <p:spTgt spid="86"/>
                                        </p:tgtEl>
                                        <p:attrNameLst>
                                          <p:attrName>ppt_y</p:attrName>
                                        </p:attrNameLst>
                                      </p:cBhvr>
                                      <p:tavLst>
                                        <p:tav tm="0">
                                          <p:val>
                                            <p:strVal val="#ppt_y"/>
                                          </p:val>
                                        </p:tav>
                                        <p:tav tm="100000">
                                          <p:val>
                                            <p:strVal val="#ppt_y"/>
                                          </p:val>
                                        </p:tav>
                                      </p:tavLst>
                                    </p:anim>
                                    <p:anim calcmode="lin" valueType="num">
                                      <p:cBhvr>
                                        <p:cTn id="182" dur="500" fill="hold"/>
                                        <p:tgtEl>
                                          <p:spTgt spid="86"/>
                                        </p:tgtEl>
                                        <p:attrNameLst>
                                          <p:attrName>ppt_w</p:attrName>
                                        </p:attrNameLst>
                                      </p:cBhvr>
                                      <p:tavLst>
                                        <p:tav tm="0">
                                          <p:val>
                                            <p:fltVal val="0"/>
                                          </p:val>
                                        </p:tav>
                                        <p:tav tm="100000">
                                          <p:val>
                                            <p:strVal val="#ppt_w"/>
                                          </p:val>
                                        </p:tav>
                                      </p:tavLst>
                                    </p:anim>
                                    <p:anim calcmode="lin" valueType="num">
                                      <p:cBhvr>
                                        <p:cTn id="183" dur="500" fill="hold"/>
                                        <p:tgtEl>
                                          <p:spTgt spid="86"/>
                                        </p:tgtEl>
                                        <p:attrNameLst>
                                          <p:attrName>ppt_h</p:attrName>
                                        </p:attrNameLst>
                                      </p:cBhvr>
                                      <p:tavLst>
                                        <p:tav tm="0">
                                          <p:val>
                                            <p:strVal val="#ppt_h"/>
                                          </p:val>
                                        </p:tav>
                                        <p:tav tm="100000">
                                          <p:val>
                                            <p:strVal val="#ppt_h"/>
                                          </p:val>
                                        </p:tav>
                                      </p:tavLst>
                                    </p:anim>
                                  </p:childTnLst>
                                </p:cTn>
                              </p:par>
                              <p:par>
                                <p:cTn id="184" presetID="17" presetClass="entr" presetSubtype="2" fill="hold" nodeType="withEffect">
                                  <p:stCondLst>
                                    <p:cond delay="0"/>
                                  </p:stCondLst>
                                  <p:childTnLst>
                                    <p:set>
                                      <p:cBhvr>
                                        <p:cTn id="185" dur="1" fill="hold">
                                          <p:stCondLst>
                                            <p:cond delay="0"/>
                                          </p:stCondLst>
                                        </p:cTn>
                                        <p:tgtEl>
                                          <p:spTgt spid="88"/>
                                        </p:tgtEl>
                                        <p:attrNameLst>
                                          <p:attrName>style.visibility</p:attrName>
                                        </p:attrNameLst>
                                      </p:cBhvr>
                                      <p:to>
                                        <p:strVal val="visible"/>
                                      </p:to>
                                    </p:set>
                                    <p:anim calcmode="lin" valueType="num">
                                      <p:cBhvr>
                                        <p:cTn id="186" dur="500" fill="hold"/>
                                        <p:tgtEl>
                                          <p:spTgt spid="88"/>
                                        </p:tgtEl>
                                        <p:attrNameLst>
                                          <p:attrName>ppt_x</p:attrName>
                                        </p:attrNameLst>
                                      </p:cBhvr>
                                      <p:tavLst>
                                        <p:tav tm="0">
                                          <p:val>
                                            <p:strVal val="#ppt_x+#ppt_w/2"/>
                                          </p:val>
                                        </p:tav>
                                        <p:tav tm="100000">
                                          <p:val>
                                            <p:strVal val="#ppt_x"/>
                                          </p:val>
                                        </p:tav>
                                      </p:tavLst>
                                    </p:anim>
                                    <p:anim calcmode="lin" valueType="num">
                                      <p:cBhvr>
                                        <p:cTn id="187" dur="500" fill="hold"/>
                                        <p:tgtEl>
                                          <p:spTgt spid="88"/>
                                        </p:tgtEl>
                                        <p:attrNameLst>
                                          <p:attrName>ppt_y</p:attrName>
                                        </p:attrNameLst>
                                      </p:cBhvr>
                                      <p:tavLst>
                                        <p:tav tm="0">
                                          <p:val>
                                            <p:strVal val="#ppt_y"/>
                                          </p:val>
                                        </p:tav>
                                        <p:tav tm="100000">
                                          <p:val>
                                            <p:strVal val="#ppt_y"/>
                                          </p:val>
                                        </p:tav>
                                      </p:tavLst>
                                    </p:anim>
                                    <p:anim calcmode="lin" valueType="num">
                                      <p:cBhvr>
                                        <p:cTn id="188" dur="500" fill="hold"/>
                                        <p:tgtEl>
                                          <p:spTgt spid="88"/>
                                        </p:tgtEl>
                                        <p:attrNameLst>
                                          <p:attrName>ppt_w</p:attrName>
                                        </p:attrNameLst>
                                      </p:cBhvr>
                                      <p:tavLst>
                                        <p:tav tm="0">
                                          <p:val>
                                            <p:fltVal val="0"/>
                                          </p:val>
                                        </p:tav>
                                        <p:tav tm="100000">
                                          <p:val>
                                            <p:strVal val="#ppt_w"/>
                                          </p:val>
                                        </p:tav>
                                      </p:tavLst>
                                    </p:anim>
                                    <p:anim calcmode="lin" valueType="num">
                                      <p:cBhvr>
                                        <p:cTn id="189" dur="500" fill="hold"/>
                                        <p:tgtEl>
                                          <p:spTgt spid="88"/>
                                        </p:tgtEl>
                                        <p:attrNameLst>
                                          <p:attrName>ppt_h</p:attrName>
                                        </p:attrNameLst>
                                      </p:cBhvr>
                                      <p:tavLst>
                                        <p:tav tm="0">
                                          <p:val>
                                            <p:strVal val="#ppt_h"/>
                                          </p:val>
                                        </p:tav>
                                        <p:tav tm="100000">
                                          <p:val>
                                            <p:strVal val="#ppt_h"/>
                                          </p:val>
                                        </p:tav>
                                      </p:tavLst>
                                    </p:anim>
                                  </p:childTnLst>
                                </p:cTn>
                              </p:par>
                              <p:par>
                                <p:cTn id="190" presetID="17" presetClass="entr" presetSubtype="8" fill="hold" nodeType="withEffect">
                                  <p:stCondLst>
                                    <p:cond delay="0"/>
                                  </p:stCondLst>
                                  <p:childTnLst>
                                    <p:set>
                                      <p:cBhvr>
                                        <p:cTn id="191" dur="1" fill="hold">
                                          <p:stCondLst>
                                            <p:cond delay="0"/>
                                          </p:stCondLst>
                                        </p:cTn>
                                        <p:tgtEl>
                                          <p:spTgt spid="90"/>
                                        </p:tgtEl>
                                        <p:attrNameLst>
                                          <p:attrName>style.visibility</p:attrName>
                                        </p:attrNameLst>
                                      </p:cBhvr>
                                      <p:to>
                                        <p:strVal val="visible"/>
                                      </p:to>
                                    </p:set>
                                    <p:anim calcmode="lin" valueType="num">
                                      <p:cBhvr>
                                        <p:cTn id="192" dur="500" fill="hold"/>
                                        <p:tgtEl>
                                          <p:spTgt spid="90"/>
                                        </p:tgtEl>
                                        <p:attrNameLst>
                                          <p:attrName>ppt_x</p:attrName>
                                        </p:attrNameLst>
                                      </p:cBhvr>
                                      <p:tavLst>
                                        <p:tav tm="0">
                                          <p:val>
                                            <p:strVal val="#ppt_x-#ppt_w/2"/>
                                          </p:val>
                                        </p:tav>
                                        <p:tav tm="100000">
                                          <p:val>
                                            <p:strVal val="#ppt_x"/>
                                          </p:val>
                                        </p:tav>
                                      </p:tavLst>
                                    </p:anim>
                                    <p:anim calcmode="lin" valueType="num">
                                      <p:cBhvr>
                                        <p:cTn id="193" dur="500" fill="hold"/>
                                        <p:tgtEl>
                                          <p:spTgt spid="90"/>
                                        </p:tgtEl>
                                        <p:attrNameLst>
                                          <p:attrName>ppt_y</p:attrName>
                                        </p:attrNameLst>
                                      </p:cBhvr>
                                      <p:tavLst>
                                        <p:tav tm="0">
                                          <p:val>
                                            <p:strVal val="#ppt_y"/>
                                          </p:val>
                                        </p:tav>
                                        <p:tav tm="100000">
                                          <p:val>
                                            <p:strVal val="#ppt_y"/>
                                          </p:val>
                                        </p:tav>
                                      </p:tavLst>
                                    </p:anim>
                                    <p:anim calcmode="lin" valueType="num">
                                      <p:cBhvr>
                                        <p:cTn id="194" dur="500" fill="hold"/>
                                        <p:tgtEl>
                                          <p:spTgt spid="90"/>
                                        </p:tgtEl>
                                        <p:attrNameLst>
                                          <p:attrName>ppt_w</p:attrName>
                                        </p:attrNameLst>
                                      </p:cBhvr>
                                      <p:tavLst>
                                        <p:tav tm="0">
                                          <p:val>
                                            <p:fltVal val="0"/>
                                          </p:val>
                                        </p:tav>
                                        <p:tav tm="100000">
                                          <p:val>
                                            <p:strVal val="#ppt_w"/>
                                          </p:val>
                                        </p:tav>
                                      </p:tavLst>
                                    </p:anim>
                                    <p:anim calcmode="lin" valueType="num">
                                      <p:cBhvr>
                                        <p:cTn id="195" dur="500" fill="hold"/>
                                        <p:tgtEl>
                                          <p:spTgt spid="90"/>
                                        </p:tgtEl>
                                        <p:attrNameLst>
                                          <p:attrName>ppt_h</p:attrName>
                                        </p:attrNameLst>
                                      </p:cBhvr>
                                      <p:tavLst>
                                        <p:tav tm="0">
                                          <p:val>
                                            <p:strVal val="#ppt_h"/>
                                          </p:val>
                                        </p:tav>
                                        <p:tav tm="100000">
                                          <p:val>
                                            <p:strVal val="#ppt_h"/>
                                          </p:val>
                                        </p:tav>
                                      </p:tavLst>
                                    </p:anim>
                                  </p:childTnLst>
                                </p:cTn>
                              </p:par>
                              <p:par>
                                <p:cTn id="196" presetID="17" presetClass="entr" presetSubtype="2" fill="hold" nodeType="withEffect">
                                  <p:stCondLst>
                                    <p:cond delay="0"/>
                                  </p:stCondLst>
                                  <p:childTnLst>
                                    <p:set>
                                      <p:cBhvr>
                                        <p:cTn id="197" dur="1" fill="hold">
                                          <p:stCondLst>
                                            <p:cond delay="0"/>
                                          </p:stCondLst>
                                        </p:cTn>
                                        <p:tgtEl>
                                          <p:spTgt spid="93"/>
                                        </p:tgtEl>
                                        <p:attrNameLst>
                                          <p:attrName>style.visibility</p:attrName>
                                        </p:attrNameLst>
                                      </p:cBhvr>
                                      <p:to>
                                        <p:strVal val="visible"/>
                                      </p:to>
                                    </p:set>
                                    <p:anim calcmode="lin" valueType="num">
                                      <p:cBhvr>
                                        <p:cTn id="198" dur="500" fill="hold"/>
                                        <p:tgtEl>
                                          <p:spTgt spid="93"/>
                                        </p:tgtEl>
                                        <p:attrNameLst>
                                          <p:attrName>ppt_x</p:attrName>
                                        </p:attrNameLst>
                                      </p:cBhvr>
                                      <p:tavLst>
                                        <p:tav tm="0">
                                          <p:val>
                                            <p:strVal val="#ppt_x+#ppt_w/2"/>
                                          </p:val>
                                        </p:tav>
                                        <p:tav tm="100000">
                                          <p:val>
                                            <p:strVal val="#ppt_x"/>
                                          </p:val>
                                        </p:tav>
                                      </p:tavLst>
                                    </p:anim>
                                    <p:anim calcmode="lin" valueType="num">
                                      <p:cBhvr>
                                        <p:cTn id="199" dur="500" fill="hold"/>
                                        <p:tgtEl>
                                          <p:spTgt spid="93"/>
                                        </p:tgtEl>
                                        <p:attrNameLst>
                                          <p:attrName>ppt_y</p:attrName>
                                        </p:attrNameLst>
                                      </p:cBhvr>
                                      <p:tavLst>
                                        <p:tav tm="0">
                                          <p:val>
                                            <p:strVal val="#ppt_y"/>
                                          </p:val>
                                        </p:tav>
                                        <p:tav tm="100000">
                                          <p:val>
                                            <p:strVal val="#ppt_y"/>
                                          </p:val>
                                        </p:tav>
                                      </p:tavLst>
                                    </p:anim>
                                    <p:anim calcmode="lin" valueType="num">
                                      <p:cBhvr>
                                        <p:cTn id="200" dur="500" fill="hold"/>
                                        <p:tgtEl>
                                          <p:spTgt spid="93"/>
                                        </p:tgtEl>
                                        <p:attrNameLst>
                                          <p:attrName>ppt_w</p:attrName>
                                        </p:attrNameLst>
                                      </p:cBhvr>
                                      <p:tavLst>
                                        <p:tav tm="0">
                                          <p:val>
                                            <p:fltVal val="0"/>
                                          </p:val>
                                        </p:tav>
                                        <p:tav tm="100000">
                                          <p:val>
                                            <p:strVal val="#ppt_w"/>
                                          </p:val>
                                        </p:tav>
                                      </p:tavLst>
                                    </p:anim>
                                    <p:anim calcmode="lin" valueType="num">
                                      <p:cBhvr>
                                        <p:cTn id="201" dur="500" fill="hold"/>
                                        <p:tgtEl>
                                          <p:spTgt spid="93"/>
                                        </p:tgtEl>
                                        <p:attrNameLst>
                                          <p:attrName>ppt_h</p:attrName>
                                        </p:attrNameLst>
                                      </p:cBhvr>
                                      <p:tavLst>
                                        <p:tav tm="0">
                                          <p:val>
                                            <p:strVal val="#ppt_h"/>
                                          </p:val>
                                        </p:tav>
                                        <p:tav tm="100000">
                                          <p:val>
                                            <p:strVal val="#ppt_h"/>
                                          </p:val>
                                        </p:tav>
                                      </p:tavLst>
                                    </p:anim>
                                  </p:childTnLst>
                                </p:cTn>
                              </p:par>
                              <p:par>
                                <p:cTn id="202" presetID="17" presetClass="entr" presetSubtype="2" fill="hold" nodeType="withEffect">
                                  <p:stCondLst>
                                    <p:cond delay="0"/>
                                  </p:stCondLst>
                                  <p:childTnLst>
                                    <p:set>
                                      <p:cBhvr>
                                        <p:cTn id="203" dur="1" fill="hold">
                                          <p:stCondLst>
                                            <p:cond delay="0"/>
                                          </p:stCondLst>
                                        </p:cTn>
                                        <p:tgtEl>
                                          <p:spTgt spid="95"/>
                                        </p:tgtEl>
                                        <p:attrNameLst>
                                          <p:attrName>style.visibility</p:attrName>
                                        </p:attrNameLst>
                                      </p:cBhvr>
                                      <p:to>
                                        <p:strVal val="visible"/>
                                      </p:to>
                                    </p:set>
                                    <p:anim calcmode="lin" valueType="num">
                                      <p:cBhvr>
                                        <p:cTn id="204" dur="500" fill="hold"/>
                                        <p:tgtEl>
                                          <p:spTgt spid="95"/>
                                        </p:tgtEl>
                                        <p:attrNameLst>
                                          <p:attrName>ppt_x</p:attrName>
                                        </p:attrNameLst>
                                      </p:cBhvr>
                                      <p:tavLst>
                                        <p:tav tm="0">
                                          <p:val>
                                            <p:strVal val="#ppt_x+#ppt_w/2"/>
                                          </p:val>
                                        </p:tav>
                                        <p:tav tm="100000">
                                          <p:val>
                                            <p:strVal val="#ppt_x"/>
                                          </p:val>
                                        </p:tav>
                                      </p:tavLst>
                                    </p:anim>
                                    <p:anim calcmode="lin" valueType="num">
                                      <p:cBhvr>
                                        <p:cTn id="205" dur="500" fill="hold"/>
                                        <p:tgtEl>
                                          <p:spTgt spid="95"/>
                                        </p:tgtEl>
                                        <p:attrNameLst>
                                          <p:attrName>ppt_y</p:attrName>
                                        </p:attrNameLst>
                                      </p:cBhvr>
                                      <p:tavLst>
                                        <p:tav tm="0">
                                          <p:val>
                                            <p:strVal val="#ppt_y"/>
                                          </p:val>
                                        </p:tav>
                                        <p:tav tm="100000">
                                          <p:val>
                                            <p:strVal val="#ppt_y"/>
                                          </p:val>
                                        </p:tav>
                                      </p:tavLst>
                                    </p:anim>
                                    <p:anim calcmode="lin" valueType="num">
                                      <p:cBhvr>
                                        <p:cTn id="206" dur="500" fill="hold"/>
                                        <p:tgtEl>
                                          <p:spTgt spid="95"/>
                                        </p:tgtEl>
                                        <p:attrNameLst>
                                          <p:attrName>ppt_w</p:attrName>
                                        </p:attrNameLst>
                                      </p:cBhvr>
                                      <p:tavLst>
                                        <p:tav tm="0">
                                          <p:val>
                                            <p:fltVal val="0"/>
                                          </p:val>
                                        </p:tav>
                                        <p:tav tm="100000">
                                          <p:val>
                                            <p:strVal val="#ppt_w"/>
                                          </p:val>
                                        </p:tav>
                                      </p:tavLst>
                                    </p:anim>
                                    <p:anim calcmode="lin" valueType="num">
                                      <p:cBhvr>
                                        <p:cTn id="207" dur="500" fill="hold"/>
                                        <p:tgtEl>
                                          <p:spTgt spid="95"/>
                                        </p:tgtEl>
                                        <p:attrNameLst>
                                          <p:attrName>ppt_h</p:attrName>
                                        </p:attrNameLst>
                                      </p:cBhvr>
                                      <p:tavLst>
                                        <p:tav tm="0">
                                          <p:val>
                                            <p:strVal val="#ppt_h"/>
                                          </p:val>
                                        </p:tav>
                                        <p:tav tm="100000">
                                          <p:val>
                                            <p:strVal val="#ppt_h"/>
                                          </p:val>
                                        </p:tav>
                                      </p:tavLst>
                                    </p:anim>
                                  </p:childTnLst>
                                </p:cTn>
                              </p:par>
                              <p:par>
                                <p:cTn id="208" presetID="17" presetClass="entr" presetSubtype="2" fill="hold" nodeType="withEffect">
                                  <p:stCondLst>
                                    <p:cond delay="0"/>
                                  </p:stCondLst>
                                  <p:childTnLst>
                                    <p:set>
                                      <p:cBhvr>
                                        <p:cTn id="209" dur="1" fill="hold">
                                          <p:stCondLst>
                                            <p:cond delay="0"/>
                                          </p:stCondLst>
                                        </p:cTn>
                                        <p:tgtEl>
                                          <p:spTgt spid="97"/>
                                        </p:tgtEl>
                                        <p:attrNameLst>
                                          <p:attrName>style.visibility</p:attrName>
                                        </p:attrNameLst>
                                      </p:cBhvr>
                                      <p:to>
                                        <p:strVal val="visible"/>
                                      </p:to>
                                    </p:set>
                                    <p:anim calcmode="lin" valueType="num">
                                      <p:cBhvr>
                                        <p:cTn id="210" dur="500" fill="hold"/>
                                        <p:tgtEl>
                                          <p:spTgt spid="97"/>
                                        </p:tgtEl>
                                        <p:attrNameLst>
                                          <p:attrName>ppt_x</p:attrName>
                                        </p:attrNameLst>
                                      </p:cBhvr>
                                      <p:tavLst>
                                        <p:tav tm="0">
                                          <p:val>
                                            <p:strVal val="#ppt_x+#ppt_w/2"/>
                                          </p:val>
                                        </p:tav>
                                        <p:tav tm="100000">
                                          <p:val>
                                            <p:strVal val="#ppt_x"/>
                                          </p:val>
                                        </p:tav>
                                      </p:tavLst>
                                    </p:anim>
                                    <p:anim calcmode="lin" valueType="num">
                                      <p:cBhvr>
                                        <p:cTn id="211" dur="500" fill="hold"/>
                                        <p:tgtEl>
                                          <p:spTgt spid="97"/>
                                        </p:tgtEl>
                                        <p:attrNameLst>
                                          <p:attrName>ppt_y</p:attrName>
                                        </p:attrNameLst>
                                      </p:cBhvr>
                                      <p:tavLst>
                                        <p:tav tm="0">
                                          <p:val>
                                            <p:strVal val="#ppt_y"/>
                                          </p:val>
                                        </p:tav>
                                        <p:tav tm="100000">
                                          <p:val>
                                            <p:strVal val="#ppt_y"/>
                                          </p:val>
                                        </p:tav>
                                      </p:tavLst>
                                    </p:anim>
                                    <p:anim calcmode="lin" valueType="num">
                                      <p:cBhvr>
                                        <p:cTn id="212" dur="500" fill="hold"/>
                                        <p:tgtEl>
                                          <p:spTgt spid="97"/>
                                        </p:tgtEl>
                                        <p:attrNameLst>
                                          <p:attrName>ppt_w</p:attrName>
                                        </p:attrNameLst>
                                      </p:cBhvr>
                                      <p:tavLst>
                                        <p:tav tm="0">
                                          <p:val>
                                            <p:fltVal val="0"/>
                                          </p:val>
                                        </p:tav>
                                        <p:tav tm="100000">
                                          <p:val>
                                            <p:strVal val="#ppt_w"/>
                                          </p:val>
                                        </p:tav>
                                      </p:tavLst>
                                    </p:anim>
                                    <p:anim calcmode="lin" valueType="num">
                                      <p:cBhvr>
                                        <p:cTn id="213" dur="500" fill="hold"/>
                                        <p:tgtEl>
                                          <p:spTgt spid="97"/>
                                        </p:tgtEl>
                                        <p:attrNameLst>
                                          <p:attrName>ppt_h</p:attrName>
                                        </p:attrNameLst>
                                      </p:cBhvr>
                                      <p:tavLst>
                                        <p:tav tm="0">
                                          <p:val>
                                            <p:strVal val="#ppt_h"/>
                                          </p:val>
                                        </p:tav>
                                        <p:tav tm="100000">
                                          <p:val>
                                            <p:strVal val="#ppt_h"/>
                                          </p:val>
                                        </p:tav>
                                      </p:tavLst>
                                    </p:anim>
                                  </p:childTnLst>
                                </p:cTn>
                              </p:par>
                            </p:childTnLst>
                          </p:cTn>
                        </p:par>
                        <p:par>
                          <p:cTn id="214" fill="hold">
                            <p:stCondLst>
                              <p:cond delay="8300"/>
                            </p:stCondLst>
                            <p:childTnLst>
                              <p:par>
                                <p:cTn id="215" presetID="10" presetClass="entr" presetSubtype="0" fill="hold" nodeType="afterEffect">
                                  <p:stCondLst>
                                    <p:cond delay="0"/>
                                  </p:stCondLst>
                                  <p:childTnLst>
                                    <p:set>
                                      <p:cBhvr>
                                        <p:cTn id="216" dur="1" fill="hold">
                                          <p:stCondLst>
                                            <p:cond delay="0"/>
                                          </p:stCondLst>
                                        </p:cTn>
                                        <p:tgtEl>
                                          <p:spTgt spid="17"/>
                                        </p:tgtEl>
                                        <p:attrNameLst>
                                          <p:attrName>style.visibility</p:attrName>
                                        </p:attrNameLst>
                                      </p:cBhvr>
                                      <p:to>
                                        <p:strVal val="visible"/>
                                      </p:to>
                                    </p:set>
                                    <p:animEffect transition="in" filter="fade">
                                      <p:cBhvr>
                                        <p:cTn id="217" dur="1000"/>
                                        <p:tgtEl>
                                          <p:spTgt spid="17"/>
                                        </p:tgtEl>
                                      </p:cBhvr>
                                    </p:animEffect>
                                  </p:childTnLst>
                                </p:cTn>
                              </p:par>
                              <p:par>
                                <p:cTn id="218" presetID="10" presetClass="entr" presetSubtype="0" fill="hold" nodeType="withEffect">
                                  <p:stCondLst>
                                    <p:cond delay="0"/>
                                  </p:stCondLst>
                                  <p:childTnLst>
                                    <p:set>
                                      <p:cBhvr>
                                        <p:cTn id="219" dur="1" fill="hold">
                                          <p:stCondLst>
                                            <p:cond delay="0"/>
                                          </p:stCondLst>
                                        </p:cTn>
                                        <p:tgtEl>
                                          <p:spTgt spid="15"/>
                                        </p:tgtEl>
                                        <p:attrNameLst>
                                          <p:attrName>style.visibility</p:attrName>
                                        </p:attrNameLst>
                                      </p:cBhvr>
                                      <p:to>
                                        <p:strVal val="visible"/>
                                      </p:to>
                                    </p:set>
                                    <p:animEffect transition="in" filter="fade">
                                      <p:cBhvr>
                                        <p:cTn id="220" dur="1000"/>
                                        <p:tgtEl>
                                          <p:spTgt spid="15"/>
                                        </p:tgtEl>
                                      </p:cBhvr>
                                    </p:animEffect>
                                  </p:childTnLst>
                                </p:cTn>
                              </p:par>
                              <p:par>
                                <p:cTn id="221" presetID="10" presetClass="entr" presetSubtype="0" fill="hold" nodeType="withEffect">
                                  <p:stCondLst>
                                    <p:cond delay="0"/>
                                  </p:stCondLst>
                                  <p:childTnLst>
                                    <p:set>
                                      <p:cBhvr>
                                        <p:cTn id="222" dur="1" fill="hold">
                                          <p:stCondLst>
                                            <p:cond delay="0"/>
                                          </p:stCondLst>
                                        </p:cTn>
                                        <p:tgtEl>
                                          <p:spTgt spid="16"/>
                                        </p:tgtEl>
                                        <p:attrNameLst>
                                          <p:attrName>style.visibility</p:attrName>
                                        </p:attrNameLst>
                                      </p:cBhvr>
                                      <p:to>
                                        <p:strVal val="visible"/>
                                      </p:to>
                                    </p:set>
                                    <p:animEffect transition="in" filter="fade">
                                      <p:cBhvr>
                                        <p:cTn id="223" dur="1000"/>
                                        <p:tgtEl>
                                          <p:spTgt spid="16"/>
                                        </p:tgtEl>
                                      </p:cBhvr>
                                    </p:animEffect>
                                  </p:childTnLst>
                                </p:cTn>
                              </p:par>
                            </p:childTnLst>
                          </p:cTn>
                        </p:par>
                        <p:par>
                          <p:cTn id="224" fill="hold">
                            <p:stCondLst>
                              <p:cond delay="9300"/>
                            </p:stCondLst>
                            <p:childTnLst>
                              <p:par>
                                <p:cTn id="225" presetID="10" presetClass="entr" presetSubtype="0" fill="hold" grpId="0" nodeType="afterEffect">
                                  <p:stCondLst>
                                    <p:cond delay="0"/>
                                  </p:stCondLst>
                                  <p:childTnLst>
                                    <p:set>
                                      <p:cBhvr>
                                        <p:cTn id="226" dur="1" fill="hold">
                                          <p:stCondLst>
                                            <p:cond delay="0"/>
                                          </p:stCondLst>
                                        </p:cTn>
                                        <p:tgtEl>
                                          <p:spTgt spid="113"/>
                                        </p:tgtEl>
                                        <p:attrNameLst>
                                          <p:attrName>style.visibility</p:attrName>
                                        </p:attrNameLst>
                                      </p:cBhvr>
                                      <p:to>
                                        <p:strVal val="visible"/>
                                      </p:to>
                                    </p:set>
                                    <p:animEffect transition="in" filter="fade">
                                      <p:cBhvr>
                                        <p:cTn id="227" dur="1000"/>
                                        <p:tgtEl>
                                          <p:spTgt spid="113"/>
                                        </p:tgtEl>
                                      </p:cBhvr>
                                    </p:animEffect>
                                  </p:childTnLst>
                                </p:cTn>
                              </p:par>
                              <p:par>
                                <p:cTn id="228" presetID="10" presetClass="entr" presetSubtype="0" fill="hold" grpId="0" nodeType="withEffect">
                                  <p:stCondLst>
                                    <p:cond delay="0"/>
                                  </p:stCondLst>
                                  <p:childTnLst>
                                    <p:set>
                                      <p:cBhvr>
                                        <p:cTn id="229" dur="1" fill="hold">
                                          <p:stCondLst>
                                            <p:cond delay="0"/>
                                          </p:stCondLst>
                                        </p:cTn>
                                        <p:tgtEl>
                                          <p:spTgt spid="117"/>
                                        </p:tgtEl>
                                        <p:attrNameLst>
                                          <p:attrName>style.visibility</p:attrName>
                                        </p:attrNameLst>
                                      </p:cBhvr>
                                      <p:to>
                                        <p:strVal val="visible"/>
                                      </p:to>
                                    </p:set>
                                    <p:animEffect transition="in" filter="fade">
                                      <p:cBhvr>
                                        <p:cTn id="230" dur="1000"/>
                                        <p:tgtEl>
                                          <p:spTgt spid="117"/>
                                        </p:tgtEl>
                                      </p:cBhvr>
                                    </p:animEffect>
                                  </p:childTnLst>
                                </p:cTn>
                              </p:par>
                              <p:par>
                                <p:cTn id="231" presetID="10" presetClass="entr" presetSubtype="0" fill="hold" grpId="0" nodeType="withEffect">
                                  <p:stCondLst>
                                    <p:cond delay="0"/>
                                  </p:stCondLst>
                                  <p:childTnLst>
                                    <p:set>
                                      <p:cBhvr>
                                        <p:cTn id="232" dur="1" fill="hold">
                                          <p:stCondLst>
                                            <p:cond delay="0"/>
                                          </p:stCondLst>
                                        </p:cTn>
                                        <p:tgtEl>
                                          <p:spTgt spid="119"/>
                                        </p:tgtEl>
                                        <p:attrNameLst>
                                          <p:attrName>style.visibility</p:attrName>
                                        </p:attrNameLst>
                                      </p:cBhvr>
                                      <p:to>
                                        <p:strVal val="visible"/>
                                      </p:to>
                                    </p:set>
                                    <p:animEffect transition="in" filter="fade">
                                      <p:cBhvr>
                                        <p:cTn id="233" dur="1000"/>
                                        <p:tgtEl>
                                          <p:spTgt spid="119"/>
                                        </p:tgtEl>
                                      </p:cBhvr>
                                    </p:animEffect>
                                  </p:childTnLst>
                                </p:cTn>
                              </p:par>
                            </p:childTnLst>
                          </p:cTn>
                        </p:par>
                        <p:par>
                          <p:cTn id="234" fill="hold">
                            <p:stCondLst>
                              <p:cond delay="10300"/>
                            </p:stCondLst>
                            <p:childTnLst>
                              <p:par>
                                <p:cTn id="235" presetID="10" presetClass="entr" presetSubtype="0" fill="hold" nodeType="afterEffect">
                                  <p:stCondLst>
                                    <p:cond delay="0"/>
                                  </p:stCondLst>
                                  <p:childTnLst>
                                    <p:set>
                                      <p:cBhvr>
                                        <p:cTn id="236" dur="1" fill="hold">
                                          <p:stCondLst>
                                            <p:cond delay="0"/>
                                          </p:stCondLst>
                                        </p:cTn>
                                        <p:tgtEl>
                                          <p:spTgt spid="12"/>
                                        </p:tgtEl>
                                        <p:attrNameLst>
                                          <p:attrName>style.visibility</p:attrName>
                                        </p:attrNameLst>
                                      </p:cBhvr>
                                      <p:to>
                                        <p:strVal val="visible"/>
                                      </p:to>
                                    </p:set>
                                    <p:animEffect transition="in" filter="fade">
                                      <p:cBhvr>
                                        <p:cTn id="237" dur="1000"/>
                                        <p:tgtEl>
                                          <p:spTgt spid="12"/>
                                        </p:tgtEl>
                                      </p:cBhvr>
                                    </p:animEffect>
                                  </p:childTnLst>
                                </p:cTn>
                              </p:par>
                              <p:par>
                                <p:cTn id="238" presetID="10" presetClass="entr" presetSubtype="0" fill="hold" nodeType="withEffect">
                                  <p:stCondLst>
                                    <p:cond delay="0"/>
                                  </p:stCondLst>
                                  <p:childTnLst>
                                    <p:set>
                                      <p:cBhvr>
                                        <p:cTn id="239" dur="1" fill="hold">
                                          <p:stCondLst>
                                            <p:cond delay="0"/>
                                          </p:stCondLst>
                                        </p:cTn>
                                        <p:tgtEl>
                                          <p:spTgt spid="115"/>
                                        </p:tgtEl>
                                        <p:attrNameLst>
                                          <p:attrName>style.visibility</p:attrName>
                                        </p:attrNameLst>
                                      </p:cBhvr>
                                      <p:to>
                                        <p:strVal val="visible"/>
                                      </p:to>
                                    </p:set>
                                    <p:animEffect transition="in" filter="fade">
                                      <p:cBhvr>
                                        <p:cTn id="240" dur="1000"/>
                                        <p:tgtEl>
                                          <p:spTgt spid="115"/>
                                        </p:tgtEl>
                                      </p:cBhvr>
                                    </p:animEffect>
                                  </p:childTnLst>
                                </p:cTn>
                              </p:par>
                              <p:par>
                                <p:cTn id="241" presetID="10" presetClass="entr" presetSubtype="0" fill="hold" nodeType="withEffect">
                                  <p:stCondLst>
                                    <p:cond delay="0"/>
                                  </p:stCondLst>
                                  <p:childTnLst>
                                    <p:set>
                                      <p:cBhvr>
                                        <p:cTn id="242" dur="1" fill="hold">
                                          <p:stCondLst>
                                            <p:cond delay="0"/>
                                          </p:stCondLst>
                                        </p:cTn>
                                        <p:tgtEl>
                                          <p:spTgt spid="116"/>
                                        </p:tgtEl>
                                        <p:attrNameLst>
                                          <p:attrName>style.visibility</p:attrName>
                                        </p:attrNameLst>
                                      </p:cBhvr>
                                      <p:to>
                                        <p:strVal val="visible"/>
                                      </p:to>
                                    </p:set>
                                    <p:animEffect transition="in" filter="fade">
                                      <p:cBhvr>
                                        <p:cTn id="243" dur="1000"/>
                                        <p:tgtEl>
                                          <p:spTgt spid="116"/>
                                        </p:tgtEl>
                                      </p:cBhvr>
                                    </p:animEffect>
                                  </p:childTnLst>
                                </p:cTn>
                              </p:par>
                            </p:childTnLst>
                          </p:cTn>
                        </p:par>
                        <p:par>
                          <p:cTn id="244" fill="hold">
                            <p:stCondLst>
                              <p:cond delay="11300"/>
                            </p:stCondLst>
                            <p:childTnLst>
                              <p:par>
                                <p:cTn id="245" presetID="10" presetClass="entr" presetSubtype="0" fill="hold" grpId="0" nodeType="afterEffect">
                                  <p:stCondLst>
                                    <p:cond delay="0"/>
                                  </p:stCondLst>
                                  <p:childTnLst>
                                    <p:set>
                                      <p:cBhvr>
                                        <p:cTn id="246" dur="1" fill="hold">
                                          <p:stCondLst>
                                            <p:cond delay="0"/>
                                          </p:stCondLst>
                                        </p:cTn>
                                        <p:tgtEl>
                                          <p:spTgt spid="114"/>
                                        </p:tgtEl>
                                        <p:attrNameLst>
                                          <p:attrName>style.visibility</p:attrName>
                                        </p:attrNameLst>
                                      </p:cBhvr>
                                      <p:to>
                                        <p:strVal val="visible"/>
                                      </p:to>
                                    </p:set>
                                    <p:animEffect transition="in" filter="fade">
                                      <p:cBhvr>
                                        <p:cTn id="247" dur="1000"/>
                                        <p:tgtEl>
                                          <p:spTgt spid="114"/>
                                        </p:tgtEl>
                                      </p:cBhvr>
                                    </p:animEffect>
                                  </p:childTnLst>
                                </p:cTn>
                              </p:par>
                              <p:par>
                                <p:cTn id="248" presetID="10" presetClass="entr" presetSubtype="0" fill="hold" grpId="0" nodeType="withEffect">
                                  <p:stCondLst>
                                    <p:cond delay="0"/>
                                  </p:stCondLst>
                                  <p:childTnLst>
                                    <p:set>
                                      <p:cBhvr>
                                        <p:cTn id="249" dur="1" fill="hold">
                                          <p:stCondLst>
                                            <p:cond delay="0"/>
                                          </p:stCondLst>
                                        </p:cTn>
                                        <p:tgtEl>
                                          <p:spTgt spid="118"/>
                                        </p:tgtEl>
                                        <p:attrNameLst>
                                          <p:attrName>style.visibility</p:attrName>
                                        </p:attrNameLst>
                                      </p:cBhvr>
                                      <p:to>
                                        <p:strVal val="visible"/>
                                      </p:to>
                                    </p:set>
                                    <p:animEffect transition="in" filter="fade">
                                      <p:cBhvr>
                                        <p:cTn id="250" dur="1000"/>
                                        <p:tgtEl>
                                          <p:spTgt spid="118"/>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20"/>
                                        </p:tgtEl>
                                        <p:attrNameLst>
                                          <p:attrName>style.visibility</p:attrName>
                                        </p:attrNameLst>
                                      </p:cBhvr>
                                      <p:to>
                                        <p:strVal val="visible"/>
                                      </p:to>
                                    </p:set>
                                    <p:animEffect transition="in" filter="fade">
                                      <p:cBhvr>
                                        <p:cTn id="253" dur="1000"/>
                                        <p:tgtEl>
                                          <p:spTgt spid="120"/>
                                        </p:tgtEl>
                                      </p:cBhvr>
                                    </p:animEffect>
                                  </p:childTnLst>
                                </p:cTn>
                              </p:par>
                            </p:childTnLst>
                          </p:cTn>
                        </p:par>
                        <p:par>
                          <p:cTn id="254" fill="hold">
                            <p:stCondLst>
                              <p:cond delay="12300"/>
                            </p:stCondLst>
                            <p:childTnLst>
                              <p:par>
                                <p:cTn id="255" presetID="10" presetClass="entr" presetSubtype="0" fill="hold" nodeType="afterEffect">
                                  <p:stCondLst>
                                    <p:cond delay="0"/>
                                  </p:stCondLst>
                                  <p:childTnLst>
                                    <p:set>
                                      <p:cBhvr>
                                        <p:cTn id="256" dur="1" fill="hold">
                                          <p:stCondLst>
                                            <p:cond delay="0"/>
                                          </p:stCondLst>
                                        </p:cTn>
                                        <p:tgtEl>
                                          <p:spTgt spid="4"/>
                                        </p:tgtEl>
                                        <p:attrNameLst>
                                          <p:attrName>style.visibility</p:attrName>
                                        </p:attrNameLst>
                                      </p:cBhvr>
                                      <p:to>
                                        <p:strVal val="visible"/>
                                      </p:to>
                                    </p:set>
                                    <p:animEffect transition="in" filter="fade">
                                      <p:cBhvr>
                                        <p:cTn id="257" dur="1000"/>
                                        <p:tgtEl>
                                          <p:spTgt spid="4"/>
                                        </p:tgtEl>
                                      </p:cBhvr>
                                    </p:animEffect>
                                  </p:childTnLst>
                                </p:cTn>
                              </p:par>
                              <p:par>
                                <p:cTn id="258" presetID="10" presetClass="entr" presetSubtype="0" fill="hold" nodeType="withEffect">
                                  <p:stCondLst>
                                    <p:cond delay="0"/>
                                  </p:stCondLst>
                                  <p:childTnLst>
                                    <p:set>
                                      <p:cBhvr>
                                        <p:cTn id="259" dur="1" fill="hold">
                                          <p:stCondLst>
                                            <p:cond delay="0"/>
                                          </p:stCondLst>
                                        </p:cTn>
                                        <p:tgtEl>
                                          <p:spTgt spid="22"/>
                                        </p:tgtEl>
                                        <p:attrNameLst>
                                          <p:attrName>style.visibility</p:attrName>
                                        </p:attrNameLst>
                                      </p:cBhvr>
                                      <p:to>
                                        <p:strVal val="visible"/>
                                      </p:to>
                                    </p:set>
                                    <p:animEffect transition="in" filter="fade">
                                      <p:cBhvr>
                                        <p:cTn id="260" dur="1000"/>
                                        <p:tgtEl>
                                          <p:spTgt spid="22"/>
                                        </p:tgtEl>
                                      </p:cBhvr>
                                    </p:animEffect>
                                  </p:childTnLst>
                                </p:cTn>
                              </p:par>
                              <p:par>
                                <p:cTn id="261" presetID="10" presetClass="entr" presetSubtype="0" fill="hold" nodeType="withEffect">
                                  <p:stCondLst>
                                    <p:cond delay="0"/>
                                  </p:stCondLst>
                                  <p:childTnLst>
                                    <p:set>
                                      <p:cBhvr>
                                        <p:cTn id="262" dur="1" fill="hold">
                                          <p:stCondLst>
                                            <p:cond delay="0"/>
                                          </p:stCondLst>
                                        </p:cTn>
                                        <p:tgtEl>
                                          <p:spTgt spid="34"/>
                                        </p:tgtEl>
                                        <p:attrNameLst>
                                          <p:attrName>style.visibility</p:attrName>
                                        </p:attrNameLst>
                                      </p:cBhvr>
                                      <p:to>
                                        <p:strVal val="visible"/>
                                      </p:to>
                                    </p:set>
                                    <p:animEffect transition="in" filter="fade">
                                      <p:cBhvr>
                                        <p:cTn id="263" dur="1000"/>
                                        <p:tgtEl>
                                          <p:spTgt spid="34"/>
                                        </p:tgtEl>
                                      </p:cBhvr>
                                    </p:animEffect>
                                  </p:childTnLst>
                                </p:cTn>
                              </p:par>
                            </p:childTnLst>
                          </p:cTn>
                        </p:par>
                        <p:par>
                          <p:cTn id="264" fill="hold">
                            <p:stCondLst>
                              <p:cond delay="13300"/>
                            </p:stCondLst>
                            <p:childTnLst>
                              <p:par>
                                <p:cTn id="265" presetID="10" presetClass="entr" presetSubtype="0" fill="hold" nodeType="afterEffect">
                                  <p:stCondLst>
                                    <p:cond delay="0"/>
                                  </p:stCondLst>
                                  <p:childTnLst>
                                    <p:set>
                                      <p:cBhvr>
                                        <p:cTn id="266" dur="1" fill="hold">
                                          <p:stCondLst>
                                            <p:cond delay="0"/>
                                          </p:stCondLst>
                                        </p:cTn>
                                        <p:tgtEl>
                                          <p:spTgt spid="35"/>
                                        </p:tgtEl>
                                        <p:attrNameLst>
                                          <p:attrName>style.visibility</p:attrName>
                                        </p:attrNameLst>
                                      </p:cBhvr>
                                      <p:to>
                                        <p:strVal val="visible"/>
                                      </p:to>
                                    </p:set>
                                    <p:animEffect transition="in" filter="fade">
                                      <p:cBhvr>
                                        <p:cTn id="267" dur="1000"/>
                                        <p:tgtEl>
                                          <p:spTgt spid="35"/>
                                        </p:tgtEl>
                                      </p:cBhvr>
                                    </p:animEffect>
                                  </p:childTnLst>
                                </p:cTn>
                              </p:par>
                              <p:par>
                                <p:cTn id="268" presetID="10" presetClass="entr" presetSubtype="0" fill="hold" grpId="0" nodeType="withEffect">
                                  <p:stCondLst>
                                    <p:cond delay="0"/>
                                  </p:stCondLst>
                                  <p:childTnLst>
                                    <p:set>
                                      <p:cBhvr>
                                        <p:cTn id="269" dur="1" fill="hold">
                                          <p:stCondLst>
                                            <p:cond delay="0"/>
                                          </p:stCondLst>
                                        </p:cTn>
                                        <p:tgtEl>
                                          <p:spTgt spid="160"/>
                                        </p:tgtEl>
                                        <p:attrNameLst>
                                          <p:attrName>style.visibility</p:attrName>
                                        </p:attrNameLst>
                                      </p:cBhvr>
                                      <p:to>
                                        <p:strVal val="visible"/>
                                      </p:to>
                                    </p:set>
                                    <p:animEffect transition="in" filter="fade">
                                      <p:cBhvr>
                                        <p:cTn id="270" dur="1000"/>
                                        <p:tgtEl>
                                          <p:spTgt spid="160"/>
                                        </p:tgtEl>
                                      </p:cBhvr>
                                    </p:animEffect>
                                  </p:childTnLst>
                                </p:cTn>
                              </p:par>
                              <p:par>
                                <p:cTn id="271" presetID="10" presetClass="entr" presetSubtype="0" fill="hold" grpId="0" nodeType="withEffect">
                                  <p:stCondLst>
                                    <p:cond delay="0"/>
                                  </p:stCondLst>
                                  <p:childTnLst>
                                    <p:set>
                                      <p:cBhvr>
                                        <p:cTn id="272" dur="1" fill="hold">
                                          <p:stCondLst>
                                            <p:cond delay="0"/>
                                          </p:stCondLst>
                                        </p:cTn>
                                        <p:tgtEl>
                                          <p:spTgt spid="143"/>
                                        </p:tgtEl>
                                        <p:attrNameLst>
                                          <p:attrName>style.visibility</p:attrName>
                                        </p:attrNameLst>
                                      </p:cBhvr>
                                      <p:to>
                                        <p:strVal val="visible"/>
                                      </p:to>
                                    </p:set>
                                    <p:animEffect transition="in" filter="fade">
                                      <p:cBhvr>
                                        <p:cTn id="273" dur="1000"/>
                                        <p:tgtEl>
                                          <p:spTgt spid="143"/>
                                        </p:tgtEl>
                                      </p:cBhvr>
                                    </p:animEffect>
                                  </p:childTnLst>
                                </p:cTn>
                              </p:par>
                            </p:childTnLst>
                          </p:cTn>
                        </p:par>
                        <p:par>
                          <p:cTn id="274" fill="hold">
                            <p:stCondLst>
                              <p:cond delay="14300"/>
                            </p:stCondLst>
                            <p:childTnLst>
                              <p:par>
                                <p:cTn id="275" presetID="10" presetClass="entr" presetSubtype="0" fill="hold" grpId="0" nodeType="afterEffect">
                                  <p:stCondLst>
                                    <p:cond delay="500"/>
                                  </p:stCondLst>
                                  <p:childTnLst>
                                    <p:set>
                                      <p:cBhvr>
                                        <p:cTn id="276" dur="1" fill="hold">
                                          <p:stCondLst>
                                            <p:cond delay="0"/>
                                          </p:stCondLst>
                                        </p:cTn>
                                        <p:tgtEl>
                                          <p:spTgt spid="161"/>
                                        </p:tgtEl>
                                        <p:attrNameLst>
                                          <p:attrName>style.visibility</p:attrName>
                                        </p:attrNameLst>
                                      </p:cBhvr>
                                      <p:to>
                                        <p:strVal val="visible"/>
                                      </p:to>
                                    </p:set>
                                    <p:animEffect transition="in" filter="fade">
                                      <p:cBhvr>
                                        <p:cTn id="277" dur="1000"/>
                                        <p:tgtEl>
                                          <p:spTgt spid="161"/>
                                        </p:tgtEl>
                                      </p:cBhvr>
                                    </p:animEffect>
                                  </p:childTnLst>
                                </p:cTn>
                              </p:par>
                              <p:par>
                                <p:cTn id="278" presetID="10" presetClass="entr" presetSubtype="0" fill="hold" grpId="0" nodeType="withEffect">
                                  <p:stCondLst>
                                    <p:cond delay="500"/>
                                  </p:stCondLst>
                                  <p:childTnLst>
                                    <p:set>
                                      <p:cBhvr>
                                        <p:cTn id="279" dur="1" fill="hold">
                                          <p:stCondLst>
                                            <p:cond delay="0"/>
                                          </p:stCondLst>
                                        </p:cTn>
                                        <p:tgtEl>
                                          <p:spTgt spid="167"/>
                                        </p:tgtEl>
                                        <p:attrNameLst>
                                          <p:attrName>style.visibility</p:attrName>
                                        </p:attrNameLst>
                                      </p:cBhvr>
                                      <p:to>
                                        <p:strVal val="visible"/>
                                      </p:to>
                                    </p:set>
                                    <p:animEffect transition="in" filter="fade">
                                      <p:cBhvr>
                                        <p:cTn id="280" dur="1000"/>
                                        <p:tgtEl>
                                          <p:spTgt spid="167"/>
                                        </p:tgtEl>
                                      </p:cBhvr>
                                    </p:animEffect>
                                  </p:childTnLst>
                                </p:cTn>
                              </p:par>
                              <p:par>
                                <p:cTn id="281" presetID="10" presetClass="entr" presetSubtype="0" fill="hold" nodeType="withEffect">
                                  <p:stCondLst>
                                    <p:cond delay="500"/>
                                  </p:stCondLst>
                                  <p:childTnLst>
                                    <p:set>
                                      <p:cBhvr>
                                        <p:cTn id="282" dur="1" fill="hold">
                                          <p:stCondLst>
                                            <p:cond delay="0"/>
                                          </p:stCondLst>
                                        </p:cTn>
                                        <p:tgtEl>
                                          <p:spTgt spid="36"/>
                                        </p:tgtEl>
                                        <p:attrNameLst>
                                          <p:attrName>style.visibility</p:attrName>
                                        </p:attrNameLst>
                                      </p:cBhvr>
                                      <p:to>
                                        <p:strVal val="visible"/>
                                      </p:to>
                                    </p:set>
                                    <p:animEffect transition="in" filter="fade">
                                      <p:cBhvr>
                                        <p:cTn id="283" dur="1000"/>
                                        <p:tgtEl>
                                          <p:spTgt spid="36"/>
                                        </p:tgtEl>
                                      </p:cBhvr>
                                    </p:animEffect>
                                  </p:childTnLst>
                                </p:cTn>
                              </p:par>
                            </p:childTnLst>
                          </p:cTn>
                        </p:par>
                        <p:par>
                          <p:cTn id="284" fill="hold">
                            <p:stCondLst>
                              <p:cond delay="15800"/>
                            </p:stCondLst>
                            <p:childTnLst>
                              <p:par>
                                <p:cTn id="285" presetID="10" presetClass="entr" presetSubtype="0" fill="hold" grpId="0" nodeType="afterEffect">
                                  <p:stCondLst>
                                    <p:cond delay="500"/>
                                  </p:stCondLst>
                                  <p:childTnLst>
                                    <p:set>
                                      <p:cBhvr>
                                        <p:cTn id="286" dur="1" fill="hold">
                                          <p:stCondLst>
                                            <p:cond delay="0"/>
                                          </p:stCondLst>
                                        </p:cTn>
                                        <p:tgtEl>
                                          <p:spTgt spid="173"/>
                                        </p:tgtEl>
                                        <p:attrNameLst>
                                          <p:attrName>style.visibility</p:attrName>
                                        </p:attrNameLst>
                                      </p:cBhvr>
                                      <p:to>
                                        <p:strVal val="visible"/>
                                      </p:to>
                                    </p:set>
                                    <p:animEffect transition="in" filter="fade">
                                      <p:cBhvr>
                                        <p:cTn id="287" dur="1000"/>
                                        <p:tgtEl>
                                          <p:spTgt spid="173"/>
                                        </p:tgtEl>
                                      </p:cBhvr>
                                    </p:animEffect>
                                  </p:childTnLst>
                                </p:cTn>
                              </p:par>
                              <p:par>
                                <p:cTn id="288" presetID="10" presetClass="entr" presetSubtype="0" fill="hold" grpId="0" nodeType="withEffect">
                                  <p:stCondLst>
                                    <p:cond delay="500"/>
                                  </p:stCondLst>
                                  <p:childTnLst>
                                    <p:set>
                                      <p:cBhvr>
                                        <p:cTn id="289" dur="1" fill="hold">
                                          <p:stCondLst>
                                            <p:cond delay="0"/>
                                          </p:stCondLst>
                                        </p:cTn>
                                        <p:tgtEl>
                                          <p:spTgt spid="172"/>
                                        </p:tgtEl>
                                        <p:attrNameLst>
                                          <p:attrName>style.visibility</p:attrName>
                                        </p:attrNameLst>
                                      </p:cBhvr>
                                      <p:to>
                                        <p:strVal val="visible"/>
                                      </p:to>
                                    </p:set>
                                    <p:animEffect transition="in" filter="fade">
                                      <p:cBhvr>
                                        <p:cTn id="290" dur="1000"/>
                                        <p:tgtEl>
                                          <p:spTgt spid="172"/>
                                        </p:tgtEl>
                                      </p:cBhvr>
                                    </p:animEffect>
                                  </p:childTnLst>
                                </p:cTn>
                              </p:par>
                            </p:childTnLst>
                          </p:cTn>
                        </p:par>
                        <p:par>
                          <p:cTn id="291" fill="hold">
                            <p:stCondLst>
                              <p:cond delay="17300"/>
                            </p:stCondLst>
                            <p:childTnLst>
                              <p:par>
                                <p:cTn id="292" presetID="10" presetClass="entr" presetSubtype="0" fill="hold" grpId="0" nodeType="afterEffect">
                                  <p:stCondLst>
                                    <p:cond delay="500"/>
                                  </p:stCondLst>
                                  <p:childTnLst>
                                    <p:set>
                                      <p:cBhvr>
                                        <p:cTn id="293" dur="1" fill="hold">
                                          <p:stCondLst>
                                            <p:cond delay="0"/>
                                          </p:stCondLst>
                                        </p:cTn>
                                        <p:tgtEl>
                                          <p:spTgt spid="175"/>
                                        </p:tgtEl>
                                        <p:attrNameLst>
                                          <p:attrName>style.visibility</p:attrName>
                                        </p:attrNameLst>
                                      </p:cBhvr>
                                      <p:to>
                                        <p:strVal val="visible"/>
                                      </p:to>
                                    </p:set>
                                    <p:animEffect transition="in" filter="fade">
                                      <p:cBhvr>
                                        <p:cTn id="294" dur="1000"/>
                                        <p:tgtEl>
                                          <p:spTgt spid="175"/>
                                        </p:tgtEl>
                                      </p:cBhvr>
                                    </p:animEffect>
                                  </p:childTnLst>
                                </p:cTn>
                              </p:par>
                              <p:par>
                                <p:cTn id="295" presetID="10" presetClass="entr" presetSubtype="0" fill="hold" grpId="0" nodeType="withEffect">
                                  <p:stCondLst>
                                    <p:cond delay="500"/>
                                  </p:stCondLst>
                                  <p:childTnLst>
                                    <p:set>
                                      <p:cBhvr>
                                        <p:cTn id="296" dur="1" fill="hold">
                                          <p:stCondLst>
                                            <p:cond delay="0"/>
                                          </p:stCondLst>
                                        </p:cTn>
                                        <p:tgtEl>
                                          <p:spTgt spid="176"/>
                                        </p:tgtEl>
                                        <p:attrNameLst>
                                          <p:attrName>style.visibility</p:attrName>
                                        </p:attrNameLst>
                                      </p:cBhvr>
                                      <p:to>
                                        <p:strVal val="visible"/>
                                      </p:to>
                                    </p:set>
                                    <p:animEffect transition="in" filter="fade">
                                      <p:cBhvr>
                                        <p:cTn id="297" dur="1000"/>
                                        <p:tgtEl>
                                          <p:spTgt spid="176"/>
                                        </p:tgtEl>
                                      </p:cBhvr>
                                    </p:animEffect>
                                  </p:childTnLst>
                                </p:cTn>
                              </p:par>
                              <p:par>
                                <p:cTn id="298" presetID="10" presetClass="entr" presetSubtype="0" fill="hold" nodeType="withEffect">
                                  <p:stCondLst>
                                    <p:cond delay="500"/>
                                  </p:stCondLst>
                                  <p:childTnLst>
                                    <p:set>
                                      <p:cBhvr>
                                        <p:cTn id="299" dur="1" fill="hold">
                                          <p:stCondLst>
                                            <p:cond delay="0"/>
                                          </p:stCondLst>
                                        </p:cTn>
                                        <p:tgtEl>
                                          <p:spTgt spid="177"/>
                                        </p:tgtEl>
                                        <p:attrNameLst>
                                          <p:attrName>style.visibility</p:attrName>
                                        </p:attrNameLst>
                                      </p:cBhvr>
                                      <p:to>
                                        <p:strVal val="visible"/>
                                      </p:to>
                                    </p:set>
                                    <p:animEffect transition="in" filter="fade">
                                      <p:cBhvr>
                                        <p:cTn id="300" dur="1000"/>
                                        <p:tgtEl>
                                          <p:spTgt spid="177"/>
                                        </p:tgtEl>
                                      </p:cBhvr>
                                    </p:animEffect>
                                  </p:childTnLst>
                                </p:cTn>
                              </p:par>
                              <p:par>
                                <p:cTn id="301" presetID="10" presetClass="entr" presetSubtype="0" fill="hold" nodeType="withEffect">
                                  <p:stCondLst>
                                    <p:cond delay="500"/>
                                  </p:stCondLst>
                                  <p:childTnLst>
                                    <p:set>
                                      <p:cBhvr>
                                        <p:cTn id="302" dur="1" fill="hold">
                                          <p:stCondLst>
                                            <p:cond delay="0"/>
                                          </p:stCondLst>
                                        </p:cTn>
                                        <p:tgtEl>
                                          <p:spTgt spid="178"/>
                                        </p:tgtEl>
                                        <p:attrNameLst>
                                          <p:attrName>style.visibility</p:attrName>
                                        </p:attrNameLst>
                                      </p:cBhvr>
                                      <p:to>
                                        <p:strVal val="visible"/>
                                      </p:to>
                                    </p:set>
                                    <p:animEffect transition="in" filter="fade">
                                      <p:cBhvr>
                                        <p:cTn id="303" dur="1000"/>
                                        <p:tgtEl>
                                          <p:spTgt spid="178"/>
                                        </p:tgtEl>
                                      </p:cBhvr>
                                    </p:animEffect>
                                  </p:childTnLst>
                                </p:cTn>
                              </p:par>
                              <p:par>
                                <p:cTn id="304" presetID="10" presetClass="entr" presetSubtype="0" fill="hold" nodeType="withEffect">
                                  <p:stCondLst>
                                    <p:cond delay="500"/>
                                  </p:stCondLst>
                                  <p:childTnLst>
                                    <p:set>
                                      <p:cBhvr>
                                        <p:cTn id="305" dur="1" fill="hold">
                                          <p:stCondLst>
                                            <p:cond delay="0"/>
                                          </p:stCondLst>
                                        </p:cTn>
                                        <p:tgtEl>
                                          <p:spTgt spid="179"/>
                                        </p:tgtEl>
                                        <p:attrNameLst>
                                          <p:attrName>style.visibility</p:attrName>
                                        </p:attrNameLst>
                                      </p:cBhvr>
                                      <p:to>
                                        <p:strVal val="visible"/>
                                      </p:to>
                                    </p:set>
                                    <p:animEffect transition="in" filter="fade">
                                      <p:cBhvr>
                                        <p:cTn id="306" dur="1000"/>
                                        <p:tgtEl>
                                          <p:spTgt spid="179"/>
                                        </p:tgtEl>
                                      </p:cBhvr>
                                    </p:animEffect>
                                  </p:childTnLst>
                                </p:cTn>
                              </p:par>
                            </p:childTnLst>
                          </p:cTn>
                        </p:par>
                        <p:par>
                          <p:cTn id="307" fill="hold">
                            <p:stCondLst>
                              <p:cond delay="18800"/>
                            </p:stCondLst>
                            <p:childTnLst>
                              <p:par>
                                <p:cTn id="308" presetID="10" presetClass="entr" presetSubtype="0" fill="hold" grpId="0" nodeType="afterEffect">
                                  <p:stCondLst>
                                    <p:cond delay="500"/>
                                  </p:stCondLst>
                                  <p:childTnLst>
                                    <p:set>
                                      <p:cBhvr>
                                        <p:cTn id="309" dur="1" fill="hold">
                                          <p:stCondLst>
                                            <p:cond delay="0"/>
                                          </p:stCondLst>
                                        </p:cTn>
                                        <p:tgtEl>
                                          <p:spTgt spid="180"/>
                                        </p:tgtEl>
                                        <p:attrNameLst>
                                          <p:attrName>style.visibility</p:attrName>
                                        </p:attrNameLst>
                                      </p:cBhvr>
                                      <p:to>
                                        <p:strVal val="visible"/>
                                      </p:to>
                                    </p:set>
                                    <p:animEffect transition="in" filter="fade">
                                      <p:cBhvr>
                                        <p:cTn id="310" dur="2000"/>
                                        <p:tgtEl>
                                          <p:spTgt spid="180"/>
                                        </p:tgtEl>
                                      </p:cBhvr>
                                    </p:animEffect>
                                  </p:childTnLst>
                                </p:cTn>
                              </p:par>
                              <p:par>
                                <p:cTn id="311" presetID="10" presetClass="entr" presetSubtype="0" fill="hold" grpId="0" nodeType="withEffect">
                                  <p:stCondLst>
                                    <p:cond delay="500"/>
                                  </p:stCondLst>
                                  <p:childTnLst>
                                    <p:set>
                                      <p:cBhvr>
                                        <p:cTn id="312" dur="1" fill="hold">
                                          <p:stCondLst>
                                            <p:cond delay="0"/>
                                          </p:stCondLst>
                                        </p:cTn>
                                        <p:tgtEl>
                                          <p:spTgt spid="181"/>
                                        </p:tgtEl>
                                        <p:attrNameLst>
                                          <p:attrName>style.visibility</p:attrName>
                                        </p:attrNameLst>
                                      </p:cBhvr>
                                      <p:to>
                                        <p:strVal val="visible"/>
                                      </p:to>
                                    </p:set>
                                    <p:animEffect transition="in" filter="fade">
                                      <p:cBhvr>
                                        <p:cTn id="313" dur="2000"/>
                                        <p:tgtEl>
                                          <p:spTgt spid="181"/>
                                        </p:tgtEl>
                                      </p:cBhvr>
                                    </p:animEffect>
                                  </p:childTnLst>
                                </p:cTn>
                              </p:par>
                              <p:par>
                                <p:cTn id="314" presetID="10" presetClass="entr" presetSubtype="0" fill="hold" nodeType="withEffect">
                                  <p:stCondLst>
                                    <p:cond delay="500"/>
                                  </p:stCondLst>
                                  <p:childTnLst>
                                    <p:set>
                                      <p:cBhvr>
                                        <p:cTn id="315" dur="1" fill="hold">
                                          <p:stCondLst>
                                            <p:cond delay="0"/>
                                          </p:stCondLst>
                                        </p:cTn>
                                        <p:tgtEl>
                                          <p:spTgt spid="49"/>
                                        </p:tgtEl>
                                        <p:attrNameLst>
                                          <p:attrName>style.visibility</p:attrName>
                                        </p:attrNameLst>
                                      </p:cBhvr>
                                      <p:to>
                                        <p:strVal val="visible"/>
                                      </p:to>
                                    </p:set>
                                    <p:animEffect transition="in" filter="fade">
                                      <p:cBhvr>
                                        <p:cTn id="316" dur="2000"/>
                                        <p:tgtEl>
                                          <p:spTgt spid="49"/>
                                        </p:tgtEl>
                                      </p:cBhvr>
                                    </p:animEffect>
                                  </p:childTnLst>
                                </p:cTn>
                              </p:par>
                              <p:par>
                                <p:cTn id="317" presetID="10" presetClass="entr" presetSubtype="0" fill="hold" nodeType="withEffect">
                                  <p:stCondLst>
                                    <p:cond delay="500"/>
                                  </p:stCondLst>
                                  <p:childTnLst>
                                    <p:set>
                                      <p:cBhvr>
                                        <p:cTn id="318" dur="1" fill="hold">
                                          <p:stCondLst>
                                            <p:cond delay="0"/>
                                          </p:stCondLst>
                                        </p:cTn>
                                        <p:tgtEl>
                                          <p:spTgt spid="50"/>
                                        </p:tgtEl>
                                        <p:attrNameLst>
                                          <p:attrName>style.visibility</p:attrName>
                                        </p:attrNameLst>
                                      </p:cBhvr>
                                      <p:to>
                                        <p:strVal val="visible"/>
                                      </p:to>
                                    </p:set>
                                    <p:animEffect transition="in" filter="fade">
                                      <p:cBhvr>
                                        <p:cTn id="319" dur="2000"/>
                                        <p:tgtEl>
                                          <p:spTgt spid="50"/>
                                        </p:tgtEl>
                                      </p:cBhvr>
                                    </p:animEffect>
                                  </p:childTnLst>
                                </p:cTn>
                              </p:par>
                              <p:par>
                                <p:cTn id="320" presetID="10" presetClass="entr" presetSubtype="0" fill="hold" nodeType="withEffect">
                                  <p:stCondLst>
                                    <p:cond delay="500"/>
                                  </p:stCondLst>
                                  <p:childTnLst>
                                    <p:set>
                                      <p:cBhvr>
                                        <p:cTn id="321" dur="1" fill="hold">
                                          <p:stCondLst>
                                            <p:cond delay="0"/>
                                          </p:stCondLst>
                                        </p:cTn>
                                        <p:tgtEl>
                                          <p:spTgt spid="51"/>
                                        </p:tgtEl>
                                        <p:attrNameLst>
                                          <p:attrName>style.visibility</p:attrName>
                                        </p:attrNameLst>
                                      </p:cBhvr>
                                      <p:to>
                                        <p:strVal val="visible"/>
                                      </p:to>
                                    </p:set>
                                    <p:animEffect transition="in" filter="fade">
                                      <p:cBhvr>
                                        <p:cTn id="322" dur="2000"/>
                                        <p:tgtEl>
                                          <p:spTgt spid="51"/>
                                        </p:tgtEl>
                                      </p:cBhvr>
                                    </p:animEffect>
                                  </p:childTnLst>
                                </p:cTn>
                              </p:par>
                            </p:childTnLst>
                          </p:cTn>
                        </p:par>
                      </p:childTnLst>
                    </p:cTn>
                  </p:par>
                  <p:par>
                    <p:cTn id="323" fill="hold">
                      <p:stCondLst>
                        <p:cond delay="indefinite"/>
                      </p:stCondLst>
                      <p:childTnLst>
                        <p:par>
                          <p:cTn id="324" fill="hold">
                            <p:stCondLst>
                              <p:cond delay="0"/>
                            </p:stCondLst>
                            <p:childTnLst>
                              <p:par>
                                <p:cTn id="325" presetID="1" presetClass="exit" presetSubtype="0" fill="hold" grpId="1" nodeType="clickEffect">
                                  <p:stCondLst>
                                    <p:cond delay="0"/>
                                  </p:stCondLst>
                                  <p:childTnLst>
                                    <p:set>
                                      <p:cBhvr>
                                        <p:cTn id="326" dur="1" fill="hold">
                                          <p:stCondLst>
                                            <p:cond delay="0"/>
                                          </p:stCondLst>
                                        </p:cTn>
                                        <p:tgtEl>
                                          <p:spTgt spid="143"/>
                                        </p:tgtEl>
                                        <p:attrNameLst>
                                          <p:attrName>style.visibility</p:attrName>
                                        </p:attrNameLst>
                                      </p:cBhvr>
                                      <p:to>
                                        <p:strVal val="hidden"/>
                                      </p:to>
                                    </p:set>
                                  </p:childTnLst>
                                </p:cTn>
                              </p:par>
                              <p:par>
                                <p:cTn id="327" presetID="1" presetClass="exit" presetSubtype="0" fill="hold" nodeType="withEffect">
                                  <p:stCondLst>
                                    <p:cond delay="0"/>
                                  </p:stCondLst>
                                  <p:childTnLst>
                                    <p:set>
                                      <p:cBhvr>
                                        <p:cTn id="328" dur="1" fill="hold">
                                          <p:stCondLst>
                                            <p:cond delay="0"/>
                                          </p:stCondLst>
                                        </p:cTn>
                                        <p:tgtEl>
                                          <p:spTgt spid="35"/>
                                        </p:tgtEl>
                                        <p:attrNameLst>
                                          <p:attrName>style.visibility</p:attrName>
                                        </p:attrNameLst>
                                      </p:cBhvr>
                                      <p:to>
                                        <p:strVal val="hidden"/>
                                      </p:to>
                                    </p:set>
                                  </p:childTnLst>
                                </p:cTn>
                              </p:par>
                              <p:par>
                                <p:cTn id="329" presetID="1" presetClass="exit" presetSubtype="0" fill="hold" grpId="1" nodeType="withEffect">
                                  <p:stCondLst>
                                    <p:cond delay="0"/>
                                  </p:stCondLst>
                                  <p:childTnLst>
                                    <p:set>
                                      <p:cBhvr>
                                        <p:cTn id="330" dur="1" fill="hold">
                                          <p:stCondLst>
                                            <p:cond delay="0"/>
                                          </p:stCondLst>
                                        </p:cTn>
                                        <p:tgtEl>
                                          <p:spTgt spid="160"/>
                                        </p:tgtEl>
                                        <p:attrNameLst>
                                          <p:attrName>style.visibility</p:attrName>
                                        </p:attrNameLst>
                                      </p:cBhvr>
                                      <p:to>
                                        <p:strVal val="hidden"/>
                                      </p:to>
                                    </p:set>
                                  </p:childTnLst>
                                </p:cTn>
                              </p:par>
                              <p:par>
                                <p:cTn id="331" presetID="1" presetClass="exit" presetSubtype="0" fill="hold" grpId="1" nodeType="withEffect">
                                  <p:stCondLst>
                                    <p:cond delay="0"/>
                                  </p:stCondLst>
                                  <p:childTnLst>
                                    <p:set>
                                      <p:cBhvr>
                                        <p:cTn id="332" dur="1" fill="hold">
                                          <p:stCondLst>
                                            <p:cond delay="0"/>
                                          </p:stCondLst>
                                        </p:cTn>
                                        <p:tgtEl>
                                          <p:spTgt spid="161"/>
                                        </p:tgtEl>
                                        <p:attrNameLst>
                                          <p:attrName>style.visibility</p:attrName>
                                        </p:attrNameLst>
                                      </p:cBhvr>
                                      <p:to>
                                        <p:strVal val="hidden"/>
                                      </p:to>
                                    </p:set>
                                  </p:childTnLst>
                                </p:cTn>
                              </p:par>
                              <p:par>
                                <p:cTn id="333" presetID="1" presetClass="exit" presetSubtype="0" fill="hold" nodeType="withEffect">
                                  <p:stCondLst>
                                    <p:cond delay="0"/>
                                  </p:stCondLst>
                                  <p:childTnLst>
                                    <p:set>
                                      <p:cBhvr>
                                        <p:cTn id="334" dur="1" fill="hold">
                                          <p:stCondLst>
                                            <p:cond delay="0"/>
                                          </p:stCondLst>
                                        </p:cTn>
                                        <p:tgtEl>
                                          <p:spTgt spid="36"/>
                                        </p:tgtEl>
                                        <p:attrNameLst>
                                          <p:attrName>style.visibility</p:attrName>
                                        </p:attrNameLst>
                                      </p:cBhvr>
                                      <p:to>
                                        <p:strVal val="hidden"/>
                                      </p:to>
                                    </p:set>
                                  </p:childTnLst>
                                </p:cTn>
                              </p:par>
                              <p:par>
                                <p:cTn id="335" presetID="1" presetClass="exit" presetSubtype="0" fill="hold" grpId="1" nodeType="withEffect">
                                  <p:stCondLst>
                                    <p:cond delay="0"/>
                                  </p:stCondLst>
                                  <p:childTnLst>
                                    <p:set>
                                      <p:cBhvr>
                                        <p:cTn id="336" dur="1" fill="hold">
                                          <p:stCondLst>
                                            <p:cond delay="0"/>
                                          </p:stCondLst>
                                        </p:cTn>
                                        <p:tgtEl>
                                          <p:spTgt spid="172"/>
                                        </p:tgtEl>
                                        <p:attrNameLst>
                                          <p:attrName>style.visibility</p:attrName>
                                        </p:attrNameLst>
                                      </p:cBhvr>
                                      <p:to>
                                        <p:strVal val="hidden"/>
                                      </p:to>
                                    </p:set>
                                  </p:childTnLst>
                                </p:cTn>
                              </p:par>
                              <p:par>
                                <p:cTn id="337" presetID="1" presetClass="exit" presetSubtype="0" fill="hold" grpId="1" nodeType="withEffect">
                                  <p:stCondLst>
                                    <p:cond delay="0"/>
                                  </p:stCondLst>
                                  <p:childTnLst>
                                    <p:set>
                                      <p:cBhvr>
                                        <p:cTn id="338" dur="1" fill="hold">
                                          <p:stCondLst>
                                            <p:cond delay="0"/>
                                          </p:stCondLst>
                                        </p:cTn>
                                        <p:tgtEl>
                                          <p:spTgt spid="173"/>
                                        </p:tgtEl>
                                        <p:attrNameLst>
                                          <p:attrName>style.visibility</p:attrName>
                                        </p:attrNameLst>
                                      </p:cBhvr>
                                      <p:to>
                                        <p:strVal val="hidden"/>
                                      </p:to>
                                    </p:set>
                                  </p:childTnLst>
                                </p:cTn>
                              </p:par>
                              <p:par>
                                <p:cTn id="339" presetID="1" presetClass="exit" presetSubtype="0" fill="hold" grpId="1" nodeType="withEffect">
                                  <p:stCondLst>
                                    <p:cond delay="0"/>
                                  </p:stCondLst>
                                  <p:childTnLst>
                                    <p:set>
                                      <p:cBhvr>
                                        <p:cTn id="340" dur="1" fill="hold">
                                          <p:stCondLst>
                                            <p:cond delay="0"/>
                                          </p:stCondLst>
                                        </p:cTn>
                                        <p:tgtEl>
                                          <p:spTgt spid="175"/>
                                        </p:tgtEl>
                                        <p:attrNameLst>
                                          <p:attrName>style.visibility</p:attrName>
                                        </p:attrNameLst>
                                      </p:cBhvr>
                                      <p:to>
                                        <p:strVal val="hidden"/>
                                      </p:to>
                                    </p:set>
                                  </p:childTnLst>
                                </p:cTn>
                              </p:par>
                              <p:par>
                                <p:cTn id="341" presetID="1" presetClass="exit" presetSubtype="0" fill="hold" grpId="1" nodeType="withEffect">
                                  <p:stCondLst>
                                    <p:cond delay="0"/>
                                  </p:stCondLst>
                                  <p:childTnLst>
                                    <p:set>
                                      <p:cBhvr>
                                        <p:cTn id="342" dur="1" fill="hold">
                                          <p:stCondLst>
                                            <p:cond delay="0"/>
                                          </p:stCondLst>
                                        </p:cTn>
                                        <p:tgtEl>
                                          <p:spTgt spid="176"/>
                                        </p:tgtEl>
                                        <p:attrNameLst>
                                          <p:attrName>style.visibility</p:attrName>
                                        </p:attrNameLst>
                                      </p:cBhvr>
                                      <p:to>
                                        <p:strVal val="hidden"/>
                                      </p:to>
                                    </p:set>
                                  </p:childTnLst>
                                </p:cTn>
                              </p:par>
                              <p:par>
                                <p:cTn id="343" presetID="1" presetClass="exit" presetSubtype="0" fill="hold" nodeType="withEffect">
                                  <p:stCondLst>
                                    <p:cond delay="0"/>
                                  </p:stCondLst>
                                  <p:childTnLst>
                                    <p:set>
                                      <p:cBhvr>
                                        <p:cTn id="344" dur="1" fill="hold">
                                          <p:stCondLst>
                                            <p:cond delay="0"/>
                                          </p:stCondLst>
                                        </p:cTn>
                                        <p:tgtEl>
                                          <p:spTgt spid="177"/>
                                        </p:tgtEl>
                                        <p:attrNameLst>
                                          <p:attrName>style.visibility</p:attrName>
                                        </p:attrNameLst>
                                      </p:cBhvr>
                                      <p:to>
                                        <p:strVal val="hidden"/>
                                      </p:to>
                                    </p:set>
                                  </p:childTnLst>
                                </p:cTn>
                              </p:par>
                              <p:par>
                                <p:cTn id="345" presetID="1" presetClass="exit" presetSubtype="0" fill="hold" nodeType="withEffect">
                                  <p:stCondLst>
                                    <p:cond delay="0"/>
                                  </p:stCondLst>
                                  <p:childTnLst>
                                    <p:set>
                                      <p:cBhvr>
                                        <p:cTn id="346" dur="1" fill="hold">
                                          <p:stCondLst>
                                            <p:cond delay="0"/>
                                          </p:stCondLst>
                                        </p:cTn>
                                        <p:tgtEl>
                                          <p:spTgt spid="178"/>
                                        </p:tgtEl>
                                        <p:attrNameLst>
                                          <p:attrName>style.visibility</p:attrName>
                                        </p:attrNameLst>
                                      </p:cBhvr>
                                      <p:to>
                                        <p:strVal val="hidden"/>
                                      </p:to>
                                    </p:set>
                                  </p:childTnLst>
                                </p:cTn>
                              </p:par>
                              <p:par>
                                <p:cTn id="347" presetID="1" presetClass="exit" presetSubtype="0" fill="hold" nodeType="withEffect">
                                  <p:stCondLst>
                                    <p:cond delay="0"/>
                                  </p:stCondLst>
                                  <p:childTnLst>
                                    <p:set>
                                      <p:cBhvr>
                                        <p:cTn id="348" dur="1" fill="hold">
                                          <p:stCondLst>
                                            <p:cond delay="0"/>
                                          </p:stCondLst>
                                        </p:cTn>
                                        <p:tgtEl>
                                          <p:spTgt spid="179"/>
                                        </p:tgtEl>
                                        <p:attrNameLst>
                                          <p:attrName>style.visibility</p:attrName>
                                        </p:attrNameLst>
                                      </p:cBhvr>
                                      <p:to>
                                        <p:strVal val="hidden"/>
                                      </p:to>
                                    </p:set>
                                  </p:childTnLst>
                                </p:cTn>
                              </p:par>
                              <p:par>
                                <p:cTn id="349" presetID="1" presetClass="exit" presetSubtype="0" fill="hold" grpId="1" nodeType="withEffect">
                                  <p:stCondLst>
                                    <p:cond delay="0"/>
                                  </p:stCondLst>
                                  <p:childTnLst>
                                    <p:set>
                                      <p:cBhvr>
                                        <p:cTn id="350" dur="1" fill="hold">
                                          <p:stCondLst>
                                            <p:cond delay="0"/>
                                          </p:stCondLst>
                                        </p:cTn>
                                        <p:tgtEl>
                                          <p:spTgt spid="180"/>
                                        </p:tgtEl>
                                        <p:attrNameLst>
                                          <p:attrName>style.visibility</p:attrName>
                                        </p:attrNameLst>
                                      </p:cBhvr>
                                      <p:to>
                                        <p:strVal val="hidden"/>
                                      </p:to>
                                    </p:set>
                                  </p:childTnLst>
                                </p:cTn>
                              </p:par>
                              <p:par>
                                <p:cTn id="351" presetID="1" presetClass="exit" presetSubtype="0" fill="hold" grpId="1" nodeType="withEffect">
                                  <p:stCondLst>
                                    <p:cond delay="0"/>
                                  </p:stCondLst>
                                  <p:childTnLst>
                                    <p:set>
                                      <p:cBhvr>
                                        <p:cTn id="352" dur="1" fill="hold">
                                          <p:stCondLst>
                                            <p:cond delay="0"/>
                                          </p:stCondLst>
                                        </p:cTn>
                                        <p:tgtEl>
                                          <p:spTgt spid="181"/>
                                        </p:tgtEl>
                                        <p:attrNameLst>
                                          <p:attrName>style.visibility</p:attrName>
                                        </p:attrNameLst>
                                      </p:cBhvr>
                                      <p:to>
                                        <p:strVal val="hidden"/>
                                      </p:to>
                                    </p:set>
                                  </p:childTnLst>
                                </p:cTn>
                              </p:par>
                              <p:par>
                                <p:cTn id="353" presetID="1" presetClass="exit" presetSubtype="0" fill="hold" nodeType="withEffect">
                                  <p:stCondLst>
                                    <p:cond delay="0"/>
                                  </p:stCondLst>
                                  <p:childTnLst>
                                    <p:set>
                                      <p:cBhvr>
                                        <p:cTn id="354" dur="1" fill="hold">
                                          <p:stCondLst>
                                            <p:cond delay="0"/>
                                          </p:stCondLst>
                                        </p:cTn>
                                        <p:tgtEl>
                                          <p:spTgt spid="49"/>
                                        </p:tgtEl>
                                        <p:attrNameLst>
                                          <p:attrName>style.visibility</p:attrName>
                                        </p:attrNameLst>
                                      </p:cBhvr>
                                      <p:to>
                                        <p:strVal val="hidden"/>
                                      </p:to>
                                    </p:set>
                                  </p:childTnLst>
                                </p:cTn>
                              </p:par>
                              <p:par>
                                <p:cTn id="355" presetID="1" presetClass="exit" presetSubtype="0" fill="hold" nodeType="withEffect">
                                  <p:stCondLst>
                                    <p:cond delay="0"/>
                                  </p:stCondLst>
                                  <p:childTnLst>
                                    <p:set>
                                      <p:cBhvr>
                                        <p:cTn id="356" dur="1" fill="hold">
                                          <p:stCondLst>
                                            <p:cond delay="0"/>
                                          </p:stCondLst>
                                        </p:cTn>
                                        <p:tgtEl>
                                          <p:spTgt spid="50"/>
                                        </p:tgtEl>
                                        <p:attrNameLst>
                                          <p:attrName>style.visibility</p:attrName>
                                        </p:attrNameLst>
                                      </p:cBhvr>
                                      <p:to>
                                        <p:strVal val="hidden"/>
                                      </p:to>
                                    </p:set>
                                  </p:childTnLst>
                                </p:cTn>
                              </p:par>
                              <p:par>
                                <p:cTn id="357" presetID="1" presetClass="exit" presetSubtype="0" fill="hold" nodeType="withEffect">
                                  <p:stCondLst>
                                    <p:cond delay="0"/>
                                  </p:stCondLst>
                                  <p:childTnLst>
                                    <p:set>
                                      <p:cBhvr>
                                        <p:cTn id="358" dur="1" fill="hold">
                                          <p:stCondLst>
                                            <p:cond delay="0"/>
                                          </p:stCondLst>
                                        </p:cTn>
                                        <p:tgtEl>
                                          <p:spTgt spid="51"/>
                                        </p:tgtEl>
                                        <p:attrNameLst>
                                          <p:attrName>style.visibility</p:attrName>
                                        </p:attrNameLst>
                                      </p:cBhvr>
                                      <p:to>
                                        <p:strVal val="hidden"/>
                                      </p:to>
                                    </p:set>
                                  </p:childTnLst>
                                </p:cTn>
                              </p:par>
                              <p:par>
                                <p:cTn id="359" presetID="1" presetClass="exit" presetSubtype="0" fill="hold" grpId="1" nodeType="withEffect">
                                  <p:stCondLst>
                                    <p:cond delay="0"/>
                                  </p:stCondLst>
                                  <p:childTnLst>
                                    <p:set>
                                      <p:cBhvr>
                                        <p:cTn id="360" dur="1" fill="hold">
                                          <p:stCondLst>
                                            <p:cond delay="0"/>
                                          </p:stCondLst>
                                        </p:cTn>
                                        <p:tgtEl>
                                          <p:spTgt spid="167"/>
                                        </p:tgtEl>
                                        <p:attrNameLst>
                                          <p:attrName>style.visibility</p:attrName>
                                        </p:attrNameLst>
                                      </p:cBhvr>
                                      <p:to>
                                        <p:strVal val="hidden"/>
                                      </p:to>
                                    </p:set>
                                  </p:childTnLst>
                                </p:cTn>
                              </p:par>
                            </p:childTnLst>
                          </p:cTn>
                        </p:par>
                        <p:par>
                          <p:cTn id="361" fill="hold">
                            <p:stCondLst>
                              <p:cond delay="0"/>
                            </p:stCondLst>
                            <p:childTnLst>
                              <p:par>
                                <p:cTn id="362" presetID="10" presetClass="entr" presetSubtype="0" fill="hold" grpId="0" nodeType="afterEffect">
                                  <p:stCondLst>
                                    <p:cond delay="400"/>
                                  </p:stCondLst>
                                  <p:childTnLst>
                                    <p:set>
                                      <p:cBhvr>
                                        <p:cTn id="363" dur="1" fill="hold">
                                          <p:stCondLst>
                                            <p:cond delay="0"/>
                                          </p:stCondLst>
                                        </p:cTn>
                                        <p:tgtEl>
                                          <p:spTgt spid="194"/>
                                        </p:tgtEl>
                                        <p:attrNameLst>
                                          <p:attrName>style.visibility</p:attrName>
                                        </p:attrNameLst>
                                      </p:cBhvr>
                                      <p:to>
                                        <p:strVal val="visible"/>
                                      </p:to>
                                    </p:set>
                                    <p:animEffect transition="in" filter="fade">
                                      <p:cBhvr>
                                        <p:cTn id="364" dur="2000"/>
                                        <p:tgtEl>
                                          <p:spTgt spid="194"/>
                                        </p:tgtEl>
                                      </p:cBhvr>
                                    </p:animEffect>
                                  </p:childTnLst>
                                </p:cTn>
                              </p:par>
                              <p:par>
                                <p:cTn id="365" presetID="10" presetClass="entr" presetSubtype="0" fill="hold" grpId="0" nodeType="withEffect">
                                  <p:stCondLst>
                                    <p:cond delay="400"/>
                                  </p:stCondLst>
                                  <p:childTnLst>
                                    <p:set>
                                      <p:cBhvr>
                                        <p:cTn id="366" dur="1" fill="hold">
                                          <p:stCondLst>
                                            <p:cond delay="0"/>
                                          </p:stCondLst>
                                        </p:cTn>
                                        <p:tgtEl>
                                          <p:spTgt spid="195"/>
                                        </p:tgtEl>
                                        <p:attrNameLst>
                                          <p:attrName>style.visibility</p:attrName>
                                        </p:attrNameLst>
                                      </p:cBhvr>
                                      <p:to>
                                        <p:strVal val="visible"/>
                                      </p:to>
                                    </p:set>
                                    <p:animEffect transition="in" filter="fade">
                                      <p:cBhvr>
                                        <p:cTn id="367" dur="2000"/>
                                        <p:tgtEl>
                                          <p:spTgt spid="195"/>
                                        </p:tgtEl>
                                      </p:cBhvr>
                                    </p:animEffect>
                                  </p:childTnLst>
                                </p:cTn>
                              </p:par>
                              <p:par>
                                <p:cTn id="368" presetID="10" presetClass="entr" presetSubtype="0" fill="hold" grpId="0" nodeType="withEffect">
                                  <p:stCondLst>
                                    <p:cond delay="400"/>
                                  </p:stCondLst>
                                  <p:childTnLst>
                                    <p:set>
                                      <p:cBhvr>
                                        <p:cTn id="369" dur="1" fill="hold">
                                          <p:stCondLst>
                                            <p:cond delay="0"/>
                                          </p:stCondLst>
                                        </p:cTn>
                                        <p:tgtEl>
                                          <p:spTgt spid="196"/>
                                        </p:tgtEl>
                                        <p:attrNameLst>
                                          <p:attrName>style.visibility</p:attrName>
                                        </p:attrNameLst>
                                      </p:cBhvr>
                                      <p:to>
                                        <p:strVal val="visible"/>
                                      </p:to>
                                    </p:set>
                                    <p:animEffect transition="in" filter="fade">
                                      <p:cBhvr>
                                        <p:cTn id="370"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7" grpId="0" animBg="1"/>
      <p:bldP spid="118" grpId="0" animBg="1"/>
      <p:bldP spid="119" grpId="0" animBg="1"/>
      <p:bldP spid="120" grpId="0" animBg="1"/>
      <p:bldP spid="143" grpId="0" animBg="1"/>
      <p:bldP spid="143" grpId="1" animBg="1"/>
      <p:bldP spid="160" grpId="0"/>
      <p:bldP spid="160" grpId="1"/>
      <p:bldP spid="161" grpId="0" animBg="1"/>
      <p:bldP spid="161" grpId="1" animBg="1"/>
      <p:bldP spid="167" grpId="0"/>
      <p:bldP spid="167" grpId="1"/>
      <p:bldP spid="172" grpId="0" animBg="1"/>
      <p:bldP spid="172" grpId="1" animBg="1"/>
      <p:bldP spid="173" grpId="0"/>
      <p:bldP spid="173" grpId="1"/>
      <p:bldP spid="175" grpId="0" animBg="1"/>
      <p:bldP spid="175" grpId="1" animBg="1"/>
      <p:bldP spid="176" grpId="0"/>
      <p:bldP spid="176" grpId="1"/>
      <p:bldP spid="180" grpId="0" animBg="1"/>
      <p:bldP spid="180" grpId="1" animBg="1"/>
      <p:bldP spid="181" grpId="0"/>
      <p:bldP spid="181" grpId="1"/>
      <p:bldP spid="194" grpId="0" animBg="1"/>
      <p:bldP spid="195" grpId="0"/>
      <p:bldP spid="19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Sam realized,</a:t>
            </a:r>
          </a:p>
          <a:p>
            <a:pPr lvl="1">
              <a:lnSpc>
                <a:spcPct val="140000"/>
              </a:lnSpc>
            </a:pPr>
            <a:r>
              <a:rPr lang="en-US" sz="1600" dirty="0" smtClean="0"/>
              <a:t>To create his favorite mix fruit juice he can use a </a:t>
            </a:r>
            <a:r>
              <a:rPr lang="en-US" sz="1600" i="1" dirty="0" smtClean="0">
                <a:solidFill>
                  <a:srgbClr val="0070C0"/>
                </a:solidFill>
              </a:rPr>
              <a:t>combiner</a:t>
            </a:r>
            <a:r>
              <a:rPr lang="en-US" sz="1600" dirty="0" smtClean="0"/>
              <a:t> after the reducers</a:t>
            </a:r>
          </a:p>
          <a:p>
            <a:pPr lvl="1">
              <a:lnSpc>
                <a:spcPct val="120000"/>
              </a:lnSpc>
              <a:spcBef>
                <a:spcPts val="1200"/>
              </a:spcBef>
            </a:pPr>
            <a:r>
              <a:rPr lang="en-US" sz="1600" dirty="0" smtClean="0"/>
              <a:t>If several &lt;key, value-list&gt; fall into the same group (based on the grouping/hashing algorithm) then use the blender (reducer) separately on each of them</a:t>
            </a:r>
          </a:p>
          <a:p>
            <a:pPr lvl="1">
              <a:lnSpc>
                <a:spcPct val="120000"/>
              </a:lnSpc>
              <a:spcBef>
                <a:spcPts val="1200"/>
              </a:spcBef>
            </a:pPr>
            <a:r>
              <a:rPr lang="en-US" sz="1600" dirty="0" smtClean="0"/>
              <a:t>The knife (</a:t>
            </a:r>
            <a:r>
              <a:rPr lang="en-US" sz="1600" dirty="0" err="1" smtClean="0"/>
              <a:t>mapper</a:t>
            </a:r>
            <a:r>
              <a:rPr lang="en-US" sz="1600" dirty="0" smtClean="0"/>
              <a:t>) and blender (reducer) should not contain residue after use – </a:t>
            </a:r>
            <a:r>
              <a:rPr lang="en-US" sz="1600" i="1" dirty="0" smtClean="0">
                <a:solidFill>
                  <a:srgbClr val="0070C0"/>
                </a:solidFill>
              </a:rPr>
              <a:t>Side Effect Free</a:t>
            </a:r>
          </a:p>
          <a:p>
            <a:pPr lvl="1">
              <a:lnSpc>
                <a:spcPct val="150000"/>
              </a:lnSpc>
              <a:spcBef>
                <a:spcPts val="1200"/>
              </a:spcBef>
            </a:pPr>
            <a:r>
              <a:rPr lang="en-US" sz="1600" dirty="0" smtClean="0"/>
              <a:t>In general reducer should be </a:t>
            </a:r>
            <a:r>
              <a:rPr lang="en-US" sz="1600" i="1" dirty="0" smtClean="0">
                <a:solidFill>
                  <a:srgbClr val="0070C0"/>
                </a:solidFill>
              </a:rPr>
              <a:t>associative </a:t>
            </a:r>
            <a:r>
              <a:rPr lang="en-US" sz="1600" dirty="0" smtClean="0"/>
              <a:t>and </a:t>
            </a:r>
            <a:r>
              <a:rPr lang="en-US" sz="1600" i="1" dirty="0" smtClean="0">
                <a:solidFill>
                  <a:srgbClr val="0070C0"/>
                </a:solidFill>
              </a:rPr>
              <a:t>commutative</a:t>
            </a:r>
          </a:p>
          <a:p>
            <a:r>
              <a:rPr lang="en-US" dirty="0" smtClean="0"/>
              <a:t>That’s All </a:t>
            </a:r>
            <a:r>
              <a:rPr lang="en-US" dirty="0" smtClean="0">
                <a:latin typeface="Comic Sans MS"/>
              </a:rPr>
              <a:t>─ </a:t>
            </a:r>
            <a:r>
              <a:rPr lang="en-US" sz="2400" dirty="0" smtClean="0">
                <a:latin typeface="Comic Sans MS"/>
              </a:rPr>
              <a:t>We think everybody can be Sam</a:t>
            </a:r>
            <a:r>
              <a:rPr lang="en-US" dirty="0" smtClean="0">
                <a:latin typeface="Comic Sans MS"/>
              </a:rPr>
              <a:t> </a:t>
            </a:r>
            <a:r>
              <a:rPr lang="en-US" dirty="0" smtClean="0">
                <a:sym typeface="Wingdings" pitchFamily="2" charset="2"/>
              </a:rPr>
              <a:t></a:t>
            </a:r>
            <a:endParaRPr lang="en-US" dirty="0" smtClean="0"/>
          </a:p>
        </p:txBody>
      </p:sp>
      <p:sp>
        <p:nvSpPr>
          <p:cNvPr id="3" name="Title 2"/>
          <p:cNvSpPr>
            <a:spLocks noGrp="1"/>
          </p:cNvSpPr>
          <p:nvPr>
            <p:ph type="title"/>
          </p:nvPr>
        </p:nvSpPr>
        <p:spPr/>
        <p:txBody>
          <a:bodyPr/>
          <a:lstStyle/>
          <a:p>
            <a:r>
              <a:rPr lang="en-US" dirty="0" smtClean="0"/>
              <a:t>Afterwards</a:t>
            </a:r>
            <a:endParaRPr lang="en-US" dirty="0"/>
          </a:p>
        </p:txBody>
      </p:sp>
    </p:spTree>
    <p:extLst>
      <p:ext uri="{BB962C8B-B14F-4D97-AF65-F5344CB8AC3E}">
        <p14:creationId xmlns:p14="http://schemas.microsoft.com/office/powerpoint/2010/main" val="74887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10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10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0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1000"/>
                                        <p:tgtEl>
                                          <p:spTgt spid="2">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1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0"/>
            <a:ext cx="8229600" cy="1143000"/>
          </a:xfrm>
        </p:spPr>
        <p:txBody>
          <a:bodyPr/>
          <a:lstStyle/>
          <a:p>
            <a:r>
              <a:rPr lang="en-US" b="1" dirty="0" smtClean="0">
                <a:solidFill>
                  <a:srgbClr val="002060"/>
                </a:solidFill>
              </a:rPr>
              <a:t>MapReduce</a:t>
            </a:r>
            <a:endParaRPr lang="en-US" b="1" dirty="0">
              <a:solidFill>
                <a:srgbClr val="002060"/>
              </a:solidFill>
            </a:endParaRPr>
          </a:p>
        </p:txBody>
      </p:sp>
      <p:sp>
        <p:nvSpPr>
          <p:cNvPr id="5" name="Content Placeholder 2"/>
          <p:cNvSpPr>
            <a:spLocks noGrp="1"/>
          </p:cNvSpPr>
          <p:nvPr>
            <p:ph idx="1"/>
          </p:nvPr>
        </p:nvSpPr>
        <p:spPr>
          <a:xfrm>
            <a:off x="338087" y="3733800"/>
            <a:ext cx="8077200" cy="2438400"/>
          </a:xfrm>
        </p:spPr>
        <p:txBody>
          <a:bodyPr>
            <a:normAutofit fontScale="77500" lnSpcReduction="20000"/>
          </a:bodyPr>
          <a:lstStyle/>
          <a:p>
            <a:r>
              <a:rPr lang="en-US" dirty="0" smtClean="0">
                <a:solidFill>
                  <a:srgbClr val="002060"/>
                </a:solidFill>
              </a:rPr>
              <a:t>Implementations support:</a:t>
            </a:r>
          </a:p>
          <a:p>
            <a:pPr lvl="1"/>
            <a:r>
              <a:rPr lang="en-US" dirty="0" smtClean="0">
                <a:solidFill>
                  <a:srgbClr val="002060"/>
                </a:solidFill>
              </a:rPr>
              <a:t>Splitting of data</a:t>
            </a:r>
          </a:p>
          <a:p>
            <a:pPr lvl="1"/>
            <a:r>
              <a:rPr lang="en-US" dirty="0" smtClean="0">
                <a:solidFill>
                  <a:srgbClr val="002060"/>
                </a:solidFill>
              </a:rPr>
              <a:t>Passing the output of map functions to reduce functions</a:t>
            </a:r>
          </a:p>
          <a:p>
            <a:pPr lvl="1"/>
            <a:r>
              <a:rPr lang="en-US" dirty="0" smtClean="0">
                <a:solidFill>
                  <a:srgbClr val="002060"/>
                </a:solidFill>
              </a:rPr>
              <a:t>Sorting the inputs to the reduce function based on the intermediate keys</a:t>
            </a:r>
          </a:p>
          <a:p>
            <a:pPr lvl="1"/>
            <a:r>
              <a:rPr lang="en-US" dirty="0" smtClean="0">
                <a:solidFill>
                  <a:srgbClr val="002060"/>
                </a:solidFill>
              </a:rPr>
              <a:t>Quality of service</a:t>
            </a:r>
          </a:p>
          <a:p>
            <a:r>
              <a:rPr lang="en-US" dirty="0" smtClean="0">
                <a:solidFill>
                  <a:srgbClr val="002060"/>
                </a:solidFill>
              </a:rPr>
              <a:t>We will cover Hadoop and Twister in Summer School</a:t>
            </a:r>
          </a:p>
          <a:p>
            <a:endParaRPr lang="en-US" dirty="0"/>
          </a:p>
        </p:txBody>
      </p:sp>
      <p:grpSp>
        <p:nvGrpSpPr>
          <p:cNvPr id="2" name="Group 5"/>
          <p:cNvGrpSpPr/>
          <p:nvPr/>
        </p:nvGrpSpPr>
        <p:grpSpPr>
          <a:xfrm>
            <a:off x="642887" y="1068813"/>
            <a:ext cx="7848600" cy="2590800"/>
            <a:chOff x="685800" y="1447800"/>
            <a:chExt cx="7848600" cy="2590800"/>
          </a:xfrm>
        </p:grpSpPr>
        <p:sp>
          <p:nvSpPr>
            <p:cNvPr id="7" name="AutoShape 9"/>
            <p:cNvSpPr>
              <a:spLocks noChangeArrowheads="1"/>
            </p:cNvSpPr>
            <p:nvPr/>
          </p:nvSpPr>
          <p:spPr bwMode="auto">
            <a:xfrm>
              <a:off x="685800" y="1447800"/>
              <a:ext cx="7848600" cy="2590800"/>
            </a:xfrm>
            <a:prstGeom prst="roundRect">
              <a:avLst>
                <a:gd name="adj" fmla="val 7556"/>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8" name="Oval 10"/>
            <p:cNvSpPr>
              <a:spLocks noChangeArrowheads="1"/>
            </p:cNvSpPr>
            <p:nvPr/>
          </p:nvSpPr>
          <p:spPr bwMode="auto">
            <a:xfrm>
              <a:off x="4345907"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Oval 11"/>
            <p:cNvSpPr>
              <a:spLocks noChangeArrowheads="1"/>
            </p:cNvSpPr>
            <p:nvPr/>
          </p:nvSpPr>
          <p:spPr bwMode="auto">
            <a:xfrm>
              <a:off x="4960269"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Oval 12"/>
            <p:cNvSpPr>
              <a:spLocks noChangeArrowheads="1"/>
            </p:cNvSpPr>
            <p:nvPr/>
          </p:nvSpPr>
          <p:spPr bwMode="auto">
            <a:xfrm>
              <a:off x="400746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Oval 13"/>
            <p:cNvSpPr>
              <a:spLocks noChangeArrowheads="1"/>
            </p:cNvSpPr>
            <p:nvPr/>
          </p:nvSpPr>
          <p:spPr bwMode="auto">
            <a:xfrm>
              <a:off x="5619900"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Oval 14"/>
            <p:cNvSpPr>
              <a:spLocks noChangeArrowheads="1"/>
            </p:cNvSpPr>
            <p:nvPr/>
          </p:nvSpPr>
          <p:spPr bwMode="auto">
            <a:xfrm>
              <a:off x="4615364"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15"/>
            <p:cNvGrpSpPr>
              <a:grpSpLocks/>
            </p:cNvGrpSpPr>
            <p:nvPr/>
          </p:nvGrpSpPr>
          <p:grpSpPr bwMode="auto">
            <a:xfrm>
              <a:off x="990600" y="2362200"/>
              <a:ext cx="2590383" cy="304513"/>
              <a:chOff x="1453" y="5453"/>
              <a:chExt cx="3605" cy="353"/>
            </a:xfrm>
          </p:grpSpPr>
          <p:sp>
            <p:nvSpPr>
              <p:cNvPr id="52" name="Text Box 16"/>
              <p:cNvSpPr txBox="1">
                <a:spLocks noChangeArrowheads="1"/>
              </p:cNvSpPr>
              <p:nvPr/>
            </p:nvSpPr>
            <p:spPr bwMode="auto">
              <a:xfrm>
                <a:off x="1453" y="5453"/>
                <a:ext cx="2863"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smtClean="0">
                    <a:cs typeface="Courier New" pitchFamily="49" charset="0"/>
                  </a:rPr>
                  <a:t>Map(Key, Value)  </a:t>
                </a:r>
              </a:p>
            </p:txBody>
          </p:sp>
          <p:cxnSp>
            <p:nvCxnSpPr>
              <p:cNvPr id="53"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sp>
          <p:nvSpPr>
            <p:cNvPr id="14" name="Oval 18"/>
            <p:cNvSpPr>
              <a:spLocks noChangeArrowheads="1"/>
            </p:cNvSpPr>
            <p:nvPr/>
          </p:nvSpPr>
          <p:spPr bwMode="auto">
            <a:xfrm>
              <a:off x="5943249"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19"/>
            <p:cNvSpPr>
              <a:spLocks noChangeArrowheads="1"/>
            </p:cNvSpPr>
            <p:nvPr/>
          </p:nvSpPr>
          <p:spPr bwMode="auto">
            <a:xfrm>
              <a:off x="526852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16" name="AutoShape 20"/>
            <p:cNvCxnSpPr>
              <a:cxnSpLocks noChangeShapeType="1"/>
            </p:cNvCxnSpPr>
            <p:nvPr/>
          </p:nvCxnSpPr>
          <p:spPr bwMode="auto">
            <a:xfrm>
              <a:off x="4464468" y="2874695"/>
              <a:ext cx="0" cy="161674"/>
            </a:xfrm>
            <a:prstGeom prst="straightConnector1">
              <a:avLst/>
            </a:prstGeom>
            <a:noFill/>
            <a:ln w="9525">
              <a:solidFill>
                <a:srgbClr val="000000"/>
              </a:solidFill>
              <a:round/>
              <a:headEnd/>
              <a:tailEnd type="triangle" w="med" len="med"/>
            </a:ln>
          </p:spPr>
        </p:cxnSp>
        <p:cxnSp>
          <p:nvCxnSpPr>
            <p:cNvPr id="17" name="AutoShape 21"/>
            <p:cNvCxnSpPr>
              <a:cxnSpLocks noChangeShapeType="1"/>
            </p:cNvCxnSpPr>
            <p:nvPr/>
          </p:nvCxnSpPr>
          <p:spPr bwMode="auto">
            <a:xfrm>
              <a:off x="5096076" y="2874695"/>
              <a:ext cx="0" cy="161674"/>
            </a:xfrm>
            <a:prstGeom prst="straightConnector1">
              <a:avLst/>
            </a:prstGeom>
            <a:noFill/>
            <a:ln w="9525">
              <a:solidFill>
                <a:srgbClr val="000000"/>
              </a:solidFill>
              <a:round/>
              <a:headEnd/>
              <a:tailEnd type="triangle" w="med" len="med"/>
            </a:ln>
          </p:spPr>
        </p:cxnSp>
        <p:cxnSp>
          <p:nvCxnSpPr>
            <p:cNvPr id="18" name="AutoShape 22"/>
            <p:cNvCxnSpPr>
              <a:cxnSpLocks noChangeShapeType="1"/>
            </p:cNvCxnSpPr>
            <p:nvPr/>
          </p:nvCxnSpPr>
          <p:spPr bwMode="auto">
            <a:xfrm>
              <a:off x="5731995" y="2874695"/>
              <a:ext cx="0" cy="161674"/>
            </a:xfrm>
            <a:prstGeom prst="straightConnector1">
              <a:avLst/>
            </a:prstGeom>
            <a:noFill/>
            <a:ln w="9525">
              <a:solidFill>
                <a:srgbClr val="000000"/>
              </a:solidFill>
              <a:round/>
              <a:headEnd/>
              <a:tailEnd type="triangle" w="med" len="med"/>
            </a:ln>
          </p:spPr>
        </p:cxnSp>
        <p:cxnSp>
          <p:nvCxnSpPr>
            <p:cNvPr id="19" name="AutoShape 23"/>
            <p:cNvCxnSpPr>
              <a:cxnSpLocks noChangeShapeType="1"/>
            </p:cNvCxnSpPr>
            <p:nvPr/>
          </p:nvCxnSpPr>
          <p:spPr bwMode="auto">
            <a:xfrm>
              <a:off x="4190699" y="2605238"/>
              <a:ext cx="273769" cy="269457"/>
            </a:xfrm>
            <a:prstGeom prst="straightConnector1">
              <a:avLst/>
            </a:prstGeom>
            <a:noFill/>
            <a:ln w="9525">
              <a:solidFill>
                <a:srgbClr val="000000"/>
              </a:solidFill>
              <a:round/>
              <a:headEnd/>
              <a:tailEnd/>
            </a:ln>
          </p:spPr>
        </p:cxnSp>
        <p:cxnSp>
          <p:nvCxnSpPr>
            <p:cNvPr id="20" name="AutoShape 24"/>
            <p:cNvCxnSpPr>
              <a:cxnSpLocks noChangeShapeType="1"/>
            </p:cNvCxnSpPr>
            <p:nvPr/>
          </p:nvCxnSpPr>
          <p:spPr bwMode="auto">
            <a:xfrm flipH="1">
              <a:off x="4464468" y="2605238"/>
              <a:ext cx="269457" cy="269457"/>
            </a:xfrm>
            <a:prstGeom prst="straightConnector1">
              <a:avLst/>
            </a:prstGeom>
            <a:noFill/>
            <a:ln w="9525">
              <a:solidFill>
                <a:srgbClr val="000000"/>
              </a:solidFill>
              <a:round/>
              <a:headEnd/>
              <a:tailEnd/>
            </a:ln>
          </p:spPr>
        </p:cxnSp>
        <p:cxnSp>
          <p:nvCxnSpPr>
            <p:cNvPr id="21" name="AutoShape 25"/>
            <p:cNvCxnSpPr>
              <a:cxnSpLocks noChangeShapeType="1"/>
            </p:cNvCxnSpPr>
            <p:nvPr/>
          </p:nvCxnSpPr>
          <p:spPr bwMode="auto">
            <a:xfrm flipH="1">
              <a:off x="4464468" y="2605238"/>
              <a:ext cx="901065" cy="269457"/>
            </a:xfrm>
            <a:prstGeom prst="straightConnector1">
              <a:avLst/>
            </a:prstGeom>
            <a:noFill/>
            <a:ln w="9525">
              <a:solidFill>
                <a:srgbClr val="000000"/>
              </a:solidFill>
              <a:round/>
              <a:headEnd/>
              <a:tailEnd/>
            </a:ln>
          </p:spPr>
        </p:cxnSp>
        <p:cxnSp>
          <p:nvCxnSpPr>
            <p:cNvPr id="22" name="AutoShape 26"/>
            <p:cNvCxnSpPr>
              <a:cxnSpLocks noChangeShapeType="1"/>
            </p:cNvCxnSpPr>
            <p:nvPr/>
          </p:nvCxnSpPr>
          <p:spPr bwMode="auto">
            <a:xfrm flipH="1">
              <a:off x="4464468" y="2605238"/>
              <a:ext cx="1595187" cy="269457"/>
            </a:xfrm>
            <a:prstGeom prst="straightConnector1">
              <a:avLst/>
            </a:prstGeom>
            <a:noFill/>
            <a:ln w="9525">
              <a:solidFill>
                <a:srgbClr val="000000"/>
              </a:solidFill>
              <a:round/>
              <a:headEnd/>
              <a:tailEnd/>
            </a:ln>
          </p:spPr>
        </p:cxnSp>
        <p:cxnSp>
          <p:nvCxnSpPr>
            <p:cNvPr id="23" name="AutoShape 27"/>
            <p:cNvCxnSpPr>
              <a:cxnSpLocks noChangeShapeType="1"/>
            </p:cNvCxnSpPr>
            <p:nvPr/>
          </p:nvCxnSpPr>
          <p:spPr bwMode="auto">
            <a:xfrm>
              <a:off x="4190699" y="2605238"/>
              <a:ext cx="905376" cy="269457"/>
            </a:xfrm>
            <a:prstGeom prst="straightConnector1">
              <a:avLst/>
            </a:prstGeom>
            <a:noFill/>
            <a:ln w="9525">
              <a:solidFill>
                <a:srgbClr val="000000"/>
              </a:solidFill>
              <a:round/>
              <a:headEnd/>
              <a:tailEnd/>
            </a:ln>
          </p:spPr>
        </p:cxnSp>
        <p:cxnSp>
          <p:nvCxnSpPr>
            <p:cNvPr id="24" name="AutoShape 28"/>
            <p:cNvCxnSpPr>
              <a:cxnSpLocks noChangeShapeType="1"/>
            </p:cNvCxnSpPr>
            <p:nvPr/>
          </p:nvCxnSpPr>
          <p:spPr bwMode="auto">
            <a:xfrm>
              <a:off x="4733925" y="2605238"/>
              <a:ext cx="362151" cy="269457"/>
            </a:xfrm>
            <a:prstGeom prst="straightConnector1">
              <a:avLst/>
            </a:prstGeom>
            <a:noFill/>
            <a:ln w="9525">
              <a:solidFill>
                <a:srgbClr val="000000"/>
              </a:solidFill>
              <a:round/>
              <a:headEnd/>
              <a:tailEnd/>
            </a:ln>
          </p:spPr>
        </p:cxnSp>
        <p:cxnSp>
          <p:nvCxnSpPr>
            <p:cNvPr id="25" name="AutoShape 29"/>
            <p:cNvCxnSpPr>
              <a:cxnSpLocks noChangeShapeType="1"/>
            </p:cNvCxnSpPr>
            <p:nvPr/>
          </p:nvCxnSpPr>
          <p:spPr bwMode="auto">
            <a:xfrm flipH="1">
              <a:off x="5096076" y="2605238"/>
              <a:ext cx="269457" cy="269457"/>
            </a:xfrm>
            <a:prstGeom prst="straightConnector1">
              <a:avLst/>
            </a:prstGeom>
            <a:noFill/>
            <a:ln w="9525">
              <a:solidFill>
                <a:srgbClr val="000000"/>
              </a:solidFill>
              <a:round/>
              <a:headEnd/>
              <a:tailEnd/>
            </a:ln>
          </p:spPr>
        </p:cxnSp>
        <p:cxnSp>
          <p:nvCxnSpPr>
            <p:cNvPr id="26" name="AutoShape 30"/>
            <p:cNvCxnSpPr>
              <a:cxnSpLocks noChangeShapeType="1"/>
            </p:cNvCxnSpPr>
            <p:nvPr/>
          </p:nvCxnSpPr>
          <p:spPr bwMode="auto">
            <a:xfrm flipH="1">
              <a:off x="5096076" y="2605238"/>
              <a:ext cx="905376" cy="269457"/>
            </a:xfrm>
            <a:prstGeom prst="straightConnector1">
              <a:avLst/>
            </a:prstGeom>
            <a:noFill/>
            <a:ln w="9525">
              <a:solidFill>
                <a:srgbClr val="000000"/>
              </a:solidFill>
              <a:round/>
              <a:headEnd/>
              <a:tailEnd/>
            </a:ln>
          </p:spPr>
        </p:cxnSp>
        <p:cxnSp>
          <p:nvCxnSpPr>
            <p:cNvPr id="27" name="AutoShape 31"/>
            <p:cNvCxnSpPr>
              <a:cxnSpLocks noChangeShapeType="1"/>
            </p:cNvCxnSpPr>
            <p:nvPr/>
          </p:nvCxnSpPr>
          <p:spPr bwMode="auto">
            <a:xfrm>
              <a:off x="4190699" y="2605238"/>
              <a:ext cx="1541295" cy="269457"/>
            </a:xfrm>
            <a:prstGeom prst="straightConnector1">
              <a:avLst/>
            </a:prstGeom>
            <a:noFill/>
            <a:ln w="9525">
              <a:solidFill>
                <a:srgbClr val="000000"/>
              </a:solidFill>
              <a:round/>
              <a:headEnd/>
              <a:tailEnd/>
            </a:ln>
          </p:spPr>
        </p:cxnSp>
        <p:cxnSp>
          <p:nvCxnSpPr>
            <p:cNvPr id="28" name="AutoShape 32"/>
            <p:cNvCxnSpPr>
              <a:cxnSpLocks noChangeShapeType="1"/>
            </p:cNvCxnSpPr>
            <p:nvPr/>
          </p:nvCxnSpPr>
          <p:spPr bwMode="auto">
            <a:xfrm>
              <a:off x="4733925" y="2605238"/>
              <a:ext cx="998070" cy="269457"/>
            </a:xfrm>
            <a:prstGeom prst="straightConnector1">
              <a:avLst/>
            </a:prstGeom>
            <a:noFill/>
            <a:ln w="9525">
              <a:solidFill>
                <a:srgbClr val="000000"/>
              </a:solidFill>
              <a:round/>
              <a:headEnd/>
              <a:tailEnd/>
            </a:ln>
          </p:spPr>
        </p:cxnSp>
        <p:cxnSp>
          <p:nvCxnSpPr>
            <p:cNvPr id="29" name="AutoShape 33"/>
            <p:cNvCxnSpPr>
              <a:cxnSpLocks noChangeShapeType="1"/>
            </p:cNvCxnSpPr>
            <p:nvPr/>
          </p:nvCxnSpPr>
          <p:spPr bwMode="auto">
            <a:xfrm>
              <a:off x="5365533" y="2605238"/>
              <a:ext cx="366462" cy="269457"/>
            </a:xfrm>
            <a:prstGeom prst="straightConnector1">
              <a:avLst/>
            </a:prstGeom>
            <a:noFill/>
            <a:ln w="9525">
              <a:solidFill>
                <a:srgbClr val="000000"/>
              </a:solidFill>
              <a:round/>
              <a:headEnd/>
              <a:tailEnd/>
            </a:ln>
          </p:spPr>
        </p:cxnSp>
        <p:cxnSp>
          <p:nvCxnSpPr>
            <p:cNvPr id="30" name="AutoShape 34"/>
            <p:cNvCxnSpPr>
              <a:cxnSpLocks noChangeShapeType="1"/>
            </p:cNvCxnSpPr>
            <p:nvPr/>
          </p:nvCxnSpPr>
          <p:spPr bwMode="auto">
            <a:xfrm flipH="1">
              <a:off x="5731995" y="2605238"/>
              <a:ext cx="327660" cy="269457"/>
            </a:xfrm>
            <a:prstGeom prst="straightConnector1">
              <a:avLst/>
            </a:prstGeom>
            <a:noFill/>
            <a:ln w="9525">
              <a:solidFill>
                <a:srgbClr val="000000"/>
              </a:solidFill>
              <a:round/>
              <a:headEnd/>
              <a:tailEnd/>
            </a:ln>
          </p:spPr>
        </p:cxnSp>
        <p:cxnSp>
          <p:nvCxnSpPr>
            <p:cNvPr id="31" name="AutoShape 35"/>
            <p:cNvCxnSpPr>
              <a:cxnSpLocks noChangeShapeType="1"/>
            </p:cNvCxnSpPr>
            <p:nvPr/>
          </p:nvCxnSpPr>
          <p:spPr bwMode="auto">
            <a:xfrm>
              <a:off x="4119563" y="2055545"/>
              <a:ext cx="0" cy="269457"/>
            </a:xfrm>
            <a:prstGeom prst="straightConnector1">
              <a:avLst/>
            </a:prstGeom>
            <a:noFill/>
            <a:ln w="9525">
              <a:solidFill>
                <a:srgbClr val="000000"/>
              </a:solidFill>
              <a:round/>
              <a:headEnd/>
              <a:tailEnd type="triangle" w="med" len="med"/>
            </a:ln>
          </p:spPr>
        </p:cxnSp>
        <p:cxnSp>
          <p:nvCxnSpPr>
            <p:cNvPr id="32" name="AutoShape 36"/>
            <p:cNvCxnSpPr>
              <a:cxnSpLocks noChangeShapeType="1"/>
            </p:cNvCxnSpPr>
            <p:nvPr/>
          </p:nvCxnSpPr>
          <p:spPr bwMode="auto">
            <a:xfrm>
              <a:off x="4733925" y="2055545"/>
              <a:ext cx="0" cy="269457"/>
            </a:xfrm>
            <a:prstGeom prst="straightConnector1">
              <a:avLst/>
            </a:prstGeom>
            <a:noFill/>
            <a:ln w="9525">
              <a:solidFill>
                <a:srgbClr val="000000"/>
              </a:solidFill>
              <a:round/>
              <a:headEnd/>
              <a:tailEnd type="triangle" w="med" len="med"/>
            </a:ln>
          </p:spPr>
        </p:cxnSp>
        <p:cxnSp>
          <p:nvCxnSpPr>
            <p:cNvPr id="33" name="AutoShape 37"/>
            <p:cNvCxnSpPr>
              <a:cxnSpLocks noChangeShapeType="1"/>
            </p:cNvCxnSpPr>
            <p:nvPr/>
          </p:nvCxnSpPr>
          <p:spPr bwMode="auto">
            <a:xfrm>
              <a:off x="5365533" y="2044767"/>
              <a:ext cx="0" cy="269457"/>
            </a:xfrm>
            <a:prstGeom prst="straightConnector1">
              <a:avLst/>
            </a:prstGeom>
            <a:noFill/>
            <a:ln w="9525">
              <a:solidFill>
                <a:srgbClr val="000000"/>
              </a:solidFill>
              <a:round/>
              <a:headEnd/>
              <a:tailEnd type="triangle" w="med" len="med"/>
            </a:ln>
          </p:spPr>
        </p:cxnSp>
        <p:cxnSp>
          <p:nvCxnSpPr>
            <p:cNvPr id="34" name="AutoShape 38"/>
            <p:cNvCxnSpPr>
              <a:cxnSpLocks noChangeShapeType="1"/>
            </p:cNvCxnSpPr>
            <p:nvPr/>
          </p:nvCxnSpPr>
          <p:spPr bwMode="auto">
            <a:xfrm>
              <a:off x="6059655" y="2044767"/>
              <a:ext cx="0" cy="269457"/>
            </a:xfrm>
            <a:prstGeom prst="straightConnector1">
              <a:avLst/>
            </a:prstGeom>
            <a:noFill/>
            <a:ln w="9525">
              <a:solidFill>
                <a:srgbClr val="000000"/>
              </a:solidFill>
              <a:round/>
              <a:headEnd/>
              <a:tailEnd type="triangle" w="med" len="med"/>
            </a:ln>
          </p:spPr>
        </p:cxnSp>
        <p:cxnSp>
          <p:nvCxnSpPr>
            <p:cNvPr id="35" name="AutoShape 73"/>
            <p:cNvCxnSpPr>
              <a:cxnSpLocks noChangeShapeType="1"/>
            </p:cNvCxnSpPr>
            <p:nvPr/>
          </p:nvCxnSpPr>
          <p:spPr bwMode="auto">
            <a:xfrm>
              <a:off x="4464468" y="3316605"/>
              <a:ext cx="0" cy="237122"/>
            </a:xfrm>
            <a:prstGeom prst="straightConnector1">
              <a:avLst/>
            </a:prstGeom>
            <a:noFill/>
            <a:ln w="9525">
              <a:solidFill>
                <a:srgbClr val="000000"/>
              </a:solidFill>
              <a:round/>
              <a:headEnd/>
              <a:tailEnd type="triangle" w="med" len="med"/>
            </a:ln>
          </p:spPr>
        </p:cxnSp>
        <p:cxnSp>
          <p:nvCxnSpPr>
            <p:cNvPr id="36" name="AutoShape 74"/>
            <p:cNvCxnSpPr>
              <a:cxnSpLocks noChangeShapeType="1"/>
            </p:cNvCxnSpPr>
            <p:nvPr/>
          </p:nvCxnSpPr>
          <p:spPr bwMode="auto">
            <a:xfrm>
              <a:off x="5080986" y="3316605"/>
              <a:ext cx="0" cy="237122"/>
            </a:xfrm>
            <a:prstGeom prst="straightConnector1">
              <a:avLst/>
            </a:prstGeom>
            <a:noFill/>
            <a:ln w="9525">
              <a:solidFill>
                <a:srgbClr val="000000"/>
              </a:solidFill>
              <a:round/>
              <a:headEnd/>
              <a:tailEnd type="triangle" w="med" len="med"/>
            </a:ln>
          </p:spPr>
        </p:cxnSp>
        <p:cxnSp>
          <p:nvCxnSpPr>
            <p:cNvPr id="37" name="AutoShape 75"/>
            <p:cNvCxnSpPr>
              <a:cxnSpLocks noChangeShapeType="1"/>
            </p:cNvCxnSpPr>
            <p:nvPr/>
          </p:nvCxnSpPr>
          <p:spPr bwMode="auto">
            <a:xfrm>
              <a:off x="5731995" y="3316605"/>
              <a:ext cx="0" cy="237122"/>
            </a:xfrm>
            <a:prstGeom prst="straightConnector1">
              <a:avLst/>
            </a:prstGeom>
            <a:noFill/>
            <a:ln w="9525">
              <a:solidFill>
                <a:srgbClr val="000000"/>
              </a:solidFill>
              <a:round/>
              <a:headEnd/>
              <a:tailEnd type="triangle" w="med" len="med"/>
            </a:ln>
          </p:spPr>
        </p:cxnSp>
        <p:grpSp>
          <p:nvGrpSpPr>
            <p:cNvPr id="6" name="Group 15"/>
            <p:cNvGrpSpPr>
              <a:grpSpLocks/>
            </p:cNvGrpSpPr>
            <p:nvPr/>
          </p:nvGrpSpPr>
          <p:grpSpPr bwMode="auto">
            <a:xfrm>
              <a:off x="990600" y="3048000"/>
              <a:ext cx="3275883" cy="304513"/>
              <a:chOff x="499" y="5453"/>
              <a:chExt cx="4559" cy="353"/>
            </a:xfrm>
          </p:grpSpPr>
          <p:sp>
            <p:nvSpPr>
              <p:cNvPr id="50" name="Text Box 16"/>
              <p:cNvSpPr txBox="1">
                <a:spLocks noChangeArrowheads="1"/>
              </p:cNvSpPr>
              <p:nvPr/>
            </p:nvSpPr>
            <p:spPr bwMode="auto">
              <a:xfrm>
                <a:off x="499" y="5453"/>
                <a:ext cx="3817"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smtClean="0">
                    <a:cs typeface="Courier New" pitchFamily="49" charset="0"/>
                  </a:rPr>
                  <a:t>Reduce(Key, List&lt;Value&gt;)  </a:t>
                </a:r>
              </a:p>
            </p:txBody>
          </p:sp>
          <p:cxnSp>
            <p:nvCxnSpPr>
              <p:cNvPr id="51"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grpSp>
          <p:nvGrpSpPr>
            <p:cNvPr id="13" name="Group 188"/>
            <p:cNvGrpSpPr/>
            <p:nvPr/>
          </p:nvGrpSpPr>
          <p:grpSpPr>
            <a:xfrm>
              <a:off x="3810000" y="1600200"/>
              <a:ext cx="2590800" cy="381000"/>
              <a:chOff x="5181600" y="1600200"/>
              <a:chExt cx="2590800" cy="381000"/>
            </a:xfrm>
          </p:grpSpPr>
          <p:sp>
            <p:nvSpPr>
              <p:cNvPr id="45" name="Rectangle 44"/>
              <p:cNvSpPr/>
              <p:nvPr/>
            </p:nvSpPr>
            <p:spPr>
              <a:xfrm>
                <a:off x="5181600" y="1600200"/>
                <a:ext cx="25908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cxnSp>
            <p:nvCxnSpPr>
              <p:cNvPr id="46" name="Straight Connector 45"/>
              <p:cNvCxnSpPr/>
              <p:nvPr/>
            </p:nvCxnSpPr>
            <p:spPr>
              <a:xfrm rot="5400000">
                <a:off x="52959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6007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2771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 Box 82"/>
              <p:cNvSpPr txBox="1">
                <a:spLocks noChangeArrowheads="1"/>
              </p:cNvSpPr>
              <p:nvPr/>
            </p:nvSpPr>
            <p:spPr bwMode="auto">
              <a:xfrm>
                <a:off x="5791200" y="1600200"/>
                <a:ext cx="1600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600" b="1" dirty="0" smtClean="0">
                    <a:latin typeface="Cambria" pitchFamily="18" charset="0"/>
                    <a:cs typeface="Arial" pitchFamily="34" charset="0"/>
                  </a:rPr>
                  <a:t>Data Partitions</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grpSp>
        <p:sp>
          <p:nvSpPr>
            <p:cNvPr id="40" name="Rectangle 39"/>
            <p:cNvSpPr/>
            <p:nvPr/>
          </p:nvSpPr>
          <p:spPr>
            <a:xfrm>
              <a:off x="43434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1" name="Rectangle 40"/>
            <p:cNvSpPr/>
            <p:nvPr/>
          </p:nvSpPr>
          <p:spPr>
            <a:xfrm>
              <a:off x="49530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2" name="Rectangle 41"/>
            <p:cNvSpPr/>
            <p:nvPr/>
          </p:nvSpPr>
          <p:spPr>
            <a:xfrm>
              <a:off x="56388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43" name="Text Box 82"/>
            <p:cNvSpPr txBox="1">
              <a:spLocks noChangeArrowheads="1"/>
            </p:cNvSpPr>
            <p:nvPr/>
          </p:nvSpPr>
          <p:spPr bwMode="auto">
            <a:xfrm>
              <a:off x="2590800" y="3581400"/>
              <a:ext cx="1676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lang="en-US" sz="1600" b="1" dirty="0" smtClean="0">
                  <a:latin typeface="Cambria" pitchFamily="18" charset="0"/>
                  <a:cs typeface="Arial" pitchFamily="34" charset="0"/>
                </a:rPr>
                <a:t>Reduce Outputs</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44" name="Text Box 82"/>
            <p:cNvSpPr txBox="1">
              <a:spLocks noChangeArrowheads="1"/>
            </p:cNvSpPr>
            <p:nvPr/>
          </p:nvSpPr>
          <p:spPr bwMode="auto">
            <a:xfrm>
              <a:off x="6019800" y="2590800"/>
              <a:ext cx="2514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1600" b="1" dirty="0" smtClean="0">
                  <a:latin typeface="Cambria" pitchFamily="18" charset="0"/>
                </a:rPr>
                <a:t>A hash function maps the results of the map tasks to r  reduce tasks</a:t>
              </a:r>
            </a:p>
          </p:txBody>
        </p:sp>
      </p:grpSp>
    </p:spTree>
    <p:extLst>
      <p:ext uri="{BB962C8B-B14F-4D97-AF65-F5344CB8AC3E}">
        <p14:creationId xmlns:p14="http://schemas.microsoft.com/office/powerpoint/2010/main" val="15780390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12"/>
            <a:ext cx="8229600" cy="762000"/>
          </a:xfrm>
        </p:spPr>
        <p:txBody>
          <a:bodyPr/>
          <a:lstStyle/>
          <a:p>
            <a:r>
              <a:rPr lang="en-US" dirty="0" smtClean="0"/>
              <a:t>Sections in Talk</a:t>
            </a:r>
            <a:endParaRPr lang="en-US" dirty="0"/>
          </a:p>
        </p:txBody>
      </p:sp>
      <p:sp>
        <p:nvSpPr>
          <p:cNvPr id="3" name="Content Placeholder 2"/>
          <p:cNvSpPr>
            <a:spLocks noGrp="1"/>
          </p:cNvSpPr>
          <p:nvPr>
            <p:ph idx="1"/>
          </p:nvPr>
        </p:nvSpPr>
        <p:spPr>
          <a:xfrm>
            <a:off x="36443" y="1066800"/>
            <a:ext cx="9140072" cy="5029200"/>
          </a:xfrm>
        </p:spPr>
        <p:txBody>
          <a:bodyPr/>
          <a:lstStyle/>
          <a:p>
            <a:r>
              <a:rPr lang="en-US" sz="2800" dirty="0" smtClean="0"/>
              <a:t>Broad Overview: Data Deluge to Clouds</a:t>
            </a:r>
          </a:p>
          <a:p>
            <a:r>
              <a:rPr lang="en-US" sz="2800" dirty="0"/>
              <a:t>Clouds Grids and </a:t>
            </a:r>
            <a:r>
              <a:rPr lang="en-US" sz="2800" dirty="0" smtClean="0"/>
              <a:t>HPC</a:t>
            </a:r>
          </a:p>
          <a:p>
            <a:r>
              <a:rPr lang="en-US" sz="2800" dirty="0" smtClean="0"/>
              <a:t>Analytics and </a:t>
            </a:r>
            <a:r>
              <a:rPr lang="en-US" sz="2800" dirty="0"/>
              <a:t>Parallel Computing </a:t>
            </a:r>
            <a:r>
              <a:rPr lang="en-US" sz="2800" dirty="0" smtClean="0"/>
              <a:t>on </a:t>
            </a:r>
            <a:r>
              <a:rPr lang="en-US" sz="2800" dirty="0"/>
              <a:t>Clouds and HPC </a:t>
            </a:r>
            <a:endParaRPr lang="en-US" sz="2800" dirty="0" smtClean="0"/>
          </a:p>
          <a:p>
            <a:r>
              <a:rPr lang="en-US" sz="2800" dirty="0" smtClean="0"/>
              <a:t>IaaS </a:t>
            </a:r>
            <a:r>
              <a:rPr lang="en-US" sz="2800" dirty="0" err="1" smtClean="0"/>
              <a:t>PaaS</a:t>
            </a:r>
            <a:r>
              <a:rPr lang="en-US" sz="2800" dirty="0" smtClean="0"/>
              <a:t> </a:t>
            </a:r>
            <a:r>
              <a:rPr lang="en-US" sz="2800" dirty="0" err="1" smtClean="0"/>
              <a:t>SaaS</a:t>
            </a:r>
            <a:endParaRPr lang="en-US" sz="2800" dirty="0" smtClean="0"/>
          </a:p>
          <a:p>
            <a:r>
              <a:rPr lang="en-US" sz="2800" dirty="0" smtClean="0"/>
              <a:t>Using Clouds</a:t>
            </a:r>
          </a:p>
          <a:p>
            <a:r>
              <a:rPr lang="en-US" sz="2800" dirty="0" smtClean="0"/>
              <a:t>The Summer School</a:t>
            </a:r>
          </a:p>
          <a:p>
            <a:r>
              <a:rPr lang="en-US" sz="2800" dirty="0" smtClean="0"/>
              <a:t>Summary: Clouds and Summer School in  a Nutshell</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a:t>
            </a:fld>
            <a:endParaRPr lang="en-US"/>
          </a:p>
        </p:txBody>
      </p:sp>
    </p:spTree>
    <p:extLst>
      <p:ext uri="{BB962C8B-B14F-4D97-AF65-F5344CB8AC3E}">
        <p14:creationId xmlns:p14="http://schemas.microsoft.com/office/powerpoint/2010/main" val="35137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914400"/>
          </a:xfrm>
        </p:spPr>
        <p:txBody>
          <a:bodyPr/>
          <a:lstStyle/>
          <a:p>
            <a:r>
              <a:rPr lang="en-US" dirty="0" smtClean="0"/>
              <a:t>MapReduce for MPI Users</a:t>
            </a:r>
            <a:endParaRPr lang="en-US" dirty="0"/>
          </a:p>
        </p:txBody>
      </p:sp>
      <p:sp>
        <p:nvSpPr>
          <p:cNvPr id="4" name="Content Placeholder 3"/>
          <p:cNvSpPr>
            <a:spLocks noGrp="1"/>
          </p:cNvSpPr>
          <p:nvPr>
            <p:ph idx="1"/>
          </p:nvPr>
        </p:nvSpPr>
        <p:spPr>
          <a:xfrm>
            <a:off x="0" y="685800"/>
            <a:ext cx="9144000" cy="5638800"/>
          </a:xfrm>
        </p:spPr>
        <p:txBody>
          <a:bodyPr/>
          <a:lstStyle/>
          <a:p>
            <a:r>
              <a:rPr lang="en-US" sz="2800" dirty="0" smtClean="0"/>
              <a:t>… MPI Communication</a:t>
            </a:r>
            <a:br>
              <a:rPr lang="en-US" sz="2800" dirty="0" smtClean="0"/>
            </a:br>
            <a:r>
              <a:rPr lang="en-US" sz="2800" b="1" dirty="0" smtClean="0"/>
              <a:t>Do a bunch of Computing</a:t>
            </a:r>
            <a:r>
              <a:rPr lang="en-US" sz="2800" dirty="0" smtClean="0"/>
              <a:t/>
            </a:r>
            <a:br>
              <a:rPr lang="en-US" sz="2800" dirty="0" smtClean="0"/>
            </a:br>
            <a:r>
              <a:rPr lang="en-US" sz="2800" dirty="0" smtClean="0"/>
              <a:t>Another MPI Communication</a:t>
            </a:r>
          </a:p>
          <a:p>
            <a:r>
              <a:rPr lang="en-US" sz="2800" dirty="0" smtClean="0"/>
              <a:t>“</a:t>
            </a:r>
            <a:r>
              <a:rPr lang="en-US" sz="2800" b="1" dirty="0"/>
              <a:t>Do a bunch of </a:t>
            </a:r>
            <a:r>
              <a:rPr lang="en-US" sz="2800" b="1" dirty="0" smtClean="0"/>
              <a:t>Computing</a:t>
            </a:r>
            <a:r>
              <a:rPr lang="en-US" sz="2800" dirty="0" smtClean="0"/>
              <a:t>” is a Map</a:t>
            </a:r>
          </a:p>
          <a:p>
            <a:r>
              <a:rPr lang="en-US" sz="2800" b="1" dirty="0" err="1" smtClean="0"/>
              <a:t>MPI_Reduce</a:t>
            </a:r>
            <a:r>
              <a:rPr lang="en-US" sz="2800" dirty="0" smtClean="0"/>
              <a:t> corresponds to “Reduce” in MapReduce</a:t>
            </a:r>
          </a:p>
          <a:p>
            <a:r>
              <a:rPr lang="en-US" sz="2800" dirty="0" smtClean="0"/>
              <a:t>Data tends to be in memory for MPI and starts on disk for MapReduce</a:t>
            </a:r>
          </a:p>
          <a:p>
            <a:r>
              <a:rPr lang="en-US" sz="2800" dirty="0" smtClean="0"/>
              <a:t>MapReduce has simple </a:t>
            </a:r>
            <a:r>
              <a:rPr lang="en-US" sz="2800" b="1" dirty="0" smtClean="0"/>
              <a:t>automatic parallelization</a:t>
            </a:r>
          </a:p>
          <a:p>
            <a:r>
              <a:rPr lang="en-US" sz="2800" dirty="0" smtClean="0"/>
              <a:t>MapReduce writes to disk which allows more </a:t>
            </a:r>
            <a:r>
              <a:rPr lang="en-US" sz="2800" b="1" dirty="0" smtClean="0"/>
              <a:t>dynamic</a:t>
            </a:r>
            <a:r>
              <a:rPr lang="en-US" sz="2800" dirty="0" smtClean="0"/>
              <a:t> </a:t>
            </a:r>
            <a:r>
              <a:rPr lang="en-US" sz="2800" b="1" dirty="0" smtClean="0"/>
              <a:t>fault tolerant</a:t>
            </a:r>
            <a:r>
              <a:rPr lang="en-US" sz="2800" dirty="0" smtClean="0"/>
              <a:t> operation</a:t>
            </a:r>
          </a:p>
          <a:p>
            <a:r>
              <a:rPr lang="en-US" sz="2800" b="1" dirty="0" smtClean="0"/>
              <a:t>Reduce</a:t>
            </a:r>
            <a:r>
              <a:rPr lang="en-US" sz="2800" dirty="0" smtClean="0"/>
              <a:t> in MapReduce is a real program; in MPI it is either simple default like “add” or user function</a:t>
            </a:r>
          </a:p>
          <a:p>
            <a:endParaRPr lang="en-US" sz="2800" dirty="0" smtClean="0"/>
          </a:p>
          <a:p>
            <a:endParaRPr lang="en-US" sz="28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50</a:t>
            </a:fld>
            <a:endParaRPr lang="en-US"/>
          </a:p>
        </p:txBody>
      </p:sp>
    </p:spTree>
    <p:extLst>
      <p:ext uri="{BB962C8B-B14F-4D97-AF65-F5344CB8AC3E}">
        <p14:creationId xmlns:p14="http://schemas.microsoft.com/office/powerpoint/2010/main" val="40857860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6" y="76200"/>
            <a:ext cx="9144000" cy="914400"/>
          </a:xfrm>
        </p:spPr>
        <p:txBody>
          <a:bodyPr/>
          <a:lstStyle/>
          <a:p>
            <a:r>
              <a:rPr lang="en-US" sz="4000" dirty="0" smtClean="0"/>
              <a:t>Commercial “Web 2.0” Cloud Applications</a:t>
            </a:r>
            <a:endParaRPr lang="en-US" sz="4000" dirty="0"/>
          </a:p>
        </p:txBody>
      </p:sp>
      <p:sp>
        <p:nvSpPr>
          <p:cNvPr id="3" name="Content Placeholder 2"/>
          <p:cNvSpPr>
            <a:spLocks noGrp="1"/>
          </p:cNvSpPr>
          <p:nvPr>
            <p:ph idx="1"/>
          </p:nvPr>
        </p:nvSpPr>
        <p:spPr>
          <a:xfrm>
            <a:off x="0" y="914400"/>
            <a:ext cx="9144000" cy="5257800"/>
          </a:xfrm>
        </p:spPr>
        <p:txBody>
          <a:bodyPr/>
          <a:lstStyle/>
          <a:p>
            <a:r>
              <a:rPr lang="en-US" b="1" dirty="0" smtClean="0"/>
              <a:t>Internet search</a:t>
            </a:r>
            <a:r>
              <a:rPr lang="en-US" dirty="0" smtClean="0"/>
              <a:t>, </a:t>
            </a:r>
            <a:r>
              <a:rPr lang="en-US" b="1" dirty="0" smtClean="0"/>
              <a:t>Social networking</a:t>
            </a:r>
            <a:r>
              <a:rPr lang="en-US" dirty="0" smtClean="0"/>
              <a:t>, </a:t>
            </a:r>
            <a:r>
              <a:rPr lang="en-US" b="1" dirty="0" smtClean="0"/>
              <a:t>e-commerce</a:t>
            </a:r>
            <a:r>
              <a:rPr lang="en-US" dirty="0" smtClean="0"/>
              <a:t>, </a:t>
            </a:r>
            <a:r>
              <a:rPr lang="en-US" b="1" dirty="0" smtClean="0"/>
              <a:t>cloud storage</a:t>
            </a:r>
          </a:p>
          <a:p>
            <a:r>
              <a:rPr lang="en-US" dirty="0" smtClean="0"/>
              <a:t>These are </a:t>
            </a:r>
            <a:r>
              <a:rPr lang="en-US" b="1" dirty="0" smtClean="0"/>
              <a:t>larger systems than used in HPC </a:t>
            </a:r>
            <a:r>
              <a:rPr lang="en-US" dirty="0" smtClean="0"/>
              <a:t>with huge levels of parallelism coming from</a:t>
            </a:r>
          </a:p>
          <a:p>
            <a:pPr lvl="1"/>
            <a:r>
              <a:rPr lang="en-US" dirty="0" smtClean="0"/>
              <a:t>Processing of </a:t>
            </a:r>
            <a:r>
              <a:rPr lang="en-US" b="1" dirty="0" smtClean="0"/>
              <a:t>lots of users </a:t>
            </a:r>
            <a:r>
              <a:rPr lang="en-US" dirty="0" smtClean="0"/>
              <a:t>or </a:t>
            </a:r>
          </a:p>
          <a:p>
            <a:pPr lvl="1"/>
            <a:r>
              <a:rPr lang="en-US" dirty="0"/>
              <a:t>A</a:t>
            </a:r>
            <a:r>
              <a:rPr lang="en-US" dirty="0" smtClean="0"/>
              <a:t>n </a:t>
            </a:r>
            <a:r>
              <a:rPr lang="en-US" b="1" dirty="0" smtClean="0"/>
              <a:t>intrinsically parallel </a:t>
            </a:r>
            <a:r>
              <a:rPr lang="en-US" dirty="0" smtClean="0"/>
              <a:t>Tweet or Web </a:t>
            </a:r>
            <a:r>
              <a:rPr lang="en-US" b="1" dirty="0" smtClean="0"/>
              <a:t>search</a:t>
            </a:r>
          </a:p>
          <a:p>
            <a:r>
              <a:rPr lang="en-US" b="1" dirty="0" smtClean="0">
                <a:solidFill>
                  <a:srgbClr val="FF0000"/>
                </a:solidFill>
              </a:rPr>
              <a:t>Classic MapReduce </a:t>
            </a:r>
            <a:r>
              <a:rPr lang="en-US" b="1" dirty="0" smtClean="0"/>
              <a:t>is suitable </a:t>
            </a:r>
            <a:r>
              <a:rPr lang="en-US" dirty="0" smtClean="0"/>
              <a:t>(although Page Rank component of search is parallel linear algebra) </a:t>
            </a:r>
          </a:p>
          <a:p>
            <a:r>
              <a:rPr lang="en-US" b="1" dirty="0" smtClean="0"/>
              <a:t>Data Intensive</a:t>
            </a:r>
          </a:p>
          <a:p>
            <a:r>
              <a:rPr lang="en-US" dirty="0" smtClean="0"/>
              <a:t>Do not need </a:t>
            </a:r>
            <a:r>
              <a:rPr lang="en-US" dirty="0" smtClean="0">
                <a:solidFill>
                  <a:srgbClr val="FF0000"/>
                </a:solidFill>
              </a:rPr>
              <a:t>microsecond messaging latency</a:t>
            </a:r>
            <a:endParaRPr lang="en-US" dirty="0">
              <a:solidFill>
                <a:srgbClr val="FF0000"/>
              </a:solidFill>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51</a:t>
            </a:fld>
            <a:endParaRPr lang="en-US"/>
          </a:p>
        </p:txBody>
      </p:sp>
    </p:spTree>
    <p:extLst>
      <p:ext uri="{BB962C8B-B14F-4D97-AF65-F5344CB8AC3E}">
        <p14:creationId xmlns:p14="http://schemas.microsoft.com/office/powerpoint/2010/main" val="12529967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Data Intensive Applications</a:t>
            </a:r>
            <a:endParaRPr lang="en-US" dirty="0"/>
          </a:p>
        </p:txBody>
      </p:sp>
      <p:sp>
        <p:nvSpPr>
          <p:cNvPr id="4" name="Content Placeholder 3"/>
          <p:cNvSpPr>
            <a:spLocks noGrp="1"/>
          </p:cNvSpPr>
          <p:nvPr>
            <p:ph idx="1"/>
          </p:nvPr>
        </p:nvSpPr>
        <p:spPr>
          <a:xfrm>
            <a:off x="76200" y="1143000"/>
            <a:ext cx="9144000" cy="4800600"/>
          </a:xfrm>
        </p:spPr>
        <p:txBody>
          <a:bodyPr/>
          <a:lstStyle/>
          <a:p>
            <a:r>
              <a:rPr lang="en-US" sz="2400" b="1" dirty="0" smtClean="0"/>
              <a:t>Applications</a:t>
            </a:r>
            <a:r>
              <a:rPr lang="en-US" sz="2400" dirty="0" smtClean="0"/>
              <a:t> tend to be </a:t>
            </a:r>
            <a:r>
              <a:rPr lang="en-US" sz="2400" b="1" dirty="0" smtClean="0"/>
              <a:t>new</a:t>
            </a:r>
            <a:r>
              <a:rPr lang="en-US" sz="2400" dirty="0" smtClean="0"/>
              <a:t> and so can consider </a:t>
            </a:r>
            <a:r>
              <a:rPr lang="en-US" sz="2400" b="1" dirty="0" smtClean="0"/>
              <a:t>emerging technologies</a:t>
            </a:r>
            <a:r>
              <a:rPr lang="en-US" sz="2400" dirty="0" smtClean="0"/>
              <a:t> such as clouds</a:t>
            </a:r>
          </a:p>
          <a:p>
            <a:r>
              <a:rPr lang="en-US" sz="2400" dirty="0" smtClean="0"/>
              <a:t>Do not have lots of small </a:t>
            </a:r>
            <a:r>
              <a:rPr lang="en-US" sz="2400" i="1" dirty="0" smtClean="0"/>
              <a:t>messages</a:t>
            </a:r>
            <a:r>
              <a:rPr lang="en-US" sz="2400" dirty="0" smtClean="0"/>
              <a:t> but rather </a:t>
            </a:r>
            <a:r>
              <a:rPr lang="en-US" sz="2400" b="1" dirty="0" smtClean="0"/>
              <a:t>large reduction</a:t>
            </a:r>
            <a:r>
              <a:rPr lang="en-US" sz="2400" dirty="0" smtClean="0"/>
              <a:t> (aka Collective) operations</a:t>
            </a:r>
          </a:p>
          <a:p>
            <a:pPr lvl="1"/>
            <a:r>
              <a:rPr lang="en-US" sz="2400" b="1" dirty="0" smtClean="0"/>
              <a:t>New optimizations </a:t>
            </a:r>
            <a:r>
              <a:rPr lang="en-US" sz="2400" dirty="0" smtClean="0"/>
              <a:t>e.g. for huge messages</a:t>
            </a:r>
          </a:p>
          <a:p>
            <a:pPr lvl="1"/>
            <a:r>
              <a:rPr lang="en-US" sz="2400" dirty="0" smtClean="0"/>
              <a:t>e.g. </a:t>
            </a:r>
            <a:r>
              <a:rPr lang="en-US" sz="2400" b="1" dirty="0" smtClean="0"/>
              <a:t>Expectation Maximization (EM) </a:t>
            </a:r>
            <a:r>
              <a:rPr lang="en-US" sz="2400" dirty="0" smtClean="0"/>
              <a:t>dominated by broadcasts and reductions</a:t>
            </a:r>
          </a:p>
          <a:p>
            <a:r>
              <a:rPr lang="en-US" sz="2400" dirty="0" smtClean="0"/>
              <a:t>Not clearly a single exascale job but rather </a:t>
            </a:r>
            <a:r>
              <a:rPr lang="en-US" sz="2400" b="1" dirty="0" smtClean="0"/>
              <a:t>many smaller </a:t>
            </a:r>
            <a:r>
              <a:rPr lang="en-US" sz="2400" dirty="0" smtClean="0"/>
              <a:t>(but not sequential) jobs e.g. to analyze groups of sequences</a:t>
            </a:r>
          </a:p>
          <a:p>
            <a:r>
              <a:rPr lang="en-US" sz="2400" dirty="0" smtClean="0"/>
              <a:t>Algorithms not clearly robust enough to analyze lots of data</a:t>
            </a:r>
          </a:p>
          <a:p>
            <a:pPr lvl="1"/>
            <a:r>
              <a:rPr lang="en-US" sz="2400" dirty="0" smtClean="0"/>
              <a:t>Current standard </a:t>
            </a:r>
            <a:r>
              <a:rPr lang="en-US" sz="2400" b="1" dirty="0" smtClean="0"/>
              <a:t>algorithms</a:t>
            </a:r>
            <a:r>
              <a:rPr lang="en-US" sz="2400" dirty="0" smtClean="0"/>
              <a:t> such as those in R library </a:t>
            </a:r>
            <a:r>
              <a:rPr lang="en-US" sz="2400" b="1" dirty="0" smtClean="0"/>
              <a:t>not designed for big data</a:t>
            </a:r>
          </a:p>
        </p:txBody>
      </p:sp>
      <p:sp>
        <p:nvSpPr>
          <p:cNvPr id="3" name="Slide Number Placeholder 2"/>
          <p:cNvSpPr>
            <a:spLocks noGrp="1"/>
          </p:cNvSpPr>
          <p:nvPr>
            <p:ph type="sldNum" sz="quarter" idx="12"/>
          </p:nvPr>
        </p:nvSpPr>
        <p:spPr/>
        <p:txBody>
          <a:bodyPr/>
          <a:lstStyle/>
          <a:p>
            <a:fld id="{D8CFE096-9650-498C-990C-20F2420C253B}" type="slidenum">
              <a:rPr lang="en-US" smtClean="0"/>
              <a:pPr/>
              <a:t>52</a:t>
            </a:fld>
            <a:endParaRPr lang="en-US"/>
          </a:p>
        </p:txBody>
      </p:sp>
    </p:spTree>
    <p:extLst>
      <p:ext uri="{BB962C8B-B14F-4D97-AF65-F5344CB8AC3E}">
        <p14:creationId xmlns:p14="http://schemas.microsoft.com/office/powerpoint/2010/main" val="3645615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00" y="0"/>
            <a:ext cx="8229600" cy="1143000"/>
          </a:xfrm>
        </p:spPr>
        <p:txBody>
          <a:bodyPr/>
          <a:lstStyle/>
          <a:p>
            <a:r>
              <a:rPr lang="en-US" dirty="0" smtClean="0"/>
              <a:t>4 Forms of MapReduce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53</a:t>
            </a:fld>
            <a:endParaRPr lang="en-US"/>
          </a:p>
        </p:txBody>
      </p:sp>
      <p:grpSp>
        <p:nvGrpSpPr>
          <p:cNvPr id="5" name="Canvas 17"/>
          <p:cNvGrpSpPr/>
          <p:nvPr/>
        </p:nvGrpSpPr>
        <p:grpSpPr>
          <a:xfrm>
            <a:off x="10493" y="1001387"/>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Parametric sweep</a:t>
              </a:r>
            </a:p>
            <a:p>
              <a:pPr marL="0" marR="0">
                <a:lnSpc>
                  <a:spcPct val="150000"/>
                </a:lnSpc>
                <a:spcBef>
                  <a:spcPts val="0"/>
                </a:spcBef>
                <a:spcAft>
                  <a:spcPts val="0"/>
                </a:spcAft>
              </a:pPr>
              <a:r>
                <a:rPr lang="en-US" sz="1400" dirty="0" smtClean="0">
                  <a:solidFill>
                    <a:srgbClr val="000000"/>
                  </a:solidFill>
                  <a:latin typeface="Arial" pitchFamily="34" charset="0"/>
                  <a:ea typeface="Times New Roman"/>
                  <a:cs typeface="Arial" pitchFamily="34" charset="0"/>
                </a:rPr>
                <a:t>Pleasingly Parallel</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Classic MPI</a:t>
              </a: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PDE Solvers and </a:t>
              </a:r>
              <a:r>
                <a:rPr lang="en-US" sz="1400" dirty="0">
                  <a:solidFill>
                    <a:srgbClr val="000000"/>
                  </a:solidFill>
                  <a:effectLst/>
                  <a:latin typeface="Arial" pitchFamily="34" charset="0"/>
                  <a:ea typeface="Times New Roman"/>
                  <a:cs typeface="Arial" pitchFamily="34" charset="0"/>
                </a:rPr>
                <a:t>particle dynamics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a:t>
              </a:r>
              <a:r>
                <a:rPr lang="en-US" sz="1600" b="1" dirty="0" smtClean="0">
                  <a:solidFill>
                    <a:srgbClr val="000000"/>
                  </a:solidFill>
                  <a:effectLst/>
                  <a:latin typeface="Arial"/>
                  <a:ea typeface="Times New Roman"/>
                </a:rPr>
                <a:t>Extensions</a:t>
              </a:r>
            </a:p>
            <a:p>
              <a:pPr marL="0" marR="0" algn="ctr">
                <a:lnSpc>
                  <a:spcPct val="150000"/>
                </a:lnSpc>
                <a:spcBef>
                  <a:spcPts val="0"/>
                </a:spcBef>
                <a:spcAft>
                  <a:spcPts val="0"/>
                </a:spcAft>
              </a:pPr>
              <a:r>
                <a:rPr lang="en-US" sz="1600" b="1" dirty="0" smtClean="0">
                  <a:solidFill>
                    <a:srgbClr val="000000"/>
                  </a:solidFill>
                  <a:latin typeface="Arial"/>
                  <a:ea typeface="Times New Roman"/>
                </a:rPr>
                <a:t>Science Clouds</a:t>
              </a:r>
              <a:endParaRPr lang="en-US" b="1" dirty="0">
                <a:effectLst/>
                <a:latin typeface="Times New Roman"/>
                <a:ea typeface="Times New Roman"/>
              </a:endParaRP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smtClean="0">
                  <a:solidFill>
                    <a:srgbClr val="000000"/>
                  </a:solidFill>
                  <a:effectLst/>
                  <a:latin typeface="Arial"/>
                  <a:ea typeface="Times New Roman"/>
                </a:rPr>
                <a:t>MPI</a:t>
              </a:r>
              <a:endParaRPr lang="en-US" sz="1400" b="1" dirty="0" smtClean="0">
                <a:solidFill>
                  <a:srgbClr val="000000"/>
                </a:solidFill>
                <a:effectLst/>
                <a:latin typeface="Arial"/>
                <a:ea typeface="Times New Roman"/>
              </a:endParaRPr>
            </a:p>
            <a:p>
              <a:pPr marL="0" marR="0" algn="ctr">
                <a:lnSpc>
                  <a:spcPct val="150000"/>
                </a:lnSpc>
                <a:spcBef>
                  <a:spcPts val="0"/>
                </a:spcBef>
                <a:spcAft>
                  <a:spcPts val="0"/>
                </a:spcAft>
              </a:pPr>
              <a:r>
                <a:rPr lang="en-US" sz="1400" b="1" dirty="0">
                  <a:solidFill>
                    <a:srgbClr val="000000"/>
                  </a:solidFill>
                  <a:latin typeface="Arial"/>
                  <a:ea typeface="Times New Roman"/>
                </a:rPr>
                <a:t>E</a:t>
              </a:r>
              <a:r>
                <a:rPr lang="en-US" sz="1400" b="1" dirty="0" smtClean="0">
                  <a:solidFill>
                    <a:srgbClr val="000000"/>
                  </a:solidFill>
                  <a:latin typeface="Arial"/>
                  <a:ea typeface="Times New Roman"/>
                </a:rPr>
                <a:t>xascale</a:t>
              </a:r>
              <a:endParaRPr lang="en-US" sz="1400" b="1" dirty="0" smtClean="0">
                <a:solidFill>
                  <a:srgbClr val="000000"/>
                </a:solidFill>
                <a:effectLst/>
                <a:latin typeface="Arial"/>
                <a:ea typeface="Times New Roman"/>
              </a:endParaRP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a:t>
              </a:r>
              <a:r>
                <a:rPr lang="en-US" sz="1400" dirty="0" smtClean="0">
                  <a:solidFill>
                    <a:srgbClr val="000000"/>
                  </a:solidFill>
                  <a:effectLst/>
                  <a:latin typeface="Arial" pitchFamily="34" charset="0"/>
                  <a:ea typeface="Times New Roman"/>
                  <a:cs typeface="Arial" pitchFamily="34" charset="0"/>
                </a:rPr>
                <a:t>Clustering </a:t>
              </a:r>
              <a:r>
                <a:rPr lang="en-US" sz="1400" dirty="0">
                  <a:solidFill>
                    <a:srgbClr val="000000"/>
                  </a:solidFill>
                  <a:effectLst/>
                  <a:latin typeface="Arial" pitchFamily="34" charset="0"/>
                  <a:ea typeface="Times New Roman"/>
                  <a:cs typeface="Arial" pitchFamily="34" charset="0"/>
                </a:rPr>
                <a:t>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t>
              </a:r>
              <a:r>
                <a:rPr lang="en-US" sz="1400" dirty="0" smtClean="0">
                  <a:solidFill>
                    <a:srgbClr val="000000"/>
                  </a:solidFill>
                  <a:effectLst/>
                  <a:latin typeface="Arial" pitchFamily="34" charset="0"/>
                  <a:ea typeface="Times New Roman"/>
                  <a:cs typeface="Arial" pitchFamily="34" charset="0"/>
                </a:rPr>
                <a:t>Algebra</a:t>
              </a:r>
              <a:r>
                <a:rPr lang="en-US" sz="1400" dirty="0" smtClean="0">
                  <a:latin typeface="Arial" pitchFamily="34" charset="0"/>
                  <a:ea typeface="Times New Roman"/>
                  <a:cs typeface="Arial" pitchFamily="34" charset="0"/>
                </a:rPr>
                <a:t>, </a:t>
              </a:r>
              <a:r>
                <a:rPr lang="en-US" sz="1400" dirty="0" smtClean="0">
                  <a:solidFill>
                    <a:srgbClr val="000000"/>
                  </a:solidFill>
                  <a:effectLst/>
                  <a:latin typeface="Arial" pitchFamily="34" charset="0"/>
                  <a:ea typeface="Times New Roman"/>
                  <a:cs typeface="Arial" pitchFamily="34" charset="0"/>
                </a:rPr>
                <a:t>Page </a:t>
              </a:r>
              <a:r>
                <a:rPr lang="en-US" sz="1400" dirty="0">
                  <a:solidFill>
                    <a:srgbClr val="000000"/>
                  </a:solidFill>
                  <a:effectLst/>
                  <a:latin typeface="Arial" pitchFamily="34" charset="0"/>
                  <a:ea typeface="Times New Roman"/>
                  <a:cs typeface="Arial" pitchFamily="34" charset="0"/>
                </a:rPr>
                <a:t>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Tree>
    <p:extLst>
      <p:ext uri="{BB962C8B-B14F-4D97-AF65-F5344CB8AC3E}">
        <p14:creationId xmlns:p14="http://schemas.microsoft.com/office/powerpoint/2010/main" val="8261781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Using Clouds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54</a:t>
            </a:fld>
            <a:endParaRPr lang="en-US"/>
          </a:p>
        </p:txBody>
      </p:sp>
    </p:spTree>
    <p:extLst>
      <p:ext uri="{BB962C8B-B14F-4D97-AF65-F5344CB8AC3E}">
        <p14:creationId xmlns:p14="http://schemas.microsoft.com/office/powerpoint/2010/main" val="10898165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1423"/>
            <a:ext cx="8229600" cy="882977"/>
          </a:xfrm>
        </p:spPr>
        <p:txBody>
          <a:bodyPr/>
          <a:lstStyle/>
          <a:p>
            <a:r>
              <a:rPr lang="en-US" dirty="0" smtClean="0"/>
              <a:t>How to use Clouds I</a:t>
            </a:r>
            <a:endParaRPr lang="en-US" dirty="0"/>
          </a:p>
        </p:txBody>
      </p:sp>
      <p:sp>
        <p:nvSpPr>
          <p:cNvPr id="3" name="Content Placeholder 2"/>
          <p:cNvSpPr>
            <a:spLocks noGrp="1"/>
          </p:cNvSpPr>
          <p:nvPr>
            <p:ph idx="1"/>
          </p:nvPr>
        </p:nvSpPr>
        <p:spPr>
          <a:xfrm>
            <a:off x="228600" y="762000"/>
            <a:ext cx="8763000" cy="4525963"/>
          </a:xfrm>
        </p:spPr>
        <p:txBody>
          <a:bodyPr/>
          <a:lstStyle/>
          <a:p>
            <a:pPr marL="457200" indent="-457200">
              <a:buFont typeface="+mj-lt"/>
              <a:buAutoNum type="arabicParenR"/>
            </a:pPr>
            <a:r>
              <a:rPr lang="en-US" sz="2400" b="1" dirty="0" smtClean="0"/>
              <a:t>Build </a:t>
            </a:r>
            <a:r>
              <a:rPr lang="en-US" sz="2400" b="1" dirty="0"/>
              <a:t>the application as a service.</a:t>
            </a:r>
            <a:r>
              <a:rPr lang="en-US" sz="2400" dirty="0"/>
              <a:t>   Because you are deploying one or more full virtual machines and because clouds are designed to host web services, you want your application to support multiple users or, at least, a sequence of multiple executions.   </a:t>
            </a:r>
            <a:endParaRPr lang="en-US" sz="2400" dirty="0" smtClean="0"/>
          </a:p>
          <a:p>
            <a:pPr lvl="1">
              <a:buFont typeface="Arial" pitchFamily="34" charset="0"/>
              <a:buChar char="•"/>
            </a:pPr>
            <a:r>
              <a:rPr lang="en-US" sz="2000" dirty="0" smtClean="0"/>
              <a:t>If </a:t>
            </a:r>
            <a:r>
              <a:rPr lang="en-US" sz="2000" dirty="0"/>
              <a:t>you are not using the application, scale down the number of servers and scale up with demand.  </a:t>
            </a:r>
            <a:endParaRPr lang="en-US" sz="2000" dirty="0" smtClean="0"/>
          </a:p>
          <a:p>
            <a:pPr lvl="1">
              <a:buFont typeface="Arial" pitchFamily="34" charset="0"/>
              <a:buChar char="•"/>
            </a:pPr>
            <a:r>
              <a:rPr lang="en-US" sz="2000" dirty="0" smtClean="0"/>
              <a:t>Attempting </a:t>
            </a:r>
            <a:r>
              <a:rPr lang="en-US" sz="2000" dirty="0"/>
              <a:t>to deploy 100 VMs to run a program that executes for 10 minutes is a waste of resources because the deployment may take more than 10 minutes.  </a:t>
            </a:r>
            <a:endParaRPr lang="en-US" sz="2000" dirty="0" smtClean="0"/>
          </a:p>
          <a:p>
            <a:pPr lvl="1">
              <a:buFont typeface="Arial" pitchFamily="34" charset="0"/>
              <a:buChar char="•"/>
            </a:pPr>
            <a:r>
              <a:rPr lang="en-US" sz="2000" dirty="0" smtClean="0"/>
              <a:t>To </a:t>
            </a:r>
            <a:r>
              <a:rPr lang="en-US" sz="2000" dirty="0"/>
              <a:t>minimize start up time one needs to have services running continuously ready to process the incoming demand.</a:t>
            </a:r>
          </a:p>
          <a:p>
            <a:pPr marL="457200" indent="-457200">
              <a:buFont typeface="+mj-lt"/>
              <a:buAutoNum type="arabicParenR"/>
            </a:pPr>
            <a:r>
              <a:rPr lang="en-US" sz="2400" b="1" dirty="0" smtClean="0"/>
              <a:t>Build </a:t>
            </a:r>
            <a:r>
              <a:rPr lang="en-US" sz="2400" b="1" dirty="0"/>
              <a:t>on existing cloud deployments.</a:t>
            </a:r>
            <a:r>
              <a:rPr lang="en-US" sz="2400" dirty="0"/>
              <a:t>   </a:t>
            </a:r>
            <a:r>
              <a:rPr lang="en-US" sz="2400" dirty="0" smtClean="0"/>
              <a:t>For example </a:t>
            </a:r>
            <a:r>
              <a:rPr lang="en-US" sz="2400" dirty="0"/>
              <a:t>use an existing </a:t>
            </a:r>
            <a:r>
              <a:rPr lang="en-US" sz="2400" dirty="0" smtClean="0"/>
              <a:t>MapReduce </a:t>
            </a:r>
            <a:r>
              <a:rPr lang="en-US" sz="2400" dirty="0"/>
              <a:t>deployment such as Hadoop </a:t>
            </a:r>
            <a:r>
              <a:rPr lang="en-US" sz="2400" dirty="0" smtClean="0"/>
              <a:t>or existing Roles and Appliances (Images)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55</a:t>
            </a:fld>
            <a:endParaRPr lang="en-US"/>
          </a:p>
        </p:txBody>
      </p:sp>
    </p:spTree>
    <p:extLst>
      <p:ext uri="{BB962C8B-B14F-4D97-AF65-F5344CB8AC3E}">
        <p14:creationId xmlns:p14="http://schemas.microsoft.com/office/powerpoint/2010/main" val="1948069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lstStyle/>
          <a:p>
            <a:r>
              <a:rPr lang="en-US" dirty="0"/>
              <a:t>How to use Clouds </a:t>
            </a:r>
            <a:r>
              <a:rPr lang="en-US" dirty="0" smtClean="0"/>
              <a:t>II</a:t>
            </a:r>
            <a:endParaRPr lang="en-US" dirty="0"/>
          </a:p>
        </p:txBody>
      </p:sp>
      <p:sp>
        <p:nvSpPr>
          <p:cNvPr id="3" name="Content Placeholder 2"/>
          <p:cNvSpPr>
            <a:spLocks noGrp="1"/>
          </p:cNvSpPr>
          <p:nvPr>
            <p:ph idx="1"/>
          </p:nvPr>
        </p:nvSpPr>
        <p:spPr>
          <a:xfrm>
            <a:off x="76200" y="762000"/>
            <a:ext cx="9067800" cy="4525963"/>
          </a:xfrm>
        </p:spPr>
        <p:txBody>
          <a:bodyPr/>
          <a:lstStyle/>
          <a:p>
            <a:pPr marL="457200" indent="-457200">
              <a:buFont typeface="+mj-lt"/>
              <a:buAutoNum type="arabicParenR" startAt="3"/>
            </a:pPr>
            <a:r>
              <a:rPr lang="en-US" sz="2400" b="1" dirty="0" smtClean="0"/>
              <a:t>Use </a:t>
            </a:r>
            <a:r>
              <a:rPr lang="en-US" sz="2400" b="1" dirty="0" err="1"/>
              <a:t>PaaS</a:t>
            </a:r>
            <a:r>
              <a:rPr lang="en-US" sz="2400" b="1" dirty="0"/>
              <a:t> if possible.  </a:t>
            </a:r>
            <a:r>
              <a:rPr lang="en-US" sz="2400" dirty="0"/>
              <a:t>For platform-as-a-service clouds like Azure use the tools that are provided such as queues, web and worker roles and blob, table and SQL storage.  </a:t>
            </a:r>
            <a:endParaRPr lang="en-US" sz="2400" dirty="0" smtClean="0"/>
          </a:p>
          <a:p>
            <a:pPr marL="857250" lvl="1" indent="-457200">
              <a:buFont typeface="+mj-lt"/>
              <a:buAutoNum type="arabicParenR" startAt="3"/>
            </a:pPr>
            <a:r>
              <a:rPr lang="en-US" sz="2000" dirty="0" smtClean="0"/>
              <a:t>Note HPC systems don’t offer much in </a:t>
            </a:r>
            <a:r>
              <a:rPr lang="en-US" sz="2000" dirty="0" err="1" smtClean="0"/>
              <a:t>PaaS</a:t>
            </a:r>
            <a:r>
              <a:rPr lang="en-US" sz="2000" dirty="0" smtClean="0"/>
              <a:t> area</a:t>
            </a:r>
            <a:endParaRPr lang="en-US" sz="2000" dirty="0"/>
          </a:p>
          <a:p>
            <a:pPr marL="457200" indent="-457200">
              <a:buFont typeface="+mj-lt"/>
              <a:buAutoNum type="arabicParenR" startAt="3"/>
            </a:pPr>
            <a:r>
              <a:rPr lang="en-US" sz="2400" b="1" dirty="0" smtClean="0"/>
              <a:t>Design </a:t>
            </a:r>
            <a:r>
              <a:rPr lang="en-US" sz="2400" b="1" dirty="0"/>
              <a:t>for failure.</a:t>
            </a:r>
            <a:r>
              <a:rPr lang="en-US" sz="2400" dirty="0"/>
              <a:t>   Applications that are services that run forever will experience failures.   The cloud has mechanisms that automatically recover lost resources, but the application needs to be designed to be fault tolerant. </a:t>
            </a:r>
            <a:endParaRPr lang="en-US" sz="2400" dirty="0" smtClean="0"/>
          </a:p>
          <a:p>
            <a:pPr marL="857250" lvl="1" indent="-457200">
              <a:buFont typeface="Arial" pitchFamily="34" charset="0"/>
              <a:buChar char="•"/>
            </a:pPr>
            <a:r>
              <a:rPr lang="en-US" sz="2000" dirty="0" smtClean="0"/>
              <a:t>In </a:t>
            </a:r>
            <a:r>
              <a:rPr lang="en-US" sz="2000" dirty="0"/>
              <a:t>particular, environments like MapReduce (Hadoop, Daytona, Twister4Azure) will automatically recover many explicit failures and adopt scheduling strategies that recover performance "failures" from for example delayed tasks. </a:t>
            </a:r>
            <a:endParaRPr lang="en-US" sz="2000" dirty="0" smtClean="0"/>
          </a:p>
          <a:p>
            <a:pPr marL="857250" lvl="1" indent="-457200">
              <a:buFont typeface="Arial" pitchFamily="34" charset="0"/>
              <a:buChar char="•"/>
            </a:pPr>
            <a:r>
              <a:rPr lang="en-US" sz="2000" dirty="0" smtClean="0"/>
              <a:t>One </a:t>
            </a:r>
            <a:r>
              <a:rPr lang="en-US" sz="2000" dirty="0"/>
              <a:t>expects an increasing number of such Platform features to be offered by clouds and users will still need to program in  a fashion that allows task failures but be rewarded by environments that transparently cope with these failures</a:t>
            </a:r>
            <a:r>
              <a:rPr lang="en-US" sz="2000" dirty="0" smtClean="0"/>
              <a:t>. (Need to build more such robust environments)</a:t>
            </a:r>
            <a:endParaRPr lang="en-US" sz="2000" dirty="0"/>
          </a:p>
          <a:p>
            <a:pPr marL="514350" indent="-514350">
              <a:buFont typeface="+mj-lt"/>
              <a:buAutoNum type="arabicParenR" startAt="3"/>
            </a:pP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56</a:t>
            </a:fld>
            <a:endParaRPr lang="en-US"/>
          </a:p>
        </p:txBody>
      </p:sp>
    </p:spTree>
    <p:extLst>
      <p:ext uri="{BB962C8B-B14F-4D97-AF65-F5344CB8AC3E}">
        <p14:creationId xmlns:p14="http://schemas.microsoft.com/office/powerpoint/2010/main" val="5130776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762000"/>
          </a:xfrm>
        </p:spPr>
        <p:txBody>
          <a:bodyPr/>
          <a:lstStyle/>
          <a:p>
            <a:r>
              <a:rPr lang="en-US" dirty="0"/>
              <a:t>How to use Clouds </a:t>
            </a:r>
            <a:r>
              <a:rPr lang="en-US" dirty="0" smtClean="0"/>
              <a:t>III</a:t>
            </a:r>
            <a:endParaRPr lang="en-US" dirty="0"/>
          </a:p>
        </p:txBody>
      </p:sp>
      <p:sp>
        <p:nvSpPr>
          <p:cNvPr id="3" name="Content Placeholder 2"/>
          <p:cNvSpPr>
            <a:spLocks noGrp="1"/>
          </p:cNvSpPr>
          <p:nvPr>
            <p:ph idx="1"/>
          </p:nvPr>
        </p:nvSpPr>
        <p:spPr>
          <a:xfrm>
            <a:off x="22781" y="685800"/>
            <a:ext cx="8229600" cy="5181600"/>
          </a:xfrm>
        </p:spPr>
        <p:txBody>
          <a:bodyPr/>
          <a:lstStyle/>
          <a:p>
            <a:pPr marL="457200" indent="-457200">
              <a:buFont typeface="+mj-lt"/>
              <a:buAutoNum type="arabicParenR" startAt="5"/>
            </a:pPr>
            <a:r>
              <a:rPr lang="en-US" sz="2400" b="1" dirty="0" smtClean="0"/>
              <a:t>Use “as </a:t>
            </a:r>
            <a:r>
              <a:rPr lang="en-US" sz="2400" b="1" dirty="0"/>
              <a:t>a </a:t>
            </a:r>
            <a:r>
              <a:rPr lang="en-US" sz="2400" b="1" dirty="0" smtClean="0"/>
              <a:t>Service” </a:t>
            </a:r>
            <a:r>
              <a:rPr lang="en-US" sz="2400" b="1" dirty="0"/>
              <a:t>where possible.</a:t>
            </a:r>
            <a:r>
              <a:rPr lang="en-US" sz="2400" dirty="0"/>
              <a:t> Capabilities such as </a:t>
            </a:r>
            <a:r>
              <a:rPr lang="en-US" sz="2400" dirty="0" err="1"/>
              <a:t>SQLaaS</a:t>
            </a:r>
            <a:r>
              <a:rPr lang="en-US" sz="2400" dirty="0"/>
              <a:t> (database as a service or a database appliance) provide a friendlier approach than the traditional non-cloud approach exemplified by installing MySQL on the local disk. </a:t>
            </a:r>
          </a:p>
          <a:p>
            <a:pPr lvl="1">
              <a:buFont typeface="Arial" pitchFamily="34" charset="0"/>
              <a:buChar char="•"/>
            </a:pPr>
            <a:r>
              <a:rPr lang="en-US" sz="2000" dirty="0"/>
              <a:t>Suggest that  many prepackaged </a:t>
            </a:r>
            <a:r>
              <a:rPr lang="en-US" sz="2000" dirty="0" err="1"/>
              <a:t>aaS</a:t>
            </a:r>
            <a:r>
              <a:rPr lang="en-US" sz="2000" dirty="0"/>
              <a:t> capabilities such as </a:t>
            </a:r>
            <a:r>
              <a:rPr lang="en-US" sz="2000" dirty="0">
                <a:solidFill>
                  <a:srgbClr val="FF0000"/>
                </a:solidFill>
              </a:rPr>
              <a:t>Workflow as a Service </a:t>
            </a:r>
            <a:r>
              <a:rPr lang="en-US" sz="2000" dirty="0"/>
              <a:t>for eScience will be developed and simplify the development of sophisticated applications.</a:t>
            </a:r>
          </a:p>
          <a:p>
            <a:pPr marL="457200" indent="-457200">
              <a:buFont typeface="+mj-lt"/>
              <a:buAutoNum type="arabicParenR" startAt="5"/>
            </a:pPr>
            <a:r>
              <a:rPr lang="en-US" sz="2400" b="1" dirty="0" smtClean="0"/>
              <a:t>Moving </a:t>
            </a:r>
            <a:r>
              <a:rPr lang="en-US" sz="2400" b="1" dirty="0"/>
              <a:t>Data is a challenge.</a:t>
            </a:r>
            <a:r>
              <a:rPr lang="en-US" sz="2400" dirty="0"/>
              <a:t>   The general rule is that one should move computation to the data, but if the only computational resource available is a the cloud, you are stuck if the data is not also there. </a:t>
            </a:r>
            <a:endParaRPr lang="en-US" sz="2400" dirty="0" smtClean="0"/>
          </a:p>
          <a:p>
            <a:pPr marL="857250" lvl="1" indent="-457200">
              <a:buFont typeface="Arial" pitchFamily="34" charset="0"/>
              <a:buChar char="•"/>
            </a:pPr>
            <a:r>
              <a:rPr lang="en-US" sz="2000" dirty="0" smtClean="0"/>
              <a:t>Persuade Cloud Vendor to host your data free in cloud</a:t>
            </a:r>
          </a:p>
          <a:p>
            <a:pPr marL="857250" lvl="1" indent="-457200">
              <a:buFont typeface="Arial" pitchFamily="34" charset="0"/>
              <a:buChar char="•"/>
            </a:pPr>
            <a:r>
              <a:rPr lang="en-US" sz="2000" dirty="0" smtClean="0"/>
              <a:t>Persuade Internet2 to provide good link to Cloud</a:t>
            </a:r>
          </a:p>
          <a:p>
            <a:pPr marL="857250" lvl="1" indent="-457200">
              <a:buFont typeface="Arial" pitchFamily="34" charset="0"/>
              <a:buChar char="•"/>
            </a:pPr>
            <a:r>
              <a:rPr lang="en-US" sz="2000" dirty="0" smtClean="0"/>
              <a:t>Decide on Object Store v. HDFS style (or v. Lustre WAFS on HPC)</a:t>
            </a:r>
            <a:endParaRPr lang="en-US" sz="2000" dirty="0"/>
          </a:p>
          <a:p>
            <a:pPr marL="514350" indent="-514350">
              <a:buFont typeface="+mj-lt"/>
              <a:buAutoNum type="arabicParenR" startAt="5"/>
            </a:pP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57</a:t>
            </a:fld>
            <a:endParaRPr lang="en-US"/>
          </a:p>
        </p:txBody>
      </p:sp>
    </p:spTree>
    <p:extLst>
      <p:ext uri="{BB962C8B-B14F-4D97-AF65-F5344CB8AC3E}">
        <p14:creationId xmlns:p14="http://schemas.microsoft.com/office/powerpoint/2010/main" val="29676985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The Summer School</a:t>
            </a:r>
            <a:br>
              <a:rPr lang="en-US" dirty="0" smtClean="0"/>
            </a:br>
            <a:r>
              <a:rPr lang="en-US" dirty="0" smtClean="0"/>
              <a:t>Program</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58</a:t>
            </a:fld>
            <a:endParaRPr lang="en-US"/>
          </a:p>
        </p:txBody>
      </p:sp>
    </p:spTree>
    <p:extLst>
      <p:ext uri="{BB962C8B-B14F-4D97-AF65-F5344CB8AC3E}">
        <p14:creationId xmlns:p14="http://schemas.microsoft.com/office/powerpoint/2010/main" val="16355383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899160"/>
          </a:xfrm>
        </p:spPr>
        <p:txBody>
          <a:bodyPr/>
          <a:lstStyle/>
          <a:p>
            <a:r>
              <a:rPr lang="en-US" dirty="0" smtClean="0"/>
              <a:t>Monday Morning</a:t>
            </a:r>
            <a:endParaRPr lang="en-US" dirty="0"/>
          </a:p>
        </p:txBody>
      </p:sp>
      <p:sp>
        <p:nvSpPr>
          <p:cNvPr id="3" name="Content Placeholder 2"/>
          <p:cNvSpPr>
            <a:spLocks noGrp="1"/>
          </p:cNvSpPr>
          <p:nvPr>
            <p:ph idx="1"/>
          </p:nvPr>
        </p:nvSpPr>
        <p:spPr>
          <a:xfrm>
            <a:off x="0" y="838200"/>
            <a:ext cx="9144000" cy="5410200"/>
          </a:xfrm>
        </p:spPr>
        <p:txBody>
          <a:bodyPr/>
          <a:lstStyle/>
          <a:p>
            <a:r>
              <a:rPr lang="en-US" sz="2600" b="1" dirty="0"/>
              <a:t>11:00am - 12:00 </a:t>
            </a:r>
            <a:r>
              <a:rPr lang="en-US" sz="2600" b="1" dirty="0" smtClean="0"/>
              <a:t>noon: Introduction</a:t>
            </a:r>
            <a:r>
              <a:rPr lang="en-US" sz="2600" dirty="0"/>
              <a:t>, Geoffrey Fox, </a:t>
            </a:r>
            <a:r>
              <a:rPr lang="en-US" sz="2600" dirty="0" smtClean="0"/>
              <a:t>IU</a:t>
            </a:r>
            <a:endParaRPr lang="en-US" sz="2600" dirty="0"/>
          </a:p>
          <a:p>
            <a:pPr lvl="1"/>
            <a:r>
              <a:rPr lang="en-US" sz="2600" dirty="0"/>
              <a:t>Introduction to Clouds</a:t>
            </a:r>
          </a:p>
          <a:p>
            <a:pPr lvl="1"/>
            <a:r>
              <a:rPr lang="en-US" sz="2600" dirty="0"/>
              <a:t>General Applications on Cloud</a:t>
            </a:r>
          </a:p>
          <a:p>
            <a:pPr lvl="1"/>
            <a:r>
              <a:rPr lang="en-US" sz="2600" dirty="0"/>
              <a:t>Intro to MapReduce and IaaS</a:t>
            </a:r>
          </a:p>
          <a:p>
            <a:r>
              <a:rPr lang="en-US" sz="2600" b="1" dirty="0"/>
              <a:t>12:00 noon - 1:00pm  </a:t>
            </a:r>
            <a:r>
              <a:rPr lang="en-US" sz="2600" b="1" dirty="0" smtClean="0"/>
              <a:t>Application</a:t>
            </a:r>
            <a:r>
              <a:rPr lang="en-US" sz="2600" b="1" dirty="0"/>
              <a:t>:  Biology on the Cloud,</a:t>
            </a:r>
            <a:r>
              <a:rPr lang="en-US" sz="2600" dirty="0"/>
              <a:t>  Michael Schatz, Cold Spring Harbor</a:t>
            </a:r>
          </a:p>
          <a:p>
            <a:r>
              <a:rPr lang="en-US" sz="2600" b="1" dirty="0"/>
              <a:t>1:00pm - </a:t>
            </a:r>
            <a:r>
              <a:rPr lang="en-US" sz="2600" b="1" dirty="0" smtClean="0"/>
              <a:t>1:30pm Infrastructure </a:t>
            </a:r>
            <a:r>
              <a:rPr lang="en-US" sz="2600" b="1" dirty="0"/>
              <a:t>Used: FutureGrid</a:t>
            </a:r>
            <a:r>
              <a:rPr lang="en-US" sz="2600" dirty="0"/>
              <a:t>, Geoffrey Fox, Indiana </a:t>
            </a:r>
            <a:r>
              <a:rPr lang="en-US" sz="2600" dirty="0" smtClean="0"/>
              <a:t>University</a:t>
            </a:r>
          </a:p>
          <a:p>
            <a:pPr lvl="1"/>
            <a:r>
              <a:rPr lang="en-US" sz="2600" dirty="0" smtClean="0"/>
              <a:t>Make certain we have SSH keys</a:t>
            </a:r>
            <a:endParaRPr lang="en-US" sz="2600" dirty="0"/>
          </a:p>
          <a:p>
            <a:r>
              <a:rPr lang="en-US" sz="2600" b="1" dirty="0" smtClean="0"/>
              <a:t>2:30pm </a:t>
            </a:r>
            <a:r>
              <a:rPr lang="en-US" sz="2600" b="1" dirty="0"/>
              <a:t>- </a:t>
            </a:r>
            <a:r>
              <a:rPr lang="en-US" sz="2600" b="1" dirty="0" smtClean="0"/>
              <a:t>3:30pm: Introduction </a:t>
            </a:r>
            <a:r>
              <a:rPr lang="en-US" sz="2600" b="1" dirty="0"/>
              <a:t>to virtual high performance computing clusters</a:t>
            </a:r>
            <a:r>
              <a:rPr lang="en-US" sz="2600" dirty="0"/>
              <a:t>, Thomas J. Hacker, Purdue University</a:t>
            </a:r>
          </a:p>
          <a:p>
            <a:endParaRPr lang="en-US" sz="26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59</a:t>
            </a:fld>
            <a:endParaRPr lang="en-US"/>
          </a:p>
        </p:txBody>
      </p:sp>
    </p:spTree>
    <p:extLst>
      <p:ext uri="{BB962C8B-B14F-4D97-AF65-F5344CB8AC3E}">
        <p14:creationId xmlns:p14="http://schemas.microsoft.com/office/powerpoint/2010/main" val="2267636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Broad Overview: </a:t>
            </a:r>
            <a:r>
              <a:rPr lang="en-US" dirty="0" smtClean="0"/>
              <a:t/>
            </a:r>
            <a:br>
              <a:rPr lang="en-US" dirty="0" smtClean="0"/>
            </a:br>
            <a:r>
              <a:rPr lang="en-US" dirty="0" smtClean="0"/>
              <a:t>Data </a:t>
            </a:r>
            <a:r>
              <a:rPr lang="en-US" dirty="0"/>
              <a:t>Deluge to </a:t>
            </a:r>
            <a:r>
              <a:rPr lang="en-US" dirty="0" smtClean="0"/>
              <a:t>Clouds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spTree>
    <p:extLst>
      <p:ext uri="{BB962C8B-B14F-4D97-AF65-F5344CB8AC3E}">
        <p14:creationId xmlns:p14="http://schemas.microsoft.com/office/powerpoint/2010/main" val="35655572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Monday Afternoon I</a:t>
            </a:r>
            <a:endParaRPr lang="en-US" dirty="0"/>
          </a:p>
        </p:txBody>
      </p:sp>
      <p:sp>
        <p:nvSpPr>
          <p:cNvPr id="3" name="Content Placeholder 2"/>
          <p:cNvSpPr>
            <a:spLocks noGrp="1"/>
          </p:cNvSpPr>
          <p:nvPr>
            <p:ph idx="1"/>
          </p:nvPr>
        </p:nvSpPr>
        <p:spPr>
          <a:xfrm>
            <a:off x="0" y="914400"/>
            <a:ext cx="9067800" cy="5562600"/>
          </a:xfrm>
        </p:spPr>
        <p:txBody>
          <a:bodyPr/>
          <a:lstStyle/>
          <a:p>
            <a:r>
              <a:rPr lang="en-US" sz="2400" b="1" dirty="0"/>
              <a:t>3:30pm - 4:30pm  </a:t>
            </a:r>
            <a:r>
              <a:rPr lang="en-US" sz="2400" b="1" dirty="0" smtClean="0"/>
              <a:t>Nimbus</a:t>
            </a:r>
            <a:r>
              <a:rPr lang="en-US" sz="2400" b="1" dirty="0"/>
              <a:t>:  Infrastructure Cloud Computing for Science</a:t>
            </a:r>
            <a:r>
              <a:rPr lang="en-US" sz="2400" dirty="0"/>
              <a:t>, Kate </a:t>
            </a:r>
            <a:r>
              <a:rPr lang="en-US" sz="2400" dirty="0" err="1"/>
              <a:t>Keahey</a:t>
            </a:r>
            <a:r>
              <a:rPr lang="en-US" sz="2400" dirty="0"/>
              <a:t>, University of Chicago/Argonne National Laboratory </a:t>
            </a:r>
          </a:p>
          <a:p>
            <a:pPr lvl="1"/>
            <a:r>
              <a:rPr lang="en-US" sz="2400" dirty="0"/>
              <a:t>Benefits of cloud computing for science</a:t>
            </a:r>
          </a:p>
          <a:p>
            <a:pPr lvl="1"/>
            <a:r>
              <a:rPr lang="en-US" sz="2400" dirty="0"/>
              <a:t>Nimbus Infrastructure</a:t>
            </a:r>
          </a:p>
          <a:p>
            <a:pPr lvl="1"/>
            <a:r>
              <a:rPr lang="en-US" sz="2400" dirty="0"/>
              <a:t>Scientific Applications using Nimbus</a:t>
            </a:r>
          </a:p>
          <a:p>
            <a:pPr lvl="1"/>
            <a:r>
              <a:rPr lang="en-US" sz="2400" dirty="0"/>
              <a:t>Nimbus Platform:  virtual clusters, cloud bursting, elasticity, reliability, and failure management</a:t>
            </a:r>
          </a:p>
          <a:p>
            <a:r>
              <a:rPr lang="en-US" sz="2400" b="1" dirty="0" smtClean="0"/>
              <a:t>5:00pm </a:t>
            </a:r>
            <a:r>
              <a:rPr lang="en-US" sz="2400" b="1" dirty="0"/>
              <a:t>- 5:45pm  </a:t>
            </a:r>
            <a:r>
              <a:rPr lang="en-US" sz="2400" b="1" dirty="0" smtClean="0"/>
              <a:t>Nimbus </a:t>
            </a:r>
            <a:r>
              <a:rPr lang="en-US" sz="2400" b="1" dirty="0"/>
              <a:t>Infrastructure: Hands-on Using Infrastructure Clouds</a:t>
            </a:r>
            <a:r>
              <a:rPr lang="en-US" sz="2400" dirty="0" smtClean="0"/>
              <a:t>, John </a:t>
            </a:r>
            <a:r>
              <a:rPr lang="en-US" sz="2400" dirty="0" err="1"/>
              <a:t>Bresnahan</a:t>
            </a:r>
            <a:r>
              <a:rPr lang="en-US" sz="2400" dirty="0"/>
              <a:t>, University of Chicago/Argonne National Laboratory  </a:t>
            </a:r>
          </a:p>
          <a:p>
            <a:pPr lvl="1"/>
            <a:r>
              <a:rPr lang="en-US" sz="2400" dirty="0"/>
              <a:t>Cloud Client Exercises</a:t>
            </a:r>
          </a:p>
          <a:p>
            <a:pPr lvl="1"/>
            <a:r>
              <a:rPr lang="en-US" sz="2400" dirty="0"/>
              <a:t>Virtual cluster Exercises</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a:p>
        </p:txBody>
      </p:sp>
    </p:spTree>
    <p:extLst>
      <p:ext uri="{BB962C8B-B14F-4D97-AF65-F5344CB8AC3E}">
        <p14:creationId xmlns:p14="http://schemas.microsoft.com/office/powerpoint/2010/main" val="143669470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Monday Afternoon II - Evening</a:t>
            </a:r>
            <a:endParaRPr lang="en-US" dirty="0"/>
          </a:p>
        </p:txBody>
      </p:sp>
      <p:sp>
        <p:nvSpPr>
          <p:cNvPr id="3" name="Content Placeholder 2"/>
          <p:cNvSpPr>
            <a:spLocks noGrp="1"/>
          </p:cNvSpPr>
          <p:nvPr>
            <p:ph idx="1"/>
          </p:nvPr>
        </p:nvSpPr>
        <p:spPr>
          <a:xfrm>
            <a:off x="0" y="762000"/>
            <a:ext cx="9144000" cy="5135563"/>
          </a:xfrm>
        </p:spPr>
        <p:txBody>
          <a:bodyPr/>
          <a:lstStyle/>
          <a:p>
            <a:r>
              <a:rPr lang="en-US" sz="2100" b="1" dirty="0"/>
              <a:t>5:45pm - </a:t>
            </a:r>
            <a:r>
              <a:rPr lang="en-US" sz="2100" b="1" dirty="0" smtClean="0"/>
              <a:t>6:45pm</a:t>
            </a:r>
            <a:r>
              <a:rPr lang="en-US" sz="2100" dirty="0"/>
              <a:t> </a:t>
            </a:r>
            <a:r>
              <a:rPr lang="en-US" sz="2100" b="1" dirty="0" smtClean="0"/>
              <a:t>Nimbus </a:t>
            </a:r>
            <a:r>
              <a:rPr lang="en-US" sz="2100" b="1" dirty="0"/>
              <a:t>Platform:  Managing Deployments in Multi-Cloud Environments</a:t>
            </a:r>
            <a:r>
              <a:rPr lang="en-US" sz="2100" dirty="0"/>
              <a:t>, John </a:t>
            </a:r>
            <a:r>
              <a:rPr lang="en-US" sz="2100" dirty="0" err="1"/>
              <a:t>Bresnahan</a:t>
            </a:r>
            <a:r>
              <a:rPr lang="en-US" sz="2100" dirty="0"/>
              <a:t>, Mike Wilde, &amp; Kate </a:t>
            </a:r>
            <a:r>
              <a:rPr lang="en-US" sz="2100" dirty="0" err="1"/>
              <a:t>Keahey</a:t>
            </a:r>
            <a:r>
              <a:rPr lang="en-US" sz="2100" dirty="0"/>
              <a:t>, University of Chicago/Argonne National Laboratory</a:t>
            </a:r>
          </a:p>
          <a:p>
            <a:r>
              <a:rPr lang="en-US" sz="2100" b="1" dirty="0" err="1"/>
              <a:t>Cloudinit.d</a:t>
            </a:r>
            <a:r>
              <a:rPr lang="en-US" sz="2100" b="1" dirty="0"/>
              <a:t>: </a:t>
            </a:r>
            <a:r>
              <a:rPr lang="en-US" sz="2100" dirty="0"/>
              <a:t> managing complex launches in multi-cloud environments (15 minutes)</a:t>
            </a:r>
          </a:p>
          <a:p>
            <a:pPr lvl="1"/>
            <a:r>
              <a:rPr lang="en-US" sz="2100" dirty="0"/>
              <a:t>Using </a:t>
            </a:r>
            <a:r>
              <a:rPr lang="en-US" sz="2100" dirty="0" smtClean="0"/>
              <a:t>Chef and </a:t>
            </a:r>
            <a:r>
              <a:rPr lang="en-US" sz="2100" dirty="0" err="1" smtClean="0"/>
              <a:t>Cloudinit.d</a:t>
            </a:r>
            <a:r>
              <a:rPr lang="en-US" sz="2100" dirty="0" smtClean="0"/>
              <a:t> </a:t>
            </a:r>
            <a:r>
              <a:rPr lang="en-US" sz="2100" dirty="0"/>
              <a:t>demonstration</a:t>
            </a:r>
          </a:p>
          <a:p>
            <a:r>
              <a:rPr lang="en-US" sz="2100" b="1" dirty="0"/>
              <a:t>Phantom: </a:t>
            </a:r>
            <a:r>
              <a:rPr lang="en-US" sz="2100" dirty="0"/>
              <a:t> </a:t>
            </a:r>
            <a:r>
              <a:rPr lang="en-US" sz="2100" dirty="0" err="1"/>
              <a:t>Cloudbursting</a:t>
            </a:r>
            <a:r>
              <a:rPr lang="en-US" sz="2100" dirty="0"/>
              <a:t> and Availability (15 minutes)</a:t>
            </a:r>
          </a:p>
          <a:p>
            <a:pPr lvl="1"/>
            <a:r>
              <a:rPr lang="en-US" sz="2100" dirty="0" err="1" smtClean="0"/>
              <a:t>Autoscaling</a:t>
            </a:r>
            <a:r>
              <a:rPr lang="en-US" sz="2100" dirty="0" smtClean="0"/>
              <a:t>, Demonstration </a:t>
            </a:r>
            <a:r>
              <a:rPr lang="en-US" sz="2100" dirty="0"/>
              <a:t>of Phantom web application</a:t>
            </a:r>
          </a:p>
          <a:p>
            <a:pPr lvl="1"/>
            <a:r>
              <a:rPr lang="en-US" sz="2100" dirty="0"/>
              <a:t>Simple Application demonstration</a:t>
            </a:r>
          </a:p>
          <a:p>
            <a:r>
              <a:rPr lang="en-US" sz="2100" b="1" dirty="0"/>
              <a:t>Scientific Example: </a:t>
            </a:r>
            <a:r>
              <a:rPr lang="en-US" sz="2100" dirty="0"/>
              <a:t> MODIS Satellite Image Processing (15 </a:t>
            </a:r>
            <a:r>
              <a:rPr lang="en-US" sz="2100" dirty="0" smtClean="0"/>
              <a:t>minutes</a:t>
            </a:r>
            <a:r>
              <a:rPr lang="en-US" sz="2100" dirty="0"/>
              <a:t>)</a:t>
            </a:r>
          </a:p>
          <a:p>
            <a:pPr lvl="1"/>
            <a:r>
              <a:rPr lang="en-US" sz="2100" dirty="0"/>
              <a:t>Satellite Image Processing</a:t>
            </a:r>
          </a:p>
          <a:p>
            <a:pPr lvl="1"/>
            <a:r>
              <a:rPr lang="en-US" sz="2100" dirty="0"/>
              <a:t>Workflows as programming model for the cloud</a:t>
            </a:r>
          </a:p>
          <a:p>
            <a:pPr lvl="1"/>
            <a:r>
              <a:rPr lang="en-US" sz="2100" dirty="0"/>
              <a:t>Demonstration</a:t>
            </a:r>
          </a:p>
          <a:p>
            <a:r>
              <a:rPr lang="en-US" sz="2100" dirty="0"/>
              <a:t>Question and Answer (15 minutes)</a:t>
            </a:r>
          </a:p>
          <a:p>
            <a:r>
              <a:rPr lang="en-US" sz="2100" b="1" dirty="0"/>
              <a:t>6:45pm - 7:00pm </a:t>
            </a:r>
            <a:r>
              <a:rPr lang="en-US" sz="2100" dirty="0"/>
              <a:t> </a:t>
            </a:r>
            <a:r>
              <a:rPr lang="en-US" sz="2100" b="1" dirty="0" smtClean="0"/>
              <a:t>Wrap-Up </a:t>
            </a:r>
            <a:r>
              <a:rPr lang="en-US" sz="2100" b="1" dirty="0"/>
              <a:t>Session</a:t>
            </a:r>
            <a:endParaRPr lang="en-US" sz="2100" dirty="0"/>
          </a:p>
          <a:p>
            <a:endParaRPr lang="en-US" sz="21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spTree>
    <p:extLst>
      <p:ext uri="{BB962C8B-B14F-4D97-AF65-F5344CB8AC3E}">
        <p14:creationId xmlns:p14="http://schemas.microsoft.com/office/powerpoint/2010/main" val="41159872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762000"/>
          </a:xfrm>
        </p:spPr>
        <p:txBody>
          <a:bodyPr/>
          <a:lstStyle/>
          <a:p>
            <a:r>
              <a:rPr lang="en-US" sz="4000" dirty="0"/>
              <a:t>Tuesday July 31 - CLOUD TECHNOLOGIES</a:t>
            </a:r>
          </a:p>
        </p:txBody>
      </p:sp>
      <p:sp>
        <p:nvSpPr>
          <p:cNvPr id="3" name="Content Placeholder 2"/>
          <p:cNvSpPr>
            <a:spLocks noGrp="1"/>
          </p:cNvSpPr>
          <p:nvPr>
            <p:ph idx="1"/>
          </p:nvPr>
        </p:nvSpPr>
        <p:spPr>
          <a:xfrm>
            <a:off x="0" y="609600"/>
            <a:ext cx="9144000" cy="4525963"/>
          </a:xfrm>
        </p:spPr>
        <p:txBody>
          <a:bodyPr/>
          <a:lstStyle/>
          <a:p>
            <a:r>
              <a:rPr lang="en-US" sz="2200" b="1" dirty="0"/>
              <a:t>11:00am - 12:00 </a:t>
            </a:r>
            <a:r>
              <a:rPr lang="en-US" sz="2200" b="1" dirty="0" smtClean="0"/>
              <a:t>noon</a:t>
            </a:r>
            <a:r>
              <a:rPr lang="en-US" sz="2200" dirty="0"/>
              <a:t> </a:t>
            </a:r>
            <a:r>
              <a:rPr lang="en-US" sz="2200" b="1" dirty="0" smtClean="0"/>
              <a:t>Running </a:t>
            </a:r>
            <a:r>
              <a:rPr lang="en-US" sz="2200" b="1" dirty="0"/>
              <a:t>MapReduce in Non-Traditional Environments</a:t>
            </a:r>
            <a:r>
              <a:rPr lang="en-US" sz="2200" dirty="0"/>
              <a:t>, </a:t>
            </a:r>
            <a:r>
              <a:rPr lang="en-US" sz="2200" dirty="0" err="1"/>
              <a:t>Abhishek</a:t>
            </a:r>
            <a:r>
              <a:rPr lang="en-US" sz="2200" dirty="0"/>
              <a:t> Chandra, University of Minnesota</a:t>
            </a:r>
          </a:p>
          <a:p>
            <a:r>
              <a:rPr lang="en-US" sz="2200" b="1" dirty="0"/>
              <a:t>12:00 noon - 1:30pm </a:t>
            </a:r>
            <a:r>
              <a:rPr lang="en-US" sz="2200" b="1" dirty="0" smtClean="0"/>
              <a:t>Virtual </a:t>
            </a:r>
            <a:r>
              <a:rPr lang="en-US" sz="2200" b="1" dirty="0"/>
              <a:t>Clusters Supporting MapReduce in Cloud</a:t>
            </a:r>
            <a:r>
              <a:rPr lang="en-US" sz="2200" dirty="0"/>
              <a:t>, Jonathan </a:t>
            </a:r>
            <a:r>
              <a:rPr lang="en-US" sz="2200" dirty="0" err="1"/>
              <a:t>Klinginsmith</a:t>
            </a:r>
            <a:r>
              <a:rPr lang="en-US" sz="2200" dirty="0"/>
              <a:t>, </a:t>
            </a:r>
            <a:r>
              <a:rPr lang="en-US" sz="2200" dirty="0" smtClean="0"/>
              <a:t>IU</a:t>
            </a:r>
            <a:endParaRPr lang="en-US" sz="2200" dirty="0"/>
          </a:p>
          <a:p>
            <a:pPr lvl="1"/>
            <a:r>
              <a:rPr lang="en-US" sz="2200" dirty="0"/>
              <a:t>Lab Session</a:t>
            </a:r>
          </a:p>
          <a:p>
            <a:r>
              <a:rPr lang="en-US" sz="2200" b="1" dirty="0" smtClean="0"/>
              <a:t>2:30pm </a:t>
            </a:r>
            <a:r>
              <a:rPr lang="en-US" sz="2200" b="1" dirty="0"/>
              <a:t>- 4:30pm </a:t>
            </a:r>
            <a:r>
              <a:rPr lang="en-US" sz="2200" b="1" dirty="0" smtClean="0"/>
              <a:t>MapReduce </a:t>
            </a:r>
            <a:r>
              <a:rPr lang="en-US" sz="2200" b="1" dirty="0"/>
              <a:t>and NOSQL Cloud Storage</a:t>
            </a:r>
            <a:r>
              <a:rPr lang="en-US" sz="2200" dirty="0"/>
              <a:t>, Jerome Mitchell &amp; </a:t>
            </a:r>
            <a:r>
              <a:rPr lang="en-US" sz="2200" dirty="0" err="1"/>
              <a:t>Xiaoming</a:t>
            </a:r>
            <a:r>
              <a:rPr lang="en-US" sz="2200" dirty="0"/>
              <a:t> </a:t>
            </a:r>
            <a:r>
              <a:rPr lang="en-US" sz="2200" dirty="0" err="1"/>
              <a:t>Gao</a:t>
            </a:r>
            <a:r>
              <a:rPr lang="en-US" sz="2200" dirty="0"/>
              <a:t>, </a:t>
            </a:r>
            <a:r>
              <a:rPr lang="en-US" sz="2200" dirty="0" smtClean="0"/>
              <a:t>IU</a:t>
            </a:r>
            <a:endParaRPr lang="en-US" sz="2200" dirty="0"/>
          </a:p>
          <a:p>
            <a:pPr lvl="1"/>
            <a:r>
              <a:rPr lang="en-US" sz="2200" b="1" dirty="0"/>
              <a:t>Hadoop and HDFS</a:t>
            </a:r>
            <a:r>
              <a:rPr lang="en-US" sz="2200" dirty="0"/>
              <a:t> </a:t>
            </a:r>
          </a:p>
          <a:p>
            <a:pPr lvl="1"/>
            <a:r>
              <a:rPr lang="en-US" sz="2200" b="1" dirty="0" err="1"/>
              <a:t>HBase</a:t>
            </a:r>
            <a:r>
              <a:rPr lang="en-US" sz="2200" b="1" dirty="0"/>
              <a:t> and Bigtable Storage</a:t>
            </a:r>
            <a:endParaRPr lang="en-US" sz="2200" dirty="0"/>
          </a:p>
          <a:p>
            <a:pPr lvl="1"/>
            <a:r>
              <a:rPr lang="en-US" sz="2200" b="1" dirty="0"/>
              <a:t>High Level Language:  Pig</a:t>
            </a:r>
            <a:endParaRPr lang="en-US" sz="2200" dirty="0"/>
          </a:p>
          <a:p>
            <a:pPr lvl="1"/>
            <a:r>
              <a:rPr lang="en-US" sz="2200" b="1" dirty="0"/>
              <a:t>Lab Session</a:t>
            </a:r>
            <a:endParaRPr lang="en-US" sz="2200" dirty="0"/>
          </a:p>
          <a:p>
            <a:r>
              <a:rPr lang="en-US" sz="2200" b="1" dirty="0" smtClean="0"/>
              <a:t>5:00pm </a:t>
            </a:r>
            <a:r>
              <a:rPr lang="en-US" sz="2200" b="1" dirty="0"/>
              <a:t>- </a:t>
            </a:r>
            <a:r>
              <a:rPr lang="en-US" sz="2200" b="1" dirty="0" smtClean="0"/>
              <a:t>6:45pm</a:t>
            </a:r>
            <a:r>
              <a:rPr lang="en-US" sz="2200" dirty="0"/>
              <a:t> </a:t>
            </a:r>
            <a:r>
              <a:rPr lang="en-US" sz="2200" b="1" dirty="0" smtClean="0"/>
              <a:t>Data </a:t>
            </a:r>
            <a:r>
              <a:rPr lang="en-US" sz="2200" b="1" dirty="0"/>
              <a:t>Mining with Twister Iterative MapReduce</a:t>
            </a:r>
            <a:r>
              <a:rPr lang="en-US" sz="2200" dirty="0"/>
              <a:t>, Judy Qiu, </a:t>
            </a:r>
            <a:r>
              <a:rPr lang="en-US" sz="2200" dirty="0" smtClean="0"/>
              <a:t>IU</a:t>
            </a:r>
            <a:endParaRPr lang="en-US" sz="2200" dirty="0"/>
          </a:p>
          <a:p>
            <a:pPr lvl="1"/>
            <a:r>
              <a:rPr lang="en-US" sz="2200" b="1" dirty="0"/>
              <a:t>Lab Session</a:t>
            </a:r>
            <a:endParaRPr lang="en-US" sz="2200" dirty="0"/>
          </a:p>
          <a:p>
            <a:r>
              <a:rPr lang="en-US" sz="2200" b="1" dirty="0"/>
              <a:t>6:45pm - </a:t>
            </a:r>
            <a:r>
              <a:rPr lang="en-US" sz="2200" b="1" dirty="0" smtClean="0"/>
              <a:t>7:00pm</a:t>
            </a:r>
            <a:r>
              <a:rPr lang="en-US" sz="2200" dirty="0"/>
              <a:t> </a:t>
            </a:r>
            <a:r>
              <a:rPr lang="en-US" sz="2200" b="1" dirty="0" smtClean="0"/>
              <a:t>Wrap-Up </a:t>
            </a:r>
            <a:r>
              <a:rPr lang="en-US" sz="2200" b="1" dirty="0"/>
              <a:t>Session</a:t>
            </a:r>
            <a:endParaRPr lang="en-US" sz="2200" dirty="0"/>
          </a:p>
          <a:p>
            <a:endParaRPr lang="en-US" sz="22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62</a:t>
            </a:fld>
            <a:endParaRPr lang="en-US" dirty="0"/>
          </a:p>
        </p:txBody>
      </p:sp>
    </p:spTree>
    <p:extLst>
      <p:ext uri="{BB962C8B-B14F-4D97-AF65-F5344CB8AC3E}">
        <p14:creationId xmlns:p14="http://schemas.microsoft.com/office/powerpoint/2010/main" val="94850925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en-US" sz="4000" i="1" dirty="0"/>
              <a:t>Wednesday August 1 - ACADEMIC AND COMMERCIAL CLOUD </a:t>
            </a:r>
            <a:r>
              <a:rPr lang="en-US" sz="4000" i="1" dirty="0" smtClean="0"/>
              <a:t>INFRASTRUCTURE I</a:t>
            </a:r>
            <a:endParaRPr lang="en-US" sz="4000" dirty="0"/>
          </a:p>
        </p:txBody>
      </p:sp>
      <p:sp>
        <p:nvSpPr>
          <p:cNvPr id="3" name="Content Placeholder 2"/>
          <p:cNvSpPr>
            <a:spLocks noGrp="1"/>
          </p:cNvSpPr>
          <p:nvPr>
            <p:ph idx="1"/>
          </p:nvPr>
        </p:nvSpPr>
        <p:spPr>
          <a:xfrm>
            <a:off x="-16329" y="1219200"/>
            <a:ext cx="9144000" cy="4525963"/>
          </a:xfrm>
        </p:spPr>
        <p:txBody>
          <a:bodyPr/>
          <a:lstStyle/>
          <a:p>
            <a:r>
              <a:rPr lang="en-US" sz="2400" b="1" dirty="0" smtClean="0"/>
              <a:t>11:00am </a:t>
            </a:r>
            <a:r>
              <a:rPr lang="en-US" sz="2400" b="1" dirty="0"/>
              <a:t>- </a:t>
            </a:r>
            <a:r>
              <a:rPr lang="en-US" sz="2400" b="1" dirty="0" smtClean="0"/>
              <a:t>1:00pm</a:t>
            </a:r>
            <a:r>
              <a:rPr lang="en-US" sz="2400" dirty="0" smtClean="0"/>
              <a:t>: </a:t>
            </a:r>
            <a:r>
              <a:rPr lang="en-US" sz="2400" b="1" dirty="0" smtClean="0"/>
              <a:t>Building </a:t>
            </a:r>
            <a:r>
              <a:rPr lang="en-US" sz="2400" b="1" dirty="0"/>
              <a:t>Scalable Data Intensive Applications on the Cloud with </a:t>
            </a:r>
            <a:r>
              <a:rPr lang="en-US" sz="2400" b="1" dirty="0" err="1"/>
              <a:t>Makeflow</a:t>
            </a:r>
            <a:r>
              <a:rPr lang="en-US" sz="2400" b="1" dirty="0"/>
              <a:t> and </a:t>
            </a:r>
            <a:r>
              <a:rPr lang="en-US" sz="2400" b="1" dirty="0" err="1"/>
              <a:t>WorkQueue</a:t>
            </a:r>
            <a:r>
              <a:rPr lang="en-US" sz="2400" dirty="0"/>
              <a:t>, Douglas </a:t>
            </a:r>
            <a:r>
              <a:rPr lang="en-US" sz="2400" dirty="0" err="1"/>
              <a:t>Thain</a:t>
            </a:r>
            <a:r>
              <a:rPr lang="en-US" sz="2400" dirty="0"/>
              <a:t>, Notre Dame</a:t>
            </a:r>
          </a:p>
          <a:p>
            <a:pPr lvl="1"/>
            <a:r>
              <a:rPr lang="en-US" sz="2400" dirty="0"/>
              <a:t>Lab Session</a:t>
            </a:r>
          </a:p>
          <a:p>
            <a:r>
              <a:rPr lang="en-US" sz="2400" b="1" dirty="0" smtClean="0"/>
              <a:t>2:00pm </a:t>
            </a:r>
            <a:r>
              <a:rPr lang="en-US" sz="2400" b="1" dirty="0"/>
              <a:t>- </a:t>
            </a:r>
            <a:r>
              <a:rPr lang="en-US" sz="2400" b="1" dirty="0" smtClean="0"/>
              <a:t>3:30pm</a:t>
            </a:r>
            <a:r>
              <a:rPr lang="en-US" sz="2400" dirty="0" smtClean="0"/>
              <a:t>: </a:t>
            </a:r>
            <a:r>
              <a:rPr lang="en-US" sz="2400" b="1" dirty="0" smtClean="0"/>
              <a:t>Commercial </a:t>
            </a:r>
            <a:r>
              <a:rPr lang="en-US" sz="2400" b="1" dirty="0"/>
              <a:t>IaaS/</a:t>
            </a:r>
            <a:r>
              <a:rPr lang="en-US" sz="2400" b="1" dirty="0" err="1"/>
              <a:t>PaaS</a:t>
            </a:r>
            <a:r>
              <a:rPr lang="en-US" sz="2400" b="1" dirty="0"/>
              <a:t> I:  AWS for Scientists, </a:t>
            </a:r>
            <a:r>
              <a:rPr lang="en-US" sz="2400" dirty="0"/>
              <a:t>Jamie Kinney, Amazon Web Services</a:t>
            </a:r>
          </a:p>
          <a:p>
            <a:pPr lvl="1"/>
            <a:r>
              <a:rPr lang="en-US" sz="2400" dirty="0"/>
              <a:t>The types of problems that researchers are solving using HPC on the AWS today</a:t>
            </a:r>
          </a:p>
          <a:p>
            <a:pPr lvl="1"/>
            <a:r>
              <a:rPr lang="en-US" sz="2400" dirty="0"/>
              <a:t>Introduction to Amazon EC2, S3 and other HPC-related services</a:t>
            </a:r>
          </a:p>
          <a:p>
            <a:pPr lvl="1"/>
            <a:r>
              <a:rPr lang="en-US" sz="2400" dirty="0"/>
              <a:t>The power of programmable infrastructure</a:t>
            </a:r>
          </a:p>
          <a:p>
            <a:pPr lvl="1"/>
            <a:r>
              <a:rPr lang="en-US" sz="2400" dirty="0"/>
              <a:t>Real-time demo of an on-demand HPC cluster</a:t>
            </a:r>
          </a:p>
          <a:p>
            <a:pPr lvl="1"/>
            <a:r>
              <a:rPr lang="en-US" sz="2400" dirty="0"/>
              <a:t>Walk through a few customer use cases</a:t>
            </a:r>
          </a:p>
          <a:p>
            <a:pPr lvl="1"/>
            <a:r>
              <a:rPr lang="en-US" sz="2400" dirty="0"/>
              <a:t>Q&amp;A</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63</a:t>
            </a:fld>
            <a:endParaRPr lang="en-US"/>
          </a:p>
        </p:txBody>
      </p:sp>
    </p:spTree>
    <p:extLst>
      <p:ext uri="{BB962C8B-B14F-4D97-AF65-F5344CB8AC3E}">
        <p14:creationId xmlns:p14="http://schemas.microsoft.com/office/powerpoint/2010/main" val="392405965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03237"/>
            <a:ext cx="8991600" cy="1143000"/>
          </a:xfrm>
        </p:spPr>
        <p:txBody>
          <a:bodyPr/>
          <a:lstStyle/>
          <a:p>
            <a:r>
              <a:rPr lang="en-US" sz="4000" i="1" dirty="0"/>
              <a:t>Wednesday August 1 - ACADEMIC AND COMMERCIAL CLOUD </a:t>
            </a:r>
            <a:r>
              <a:rPr lang="en-US" sz="4000" i="1" dirty="0" smtClean="0"/>
              <a:t>INFRASTRUCTURE II</a:t>
            </a:r>
            <a:r>
              <a:rPr lang="en-US" sz="4000" dirty="0"/>
              <a:t/>
            </a:r>
            <a:br>
              <a:rPr lang="en-US" sz="4000" dirty="0"/>
            </a:br>
            <a:endParaRPr lang="en-US" sz="4000" dirty="0"/>
          </a:p>
        </p:txBody>
      </p:sp>
      <p:sp>
        <p:nvSpPr>
          <p:cNvPr id="3" name="Content Placeholder 2"/>
          <p:cNvSpPr>
            <a:spLocks noGrp="1"/>
          </p:cNvSpPr>
          <p:nvPr>
            <p:ph idx="1"/>
          </p:nvPr>
        </p:nvSpPr>
        <p:spPr>
          <a:xfrm>
            <a:off x="-15240" y="1341437"/>
            <a:ext cx="9144000" cy="4525963"/>
          </a:xfrm>
        </p:spPr>
        <p:txBody>
          <a:bodyPr/>
          <a:lstStyle/>
          <a:p>
            <a:r>
              <a:rPr lang="en-US" sz="2400" b="1" dirty="0"/>
              <a:t>3:30pm - 4:30pm </a:t>
            </a:r>
            <a:r>
              <a:rPr lang="en-US" sz="2400" dirty="0" smtClean="0"/>
              <a:t>: </a:t>
            </a:r>
            <a:r>
              <a:rPr lang="en-US" sz="2400" b="1" dirty="0" smtClean="0"/>
              <a:t>Commercial </a:t>
            </a:r>
            <a:r>
              <a:rPr lang="en-US" sz="2400" b="1" dirty="0"/>
              <a:t>IaaS/</a:t>
            </a:r>
            <a:r>
              <a:rPr lang="en-US" sz="2400" b="1" dirty="0" err="1"/>
              <a:t>PaaS</a:t>
            </a:r>
            <a:r>
              <a:rPr lang="en-US" sz="2400" b="1" dirty="0"/>
              <a:t> II:  Azure and Twister4Azure</a:t>
            </a:r>
            <a:r>
              <a:rPr lang="en-US" sz="2400" dirty="0"/>
              <a:t>, </a:t>
            </a:r>
            <a:r>
              <a:rPr lang="en-US" sz="2400" dirty="0" err="1"/>
              <a:t>Thilina</a:t>
            </a:r>
            <a:r>
              <a:rPr lang="en-US" sz="2400" dirty="0"/>
              <a:t> </a:t>
            </a:r>
            <a:r>
              <a:rPr lang="en-US" sz="2400" dirty="0" err="1"/>
              <a:t>Gunarathne</a:t>
            </a:r>
            <a:r>
              <a:rPr lang="en-US" sz="2400" dirty="0"/>
              <a:t>, Indiana University</a:t>
            </a:r>
          </a:p>
          <a:p>
            <a:r>
              <a:rPr lang="en-US" sz="2400" b="1" dirty="0" smtClean="0"/>
              <a:t>5:00pm </a:t>
            </a:r>
            <a:r>
              <a:rPr lang="en-US" sz="2400" b="1" dirty="0"/>
              <a:t>- </a:t>
            </a:r>
            <a:r>
              <a:rPr lang="en-US" sz="2400" b="1" dirty="0" smtClean="0"/>
              <a:t>5:45pm</a:t>
            </a:r>
            <a:r>
              <a:rPr lang="en-US" sz="2400" dirty="0" smtClean="0"/>
              <a:t>: </a:t>
            </a:r>
            <a:r>
              <a:rPr lang="en-US" sz="2400" b="1" dirty="0" smtClean="0"/>
              <a:t>Networking </a:t>
            </a:r>
            <a:r>
              <a:rPr lang="en-US" sz="2400" b="1" dirty="0"/>
              <a:t>and Clouds</a:t>
            </a:r>
            <a:r>
              <a:rPr lang="en-US" sz="2400" dirty="0"/>
              <a:t>, Martin </a:t>
            </a:r>
            <a:r>
              <a:rPr lang="en-US" sz="2400" dirty="0" err="1"/>
              <a:t>Swany</a:t>
            </a:r>
            <a:r>
              <a:rPr lang="en-US" sz="2400" dirty="0"/>
              <a:t>, Indiana University</a:t>
            </a:r>
          </a:p>
          <a:p>
            <a:r>
              <a:rPr lang="en-US" sz="2400" b="1" dirty="0"/>
              <a:t>5:45pm - </a:t>
            </a:r>
            <a:r>
              <a:rPr lang="en-US" sz="2400" b="1" dirty="0" smtClean="0"/>
              <a:t>6:45pm</a:t>
            </a:r>
            <a:r>
              <a:rPr lang="en-US" sz="2400" dirty="0" smtClean="0"/>
              <a:t>: </a:t>
            </a:r>
            <a:r>
              <a:rPr lang="en-US" sz="2400" b="1" dirty="0" smtClean="0"/>
              <a:t>IaaS </a:t>
            </a:r>
            <a:r>
              <a:rPr lang="en-US" sz="2400" b="1" dirty="0"/>
              <a:t>in Action II:   OpenStack</a:t>
            </a:r>
            <a:r>
              <a:rPr lang="en-US" sz="2400" dirty="0"/>
              <a:t>, Gregor von Laszewski &amp; Javier Diaz, Indiana University</a:t>
            </a:r>
          </a:p>
          <a:p>
            <a:pPr lvl="1"/>
            <a:r>
              <a:rPr lang="en-US" sz="2400" dirty="0"/>
              <a:t>Lab Session</a:t>
            </a:r>
          </a:p>
          <a:p>
            <a:r>
              <a:rPr lang="en-US" sz="2400" b="1" dirty="0"/>
              <a:t>IaaS in Action II:   FutureGrid RAIN: Dynamic Provisioning on Bare Metal and IaaS in a Federated Cloud</a:t>
            </a:r>
            <a:r>
              <a:rPr lang="en-US" sz="2400" dirty="0"/>
              <a:t>, Gregor von Laszewski &amp; Javier Diaz, Indiana University</a:t>
            </a:r>
          </a:p>
          <a:p>
            <a:pPr lvl="1"/>
            <a:r>
              <a:rPr lang="en-US" sz="2400" dirty="0"/>
              <a:t>Demo</a:t>
            </a:r>
          </a:p>
          <a:p>
            <a:r>
              <a:rPr lang="en-US" sz="2400" b="1" dirty="0"/>
              <a:t>6:45pm - </a:t>
            </a:r>
            <a:r>
              <a:rPr lang="en-US" sz="2400" b="1" dirty="0" smtClean="0"/>
              <a:t>7:00pm: Wrap-Up </a:t>
            </a:r>
            <a:r>
              <a:rPr lang="en-US" sz="2400" b="1" dirty="0"/>
              <a:t>Session</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64</a:t>
            </a:fld>
            <a:endParaRPr lang="en-US"/>
          </a:p>
        </p:txBody>
      </p:sp>
    </p:spTree>
    <p:extLst>
      <p:ext uri="{BB962C8B-B14F-4D97-AF65-F5344CB8AC3E}">
        <p14:creationId xmlns:p14="http://schemas.microsoft.com/office/powerpoint/2010/main" val="31609143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143000"/>
          </a:xfrm>
        </p:spPr>
        <p:txBody>
          <a:bodyPr/>
          <a:lstStyle/>
          <a:p>
            <a:r>
              <a:rPr lang="en-US" sz="3200" i="1" dirty="0" smtClean="0"/>
              <a:t>Thursday </a:t>
            </a:r>
            <a:r>
              <a:rPr lang="en-US" sz="3200" i="1" dirty="0"/>
              <a:t>August 2 - CYBERINFRASTRUCTURE/HPC AND CLOUDS:  TECHNOLOGY AND APPLICATIONS</a:t>
            </a:r>
            <a:endParaRPr lang="en-US" sz="3200" dirty="0"/>
          </a:p>
        </p:txBody>
      </p:sp>
      <p:sp>
        <p:nvSpPr>
          <p:cNvPr id="3" name="Content Placeholder 2"/>
          <p:cNvSpPr>
            <a:spLocks noGrp="1"/>
          </p:cNvSpPr>
          <p:nvPr>
            <p:ph idx="1"/>
          </p:nvPr>
        </p:nvSpPr>
        <p:spPr>
          <a:xfrm>
            <a:off x="30480" y="1219200"/>
            <a:ext cx="9113520" cy="5029200"/>
          </a:xfrm>
        </p:spPr>
        <p:txBody>
          <a:bodyPr/>
          <a:lstStyle/>
          <a:p>
            <a:r>
              <a:rPr lang="en-US" sz="2000" b="1" dirty="0"/>
              <a:t>11:00am - </a:t>
            </a:r>
            <a:r>
              <a:rPr lang="en-US" sz="2000" b="1" dirty="0" smtClean="0"/>
              <a:t>1:15pm</a:t>
            </a:r>
            <a:r>
              <a:rPr lang="en-US" sz="2000" dirty="0" smtClean="0"/>
              <a:t>: </a:t>
            </a:r>
            <a:r>
              <a:rPr lang="en-US" sz="2000" b="1" dirty="0" smtClean="0"/>
              <a:t>Federating </a:t>
            </a:r>
            <a:r>
              <a:rPr lang="en-US" sz="2000" b="1" dirty="0"/>
              <a:t>HPC, Cyberinfrastructure and Clouds using </a:t>
            </a:r>
            <a:r>
              <a:rPr lang="en-US" sz="2000" b="1" dirty="0" err="1"/>
              <a:t>CometCloud</a:t>
            </a:r>
            <a:r>
              <a:rPr lang="en-US" sz="2000" b="1" dirty="0"/>
              <a:t> I</a:t>
            </a:r>
            <a:r>
              <a:rPr lang="en-US" sz="2000" dirty="0"/>
              <a:t>, Manish </a:t>
            </a:r>
            <a:r>
              <a:rPr lang="en-US" sz="2000" dirty="0" err="1"/>
              <a:t>Parashar</a:t>
            </a:r>
            <a:r>
              <a:rPr lang="en-US" sz="2000" dirty="0"/>
              <a:t>, Rutgers University</a:t>
            </a:r>
          </a:p>
          <a:p>
            <a:pPr lvl="1"/>
            <a:r>
              <a:rPr lang="en-US" sz="2000" dirty="0"/>
              <a:t>1. Introduction to </a:t>
            </a:r>
            <a:r>
              <a:rPr lang="en-US" sz="2000" dirty="0" err="1"/>
              <a:t>CometCloud</a:t>
            </a:r>
            <a:r>
              <a:rPr lang="en-US" sz="2000" dirty="0"/>
              <a:t>, </a:t>
            </a:r>
            <a:r>
              <a:rPr lang="en-US" sz="2000" dirty="0" err="1"/>
              <a:t>CometCloud</a:t>
            </a:r>
            <a:r>
              <a:rPr lang="en-US" sz="2000" dirty="0"/>
              <a:t> Programming Environments</a:t>
            </a:r>
          </a:p>
          <a:p>
            <a:pPr lvl="1"/>
            <a:r>
              <a:rPr lang="en-US" sz="2000" dirty="0"/>
              <a:t>2. Development and deployment of master/worker and bag-of-tasks applications</a:t>
            </a:r>
          </a:p>
          <a:p>
            <a:r>
              <a:rPr lang="en-US" sz="2000" b="1" dirty="0" smtClean="0"/>
              <a:t>2:15pm </a:t>
            </a:r>
            <a:r>
              <a:rPr lang="en-US" sz="2000" b="1" dirty="0"/>
              <a:t>- </a:t>
            </a:r>
            <a:r>
              <a:rPr lang="en-US" sz="2000" b="1" dirty="0" smtClean="0"/>
              <a:t>4:15pm: Federating </a:t>
            </a:r>
            <a:r>
              <a:rPr lang="en-US" sz="2000" b="1" dirty="0"/>
              <a:t>HPC, Cyberinfrastructure and Clouds using </a:t>
            </a:r>
            <a:r>
              <a:rPr lang="en-US" sz="2000" b="1" dirty="0" err="1"/>
              <a:t>CometCloud</a:t>
            </a:r>
            <a:r>
              <a:rPr lang="en-US" sz="2000" b="1" dirty="0"/>
              <a:t> II</a:t>
            </a:r>
            <a:r>
              <a:rPr lang="en-US" sz="2000" dirty="0"/>
              <a:t>, Manish </a:t>
            </a:r>
            <a:r>
              <a:rPr lang="en-US" sz="2000" dirty="0" err="1"/>
              <a:t>Parashar</a:t>
            </a:r>
            <a:r>
              <a:rPr lang="en-US" sz="2000" dirty="0"/>
              <a:t>, Rutgers </a:t>
            </a:r>
            <a:r>
              <a:rPr lang="en-US" sz="2000" dirty="0" smtClean="0"/>
              <a:t>University</a:t>
            </a:r>
            <a:r>
              <a:rPr lang="en-US" sz="2000" dirty="0"/>
              <a:t> </a:t>
            </a:r>
          </a:p>
          <a:p>
            <a:pPr lvl="1"/>
            <a:r>
              <a:rPr lang="en-US" sz="2000" dirty="0"/>
              <a:t>3. Development and deployment of MapReduce applications</a:t>
            </a:r>
          </a:p>
          <a:p>
            <a:pPr lvl="1"/>
            <a:r>
              <a:rPr lang="en-US" sz="2000" dirty="0"/>
              <a:t>4. Additional Programming Paradigms</a:t>
            </a:r>
          </a:p>
          <a:p>
            <a:pPr lvl="1"/>
            <a:r>
              <a:rPr lang="en-US" sz="2000" dirty="0"/>
              <a:t>5. Discussion and wrap-up</a:t>
            </a:r>
          </a:p>
          <a:p>
            <a:r>
              <a:rPr lang="en-US" sz="2000" b="1" dirty="0" smtClean="0"/>
              <a:t>4:45pm </a:t>
            </a:r>
            <a:r>
              <a:rPr lang="en-US" sz="2000" b="1" dirty="0"/>
              <a:t>- 5:45pm </a:t>
            </a:r>
            <a:r>
              <a:rPr lang="en-US" sz="2000" dirty="0" smtClean="0"/>
              <a:t>: </a:t>
            </a:r>
            <a:r>
              <a:rPr lang="en-US" sz="2000" b="1" dirty="0" smtClean="0"/>
              <a:t>Magellan</a:t>
            </a:r>
            <a:r>
              <a:rPr lang="en-US" sz="2000" b="1" dirty="0"/>
              <a:t>:  Evaluating Cloud Computing for Science</a:t>
            </a:r>
            <a:r>
              <a:rPr lang="en-US" sz="2000" dirty="0"/>
              <a:t>, </a:t>
            </a:r>
            <a:r>
              <a:rPr lang="en-US" sz="2000" dirty="0" err="1"/>
              <a:t>Lavanya</a:t>
            </a:r>
            <a:r>
              <a:rPr lang="en-US" sz="2000" dirty="0"/>
              <a:t> </a:t>
            </a:r>
            <a:r>
              <a:rPr lang="en-US" sz="2000" dirty="0" err="1"/>
              <a:t>Ramakrishnan</a:t>
            </a:r>
            <a:r>
              <a:rPr lang="en-US" sz="2000" dirty="0"/>
              <a:t>, Lawrence Berkeley National Laboratory</a:t>
            </a:r>
          </a:p>
          <a:p>
            <a:r>
              <a:rPr lang="en-US" sz="2000" b="1" dirty="0"/>
              <a:t>5:45pm - 6:45pm </a:t>
            </a:r>
            <a:r>
              <a:rPr lang="en-US" sz="2000" dirty="0" smtClean="0"/>
              <a:t>: </a:t>
            </a:r>
            <a:r>
              <a:rPr lang="en-US" sz="2000" b="1" dirty="0" smtClean="0"/>
              <a:t>Scientific </a:t>
            </a:r>
            <a:r>
              <a:rPr lang="en-US" sz="2000" b="1" dirty="0"/>
              <a:t>Workflows in the Cloud</a:t>
            </a:r>
            <a:r>
              <a:rPr lang="en-US" sz="2000" dirty="0"/>
              <a:t>, Gideon </a:t>
            </a:r>
            <a:r>
              <a:rPr lang="en-US" sz="2000" dirty="0" err="1"/>
              <a:t>Juve</a:t>
            </a:r>
            <a:r>
              <a:rPr lang="en-US" sz="2000" dirty="0"/>
              <a:t>, USC</a:t>
            </a:r>
          </a:p>
          <a:p>
            <a:r>
              <a:rPr lang="en-US" sz="2000" b="1" dirty="0"/>
              <a:t>6:45pm - </a:t>
            </a:r>
            <a:r>
              <a:rPr lang="en-US" sz="2000" b="1" dirty="0" smtClean="0"/>
              <a:t>7:00pm: Wrap-Up </a:t>
            </a:r>
            <a:r>
              <a:rPr lang="en-US" sz="2000" b="1" dirty="0"/>
              <a:t>Session</a:t>
            </a:r>
            <a:endParaRPr lang="en-US" sz="2000" dirty="0"/>
          </a:p>
          <a:p>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65</a:t>
            </a:fld>
            <a:endParaRPr lang="en-US"/>
          </a:p>
        </p:txBody>
      </p:sp>
    </p:spTree>
    <p:extLst>
      <p:ext uri="{BB962C8B-B14F-4D97-AF65-F5344CB8AC3E}">
        <p14:creationId xmlns:p14="http://schemas.microsoft.com/office/powerpoint/2010/main" val="36503961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
            <a:ext cx="9144000" cy="1143000"/>
          </a:xfrm>
        </p:spPr>
        <p:txBody>
          <a:bodyPr/>
          <a:lstStyle/>
          <a:p>
            <a:r>
              <a:rPr lang="en-US" sz="3600" i="1" dirty="0"/>
              <a:t> Friday August 3 - EDUCATION APPLICATIONS AND ADVANCED TECHNOLOGY</a:t>
            </a:r>
            <a:endParaRPr lang="en-US" sz="3600" dirty="0"/>
          </a:p>
        </p:txBody>
      </p:sp>
      <p:sp>
        <p:nvSpPr>
          <p:cNvPr id="3" name="Content Placeholder 2"/>
          <p:cNvSpPr>
            <a:spLocks noGrp="1"/>
          </p:cNvSpPr>
          <p:nvPr>
            <p:ph idx="1"/>
          </p:nvPr>
        </p:nvSpPr>
        <p:spPr>
          <a:xfrm>
            <a:off x="0" y="1066800"/>
            <a:ext cx="9144000" cy="5334000"/>
          </a:xfrm>
        </p:spPr>
        <p:txBody>
          <a:bodyPr/>
          <a:lstStyle/>
          <a:p>
            <a:r>
              <a:rPr lang="en-US" sz="2300" b="1" dirty="0"/>
              <a:t>11:00am - 12:00 </a:t>
            </a:r>
            <a:r>
              <a:rPr lang="en-US" sz="2300" b="1" dirty="0" smtClean="0"/>
              <a:t>noon</a:t>
            </a:r>
            <a:r>
              <a:rPr lang="en-US" sz="2300" dirty="0" smtClean="0"/>
              <a:t>: </a:t>
            </a:r>
            <a:r>
              <a:rPr lang="en-US" sz="2300" b="1" dirty="0" smtClean="0"/>
              <a:t>Cloud </a:t>
            </a:r>
            <a:r>
              <a:rPr lang="en-US" sz="2300" b="1" dirty="0"/>
              <a:t>Technology:  Virtual Private Clusters:  Virtual Appliances and Networks in the Cloud</a:t>
            </a:r>
            <a:r>
              <a:rPr lang="en-US" sz="2300" dirty="0"/>
              <a:t>, Renato </a:t>
            </a:r>
            <a:r>
              <a:rPr lang="en-US" sz="2300" dirty="0" err="1"/>
              <a:t>Figueiredo</a:t>
            </a:r>
            <a:r>
              <a:rPr lang="en-US" sz="2300" dirty="0"/>
              <a:t>, University of Florida</a:t>
            </a:r>
          </a:p>
          <a:p>
            <a:r>
              <a:rPr lang="en-US" sz="2300" b="1" dirty="0"/>
              <a:t>12:00 noon - </a:t>
            </a:r>
            <a:r>
              <a:rPr lang="en-US" sz="2300" b="1" dirty="0" smtClean="0"/>
              <a:t>1:00pm</a:t>
            </a:r>
            <a:r>
              <a:rPr lang="en-US" sz="2300" dirty="0" smtClean="0"/>
              <a:t>: </a:t>
            </a:r>
            <a:r>
              <a:rPr lang="en-US" sz="2300" b="1" dirty="0" smtClean="0"/>
              <a:t>Applications </a:t>
            </a:r>
            <a:r>
              <a:rPr lang="en-US" sz="2300" b="1" dirty="0"/>
              <a:t>of Cloud:  DOE Systems Biology Knowledgebase</a:t>
            </a:r>
            <a:r>
              <a:rPr lang="en-US" sz="2300" dirty="0"/>
              <a:t>, Rick Stevens, Argonne and University of Chicago</a:t>
            </a:r>
          </a:p>
          <a:p>
            <a:r>
              <a:rPr lang="en-US" sz="2300" b="1" dirty="0"/>
              <a:t>1:00pm - </a:t>
            </a:r>
            <a:r>
              <a:rPr lang="en-US" sz="2300" b="1" dirty="0" smtClean="0"/>
              <a:t>1:30pm</a:t>
            </a:r>
            <a:r>
              <a:rPr lang="en-US" sz="2300" dirty="0" smtClean="0"/>
              <a:t>: </a:t>
            </a:r>
            <a:r>
              <a:rPr lang="en-US" sz="2300" b="1" dirty="0" smtClean="0"/>
              <a:t>Survey</a:t>
            </a:r>
            <a:endParaRPr lang="en-US" sz="2300" dirty="0"/>
          </a:p>
          <a:p>
            <a:r>
              <a:rPr lang="en-US" sz="2300" b="1" dirty="0" smtClean="0"/>
              <a:t>2:30pm </a:t>
            </a:r>
            <a:r>
              <a:rPr lang="en-US" sz="2300" b="1" dirty="0"/>
              <a:t>- </a:t>
            </a:r>
            <a:r>
              <a:rPr lang="en-US" sz="2300" b="1" dirty="0" smtClean="0"/>
              <a:t>3:30pm</a:t>
            </a:r>
            <a:r>
              <a:rPr lang="en-US" sz="2300" dirty="0" smtClean="0"/>
              <a:t>: </a:t>
            </a:r>
            <a:r>
              <a:rPr lang="en-US" sz="2300" b="1" dirty="0" smtClean="0"/>
              <a:t>Cloud </a:t>
            </a:r>
            <a:r>
              <a:rPr lang="en-US" sz="2300" b="1" dirty="0"/>
              <a:t>Technology:  Cloud Security:  New Challenges and New Opportunities</a:t>
            </a:r>
            <a:r>
              <a:rPr lang="en-US" sz="2300" dirty="0"/>
              <a:t>, XiaoFeng Wang, Indiana University</a:t>
            </a:r>
          </a:p>
          <a:p>
            <a:r>
              <a:rPr lang="en-US" sz="2300" b="1" dirty="0"/>
              <a:t>3:30pm - </a:t>
            </a:r>
            <a:r>
              <a:rPr lang="en-US" sz="2300" b="1" dirty="0" smtClean="0"/>
              <a:t>4:30pm</a:t>
            </a:r>
            <a:r>
              <a:rPr lang="en-US" sz="2300" dirty="0" smtClean="0"/>
              <a:t>: </a:t>
            </a:r>
            <a:r>
              <a:rPr lang="en-US" sz="2300" b="1" dirty="0" smtClean="0"/>
              <a:t>Applications </a:t>
            </a:r>
            <a:r>
              <a:rPr lang="en-US" sz="2300" b="1" dirty="0"/>
              <a:t>of Cloud:  The </a:t>
            </a:r>
            <a:r>
              <a:rPr lang="en-US" sz="2300" b="1" dirty="0" err="1"/>
              <a:t>iPlant</a:t>
            </a:r>
            <a:r>
              <a:rPr lang="en-US" sz="2300" b="1" dirty="0"/>
              <a:t> Collaborative:  Science in the Cloud for Plant Biology</a:t>
            </a:r>
            <a:r>
              <a:rPr lang="en-US" sz="2300" dirty="0"/>
              <a:t>, Dan </a:t>
            </a:r>
            <a:r>
              <a:rPr lang="en-US" sz="2300" dirty="0" err="1"/>
              <a:t>Stanzione</a:t>
            </a:r>
            <a:r>
              <a:rPr lang="en-US" sz="2300" dirty="0"/>
              <a:t>, TACC</a:t>
            </a:r>
          </a:p>
          <a:p>
            <a:r>
              <a:rPr lang="en-US" sz="2300" b="1" dirty="0" smtClean="0"/>
              <a:t>5:30pm </a:t>
            </a:r>
            <a:r>
              <a:rPr lang="en-US" sz="2300" b="1" dirty="0"/>
              <a:t>- </a:t>
            </a:r>
            <a:r>
              <a:rPr lang="en-US" sz="2300" b="1" dirty="0" smtClean="0"/>
              <a:t>5:15pm</a:t>
            </a:r>
            <a:r>
              <a:rPr lang="en-US" sz="2300" dirty="0" smtClean="0"/>
              <a:t>: </a:t>
            </a:r>
            <a:r>
              <a:rPr lang="en-US" sz="2300" b="1" dirty="0" smtClean="0"/>
              <a:t>Cloud </a:t>
            </a:r>
            <a:r>
              <a:rPr lang="en-US" sz="2300" b="1" dirty="0"/>
              <a:t>Technology:  GPU on Clouds</a:t>
            </a:r>
            <a:r>
              <a:rPr lang="en-US" sz="2300" dirty="0"/>
              <a:t>, Andrew J. Younge, Indiana University</a:t>
            </a:r>
          </a:p>
          <a:p>
            <a:r>
              <a:rPr lang="en-US" sz="2300" b="1" dirty="0" smtClean="0"/>
              <a:t>5:15pm </a:t>
            </a:r>
            <a:r>
              <a:rPr lang="en-US" sz="2300" b="1" dirty="0"/>
              <a:t>- </a:t>
            </a:r>
            <a:r>
              <a:rPr lang="en-US" sz="2300" b="1" dirty="0" smtClean="0"/>
              <a:t>5:30pm</a:t>
            </a:r>
            <a:r>
              <a:rPr lang="en-US" sz="2300" b="1" dirty="0"/>
              <a:t> </a:t>
            </a:r>
            <a:r>
              <a:rPr lang="en-US" sz="2300" dirty="0" smtClean="0"/>
              <a:t>:  </a:t>
            </a:r>
            <a:r>
              <a:rPr lang="en-US" sz="2300" b="1" dirty="0" smtClean="0"/>
              <a:t>Final </a:t>
            </a:r>
            <a:r>
              <a:rPr lang="en-US" sz="2300" b="1" dirty="0"/>
              <a:t>Wrap-Up Session</a:t>
            </a:r>
            <a:endParaRPr lang="en-US" sz="2300" dirty="0"/>
          </a:p>
          <a:p>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66</a:t>
            </a:fld>
            <a:endParaRPr lang="en-US"/>
          </a:p>
        </p:txBody>
      </p:sp>
    </p:spTree>
    <p:extLst>
      <p:ext uri="{BB962C8B-B14F-4D97-AF65-F5344CB8AC3E}">
        <p14:creationId xmlns:p14="http://schemas.microsoft.com/office/powerpoint/2010/main" val="19990401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Summary</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67</a:t>
            </a:fld>
            <a:endParaRPr lang="en-US"/>
          </a:p>
        </p:txBody>
      </p:sp>
    </p:spTree>
    <p:extLst>
      <p:ext uri="{BB962C8B-B14F-4D97-AF65-F5344CB8AC3E}">
        <p14:creationId xmlns:p14="http://schemas.microsoft.com/office/powerpoint/2010/main" val="163553834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3400" y="28353"/>
            <a:ext cx="8229600" cy="962247"/>
          </a:xfrm>
        </p:spPr>
        <p:txBody>
          <a:bodyPr/>
          <a:lstStyle/>
          <a:p>
            <a:r>
              <a:rPr lang="en-US" dirty="0" smtClean="0"/>
              <a:t>Using Science Clouds in a Nutshell</a:t>
            </a:r>
            <a:endParaRPr lang="en-US" dirty="0"/>
          </a:p>
        </p:txBody>
      </p:sp>
      <p:sp>
        <p:nvSpPr>
          <p:cNvPr id="14" name="Content Placeholder 13"/>
          <p:cNvSpPr>
            <a:spLocks noGrp="1"/>
          </p:cNvSpPr>
          <p:nvPr>
            <p:ph idx="1"/>
          </p:nvPr>
        </p:nvSpPr>
        <p:spPr>
          <a:xfrm>
            <a:off x="-21265" y="914400"/>
            <a:ext cx="9144000" cy="4525963"/>
          </a:xfrm>
        </p:spPr>
        <p:txBody>
          <a:bodyPr/>
          <a:lstStyle/>
          <a:p>
            <a:r>
              <a:rPr lang="en-US" sz="2400" b="1" dirty="0" smtClean="0"/>
              <a:t>High Throughput Computing</a:t>
            </a:r>
            <a:r>
              <a:rPr lang="en-US" sz="2400" dirty="0" smtClean="0"/>
              <a:t>; pleasingly parallel; grid applications</a:t>
            </a:r>
          </a:p>
          <a:p>
            <a:r>
              <a:rPr lang="en-US" sz="2400" b="1" dirty="0" smtClean="0"/>
              <a:t>Multiple users </a:t>
            </a:r>
            <a:r>
              <a:rPr lang="en-US" sz="2400" dirty="0" smtClean="0"/>
              <a:t>(long tail of science) and </a:t>
            </a:r>
            <a:r>
              <a:rPr lang="en-US" sz="2400" b="1" dirty="0" smtClean="0"/>
              <a:t>usages</a:t>
            </a:r>
            <a:r>
              <a:rPr lang="en-US" sz="2400" dirty="0" smtClean="0"/>
              <a:t> (parameter searches)</a:t>
            </a:r>
          </a:p>
          <a:p>
            <a:r>
              <a:rPr lang="en-US" sz="2400" b="1" dirty="0" smtClean="0"/>
              <a:t>Internet of Things </a:t>
            </a:r>
            <a:r>
              <a:rPr lang="en-US" sz="2400" dirty="0" smtClean="0"/>
              <a:t>(Sensor nets) as in cloud support of smart phones</a:t>
            </a:r>
          </a:p>
          <a:p>
            <a:r>
              <a:rPr lang="en-US" sz="2400" dirty="0" smtClean="0"/>
              <a:t>(</a:t>
            </a:r>
            <a:r>
              <a:rPr lang="en-US" sz="2400" b="1" dirty="0" smtClean="0"/>
              <a:t>Iterative</a:t>
            </a:r>
            <a:r>
              <a:rPr lang="en-US" sz="2400" dirty="0" smtClean="0"/>
              <a:t>) </a:t>
            </a:r>
            <a:r>
              <a:rPr lang="en-US" sz="2400" b="1" dirty="0" smtClean="0"/>
              <a:t>MapReduce</a:t>
            </a:r>
            <a:r>
              <a:rPr lang="en-US" sz="2400" dirty="0" smtClean="0"/>
              <a:t> including “most” data analysis</a:t>
            </a:r>
          </a:p>
          <a:p>
            <a:r>
              <a:rPr lang="en-US" sz="2400" dirty="0" smtClean="0"/>
              <a:t>Exploiting </a:t>
            </a:r>
            <a:r>
              <a:rPr lang="en-US" sz="2400" b="1" dirty="0" smtClean="0"/>
              <a:t>elasticity</a:t>
            </a:r>
            <a:r>
              <a:rPr lang="en-US" sz="2400" dirty="0" smtClean="0"/>
              <a:t> and </a:t>
            </a:r>
            <a:r>
              <a:rPr lang="en-US" sz="2400" b="1" dirty="0" smtClean="0"/>
              <a:t>platforms </a:t>
            </a:r>
            <a:r>
              <a:rPr lang="en-US" sz="2400" dirty="0" smtClean="0"/>
              <a:t>(HDFS, Object Stores, Queues ..)</a:t>
            </a:r>
          </a:p>
          <a:p>
            <a:r>
              <a:rPr lang="en-US" sz="2400" dirty="0" smtClean="0"/>
              <a:t>Use </a:t>
            </a:r>
            <a:r>
              <a:rPr lang="en-US" sz="2400" b="1" dirty="0" smtClean="0"/>
              <a:t>worker roles</a:t>
            </a:r>
            <a:r>
              <a:rPr lang="en-US" sz="2400" dirty="0" smtClean="0"/>
              <a:t>, </a:t>
            </a:r>
            <a:r>
              <a:rPr lang="en-US" sz="2400" b="1" dirty="0" smtClean="0"/>
              <a:t>services</a:t>
            </a:r>
            <a:r>
              <a:rPr lang="en-US" sz="2400" dirty="0" smtClean="0"/>
              <a:t>, </a:t>
            </a:r>
            <a:r>
              <a:rPr lang="en-US" sz="2400" b="1" dirty="0" smtClean="0"/>
              <a:t>portals</a:t>
            </a:r>
            <a:r>
              <a:rPr lang="en-US" sz="2400" dirty="0" smtClean="0"/>
              <a:t> (gateways) and </a:t>
            </a:r>
            <a:r>
              <a:rPr lang="en-US" sz="2400" b="1" dirty="0" smtClean="0"/>
              <a:t>workflow</a:t>
            </a:r>
          </a:p>
          <a:p>
            <a:r>
              <a:rPr lang="en-US" sz="2400" dirty="0" smtClean="0"/>
              <a:t>Good Strategies:</a:t>
            </a:r>
          </a:p>
          <a:p>
            <a:pPr lvl="1"/>
            <a:r>
              <a:rPr lang="en-US" sz="2000" dirty="0" smtClean="0"/>
              <a:t>Build </a:t>
            </a:r>
            <a:r>
              <a:rPr lang="en-US" sz="2000" dirty="0"/>
              <a:t>the application </a:t>
            </a:r>
            <a:r>
              <a:rPr lang="en-US" sz="2000" b="1" dirty="0"/>
              <a:t>as a service</a:t>
            </a:r>
            <a:r>
              <a:rPr lang="en-US" sz="2000" dirty="0"/>
              <a:t>; </a:t>
            </a:r>
            <a:endParaRPr lang="en-US" sz="2000" dirty="0" smtClean="0"/>
          </a:p>
          <a:p>
            <a:pPr lvl="1"/>
            <a:r>
              <a:rPr lang="en-US" sz="2000" dirty="0" smtClean="0"/>
              <a:t>Build </a:t>
            </a:r>
            <a:r>
              <a:rPr lang="en-US" sz="2000" dirty="0"/>
              <a:t>on existing cloud deployments such as</a:t>
            </a:r>
            <a:r>
              <a:rPr lang="en-US" sz="2000" b="1" dirty="0"/>
              <a:t> Hadoop</a:t>
            </a:r>
            <a:r>
              <a:rPr lang="en-US" sz="2000" dirty="0"/>
              <a:t>; </a:t>
            </a:r>
            <a:endParaRPr lang="en-US" sz="2000" dirty="0" smtClean="0"/>
          </a:p>
          <a:p>
            <a:pPr lvl="1"/>
            <a:r>
              <a:rPr lang="en-US" sz="2000" b="1" dirty="0" smtClean="0"/>
              <a:t>Use </a:t>
            </a:r>
            <a:r>
              <a:rPr lang="en-US" sz="2000" b="1" dirty="0" err="1"/>
              <a:t>PaaS</a:t>
            </a:r>
            <a:r>
              <a:rPr lang="en-US" sz="2000" b="1" dirty="0"/>
              <a:t> </a:t>
            </a:r>
            <a:r>
              <a:rPr lang="en-US" sz="2000" dirty="0"/>
              <a:t>if possible; </a:t>
            </a:r>
            <a:endParaRPr lang="en-US" sz="2000" dirty="0" smtClean="0"/>
          </a:p>
          <a:p>
            <a:pPr lvl="1"/>
            <a:r>
              <a:rPr lang="en-US" sz="2000" b="1" dirty="0" smtClean="0"/>
              <a:t>Design </a:t>
            </a:r>
            <a:r>
              <a:rPr lang="en-US" sz="2000" b="1" dirty="0"/>
              <a:t>for failure</a:t>
            </a:r>
            <a:r>
              <a:rPr lang="en-US" sz="2000" dirty="0"/>
              <a:t>; </a:t>
            </a:r>
            <a:endParaRPr lang="en-US" sz="2000" dirty="0" smtClean="0"/>
          </a:p>
          <a:p>
            <a:pPr lvl="1"/>
            <a:r>
              <a:rPr lang="en-US" sz="2000" b="1" dirty="0" smtClean="0"/>
              <a:t>Use </a:t>
            </a:r>
            <a:r>
              <a:rPr lang="en-US" sz="2000" b="1" dirty="0"/>
              <a:t>as a Service </a:t>
            </a:r>
            <a:r>
              <a:rPr lang="en-US" sz="2000" dirty="0"/>
              <a:t>(e.g. </a:t>
            </a:r>
            <a:r>
              <a:rPr lang="en-US" sz="2000" dirty="0" err="1"/>
              <a:t>SQLaaS</a:t>
            </a:r>
            <a:r>
              <a:rPr lang="en-US" sz="2000" dirty="0"/>
              <a:t>) where possible; </a:t>
            </a:r>
            <a:endParaRPr lang="en-US" sz="2000" dirty="0" smtClean="0"/>
          </a:p>
          <a:p>
            <a:pPr lvl="1"/>
            <a:r>
              <a:rPr lang="en-US" sz="2000" dirty="0" smtClean="0"/>
              <a:t>Address Challenge of </a:t>
            </a:r>
            <a:r>
              <a:rPr lang="en-US" sz="2000" b="1" dirty="0" smtClean="0"/>
              <a:t>Moving Data</a:t>
            </a:r>
            <a:endParaRPr lang="en-US" sz="2000" b="1"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68</a:t>
            </a:fld>
            <a:endParaRPr lang="en-US"/>
          </a:p>
        </p:txBody>
      </p:sp>
    </p:spTree>
    <p:extLst>
      <p:ext uri="{BB962C8B-B14F-4D97-AF65-F5344CB8AC3E}">
        <p14:creationId xmlns:p14="http://schemas.microsoft.com/office/powerpoint/2010/main" val="272187827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886"/>
            <a:ext cx="8229600" cy="805314"/>
          </a:xfrm>
        </p:spPr>
        <p:txBody>
          <a:bodyPr/>
          <a:lstStyle/>
          <a:p>
            <a:r>
              <a:rPr lang="en-US" dirty="0" smtClean="0"/>
              <a:t>Topics Covered in Summer School</a:t>
            </a:r>
            <a:endParaRPr lang="en-US" dirty="0"/>
          </a:p>
        </p:txBody>
      </p:sp>
      <p:sp>
        <p:nvSpPr>
          <p:cNvPr id="3" name="Content Placeholder 2"/>
          <p:cNvSpPr>
            <a:spLocks noGrp="1"/>
          </p:cNvSpPr>
          <p:nvPr>
            <p:ph idx="1"/>
          </p:nvPr>
        </p:nvSpPr>
        <p:spPr>
          <a:xfrm>
            <a:off x="0" y="685800"/>
            <a:ext cx="9144000" cy="4525963"/>
          </a:xfrm>
        </p:spPr>
        <p:txBody>
          <a:bodyPr/>
          <a:lstStyle/>
          <a:p>
            <a:r>
              <a:rPr lang="en-US" sz="2300" dirty="0" smtClean="0"/>
              <a:t>Several </a:t>
            </a:r>
            <a:r>
              <a:rPr lang="en-US" sz="2300" b="1" dirty="0" smtClean="0"/>
              <a:t>Applications</a:t>
            </a:r>
            <a:r>
              <a:rPr lang="en-US" sz="2300" dirty="0" smtClean="0"/>
              <a:t> with 3 talks on Life Sciences and talks on experiences with HPC on the cloud and use of specific technologies  in particular applications</a:t>
            </a:r>
          </a:p>
          <a:p>
            <a:r>
              <a:rPr lang="en-US" sz="2300" b="1" dirty="0" smtClean="0"/>
              <a:t>Virtual Machine </a:t>
            </a:r>
            <a:r>
              <a:rPr lang="en-US" sz="2300" dirty="0" smtClean="0"/>
              <a:t>management: Nimbus, Eucalyptus, OpenStack</a:t>
            </a:r>
          </a:p>
          <a:p>
            <a:r>
              <a:rPr lang="en-US" sz="2300" b="1" dirty="0" smtClean="0"/>
              <a:t>Amazon</a:t>
            </a:r>
            <a:r>
              <a:rPr lang="en-US" sz="2300" dirty="0" smtClean="0"/>
              <a:t> and </a:t>
            </a:r>
            <a:r>
              <a:rPr lang="en-US" sz="2300" b="1" dirty="0" smtClean="0"/>
              <a:t>Azure</a:t>
            </a:r>
            <a:r>
              <a:rPr lang="en-US" sz="2300" dirty="0" smtClean="0"/>
              <a:t> commercial clouds</a:t>
            </a:r>
          </a:p>
          <a:p>
            <a:r>
              <a:rPr lang="en-US" sz="2300" b="1" dirty="0" smtClean="0"/>
              <a:t>Combining/Federating </a:t>
            </a:r>
            <a:r>
              <a:rPr lang="en-US" sz="2300" dirty="0" smtClean="0"/>
              <a:t>clouds and </a:t>
            </a:r>
            <a:r>
              <a:rPr lang="en-US" sz="2300" b="1" dirty="0" smtClean="0"/>
              <a:t>bursting</a:t>
            </a:r>
            <a:r>
              <a:rPr lang="en-US" sz="2300" dirty="0" smtClean="0"/>
              <a:t> from one to another</a:t>
            </a:r>
          </a:p>
          <a:p>
            <a:r>
              <a:rPr lang="en-US" sz="2300" b="1" dirty="0" smtClean="0"/>
              <a:t>Virtual Networks </a:t>
            </a:r>
            <a:r>
              <a:rPr lang="en-US" sz="2300" dirty="0" smtClean="0"/>
              <a:t>and </a:t>
            </a:r>
            <a:r>
              <a:rPr lang="en-US" sz="2300" b="1" dirty="0" smtClean="0"/>
              <a:t>Virtual Clusters</a:t>
            </a:r>
          </a:p>
          <a:p>
            <a:r>
              <a:rPr lang="en-US" sz="2300" b="1" dirty="0" smtClean="0"/>
              <a:t>Appliances</a:t>
            </a:r>
            <a:r>
              <a:rPr lang="en-US" sz="2300" dirty="0" smtClean="0"/>
              <a:t>  or</a:t>
            </a:r>
            <a:r>
              <a:rPr lang="en-US" sz="2300" b="1" dirty="0" smtClean="0"/>
              <a:t> Images </a:t>
            </a:r>
            <a:r>
              <a:rPr lang="en-US" sz="2300" dirty="0" smtClean="0"/>
              <a:t>– the building block of Cloud applications</a:t>
            </a:r>
          </a:p>
          <a:p>
            <a:r>
              <a:rPr lang="en-US" sz="2300" dirty="0" smtClean="0"/>
              <a:t>Building </a:t>
            </a:r>
            <a:r>
              <a:rPr lang="en-US" sz="2300" b="1" dirty="0" smtClean="0"/>
              <a:t>Services</a:t>
            </a:r>
            <a:r>
              <a:rPr lang="en-US" sz="2300" dirty="0" smtClean="0"/>
              <a:t> and composing them with </a:t>
            </a:r>
            <a:r>
              <a:rPr lang="en-US" sz="2300" b="1" dirty="0" smtClean="0"/>
              <a:t>Workflow</a:t>
            </a:r>
          </a:p>
          <a:p>
            <a:r>
              <a:rPr lang="en-US" sz="2300" dirty="0" smtClean="0"/>
              <a:t>Running loosely coupled </a:t>
            </a:r>
            <a:r>
              <a:rPr lang="en-US" sz="2300" b="1" dirty="0" smtClean="0"/>
              <a:t>collections of jobs</a:t>
            </a:r>
          </a:p>
          <a:p>
            <a:r>
              <a:rPr lang="en-US" sz="2300" b="1" dirty="0" smtClean="0"/>
              <a:t>Parallel Computing </a:t>
            </a:r>
            <a:r>
              <a:rPr lang="en-US" sz="2300" dirty="0" smtClean="0"/>
              <a:t>on Clouds or HPC with </a:t>
            </a:r>
            <a:r>
              <a:rPr lang="en-US" sz="2300" b="1" dirty="0" smtClean="0"/>
              <a:t>MapReduce</a:t>
            </a:r>
          </a:p>
          <a:p>
            <a:r>
              <a:rPr lang="en-US" sz="2300" dirty="0" smtClean="0"/>
              <a:t>Novel </a:t>
            </a:r>
            <a:r>
              <a:rPr lang="en-US" sz="2300" b="1" dirty="0" smtClean="0"/>
              <a:t>Data</a:t>
            </a:r>
            <a:r>
              <a:rPr lang="en-US" sz="2300" dirty="0" smtClean="0"/>
              <a:t> models: </a:t>
            </a:r>
            <a:r>
              <a:rPr lang="en-US" sz="2300" b="1" dirty="0" smtClean="0"/>
              <a:t>NOSQL</a:t>
            </a:r>
            <a:r>
              <a:rPr lang="en-US" sz="2300" dirty="0" smtClean="0"/>
              <a:t>, Data parallel file systems (</a:t>
            </a:r>
            <a:r>
              <a:rPr lang="en-US" sz="2300" b="1" dirty="0" smtClean="0"/>
              <a:t>HDFS</a:t>
            </a:r>
            <a:r>
              <a:rPr lang="en-US" sz="2300" dirty="0" smtClean="0"/>
              <a:t>), </a:t>
            </a:r>
            <a:r>
              <a:rPr lang="en-US" sz="2300" b="1" dirty="0" smtClean="0"/>
              <a:t>Object stores</a:t>
            </a:r>
            <a:r>
              <a:rPr lang="en-US" sz="2300" dirty="0" smtClean="0"/>
              <a:t>, </a:t>
            </a:r>
            <a:r>
              <a:rPr lang="en-US" sz="2300" b="1" dirty="0" smtClean="0"/>
              <a:t>Queues</a:t>
            </a:r>
            <a:r>
              <a:rPr lang="en-US" sz="2300" dirty="0" smtClean="0"/>
              <a:t> and </a:t>
            </a:r>
            <a:r>
              <a:rPr lang="en-US" sz="2300" b="1" dirty="0" smtClean="0"/>
              <a:t>Tables</a:t>
            </a:r>
          </a:p>
          <a:p>
            <a:r>
              <a:rPr lang="en-US" sz="2300" dirty="0" smtClean="0"/>
              <a:t>Key cross cutting technologies: </a:t>
            </a:r>
            <a:r>
              <a:rPr lang="en-US" sz="2300" b="1" dirty="0" smtClean="0"/>
              <a:t>Security</a:t>
            </a:r>
            <a:r>
              <a:rPr lang="en-US" sz="2300" dirty="0" smtClean="0"/>
              <a:t>, </a:t>
            </a:r>
            <a:r>
              <a:rPr lang="en-US" sz="2300" b="1" dirty="0" smtClean="0"/>
              <a:t>Networks</a:t>
            </a:r>
            <a:r>
              <a:rPr lang="en-US" sz="2300" dirty="0" smtClean="0"/>
              <a:t> and </a:t>
            </a:r>
            <a:r>
              <a:rPr lang="en-US" sz="2300" b="1" dirty="0" smtClean="0"/>
              <a:t>Use of GPU’s</a:t>
            </a:r>
          </a:p>
          <a:p>
            <a:endParaRPr lang="en-US" sz="2300" dirty="0" smtClean="0"/>
          </a:p>
          <a:p>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69</a:t>
            </a:fld>
            <a:endParaRPr lang="en-US"/>
          </a:p>
        </p:txBody>
      </p:sp>
    </p:spTree>
    <p:extLst>
      <p:ext uri="{BB962C8B-B14F-4D97-AF65-F5344CB8AC3E}">
        <p14:creationId xmlns:p14="http://schemas.microsoft.com/office/powerpoint/2010/main" val="30433260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1066800"/>
            <a:ext cx="9144000" cy="5638800"/>
          </a:xfrm>
        </p:spPr>
        <p:txBody>
          <a:bodyPr/>
          <a:lstStyle/>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The Data Deluge</a:t>
            </a:r>
            <a:r>
              <a:rPr lang="en-US" sz="2400" dirty="0">
                <a:solidFill>
                  <a:srgbClr val="FF0000"/>
                </a:solidFill>
                <a:latin typeface="Times New Roman" pitchFamily="18" charset="0"/>
                <a:ea typeface="+mn-ea"/>
                <a:cs typeface="Times New Roman" pitchFamily="18" charset="0"/>
              </a:rPr>
              <a:t> </a:t>
            </a:r>
            <a:r>
              <a:rPr lang="en-US" sz="2400"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Light weight clients </a:t>
            </a:r>
            <a:r>
              <a:rPr lang="en-US" sz="2400" dirty="0">
                <a:latin typeface="Times New Roman" pitchFamily="18" charset="0"/>
                <a:ea typeface="+mn-ea"/>
                <a:cs typeface="Times New Roman" pitchFamily="18" charset="0"/>
              </a:rPr>
              <a:t>from smartphones, tablets to sensors</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Multicore </a:t>
            </a:r>
            <a:r>
              <a:rPr lang="en-US" sz="2400" dirty="0" smtClean="0">
                <a:latin typeface="Times New Roman" pitchFamily="18" charset="0"/>
                <a:ea typeface="+mn-ea"/>
                <a:cs typeface="Times New Roman" pitchFamily="18" charset="0"/>
              </a:rPr>
              <a:t>reawakening parallel computing</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Exascale </a:t>
            </a:r>
            <a:r>
              <a:rPr lang="en-US" sz="2400" b="1" dirty="0">
                <a:latin typeface="Times New Roman" pitchFamily="18" charset="0"/>
                <a:ea typeface="+mn-ea"/>
                <a:cs typeface="Times New Roman" pitchFamily="18" charset="0"/>
              </a:rPr>
              <a:t>initiatives </a:t>
            </a:r>
            <a:r>
              <a:rPr lang="en-US" sz="2400" dirty="0">
                <a:latin typeface="Times New Roman" pitchFamily="18" charset="0"/>
                <a:ea typeface="+mn-ea"/>
                <a:cs typeface="Times New Roman" pitchFamily="18" charset="0"/>
              </a:rPr>
              <a:t>will continue drive to high end with a simulation orientation</a:t>
            </a:r>
          </a:p>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Clouds </a:t>
            </a:r>
            <a:r>
              <a:rPr lang="en-US" sz="2400" b="1" dirty="0">
                <a:latin typeface="Times New Roman" pitchFamily="18" charset="0"/>
                <a:ea typeface="+mn-ea"/>
                <a:cs typeface="Times New Roman" pitchFamily="18" charset="0"/>
              </a:rPr>
              <a:t>with cheaper, greener, easier to use </a:t>
            </a:r>
            <a:r>
              <a:rPr lang="en-US" sz="2400" dirty="0">
                <a:latin typeface="Times New Roman" pitchFamily="18" charset="0"/>
                <a:ea typeface="+mn-ea"/>
                <a:cs typeface="Times New Roman" pitchFamily="18" charset="0"/>
              </a:rPr>
              <a:t>IT for (some)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New jobs </a:t>
            </a:r>
            <a:r>
              <a:rPr lang="en-US" sz="2400" dirty="0">
                <a:latin typeface="Times New Roman" pitchFamily="18" charset="0"/>
                <a:ea typeface="+mn-ea"/>
                <a:cs typeface="Times New Roman" pitchFamily="18" charset="0"/>
              </a:rPr>
              <a:t>associated with new curricula</a:t>
            </a: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Clouds as a distributed system</a:t>
            </a:r>
            <a:r>
              <a:rPr lang="en-US" sz="2000" dirty="0">
                <a:latin typeface="Times New Roman" pitchFamily="18" charset="0"/>
                <a:ea typeface="+mn-ea"/>
                <a:cs typeface="Times New Roman" pitchFamily="18" charset="0"/>
              </a:rPr>
              <a:t> (classic CS courses)</a:t>
            </a:r>
          </a:p>
          <a:p>
            <a:pPr marL="1142191" lvl="2" indent="-285438" defTabSz="913404" eaLnBrk="1" hangingPunct="1">
              <a:lnSpc>
                <a:spcPct val="80000"/>
              </a:lnSpc>
              <a:spcBef>
                <a:spcPts val="1200"/>
              </a:spcBef>
              <a:buBlip>
                <a:blip r:embed="rId3"/>
              </a:buBlip>
            </a:pPr>
            <a:r>
              <a:rPr lang="en-US" sz="2000" b="1" dirty="0">
                <a:solidFill>
                  <a:srgbClr val="FF0000"/>
                </a:solidFill>
                <a:latin typeface="Times New Roman" pitchFamily="18" charset="0"/>
                <a:ea typeface="+mn-ea"/>
                <a:cs typeface="Times New Roman" pitchFamily="18" charset="0"/>
              </a:rPr>
              <a:t>Data </a:t>
            </a:r>
            <a:r>
              <a:rPr lang="en-US" sz="2000" b="1" dirty="0" smtClean="0">
                <a:solidFill>
                  <a:srgbClr val="FF0000"/>
                </a:solidFill>
                <a:latin typeface="Times New Roman" pitchFamily="18" charset="0"/>
                <a:ea typeface="+mn-ea"/>
                <a:cs typeface="Times New Roman" pitchFamily="18" charset="0"/>
              </a:rPr>
              <a:t>Analytics </a:t>
            </a:r>
            <a:r>
              <a:rPr lang="en-US" sz="2000" dirty="0" smtClean="0">
                <a:latin typeface="Times New Roman" pitchFamily="18" charset="0"/>
                <a:ea typeface="+mn-ea"/>
                <a:cs typeface="Times New Roman" pitchFamily="18" charset="0"/>
              </a:rPr>
              <a:t>(Important theme in academia and industry)</a:t>
            </a:r>
            <a:endParaRPr lang="en-US" sz="20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Network/Web </a:t>
            </a:r>
            <a:r>
              <a:rPr lang="en-US" sz="2000" b="1" dirty="0" smtClean="0">
                <a:latin typeface="Times New Roman" pitchFamily="18" charset="0"/>
                <a:ea typeface="+mn-ea"/>
                <a:cs typeface="Times New Roman" pitchFamily="18" charset="0"/>
              </a:rPr>
              <a:t>Science</a:t>
            </a: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a:t>
            </a:fld>
            <a:endParaRPr lang="en-US"/>
          </a:p>
        </p:txBody>
      </p:sp>
    </p:spTree>
    <p:extLst>
      <p:ext uri="{BB962C8B-B14F-4D97-AF65-F5344CB8AC3E}">
        <p14:creationId xmlns:p14="http://schemas.microsoft.com/office/powerpoint/2010/main" val="1496888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gcf\aaaJanMarch2011\cost_per_megaba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775"/>
            <a:ext cx="9067800" cy="68008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smtClean="0"/>
              <a:t>Why need cost effective </a:t>
            </a:r>
          </a:p>
          <a:p>
            <a:r>
              <a:rPr lang="en-US" sz="2800" dirty="0" smtClean="0"/>
              <a:t>Computing!</a:t>
            </a:r>
          </a:p>
          <a:p>
            <a:r>
              <a:rPr lang="en-US" sz="2400" dirty="0" smtClean="0"/>
              <a:t>Full Personal Genomics: 3 petabytes per day</a:t>
            </a:r>
            <a:endParaRPr lang="en-US" sz="2400" dirty="0"/>
          </a:p>
        </p:txBody>
      </p:sp>
    </p:spTree>
    <p:extLst>
      <p:ext uri="{BB962C8B-B14F-4D97-AF65-F5344CB8AC3E}">
        <p14:creationId xmlns:p14="http://schemas.microsoft.com/office/powerpoint/2010/main" val="1927616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minute; </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a:t>
            </a:r>
            <a:r>
              <a:rPr lang="en-US" sz="2600" dirty="0" smtClean="0">
                <a:latin typeface="Times New Roman" pitchFamily="18" charset="0"/>
                <a:ea typeface="+mn-ea"/>
                <a:cs typeface="Times New Roman" pitchFamily="18" charset="0"/>
              </a:rPr>
              <a:t>(Large Hadron Collider) 15 </a:t>
            </a:r>
            <a:r>
              <a:rPr lang="en-US" sz="2600" dirty="0">
                <a:latin typeface="Times New Roman" pitchFamily="18" charset="0"/>
                <a:ea typeface="+mn-ea"/>
                <a:cs typeface="Times New Roman" pitchFamily="18" charset="0"/>
              </a:rPr>
              <a:t>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a:t>
            </a:r>
            <a:r>
              <a:rPr lang="en-US" sz="2600" dirty="0" smtClean="0">
                <a:latin typeface="Times New Roman" pitchFamily="18" charset="0"/>
                <a:ea typeface="+mn-ea"/>
                <a:cs typeface="Times New Roman" pitchFamily="18" charset="0"/>
              </a:rPr>
              <a:t>terabytes/year </a:t>
            </a:r>
            <a:r>
              <a:rPr lang="en-US" sz="2600" dirty="0" err="1" smtClean="0">
                <a:latin typeface="Times New Roman" pitchFamily="18" charset="0"/>
                <a:ea typeface="+mn-ea"/>
                <a:cs typeface="Times New Roman" pitchFamily="18" charset="0"/>
              </a:rPr>
              <a:t>icesheet</a:t>
            </a:r>
            <a:r>
              <a:rPr lang="en-US" sz="2600" dirty="0" smtClean="0">
                <a:latin typeface="Times New Roman" pitchFamily="18" charset="0"/>
                <a:ea typeface="+mn-ea"/>
                <a:cs typeface="Times New Roman" pitchFamily="18" charset="0"/>
              </a:rPr>
              <a:t> radar</a:t>
            </a:r>
            <a:endParaRPr lang="en-US" sz="2600" dirty="0">
              <a:latin typeface="Times New Roman" pitchFamily="18" charset="0"/>
              <a:ea typeface="+mn-ea"/>
              <a:cs typeface="Times New Roman" pitchFamily="18" charset="0"/>
            </a:endParaRP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a:t>
            </a:r>
            <a:r>
              <a:rPr lang="en-US" sz="2600" dirty="0" smtClean="0">
                <a:latin typeface="Times New Roman" pitchFamily="18" charset="0"/>
                <a:ea typeface="+mn-ea"/>
                <a:cs typeface="Times New Roman" pitchFamily="18" charset="0"/>
              </a:rPr>
              <a:t>terabytes/second (30 </a:t>
            </a:r>
            <a:r>
              <a:rPr lang="en-US" sz="2600" dirty="0" err="1" smtClean="0">
                <a:latin typeface="Times New Roman" pitchFamily="18" charset="0"/>
                <a:ea typeface="+mn-ea"/>
                <a:cs typeface="Times New Roman" pitchFamily="18" charset="0"/>
              </a:rPr>
              <a:t>exabytes</a:t>
            </a:r>
            <a:r>
              <a:rPr lang="en-US" sz="2600" dirty="0" smtClean="0">
                <a:latin typeface="Times New Roman" pitchFamily="18" charset="0"/>
                <a:ea typeface="+mn-ea"/>
                <a:cs typeface="Times New Roman" pitchFamily="18" charset="0"/>
              </a:rPr>
              <a:t> per year)</a:t>
            </a:r>
            <a:endParaRPr lang="en-US" sz="2600" dirty="0">
              <a:latin typeface="Times New Roman" pitchFamily="18" charset="0"/>
              <a:ea typeface="+mn-ea"/>
              <a:cs typeface="Times New Roman" pitchFamily="18" charset="0"/>
            </a:endParaRP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9</a:t>
            </a:fld>
            <a:endParaRPr lang="en-US"/>
          </a:p>
        </p:txBody>
      </p:sp>
    </p:spTree>
    <p:extLst>
      <p:ext uri="{BB962C8B-B14F-4D97-AF65-F5344CB8AC3E}">
        <p14:creationId xmlns:p14="http://schemas.microsoft.com/office/powerpoint/2010/main" val="57249117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VENUS-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18731</TotalTime>
  <Words>4920</Words>
  <Application>Microsoft Office PowerPoint</Application>
  <PresentationFormat>On-screen Show (4:3)</PresentationFormat>
  <Paragraphs>903</Paragraphs>
  <Slides>69</Slides>
  <Notes>32</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69</vt:i4>
      </vt:variant>
    </vt:vector>
  </HeadingPairs>
  <TitlesOfParts>
    <vt:vector size="74" baseType="lpstr">
      <vt:lpstr>3_Office Theme</vt:lpstr>
      <vt:lpstr>VENUS-C</vt:lpstr>
      <vt:lpstr>Office Theme</vt:lpstr>
      <vt:lpstr>1_Office Theme</vt:lpstr>
      <vt:lpstr>PhotoImpact</vt:lpstr>
      <vt:lpstr>Introduction to Clouds and the VSCSE Summer School on Science Clouds</vt:lpstr>
      <vt:lpstr>Web Resources</vt:lpstr>
      <vt:lpstr>Many Thanks to</vt:lpstr>
      <vt:lpstr>Topics Covered in Summer School</vt:lpstr>
      <vt:lpstr>Sections in Talk</vt:lpstr>
      <vt:lpstr>Broad Overview:  Data Deluge to Clouds</vt:lpstr>
      <vt:lpstr>Some Trends</vt:lpstr>
      <vt:lpstr>PowerPoint Presentation</vt:lpstr>
      <vt:lpstr>Some Data sizes</vt:lpstr>
      <vt:lpstr>Clouds Offer From different points of view </vt:lpstr>
      <vt:lpstr>The Google gmail example</vt:lpstr>
      <vt:lpstr>PowerPoint Presentation</vt:lpstr>
      <vt:lpstr>Cloud Jobs v. Countries</vt:lpstr>
      <vt:lpstr>Clouds as Cost Effective Data Centers</vt:lpstr>
      <vt:lpstr>Some Sizes in 2010</vt:lpstr>
      <vt:lpstr>Some Sizes Cloud v HPC</vt:lpstr>
      <vt:lpstr>Clouds Grids and HPC</vt:lpstr>
      <vt:lpstr>2 Aspects of Cloud Computing:  Infrastructure and Runtimes</vt:lpstr>
      <vt:lpstr>Science Computing Environments</vt:lpstr>
      <vt:lpstr>Clouds HPC and Grids</vt:lpstr>
      <vt:lpstr>PowerPoint Presentation</vt:lpstr>
      <vt:lpstr>What Applications work in Clouds</vt:lpstr>
      <vt:lpstr>27 Venus-C Azure Applications</vt:lpstr>
      <vt:lpstr>Parallelism over Users and Usages</vt:lpstr>
      <vt:lpstr>Internet of Things and the Cloud </vt:lpstr>
      <vt:lpstr>Sensors (Things) as a Service</vt:lpstr>
      <vt:lpstr>PowerPoint Presentation</vt:lpstr>
      <vt:lpstr>Infrastructure as a Service Platforms as a Service Software as a Service</vt:lpstr>
      <vt:lpstr>Infrastructure, Platforms, Software as a Service</vt:lpstr>
      <vt:lpstr>Everything as a Service </vt:lpstr>
      <vt:lpstr>IaaS: How it Works</vt:lpstr>
      <vt:lpstr>IaaS: How it Works</vt:lpstr>
      <vt:lpstr>Types of IaaS Resources</vt:lpstr>
      <vt:lpstr>Infrastructure Cloud Resources</vt:lpstr>
      <vt:lpstr>aaS and Roles/Appliances</vt:lpstr>
      <vt:lpstr>What to use in Clouds: Cloud PaaS</vt:lpstr>
      <vt:lpstr>What to use in Grids and Supercomputers? HPC (including Grid) PaaS</vt:lpstr>
      <vt:lpstr>Computer Science PaaS</vt:lpstr>
      <vt:lpstr>PowerPoint Presentation</vt:lpstr>
      <vt:lpstr>Traditional File System?</vt:lpstr>
      <vt:lpstr>Data Parallel File System?</vt:lpstr>
      <vt:lpstr>Analytics  and Parallel Computing  on Clouds and HPC </vt:lpstr>
      <vt:lpstr>Classic Parallel Computing</vt:lpstr>
      <vt:lpstr>Introduction to MapReduce (Courtesy Judy Qiu) One day</vt:lpstr>
      <vt:lpstr>Next Day</vt:lpstr>
      <vt:lpstr>18 Years Later</vt:lpstr>
      <vt:lpstr>Brave Sam</vt:lpstr>
      <vt:lpstr>Afterwards</vt:lpstr>
      <vt:lpstr>MapReduce</vt:lpstr>
      <vt:lpstr>MapReduce for MPI Users</vt:lpstr>
      <vt:lpstr>Commercial “Web 2.0” Cloud Applications</vt:lpstr>
      <vt:lpstr>Data Intensive Applications</vt:lpstr>
      <vt:lpstr>4 Forms of MapReduce</vt:lpstr>
      <vt:lpstr>Using Clouds</vt:lpstr>
      <vt:lpstr>How to use Clouds I</vt:lpstr>
      <vt:lpstr>How to use Clouds II</vt:lpstr>
      <vt:lpstr>How to use Clouds III</vt:lpstr>
      <vt:lpstr>The Summer School Program</vt:lpstr>
      <vt:lpstr>Monday Morning</vt:lpstr>
      <vt:lpstr>Monday Afternoon I</vt:lpstr>
      <vt:lpstr>Monday Afternoon II - Evening</vt:lpstr>
      <vt:lpstr>Tuesday July 31 - CLOUD TECHNOLOGIES</vt:lpstr>
      <vt:lpstr>Wednesday August 1 - ACADEMIC AND COMMERCIAL CLOUD INFRASTRUCTURE I</vt:lpstr>
      <vt:lpstr>Wednesday August 1 - ACADEMIC AND COMMERCIAL CLOUD INFRASTRUCTURE II </vt:lpstr>
      <vt:lpstr>Thursday August 2 - CYBERINFRASTRUCTURE/HPC AND CLOUDS:  TECHNOLOGY AND APPLICATIONS</vt:lpstr>
      <vt:lpstr> Friday August 3 - EDUCATION APPLICATIONS AND ADVANCED TECHNOLOGY</vt:lpstr>
      <vt:lpstr>Summary</vt:lpstr>
      <vt:lpstr>Using Science Clouds in a Nutshell</vt:lpstr>
      <vt:lpstr>Topics Covered in Summer School</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Choi, Jong Youl</dc:creator>
  <cp:lastModifiedBy>Geoffrey Fox</cp:lastModifiedBy>
  <cp:revision>887</cp:revision>
  <dcterms:created xsi:type="dcterms:W3CDTF">2010-11-02T19:01:47Z</dcterms:created>
  <dcterms:modified xsi:type="dcterms:W3CDTF">2012-08-04T12:46:54Z</dcterms:modified>
</cp:coreProperties>
</file>