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7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8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.xml" ContentType="application/vnd.openxmlformats-officedocument.presentationml.tags+xml"/>
  <Override PartName="/ppt/notesSlides/notesSlide31.xml" ContentType="application/vnd.openxmlformats-officedocument.presentationml.notesSlide+xml"/>
  <Override PartName="/ppt/tags/tag2.xml" ContentType="application/vnd.openxmlformats-officedocument.presentationml.tags+xml"/>
  <Override PartName="/ppt/notesSlides/notesSlide32.xml" ContentType="application/vnd.openxmlformats-officedocument.presentationml.notesSlide+xml"/>
  <Override PartName="/ppt/tags/tag3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4.xml" ContentType="application/vnd.openxmlformats-officedocument.presentationml.tags+xml"/>
  <Override PartName="/ppt/notesSlides/notesSlide43.xml" ContentType="application/vnd.openxmlformats-officedocument.presentationml.notesSlide+xml"/>
  <Override PartName="/ppt/tags/tag5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2.xml" ContentType="application/vnd.openxmlformats-officedocument.drawingml.chart+xml"/>
  <Override PartName="/ppt/notesSlides/notesSlide47.xml" ContentType="application/vnd.openxmlformats-officedocument.presentationml.notesSlide+xml"/>
  <Override PartName="/ppt/charts/chart3.xml" ContentType="application/vnd.openxmlformats-officedocument.drawingml.chart+xml"/>
  <Override PartName="/ppt/notesSlides/notesSlide48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heme/themeOverride2.xml" ContentType="application/vnd.openxmlformats-officedocument.themeOverride+xml"/>
  <Override PartName="/ppt/tags/tag6.xml" ContentType="application/vnd.openxmlformats-officedocument.presentationml.tags+xml"/>
  <Override PartName="/ppt/notesSlides/notesSlide56.xml" ContentType="application/vnd.openxmlformats-officedocument.presentationml.notesSlide+xml"/>
  <Override PartName="/ppt/tags/tag7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  <p:sldMasterId id="2147483710" r:id="rId5"/>
    <p:sldMasterId id="2147483722" r:id="rId6"/>
    <p:sldMasterId id="2147483735" r:id="rId7"/>
    <p:sldMasterId id="2147483748" r:id="rId8"/>
    <p:sldMasterId id="2147483760" r:id="rId9"/>
    <p:sldMasterId id="2147483784" r:id="rId10"/>
    <p:sldMasterId id="2147483797" r:id="rId11"/>
    <p:sldMasterId id="2147483809" r:id="rId12"/>
    <p:sldMasterId id="2147483822" r:id="rId13"/>
    <p:sldMasterId id="2147483895" r:id="rId14"/>
    <p:sldMasterId id="2147483908" r:id="rId15"/>
    <p:sldMasterId id="2147483920" r:id="rId16"/>
    <p:sldMasterId id="2147483932" r:id="rId17"/>
    <p:sldMasterId id="2147483944" r:id="rId18"/>
    <p:sldMasterId id="2147483956" r:id="rId19"/>
  </p:sldMasterIdLst>
  <p:notesMasterIdLst>
    <p:notesMasterId r:id="rId101"/>
  </p:notesMasterIdLst>
  <p:sldIdLst>
    <p:sldId id="266" r:id="rId20"/>
    <p:sldId id="292" r:id="rId21"/>
    <p:sldId id="295" r:id="rId22"/>
    <p:sldId id="296" r:id="rId23"/>
    <p:sldId id="258" r:id="rId24"/>
    <p:sldId id="259" r:id="rId25"/>
    <p:sldId id="360" r:id="rId26"/>
    <p:sldId id="361" r:id="rId27"/>
    <p:sldId id="291" r:id="rId28"/>
    <p:sldId id="298" r:id="rId29"/>
    <p:sldId id="363" r:id="rId30"/>
    <p:sldId id="300" r:id="rId31"/>
    <p:sldId id="329" r:id="rId32"/>
    <p:sldId id="303" r:id="rId33"/>
    <p:sldId id="306" r:id="rId34"/>
    <p:sldId id="305" r:id="rId35"/>
    <p:sldId id="314" r:id="rId36"/>
    <p:sldId id="307" r:id="rId37"/>
    <p:sldId id="390" r:id="rId38"/>
    <p:sldId id="391" r:id="rId39"/>
    <p:sldId id="392" r:id="rId40"/>
    <p:sldId id="393" r:id="rId41"/>
    <p:sldId id="311" r:id="rId42"/>
    <p:sldId id="334" r:id="rId43"/>
    <p:sldId id="332" r:id="rId44"/>
    <p:sldId id="339" r:id="rId45"/>
    <p:sldId id="340" r:id="rId46"/>
    <p:sldId id="341" r:id="rId47"/>
    <p:sldId id="308" r:id="rId48"/>
    <p:sldId id="348" r:id="rId49"/>
    <p:sldId id="349" r:id="rId50"/>
    <p:sldId id="347" r:id="rId51"/>
    <p:sldId id="352" r:id="rId52"/>
    <p:sldId id="350" r:id="rId53"/>
    <p:sldId id="351" r:id="rId54"/>
    <p:sldId id="358" r:id="rId55"/>
    <p:sldId id="357" r:id="rId56"/>
    <p:sldId id="343" r:id="rId57"/>
    <p:sldId id="344" r:id="rId58"/>
    <p:sldId id="345" r:id="rId59"/>
    <p:sldId id="346" r:id="rId60"/>
    <p:sldId id="273" r:id="rId61"/>
    <p:sldId id="274" r:id="rId62"/>
    <p:sldId id="275" r:id="rId63"/>
    <p:sldId id="276" r:id="rId64"/>
    <p:sldId id="359" r:id="rId65"/>
    <p:sldId id="277" r:id="rId66"/>
    <p:sldId id="278" r:id="rId67"/>
    <p:sldId id="336" r:id="rId68"/>
    <p:sldId id="365" r:id="rId69"/>
    <p:sldId id="367" r:id="rId70"/>
    <p:sldId id="368" r:id="rId71"/>
    <p:sldId id="380" r:id="rId72"/>
    <p:sldId id="317" r:id="rId73"/>
    <p:sldId id="284" r:id="rId74"/>
    <p:sldId id="335" r:id="rId75"/>
    <p:sldId id="318" r:id="rId76"/>
    <p:sldId id="313" r:id="rId77"/>
    <p:sldId id="315" r:id="rId78"/>
    <p:sldId id="381" r:id="rId79"/>
    <p:sldId id="382" r:id="rId80"/>
    <p:sldId id="383" r:id="rId81"/>
    <p:sldId id="384" r:id="rId82"/>
    <p:sldId id="385" r:id="rId83"/>
    <p:sldId id="386" r:id="rId84"/>
    <p:sldId id="387" r:id="rId85"/>
    <p:sldId id="388" r:id="rId86"/>
    <p:sldId id="389" r:id="rId87"/>
    <p:sldId id="263" r:id="rId88"/>
    <p:sldId id="264" r:id="rId89"/>
    <p:sldId id="265" r:id="rId90"/>
    <p:sldId id="290" r:id="rId91"/>
    <p:sldId id="394" r:id="rId92"/>
    <p:sldId id="395" r:id="rId93"/>
    <p:sldId id="396" r:id="rId94"/>
    <p:sldId id="397" r:id="rId95"/>
    <p:sldId id="398" r:id="rId96"/>
    <p:sldId id="399" r:id="rId97"/>
    <p:sldId id="400" r:id="rId98"/>
    <p:sldId id="401" r:id="rId99"/>
    <p:sldId id="402" r:id="rId100"/>
  </p:sldIdLst>
  <p:sldSz cx="9144000" cy="6858000" type="screen4x3"/>
  <p:notesSz cx="6858000" cy="9144000"/>
  <p:defaultTextStyle>
    <a:defPPr>
      <a:defRPr lang="en-US"/>
    </a:defPPr>
    <a:lvl1pPr marL="0" algn="l" defTabSz="9134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01" algn="l" defTabSz="9134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404" algn="l" defTabSz="9134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104" algn="l" defTabSz="9134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808" algn="l" defTabSz="9134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509" algn="l" defTabSz="9134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212" algn="l" defTabSz="9134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914" algn="l" defTabSz="9134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615" algn="l" defTabSz="9134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5" autoAdjust="0"/>
  </p:normalViewPr>
  <p:slideViewPr>
    <p:cSldViewPr>
      <p:cViewPr>
        <p:scale>
          <a:sx n="100" d="100"/>
          <a:sy n="100" d="100"/>
        </p:scale>
        <p:origin x="-168" y="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viewProps" Target="viewProps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loudCom2010\barchartsV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hangbj\Desktop\Twister-MDS%20performance%20result%20after%20improvemen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yclone-Twister%20Kmeans%20Broadcasting%20Analysis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424404585755841"/>
          <c:y val="3.2069669800806985E-2"/>
          <c:w val="0.59936214078230887"/>
          <c:h val="0.889483930176527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'topic distribution'!$B$1</c:f>
              <c:strCache>
                <c:ptCount val="1"/>
                <c:pt idx="0">
                  <c:v>Submissions</c:v>
                </c:pt>
              </c:strCache>
            </c:strRef>
          </c:tx>
          <c:invertIfNegative val="0"/>
          <c:cat>
            <c:strRef>
              <c:f>'topic distribution'!$A$2:$A$27</c:f>
              <c:strCache>
                <c:ptCount val="26"/>
                <c:pt idx="0">
                  <c:v>Innovations in IP (esp. Open Source) Systems</c:v>
                </c:pt>
                <c:pt idx="1">
                  <c:v>Consistency models</c:v>
                </c:pt>
                <c:pt idx="2">
                  <c:v>Integration of Mainframe and Large Systems</c:v>
                </c:pt>
                <c:pt idx="3">
                  <c:v>Power-aware Profiling, Modeling, and Optimizations</c:v>
                </c:pt>
                <c:pt idx="4">
                  <c:v>IT Service and Relationship Management</c:v>
                </c:pt>
                <c:pt idx="5">
                  <c:v>Scalable Fault Resilience Techniques for Large Computing</c:v>
                </c:pt>
                <c:pt idx="6">
                  <c:v>New and Innovative Pedagogical Approaches</c:v>
                </c:pt>
                <c:pt idx="7">
                  <c:v>Data grid &amp; Semantic web</c:v>
                </c:pt>
                <c:pt idx="8">
                  <c:v>Peer to peer computing</c:v>
                </c:pt>
                <c:pt idx="9">
                  <c:v>Autonomic Computing</c:v>
                </c:pt>
                <c:pt idx="10">
                  <c:v>Scalable Scheduling on Heterogeneous Architectures</c:v>
                </c:pt>
                <c:pt idx="11">
                  <c:v>Hardware as a Service (HaaS)</c:v>
                </c:pt>
                <c:pt idx="12">
                  <c:v>Utility computing</c:v>
                </c:pt>
                <c:pt idx="13">
                  <c:v>Novel Programming Models for Large Computing</c:v>
                </c:pt>
                <c:pt idx="14">
                  <c:v>Fault tolerance and reliability</c:v>
                </c:pt>
                <c:pt idx="15">
                  <c:v>Optimal deployment configuration</c:v>
                </c:pt>
                <c:pt idx="16">
                  <c:v>Load balancing</c:v>
                </c:pt>
                <c:pt idx="17">
                  <c:v>Web services</c:v>
                </c:pt>
                <c:pt idx="18">
                  <c:v>Auditing, monitoring and scheduling</c:v>
                </c:pt>
                <c:pt idx="19">
                  <c:v>Software as a Service (SaaS)</c:v>
                </c:pt>
                <c:pt idx="20">
                  <c:v>Security and Risk</c:v>
                </c:pt>
                <c:pt idx="21">
                  <c:v>Virtualization technologies</c:v>
                </c:pt>
                <c:pt idx="22">
                  <c:v>High-performance computing</c:v>
                </c:pt>
                <c:pt idx="23">
                  <c:v>Cloud-based Services and Education</c:v>
                </c:pt>
                <c:pt idx="24">
                  <c:v>Middleware frameworks</c:v>
                </c:pt>
                <c:pt idx="25">
                  <c:v>Cloud /Grid architecture</c:v>
                </c:pt>
              </c:strCache>
            </c:strRef>
          </c:cat>
          <c:val>
            <c:numRef>
              <c:f>'topic distribution'!$B$2:$B$27</c:f>
              <c:numCache>
                <c:formatCode>General</c:formatCode>
                <c:ptCount val="26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12</c:v>
                </c:pt>
                <c:pt idx="10">
                  <c:v>15</c:v>
                </c:pt>
                <c:pt idx="11">
                  <c:v>17</c:v>
                </c:pt>
                <c:pt idx="12">
                  <c:v>18</c:v>
                </c:pt>
                <c:pt idx="13">
                  <c:v>18</c:v>
                </c:pt>
                <c:pt idx="14">
                  <c:v>19</c:v>
                </c:pt>
                <c:pt idx="15">
                  <c:v>19</c:v>
                </c:pt>
                <c:pt idx="16">
                  <c:v>21</c:v>
                </c:pt>
                <c:pt idx="17">
                  <c:v>28</c:v>
                </c:pt>
                <c:pt idx="18">
                  <c:v>32</c:v>
                </c:pt>
                <c:pt idx="19">
                  <c:v>38</c:v>
                </c:pt>
                <c:pt idx="20">
                  <c:v>38</c:v>
                </c:pt>
                <c:pt idx="21">
                  <c:v>42</c:v>
                </c:pt>
                <c:pt idx="22">
                  <c:v>51</c:v>
                </c:pt>
                <c:pt idx="23">
                  <c:v>53</c:v>
                </c:pt>
                <c:pt idx="24">
                  <c:v>53</c:v>
                </c:pt>
                <c:pt idx="25">
                  <c:v>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752640"/>
        <c:axId val="79019328"/>
      </c:barChart>
      <c:catAx>
        <c:axId val="13675264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50"/>
                </a:pPr>
                <a:r>
                  <a:rPr lang="en-US" sz="1050"/>
                  <a:t>Topic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79019328"/>
        <c:crosses val="autoZero"/>
        <c:auto val="1"/>
        <c:lblAlgn val="ctr"/>
        <c:lblOffset val="100"/>
        <c:noMultiLvlLbl val="0"/>
      </c:catAx>
      <c:valAx>
        <c:axId val="79019328"/>
        <c:scaling>
          <c:orientation val="minMax"/>
        </c:scaling>
        <c:delete val="0"/>
        <c:axPos val="b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Number of Submissions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6752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796031889875669"/>
          <c:y val="0.13347705476786051"/>
          <c:w val="0.10419433674014122"/>
          <c:h val="3.5944718637057956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B050"/>
                </a:solidFill>
              </a:rPr>
              <a:t>Twister-MDS</a:t>
            </a:r>
            <a:r>
              <a:rPr lang="en-US" baseline="0" dirty="0">
                <a:solidFill>
                  <a:srgbClr val="00B050"/>
                </a:solidFill>
              </a:rPr>
              <a:t> Execution Time</a:t>
            </a:r>
          </a:p>
          <a:p>
            <a:pPr>
              <a:defRPr/>
            </a:pPr>
            <a:r>
              <a:rPr lang="en-US" dirty="0">
                <a:solidFill>
                  <a:srgbClr val="00B050"/>
                </a:solidFill>
              </a:rPr>
              <a:t>100 iterations, 40 nodes, under different input data sizes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Original Execution Time (1 broker only)</c:v>
          </c:tx>
          <c:invertIfNegative val="0"/>
          <c:dLbls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(Sheet3!$A$1,Sheet3!$A$4,Sheet3!$A$9,Sheet3!$A$12)</c:f>
              <c:numCache>
                <c:formatCode>General</c:formatCode>
                <c:ptCount val="4"/>
                <c:pt idx="0">
                  <c:v>38400</c:v>
                </c:pt>
                <c:pt idx="1">
                  <c:v>51200</c:v>
                </c:pt>
                <c:pt idx="2">
                  <c:v>76800</c:v>
                </c:pt>
                <c:pt idx="3">
                  <c:v>102400</c:v>
                </c:pt>
              </c:numCache>
            </c:numRef>
          </c:cat>
          <c:val>
            <c:numRef>
              <c:f>Sheet3!$A$40:$A$43</c:f>
              <c:numCache>
                <c:formatCode>0.000</c:formatCode>
                <c:ptCount val="4"/>
                <c:pt idx="0">
                  <c:v>189.28800000000001</c:v>
                </c:pt>
                <c:pt idx="1">
                  <c:v>359.625</c:v>
                </c:pt>
                <c:pt idx="2">
                  <c:v>816.36400000000003</c:v>
                </c:pt>
                <c:pt idx="3">
                  <c:v>1508.4870000000001</c:v>
                </c:pt>
              </c:numCache>
            </c:numRef>
          </c:val>
        </c:ser>
        <c:ser>
          <c:idx val="1"/>
          <c:order val="1"/>
          <c:tx>
            <c:v>Current Execution Time (7 brokers, the best broker number)</c:v>
          </c:tx>
          <c:invertIfNegative val="0"/>
          <c:dLbls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(Sheet3!$A$1,Sheet3!$A$4,Sheet3!$A$9,Sheet3!$A$12)</c:f>
              <c:numCache>
                <c:formatCode>General</c:formatCode>
                <c:ptCount val="4"/>
                <c:pt idx="0">
                  <c:v>38400</c:v>
                </c:pt>
                <c:pt idx="1">
                  <c:v>51200</c:v>
                </c:pt>
                <c:pt idx="2">
                  <c:v>76800</c:v>
                </c:pt>
                <c:pt idx="3">
                  <c:v>102400</c:v>
                </c:pt>
              </c:numCache>
            </c:numRef>
          </c:cat>
          <c:val>
            <c:numRef>
              <c:f>Sheet3!$B$40:$B$43</c:f>
              <c:numCache>
                <c:formatCode>0.000</c:formatCode>
                <c:ptCount val="4"/>
                <c:pt idx="0">
                  <c:v>148.80500000000001</c:v>
                </c:pt>
                <c:pt idx="1">
                  <c:v>303.43200000000002</c:v>
                </c:pt>
                <c:pt idx="2">
                  <c:v>737.07299999999998</c:v>
                </c:pt>
                <c:pt idx="3">
                  <c:v>1404.431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055168"/>
        <c:axId val="137643136"/>
      </c:barChart>
      <c:catAx>
        <c:axId val="138055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Number of Data Points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7643136"/>
        <c:crosses val="autoZero"/>
        <c:auto val="1"/>
        <c:lblAlgn val="ctr"/>
        <c:lblOffset val="100"/>
        <c:noMultiLvlLbl val="0"/>
      </c:catAx>
      <c:valAx>
        <c:axId val="1376431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Total</a:t>
                </a:r>
                <a:r>
                  <a:rPr lang="en-US" baseline="0" dirty="0"/>
                  <a:t> Execution Time (Seconds)</a:t>
                </a:r>
              </a:p>
            </c:rich>
          </c:tx>
          <c:layout/>
          <c:overlay val="0"/>
        </c:title>
        <c:numFmt formatCode="0.000" sourceLinked="1"/>
        <c:majorTickMark val="out"/>
        <c:minorTickMark val="none"/>
        <c:tickLblPos val="nextTo"/>
        <c:crossAx val="13805516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Method C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Sheet9!$D$37:$F$37</c:f>
              <c:strCache>
                <c:ptCount val="3"/>
                <c:pt idx="0">
                  <c:v>400M</c:v>
                </c:pt>
                <c:pt idx="1">
                  <c:v>600M</c:v>
                </c:pt>
                <c:pt idx="2">
                  <c:v>800M</c:v>
                </c:pt>
              </c:strCache>
            </c:strRef>
          </c:cat>
          <c:val>
            <c:numRef>
              <c:f>Sheet9!$D$38:$F$38</c:f>
              <c:numCache>
                <c:formatCode>0.00</c:formatCode>
                <c:ptCount val="3"/>
                <c:pt idx="0">
                  <c:v>13.072700000000003</c:v>
                </c:pt>
                <c:pt idx="1">
                  <c:v>18.786899999999999</c:v>
                </c:pt>
                <c:pt idx="2">
                  <c:v>24.502100000000002</c:v>
                </c:pt>
              </c:numCache>
            </c:numRef>
          </c:val>
        </c:ser>
        <c:ser>
          <c:idx val="1"/>
          <c:order val="1"/>
          <c:tx>
            <c:v>Method B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Sheet9!$D$37:$F$37</c:f>
              <c:strCache>
                <c:ptCount val="3"/>
                <c:pt idx="0">
                  <c:v>400M</c:v>
                </c:pt>
                <c:pt idx="1">
                  <c:v>600M</c:v>
                </c:pt>
                <c:pt idx="2">
                  <c:v>800M</c:v>
                </c:pt>
              </c:strCache>
            </c:strRef>
          </c:cat>
          <c:val>
            <c:numRef>
              <c:f>Sheet9!$D$39:$F$39</c:f>
              <c:numCache>
                <c:formatCode>0.00</c:formatCode>
                <c:ptCount val="3"/>
                <c:pt idx="0">
                  <c:v>46.18566666666667</c:v>
                </c:pt>
                <c:pt idx="1">
                  <c:v>70.558899999999994</c:v>
                </c:pt>
                <c:pt idx="2">
                  <c:v>93.137900000000002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421760"/>
        <c:axId val="137644864"/>
      </c:barChart>
      <c:catAx>
        <c:axId val="138421760"/>
        <c:scaling>
          <c:orientation val="minMax"/>
        </c:scaling>
        <c:delete val="0"/>
        <c:axPos val="b"/>
        <c:majorTickMark val="out"/>
        <c:minorTickMark val="none"/>
        <c:tickLblPos val="nextTo"/>
        <c:crossAx val="137644864"/>
        <c:crosses val="autoZero"/>
        <c:auto val="1"/>
        <c:lblAlgn val="ctr"/>
        <c:lblOffset val="100"/>
        <c:noMultiLvlLbl val="0"/>
      </c:catAx>
      <c:valAx>
        <c:axId val="1376448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Broadcasting Time (Unit: Second)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13842176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Broadcasting Time Comparison on 80 nodes, 600 MB data, 160 pieces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Chain Broadcasting</c:v>
          </c:tx>
          <c:val>
            <c:numRef>
              <c:f>Sheet4!$F$1:$F$50</c:f>
              <c:numCache>
                <c:formatCode>General</c:formatCode>
                <c:ptCount val="50"/>
                <c:pt idx="0">
                  <c:v>15.868</c:v>
                </c:pt>
                <c:pt idx="1">
                  <c:v>26.155000000000001</c:v>
                </c:pt>
                <c:pt idx="2">
                  <c:v>24.056999999999999</c:v>
                </c:pt>
                <c:pt idx="3">
                  <c:v>11.18</c:v>
                </c:pt>
                <c:pt idx="4">
                  <c:v>21.334</c:v>
                </c:pt>
                <c:pt idx="5">
                  <c:v>22.920999999999999</c:v>
                </c:pt>
                <c:pt idx="6">
                  <c:v>11.015000000000001</c:v>
                </c:pt>
                <c:pt idx="7">
                  <c:v>22.835999999999999</c:v>
                </c:pt>
                <c:pt idx="8">
                  <c:v>23.692</c:v>
                </c:pt>
                <c:pt idx="9">
                  <c:v>12.186999999999999</c:v>
                </c:pt>
                <c:pt idx="10">
                  <c:v>21.513000000000002</c:v>
                </c:pt>
                <c:pt idx="11">
                  <c:v>21.434000000000001</c:v>
                </c:pt>
                <c:pt idx="12">
                  <c:v>15.093999999999999</c:v>
                </c:pt>
                <c:pt idx="13">
                  <c:v>22.914000000000001</c:v>
                </c:pt>
                <c:pt idx="14">
                  <c:v>19.18</c:v>
                </c:pt>
                <c:pt idx="15">
                  <c:v>15.78</c:v>
                </c:pt>
                <c:pt idx="16">
                  <c:v>23.303000000000001</c:v>
                </c:pt>
                <c:pt idx="17">
                  <c:v>15.673</c:v>
                </c:pt>
                <c:pt idx="18">
                  <c:v>16.105</c:v>
                </c:pt>
                <c:pt idx="19">
                  <c:v>22.934999999999999</c:v>
                </c:pt>
                <c:pt idx="20">
                  <c:v>14.657</c:v>
                </c:pt>
                <c:pt idx="21">
                  <c:v>17.654</c:v>
                </c:pt>
                <c:pt idx="22">
                  <c:v>23.672999999999998</c:v>
                </c:pt>
                <c:pt idx="23">
                  <c:v>13.407</c:v>
                </c:pt>
                <c:pt idx="24">
                  <c:v>19.896999999999998</c:v>
                </c:pt>
                <c:pt idx="25">
                  <c:v>20.312999999999999</c:v>
                </c:pt>
                <c:pt idx="26">
                  <c:v>12.305</c:v>
                </c:pt>
                <c:pt idx="27">
                  <c:v>22.048999999999999</c:v>
                </c:pt>
                <c:pt idx="28">
                  <c:v>20.542000000000002</c:v>
                </c:pt>
                <c:pt idx="29">
                  <c:v>11.717000000000001</c:v>
                </c:pt>
                <c:pt idx="30">
                  <c:v>21.919</c:v>
                </c:pt>
                <c:pt idx="31">
                  <c:v>19.954000000000001</c:v>
                </c:pt>
                <c:pt idx="32">
                  <c:v>11.448</c:v>
                </c:pt>
                <c:pt idx="33">
                  <c:v>24.625</c:v>
                </c:pt>
                <c:pt idx="34">
                  <c:v>20.646000000000001</c:v>
                </c:pt>
                <c:pt idx="35">
                  <c:v>12.521000000000001</c:v>
                </c:pt>
                <c:pt idx="36">
                  <c:v>22.553999999999998</c:v>
                </c:pt>
                <c:pt idx="37">
                  <c:v>22.567</c:v>
                </c:pt>
                <c:pt idx="38">
                  <c:v>11.815</c:v>
                </c:pt>
                <c:pt idx="39">
                  <c:v>21.048999999999999</c:v>
                </c:pt>
                <c:pt idx="40">
                  <c:v>19.64</c:v>
                </c:pt>
                <c:pt idx="41">
                  <c:v>18.012</c:v>
                </c:pt>
                <c:pt idx="42">
                  <c:v>22.98</c:v>
                </c:pt>
                <c:pt idx="43">
                  <c:v>20.245999999999999</c:v>
                </c:pt>
                <c:pt idx="44">
                  <c:v>14.587</c:v>
                </c:pt>
                <c:pt idx="45">
                  <c:v>22.831</c:v>
                </c:pt>
                <c:pt idx="46">
                  <c:v>19.715</c:v>
                </c:pt>
                <c:pt idx="47">
                  <c:v>15.353999999999999</c:v>
                </c:pt>
                <c:pt idx="48">
                  <c:v>23.492000000000001</c:v>
                </c:pt>
                <c:pt idx="49">
                  <c:v>16.254000000000001</c:v>
                </c:pt>
              </c:numCache>
            </c:numRef>
          </c:val>
          <c:smooth val="0"/>
        </c:ser>
        <c:ser>
          <c:idx val="1"/>
          <c:order val="1"/>
          <c:tx>
            <c:v>All-to-All Broadcasting, 40 brokers</c:v>
          </c:tx>
          <c:val>
            <c:numRef>
              <c:f>Sheet1!$F$1:$F$50</c:f>
              <c:numCache>
                <c:formatCode>General</c:formatCode>
                <c:ptCount val="50"/>
                <c:pt idx="0">
                  <c:v>22.103999999999999</c:v>
                </c:pt>
                <c:pt idx="1">
                  <c:v>20.334</c:v>
                </c:pt>
                <c:pt idx="2">
                  <c:v>20.045999999999999</c:v>
                </c:pt>
                <c:pt idx="3">
                  <c:v>21.181999999999999</c:v>
                </c:pt>
                <c:pt idx="4">
                  <c:v>20.923999999999999</c:v>
                </c:pt>
                <c:pt idx="5">
                  <c:v>20.797999999999998</c:v>
                </c:pt>
                <c:pt idx="6">
                  <c:v>19.734000000000002</c:v>
                </c:pt>
                <c:pt idx="7">
                  <c:v>21.242000000000001</c:v>
                </c:pt>
                <c:pt idx="8">
                  <c:v>22.113</c:v>
                </c:pt>
                <c:pt idx="9">
                  <c:v>21.186</c:v>
                </c:pt>
                <c:pt idx="10">
                  <c:v>19.28</c:v>
                </c:pt>
                <c:pt idx="11">
                  <c:v>20.471</c:v>
                </c:pt>
                <c:pt idx="12">
                  <c:v>19.356999999999999</c:v>
                </c:pt>
                <c:pt idx="13">
                  <c:v>20.524999999999999</c:v>
                </c:pt>
                <c:pt idx="14">
                  <c:v>20.849</c:v>
                </c:pt>
                <c:pt idx="15">
                  <c:v>20.414999999999999</c:v>
                </c:pt>
                <c:pt idx="16">
                  <c:v>20.934000000000001</c:v>
                </c:pt>
                <c:pt idx="17">
                  <c:v>20.148</c:v>
                </c:pt>
                <c:pt idx="18">
                  <c:v>20.756</c:v>
                </c:pt>
                <c:pt idx="19">
                  <c:v>20.93</c:v>
                </c:pt>
                <c:pt idx="20">
                  <c:v>20.527000000000001</c:v>
                </c:pt>
                <c:pt idx="21">
                  <c:v>21.103999999999999</c:v>
                </c:pt>
                <c:pt idx="22">
                  <c:v>21.303999999999998</c:v>
                </c:pt>
                <c:pt idx="23">
                  <c:v>20.405000000000001</c:v>
                </c:pt>
                <c:pt idx="24">
                  <c:v>21.231000000000002</c:v>
                </c:pt>
                <c:pt idx="25">
                  <c:v>19.486999999999998</c:v>
                </c:pt>
                <c:pt idx="26">
                  <c:v>22.242000000000001</c:v>
                </c:pt>
                <c:pt idx="27">
                  <c:v>20.768000000000001</c:v>
                </c:pt>
                <c:pt idx="28">
                  <c:v>19.715</c:v>
                </c:pt>
                <c:pt idx="29">
                  <c:v>20.216000000000001</c:v>
                </c:pt>
                <c:pt idx="30">
                  <c:v>19.751000000000001</c:v>
                </c:pt>
                <c:pt idx="31">
                  <c:v>20.302</c:v>
                </c:pt>
                <c:pt idx="32">
                  <c:v>21.521000000000001</c:v>
                </c:pt>
                <c:pt idx="33">
                  <c:v>20.34</c:v>
                </c:pt>
                <c:pt idx="34">
                  <c:v>21.375</c:v>
                </c:pt>
                <c:pt idx="35">
                  <c:v>21.035</c:v>
                </c:pt>
                <c:pt idx="36">
                  <c:v>20.536000000000001</c:v>
                </c:pt>
                <c:pt idx="37">
                  <c:v>20.398</c:v>
                </c:pt>
                <c:pt idx="38">
                  <c:v>20.638000000000002</c:v>
                </c:pt>
                <c:pt idx="39">
                  <c:v>20.728999999999999</c:v>
                </c:pt>
                <c:pt idx="40">
                  <c:v>20.384</c:v>
                </c:pt>
                <c:pt idx="41">
                  <c:v>20.52</c:v>
                </c:pt>
                <c:pt idx="42">
                  <c:v>20.527999999999999</c:v>
                </c:pt>
                <c:pt idx="43">
                  <c:v>21.376999999999999</c:v>
                </c:pt>
                <c:pt idx="44">
                  <c:v>20.533999999999999</c:v>
                </c:pt>
                <c:pt idx="45">
                  <c:v>21.481999999999999</c:v>
                </c:pt>
                <c:pt idx="46">
                  <c:v>21.318000000000001</c:v>
                </c:pt>
                <c:pt idx="47">
                  <c:v>19.748000000000001</c:v>
                </c:pt>
                <c:pt idx="48">
                  <c:v>20.085000000000001</c:v>
                </c:pt>
                <c:pt idx="49">
                  <c:v>19.901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425664"/>
        <c:axId val="145056896"/>
      </c:lineChart>
      <c:catAx>
        <c:axId val="213425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Execution No.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45056896"/>
        <c:crosses val="autoZero"/>
        <c:auto val="1"/>
        <c:lblAlgn val="ctr"/>
        <c:lblOffset val="100"/>
        <c:noMultiLvlLbl val="0"/>
      </c:catAx>
      <c:valAx>
        <c:axId val="1450568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Broadcasting Time (Unit: Seconds)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342566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570CA8-9DB6-4504-9C99-1F157F12307C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FDB8B3A5-7AE3-42D0-A578-12CF69CEA231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2800" b="1" dirty="0" smtClean="0"/>
            <a:t>Multicore</a:t>
          </a:r>
          <a:endParaRPr lang="en-US" sz="2800" b="1" dirty="0"/>
        </a:p>
      </dgm:t>
    </dgm:pt>
    <dgm:pt modelId="{F425B68A-25DC-437B-B69C-648378C1B8C4}" type="parTrans" cxnId="{877E67E5-A29B-4269-AC3D-DB1C5BA76205}">
      <dgm:prSet/>
      <dgm:spPr/>
      <dgm:t>
        <a:bodyPr/>
        <a:lstStyle/>
        <a:p>
          <a:endParaRPr lang="en-US"/>
        </a:p>
      </dgm:t>
    </dgm:pt>
    <dgm:pt modelId="{8005FE26-C7DE-4DAB-8ADC-40DF38AFE329}" type="sibTrans" cxnId="{877E67E5-A29B-4269-AC3D-DB1C5BA76205}">
      <dgm:prSet/>
      <dgm:spPr/>
      <dgm:t>
        <a:bodyPr/>
        <a:lstStyle/>
        <a:p>
          <a:endParaRPr lang="en-US" dirty="0"/>
        </a:p>
      </dgm:t>
    </dgm:pt>
    <dgm:pt modelId="{272D37A6-A057-4A36-97F6-62C968EA9611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400" b="1" dirty="0" smtClean="0"/>
            <a:t>Clouds</a:t>
          </a:r>
          <a:endParaRPr lang="en-US" sz="2400" b="1" dirty="0"/>
        </a:p>
      </dgm:t>
    </dgm:pt>
    <dgm:pt modelId="{42DF3D39-EFCC-4437-BC19-0CDB9FE8F687}" type="parTrans" cxnId="{EF92C021-7675-4B66-9656-3FC72952E336}">
      <dgm:prSet/>
      <dgm:spPr/>
      <dgm:t>
        <a:bodyPr/>
        <a:lstStyle/>
        <a:p>
          <a:endParaRPr lang="en-US"/>
        </a:p>
      </dgm:t>
    </dgm:pt>
    <dgm:pt modelId="{1D535D58-3957-4DD6-AA7F-59F8BF23F375}" type="sibTrans" cxnId="{EF92C021-7675-4B66-9656-3FC72952E336}">
      <dgm:prSet/>
      <dgm:spPr/>
      <dgm:t>
        <a:bodyPr/>
        <a:lstStyle/>
        <a:p>
          <a:endParaRPr lang="en-US" dirty="0"/>
        </a:p>
      </dgm:t>
    </dgm:pt>
    <dgm:pt modelId="{BD7CECFC-1C87-4114-8DE5-D63114DB4CB6}">
      <dgm:prSet phldrT="[Text]" custT="1"/>
      <dgm:spPr>
        <a:solidFill>
          <a:srgbClr val="C00000"/>
        </a:solidFill>
      </dgm:spPr>
      <dgm:t>
        <a:bodyPr/>
        <a:lstStyle/>
        <a:p>
          <a:endParaRPr lang="en-US" sz="1200" b="1" dirty="0"/>
        </a:p>
      </dgm:t>
    </dgm:pt>
    <dgm:pt modelId="{C49187C9-AA5C-43D1-93B5-F35BB4521E6D}" type="parTrans" cxnId="{9ADF0C35-4779-4A1E-B787-784B2AAEAE9D}">
      <dgm:prSet/>
      <dgm:spPr/>
      <dgm:t>
        <a:bodyPr/>
        <a:lstStyle/>
        <a:p>
          <a:endParaRPr lang="en-US"/>
        </a:p>
      </dgm:t>
    </dgm:pt>
    <dgm:pt modelId="{558AFFCA-4CAF-4C06-838E-9D16224DEEC3}" type="sibTrans" cxnId="{9ADF0C35-4779-4A1E-B787-784B2AAEAE9D}">
      <dgm:prSet/>
      <dgm:spPr/>
      <dgm:t>
        <a:bodyPr/>
        <a:lstStyle/>
        <a:p>
          <a:endParaRPr lang="en-US" dirty="0"/>
        </a:p>
      </dgm:t>
    </dgm:pt>
    <dgm:pt modelId="{A292D8FE-111E-41CF-907B-9FB7C36C5217}" type="pres">
      <dgm:prSet presAssocID="{A9570CA8-9DB6-4504-9C99-1F157F12307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80A448B-04B6-4AB9-A87F-06D866A82CF3}" type="pres">
      <dgm:prSet presAssocID="{FDB8B3A5-7AE3-42D0-A578-12CF69CEA231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6AF23-88F0-4453-9155-112BFEC1CBF1}" type="pres">
      <dgm:prSet presAssocID="{FDB8B3A5-7AE3-42D0-A578-12CF69CEA231}" presName="gear1srcNode" presStyleLbl="node1" presStyleIdx="0" presStyleCnt="3"/>
      <dgm:spPr/>
      <dgm:t>
        <a:bodyPr/>
        <a:lstStyle/>
        <a:p>
          <a:endParaRPr lang="en-US"/>
        </a:p>
      </dgm:t>
    </dgm:pt>
    <dgm:pt modelId="{BB02C7FF-71A7-492D-A278-EFB528CBFB12}" type="pres">
      <dgm:prSet presAssocID="{FDB8B3A5-7AE3-42D0-A578-12CF69CEA231}" presName="gear1dstNode" presStyleLbl="node1" presStyleIdx="0" presStyleCnt="3"/>
      <dgm:spPr/>
      <dgm:t>
        <a:bodyPr/>
        <a:lstStyle/>
        <a:p>
          <a:endParaRPr lang="en-US"/>
        </a:p>
      </dgm:t>
    </dgm:pt>
    <dgm:pt modelId="{BFB9B2A6-91D8-417B-B20C-473001B14CB5}" type="pres">
      <dgm:prSet presAssocID="{272D37A6-A057-4A36-97F6-62C968EA9611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F6C750-EDAA-4E92-BC1F-21B732719FED}" type="pres">
      <dgm:prSet presAssocID="{272D37A6-A057-4A36-97F6-62C968EA9611}" presName="gear2srcNode" presStyleLbl="node1" presStyleIdx="1" presStyleCnt="3"/>
      <dgm:spPr/>
      <dgm:t>
        <a:bodyPr/>
        <a:lstStyle/>
        <a:p>
          <a:endParaRPr lang="en-US"/>
        </a:p>
      </dgm:t>
    </dgm:pt>
    <dgm:pt modelId="{9157C930-4617-4F00-9842-2F1EB0AB46E1}" type="pres">
      <dgm:prSet presAssocID="{272D37A6-A057-4A36-97F6-62C968EA9611}" presName="gear2dstNode" presStyleLbl="node1" presStyleIdx="1" presStyleCnt="3"/>
      <dgm:spPr/>
      <dgm:t>
        <a:bodyPr/>
        <a:lstStyle/>
        <a:p>
          <a:endParaRPr lang="en-US"/>
        </a:p>
      </dgm:t>
    </dgm:pt>
    <dgm:pt modelId="{7F9CA8C2-A4B7-4111-B2CA-F08845199D8E}" type="pres">
      <dgm:prSet presAssocID="{BD7CECFC-1C87-4114-8DE5-D63114DB4CB6}" presName="gear3" presStyleLbl="node1" presStyleIdx="2" presStyleCnt="3"/>
      <dgm:spPr/>
      <dgm:t>
        <a:bodyPr/>
        <a:lstStyle/>
        <a:p>
          <a:endParaRPr lang="en-US"/>
        </a:p>
      </dgm:t>
    </dgm:pt>
    <dgm:pt modelId="{5E26902E-A458-40B1-B536-72B4E705E105}" type="pres">
      <dgm:prSet presAssocID="{BD7CECFC-1C87-4114-8DE5-D63114DB4C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2B9C0B-626F-4D63-A91B-AFAA05D009B7}" type="pres">
      <dgm:prSet presAssocID="{BD7CECFC-1C87-4114-8DE5-D63114DB4CB6}" presName="gear3srcNode" presStyleLbl="node1" presStyleIdx="2" presStyleCnt="3"/>
      <dgm:spPr/>
      <dgm:t>
        <a:bodyPr/>
        <a:lstStyle/>
        <a:p>
          <a:endParaRPr lang="en-US"/>
        </a:p>
      </dgm:t>
    </dgm:pt>
    <dgm:pt modelId="{6B77F5EF-82AE-4D37-9286-C4B921731A8E}" type="pres">
      <dgm:prSet presAssocID="{BD7CECFC-1C87-4114-8DE5-D63114DB4CB6}" presName="gear3dstNode" presStyleLbl="node1" presStyleIdx="2" presStyleCnt="3"/>
      <dgm:spPr/>
      <dgm:t>
        <a:bodyPr/>
        <a:lstStyle/>
        <a:p>
          <a:endParaRPr lang="en-US"/>
        </a:p>
      </dgm:t>
    </dgm:pt>
    <dgm:pt modelId="{D060117E-BFAA-4207-BBC0-68339EC51B23}" type="pres">
      <dgm:prSet presAssocID="{8005FE26-C7DE-4DAB-8ADC-40DF38AFE329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A0316A42-6256-4E99-90ED-F6A8EB219B35}" type="pres">
      <dgm:prSet presAssocID="{1D535D58-3957-4DD6-AA7F-59F8BF23F375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1C8166D9-87DB-40F4-8941-16AE68DF2AB7}" type="pres">
      <dgm:prSet presAssocID="{558AFFCA-4CAF-4C06-838E-9D16224DEEC3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F626A702-F0C6-4FB7-AFC8-E6DC86D974ED}" type="presOf" srcId="{BD7CECFC-1C87-4114-8DE5-D63114DB4CB6}" destId="{5E26902E-A458-40B1-B536-72B4E705E105}" srcOrd="1" destOrd="0" presId="urn:microsoft.com/office/officeart/2005/8/layout/gear1"/>
    <dgm:cxn modelId="{B122DB02-932D-4D71-A0EE-BA29AF2A5385}" type="presOf" srcId="{FDB8B3A5-7AE3-42D0-A578-12CF69CEA231}" destId="{5AD6AF23-88F0-4453-9155-112BFEC1CBF1}" srcOrd="1" destOrd="0" presId="urn:microsoft.com/office/officeart/2005/8/layout/gear1"/>
    <dgm:cxn modelId="{9E051831-4765-4013-A1E2-DAF3E46F7AEB}" type="presOf" srcId="{8005FE26-C7DE-4DAB-8ADC-40DF38AFE329}" destId="{D060117E-BFAA-4207-BBC0-68339EC51B23}" srcOrd="0" destOrd="0" presId="urn:microsoft.com/office/officeart/2005/8/layout/gear1"/>
    <dgm:cxn modelId="{877E67E5-A29B-4269-AC3D-DB1C5BA76205}" srcId="{A9570CA8-9DB6-4504-9C99-1F157F12307C}" destId="{FDB8B3A5-7AE3-42D0-A578-12CF69CEA231}" srcOrd="0" destOrd="0" parTransId="{F425B68A-25DC-437B-B69C-648378C1B8C4}" sibTransId="{8005FE26-C7DE-4DAB-8ADC-40DF38AFE329}"/>
    <dgm:cxn modelId="{773BC9E3-29B3-4E17-A517-9DB79A2496B9}" type="presOf" srcId="{272D37A6-A057-4A36-97F6-62C968EA9611}" destId="{BFB9B2A6-91D8-417B-B20C-473001B14CB5}" srcOrd="0" destOrd="0" presId="urn:microsoft.com/office/officeart/2005/8/layout/gear1"/>
    <dgm:cxn modelId="{61F3AEA7-F1DA-4FC2-89A1-6BC006F1EEC7}" type="presOf" srcId="{BD7CECFC-1C87-4114-8DE5-D63114DB4CB6}" destId="{E42B9C0B-626F-4D63-A91B-AFAA05D009B7}" srcOrd="2" destOrd="0" presId="urn:microsoft.com/office/officeart/2005/8/layout/gear1"/>
    <dgm:cxn modelId="{A80FFC02-5AE0-47B1-AB04-9D783EAB4AF9}" type="presOf" srcId="{1D535D58-3957-4DD6-AA7F-59F8BF23F375}" destId="{A0316A42-6256-4E99-90ED-F6A8EB219B35}" srcOrd="0" destOrd="0" presId="urn:microsoft.com/office/officeart/2005/8/layout/gear1"/>
    <dgm:cxn modelId="{BBC2C464-69CD-4655-8BDF-82DB65FD5845}" type="presOf" srcId="{FDB8B3A5-7AE3-42D0-A578-12CF69CEA231}" destId="{BB02C7FF-71A7-492D-A278-EFB528CBFB12}" srcOrd="2" destOrd="0" presId="urn:microsoft.com/office/officeart/2005/8/layout/gear1"/>
    <dgm:cxn modelId="{40671BB6-EF8D-48DF-A8EF-0AF965FA33AC}" type="presOf" srcId="{FDB8B3A5-7AE3-42D0-A578-12CF69CEA231}" destId="{E80A448B-04B6-4AB9-A87F-06D866A82CF3}" srcOrd="0" destOrd="0" presId="urn:microsoft.com/office/officeart/2005/8/layout/gear1"/>
    <dgm:cxn modelId="{90821463-3E41-46B3-B160-AF66C75FE77C}" type="presOf" srcId="{A9570CA8-9DB6-4504-9C99-1F157F12307C}" destId="{A292D8FE-111E-41CF-907B-9FB7C36C5217}" srcOrd="0" destOrd="0" presId="urn:microsoft.com/office/officeart/2005/8/layout/gear1"/>
    <dgm:cxn modelId="{FE1B9005-52CF-425B-8DA1-CBFF9206791C}" type="presOf" srcId="{558AFFCA-4CAF-4C06-838E-9D16224DEEC3}" destId="{1C8166D9-87DB-40F4-8941-16AE68DF2AB7}" srcOrd="0" destOrd="0" presId="urn:microsoft.com/office/officeart/2005/8/layout/gear1"/>
    <dgm:cxn modelId="{9ADF0C35-4779-4A1E-B787-784B2AAEAE9D}" srcId="{A9570CA8-9DB6-4504-9C99-1F157F12307C}" destId="{BD7CECFC-1C87-4114-8DE5-D63114DB4CB6}" srcOrd="2" destOrd="0" parTransId="{C49187C9-AA5C-43D1-93B5-F35BB4521E6D}" sibTransId="{558AFFCA-4CAF-4C06-838E-9D16224DEEC3}"/>
    <dgm:cxn modelId="{A0CD83EF-8138-44EE-AD6E-9C4C19C51008}" type="presOf" srcId="{272D37A6-A057-4A36-97F6-62C968EA9611}" destId="{9157C930-4617-4F00-9842-2F1EB0AB46E1}" srcOrd="2" destOrd="0" presId="urn:microsoft.com/office/officeart/2005/8/layout/gear1"/>
    <dgm:cxn modelId="{E8E76EF0-F377-4439-A67B-2AC60B61FD4D}" type="presOf" srcId="{BD7CECFC-1C87-4114-8DE5-D63114DB4CB6}" destId="{6B77F5EF-82AE-4D37-9286-C4B921731A8E}" srcOrd="3" destOrd="0" presId="urn:microsoft.com/office/officeart/2005/8/layout/gear1"/>
    <dgm:cxn modelId="{3A57398A-DBD1-4787-8C79-3BF55D9525AF}" type="presOf" srcId="{272D37A6-A057-4A36-97F6-62C968EA9611}" destId="{8CF6C750-EDAA-4E92-BC1F-21B732719FED}" srcOrd="1" destOrd="0" presId="urn:microsoft.com/office/officeart/2005/8/layout/gear1"/>
    <dgm:cxn modelId="{44291620-0C03-467C-87E0-6A6CB11EDA8B}" type="presOf" srcId="{BD7CECFC-1C87-4114-8DE5-D63114DB4CB6}" destId="{7F9CA8C2-A4B7-4111-B2CA-F08845199D8E}" srcOrd="0" destOrd="0" presId="urn:microsoft.com/office/officeart/2005/8/layout/gear1"/>
    <dgm:cxn modelId="{EF92C021-7675-4B66-9656-3FC72952E336}" srcId="{A9570CA8-9DB6-4504-9C99-1F157F12307C}" destId="{272D37A6-A057-4A36-97F6-62C968EA9611}" srcOrd="1" destOrd="0" parTransId="{42DF3D39-EFCC-4437-BC19-0CDB9FE8F687}" sibTransId="{1D535D58-3957-4DD6-AA7F-59F8BF23F375}"/>
    <dgm:cxn modelId="{3FE8C1F4-CF4C-4A6E-BB2C-7093478A5982}" type="presParOf" srcId="{A292D8FE-111E-41CF-907B-9FB7C36C5217}" destId="{E80A448B-04B6-4AB9-A87F-06D866A82CF3}" srcOrd="0" destOrd="0" presId="urn:microsoft.com/office/officeart/2005/8/layout/gear1"/>
    <dgm:cxn modelId="{1433C044-7832-4D34-9D9C-F8D5A0D11376}" type="presParOf" srcId="{A292D8FE-111E-41CF-907B-9FB7C36C5217}" destId="{5AD6AF23-88F0-4453-9155-112BFEC1CBF1}" srcOrd="1" destOrd="0" presId="urn:microsoft.com/office/officeart/2005/8/layout/gear1"/>
    <dgm:cxn modelId="{9BECEBAE-CD68-4AC5-A1D9-03FCA644E48B}" type="presParOf" srcId="{A292D8FE-111E-41CF-907B-9FB7C36C5217}" destId="{BB02C7FF-71A7-492D-A278-EFB528CBFB12}" srcOrd="2" destOrd="0" presId="urn:microsoft.com/office/officeart/2005/8/layout/gear1"/>
    <dgm:cxn modelId="{422AFC6F-CAA6-4371-B4CB-D6B0B299A713}" type="presParOf" srcId="{A292D8FE-111E-41CF-907B-9FB7C36C5217}" destId="{BFB9B2A6-91D8-417B-B20C-473001B14CB5}" srcOrd="3" destOrd="0" presId="urn:microsoft.com/office/officeart/2005/8/layout/gear1"/>
    <dgm:cxn modelId="{A0F9875E-D5A0-4D69-9397-9FBD27571B81}" type="presParOf" srcId="{A292D8FE-111E-41CF-907B-9FB7C36C5217}" destId="{8CF6C750-EDAA-4E92-BC1F-21B732719FED}" srcOrd="4" destOrd="0" presId="urn:microsoft.com/office/officeart/2005/8/layout/gear1"/>
    <dgm:cxn modelId="{AD74260C-B283-47F3-932B-9F2BFC618754}" type="presParOf" srcId="{A292D8FE-111E-41CF-907B-9FB7C36C5217}" destId="{9157C930-4617-4F00-9842-2F1EB0AB46E1}" srcOrd="5" destOrd="0" presId="urn:microsoft.com/office/officeart/2005/8/layout/gear1"/>
    <dgm:cxn modelId="{49C0E1F1-3DF1-4BCE-A61D-0135275B949E}" type="presParOf" srcId="{A292D8FE-111E-41CF-907B-9FB7C36C5217}" destId="{7F9CA8C2-A4B7-4111-B2CA-F08845199D8E}" srcOrd="6" destOrd="0" presId="urn:microsoft.com/office/officeart/2005/8/layout/gear1"/>
    <dgm:cxn modelId="{AD255D0A-EC9B-43F7-A78C-591ECCD12CAF}" type="presParOf" srcId="{A292D8FE-111E-41CF-907B-9FB7C36C5217}" destId="{5E26902E-A458-40B1-B536-72B4E705E105}" srcOrd="7" destOrd="0" presId="urn:microsoft.com/office/officeart/2005/8/layout/gear1"/>
    <dgm:cxn modelId="{28CF5D09-5FE0-4CD6-B59E-59BD167763FB}" type="presParOf" srcId="{A292D8FE-111E-41CF-907B-9FB7C36C5217}" destId="{E42B9C0B-626F-4D63-A91B-AFAA05D009B7}" srcOrd="8" destOrd="0" presId="urn:microsoft.com/office/officeart/2005/8/layout/gear1"/>
    <dgm:cxn modelId="{06124A8C-4859-4882-ACCD-ACDDDDD4EC40}" type="presParOf" srcId="{A292D8FE-111E-41CF-907B-9FB7C36C5217}" destId="{6B77F5EF-82AE-4D37-9286-C4B921731A8E}" srcOrd="9" destOrd="0" presId="urn:microsoft.com/office/officeart/2005/8/layout/gear1"/>
    <dgm:cxn modelId="{A1C18E8E-CDAC-4157-BBDC-5859D7318C3C}" type="presParOf" srcId="{A292D8FE-111E-41CF-907B-9FB7C36C5217}" destId="{D060117E-BFAA-4207-BBC0-68339EC51B23}" srcOrd="10" destOrd="0" presId="urn:microsoft.com/office/officeart/2005/8/layout/gear1"/>
    <dgm:cxn modelId="{DAC7C013-9AA4-4166-9A7E-E8526EEAE1BF}" type="presParOf" srcId="{A292D8FE-111E-41CF-907B-9FB7C36C5217}" destId="{A0316A42-6256-4E99-90ED-F6A8EB219B35}" srcOrd="11" destOrd="0" presId="urn:microsoft.com/office/officeart/2005/8/layout/gear1"/>
    <dgm:cxn modelId="{4D057328-34B2-4289-90CD-CEEC7FE1EA04}" type="presParOf" srcId="{A292D8FE-111E-41CF-907B-9FB7C36C5217}" destId="{1C8166D9-87DB-40F4-8941-16AE68DF2AB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A448B-04B6-4AB9-A87F-06D866A82CF3}">
      <dsp:nvSpPr>
        <dsp:cNvPr id="0" name=""/>
        <dsp:cNvSpPr/>
      </dsp:nvSpPr>
      <dsp:spPr>
        <a:xfrm>
          <a:off x="4297680" y="2125979"/>
          <a:ext cx="2598419" cy="2598419"/>
        </a:xfrm>
        <a:prstGeom prst="gear9">
          <a:avLst/>
        </a:prstGeom>
        <a:solidFill>
          <a:srgbClr val="00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Multicore</a:t>
          </a:r>
          <a:endParaRPr lang="en-US" sz="2800" b="1" kern="1200" dirty="0"/>
        </a:p>
      </dsp:txBody>
      <dsp:txXfrm>
        <a:off x="4820078" y="2734646"/>
        <a:ext cx="1553623" cy="1335641"/>
      </dsp:txXfrm>
    </dsp:sp>
    <dsp:sp modelId="{BFB9B2A6-91D8-417B-B20C-473001B14CB5}">
      <dsp:nvSpPr>
        <dsp:cNvPr id="0" name=""/>
        <dsp:cNvSpPr/>
      </dsp:nvSpPr>
      <dsp:spPr>
        <a:xfrm>
          <a:off x="2785872" y="1511808"/>
          <a:ext cx="1889760" cy="1889760"/>
        </a:xfrm>
        <a:prstGeom prst="gear6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Clouds</a:t>
          </a:r>
          <a:endParaRPr lang="en-US" sz="2400" b="1" kern="1200" dirty="0"/>
        </a:p>
      </dsp:txBody>
      <dsp:txXfrm>
        <a:off x="3261625" y="1990436"/>
        <a:ext cx="938254" cy="932504"/>
      </dsp:txXfrm>
    </dsp:sp>
    <dsp:sp modelId="{7F9CA8C2-A4B7-4111-B2CA-F08845199D8E}">
      <dsp:nvSpPr>
        <dsp:cNvPr id="0" name=""/>
        <dsp:cNvSpPr/>
      </dsp:nvSpPr>
      <dsp:spPr>
        <a:xfrm rot="20700000">
          <a:off x="3844330" y="208066"/>
          <a:ext cx="1851579" cy="1851579"/>
        </a:xfrm>
        <a:prstGeom prst="gear6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</dsp:txBody>
      <dsp:txXfrm rot="-20700000">
        <a:off x="4250436" y="614172"/>
        <a:ext cx="1039368" cy="1039368"/>
      </dsp:txXfrm>
    </dsp:sp>
    <dsp:sp modelId="{D060117E-BFAA-4207-BBC0-68339EC51B23}">
      <dsp:nvSpPr>
        <dsp:cNvPr id="0" name=""/>
        <dsp:cNvSpPr/>
      </dsp:nvSpPr>
      <dsp:spPr>
        <a:xfrm>
          <a:off x="4103739" y="1730542"/>
          <a:ext cx="3325977" cy="3325977"/>
        </a:xfrm>
        <a:prstGeom prst="circularArrow">
          <a:avLst>
            <a:gd name="adj1" fmla="val 4687"/>
            <a:gd name="adj2" fmla="val 299029"/>
            <a:gd name="adj3" fmla="val 2527521"/>
            <a:gd name="adj4" fmla="val 15837027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316A42-6256-4E99-90ED-F6A8EB219B35}">
      <dsp:nvSpPr>
        <dsp:cNvPr id="0" name=""/>
        <dsp:cNvSpPr/>
      </dsp:nvSpPr>
      <dsp:spPr>
        <a:xfrm>
          <a:off x="2451199" y="1091400"/>
          <a:ext cx="2416530" cy="241653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8166D9-87DB-40F4-8941-16AE68DF2AB7}">
      <dsp:nvSpPr>
        <dsp:cNvPr id="0" name=""/>
        <dsp:cNvSpPr/>
      </dsp:nvSpPr>
      <dsp:spPr>
        <a:xfrm>
          <a:off x="3416041" y="-199773"/>
          <a:ext cx="2605506" cy="260550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3DA0D-84F4-4A7E-9DE3-E47AFB53CB12}" type="datetimeFigureOut">
              <a:rPr lang="en-US" smtClean="0"/>
              <a:t>11/3/2011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32AEE-8600-4898-B84F-E4362D571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52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01" algn="l" defTabSz="913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04" algn="l" defTabSz="913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104" algn="l" defTabSz="913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808" algn="l" defTabSz="913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509" algn="l" defTabSz="913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212" algn="l" defTabSz="913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914" algn="l" defTabSz="913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615" algn="l" defTabSz="913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48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0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48726-052F-4E93-8E78-91598E563ED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http://dss-vm.ncsa.illinois.edu/summerschool2010/bigdata/DistributedData.mov</a:t>
            </a:r>
          </a:p>
          <a:p>
            <a:r>
              <a:rPr lang="en-US" dirty="0" smtClean="0"/>
              <a:t>http://groups.google.com/group/vscse-big-data-for-science-2010/web/course-presentations?hl=en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8306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670B-A363-47E8-A5CE-19D70CE9BDFE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5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670B-A363-47E8-A5CE-19D70CE9BDF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98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787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64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670B-A363-47E8-A5CE-19D70CE9BDF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260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402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944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Right(c):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Twister4Azure executing Map Task histogram for 128 million data points in 128 Azure small instances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5.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KMeansClustering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Scalability.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Left(a):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 parallel efficiency of strong scaling using 128 million data points.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Center(b):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 scaling. Workload per core is kept constant (ideal is a straight horizontal line).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913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 scaling where workload per core is ~constant. Ideal is a straight horizontal line.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 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size scaling with 128 Azure small instances/cores, 20 iterations.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Instance type study using 76800 data points, 32 instances, 20 iterations.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Twister4Azure executing Map Task histogram for 144384 x144384 distance matrix in 64 Azure small instances, 10 iterations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913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649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649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A12F6-8783-B54E-BD62-66C75C77408C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670B-A363-47E8-A5CE-19D70CE9BDFE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378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670B-A363-47E8-A5CE-19D70CE9BDFE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9706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670B-A363-47E8-A5CE-19D70CE9BDFE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5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670B-A363-47E8-A5CE-19D70CE9BDF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133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1145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45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114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883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886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A670B-A363-47E8-A5CE-19D70CE9BDF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416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EC547-398A-4BEA-B97B-98F7CF26DFDE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368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9A85A-D972-4217-AD24-12F19178816F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EC547-398A-4BEA-B97B-98F7CF26DFDE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EC547-398A-4BEA-B97B-98F7CF26DFDE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381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700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2547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974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80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C1F063-4D57-4AE9-AE2A-D71B07276D1A}" type="slidenum">
              <a:rPr lang="en-US"/>
              <a:pPr/>
              <a:t>81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BB5D7-BE9A-4871-A14A-2945E3B069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7639"/>
            <a:ext cx="4533900" cy="3425402"/>
          </a:xfrm>
          <a:ln/>
        </p:spPr>
      </p:sp>
      <p:sp>
        <p:nvSpPr>
          <p:cNvPr id="1156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722"/>
            <a:ext cx="5029200" cy="411464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AC14D40-0F35-42CB-B403-98DB38AC9402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>
                <a:solidFill>
                  <a:srgbClr val="D6ECFF"/>
                </a:solidFill>
              </a:rPr>
              <a:pPr/>
              <a:t>11/3/2011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36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476" tIns="45672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6701" indent="0" algn="ctr">
              <a:buNone/>
            </a:lvl2pPr>
            <a:lvl3pPr marL="913404" indent="0" algn="ctr">
              <a:buNone/>
            </a:lvl3pPr>
            <a:lvl4pPr marL="1370104" indent="0" algn="ctr">
              <a:buNone/>
            </a:lvl4pPr>
            <a:lvl5pPr marL="1826808" indent="0" algn="ctr">
              <a:buNone/>
            </a:lvl5pPr>
            <a:lvl6pPr marL="2283509" indent="0" algn="ctr">
              <a:buNone/>
            </a:lvl6pPr>
            <a:lvl7pPr marL="2740212" indent="0" algn="ctr">
              <a:buNone/>
            </a:lvl7pPr>
            <a:lvl8pPr marL="3196914" indent="0" algn="ctr">
              <a:buNone/>
            </a:lvl8pPr>
            <a:lvl9pPr marL="3653615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25"/>
          <p:cNvSpPr>
            <a:spLocks noChangeArrowheads="1"/>
          </p:cNvSpPr>
          <p:nvPr userDrawn="1"/>
        </p:nvSpPr>
        <p:spPr bwMode="auto">
          <a:xfrm>
            <a:off x="8374065" y="6491290"/>
            <a:ext cx="773506" cy="36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25" tIns="45663" rIns="91325" bIns="45663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1851CE"/>
                </a:solidFill>
                <a:latin typeface="Calibri" pitchFamily="34" charset="0"/>
              </a:rPr>
              <a:t>S</a:t>
            </a:r>
            <a:r>
              <a:rPr lang="en-US" b="1" i="1" dirty="0">
                <a:solidFill>
                  <a:srgbClr val="E40701"/>
                </a:solidFill>
                <a:latin typeface="Calibri" pitchFamily="34" charset="0"/>
              </a:rPr>
              <a:t>A</a:t>
            </a:r>
            <a:r>
              <a:rPr lang="en-US" b="1" i="1" dirty="0">
                <a:solidFill>
                  <a:srgbClr val="EFBA00"/>
                </a:solidFill>
                <a:latin typeface="Calibri" pitchFamily="34" charset="0"/>
              </a:rPr>
              <a:t>L</a:t>
            </a:r>
            <a:r>
              <a:rPr lang="en-US" b="1" i="1" dirty="0">
                <a:solidFill>
                  <a:srgbClr val="1851CE"/>
                </a:solidFill>
                <a:latin typeface="Calibri" pitchFamily="34" charset="0"/>
              </a:rPr>
              <a:t>S</a:t>
            </a:r>
            <a:r>
              <a:rPr lang="en-US" b="1" i="1" dirty="0">
                <a:solidFill>
                  <a:srgbClr val="18A221"/>
                </a:solidFill>
                <a:latin typeface="Calibri" pitchFamily="34" charset="0"/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8" name="Picture 17" descr="350px-Zuoshangjia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64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010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616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6986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749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772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5"/>
          <p:cNvSpPr>
            <a:spLocks noChangeArrowheads="1"/>
          </p:cNvSpPr>
          <p:nvPr userDrawn="1"/>
        </p:nvSpPr>
        <p:spPr bwMode="auto">
          <a:xfrm>
            <a:off x="8374063" y="6491287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defTabSz="914400">
              <a:defRPr/>
            </a:pP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E40701"/>
                </a:solidFill>
              </a:rPr>
              <a:t>A</a:t>
            </a:r>
            <a:r>
              <a:rPr lang="en-US" b="1" i="1" dirty="0">
                <a:solidFill>
                  <a:srgbClr val="EFBA00"/>
                </a:solidFill>
              </a:rPr>
              <a:t>L</a:t>
            </a: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18A221"/>
                </a:solidFill>
              </a:rPr>
              <a:t>A</a:t>
            </a:r>
            <a:endParaRPr lang="en-US" dirty="0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62508"/>
            <a:ext cx="2133600" cy="365125"/>
          </a:xfrm>
        </p:spPr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678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6183" y="6361590"/>
            <a:ext cx="2133600" cy="365125"/>
          </a:xfrm>
        </p:spPr>
        <p:txBody>
          <a:bodyPr/>
          <a:lstStyle/>
          <a:p>
            <a:fld id="{B3999606-967B-419A-9AEC-8752E61A7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26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8586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326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40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50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65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4653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405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45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036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738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1729704"/>
          </a:xfrm>
        </p:spPr>
        <p:txBody>
          <a:bodyPr/>
          <a:lstStyle>
            <a:lvl1pPr>
              <a:lnSpc>
                <a:spcPct val="90000"/>
              </a:lnSpc>
              <a:buSzPct val="80000"/>
              <a:defRPr/>
            </a:lvl1pPr>
            <a:lvl2pPr>
              <a:lnSpc>
                <a:spcPct val="90000"/>
              </a:lnSpc>
              <a:buSzPct val="80000"/>
              <a:defRPr/>
            </a:lvl2pPr>
            <a:lvl3pPr>
              <a:lnSpc>
                <a:spcPct val="90000"/>
              </a:lnSpc>
              <a:buSzPct val="80000"/>
              <a:defRPr/>
            </a:lvl3pPr>
            <a:lvl4pPr>
              <a:lnSpc>
                <a:spcPct val="90000"/>
              </a:lnSpc>
              <a:buSzPct val="80000"/>
              <a:defRPr baseline="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(only if necessary)</a:t>
            </a:r>
          </a:p>
        </p:txBody>
      </p:sp>
    </p:spTree>
    <p:extLst>
      <p:ext uri="{BB962C8B-B14F-4D97-AF65-F5344CB8AC3E}">
        <p14:creationId xmlns:p14="http://schemas.microsoft.com/office/powerpoint/2010/main" val="28827920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F4E6-0B2A-4A4E-96A1-A022446A9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0598-995E-4851-884A-7A4897E40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301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F4E6-0B2A-4A4E-96A1-A022446A9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0598-995E-4851-884A-7A4897E40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115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F4E6-0B2A-4A4E-96A1-A022446A9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0598-995E-4851-884A-7A4897E40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328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F4E6-0B2A-4A4E-96A1-A022446A9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0598-995E-4851-884A-7A4897E40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05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1729704"/>
          </a:xfrm>
        </p:spPr>
        <p:txBody>
          <a:bodyPr/>
          <a:lstStyle>
            <a:lvl1pPr>
              <a:lnSpc>
                <a:spcPct val="90000"/>
              </a:lnSpc>
              <a:buSzPct val="80000"/>
              <a:defRPr/>
            </a:lvl1pPr>
            <a:lvl2pPr>
              <a:lnSpc>
                <a:spcPct val="90000"/>
              </a:lnSpc>
              <a:buSzPct val="80000"/>
              <a:defRPr/>
            </a:lvl2pPr>
            <a:lvl3pPr>
              <a:lnSpc>
                <a:spcPct val="90000"/>
              </a:lnSpc>
              <a:buSzPct val="80000"/>
              <a:defRPr/>
            </a:lvl3pPr>
            <a:lvl4pPr>
              <a:lnSpc>
                <a:spcPct val="90000"/>
              </a:lnSpc>
              <a:buSzPct val="80000"/>
              <a:defRPr baseline="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(only if necessary)</a:t>
            </a:r>
          </a:p>
        </p:txBody>
      </p:sp>
    </p:spTree>
    <p:extLst>
      <p:ext uri="{BB962C8B-B14F-4D97-AF65-F5344CB8AC3E}">
        <p14:creationId xmlns:p14="http://schemas.microsoft.com/office/powerpoint/2010/main" val="1005844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F4E6-0B2A-4A4E-96A1-A022446A9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0598-995E-4851-884A-7A4897E40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136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F4E6-0B2A-4A4E-96A1-A022446A9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0598-995E-4851-884A-7A4897E40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106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F4E6-0B2A-4A4E-96A1-A022446A9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0598-995E-4851-884A-7A4897E40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81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F4E6-0B2A-4A4E-96A1-A022446A9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0598-995E-4851-884A-7A4897E40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457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F4E6-0B2A-4A4E-96A1-A022446A9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0598-995E-4851-884A-7A4897E40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128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F4E6-0B2A-4A4E-96A1-A022446A9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0598-995E-4851-884A-7A4897E40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7506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F4E6-0B2A-4A4E-96A1-A022446A9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0598-995E-4851-884A-7A4897E40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925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5"/>
          <p:cNvSpPr>
            <a:spLocks noChangeArrowheads="1"/>
          </p:cNvSpPr>
          <p:nvPr userDrawn="1"/>
        </p:nvSpPr>
        <p:spPr bwMode="auto">
          <a:xfrm>
            <a:off x="8374063" y="6491287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defTabSz="914400">
              <a:defRPr/>
            </a:pP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E40701"/>
                </a:solidFill>
              </a:rPr>
              <a:t>A</a:t>
            </a:r>
            <a:r>
              <a:rPr lang="en-US" b="1" i="1" dirty="0">
                <a:solidFill>
                  <a:srgbClr val="EFBA00"/>
                </a:solidFill>
              </a:rPr>
              <a:t>L</a:t>
            </a: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18A221"/>
                </a:solidFill>
              </a:rPr>
              <a:t>A</a:t>
            </a:r>
            <a:endParaRPr lang="en-US" dirty="0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62508"/>
            <a:ext cx="2133600" cy="365125"/>
          </a:xfrm>
        </p:spPr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366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6183" y="6361590"/>
            <a:ext cx="2133600" cy="365125"/>
          </a:xfrm>
        </p:spPr>
        <p:txBody>
          <a:bodyPr/>
          <a:lstStyle/>
          <a:p>
            <a:fld id="{B3999606-967B-419A-9AEC-8752E61A7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60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5"/>
          <p:cNvSpPr>
            <a:spLocks noChangeArrowheads="1"/>
          </p:cNvSpPr>
          <p:nvPr userDrawn="1"/>
        </p:nvSpPr>
        <p:spPr bwMode="auto">
          <a:xfrm>
            <a:off x="8374065" y="6491290"/>
            <a:ext cx="773506" cy="36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25" tIns="45663" rIns="91325" bIns="45663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E40701"/>
                </a:solidFill>
              </a:rPr>
              <a:t>A</a:t>
            </a:r>
            <a:r>
              <a:rPr lang="en-US" b="1" i="1" dirty="0">
                <a:solidFill>
                  <a:srgbClr val="EFBA00"/>
                </a:solidFill>
              </a:rPr>
              <a:t>L</a:t>
            </a: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18A221"/>
                </a:solidFill>
              </a:rPr>
              <a:t>A</a:t>
            </a:r>
            <a:endParaRPr lang="en-US" dirty="0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62510"/>
            <a:ext cx="2133600" cy="365125"/>
          </a:xfrm>
        </p:spPr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9825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822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1558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781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87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96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24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283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523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1729704"/>
          </a:xfrm>
        </p:spPr>
        <p:txBody>
          <a:bodyPr/>
          <a:lstStyle>
            <a:lvl1pPr>
              <a:lnSpc>
                <a:spcPct val="90000"/>
              </a:lnSpc>
              <a:buSzPct val="80000"/>
              <a:defRPr/>
            </a:lvl1pPr>
            <a:lvl2pPr>
              <a:lnSpc>
                <a:spcPct val="90000"/>
              </a:lnSpc>
              <a:buSzPct val="80000"/>
              <a:defRPr/>
            </a:lvl2pPr>
            <a:lvl3pPr>
              <a:lnSpc>
                <a:spcPct val="90000"/>
              </a:lnSpc>
              <a:buSzPct val="80000"/>
              <a:defRPr/>
            </a:lvl3pPr>
            <a:lvl4pPr>
              <a:lnSpc>
                <a:spcPct val="90000"/>
              </a:lnSpc>
              <a:buSzPct val="80000"/>
              <a:defRPr baseline="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(only if necessary)</a:t>
            </a:r>
          </a:p>
        </p:txBody>
      </p:sp>
    </p:spTree>
    <p:extLst>
      <p:ext uri="{BB962C8B-B14F-4D97-AF65-F5344CB8AC3E}">
        <p14:creationId xmlns:p14="http://schemas.microsoft.com/office/powerpoint/2010/main" val="3188913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5"/>
          <p:cNvSpPr>
            <a:spLocks noChangeArrowheads="1"/>
          </p:cNvSpPr>
          <p:nvPr userDrawn="1"/>
        </p:nvSpPr>
        <p:spPr bwMode="auto">
          <a:xfrm>
            <a:off x="8374063" y="6491287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defTabSz="914400">
              <a:defRPr/>
            </a:pP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E40701"/>
                </a:solidFill>
              </a:rPr>
              <a:t>A</a:t>
            </a:r>
            <a:r>
              <a:rPr lang="en-US" b="1" i="1" dirty="0">
                <a:solidFill>
                  <a:srgbClr val="EFBA00"/>
                </a:solidFill>
              </a:rPr>
              <a:t>L</a:t>
            </a: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18A221"/>
                </a:solidFill>
              </a:rPr>
              <a:t>A</a:t>
            </a:r>
            <a:endParaRPr lang="en-US" dirty="0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62508"/>
            <a:ext cx="2133600" cy="365125"/>
          </a:xfrm>
        </p:spPr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47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6183" y="6361590"/>
            <a:ext cx="2133600" cy="365125"/>
          </a:xfrm>
        </p:spPr>
        <p:txBody>
          <a:bodyPr/>
          <a:lstStyle/>
          <a:p>
            <a:fld id="{B3999606-967B-419A-9AEC-8752E61A7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27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6183" y="6361590"/>
            <a:ext cx="2133600" cy="365125"/>
          </a:xfrm>
        </p:spPr>
        <p:txBody>
          <a:bodyPr/>
          <a:lstStyle/>
          <a:p>
            <a:fld id="{B3999606-967B-419A-9AEC-8752E61A7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84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230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525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6131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958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927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856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650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0118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42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9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6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272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1729704"/>
          </a:xfrm>
        </p:spPr>
        <p:txBody>
          <a:bodyPr/>
          <a:lstStyle>
            <a:lvl1pPr>
              <a:lnSpc>
                <a:spcPct val="90000"/>
              </a:lnSpc>
              <a:buSzPct val="80000"/>
              <a:defRPr/>
            </a:lvl1pPr>
            <a:lvl2pPr>
              <a:lnSpc>
                <a:spcPct val="90000"/>
              </a:lnSpc>
              <a:buSzPct val="80000"/>
              <a:defRPr/>
            </a:lvl2pPr>
            <a:lvl3pPr>
              <a:lnSpc>
                <a:spcPct val="90000"/>
              </a:lnSpc>
              <a:buSzPct val="80000"/>
              <a:defRPr/>
            </a:lvl3pPr>
            <a:lvl4pPr>
              <a:lnSpc>
                <a:spcPct val="90000"/>
              </a:lnSpc>
              <a:buSzPct val="80000"/>
              <a:defRPr baseline="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(only if necessary)</a:t>
            </a:r>
          </a:p>
        </p:txBody>
      </p:sp>
    </p:spTree>
    <p:extLst>
      <p:ext uri="{BB962C8B-B14F-4D97-AF65-F5344CB8AC3E}">
        <p14:creationId xmlns:p14="http://schemas.microsoft.com/office/powerpoint/2010/main" val="27840139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5"/>
          <p:cNvSpPr>
            <a:spLocks noChangeArrowheads="1"/>
          </p:cNvSpPr>
          <p:nvPr userDrawn="1"/>
        </p:nvSpPr>
        <p:spPr bwMode="auto">
          <a:xfrm>
            <a:off x="8374063" y="6491287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defTabSz="914400">
              <a:defRPr/>
            </a:pP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E40701"/>
                </a:solidFill>
              </a:rPr>
              <a:t>A</a:t>
            </a:r>
            <a:r>
              <a:rPr lang="en-US" b="1" i="1" dirty="0">
                <a:solidFill>
                  <a:srgbClr val="EFBA00"/>
                </a:solidFill>
              </a:rPr>
              <a:t>L</a:t>
            </a: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18A221"/>
                </a:solidFill>
              </a:rPr>
              <a:t>A</a:t>
            </a:r>
            <a:endParaRPr lang="en-US" dirty="0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62508"/>
            <a:ext cx="2133600" cy="365125"/>
          </a:xfrm>
        </p:spPr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648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6183" y="6361590"/>
            <a:ext cx="2133600" cy="365125"/>
          </a:xfrm>
        </p:spPr>
        <p:txBody>
          <a:bodyPr/>
          <a:lstStyle/>
          <a:p>
            <a:fld id="{B3999606-967B-419A-9AEC-8752E61A7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104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431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910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6295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7086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59949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0183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62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2064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94172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5512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1729704"/>
          </a:xfrm>
        </p:spPr>
        <p:txBody>
          <a:bodyPr/>
          <a:lstStyle>
            <a:lvl1pPr>
              <a:lnSpc>
                <a:spcPct val="90000"/>
              </a:lnSpc>
              <a:buSzPct val="80000"/>
              <a:defRPr/>
            </a:lvl1pPr>
            <a:lvl2pPr>
              <a:lnSpc>
                <a:spcPct val="90000"/>
              </a:lnSpc>
              <a:buSzPct val="80000"/>
              <a:defRPr/>
            </a:lvl2pPr>
            <a:lvl3pPr>
              <a:lnSpc>
                <a:spcPct val="90000"/>
              </a:lnSpc>
              <a:buSzPct val="80000"/>
              <a:defRPr/>
            </a:lvl3pPr>
            <a:lvl4pPr>
              <a:lnSpc>
                <a:spcPct val="90000"/>
              </a:lnSpc>
              <a:buSzPct val="80000"/>
              <a:defRPr baseline="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(only if necessary)</a:t>
            </a:r>
          </a:p>
        </p:txBody>
      </p:sp>
    </p:spTree>
    <p:extLst>
      <p:ext uri="{BB962C8B-B14F-4D97-AF65-F5344CB8AC3E}">
        <p14:creationId xmlns:p14="http://schemas.microsoft.com/office/powerpoint/2010/main" val="382495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85800"/>
            <a:ext cx="4495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0409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964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415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651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2736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5036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67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1" indent="0">
              <a:buNone/>
              <a:defRPr sz="2000" b="1"/>
            </a:lvl2pPr>
            <a:lvl3pPr marL="913404" indent="0">
              <a:buNone/>
              <a:defRPr sz="1800" b="1"/>
            </a:lvl3pPr>
            <a:lvl4pPr marL="1370104" indent="0">
              <a:buNone/>
              <a:defRPr sz="1600" b="1"/>
            </a:lvl4pPr>
            <a:lvl5pPr marL="1826808" indent="0">
              <a:buNone/>
              <a:defRPr sz="1600" b="1"/>
            </a:lvl5pPr>
            <a:lvl6pPr marL="2283509" indent="0">
              <a:buNone/>
              <a:defRPr sz="1600" b="1"/>
            </a:lvl6pPr>
            <a:lvl7pPr marL="2740212" indent="0">
              <a:buNone/>
              <a:defRPr sz="1600" b="1"/>
            </a:lvl7pPr>
            <a:lvl8pPr marL="3196914" indent="0">
              <a:buNone/>
              <a:defRPr sz="1600" b="1"/>
            </a:lvl8pPr>
            <a:lvl9pPr marL="36536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1" indent="0">
              <a:buNone/>
              <a:defRPr sz="2000" b="1"/>
            </a:lvl2pPr>
            <a:lvl3pPr marL="913404" indent="0">
              <a:buNone/>
              <a:defRPr sz="1800" b="1"/>
            </a:lvl3pPr>
            <a:lvl4pPr marL="1370104" indent="0">
              <a:buNone/>
              <a:defRPr sz="1600" b="1"/>
            </a:lvl4pPr>
            <a:lvl5pPr marL="1826808" indent="0">
              <a:buNone/>
              <a:defRPr sz="1600" b="1"/>
            </a:lvl5pPr>
            <a:lvl6pPr marL="2283509" indent="0">
              <a:buNone/>
              <a:defRPr sz="1600" b="1"/>
            </a:lvl6pPr>
            <a:lvl7pPr marL="2740212" indent="0">
              <a:buNone/>
              <a:defRPr sz="1600" b="1"/>
            </a:lvl7pPr>
            <a:lvl8pPr marL="3196914" indent="0">
              <a:buNone/>
              <a:defRPr sz="1600" b="1"/>
            </a:lvl8pPr>
            <a:lvl9pPr marL="36536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214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015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718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30705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3021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85800"/>
            <a:ext cx="4495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8961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75588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7599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51798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3565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5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2255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567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8422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4266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3863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46247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85800"/>
            <a:ext cx="4495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5608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7225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4057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529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691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9565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24242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7671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7548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42039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5726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D8BD707-D9CF-40AE-B4C6-C98DA3205C09}" type="datetimeFigureOut">
              <a:rPr lang="en-US">
                <a:solidFill>
                  <a:prstClr val="black"/>
                </a:solidFill>
              </a:rPr>
              <a:pPr defTabSz="914400"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6F15528-21DE-4FAA-801E-634DDDAF4B2B}" type="slidenum">
              <a:rPr lang="en-US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0720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11/3/2011</a:t>
            </a:fld>
            <a:endParaRPr lang="en-US" sz="1100" dirty="0">
              <a:solidFill>
                <a:srgbClr val="FF86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25"/>
          <p:cNvSpPr>
            <a:spLocks noChangeArrowheads="1"/>
          </p:cNvSpPr>
          <p:nvPr userDrawn="1"/>
        </p:nvSpPr>
        <p:spPr bwMode="auto">
          <a:xfrm>
            <a:off x="8374063" y="6491287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defTabSz="914400">
              <a:defRPr/>
            </a:pPr>
            <a:r>
              <a:rPr lang="en-US" b="1" i="1" dirty="0">
                <a:solidFill>
                  <a:srgbClr val="1851CE"/>
                </a:solidFill>
                <a:latin typeface="Calibri" pitchFamily="34" charset="0"/>
              </a:rPr>
              <a:t>S</a:t>
            </a:r>
            <a:r>
              <a:rPr lang="en-US" b="1" i="1" dirty="0">
                <a:solidFill>
                  <a:srgbClr val="E40701"/>
                </a:solidFill>
                <a:latin typeface="Calibri" pitchFamily="34" charset="0"/>
              </a:rPr>
              <a:t>A</a:t>
            </a:r>
            <a:r>
              <a:rPr lang="en-US" b="1" i="1" dirty="0">
                <a:solidFill>
                  <a:srgbClr val="EFBA00"/>
                </a:solidFill>
                <a:latin typeface="Calibri" pitchFamily="34" charset="0"/>
              </a:rPr>
              <a:t>L</a:t>
            </a:r>
            <a:r>
              <a:rPr lang="en-US" b="1" i="1" dirty="0">
                <a:solidFill>
                  <a:srgbClr val="1851CE"/>
                </a:solidFill>
                <a:latin typeface="Calibri" pitchFamily="34" charset="0"/>
              </a:rPr>
              <a:t>S</a:t>
            </a:r>
            <a:r>
              <a:rPr lang="en-US" b="1" i="1" dirty="0">
                <a:solidFill>
                  <a:srgbClr val="18A221"/>
                </a:solidFill>
                <a:latin typeface="Calibri" pitchFamily="34" charset="0"/>
              </a:rPr>
              <a:t>A</a:t>
            </a:r>
            <a:endParaRPr lang="en-US" dirty="0">
              <a:solidFill>
                <a:prstClr val="white"/>
              </a:solidFill>
              <a:latin typeface="Corbel" pitchFamily="34" charset="0"/>
            </a:endParaRPr>
          </a:p>
        </p:txBody>
      </p:sp>
      <p:pic>
        <p:nvPicPr>
          <p:cNvPr id="11" name="Picture 10" descr="350px-Zuoshangjia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23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11/3/2011</a:t>
            </a:fld>
            <a:endParaRPr lang="en-US" sz="1100" dirty="0">
              <a:solidFill>
                <a:srgbClr val="FF86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99606-967B-419A-9AEC-8752E61A74D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004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2094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62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>
                <a:solidFill>
                  <a:srgbClr val="D6ECFF"/>
                </a:solidFill>
              </a:rPr>
              <a:pPr/>
              <a:t>11/3/2011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999606-967B-419A-9AEC-8752E61A74D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57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01" indent="0">
              <a:buNone/>
              <a:defRPr sz="1200"/>
            </a:lvl2pPr>
            <a:lvl3pPr marL="913404" indent="0">
              <a:buNone/>
              <a:defRPr sz="1000"/>
            </a:lvl3pPr>
            <a:lvl4pPr marL="1370104" indent="0">
              <a:buNone/>
              <a:defRPr sz="900"/>
            </a:lvl4pPr>
            <a:lvl5pPr marL="1826808" indent="0">
              <a:buNone/>
              <a:defRPr sz="900"/>
            </a:lvl5pPr>
            <a:lvl6pPr marL="2283509" indent="0">
              <a:buNone/>
              <a:defRPr sz="900"/>
            </a:lvl6pPr>
            <a:lvl7pPr marL="2740212" indent="0">
              <a:buNone/>
              <a:defRPr sz="900"/>
            </a:lvl7pPr>
            <a:lvl8pPr marL="3196914" indent="0">
              <a:buNone/>
              <a:defRPr sz="900"/>
            </a:lvl8pPr>
            <a:lvl9pPr marL="36536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8225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06499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2187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592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7208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0227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5297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7374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>
                <a:solidFill>
                  <a:srgbClr val="D6ECFF"/>
                </a:solidFill>
              </a:rPr>
              <a:pPr/>
              <a:t>11/4/2011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25"/>
          <p:cNvSpPr>
            <a:spLocks noChangeArrowheads="1"/>
          </p:cNvSpPr>
          <p:nvPr userDrawn="1"/>
        </p:nvSpPr>
        <p:spPr bwMode="auto">
          <a:xfrm>
            <a:off x="8374063" y="6491287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defTabSz="914400">
              <a:defRPr/>
            </a:pPr>
            <a:r>
              <a:rPr lang="en-US" b="1" i="1" dirty="0">
                <a:solidFill>
                  <a:srgbClr val="1851CE"/>
                </a:solidFill>
                <a:latin typeface="Calibri" pitchFamily="34" charset="0"/>
              </a:rPr>
              <a:t>S</a:t>
            </a:r>
            <a:r>
              <a:rPr lang="en-US" b="1" i="1" dirty="0">
                <a:solidFill>
                  <a:srgbClr val="E40701"/>
                </a:solidFill>
                <a:latin typeface="Calibri" pitchFamily="34" charset="0"/>
              </a:rPr>
              <a:t>A</a:t>
            </a:r>
            <a:r>
              <a:rPr lang="en-US" b="1" i="1" dirty="0">
                <a:solidFill>
                  <a:srgbClr val="EFBA00"/>
                </a:solidFill>
                <a:latin typeface="Calibri" pitchFamily="34" charset="0"/>
              </a:rPr>
              <a:t>L</a:t>
            </a:r>
            <a:r>
              <a:rPr lang="en-US" b="1" i="1" dirty="0">
                <a:solidFill>
                  <a:srgbClr val="1851CE"/>
                </a:solidFill>
                <a:latin typeface="Calibri" pitchFamily="34" charset="0"/>
              </a:rPr>
              <a:t>S</a:t>
            </a:r>
            <a:r>
              <a:rPr lang="en-US" b="1" i="1" dirty="0">
                <a:solidFill>
                  <a:srgbClr val="18A221"/>
                </a:solidFill>
                <a:latin typeface="Calibri" pitchFamily="34" charset="0"/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8" name="Picture 17" descr="350px-Zuoshangjia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0426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>
                <a:solidFill>
                  <a:srgbClr val="D6ECFF"/>
                </a:solidFill>
              </a:rPr>
              <a:pPr/>
              <a:t>11/4/2011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999606-967B-419A-9AEC-8752E61A74D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5667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700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01" indent="0">
              <a:buNone/>
              <a:defRPr sz="2800"/>
            </a:lvl2pPr>
            <a:lvl3pPr marL="913404" indent="0">
              <a:buNone/>
              <a:defRPr sz="2400"/>
            </a:lvl3pPr>
            <a:lvl4pPr marL="1370104" indent="0">
              <a:buNone/>
              <a:defRPr sz="2000"/>
            </a:lvl4pPr>
            <a:lvl5pPr marL="1826808" indent="0">
              <a:buNone/>
              <a:defRPr sz="2000"/>
            </a:lvl5pPr>
            <a:lvl6pPr marL="2283509" indent="0">
              <a:buNone/>
              <a:defRPr sz="2000"/>
            </a:lvl6pPr>
            <a:lvl7pPr marL="2740212" indent="0">
              <a:buNone/>
              <a:defRPr sz="2000"/>
            </a:lvl7pPr>
            <a:lvl8pPr marL="3196914" indent="0">
              <a:buNone/>
              <a:defRPr sz="2000"/>
            </a:lvl8pPr>
            <a:lvl9pPr marL="365361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01" indent="0">
              <a:buNone/>
              <a:defRPr sz="1200"/>
            </a:lvl2pPr>
            <a:lvl3pPr marL="913404" indent="0">
              <a:buNone/>
              <a:defRPr sz="1000"/>
            </a:lvl3pPr>
            <a:lvl4pPr marL="1370104" indent="0">
              <a:buNone/>
              <a:defRPr sz="900"/>
            </a:lvl4pPr>
            <a:lvl5pPr marL="1826808" indent="0">
              <a:buNone/>
              <a:defRPr sz="900"/>
            </a:lvl5pPr>
            <a:lvl6pPr marL="2283509" indent="0">
              <a:buNone/>
              <a:defRPr sz="900"/>
            </a:lvl6pPr>
            <a:lvl7pPr marL="2740212" indent="0">
              <a:buNone/>
              <a:defRPr sz="900"/>
            </a:lvl7pPr>
            <a:lvl8pPr marL="3196914" indent="0">
              <a:buNone/>
              <a:defRPr sz="900"/>
            </a:lvl8pPr>
            <a:lvl9pPr marL="36536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89161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4859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357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0577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73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710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4863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0658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76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28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83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1729704"/>
          </a:xfrm>
        </p:spPr>
        <p:txBody>
          <a:bodyPr/>
          <a:lstStyle>
            <a:lvl1pPr>
              <a:lnSpc>
                <a:spcPct val="90000"/>
              </a:lnSpc>
              <a:buSzPct val="80000"/>
              <a:defRPr/>
            </a:lvl1pPr>
            <a:lvl2pPr>
              <a:lnSpc>
                <a:spcPct val="90000"/>
              </a:lnSpc>
              <a:buSzPct val="80000"/>
              <a:defRPr/>
            </a:lvl2pPr>
            <a:lvl3pPr>
              <a:lnSpc>
                <a:spcPct val="90000"/>
              </a:lnSpc>
              <a:buSzPct val="80000"/>
              <a:defRPr/>
            </a:lvl3pPr>
            <a:lvl4pPr>
              <a:lnSpc>
                <a:spcPct val="90000"/>
              </a:lnSpc>
              <a:buSzPct val="80000"/>
              <a:defRPr baseline="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(only if necessary)</a:t>
            </a:r>
          </a:p>
        </p:txBody>
      </p:sp>
    </p:spTree>
    <p:extLst>
      <p:ext uri="{BB962C8B-B14F-4D97-AF65-F5344CB8AC3E}">
        <p14:creationId xmlns:p14="http://schemas.microsoft.com/office/powerpoint/2010/main" val="754162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85800"/>
            <a:ext cx="4495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2" rIns="91340" bIns="4567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49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72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9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6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35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637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1" indent="0">
              <a:buNone/>
              <a:defRPr sz="2000" b="1"/>
            </a:lvl2pPr>
            <a:lvl3pPr marL="913404" indent="0">
              <a:buNone/>
              <a:defRPr sz="1800" b="1"/>
            </a:lvl3pPr>
            <a:lvl4pPr marL="1370104" indent="0">
              <a:buNone/>
              <a:defRPr sz="1600" b="1"/>
            </a:lvl4pPr>
            <a:lvl5pPr marL="1826808" indent="0">
              <a:buNone/>
              <a:defRPr sz="1600" b="1"/>
            </a:lvl5pPr>
            <a:lvl6pPr marL="2283509" indent="0">
              <a:buNone/>
              <a:defRPr sz="1600" b="1"/>
            </a:lvl6pPr>
            <a:lvl7pPr marL="2740212" indent="0">
              <a:buNone/>
              <a:defRPr sz="1600" b="1"/>
            </a:lvl7pPr>
            <a:lvl8pPr marL="3196914" indent="0">
              <a:buNone/>
              <a:defRPr sz="1600" b="1"/>
            </a:lvl8pPr>
            <a:lvl9pPr marL="36536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1" indent="0">
              <a:buNone/>
              <a:defRPr sz="2000" b="1"/>
            </a:lvl2pPr>
            <a:lvl3pPr marL="913404" indent="0">
              <a:buNone/>
              <a:defRPr sz="1800" b="1"/>
            </a:lvl3pPr>
            <a:lvl4pPr marL="1370104" indent="0">
              <a:buNone/>
              <a:defRPr sz="1600" b="1"/>
            </a:lvl4pPr>
            <a:lvl5pPr marL="1826808" indent="0">
              <a:buNone/>
              <a:defRPr sz="1600" b="1"/>
            </a:lvl5pPr>
            <a:lvl6pPr marL="2283509" indent="0">
              <a:buNone/>
              <a:defRPr sz="1600" b="1"/>
            </a:lvl6pPr>
            <a:lvl7pPr marL="2740212" indent="0">
              <a:buNone/>
              <a:defRPr sz="1600" b="1"/>
            </a:lvl7pPr>
            <a:lvl8pPr marL="3196914" indent="0">
              <a:buNone/>
              <a:defRPr sz="1600" b="1"/>
            </a:lvl8pPr>
            <a:lvl9pPr marL="36536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0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7" y="4246564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07" tIns="45672" bIns="0" anchor="t"/>
          <a:lstStyle>
            <a:lvl1pPr marL="548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5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3940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1104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149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81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01" indent="0">
              <a:buNone/>
              <a:defRPr sz="1200"/>
            </a:lvl2pPr>
            <a:lvl3pPr marL="913404" indent="0">
              <a:buNone/>
              <a:defRPr sz="1000"/>
            </a:lvl3pPr>
            <a:lvl4pPr marL="1370104" indent="0">
              <a:buNone/>
              <a:defRPr sz="900"/>
            </a:lvl4pPr>
            <a:lvl5pPr marL="1826808" indent="0">
              <a:buNone/>
              <a:defRPr sz="900"/>
            </a:lvl5pPr>
            <a:lvl6pPr marL="2283509" indent="0">
              <a:buNone/>
              <a:defRPr sz="900"/>
            </a:lvl6pPr>
            <a:lvl7pPr marL="2740212" indent="0">
              <a:buNone/>
              <a:defRPr sz="900"/>
            </a:lvl7pPr>
            <a:lvl8pPr marL="3196914" indent="0">
              <a:buNone/>
              <a:defRPr sz="900"/>
            </a:lvl8pPr>
            <a:lvl9pPr marL="36536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12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01" indent="0">
              <a:buNone/>
              <a:defRPr sz="2800"/>
            </a:lvl2pPr>
            <a:lvl3pPr marL="913404" indent="0">
              <a:buNone/>
              <a:defRPr sz="2400"/>
            </a:lvl3pPr>
            <a:lvl4pPr marL="1370104" indent="0">
              <a:buNone/>
              <a:defRPr sz="2000"/>
            </a:lvl4pPr>
            <a:lvl5pPr marL="1826808" indent="0">
              <a:buNone/>
              <a:defRPr sz="2000"/>
            </a:lvl5pPr>
            <a:lvl6pPr marL="2283509" indent="0">
              <a:buNone/>
              <a:defRPr sz="2000"/>
            </a:lvl6pPr>
            <a:lvl7pPr marL="2740212" indent="0">
              <a:buNone/>
              <a:defRPr sz="2000"/>
            </a:lvl7pPr>
            <a:lvl8pPr marL="3196914" indent="0">
              <a:buNone/>
              <a:defRPr sz="2000"/>
            </a:lvl8pPr>
            <a:lvl9pPr marL="3653615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01" indent="0">
              <a:buNone/>
              <a:defRPr sz="1200"/>
            </a:lvl2pPr>
            <a:lvl3pPr marL="913404" indent="0">
              <a:buNone/>
              <a:defRPr sz="1000"/>
            </a:lvl3pPr>
            <a:lvl4pPr marL="1370104" indent="0">
              <a:buNone/>
              <a:defRPr sz="900"/>
            </a:lvl4pPr>
            <a:lvl5pPr marL="1826808" indent="0">
              <a:buNone/>
              <a:defRPr sz="900"/>
            </a:lvl5pPr>
            <a:lvl6pPr marL="2283509" indent="0">
              <a:buNone/>
              <a:defRPr sz="900"/>
            </a:lvl6pPr>
            <a:lvl7pPr marL="2740212" indent="0">
              <a:buNone/>
              <a:defRPr sz="900"/>
            </a:lvl7pPr>
            <a:lvl8pPr marL="3196914" indent="0">
              <a:buNone/>
              <a:defRPr sz="900"/>
            </a:lvl8pPr>
            <a:lvl9pPr marL="36536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38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2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5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85800"/>
            <a:ext cx="4495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2" rIns="91340" bIns="4567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81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453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9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6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570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70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573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1" indent="0">
              <a:buNone/>
              <a:defRPr sz="2000" b="1"/>
            </a:lvl2pPr>
            <a:lvl3pPr marL="913404" indent="0">
              <a:buNone/>
              <a:defRPr sz="1800" b="1"/>
            </a:lvl3pPr>
            <a:lvl4pPr marL="1370104" indent="0">
              <a:buNone/>
              <a:defRPr sz="1600" b="1"/>
            </a:lvl4pPr>
            <a:lvl5pPr marL="1826808" indent="0">
              <a:buNone/>
              <a:defRPr sz="1600" b="1"/>
            </a:lvl5pPr>
            <a:lvl6pPr marL="2283509" indent="0">
              <a:buNone/>
              <a:defRPr sz="1600" b="1"/>
            </a:lvl6pPr>
            <a:lvl7pPr marL="2740212" indent="0">
              <a:buNone/>
              <a:defRPr sz="1600" b="1"/>
            </a:lvl7pPr>
            <a:lvl8pPr marL="3196914" indent="0">
              <a:buNone/>
              <a:defRPr sz="1600" b="1"/>
            </a:lvl8pPr>
            <a:lvl9pPr marL="36536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1" indent="0">
              <a:buNone/>
              <a:defRPr sz="2000" b="1"/>
            </a:lvl2pPr>
            <a:lvl3pPr marL="913404" indent="0">
              <a:buNone/>
              <a:defRPr sz="1800" b="1"/>
            </a:lvl3pPr>
            <a:lvl4pPr marL="1370104" indent="0">
              <a:buNone/>
              <a:defRPr sz="1600" b="1"/>
            </a:lvl4pPr>
            <a:lvl5pPr marL="1826808" indent="0">
              <a:buNone/>
              <a:defRPr sz="1600" b="1"/>
            </a:lvl5pPr>
            <a:lvl6pPr marL="2283509" indent="0">
              <a:buNone/>
              <a:defRPr sz="1600" b="1"/>
            </a:lvl6pPr>
            <a:lvl7pPr marL="2740212" indent="0">
              <a:buNone/>
              <a:defRPr sz="1600" b="1"/>
            </a:lvl7pPr>
            <a:lvl8pPr marL="3196914" indent="0">
              <a:buNone/>
              <a:defRPr sz="1600" b="1"/>
            </a:lvl8pPr>
            <a:lvl9pPr marL="36536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073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367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04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01" indent="0">
              <a:buNone/>
              <a:defRPr sz="1200"/>
            </a:lvl2pPr>
            <a:lvl3pPr marL="913404" indent="0">
              <a:buNone/>
              <a:defRPr sz="1000"/>
            </a:lvl3pPr>
            <a:lvl4pPr marL="1370104" indent="0">
              <a:buNone/>
              <a:defRPr sz="900"/>
            </a:lvl4pPr>
            <a:lvl5pPr marL="1826808" indent="0">
              <a:buNone/>
              <a:defRPr sz="900"/>
            </a:lvl5pPr>
            <a:lvl6pPr marL="2283509" indent="0">
              <a:buNone/>
              <a:defRPr sz="900"/>
            </a:lvl6pPr>
            <a:lvl7pPr marL="2740212" indent="0">
              <a:buNone/>
              <a:defRPr sz="900"/>
            </a:lvl7pPr>
            <a:lvl8pPr marL="3196914" indent="0">
              <a:buNone/>
              <a:defRPr sz="900"/>
            </a:lvl8pPr>
            <a:lvl9pPr marL="36536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438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01" indent="0">
              <a:buNone/>
              <a:defRPr sz="2800"/>
            </a:lvl2pPr>
            <a:lvl3pPr marL="913404" indent="0">
              <a:buNone/>
              <a:defRPr sz="2400"/>
            </a:lvl3pPr>
            <a:lvl4pPr marL="1370104" indent="0">
              <a:buNone/>
              <a:defRPr sz="2000"/>
            </a:lvl4pPr>
            <a:lvl5pPr marL="1826808" indent="0">
              <a:buNone/>
              <a:defRPr sz="2000"/>
            </a:lvl5pPr>
            <a:lvl6pPr marL="2283509" indent="0">
              <a:buNone/>
              <a:defRPr sz="2000"/>
            </a:lvl6pPr>
            <a:lvl7pPr marL="2740212" indent="0">
              <a:buNone/>
              <a:defRPr sz="2000"/>
            </a:lvl7pPr>
            <a:lvl8pPr marL="3196914" indent="0">
              <a:buNone/>
              <a:defRPr sz="2000"/>
            </a:lvl8pPr>
            <a:lvl9pPr marL="3653615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01" indent="0">
              <a:buNone/>
              <a:defRPr sz="1200"/>
            </a:lvl2pPr>
            <a:lvl3pPr marL="913404" indent="0">
              <a:buNone/>
              <a:defRPr sz="1000"/>
            </a:lvl3pPr>
            <a:lvl4pPr marL="1370104" indent="0">
              <a:buNone/>
              <a:defRPr sz="900"/>
            </a:lvl4pPr>
            <a:lvl5pPr marL="1826808" indent="0">
              <a:buNone/>
              <a:defRPr sz="900"/>
            </a:lvl5pPr>
            <a:lvl6pPr marL="2283509" indent="0">
              <a:buNone/>
              <a:defRPr sz="900"/>
            </a:lvl6pPr>
            <a:lvl7pPr marL="2740212" indent="0">
              <a:buNone/>
              <a:defRPr sz="900"/>
            </a:lvl7pPr>
            <a:lvl8pPr marL="3196914" indent="0">
              <a:buNone/>
              <a:defRPr sz="900"/>
            </a:lvl8pPr>
            <a:lvl9pPr marL="36536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390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85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86B4C45B-9E41-41B8-B899-2DA4D020C7D6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EDC78909-F7D1-4E5F-A67A-05CA868FF2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76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85800"/>
            <a:ext cx="4495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2" rIns="91340" bIns="4567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974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408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9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6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93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07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1809750"/>
            <a:ext cx="4041775" cy="639762"/>
          </a:xfrm>
        </p:spPr>
        <p:txBody>
          <a:bodyPr anchor="ctr"/>
          <a:lstStyle>
            <a:lvl1pPr marL="7307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566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266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1" indent="0">
              <a:buNone/>
              <a:defRPr sz="2000" b="1"/>
            </a:lvl2pPr>
            <a:lvl3pPr marL="913404" indent="0">
              <a:buNone/>
              <a:defRPr sz="1800" b="1"/>
            </a:lvl3pPr>
            <a:lvl4pPr marL="1370104" indent="0">
              <a:buNone/>
              <a:defRPr sz="1600" b="1"/>
            </a:lvl4pPr>
            <a:lvl5pPr marL="1826808" indent="0">
              <a:buNone/>
              <a:defRPr sz="1600" b="1"/>
            </a:lvl5pPr>
            <a:lvl6pPr marL="2283509" indent="0">
              <a:buNone/>
              <a:defRPr sz="1600" b="1"/>
            </a:lvl6pPr>
            <a:lvl7pPr marL="2740212" indent="0">
              <a:buNone/>
              <a:defRPr sz="1600" b="1"/>
            </a:lvl7pPr>
            <a:lvl8pPr marL="3196914" indent="0">
              <a:buNone/>
              <a:defRPr sz="1600" b="1"/>
            </a:lvl8pPr>
            <a:lvl9pPr marL="36536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1" indent="0">
              <a:buNone/>
              <a:defRPr sz="2000" b="1"/>
            </a:lvl2pPr>
            <a:lvl3pPr marL="913404" indent="0">
              <a:buNone/>
              <a:defRPr sz="1800" b="1"/>
            </a:lvl3pPr>
            <a:lvl4pPr marL="1370104" indent="0">
              <a:buNone/>
              <a:defRPr sz="1600" b="1"/>
            </a:lvl4pPr>
            <a:lvl5pPr marL="1826808" indent="0">
              <a:buNone/>
              <a:defRPr sz="1600" b="1"/>
            </a:lvl5pPr>
            <a:lvl6pPr marL="2283509" indent="0">
              <a:buNone/>
              <a:defRPr sz="1600" b="1"/>
            </a:lvl6pPr>
            <a:lvl7pPr marL="2740212" indent="0">
              <a:buNone/>
              <a:defRPr sz="1600" b="1"/>
            </a:lvl7pPr>
            <a:lvl8pPr marL="3196914" indent="0">
              <a:buNone/>
              <a:defRPr sz="1600" b="1"/>
            </a:lvl8pPr>
            <a:lvl9pPr marL="36536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536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659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303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01" indent="0">
              <a:buNone/>
              <a:defRPr sz="1200"/>
            </a:lvl2pPr>
            <a:lvl3pPr marL="913404" indent="0">
              <a:buNone/>
              <a:defRPr sz="1000"/>
            </a:lvl3pPr>
            <a:lvl4pPr marL="1370104" indent="0">
              <a:buNone/>
              <a:defRPr sz="900"/>
            </a:lvl4pPr>
            <a:lvl5pPr marL="1826808" indent="0">
              <a:buNone/>
              <a:defRPr sz="900"/>
            </a:lvl5pPr>
            <a:lvl6pPr marL="2283509" indent="0">
              <a:buNone/>
              <a:defRPr sz="900"/>
            </a:lvl6pPr>
            <a:lvl7pPr marL="2740212" indent="0">
              <a:buNone/>
              <a:defRPr sz="900"/>
            </a:lvl7pPr>
            <a:lvl8pPr marL="3196914" indent="0">
              <a:buNone/>
              <a:defRPr sz="900"/>
            </a:lvl8pPr>
            <a:lvl9pPr marL="36536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3235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01" indent="0">
              <a:buNone/>
              <a:defRPr sz="2800"/>
            </a:lvl2pPr>
            <a:lvl3pPr marL="913404" indent="0">
              <a:buNone/>
              <a:defRPr sz="2400"/>
            </a:lvl3pPr>
            <a:lvl4pPr marL="1370104" indent="0">
              <a:buNone/>
              <a:defRPr sz="2000"/>
            </a:lvl4pPr>
            <a:lvl5pPr marL="1826808" indent="0">
              <a:buNone/>
              <a:defRPr sz="2000"/>
            </a:lvl5pPr>
            <a:lvl6pPr marL="2283509" indent="0">
              <a:buNone/>
              <a:defRPr sz="2000"/>
            </a:lvl6pPr>
            <a:lvl7pPr marL="2740212" indent="0">
              <a:buNone/>
              <a:defRPr sz="2000"/>
            </a:lvl7pPr>
            <a:lvl8pPr marL="3196914" indent="0">
              <a:buNone/>
              <a:defRPr sz="2000"/>
            </a:lvl8pPr>
            <a:lvl9pPr marL="3653615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01" indent="0">
              <a:buNone/>
              <a:defRPr sz="1200"/>
            </a:lvl2pPr>
            <a:lvl3pPr marL="913404" indent="0">
              <a:buNone/>
              <a:defRPr sz="1000"/>
            </a:lvl3pPr>
            <a:lvl4pPr marL="1370104" indent="0">
              <a:buNone/>
              <a:defRPr sz="900"/>
            </a:lvl4pPr>
            <a:lvl5pPr marL="1826808" indent="0">
              <a:buNone/>
              <a:defRPr sz="900"/>
            </a:lvl5pPr>
            <a:lvl6pPr marL="2283509" indent="0">
              <a:buNone/>
              <a:defRPr sz="900"/>
            </a:lvl6pPr>
            <a:lvl7pPr marL="2740212" indent="0">
              <a:buNone/>
              <a:defRPr sz="900"/>
            </a:lvl7pPr>
            <a:lvl8pPr marL="3196914" indent="0">
              <a:buNone/>
              <a:defRPr sz="900"/>
            </a:lvl8pPr>
            <a:lvl9pPr marL="36536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457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949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49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5"/>
          <p:cNvSpPr>
            <a:spLocks noChangeArrowheads="1"/>
          </p:cNvSpPr>
          <p:nvPr userDrawn="1"/>
        </p:nvSpPr>
        <p:spPr bwMode="auto">
          <a:xfrm>
            <a:off x="8374065" y="6491290"/>
            <a:ext cx="773506" cy="36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25" tIns="45663" rIns="91325" bIns="45663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E40701"/>
                </a:solidFill>
              </a:rPr>
              <a:t>A</a:t>
            </a:r>
            <a:r>
              <a:rPr lang="en-US" b="1" i="1" dirty="0">
                <a:solidFill>
                  <a:srgbClr val="EFBA00"/>
                </a:solidFill>
              </a:rPr>
              <a:t>L</a:t>
            </a: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18A221"/>
                </a:solidFill>
              </a:rPr>
              <a:t>A</a:t>
            </a:r>
            <a:endParaRPr lang="en-US" dirty="0">
              <a:solidFill>
                <a:prstClr val="black"/>
              </a:solidFill>
              <a:latin typeface="Corbel" pitchFamily="34" charset="0"/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362510"/>
            <a:ext cx="2133600" cy="365125"/>
          </a:xfrm>
        </p:spPr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287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6183" y="6361590"/>
            <a:ext cx="2133600" cy="365125"/>
          </a:xfrm>
        </p:spPr>
        <p:txBody>
          <a:bodyPr/>
          <a:lstStyle/>
          <a:p>
            <a:fld id="{B3999606-967B-419A-9AEC-8752E61A7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88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3717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9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6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358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6657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1" indent="0">
              <a:buNone/>
              <a:defRPr sz="2000" b="1"/>
            </a:lvl2pPr>
            <a:lvl3pPr marL="913404" indent="0">
              <a:buNone/>
              <a:defRPr sz="1800" b="1"/>
            </a:lvl3pPr>
            <a:lvl4pPr marL="1370104" indent="0">
              <a:buNone/>
              <a:defRPr sz="1600" b="1"/>
            </a:lvl4pPr>
            <a:lvl5pPr marL="1826808" indent="0">
              <a:buNone/>
              <a:defRPr sz="1600" b="1"/>
            </a:lvl5pPr>
            <a:lvl6pPr marL="2283509" indent="0">
              <a:buNone/>
              <a:defRPr sz="1600" b="1"/>
            </a:lvl6pPr>
            <a:lvl7pPr marL="2740212" indent="0">
              <a:buNone/>
              <a:defRPr sz="1600" b="1"/>
            </a:lvl7pPr>
            <a:lvl8pPr marL="3196914" indent="0">
              <a:buNone/>
              <a:defRPr sz="1600" b="1"/>
            </a:lvl8pPr>
            <a:lvl9pPr marL="36536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1" indent="0">
              <a:buNone/>
              <a:defRPr sz="2000" b="1"/>
            </a:lvl2pPr>
            <a:lvl3pPr marL="913404" indent="0">
              <a:buNone/>
              <a:defRPr sz="1800" b="1"/>
            </a:lvl3pPr>
            <a:lvl4pPr marL="1370104" indent="0">
              <a:buNone/>
              <a:defRPr sz="1600" b="1"/>
            </a:lvl4pPr>
            <a:lvl5pPr marL="1826808" indent="0">
              <a:buNone/>
              <a:defRPr sz="1600" b="1"/>
            </a:lvl5pPr>
            <a:lvl6pPr marL="2283509" indent="0">
              <a:buNone/>
              <a:defRPr sz="1600" b="1"/>
            </a:lvl6pPr>
            <a:lvl7pPr marL="2740212" indent="0">
              <a:buNone/>
              <a:defRPr sz="1600" b="1"/>
            </a:lvl7pPr>
            <a:lvl8pPr marL="3196914" indent="0">
              <a:buNone/>
              <a:defRPr sz="1600" b="1"/>
            </a:lvl8pPr>
            <a:lvl9pPr marL="36536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1600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118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419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01" indent="0">
              <a:buNone/>
              <a:defRPr sz="1200"/>
            </a:lvl2pPr>
            <a:lvl3pPr marL="913404" indent="0">
              <a:buNone/>
              <a:defRPr sz="1000"/>
            </a:lvl3pPr>
            <a:lvl4pPr marL="1370104" indent="0">
              <a:buNone/>
              <a:defRPr sz="900"/>
            </a:lvl4pPr>
            <a:lvl5pPr marL="1826808" indent="0">
              <a:buNone/>
              <a:defRPr sz="900"/>
            </a:lvl5pPr>
            <a:lvl6pPr marL="2283509" indent="0">
              <a:buNone/>
              <a:defRPr sz="900"/>
            </a:lvl6pPr>
            <a:lvl7pPr marL="2740212" indent="0">
              <a:buNone/>
              <a:defRPr sz="900"/>
            </a:lvl7pPr>
            <a:lvl8pPr marL="3196914" indent="0">
              <a:buNone/>
              <a:defRPr sz="900"/>
            </a:lvl8pPr>
            <a:lvl9pPr marL="36536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381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01" indent="0">
              <a:buNone/>
              <a:defRPr sz="2800"/>
            </a:lvl2pPr>
            <a:lvl3pPr marL="913404" indent="0">
              <a:buNone/>
              <a:defRPr sz="2400"/>
            </a:lvl3pPr>
            <a:lvl4pPr marL="1370104" indent="0">
              <a:buNone/>
              <a:defRPr sz="2000"/>
            </a:lvl4pPr>
            <a:lvl5pPr marL="1826808" indent="0">
              <a:buNone/>
              <a:defRPr sz="2000"/>
            </a:lvl5pPr>
            <a:lvl6pPr marL="2283509" indent="0">
              <a:buNone/>
              <a:defRPr sz="2000"/>
            </a:lvl6pPr>
            <a:lvl7pPr marL="2740212" indent="0">
              <a:buNone/>
              <a:defRPr sz="2000"/>
            </a:lvl7pPr>
            <a:lvl8pPr marL="3196914" indent="0">
              <a:buNone/>
              <a:defRPr sz="2000"/>
            </a:lvl8pPr>
            <a:lvl9pPr marL="365361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01" indent="0">
              <a:buNone/>
              <a:defRPr sz="1200"/>
            </a:lvl2pPr>
            <a:lvl3pPr marL="913404" indent="0">
              <a:buNone/>
              <a:defRPr sz="1000"/>
            </a:lvl3pPr>
            <a:lvl4pPr marL="1370104" indent="0">
              <a:buNone/>
              <a:defRPr sz="900"/>
            </a:lvl4pPr>
            <a:lvl5pPr marL="1826808" indent="0">
              <a:buNone/>
              <a:defRPr sz="900"/>
            </a:lvl5pPr>
            <a:lvl6pPr marL="2283509" indent="0">
              <a:buNone/>
              <a:defRPr sz="900"/>
            </a:lvl6pPr>
            <a:lvl7pPr marL="2740212" indent="0">
              <a:buNone/>
              <a:defRPr sz="900"/>
            </a:lvl7pPr>
            <a:lvl8pPr marL="3196914" indent="0">
              <a:buNone/>
              <a:defRPr sz="900"/>
            </a:lvl8pPr>
            <a:lvl9pPr marL="36536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97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289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9879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1729704"/>
          </a:xfrm>
        </p:spPr>
        <p:txBody>
          <a:bodyPr/>
          <a:lstStyle>
            <a:lvl1pPr>
              <a:lnSpc>
                <a:spcPct val="90000"/>
              </a:lnSpc>
              <a:buSzPct val="80000"/>
              <a:defRPr/>
            </a:lvl1pPr>
            <a:lvl2pPr>
              <a:lnSpc>
                <a:spcPct val="90000"/>
              </a:lnSpc>
              <a:buSzPct val="80000"/>
              <a:defRPr/>
            </a:lvl2pPr>
            <a:lvl3pPr>
              <a:lnSpc>
                <a:spcPct val="90000"/>
              </a:lnSpc>
              <a:buSzPct val="80000"/>
              <a:defRPr/>
            </a:lvl3pPr>
            <a:lvl4pPr>
              <a:lnSpc>
                <a:spcPct val="90000"/>
              </a:lnSpc>
              <a:buSzPct val="80000"/>
              <a:defRPr baseline="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(only if necessary)</a:t>
            </a:r>
          </a:p>
        </p:txBody>
      </p:sp>
    </p:spTree>
    <p:extLst>
      <p:ext uri="{BB962C8B-B14F-4D97-AF65-F5344CB8AC3E}">
        <p14:creationId xmlns:p14="http://schemas.microsoft.com/office/powerpoint/2010/main" val="3403805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453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>
                <a:solidFill>
                  <a:srgbClr val="D6ECFF"/>
                </a:solidFill>
              </a:rPr>
              <a:pPr/>
              <a:t>11/3/2011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36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476" tIns="45672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6701" indent="0" algn="ctr">
              <a:buNone/>
            </a:lvl2pPr>
            <a:lvl3pPr marL="913404" indent="0" algn="ctr">
              <a:buNone/>
            </a:lvl3pPr>
            <a:lvl4pPr marL="1370104" indent="0" algn="ctr">
              <a:buNone/>
            </a:lvl4pPr>
            <a:lvl5pPr marL="1826808" indent="0" algn="ctr">
              <a:buNone/>
            </a:lvl5pPr>
            <a:lvl6pPr marL="2283509" indent="0" algn="ctr">
              <a:buNone/>
            </a:lvl6pPr>
            <a:lvl7pPr marL="2740212" indent="0" algn="ctr">
              <a:buNone/>
            </a:lvl7pPr>
            <a:lvl8pPr marL="3196914" indent="0" algn="ctr">
              <a:buNone/>
            </a:lvl8pPr>
            <a:lvl9pPr marL="3653615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25"/>
          <p:cNvSpPr>
            <a:spLocks noChangeArrowheads="1"/>
          </p:cNvSpPr>
          <p:nvPr userDrawn="1"/>
        </p:nvSpPr>
        <p:spPr bwMode="auto">
          <a:xfrm>
            <a:off x="8374065" y="6491290"/>
            <a:ext cx="773506" cy="36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25" tIns="45663" rIns="91325" bIns="45663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1851CE"/>
                </a:solidFill>
                <a:latin typeface="Calibri" pitchFamily="34" charset="0"/>
              </a:rPr>
              <a:t>S</a:t>
            </a:r>
            <a:r>
              <a:rPr lang="en-US" b="1" i="1" dirty="0">
                <a:solidFill>
                  <a:srgbClr val="E40701"/>
                </a:solidFill>
                <a:latin typeface="Calibri" pitchFamily="34" charset="0"/>
              </a:rPr>
              <a:t>A</a:t>
            </a:r>
            <a:r>
              <a:rPr lang="en-US" b="1" i="1" dirty="0">
                <a:solidFill>
                  <a:srgbClr val="EFBA00"/>
                </a:solidFill>
                <a:latin typeface="Calibri" pitchFamily="34" charset="0"/>
              </a:rPr>
              <a:t>L</a:t>
            </a:r>
            <a:r>
              <a:rPr lang="en-US" b="1" i="1" dirty="0">
                <a:solidFill>
                  <a:srgbClr val="1851CE"/>
                </a:solidFill>
                <a:latin typeface="Calibri" pitchFamily="34" charset="0"/>
              </a:rPr>
              <a:t>S</a:t>
            </a:r>
            <a:r>
              <a:rPr lang="en-US" b="1" i="1" dirty="0">
                <a:solidFill>
                  <a:srgbClr val="18A221"/>
                </a:solidFill>
                <a:latin typeface="Calibri" pitchFamily="34" charset="0"/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8" name="Picture 17" descr="350px-Zuoshangjia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320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>
                <a:solidFill>
                  <a:srgbClr val="D6ECFF"/>
                </a:solidFill>
              </a:rPr>
              <a:pPr/>
              <a:t>11/3/2011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999606-967B-419A-9AEC-8752E61A74D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0111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7" y="4246564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0" tIns="45672" rIns="91340" bIns="45672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07" tIns="45672" bIns="0" anchor="t"/>
          <a:lstStyle>
            <a:lvl1pPr marL="548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5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3940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526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092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07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1809750"/>
            <a:ext cx="4041775" cy="639762"/>
          </a:xfrm>
        </p:spPr>
        <p:txBody>
          <a:bodyPr anchor="ctr"/>
          <a:lstStyle>
            <a:lvl1pPr marL="7307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76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989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020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0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019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4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5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0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4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9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00"/>
            <a:ext cx="2133600" cy="365125"/>
          </a:xfrm>
        </p:spPr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00"/>
            <a:ext cx="5562600" cy="365125"/>
          </a:xfrm>
        </p:spPr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00"/>
            <a:ext cx="457200" cy="365125"/>
          </a:xfrm>
        </p:spPr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562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68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0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486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193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1729704"/>
          </a:xfrm>
        </p:spPr>
        <p:txBody>
          <a:bodyPr/>
          <a:lstStyle>
            <a:lvl1pPr>
              <a:lnSpc>
                <a:spcPct val="90000"/>
              </a:lnSpc>
              <a:buSzPct val="80000"/>
              <a:defRPr/>
            </a:lvl1pPr>
            <a:lvl2pPr>
              <a:lnSpc>
                <a:spcPct val="90000"/>
              </a:lnSpc>
              <a:buSzPct val="80000"/>
              <a:defRPr/>
            </a:lvl2pPr>
            <a:lvl3pPr>
              <a:lnSpc>
                <a:spcPct val="90000"/>
              </a:lnSpc>
              <a:buSzPct val="80000"/>
              <a:defRPr/>
            </a:lvl3pPr>
            <a:lvl4pPr>
              <a:lnSpc>
                <a:spcPct val="90000"/>
              </a:lnSpc>
              <a:buSzPct val="80000"/>
              <a:defRPr baseline="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(only if necessary)</a:t>
            </a:r>
          </a:p>
        </p:txBody>
      </p:sp>
    </p:spTree>
    <p:extLst>
      <p:ext uri="{BB962C8B-B14F-4D97-AF65-F5344CB8AC3E}">
        <p14:creationId xmlns:p14="http://schemas.microsoft.com/office/powerpoint/2010/main" val="2794747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685800"/>
            <a:ext cx="4495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2" rIns="91340" bIns="4567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5090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374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9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6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080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5306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1" indent="0">
              <a:buNone/>
              <a:defRPr sz="2000" b="1"/>
            </a:lvl2pPr>
            <a:lvl3pPr marL="913404" indent="0">
              <a:buNone/>
              <a:defRPr sz="1800" b="1"/>
            </a:lvl3pPr>
            <a:lvl4pPr marL="1370104" indent="0">
              <a:buNone/>
              <a:defRPr sz="1600" b="1"/>
            </a:lvl4pPr>
            <a:lvl5pPr marL="1826808" indent="0">
              <a:buNone/>
              <a:defRPr sz="1600" b="1"/>
            </a:lvl5pPr>
            <a:lvl6pPr marL="2283509" indent="0">
              <a:buNone/>
              <a:defRPr sz="1600" b="1"/>
            </a:lvl6pPr>
            <a:lvl7pPr marL="2740212" indent="0">
              <a:buNone/>
              <a:defRPr sz="1600" b="1"/>
            </a:lvl7pPr>
            <a:lvl8pPr marL="3196914" indent="0">
              <a:buNone/>
              <a:defRPr sz="1600" b="1"/>
            </a:lvl8pPr>
            <a:lvl9pPr marL="36536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1" indent="0">
              <a:buNone/>
              <a:defRPr sz="2000" b="1"/>
            </a:lvl2pPr>
            <a:lvl3pPr marL="913404" indent="0">
              <a:buNone/>
              <a:defRPr sz="1800" b="1"/>
            </a:lvl3pPr>
            <a:lvl4pPr marL="1370104" indent="0">
              <a:buNone/>
              <a:defRPr sz="1600" b="1"/>
            </a:lvl4pPr>
            <a:lvl5pPr marL="1826808" indent="0">
              <a:buNone/>
              <a:defRPr sz="1600" b="1"/>
            </a:lvl5pPr>
            <a:lvl6pPr marL="2283509" indent="0">
              <a:buNone/>
              <a:defRPr sz="1600" b="1"/>
            </a:lvl6pPr>
            <a:lvl7pPr marL="2740212" indent="0">
              <a:buNone/>
              <a:defRPr sz="1600" b="1"/>
            </a:lvl7pPr>
            <a:lvl8pPr marL="3196914" indent="0">
              <a:buNone/>
              <a:defRPr sz="1600" b="1"/>
            </a:lvl8pPr>
            <a:lvl9pPr marL="36536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997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59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396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01" indent="0">
              <a:buNone/>
              <a:defRPr sz="1200"/>
            </a:lvl2pPr>
            <a:lvl3pPr marL="913404" indent="0">
              <a:buNone/>
              <a:defRPr sz="1000"/>
            </a:lvl3pPr>
            <a:lvl4pPr marL="1370104" indent="0">
              <a:buNone/>
              <a:defRPr sz="900"/>
            </a:lvl4pPr>
            <a:lvl5pPr marL="1826808" indent="0">
              <a:buNone/>
              <a:defRPr sz="900"/>
            </a:lvl5pPr>
            <a:lvl6pPr marL="2283509" indent="0">
              <a:buNone/>
              <a:defRPr sz="900"/>
            </a:lvl6pPr>
            <a:lvl7pPr marL="2740212" indent="0">
              <a:buNone/>
              <a:defRPr sz="900"/>
            </a:lvl7pPr>
            <a:lvl8pPr marL="3196914" indent="0">
              <a:buNone/>
              <a:defRPr sz="900"/>
            </a:lvl8pPr>
            <a:lvl9pPr marL="36536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51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4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5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0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4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9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00"/>
            <a:ext cx="2133600" cy="365125"/>
          </a:xfrm>
        </p:spPr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00"/>
            <a:ext cx="5562600" cy="365125"/>
          </a:xfrm>
        </p:spPr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00"/>
            <a:ext cx="457200" cy="365125"/>
          </a:xfrm>
        </p:spPr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5658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01" indent="0">
              <a:buNone/>
              <a:defRPr sz="2800"/>
            </a:lvl2pPr>
            <a:lvl3pPr marL="913404" indent="0">
              <a:buNone/>
              <a:defRPr sz="2400"/>
            </a:lvl3pPr>
            <a:lvl4pPr marL="1370104" indent="0">
              <a:buNone/>
              <a:defRPr sz="2000"/>
            </a:lvl4pPr>
            <a:lvl5pPr marL="1826808" indent="0">
              <a:buNone/>
              <a:defRPr sz="2000"/>
            </a:lvl5pPr>
            <a:lvl6pPr marL="2283509" indent="0">
              <a:buNone/>
              <a:defRPr sz="2000"/>
            </a:lvl6pPr>
            <a:lvl7pPr marL="2740212" indent="0">
              <a:buNone/>
              <a:defRPr sz="2000"/>
            </a:lvl7pPr>
            <a:lvl8pPr marL="3196914" indent="0">
              <a:buNone/>
              <a:defRPr sz="2000"/>
            </a:lvl8pPr>
            <a:lvl9pPr marL="3653615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01" indent="0">
              <a:buNone/>
              <a:defRPr sz="1200"/>
            </a:lvl2pPr>
            <a:lvl3pPr marL="913404" indent="0">
              <a:buNone/>
              <a:defRPr sz="1000"/>
            </a:lvl3pPr>
            <a:lvl4pPr marL="1370104" indent="0">
              <a:buNone/>
              <a:defRPr sz="900"/>
            </a:lvl4pPr>
            <a:lvl5pPr marL="1826808" indent="0">
              <a:buNone/>
              <a:defRPr sz="900"/>
            </a:lvl5pPr>
            <a:lvl6pPr marL="2283509" indent="0">
              <a:buNone/>
              <a:defRPr sz="900"/>
            </a:lvl6pPr>
            <a:lvl7pPr marL="2740212" indent="0">
              <a:buNone/>
              <a:defRPr sz="900"/>
            </a:lvl7pPr>
            <a:lvl8pPr marL="3196914" indent="0">
              <a:buNone/>
              <a:defRPr sz="900"/>
            </a:lvl8pPr>
            <a:lvl9pPr marL="36536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996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285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11/3/2011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340" tIns="45672" rIns="91340" bIns="45672"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189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>
                <a:solidFill>
                  <a:srgbClr val="D6ECFF"/>
                </a:solidFill>
              </a:rPr>
              <a:pPr/>
              <a:t>11/3/2011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25"/>
          <p:cNvSpPr>
            <a:spLocks noChangeArrowheads="1"/>
          </p:cNvSpPr>
          <p:nvPr userDrawn="1"/>
        </p:nvSpPr>
        <p:spPr bwMode="auto">
          <a:xfrm>
            <a:off x="8374063" y="6491287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defTabSz="914400">
              <a:defRPr/>
            </a:pPr>
            <a:r>
              <a:rPr lang="en-US" b="1" i="1" dirty="0">
                <a:solidFill>
                  <a:srgbClr val="1851CE"/>
                </a:solidFill>
                <a:latin typeface="Calibri" pitchFamily="34" charset="0"/>
              </a:rPr>
              <a:t>S</a:t>
            </a:r>
            <a:r>
              <a:rPr lang="en-US" b="1" i="1" dirty="0">
                <a:solidFill>
                  <a:srgbClr val="E40701"/>
                </a:solidFill>
                <a:latin typeface="Calibri" pitchFamily="34" charset="0"/>
              </a:rPr>
              <a:t>A</a:t>
            </a:r>
            <a:r>
              <a:rPr lang="en-US" b="1" i="1" dirty="0">
                <a:solidFill>
                  <a:srgbClr val="EFBA00"/>
                </a:solidFill>
                <a:latin typeface="Calibri" pitchFamily="34" charset="0"/>
              </a:rPr>
              <a:t>L</a:t>
            </a:r>
            <a:r>
              <a:rPr lang="en-US" b="1" i="1" dirty="0">
                <a:solidFill>
                  <a:srgbClr val="1851CE"/>
                </a:solidFill>
                <a:latin typeface="Calibri" pitchFamily="34" charset="0"/>
              </a:rPr>
              <a:t>S</a:t>
            </a:r>
            <a:r>
              <a:rPr lang="en-US" b="1" i="1" dirty="0">
                <a:solidFill>
                  <a:srgbClr val="18A221"/>
                </a:solidFill>
                <a:latin typeface="Calibri" pitchFamily="34" charset="0"/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8" name="Picture 17" descr="350px-Zuoshangjia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604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>
                <a:solidFill>
                  <a:srgbClr val="D6ECFF"/>
                </a:solidFill>
              </a:rPr>
              <a:pPr/>
              <a:t>11/3/2011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999606-967B-419A-9AEC-8752E61A74D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833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9998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5526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8699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384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060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image" Target="../media/image2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image" Target="../media/image2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image" Target="../media/image4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image" Target="../media/image4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image" Target="../media/image4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lIns="91340" tIns="45672" rIns="91340" bIns="45672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 lIns="91340" tIns="45672" rIns="91340" bIns="45672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lIns="91340" tIns="45672" rIns="91340" bIns="45672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F6BCBE8-30B0-4476-8762-9236B142003A}" type="datetimeFigureOut">
              <a:rPr lang="en-US" smtClean="0">
                <a:solidFill>
                  <a:srgbClr val="D6ECFF"/>
                </a:solidFill>
              </a:rPr>
              <a:pPr/>
              <a:t>11/3/2011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lIns="91340" tIns="45672" rIns="91340" bIns="45672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lIns="91340" tIns="45672" rIns="91340" bIns="45672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159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032" indent="-342528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856" indent="-285438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10" indent="-228352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96" indent="-228352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79714" indent="-210084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8064" indent="-210084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880" indent="-1826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1695" indent="-1826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3509" indent="-1826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4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8374063" y="6491287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defTabSz="914400">
              <a:defRPr/>
            </a:pP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E40701"/>
                </a:solidFill>
              </a:rPr>
              <a:t>A</a:t>
            </a:r>
            <a:r>
              <a:rPr lang="en-US" b="1" i="1" dirty="0">
                <a:solidFill>
                  <a:srgbClr val="EFBA00"/>
                </a:solidFill>
              </a:rPr>
              <a:t>L</a:t>
            </a: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18A221"/>
                </a:solidFill>
              </a:rPr>
              <a:t>A</a:t>
            </a:r>
            <a:endParaRPr lang="en-US" dirty="0">
              <a:solidFill>
                <a:prstClr val="black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41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012F4E6-0B2A-4A4E-96A1-A022446A99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4E70598-995E-4851-884A-7A4897E40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8374063" y="6491287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defTabSz="914400">
              <a:defRPr/>
            </a:pP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E40701"/>
                </a:solidFill>
              </a:rPr>
              <a:t>A</a:t>
            </a:r>
            <a:r>
              <a:rPr lang="en-US" b="1" i="1" dirty="0">
                <a:solidFill>
                  <a:srgbClr val="EFBA00"/>
                </a:solidFill>
              </a:rPr>
              <a:t>L</a:t>
            </a: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18A221"/>
                </a:solidFill>
              </a:rPr>
              <a:t>A</a:t>
            </a:r>
            <a:endParaRPr lang="en-US" dirty="0">
              <a:solidFill>
                <a:prstClr val="black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03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8374063" y="6491287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defTabSz="914400">
              <a:defRPr/>
            </a:pP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E40701"/>
                </a:solidFill>
              </a:rPr>
              <a:t>A</a:t>
            </a:r>
            <a:r>
              <a:rPr lang="en-US" b="1" i="1" dirty="0">
                <a:solidFill>
                  <a:srgbClr val="EFBA00"/>
                </a:solidFill>
              </a:rPr>
              <a:t>L</a:t>
            </a: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18A221"/>
                </a:solidFill>
              </a:rPr>
              <a:t>A</a:t>
            </a:r>
            <a:endParaRPr lang="en-US" dirty="0">
              <a:solidFill>
                <a:prstClr val="black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44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8374063" y="6491287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defTabSz="914400">
              <a:defRPr/>
            </a:pP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E40701"/>
                </a:solidFill>
              </a:rPr>
              <a:t>A</a:t>
            </a:r>
            <a:r>
              <a:rPr lang="en-US" b="1" i="1" dirty="0">
                <a:solidFill>
                  <a:srgbClr val="EFBA00"/>
                </a:solidFill>
              </a:rPr>
              <a:t>L</a:t>
            </a: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18A221"/>
                </a:solidFill>
              </a:rPr>
              <a:t>A</a:t>
            </a:r>
            <a:endParaRPr lang="en-US" dirty="0">
              <a:solidFill>
                <a:prstClr val="black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00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 descr="C:\Users\yangruan\Documents\Research Assistant\MicroSoft External  Research\foot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angruan\Documents\Research Assistant\MicroSoft External  Research\DE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4" y="4073"/>
            <a:ext cx="2667000" cy="42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angruan\Documents\Research Assistant\MicroSoft External  Research\microsoft-banner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1"/>
          <a:stretch/>
        </p:blipFill>
        <p:spPr bwMode="auto">
          <a:xfrm>
            <a:off x="-1" y="0"/>
            <a:ext cx="984739" cy="4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m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447528"/>
            <a:ext cx="933450" cy="2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28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 descr="C:\Users\yangruan\Documents\Research Assistant\MicroSoft External  Research\foot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angruan\Documents\Research Assistant\MicroSoft External  Research\DE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4" y="4073"/>
            <a:ext cx="2667000" cy="42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angruan\Documents\Research Assistant\MicroSoft External  Research\microsoft-banner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1"/>
          <a:stretch/>
        </p:blipFill>
        <p:spPr bwMode="auto">
          <a:xfrm>
            <a:off x="-1" y="0"/>
            <a:ext cx="984739" cy="4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m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447528"/>
            <a:ext cx="933450" cy="2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93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 descr="C:\Users\yangruan\Documents\Research Assistant\MicroSoft External  Research\foot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angruan\Documents\Research Assistant\MicroSoft External  Research\DE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4" y="4073"/>
            <a:ext cx="2667000" cy="42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angruan\Documents\Research Assistant\MicroSoft External  Research\microsoft-banner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1"/>
          <a:stretch/>
        </p:blipFill>
        <p:spPr bwMode="auto">
          <a:xfrm>
            <a:off x="-1" y="0"/>
            <a:ext cx="984739" cy="4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m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447528"/>
            <a:ext cx="933450" cy="2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21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defTabSz="914400"/>
            <a:fld id="{DA47DADC-55EA-4839-91C8-5BCC0EC06F5C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 defTabSz="914400"/>
              <a:t>11/3/2011</a:t>
            </a:fld>
            <a:endParaRPr lang="en-US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914400"/>
            <a:fld id="{04EFFF6C-AE4E-4FE6-A064-67A5E3D5DC7A}" type="slidenum">
              <a:rPr lang="en-US" smtClean="0">
                <a:solidFill>
                  <a:prstClr val="white"/>
                </a:solidFill>
              </a:rPr>
              <a:pPr defTabSz="9144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2091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/>
            <a:fld id="{8F6BCBE8-30B0-4476-8762-9236B142003A}" type="datetimeFigureOut">
              <a:rPr lang="en-US" smtClean="0">
                <a:solidFill>
                  <a:srgbClr val="D6ECFF"/>
                </a:solidFill>
              </a:rPr>
              <a:pPr defTabSz="914400"/>
              <a:t>11/4/2011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/>
            <a:endParaRPr lang="en-US">
              <a:solidFill>
                <a:srgbClr val="D6EC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defTabSz="914400"/>
            <a:fld id="{04EFFF6C-AE4E-4FE6-A064-67A5E3D5DC7A}" type="slidenum">
              <a:rPr lang="en-US" smtClean="0">
                <a:solidFill>
                  <a:srgbClr val="D6ECFF"/>
                </a:solidFill>
              </a:rPr>
              <a:pPr defTabSz="914400"/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550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40" tIns="45672" rIns="91340" bIns="4567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340" tIns="45672" rIns="91340" bIns="4567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40" tIns="45672" rIns="91340" bIns="456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40" tIns="45672" rIns="91340" bIns="456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8374065" y="6491290"/>
            <a:ext cx="773506" cy="36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25" tIns="45663" rIns="91325" bIns="45663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E40701"/>
                </a:solidFill>
              </a:rPr>
              <a:t>A</a:t>
            </a:r>
            <a:r>
              <a:rPr lang="en-US" b="1" i="1" dirty="0">
                <a:solidFill>
                  <a:srgbClr val="EFBA00"/>
                </a:solidFill>
              </a:rPr>
              <a:t>L</a:t>
            </a: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18A221"/>
                </a:solidFill>
              </a:rPr>
              <a:t>A</a:t>
            </a:r>
            <a:endParaRPr lang="en-US" dirty="0">
              <a:solidFill>
                <a:prstClr val="black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44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91340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8" indent="-342528" algn="l" defTabSz="9134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41" indent="-285438" algn="l" defTabSz="91340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55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56" indent="-228352" algn="l" defTabSz="91340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60" indent="-228352" algn="l" defTabSz="91340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60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63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64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66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1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0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0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08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09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12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1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15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340" tIns="45672" rIns="91340" bIns="45672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7"/>
            <a:ext cx="8229600" cy="4525963"/>
          </a:xfrm>
          <a:prstGeom prst="rect">
            <a:avLst/>
          </a:prstGeom>
        </p:spPr>
        <p:txBody>
          <a:bodyPr vert="horz" lIns="91340" tIns="45672" rIns="91340" bIns="4567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26" name="Picture 2" descr="C:\Users\yangruan\Documents\Research Assistant\MicroSoft External  Research\foot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angruan\Documents\Research Assistant\MicroSoft External  Research\DES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4" y="4077"/>
            <a:ext cx="2667000" cy="42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angruan\Documents\Research Assistant\MicroSoft External  Research\microsoft-banne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1"/>
          <a:stretch/>
        </p:blipFill>
        <p:spPr bwMode="auto">
          <a:xfrm>
            <a:off x="1" y="0"/>
            <a:ext cx="984739" cy="4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me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447528"/>
            <a:ext cx="933450" cy="2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42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340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8" indent="-342528" algn="l" defTabSz="9134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41" indent="-285438" algn="l" defTabSz="91340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55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56" indent="-228352" algn="l" defTabSz="91340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60" indent="-228352" algn="l" defTabSz="91340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60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63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64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66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1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0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0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08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09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12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1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15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340" tIns="45672" rIns="91340" bIns="45672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7"/>
            <a:ext cx="8229600" cy="4525963"/>
          </a:xfrm>
          <a:prstGeom prst="rect">
            <a:avLst/>
          </a:prstGeom>
        </p:spPr>
        <p:txBody>
          <a:bodyPr vert="horz" lIns="91340" tIns="45672" rIns="91340" bIns="4567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26" name="Picture 2" descr="C:\Users\yangruan\Documents\Research Assistant\MicroSoft External  Research\foot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angruan\Documents\Research Assistant\MicroSoft External  Research\DES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4" y="4077"/>
            <a:ext cx="2667000" cy="42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angruan\Documents\Research Assistant\MicroSoft External  Research\microsoft-banne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1"/>
          <a:stretch/>
        </p:blipFill>
        <p:spPr bwMode="auto">
          <a:xfrm>
            <a:off x="1" y="0"/>
            <a:ext cx="984739" cy="4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me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447528"/>
            <a:ext cx="933450" cy="2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96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340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8" indent="-342528" algn="l" defTabSz="9134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41" indent="-285438" algn="l" defTabSz="91340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55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56" indent="-228352" algn="l" defTabSz="91340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60" indent="-228352" algn="l" defTabSz="91340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60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63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64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66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1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0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0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08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09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12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1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15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340" tIns="45672" rIns="91340" bIns="4567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7"/>
            <a:ext cx="8229600" cy="4525963"/>
          </a:xfrm>
          <a:prstGeom prst="rect">
            <a:avLst/>
          </a:prstGeom>
        </p:spPr>
        <p:txBody>
          <a:bodyPr vert="horz" lIns="91340" tIns="45672" rIns="91340" bIns="4567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 descr="C:\Users\yangruan\Documents\Research Assistant\MicroSoft External  Research\foot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angruan\Documents\Research Assistant\MicroSoft External  Research\DE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4" y="4077"/>
            <a:ext cx="2667000" cy="42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angruan\Documents\Research Assistant\MicroSoft External  Research\microsoft-banner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1"/>
          <a:stretch/>
        </p:blipFill>
        <p:spPr bwMode="auto">
          <a:xfrm>
            <a:off x="1" y="0"/>
            <a:ext cx="984739" cy="4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m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447528"/>
            <a:ext cx="933450" cy="2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85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340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8" indent="-342528" algn="l" defTabSz="9134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41" indent="-285438" algn="l" defTabSz="91340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55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56" indent="-228352" algn="l" defTabSz="91340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60" indent="-228352" algn="l" defTabSz="91340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60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63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64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66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1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0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0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08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09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12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1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15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40" tIns="45672" rIns="91340" bIns="4567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340" tIns="45672" rIns="91340" bIns="4567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40" tIns="45672" rIns="91340" bIns="456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40" tIns="45672" rIns="91340" bIns="456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8374065" y="6491290"/>
            <a:ext cx="773506" cy="36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25" tIns="45663" rIns="91325" bIns="45663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E40701"/>
                </a:solidFill>
              </a:rPr>
              <a:t>A</a:t>
            </a:r>
            <a:r>
              <a:rPr lang="en-US" b="1" i="1" dirty="0">
                <a:solidFill>
                  <a:srgbClr val="EFBA00"/>
                </a:solidFill>
              </a:rPr>
              <a:t>L</a:t>
            </a:r>
            <a:r>
              <a:rPr lang="en-US" b="1" i="1" dirty="0">
                <a:solidFill>
                  <a:srgbClr val="1851CE"/>
                </a:solidFill>
              </a:rPr>
              <a:t>S</a:t>
            </a:r>
            <a:r>
              <a:rPr lang="en-US" b="1" i="1" dirty="0">
                <a:solidFill>
                  <a:srgbClr val="18A221"/>
                </a:solidFill>
              </a:rPr>
              <a:t>A</a:t>
            </a:r>
            <a:endParaRPr lang="en-US" dirty="0">
              <a:solidFill>
                <a:prstClr val="black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85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hdr="0" ftr="0" dt="0"/>
  <p:txStyles>
    <p:titleStyle>
      <a:lvl1pPr algn="ctr" defTabSz="91340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8" indent="-342528" algn="l" defTabSz="9134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41" indent="-285438" algn="l" defTabSz="91340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55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56" indent="-228352" algn="l" defTabSz="91340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60" indent="-228352" algn="l" defTabSz="91340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60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63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64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66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1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0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0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08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09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12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1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15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40" tIns="45672" rIns="91340" bIns="45672"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lIns="91340" tIns="45672" rIns="91340" bIns="45672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 lIns="91340" tIns="45672" rIns="91340" bIns="45672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lIns="91340" tIns="45672" rIns="91340" bIns="45672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F6BCBE8-30B0-4476-8762-9236B142003A}" type="datetimeFigureOut">
              <a:rPr lang="en-US" smtClean="0">
                <a:solidFill>
                  <a:srgbClr val="D6ECFF"/>
                </a:solidFill>
              </a:rPr>
              <a:pPr/>
              <a:t>11/3/2011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lIns="91340" tIns="45672" rIns="91340" bIns="45672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lIns="91340" tIns="45672" rIns="91340" bIns="45672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9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032" indent="-342528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856" indent="-285438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10" indent="-228352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96" indent="-228352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79714" indent="-210084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8064" indent="-210084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880" indent="-1826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1695" indent="-1826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3509" indent="-1826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4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340" tIns="45672" rIns="91340" bIns="4567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7"/>
            <a:ext cx="8229600" cy="4525963"/>
          </a:xfrm>
          <a:prstGeom prst="rect">
            <a:avLst/>
          </a:prstGeom>
        </p:spPr>
        <p:txBody>
          <a:bodyPr vert="horz" lIns="91340" tIns="45672" rIns="91340" bIns="4567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 descr="C:\Users\yangruan\Documents\Research Assistant\MicroSoft External  Research\foote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angruan\Documents\Research Assistant\MicroSoft External  Research\DE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4" y="4077"/>
            <a:ext cx="2667000" cy="42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angruan\Documents\Research Assistant\MicroSoft External  Research\microsoft-banner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1"/>
          <a:stretch/>
        </p:blipFill>
        <p:spPr bwMode="auto">
          <a:xfrm>
            <a:off x="1" y="0"/>
            <a:ext cx="984739" cy="4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m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447528"/>
            <a:ext cx="933450" cy="2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03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340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8" indent="-342528" algn="l" defTabSz="9134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41" indent="-285438" algn="l" defTabSz="91340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55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56" indent="-228352" algn="l" defTabSz="91340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60" indent="-228352" algn="l" defTabSz="91340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60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63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64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66" indent="-228352" algn="l" defTabSz="9134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1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0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0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08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09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12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1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15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/>
            <a:fld id="{8F6BCBE8-30B0-4476-8762-9236B142003A}" type="datetimeFigureOut">
              <a:rPr lang="en-US" smtClean="0">
                <a:solidFill>
                  <a:srgbClr val="D6ECFF"/>
                </a:solidFill>
              </a:rPr>
              <a:pPr defTabSz="914400"/>
              <a:t>11/3/2011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/>
            <a:endParaRPr lang="en-US">
              <a:solidFill>
                <a:srgbClr val="D6EC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defTabSz="914400"/>
            <a:fld id="{04EFFF6C-AE4E-4FE6-A064-67A5E3D5DC7A}" type="slidenum">
              <a:rPr lang="en-US" smtClean="0">
                <a:solidFill>
                  <a:srgbClr val="D6ECFF"/>
                </a:solidFill>
              </a:rPr>
              <a:pPr defTabSz="914400"/>
              <a:t>‹#›</a:t>
            </a:fld>
            <a:endParaRPr lang="en-US" dirty="0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359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jpeg"/><Relationship Id="rId5" Type="http://schemas.openxmlformats.org/officeDocument/2006/relationships/hyperlink" Target="http://salsahpc.indiana.edu/" TargetMode="Externa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6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4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6.xml"/><Relationship Id="rId5" Type="http://schemas.openxmlformats.org/officeDocument/2006/relationships/image" Target="../media/image9.png"/><Relationship Id="rId4" Type="http://schemas.openxmlformats.org/officeDocument/2006/relationships/image" Target="../media/image46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86.xml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186.xml"/><Relationship Id="rId1" Type="http://schemas.openxmlformats.org/officeDocument/2006/relationships/tags" Target="../tags/tag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86.xml"/><Relationship Id="rId1" Type="http://schemas.openxmlformats.org/officeDocument/2006/relationships/tags" Target="../tags/tag3.xml"/><Relationship Id="rId6" Type="http://schemas.openxmlformats.org/officeDocument/2006/relationships/image" Target="../media/image52.png"/><Relationship Id="rId11" Type="http://schemas.openxmlformats.org/officeDocument/2006/relationships/image" Target="../media/image60.png"/><Relationship Id="rId5" Type="http://schemas.openxmlformats.org/officeDocument/2006/relationships/image" Target="../media/image51.png"/><Relationship Id="rId10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5.xml"/><Relationship Id="rId5" Type="http://schemas.openxmlformats.org/officeDocument/2006/relationships/image" Target="../media/image65.png"/><Relationship Id="rId4" Type="http://schemas.openxmlformats.org/officeDocument/2006/relationships/image" Target="../media/image10.pd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.xml"/><Relationship Id="rId5" Type="http://schemas.openxmlformats.org/officeDocument/2006/relationships/image" Target="../media/image42.wmf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../../CGL+SC09/DataforPlotviz/MDSGTM_ActiveCount.bat" TargetMode="External"/><Relationship Id="rId13" Type="http://schemas.openxmlformats.org/officeDocument/2006/relationships/image" Target="../media/image81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77.jpeg"/><Relationship Id="rId12" Type="http://schemas.openxmlformats.org/officeDocument/2006/relationships/hyperlink" Target="../../CGL+SC09/DataforPlotviz/MDSGTM_2Kmeans.bat" TargetMode="Externa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openxmlformats.org/officeDocument/2006/relationships/image" Target="../media/image74.gif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1.xml"/><Relationship Id="rId5" Type="http://schemas.openxmlformats.org/officeDocument/2006/relationships/image" Target="../media/image27.emf"/><Relationship Id="rId4" Type="http://schemas.openxmlformats.org/officeDocument/2006/relationships/image" Target="../media/image26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98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5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terativemapreduce.org/" TargetMode="External"/><Relationship Id="rId13" Type="http://schemas.openxmlformats.org/officeDocument/2006/relationships/image" Target="../media/image105.png"/><Relationship Id="rId3" Type="http://schemas.openxmlformats.org/officeDocument/2006/relationships/hyperlink" Target="http://salsahpc.indiana.edu/" TargetMode="External"/><Relationship Id="rId7" Type="http://schemas.openxmlformats.org/officeDocument/2006/relationships/image" Target="../media/image10.jpe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://salsahpc.indiana.edu/plotviz/index.html" TargetMode="External"/><Relationship Id="rId11" Type="http://schemas.openxmlformats.org/officeDocument/2006/relationships/image" Target="../media/image103.gif"/><Relationship Id="rId5" Type="http://schemas.openxmlformats.org/officeDocument/2006/relationships/image" Target="../media/image9.png"/><Relationship Id="rId15" Type="http://schemas.openxmlformats.org/officeDocument/2006/relationships/image" Target="../media/image107.jpeg"/><Relationship Id="rId10" Type="http://schemas.openxmlformats.org/officeDocument/2006/relationships/image" Target="../media/image102.jpeg"/><Relationship Id="rId4" Type="http://schemas.openxmlformats.org/officeDocument/2006/relationships/hyperlink" Target="http://salsahpc.indiana.edu/twister4azure/" TargetMode="External"/><Relationship Id="rId9" Type="http://schemas.openxmlformats.org/officeDocument/2006/relationships/image" Target="../media/image11.png"/><Relationship Id="rId14" Type="http://schemas.openxmlformats.org/officeDocument/2006/relationships/image" Target="../media/image10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0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3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Expectation-maximization_algorithm" TargetMode="External"/><Relationship Id="rId3" Type="http://schemas.openxmlformats.org/officeDocument/2006/relationships/hyperlink" Target="http://en.wikipedia.org/wiki/Statistics" TargetMode="External"/><Relationship Id="rId7" Type="http://schemas.openxmlformats.org/officeDocument/2006/relationships/hyperlink" Target="http://en.wikipedia.org/wiki/Mean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3.xml"/><Relationship Id="rId6" Type="http://schemas.openxmlformats.org/officeDocument/2006/relationships/hyperlink" Target="http://en.wikipedia.org/wiki/Partition_of_a_set" TargetMode="External"/><Relationship Id="rId5" Type="http://schemas.openxmlformats.org/officeDocument/2006/relationships/hyperlink" Target="http://en.wikipedia.org/wiki/Cluster_analysis" TargetMode="External"/><Relationship Id="rId10" Type="http://schemas.openxmlformats.org/officeDocument/2006/relationships/hyperlink" Target="http://en.wikipedia.org/wiki/Gaussian_distribution" TargetMode="External"/><Relationship Id="rId4" Type="http://schemas.openxmlformats.org/officeDocument/2006/relationships/hyperlink" Target="http://en.wikipedia.org/wiki/Machine_learning" TargetMode="External"/><Relationship Id="rId9" Type="http://schemas.openxmlformats.org/officeDocument/2006/relationships/hyperlink" Target="http://en.wikipedia.org/wiki/Mixture_model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17040" b="30610"/>
          <a:stretch/>
        </p:blipFill>
        <p:spPr bwMode="auto">
          <a:xfrm>
            <a:off x="1041991" y="3109908"/>
            <a:ext cx="2082209" cy="60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14400"/>
            <a:ext cx="9144000" cy="1470025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ln w="11430" cmpd="sng">
                  <a:solidFill>
                    <a:srgbClr val="0000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FF"/>
                    </a:gs>
                    <a:gs pos="42000">
                      <a:srgbClr val="00B0F0"/>
                    </a:gs>
                    <a:gs pos="68738">
                      <a:srgbClr val="0000FF"/>
                    </a:gs>
                    <a:gs pos="18732">
                      <a:srgbClr val="0070C0"/>
                    </a:gs>
                    <a:gs pos="100000">
                      <a:srgbClr val="0000FF"/>
                    </a:gs>
                  </a:gsLst>
                  <a:lin ang="5400000" scaled="1"/>
                  <a:tileRect/>
                </a:gra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Iterative </a:t>
            </a:r>
            <a:r>
              <a:rPr lang="en-US" b="1" dirty="0" err="1" smtClean="0">
                <a:ln w="11430" cmpd="sng">
                  <a:solidFill>
                    <a:srgbClr val="0000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FF"/>
                    </a:gs>
                    <a:gs pos="42000">
                      <a:srgbClr val="00B0F0"/>
                    </a:gs>
                    <a:gs pos="68738">
                      <a:srgbClr val="0000FF"/>
                    </a:gs>
                    <a:gs pos="18732">
                      <a:srgbClr val="0070C0"/>
                    </a:gs>
                    <a:gs pos="100000">
                      <a:srgbClr val="0000FF"/>
                    </a:gs>
                  </a:gsLst>
                  <a:lin ang="5400000" scaled="1"/>
                  <a:tileRect/>
                </a:gra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MapReduce</a:t>
            </a:r>
            <a:r>
              <a:rPr lang="en-US" b="1" dirty="0" smtClean="0">
                <a:ln w="11430" cmpd="sng">
                  <a:solidFill>
                    <a:srgbClr val="0000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FF"/>
                    </a:gs>
                    <a:gs pos="42000">
                      <a:srgbClr val="00B0F0"/>
                    </a:gs>
                    <a:gs pos="68738">
                      <a:srgbClr val="0000FF"/>
                    </a:gs>
                    <a:gs pos="18732">
                      <a:srgbClr val="0070C0"/>
                    </a:gs>
                    <a:gs pos="100000">
                      <a:srgbClr val="0000FF"/>
                    </a:gs>
                  </a:gsLst>
                  <a:lin ang="5400000" scaled="1"/>
                  <a:tileRect/>
                </a:gra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smtClean="0">
                <a:ln w="11430" cmpd="sng">
                  <a:solidFill>
                    <a:srgbClr val="0000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FF"/>
                    </a:gs>
                    <a:gs pos="42000">
                      <a:srgbClr val="00B0F0"/>
                    </a:gs>
                    <a:gs pos="68738">
                      <a:srgbClr val="0000FF"/>
                    </a:gs>
                    <a:gs pos="18732">
                      <a:srgbClr val="0070C0"/>
                    </a:gs>
                    <a:gs pos="100000">
                      <a:srgbClr val="0000FF"/>
                    </a:gs>
                  </a:gsLst>
                  <a:lin ang="5400000" scaled="1"/>
                  <a:tileRect/>
                </a:gradFill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en-US" b="1" dirty="0" smtClean="0">
                <a:ln w="11430" cmpd="sng">
                  <a:solidFill>
                    <a:srgbClr val="0000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FF"/>
                    </a:gs>
                    <a:gs pos="42000">
                      <a:srgbClr val="00B0F0"/>
                    </a:gs>
                    <a:gs pos="68738">
                      <a:srgbClr val="0000FF"/>
                    </a:gs>
                    <a:gs pos="18732">
                      <a:srgbClr val="0070C0"/>
                    </a:gs>
                    <a:gs pos="100000">
                      <a:srgbClr val="0000FF"/>
                    </a:gs>
                  </a:gsLst>
                  <a:lin ang="5400000" scaled="1"/>
                  <a:tileRect/>
                </a:gra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nabling </a:t>
            </a:r>
            <a:r>
              <a:rPr lang="en-US" b="1" dirty="0" smtClean="0">
                <a:ln w="11430" cmpd="sng">
                  <a:solidFill>
                    <a:srgbClr val="0000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000FF"/>
                    </a:gs>
                    <a:gs pos="42000">
                      <a:srgbClr val="00B0F0"/>
                    </a:gs>
                    <a:gs pos="68738">
                      <a:srgbClr val="0000FF"/>
                    </a:gs>
                    <a:gs pos="18732">
                      <a:srgbClr val="0070C0"/>
                    </a:gs>
                    <a:gs pos="100000">
                      <a:srgbClr val="0000FF"/>
                    </a:gs>
                  </a:gsLst>
                  <a:lin ang="5400000" scaled="1"/>
                  <a:tileRect/>
                </a:gra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HPC-Cloud Interoperability</a:t>
            </a:r>
            <a:endParaRPr lang="en-US" b="1" dirty="0">
              <a:ln w="11430" cmpd="sng">
                <a:solidFill>
                  <a:srgbClr val="0000FF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000FF"/>
                  </a:gs>
                  <a:gs pos="42000">
                    <a:srgbClr val="00B0F0"/>
                  </a:gs>
                  <a:gs pos="68738">
                    <a:srgbClr val="0000FF"/>
                  </a:gs>
                  <a:gs pos="18732">
                    <a:srgbClr val="0070C0"/>
                  </a:gs>
                  <a:gs pos="100000">
                    <a:srgbClr val="0000FF"/>
                  </a:gs>
                </a:gsLst>
                <a:lin ang="5400000" scaled="1"/>
                <a:tileRect/>
              </a:gra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9800" y="4636534"/>
            <a:ext cx="4572000" cy="1631119"/>
          </a:xfrm>
          <a:prstGeom prst="rect">
            <a:avLst/>
          </a:prstGeom>
        </p:spPr>
        <p:txBody>
          <a:bodyPr lIns="91340" tIns="45672" rIns="91340" bIns="45672">
            <a:spAutoFit/>
          </a:bodyPr>
          <a:lstStyle/>
          <a:p>
            <a:pPr marL="342511" indent="-342511" algn="ctr" defTabSz="913358">
              <a:spcBef>
                <a:spcPct val="20000"/>
              </a:spcBef>
              <a:defRPr/>
            </a:pPr>
            <a:r>
              <a:rPr lang="en-US" sz="2800" b="1" i="1" dirty="0">
                <a:solidFill>
                  <a:srgbClr val="0000CC"/>
                </a:solidFill>
                <a:latin typeface="Arial" pitchFamily="34" charset="0"/>
              </a:rPr>
              <a:t>S</a:t>
            </a:r>
            <a:r>
              <a:rPr lang="en-US" sz="2800" b="1" i="1" dirty="0">
                <a:solidFill>
                  <a:srgbClr val="D20000"/>
                </a:solidFill>
                <a:latin typeface="Arial" pitchFamily="34" charset="0"/>
              </a:rPr>
              <a:t>A</a:t>
            </a:r>
            <a:r>
              <a:rPr lang="en-US" sz="2800" b="1" i="1" dirty="0">
                <a:solidFill>
                  <a:srgbClr val="FFC000"/>
                </a:solidFill>
                <a:latin typeface="Arial" pitchFamily="34" charset="0"/>
              </a:rPr>
              <a:t>L</a:t>
            </a:r>
            <a:r>
              <a:rPr lang="en-US" sz="2800" b="1" i="1" dirty="0">
                <a:solidFill>
                  <a:srgbClr val="0000CC"/>
                </a:solidFill>
                <a:latin typeface="Arial" pitchFamily="34" charset="0"/>
              </a:rPr>
              <a:t>S</a:t>
            </a:r>
            <a:r>
              <a:rPr lang="en-US" sz="2800" b="1" i="1" dirty="0">
                <a:solidFill>
                  <a:srgbClr val="33CC33"/>
                </a:solidFill>
                <a:latin typeface="Arial" pitchFamily="34" charset="0"/>
              </a:rPr>
              <a:t>A</a:t>
            </a:r>
            <a:r>
              <a:rPr lang="en-US" sz="2000" b="1" i="1" dirty="0">
                <a:solidFill>
                  <a:srgbClr val="33CC33"/>
                </a:solidFill>
                <a:latin typeface="Arial" pitchFamily="34" charset="0"/>
              </a:rPr>
              <a:t>  </a:t>
            </a:r>
            <a:r>
              <a:rPr lang="en-US" sz="2800" b="1" dirty="0">
                <a:solidFill>
                  <a:srgbClr val="002060"/>
                </a:solidFill>
                <a:latin typeface="Candara" pitchFamily="34" charset="0"/>
              </a:rPr>
              <a:t>HPC Group </a:t>
            </a:r>
          </a:p>
          <a:p>
            <a:pPr marL="342511" indent="-342511" algn="ctr" defTabSz="913358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hlinkClick r:id="rId5"/>
              </a:rPr>
              <a:t>http://salsahpc.indiana.edu</a:t>
            </a:r>
            <a:endParaRPr lang="en-US" sz="2000" b="1" dirty="0">
              <a:solidFill>
                <a:srgbClr val="002060"/>
              </a:solidFill>
              <a:latin typeface="Candara" pitchFamily="34" charset="0"/>
            </a:endParaRPr>
          </a:p>
          <a:p>
            <a:pPr marL="342511" indent="-342511" algn="ctr" defTabSz="913358">
              <a:spcBef>
                <a:spcPct val="20000"/>
              </a:spcBef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School of Informatics and Computing</a:t>
            </a:r>
          </a:p>
          <a:p>
            <a:pPr marL="342511" indent="-342511" algn="ctr" defTabSz="913358">
              <a:spcBef>
                <a:spcPct val="20000"/>
              </a:spcBef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Indiana University</a:t>
            </a:r>
          </a:p>
        </p:txBody>
      </p:sp>
      <p:pic>
        <p:nvPicPr>
          <p:cNvPr id="12" name="Picture 2" descr="F:\Docs\Dropbox\poster\plotviz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5905" b="36427"/>
          <a:stretch/>
        </p:blipFill>
        <p:spPr bwMode="auto">
          <a:xfrm>
            <a:off x="5837541" y="3109906"/>
            <a:ext cx="2087263" cy="6238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109907"/>
            <a:ext cx="1954730" cy="623893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411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1"/>
    </mc:Choice>
    <mc:Fallback xmlns="">
      <p:transition spd="slow" advTm="605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1"/>
          <p:cNvSpPr>
            <a:spLocks noChangeArrowheads="1"/>
          </p:cNvSpPr>
          <p:nvPr/>
        </p:nvSpPr>
        <p:spPr bwMode="auto">
          <a:xfrm>
            <a:off x="209550" y="457200"/>
            <a:ext cx="8763000" cy="52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What are the challenges?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" y="1219200"/>
            <a:ext cx="8458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Providing both cost effectiveness and powerful parallel programming paradigms that is capable of handling the incredible increases in dataset </a:t>
            </a:r>
            <a:r>
              <a:rPr lang="en-US" i="1" dirty="0" smtClean="0"/>
              <a:t>sizes. </a:t>
            </a:r>
          </a:p>
          <a:p>
            <a:r>
              <a:rPr lang="en-US" i="1" dirty="0" smtClean="0"/>
              <a:t>(</a:t>
            </a:r>
            <a:r>
              <a:rPr lang="en-US" dirty="0">
                <a:solidFill>
                  <a:srgbClr val="C00000"/>
                </a:solidFill>
              </a:rPr>
              <a:t>large-scale data analysis for Data Intensive applications </a:t>
            </a:r>
            <a:r>
              <a:rPr lang="en-US" i="1" dirty="0" smtClean="0"/>
              <a:t>)</a:t>
            </a:r>
          </a:p>
          <a:p>
            <a:endParaRPr lang="en-US" i="1" dirty="0"/>
          </a:p>
          <a:p>
            <a:r>
              <a:rPr lang="en-US" sz="3600" b="1" dirty="0"/>
              <a:t>Research </a:t>
            </a:r>
            <a:r>
              <a:rPr lang="en-US" sz="3600" b="1" dirty="0" smtClean="0"/>
              <a:t>issues</a:t>
            </a:r>
            <a:endParaRPr lang="en-US" sz="3600" b="1" dirty="0"/>
          </a:p>
          <a:p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portability between HPC and Cloud systems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scaling performance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fault </a:t>
            </a:r>
            <a:r>
              <a:rPr lang="en-US" sz="2400" dirty="0" smtClean="0"/>
              <a:t>tolerance</a:t>
            </a:r>
            <a:endParaRPr lang="en-US" sz="2400" dirty="0"/>
          </a:p>
          <a:p>
            <a:endParaRPr lang="en-US" dirty="0"/>
          </a:p>
          <a:p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228725"/>
            <a:ext cx="8458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These </a:t>
            </a:r>
            <a:r>
              <a:rPr lang="en-US" i="1" dirty="0" smtClean="0">
                <a:solidFill>
                  <a:prstClr val="black"/>
                </a:solidFill>
              </a:rPr>
              <a:t>challenges </a:t>
            </a:r>
            <a:r>
              <a:rPr lang="en-US" i="1" dirty="0">
                <a:solidFill>
                  <a:prstClr val="black"/>
                </a:solidFill>
              </a:rPr>
              <a:t>must be met for both </a:t>
            </a:r>
            <a:r>
              <a:rPr lang="en-US" b="1" i="1" dirty="0">
                <a:solidFill>
                  <a:srgbClr val="C00000"/>
                </a:solidFill>
              </a:rPr>
              <a:t>computation and storage</a:t>
            </a:r>
            <a:r>
              <a:rPr lang="en-US" i="1" dirty="0">
                <a:solidFill>
                  <a:prstClr val="black"/>
                </a:solidFill>
              </a:rPr>
              <a:t>. If computation and storage are separated, it’s not possible to bring computing to </a:t>
            </a:r>
            <a:r>
              <a:rPr lang="en-US" i="1" dirty="0" smtClean="0">
                <a:solidFill>
                  <a:prstClr val="black"/>
                </a:solidFill>
              </a:rPr>
              <a:t>data.</a:t>
            </a:r>
            <a:endParaRPr lang="en-US" i="1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sz="2400" b="1" dirty="0" smtClean="0">
                <a:solidFill>
                  <a:prstClr val="black"/>
                </a:solidFill>
              </a:rPr>
              <a:t>Data locality</a:t>
            </a:r>
            <a:endParaRPr lang="en-US" sz="2400" b="1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its impact on performance;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the factors that affect data locality;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the maximum degree of data locality that can be achieved.  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sz="2400" b="1" dirty="0" smtClean="0">
                <a:solidFill>
                  <a:prstClr val="black"/>
                </a:solidFill>
              </a:rPr>
              <a:t>Factors </a:t>
            </a:r>
            <a:r>
              <a:rPr lang="en-US" sz="2400" b="1" dirty="0">
                <a:solidFill>
                  <a:prstClr val="black"/>
                </a:solidFill>
              </a:rPr>
              <a:t>beyond data locality to improve performance</a:t>
            </a: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To </a:t>
            </a:r>
            <a:r>
              <a:rPr lang="en-US" dirty="0">
                <a:solidFill>
                  <a:prstClr val="black"/>
                </a:solidFill>
              </a:rPr>
              <a:t>achieve the best data locality is not always the optimal scheduling decision.  For instance, if the node where input data of a task are stored is overloaded, to run the task on it will result in performance degradation.  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Task granularity and load balance </a:t>
            </a:r>
          </a:p>
          <a:p>
            <a:r>
              <a:rPr lang="en-US" dirty="0">
                <a:solidFill>
                  <a:prstClr val="black"/>
                </a:solidFill>
              </a:rPr>
              <a:t>In </a:t>
            </a:r>
            <a:r>
              <a:rPr lang="en-US" dirty="0" err="1">
                <a:solidFill>
                  <a:prstClr val="black"/>
                </a:solidFill>
              </a:rPr>
              <a:t>MapReduce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, task </a:t>
            </a:r>
            <a:r>
              <a:rPr lang="en-US" dirty="0">
                <a:solidFill>
                  <a:prstClr val="black"/>
                </a:solidFill>
              </a:rPr>
              <a:t>granularity is </a:t>
            </a:r>
            <a:r>
              <a:rPr lang="en-US" dirty="0" smtClean="0">
                <a:solidFill>
                  <a:prstClr val="black"/>
                </a:solidFill>
              </a:rPr>
              <a:t>fixed.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This </a:t>
            </a:r>
            <a:r>
              <a:rPr lang="en-US" dirty="0">
                <a:solidFill>
                  <a:prstClr val="black"/>
                </a:solidFill>
              </a:rPr>
              <a:t>mechanism has two drawbacks </a:t>
            </a:r>
            <a:endParaRPr lang="en-US" dirty="0" smtClean="0">
              <a:solidFill>
                <a:prstClr val="black"/>
              </a:solidFill>
            </a:endParaRP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prstClr val="black"/>
                </a:solidFill>
              </a:rPr>
              <a:t>limited </a:t>
            </a:r>
            <a:r>
              <a:rPr lang="en-US" dirty="0">
                <a:solidFill>
                  <a:prstClr val="black"/>
                </a:solidFill>
              </a:rPr>
              <a:t>degree of concurrency </a:t>
            </a:r>
            <a:endParaRPr lang="en-US" dirty="0" smtClean="0">
              <a:solidFill>
                <a:prstClr val="black"/>
              </a:solidFill>
            </a:endParaRP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prstClr val="black"/>
                </a:solidFill>
              </a:rPr>
              <a:t>load </a:t>
            </a:r>
            <a:r>
              <a:rPr lang="en-US" dirty="0">
                <a:solidFill>
                  <a:prstClr val="black"/>
                </a:solidFill>
              </a:rPr>
              <a:t>unbalancing resulting from the variation of task execution time.  </a:t>
            </a:r>
            <a:endParaRPr lang="en-US" i="1" dirty="0">
              <a:solidFill>
                <a:prstClr val="black"/>
              </a:solidFill>
            </a:endParaRPr>
          </a:p>
          <a:p>
            <a:r>
              <a:rPr lang="en-US" i="1" dirty="0" smtClean="0">
                <a:solidFill>
                  <a:prstClr val="black"/>
                </a:solidFill>
              </a:rPr>
              <a:t> 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71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12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12</a:t>
            </a:fld>
            <a:endParaRPr lang="en-US">
              <a:solidFill>
                <a:srgbClr val="D6ECFF"/>
              </a:solidFill>
            </a:endParaRPr>
          </a:p>
        </p:txBody>
      </p:sp>
      <p:pic>
        <p:nvPicPr>
          <p:cNvPr id="6" name="Picture 5" descr="MicrosoftCloud_DataCentervsSupercomput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" y="220980"/>
            <a:ext cx="8473440" cy="6416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5200" y="6324600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1" i="1" dirty="0">
                <a:solidFill>
                  <a:prstClr val="white"/>
                </a:solidFill>
              </a:rPr>
              <a:t>MICROSOFT</a:t>
            </a:r>
          </a:p>
        </p:txBody>
      </p:sp>
    </p:spTree>
    <p:extLst>
      <p:ext uri="{BB962C8B-B14F-4D97-AF65-F5344CB8AC3E}">
        <p14:creationId xmlns:p14="http://schemas.microsoft.com/office/powerpoint/2010/main" val="80652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 descr="New-software-architect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473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1400" y="6519446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MICROSOFT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380032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Clouds hide Complexity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99606-967B-419A-9AEC-8752E61A7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362199" y="2272506"/>
            <a:ext cx="4572001" cy="900906"/>
          </a:xfrm>
          <a:custGeom>
            <a:avLst/>
            <a:gdLst>
              <a:gd name="connsiteX0" fmla="*/ 0 w 6091499"/>
              <a:gd name="connsiteY0" fmla="*/ 128191 h 1281906"/>
              <a:gd name="connsiteX1" fmla="*/ 37546 w 6091499"/>
              <a:gd name="connsiteY1" fmla="*/ 37546 h 1281906"/>
              <a:gd name="connsiteX2" fmla="*/ 128191 w 6091499"/>
              <a:gd name="connsiteY2" fmla="*/ 0 h 1281906"/>
              <a:gd name="connsiteX3" fmla="*/ 5963308 w 6091499"/>
              <a:gd name="connsiteY3" fmla="*/ 0 h 1281906"/>
              <a:gd name="connsiteX4" fmla="*/ 6053953 w 6091499"/>
              <a:gd name="connsiteY4" fmla="*/ 37546 h 1281906"/>
              <a:gd name="connsiteX5" fmla="*/ 6091499 w 6091499"/>
              <a:gd name="connsiteY5" fmla="*/ 128191 h 1281906"/>
              <a:gd name="connsiteX6" fmla="*/ 6091499 w 6091499"/>
              <a:gd name="connsiteY6" fmla="*/ 1153715 h 1281906"/>
              <a:gd name="connsiteX7" fmla="*/ 6053953 w 6091499"/>
              <a:gd name="connsiteY7" fmla="*/ 1244360 h 1281906"/>
              <a:gd name="connsiteX8" fmla="*/ 5963308 w 6091499"/>
              <a:gd name="connsiteY8" fmla="*/ 1281906 h 1281906"/>
              <a:gd name="connsiteX9" fmla="*/ 128191 w 6091499"/>
              <a:gd name="connsiteY9" fmla="*/ 1281906 h 1281906"/>
              <a:gd name="connsiteX10" fmla="*/ 37546 w 6091499"/>
              <a:gd name="connsiteY10" fmla="*/ 1244360 h 1281906"/>
              <a:gd name="connsiteX11" fmla="*/ 0 w 6091499"/>
              <a:gd name="connsiteY11" fmla="*/ 1153715 h 1281906"/>
              <a:gd name="connsiteX12" fmla="*/ 0 w 6091499"/>
              <a:gd name="connsiteY12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1499" h="1281906">
                <a:moveTo>
                  <a:pt x="0" y="128191"/>
                </a:moveTo>
                <a:cubicBezTo>
                  <a:pt x="0" y="94193"/>
                  <a:pt x="13506" y="61587"/>
                  <a:pt x="37546" y="37546"/>
                </a:cubicBezTo>
                <a:cubicBezTo>
                  <a:pt x="61587" y="13506"/>
                  <a:pt x="94192" y="0"/>
                  <a:pt x="128191" y="0"/>
                </a:cubicBezTo>
                <a:lnTo>
                  <a:pt x="5963308" y="0"/>
                </a:lnTo>
                <a:cubicBezTo>
                  <a:pt x="5997306" y="0"/>
                  <a:pt x="6029912" y="13506"/>
                  <a:pt x="6053953" y="37546"/>
                </a:cubicBezTo>
                <a:cubicBezTo>
                  <a:pt x="6077993" y="61587"/>
                  <a:pt x="6091499" y="94192"/>
                  <a:pt x="6091499" y="128191"/>
                </a:cubicBezTo>
                <a:lnTo>
                  <a:pt x="6091499" y="1153715"/>
                </a:lnTo>
                <a:cubicBezTo>
                  <a:pt x="6091499" y="1187713"/>
                  <a:pt x="6077993" y="1220319"/>
                  <a:pt x="6053953" y="1244360"/>
                </a:cubicBezTo>
                <a:cubicBezTo>
                  <a:pt x="6029913" y="1268400"/>
                  <a:pt x="5997307" y="1281906"/>
                  <a:pt x="5963308" y="1281906"/>
                </a:cubicBezTo>
                <a:lnTo>
                  <a:pt x="128191" y="1281906"/>
                </a:lnTo>
                <a:cubicBezTo>
                  <a:pt x="94193" y="1281906"/>
                  <a:pt x="61587" y="1268400"/>
                  <a:pt x="37546" y="1244360"/>
                </a:cubicBezTo>
                <a:cubicBezTo>
                  <a:pt x="13506" y="1220319"/>
                  <a:pt x="0" y="1187714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148036" tIns="148036" rIns="148036" bIns="148036" numCol="1" spcCol="1270" anchor="ctr" anchorCtr="0">
            <a:noAutofit/>
          </a:bodyPr>
          <a:lstStyle/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 err="1">
                <a:solidFill>
                  <a:srgbClr val="0000FF"/>
                </a:solidFill>
              </a:rPr>
              <a:t>SaaS</a:t>
            </a:r>
            <a:r>
              <a:rPr lang="en-US" sz="2000" dirty="0">
                <a:solidFill>
                  <a:prstClr val="black"/>
                </a:solidFill>
              </a:rPr>
              <a:t>: Software as a Service</a:t>
            </a:r>
          </a:p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black"/>
                </a:solidFill>
              </a:rPr>
              <a:t>(e.g. Clustering is a service)</a:t>
            </a:r>
          </a:p>
        </p:txBody>
      </p:sp>
      <p:sp>
        <p:nvSpPr>
          <p:cNvPr id="6" name="Freeform 5"/>
          <p:cNvSpPr/>
          <p:nvPr/>
        </p:nvSpPr>
        <p:spPr>
          <a:xfrm>
            <a:off x="1371600" y="4329906"/>
            <a:ext cx="6400800" cy="914400"/>
          </a:xfrm>
          <a:custGeom>
            <a:avLst/>
            <a:gdLst>
              <a:gd name="connsiteX0" fmla="*/ 0 w 2922984"/>
              <a:gd name="connsiteY0" fmla="*/ 128191 h 1281906"/>
              <a:gd name="connsiteX1" fmla="*/ 37546 w 2922984"/>
              <a:gd name="connsiteY1" fmla="*/ 37546 h 1281906"/>
              <a:gd name="connsiteX2" fmla="*/ 128191 w 2922984"/>
              <a:gd name="connsiteY2" fmla="*/ 0 h 1281906"/>
              <a:gd name="connsiteX3" fmla="*/ 2794793 w 2922984"/>
              <a:gd name="connsiteY3" fmla="*/ 0 h 1281906"/>
              <a:gd name="connsiteX4" fmla="*/ 2885438 w 2922984"/>
              <a:gd name="connsiteY4" fmla="*/ 37546 h 1281906"/>
              <a:gd name="connsiteX5" fmla="*/ 2922984 w 2922984"/>
              <a:gd name="connsiteY5" fmla="*/ 128191 h 1281906"/>
              <a:gd name="connsiteX6" fmla="*/ 2922984 w 2922984"/>
              <a:gd name="connsiteY6" fmla="*/ 1153715 h 1281906"/>
              <a:gd name="connsiteX7" fmla="*/ 2885438 w 2922984"/>
              <a:gd name="connsiteY7" fmla="*/ 1244360 h 1281906"/>
              <a:gd name="connsiteX8" fmla="*/ 2794793 w 2922984"/>
              <a:gd name="connsiteY8" fmla="*/ 1281906 h 1281906"/>
              <a:gd name="connsiteX9" fmla="*/ 128191 w 2922984"/>
              <a:gd name="connsiteY9" fmla="*/ 1281906 h 1281906"/>
              <a:gd name="connsiteX10" fmla="*/ 37546 w 2922984"/>
              <a:gd name="connsiteY10" fmla="*/ 1244360 h 1281906"/>
              <a:gd name="connsiteX11" fmla="*/ 0 w 2922984"/>
              <a:gd name="connsiteY11" fmla="*/ 1153715 h 1281906"/>
              <a:gd name="connsiteX12" fmla="*/ 0 w 2922984"/>
              <a:gd name="connsiteY12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22984" h="1281906">
                <a:moveTo>
                  <a:pt x="0" y="128191"/>
                </a:moveTo>
                <a:cubicBezTo>
                  <a:pt x="0" y="94193"/>
                  <a:pt x="13506" y="61587"/>
                  <a:pt x="37546" y="37546"/>
                </a:cubicBezTo>
                <a:cubicBezTo>
                  <a:pt x="61587" y="13506"/>
                  <a:pt x="94192" y="0"/>
                  <a:pt x="128191" y="0"/>
                </a:cubicBezTo>
                <a:lnTo>
                  <a:pt x="2794793" y="0"/>
                </a:lnTo>
                <a:cubicBezTo>
                  <a:pt x="2828791" y="0"/>
                  <a:pt x="2861397" y="13506"/>
                  <a:pt x="2885438" y="37546"/>
                </a:cubicBezTo>
                <a:cubicBezTo>
                  <a:pt x="2909478" y="61587"/>
                  <a:pt x="2922984" y="94192"/>
                  <a:pt x="2922984" y="128191"/>
                </a:cubicBezTo>
                <a:lnTo>
                  <a:pt x="2922984" y="1153715"/>
                </a:lnTo>
                <a:cubicBezTo>
                  <a:pt x="2922984" y="1187713"/>
                  <a:pt x="2909478" y="1220319"/>
                  <a:pt x="2885438" y="1244360"/>
                </a:cubicBezTo>
                <a:cubicBezTo>
                  <a:pt x="2861398" y="1268400"/>
                  <a:pt x="2828792" y="1281906"/>
                  <a:pt x="2794793" y="1281906"/>
                </a:cubicBezTo>
                <a:lnTo>
                  <a:pt x="128191" y="1281906"/>
                </a:lnTo>
                <a:cubicBezTo>
                  <a:pt x="94193" y="1281906"/>
                  <a:pt x="61587" y="1268400"/>
                  <a:pt x="37546" y="1244360"/>
                </a:cubicBezTo>
                <a:cubicBezTo>
                  <a:pt x="13506" y="1220319"/>
                  <a:pt x="0" y="1187714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8506" tIns="98506" rIns="98506" bIns="9850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 err="1">
                <a:solidFill>
                  <a:srgbClr val="0000FF"/>
                </a:solidFill>
              </a:rPr>
              <a:t>IaaS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(</a:t>
            </a:r>
            <a:r>
              <a:rPr lang="en-US" sz="2000" dirty="0" err="1">
                <a:solidFill>
                  <a:srgbClr val="0000FF"/>
                </a:solidFill>
              </a:rPr>
              <a:t>HaaS</a:t>
            </a:r>
            <a:r>
              <a:rPr lang="en-US" sz="1600" dirty="0">
                <a:solidFill>
                  <a:prstClr val="black"/>
                </a:solidFill>
              </a:rPr>
              <a:t>): </a:t>
            </a:r>
            <a:r>
              <a:rPr lang="en-US" sz="1600" dirty="0" err="1">
                <a:solidFill>
                  <a:prstClr val="black"/>
                </a:solidFill>
              </a:rPr>
              <a:t>Infrasturcture</a:t>
            </a:r>
            <a:r>
              <a:rPr lang="en-US" sz="1600" dirty="0">
                <a:solidFill>
                  <a:prstClr val="black"/>
                </a:solidFill>
              </a:rPr>
              <a:t> as a Service 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black"/>
                </a:solidFill>
              </a:rPr>
              <a:t>(get computer time with a credit card and with a Web interface like EC2)</a:t>
            </a:r>
          </a:p>
        </p:txBody>
      </p:sp>
      <p:sp>
        <p:nvSpPr>
          <p:cNvPr id="7" name="Freeform 6"/>
          <p:cNvSpPr/>
          <p:nvPr/>
        </p:nvSpPr>
        <p:spPr>
          <a:xfrm>
            <a:off x="1828800" y="3263106"/>
            <a:ext cx="5334000" cy="977106"/>
          </a:xfrm>
          <a:custGeom>
            <a:avLst/>
            <a:gdLst>
              <a:gd name="connsiteX0" fmla="*/ 0 w 2922984"/>
              <a:gd name="connsiteY0" fmla="*/ 128191 h 1281906"/>
              <a:gd name="connsiteX1" fmla="*/ 37546 w 2922984"/>
              <a:gd name="connsiteY1" fmla="*/ 37546 h 1281906"/>
              <a:gd name="connsiteX2" fmla="*/ 128191 w 2922984"/>
              <a:gd name="connsiteY2" fmla="*/ 0 h 1281906"/>
              <a:gd name="connsiteX3" fmla="*/ 2794793 w 2922984"/>
              <a:gd name="connsiteY3" fmla="*/ 0 h 1281906"/>
              <a:gd name="connsiteX4" fmla="*/ 2885438 w 2922984"/>
              <a:gd name="connsiteY4" fmla="*/ 37546 h 1281906"/>
              <a:gd name="connsiteX5" fmla="*/ 2922984 w 2922984"/>
              <a:gd name="connsiteY5" fmla="*/ 128191 h 1281906"/>
              <a:gd name="connsiteX6" fmla="*/ 2922984 w 2922984"/>
              <a:gd name="connsiteY6" fmla="*/ 1153715 h 1281906"/>
              <a:gd name="connsiteX7" fmla="*/ 2885438 w 2922984"/>
              <a:gd name="connsiteY7" fmla="*/ 1244360 h 1281906"/>
              <a:gd name="connsiteX8" fmla="*/ 2794793 w 2922984"/>
              <a:gd name="connsiteY8" fmla="*/ 1281906 h 1281906"/>
              <a:gd name="connsiteX9" fmla="*/ 128191 w 2922984"/>
              <a:gd name="connsiteY9" fmla="*/ 1281906 h 1281906"/>
              <a:gd name="connsiteX10" fmla="*/ 37546 w 2922984"/>
              <a:gd name="connsiteY10" fmla="*/ 1244360 h 1281906"/>
              <a:gd name="connsiteX11" fmla="*/ 0 w 2922984"/>
              <a:gd name="connsiteY11" fmla="*/ 1153715 h 1281906"/>
              <a:gd name="connsiteX12" fmla="*/ 0 w 2922984"/>
              <a:gd name="connsiteY12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22984" h="1281906">
                <a:moveTo>
                  <a:pt x="0" y="128191"/>
                </a:moveTo>
                <a:cubicBezTo>
                  <a:pt x="0" y="94193"/>
                  <a:pt x="13506" y="61587"/>
                  <a:pt x="37546" y="37546"/>
                </a:cubicBezTo>
                <a:cubicBezTo>
                  <a:pt x="61587" y="13506"/>
                  <a:pt x="94192" y="0"/>
                  <a:pt x="128191" y="0"/>
                </a:cubicBezTo>
                <a:lnTo>
                  <a:pt x="2794793" y="0"/>
                </a:lnTo>
                <a:cubicBezTo>
                  <a:pt x="2828791" y="0"/>
                  <a:pt x="2861397" y="13506"/>
                  <a:pt x="2885438" y="37546"/>
                </a:cubicBezTo>
                <a:cubicBezTo>
                  <a:pt x="2909478" y="61587"/>
                  <a:pt x="2922984" y="94192"/>
                  <a:pt x="2922984" y="128191"/>
                </a:cubicBezTo>
                <a:lnTo>
                  <a:pt x="2922984" y="1153715"/>
                </a:lnTo>
                <a:cubicBezTo>
                  <a:pt x="2922984" y="1187713"/>
                  <a:pt x="2909478" y="1220319"/>
                  <a:pt x="2885438" y="1244360"/>
                </a:cubicBezTo>
                <a:cubicBezTo>
                  <a:pt x="2861398" y="1268400"/>
                  <a:pt x="2828792" y="1281906"/>
                  <a:pt x="2794793" y="1281906"/>
                </a:cubicBezTo>
                <a:lnTo>
                  <a:pt x="128191" y="1281906"/>
                </a:lnTo>
                <a:cubicBezTo>
                  <a:pt x="94193" y="1281906"/>
                  <a:pt x="61587" y="1268400"/>
                  <a:pt x="37546" y="1244360"/>
                </a:cubicBezTo>
                <a:cubicBezTo>
                  <a:pt x="13506" y="1220319"/>
                  <a:pt x="0" y="1187714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8506" tIns="98506" rIns="98506" bIns="9850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 err="1">
                <a:solidFill>
                  <a:srgbClr val="0000FF"/>
                </a:solidFill>
              </a:rPr>
              <a:t>PaaS</a:t>
            </a:r>
            <a:r>
              <a:rPr lang="en-US" sz="1600" dirty="0">
                <a:solidFill>
                  <a:prstClr val="black"/>
                </a:solidFill>
              </a:rPr>
              <a:t>: Platform as a Service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err="1">
                <a:solidFill>
                  <a:prstClr val="black"/>
                </a:solidFill>
              </a:rPr>
              <a:t>IaaS</a:t>
            </a:r>
            <a:r>
              <a:rPr lang="en-US" sz="1600" dirty="0">
                <a:solidFill>
                  <a:prstClr val="black"/>
                </a:solidFill>
              </a:rPr>
              <a:t> plus core software capabilities on which you build  </a:t>
            </a:r>
            <a:r>
              <a:rPr lang="en-US" sz="1600" dirty="0" err="1">
                <a:solidFill>
                  <a:prstClr val="black"/>
                </a:solidFill>
              </a:rPr>
              <a:t>SaaS</a:t>
            </a:r>
            <a:endParaRPr lang="en-US" sz="1600" dirty="0">
              <a:solidFill>
                <a:prstClr val="black"/>
              </a:solidFill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black"/>
                </a:solidFill>
              </a:rPr>
              <a:t>(e.g. Azure is a </a:t>
            </a:r>
            <a:r>
              <a:rPr lang="en-US" sz="1600" dirty="0" err="1">
                <a:solidFill>
                  <a:prstClr val="black"/>
                </a:solidFill>
              </a:rPr>
              <a:t>PaaS</a:t>
            </a:r>
            <a:r>
              <a:rPr lang="en-US" sz="1600" dirty="0">
                <a:solidFill>
                  <a:prstClr val="black"/>
                </a:solidFill>
              </a:rPr>
              <a:t>; MapReduce is a Platform)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819400" y="1371600"/>
            <a:ext cx="3657600" cy="824706"/>
          </a:xfrm>
          <a:custGeom>
            <a:avLst/>
            <a:gdLst>
              <a:gd name="connsiteX0" fmla="*/ 0 w 2922984"/>
              <a:gd name="connsiteY0" fmla="*/ 128191 h 1281906"/>
              <a:gd name="connsiteX1" fmla="*/ 37546 w 2922984"/>
              <a:gd name="connsiteY1" fmla="*/ 37546 h 1281906"/>
              <a:gd name="connsiteX2" fmla="*/ 128191 w 2922984"/>
              <a:gd name="connsiteY2" fmla="*/ 0 h 1281906"/>
              <a:gd name="connsiteX3" fmla="*/ 2794793 w 2922984"/>
              <a:gd name="connsiteY3" fmla="*/ 0 h 1281906"/>
              <a:gd name="connsiteX4" fmla="*/ 2885438 w 2922984"/>
              <a:gd name="connsiteY4" fmla="*/ 37546 h 1281906"/>
              <a:gd name="connsiteX5" fmla="*/ 2922984 w 2922984"/>
              <a:gd name="connsiteY5" fmla="*/ 128191 h 1281906"/>
              <a:gd name="connsiteX6" fmla="*/ 2922984 w 2922984"/>
              <a:gd name="connsiteY6" fmla="*/ 1153715 h 1281906"/>
              <a:gd name="connsiteX7" fmla="*/ 2885438 w 2922984"/>
              <a:gd name="connsiteY7" fmla="*/ 1244360 h 1281906"/>
              <a:gd name="connsiteX8" fmla="*/ 2794793 w 2922984"/>
              <a:gd name="connsiteY8" fmla="*/ 1281906 h 1281906"/>
              <a:gd name="connsiteX9" fmla="*/ 128191 w 2922984"/>
              <a:gd name="connsiteY9" fmla="*/ 1281906 h 1281906"/>
              <a:gd name="connsiteX10" fmla="*/ 37546 w 2922984"/>
              <a:gd name="connsiteY10" fmla="*/ 1244360 h 1281906"/>
              <a:gd name="connsiteX11" fmla="*/ 0 w 2922984"/>
              <a:gd name="connsiteY11" fmla="*/ 1153715 h 1281906"/>
              <a:gd name="connsiteX12" fmla="*/ 0 w 2922984"/>
              <a:gd name="connsiteY12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22984" h="1281906">
                <a:moveTo>
                  <a:pt x="0" y="128191"/>
                </a:moveTo>
                <a:cubicBezTo>
                  <a:pt x="0" y="94193"/>
                  <a:pt x="13506" y="61587"/>
                  <a:pt x="37546" y="37546"/>
                </a:cubicBezTo>
                <a:cubicBezTo>
                  <a:pt x="61587" y="13506"/>
                  <a:pt x="94192" y="0"/>
                  <a:pt x="128191" y="0"/>
                </a:cubicBezTo>
                <a:lnTo>
                  <a:pt x="2794793" y="0"/>
                </a:lnTo>
                <a:cubicBezTo>
                  <a:pt x="2828791" y="0"/>
                  <a:pt x="2861397" y="13506"/>
                  <a:pt x="2885438" y="37546"/>
                </a:cubicBezTo>
                <a:cubicBezTo>
                  <a:pt x="2909478" y="61587"/>
                  <a:pt x="2922984" y="94192"/>
                  <a:pt x="2922984" y="128191"/>
                </a:cubicBezTo>
                <a:lnTo>
                  <a:pt x="2922984" y="1153715"/>
                </a:lnTo>
                <a:cubicBezTo>
                  <a:pt x="2922984" y="1187713"/>
                  <a:pt x="2909478" y="1220319"/>
                  <a:pt x="2885438" y="1244360"/>
                </a:cubicBezTo>
                <a:cubicBezTo>
                  <a:pt x="2861398" y="1268400"/>
                  <a:pt x="2828792" y="1281906"/>
                  <a:pt x="2794793" y="1281906"/>
                </a:cubicBezTo>
                <a:lnTo>
                  <a:pt x="128191" y="1281906"/>
                </a:lnTo>
                <a:cubicBezTo>
                  <a:pt x="94193" y="1281906"/>
                  <a:pt x="61587" y="1268400"/>
                  <a:pt x="37546" y="1244360"/>
                </a:cubicBezTo>
                <a:cubicBezTo>
                  <a:pt x="13506" y="1220319"/>
                  <a:pt x="0" y="1187714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8506" tIns="98506" rIns="98506" bIns="98506" numCol="1" spcCol="1270" anchor="ctr" anchorCtr="0">
            <a:noAutofit/>
          </a:bodyPr>
          <a:lstStyle/>
          <a:p>
            <a:pPr algn="ctr" defTabSz="914400"/>
            <a:r>
              <a:rPr lang="en-US" sz="2000" dirty="0" err="1">
                <a:solidFill>
                  <a:srgbClr val="0000FF"/>
                </a:solidFill>
              </a:rPr>
              <a:t>Cyberinfrastructure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</a:p>
          <a:p>
            <a:pPr algn="ctr" defTabSz="914400"/>
            <a:r>
              <a:rPr lang="en-US" sz="1600" dirty="0">
                <a:solidFill>
                  <a:prstClr val="black"/>
                </a:solidFill>
              </a:rPr>
              <a:t>Is “Research as a Service”</a:t>
            </a:r>
          </a:p>
        </p:txBody>
      </p:sp>
    </p:spTree>
    <p:extLst>
      <p:ext uri="{BB962C8B-B14F-4D97-AF65-F5344CB8AC3E}">
        <p14:creationId xmlns:p14="http://schemas.microsoft.com/office/powerpoint/2010/main" val="15025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295400"/>
            <a:ext cx="7848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 Please sign and return your video waiver.</a:t>
            </a:r>
          </a:p>
          <a:p>
            <a:pPr defTabSz="914400"/>
            <a:endParaRPr lang="en-US" sz="2800" dirty="0">
              <a:solidFill>
                <a:prstClr val="black"/>
              </a:solidFill>
            </a:endParaRPr>
          </a:p>
          <a:p>
            <a:pPr defTabSz="914400"/>
            <a:endParaRPr lang="en-US" sz="2800" dirty="0">
              <a:solidFill>
                <a:prstClr val="black"/>
              </a:solidFill>
            </a:endParaRPr>
          </a:p>
          <a:p>
            <a:pPr defTabSz="914400"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 Plan to arrive early to your session in order to copy     </a:t>
            </a:r>
          </a:p>
          <a:p>
            <a:pPr defTabSz="914400"/>
            <a:r>
              <a:rPr lang="en-US" sz="2800" dirty="0">
                <a:solidFill>
                  <a:prstClr val="black"/>
                </a:solidFill>
              </a:rPr>
              <a:t>   your presentation to the conference PC. </a:t>
            </a:r>
          </a:p>
          <a:p>
            <a:pPr defTabSz="914400"/>
            <a:endParaRPr lang="en-US" sz="2800" dirty="0">
              <a:solidFill>
                <a:prstClr val="black"/>
              </a:solidFill>
            </a:endParaRPr>
          </a:p>
          <a:p>
            <a:pPr defTabSz="914400"/>
            <a:endParaRPr lang="en-US" sz="2800" dirty="0">
              <a:solidFill>
                <a:prstClr val="black"/>
              </a:solidFill>
            </a:endParaRPr>
          </a:p>
          <a:p>
            <a:pPr defTabSz="914400"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 Poster drop-off  is at Scholars Hall on Wednesday </a:t>
            </a:r>
          </a:p>
          <a:p>
            <a:pPr defTabSz="914400"/>
            <a:r>
              <a:rPr lang="en-US" sz="2800" dirty="0">
                <a:solidFill>
                  <a:prstClr val="black"/>
                </a:solidFill>
              </a:rPr>
              <a:t>  from 7:30 am – Noon.   Please take your poster with </a:t>
            </a:r>
          </a:p>
          <a:p>
            <a:pPr defTabSz="914400"/>
            <a:r>
              <a:rPr lang="en-US" sz="2800" dirty="0">
                <a:solidFill>
                  <a:prstClr val="black"/>
                </a:solidFill>
              </a:rPr>
              <a:t>  you after the session on Wednesday evening.</a:t>
            </a:r>
          </a:p>
        </p:txBody>
      </p:sp>
      <p:pic>
        <p:nvPicPr>
          <p:cNvPr id="3" name="Picture 2" descr="flyer_1_modif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Chart 5"/>
          <p:cNvGraphicFramePr/>
          <p:nvPr/>
        </p:nvGraphicFramePr>
        <p:xfrm>
          <a:off x="493059" y="762000"/>
          <a:ext cx="8157881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023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2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943600" y="152400"/>
            <a:ext cx="3035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prstClr val="black"/>
                </a:solidFill>
              </a:rPr>
              <a:t>Gartner 2009 Hype Curve</a:t>
            </a:r>
          </a:p>
          <a:p>
            <a:pPr defTabSz="914400"/>
            <a:r>
              <a:rPr lang="en-GB" dirty="0">
                <a:solidFill>
                  <a:prstClr val="black"/>
                </a:solidFill>
              </a:rPr>
              <a:t>Source: Gartner (August 2009)</a:t>
            </a:r>
          </a:p>
        </p:txBody>
      </p:sp>
      <p:sp>
        <p:nvSpPr>
          <p:cNvPr id="5" name="5-Point Star 4"/>
          <p:cNvSpPr/>
          <p:nvPr/>
        </p:nvSpPr>
        <p:spPr>
          <a:xfrm>
            <a:off x="2286000" y="762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6096000" y="28194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304800"/>
            <a:ext cx="1295400" cy="4953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 b="1" dirty="0">
                <a:solidFill>
                  <a:prstClr val="black"/>
                </a:solidFill>
              </a:rPr>
              <a:t>HPC</a:t>
            </a:r>
          </a:p>
          <a:p>
            <a:pPr algn="ctr" defTabSz="914400"/>
            <a:r>
              <a:rPr lang="en-US" sz="3200" b="1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947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17</a:t>
            </a:fld>
            <a:endParaRPr lang="en-US">
              <a:solidFill>
                <a:srgbClr val="D6ECFF"/>
              </a:solidFill>
            </a:endParaRPr>
          </a:p>
        </p:txBody>
      </p:sp>
      <p:pic>
        <p:nvPicPr>
          <p:cNvPr id="3" name="Picture 2" descr="Numbers_slide_0062_640_4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0579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533400"/>
          <a:ext cx="8001000" cy="4952996"/>
        </p:xfrm>
        <a:graphic>
          <a:graphicData uri="http://schemas.openxmlformats.org/drawingml/2006/table">
            <a:tbl>
              <a:tblPr/>
              <a:tblGrid>
                <a:gridCol w="5684452"/>
                <a:gridCol w="2316548"/>
              </a:tblGrid>
              <a:tr h="50121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L1 cache reference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0.5 ns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47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Branch </a:t>
                      </a:r>
                      <a:r>
                        <a:rPr lang="en-US" sz="1400" dirty="0" err="1">
                          <a:latin typeface="Calibri"/>
                          <a:ea typeface="Calibri"/>
                          <a:cs typeface="Times New Roman"/>
                        </a:rPr>
                        <a:t>mispredict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5 ns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47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L2 cache reference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7 ns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9594"/>
                    </a:solidFill>
                  </a:tcPr>
                </a:tc>
              </a:tr>
              <a:tr h="4047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Calibri"/>
                          <a:ea typeface="Calibri"/>
                          <a:cs typeface="Times New Roman"/>
                        </a:rPr>
                        <a:t>Mutex</a:t>
                      </a: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 lock/unlock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25 ns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47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Main memory reference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100 ns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5B3D7"/>
                    </a:solidFill>
                  </a:tcPr>
                </a:tc>
              </a:tr>
              <a:tr h="4047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Compress 1K w/cheap compression algorithm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3,000 ns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47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Send 2K bytes over 1 Gbps network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20,000 ns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47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Read 1 MB sequentially from memory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250,000 ns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47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Round trip within same datacenter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500,000 ns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47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Disk seek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24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10,000,000 ns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2423"/>
                    </a:solidFill>
                  </a:tcPr>
                </a:tc>
              </a:tr>
              <a:tr h="4047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Read 1 MB sequentially from disk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24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20,000,000 ns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2423"/>
                    </a:solidFill>
                  </a:tcPr>
                </a:tc>
              </a:tr>
              <a:tr h="4047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Send packet CA-&gt;Netherlands-&gt;CA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150,000,000 ns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80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18</a:t>
            </a:fld>
            <a:endParaRPr lang="en-US">
              <a:solidFill>
                <a:srgbClr val="D6ECFF"/>
              </a:solidFill>
            </a:endParaRPr>
          </a:p>
        </p:txBody>
      </p:sp>
      <p:pic>
        <p:nvPicPr>
          <p:cNvPr id="3" name="Picture 2" descr="Hadoop_server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58696"/>
            <a:ext cx="9144000" cy="39406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5791200"/>
            <a:ext cx="48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i="1" dirty="0">
                <a:solidFill>
                  <a:srgbClr val="0033CC"/>
                </a:solidFill>
              </a:rPr>
              <a:t>http://thecloudtutorial.com/hadoop-tutorial.html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9400" y="5486400"/>
            <a:ext cx="387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</a:rPr>
              <a:t>Servers running </a:t>
            </a:r>
            <a:r>
              <a:rPr lang="en-US" dirty="0" err="1">
                <a:solidFill>
                  <a:prstClr val="white"/>
                </a:solidFill>
              </a:rPr>
              <a:t>Hadoop</a:t>
            </a:r>
            <a:r>
              <a:rPr lang="en-US" dirty="0">
                <a:solidFill>
                  <a:prstClr val="white"/>
                </a:solidFill>
              </a:rPr>
              <a:t> at Yahoo.com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304800"/>
            <a:ext cx="8763000" cy="56356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3600" spc="-100" dirty="0">
                <a:solidFill>
                  <a:srgbClr val="D6ECFF">
                    <a:satMod val="200000"/>
                  </a:srgb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Programming on a Computer Cluster   </a:t>
            </a:r>
          </a:p>
        </p:txBody>
      </p:sp>
    </p:spTree>
    <p:extLst>
      <p:ext uri="{BB962C8B-B14F-4D97-AF65-F5344CB8AC3E}">
        <p14:creationId xmlns:p14="http://schemas.microsoft.com/office/powerpoint/2010/main" val="37231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19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147963" y="990600"/>
            <a:ext cx="5105400" cy="91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4000" dirty="0" smtClean="0">
                <a:solidFill>
                  <a:srgbClr val="D6ECFF">
                    <a:lumMod val="90000"/>
                  </a:srgbClr>
                </a:solidFill>
                <a:latin typeface="Consolas"/>
              </a:rPr>
              <a:t>Parallel Thinking</a:t>
            </a:r>
          </a:p>
        </p:txBody>
      </p:sp>
    </p:spTree>
    <p:extLst>
      <p:ext uri="{BB962C8B-B14F-4D97-AF65-F5344CB8AC3E}">
        <p14:creationId xmlns:p14="http://schemas.microsoft.com/office/powerpoint/2010/main" val="261106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1"/>
          <p:cNvSpPr>
            <a:spLocks noChangeArrowheads="1"/>
          </p:cNvSpPr>
          <p:nvPr/>
        </p:nvSpPr>
        <p:spPr bwMode="auto">
          <a:xfrm>
            <a:off x="228600" y="1554083"/>
            <a:ext cx="8763000" cy="280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A New Book from Morgan Kaufmann Publishers, an imprint of Elsevier, Inc.,</a:t>
            </a:r>
            <a:br>
              <a:rPr lang="en-US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Burlington, MA 01803, USA.  (ISBN: 9780123858801)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ea typeface="SimSun" pitchFamily="2" charset="-122"/>
                <a:cs typeface="Arial" pitchFamily="34" charset="0"/>
              </a:rPr>
              <a:t>Distributed Systems and Cloud Computing:</a:t>
            </a:r>
            <a:r>
              <a:rPr lang="en-US" sz="2600" b="1" dirty="0">
                <a:latin typeface="Arial" pitchFamily="34" charset="0"/>
                <a:ea typeface="SimSun" pitchFamily="2" charset="-122"/>
                <a:cs typeface="Arial" pitchFamily="34" charset="0"/>
              </a:rPr>
              <a:t>  </a:t>
            </a:r>
            <a:r>
              <a:rPr lang="en-US" sz="2400" dirty="0">
                <a:latin typeface="Arial" pitchFamily="34" charset="0"/>
                <a:ea typeface="SimSun" pitchFamily="2" charset="-122"/>
                <a:cs typeface="Arial" pitchFamily="34" charset="0"/>
              </a:rPr>
              <a:t/>
            </a:r>
            <a:br>
              <a:rPr lang="en-US" sz="2400" dirty="0">
                <a:latin typeface="Arial" pitchFamily="34" charset="0"/>
                <a:ea typeface="SimSun" pitchFamily="2" charset="-122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ea typeface="SimSun" pitchFamily="2" charset="-122"/>
                <a:cs typeface="Arial" pitchFamily="34" charset="0"/>
              </a:rPr>
              <a:t>     </a:t>
            </a:r>
            <a:r>
              <a:rPr lang="en-US" sz="2400" dirty="0">
                <a:latin typeface="Arial" pitchFamily="34" charset="0"/>
                <a:ea typeface="SimSun" pitchFamily="2" charset="-122"/>
                <a:cs typeface="Arial" pitchFamily="34" charset="0"/>
              </a:rPr>
              <a:t>From Parallel Processing to the Internet of Things</a:t>
            </a:r>
            <a:endParaRPr lang="en-US" sz="2400" b="1" dirty="0"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itchFamily="34" charset="0"/>
                <a:ea typeface="SimSun" pitchFamily="2" charset="-122"/>
                <a:cs typeface="Arial" pitchFamily="34" charset="0"/>
              </a:rPr>
              <a:t>Kai Hwang,  Geoffrey Fox,  Jack </a:t>
            </a:r>
            <a:r>
              <a:rPr lang="en-US" sz="2000" b="1" dirty="0" err="1">
                <a:latin typeface="Arial" pitchFamily="34" charset="0"/>
                <a:ea typeface="SimSun" pitchFamily="2" charset="-122"/>
                <a:cs typeface="Arial" pitchFamily="34" charset="0"/>
              </a:rPr>
              <a:t>Dongarra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31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20</a:t>
            </a:fld>
            <a:endParaRPr lang="en-US">
              <a:solidFill>
                <a:srgbClr val="D6ECFF"/>
              </a:solidFill>
            </a:endParaRPr>
          </a:p>
        </p:txBody>
      </p:sp>
      <p:pic>
        <p:nvPicPr>
          <p:cNvPr id="3" name="Picture 2" descr="SIMD_Syste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460" y="853440"/>
            <a:ext cx="5593080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9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21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38400" y="609600"/>
            <a:ext cx="4114800" cy="63976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3600" spc="-100" dirty="0" smtClean="0">
                <a:solidFill>
                  <a:srgbClr val="D6ECFF">
                    <a:satMod val="200000"/>
                  </a:srgbClr>
                </a:solidFill>
                <a:latin typeface="Consolas"/>
              </a:rPr>
              <a:t>SPMD Software</a:t>
            </a:r>
            <a:endParaRPr lang="en-US" sz="3600" spc="-100" dirty="0">
              <a:solidFill>
                <a:srgbClr val="D6ECFF">
                  <a:satMod val="200000"/>
                </a:srgbClr>
              </a:solidFill>
              <a:latin typeface="Consola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905000"/>
            <a:ext cx="807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 defTabSz="914400">
              <a:buFont typeface="Wingdings" pitchFamily="2" charset="2"/>
              <a:buChar char="v"/>
            </a:pPr>
            <a:r>
              <a:rPr lang="en-US" i="1" dirty="0" smtClean="0">
                <a:solidFill>
                  <a:srgbClr val="FFC000"/>
                </a:solidFill>
              </a:rPr>
              <a:t>Single Program Multiple Data (SPMD): </a:t>
            </a:r>
          </a:p>
          <a:p>
            <a:pPr marL="227013" indent="-227013" defTabSz="914400"/>
            <a:r>
              <a:rPr lang="en-US" i="1" dirty="0" smtClean="0">
                <a:solidFill>
                  <a:prstClr val="white"/>
                </a:solidFill>
              </a:rPr>
              <a:t>	a coarse-grained </a:t>
            </a:r>
            <a:r>
              <a:rPr lang="en-US" dirty="0" smtClean="0">
                <a:solidFill>
                  <a:prstClr val="white"/>
                </a:solidFill>
              </a:rPr>
              <a:t>SIMD approach to programming for MIMD systems.</a:t>
            </a:r>
          </a:p>
          <a:p>
            <a:pPr marL="227013" indent="-227013" defTabSz="914400">
              <a:buFont typeface="Wingdings" pitchFamily="2" charset="2"/>
              <a:buChar char="v"/>
            </a:pPr>
            <a:endParaRPr lang="en-US" i="1" dirty="0" smtClean="0">
              <a:solidFill>
                <a:srgbClr val="FFC000"/>
              </a:solidFill>
            </a:endParaRPr>
          </a:p>
          <a:p>
            <a:pPr marL="227013" indent="-227013" defTabSz="914400">
              <a:buFont typeface="Wingdings" pitchFamily="2" charset="2"/>
              <a:buChar char="v"/>
            </a:pPr>
            <a:r>
              <a:rPr lang="en-US" i="1" dirty="0" smtClean="0">
                <a:solidFill>
                  <a:srgbClr val="FFC000"/>
                </a:solidFill>
              </a:rPr>
              <a:t>Data parallel software: </a:t>
            </a:r>
          </a:p>
          <a:p>
            <a:pPr marL="227013" indent="-227013" defTabSz="914400"/>
            <a:r>
              <a:rPr lang="en-US" i="1" dirty="0" smtClean="0">
                <a:solidFill>
                  <a:prstClr val="white"/>
                </a:solidFill>
              </a:rPr>
              <a:t>     do the same thing to all elements </a:t>
            </a:r>
            <a:r>
              <a:rPr lang="en-US" dirty="0" smtClean="0">
                <a:solidFill>
                  <a:prstClr val="white"/>
                </a:solidFill>
              </a:rPr>
              <a:t>of a structure (e.g., many matrix algorithms). Easiest to write and understand.</a:t>
            </a:r>
          </a:p>
          <a:p>
            <a:pPr marL="227013" indent="-227013" defTabSz="914400">
              <a:buFont typeface="Wingdings" pitchFamily="2" charset="2"/>
              <a:buChar char="v"/>
            </a:pPr>
            <a:endParaRPr lang="en-US" dirty="0" smtClean="0">
              <a:solidFill>
                <a:srgbClr val="FFC000"/>
              </a:solidFill>
            </a:endParaRPr>
          </a:p>
          <a:p>
            <a:pPr marL="227013" indent="-227013" defTabSz="914400">
              <a:buFont typeface="Wingdings" pitchFamily="2" charset="2"/>
              <a:buChar char="v"/>
            </a:pPr>
            <a:r>
              <a:rPr lang="en-US" dirty="0" smtClean="0">
                <a:solidFill>
                  <a:prstClr val="white"/>
                </a:solidFill>
              </a:rPr>
              <a:t>Unfortunately, difficult to apply to complex problems (as were the SIMD machines;  Mapreduce).</a:t>
            </a:r>
          </a:p>
          <a:p>
            <a:pPr marL="227013" indent="-227013" defTabSz="914400"/>
            <a:endParaRPr lang="en-US" dirty="0" smtClean="0">
              <a:solidFill>
                <a:prstClr val="white"/>
              </a:solidFill>
            </a:endParaRPr>
          </a:p>
          <a:p>
            <a:pPr marL="227013" indent="-227013" defTabSz="914400">
              <a:buFont typeface="Wingdings" pitchFamily="2" charset="2"/>
              <a:buChar char="v"/>
            </a:pPr>
            <a:r>
              <a:rPr lang="en-US" dirty="0" smtClean="0">
                <a:solidFill>
                  <a:srgbClr val="EA157A"/>
                </a:solidFill>
              </a:rPr>
              <a:t>What applications are suitable for SPMD?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6800" y="4648200"/>
            <a:ext cx="177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EA157A"/>
                </a:solidFill>
              </a:rPr>
              <a:t>(e.g. </a:t>
            </a:r>
            <a:r>
              <a:rPr lang="en-US" dirty="0" err="1">
                <a:solidFill>
                  <a:srgbClr val="EA157A"/>
                </a:solidFill>
              </a:rPr>
              <a:t>Wordcount</a:t>
            </a:r>
            <a:r>
              <a:rPr lang="en-US" dirty="0" smtClean="0">
                <a:solidFill>
                  <a:srgbClr val="EA157A"/>
                </a:solidFill>
              </a:rPr>
              <a:t>)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1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22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38400" y="609600"/>
            <a:ext cx="4114800" cy="63976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3600" spc="-100" dirty="0" smtClean="0">
                <a:solidFill>
                  <a:srgbClr val="D6ECFF">
                    <a:satMod val="200000"/>
                  </a:srgbClr>
                </a:solidFill>
                <a:latin typeface="Consolas"/>
              </a:rPr>
              <a:t>MPMD Software</a:t>
            </a:r>
            <a:endParaRPr lang="en-US" sz="3600" spc="-100" dirty="0">
              <a:solidFill>
                <a:srgbClr val="D6ECFF">
                  <a:satMod val="200000"/>
                </a:srgbClr>
              </a:solidFill>
              <a:latin typeface="Consola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905000"/>
            <a:ext cx="807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 defTabSz="914400">
              <a:buFont typeface="Wingdings" pitchFamily="2" charset="2"/>
              <a:buChar char="v"/>
            </a:pPr>
            <a:r>
              <a:rPr lang="en-US" i="1" dirty="0" smtClean="0">
                <a:solidFill>
                  <a:srgbClr val="FFC000"/>
                </a:solidFill>
              </a:rPr>
              <a:t>Multiple Program Multiple Data (SPMD): </a:t>
            </a:r>
          </a:p>
          <a:p>
            <a:pPr marL="227013" indent="-227013" defTabSz="914400"/>
            <a:r>
              <a:rPr lang="en-US" i="1" dirty="0" smtClean="0">
                <a:solidFill>
                  <a:prstClr val="white"/>
                </a:solidFill>
              </a:rPr>
              <a:t>	a coarse-grained M</a:t>
            </a:r>
            <a:r>
              <a:rPr lang="en-US" dirty="0" smtClean="0">
                <a:solidFill>
                  <a:prstClr val="white"/>
                </a:solidFill>
              </a:rPr>
              <a:t>IMD approach to programming</a:t>
            </a:r>
          </a:p>
          <a:p>
            <a:pPr marL="227013" indent="-227013" defTabSz="914400">
              <a:buFont typeface="Wingdings" pitchFamily="2" charset="2"/>
              <a:buChar char="v"/>
            </a:pPr>
            <a:endParaRPr lang="en-US" i="1" dirty="0" smtClean="0">
              <a:solidFill>
                <a:srgbClr val="FFC000"/>
              </a:solidFill>
            </a:endParaRPr>
          </a:p>
          <a:p>
            <a:pPr marL="227013" indent="-227013" defTabSz="914400">
              <a:buFont typeface="Wingdings" pitchFamily="2" charset="2"/>
              <a:buChar char="v"/>
            </a:pPr>
            <a:r>
              <a:rPr lang="en-US" i="1" dirty="0" smtClean="0">
                <a:solidFill>
                  <a:srgbClr val="FFC000"/>
                </a:solidFill>
              </a:rPr>
              <a:t>Data parallel software: </a:t>
            </a:r>
          </a:p>
          <a:p>
            <a:pPr marL="227013" indent="-227013" defTabSz="914400"/>
            <a:r>
              <a:rPr lang="en-US" i="1" dirty="0" smtClean="0">
                <a:solidFill>
                  <a:prstClr val="white"/>
                </a:solidFill>
              </a:rPr>
              <a:t>     do the same thing to all elements </a:t>
            </a:r>
            <a:r>
              <a:rPr lang="en-US" dirty="0" smtClean="0">
                <a:solidFill>
                  <a:prstClr val="white"/>
                </a:solidFill>
              </a:rPr>
              <a:t>of a structure (e.g., many matrix algorithms). Easiest to write and understand.</a:t>
            </a:r>
          </a:p>
          <a:p>
            <a:pPr marL="227013" indent="-227013" defTabSz="914400">
              <a:buFont typeface="Wingdings" pitchFamily="2" charset="2"/>
              <a:buChar char="v"/>
            </a:pPr>
            <a:endParaRPr lang="en-US" dirty="0" smtClean="0">
              <a:solidFill>
                <a:srgbClr val="FFC000"/>
              </a:solidFill>
            </a:endParaRPr>
          </a:p>
          <a:p>
            <a:pPr marL="227013" indent="-227013" defTabSz="914400">
              <a:buFont typeface="Wingdings" pitchFamily="2" charset="2"/>
              <a:buChar char="v"/>
            </a:pPr>
            <a:r>
              <a:rPr lang="en-US" dirty="0" smtClean="0">
                <a:solidFill>
                  <a:prstClr val="white"/>
                </a:solidFill>
              </a:rPr>
              <a:t>It applies to complex problems (e.g.  MPI, distributed system).</a:t>
            </a:r>
          </a:p>
          <a:p>
            <a:pPr marL="227013" indent="-227013" defTabSz="914400"/>
            <a:endParaRPr lang="en-US" dirty="0" smtClean="0">
              <a:solidFill>
                <a:prstClr val="white"/>
              </a:solidFill>
            </a:endParaRPr>
          </a:p>
          <a:p>
            <a:pPr marL="227013" indent="-227013" defTabSz="914400">
              <a:buFont typeface="Wingdings" pitchFamily="2" charset="2"/>
              <a:buChar char="v"/>
            </a:pPr>
            <a:r>
              <a:rPr lang="en-US" dirty="0" smtClean="0">
                <a:solidFill>
                  <a:srgbClr val="EA157A"/>
                </a:solidFill>
              </a:rPr>
              <a:t>What applications are suitable for MPMD? </a:t>
            </a:r>
            <a:endParaRPr lang="en-US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7853" y="4355068"/>
            <a:ext cx="1634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EA157A"/>
                </a:solidFill>
              </a:rPr>
              <a:t>(e.g. </a:t>
            </a:r>
            <a:r>
              <a:rPr lang="en-US" dirty="0" err="1">
                <a:solidFill>
                  <a:srgbClr val="EA157A"/>
                </a:solidFill>
              </a:rPr>
              <a:t>wikipedia</a:t>
            </a:r>
            <a:r>
              <a:rPr lang="en-US" dirty="0" smtClean="0">
                <a:solidFill>
                  <a:srgbClr val="EA157A"/>
                </a:solidFill>
              </a:rPr>
              <a:t>)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5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99606-967B-419A-9AEC-8752E61A74DA}" type="slidenum">
              <a:rPr lang="en-US" smtClean="0">
                <a:solidFill>
                  <a:srgbClr val="D6ECFF"/>
                </a:solidFill>
              </a:rPr>
              <a:pPr/>
              <a:t>23</a:t>
            </a:fld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4000" spc="-100" dirty="0">
                <a:solidFill>
                  <a:srgbClr val="D6ECFF">
                    <a:satMod val="200000"/>
                  </a:srgbClr>
                </a:solidFill>
                <a:latin typeface="Consolas"/>
              </a:rPr>
              <a:t>Programming Models and Tools</a:t>
            </a: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457200" y="6813550"/>
            <a:ext cx="213360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rchitecture_sta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219200"/>
            <a:ext cx="8534400" cy="51054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614862"/>
            <a:ext cx="8077200" cy="56356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2800" spc="-100" dirty="0">
                <a:solidFill>
                  <a:srgbClr val="FEB80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MapReduce in H</a:t>
            </a:r>
            <a:r>
              <a:rPr lang="fi-FI" sz="2800" dirty="0">
                <a:solidFill>
                  <a:srgbClr val="FEB80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eterogeneous Environment</a:t>
            </a:r>
            <a:r>
              <a:rPr lang="fi-FI" sz="2800" dirty="0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spc="-100" dirty="0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91453" y="6474996"/>
            <a:ext cx="1266693" cy="338554"/>
          </a:xfrm>
          <a:prstGeom prst="rect">
            <a:avLst/>
          </a:prstGeom>
          <a:solidFill>
            <a:srgbClr val="DEE7F8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sz="1600" b="1" i="1" dirty="0">
                <a:solidFill>
                  <a:prstClr val="black"/>
                </a:solidFill>
              </a:rPr>
              <a:t>MICROSOFT</a:t>
            </a:r>
          </a:p>
        </p:txBody>
      </p:sp>
      <p:sp>
        <p:nvSpPr>
          <p:cNvPr id="11" name="Oval 10"/>
          <p:cNvSpPr/>
          <p:nvPr/>
        </p:nvSpPr>
        <p:spPr>
          <a:xfrm>
            <a:off x="3733800" y="3505200"/>
            <a:ext cx="1676400" cy="76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38800" y="3505200"/>
            <a:ext cx="1371600" cy="76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129130" y="3581400"/>
            <a:ext cx="1524000" cy="6477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3657600"/>
            <a:ext cx="1600200" cy="609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0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Next Generation Sequencing Pipeline on Cloud 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99606-967B-419A-9AEC-8752E61A7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493520" y="2849674"/>
            <a:ext cx="182880" cy="1588"/>
          </a:xfrm>
          <a:prstGeom prst="straightConnector1">
            <a:avLst/>
          </a:prstGeom>
          <a:ln w="69850">
            <a:headEnd type="none"/>
            <a:tailEnd type="triangl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455108" y="2883932"/>
            <a:ext cx="146304" cy="1"/>
          </a:xfrm>
          <a:prstGeom prst="straightConnector1">
            <a:avLst/>
          </a:prstGeom>
          <a:ln w="63500">
            <a:tailEnd type="triangl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" name="Group 10"/>
          <p:cNvGrpSpPr/>
          <p:nvPr/>
        </p:nvGrpSpPr>
        <p:grpSpPr>
          <a:xfrm>
            <a:off x="1684158" y="2411603"/>
            <a:ext cx="760790" cy="876143"/>
            <a:chOff x="1614216" y="1569720"/>
            <a:chExt cx="598086" cy="545592"/>
          </a:xfrm>
        </p:grpSpPr>
        <p:sp>
          <p:nvSpPr>
            <p:cNvPr id="12" name="Oval 11"/>
            <p:cNvSpPr/>
            <p:nvPr/>
          </p:nvSpPr>
          <p:spPr>
            <a:xfrm>
              <a:off x="1614216" y="1569720"/>
              <a:ext cx="598086" cy="545592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TextBox 166"/>
            <p:cNvSpPr txBox="1"/>
            <p:nvPr/>
          </p:nvSpPr>
          <p:spPr>
            <a:xfrm>
              <a:off x="1713497" y="1736460"/>
              <a:ext cx="433754" cy="158119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defTabSz="914400"/>
              <a:r>
                <a:rPr lang="en-US" sz="1050" dirty="0" smtClean="0">
                  <a:solidFill>
                    <a:prstClr val="black"/>
                  </a:solidFill>
                </a:rPr>
                <a:t>Blast </a:t>
              </a:r>
            </a:p>
          </p:txBody>
        </p:sp>
      </p:grpSp>
      <p:grpSp>
        <p:nvGrpSpPr>
          <p:cNvPr id="8" name="Group 13"/>
          <p:cNvGrpSpPr/>
          <p:nvPr/>
        </p:nvGrpSpPr>
        <p:grpSpPr>
          <a:xfrm>
            <a:off x="3512462" y="2381008"/>
            <a:ext cx="982962" cy="876143"/>
            <a:chOff x="4222602" y="2819400"/>
            <a:chExt cx="772744" cy="545592"/>
          </a:xfrm>
        </p:grpSpPr>
        <p:sp>
          <p:nvSpPr>
            <p:cNvPr id="15" name="Oval 14"/>
            <p:cNvSpPr/>
            <p:nvPr/>
          </p:nvSpPr>
          <p:spPr>
            <a:xfrm>
              <a:off x="4296213" y="2819400"/>
              <a:ext cx="693746" cy="545592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6" name="TextBox 164"/>
            <p:cNvSpPr txBox="1"/>
            <p:nvPr/>
          </p:nvSpPr>
          <p:spPr>
            <a:xfrm>
              <a:off x="4222602" y="2907268"/>
              <a:ext cx="772744" cy="359360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defTabSz="914400"/>
              <a:r>
                <a:rPr lang="en-US" sz="1050" dirty="0" err="1" smtClean="0">
                  <a:solidFill>
                    <a:prstClr val="black"/>
                  </a:solidFill>
                </a:rPr>
                <a:t>Pairwise</a:t>
              </a:r>
              <a:endParaRPr lang="en-US" sz="1050" dirty="0" smtClean="0">
                <a:solidFill>
                  <a:prstClr val="black"/>
                </a:solidFill>
              </a:endParaRPr>
            </a:p>
            <a:p>
              <a:pPr algn="ctr" defTabSz="914400"/>
              <a:r>
                <a:rPr lang="en-US" sz="1050" dirty="0" smtClean="0">
                  <a:solidFill>
                    <a:prstClr val="black"/>
                  </a:solidFill>
                </a:rPr>
                <a:t>Distance </a:t>
              </a:r>
            </a:p>
            <a:p>
              <a:pPr algn="ctr" defTabSz="914400"/>
              <a:r>
                <a:rPr lang="en-US" sz="1050" dirty="0" smtClean="0">
                  <a:solidFill>
                    <a:prstClr val="black"/>
                  </a:solidFill>
                </a:rPr>
                <a:t>  Calculation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4717311" y="2237902"/>
            <a:ext cx="1320968" cy="1346008"/>
            <a:chOff x="5076182" y="2819400"/>
            <a:chExt cx="695529" cy="533400"/>
          </a:xfrm>
        </p:grpSpPr>
        <p:grpSp>
          <p:nvGrpSpPr>
            <p:cNvPr id="14" name="Group 27"/>
            <p:cNvGrpSpPr/>
            <p:nvPr/>
          </p:nvGrpSpPr>
          <p:grpSpPr>
            <a:xfrm>
              <a:off x="5076182" y="2819400"/>
              <a:ext cx="695529" cy="533400"/>
              <a:chOff x="1135433" y="2057400"/>
              <a:chExt cx="540967" cy="381000"/>
            </a:xfrm>
          </p:grpSpPr>
          <p:sp>
            <p:nvSpPr>
              <p:cNvPr id="23" name="Flowchart: Multidocument 22"/>
              <p:cNvSpPr/>
              <p:nvPr/>
            </p:nvSpPr>
            <p:spPr>
              <a:xfrm>
                <a:off x="1135433" y="2057400"/>
                <a:ext cx="533400" cy="381000"/>
              </a:xfrm>
              <a:prstGeom prst="flowChartMultidocumen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TextBox 6"/>
              <p:cNvSpPr txBox="1"/>
              <p:nvPr/>
            </p:nvSpPr>
            <p:spPr>
              <a:xfrm>
                <a:off x="1143000" y="2133600"/>
                <a:ext cx="533400" cy="7405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defTabSz="914400"/>
                <a:endParaRPr lang="en-US" sz="11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2" name="TextBox 158"/>
            <p:cNvSpPr txBox="1"/>
            <p:nvPr/>
          </p:nvSpPr>
          <p:spPr>
            <a:xfrm>
              <a:off x="5104882" y="2919378"/>
              <a:ext cx="605946" cy="289670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l" defTabSz="914400"/>
              <a:r>
                <a:rPr lang="en-US" sz="1050" dirty="0" smtClean="0">
                  <a:solidFill>
                    <a:srgbClr val="009900"/>
                  </a:solidFill>
                </a:rPr>
                <a:t>Dissimilarity</a:t>
              </a:r>
            </a:p>
            <a:p>
              <a:pPr algn="l" defTabSz="914400"/>
              <a:r>
                <a:rPr lang="en-US" sz="1050" dirty="0" smtClean="0">
                  <a:solidFill>
                    <a:srgbClr val="009900"/>
                  </a:solidFill>
                </a:rPr>
                <a:t>Matrix</a:t>
              </a:r>
              <a:br>
                <a:rPr lang="en-US" sz="1050" dirty="0" smtClean="0">
                  <a:solidFill>
                    <a:srgbClr val="009900"/>
                  </a:solidFill>
                </a:rPr>
              </a:br>
              <a:endParaRPr lang="en-US" sz="1050" dirty="0" smtClean="0">
                <a:solidFill>
                  <a:srgbClr val="009900"/>
                </a:solidFill>
              </a:endParaRPr>
            </a:p>
            <a:p>
              <a:pPr algn="l" defTabSz="914400"/>
              <a:r>
                <a:rPr lang="en-US" sz="1000" dirty="0" smtClean="0">
                  <a:solidFill>
                    <a:srgbClr val="009900"/>
                  </a:solidFill>
                </a:rPr>
                <a:t>N(N-1)/2 values</a:t>
              </a:r>
            </a:p>
          </p:txBody>
        </p:sp>
      </p:grpSp>
      <p:grpSp>
        <p:nvGrpSpPr>
          <p:cNvPr id="17" name="Group 14"/>
          <p:cNvGrpSpPr/>
          <p:nvPr/>
        </p:nvGrpSpPr>
        <p:grpSpPr>
          <a:xfrm>
            <a:off x="152400" y="2189042"/>
            <a:ext cx="1335698" cy="1321264"/>
            <a:chOff x="1473124" y="2753860"/>
            <a:chExt cx="1036196" cy="827540"/>
          </a:xfrm>
        </p:grpSpPr>
        <p:sp>
          <p:nvSpPr>
            <p:cNvPr id="27" name="Flowchart: Multidocument 26"/>
            <p:cNvSpPr/>
            <p:nvPr/>
          </p:nvSpPr>
          <p:spPr>
            <a:xfrm>
              <a:off x="1473124" y="2753860"/>
              <a:ext cx="1036196" cy="827540"/>
            </a:xfrm>
            <a:prstGeom prst="flowChartMultidocumen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8" name="TextBox 6"/>
            <p:cNvSpPr txBox="1"/>
            <p:nvPr/>
          </p:nvSpPr>
          <p:spPr>
            <a:xfrm>
              <a:off x="1532238" y="3018244"/>
              <a:ext cx="827593" cy="260237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l" defTabSz="914400"/>
              <a:r>
                <a:rPr lang="en-US" sz="1050" dirty="0" smtClean="0">
                  <a:solidFill>
                    <a:srgbClr val="009900"/>
                  </a:solidFill>
                </a:rPr>
                <a:t>FASTA File</a:t>
              </a:r>
              <a:br>
                <a:rPr lang="en-US" sz="1050" dirty="0" smtClean="0">
                  <a:solidFill>
                    <a:srgbClr val="009900"/>
                  </a:solidFill>
                </a:rPr>
              </a:br>
              <a:r>
                <a:rPr lang="en-US" sz="1050" dirty="0" smtClean="0">
                  <a:solidFill>
                    <a:srgbClr val="009900"/>
                  </a:solidFill>
                </a:rPr>
                <a:t>N Sequences</a:t>
              </a:r>
            </a:p>
          </p:txBody>
        </p:sp>
      </p:grpSp>
      <p:grpSp>
        <p:nvGrpSpPr>
          <p:cNvPr id="20" name="Group 15"/>
          <p:cNvGrpSpPr/>
          <p:nvPr/>
        </p:nvGrpSpPr>
        <p:grpSpPr>
          <a:xfrm>
            <a:off x="2582743" y="2274332"/>
            <a:ext cx="872366" cy="1071832"/>
            <a:chOff x="3465576" y="2787072"/>
            <a:chExt cx="685800" cy="667452"/>
          </a:xfrm>
        </p:grpSpPr>
        <p:sp>
          <p:nvSpPr>
            <p:cNvPr id="30" name="Flowchart: Multidocument 29"/>
            <p:cNvSpPr/>
            <p:nvPr/>
          </p:nvSpPr>
          <p:spPr>
            <a:xfrm>
              <a:off x="3465576" y="2787072"/>
              <a:ext cx="685800" cy="667452"/>
            </a:xfrm>
            <a:prstGeom prst="flowChartMultidocumen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31" name="TextBox 6"/>
            <p:cNvSpPr txBox="1"/>
            <p:nvPr/>
          </p:nvSpPr>
          <p:spPr>
            <a:xfrm>
              <a:off x="3465576" y="2956560"/>
              <a:ext cx="685800" cy="15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914400"/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32" name="TextBox 154"/>
            <p:cNvSpPr txBox="1"/>
            <p:nvPr/>
          </p:nvSpPr>
          <p:spPr>
            <a:xfrm>
              <a:off x="3475673" y="2976877"/>
              <a:ext cx="643553" cy="258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defTabSz="914400"/>
              <a:r>
                <a:rPr lang="en-US" sz="1050" dirty="0" smtClean="0">
                  <a:solidFill>
                    <a:srgbClr val="009900"/>
                  </a:solidFill>
                </a:rPr>
                <a:t>block</a:t>
              </a:r>
            </a:p>
            <a:p>
              <a:pPr algn="ctr" defTabSz="914400"/>
              <a:r>
                <a:rPr lang="en-US" sz="1050" dirty="0" smtClean="0">
                  <a:solidFill>
                    <a:srgbClr val="009900"/>
                  </a:solidFill>
                </a:rPr>
                <a:t>Pairings</a:t>
              </a:r>
              <a:endParaRPr lang="en-US" sz="1050" dirty="0">
                <a:solidFill>
                  <a:srgbClr val="009900"/>
                </a:solidFill>
              </a:endParaRP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>
            <a:off x="2444948" y="2849674"/>
            <a:ext cx="145852" cy="7403"/>
          </a:xfrm>
          <a:prstGeom prst="straightConnector1">
            <a:avLst/>
          </a:prstGeom>
          <a:ln w="63500">
            <a:headEnd type="none"/>
            <a:tailEnd type="triangl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4495800" y="2887068"/>
            <a:ext cx="228600" cy="8532"/>
          </a:xfrm>
          <a:prstGeom prst="straightConnector1">
            <a:avLst/>
          </a:prstGeom>
          <a:ln w="63500">
            <a:tailEnd type="triangl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352800" y="1447800"/>
            <a:ext cx="132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srgbClr val="009900"/>
                </a:solidFill>
              </a:rPr>
              <a:t>MapReduce</a:t>
            </a:r>
          </a:p>
        </p:txBody>
      </p:sp>
      <p:sp>
        <p:nvSpPr>
          <p:cNvPr id="45" name="Right Brace 44"/>
          <p:cNvSpPr/>
          <p:nvPr/>
        </p:nvSpPr>
        <p:spPr>
          <a:xfrm rot="16200000">
            <a:off x="3771900" y="-991021"/>
            <a:ext cx="304800" cy="601980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905000" y="3429000"/>
            <a:ext cx="304800" cy="3048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3886200" y="3429000"/>
            <a:ext cx="304800" cy="3048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51" name="Oval 50"/>
          <p:cNvSpPr/>
          <p:nvPr/>
        </p:nvSpPr>
        <p:spPr>
          <a:xfrm>
            <a:off x="6705600" y="3429000"/>
            <a:ext cx="304800" cy="3048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grpSp>
        <p:nvGrpSpPr>
          <p:cNvPr id="21" name="Group 53"/>
          <p:cNvGrpSpPr/>
          <p:nvPr/>
        </p:nvGrpSpPr>
        <p:grpSpPr>
          <a:xfrm>
            <a:off x="6370320" y="2362200"/>
            <a:ext cx="909569" cy="876143"/>
            <a:chOff x="4274910" y="2819400"/>
            <a:chExt cx="715049" cy="545592"/>
          </a:xfrm>
        </p:grpSpPr>
        <p:sp>
          <p:nvSpPr>
            <p:cNvPr id="55" name="Oval 54"/>
            <p:cNvSpPr/>
            <p:nvPr/>
          </p:nvSpPr>
          <p:spPr>
            <a:xfrm>
              <a:off x="4296213" y="2819400"/>
              <a:ext cx="693746" cy="545592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6" name="TextBox 164"/>
            <p:cNvSpPr txBox="1"/>
            <p:nvPr/>
          </p:nvSpPr>
          <p:spPr>
            <a:xfrm>
              <a:off x="4274910" y="3009205"/>
              <a:ext cx="668151" cy="158119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defTabSz="914400"/>
              <a:r>
                <a:rPr lang="en-US" sz="1050" dirty="0" smtClean="0">
                  <a:solidFill>
                    <a:prstClr val="black"/>
                  </a:solidFill>
                </a:rPr>
                <a:t>Clustering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>
            <a:off x="6038278" y="2878177"/>
            <a:ext cx="362522" cy="17423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6" name="Group 57"/>
          <p:cNvGrpSpPr/>
          <p:nvPr/>
        </p:nvGrpSpPr>
        <p:grpSpPr>
          <a:xfrm>
            <a:off x="7620000" y="2362200"/>
            <a:ext cx="965331" cy="954457"/>
            <a:chOff x="8173853" y="2680593"/>
            <a:chExt cx="758883" cy="594360"/>
          </a:xfrm>
        </p:grpSpPr>
        <p:sp>
          <p:nvSpPr>
            <p:cNvPr id="59" name="Oval 58"/>
            <p:cNvSpPr/>
            <p:nvPr/>
          </p:nvSpPr>
          <p:spPr>
            <a:xfrm>
              <a:off x="8193827" y="2680593"/>
              <a:ext cx="738909" cy="59436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0" name="TextBox 167"/>
            <p:cNvSpPr txBox="1"/>
            <p:nvPr/>
          </p:nvSpPr>
          <p:spPr>
            <a:xfrm>
              <a:off x="8173853" y="2874963"/>
              <a:ext cx="758883" cy="24915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l" defTabSz="914400"/>
              <a:r>
                <a:rPr lang="en-US" sz="1000" dirty="0" smtClean="0">
                  <a:solidFill>
                    <a:srgbClr val="C0504D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Visualization</a:t>
              </a:r>
            </a:p>
            <a:p>
              <a:pPr algn="l" defTabSz="914400"/>
              <a:r>
                <a:rPr lang="en-US" sz="1000" dirty="0" smtClean="0">
                  <a:solidFill>
                    <a:srgbClr val="C0504D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sz="1000" dirty="0" err="1" smtClean="0">
                  <a:solidFill>
                    <a:srgbClr val="C0504D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Plotviz</a:t>
              </a:r>
              <a:endParaRPr lang="en-US" sz="1000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7315200" y="2894012"/>
            <a:ext cx="329184" cy="1588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8001000" y="3429000"/>
            <a:ext cx="304800" cy="3048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grpSp>
        <p:nvGrpSpPr>
          <p:cNvPr id="29" name="Group 63"/>
          <p:cNvGrpSpPr/>
          <p:nvPr/>
        </p:nvGrpSpPr>
        <p:grpSpPr>
          <a:xfrm>
            <a:off x="6038277" y="2018879"/>
            <a:ext cx="2877123" cy="2324521"/>
            <a:chOff x="6114478" y="4000079"/>
            <a:chExt cx="2877123" cy="2324521"/>
          </a:xfrm>
        </p:grpSpPr>
        <p:cxnSp>
          <p:nvCxnSpPr>
            <p:cNvPr id="7" name="Straight Arrow Connector 228"/>
            <p:cNvCxnSpPr/>
            <p:nvPr/>
          </p:nvCxnSpPr>
          <p:spPr>
            <a:xfrm flipV="1">
              <a:off x="6114478" y="4362240"/>
              <a:ext cx="667322" cy="485468"/>
            </a:xfrm>
            <a:prstGeom prst="bentConnector3">
              <a:avLst>
                <a:gd name="adj1" fmla="val 50000"/>
              </a:avLst>
            </a:prstGeom>
            <a:ln w="31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7"/>
            <p:cNvGrpSpPr/>
            <p:nvPr/>
          </p:nvGrpSpPr>
          <p:grpSpPr>
            <a:xfrm>
              <a:off x="8026270" y="4304875"/>
              <a:ext cx="965331" cy="954457"/>
              <a:chOff x="8173853" y="2680593"/>
              <a:chExt cx="758883" cy="59436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8193827" y="2680593"/>
                <a:ext cx="738909" cy="59436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TextBox 167"/>
              <p:cNvSpPr txBox="1"/>
              <p:nvPr/>
            </p:nvSpPr>
            <p:spPr>
              <a:xfrm>
                <a:off x="8173853" y="2874963"/>
                <a:ext cx="758883" cy="24915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l" defTabSz="914400"/>
                <a:r>
                  <a:rPr lang="en-US" sz="1000" dirty="0" smtClean="0">
                    <a:solidFill>
                      <a:srgbClr val="C0504D">
                        <a:lumMod val="75000"/>
                      </a:srgbClr>
                    </a:solidFill>
                    <a:latin typeface="Arial" pitchFamily="34" charset="0"/>
                    <a:cs typeface="Arial" pitchFamily="34" charset="0"/>
                  </a:rPr>
                  <a:t>Visualization</a:t>
                </a:r>
              </a:p>
              <a:p>
                <a:pPr algn="l" defTabSz="914400"/>
                <a:r>
                  <a:rPr lang="en-US" sz="1000" dirty="0" smtClean="0">
                    <a:solidFill>
                      <a:srgbClr val="C0504D">
                        <a:lumMod val="75000"/>
                      </a:srgbClr>
                    </a:solidFill>
                    <a:latin typeface="Arial" pitchFamily="34" charset="0"/>
                    <a:cs typeface="Arial" pitchFamily="34" charset="0"/>
                  </a:rPr>
                  <a:t>    </a:t>
                </a:r>
                <a:r>
                  <a:rPr lang="en-US" sz="1000" dirty="0" err="1" smtClean="0">
                    <a:solidFill>
                      <a:srgbClr val="C0504D">
                        <a:lumMod val="75000"/>
                      </a:srgbClr>
                    </a:solidFill>
                    <a:latin typeface="Arial" pitchFamily="34" charset="0"/>
                    <a:cs typeface="Arial" pitchFamily="34" charset="0"/>
                  </a:rPr>
                  <a:t>Plotviz</a:t>
                </a:r>
                <a:endParaRPr lang="en-US" sz="1000" dirty="0">
                  <a:solidFill>
                    <a:srgbClr val="C0504D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0" name="Group 16"/>
            <p:cNvGrpSpPr/>
            <p:nvPr/>
          </p:nvGrpSpPr>
          <p:grpSpPr>
            <a:xfrm>
              <a:off x="6806922" y="5181600"/>
              <a:ext cx="660678" cy="685800"/>
              <a:chOff x="4831656" y="1593348"/>
              <a:chExt cx="519384" cy="427062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4831656" y="1593348"/>
                <a:ext cx="519384" cy="427062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TextBox 162"/>
              <p:cNvSpPr txBox="1"/>
              <p:nvPr/>
            </p:nvSpPr>
            <p:spPr>
              <a:xfrm>
                <a:off x="4882121" y="1722120"/>
                <a:ext cx="380827" cy="1581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defTabSz="914400"/>
                <a:r>
                  <a:rPr lang="en-US" sz="1050" dirty="0" smtClean="0">
                    <a:solidFill>
                      <a:srgbClr val="F79646">
                        <a:lumMod val="50000"/>
                      </a:srgbClr>
                    </a:solidFill>
                  </a:rPr>
                  <a:t>MDS</a:t>
                </a:r>
                <a:endParaRPr lang="en-US" sz="1050" dirty="0">
                  <a:solidFill>
                    <a:srgbClr val="F79646">
                      <a:lumMod val="50000"/>
                    </a:srgbClr>
                  </a:solidFill>
                </a:endParaRPr>
              </a:p>
            </p:txBody>
          </p:sp>
        </p:grpSp>
        <p:cxnSp>
          <p:nvCxnSpPr>
            <p:cNvPr id="25" name="Straight Arrow Connector 247"/>
            <p:cNvCxnSpPr/>
            <p:nvPr/>
          </p:nvCxnSpPr>
          <p:spPr>
            <a:xfrm flipV="1">
              <a:off x="7467600" y="4800599"/>
              <a:ext cx="562682" cy="699086"/>
            </a:xfrm>
            <a:prstGeom prst="bentConnector3">
              <a:avLst>
                <a:gd name="adj1" fmla="val 50000"/>
              </a:avLst>
            </a:prstGeom>
            <a:ln w="31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16"/>
            <p:cNvGrpSpPr/>
            <p:nvPr/>
          </p:nvGrpSpPr>
          <p:grpSpPr>
            <a:xfrm>
              <a:off x="6781800" y="4000079"/>
              <a:ext cx="838201" cy="724322"/>
              <a:chOff x="4808472" y="1569721"/>
              <a:chExt cx="658942" cy="45105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4808472" y="1569721"/>
                <a:ext cx="601816" cy="451050"/>
              </a:xfrm>
              <a:prstGeom prst="ellipse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TextBox 151"/>
              <p:cNvSpPr txBox="1"/>
              <p:nvPr/>
            </p:nvSpPr>
            <p:spPr>
              <a:xfrm>
                <a:off x="4808473" y="1664622"/>
                <a:ext cx="658941" cy="2587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r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l" defTabSz="914400"/>
                <a:r>
                  <a:rPr lang="en-US" sz="1050" dirty="0" err="1" smtClean="0">
                    <a:solidFill>
                      <a:srgbClr val="7030A0"/>
                    </a:solidFill>
                  </a:rPr>
                  <a:t>Pairwise</a:t>
                </a:r>
                <a:endParaRPr lang="en-US" sz="1050" dirty="0" smtClean="0">
                  <a:solidFill>
                    <a:srgbClr val="7030A0"/>
                  </a:solidFill>
                </a:endParaRPr>
              </a:p>
              <a:p>
                <a:pPr algn="l" defTabSz="914400"/>
                <a:r>
                  <a:rPr lang="en-US" sz="1050" dirty="0" smtClean="0">
                    <a:solidFill>
                      <a:srgbClr val="7030A0"/>
                    </a:solidFill>
                  </a:rPr>
                  <a:t>clustering</a:t>
                </a:r>
              </a:p>
            </p:txBody>
          </p:sp>
        </p:grpSp>
        <p:cxnSp>
          <p:nvCxnSpPr>
            <p:cNvPr id="36" name="Straight Arrow Connector 263"/>
            <p:cNvCxnSpPr/>
            <p:nvPr/>
          </p:nvCxnSpPr>
          <p:spPr>
            <a:xfrm>
              <a:off x="7543801" y="4368308"/>
              <a:ext cx="453457" cy="441540"/>
            </a:xfrm>
            <a:prstGeom prst="bentConnector3">
              <a:avLst>
                <a:gd name="adj1" fmla="val 44346"/>
              </a:avLst>
            </a:prstGeom>
            <a:ln w="3175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264"/>
            <p:cNvCxnSpPr/>
            <p:nvPr/>
          </p:nvCxnSpPr>
          <p:spPr>
            <a:xfrm>
              <a:off x="6114478" y="4847710"/>
              <a:ext cx="692445" cy="676792"/>
            </a:xfrm>
            <a:prstGeom prst="bentConnector3">
              <a:avLst>
                <a:gd name="adj1" fmla="val 50000"/>
              </a:avLst>
            </a:prstGeom>
            <a:ln w="31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6896610" y="4800600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dirty="0">
                  <a:solidFill>
                    <a:srgbClr val="0033CC"/>
                  </a:solidFill>
                </a:rPr>
                <a:t>MPI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6114478" y="4847709"/>
              <a:ext cx="362522" cy="17423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726680" y="4798076"/>
              <a:ext cx="329184" cy="1588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7010400" y="6019800"/>
              <a:ext cx="304800" cy="3048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>
                  <a:solidFill>
                    <a:prstClr val="white"/>
                  </a:solidFill>
                </a:rPr>
                <a:t>4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8382000" y="5410200"/>
              <a:ext cx="304800" cy="3048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>
                  <a:solidFill>
                    <a:prstClr val="white"/>
                  </a:solidFill>
                </a:rPr>
                <a:t>5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76200" y="4648200"/>
            <a:ext cx="89621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" indent="-114300" defTabSz="914400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Users submit their jobs to the pipeline and the results will be shown in a visualization tool.</a:t>
            </a:r>
          </a:p>
          <a:p>
            <a:pPr marL="114300" indent="-114300" defTabSz="914400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This chart illustrate a hybrid model with </a:t>
            </a:r>
            <a:r>
              <a:rPr lang="en-US" sz="1400" dirty="0" err="1">
                <a:solidFill>
                  <a:prstClr val="black"/>
                </a:solidFill>
              </a:rPr>
              <a:t>MapReduce</a:t>
            </a:r>
            <a:r>
              <a:rPr lang="en-US" sz="1400" dirty="0">
                <a:solidFill>
                  <a:prstClr val="black"/>
                </a:solidFill>
              </a:rPr>
              <a:t> and MPI. Twister will be an unified solution for  the pipeline mode.</a:t>
            </a:r>
          </a:p>
          <a:p>
            <a:pPr marL="114300" indent="-114300" defTabSz="914400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The components are services and so is the whole pipeline.</a:t>
            </a:r>
          </a:p>
          <a:p>
            <a:pPr marL="114300" indent="-114300" defTabSz="914400"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We could research on which stages of pipeline services are suitable for private or commercial Clouds.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3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45" grpId="0" animBg="1"/>
      <p:bldP spid="49" grpId="0" animBg="1"/>
      <p:bldP spid="50" grpId="0" animBg="1"/>
      <p:bldP spid="51" grpId="0" animBg="1"/>
      <p:bldP spid="51" grpId="1" animBg="1"/>
      <p:bldP spid="62" grpId="0" animBg="1"/>
      <p:bldP spid="62" grpId="1" animBg="1"/>
      <p:bldP spid="6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2743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62000"/>
          </a:xfrm>
          <a:noFill/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Motivation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38200" y="685800"/>
            <a:ext cx="1828800" cy="91440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Data Deluge</a:t>
            </a:r>
            <a:endParaRPr lang="en-US" sz="24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48000" y="762000"/>
            <a:ext cx="2133600" cy="762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+mj-lt"/>
                <a:cs typeface="Aharoni" pitchFamily="2" charset="-79"/>
              </a:rPr>
              <a:t>MapReduce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19800" y="762000"/>
            <a:ext cx="2209800" cy="838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+mj-lt"/>
                <a:cs typeface="Aharoni" pitchFamily="2" charset="-79"/>
              </a:rPr>
              <a:t>Classic Parallel Runtimes (MPI)</a:t>
            </a:r>
            <a:endParaRPr lang="en-US" sz="2000" dirty="0">
              <a:latin typeface="+mj-lt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75260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Experiencing in many domains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0" y="1600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Data Centered, </a:t>
            </a:r>
            <a:r>
              <a:rPr lang="en-US" b="1" dirty="0" err="1" smtClean="0">
                <a:solidFill>
                  <a:srgbClr val="002060"/>
                </a:solidFill>
              </a:rPr>
              <a:t>QoS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1600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Efficient and Proven techniques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3" name="Group 35"/>
          <p:cNvGrpSpPr/>
          <p:nvPr/>
        </p:nvGrpSpPr>
        <p:grpSpPr>
          <a:xfrm>
            <a:off x="457200" y="5029200"/>
            <a:ext cx="1524000" cy="1512332"/>
            <a:chOff x="762000" y="1219200"/>
            <a:chExt cx="1524000" cy="1512332"/>
          </a:xfrm>
        </p:grpSpPr>
        <p:sp>
          <p:nvSpPr>
            <p:cNvPr id="19" name="TextBox 18"/>
            <p:cNvSpPr txBox="1"/>
            <p:nvPr/>
          </p:nvSpPr>
          <p:spPr>
            <a:xfrm>
              <a:off x="1066800" y="1219200"/>
              <a:ext cx="684803" cy="3693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Input</a:t>
              </a:r>
              <a:endParaRPr lang="en-US" dirty="0"/>
            </a:p>
          </p:txBody>
        </p:sp>
        <p:grpSp>
          <p:nvGrpSpPr>
            <p:cNvPr id="4" name="Group 33"/>
            <p:cNvGrpSpPr/>
            <p:nvPr/>
          </p:nvGrpSpPr>
          <p:grpSpPr>
            <a:xfrm>
              <a:off x="762000" y="1600200"/>
              <a:ext cx="1524000" cy="1131332"/>
              <a:chOff x="762000" y="1600200"/>
              <a:chExt cx="1524000" cy="1131332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762000" y="1828800"/>
                <a:ext cx="304800" cy="3048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Arrow Connector 21"/>
              <p:cNvCxnSpPr>
                <a:endCxn id="21" idx="0"/>
              </p:cNvCxnSpPr>
              <p:nvPr/>
            </p:nvCxnSpPr>
            <p:spPr>
              <a:xfrm rot="5400000">
                <a:off x="800100" y="1714500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rot="5400000">
                <a:off x="800894" y="2247106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1143000" y="1828800"/>
                <a:ext cx="304800" cy="3048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/>
              <p:cNvCxnSpPr>
                <a:endCxn id="24" idx="0"/>
              </p:cNvCxnSpPr>
              <p:nvPr/>
            </p:nvCxnSpPr>
            <p:spPr>
              <a:xfrm rot="5400000">
                <a:off x="1181100" y="1714500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rot="5400000">
                <a:off x="1181894" y="2247106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grpSp>
            <p:nvGrpSpPr>
              <p:cNvPr id="7" name="Group 27"/>
              <p:cNvGrpSpPr/>
              <p:nvPr/>
            </p:nvGrpSpPr>
            <p:grpSpPr>
              <a:xfrm>
                <a:off x="1981200" y="1600200"/>
                <a:ext cx="304800" cy="761206"/>
                <a:chOff x="1752600" y="1600994"/>
                <a:chExt cx="304800" cy="761206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1752600" y="1828800"/>
                  <a:ext cx="304800" cy="304800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" name="Straight Arrow Connector 32"/>
                <p:cNvCxnSpPr>
                  <a:endCxn id="32" idx="0"/>
                </p:cNvCxnSpPr>
                <p:nvPr/>
              </p:nvCxnSpPr>
              <p:spPr>
                <a:xfrm rot="5400000">
                  <a:off x="1790700" y="1714500"/>
                  <a:ext cx="228600" cy="1588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 rot="5400000">
                  <a:off x="1791494" y="2247106"/>
                  <a:ext cx="228600" cy="1588"/>
                </a:xfrm>
                <a:prstGeom prst="straightConnector1">
                  <a:avLst/>
                </a:prstGeom>
                <a:ln w="12700">
                  <a:tailEnd type="triangle" w="lg" len="me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cxnSp>
          </p:grpSp>
          <p:sp>
            <p:nvSpPr>
              <p:cNvPr id="28" name="TextBox 27"/>
              <p:cNvSpPr txBox="1"/>
              <p:nvPr/>
            </p:nvSpPr>
            <p:spPr>
              <a:xfrm>
                <a:off x="1143000" y="2362200"/>
                <a:ext cx="856325" cy="36933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Output</a:t>
                </a:r>
                <a:endParaRPr lang="en-US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600200" y="1981200"/>
                <a:ext cx="45719" cy="45719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752600" y="1981200"/>
                <a:ext cx="45719" cy="45719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71600" y="1600200"/>
                <a:ext cx="601447" cy="36933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map</a:t>
                </a:r>
                <a:endParaRPr lang="en-US" dirty="0"/>
              </a:p>
            </p:txBody>
          </p:sp>
        </p:grpSp>
      </p:grpSp>
      <p:grpSp>
        <p:nvGrpSpPr>
          <p:cNvPr id="10" name="Group 105"/>
          <p:cNvGrpSpPr/>
          <p:nvPr/>
        </p:nvGrpSpPr>
        <p:grpSpPr>
          <a:xfrm>
            <a:off x="2438400" y="4953000"/>
            <a:ext cx="2053274" cy="1600200"/>
            <a:chOff x="6705600" y="1905000"/>
            <a:chExt cx="2053274" cy="1600200"/>
          </a:xfrm>
        </p:grpSpPr>
        <p:sp>
          <p:nvSpPr>
            <p:cNvPr id="36" name="TextBox 35"/>
            <p:cNvSpPr txBox="1"/>
            <p:nvPr/>
          </p:nvSpPr>
          <p:spPr>
            <a:xfrm>
              <a:off x="7086600" y="1905000"/>
              <a:ext cx="684803" cy="3693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Input</a:t>
              </a:r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6705600" y="2438400"/>
              <a:ext cx="304800" cy="3048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/>
            <p:cNvCxnSpPr>
              <a:endCxn id="37" idx="0"/>
            </p:cNvCxnSpPr>
            <p:nvPr/>
          </p:nvCxnSpPr>
          <p:spPr>
            <a:xfrm rot="5400000">
              <a:off x="6743700" y="2324100"/>
              <a:ext cx="228600" cy="1588"/>
            </a:xfrm>
            <a:prstGeom prst="straightConnector1">
              <a:avLst/>
            </a:prstGeom>
            <a:ln w="12700">
              <a:tailEnd type="triangle" w="lg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Straight Arrow Connector 38"/>
            <p:cNvCxnSpPr>
              <a:stCxn id="37" idx="4"/>
              <a:endCxn id="49" idx="1"/>
            </p:cNvCxnSpPr>
            <p:nvPr/>
          </p:nvCxnSpPr>
          <p:spPr>
            <a:xfrm rot="16200000" flipH="1">
              <a:off x="6858000" y="2743199"/>
              <a:ext cx="273237" cy="273237"/>
            </a:xfrm>
            <a:prstGeom prst="straightConnector1">
              <a:avLst/>
            </a:prstGeom>
            <a:ln w="12700">
              <a:tailEnd type="triangle" w="lg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7086600" y="2438400"/>
              <a:ext cx="304800" cy="3048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>
              <a:endCxn id="40" idx="0"/>
            </p:cNvCxnSpPr>
            <p:nvPr/>
          </p:nvCxnSpPr>
          <p:spPr>
            <a:xfrm rot="5400000">
              <a:off x="7124700" y="2324100"/>
              <a:ext cx="228600" cy="1588"/>
            </a:xfrm>
            <a:prstGeom prst="straightConnector1">
              <a:avLst/>
            </a:prstGeom>
            <a:ln w="12700">
              <a:tailEnd type="triangle" w="lg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2" name="Straight Arrow Connector 41"/>
            <p:cNvCxnSpPr>
              <a:stCxn id="40" idx="4"/>
              <a:endCxn id="49" idx="0"/>
            </p:cNvCxnSpPr>
            <p:nvPr/>
          </p:nvCxnSpPr>
          <p:spPr>
            <a:xfrm rot="5400000">
              <a:off x="7124700" y="2857500"/>
              <a:ext cx="228600" cy="1588"/>
            </a:xfrm>
            <a:prstGeom prst="straightConnector1">
              <a:avLst/>
            </a:prstGeom>
            <a:ln w="12700">
              <a:tailEnd type="triangle" w="lg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7924800" y="2437606"/>
              <a:ext cx="304800" cy="3048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/>
            <p:cNvCxnSpPr>
              <a:endCxn id="43" idx="0"/>
            </p:cNvCxnSpPr>
            <p:nvPr/>
          </p:nvCxnSpPr>
          <p:spPr>
            <a:xfrm rot="5400000">
              <a:off x="7962900" y="2323306"/>
              <a:ext cx="228600" cy="1588"/>
            </a:xfrm>
            <a:prstGeom prst="straightConnector1">
              <a:avLst/>
            </a:prstGeom>
            <a:ln w="12700">
              <a:tailEnd type="triangle" w="lg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5" name="Straight Arrow Connector 44"/>
            <p:cNvCxnSpPr>
              <a:stCxn id="43" idx="4"/>
              <a:endCxn id="49" idx="7"/>
            </p:cNvCxnSpPr>
            <p:nvPr/>
          </p:nvCxnSpPr>
          <p:spPr>
            <a:xfrm rot="5400000">
              <a:off x="7574967" y="2514203"/>
              <a:ext cx="274031" cy="730437"/>
            </a:xfrm>
            <a:prstGeom prst="straightConnector1">
              <a:avLst/>
            </a:prstGeom>
            <a:ln w="12700">
              <a:tailEnd type="triangle" w="lg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7543800" y="2590800"/>
              <a:ext cx="45719" cy="45719"/>
            </a:xfrm>
            <a:prstGeom prst="ellips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7696200" y="2590800"/>
              <a:ext cx="45719" cy="45719"/>
            </a:xfrm>
            <a:prstGeom prst="ellips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315200" y="2209800"/>
              <a:ext cx="601447" cy="3693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map</a:t>
              </a:r>
              <a:endParaRPr lang="en-US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7086600" y="2971800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7696200" y="2971800"/>
              <a:ext cx="3048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/>
            <p:cNvCxnSpPr>
              <a:stCxn id="37" idx="4"/>
              <a:endCxn id="50" idx="1"/>
            </p:cNvCxnSpPr>
            <p:nvPr/>
          </p:nvCxnSpPr>
          <p:spPr>
            <a:xfrm rot="16200000" flipH="1">
              <a:off x="7162800" y="2438399"/>
              <a:ext cx="273237" cy="882837"/>
            </a:xfrm>
            <a:prstGeom prst="straightConnector1">
              <a:avLst/>
            </a:prstGeom>
            <a:ln w="12700">
              <a:tailEnd type="triangle" w="lg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2" name="Straight Arrow Connector 51"/>
            <p:cNvCxnSpPr>
              <a:stCxn id="40" idx="4"/>
              <a:endCxn id="50" idx="0"/>
            </p:cNvCxnSpPr>
            <p:nvPr/>
          </p:nvCxnSpPr>
          <p:spPr>
            <a:xfrm rot="16200000" flipH="1">
              <a:off x="7429500" y="2552700"/>
              <a:ext cx="228600" cy="609600"/>
            </a:xfrm>
            <a:prstGeom prst="straightConnector1">
              <a:avLst/>
            </a:prstGeom>
            <a:ln w="12700">
              <a:tailEnd type="triangle" w="lg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3" name="Straight Arrow Connector 52"/>
            <p:cNvCxnSpPr>
              <a:stCxn id="43" idx="4"/>
              <a:endCxn id="50" idx="7"/>
            </p:cNvCxnSpPr>
            <p:nvPr/>
          </p:nvCxnSpPr>
          <p:spPr>
            <a:xfrm rot="5400000">
              <a:off x="7879767" y="2819003"/>
              <a:ext cx="274031" cy="120837"/>
            </a:xfrm>
            <a:prstGeom prst="straightConnector1">
              <a:avLst/>
            </a:prstGeom>
            <a:ln w="12700">
              <a:tailEnd type="triangle" w="lg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7125494" y="3390106"/>
              <a:ext cx="228600" cy="1588"/>
            </a:xfrm>
            <a:prstGeom prst="straightConnector1">
              <a:avLst/>
            </a:prstGeom>
            <a:ln w="12700">
              <a:tailEnd type="triangle" w="lg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7735094" y="3390106"/>
              <a:ext cx="228600" cy="1588"/>
            </a:xfrm>
            <a:prstGeom prst="straightConnector1">
              <a:avLst/>
            </a:prstGeom>
            <a:ln w="12700">
              <a:tailEnd type="triangle" w="lg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grpSp>
          <p:nvGrpSpPr>
            <p:cNvPr id="14" name="Group 102"/>
            <p:cNvGrpSpPr/>
            <p:nvPr/>
          </p:nvGrpSpPr>
          <p:grpSpPr>
            <a:xfrm>
              <a:off x="7467600" y="3124200"/>
              <a:ext cx="198119" cy="45719"/>
              <a:chOff x="7696200" y="2743200"/>
              <a:chExt cx="198119" cy="45719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7696200" y="2743200"/>
                <a:ext cx="45719" cy="45719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7848600" y="2743200"/>
                <a:ext cx="45719" cy="45719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7924800" y="2971800"/>
              <a:ext cx="834074" cy="3693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reduce</a:t>
              </a:r>
              <a:endParaRPr lang="en-US" dirty="0"/>
            </a:p>
          </p:txBody>
        </p:sp>
      </p:grpSp>
      <p:grpSp>
        <p:nvGrpSpPr>
          <p:cNvPr id="15" name="Group 73"/>
          <p:cNvGrpSpPr/>
          <p:nvPr/>
        </p:nvGrpSpPr>
        <p:grpSpPr>
          <a:xfrm>
            <a:off x="4648200" y="4724400"/>
            <a:ext cx="2053274" cy="1880978"/>
            <a:chOff x="4724400" y="1371600"/>
            <a:chExt cx="2053274" cy="1880978"/>
          </a:xfrm>
        </p:grpSpPr>
        <p:sp>
          <p:nvSpPr>
            <p:cNvPr id="61" name="Arc 60"/>
            <p:cNvSpPr/>
            <p:nvPr/>
          </p:nvSpPr>
          <p:spPr>
            <a:xfrm rot="856400">
              <a:off x="5452446" y="1546558"/>
              <a:ext cx="1014734" cy="1706020"/>
            </a:xfrm>
            <a:prstGeom prst="arc">
              <a:avLst>
                <a:gd name="adj1" fmla="val 13184796"/>
                <a:gd name="adj2" fmla="val 6304267"/>
              </a:avLst>
            </a:prstGeom>
            <a:noFill/>
            <a:ln w="19050">
              <a:head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62"/>
            <p:cNvGrpSpPr/>
            <p:nvPr/>
          </p:nvGrpSpPr>
          <p:grpSpPr>
            <a:xfrm>
              <a:off x="4724400" y="1371600"/>
              <a:ext cx="2053274" cy="1828800"/>
              <a:chOff x="4572000" y="1676400"/>
              <a:chExt cx="2053274" cy="1828800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4724400" y="1905000"/>
                <a:ext cx="684803" cy="36933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Input</a:t>
                </a:r>
                <a:endParaRPr lang="en-US" dirty="0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4572000" y="2438400"/>
                <a:ext cx="304800" cy="3048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Arrow Connector 64"/>
              <p:cNvCxnSpPr>
                <a:endCxn id="64" idx="0"/>
              </p:cNvCxnSpPr>
              <p:nvPr/>
            </p:nvCxnSpPr>
            <p:spPr>
              <a:xfrm rot="5400000">
                <a:off x="4610100" y="2324100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6" name="Straight Arrow Connector 65"/>
              <p:cNvCxnSpPr>
                <a:stCxn id="64" idx="4"/>
                <a:endCxn id="76" idx="1"/>
              </p:cNvCxnSpPr>
              <p:nvPr/>
            </p:nvCxnSpPr>
            <p:spPr>
              <a:xfrm rot="16200000" flipH="1">
                <a:off x="4724400" y="2743199"/>
                <a:ext cx="273237" cy="273237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67" name="Oval 66"/>
              <p:cNvSpPr/>
              <p:nvPr/>
            </p:nvSpPr>
            <p:spPr>
              <a:xfrm>
                <a:off x="4953000" y="2438400"/>
                <a:ext cx="304800" cy="3048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8" name="Straight Arrow Connector 67"/>
              <p:cNvCxnSpPr>
                <a:endCxn id="67" idx="0"/>
              </p:cNvCxnSpPr>
              <p:nvPr/>
            </p:nvCxnSpPr>
            <p:spPr>
              <a:xfrm rot="5400000">
                <a:off x="4991100" y="2324100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9" name="Straight Arrow Connector 68"/>
              <p:cNvCxnSpPr>
                <a:stCxn id="67" idx="4"/>
                <a:endCxn id="76" idx="0"/>
              </p:cNvCxnSpPr>
              <p:nvPr/>
            </p:nvCxnSpPr>
            <p:spPr>
              <a:xfrm rot="5400000">
                <a:off x="4991100" y="2857500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5791200" y="2437606"/>
                <a:ext cx="304800" cy="3048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Straight Arrow Connector 70"/>
              <p:cNvCxnSpPr>
                <a:endCxn id="70" idx="0"/>
              </p:cNvCxnSpPr>
              <p:nvPr/>
            </p:nvCxnSpPr>
            <p:spPr>
              <a:xfrm rot="5400000">
                <a:off x="5829300" y="2323306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72" name="Straight Arrow Connector 71"/>
              <p:cNvCxnSpPr>
                <a:stCxn id="70" idx="4"/>
                <a:endCxn id="76" idx="7"/>
              </p:cNvCxnSpPr>
              <p:nvPr/>
            </p:nvCxnSpPr>
            <p:spPr>
              <a:xfrm rot="5400000">
                <a:off x="5441367" y="2514203"/>
                <a:ext cx="274031" cy="730437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5410200" y="2590800"/>
                <a:ext cx="45719" cy="45719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562600" y="2590800"/>
                <a:ext cx="45719" cy="45719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5181600" y="2209800"/>
                <a:ext cx="601447" cy="36933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map</a:t>
                </a:r>
                <a:endParaRPr lang="en-US" dirty="0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4953000" y="2971800"/>
                <a:ext cx="304800" cy="3048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5562600" y="2971800"/>
                <a:ext cx="304800" cy="3048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Arrow Connector 77"/>
              <p:cNvCxnSpPr>
                <a:stCxn id="64" idx="4"/>
                <a:endCxn id="77" idx="1"/>
              </p:cNvCxnSpPr>
              <p:nvPr/>
            </p:nvCxnSpPr>
            <p:spPr>
              <a:xfrm rot="16200000" flipH="1">
                <a:off x="5029200" y="2438399"/>
                <a:ext cx="273237" cy="882837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79" name="Straight Arrow Connector 78"/>
              <p:cNvCxnSpPr>
                <a:stCxn id="67" idx="4"/>
                <a:endCxn id="77" idx="0"/>
              </p:cNvCxnSpPr>
              <p:nvPr/>
            </p:nvCxnSpPr>
            <p:spPr>
              <a:xfrm rot="16200000" flipH="1">
                <a:off x="5295900" y="2552700"/>
                <a:ext cx="228600" cy="609600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80" name="Straight Arrow Connector 79"/>
              <p:cNvCxnSpPr>
                <a:stCxn id="70" idx="4"/>
                <a:endCxn id="77" idx="7"/>
              </p:cNvCxnSpPr>
              <p:nvPr/>
            </p:nvCxnSpPr>
            <p:spPr>
              <a:xfrm rot="5400000">
                <a:off x="5746167" y="2819003"/>
                <a:ext cx="274031" cy="120837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 rot="5400000">
                <a:off x="4991894" y="3390106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rot="5400000">
                <a:off x="5601494" y="3390106"/>
                <a:ext cx="228600" cy="1588"/>
              </a:xfrm>
              <a:prstGeom prst="straightConnector1">
                <a:avLst/>
              </a:prstGeom>
              <a:ln w="12700">
                <a:tailEnd type="triangle" w="lg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grpSp>
            <p:nvGrpSpPr>
              <p:cNvPr id="17" name="Group 102"/>
              <p:cNvGrpSpPr/>
              <p:nvPr/>
            </p:nvGrpSpPr>
            <p:grpSpPr>
              <a:xfrm>
                <a:off x="5334000" y="3124200"/>
                <a:ext cx="198119" cy="45719"/>
                <a:chOff x="7696200" y="2743200"/>
                <a:chExt cx="198119" cy="45719"/>
              </a:xfrm>
            </p:grpSpPr>
            <p:sp>
              <p:nvSpPr>
                <p:cNvPr id="86" name="Oval 85"/>
                <p:cNvSpPr/>
                <p:nvPr/>
              </p:nvSpPr>
              <p:spPr>
                <a:xfrm>
                  <a:off x="7696200" y="2743200"/>
                  <a:ext cx="45719" cy="45719"/>
                </a:xfrm>
                <a:prstGeom prst="ellips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7848600" y="2743200"/>
                  <a:ext cx="45719" cy="45719"/>
                </a:xfrm>
                <a:prstGeom prst="ellips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4" name="TextBox 83"/>
              <p:cNvSpPr txBox="1"/>
              <p:nvPr/>
            </p:nvSpPr>
            <p:spPr>
              <a:xfrm>
                <a:off x="5791200" y="2971800"/>
                <a:ext cx="834074" cy="36933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reduce</a:t>
                </a:r>
                <a:endParaRPr lang="en-US" dirty="0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486400" y="1676400"/>
                <a:ext cx="1074590" cy="369332"/>
              </a:xfrm>
              <a:prstGeom prst="rect">
                <a:avLst/>
              </a:prstGeom>
              <a:ln w="19050"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iterations</a:t>
                </a:r>
                <a:endParaRPr lang="en-US" dirty="0"/>
              </a:p>
            </p:txBody>
          </p:sp>
        </p:grpSp>
      </p:grpSp>
      <p:grpSp>
        <p:nvGrpSpPr>
          <p:cNvPr id="18" name="Group 161"/>
          <p:cNvGrpSpPr/>
          <p:nvPr/>
        </p:nvGrpSpPr>
        <p:grpSpPr>
          <a:xfrm>
            <a:off x="7010400" y="4800600"/>
            <a:ext cx="1752600" cy="1676400"/>
            <a:chOff x="6934200" y="1828800"/>
            <a:chExt cx="1752600" cy="1676400"/>
          </a:xfrm>
          <a:noFill/>
        </p:grpSpPr>
        <p:sp>
          <p:nvSpPr>
            <p:cNvPr id="89" name="Rectangle 88"/>
            <p:cNvSpPr/>
            <p:nvPr/>
          </p:nvSpPr>
          <p:spPr>
            <a:xfrm>
              <a:off x="7162800" y="2057400"/>
              <a:ext cx="1295400" cy="1295400"/>
            </a:xfrm>
            <a:prstGeom prst="rect">
              <a:avLst/>
            </a:prstGeom>
            <a:grpFill/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5400000">
              <a:off x="6973094" y="2704306"/>
              <a:ext cx="1295400" cy="1588"/>
            </a:xfrm>
            <a:prstGeom prst="line">
              <a:avLst/>
            </a:prstGeom>
            <a:grpFill/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7162800" y="2514600"/>
              <a:ext cx="1295400" cy="1588"/>
            </a:xfrm>
            <a:prstGeom prst="line">
              <a:avLst/>
            </a:prstGeom>
            <a:grpFill/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7162800" y="2819400"/>
              <a:ext cx="1295400" cy="1588"/>
            </a:xfrm>
            <a:prstGeom prst="line">
              <a:avLst/>
            </a:prstGeom>
            <a:grpFill/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7543800" y="2514600"/>
              <a:ext cx="410690" cy="36933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 smtClean="0"/>
                <a:t>Pij</a:t>
              </a:r>
              <a:endParaRPr lang="en-US" dirty="0"/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rot="5400000" flipH="1" flipV="1">
              <a:off x="7658894" y="2247106"/>
              <a:ext cx="228600" cy="1588"/>
            </a:xfrm>
            <a:prstGeom prst="straightConnector1">
              <a:avLst/>
            </a:prstGeom>
            <a:grpFill/>
            <a:ln w="19050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rot="10800000">
              <a:off x="7239000" y="2667000"/>
              <a:ext cx="228600" cy="1588"/>
            </a:xfrm>
            <a:prstGeom prst="straightConnector1">
              <a:avLst/>
            </a:prstGeom>
            <a:grpFill/>
            <a:ln w="19050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96" name="Arc 95"/>
            <p:cNvSpPr/>
            <p:nvPr/>
          </p:nvSpPr>
          <p:spPr>
            <a:xfrm flipV="1">
              <a:off x="6934200" y="2590800"/>
              <a:ext cx="1752600" cy="457200"/>
            </a:xfrm>
            <a:prstGeom prst="arc">
              <a:avLst>
                <a:gd name="adj1" fmla="val 10327336"/>
                <a:gd name="adj2" fmla="val 598130"/>
              </a:avLst>
            </a:prstGeom>
            <a:grpFill/>
            <a:ln w="19050"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Arc 96"/>
            <p:cNvSpPr/>
            <p:nvPr/>
          </p:nvSpPr>
          <p:spPr>
            <a:xfrm rot="16200000" flipV="1">
              <a:off x="7162800" y="2438400"/>
              <a:ext cx="1676400" cy="457200"/>
            </a:xfrm>
            <a:prstGeom prst="arc">
              <a:avLst>
                <a:gd name="adj1" fmla="val 10327336"/>
                <a:gd name="adj2" fmla="val 598130"/>
              </a:avLst>
            </a:prstGeom>
            <a:grpFill/>
            <a:ln w="19050">
              <a:headEnd type="arrow"/>
              <a:tailEnd type="non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Left-Right Arrow 107"/>
          <p:cNvSpPr/>
          <p:nvPr/>
        </p:nvSpPr>
        <p:spPr>
          <a:xfrm>
            <a:off x="1143000" y="2819400"/>
            <a:ext cx="7010400" cy="1524000"/>
          </a:xfrm>
          <a:prstGeom prst="leftRightArrow">
            <a:avLst>
              <a:gd name="adj1" fmla="val 67910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981200" y="3048000"/>
            <a:ext cx="5943600" cy="10668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cs typeface="Aharoni" pitchFamily="2" charset="-79"/>
              </a:rPr>
              <a:t>Expand the Applicability of MapReduce to more </a:t>
            </a:r>
            <a:r>
              <a:rPr lang="en-US" sz="2000" b="1" dirty="0" smtClean="0">
                <a:solidFill>
                  <a:srgbClr val="002060"/>
                </a:solidFill>
                <a:cs typeface="Aharoni" pitchFamily="2" charset="-79"/>
              </a:rPr>
              <a:t>classes</a:t>
            </a:r>
            <a:r>
              <a:rPr lang="en-US" sz="2000" dirty="0" smtClean="0">
                <a:cs typeface="Aharoni" pitchFamily="2" charset="-79"/>
              </a:rPr>
              <a:t> of Applications</a:t>
            </a:r>
            <a:endParaRPr lang="en-US" sz="2000" dirty="0">
              <a:cs typeface="Aharoni" pitchFamily="2" charset="-79"/>
            </a:endParaRPr>
          </a:p>
        </p:txBody>
      </p:sp>
      <p:pic>
        <p:nvPicPr>
          <p:cNvPr id="23554" name="Picture 2" descr="C:\Users\jekanaya\AppData\Local\Microsoft\Windows\Temporary Internet Files\Content.IE5\YZ9VVZR1\MC90031132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362200"/>
            <a:ext cx="810461" cy="919162"/>
          </a:xfrm>
          <a:prstGeom prst="rect">
            <a:avLst/>
          </a:prstGeom>
          <a:noFill/>
        </p:spPr>
      </p:pic>
      <p:sp>
        <p:nvSpPr>
          <p:cNvPr id="98" name="Lightning Bolt 97"/>
          <p:cNvSpPr/>
          <p:nvPr/>
        </p:nvSpPr>
        <p:spPr>
          <a:xfrm>
            <a:off x="3733800" y="2209800"/>
            <a:ext cx="914400" cy="533400"/>
          </a:xfrm>
          <a:prstGeom prst="lightningBol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Lightning Bolt 98"/>
          <p:cNvSpPr/>
          <p:nvPr/>
        </p:nvSpPr>
        <p:spPr>
          <a:xfrm flipH="1">
            <a:off x="5638800" y="2209800"/>
            <a:ext cx="838200" cy="533400"/>
          </a:xfrm>
          <a:prstGeom prst="lightningBol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304800" y="4495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Map-Only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514600" y="4495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MapReduce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495800" y="4267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Iterative MapReduce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010400" y="4419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More Extensions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0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662940" y="617220"/>
            <a:ext cx="7600950" cy="906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5000"/>
              </a:lnSpc>
            </a:pPr>
            <a:r>
              <a:rPr lang="en-US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Twister v0.9</a:t>
            </a:r>
            <a:br>
              <a:rPr lang="en-US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endParaRPr lang="en-US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2551814"/>
            <a:ext cx="4495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57200" lvl="1" indent="-342900" defTabSz="914400" fontAlgn="base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Clr>
                <a:srgbClr val="1F497D">
                  <a:lumMod val="60000"/>
                  <a:lumOff val="40000"/>
                </a:srgbClr>
              </a:buClr>
              <a:buFontTx/>
              <a:buBlip>
                <a:blip r:embed="rId3"/>
              </a:buBlip>
              <a:defRPr/>
            </a:pPr>
            <a:r>
              <a:rPr lang="en-US" sz="2000" i="1" kern="0" dirty="0">
                <a:solidFill>
                  <a:prstClr val="black"/>
                </a:solidFill>
                <a:latin typeface="Book Antiqua" pitchFamily="18" charset="0"/>
              </a:rPr>
              <a:t>Distinction on static and variable data</a:t>
            </a:r>
          </a:p>
          <a:p>
            <a:pPr marL="457200" lvl="1" indent="-342900" defTabSz="914400" fontAlgn="base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Clr>
                <a:srgbClr val="1F497D">
                  <a:lumMod val="60000"/>
                  <a:lumOff val="40000"/>
                </a:srgbClr>
              </a:buClr>
              <a:buFontTx/>
              <a:buBlip>
                <a:blip r:embed="rId3"/>
              </a:buBlip>
              <a:defRPr/>
            </a:pPr>
            <a:r>
              <a:rPr lang="en-US" sz="2000" i="1" kern="0" dirty="0">
                <a:solidFill>
                  <a:prstClr val="black"/>
                </a:solidFill>
                <a:latin typeface="Book Antiqua" pitchFamily="18" charset="0"/>
              </a:rPr>
              <a:t> Configurable long running (cacheable) map/reduce tasks</a:t>
            </a:r>
          </a:p>
          <a:p>
            <a:pPr marL="457200" lvl="1" indent="-342900" defTabSz="914400" fontAlgn="base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Clr>
                <a:srgbClr val="1F497D">
                  <a:lumMod val="60000"/>
                  <a:lumOff val="40000"/>
                </a:srgbClr>
              </a:buClr>
              <a:buFontTx/>
              <a:buBlip>
                <a:blip r:embed="rId3"/>
              </a:buBlip>
              <a:defRPr/>
            </a:pPr>
            <a:r>
              <a:rPr lang="en-US" sz="2000" i="1" kern="0" dirty="0">
                <a:solidFill>
                  <a:prstClr val="black"/>
                </a:solidFill>
                <a:latin typeface="Book Antiqua" pitchFamily="18" charset="0"/>
              </a:rPr>
              <a:t> Pub/sub messaging based communication/data transfers</a:t>
            </a:r>
          </a:p>
          <a:p>
            <a:pPr marL="457200" lvl="1" indent="-342900" defTabSz="914400" fontAlgn="base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Clr>
                <a:srgbClr val="1F497D">
                  <a:lumMod val="60000"/>
                  <a:lumOff val="40000"/>
                </a:srgbClr>
              </a:buClr>
              <a:buFontTx/>
              <a:buBlip>
                <a:blip r:embed="rId3"/>
              </a:buBlip>
              <a:defRPr/>
            </a:pPr>
            <a:r>
              <a:rPr lang="en-US" sz="2000" i="1" kern="0" dirty="0">
                <a:solidFill>
                  <a:prstClr val="black"/>
                </a:solidFill>
                <a:latin typeface="Book Antiqua" pitchFamily="18" charset="0"/>
              </a:rPr>
              <a:t>Broker Network for facilitating communication</a:t>
            </a:r>
          </a:p>
        </p:txBody>
      </p:sp>
      <p:pic>
        <p:nvPicPr>
          <p:cNvPr id="6" name="Picture 2" descr="D:\Documents\Dropbox\poster\twis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38400"/>
            <a:ext cx="2672896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453515" y="1548809"/>
            <a:ext cx="6019800" cy="10858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4343" lvl="1" indent="0" algn="ctr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New Infrastructure for Iterative MapReduce Programming</a:t>
            </a:r>
          </a:p>
        </p:txBody>
      </p:sp>
    </p:spTree>
    <p:extLst>
      <p:ext uri="{BB962C8B-B14F-4D97-AF65-F5344CB8AC3E}">
        <p14:creationId xmlns:p14="http://schemas.microsoft.com/office/powerpoint/2010/main" val="40361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5"/>
    </mc:Choice>
    <mc:Fallback xmlns="">
      <p:transition spd="slow" advTm="6245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4"/>
          <p:cNvGrpSpPr/>
          <p:nvPr/>
        </p:nvGrpSpPr>
        <p:grpSpPr>
          <a:xfrm>
            <a:off x="457200" y="685800"/>
            <a:ext cx="8153400" cy="5791200"/>
            <a:chOff x="304800" y="685800"/>
            <a:chExt cx="8153400" cy="5791200"/>
          </a:xfrm>
        </p:grpSpPr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838200" y="762000"/>
              <a:ext cx="7620000" cy="1600200"/>
            </a:xfrm>
            <a:prstGeom prst="roundRect">
              <a:avLst>
                <a:gd name="adj" fmla="val 11204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1028" name="Text Box 4"/>
            <p:cNvSpPr txBox="1">
              <a:spLocks noChangeArrowheads="1"/>
            </p:cNvSpPr>
            <p:nvPr/>
          </p:nvSpPr>
          <p:spPr bwMode="auto">
            <a:xfrm>
              <a:off x="990600" y="1143000"/>
              <a:ext cx="2362200" cy="304800"/>
            </a:xfrm>
            <a:prstGeom prst="rect">
              <a:avLst/>
            </a:prstGeom>
            <a:solidFill>
              <a:srgbClr val="DDD8C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ndara" pitchFamily="34" charset="0"/>
                  <a:cs typeface="Arial" pitchFamily="34" charset="0"/>
                </a:rPr>
                <a:t>configureMaps(..)</a:t>
              </a:r>
              <a:endPara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endParaRPr>
            </a:p>
          </p:txBody>
        </p:sp>
        <p:cxnSp>
          <p:nvCxnSpPr>
            <p:cNvPr id="1029" name="AutoShape 5"/>
            <p:cNvCxnSpPr>
              <a:cxnSpLocks noChangeShapeType="1"/>
            </p:cNvCxnSpPr>
            <p:nvPr/>
          </p:nvCxnSpPr>
          <p:spPr bwMode="auto">
            <a:xfrm flipV="1">
              <a:off x="3352800" y="1143000"/>
              <a:ext cx="538914" cy="18323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990600" y="1600200"/>
              <a:ext cx="2514600" cy="304800"/>
            </a:xfrm>
            <a:prstGeom prst="rect">
              <a:avLst/>
            </a:prstGeom>
            <a:solidFill>
              <a:srgbClr val="DDD8C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ndara" pitchFamily="34" charset="0"/>
                  <a:cs typeface="Arial" pitchFamily="34" charset="0"/>
                </a:rPr>
                <a:t>configureReduce(..)</a:t>
              </a:r>
              <a:endPara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endParaRPr>
            </a:p>
          </p:txBody>
        </p:sp>
        <p:cxnSp>
          <p:nvCxnSpPr>
            <p:cNvPr id="1032" name="AutoShape 8"/>
            <p:cNvCxnSpPr>
              <a:cxnSpLocks noChangeShapeType="1"/>
              <a:stCxn id="1031" idx="3"/>
            </p:cNvCxnSpPr>
            <p:nvPr/>
          </p:nvCxnSpPr>
          <p:spPr bwMode="auto">
            <a:xfrm flipV="1">
              <a:off x="3505200" y="1600201"/>
              <a:ext cx="382203" cy="15239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33" name="AutoShape 9"/>
            <p:cNvSpPr>
              <a:spLocks noChangeArrowheads="1"/>
            </p:cNvSpPr>
            <p:nvPr/>
          </p:nvSpPr>
          <p:spPr bwMode="auto">
            <a:xfrm>
              <a:off x="838200" y="2895600"/>
              <a:ext cx="7620000" cy="2209800"/>
            </a:xfrm>
            <a:prstGeom prst="roundRect">
              <a:avLst>
                <a:gd name="adj" fmla="val 7556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565107" y="4026969"/>
              <a:ext cx="269457" cy="280236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6179469" y="4026969"/>
              <a:ext cx="269457" cy="280236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226668" y="3315602"/>
              <a:ext cx="269457" cy="280236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6839100" y="4026969"/>
              <a:ext cx="269457" cy="280236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834564" y="3315602"/>
              <a:ext cx="269457" cy="280236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295400" y="3048009"/>
              <a:ext cx="2590383" cy="304513"/>
              <a:chOff x="1453" y="5453"/>
              <a:chExt cx="3605" cy="353"/>
            </a:xfrm>
          </p:grpSpPr>
          <p:sp>
            <p:nvSpPr>
              <p:cNvPr id="1040" name="Text Box 16"/>
              <p:cNvSpPr txBox="1">
                <a:spLocks noChangeArrowheads="1"/>
              </p:cNvSpPr>
              <p:nvPr/>
            </p:nvSpPr>
            <p:spPr bwMode="auto">
              <a:xfrm>
                <a:off x="1453" y="5453"/>
                <a:ext cx="3075" cy="353"/>
              </a:xfrm>
              <a:prstGeom prst="rect">
                <a:avLst/>
              </a:prstGeom>
              <a:solidFill>
                <a:srgbClr val="DDD8C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en-US" sz="1600" b="1" dirty="0">
                    <a:solidFill>
                      <a:prstClr val="black"/>
                    </a:solidFill>
                    <a:latin typeface="Candara" pitchFamily="34" charset="0"/>
                    <a:cs typeface="Arial" pitchFamily="34" charset="0"/>
                  </a:rPr>
                  <a:t>runMapReduce(..)</a:t>
                </a:r>
                <a:endParaRPr lang="en-US" sz="1600" dirty="0">
                  <a:solidFill>
                    <a:prstClr val="black"/>
                  </a:solidFill>
                  <a:latin typeface="Candara" pitchFamily="34" charset="0"/>
                  <a:cs typeface="Arial" pitchFamily="34" charset="0"/>
                </a:endParaRPr>
              </a:p>
            </p:txBody>
          </p:sp>
          <p:cxnSp>
            <p:nvCxnSpPr>
              <p:cNvPr id="1041" name="AutoShape 17"/>
              <p:cNvCxnSpPr>
                <a:cxnSpLocks noChangeShapeType="1"/>
                <a:stCxn id="1040" idx="3"/>
              </p:cNvCxnSpPr>
              <p:nvPr/>
            </p:nvCxnSpPr>
            <p:spPr bwMode="auto">
              <a:xfrm>
                <a:off x="4528" y="5630"/>
                <a:ext cx="530" cy="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7162449" y="3315602"/>
              <a:ext cx="269457" cy="280236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6487728" y="3315602"/>
              <a:ext cx="269457" cy="280236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cxnSp>
          <p:nvCxnSpPr>
            <p:cNvPr id="1044" name="AutoShape 20"/>
            <p:cNvCxnSpPr>
              <a:cxnSpLocks noChangeShapeType="1"/>
            </p:cNvCxnSpPr>
            <p:nvPr/>
          </p:nvCxnSpPr>
          <p:spPr bwMode="auto">
            <a:xfrm>
              <a:off x="5683668" y="3865295"/>
              <a:ext cx="0" cy="16167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45" name="AutoShape 21"/>
            <p:cNvCxnSpPr>
              <a:cxnSpLocks noChangeShapeType="1"/>
            </p:cNvCxnSpPr>
            <p:nvPr/>
          </p:nvCxnSpPr>
          <p:spPr bwMode="auto">
            <a:xfrm>
              <a:off x="6315276" y="3865295"/>
              <a:ext cx="0" cy="16167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46" name="AutoShape 22"/>
            <p:cNvCxnSpPr>
              <a:cxnSpLocks noChangeShapeType="1"/>
            </p:cNvCxnSpPr>
            <p:nvPr/>
          </p:nvCxnSpPr>
          <p:spPr bwMode="auto">
            <a:xfrm>
              <a:off x="6951195" y="3865295"/>
              <a:ext cx="0" cy="16167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47" name="AutoShape 23"/>
            <p:cNvCxnSpPr>
              <a:cxnSpLocks noChangeShapeType="1"/>
            </p:cNvCxnSpPr>
            <p:nvPr/>
          </p:nvCxnSpPr>
          <p:spPr bwMode="auto">
            <a:xfrm>
              <a:off x="5409899" y="3595838"/>
              <a:ext cx="273769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48" name="AutoShape 24"/>
            <p:cNvCxnSpPr>
              <a:cxnSpLocks noChangeShapeType="1"/>
            </p:cNvCxnSpPr>
            <p:nvPr/>
          </p:nvCxnSpPr>
          <p:spPr bwMode="auto">
            <a:xfrm flipH="1">
              <a:off x="5683668" y="3595838"/>
              <a:ext cx="269457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49" name="AutoShape 25"/>
            <p:cNvCxnSpPr>
              <a:cxnSpLocks noChangeShapeType="1"/>
            </p:cNvCxnSpPr>
            <p:nvPr/>
          </p:nvCxnSpPr>
          <p:spPr bwMode="auto">
            <a:xfrm flipH="1">
              <a:off x="5683668" y="3595838"/>
              <a:ext cx="901065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50" name="AutoShape 26"/>
            <p:cNvCxnSpPr>
              <a:cxnSpLocks noChangeShapeType="1"/>
            </p:cNvCxnSpPr>
            <p:nvPr/>
          </p:nvCxnSpPr>
          <p:spPr bwMode="auto">
            <a:xfrm flipH="1">
              <a:off x="5683668" y="3595838"/>
              <a:ext cx="1595187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51" name="AutoShape 27"/>
            <p:cNvCxnSpPr>
              <a:cxnSpLocks noChangeShapeType="1"/>
            </p:cNvCxnSpPr>
            <p:nvPr/>
          </p:nvCxnSpPr>
          <p:spPr bwMode="auto">
            <a:xfrm>
              <a:off x="5409899" y="3595838"/>
              <a:ext cx="905376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52" name="AutoShape 28"/>
            <p:cNvCxnSpPr>
              <a:cxnSpLocks noChangeShapeType="1"/>
            </p:cNvCxnSpPr>
            <p:nvPr/>
          </p:nvCxnSpPr>
          <p:spPr bwMode="auto">
            <a:xfrm>
              <a:off x="5953125" y="3595838"/>
              <a:ext cx="362151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53" name="AutoShape 29"/>
            <p:cNvCxnSpPr>
              <a:cxnSpLocks noChangeShapeType="1"/>
            </p:cNvCxnSpPr>
            <p:nvPr/>
          </p:nvCxnSpPr>
          <p:spPr bwMode="auto">
            <a:xfrm flipH="1">
              <a:off x="6315276" y="3595838"/>
              <a:ext cx="269457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54" name="AutoShape 30"/>
            <p:cNvCxnSpPr>
              <a:cxnSpLocks noChangeShapeType="1"/>
            </p:cNvCxnSpPr>
            <p:nvPr/>
          </p:nvCxnSpPr>
          <p:spPr bwMode="auto">
            <a:xfrm flipH="1">
              <a:off x="6315276" y="3595838"/>
              <a:ext cx="905376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55" name="AutoShape 31"/>
            <p:cNvCxnSpPr>
              <a:cxnSpLocks noChangeShapeType="1"/>
            </p:cNvCxnSpPr>
            <p:nvPr/>
          </p:nvCxnSpPr>
          <p:spPr bwMode="auto">
            <a:xfrm>
              <a:off x="5409899" y="3595838"/>
              <a:ext cx="1541295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56" name="AutoShape 32"/>
            <p:cNvCxnSpPr>
              <a:cxnSpLocks noChangeShapeType="1"/>
            </p:cNvCxnSpPr>
            <p:nvPr/>
          </p:nvCxnSpPr>
          <p:spPr bwMode="auto">
            <a:xfrm>
              <a:off x="5953125" y="3595838"/>
              <a:ext cx="998070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57" name="AutoShape 33"/>
            <p:cNvCxnSpPr>
              <a:cxnSpLocks noChangeShapeType="1"/>
            </p:cNvCxnSpPr>
            <p:nvPr/>
          </p:nvCxnSpPr>
          <p:spPr bwMode="auto">
            <a:xfrm>
              <a:off x="6584733" y="3595838"/>
              <a:ext cx="366462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58" name="AutoShape 34"/>
            <p:cNvCxnSpPr>
              <a:cxnSpLocks noChangeShapeType="1"/>
            </p:cNvCxnSpPr>
            <p:nvPr/>
          </p:nvCxnSpPr>
          <p:spPr bwMode="auto">
            <a:xfrm flipH="1">
              <a:off x="6951195" y="3595838"/>
              <a:ext cx="327660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59" name="AutoShape 35"/>
            <p:cNvCxnSpPr>
              <a:cxnSpLocks noChangeShapeType="1"/>
            </p:cNvCxnSpPr>
            <p:nvPr/>
          </p:nvCxnSpPr>
          <p:spPr bwMode="auto">
            <a:xfrm>
              <a:off x="5338763" y="3046145"/>
              <a:ext cx="0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60" name="AutoShape 36"/>
            <p:cNvCxnSpPr>
              <a:cxnSpLocks noChangeShapeType="1"/>
            </p:cNvCxnSpPr>
            <p:nvPr/>
          </p:nvCxnSpPr>
          <p:spPr bwMode="auto">
            <a:xfrm>
              <a:off x="5953125" y="3046145"/>
              <a:ext cx="0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61" name="AutoShape 37"/>
            <p:cNvCxnSpPr>
              <a:cxnSpLocks noChangeShapeType="1"/>
            </p:cNvCxnSpPr>
            <p:nvPr/>
          </p:nvCxnSpPr>
          <p:spPr bwMode="auto">
            <a:xfrm>
              <a:off x="6584733" y="3035367"/>
              <a:ext cx="0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62" name="AutoShape 38"/>
            <p:cNvCxnSpPr>
              <a:cxnSpLocks noChangeShapeType="1"/>
            </p:cNvCxnSpPr>
            <p:nvPr/>
          </p:nvCxnSpPr>
          <p:spPr bwMode="auto">
            <a:xfrm>
              <a:off x="7278855" y="3035367"/>
              <a:ext cx="0" cy="2694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63" name="Text Box 39"/>
            <p:cNvSpPr txBox="1">
              <a:spLocks noChangeArrowheads="1"/>
            </p:cNvSpPr>
            <p:nvPr/>
          </p:nvSpPr>
          <p:spPr bwMode="auto">
            <a:xfrm>
              <a:off x="990600" y="2514600"/>
              <a:ext cx="2362200" cy="304800"/>
            </a:xfrm>
            <a:prstGeom prst="rect">
              <a:avLst/>
            </a:prstGeom>
            <a:solidFill>
              <a:srgbClr val="DDD8C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ndara" pitchFamily="34" charset="0"/>
                  <a:cs typeface="Arial" pitchFamily="34" charset="0"/>
                </a:rPr>
                <a:t>while(</a:t>
              </a:r>
              <a:r>
                <a:rPr lang="en-US" sz="1600" b="1" dirty="0">
                  <a:solidFill>
                    <a:srgbClr val="7E110D"/>
                  </a:solidFill>
                  <a:latin typeface="Candara" pitchFamily="34" charset="0"/>
                  <a:cs typeface="Arial" pitchFamily="34" charset="0"/>
                </a:rPr>
                <a:t>condition</a:t>
              </a:r>
              <a:r>
                <a:rPr lang="en-US" sz="1600" b="1" dirty="0">
                  <a:solidFill>
                    <a:prstClr val="black"/>
                  </a:solidFill>
                  <a:latin typeface="Candara" pitchFamily="34" charset="0"/>
                  <a:cs typeface="Arial" pitchFamily="34" charset="0"/>
                </a:rPr>
                <a:t>){</a:t>
              </a:r>
              <a:endPara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endParaRPr>
            </a:p>
          </p:txBody>
        </p:sp>
        <p:sp>
          <p:nvSpPr>
            <p:cNvPr id="1064" name="Oval 40"/>
            <p:cNvSpPr>
              <a:spLocks noChangeArrowheads="1"/>
            </p:cNvSpPr>
            <p:nvPr/>
          </p:nvSpPr>
          <p:spPr bwMode="auto">
            <a:xfrm>
              <a:off x="2978317" y="4706002"/>
              <a:ext cx="269457" cy="2802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cxnSp>
          <p:nvCxnSpPr>
            <p:cNvPr id="1065" name="AutoShape 41"/>
            <p:cNvCxnSpPr>
              <a:cxnSpLocks noChangeShapeType="1"/>
            </p:cNvCxnSpPr>
            <p:nvPr/>
          </p:nvCxnSpPr>
          <p:spPr bwMode="auto">
            <a:xfrm>
              <a:off x="3118435" y="4544327"/>
              <a:ext cx="0" cy="16167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66" name="AutoShape 42"/>
            <p:cNvCxnSpPr>
              <a:cxnSpLocks noChangeShapeType="1"/>
            </p:cNvCxnSpPr>
            <p:nvPr/>
          </p:nvCxnSpPr>
          <p:spPr bwMode="auto">
            <a:xfrm flipH="1">
              <a:off x="3118435" y="4544327"/>
              <a:ext cx="38327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067" name="Text Box 43"/>
            <p:cNvSpPr txBox="1">
              <a:spLocks noChangeArrowheads="1"/>
            </p:cNvSpPr>
            <p:nvPr/>
          </p:nvSpPr>
          <p:spPr bwMode="auto">
            <a:xfrm>
              <a:off x="1066800" y="5715000"/>
              <a:ext cx="1853866" cy="304800"/>
            </a:xfrm>
            <a:prstGeom prst="rect">
              <a:avLst/>
            </a:prstGeom>
            <a:solidFill>
              <a:srgbClr val="DDD8C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ndara" pitchFamily="34" charset="0"/>
                  <a:cs typeface="Arial" pitchFamily="34" charset="0"/>
                </a:rPr>
                <a:t>} //end while</a:t>
              </a:r>
              <a:endPara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endParaRPr>
            </a:p>
          </p:txBody>
        </p:sp>
        <p:sp>
          <p:nvSpPr>
            <p:cNvPr id="1068" name="Text Box 44"/>
            <p:cNvSpPr txBox="1">
              <a:spLocks noChangeArrowheads="1"/>
            </p:cNvSpPr>
            <p:nvPr/>
          </p:nvSpPr>
          <p:spPr bwMode="auto">
            <a:xfrm>
              <a:off x="1295400" y="5257800"/>
              <a:ext cx="2286000" cy="304800"/>
            </a:xfrm>
            <a:prstGeom prst="rect">
              <a:avLst/>
            </a:prstGeom>
            <a:solidFill>
              <a:srgbClr val="DDD8C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600" b="1" dirty="0">
                  <a:solidFill>
                    <a:srgbClr val="7E110D"/>
                  </a:solidFill>
                  <a:latin typeface="Candara" pitchFamily="34" charset="0"/>
                  <a:cs typeface="Arial" pitchFamily="34" charset="0"/>
                </a:rPr>
                <a:t>updateCondition()</a:t>
              </a:r>
              <a:endParaRPr lang="en-US" sz="1600" dirty="0">
                <a:solidFill>
                  <a:srgbClr val="7E110D"/>
                </a:solidFill>
                <a:latin typeface="Candara" pitchFamily="34" charset="0"/>
                <a:cs typeface="Arial" pitchFamily="34" charset="0"/>
              </a:endParaRPr>
            </a:p>
          </p:txBody>
        </p:sp>
        <p:grpSp>
          <p:nvGrpSpPr>
            <p:cNvPr id="5" name="Group 45"/>
            <p:cNvGrpSpPr>
              <a:grpSpLocks/>
            </p:cNvGrpSpPr>
            <p:nvPr/>
          </p:nvGrpSpPr>
          <p:grpSpPr bwMode="auto">
            <a:xfrm>
              <a:off x="4572000" y="838200"/>
              <a:ext cx="1353753" cy="1293395"/>
              <a:chOff x="4782" y="2508"/>
              <a:chExt cx="1884" cy="1800"/>
            </a:xfrm>
          </p:grpSpPr>
          <p:grpSp>
            <p:nvGrpSpPr>
              <p:cNvPr id="6" name="Group 46"/>
              <p:cNvGrpSpPr>
                <a:grpSpLocks/>
              </p:cNvGrpSpPr>
              <p:nvPr/>
            </p:nvGrpSpPr>
            <p:grpSpPr bwMode="auto">
              <a:xfrm>
                <a:off x="4782" y="2508"/>
                <a:ext cx="1884" cy="1800"/>
                <a:chOff x="8145" y="2478"/>
                <a:chExt cx="1884" cy="1800"/>
              </a:xfrm>
            </p:grpSpPr>
            <p:sp>
              <p:nvSpPr>
                <p:cNvPr id="1071" name="AutoShape 47"/>
                <p:cNvSpPr>
                  <a:spLocks noChangeArrowheads="1"/>
                </p:cNvSpPr>
                <p:nvPr/>
              </p:nvSpPr>
              <p:spPr bwMode="auto">
                <a:xfrm>
                  <a:off x="8145" y="2733"/>
                  <a:ext cx="1884" cy="154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DBE5F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prstClr val="black"/>
                    </a:solidFill>
                    <a:latin typeface="Candara" pitchFamily="34" charset="0"/>
                  </a:endParaRPr>
                </a:p>
              </p:txBody>
            </p:sp>
            <p:sp>
              <p:nvSpPr>
                <p:cNvPr id="1072" name="Oval 48"/>
                <p:cNvSpPr>
                  <a:spLocks noChangeArrowheads="1"/>
                </p:cNvSpPr>
                <p:nvPr/>
              </p:nvSpPr>
              <p:spPr bwMode="auto">
                <a:xfrm>
                  <a:off x="8280" y="3648"/>
                  <a:ext cx="375" cy="390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prstClr val="black"/>
                    </a:solidFill>
                    <a:latin typeface="Candara" pitchFamily="34" charset="0"/>
                  </a:endParaRPr>
                </a:p>
              </p:txBody>
            </p:sp>
            <p:sp>
              <p:nvSpPr>
                <p:cNvPr id="1073" name="Oval 49"/>
                <p:cNvSpPr>
                  <a:spLocks noChangeArrowheads="1"/>
                </p:cNvSpPr>
                <p:nvPr/>
              </p:nvSpPr>
              <p:spPr bwMode="auto">
                <a:xfrm>
                  <a:off x="8436" y="3648"/>
                  <a:ext cx="375" cy="390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prstClr val="black"/>
                    </a:solidFill>
                    <a:latin typeface="Candara" pitchFamily="34" charset="0"/>
                  </a:endParaRPr>
                </a:p>
              </p:txBody>
            </p:sp>
            <p:sp>
              <p:nvSpPr>
                <p:cNvPr id="1074" name="Oval 50"/>
                <p:cNvSpPr>
                  <a:spLocks noChangeArrowheads="1"/>
                </p:cNvSpPr>
                <p:nvPr/>
              </p:nvSpPr>
              <p:spPr bwMode="auto">
                <a:xfrm>
                  <a:off x="8595" y="3648"/>
                  <a:ext cx="375" cy="390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prstClr val="black"/>
                    </a:solidFill>
                    <a:latin typeface="Candara" pitchFamily="34" charset="0"/>
                  </a:endParaRPr>
                </a:p>
              </p:txBody>
            </p:sp>
            <p:sp>
              <p:nvSpPr>
                <p:cNvPr id="1075" name="AutoShape 51"/>
                <p:cNvSpPr>
                  <a:spLocks noChangeArrowheads="1"/>
                </p:cNvSpPr>
                <p:nvPr/>
              </p:nvSpPr>
              <p:spPr bwMode="auto">
                <a:xfrm>
                  <a:off x="9339" y="2883"/>
                  <a:ext cx="585" cy="330"/>
                </a:xfrm>
                <a:prstGeom prst="flowChartMagneticDisk">
                  <a:avLst/>
                </a:prstGeom>
                <a:solidFill>
                  <a:srgbClr val="D99594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prstClr val="black"/>
                    </a:solidFill>
                    <a:latin typeface="Candara" pitchFamily="34" charset="0"/>
                  </a:endParaRPr>
                </a:p>
              </p:txBody>
            </p:sp>
            <p:sp>
              <p:nvSpPr>
                <p:cNvPr id="1076" name="Oval 52"/>
                <p:cNvSpPr>
                  <a:spLocks noChangeArrowheads="1"/>
                </p:cNvSpPr>
                <p:nvPr/>
              </p:nvSpPr>
              <p:spPr bwMode="auto">
                <a:xfrm>
                  <a:off x="9234" y="3663"/>
                  <a:ext cx="375" cy="390"/>
                </a:xfrm>
                <a:prstGeom prst="ellipse">
                  <a:avLst/>
                </a:prstGeom>
                <a:solidFill>
                  <a:srgbClr val="92D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prstClr val="black"/>
                    </a:solidFill>
                    <a:latin typeface="Candara" pitchFamily="34" charset="0"/>
                  </a:endParaRPr>
                </a:p>
              </p:txBody>
            </p:sp>
            <p:sp>
              <p:nvSpPr>
                <p:cNvPr id="1077" name="Oval 53"/>
                <p:cNvSpPr>
                  <a:spLocks noChangeArrowheads="1"/>
                </p:cNvSpPr>
                <p:nvPr/>
              </p:nvSpPr>
              <p:spPr bwMode="auto">
                <a:xfrm>
                  <a:off x="9390" y="3663"/>
                  <a:ext cx="375" cy="390"/>
                </a:xfrm>
                <a:prstGeom prst="ellipse">
                  <a:avLst/>
                </a:prstGeom>
                <a:solidFill>
                  <a:srgbClr val="92D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prstClr val="black"/>
                    </a:solidFill>
                    <a:latin typeface="Candara" pitchFamily="34" charset="0"/>
                  </a:endParaRPr>
                </a:p>
              </p:txBody>
            </p:sp>
            <p:sp>
              <p:nvSpPr>
                <p:cNvPr id="1078" name="Oval 54"/>
                <p:cNvSpPr>
                  <a:spLocks noChangeArrowheads="1"/>
                </p:cNvSpPr>
                <p:nvPr/>
              </p:nvSpPr>
              <p:spPr bwMode="auto">
                <a:xfrm>
                  <a:off x="9549" y="3663"/>
                  <a:ext cx="375" cy="390"/>
                </a:xfrm>
                <a:prstGeom prst="ellipse">
                  <a:avLst/>
                </a:prstGeom>
                <a:solidFill>
                  <a:srgbClr val="92D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prstClr val="black"/>
                    </a:solidFill>
                    <a:latin typeface="Candara" pitchFamily="34" charset="0"/>
                  </a:endParaRPr>
                </a:p>
              </p:txBody>
            </p:sp>
            <p:cxnSp>
              <p:nvCxnSpPr>
                <p:cNvPr id="1079" name="AutoShape 55"/>
                <p:cNvCxnSpPr>
                  <a:cxnSpLocks noChangeShapeType="1"/>
                </p:cNvCxnSpPr>
                <p:nvPr/>
              </p:nvCxnSpPr>
              <p:spPr bwMode="auto">
                <a:xfrm>
                  <a:off x="9609" y="3213"/>
                  <a:ext cx="0" cy="45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080" name="AutoShape 56"/>
                <p:cNvCxnSpPr>
                  <a:cxnSpLocks noChangeShapeType="1"/>
                </p:cNvCxnSpPr>
                <p:nvPr/>
              </p:nvCxnSpPr>
              <p:spPr bwMode="auto">
                <a:xfrm>
                  <a:off x="8595" y="2478"/>
                  <a:ext cx="0" cy="117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081" name="AutoShape 57"/>
                <p:cNvCxnSpPr>
                  <a:cxnSpLocks noChangeShapeType="1"/>
                </p:cNvCxnSpPr>
                <p:nvPr/>
              </p:nvCxnSpPr>
              <p:spPr bwMode="auto">
                <a:xfrm>
                  <a:off x="8595" y="2478"/>
                  <a:ext cx="954" cy="118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</p:grpSp>
          <p:cxnSp>
            <p:nvCxnSpPr>
              <p:cNvPr id="1082" name="AutoShape 58"/>
              <p:cNvCxnSpPr>
                <a:cxnSpLocks noChangeShapeType="1"/>
              </p:cNvCxnSpPr>
              <p:nvPr/>
            </p:nvCxnSpPr>
            <p:spPr bwMode="auto">
              <a:xfrm>
                <a:off x="5661" y="3885"/>
                <a:ext cx="159" cy="0"/>
              </a:xfrm>
              <a:prstGeom prst="straightConnector1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</p:cxnSp>
        </p:grpSp>
        <p:grpSp>
          <p:nvGrpSpPr>
            <p:cNvPr id="7" name="Group 59"/>
            <p:cNvGrpSpPr>
              <a:grpSpLocks/>
            </p:cNvGrpSpPr>
            <p:nvPr/>
          </p:nvGrpSpPr>
          <p:grpSpPr bwMode="auto">
            <a:xfrm>
              <a:off x="6400800" y="838200"/>
              <a:ext cx="1353753" cy="1293395"/>
              <a:chOff x="7005" y="2508"/>
              <a:chExt cx="1884" cy="1800"/>
            </a:xfrm>
          </p:grpSpPr>
          <p:grpSp>
            <p:nvGrpSpPr>
              <p:cNvPr id="8" name="Group 60"/>
              <p:cNvGrpSpPr>
                <a:grpSpLocks/>
              </p:cNvGrpSpPr>
              <p:nvPr/>
            </p:nvGrpSpPr>
            <p:grpSpPr bwMode="auto">
              <a:xfrm>
                <a:off x="7005" y="2508"/>
                <a:ext cx="1884" cy="1800"/>
                <a:chOff x="8145" y="2478"/>
                <a:chExt cx="1884" cy="1800"/>
              </a:xfrm>
            </p:grpSpPr>
            <p:sp>
              <p:nvSpPr>
                <p:cNvPr id="1085" name="AutoShape 61"/>
                <p:cNvSpPr>
                  <a:spLocks noChangeArrowheads="1"/>
                </p:cNvSpPr>
                <p:nvPr/>
              </p:nvSpPr>
              <p:spPr bwMode="auto">
                <a:xfrm>
                  <a:off x="8145" y="2733"/>
                  <a:ext cx="1884" cy="154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DBE5F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prstClr val="black"/>
                    </a:solidFill>
                    <a:latin typeface="Candara" pitchFamily="34" charset="0"/>
                  </a:endParaRPr>
                </a:p>
              </p:txBody>
            </p:sp>
            <p:sp>
              <p:nvSpPr>
                <p:cNvPr id="1086" name="Oval 62"/>
                <p:cNvSpPr>
                  <a:spLocks noChangeArrowheads="1"/>
                </p:cNvSpPr>
                <p:nvPr/>
              </p:nvSpPr>
              <p:spPr bwMode="auto">
                <a:xfrm>
                  <a:off x="8280" y="3648"/>
                  <a:ext cx="375" cy="390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prstClr val="black"/>
                    </a:solidFill>
                    <a:latin typeface="Candara" pitchFamily="34" charset="0"/>
                  </a:endParaRPr>
                </a:p>
              </p:txBody>
            </p:sp>
            <p:sp>
              <p:nvSpPr>
                <p:cNvPr id="1087" name="Oval 63"/>
                <p:cNvSpPr>
                  <a:spLocks noChangeArrowheads="1"/>
                </p:cNvSpPr>
                <p:nvPr/>
              </p:nvSpPr>
              <p:spPr bwMode="auto">
                <a:xfrm>
                  <a:off x="8436" y="3648"/>
                  <a:ext cx="375" cy="390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prstClr val="black"/>
                    </a:solidFill>
                    <a:latin typeface="Candara" pitchFamily="34" charset="0"/>
                  </a:endParaRPr>
                </a:p>
              </p:txBody>
            </p:sp>
            <p:sp>
              <p:nvSpPr>
                <p:cNvPr id="1088" name="Oval 64"/>
                <p:cNvSpPr>
                  <a:spLocks noChangeArrowheads="1"/>
                </p:cNvSpPr>
                <p:nvPr/>
              </p:nvSpPr>
              <p:spPr bwMode="auto">
                <a:xfrm>
                  <a:off x="8595" y="3648"/>
                  <a:ext cx="375" cy="390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prstClr val="black"/>
                    </a:solidFill>
                    <a:latin typeface="Candara" pitchFamily="34" charset="0"/>
                  </a:endParaRPr>
                </a:p>
              </p:txBody>
            </p:sp>
            <p:sp>
              <p:nvSpPr>
                <p:cNvPr id="1089" name="AutoShape 65"/>
                <p:cNvSpPr>
                  <a:spLocks noChangeArrowheads="1"/>
                </p:cNvSpPr>
                <p:nvPr/>
              </p:nvSpPr>
              <p:spPr bwMode="auto">
                <a:xfrm>
                  <a:off x="9339" y="2883"/>
                  <a:ext cx="585" cy="330"/>
                </a:xfrm>
                <a:prstGeom prst="flowChartMagneticDisk">
                  <a:avLst/>
                </a:prstGeom>
                <a:solidFill>
                  <a:srgbClr val="D99594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prstClr val="black"/>
                    </a:solidFill>
                    <a:latin typeface="Candara" pitchFamily="34" charset="0"/>
                  </a:endParaRPr>
                </a:p>
              </p:txBody>
            </p:sp>
            <p:sp>
              <p:nvSpPr>
                <p:cNvPr id="1090" name="Oval 66"/>
                <p:cNvSpPr>
                  <a:spLocks noChangeArrowheads="1"/>
                </p:cNvSpPr>
                <p:nvPr/>
              </p:nvSpPr>
              <p:spPr bwMode="auto">
                <a:xfrm>
                  <a:off x="9234" y="3663"/>
                  <a:ext cx="375" cy="390"/>
                </a:xfrm>
                <a:prstGeom prst="ellipse">
                  <a:avLst/>
                </a:prstGeom>
                <a:solidFill>
                  <a:srgbClr val="92D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prstClr val="black"/>
                    </a:solidFill>
                    <a:latin typeface="Candara" pitchFamily="34" charset="0"/>
                  </a:endParaRPr>
                </a:p>
              </p:txBody>
            </p:sp>
            <p:sp>
              <p:nvSpPr>
                <p:cNvPr id="1091" name="Oval 67"/>
                <p:cNvSpPr>
                  <a:spLocks noChangeArrowheads="1"/>
                </p:cNvSpPr>
                <p:nvPr/>
              </p:nvSpPr>
              <p:spPr bwMode="auto">
                <a:xfrm>
                  <a:off x="9390" y="3663"/>
                  <a:ext cx="375" cy="390"/>
                </a:xfrm>
                <a:prstGeom prst="ellipse">
                  <a:avLst/>
                </a:prstGeom>
                <a:solidFill>
                  <a:srgbClr val="92D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prstClr val="black"/>
                    </a:solidFill>
                    <a:latin typeface="Candara" pitchFamily="34" charset="0"/>
                  </a:endParaRPr>
                </a:p>
              </p:txBody>
            </p:sp>
            <p:sp>
              <p:nvSpPr>
                <p:cNvPr id="1092" name="Oval 68"/>
                <p:cNvSpPr>
                  <a:spLocks noChangeArrowheads="1"/>
                </p:cNvSpPr>
                <p:nvPr/>
              </p:nvSpPr>
              <p:spPr bwMode="auto">
                <a:xfrm>
                  <a:off x="9549" y="3663"/>
                  <a:ext cx="375" cy="390"/>
                </a:xfrm>
                <a:prstGeom prst="ellipse">
                  <a:avLst/>
                </a:prstGeom>
                <a:solidFill>
                  <a:srgbClr val="92D05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prstClr val="black"/>
                    </a:solidFill>
                    <a:latin typeface="Candara" pitchFamily="34" charset="0"/>
                  </a:endParaRPr>
                </a:p>
              </p:txBody>
            </p:sp>
            <p:cxnSp>
              <p:nvCxnSpPr>
                <p:cNvPr id="1093" name="AutoShape 69"/>
                <p:cNvCxnSpPr>
                  <a:cxnSpLocks noChangeShapeType="1"/>
                </p:cNvCxnSpPr>
                <p:nvPr/>
              </p:nvCxnSpPr>
              <p:spPr bwMode="auto">
                <a:xfrm>
                  <a:off x="9609" y="3213"/>
                  <a:ext cx="0" cy="45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094" name="AutoShape 70"/>
                <p:cNvCxnSpPr>
                  <a:cxnSpLocks noChangeShapeType="1"/>
                </p:cNvCxnSpPr>
                <p:nvPr/>
              </p:nvCxnSpPr>
              <p:spPr bwMode="auto">
                <a:xfrm>
                  <a:off x="8595" y="2478"/>
                  <a:ext cx="0" cy="117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095" name="AutoShape 71"/>
                <p:cNvCxnSpPr>
                  <a:cxnSpLocks noChangeShapeType="1"/>
                </p:cNvCxnSpPr>
                <p:nvPr/>
              </p:nvCxnSpPr>
              <p:spPr bwMode="auto">
                <a:xfrm>
                  <a:off x="8595" y="2478"/>
                  <a:ext cx="954" cy="118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</p:grpSp>
          <p:cxnSp>
            <p:nvCxnSpPr>
              <p:cNvPr id="1096" name="AutoShape 72"/>
              <p:cNvCxnSpPr>
                <a:cxnSpLocks noChangeShapeType="1"/>
              </p:cNvCxnSpPr>
              <p:nvPr/>
            </p:nvCxnSpPr>
            <p:spPr bwMode="auto">
              <a:xfrm>
                <a:off x="7905" y="3885"/>
                <a:ext cx="159" cy="0"/>
              </a:xfrm>
              <a:prstGeom prst="straightConnector1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</p:cxnSp>
        </p:grpSp>
        <p:cxnSp>
          <p:nvCxnSpPr>
            <p:cNvPr id="1097" name="AutoShape 73"/>
            <p:cNvCxnSpPr>
              <a:cxnSpLocks noChangeShapeType="1"/>
            </p:cNvCxnSpPr>
            <p:nvPr/>
          </p:nvCxnSpPr>
          <p:spPr bwMode="auto">
            <a:xfrm>
              <a:off x="5683668" y="4307205"/>
              <a:ext cx="0" cy="23712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98" name="AutoShape 74"/>
            <p:cNvCxnSpPr>
              <a:cxnSpLocks noChangeShapeType="1"/>
            </p:cNvCxnSpPr>
            <p:nvPr/>
          </p:nvCxnSpPr>
          <p:spPr bwMode="auto">
            <a:xfrm>
              <a:off x="6300186" y="4307205"/>
              <a:ext cx="0" cy="23712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99" name="AutoShape 75"/>
            <p:cNvCxnSpPr>
              <a:cxnSpLocks noChangeShapeType="1"/>
            </p:cNvCxnSpPr>
            <p:nvPr/>
          </p:nvCxnSpPr>
          <p:spPr bwMode="auto">
            <a:xfrm>
              <a:off x="6951195" y="4307205"/>
              <a:ext cx="0" cy="23712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100" name="Arc 76"/>
            <p:cNvSpPr>
              <a:spLocks/>
            </p:cNvSpPr>
            <p:nvPr/>
          </p:nvSpPr>
          <p:spPr bwMode="auto">
            <a:xfrm flipH="1" flipV="1">
              <a:off x="457199" y="2438399"/>
              <a:ext cx="435443" cy="3581400"/>
            </a:xfrm>
            <a:custGeom>
              <a:avLst/>
              <a:gdLst>
                <a:gd name="G0" fmla="+- 8892 0 0"/>
                <a:gd name="G1" fmla="+- 21600 0 0"/>
                <a:gd name="G2" fmla="+- 21600 0 0"/>
                <a:gd name="T0" fmla="*/ 0 w 30492"/>
                <a:gd name="T1" fmla="*/ 1915 h 43200"/>
                <a:gd name="T2" fmla="*/ 590 w 30492"/>
                <a:gd name="T3" fmla="*/ 41541 h 43200"/>
                <a:gd name="T4" fmla="*/ 8892 w 3049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492" h="43200" fill="none" extrusionOk="0">
                  <a:moveTo>
                    <a:pt x="0" y="1915"/>
                  </a:moveTo>
                  <a:cubicBezTo>
                    <a:pt x="2794" y="652"/>
                    <a:pt x="5825" y="-1"/>
                    <a:pt x="8892" y="0"/>
                  </a:cubicBezTo>
                  <a:cubicBezTo>
                    <a:pt x="20821" y="0"/>
                    <a:pt x="30492" y="9670"/>
                    <a:pt x="30492" y="21600"/>
                  </a:cubicBezTo>
                  <a:cubicBezTo>
                    <a:pt x="30492" y="33529"/>
                    <a:pt x="20821" y="43200"/>
                    <a:pt x="8892" y="43200"/>
                  </a:cubicBezTo>
                  <a:cubicBezTo>
                    <a:pt x="6042" y="43200"/>
                    <a:pt x="3220" y="42636"/>
                    <a:pt x="590" y="41540"/>
                  </a:cubicBezTo>
                </a:path>
                <a:path w="30492" h="43200" stroke="0" extrusionOk="0">
                  <a:moveTo>
                    <a:pt x="0" y="1915"/>
                  </a:moveTo>
                  <a:cubicBezTo>
                    <a:pt x="2794" y="652"/>
                    <a:pt x="5825" y="-1"/>
                    <a:pt x="8892" y="0"/>
                  </a:cubicBezTo>
                  <a:cubicBezTo>
                    <a:pt x="20821" y="0"/>
                    <a:pt x="30492" y="9670"/>
                    <a:pt x="30492" y="21600"/>
                  </a:cubicBezTo>
                  <a:cubicBezTo>
                    <a:pt x="30492" y="33529"/>
                    <a:pt x="20821" y="43200"/>
                    <a:pt x="8892" y="43200"/>
                  </a:cubicBezTo>
                  <a:cubicBezTo>
                    <a:pt x="6042" y="43200"/>
                    <a:pt x="3220" y="42636"/>
                    <a:pt x="590" y="41540"/>
                  </a:cubicBezTo>
                  <a:lnTo>
                    <a:pt x="8892" y="2160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1101" name="Text Box 77"/>
            <p:cNvSpPr txBox="1">
              <a:spLocks noChangeArrowheads="1"/>
            </p:cNvSpPr>
            <p:nvPr/>
          </p:nvSpPr>
          <p:spPr bwMode="auto">
            <a:xfrm>
              <a:off x="1066800" y="6096000"/>
              <a:ext cx="1853866" cy="304800"/>
            </a:xfrm>
            <a:prstGeom prst="rect">
              <a:avLst/>
            </a:prstGeom>
            <a:solidFill>
              <a:srgbClr val="DDD8C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ndara" pitchFamily="34" charset="0"/>
                  <a:cs typeface="Arial" pitchFamily="34" charset="0"/>
                </a:rPr>
                <a:t>close()</a:t>
              </a:r>
              <a:endPara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endParaRPr>
            </a:p>
          </p:txBody>
        </p:sp>
        <p:sp>
          <p:nvSpPr>
            <p:cNvPr id="1102" name="Rectangle 78"/>
            <p:cNvSpPr>
              <a:spLocks noChangeArrowheads="1"/>
            </p:cNvSpPr>
            <p:nvPr/>
          </p:nvSpPr>
          <p:spPr bwMode="auto">
            <a:xfrm>
              <a:off x="304800" y="685800"/>
              <a:ext cx="3429000" cy="5791200"/>
            </a:xfrm>
            <a:prstGeom prst="rect">
              <a:avLst/>
            </a:prstGeom>
            <a:noFill/>
            <a:ln w="1587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1104" name="Text Box 80"/>
            <p:cNvSpPr txBox="1">
              <a:spLocks noChangeArrowheads="1"/>
            </p:cNvSpPr>
            <p:nvPr/>
          </p:nvSpPr>
          <p:spPr bwMode="auto">
            <a:xfrm>
              <a:off x="1828800" y="4419600"/>
              <a:ext cx="1713748" cy="323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ndara" pitchFamily="34" charset="0"/>
                  <a:cs typeface="Arial" pitchFamily="34" charset="0"/>
                </a:rPr>
                <a:t>Combine() </a:t>
              </a:r>
              <a:r>
                <a:rPr lang="en-US" sz="1600" dirty="0">
                  <a:solidFill>
                    <a:prstClr val="black"/>
                  </a:solidFill>
                  <a:latin typeface="Candara" pitchFamily="34" charset="0"/>
                  <a:cs typeface="Arial" pitchFamily="34" charset="0"/>
                </a:rPr>
                <a:t>operation</a:t>
              </a:r>
            </a:p>
          </p:txBody>
        </p:sp>
        <p:sp>
          <p:nvSpPr>
            <p:cNvPr id="1105" name="Text Box 81"/>
            <p:cNvSpPr txBox="1">
              <a:spLocks noChangeArrowheads="1"/>
            </p:cNvSpPr>
            <p:nvPr/>
          </p:nvSpPr>
          <p:spPr bwMode="auto">
            <a:xfrm>
              <a:off x="7056822" y="4026969"/>
              <a:ext cx="1096578" cy="392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ndara" pitchFamily="34" charset="0"/>
                  <a:cs typeface="Arial" pitchFamily="34" charset="0"/>
                </a:rPr>
                <a:t>Reduce()</a:t>
              </a:r>
            </a:p>
          </p:txBody>
        </p:sp>
        <p:sp>
          <p:nvSpPr>
            <p:cNvPr id="1106" name="Text Box 82"/>
            <p:cNvSpPr txBox="1">
              <a:spLocks noChangeArrowheads="1"/>
            </p:cNvSpPr>
            <p:nvPr/>
          </p:nvSpPr>
          <p:spPr bwMode="auto">
            <a:xfrm>
              <a:off x="7237897" y="3541946"/>
              <a:ext cx="763103" cy="323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ndara" pitchFamily="34" charset="0"/>
                  <a:cs typeface="Arial" pitchFamily="34" charset="0"/>
                </a:rPr>
                <a:t>Map()</a:t>
              </a:r>
            </a:p>
          </p:txBody>
        </p:sp>
        <p:sp>
          <p:nvSpPr>
            <p:cNvPr id="1107" name="Text Box 83"/>
            <p:cNvSpPr txBox="1">
              <a:spLocks noChangeArrowheads="1"/>
            </p:cNvSpPr>
            <p:nvPr/>
          </p:nvSpPr>
          <p:spPr bwMode="auto">
            <a:xfrm>
              <a:off x="5181600" y="762000"/>
              <a:ext cx="17526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ndara" pitchFamily="34" charset="0"/>
                  <a:cs typeface="Arial" pitchFamily="34" charset="0"/>
                </a:rPr>
                <a:t>Worker Nodes</a:t>
              </a:r>
            </a:p>
          </p:txBody>
        </p:sp>
        <p:sp>
          <p:nvSpPr>
            <p:cNvPr id="1108" name="Text Box 84"/>
            <p:cNvSpPr txBox="1">
              <a:spLocks noChangeArrowheads="1"/>
            </p:cNvSpPr>
            <p:nvPr/>
          </p:nvSpPr>
          <p:spPr bwMode="auto">
            <a:xfrm>
              <a:off x="4419600" y="4495800"/>
              <a:ext cx="3886200" cy="743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>
                  <a:solidFill>
                    <a:prstClr val="black"/>
                  </a:solidFill>
                  <a:latin typeface="Candara" pitchFamily="34" charset="0"/>
                  <a:cs typeface="Arial" pitchFamily="34" charset="0"/>
                </a:rPr>
                <a:t>Communications/data transfers via the pub-sub broker network &amp; direct TCP</a:t>
              </a:r>
              <a:endPara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endParaRPr>
            </a:p>
          </p:txBody>
        </p:sp>
        <p:cxnSp>
          <p:nvCxnSpPr>
            <p:cNvPr id="1109" name="AutoShape 85"/>
            <p:cNvCxnSpPr>
              <a:cxnSpLocks noChangeShapeType="1"/>
            </p:cNvCxnSpPr>
            <p:nvPr/>
          </p:nvCxnSpPr>
          <p:spPr bwMode="auto">
            <a:xfrm>
              <a:off x="6096000" y="1600200"/>
              <a:ext cx="135806" cy="0"/>
            </a:xfrm>
            <a:prstGeom prst="straightConnector1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</p:cxnSp>
        <p:grpSp>
          <p:nvGrpSpPr>
            <p:cNvPr id="9" name="Group 86"/>
            <p:cNvGrpSpPr>
              <a:grpSpLocks/>
            </p:cNvGrpSpPr>
            <p:nvPr/>
          </p:nvGrpSpPr>
          <p:grpSpPr bwMode="auto">
            <a:xfrm>
              <a:off x="304800" y="3810000"/>
              <a:ext cx="1371600" cy="533400"/>
              <a:chOff x="2264" y="5748"/>
              <a:chExt cx="1410" cy="540"/>
            </a:xfrm>
          </p:grpSpPr>
          <p:sp>
            <p:nvSpPr>
              <p:cNvPr id="1111" name="Oval 87"/>
              <p:cNvSpPr>
                <a:spLocks noChangeArrowheads="1"/>
              </p:cNvSpPr>
              <p:nvPr/>
            </p:nvSpPr>
            <p:spPr bwMode="auto">
              <a:xfrm>
                <a:off x="2264" y="5748"/>
                <a:ext cx="1366" cy="54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prstClr val="black"/>
                  </a:solidFill>
                  <a:latin typeface="Candara" pitchFamily="34" charset="0"/>
                </a:endParaRPr>
              </a:p>
            </p:txBody>
          </p:sp>
          <p:sp>
            <p:nvSpPr>
              <p:cNvPr id="1112" name="Text Box 88"/>
              <p:cNvSpPr txBox="1">
                <a:spLocks noChangeArrowheads="1"/>
              </p:cNvSpPr>
              <p:nvPr/>
            </p:nvSpPr>
            <p:spPr bwMode="auto">
              <a:xfrm>
                <a:off x="2264" y="5825"/>
                <a:ext cx="1410" cy="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dirty="0">
                    <a:solidFill>
                      <a:srgbClr val="C00000"/>
                    </a:solidFill>
                    <a:latin typeface="Candara" pitchFamily="34" charset="0"/>
                    <a:cs typeface="Arial" pitchFamily="34" charset="0"/>
                  </a:rPr>
                  <a:t>  </a:t>
                </a:r>
                <a:r>
                  <a:rPr lang="en-US" altLang="zh-CN" b="1" dirty="0">
                    <a:solidFill>
                      <a:srgbClr val="7E110D"/>
                    </a:solidFill>
                    <a:latin typeface="Candara" pitchFamily="34" charset="0"/>
                    <a:cs typeface="Arial" pitchFamily="34" charset="0"/>
                  </a:rPr>
                  <a:t>Iterations</a:t>
                </a:r>
                <a:endParaRPr lang="en-US" b="1" dirty="0">
                  <a:solidFill>
                    <a:srgbClr val="7E110D"/>
                  </a:solidFill>
                  <a:latin typeface="Candara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113" name="Text Box 89"/>
            <p:cNvSpPr txBox="1">
              <a:spLocks noChangeArrowheads="1"/>
            </p:cNvSpPr>
            <p:nvPr/>
          </p:nvSpPr>
          <p:spPr bwMode="auto">
            <a:xfrm>
              <a:off x="1828800" y="3352800"/>
              <a:ext cx="3429000" cy="54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ndara" pitchFamily="34" charset="0"/>
                  <a:cs typeface="Arial" pitchFamily="34" charset="0"/>
                </a:rPr>
                <a:t>May send &lt;Key,Value&gt; pairs directly</a:t>
              </a:r>
            </a:p>
          </p:txBody>
        </p:sp>
      </p:grpSp>
      <p:sp>
        <p:nvSpPr>
          <p:cNvPr id="94" name="Text Box 83"/>
          <p:cNvSpPr txBox="1">
            <a:spLocks noChangeArrowheads="1"/>
          </p:cNvSpPr>
          <p:nvPr/>
        </p:nvSpPr>
        <p:spPr bwMode="auto">
          <a:xfrm>
            <a:off x="7696200" y="129540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ts val="1000"/>
              </a:spcAft>
            </a:pPr>
            <a:r>
              <a: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Local Disk</a:t>
            </a:r>
          </a:p>
        </p:txBody>
      </p:sp>
      <p:sp>
        <p:nvSpPr>
          <p:cNvPr id="92" name="Text Box 83"/>
          <p:cNvSpPr txBox="1">
            <a:spLocks noChangeArrowheads="1"/>
          </p:cNvSpPr>
          <p:nvPr/>
        </p:nvSpPr>
        <p:spPr bwMode="auto">
          <a:xfrm>
            <a:off x="5715000" y="2362200"/>
            <a:ext cx="2971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ts val="1000"/>
              </a:spcAft>
            </a:pPr>
            <a:r>
              <a:rPr lang="en-US" sz="1600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Cacheable map/reduce tasks</a:t>
            </a:r>
          </a:p>
        </p:txBody>
      </p:sp>
      <p:cxnSp>
        <p:nvCxnSpPr>
          <p:cNvPr id="96" name="Straight Arrow Connector 95"/>
          <p:cNvCxnSpPr>
            <a:endCxn id="1074" idx="4"/>
          </p:cNvCxnSpPr>
          <p:nvPr/>
        </p:nvCxnSpPr>
        <p:spPr>
          <a:xfrm rot="10800000">
            <a:off x="5182478" y="1959144"/>
            <a:ext cx="1142122" cy="4792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V="1">
            <a:off x="6324600" y="1981200"/>
            <a:ext cx="1219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6324600" y="1981200"/>
            <a:ext cx="5334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rot="10800000">
            <a:off x="5791200" y="1981200"/>
            <a:ext cx="5334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038183" y="5239503"/>
            <a:ext cx="4648617" cy="123749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Main program may contain many MapReduce invocations or iterative MapReduce invocations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1664" y="749075"/>
            <a:ext cx="31357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Main program’s process space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00" y="762000"/>
            <a:ext cx="7467600" cy="5596354"/>
            <a:chOff x="914400" y="762000"/>
            <a:chExt cx="7467600" cy="5596354"/>
          </a:xfrm>
        </p:grpSpPr>
        <p:sp>
          <p:nvSpPr>
            <p:cNvPr id="60" name="Rounded Rectangle 59"/>
            <p:cNvSpPr/>
            <p:nvPr/>
          </p:nvSpPr>
          <p:spPr>
            <a:xfrm>
              <a:off x="914400" y="2590800"/>
              <a:ext cx="2743200" cy="373380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5638800" y="2590800"/>
              <a:ext cx="2743200" cy="373380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1295400" y="5181600"/>
              <a:ext cx="6629400" cy="838200"/>
            </a:xfrm>
            <a:prstGeom prst="rect">
              <a:avLst/>
            </a:prstGeom>
            <a:solidFill>
              <a:srgbClr val="E6F1F2"/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324600" y="6019800"/>
              <a:ext cx="13425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>
                  <a:solidFill>
                    <a:prstClr val="black"/>
                  </a:solidFill>
                  <a:latin typeface="Candara" pitchFamily="34" charset="0"/>
                </a:rPr>
                <a:t>Worker Node</a:t>
              </a:r>
            </a:p>
          </p:txBody>
        </p:sp>
        <p:grpSp>
          <p:nvGrpSpPr>
            <p:cNvPr id="4" name="Group 63"/>
            <p:cNvGrpSpPr/>
            <p:nvPr/>
          </p:nvGrpSpPr>
          <p:grpSpPr>
            <a:xfrm>
              <a:off x="6248400" y="5334000"/>
              <a:ext cx="1447800" cy="533400"/>
              <a:chOff x="990600" y="4876800"/>
              <a:chExt cx="1447800" cy="533400"/>
            </a:xfrm>
          </p:grpSpPr>
          <p:sp>
            <p:nvSpPr>
              <p:cNvPr id="91" name="Flowchart: Magnetic Disk 90"/>
              <p:cNvSpPr/>
              <p:nvPr/>
            </p:nvSpPr>
            <p:spPr>
              <a:xfrm>
                <a:off x="990600" y="4876800"/>
                <a:ext cx="1447800" cy="533400"/>
              </a:xfrm>
              <a:prstGeom prst="flowChartMagneticDisk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black"/>
                  </a:solidFill>
                  <a:latin typeface="Candara" pitchFamily="34" charset="0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1219200" y="5029200"/>
                <a:ext cx="10502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600" dirty="0">
                    <a:solidFill>
                      <a:prstClr val="black"/>
                    </a:solidFill>
                    <a:latin typeface="Candara" pitchFamily="34" charset="0"/>
                  </a:rPr>
                  <a:t>Local Disk</a:t>
                </a:r>
              </a:p>
            </p:txBody>
          </p:sp>
        </p:grpSp>
        <p:grpSp>
          <p:nvGrpSpPr>
            <p:cNvPr id="9" name="Group 72"/>
            <p:cNvGrpSpPr/>
            <p:nvPr/>
          </p:nvGrpSpPr>
          <p:grpSpPr>
            <a:xfrm>
              <a:off x="5867400" y="4191000"/>
              <a:ext cx="2286000" cy="762000"/>
              <a:chOff x="762000" y="4038600"/>
              <a:chExt cx="2286000" cy="762000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762000" y="4343400"/>
                <a:ext cx="2286000" cy="4572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black"/>
                  </a:solidFill>
                  <a:latin typeface="Candara" pitchFamily="34" charset="0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1752600" y="4038600"/>
                <a:ext cx="12623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600" dirty="0">
                    <a:solidFill>
                      <a:prstClr val="black"/>
                    </a:solidFill>
                    <a:latin typeface="Candara" pitchFamily="34" charset="0"/>
                  </a:rPr>
                  <a:t>Worker Pool</a:t>
                </a:r>
              </a:p>
            </p:txBody>
          </p:sp>
        </p:grpSp>
        <p:sp>
          <p:nvSpPr>
            <p:cNvPr id="83" name="Rectangle 82"/>
            <p:cNvSpPr/>
            <p:nvPr/>
          </p:nvSpPr>
          <p:spPr>
            <a:xfrm>
              <a:off x="5791200" y="2971800"/>
              <a:ext cx="2438400" cy="205740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ndara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943600" y="2667000"/>
              <a:ext cx="15985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>
                  <a:solidFill>
                    <a:prstClr val="black"/>
                  </a:solidFill>
                  <a:latin typeface="Candara" pitchFamily="34" charset="0"/>
                </a:rPr>
                <a:t>Twister Daemon</a:t>
              </a:r>
            </a:p>
          </p:txBody>
        </p:sp>
        <p:grpSp>
          <p:nvGrpSpPr>
            <p:cNvPr id="12" name="Group 51"/>
            <p:cNvGrpSpPr/>
            <p:nvPr/>
          </p:nvGrpSpPr>
          <p:grpSpPr>
            <a:xfrm>
              <a:off x="990600" y="762000"/>
              <a:ext cx="1905000" cy="1600200"/>
              <a:chOff x="609600" y="914400"/>
              <a:chExt cx="1905000" cy="160020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609600" y="1219200"/>
                <a:ext cx="1905000" cy="1295400"/>
              </a:xfrm>
              <a:prstGeom prst="roundRect">
                <a:avLst>
                  <a:gd name="adj" fmla="val 1078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black"/>
                  </a:solidFill>
                  <a:latin typeface="Candara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838200" y="1371600"/>
                <a:ext cx="1447800" cy="9906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black"/>
                  </a:solidFill>
                  <a:latin typeface="Candara" pitchFamily="34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914400" y="914400"/>
                <a:ext cx="13147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600" dirty="0">
                    <a:solidFill>
                      <a:prstClr val="black"/>
                    </a:solidFill>
                    <a:latin typeface="Candara" pitchFamily="34" charset="0"/>
                  </a:rPr>
                  <a:t>Master Node</a:t>
                </a:r>
              </a:p>
            </p:txBody>
          </p:sp>
          <p:grpSp>
            <p:nvGrpSpPr>
              <p:cNvPr id="15" name="Group 8"/>
              <p:cNvGrpSpPr/>
              <p:nvPr/>
            </p:nvGrpSpPr>
            <p:grpSpPr>
              <a:xfrm>
                <a:off x="1066800" y="1447800"/>
                <a:ext cx="1019175" cy="609600"/>
                <a:chOff x="990600" y="1447800"/>
                <a:chExt cx="1019175" cy="609600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990600" y="1447800"/>
                  <a:ext cx="1019175" cy="609600"/>
                </a:xfrm>
                <a:prstGeom prst="roundRect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dirty="0">
                    <a:solidFill>
                      <a:prstClr val="black"/>
                    </a:solidFill>
                    <a:latin typeface="Candara" pitchFamily="34" charset="0"/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1051443" y="1447800"/>
                  <a:ext cx="86594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400"/>
                  <a:r>
                    <a:rPr lang="en-US" sz="1600" dirty="0">
                      <a:solidFill>
                        <a:prstClr val="black"/>
                      </a:solidFill>
                      <a:latin typeface="Candara" pitchFamily="34" charset="0"/>
                    </a:rPr>
                    <a:t>Twister </a:t>
                  </a:r>
                </a:p>
                <a:p>
                  <a:pPr algn="ctr" defTabSz="914400"/>
                  <a:r>
                    <a:rPr lang="en-US" sz="1600" dirty="0">
                      <a:solidFill>
                        <a:prstClr val="black"/>
                      </a:solidFill>
                      <a:latin typeface="Candara" pitchFamily="34" charset="0"/>
                    </a:rPr>
                    <a:t>Driver</a:t>
                  </a: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838200" y="2057400"/>
                <a:ext cx="14141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600" dirty="0">
                    <a:solidFill>
                      <a:prstClr val="black"/>
                    </a:solidFill>
                    <a:latin typeface="Candara" pitchFamily="34" charset="0"/>
                  </a:rPr>
                  <a:t>Main Program</a:t>
                </a:r>
              </a:p>
            </p:txBody>
          </p:sp>
        </p:grpSp>
        <p:grpSp>
          <p:nvGrpSpPr>
            <p:cNvPr id="16" name="Group 50"/>
            <p:cNvGrpSpPr/>
            <p:nvPr/>
          </p:nvGrpSpPr>
          <p:grpSpPr>
            <a:xfrm>
              <a:off x="3352800" y="914400"/>
              <a:ext cx="4490794" cy="1371600"/>
              <a:chOff x="4038600" y="1066800"/>
              <a:chExt cx="4490794" cy="1371600"/>
            </a:xfrm>
          </p:grpSpPr>
          <p:grpSp>
            <p:nvGrpSpPr>
              <p:cNvPr id="17" name="Group 48"/>
              <p:cNvGrpSpPr/>
              <p:nvPr/>
            </p:nvGrpSpPr>
            <p:grpSpPr>
              <a:xfrm>
                <a:off x="4038600" y="1066800"/>
                <a:ext cx="2743200" cy="1371600"/>
                <a:chOff x="4038600" y="1219200"/>
                <a:chExt cx="2590800" cy="1295400"/>
              </a:xfrm>
            </p:grpSpPr>
            <p:sp>
              <p:nvSpPr>
                <p:cNvPr id="48" name="Cloud 47"/>
                <p:cNvSpPr/>
                <p:nvPr/>
              </p:nvSpPr>
              <p:spPr>
                <a:xfrm>
                  <a:off x="4038600" y="1219200"/>
                  <a:ext cx="2590800" cy="1295400"/>
                </a:xfrm>
                <a:prstGeom prst="cloud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dirty="0">
                    <a:solidFill>
                      <a:prstClr val="black"/>
                    </a:solidFill>
                    <a:latin typeface="Candara" pitchFamily="34" charset="0"/>
                  </a:endParaRPr>
                </a:p>
              </p:txBody>
            </p:sp>
            <p:grpSp>
              <p:nvGrpSpPr>
                <p:cNvPr id="20" name="Group 14"/>
                <p:cNvGrpSpPr/>
                <p:nvPr/>
              </p:nvGrpSpPr>
              <p:grpSpPr>
                <a:xfrm>
                  <a:off x="4724400" y="1371600"/>
                  <a:ext cx="304800" cy="319745"/>
                  <a:chOff x="4572000" y="1371600"/>
                  <a:chExt cx="304800" cy="319745"/>
                </a:xfrm>
              </p:grpSpPr>
              <p:sp>
                <p:nvSpPr>
                  <p:cNvPr id="13" name="Hexagon 12"/>
                  <p:cNvSpPr/>
                  <p:nvPr/>
                </p:nvSpPr>
                <p:spPr>
                  <a:xfrm>
                    <a:off x="4572000" y="1447800"/>
                    <a:ext cx="304800" cy="228600"/>
                  </a:xfrm>
                  <a:prstGeom prst="hexagon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 dirty="0">
                      <a:solidFill>
                        <a:prstClr val="black"/>
                      </a:solidFill>
                      <a:latin typeface="Candara" pitchFamily="34" charset="0"/>
                    </a:endParaRPr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4572000" y="1371600"/>
                    <a:ext cx="287954" cy="3197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400"/>
                    <a:r>
                      <a:rPr lang="en-US" sz="1600" dirty="0">
                        <a:solidFill>
                          <a:prstClr val="black"/>
                        </a:solidFill>
                        <a:latin typeface="Candara" pitchFamily="34" charset="0"/>
                      </a:rPr>
                      <a:t>B</a:t>
                    </a:r>
                  </a:p>
                </p:txBody>
              </p:sp>
            </p:grpSp>
            <p:grpSp>
              <p:nvGrpSpPr>
                <p:cNvPr id="23" name="Group 16"/>
                <p:cNvGrpSpPr/>
                <p:nvPr/>
              </p:nvGrpSpPr>
              <p:grpSpPr>
                <a:xfrm>
                  <a:off x="5334000" y="1866900"/>
                  <a:ext cx="304800" cy="319745"/>
                  <a:chOff x="4572000" y="1409700"/>
                  <a:chExt cx="304800" cy="319745"/>
                </a:xfrm>
              </p:grpSpPr>
              <p:sp>
                <p:nvSpPr>
                  <p:cNvPr id="18" name="Hexagon 17"/>
                  <p:cNvSpPr/>
                  <p:nvPr/>
                </p:nvSpPr>
                <p:spPr>
                  <a:xfrm>
                    <a:off x="4572000" y="1447800"/>
                    <a:ext cx="304800" cy="228600"/>
                  </a:xfrm>
                  <a:prstGeom prst="hexagon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 dirty="0">
                      <a:solidFill>
                        <a:prstClr val="black"/>
                      </a:solidFill>
                      <a:latin typeface="Candara" pitchFamily="34" charset="0"/>
                    </a:endParaRP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4572000" y="1409700"/>
                    <a:ext cx="287954" cy="3197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400"/>
                    <a:r>
                      <a:rPr lang="en-US" sz="1600" dirty="0">
                        <a:solidFill>
                          <a:prstClr val="black"/>
                        </a:solidFill>
                        <a:latin typeface="Candara" pitchFamily="34" charset="0"/>
                      </a:rPr>
                      <a:t>B</a:t>
                    </a:r>
                  </a:p>
                </p:txBody>
              </p:sp>
            </p:grpSp>
            <p:grpSp>
              <p:nvGrpSpPr>
                <p:cNvPr id="26" name="Group 19"/>
                <p:cNvGrpSpPr/>
                <p:nvPr/>
              </p:nvGrpSpPr>
              <p:grpSpPr>
                <a:xfrm>
                  <a:off x="6019800" y="1676400"/>
                  <a:ext cx="304800" cy="319745"/>
                  <a:chOff x="4572000" y="1371600"/>
                  <a:chExt cx="304800" cy="319745"/>
                </a:xfrm>
              </p:grpSpPr>
              <p:sp>
                <p:nvSpPr>
                  <p:cNvPr id="21" name="Hexagon 20"/>
                  <p:cNvSpPr/>
                  <p:nvPr/>
                </p:nvSpPr>
                <p:spPr>
                  <a:xfrm>
                    <a:off x="4572000" y="1447800"/>
                    <a:ext cx="304800" cy="228600"/>
                  </a:xfrm>
                  <a:prstGeom prst="hexagon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 dirty="0">
                      <a:solidFill>
                        <a:prstClr val="black"/>
                      </a:solidFill>
                      <a:latin typeface="Candara" pitchFamily="34" charset="0"/>
                    </a:endParaRPr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4572000" y="1371600"/>
                    <a:ext cx="287954" cy="3197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400"/>
                    <a:r>
                      <a:rPr lang="en-US" sz="1600" dirty="0">
                        <a:solidFill>
                          <a:prstClr val="black"/>
                        </a:solidFill>
                        <a:latin typeface="Candara" pitchFamily="34" charset="0"/>
                      </a:rPr>
                      <a:t>B</a:t>
                    </a:r>
                  </a:p>
                </p:txBody>
              </p:sp>
            </p:grpSp>
            <p:grpSp>
              <p:nvGrpSpPr>
                <p:cNvPr id="28" name="Group 22"/>
                <p:cNvGrpSpPr/>
                <p:nvPr/>
              </p:nvGrpSpPr>
              <p:grpSpPr>
                <a:xfrm>
                  <a:off x="4495800" y="1905000"/>
                  <a:ext cx="304800" cy="319745"/>
                  <a:chOff x="4572000" y="1371600"/>
                  <a:chExt cx="304800" cy="319745"/>
                </a:xfrm>
              </p:grpSpPr>
              <p:sp>
                <p:nvSpPr>
                  <p:cNvPr id="24" name="Hexagon 23"/>
                  <p:cNvSpPr/>
                  <p:nvPr/>
                </p:nvSpPr>
                <p:spPr>
                  <a:xfrm>
                    <a:off x="4572000" y="1447800"/>
                    <a:ext cx="304800" cy="228600"/>
                  </a:xfrm>
                  <a:prstGeom prst="hexagon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 dirty="0">
                      <a:solidFill>
                        <a:prstClr val="black"/>
                      </a:solidFill>
                      <a:latin typeface="Candara" pitchFamily="34" charset="0"/>
                    </a:endParaRPr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4572000" y="1371600"/>
                    <a:ext cx="287954" cy="3197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400"/>
                    <a:r>
                      <a:rPr lang="en-US" sz="1600" dirty="0">
                        <a:solidFill>
                          <a:prstClr val="black"/>
                        </a:solidFill>
                        <a:latin typeface="Candara" pitchFamily="34" charset="0"/>
                      </a:rPr>
                      <a:t>B</a:t>
                    </a:r>
                  </a:p>
                </p:txBody>
              </p:sp>
            </p:grpSp>
            <p:cxnSp>
              <p:nvCxnSpPr>
                <p:cNvPr id="27" name="Straight Arrow Connector 26"/>
                <p:cNvCxnSpPr/>
                <p:nvPr/>
              </p:nvCxnSpPr>
              <p:spPr>
                <a:xfrm>
                  <a:off x="4974167" y="1651000"/>
                  <a:ext cx="431800" cy="287867"/>
                </a:xfrm>
                <a:prstGeom prst="straightConnector1">
                  <a:avLst/>
                </a:prstGeom>
                <a:ln w="12700"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>
                  <a:stCxn id="19" idx="1"/>
                </p:cNvCxnSpPr>
                <p:nvPr/>
              </p:nvCxnSpPr>
              <p:spPr>
                <a:xfrm rot="10800000" flipV="1">
                  <a:off x="4758267" y="2026773"/>
                  <a:ext cx="575733" cy="119582"/>
                </a:xfrm>
                <a:prstGeom prst="straightConnector1">
                  <a:avLst/>
                </a:prstGeom>
                <a:ln w="12700"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>
                  <a:stCxn id="14" idx="3"/>
                  <a:endCxn id="22" idx="1"/>
                </p:cNvCxnSpPr>
                <p:nvPr/>
              </p:nvCxnSpPr>
              <p:spPr>
                <a:xfrm>
                  <a:off x="5012353" y="1531473"/>
                  <a:ext cx="1007446" cy="304800"/>
                </a:xfrm>
                <a:prstGeom prst="straightConnector1">
                  <a:avLst/>
                </a:prstGeom>
                <a:ln w="12700"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>
                  <a:stCxn id="19" idx="3"/>
                  <a:endCxn id="22" idx="1"/>
                </p:cNvCxnSpPr>
                <p:nvPr/>
              </p:nvCxnSpPr>
              <p:spPr>
                <a:xfrm flipV="1">
                  <a:off x="5621954" y="1836273"/>
                  <a:ext cx="397846" cy="190500"/>
                </a:xfrm>
                <a:prstGeom prst="straightConnector1">
                  <a:avLst/>
                </a:prstGeom>
                <a:ln w="12700"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>
                  <a:stCxn id="14" idx="2"/>
                </p:cNvCxnSpPr>
                <p:nvPr/>
              </p:nvCxnSpPr>
              <p:spPr>
                <a:xfrm rot="5400000">
                  <a:off x="4613362" y="1726184"/>
                  <a:ext cx="289855" cy="220176"/>
                </a:xfrm>
                <a:prstGeom prst="straightConnector1">
                  <a:avLst/>
                </a:prstGeom>
                <a:ln w="12700"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/>
              <p:cNvSpPr txBox="1"/>
              <p:nvPr/>
            </p:nvSpPr>
            <p:spPr>
              <a:xfrm>
                <a:off x="6781800" y="1219200"/>
                <a:ext cx="17475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400" dirty="0">
                    <a:solidFill>
                      <a:prstClr val="black"/>
                    </a:solidFill>
                    <a:latin typeface="Candar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en-US" dirty="0">
                    <a:solidFill>
                      <a:prstClr val="black"/>
                    </a:solidFill>
                    <a:latin typeface="Candara" pitchFamily="34" charset="0"/>
                    <a:ea typeface="Verdana" pitchFamily="34" charset="0"/>
                    <a:cs typeface="Verdana" pitchFamily="34" charset="0"/>
                  </a:rPr>
                  <a:t>Pub/sub </a:t>
                </a:r>
              </a:p>
              <a:p>
                <a:pPr defTabSz="914400"/>
                <a:r>
                  <a:rPr lang="en-US" dirty="0">
                    <a:solidFill>
                      <a:prstClr val="black"/>
                    </a:solidFill>
                    <a:latin typeface="Candara" pitchFamily="34" charset="0"/>
                    <a:ea typeface="Verdana" pitchFamily="34" charset="0"/>
                    <a:cs typeface="Verdana" pitchFamily="34" charset="0"/>
                  </a:rPr>
                  <a:t>Broker Network</a:t>
                </a: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1600200" y="6019800"/>
              <a:ext cx="13425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>
                  <a:solidFill>
                    <a:prstClr val="black"/>
                  </a:solidFill>
                  <a:latin typeface="Candara" pitchFamily="34" charset="0"/>
                </a:rPr>
                <a:t>Worker Node</a:t>
              </a:r>
            </a:p>
          </p:txBody>
        </p:sp>
        <p:grpSp>
          <p:nvGrpSpPr>
            <p:cNvPr id="30" name="Group 63"/>
            <p:cNvGrpSpPr/>
            <p:nvPr/>
          </p:nvGrpSpPr>
          <p:grpSpPr>
            <a:xfrm>
              <a:off x="1524000" y="5334000"/>
              <a:ext cx="1447800" cy="533400"/>
              <a:chOff x="990600" y="4876800"/>
              <a:chExt cx="1447800" cy="533400"/>
            </a:xfrm>
          </p:grpSpPr>
          <p:sp>
            <p:nvSpPr>
              <p:cNvPr id="62" name="Flowchart: Magnetic Disk 61"/>
              <p:cNvSpPr/>
              <p:nvPr/>
            </p:nvSpPr>
            <p:spPr>
              <a:xfrm>
                <a:off x="990600" y="4876800"/>
                <a:ext cx="1447800" cy="533400"/>
              </a:xfrm>
              <a:prstGeom prst="flowChartMagneticDisk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black"/>
                  </a:solidFill>
                  <a:latin typeface="Candara" pitchFamily="34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219200" y="5029200"/>
                <a:ext cx="10502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600" dirty="0">
                    <a:solidFill>
                      <a:prstClr val="black"/>
                    </a:solidFill>
                    <a:latin typeface="Candara" pitchFamily="34" charset="0"/>
                  </a:rPr>
                  <a:t>Local Disk</a:t>
                </a:r>
              </a:p>
            </p:txBody>
          </p:sp>
        </p:grpSp>
        <p:grpSp>
          <p:nvGrpSpPr>
            <p:cNvPr id="32" name="Group 72"/>
            <p:cNvGrpSpPr/>
            <p:nvPr/>
          </p:nvGrpSpPr>
          <p:grpSpPr>
            <a:xfrm>
              <a:off x="1143000" y="4191000"/>
              <a:ext cx="2286000" cy="762000"/>
              <a:chOff x="762000" y="4038600"/>
              <a:chExt cx="2286000" cy="76200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762000" y="4343400"/>
                <a:ext cx="2286000" cy="4572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black"/>
                  </a:solidFill>
                  <a:latin typeface="Candara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1752600" y="4038600"/>
                <a:ext cx="12623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600" dirty="0">
                    <a:solidFill>
                      <a:prstClr val="black"/>
                    </a:solidFill>
                    <a:latin typeface="Candara" pitchFamily="34" charset="0"/>
                  </a:rPr>
                  <a:t>Worker Pool</a:t>
                </a:r>
              </a:p>
            </p:txBody>
          </p:sp>
        </p:grpSp>
        <p:sp>
          <p:nvSpPr>
            <p:cNvPr id="75" name="Rectangle 74"/>
            <p:cNvSpPr/>
            <p:nvPr/>
          </p:nvSpPr>
          <p:spPr>
            <a:xfrm>
              <a:off x="1066800" y="2971800"/>
              <a:ext cx="2438400" cy="205740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ndara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219200" y="2667000"/>
              <a:ext cx="15985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>
                  <a:solidFill>
                    <a:prstClr val="black"/>
                  </a:solidFill>
                  <a:latin typeface="Candara" pitchFamily="34" charset="0"/>
                </a:rPr>
                <a:t>Twister Daemon</a:t>
              </a: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1295400" y="3124200"/>
              <a:ext cx="6629400" cy="1066800"/>
            </a:xfrm>
            <a:prstGeom prst="roundRect">
              <a:avLst>
                <a:gd name="adj" fmla="val 50000"/>
              </a:avLst>
            </a:prstGeom>
            <a:solidFill>
              <a:srgbClr val="E6EDEE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ndara" pitchFamily="34" charset="0"/>
              </a:endParaRPr>
            </a:p>
          </p:txBody>
        </p:sp>
        <p:sp>
          <p:nvSpPr>
            <p:cNvPr id="95" name="Oval 12"/>
            <p:cNvSpPr>
              <a:spLocks noChangeArrowheads="1"/>
            </p:cNvSpPr>
            <p:nvPr/>
          </p:nvSpPr>
          <p:spPr bwMode="auto">
            <a:xfrm>
              <a:off x="1752600" y="3200400"/>
              <a:ext cx="269457" cy="280236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96" name="Oval 14"/>
            <p:cNvSpPr>
              <a:spLocks noChangeArrowheads="1"/>
            </p:cNvSpPr>
            <p:nvPr/>
          </p:nvSpPr>
          <p:spPr bwMode="auto">
            <a:xfrm>
              <a:off x="2971800" y="3200400"/>
              <a:ext cx="269457" cy="280236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97" name="Oval 18"/>
            <p:cNvSpPr>
              <a:spLocks noChangeArrowheads="1"/>
            </p:cNvSpPr>
            <p:nvPr/>
          </p:nvSpPr>
          <p:spPr bwMode="auto">
            <a:xfrm>
              <a:off x="4191000" y="3200400"/>
              <a:ext cx="269457" cy="280236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101" name="Oval 18"/>
            <p:cNvSpPr>
              <a:spLocks noChangeArrowheads="1"/>
            </p:cNvSpPr>
            <p:nvPr/>
          </p:nvSpPr>
          <p:spPr bwMode="auto">
            <a:xfrm>
              <a:off x="7315200" y="3200400"/>
              <a:ext cx="269457" cy="280236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102" name="Oval 19"/>
            <p:cNvSpPr>
              <a:spLocks noChangeArrowheads="1"/>
            </p:cNvSpPr>
            <p:nvPr/>
          </p:nvSpPr>
          <p:spPr bwMode="auto">
            <a:xfrm>
              <a:off x="6096000" y="3200400"/>
              <a:ext cx="269457" cy="280236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103" name="Oval 10"/>
            <p:cNvSpPr>
              <a:spLocks noChangeArrowheads="1"/>
            </p:cNvSpPr>
            <p:nvPr/>
          </p:nvSpPr>
          <p:spPr bwMode="auto">
            <a:xfrm>
              <a:off x="2357438" y="3810000"/>
              <a:ext cx="269457" cy="280236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105" name="Oval 13"/>
            <p:cNvSpPr>
              <a:spLocks noChangeArrowheads="1"/>
            </p:cNvSpPr>
            <p:nvPr/>
          </p:nvSpPr>
          <p:spPr bwMode="auto">
            <a:xfrm>
              <a:off x="4321993" y="3810000"/>
              <a:ext cx="269457" cy="280236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sp>
          <p:nvSpPr>
            <p:cNvPr id="108" name="Oval 13"/>
            <p:cNvSpPr>
              <a:spLocks noChangeArrowheads="1"/>
            </p:cNvSpPr>
            <p:nvPr/>
          </p:nvSpPr>
          <p:spPr bwMode="auto">
            <a:xfrm>
              <a:off x="6553200" y="3810000"/>
              <a:ext cx="269457" cy="280236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  <p:cxnSp>
          <p:nvCxnSpPr>
            <p:cNvPr id="110" name="Straight Connector 109"/>
            <p:cNvCxnSpPr>
              <a:stCxn id="95" idx="5"/>
              <a:endCxn id="103" idx="0"/>
            </p:cNvCxnSpPr>
            <p:nvPr/>
          </p:nvCxnSpPr>
          <p:spPr>
            <a:xfrm rot="16200000" flipH="1">
              <a:off x="2052179" y="3370012"/>
              <a:ext cx="370404" cy="5095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stCxn id="95" idx="5"/>
              <a:endCxn id="105" idx="1"/>
            </p:cNvCxnSpPr>
            <p:nvPr/>
          </p:nvCxnSpPr>
          <p:spPr>
            <a:xfrm rot="16200000" flipH="1">
              <a:off x="2966303" y="2455889"/>
              <a:ext cx="411444" cy="2378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>
              <a:stCxn id="95" idx="5"/>
              <a:endCxn id="108" idx="0"/>
            </p:cNvCxnSpPr>
            <p:nvPr/>
          </p:nvCxnSpPr>
          <p:spPr>
            <a:xfrm rot="16200000" flipH="1">
              <a:off x="4150060" y="1272131"/>
              <a:ext cx="370404" cy="47053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stCxn id="96" idx="4"/>
              <a:endCxn id="103" idx="0"/>
            </p:cNvCxnSpPr>
            <p:nvPr/>
          </p:nvCxnSpPr>
          <p:spPr>
            <a:xfrm rot="5400000">
              <a:off x="2634666" y="3338137"/>
              <a:ext cx="329364" cy="6143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96" idx="4"/>
              <a:endCxn id="105" idx="1"/>
            </p:cNvCxnSpPr>
            <p:nvPr/>
          </p:nvCxnSpPr>
          <p:spPr>
            <a:xfrm rot="16200000" flipH="1">
              <a:off x="3548789" y="3038375"/>
              <a:ext cx="370404" cy="12549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>
              <a:stCxn id="96" idx="4"/>
              <a:endCxn id="108" idx="0"/>
            </p:cNvCxnSpPr>
            <p:nvPr/>
          </p:nvCxnSpPr>
          <p:spPr>
            <a:xfrm rot="16200000" flipH="1">
              <a:off x="4732547" y="1854618"/>
              <a:ext cx="329364" cy="3581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stCxn id="97" idx="4"/>
              <a:endCxn id="103" idx="0"/>
            </p:cNvCxnSpPr>
            <p:nvPr/>
          </p:nvCxnSpPr>
          <p:spPr>
            <a:xfrm rot="5400000">
              <a:off x="3244266" y="2728537"/>
              <a:ext cx="329364" cy="18335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97" idx="4"/>
              <a:endCxn id="105" idx="0"/>
            </p:cNvCxnSpPr>
            <p:nvPr/>
          </p:nvCxnSpPr>
          <p:spPr>
            <a:xfrm rot="16200000" flipH="1">
              <a:off x="4226543" y="3579821"/>
              <a:ext cx="329364" cy="1309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>
              <a:stCxn id="97" idx="4"/>
              <a:endCxn id="108" idx="0"/>
            </p:cNvCxnSpPr>
            <p:nvPr/>
          </p:nvCxnSpPr>
          <p:spPr>
            <a:xfrm rot="16200000" flipH="1">
              <a:off x="5342147" y="2464218"/>
              <a:ext cx="329364" cy="2362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stCxn id="102" idx="4"/>
            </p:cNvCxnSpPr>
            <p:nvPr/>
          </p:nvCxnSpPr>
          <p:spPr>
            <a:xfrm rot="5400000">
              <a:off x="4207983" y="1787254"/>
              <a:ext cx="329364" cy="37161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stCxn id="102" idx="4"/>
              <a:endCxn id="105" idx="7"/>
            </p:cNvCxnSpPr>
            <p:nvPr/>
          </p:nvCxnSpPr>
          <p:spPr>
            <a:xfrm rot="5400000">
              <a:off x="5206157" y="2826468"/>
              <a:ext cx="370404" cy="1678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>
              <a:stCxn id="102" idx="3"/>
              <a:endCxn id="108" idx="7"/>
            </p:cNvCxnSpPr>
            <p:nvPr/>
          </p:nvCxnSpPr>
          <p:spPr>
            <a:xfrm rot="16200000" flipH="1">
              <a:off x="6253606" y="3321450"/>
              <a:ext cx="411444" cy="6477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>
              <a:stCxn id="101" idx="4"/>
              <a:endCxn id="103" idx="0"/>
            </p:cNvCxnSpPr>
            <p:nvPr/>
          </p:nvCxnSpPr>
          <p:spPr>
            <a:xfrm rot="5400000">
              <a:off x="4806366" y="1166437"/>
              <a:ext cx="329364" cy="49577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stCxn id="101" idx="4"/>
              <a:endCxn id="105" idx="7"/>
            </p:cNvCxnSpPr>
            <p:nvPr/>
          </p:nvCxnSpPr>
          <p:spPr>
            <a:xfrm rot="5400000">
              <a:off x="5815757" y="2216868"/>
              <a:ext cx="370404" cy="28979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>
              <a:stCxn id="101" idx="4"/>
              <a:endCxn id="108" idx="0"/>
            </p:cNvCxnSpPr>
            <p:nvPr/>
          </p:nvCxnSpPr>
          <p:spPr>
            <a:xfrm rot="5400000">
              <a:off x="6904247" y="3264318"/>
              <a:ext cx="329364" cy="76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7" name="Picture 3" descr="C:\Users\jekanaya\AppData\Local\Microsoft\Windows\Temporary Internet Files\Content.IE5\ILHW1VXR\MC900371028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71600" y="4495801"/>
              <a:ext cx="762000" cy="513396"/>
            </a:xfrm>
            <a:prstGeom prst="rect">
              <a:avLst/>
            </a:prstGeom>
            <a:noFill/>
          </p:spPr>
        </p:pic>
        <p:pic>
          <p:nvPicPr>
            <p:cNvPr id="166" name="Picture 3" descr="C:\Users\jekanaya\AppData\Local\Microsoft\Windows\Temporary Internet Files\Content.IE5\ILHW1VXR\MC900371028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62200" y="4495800"/>
              <a:ext cx="762000" cy="513396"/>
            </a:xfrm>
            <a:prstGeom prst="rect">
              <a:avLst/>
            </a:prstGeom>
            <a:noFill/>
          </p:spPr>
        </p:pic>
        <p:pic>
          <p:nvPicPr>
            <p:cNvPr id="167" name="Picture 3" descr="C:\Users\jekanaya\AppData\Local\Microsoft\Windows\Temporary Internet Files\Content.IE5\ILHW1VXR\MC900371028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0" y="4495800"/>
              <a:ext cx="762000" cy="513396"/>
            </a:xfrm>
            <a:prstGeom prst="rect">
              <a:avLst/>
            </a:prstGeom>
            <a:noFill/>
          </p:spPr>
        </p:pic>
        <p:pic>
          <p:nvPicPr>
            <p:cNvPr id="168" name="Picture 3" descr="C:\Users\jekanaya\AppData\Local\Microsoft\Windows\Temporary Internet Files\Content.IE5\ILHW1VXR\MC900371028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6600" y="4495800"/>
              <a:ext cx="762000" cy="513396"/>
            </a:xfrm>
            <a:prstGeom prst="rect">
              <a:avLst/>
            </a:prstGeom>
            <a:noFill/>
          </p:spPr>
        </p:pic>
        <p:sp>
          <p:nvSpPr>
            <p:cNvPr id="171" name="TextBox 170"/>
            <p:cNvSpPr txBox="1"/>
            <p:nvPr/>
          </p:nvSpPr>
          <p:spPr>
            <a:xfrm>
              <a:off x="3200400" y="5181600"/>
              <a:ext cx="3048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600" dirty="0">
                  <a:solidFill>
                    <a:prstClr val="black"/>
                  </a:solidFill>
                  <a:latin typeface="Candara" pitchFamily="34" charset="0"/>
                </a:rPr>
                <a:t>Scripts perform:</a:t>
              </a:r>
            </a:p>
            <a:p>
              <a:pPr defTabSz="914400"/>
              <a:r>
                <a:rPr lang="en-US" sz="1600" dirty="0">
                  <a:solidFill>
                    <a:prstClr val="black"/>
                  </a:solidFill>
                  <a:latin typeface="Candara" pitchFamily="34" charset="0"/>
                </a:rPr>
                <a:t>Data distribution, data collection, and </a:t>
              </a:r>
              <a:r>
                <a:rPr lang="en-US" sz="1600" b="1" dirty="0">
                  <a:solidFill>
                    <a:prstClr val="black"/>
                  </a:solidFill>
                  <a:latin typeface="Candara" pitchFamily="34" charset="0"/>
                </a:rPr>
                <a:t>partition file </a:t>
              </a:r>
              <a:r>
                <a:rPr lang="en-US" sz="1600" dirty="0">
                  <a:solidFill>
                    <a:prstClr val="black"/>
                  </a:solidFill>
                  <a:latin typeface="Candara" pitchFamily="34" charset="0"/>
                </a:rPr>
                <a:t>creation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1981200" y="3124200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600" dirty="0">
                  <a:solidFill>
                    <a:prstClr val="black"/>
                  </a:solidFill>
                  <a:latin typeface="Candara" pitchFamily="34" charset="0"/>
                </a:rPr>
                <a:t>map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600199" y="3733800"/>
              <a:ext cx="8919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600" dirty="0">
                  <a:solidFill>
                    <a:prstClr val="black"/>
                  </a:solidFill>
                  <a:latin typeface="Candara" pitchFamily="34" charset="0"/>
                </a:rPr>
                <a:t>reduce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2743200" y="38100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600" dirty="0">
                  <a:solidFill>
                    <a:prstClr val="black"/>
                  </a:solidFill>
                  <a:latin typeface="Candara" pitchFamily="34" charset="0"/>
                </a:rPr>
                <a:t>Cacheable tasks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810000" y="2209800"/>
              <a:ext cx="1676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600" dirty="0">
                  <a:solidFill>
                    <a:prstClr val="black"/>
                  </a:solidFill>
                  <a:latin typeface="Candara" pitchFamily="34" charset="0"/>
                </a:rPr>
                <a:t>One broker serves several Twister daemons</a:t>
              </a:r>
            </a:p>
          </p:txBody>
        </p:sp>
        <p:cxnSp>
          <p:nvCxnSpPr>
            <p:cNvPr id="192" name="Straight Connector 191"/>
            <p:cNvCxnSpPr/>
            <p:nvPr/>
          </p:nvCxnSpPr>
          <p:spPr>
            <a:xfrm>
              <a:off x="4419600" y="4800600"/>
              <a:ext cx="457200" cy="0"/>
            </a:xfrm>
            <a:prstGeom prst="line">
              <a:avLst/>
            </a:prstGeom>
            <a:ln w="101600" cap="rnd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5105400" y="3352800"/>
              <a:ext cx="304800" cy="0"/>
            </a:xfrm>
            <a:prstGeom prst="line">
              <a:avLst/>
            </a:prstGeom>
            <a:ln w="53975" cap="rnd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5257800" y="3962400"/>
              <a:ext cx="152400" cy="0"/>
            </a:xfrm>
            <a:prstGeom prst="line">
              <a:avLst/>
            </a:prstGeom>
            <a:ln w="53975" cap="rnd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/>
            <p:cNvCxnSpPr>
              <a:endCxn id="25" idx="2"/>
            </p:cNvCxnSpPr>
            <p:nvPr/>
          </p:nvCxnSpPr>
          <p:spPr>
            <a:xfrm rot="5400000" flipH="1" flipV="1">
              <a:off x="3098518" y="2080978"/>
              <a:ext cx="992705" cy="788940"/>
            </a:xfrm>
            <a:prstGeom prst="straightConnector1">
              <a:avLst/>
            </a:prstGeom>
            <a:ln w="41275">
              <a:solidFill>
                <a:srgbClr val="002060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/>
            <p:nvPr/>
          </p:nvCxnSpPr>
          <p:spPr>
            <a:xfrm rot="16200000" flipV="1">
              <a:off x="4953000" y="2057400"/>
              <a:ext cx="990600" cy="838200"/>
            </a:xfrm>
            <a:prstGeom prst="straightConnector1">
              <a:avLst/>
            </a:prstGeom>
            <a:ln w="41275">
              <a:solidFill>
                <a:srgbClr val="002060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Arrow Connector 219"/>
            <p:cNvCxnSpPr/>
            <p:nvPr/>
          </p:nvCxnSpPr>
          <p:spPr>
            <a:xfrm rot="10800000">
              <a:off x="2590800" y="1524000"/>
              <a:ext cx="990600" cy="1588"/>
            </a:xfrm>
            <a:prstGeom prst="straightConnector1">
              <a:avLst/>
            </a:prstGeom>
            <a:ln w="41275">
              <a:solidFill>
                <a:srgbClr val="002060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664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29</a:t>
            </a:fld>
            <a:endParaRPr lang="en-US">
              <a:solidFill>
                <a:srgbClr val="D6E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78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5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865559"/>
              </p:ext>
            </p:extLst>
          </p:nvPr>
        </p:nvGraphicFramePr>
        <p:xfrm>
          <a:off x="310887" y="1446691"/>
          <a:ext cx="8534400" cy="4861560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4336026"/>
                <a:gridCol w="4198374"/>
              </a:tblGrid>
              <a:tr h="1584960">
                <a:tc>
                  <a:txBody>
                    <a:bodyPr/>
                    <a:lstStyle/>
                    <a:p>
                      <a:pPr marL="114300" lvl="1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Twister</a:t>
                      </a:r>
                      <a:endParaRPr lang="en-US" sz="10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571500" lvl="2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Bingjing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Zhang, Richard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Teng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  <a:p>
                      <a:pPr marL="365760" lvl="2" indent="0" algn="r" fontAlgn="base"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400" i="1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Funded by Microsoft Foundation Grant, Indiana University's Faculty Research Support Program and NSF OCI-1032677 Grant</a:t>
                      </a:r>
                      <a:endParaRPr lang="en-US" sz="1400" i="1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4300" lvl="1" indent="0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Twister4Azure</a:t>
                      </a:r>
                    </a:p>
                    <a:p>
                      <a:pPr marL="114300" lvl="1" indent="0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Thilina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Gunarathne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114300" lvl="1" indent="0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400" i="1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Funded by Microsoft Azure Grant</a:t>
                      </a:r>
                      <a:endParaRPr lang="en-US" sz="1400" i="1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marL="114300" lvl="1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High-Performance </a:t>
                      </a:r>
                      <a:b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Visualization Algorithms </a:t>
                      </a:r>
                      <a:b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For Data-Intensive Analysis</a:t>
                      </a:r>
                    </a:p>
                    <a:p>
                      <a:pPr marL="114300" lvl="1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Seung-Hee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Bae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 and Jong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Youl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Choi </a:t>
                      </a:r>
                    </a:p>
                    <a:p>
                      <a:pPr marL="114300" lvl="1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400" i="1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Funded by NIH Grant 1RC2HG005806-01</a:t>
                      </a:r>
                    </a:p>
                    <a:p>
                      <a:pPr marL="114300" lvl="1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endParaRPr lang="en-US" sz="1200" i="1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5" name="Picture 2" descr="http://salsahpc.indiana.edu/sites/default/files/salsa_files/b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16" y="1447800"/>
            <a:ext cx="109909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salsahpc.indiana.edu/sites/default/files/salsa_files/Bae_121by154_pixel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2"/>
          <a:stretch/>
        </p:blipFill>
        <p:spPr bwMode="auto">
          <a:xfrm>
            <a:off x="4760435" y="4416911"/>
            <a:ext cx="119825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salsahpc.indiana.edu/sites/default/files/salsa_files/jychoi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16911"/>
            <a:ext cx="97625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SALSA HPC Group</a:t>
            </a: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023" y="3045311"/>
            <a:ext cx="136888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0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2" y="1219200"/>
            <a:ext cx="7781925" cy="4438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1600" dist="152400" dir="2700000" algn="ctr" rotWithShape="0">
              <a:schemeClr val="tx2">
                <a:lumMod val="20000"/>
                <a:lumOff val="8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01972" y="152400"/>
            <a:ext cx="7984828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MRRoles4Azure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83" y="5754469"/>
            <a:ext cx="8244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Azure Queues for scheduling, Tables to store meta-data and monitoring data, Blobs for input/output/intermediate data storage. </a:t>
            </a:r>
          </a:p>
        </p:txBody>
      </p:sp>
    </p:spTree>
    <p:extLst>
      <p:ext uri="{BB962C8B-B14F-4D97-AF65-F5344CB8AC3E}">
        <p14:creationId xmlns:p14="http://schemas.microsoft.com/office/powerpoint/2010/main" val="369104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3"/>
    </mc:Choice>
    <mc:Fallback xmlns="">
      <p:transition spd="slow" advTm="626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304800"/>
            <a:ext cx="60198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Iterative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MapReduce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for Azure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7801"/>
            <a:ext cx="5424065" cy="205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3810000"/>
            <a:ext cx="8077200" cy="287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9144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Programming model extensions to support broadcast data</a:t>
            </a:r>
          </a:p>
          <a:p>
            <a:pPr marL="514350" indent="-514350" defTabSz="9144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Merge Step</a:t>
            </a:r>
          </a:p>
          <a:p>
            <a:pPr marL="514350" indent="-514350" defTabSz="9144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In-Memory Caching of static data</a:t>
            </a:r>
          </a:p>
          <a:p>
            <a:pPr marL="514350" indent="-514350" defTabSz="9144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Cache aware hybrid scheduling using Queues, bulletin board (special table)  and execution histories</a:t>
            </a:r>
          </a:p>
          <a:p>
            <a:pPr marL="514350" indent="-514350" defTabSz="9144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Hybrid intermediate data transfer</a:t>
            </a:r>
          </a:p>
          <a:p>
            <a:pPr defTabSz="914400">
              <a:spcBef>
                <a:spcPts val="300"/>
              </a:spcBef>
              <a:buClr>
                <a:srgbClr val="C00000"/>
              </a:buClr>
            </a:pPr>
            <a:endParaRPr lang="en-US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 descr="Iter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1408304"/>
            <a:ext cx="3130550" cy="224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17040" b="30610"/>
          <a:stretch/>
        </p:blipFill>
        <p:spPr bwMode="auto">
          <a:xfrm>
            <a:off x="127572" y="487520"/>
            <a:ext cx="2539428" cy="80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48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9"/>
    </mc:Choice>
    <mc:Fallback xmlns="">
      <p:transition spd="slow" advTm="6069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MRRoles4Azure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25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Distributed</a:t>
            </a:r>
            <a:r>
              <a:rPr lang="en-US" sz="2800" dirty="0"/>
              <a:t>, highly scalable and highly available  cloud services as the building blocks.</a:t>
            </a:r>
          </a:p>
          <a:p>
            <a:r>
              <a:rPr lang="en-US" sz="2800" dirty="0" smtClean="0"/>
              <a:t>Utilize </a:t>
            </a:r>
            <a:r>
              <a:rPr lang="en-US" sz="2800" dirty="0"/>
              <a:t>eventually-consistent , high-latency  cloud services effectively to deliver performance comparable to traditional MapReduce runtimes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Decentralized architecture with global queue based dynamic task scheduling</a:t>
            </a:r>
            <a:endParaRPr lang="en-US" sz="2800" dirty="0"/>
          </a:p>
          <a:p>
            <a:r>
              <a:rPr lang="en-US" sz="2800" dirty="0"/>
              <a:t>Minimal management and maintenance overhead</a:t>
            </a:r>
          </a:p>
          <a:p>
            <a:r>
              <a:rPr lang="en-US" sz="2800" dirty="0" smtClean="0"/>
              <a:t>Supports </a:t>
            </a:r>
            <a:r>
              <a:rPr lang="en-US" sz="2800" dirty="0"/>
              <a:t>dynamically scaling up and down of the compute resources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MapReduce fault tolerance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07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Performance Comparisons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6200" y="3997459"/>
            <a:ext cx="4597928" cy="2617178"/>
            <a:chOff x="407590" y="3810000"/>
            <a:chExt cx="5307409" cy="2667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90" y="4142228"/>
              <a:ext cx="5307409" cy="2334772"/>
            </a:xfrm>
            <a:prstGeom prst="rect">
              <a:avLst/>
            </a:prstGeom>
            <a:ln w="3175">
              <a:noFill/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1890140" y="3810000"/>
              <a:ext cx="23423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Cap3 Sequence Assembly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953000" y="3733800"/>
            <a:ext cx="40719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Smith Waterman Sequence Alignment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10" name="Picture 9" descr="D:\academic\phd\Publications\CloudComp09\figures\cap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565" y="1522447"/>
            <a:ext cx="1719648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47917"/>
            <a:ext cx="6960238" cy="200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739432" y="1109246"/>
            <a:ext cx="21947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BLAST Sequence Search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97459"/>
            <a:ext cx="437673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51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0"/>
    </mc:Choice>
    <mc:Fallback xmlns="">
      <p:transition spd="slow" advTm="857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Performance –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Kmeans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Clustering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72094" y="7848600"/>
            <a:ext cx="6096000" cy="2625485"/>
            <a:chOff x="2895600" y="1219200"/>
            <a:chExt cx="6096000" cy="26254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1268361"/>
              <a:ext cx="2906057" cy="193203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800" y="1219200"/>
              <a:ext cx="2971800" cy="1905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3379295" y="3259910"/>
              <a:ext cx="24737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Performance with/without</a:t>
              </a:r>
            </a:p>
            <a:p>
              <a:pPr algn="ctr" defTabSz="914400"/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 data caching 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53049" y="3259910"/>
              <a:ext cx="30005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Speedup gained using data cache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80127" y="10494218"/>
            <a:ext cx="6708960" cy="2510413"/>
            <a:chOff x="303633" y="3864818"/>
            <a:chExt cx="6708960" cy="25104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377" y="3864818"/>
              <a:ext cx="3017216" cy="198119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33" y="3864818"/>
              <a:ext cx="3429000" cy="20574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Rectangle 11"/>
            <p:cNvSpPr/>
            <p:nvPr/>
          </p:nvSpPr>
          <p:spPr>
            <a:xfrm>
              <a:off x="1241926" y="6019800"/>
              <a:ext cx="155241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Scaling speedup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77152" y="6036677"/>
              <a:ext cx="28536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Increasing number of iterations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 descr="k-mean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80127" y="8044010"/>
            <a:ext cx="2405563" cy="2014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Rectangle 18"/>
          <p:cNvSpPr/>
          <p:nvPr/>
        </p:nvSpPr>
        <p:spPr>
          <a:xfrm>
            <a:off x="5257800" y="3291328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Number of Executing Map Task Histogram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200" y="6313566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Strong Scaling with 128M Data Points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43500" y="6461500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Weak Scaling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90600" y="3283270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Task Execution Time Histogram</a:t>
            </a:r>
            <a:endParaRPr lang="en-US" sz="1400" b="1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87068"/>
            <a:ext cx="8229600" cy="202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87112"/>
            <a:ext cx="9109075" cy="27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12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9"/>
    </mc:Choice>
    <mc:Fallback xmlns="">
      <p:transition spd="slow" advTm="6859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8001000" cy="261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Performance – Multi Dimensional Scaling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572094" y="7848600"/>
            <a:ext cx="6096000" cy="2625485"/>
            <a:chOff x="2895600" y="1219200"/>
            <a:chExt cx="6096000" cy="26254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1268361"/>
              <a:ext cx="2906057" cy="193203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800" y="1219200"/>
              <a:ext cx="2971800" cy="1905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3379295" y="3259910"/>
              <a:ext cx="24737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Performance with/without</a:t>
              </a:r>
            </a:p>
            <a:p>
              <a:pPr algn="ctr" defTabSz="914400"/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 data caching 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53049" y="3259910"/>
              <a:ext cx="30005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Speedup gained using data cache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80127" y="10494218"/>
            <a:ext cx="6708960" cy="2510413"/>
            <a:chOff x="303633" y="3864818"/>
            <a:chExt cx="6708960" cy="25104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377" y="3864818"/>
              <a:ext cx="3017216" cy="198119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33" y="3864818"/>
              <a:ext cx="3429000" cy="20574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Rectangle 11"/>
            <p:cNvSpPr/>
            <p:nvPr/>
          </p:nvSpPr>
          <p:spPr>
            <a:xfrm>
              <a:off x="1241926" y="6019800"/>
              <a:ext cx="155241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Scaling speedup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77152" y="6036677"/>
              <a:ext cx="28536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Increasing number of iterations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 descr="k-means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80127" y="8044010"/>
            <a:ext cx="2405563" cy="2014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750" y="1066800"/>
            <a:ext cx="5029200" cy="93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914400" y="6581001"/>
            <a:ext cx="342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200" b="1" dirty="0">
                <a:solidFill>
                  <a:prstClr val="black"/>
                </a:solidFill>
                <a:cs typeface="Arial" pitchFamily="34" charset="0"/>
              </a:rPr>
              <a:t>Azure Instance Type Study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25716" y="6581001"/>
            <a:ext cx="342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200" b="1" dirty="0">
                <a:solidFill>
                  <a:prstClr val="black"/>
                </a:solidFill>
                <a:cs typeface="Arial" pitchFamily="34" charset="0"/>
              </a:rPr>
              <a:t>Number of Executing Map Task Histogram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66800" y="4572000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Weak Scaling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16213" y="4495800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Data Size Scaling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92666" y="5943600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Task Execution Time Histogram</a:t>
            </a:r>
            <a:endParaRPr lang="en-US" sz="1400" b="1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989755"/>
            <a:ext cx="6887916" cy="168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221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9"/>
    </mc:Choice>
    <mc:Fallback xmlns="">
      <p:transition spd="slow" advTm="6859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PlotViz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Visualization 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System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840" y="3521113"/>
            <a:ext cx="3901560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defTabSz="9144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Parallel visualization algorithms (GTM, MDS, …)</a:t>
            </a:r>
          </a:p>
          <a:p>
            <a:pPr marL="274320" indent="-274320" defTabSz="9144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Improved quality by using DA optimization</a:t>
            </a:r>
          </a:p>
          <a:p>
            <a:pPr marL="274320" indent="-274320" defTabSz="9144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Interpolation</a:t>
            </a:r>
          </a:p>
          <a:p>
            <a:pPr marL="274320" indent="-274320" defTabSz="9144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Twister Integration (Twister-MDS, Twister-LDA)</a:t>
            </a:r>
          </a:p>
        </p:txBody>
      </p:sp>
      <p:sp>
        <p:nvSpPr>
          <p:cNvPr id="6" name="Rectangle 5"/>
          <p:cNvSpPr/>
          <p:nvPr/>
        </p:nvSpPr>
        <p:spPr>
          <a:xfrm>
            <a:off x="783560" y="2934427"/>
            <a:ext cx="2913320" cy="5778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b="1" dirty="0">
                <a:solidFill>
                  <a:prstClr val="white"/>
                </a:solidFill>
              </a:rPr>
              <a:t>Parallel Visualization Algorithms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7760" y="1673263"/>
            <a:ext cx="965200" cy="127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720" y="1673263"/>
            <a:ext cx="965200" cy="127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5960" y="1673263"/>
            <a:ext cx="965200" cy="127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07960" y="2943263"/>
            <a:ext cx="2913320" cy="5778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b="1" dirty="0" err="1">
                <a:solidFill>
                  <a:prstClr val="white"/>
                </a:solidFill>
              </a:rPr>
              <a:t>PlotViz</a:t>
            </a:r>
            <a:endParaRPr lang="en-US" b="1" dirty="0">
              <a:solidFill>
                <a:prstClr val="white"/>
              </a:solidFill>
            </a:endParaRPr>
          </a:p>
        </p:txBody>
      </p:sp>
      <p:grpSp>
        <p:nvGrpSpPr>
          <p:cNvPr id="3" name="Group 11"/>
          <p:cNvGrpSpPr/>
          <p:nvPr/>
        </p:nvGrpSpPr>
        <p:grpSpPr>
          <a:xfrm>
            <a:off x="6102868" y="1557938"/>
            <a:ext cx="1479327" cy="1376489"/>
            <a:chOff x="4246182" y="4216591"/>
            <a:chExt cx="2307018" cy="213975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46182" y="4216591"/>
              <a:ext cx="2307018" cy="213975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0" y="4504080"/>
              <a:ext cx="1447800" cy="1291539"/>
            </a:xfrm>
            <a:prstGeom prst="rect">
              <a:avLst/>
            </a:prstGeom>
            <a:scene3d>
              <a:camera prst="perspectiveFront" fov="5400000">
                <a:rot lat="0" lon="2100000" rev="0"/>
              </a:camera>
              <a:lightRig rig="threePt" dir="t"/>
            </a:scene3d>
          </p:spPr>
        </p:pic>
      </p:grpSp>
      <p:sp>
        <p:nvSpPr>
          <p:cNvPr id="16" name="Rectangle 15"/>
          <p:cNvSpPr/>
          <p:nvPr/>
        </p:nvSpPr>
        <p:spPr>
          <a:xfrm>
            <a:off x="5166240" y="3512277"/>
            <a:ext cx="359676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defTabSz="9144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Provide Virtual 3D space</a:t>
            </a:r>
          </a:p>
          <a:p>
            <a:pPr marL="274320" indent="-274320" defTabSz="9144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Cross-platform</a:t>
            </a:r>
          </a:p>
          <a:p>
            <a:pPr marL="274320" indent="-274320" defTabSz="9144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Visualization Toolkit (VTK)</a:t>
            </a:r>
          </a:p>
          <a:p>
            <a:pPr marL="274320" indent="-274320" defTabSz="9144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Qt</a:t>
            </a:r>
            <a:r>
              <a:rPr lang="en-US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framework</a:t>
            </a:r>
          </a:p>
          <a:p>
            <a:pPr marL="274320" indent="-274320" defTabSz="9144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endParaRPr lang="en-US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8" name="Left-Right Arrow 17"/>
          <p:cNvSpPr/>
          <p:nvPr/>
        </p:nvSpPr>
        <p:spPr>
          <a:xfrm>
            <a:off x="3657600" y="2092998"/>
            <a:ext cx="1905000" cy="430530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4146698" y="1887549"/>
            <a:ext cx="958702" cy="84142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9"/>
    </mc:Choice>
    <mc:Fallback xmlns="">
      <p:transition spd="slow" advTm="6069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GTM vs. MDS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00201" y="1524000"/>
            <a:ext cx="3124200" cy="45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dirty="0">
                <a:solidFill>
                  <a:prstClr val="white"/>
                </a:solidFill>
              </a:rPr>
              <a:t>GTM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00598" y="1524000"/>
            <a:ext cx="4158441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dirty="0">
                <a:solidFill>
                  <a:prstClr val="white"/>
                </a:solidFill>
              </a:rPr>
              <a:t>MDS (SMACOF)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00201" y="3962400"/>
            <a:ext cx="31242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</a:rPr>
              <a:t>Maximize Log-Likelihood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00600" y="3962400"/>
            <a:ext cx="415844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</a:rPr>
              <a:t>Minimize STRESS or SSTRESS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4074" y="3962400"/>
            <a:ext cx="1269927" cy="60960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600" dirty="0">
                <a:solidFill>
                  <a:prstClr val="black"/>
                </a:solidFill>
              </a:rPr>
              <a:t>Objective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600" dirty="0">
                <a:solidFill>
                  <a:prstClr val="black"/>
                </a:solidFill>
              </a:rPr>
              <a:t>Function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07360" y="4648200"/>
            <a:ext cx="31242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</a:rPr>
              <a:t>O(KN) (K &lt;&lt; N)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07759" y="4648200"/>
            <a:ext cx="415844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</a:rPr>
              <a:t>O(N</a:t>
            </a:r>
            <a:r>
              <a:rPr lang="en-US" sz="2000" baseline="30000" dirty="0">
                <a:solidFill>
                  <a:prstClr val="black"/>
                </a:solidFill>
              </a:rPr>
              <a:t>2</a:t>
            </a:r>
            <a:r>
              <a:rPr lang="en-US" sz="20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1233" y="4648200"/>
            <a:ext cx="1269927" cy="60960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600" dirty="0">
                <a:solidFill>
                  <a:prstClr val="black"/>
                </a:solidFill>
              </a:rPr>
              <a:t>Complexity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12827" y="2057400"/>
            <a:ext cx="7346212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Non-linear dimension reduction</a:t>
            </a:r>
          </a:p>
          <a:p>
            <a:pPr defTabSz="9144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Find an optimal configuration in a lower-dimension</a:t>
            </a:r>
          </a:p>
          <a:p>
            <a:pPr defTabSz="9144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Iterative optimization method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66700" y="2057400"/>
            <a:ext cx="1269927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600" dirty="0">
                <a:solidFill>
                  <a:prstClr val="black"/>
                </a:solidFill>
              </a:rPr>
              <a:t>Purpose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600201" y="5334000"/>
            <a:ext cx="31242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</a:rPr>
              <a:t>EM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00600" y="5334000"/>
            <a:ext cx="415844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</a:rPr>
              <a:t>Iterative </a:t>
            </a:r>
            <a:r>
              <a:rPr lang="en-US" sz="2000" dirty="0" err="1">
                <a:solidFill>
                  <a:prstClr val="black"/>
                </a:solidFill>
              </a:rPr>
              <a:t>Majorization</a:t>
            </a:r>
            <a:r>
              <a:rPr lang="en-US" sz="2000" dirty="0">
                <a:solidFill>
                  <a:prstClr val="black"/>
                </a:solidFill>
              </a:rPr>
              <a:t> (EM-like)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4074" y="5334000"/>
            <a:ext cx="1269927" cy="60960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600" dirty="0">
                <a:solidFill>
                  <a:prstClr val="black"/>
                </a:solidFill>
              </a:rPr>
              <a:t>Optimization</a:t>
            </a:r>
          </a:p>
          <a:p>
            <a:pPr algn="ctr" defTabSz="914400"/>
            <a:r>
              <a:rPr lang="en-US" sz="1600" dirty="0">
                <a:solidFill>
                  <a:prstClr val="black"/>
                </a:solidFill>
              </a:rPr>
              <a:t>Method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94660" y="3276600"/>
            <a:ext cx="31242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</a:rPr>
              <a:t>Vector-based data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795059" y="3276600"/>
            <a:ext cx="415844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dirty="0">
                <a:solidFill>
                  <a:prstClr val="black"/>
                </a:solidFill>
              </a:rPr>
              <a:t>Non-vector (</a:t>
            </a:r>
            <a:r>
              <a:rPr lang="en-US" sz="2000" dirty="0" err="1">
                <a:solidFill>
                  <a:prstClr val="black"/>
                </a:solidFill>
              </a:rPr>
              <a:t>Pairwise</a:t>
            </a:r>
            <a:r>
              <a:rPr lang="en-US" sz="2000" dirty="0">
                <a:solidFill>
                  <a:prstClr val="black"/>
                </a:solidFill>
              </a:rPr>
              <a:t> similarity matrix)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48533" y="3276600"/>
            <a:ext cx="1269927" cy="60960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600" dirty="0">
                <a:solidFill>
                  <a:prstClr val="black"/>
                </a:solidFill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31932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9"/>
    </mc:Choice>
    <mc:Fallback xmlns="">
      <p:transition spd="slow" advTm="6069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867399" y="2586692"/>
            <a:ext cx="3048001" cy="10563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MPI / MPI-IO</a:t>
            </a:r>
          </a:p>
          <a:p>
            <a:pPr algn="ctr" defTabSz="914400"/>
            <a:endParaRPr lang="en-US" dirty="0">
              <a:solidFill>
                <a:prstClr val="white"/>
              </a:solidFill>
            </a:endParaRPr>
          </a:p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Parallel GTM</a:t>
            </a:r>
          </a:p>
        </p:txBody>
      </p:sp>
      <p:sp>
        <p:nvSpPr>
          <p:cNvPr id="60" name="Content Placeholder 59"/>
          <p:cNvSpPr>
            <a:spLocks noGrp="1"/>
          </p:cNvSpPr>
          <p:nvPr>
            <p:ph idx="1"/>
          </p:nvPr>
        </p:nvSpPr>
        <p:spPr>
          <a:xfrm>
            <a:off x="152400" y="4299930"/>
            <a:ext cx="5715000" cy="24056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Blip>
                <a:blip r:embed="rId3"/>
              </a:buBlip>
            </a:pPr>
            <a:r>
              <a:rPr lang="en-US" dirty="0" smtClean="0"/>
              <a:t> </a:t>
            </a:r>
            <a:r>
              <a:rPr lang="en-US" sz="2500" dirty="0"/>
              <a:t>Finding K clusters for N data points</a:t>
            </a:r>
          </a:p>
          <a:p>
            <a:pPr marL="742950" lvl="2" indent="-342900">
              <a:lnSpc>
                <a:spcPct val="90000"/>
              </a:lnSpc>
              <a:buBlip>
                <a:blip r:embed="rId3"/>
              </a:buBlip>
            </a:pPr>
            <a:r>
              <a:rPr lang="en-US" sz="2100" dirty="0"/>
              <a:t>Relationship is a bipartite graph (bi-graph)</a:t>
            </a:r>
          </a:p>
          <a:p>
            <a:pPr marL="742950" lvl="2" indent="-342900">
              <a:lnSpc>
                <a:spcPct val="90000"/>
              </a:lnSpc>
              <a:buBlip>
                <a:blip r:embed="rId3"/>
              </a:buBlip>
            </a:pPr>
            <a:r>
              <a:rPr lang="en-US" sz="2100" dirty="0"/>
              <a:t>Represented by K-by-N matrix (K &lt;&lt; N)</a:t>
            </a:r>
          </a:p>
          <a:p>
            <a:pPr lvl="0">
              <a:lnSpc>
                <a:spcPct val="90000"/>
              </a:lnSpc>
              <a:buBlip>
                <a:blip r:embed="rId3"/>
              </a:buBlip>
            </a:pPr>
            <a:r>
              <a:rPr lang="en-US" sz="2500" dirty="0"/>
              <a:t>Decomposition for P-by-Q compute grid</a:t>
            </a:r>
          </a:p>
          <a:p>
            <a:pPr marL="742950" lvl="2" indent="-342900">
              <a:lnSpc>
                <a:spcPct val="90000"/>
              </a:lnSpc>
              <a:buBlip>
                <a:blip r:embed="rId3"/>
              </a:buBlip>
            </a:pPr>
            <a:r>
              <a:rPr lang="en-US" sz="2100" dirty="0"/>
              <a:t>Reduce memory requirement by 1/PQ</a:t>
            </a:r>
          </a:p>
        </p:txBody>
      </p:sp>
      <p:grpSp>
        <p:nvGrpSpPr>
          <p:cNvPr id="3" name="Group 57"/>
          <p:cNvGrpSpPr/>
          <p:nvPr/>
        </p:nvGrpSpPr>
        <p:grpSpPr>
          <a:xfrm>
            <a:off x="265212" y="1582291"/>
            <a:ext cx="2114904" cy="2558069"/>
            <a:chOff x="7010400" y="1143000"/>
            <a:chExt cx="2114904" cy="2558069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grpSpPr>
        <p:sp>
          <p:nvSpPr>
            <p:cNvPr id="27" name="Oval 26"/>
            <p:cNvSpPr/>
            <p:nvPr/>
          </p:nvSpPr>
          <p:spPr>
            <a:xfrm>
              <a:off x="7010400" y="1143000"/>
              <a:ext cx="847548" cy="190500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6" name="Oval 5"/>
            <p:cNvSpPr/>
            <p:nvPr/>
          </p:nvSpPr>
          <p:spPr>
            <a:xfrm>
              <a:off x="8153400" y="1143000"/>
              <a:ext cx="847548" cy="1905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7" name="TextBox 6"/>
            <p:cNvSpPr txBox="1"/>
            <p:nvPr/>
          </p:nvSpPr>
          <p:spPr>
            <a:xfrm>
              <a:off x="7010400" y="3052930"/>
              <a:ext cx="981252" cy="646331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</a:rPr>
                <a:t>K latent </a:t>
              </a:r>
              <a:br>
                <a:rPr lang="en-US" dirty="0">
                  <a:solidFill>
                    <a:prstClr val="black"/>
                  </a:solidFill>
                </a:rPr>
              </a:br>
              <a:r>
                <a:rPr lang="en-US" dirty="0">
                  <a:solidFill>
                    <a:prstClr val="black"/>
                  </a:solidFill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44052" y="3054738"/>
              <a:ext cx="981252" cy="646331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</a:rPr>
                <a:t>N data </a:t>
              </a:r>
              <a:br>
                <a:rPr lang="en-US" dirty="0">
                  <a:solidFill>
                    <a:prstClr val="black"/>
                  </a:solidFill>
                </a:rPr>
              </a:br>
              <a:r>
                <a:rPr lang="en-US" dirty="0">
                  <a:solidFill>
                    <a:prstClr val="black"/>
                  </a:solidFill>
                </a:rPr>
                <a:t>points</a:t>
              </a:r>
            </a:p>
          </p:txBody>
        </p:sp>
        <p:cxnSp>
          <p:nvCxnSpPr>
            <p:cNvPr id="33" name="Straight Connector 32"/>
            <p:cNvCxnSpPr>
              <a:stCxn id="63" idx="6"/>
              <a:endCxn id="24" idx="2"/>
            </p:cNvCxnSpPr>
            <p:nvPr/>
          </p:nvCxnSpPr>
          <p:spPr>
            <a:xfrm flipV="1">
              <a:off x="7665681" y="1504578"/>
              <a:ext cx="716319" cy="228600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23" idx="6"/>
              <a:endCxn id="25" idx="2"/>
            </p:cNvCxnSpPr>
            <p:nvPr/>
          </p:nvCxnSpPr>
          <p:spPr>
            <a:xfrm flipV="1">
              <a:off x="7657356" y="2076822"/>
              <a:ext cx="724644" cy="381000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5" idx="2"/>
              <a:endCxn id="63" idx="6"/>
            </p:cNvCxnSpPr>
            <p:nvPr/>
          </p:nvCxnSpPr>
          <p:spPr>
            <a:xfrm rot="10800000">
              <a:off x="7665682" y="1733178"/>
              <a:ext cx="716319" cy="343644"/>
            </a:xfrm>
            <a:prstGeom prst="straightConnector1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3" idx="6"/>
              <a:endCxn id="26" idx="2"/>
            </p:cNvCxnSpPr>
            <p:nvPr/>
          </p:nvCxnSpPr>
          <p:spPr>
            <a:xfrm>
              <a:off x="7657356" y="2457822"/>
              <a:ext cx="724644" cy="189756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63" idx="6"/>
              <a:endCxn id="26" idx="2"/>
            </p:cNvCxnSpPr>
            <p:nvPr/>
          </p:nvCxnSpPr>
          <p:spPr>
            <a:xfrm>
              <a:off x="7665681" y="1733178"/>
              <a:ext cx="716319" cy="914400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24" idx="2"/>
              <a:endCxn id="23" idx="6"/>
            </p:cNvCxnSpPr>
            <p:nvPr/>
          </p:nvCxnSpPr>
          <p:spPr>
            <a:xfrm rot="10800000" flipV="1">
              <a:off x="7657356" y="1504578"/>
              <a:ext cx="724644" cy="953244"/>
            </a:xfrm>
            <a:prstGeom prst="straightConnector1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7247325" y="1524000"/>
              <a:ext cx="418356" cy="418356"/>
            </a:xfrm>
            <a:prstGeom prst="ellipse">
              <a:avLst/>
            </a:prstGeom>
            <a:solidFill>
              <a:srgbClr val="F30032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 defTabSz="914400"/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7239000" y="2248644"/>
              <a:ext cx="418356" cy="418356"/>
            </a:xfrm>
            <a:prstGeom prst="ellipse">
              <a:avLst/>
            </a:prstGeom>
            <a:solidFill>
              <a:srgbClr val="F30032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 defTabSz="914400"/>
              <a:r>
                <a:rPr lang="en-US" dirty="0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8382000" y="1295400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 defTabSz="914400"/>
              <a:r>
                <a:rPr lang="en-US" dirty="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8382000" y="1867644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 defTabSz="914400"/>
              <a:r>
                <a:rPr lang="en-US" dirty="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8382000" y="2438400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 defTabSz="914400"/>
              <a:r>
                <a:rPr lang="en-US" dirty="0">
                  <a:solidFill>
                    <a:srgbClr val="FFFFFF"/>
                  </a:solidFill>
                </a:rPr>
                <a:t>C</a:t>
              </a:r>
            </a:p>
          </p:txBody>
        </p:sp>
      </p:grpSp>
      <p:grpSp>
        <p:nvGrpSpPr>
          <p:cNvPr id="5" name="Group 36"/>
          <p:cNvGrpSpPr/>
          <p:nvPr/>
        </p:nvGrpSpPr>
        <p:grpSpPr>
          <a:xfrm>
            <a:off x="2532621" y="1840403"/>
            <a:ext cx="3246577" cy="2459528"/>
            <a:chOff x="4343400" y="3913909"/>
            <a:chExt cx="3685032" cy="2791691"/>
          </a:xfrm>
        </p:grpSpPr>
        <p:grpSp>
          <p:nvGrpSpPr>
            <p:cNvPr id="8" name="Group 51"/>
            <p:cNvGrpSpPr/>
            <p:nvPr/>
          </p:nvGrpSpPr>
          <p:grpSpPr>
            <a:xfrm>
              <a:off x="4343400" y="3913909"/>
              <a:ext cx="3685032" cy="2791691"/>
              <a:chOff x="2667000" y="4038600"/>
              <a:chExt cx="3685032" cy="2791691"/>
            </a:xfrm>
          </p:grpSpPr>
          <p:pic>
            <p:nvPicPr>
              <p:cNvPr id="4" name="Picture 3" descr="GTM_decomposition.eps"/>
              <p:cNvPicPr>
                <a:picLocks noChangeAspect="1"/>
              </p:cNvPicPr>
              <p:nvPr/>
            </p:nvPicPr>
            <mc:AlternateContent xmlns:mc="http://schemas.openxmlformats.org/markup-compatibility/2006">
              <mc:Choice xmlns="" xmlns:mv="urn:schemas-microsoft-com:mac:vml" xmlns:ma="http://schemas.microsoft.com/office/mac/drawingml/2008/main" Requires="ma">
                <p:blipFill>
                  <a:blip r:embed="rId4"/>
                  <a:stretch>
                    <a:fillRect/>
                  </a:stretch>
                </p:blipFill>
              </mc:Choice>
              <mc:Fallback>
                <p:blipFill>
                  <a:blip r:embed="rId5"/>
                  <a:stretch>
                    <a:fillRect/>
                  </a:stretch>
                </p:blipFill>
              </mc:Fallback>
            </mc:AlternateContent>
            <p:spPr>
              <a:xfrm>
                <a:off x="2667000" y="4038600"/>
                <a:ext cx="3685032" cy="2791691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3483676" y="4112651"/>
                <a:ext cx="685800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8" name="Rectangle 47"/>
              <p:cNvSpPr/>
              <p:nvPr/>
            </p:nvSpPr>
            <p:spPr>
              <a:xfrm>
                <a:off x="4419600" y="4114800"/>
                <a:ext cx="685800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9" name="Rectangle 48"/>
              <p:cNvSpPr/>
              <p:nvPr/>
            </p:nvSpPr>
            <p:spPr>
              <a:xfrm>
                <a:off x="5334000" y="4116949"/>
                <a:ext cx="685800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0" name="Rectangle 49"/>
              <p:cNvSpPr/>
              <p:nvPr/>
            </p:nvSpPr>
            <p:spPr>
              <a:xfrm>
                <a:off x="2699286" y="4999647"/>
                <a:ext cx="542952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914400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699286" y="5882345"/>
                <a:ext cx="542952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914400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" name="Oval 52"/>
            <p:cNvSpPr/>
            <p:nvPr/>
          </p:nvSpPr>
          <p:spPr>
            <a:xfrm>
              <a:off x="4458444" y="4874956"/>
              <a:ext cx="418356" cy="418356"/>
            </a:xfrm>
            <a:prstGeom prst="ellipse">
              <a:avLst/>
            </a:prstGeom>
            <a:solidFill>
              <a:srgbClr val="F30032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 defTabSz="914400"/>
              <a:r>
                <a:rPr lang="en-US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4458444" y="5757654"/>
              <a:ext cx="418356" cy="418356"/>
            </a:xfrm>
            <a:prstGeom prst="ellipse">
              <a:avLst/>
            </a:prstGeom>
            <a:solidFill>
              <a:srgbClr val="F30032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 defTabSz="914400"/>
              <a:r>
                <a:rPr lang="en-US" dirty="0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5296644" y="4028953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 defTabSz="914400"/>
              <a:r>
                <a:rPr lang="en-US" dirty="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6211044" y="4028953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 defTabSz="914400"/>
              <a:r>
                <a:rPr lang="en-US" dirty="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7125444" y="4028953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 defTabSz="914400"/>
              <a:r>
                <a:rPr lang="en-US" dirty="0">
                  <a:solidFill>
                    <a:srgbClr val="FFFFFF"/>
                  </a:solidFill>
                </a:rPr>
                <a:t>C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867400" y="3109592"/>
            <a:ext cx="21318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Parallel File System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867401" y="3642992"/>
            <a:ext cx="3048000" cy="5334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Cray / Linux / Windows Cluster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867400" y="2053292"/>
            <a:ext cx="1600200" cy="533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Parallel HDF5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467600" y="2057401"/>
            <a:ext cx="1447801" cy="5292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err="1">
                <a:solidFill>
                  <a:prstClr val="white"/>
                </a:solidFill>
              </a:rPr>
              <a:t>ScaLAPACK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867399" y="1524000"/>
            <a:ext cx="3048001" cy="5292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GTM / GTM-Interpolation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1200" y="4301479"/>
            <a:ext cx="321240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00"/>
            <a:r>
              <a:rPr lang="en-US" sz="2400" b="1" cap="sm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GTM Software Stack</a:t>
            </a:r>
          </a:p>
        </p:txBody>
      </p:sp>
    </p:spTree>
    <p:extLst>
      <p:ext uri="{BB962C8B-B14F-4D97-AF65-F5344CB8AC3E}">
        <p14:creationId xmlns:p14="http://schemas.microsoft.com/office/powerpoint/2010/main" val="413644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Scalable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MDS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lt1"/>
                </a:solidFill>
              </a:rPr>
              <a:t>Parallel MDS</a:t>
            </a: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040188" cy="2514599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O(N</a:t>
            </a:r>
            <a:r>
              <a:rPr lang="en-US" baseline="30000" dirty="0" smtClean="0">
                <a:solidFill>
                  <a:prstClr val="black"/>
                </a:solidFill>
              </a:rPr>
              <a:t>2</a:t>
            </a:r>
            <a:r>
              <a:rPr lang="en-US" dirty="0" smtClean="0">
                <a:solidFill>
                  <a:prstClr val="black"/>
                </a:solidFill>
              </a:rPr>
              <a:t>) memory and computation required.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100k data </a:t>
            </a:r>
            <a:r>
              <a:rPr lang="en-US" dirty="0" smtClean="0">
                <a:solidFill>
                  <a:prstClr val="black"/>
                </a:solidFill>
                <a:sym typeface="Wingdings" pitchFamily="2" charset="2"/>
              </a:rPr>
              <a:t> 480GB memory</a:t>
            </a:r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Balanced decomposition of </a:t>
            </a:r>
            <a:r>
              <a:rPr lang="en-US" dirty="0" err="1" smtClean="0">
                <a:solidFill>
                  <a:prstClr val="black"/>
                </a:solidFill>
              </a:rPr>
              <a:t>NxN</a:t>
            </a:r>
            <a:r>
              <a:rPr lang="en-US" dirty="0" smtClean="0">
                <a:solidFill>
                  <a:prstClr val="black"/>
                </a:solidFill>
              </a:rPr>
              <a:t> matrices by P-by-Q grid.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Reduce memory and computing requirement by 1/PQ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Communicate via MPI primitives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"/>
          </p:nvPr>
        </p:nvSpPr>
        <p:spPr>
          <a:xfrm>
            <a:off x="4648200" y="914400"/>
            <a:ext cx="4041775" cy="6397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lt1"/>
                </a:solidFill>
              </a:rPr>
              <a:t>MDS Interpolation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4"/>
          </p:nvPr>
        </p:nvSpPr>
        <p:spPr>
          <a:xfrm>
            <a:off x="4645025" y="1828800"/>
            <a:ext cx="4041775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Finding approximate mapping position </a:t>
            </a:r>
            <a:r>
              <a:rPr lang="en-US" dirty="0" err="1" smtClean="0"/>
              <a:t>w.r.t</a:t>
            </a:r>
            <a:r>
              <a:rPr lang="en-US" dirty="0" smtClean="0"/>
              <a:t>. k-NN’s prior mapping.</a:t>
            </a:r>
          </a:p>
          <a:p>
            <a:r>
              <a:rPr lang="en-US" dirty="0" smtClean="0"/>
              <a:t>Per point it requires: </a:t>
            </a:r>
          </a:p>
          <a:p>
            <a:pPr lvl="1"/>
            <a:r>
              <a:rPr lang="en-US" dirty="0" smtClean="0"/>
              <a:t>O(M) memory</a:t>
            </a:r>
          </a:p>
          <a:p>
            <a:pPr lvl="1"/>
            <a:r>
              <a:rPr lang="en-US" dirty="0" smtClean="0"/>
              <a:t>O(k) computation</a:t>
            </a:r>
          </a:p>
          <a:p>
            <a:r>
              <a:rPr lang="en-US" dirty="0" smtClean="0"/>
              <a:t>Pleasingly parallel</a:t>
            </a:r>
          </a:p>
          <a:p>
            <a:r>
              <a:rPr lang="en-US" dirty="0" smtClean="0"/>
              <a:t>Mapping 2M in 1450 sec.</a:t>
            </a:r>
          </a:p>
          <a:p>
            <a:pPr lvl="1"/>
            <a:r>
              <a:rPr lang="en-US" dirty="0" smtClean="0"/>
              <a:t>vs. 100k in 27000 sec.</a:t>
            </a:r>
          </a:p>
          <a:p>
            <a:pPr lvl="1"/>
            <a:r>
              <a:rPr lang="en-US" dirty="0" smtClean="0"/>
              <a:t>7500 times faster than estimation of the full MDS.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F68C-E4B4-0944-B06C-4EB1693564AD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2000" y="4191000"/>
            <a:ext cx="3297241" cy="2667000"/>
            <a:chOff x="2438400" y="2477244"/>
            <a:chExt cx="4377370" cy="4244230"/>
          </a:xfrm>
        </p:grpSpPr>
        <p:sp>
          <p:nvSpPr>
            <p:cNvPr id="6" name="Oval 5"/>
            <p:cNvSpPr/>
            <p:nvPr/>
          </p:nvSpPr>
          <p:spPr>
            <a:xfrm>
              <a:off x="3429000" y="2477244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 defTabSz="914400"/>
              <a:r>
                <a:rPr lang="en-US" dirty="0">
                  <a:solidFill>
                    <a:srgbClr val="FFFFFF"/>
                  </a:solidFill>
                </a:rPr>
                <a:t>c1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610844" y="2477244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 defTabSz="914400"/>
              <a:r>
                <a:rPr lang="en-US" dirty="0">
                  <a:solidFill>
                    <a:srgbClr val="FFFFFF"/>
                  </a:solidFill>
                </a:rPr>
                <a:t>c2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5753844" y="2477244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 defTabSz="914400"/>
              <a:r>
                <a:rPr lang="en-US" dirty="0">
                  <a:solidFill>
                    <a:srgbClr val="FFFFFF"/>
                  </a:solidFill>
                </a:rPr>
                <a:t>c3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438400" y="3692829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 defTabSz="914400"/>
              <a:r>
                <a:rPr lang="en-US" dirty="0">
                  <a:solidFill>
                    <a:srgbClr val="FFFFFF"/>
                  </a:solidFill>
                </a:rPr>
                <a:t>r1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438400" y="5334000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 defTabSz="914400"/>
              <a:r>
                <a:rPr lang="en-US" dirty="0">
                  <a:solidFill>
                    <a:srgbClr val="FFFFFF"/>
                  </a:solidFill>
                </a:rPr>
                <a:t>r2</a:t>
              </a:r>
            </a:p>
          </p:txBody>
        </p:sp>
        <p:pic>
          <p:nvPicPr>
            <p:cNvPr id="13" name="Picture 12" descr="SMACOF_update_BofX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97200" y="2933699"/>
              <a:ext cx="3818570" cy="3787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22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067117"/>
              </p:ext>
            </p:extLst>
          </p:nvPr>
        </p:nvGraphicFramePr>
        <p:xfrm>
          <a:off x="304782" y="533400"/>
          <a:ext cx="8534400" cy="6492240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4336026"/>
                <a:gridCol w="4198374"/>
              </a:tblGrid>
              <a:tr h="1539240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DryadLINQ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CTP Evaluation</a:t>
                      </a:r>
                    </a:p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Hui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Li, Yang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Ruan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, and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Yuduo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Zhou </a:t>
                      </a:r>
                    </a:p>
                    <a:p>
                      <a:pPr marL="114300" lvl="1" indent="0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400" i="1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Funded by Microsoft Foundation Grant</a:t>
                      </a:r>
                    </a:p>
                    <a:p>
                      <a:pPr marL="114300" lvl="1" indent="0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endParaRPr lang="en-US" sz="1400" i="1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22120">
                <a:tc>
                  <a:txBody>
                    <a:bodyPr/>
                    <a:lstStyle/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Cloud Storage,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FutureGrid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Xiaoming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Gao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, Stephen Wu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  <a:p>
                      <a:pPr marL="114300" lvl="1" indent="0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400" i="1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Funded by Indiana University's Faculty Research Support Program  and Natural</a:t>
                      </a:r>
                      <a:r>
                        <a:rPr lang="en-US" sz="1400" i="1" kern="1200" baseline="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Science</a:t>
                      </a:r>
                      <a:r>
                        <a:rPr lang="en-US" sz="1400" i="1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Foundation Grant 0910812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endParaRPr lang="en-US" sz="1400" i="1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555115">
                <a:tc>
                  <a:txBody>
                    <a:bodyPr/>
                    <a:lstStyle/>
                    <a:p>
                      <a:pPr marL="114300" lvl="1" indent="0" algn="r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Million Sequence Challenge </a:t>
                      </a:r>
                    </a:p>
                    <a:p>
                      <a:pPr marL="114300" lvl="1" indent="0" algn="r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Saliya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Ekanayake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, Adam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Hughs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, Yang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Ruan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  <a:p>
                      <a:pPr marL="114300" lvl="1" indent="0" algn="r" fontAlgn="base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400" i="1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Funded by NIH Grant 1RC2HG005806-01</a:t>
                      </a:r>
                      <a:endParaRPr lang="en-US" sz="1400" i="1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75765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000" kern="1200" dirty="0">
                        <a:solidFill>
                          <a:schemeClr val="tx1"/>
                        </a:solidFill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Cyberinfrastructure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for Remote Sensing of Ice Sheets </a:t>
                      </a:r>
                    </a:p>
                    <a:p>
                      <a:pPr marL="114300" lvl="1" indent="0" algn="l" defTabSz="914400" rtl="0" eaLnBrk="1" fontAlgn="base" latinLnBrk="0" hangingPunct="1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Font typeface="Arial" pitchFamily="34" charset="0"/>
                        <a:buNone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Jerome Mitchell</a:t>
                      </a:r>
                    </a:p>
                    <a:p>
                      <a:pPr marL="1143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2">
                            <a:lumMod val="60000"/>
                            <a:lumOff val="40000"/>
                          </a:schemeClr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Funded by NSF Grant OCI-0636361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10" descr="http://salsahpc.indiana.edu/sites/default/files/salsa_files/hui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104115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salsahpc.indiana.edu/sites/default/files/salsa_files/Ry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56" y="609600"/>
            <a:ext cx="97096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://salsahpc.indiana.edu/sites/default/files/frontpage/yudu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3" b="34749"/>
          <a:stretch/>
        </p:blipFill>
        <p:spPr bwMode="auto">
          <a:xfrm>
            <a:off x="3383718" y="609600"/>
            <a:ext cx="118826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Adam Hugh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8" t="6061" r="19481" b="20740"/>
          <a:stretch/>
        </p:blipFill>
        <p:spPr bwMode="auto">
          <a:xfrm>
            <a:off x="6061406" y="3810000"/>
            <a:ext cx="128919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ttp://salsahpc.indiana.edu/sites/default/files/salsa_files/Saliy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85"/>
          <a:stretch/>
        </p:blipFill>
        <p:spPr bwMode="auto">
          <a:xfrm>
            <a:off x="4704732" y="3810000"/>
            <a:ext cx="136921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3" r="7116" b="17251"/>
          <a:stretch/>
        </p:blipFill>
        <p:spPr bwMode="auto">
          <a:xfrm>
            <a:off x="3502101" y="5410200"/>
            <a:ext cx="95149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82" y="2133600"/>
            <a:ext cx="1307518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6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Interpolation extension to GTM/MDS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4343400"/>
            <a:ext cx="8229600" cy="20875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Blip>
                <a:blip r:embed="rId3"/>
              </a:buBlip>
            </a:pPr>
            <a:r>
              <a:rPr lang="en-US" dirty="0" smtClean="0">
                <a:solidFill>
                  <a:prstClr val="black"/>
                </a:solidFill>
              </a:rPr>
              <a:t>Full data processing by GTM or MDS is computing- and memory-intensive</a:t>
            </a:r>
          </a:p>
          <a:p>
            <a:pPr>
              <a:buFont typeface="Arial" pitchFamily="34" charset="0"/>
              <a:buBlip>
                <a:blip r:embed="rId3"/>
              </a:buBlip>
            </a:pPr>
            <a:r>
              <a:rPr lang="en-US" dirty="0" smtClean="0">
                <a:solidFill>
                  <a:prstClr val="black"/>
                </a:solidFill>
              </a:rPr>
              <a:t>Two step procedure</a:t>
            </a:r>
          </a:p>
          <a:p>
            <a:pPr lvl="1">
              <a:buFont typeface="Arial" pitchFamily="34" charset="0"/>
              <a:buBlip>
                <a:blip r:embed="rId3"/>
              </a:buBlip>
            </a:pPr>
            <a:r>
              <a:rPr lang="en-US" i="1" dirty="0" smtClean="0">
                <a:solidFill>
                  <a:prstClr val="black"/>
                </a:solidFill>
              </a:rPr>
              <a:t>Training </a:t>
            </a:r>
            <a:r>
              <a:rPr lang="en-US" dirty="0" smtClean="0">
                <a:solidFill>
                  <a:prstClr val="black"/>
                </a:solidFill>
              </a:rPr>
              <a:t>: training by M samples out of N data</a:t>
            </a:r>
          </a:p>
          <a:p>
            <a:pPr lvl="1">
              <a:buFont typeface="Arial" pitchFamily="34" charset="0"/>
              <a:buBlip>
                <a:blip r:embed="rId3"/>
              </a:buBlip>
            </a:pPr>
            <a:r>
              <a:rPr lang="en-US" i="1" dirty="0" smtClean="0">
                <a:solidFill>
                  <a:prstClr val="black"/>
                </a:solidFill>
              </a:rPr>
              <a:t>Interpolation </a:t>
            </a:r>
            <a:r>
              <a:rPr lang="en-US" dirty="0" smtClean="0">
                <a:solidFill>
                  <a:prstClr val="black"/>
                </a:solidFill>
              </a:rPr>
              <a:t>: remaining (N-M) out-of-samples are approximated without training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42950" y="2047399"/>
            <a:ext cx="7696200" cy="1893332"/>
            <a:chOff x="685800" y="4343400"/>
            <a:chExt cx="7696200" cy="1893332"/>
          </a:xfrm>
        </p:grpSpPr>
        <p:sp>
          <p:nvSpPr>
            <p:cNvPr id="27" name="Rectangle 26"/>
            <p:cNvSpPr/>
            <p:nvPr/>
          </p:nvSpPr>
          <p:spPr>
            <a:xfrm>
              <a:off x="685800" y="4343400"/>
              <a:ext cx="1752600" cy="6096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err="1">
                  <a:solidFill>
                    <a:prstClr val="black"/>
                  </a:solidFill>
                  <a:latin typeface="Helvetica"/>
                  <a:cs typeface="Helvetica"/>
                </a:rPr>
                <a:t>n</a:t>
              </a:r>
              <a:r>
                <a:rPr lang="en-US" dirty="0">
                  <a:solidFill>
                    <a:prstClr val="black"/>
                  </a:solidFill>
                  <a:latin typeface="Helvetica"/>
                  <a:cs typeface="Helvetica"/>
                </a:rPr>
                <a:t> </a:t>
              </a:r>
              <a:br>
                <a:rPr lang="en-US" dirty="0">
                  <a:solidFill>
                    <a:prstClr val="black"/>
                  </a:solidFill>
                  <a:latin typeface="Helvetica"/>
                  <a:cs typeface="Helvetica"/>
                </a:rPr>
              </a:br>
              <a:r>
                <a:rPr lang="en-US" dirty="0">
                  <a:solidFill>
                    <a:prstClr val="black"/>
                  </a:solidFill>
                  <a:latin typeface="Helvetica"/>
                  <a:cs typeface="Helvetica"/>
                </a:rPr>
                <a:t>In-sample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85800" y="4953000"/>
              <a:ext cx="1752600" cy="914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  <a:latin typeface="Helvetica"/>
                  <a:cs typeface="Helvetica"/>
                </a:rPr>
                <a:t>N-</a:t>
              </a:r>
              <a:r>
                <a:rPr lang="en-US" dirty="0" err="1">
                  <a:solidFill>
                    <a:prstClr val="black"/>
                  </a:solidFill>
                  <a:latin typeface="Helvetica"/>
                  <a:cs typeface="Helvetica"/>
                </a:rPr>
                <a:t>n</a:t>
              </a:r>
              <a:endParaRPr lang="en-US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algn="ctr" defTabSz="914400"/>
              <a:r>
                <a:rPr lang="en-US" dirty="0">
                  <a:solidFill>
                    <a:prstClr val="black"/>
                  </a:solidFill>
                  <a:latin typeface="Helvetica"/>
                  <a:cs typeface="Helvetica"/>
                </a:rPr>
                <a:t>Out-of-sample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5800" y="58674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  <a:latin typeface="Helvetica"/>
                  <a:cs typeface="Helvetica"/>
                </a:rPr>
                <a:t>Total N data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95600" y="4408714"/>
              <a:ext cx="1447800" cy="47534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  <a:latin typeface="Helvetica"/>
                  <a:cs typeface="Helvetica"/>
                </a:rPr>
                <a:t>Training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72000" y="5134428"/>
              <a:ext cx="1447800" cy="55154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  <a:latin typeface="Helvetica"/>
                  <a:cs typeface="Helvetica"/>
                </a:rPr>
                <a:t>Interpolation</a:t>
              </a:r>
            </a:p>
          </p:txBody>
        </p:sp>
        <p:cxnSp>
          <p:nvCxnSpPr>
            <p:cNvPr id="32" name="Straight Arrow Connector 31"/>
            <p:cNvCxnSpPr>
              <a:stCxn id="27" idx="3"/>
              <a:endCxn id="30" idx="1"/>
            </p:cNvCxnSpPr>
            <p:nvPr/>
          </p:nvCxnSpPr>
          <p:spPr>
            <a:xfrm flipV="1">
              <a:off x="2438400" y="4646386"/>
              <a:ext cx="457200" cy="181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hape 9"/>
            <p:cNvCxnSpPr>
              <a:stCxn id="30" idx="3"/>
              <a:endCxn id="31" idx="0"/>
            </p:cNvCxnSpPr>
            <p:nvPr/>
          </p:nvCxnSpPr>
          <p:spPr>
            <a:xfrm>
              <a:off x="4343400" y="4646386"/>
              <a:ext cx="952500" cy="488042"/>
            </a:xfrm>
            <a:prstGeom prst="bentConnector2">
              <a:avLst/>
            </a:prstGeom>
            <a:ln w="38100">
              <a:prstDash val="sysDash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8" idx="3"/>
              <a:endCxn id="31" idx="1"/>
            </p:cNvCxnSpPr>
            <p:nvPr/>
          </p:nvCxnSpPr>
          <p:spPr>
            <a:xfrm>
              <a:off x="2438400" y="5410200"/>
              <a:ext cx="2133600" cy="158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724400" y="4343400"/>
              <a:ext cx="1600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400" dirty="0">
                  <a:solidFill>
                    <a:prstClr val="black"/>
                  </a:solidFill>
                  <a:latin typeface="Helvetica"/>
                  <a:cs typeface="Helvetica"/>
                </a:rPr>
                <a:t>Trained data</a:t>
              </a:r>
            </a:p>
          </p:txBody>
        </p:sp>
        <p:cxnSp>
          <p:nvCxnSpPr>
            <p:cNvPr id="36" name="Straight Arrow Connector 35"/>
            <p:cNvCxnSpPr>
              <a:stCxn id="31" idx="3"/>
            </p:cNvCxnSpPr>
            <p:nvPr/>
          </p:nvCxnSpPr>
          <p:spPr>
            <a:xfrm>
              <a:off x="6019800" y="5410200"/>
              <a:ext cx="762000" cy="158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6781800" y="4953000"/>
              <a:ext cx="1600200" cy="914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  <a:latin typeface="Helvetica"/>
                  <a:cs typeface="Helvetica"/>
                </a:rPr>
                <a:t>Interpolated map</a:t>
              </a:r>
            </a:p>
          </p:txBody>
        </p:sp>
      </p:grpSp>
      <p:sp>
        <p:nvSpPr>
          <p:cNvPr id="19" name="Oval Callout 18"/>
          <p:cNvSpPr/>
          <p:nvPr/>
        </p:nvSpPr>
        <p:spPr>
          <a:xfrm>
            <a:off x="3600450" y="1405267"/>
            <a:ext cx="2190750" cy="565932"/>
          </a:xfrm>
          <a:prstGeom prst="wedgeEllipseCallout">
            <a:avLst>
              <a:gd name="adj1" fmla="val -50833"/>
              <a:gd name="adj2" fmla="val 65192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</a:rPr>
              <a:t>MPI, Twister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3600450" y="3571399"/>
            <a:ext cx="2057400" cy="669143"/>
          </a:xfrm>
          <a:prstGeom prst="wedgeEllipseCallout">
            <a:avLst>
              <a:gd name="adj1" fmla="val 36205"/>
              <a:gd name="adj2" fmla="val -78708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</a:rPr>
              <a:t>Twister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38965" y="2656367"/>
            <a:ext cx="1752600" cy="914400"/>
            <a:chOff x="685800" y="4953000"/>
            <a:chExt cx="1752600" cy="914400"/>
          </a:xfrm>
        </p:grpSpPr>
        <p:sp>
          <p:nvSpPr>
            <p:cNvPr id="22" name="Rectangle 21"/>
            <p:cNvSpPr/>
            <p:nvPr/>
          </p:nvSpPr>
          <p:spPr>
            <a:xfrm>
              <a:off x="685800" y="4953000"/>
              <a:ext cx="1752600" cy="1814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400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85800" y="5134428"/>
              <a:ext cx="1752600" cy="1814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400" dirty="0">
                  <a:solidFill>
                    <a:prstClr val="white"/>
                  </a:solidFill>
                </a:rPr>
                <a:t>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85800" y="5321074"/>
              <a:ext cx="1752600" cy="1814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spcAft>
                  <a:spcPts val="600"/>
                </a:spcAft>
              </a:pPr>
              <a:r>
                <a:rPr lang="en-US" sz="2000" dirty="0">
                  <a:solidFill>
                    <a:prstClr val="white"/>
                  </a:solidFill>
                </a:rPr>
                <a:t>......</a:t>
              </a:r>
            </a:p>
            <a:p>
              <a:pPr algn="ctr" defTabSz="914400">
                <a:spcAft>
                  <a:spcPts val="600"/>
                </a:spcAft>
              </a:pPr>
              <a:endParaRPr lang="en-US" sz="300" dirty="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85800" y="5502502"/>
              <a:ext cx="1752600" cy="1814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400" dirty="0">
                  <a:solidFill>
                    <a:prstClr val="white"/>
                  </a:solidFill>
                </a:rPr>
                <a:t>P-1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85800" y="5685972"/>
              <a:ext cx="1752600" cy="1814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1400" dirty="0">
                  <a:solidFill>
                    <a:prstClr val="white"/>
                  </a:solidFill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53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GTM/MDS Applications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943600" y="1489442"/>
            <a:ext cx="3200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1600" b="1" i="1" dirty="0" err="1">
                <a:solidFill>
                  <a:prstClr val="black"/>
                </a:solidFill>
              </a:rPr>
              <a:t>PubChem</a:t>
            </a:r>
            <a:r>
              <a:rPr lang="en-US" sz="1600" b="1" i="1" dirty="0">
                <a:solidFill>
                  <a:prstClr val="black"/>
                </a:solidFill>
              </a:rPr>
              <a:t> data with CTD visualization by using MDS (left) and GTM (right)</a:t>
            </a:r>
          </a:p>
          <a:p>
            <a:pPr defTabSz="914400"/>
            <a:r>
              <a:rPr lang="en-US" sz="1600" dirty="0">
                <a:solidFill>
                  <a:prstClr val="black"/>
                </a:solidFill>
              </a:rPr>
              <a:t>About 930,000 chemical compounds are visualized as a point in 3D space, annotated by the related genes in Comparative </a:t>
            </a:r>
            <a:r>
              <a:rPr lang="en-US" sz="1600" dirty="0" err="1">
                <a:solidFill>
                  <a:prstClr val="black"/>
                </a:solidFill>
              </a:rPr>
              <a:t>Toxicogenomics</a:t>
            </a:r>
            <a:r>
              <a:rPr lang="en-US" sz="1600" dirty="0">
                <a:solidFill>
                  <a:prstClr val="black"/>
                </a:solidFill>
              </a:rPr>
              <a:t> Database (CTD)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5462" y="1521341"/>
            <a:ext cx="2798138" cy="2505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86783"/>
            <a:ext cx="2798138" cy="2505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1688" y="37338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5459" y="37338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" y="4191000"/>
            <a:ext cx="3352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4400"/>
            <a:r>
              <a:rPr lang="en-US" sz="1600" b="1" i="1" dirty="0">
                <a:solidFill>
                  <a:prstClr val="black"/>
                </a:solidFill>
              </a:rPr>
              <a:t>Chemical compounds shown in literatures, visualized by MDS (left) and GTM (right)</a:t>
            </a:r>
          </a:p>
          <a:p>
            <a:pPr algn="r" defTabSz="914400"/>
            <a:r>
              <a:rPr lang="en-US" sz="1600" dirty="0">
                <a:solidFill>
                  <a:prstClr val="black"/>
                </a:solidFill>
              </a:rPr>
              <a:t>Visualized 234,000 chemical compounds which may be related with a set of 5 genes of interest (ABCB1, CHRNB2, DRD2, ESR1, and F2) based on the dataset collected from major journal literatures which is also stored in Chem2Bio2RDF system. </a:t>
            </a:r>
          </a:p>
        </p:txBody>
      </p:sp>
    </p:spTree>
    <p:extLst>
      <p:ext uri="{BB962C8B-B14F-4D97-AF65-F5344CB8AC3E}">
        <p14:creationId xmlns:p14="http://schemas.microsoft.com/office/powerpoint/2010/main" val="18424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lnSpc>
                <a:spcPct val="95000"/>
              </a:lnSpc>
            </a:pPr>
            <a:r>
              <a:rPr lang="en-US" b="1" dirty="0">
                <a:ln w="10541" cmpd="sng">
                  <a:solidFill>
                    <a:srgbClr val="00B050"/>
                  </a:solidFill>
                  <a:prstDash val="solid"/>
                </a:ln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3000">
                      <a:srgbClr val="009900"/>
                    </a:gs>
                    <a:gs pos="50000">
                      <a:schemeClr val="accent3">
                        <a:lumMod val="50000"/>
                      </a:schemeClr>
                    </a:gs>
                    <a:gs pos="83000">
                      <a:srgbClr val="009900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Twister-MDS Demo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1"/>
            <a:ext cx="7924800" cy="4525963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This demo is for real time visualization of the process of multidimensional scaling(MDS) calculation. </a:t>
            </a:r>
          </a:p>
          <a:p>
            <a:pPr>
              <a:buBlip>
                <a:blip r:embed="rId3"/>
              </a:buBlip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We use Twister to do parallel calculation inside the cluster, and use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PlotViz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show the intermediate results at the user client computer. </a:t>
            </a:r>
          </a:p>
          <a:p>
            <a:pPr>
              <a:buBlip>
                <a:blip r:embed="rId3"/>
              </a:buBlip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process of computation and monitoring is automated by the program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28586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8"/>
    </mc:Choice>
    <mc:Fallback xmlns="">
      <p:transition spd="slow" advTm="6068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/>
          <p:nvPr/>
        </p:nvSpPr>
        <p:spPr>
          <a:xfrm>
            <a:off x="619648" y="5928527"/>
            <a:ext cx="7772400" cy="53880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340" tIns="45672" rIns="91340" bIns="4567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i="1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>MDS projection of 100,000 protein sequences showing a few experimentally </a:t>
            </a:r>
          </a:p>
          <a:p>
            <a:pPr algn="ctr"/>
            <a:r>
              <a:rPr lang="en-US" sz="1100" i="1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>identified clusters in preliminary work with Seattle Children’s Research Institute</a:t>
            </a:r>
            <a:endParaRPr lang="en-US" sz="14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pic>
        <p:nvPicPr>
          <p:cNvPr id="4" name="Picture 3" descr="C:\Users\Geoffrey Fox\Desktop\100K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80" y="1447800"/>
            <a:ext cx="6886321" cy="43015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6350" stA="52000" endA="300" endPos="10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0340" y="415698"/>
            <a:ext cx="8229600" cy="838200"/>
          </a:xfrm>
          <a:prstGeom prst="rect">
            <a:avLst/>
          </a:prstGeom>
        </p:spPr>
        <p:txBody>
          <a:bodyPr vert="horz" lIns="91340" tIns="45672" rIns="91340" bIns="45672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rgbClr val="A6132B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lnSpc>
                <a:spcPct val="95000"/>
              </a:lnSpc>
            </a:pPr>
            <a:r>
              <a:rPr lang="en-US" sz="4400" b="1" dirty="0">
                <a:ln w="10541" cmpd="sng">
                  <a:solidFill>
                    <a:srgbClr val="00B050"/>
                  </a:solidFill>
                  <a:prstDash val="solid"/>
                </a:ln>
                <a:gradFill>
                  <a:gsLst>
                    <a:gs pos="0">
                      <a:srgbClr val="9BBB59">
                        <a:lumMod val="20000"/>
                        <a:lumOff val="80000"/>
                      </a:srgbClr>
                    </a:gs>
                    <a:gs pos="13000">
                      <a:srgbClr val="009900"/>
                    </a:gs>
                    <a:gs pos="50000">
                      <a:srgbClr val="9BBB59">
                        <a:lumMod val="50000"/>
                      </a:srgbClr>
                    </a:gs>
                    <a:gs pos="83000">
                      <a:srgbClr val="009900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Twister-MDS Output</a:t>
            </a:r>
          </a:p>
        </p:txBody>
      </p:sp>
    </p:spTree>
    <p:extLst>
      <p:ext uri="{BB962C8B-B14F-4D97-AF65-F5344CB8AC3E}">
        <p14:creationId xmlns:p14="http://schemas.microsoft.com/office/powerpoint/2010/main" val="1129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2"/>
    </mc:Choice>
    <mc:Fallback xmlns="">
      <p:transition spd="slow" advTm="6502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1"/>
          <p:cNvSpPr txBox="1">
            <a:spLocks/>
          </p:cNvSpPr>
          <p:nvPr/>
        </p:nvSpPr>
        <p:spPr>
          <a:xfrm>
            <a:off x="450340" y="415698"/>
            <a:ext cx="8229600" cy="838200"/>
          </a:xfrm>
          <a:prstGeom prst="rect">
            <a:avLst/>
          </a:prstGeom>
        </p:spPr>
        <p:txBody>
          <a:bodyPr vert="horz" lIns="91340" tIns="45672" rIns="91340" bIns="45672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rgbClr val="A6132B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lnSpc>
                <a:spcPct val="95000"/>
              </a:lnSpc>
            </a:pPr>
            <a:r>
              <a:rPr lang="en-US" sz="4400" b="1" dirty="0">
                <a:ln w="10541" cmpd="sng">
                  <a:solidFill>
                    <a:srgbClr val="00B050"/>
                  </a:solidFill>
                  <a:prstDash val="solid"/>
                </a:ln>
                <a:gradFill>
                  <a:gsLst>
                    <a:gs pos="0">
                      <a:srgbClr val="9BBB59">
                        <a:lumMod val="20000"/>
                        <a:lumOff val="80000"/>
                      </a:srgbClr>
                    </a:gs>
                    <a:gs pos="13000">
                      <a:srgbClr val="009900"/>
                    </a:gs>
                    <a:gs pos="50000">
                      <a:srgbClr val="9BBB59">
                        <a:lumMod val="50000"/>
                      </a:srgbClr>
                    </a:gs>
                    <a:gs pos="83000">
                      <a:srgbClr val="009900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Twister-MDS Work Flow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250390" y="1174694"/>
            <a:ext cx="8436411" cy="4464106"/>
            <a:chOff x="250389" y="2108888"/>
            <a:chExt cx="8436411" cy="4464106"/>
          </a:xfrm>
        </p:grpSpPr>
        <p:sp>
          <p:nvSpPr>
            <p:cNvPr id="96" name="Rounded Rectangle 95"/>
            <p:cNvSpPr/>
            <p:nvPr/>
          </p:nvSpPr>
          <p:spPr>
            <a:xfrm>
              <a:off x="4438289" y="2108888"/>
              <a:ext cx="4248511" cy="4464106"/>
            </a:xfrm>
            <a:prstGeom prst="roundRect">
              <a:avLst>
                <a:gd name="adj" fmla="val 1078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97" name="Down Arrow 96"/>
            <p:cNvSpPr/>
            <p:nvPr/>
          </p:nvSpPr>
          <p:spPr>
            <a:xfrm rot="19358271">
              <a:off x="5534370" y="4542453"/>
              <a:ext cx="390594" cy="914400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250389" y="3048000"/>
              <a:ext cx="1558135" cy="1367878"/>
              <a:chOff x="250389" y="2970760"/>
              <a:chExt cx="1558135" cy="1367878"/>
            </a:xfrm>
          </p:grpSpPr>
          <p:sp>
            <p:nvSpPr>
              <p:cNvPr id="179" name="Rounded Rectangle 178"/>
              <p:cNvSpPr/>
              <p:nvPr/>
            </p:nvSpPr>
            <p:spPr>
              <a:xfrm>
                <a:off x="250389" y="2970760"/>
                <a:ext cx="1558135" cy="1367878"/>
              </a:xfrm>
              <a:prstGeom prst="roundRect">
                <a:avLst>
                  <a:gd name="adj" fmla="val 1078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437365" y="3361582"/>
                <a:ext cx="1184183" cy="84678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>
                <a:off x="457200" y="3045023"/>
                <a:ext cx="11551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Master Node</a:t>
                </a:r>
              </a:p>
            </p:txBody>
          </p:sp>
          <p:grpSp>
            <p:nvGrpSpPr>
              <p:cNvPr id="182" name="Group 8"/>
              <p:cNvGrpSpPr/>
              <p:nvPr/>
            </p:nvGrpSpPr>
            <p:grpSpPr>
              <a:xfrm>
                <a:off x="624341" y="3426719"/>
                <a:ext cx="833602" cy="523220"/>
                <a:chOff x="6553200" y="1463467"/>
                <a:chExt cx="1019175" cy="612084"/>
              </a:xfrm>
            </p:grpSpPr>
            <p:sp>
              <p:nvSpPr>
                <p:cNvPr id="184" name="Rounded Rectangle 183"/>
                <p:cNvSpPr/>
                <p:nvPr/>
              </p:nvSpPr>
              <p:spPr>
                <a:xfrm>
                  <a:off x="6553200" y="1463467"/>
                  <a:ext cx="1019175" cy="609600"/>
                </a:xfrm>
                <a:prstGeom prst="roundRect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5" name="TextBox 184"/>
                <p:cNvSpPr txBox="1"/>
                <p:nvPr/>
              </p:nvSpPr>
              <p:spPr>
                <a:xfrm>
                  <a:off x="6576339" y="1463467"/>
                  <a:ext cx="941359" cy="6120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prstClr val="black"/>
                      </a:solidFill>
                    </a:rPr>
                    <a:t>Twister </a:t>
                  </a:r>
                </a:p>
                <a:p>
                  <a:pPr algn="ctr"/>
                  <a:r>
                    <a:rPr lang="en-US" sz="1400" b="1" dirty="0">
                      <a:solidFill>
                        <a:prstClr val="black"/>
                      </a:solidFill>
                    </a:rPr>
                    <a:t>Driver</a:t>
                  </a:r>
                </a:p>
              </p:txBody>
            </p:sp>
          </p:grpSp>
          <p:sp>
            <p:nvSpPr>
              <p:cNvPr id="183" name="TextBox 182"/>
              <p:cNvSpPr txBox="1"/>
              <p:nvPr/>
            </p:nvSpPr>
            <p:spPr>
              <a:xfrm>
                <a:off x="495554" y="3947816"/>
                <a:ext cx="11402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Twister-MDS</a:t>
                </a:r>
              </a:p>
            </p:txBody>
          </p:sp>
        </p:grpSp>
        <p:sp>
          <p:nvSpPr>
            <p:cNvPr id="99" name="Left-Right Arrow Callout 98"/>
            <p:cNvSpPr/>
            <p:nvPr/>
          </p:nvSpPr>
          <p:spPr>
            <a:xfrm>
              <a:off x="1905000" y="3145854"/>
              <a:ext cx="2446860" cy="1273746"/>
            </a:xfrm>
            <a:prstGeom prst="leftRightArrowCallou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ActiveMQ</a:t>
              </a:r>
            </a:p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Broker</a:t>
              </a: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4567727" y="3327388"/>
              <a:ext cx="1676400" cy="862453"/>
              <a:chOff x="4979108" y="1701931"/>
              <a:chExt cx="1676400" cy="862453"/>
            </a:xfrm>
          </p:grpSpPr>
          <p:sp>
            <p:nvSpPr>
              <p:cNvPr id="177" name="Rectangle 176"/>
              <p:cNvSpPr/>
              <p:nvPr/>
            </p:nvSpPr>
            <p:spPr>
              <a:xfrm>
                <a:off x="4979108" y="1701931"/>
                <a:ext cx="1676400" cy="862453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5105399" y="1997794"/>
                <a:ext cx="14238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MDS Monitor</a:t>
                </a: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6311439" y="2590800"/>
              <a:ext cx="2269709" cy="2057400"/>
              <a:chOff x="6148760" y="3733800"/>
              <a:chExt cx="2269709" cy="2057400"/>
            </a:xfrm>
          </p:grpSpPr>
          <p:grpSp>
            <p:nvGrpSpPr>
              <p:cNvPr id="171" name="Group 170"/>
              <p:cNvGrpSpPr/>
              <p:nvPr/>
            </p:nvGrpSpPr>
            <p:grpSpPr>
              <a:xfrm>
                <a:off x="6148760" y="3733800"/>
                <a:ext cx="2269709" cy="2057400"/>
                <a:chOff x="5638800" y="4267200"/>
                <a:chExt cx="2132746" cy="1801929"/>
              </a:xfrm>
            </p:grpSpPr>
            <p:sp>
              <p:nvSpPr>
                <p:cNvPr id="173" name="Rectangle 172"/>
                <p:cNvSpPr/>
                <p:nvPr/>
              </p:nvSpPr>
              <p:spPr>
                <a:xfrm>
                  <a:off x="5638800" y="4291091"/>
                  <a:ext cx="2132746" cy="1778038"/>
                </a:xfrm>
                <a:prstGeom prst="rect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74" name="Picture 3" descr="C:\Users\zhangbj\Pictures\Picasa\Exports\Pictures\MDS-2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1200" y="4267200"/>
                  <a:ext cx="1382386" cy="1338532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101600" cap="sq">
                  <a:solidFill>
                    <a:srgbClr val="FDFDFD"/>
                  </a:solidFill>
                  <a:miter lim="800000"/>
                </a:ln>
                <a:effectLst>
                  <a:outerShdw blurRad="57150" dist="37500" dir="7560000" sy="98000" kx="110000" ky="200000" algn="tl" rotWithShape="0">
                    <a:srgbClr val="000000">
                      <a:alpha val="20000"/>
                    </a:srgbClr>
                  </a:outerShdw>
                </a:effectLst>
                <a:scene3d>
                  <a:camera prst="perspectiveRelaxed">
                    <a:rot lat="18960000" lon="0" rev="0"/>
                  </a:camera>
                  <a:lightRig rig="twoPt" dir="t">
                    <a:rot lat="0" lon="0" rev="7200000"/>
                  </a:lightRig>
                </a:scene3d>
                <a:sp3d prstMaterial="matte">
                  <a:bevelT w="22860" h="12700"/>
                  <a:contourClr>
                    <a:srgbClr val="FFFFFF"/>
                  </a:contourClr>
                </a:sp3d>
                <a:extLst/>
              </p:spPr>
            </p:pic>
            <p:pic>
              <p:nvPicPr>
                <p:cNvPr id="175" name="Picture 3" descr="C:\Users\zhangbj\Pictures\Picasa\Exports\Pictures\MDS-2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73771" y="4448783"/>
                  <a:ext cx="1382386" cy="1338532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101600" cap="sq">
                  <a:solidFill>
                    <a:srgbClr val="FDFDFD"/>
                  </a:solidFill>
                  <a:miter lim="800000"/>
                </a:ln>
                <a:effectLst>
                  <a:outerShdw blurRad="57150" dist="37500" dir="7560000" sy="98000" kx="110000" ky="200000" algn="tl" rotWithShape="0">
                    <a:srgbClr val="000000">
                      <a:alpha val="20000"/>
                    </a:srgbClr>
                  </a:outerShdw>
                </a:effectLst>
                <a:scene3d>
                  <a:camera prst="perspectiveRelaxed">
                    <a:rot lat="18960000" lon="0" rev="0"/>
                  </a:camera>
                  <a:lightRig rig="twoPt" dir="t">
                    <a:rot lat="0" lon="0" rev="7200000"/>
                  </a:lightRig>
                </a:scene3d>
                <a:sp3d prstMaterial="matte">
                  <a:bevelT w="22860" h="12700"/>
                  <a:contourClr>
                    <a:srgbClr val="FFFFFF"/>
                  </a:contourClr>
                </a:sp3d>
                <a:extLst/>
              </p:spPr>
            </p:pic>
            <p:pic>
              <p:nvPicPr>
                <p:cNvPr id="176" name="Picture 3" descr="C:\Users\zhangbj\Pictures\Picasa\Exports\Pictures\MDS-2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10727" y="4611564"/>
                  <a:ext cx="1382386" cy="1338532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101600" cap="sq">
                  <a:solidFill>
                    <a:srgbClr val="FDFDFD"/>
                  </a:solidFill>
                  <a:miter lim="800000"/>
                </a:ln>
                <a:effectLst>
                  <a:outerShdw blurRad="57150" dist="37500" dir="7560000" sy="98000" kx="110000" ky="200000" algn="tl" rotWithShape="0">
                    <a:srgbClr val="000000">
                      <a:alpha val="20000"/>
                    </a:srgbClr>
                  </a:outerShdw>
                </a:effectLst>
                <a:scene3d>
                  <a:camera prst="perspectiveRelaxed">
                    <a:rot lat="18960000" lon="0" rev="0"/>
                  </a:camera>
                  <a:lightRig rig="twoPt" dir="t">
                    <a:rot lat="0" lon="0" rev="7200000"/>
                  </a:lightRig>
                </a:scene3d>
                <a:sp3d prstMaterial="matte">
                  <a:bevelT w="22860" h="12700"/>
                  <a:contourClr>
                    <a:srgbClr val="FFFFFF"/>
                  </a:contourClr>
                </a:sp3d>
                <a:extLst/>
              </p:spPr>
            </p:pic>
          </p:grpSp>
          <p:sp>
            <p:nvSpPr>
              <p:cNvPr id="172" name="TextBox 171"/>
              <p:cNvSpPr txBox="1"/>
              <p:nvPr/>
            </p:nvSpPr>
            <p:spPr>
              <a:xfrm>
                <a:off x="6886488" y="5469431"/>
                <a:ext cx="7072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err="1">
                    <a:solidFill>
                      <a:prstClr val="black"/>
                    </a:solidFill>
                  </a:rPr>
                  <a:t>PlotViz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2" name="Down Arrow 111"/>
            <p:cNvSpPr/>
            <p:nvPr/>
          </p:nvSpPr>
          <p:spPr>
            <a:xfrm rot="13739058">
              <a:off x="7013910" y="4608743"/>
              <a:ext cx="390594" cy="914400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4" name="Curved Right Arrow 113"/>
            <p:cNvSpPr/>
            <p:nvPr/>
          </p:nvSpPr>
          <p:spPr>
            <a:xfrm rot="5654083" flipV="1">
              <a:off x="2795355" y="465964"/>
              <a:ext cx="845791" cy="4458563"/>
            </a:xfrm>
            <a:prstGeom prst="curved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4" name="Curved Right Arrow 123"/>
            <p:cNvSpPr/>
            <p:nvPr/>
          </p:nvSpPr>
          <p:spPr>
            <a:xfrm rot="16030576" flipV="1">
              <a:off x="2661114" y="2529182"/>
              <a:ext cx="949227" cy="4653350"/>
            </a:xfrm>
            <a:prstGeom prst="curved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057400" y="4648200"/>
              <a:ext cx="1772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I. Send message to start the job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133600" y="2447540"/>
              <a:ext cx="1772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II. Send intermediate results</a:t>
              </a:r>
            </a:p>
          </p:txBody>
        </p:sp>
        <p:sp>
          <p:nvSpPr>
            <p:cNvPr id="152" name="Flowchart: Magnetic Disk 151"/>
            <p:cNvSpPr/>
            <p:nvPr/>
          </p:nvSpPr>
          <p:spPr>
            <a:xfrm>
              <a:off x="4876800" y="5562601"/>
              <a:ext cx="3302709" cy="762000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6019800" y="5864575"/>
              <a:ext cx="9525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latin typeface="Candara" pitchFamily="34" charset="0"/>
                </a:rPr>
                <a:t>Local Disk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4267200" y="5181600"/>
              <a:ext cx="17728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III. Write data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858000" y="5178623"/>
              <a:ext cx="17728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IV. Read data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6029964" y="2209800"/>
              <a:ext cx="10566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Client Node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613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8"/>
    </mc:Choice>
    <mc:Fallback xmlns="">
      <p:transition spd="slow" advTm="5528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5858647" y="1536047"/>
            <a:ext cx="2741007" cy="2466733"/>
            <a:chOff x="5962603" y="1452669"/>
            <a:chExt cx="3293818" cy="2964228"/>
          </a:xfrm>
        </p:grpSpPr>
        <p:sp>
          <p:nvSpPr>
            <p:cNvPr id="53" name="TextBox 52"/>
            <p:cNvSpPr txBox="1"/>
            <p:nvPr/>
          </p:nvSpPr>
          <p:spPr>
            <a:xfrm>
              <a:off x="5962603" y="1452669"/>
              <a:ext cx="3293818" cy="369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MDS  Output Monitoring Interface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5986176" y="1971711"/>
              <a:ext cx="2693860" cy="2445186"/>
              <a:chOff x="5975581" y="2004631"/>
              <a:chExt cx="3320819" cy="3326394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5975581" y="2004631"/>
                <a:ext cx="3320819" cy="3326394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63" name="Picture 3" descr="C:\Users\zhangbj\Pictures\Picasa\Exports\Pictures\MDS-2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91273" y="2323879"/>
                <a:ext cx="2100727" cy="217316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  <a:extLst/>
            </p:spPr>
          </p:pic>
          <p:pic>
            <p:nvPicPr>
              <p:cNvPr id="64" name="Picture 3" descr="C:\Users\zhangbj\Pictures\Picasa\Exports\Pictures\MDS-2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8714" y="2618686"/>
                <a:ext cx="2100727" cy="217316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  <a:extLst/>
            </p:spPr>
          </p:pic>
          <p:pic>
            <p:nvPicPr>
              <p:cNvPr id="68" name="Picture 3" descr="C:\Users\zhangbj\Pictures\Picasa\Exports\Pictures\MDS-2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8802" y="2882968"/>
                <a:ext cx="2100727" cy="217316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  <a:extLst/>
            </p:spPr>
          </p:pic>
        </p:grpSp>
      </p:grpSp>
      <p:grpSp>
        <p:nvGrpSpPr>
          <p:cNvPr id="69" name="Group 68"/>
          <p:cNvGrpSpPr/>
          <p:nvPr/>
        </p:nvGrpSpPr>
        <p:grpSpPr>
          <a:xfrm>
            <a:off x="183640" y="1216878"/>
            <a:ext cx="4845560" cy="4582673"/>
            <a:chOff x="-135856" y="1196506"/>
            <a:chExt cx="5291049" cy="5003990"/>
          </a:xfrm>
        </p:grpSpPr>
        <p:grpSp>
          <p:nvGrpSpPr>
            <p:cNvPr id="70" name="Group 51"/>
            <p:cNvGrpSpPr/>
            <p:nvPr/>
          </p:nvGrpSpPr>
          <p:grpSpPr>
            <a:xfrm>
              <a:off x="2722982" y="1404770"/>
              <a:ext cx="1718997" cy="1249291"/>
              <a:chOff x="2209800" y="2362200"/>
              <a:chExt cx="4191000" cy="2779181"/>
            </a:xfrm>
          </p:grpSpPr>
          <p:sp>
            <p:nvSpPr>
              <p:cNvPr id="164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2209800" y="2362200"/>
                <a:ext cx="4191000" cy="2362200"/>
              </a:xfrm>
              <a:custGeom>
                <a:avLst/>
                <a:gdLst>
                  <a:gd name="T0" fmla="*/ 67 w 21600"/>
                  <a:gd name="T1" fmla="*/ 10800 h 21600"/>
                  <a:gd name="T2" fmla="*/ 10800 w 21600"/>
                  <a:gd name="T3" fmla="*/ 21577 h 21600"/>
                  <a:gd name="T4" fmla="*/ 21582 w 21600"/>
                  <a:gd name="T5" fmla="*/ 10800 h 21600"/>
                  <a:gd name="T6" fmla="*/ 10800 w 21600"/>
                  <a:gd name="T7" fmla="*/ 1235 h 21600"/>
                  <a:gd name="T8" fmla="*/ 2977 w 21600"/>
                  <a:gd name="T9" fmla="*/ 3262 h 21600"/>
                  <a:gd name="T10" fmla="*/ 17087 w 21600"/>
                  <a:gd name="T11" fmla="*/ 173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2986323" y="2674202"/>
                <a:ext cx="2884228" cy="2467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Pub/Sub Broker Network</a:t>
                </a:r>
              </a:p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4" name="Rounded Rectangle 73"/>
            <p:cNvSpPr/>
            <p:nvPr/>
          </p:nvSpPr>
          <p:spPr>
            <a:xfrm>
              <a:off x="130844" y="2821390"/>
              <a:ext cx="2021713" cy="335081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2748509" y="2821390"/>
              <a:ext cx="2056738" cy="335081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241777" y="5864423"/>
              <a:ext cx="1286109" cy="336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Worker Node</a:t>
              </a:r>
            </a:p>
          </p:txBody>
        </p:sp>
        <p:grpSp>
          <p:nvGrpSpPr>
            <p:cNvPr id="78" name="Group 72"/>
            <p:cNvGrpSpPr/>
            <p:nvPr/>
          </p:nvGrpSpPr>
          <p:grpSpPr>
            <a:xfrm>
              <a:off x="3201422" y="5105399"/>
              <a:ext cx="1294378" cy="663674"/>
              <a:chOff x="762001" y="4024206"/>
              <a:chExt cx="2252995" cy="776394"/>
            </a:xfrm>
          </p:grpSpPr>
          <p:sp>
            <p:nvSpPr>
              <p:cNvPr id="162" name="Rectangle 161"/>
              <p:cNvSpPr/>
              <p:nvPr/>
            </p:nvSpPr>
            <p:spPr>
              <a:xfrm>
                <a:off x="762001" y="4343400"/>
                <a:ext cx="2252995" cy="4572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892855" y="4024206"/>
                <a:ext cx="2105155" cy="393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Worker Pool</a:t>
                </a:r>
              </a:p>
            </p:txBody>
          </p:sp>
        </p:grpSp>
        <p:sp>
          <p:nvSpPr>
            <p:cNvPr id="79" name="Rectangle 78"/>
            <p:cNvSpPr/>
            <p:nvPr/>
          </p:nvSpPr>
          <p:spPr>
            <a:xfrm>
              <a:off x="2873160" y="3147075"/>
              <a:ext cx="1840854" cy="2759369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123839" y="2886527"/>
              <a:ext cx="1528642" cy="336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Twister Daemon</a:t>
              </a:r>
            </a:p>
          </p:txBody>
        </p:sp>
        <p:grpSp>
          <p:nvGrpSpPr>
            <p:cNvPr id="83" name="Group 51"/>
            <p:cNvGrpSpPr/>
            <p:nvPr/>
          </p:nvGrpSpPr>
          <p:grpSpPr>
            <a:xfrm>
              <a:off x="290986" y="1196506"/>
              <a:ext cx="1558135" cy="1367878"/>
              <a:chOff x="6172200" y="930067"/>
              <a:chExt cx="1905000" cy="1600200"/>
            </a:xfrm>
          </p:grpSpPr>
          <p:sp>
            <p:nvSpPr>
              <p:cNvPr id="155" name="Rounded Rectangle 154"/>
              <p:cNvSpPr/>
              <p:nvPr/>
            </p:nvSpPr>
            <p:spPr>
              <a:xfrm>
                <a:off x="6172200" y="1234867"/>
                <a:ext cx="1905000" cy="1295400"/>
              </a:xfrm>
              <a:prstGeom prst="roundRect">
                <a:avLst>
                  <a:gd name="adj" fmla="val 10785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6400800" y="1387267"/>
                <a:ext cx="1447800" cy="9906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6477000" y="930067"/>
                <a:ext cx="1542114" cy="393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Master Node</a:t>
                </a:r>
              </a:p>
            </p:txBody>
          </p:sp>
          <p:grpSp>
            <p:nvGrpSpPr>
              <p:cNvPr id="158" name="Group 8"/>
              <p:cNvGrpSpPr/>
              <p:nvPr/>
            </p:nvGrpSpPr>
            <p:grpSpPr>
              <a:xfrm>
                <a:off x="6609263" y="1463467"/>
                <a:ext cx="1039312" cy="668358"/>
                <a:chOff x="6533063" y="1463467"/>
                <a:chExt cx="1039312" cy="668358"/>
              </a:xfrm>
            </p:grpSpPr>
            <p:sp>
              <p:nvSpPr>
                <p:cNvPr id="160" name="Rounded Rectangle 159"/>
                <p:cNvSpPr/>
                <p:nvPr/>
              </p:nvSpPr>
              <p:spPr>
                <a:xfrm>
                  <a:off x="6553200" y="1463467"/>
                  <a:ext cx="1019175" cy="609600"/>
                </a:xfrm>
                <a:prstGeom prst="roundRect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6533063" y="1463467"/>
                  <a:ext cx="1027905" cy="6683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prstClr val="black"/>
                      </a:solidFill>
                    </a:rPr>
                    <a:t>Twister </a:t>
                  </a:r>
                </a:p>
                <a:p>
                  <a:pPr algn="ctr"/>
                  <a:r>
                    <a:rPr lang="en-US" sz="1400" b="1" dirty="0">
                      <a:solidFill>
                        <a:prstClr val="black"/>
                      </a:solidFill>
                    </a:rPr>
                    <a:t>Driver</a:t>
                  </a:r>
                </a:p>
              </p:txBody>
            </p:sp>
          </p:grpSp>
          <p:sp>
            <p:nvSpPr>
              <p:cNvPr id="159" name="TextBox 158"/>
              <p:cNvSpPr txBox="1"/>
              <p:nvPr/>
            </p:nvSpPr>
            <p:spPr>
              <a:xfrm>
                <a:off x="6320730" y="2073066"/>
                <a:ext cx="1522255" cy="393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Twister-MDS</a:t>
                </a: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590884" y="5864423"/>
              <a:ext cx="1286109" cy="336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Worker Node</a:t>
              </a:r>
            </a:p>
          </p:txBody>
        </p:sp>
        <p:grpSp>
          <p:nvGrpSpPr>
            <p:cNvPr id="86" name="Group 72"/>
            <p:cNvGrpSpPr/>
            <p:nvPr/>
          </p:nvGrpSpPr>
          <p:grpSpPr>
            <a:xfrm>
              <a:off x="407447" y="5102421"/>
              <a:ext cx="1558134" cy="670295"/>
              <a:chOff x="2179740" y="4016461"/>
              <a:chExt cx="2120839" cy="784139"/>
            </a:xfrm>
          </p:grpSpPr>
          <p:sp>
            <p:nvSpPr>
              <p:cNvPr id="151" name="Rectangle 150"/>
              <p:cNvSpPr/>
              <p:nvPr/>
            </p:nvSpPr>
            <p:spPr>
              <a:xfrm>
                <a:off x="2179740" y="4343400"/>
                <a:ext cx="2120839" cy="4572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2503068" y="4016461"/>
                <a:ext cx="1646221" cy="393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Worker Pool</a:t>
                </a:r>
              </a:p>
            </p:txBody>
          </p:sp>
        </p:grpSp>
        <p:sp>
          <p:nvSpPr>
            <p:cNvPr id="88" name="Rectangle 87"/>
            <p:cNvSpPr/>
            <p:nvPr/>
          </p:nvSpPr>
          <p:spPr>
            <a:xfrm>
              <a:off x="255494" y="3147075"/>
              <a:ext cx="1807436" cy="2759369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43848" y="2886527"/>
              <a:ext cx="1528642" cy="336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Twister Daemon</a:t>
              </a:r>
            </a:p>
          </p:txBody>
        </p:sp>
        <p:pic>
          <p:nvPicPr>
            <p:cNvPr id="90" name="Picture 3" descr="C:\Users\jekanaya\AppData\Local\Microsoft\Windows\Temporary Internet Files\Content.IE5\ILHW1VXR\MC900371028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93202" y="5366078"/>
              <a:ext cx="603743" cy="425122"/>
            </a:xfrm>
            <a:prstGeom prst="rect">
              <a:avLst/>
            </a:prstGeom>
            <a:noFill/>
          </p:spPr>
        </p:pic>
        <p:pic>
          <p:nvPicPr>
            <p:cNvPr id="91" name="Picture 3" descr="C:\Users\jekanaya\AppData\Local\Microsoft\Windows\Temporary Internet Files\Content.IE5\ILHW1VXR\MC900371028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5378" y="5347272"/>
              <a:ext cx="630450" cy="443927"/>
            </a:xfrm>
            <a:prstGeom prst="rect">
              <a:avLst/>
            </a:prstGeom>
            <a:noFill/>
          </p:spPr>
        </p:pic>
        <p:cxnSp>
          <p:nvCxnSpPr>
            <p:cNvPr id="92" name="Straight Connector 91"/>
            <p:cNvCxnSpPr/>
            <p:nvPr/>
          </p:nvCxnSpPr>
          <p:spPr>
            <a:xfrm flipV="1">
              <a:off x="2287968" y="5410199"/>
              <a:ext cx="379032" cy="1"/>
            </a:xfrm>
            <a:prstGeom prst="line">
              <a:avLst/>
            </a:prstGeom>
            <a:ln w="101600" cap="rnd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/>
            <p:cNvGrpSpPr/>
            <p:nvPr/>
          </p:nvGrpSpPr>
          <p:grpSpPr>
            <a:xfrm>
              <a:off x="407445" y="3200400"/>
              <a:ext cx="4210825" cy="911919"/>
              <a:chOff x="407445" y="3277350"/>
              <a:chExt cx="4210825" cy="911919"/>
            </a:xfrm>
          </p:grpSpPr>
          <p:sp>
            <p:nvSpPr>
              <p:cNvPr id="131" name="Rounded Rectangle 130"/>
              <p:cNvSpPr/>
              <p:nvPr/>
            </p:nvSpPr>
            <p:spPr>
              <a:xfrm>
                <a:off x="407445" y="3277350"/>
                <a:ext cx="4210825" cy="911919"/>
              </a:xfrm>
              <a:prstGeom prst="roundRect">
                <a:avLst>
                  <a:gd name="adj" fmla="val 50000"/>
                </a:avLst>
              </a:prstGeom>
              <a:solidFill>
                <a:srgbClr val="E6EDEE"/>
              </a:solidFill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Oval 10"/>
              <p:cNvSpPr>
                <a:spLocks noChangeArrowheads="1"/>
              </p:cNvSpPr>
              <p:nvPr/>
            </p:nvSpPr>
            <p:spPr bwMode="auto">
              <a:xfrm>
                <a:off x="1277713" y="3863583"/>
                <a:ext cx="220394" cy="239550"/>
              </a:xfrm>
              <a:prstGeom prst="ellipse">
                <a:avLst/>
              </a:prstGeom>
              <a:solidFill>
                <a:srgbClr val="00B0F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33" name="Straight Connector 132"/>
              <p:cNvCxnSpPr>
                <a:stCxn id="136" idx="5"/>
                <a:endCxn id="140" idx="0"/>
              </p:cNvCxnSpPr>
              <p:nvPr/>
            </p:nvCxnSpPr>
            <p:spPr>
              <a:xfrm>
                <a:off x="971123" y="3546955"/>
                <a:ext cx="2742881" cy="3166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>
                <a:stCxn id="137" idx="4"/>
                <a:endCxn id="140" idx="0"/>
              </p:cNvCxnSpPr>
              <p:nvPr/>
            </p:nvCxnSpPr>
            <p:spPr>
              <a:xfrm>
                <a:off x="1890408" y="3582037"/>
                <a:ext cx="1823596" cy="2815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>
                <a:stCxn id="139" idx="4"/>
                <a:endCxn id="132" idx="0"/>
              </p:cNvCxnSpPr>
              <p:nvPr/>
            </p:nvCxnSpPr>
            <p:spPr>
              <a:xfrm flipH="1">
                <a:off x="1387910" y="3582037"/>
                <a:ext cx="1844749" cy="2815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Oval 12"/>
              <p:cNvSpPr>
                <a:spLocks noChangeArrowheads="1"/>
              </p:cNvSpPr>
              <p:nvPr/>
            </p:nvSpPr>
            <p:spPr bwMode="auto">
              <a:xfrm>
                <a:off x="783005" y="3342487"/>
                <a:ext cx="220394" cy="239550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Oval 14"/>
              <p:cNvSpPr>
                <a:spLocks noChangeArrowheads="1"/>
              </p:cNvSpPr>
              <p:nvPr/>
            </p:nvSpPr>
            <p:spPr bwMode="auto">
              <a:xfrm>
                <a:off x="1780211" y="3342487"/>
                <a:ext cx="220394" cy="239550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Oval 18"/>
              <p:cNvSpPr>
                <a:spLocks noChangeArrowheads="1"/>
              </p:cNvSpPr>
              <p:nvPr/>
            </p:nvSpPr>
            <p:spPr bwMode="auto">
              <a:xfrm>
                <a:off x="4119668" y="3342487"/>
                <a:ext cx="220394" cy="239550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Oval 19"/>
              <p:cNvSpPr>
                <a:spLocks noChangeArrowheads="1"/>
              </p:cNvSpPr>
              <p:nvPr/>
            </p:nvSpPr>
            <p:spPr bwMode="auto">
              <a:xfrm>
                <a:off x="3122462" y="3342487"/>
                <a:ext cx="220394" cy="239550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Oval 13"/>
              <p:cNvSpPr>
                <a:spLocks noChangeArrowheads="1"/>
              </p:cNvSpPr>
              <p:nvPr/>
            </p:nvSpPr>
            <p:spPr bwMode="auto">
              <a:xfrm>
                <a:off x="3603807" y="3863583"/>
                <a:ext cx="220394" cy="239550"/>
              </a:xfrm>
              <a:prstGeom prst="ellipse">
                <a:avLst/>
              </a:prstGeom>
              <a:solidFill>
                <a:srgbClr val="00B0F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41" name="Straight Connector 140"/>
              <p:cNvCxnSpPr>
                <a:stCxn id="136" idx="5"/>
                <a:endCxn id="132" idx="0"/>
              </p:cNvCxnSpPr>
              <p:nvPr/>
            </p:nvCxnSpPr>
            <p:spPr>
              <a:xfrm>
                <a:off x="971123" y="3546955"/>
                <a:ext cx="416788" cy="3166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>
                <a:stCxn id="137" idx="4"/>
                <a:endCxn id="132" idx="0"/>
              </p:cNvCxnSpPr>
              <p:nvPr/>
            </p:nvCxnSpPr>
            <p:spPr>
              <a:xfrm flipH="1">
                <a:off x="1387910" y="3582037"/>
                <a:ext cx="502498" cy="2815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>
                <a:stCxn id="139" idx="3"/>
                <a:endCxn id="140" idx="7"/>
              </p:cNvCxnSpPr>
              <p:nvPr/>
            </p:nvCxnSpPr>
            <p:spPr>
              <a:xfrm>
                <a:off x="3154738" y="3546955"/>
                <a:ext cx="637187" cy="35170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>
                <a:stCxn id="138" idx="4"/>
                <a:endCxn id="132" idx="0"/>
              </p:cNvCxnSpPr>
              <p:nvPr/>
            </p:nvCxnSpPr>
            <p:spPr>
              <a:xfrm flipH="1">
                <a:off x="1387910" y="3582037"/>
                <a:ext cx="2841955" cy="2815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>
                <a:stCxn id="138" idx="4"/>
                <a:endCxn id="140" idx="0"/>
              </p:cNvCxnSpPr>
              <p:nvPr/>
            </p:nvCxnSpPr>
            <p:spPr>
              <a:xfrm flipH="1">
                <a:off x="3714004" y="3582037"/>
                <a:ext cx="515861" cy="2815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TextBox 145"/>
              <p:cNvSpPr txBox="1"/>
              <p:nvPr/>
            </p:nvSpPr>
            <p:spPr>
              <a:xfrm>
                <a:off x="1078231" y="3277350"/>
                <a:ext cx="560928" cy="336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map</a:t>
                </a: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590884" y="3798445"/>
                <a:ext cx="797024" cy="336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reduce</a:t>
                </a:r>
              </a:p>
            </p:txBody>
          </p:sp>
          <p:cxnSp>
            <p:nvCxnSpPr>
              <p:cNvPr id="148" name="Straight Connector 147"/>
              <p:cNvCxnSpPr/>
              <p:nvPr/>
            </p:nvCxnSpPr>
            <p:spPr>
              <a:xfrm>
                <a:off x="2349295" y="3472761"/>
                <a:ext cx="249302" cy="0"/>
              </a:xfrm>
              <a:prstGeom prst="line">
                <a:avLst/>
              </a:prstGeom>
              <a:ln w="53975" cap="rnd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1627949" y="3993857"/>
                <a:ext cx="124651" cy="0"/>
              </a:xfrm>
              <a:prstGeom prst="line">
                <a:avLst/>
              </a:prstGeom>
              <a:ln w="53975" cap="rnd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4" name="Straight Arrow Connector 93"/>
            <p:cNvCxnSpPr/>
            <p:nvPr/>
          </p:nvCxnSpPr>
          <p:spPr>
            <a:xfrm flipH="1">
              <a:off x="2000606" y="2372803"/>
              <a:ext cx="747903" cy="507490"/>
            </a:xfrm>
            <a:prstGeom prst="straightConnector1">
              <a:avLst/>
            </a:prstGeom>
            <a:ln w="41275">
              <a:solidFill>
                <a:srgbClr val="002060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H="1" flipV="1">
              <a:off x="3901070" y="2380275"/>
              <a:ext cx="586191" cy="551185"/>
            </a:xfrm>
            <a:prstGeom prst="straightConnector1">
              <a:avLst/>
            </a:prstGeom>
            <a:ln w="41275">
              <a:solidFill>
                <a:srgbClr val="002060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rot="10800000">
              <a:off x="1891125" y="1987110"/>
              <a:ext cx="810230" cy="1357"/>
            </a:xfrm>
            <a:prstGeom prst="straightConnector1">
              <a:avLst/>
            </a:prstGeom>
            <a:ln w="41275">
              <a:solidFill>
                <a:srgbClr val="002060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/>
            <p:cNvGrpSpPr/>
            <p:nvPr/>
          </p:nvGrpSpPr>
          <p:grpSpPr>
            <a:xfrm>
              <a:off x="381000" y="4182333"/>
              <a:ext cx="4210825" cy="911919"/>
              <a:chOff x="407445" y="3277350"/>
              <a:chExt cx="4210825" cy="911919"/>
            </a:xfrm>
          </p:grpSpPr>
          <p:sp>
            <p:nvSpPr>
              <p:cNvPr id="107" name="Rounded Rectangle 106"/>
              <p:cNvSpPr/>
              <p:nvPr/>
            </p:nvSpPr>
            <p:spPr>
              <a:xfrm>
                <a:off x="407445" y="3277350"/>
                <a:ext cx="4210825" cy="911919"/>
              </a:xfrm>
              <a:prstGeom prst="roundRect">
                <a:avLst>
                  <a:gd name="adj" fmla="val 50000"/>
                </a:avLst>
              </a:prstGeom>
              <a:solidFill>
                <a:srgbClr val="E6EDEE"/>
              </a:solidFill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Oval 10"/>
              <p:cNvSpPr>
                <a:spLocks noChangeArrowheads="1"/>
              </p:cNvSpPr>
              <p:nvPr/>
            </p:nvSpPr>
            <p:spPr bwMode="auto">
              <a:xfrm>
                <a:off x="1277713" y="3863583"/>
                <a:ext cx="220394" cy="239550"/>
              </a:xfrm>
              <a:prstGeom prst="ellipse">
                <a:avLst/>
              </a:prstGeom>
              <a:solidFill>
                <a:srgbClr val="00B0F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09" name="Straight Connector 108"/>
              <p:cNvCxnSpPr>
                <a:stCxn id="115" idx="5"/>
                <a:endCxn id="119" idx="0"/>
              </p:cNvCxnSpPr>
              <p:nvPr/>
            </p:nvCxnSpPr>
            <p:spPr>
              <a:xfrm>
                <a:off x="971123" y="3546955"/>
                <a:ext cx="2742881" cy="3166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>
                <a:stCxn id="116" idx="4"/>
                <a:endCxn id="119" idx="0"/>
              </p:cNvCxnSpPr>
              <p:nvPr/>
            </p:nvCxnSpPr>
            <p:spPr>
              <a:xfrm>
                <a:off x="1890408" y="3582037"/>
                <a:ext cx="1823596" cy="2815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>
                <a:stCxn id="118" idx="4"/>
                <a:endCxn id="108" idx="0"/>
              </p:cNvCxnSpPr>
              <p:nvPr/>
            </p:nvCxnSpPr>
            <p:spPr>
              <a:xfrm flipH="1">
                <a:off x="1387910" y="3582037"/>
                <a:ext cx="1844749" cy="2815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Oval 12"/>
              <p:cNvSpPr>
                <a:spLocks noChangeArrowheads="1"/>
              </p:cNvSpPr>
              <p:nvPr/>
            </p:nvSpPr>
            <p:spPr bwMode="auto">
              <a:xfrm>
                <a:off x="783005" y="3342487"/>
                <a:ext cx="220394" cy="239550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Oval 14"/>
              <p:cNvSpPr>
                <a:spLocks noChangeArrowheads="1"/>
              </p:cNvSpPr>
              <p:nvPr/>
            </p:nvSpPr>
            <p:spPr bwMode="auto">
              <a:xfrm>
                <a:off x="1780211" y="3342487"/>
                <a:ext cx="220394" cy="239550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18"/>
              <p:cNvSpPr>
                <a:spLocks noChangeArrowheads="1"/>
              </p:cNvSpPr>
              <p:nvPr/>
            </p:nvSpPr>
            <p:spPr bwMode="auto">
              <a:xfrm>
                <a:off x="4119668" y="3342487"/>
                <a:ext cx="220394" cy="239550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Oval 19"/>
              <p:cNvSpPr>
                <a:spLocks noChangeArrowheads="1"/>
              </p:cNvSpPr>
              <p:nvPr/>
            </p:nvSpPr>
            <p:spPr bwMode="auto">
              <a:xfrm>
                <a:off x="3122462" y="3342487"/>
                <a:ext cx="220394" cy="239550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Oval 13"/>
              <p:cNvSpPr>
                <a:spLocks noChangeArrowheads="1"/>
              </p:cNvSpPr>
              <p:nvPr/>
            </p:nvSpPr>
            <p:spPr bwMode="auto">
              <a:xfrm>
                <a:off x="3603807" y="3863583"/>
                <a:ext cx="220394" cy="239550"/>
              </a:xfrm>
              <a:prstGeom prst="ellipse">
                <a:avLst/>
              </a:prstGeom>
              <a:solidFill>
                <a:srgbClr val="00B0F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20" name="Straight Connector 119"/>
              <p:cNvCxnSpPr>
                <a:stCxn id="115" idx="5"/>
                <a:endCxn id="108" idx="0"/>
              </p:cNvCxnSpPr>
              <p:nvPr/>
            </p:nvCxnSpPr>
            <p:spPr>
              <a:xfrm>
                <a:off x="971123" y="3546955"/>
                <a:ext cx="416788" cy="3166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>
                <a:stCxn id="116" idx="4"/>
                <a:endCxn id="108" idx="0"/>
              </p:cNvCxnSpPr>
              <p:nvPr/>
            </p:nvCxnSpPr>
            <p:spPr>
              <a:xfrm flipH="1">
                <a:off x="1387910" y="3582037"/>
                <a:ext cx="502498" cy="2815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>
                <a:stCxn id="118" idx="3"/>
                <a:endCxn id="119" idx="7"/>
              </p:cNvCxnSpPr>
              <p:nvPr/>
            </p:nvCxnSpPr>
            <p:spPr>
              <a:xfrm>
                <a:off x="3154738" y="3546955"/>
                <a:ext cx="637187" cy="35170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>
                <a:stCxn id="117" idx="4"/>
                <a:endCxn id="108" idx="0"/>
              </p:cNvCxnSpPr>
              <p:nvPr/>
            </p:nvCxnSpPr>
            <p:spPr>
              <a:xfrm flipH="1">
                <a:off x="1387910" y="3582037"/>
                <a:ext cx="2841955" cy="2815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stCxn id="117" idx="4"/>
                <a:endCxn id="119" idx="0"/>
              </p:cNvCxnSpPr>
              <p:nvPr/>
            </p:nvCxnSpPr>
            <p:spPr>
              <a:xfrm flipH="1">
                <a:off x="3714004" y="3582037"/>
                <a:ext cx="515861" cy="2815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1078231" y="3277350"/>
                <a:ext cx="560928" cy="336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map</a:t>
                </a: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504407" y="3798445"/>
                <a:ext cx="883501" cy="336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reduce</a:t>
                </a:r>
              </a:p>
            </p:txBody>
          </p:sp>
          <p:cxnSp>
            <p:nvCxnSpPr>
              <p:cNvPr id="129" name="Straight Connector 128"/>
              <p:cNvCxnSpPr/>
              <p:nvPr/>
            </p:nvCxnSpPr>
            <p:spPr>
              <a:xfrm>
                <a:off x="2349295" y="3472761"/>
                <a:ext cx="249302" cy="0"/>
              </a:xfrm>
              <a:prstGeom prst="line">
                <a:avLst/>
              </a:prstGeom>
              <a:ln w="53975" cap="rnd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1855245" y="3993857"/>
                <a:ext cx="124651" cy="0"/>
              </a:xfrm>
              <a:prstGeom prst="line">
                <a:avLst/>
              </a:prstGeom>
              <a:ln w="53975" cap="rnd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/>
            <p:cNvSpPr txBox="1"/>
            <p:nvPr/>
          </p:nvSpPr>
          <p:spPr>
            <a:xfrm>
              <a:off x="2128135" y="4744951"/>
              <a:ext cx="1475673" cy="336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prstClr val="black"/>
                  </a:solidFill>
                </a:rPr>
                <a:t>calculateStress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356557" y="3722106"/>
              <a:ext cx="1377243" cy="336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prstClr val="black"/>
                  </a:solidFill>
                </a:rPr>
                <a:t>calculateBC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105" name="Curved Right Arrow 104"/>
            <p:cNvSpPr/>
            <p:nvPr/>
          </p:nvSpPr>
          <p:spPr>
            <a:xfrm flipV="1">
              <a:off x="-135856" y="3771771"/>
              <a:ext cx="533400" cy="918015"/>
            </a:xfrm>
            <a:prstGeom prst="curvedRightArrow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6" name="Curved Left Arrow 105"/>
            <p:cNvSpPr/>
            <p:nvPr/>
          </p:nvSpPr>
          <p:spPr>
            <a:xfrm>
              <a:off x="4598177" y="3849217"/>
              <a:ext cx="557016" cy="919349"/>
            </a:xfrm>
            <a:prstGeom prst="curvedLeftArrow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6" name="Title 1"/>
          <p:cNvSpPr txBox="1">
            <a:spLocks/>
          </p:cNvSpPr>
          <p:nvPr/>
        </p:nvSpPr>
        <p:spPr>
          <a:xfrm>
            <a:off x="450340" y="415698"/>
            <a:ext cx="8229600" cy="838200"/>
          </a:xfrm>
          <a:prstGeom prst="rect">
            <a:avLst/>
          </a:prstGeom>
        </p:spPr>
        <p:txBody>
          <a:bodyPr vert="horz" lIns="91340" tIns="45672" rIns="91340" bIns="45672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rgbClr val="A6132B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lnSpc>
                <a:spcPct val="95000"/>
              </a:lnSpc>
            </a:pPr>
            <a:r>
              <a:rPr lang="en-US" sz="4400" b="1" dirty="0">
                <a:ln w="10541" cmpd="sng">
                  <a:solidFill>
                    <a:srgbClr val="00B050"/>
                  </a:solidFill>
                  <a:prstDash val="solid"/>
                </a:ln>
                <a:gradFill>
                  <a:gsLst>
                    <a:gs pos="0">
                      <a:srgbClr val="9BBB59">
                        <a:lumMod val="20000"/>
                        <a:lumOff val="80000"/>
                      </a:srgbClr>
                    </a:gs>
                    <a:gs pos="13000">
                      <a:srgbClr val="009900"/>
                    </a:gs>
                    <a:gs pos="50000">
                      <a:srgbClr val="9BBB59">
                        <a:lumMod val="50000"/>
                      </a:srgbClr>
                    </a:gs>
                    <a:gs pos="83000">
                      <a:srgbClr val="009900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Twister-MDS Structure</a:t>
            </a:r>
          </a:p>
        </p:txBody>
      </p:sp>
      <p:sp>
        <p:nvSpPr>
          <p:cNvPr id="167" name="Down Arrow 166"/>
          <p:cNvSpPr/>
          <p:nvPr/>
        </p:nvSpPr>
        <p:spPr>
          <a:xfrm rot="16200000">
            <a:off x="4922330" y="1605150"/>
            <a:ext cx="287911" cy="674014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40" tIns="45672" rIns="91340" bIns="45672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60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7"/>
    </mc:Choice>
    <mc:Fallback xmlns="">
      <p:transition spd="slow" advTm="6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605" y="350254"/>
            <a:ext cx="8229600" cy="803300"/>
          </a:xfrm>
        </p:spPr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Bioinformatics Pipeline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90600" y="1421781"/>
            <a:ext cx="6798185" cy="4151373"/>
            <a:chOff x="1371600" y="1676400"/>
            <a:chExt cx="7237426" cy="4419600"/>
          </a:xfrm>
        </p:grpSpPr>
        <p:sp>
          <p:nvSpPr>
            <p:cNvPr id="5" name="Flowchart: Document 4"/>
            <p:cNvSpPr/>
            <p:nvPr/>
          </p:nvSpPr>
          <p:spPr>
            <a:xfrm>
              <a:off x="1397346" y="1676400"/>
              <a:ext cx="1123464" cy="717027"/>
            </a:xfrm>
            <a:prstGeom prst="flowChartDocumen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Gene Sequences  (N = 1 Million)</a:t>
              </a:r>
            </a:p>
          </p:txBody>
        </p:sp>
        <p:grpSp>
          <p:nvGrpSpPr>
            <p:cNvPr id="6" name="Group 192"/>
            <p:cNvGrpSpPr/>
            <p:nvPr/>
          </p:nvGrpSpPr>
          <p:grpSpPr>
            <a:xfrm>
              <a:off x="6990685" y="2515336"/>
              <a:ext cx="1153987" cy="844065"/>
              <a:chOff x="6599319" y="2515336"/>
              <a:chExt cx="1153987" cy="844065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1308" y="2783139"/>
                <a:ext cx="576262" cy="576262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6599319" y="2515336"/>
                <a:ext cx="1153987" cy="278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prstClr val="black"/>
                    </a:solidFill>
                  </a:rPr>
                  <a:t>Distance Matrix</a:t>
                </a:r>
              </a:p>
            </p:txBody>
          </p:sp>
        </p:grpSp>
        <p:grpSp>
          <p:nvGrpSpPr>
            <p:cNvPr id="7" name="Group 188"/>
            <p:cNvGrpSpPr/>
            <p:nvPr/>
          </p:nvGrpSpPr>
          <p:grpSpPr>
            <a:xfrm>
              <a:off x="2690334" y="3957944"/>
              <a:ext cx="2303019" cy="1125539"/>
              <a:chOff x="2690334" y="3957944"/>
              <a:chExt cx="2303019" cy="1125539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2690334" y="4248750"/>
                <a:ext cx="1789612" cy="83473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100" dirty="0">
                    <a:solidFill>
                      <a:prstClr val="white"/>
                    </a:solidFill>
                  </a:rPr>
                  <a:t>Interpolative MDS with  Pairwise Distance Calculation </a:t>
                </a:r>
              </a:p>
            </p:txBody>
          </p:sp>
          <p:pic>
            <p:nvPicPr>
              <p:cNvPr id="42" name="Picture 2" descr="http://iterativemapreduce.org/images/twister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971347" y="3957944"/>
                <a:ext cx="1022006" cy="298702"/>
              </a:xfrm>
              <a:prstGeom prst="rect">
                <a:avLst/>
              </a:prstGeom>
              <a:noFill/>
              <a:effectLst>
                <a:glow rad="101600">
                  <a:schemeClr val="bg1">
                    <a:alpha val="60000"/>
                  </a:schemeClr>
                </a:glow>
              </a:effectLst>
            </p:spPr>
          </p:pic>
        </p:grpSp>
        <p:sp>
          <p:nvSpPr>
            <p:cNvPr id="41" name="Oval 40"/>
            <p:cNvSpPr/>
            <p:nvPr/>
          </p:nvSpPr>
          <p:spPr>
            <a:xfrm>
              <a:off x="6858000" y="4339580"/>
              <a:ext cx="1369422" cy="64300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Multi-Dimensional Scaling (MDS)</a:t>
              </a:r>
            </a:p>
          </p:txBody>
        </p:sp>
        <p:cxnSp>
          <p:nvCxnSpPr>
            <p:cNvPr id="9" name="Straight Arrow Connector 8"/>
            <p:cNvCxnSpPr>
              <a:stCxn id="34" idx="6"/>
              <a:endCxn id="44" idx="1"/>
            </p:cNvCxnSpPr>
            <p:nvPr/>
          </p:nvCxnSpPr>
          <p:spPr>
            <a:xfrm>
              <a:off x="6327296" y="3067664"/>
              <a:ext cx="925378" cy="360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5" idx="2"/>
              <a:endCxn id="18" idx="0"/>
            </p:cNvCxnSpPr>
            <p:nvPr/>
          </p:nvCxnSpPr>
          <p:spPr>
            <a:xfrm flipH="1">
              <a:off x="1956620" y="2346024"/>
              <a:ext cx="2458" cy="34451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44" idx="2"/>
              <a:endCxn id="41" idx="0"/>
            </p:cNvCxnSpPr>
            <p:nvPr/>
          </p:nvCxnSpPr>
          <p:spPr>
            <a:xfrm>
              <a:off x="7540805" y="3359401"/>
              <a:ext cx="1906" cy="98017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5428488" y="5560847"/>
              <a:ext cx="1353312" cy="457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Visualization</a:t>
              </a:r>
            </a:p>
          </p:txBody>
        </p:sp>
        <p:cxnSp>
          <p:nvCxnSpPr>
            <p:cNvPr id="13" name="Straight Arrow Connector 12"/>
            <p:cNvCxnSpPr>
              <a:stCxn id="39" idx="1"/>
              <a:endCxn id="43" idx="6"/>
            </p:cNvCxnSpPr>
            <p:nvPr/>
          </p:nvCxnSpPr>
          <p:spPr>
            <a:xfrm flipH="1">
              <a:off x="4479946" y="4662536"/>
              <a:ext cx="1368068" cy="358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41" idx="2"/>
              <a:endCxn id="39" idx="3"/>
            </p:cNvCxnSpPr>
            <p:nvPr/>
          </p:nvCxnSpPr>
          <p:spPr>
            <a:xfrm flipH="1">
              <a:off x="6365834" y="4661083"/>
              <a:ext cx="492166" cy="145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lowchart: Document 14"/>
            <p:cNvSpPr/>
            <p:nvPr/>
          </p:nvSpPr>
          <p:spPr>
            <a:xfrm>
              <a:off x="7236436" y="5486400"/>
              <a:ext cx="838200" cy="609600"/>
            </a:xfrm>
            <a:prstGeom prst="flowChartDocumen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3D Plot</a:t>
              </a:r>
            </a:p>
          </p:txBody>
        </p:sp>
        <p:sp>
          <p:nvSpPr>
            <p:cNvPr id="16" name="Flowchart: Document 15"/>
            <p:cNvSpPr/>
            <p:nvPr/>
          </p:nvSpPr>
          <p:spPr>
            <a:xfrm>
              <a:off x="3018223" y="2706717"/>
              <a:ext cx="1123464" cy="717027"/>
            </a:xfrm>
            <a:prstGeom prst="flowChartDocumen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Reference Sequence Set (M = 100K) </a:t>
              </a:r>
            </a:p>
          </p:txBody>
        </p:sp>
        <p:sp>
          <p:nvSpPr>
            <p:cNvPr id="17" name="Flowchart: Document 16"/>
            <p:cNvSpPr/>
            <p:nvPr/>
          </p:nvSpPr>
          <p:spPr>
            <a:xfrm>
              <a:off x="1503714" y="4304887"/>
              <a:ext cx="914400" cy="717027"/>
            </a:xfrm>
            <a:prstGeom prst="flowChartDocumen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N - M Sequence Set (900K) </a:t>
              </a:r>
            </a:p>
          </p:txBody>
        </p:sp>
        <p:sp>
          <p:nvSpPr>
            <p:cNvPr id="18" name="Diamond 17"/>
            <p:cNvSpPr/>
            <p:nvPr/>
          </p:nvSpPr>
          <p:spPr>
            <a:xfrm>
              <a:off x="1371600" y="2690534"/>
              <a:ext cx="1170039" cy="759906"/>
            </a:xfrm>
            <a:prstGeom prst="diamond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Select Reference</a:t>
              </a:r>
            </a:p>
          </p:txBody>
        </p:sp>
        <p:cxnSp>
          <p:nvCxnSpPr>
            <p:cNvPr id="19" name="Straight Arrow Connector 18"/>
            <p:cNvCxnSpPr>
              <a:stCxn id="18" idx="2"/>
              <a:endCxn id="17" idx="0"/>
            </p:cNvCxnSpPr>
            <p:nvPr/>
          </p:nvCxnSpPr>
          <p:spPr>
            <a:xfrm>
              <a:off x="1956620" y="3450440"/>
              <a:ext cx="4294" cy="85444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8" idx="3"/>
              <a:endCxn id="16" idx="1"/>
            </p:cNvCxnSpPr>
            <p:nvPr/>
          </p:nvCxnSpPr>
          <p:spPr>
            <a:xfrm flipV="1">
              <a:off x="2541639" y="3065231"/>
              <a:ext cx="476584" cy="525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7" idx="3"/>
              <a:endCxn id="43" idx="2"/>
            </p:cNvCxnSpPr>
            <p:nvPr/>
          </p:nvCxnSpPr>
          <p:spPr>
            <a:xfrm>
              <a:off x="2418114" y="4663401"/>
              <a:ext cx="272220" cy="271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6" idx="2"/>
              <a:endCxn id="43" idx="0"/>
            </p:cNvCxnSpPr>
            <p:nvPr/>
          </p:nvCxnSpPr>
          <p:spPr>
            <a:xfrm>
              <a:off x="3579955" y="3376341"/>
              <a:ext cx="5185" cy="87240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6" idx="3"/>
              <a:endCxn id="34" idx="2"/>
            </p:cNvCxnSpPr>
            <p:nvPr/>
          </p:nvCxnSpPr>
          <p:spPr>
            <a:xfrm>
              <a:off x="4141687" y="3065231"/>
              <a:ext cx="890209" cy="243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191"/>
            <p:cNvGrpSpPr/>
            <p:nvPr/>
          </p:nvGrpSpPr>
          <p:grpSpPr>
            <a:xfrm>
              <a:off x="5578302" y="3984609"/>
              <a:ext cx="1082359" cy="971484"/>
              <a:chOff x="5223808" y="3984609"/>
              <a:chExt cx="1082359" cy="971484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5223808" y="3984609"/>
                <a:ext cx="1082359" cy="458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prstClr val="black"/>
                    </a:solidFill>
                  </a:rPr>
                  <a:t>Reference Coordinates</a:t>
                </a:r>
              </a:p>
            </p:txBody>
          </p:sp>
          <p:sp>
            <p:nvSpPr>
              <p:cNvPr id="39" name="Folded Corner 38"/>
              <p:cNvSpPr/>
              <p:nvPr/>
            </p:nvSpPr>
            <p:spPr>
              <a:xfrm>
                <a:off x="5493520" y="4368979"/>
                <a:ext cx="517820" cy="587114"/>
              </a:xfrm>
              <a:prstGeom prst="foldedCorner">
                <a:avLst>
                  <a:gd name="adj" fmla="val 22363"/>
                </a:avLst>
              </a:prstGeom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82880" rtlCol="0" anchor="ctr"/>
              <a:lstStyle/>
              <a:p>
                <a:pPr algn="ctr"/>
                <a:r>
                  <a:rPr lang="en-US" sz="1000" dirty="0">
                    <a:solidFill>
                      <a:prstClr val="black"/>
                    </a:solidFill>
                  </a:rPr>
                  <a:t>x, y, z</a:t>
                </a:r>
              </a:p>
              <a:p>
                <a:pPr algn="ctr"/>
                <a:endParaRPr lang="en-US" sz="10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193"/>
            <p:cNvGrpSpPr/>
            <p:nvPr/>
          </p:nvGrpSpPr>
          <p:grpSpPr>
            <a:xfrm>
              <a:off x="2389239" y="5500375"/>
              <a:ext cx="1454332" cy="587114"/>
              <a:chOff x="2389239" y="5500375"/>
              <a:chExt cx="1454332" cy="587114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389239" y="5578488"/>
                <a:ext cx="1082359" cy="458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prstClr val="black"/>
                    </a:solidFill>
                  </a:rPr>
                  <a:t>N - M Coordinates</a:t>
                </a:r>
              </a:p>
            </p:txBody>
          </p:sp>
          <p:sp>
            <p:nvSpPr>
              <p:cNvPr id="37" name="Folded Corner 36"/>
              <p:cNvSpPr/>
              <p:nvPr/>
            </p:nvSpPr>
            <p:spPr>
              <a:xfrm>
                <a:off x="3325751" y="5500375"/>
                <a:ext cx="517820" cy="587114"/>
              </a:xfrm>
              <a:prstGeom prst="foldedCorner">
                <a:avLst>
                  <a:gd name="adj" fmla="val 22363"/>
                </a:avLst>
              </a:prstGeom>
              <a:ln>
                <a:noFill/>
              </a:ln>
            </p:spPr>
            <p:style>
              <a:lnRef idx="2">
                <a:schemeClr val="accent6"/>
              </a:lnRef>
              <a:fillRef idx="1002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tIns="182880" rtlCol="0" anchor="ctr"/>
              <a:lstStyle/>
              <a:p>
                <a:pPr algn="ctr"/>
                <a:r>
                  <a:rPr lang="en-US" sz="1000" dirty="0">
                    <a:solidFill>
                      <a:prstClr val="black"/>
                    </a:solidFill>
                  </a:rPr>
                  <a:t>x, y, z</a:t>
                </a:r>
              </a:p>
              <a:p>
                <a:pPr algn="ctr"/>
                <a:endParaRPr lang="en-US" sz="1000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26" name="Straight Arrow Connector 25"/>
            <p:cNvCxnSpPr>
              <a:stCxn id="43" idx="4"/>
              <a:endCxn id="37" idx="0"/>
            </p:cNvCxnSpPr>
            <p:nvPr/>
          </p:nvCxnSpPr>
          <p:spPr>
            <a:xfrm flipH="1">
              <a:off x="3584661" y="5083483"/>
              <a:ext cx="479" cy="41689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3"/>
              <a:endCxn id="12" idx="2"/>
            </p:cNvCxnSpPr>
            <p:nvPr/>
          </p:nvCxnSpPr>
          <p:spPr>
            <a:xfrm flipV="1">
              <a:off x="3843571" y="5789447"/>
              <a:ext cx="1584917" cy="4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2"/>
              <a:endCxn id="12" idx="0"/>
            </p:cNvCxnSpPr>
            <p:nvPr/>
          </p:nvCxnSpPr>
          <p:spPr>
            <a:xfrm flipH="1">
              <a:off x="6105144" y="4956093"/>
              <a:ext cx="1780" cy="60475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2" idx="6"/>
              <a:endCxn id="15" idx="1"/>
            </p:cNvCxnSpPr>
            <p:nvPr/>
          </p:nvCxnSpPr>
          <p:spPr>
            <a:xfrm>
              <a:off x="6781800" y="5789447"/>
              <a:ext cx="454636" cy="175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5031896" y="2534264"/>
              <a:ext cx="1295400" cy="10668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Pairwise Alignment &amp; Distance Calculation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237426" y="4951026"/>
              <a:ext cx="1371600" cy="393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prstClr val="black"/>
                  </a:solidFill>
                  <a:latin typeface="Adobe Caslon Pro" pitchFamily="18" charset="0"/>
                </a:rPr>
                <a:t>O(N</a:t>
              </a:r>
              <a:r>
                <a:rPr lang="en-US" i="1" baseline="30000" dirty="0">
                  <a:solidFill>
                    <a:prstClr val="black"/>
                  </a:solidFill>
                  <a:latin typeface="Adobe Caslon Pro" pitchFamily="18" charset="0"/>
                </a:rPr>
                <a:t>2</a:t>
              </a:r>
              <a:r>
                <a:rPr lang="en-US" i="1" dirty="0">
                  <a:solidFill>
                    <a:prstClr val="black"/>
                  </a:solidFill>
                  <a:latin typeface="Adobe Caslon Pro" pitchFamily="18" charset="0"/>
                </a:rPr>
                <a:t>)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734212" y="1263235"/>
            <a:ext cx="2048059" cy="990600"/>
            <a:chOff x="304800" y="1828800"/>
            <a:chExt cx="6808389" cy="3124201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47" name="Picture 46" descr="Picture1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800" y="1828800"/>
              <a:ext cx="3562765" cy="312420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48" name="Picture 47" descr="Picture4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12789" y="2395006"/>
              <a:ext cx="3200400" cy="224350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pic>
        <p:nvPicPr>
          <p:cNvPr id="49" name="Picture 5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/>
          <a:srcRect r="4954"/>
          <a:stretch>
            <a:fillRect/>
          </a:stretch>
        </p:blipFill>
        <p:spPr bwMode="auto">
          <a:xfrm flipH="1">
            <a:off x="7162239" y="2989906"/>
            <a:ext cx="982083" cy="943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6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/>
          <a:srcRect t="1230" r="8571" b="1537"/>
          <a:stretch>
            <a:fillRect/>
          </a:stretch>
        </p:blipFill>
        <p:spPr bwMode="auto">
          <a:xfrm flipH="1">
            <a:off x="7579853" y="3600852"/>
            <a:ext cx="1128937" cy="1084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/>
          <p:cNvPicPr/>
          <p:nvPr/>
        </p:nvPicPr>
        <p:blipFill>
          <a:blip r:embed="rId11" cstate="print"/>
          <a:srcRect l="1478" t="5681" r="2463" b="2012"/>
          <a:stretch>
            <a:fillRect/>
          </a:stretch>
        </p:blipFill>
        <p:spPr bwMode="auto">
          <a:xfrm>
            <a:off x="5581531" y="5528573"/>
            <a:ext cx="1128796" cy="8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Picture 8">
            <a:hlinkClick r:id="rId12" action="ppaction://hlinkfile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23340" y="4406080"/>
            <a:ext cx="869804" cy="726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Picture 9">
            <a:hlinkClick r:id="rId12" action="ppaction://hlinkfile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23344" y="5564643"/>
            <a:ext cx="924053" cy="76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8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"/>
    </mc:Choice>
    <mc:Fallback xmlns="">
      <p:transition spd="slow" advTm="1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5636"/>
            <a:ext cx="8534400" cy="913564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lnSpc>
                <a:spcPct val="95000"/>
              </a:lnSpc>
            </a:pPr>
            <a:r>
              <a:rPr lang="en-US" b="1" dirty="0">
                <a:ln w="10541" cmpd="sng">
                  <a:solidFill>
                    <a:srgbClr val="00B050"/>
                  </a:solidFill>
                  <a:prstDash val="solid"/>
                </a:ln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3000">
                      <a:srgbClr val="009900"/>
                    </a:gs>
                    <a:gs pos="50000">
                      <a:schemeClr val="accent3">
                        <a:lumMod val="50000"/>
                      </a:schemeClr>
                    </a:gs>
                    <a:gs pos="83000">
                      <a:srgbClr val="009900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New Network of Brokers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3869" y="1065964"/>
            <a:ext cx="4701652" cy="3283934"/>
            <a:chOff x="-580995" y="982593"/>
            <a:chExt cx="8228972" cy="5747642"/>
          </a:xfrm>
        </p:grpSpPr>
        <p:sp>
          <p:nvSpPr>
            <p:cNvPr id="120" name="TextBox 119"/>
            <p:cNvSpPr txBox="1"/>
            <p:nvPr/>
          </p:nvSpPr>
          <p:spPr>
            <a:xfrm>
              <a:off x="-257593" y="1822242"/>
              <a:ext cx="2590617" cy="808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Twister Driver </a:t>
              </a:r>
            </a:p>
            <a:p>
              <a:r>
                <a:rPr lang="en-US" sz="1200" dirty="0">
                  <a:solidFill>
                    <a:prstClr val="black"/>
                  </a:solidFill>
                </a:rPr>
                <a:t>Node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752600" y="1525204"/>
              <a:ext cx="5181600" cy="48006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6" name="Straight Connector 15"/>
            <p:cNvCxnSpPr>
              <a:stCxn id="11" idx="2"/>
              <a:endCxn id="9" idx="7"/>
            </p:cNvCxnSpPr>
            <p:nvPr/>
          </p:nvCxnSpPr>
          <p:spPr>
            <a:xfrm>
              <a:off x="2388805" y="2408728"/>
              <a:ext cx="3895375" cy="1837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5" idx="6"/>
              <a:endCxn id="10" idx="8"/>
            </p:cNvCxnSpPr>
            <p:nvPr/>
          </p:nvCxnSpPr>
          <p:spPr>
            <a:xfrm>
              <a:off x="1799860" y="3981817"/>
              <a:ext cx="3696281" cy="2032435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" idx="4"/>
              <a:endCxn id="9" idx="7"/>
            </p:cNvCxnSpPr>
            <p:nvPr/>
          </p:nvCxnSpPr>
          <p:spPr>
            <a:xfrm flipV="1">
              <a:off x="1820279" y="2410565"/>
              <a:ext cx="4463901" cy="1495052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5" idx="3"/>
              <a:endCxn id="129" idx="6"/>
            </p:cNvCxnSpPr>
            <p:nvPr/>
          </p:nvCxnSpPr>
          <p:spPr>
            <a:xfrm flipV="1">
              <a:off x="1799860" y="1579780"/>
              <a:ext cx="2487759" cy="2290474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5" idx="7"/>
              <a:endCxn id="12" idx="9"/>
            </p:cNvCxnSpPr>
            <p:nvPr/>
          </p:nvCxnSpPr>
          <p:spPr>
            <a:xfrm>
              <a:off x="1764498" y="4002236"/>
              <a:ext cx="1086744" cy="1899573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5" idx="2"/>
              <a:endCxn id="11" idx="5"/>
            </p:cNvCxnSpPr>
            <p:nvPr/>
          </p:nvCxnSpPr>
          <p:spPr>
            <a:xfrm flipV="1">
              <a:off x="1764498" y="2464509"/>
              <a:ext cx="527688" cy="1385327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6" idx="9"/>
              <a:endCxn id="12" idx="1"/>
            </p:cNvCxnSpPr>
            <p:nvPr/>
          </p:nvCxnSpPr>
          <p:spPr>
            <a:xfrm flipH="1">
              <a:off x="2983223" y="4018181"/>
              <a:ext cx="3941198" cy="1918990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10" idx="0"/>
              <a:endCxn id="6" idx="9"/>
            </p:cNvCxnSpPr>
            <p:nvPr/>
          </p:nvCxnSpPr>
          <p:spPr>
            <a:xfrm flipV="1">
              <a:off x="5628122" y="4018181"/>
              <a:ext cx="1296299" cy="1960709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10" idx="7"/>
              <a:endCxn id="12" idx="2"/>
            </p:cNvCxnSpPr>
            <p:nvPr/>
          </p:nvCxnSpPr>
          <p:spPr>
            <a:xfrm flipH="1" flipV="1">
              <a:off x="2983223" y="5978009"/>
              <a:ext cx="2512918" cy="77081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9" idx="5"/>
              <a:endCxn id="10" idx="11"/>
            </p:cNvCxnSpPr>
            <p:nvPr/>
          </p:nvCxnSpPr>
          <p:spPr>
            <a:xfrm flipH="1">
              <a:off x="5592760" y="2466346"/>
              <a:ext cx="747201" cy="3492125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11" idx="4"/>
              <a:endCxn id="12" idx="10"/>
            </p:cNvCxnSpPr>
            <p:nvPr/>
          </p:nvCxnSpPr>
          <p:spPr>
            <a:xfrm>
              <a:off x="2333024" y="2464509"/>
              <a:ext cx="553580" cy="3416881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11" idx="3"/>
              <a:endCxn id="6" idx="10"/>
            </p:cNvCxnSpPr>
            <p:nvPr/>
          </p:nvCxnSpPr>
          <p:spPr>
            <a:xfrm>
              <a:off x="2368386" y="2444090"/>
              <a:ext cx="4535616" cy="1538729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9" idx="4"/>
              <a:endCxn id="6" idx="0"/>
            </p:cNvCxnSpPr>
            <p:nvPr/>
          </p:nvCxnSpPr>
          <p:spPr>
            <a:xfrm>
              <a:off x="6380799" y="2466346"/>
              <a:ext cx="543622" cy="1440273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11" idx="3"/>
              <a:endCxn id="129" idx="7"/>
            </p:cNvCxnSpPr>
            <p:nvPr/>
          </p:nvCxnSpPr>
          <p:spPr>
            <a:xfrm flipV="1">
              <a:off x="2368386" y="1544419"/>
              <a:ext cx="1898814" cy="899671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9" idx="8"/>
              <a:endCxn id="129" idx="2"/>
            </p:cNvCxnSpPr>
            <p:nvPr/>
          </p:nvCxnSpPr>
          <p:spPr>
            <a:xfrm flipH="1" flipV="1">
              <a:off x="4419600" y="1544419"/>
              <a:ext cx="1864580" cy="825308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Heptagon 107"/>
            <p:cNvSpPr/>
            <p:nvPr/>
          </p:nvSpPr>
          <p:spPr>
            <a:xfrm rot="18696956">
              <a:off x="-534068" y="1148800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9" name="Dodecagon 108"/>
            <p:cNvSpPr/>
            <p:nvPr/>
          </p:nvSpPr>
          <p:spPr>
            <a:xfrm>
              <a:off x="-534066" y="1524001"/>
              <a:ext cx="152400" cy="152400"/>
            </a:xfrm>
            <a:prstGeom prst="dodecagon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299415" y="982593"/>
              <a:ext cx="3024180" cy="484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Twister Daemon Node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-299415" y="1370448"/>
              <a:ext cx="2956263" cy="484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prstClr val="black"/>
                  </a:solidFill>
                </a:rPr>
                <a:t>ActiveMQ</a:t>
              </a:r>
              <a:r>
                <a:rPr lang="en-US" sz="1200" dirty="0">
                  <a:solidFill>
                    <a:prstClr val="black"/>
                  </a:solidFill>
                </a:rPr>
                <a:t> Broker Node</a:t>
              </a:r>
            </a:p>
          </p:txBody>
        </p:sp>
        <p:sp>
          <p:nvSpPr>
            <p:cNvPr id="11" name="Dodecagon 10"/>
            <p:cNvSpPr/>
            <p:nvPr/>
          </p:nvSpPr>
          <p:spPr>
            <a:xfrm>
              <a:off x="2236405" y="2312109"/>
              <a:ext cx="152400" cy="152400"/>
            </a:xfrm>
            <a:prstGeom prst="dodecagon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5" name="Heptagon 184"/>
            <p:cNvSpPr/>
            <p:nvPr/>
          </p:nvSpPr>
          <p:spPr>
            <a:xfrm rot="16200000">
              <a:off x="1743233" y="2599509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8" name="Heptagon 187"/>
            <p:cNvSpPr/>
            <p:nvPr/>
          </p:nvSpPr>
          <p:spPr>
            <a:xfrm rot="18696956">
              <a:off x="2388615" y="1820501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9" name="Heptagon 188"/>
            <p:cNvSpPr/>
            <p:nvPr/>
          </p:nvSpPr>
          <p:spPr>
            <a:xfrm rot="18696956">
              <a:off x="2106961" y="1880873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0" name="Heptagon 189"/>
            <p:cNvSpPr/>
            <p:nvPr/>
          </p:nvSpPr>
          <p:spPr>
            <a:xfrm rot="18696956">
              <a:off x="1831235" y="2036773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1" name="Heptagon 190"/>
            <p:cNvSpPr/>
            <p:nvPr/>
          </p:nvSpPr>
          <p:spPr>
            <a:xfrm rot="18696956">
              <a:off x="1711857" y="2312109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3" name="Straight Connector 82"/>
            <p:cNvCxnSpPr>
              <a:stCxn id="11" idx="11"/>
              <a:endCxn id="188" idx="3"/>
            </p:cNvCxnSpPr>
            <p:nvPr/>
          </p:nvCxnSpPr>
          <p:spPr>
            <a:xfrm flipV="1">
              <a:off x="2333024" y="1972662"/>
              <a:ext cx="166238" cy="339447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11" idx="9"/>
              <a:endCxn id="189" idx="3"/>
            </p:cNvCxnSpPr>
            <p:nvPr/>
          </p:nvCxnSpPr>
          <p:spPr>
            <a:xfrm flipH="1" flipV="1">
              <a:off x="2217608" y="2033034"/>
              <a:ext cx="39216" cy="299494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11" idx="8"/>
              <a:endCxn id="190" idx="2"/>
            </p:cNvCxnSpPr>
            <p:nvPr/>
          </p:nvCxnSpPr>
          <p:spPr>
            <a:xfrm flipH="1" flipV="1">
              <a:off x="1986926" y="2138228"/>
              <a:ext cx="249479" cy="229662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11" idx="6"/>
              <a:endCxn id="191" idx="2"/>
            </p:cNvCxnSpPr>
            <p:nvPr/>
          </p:nvCxnSpPr>
          <p:spPr>
            <a:xfrm flipH="1" flipV="1">
              <a:off x="1867548" y="2413564"/>
              <a:ext cx="389276" cy="30526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stCxn id="11" idx="6"/>
              <a:endCxn id="185" idx="2"/>
            </p:cNvCxnSpPr>
            <p:nvPr/>
          </p:nvCxnSpPr>
          <p:spPr>
            <a:xfrm flipH="1">
              <a:off x="1895634" y="2444090"/>
              <a:ext cx="361190" cy="197707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0" name="Group 549"/>
            <p:cNvGrpSpPr/>
            <p:nvPr/>
          </p:nvGrpSpPr>
          <p:grpSpPr>
            <a:xfrm>
              <a:off x="2158118" y="5649265"/>
              <a:ext cx="987863" cy="947986"/>
              <a:chOff x="1440476" y="4949475"/>
              <a:chExt cx="987863" cy="947986"/>
            </a:xfrm>
          </p:grpSpPr>
          <p:sp>
            <p:nvSpPr>
              <p:cNvPr id="12" name="Dodecagon 11"/>
              <p:cNvSpPr/>
              <p:nvPr/>
            </p:nvSpPr>
            <p:spPr>
              <a:xfrm>
                <a:off x="2113181" y="5181600"/>
                <a:ext cx="152400" cy="152400"/>
              </a:xfrm>
              <a:prstGeom prst="dodecagon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8" name="Heptagon 177"/>
              <p:cNvSpPr/>
              <p:nvPr/>
            </p:nvSpPr>
            <p:spPr>
              <a:xfrm rot="13915147">
                <a:off x="1440476" y="5284125"/>
                <a:ext cx="152400" cy="152400"/>
              </a:xfrm>
              <a:prstGeom prst="heptag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9" name="Heptagon 178"/>
              <p:cNvSpPr/>
              <p:nvPr/>
            </p:nvSpPr>
            <p:spPr>
              <a:xfrm rot="13915147">
                <a:off x="1569959" y="5582296"/>
                <a:ext cx="152400" cy="152400"/>
              </a:xfrm>
              <a:prstGeom prst="heptag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0" name="Heptagon 179"/>
              <p:cNvSpPr/>
              <p:nvPr/>
            </p:nvSpPr>
            <p:spPr>
              <a:xfrm rot="13915147">
                <a:off x="1885777" y="5739512"/>
                <a:ext cx="152400" cy="152400"/>
              </a:xfrm>
              <a:prstGeom prst="heptag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1" name="Heptagon 180"/>
              <p:cNvSpPr/>
              <p:nvPr/>
            </p:nvSpPr>
            <p:spPr>
              <a:xfrm rot="13915147">
                <a:off x="2275939" y="5745061"/>
                <a:ext cx="152400" cy="152400"/>
              </a:xfrm>
              <a:prstGeom prst="heptag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6" name="Heptagon 185"/>
              <p:cNvSpPr/>
              <p:nvPr/>
            </p:nvSpPr>
            <p:spPr>
              <a:xfrm rot="16200000">
                <a:off x="1471255" y="4949475"/>
                <a:ext cx="152400" cy="152400"/>
              </a:xfrm>
              <a:prstGeom prst="heptag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19" name="Straight Connector 118"/>
              <p:cNvCxnSpPr>
                <a:stCxn id="12" idx="8"/>
                <a:endCxn id="186" idx="2"/>
              </p:cNvCxnSpPr>
              <p:nvPr/>
            </p:nvCxnSpPr>
            <p:spPr>
              <a:xfrm flipH="1" flipV="1">
                <a:off x="1623656" y="4991763"/>
                <a:ext cx="489525" cy="245618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>
                <a:stCxn id="12" idx="7"/>
                <a:endCxn id="178" idx="3"/>
              </p:cNvCxnSpPr>
              <p:nvPr/>
            </p:nvCxnSpPr>
            <p:spPr>
              <a:xfrm flipH="1">
                <a:off x="1597573" y="5278219"/>
                <a:ext cx="515608" cy="61801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>
                <a:stCxn id="12" idx="6"/>
                <a:endCxn id="179" idx="3"/>
              </p:cNvCxnSpPr>
              <p:nvPr/>
            </p:nvCxnSpPr>
            <p:spPr>
              <a:xfrm flipH="1">
                <a:off x="1727056" y="5313581"/>
                <a:ext cx="406544" cy="324610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>
                <a:stCxn id="12" idx="5"/>
                <a:endCxn id="180" idx="2"/>
              </p:cNvCxnSpPr>
              <p:nvPr/>
            </p:nvCxnSpPr>
            <p:spPr>
              <a:xfrm flipH="1">
                <a:off x="2001042" y="5334000"/>
                <a:ext cx="167920" cy="408020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>
                <a:stCxn id="12" idx="5"/>
                <a:endCxn id="181" idx="2"/>
              </p:cNvCxnSpPr>
              <p:nvPr/>
            </p:nvCxnSpPr>
            <p:spPr>
              <a:xfrm>
                <a:off x="2168962" y="5334000"/>
                <a:ext cx="222242" cy="413569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1" name="Group 550"/>
            <p:cNvGrpSpPr/>
            <p:nvPr/>
          </p:nvGrpSpPr>
          <p:grpSpPr>
            <a:xfrm>
              <a:off x="5436001" y="5856509"/>
              <a:ext cx="906582" cy="873726"/>
              <a:chOff x="6307609" y="5101978"/>
              <a:chExt cx="906582" cy="873726"/>
            </a:xfrm>
          </p:grpSpPr>
          <p:sp>
            <p:nvSpPr>
              <p:cNvPr id="10" name="Dodecagon 9"/>
              <p:cNvSpPr/>
              <p:nvPr/>
            </p:nvSpPr>
            <p:spPr>
              <a:xfrm>
                <a:off x="6367749" y="5203940"/>
                <a:ext cx="152400" cy="152400"/>
              </a:xfrm>
              <a:prstGeom prst="dodecagon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3" name="Heptagon 162"/>
              <p:cNvSpPr/>
              <p:nvPr/>
            </p:nvSpPr>
            <p:spPr>
              <a:xfrm rot="5400000">
                <a:off x="7061791" y="5101978"/>
                <a:ext cx="152400" cy="152400"/>
              </a:xfrm>
              <a:prstGeom prst="heptag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8" name="Heptagon 167"/>
              <p:cNvSpPr/>
              <p:nvPr/>
            </p:nvSpPr>
            <p:spPr>
              <a:xfrm rot="7694223">
                <a:off x="6307609" y="5823304"/>
                <a:ext cx="152400" cy="152400"/>
              </a:xfrm>
              <a:prstGeom prst="heptag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9" name="Heptagon 168"/>
              <p:cNvSpPr/>
              <p:nvPr/>
            </p:nvSpPr>
            <p:spPr>
              <a:xfrm rot="7694223">
                <a:off x="6616057" y="5783304"/>
                <a:ext cx="152400" cy="152400"/>
              </a:xfrm>
              <a:prstGeom prst="heptag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0" name="Heptagon 169"/>
              <p:cNvSpPr/>
              <p:nvPr/>
            </p:nvSpPr>
            <p:spPr>
              <a:xfrm rot="7694223">
                <a:off x="6852589" y="5653736"/>
                <a:ext cx="152400" cy="152400"/>
              </a:xfrm>
              <a:prstGeom prst="heptag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1" name="Heptagon 170"/>
              <p:cNvSpPr/>
              <p:nvPr/>
            </p:nvSpPr>
            <p:spPr>
              <a:xfrm rot="7694223">
                <a:off x="7007351" y="5409843"/>
                <a:ext cx="152400" cy="152400"/>
              </a:xfrm>
              <a:prstGeom prst="heptag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3" name="Straight Connector 192"/>
              <p:cNvCxnSpPr>
                <a:stCxn id="10" idx="4"/>
                <a:endCxn id="168" idx="3"/>
              </p:cNvCxnSpPr>
              <p:nvPr/>
            </p:nvCxnSpPr>
            <p:spPr>
              <a:xfrm flipH="1">
                <a:off x="6344945" y="5356340"/>
                <a:ext cx="119423" cy="469366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>
                <a:stCxn id="10" idx="3"/>
                <a:endCxn id="169" idx="3"/>
              </p:cNvCxnSpPr>
              <p:nvPr/>
            </p:nvCxnSpPr>
            <p:spPr>
              <a:xfrm>
                <a:off x="6499730" y="5335921"/>
                <a:ext cx="153663" cy="449785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>
                <a:stCxn id="10" idx="2"/>
                <a:endCxn id="170" idx="2"/>
              </p:cNvCxnSpPr>
              <p:nvPr/>
            </p:nvCxnSpPr>
            <p:spPr>
              <a:xfrm>
                <a:off x="6520149" y="5300559"/>
                <a:ext cx="327799" cy="408851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>
                <a:stCxn id="10" idx="2"/>
                <a:endCxn id="171" idx="2"/>
              </p:cNvCxnSpPr>
              <p:nvPr/>
            </p:nvCxnSpPr>
            <p:spPr>
              <a:xfrm>
                <a:off x="6520149" y="5300559"/>
                <a:ext cx="482561" cy="164958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>
                <a:stCxn id="10" idx="2"/>
                <a:endCxn id="163" idx="3"/>
              </p:cNvCxnSpPr>
              <p:nvPr/>
            </p:nvCxnSpPr>
            <p:spPr>
              <a:xfrm flipV="1">
                <a:off x="6520149" y="5144266"/>
                <a:ext cx="541641" cy="156293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Dodecagon 5"/>
            <p:cNvSpPr/>
            <p:nvPr/>
          </p:nvSpPr>
          <p:spPr>
            <a:xfrm rot="16200000">
              <a:off x="6904002" y="3886200"/>
              <a:ext cx="152400" cy="152400"/>
            </a:xfrm>
            <a:prstGeom prst="dodecagon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4" name="Heptagon 163"/>
            <p:cNvSpPr/>
            <p:nvPr/>
          </p:nvSpPr>
          <p:spPr>
            <a:xfrm>
              <a:off x="7056402" y="3235482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3" name="Heptagon 172"/>
            <p:cNvSpPr/>
            <p:nvPr/>
          </p:nvSpPr>
          <p:spPr>
            <a:xfrm rot="5400000">
              <a:off x="7283309" y="4309559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4" name="Heptagon 173"/>
            <p:cNvSpPr/>
            <p:nvPr/>
          </p:nvSpPr>
          <p:spPr>
            <a:xfrm rot="5400000">
              <a:off x="7458295" y="4071912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5" name="Heptagon 174"/>
            <p:cNvSpPr/>
            <p:nvPr/>
          </p:nvSpPr>
          <p:spPr>
            <a:xfrm rot="5400000">
              <a:off x="7495577" y="3697436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6" name="Heptagon 175"/>
            <p:cNvSpPr/>
            <p:nvPr/>
          </p:nvSpPr>
          <p:spPr>
            <a:xfrm rot="5400000">
              <a:off x="7363164" y="3430923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4" name="Heptagon 183"/>
            <p:cNvSpPr/>
            <p:nvPr/>
          </p:nvSpPr>
          <p:spPr>
            <a:xfrm rot="10800000">
              <a:off x="7044720" y="4473362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4" name="Straight Connector 103"/>
            <p:cNvCxnSpPr>
              <a:stCxn id="6" idx="7"/>
              <a:endCxn id="184" idx="2"/>
            </p:cNvCxnSpPr>
            <p:nvPr/>
          </p:nvCxnSpPr>
          <p:spPr>
            <a:xfrm>
              <a:off x="7000621" y="4038600"/>
              <a:ext cx="86387" cy="434761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stCxn id="6" idx="6"/>
              <a:endCxn id="173" idx="4"/>
            </p:cNvCxnSpPr>
            <p:nvPr/>
          </p:nvCxnSpPr>
          <p:spPr>
            <a:xfrm>
              <a:off x="7035983" y="4018181"/>
              <a:ext cx="301717" cy="291378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>
              <a:stCxn id="6" idx="5"/>
              <a:endCxn id="174" idx="2"/>
            </p:cNvCxnSpPr>
            <p:nvPr/>
          </p:nvCxnSpPr>
          <p:spPr>
            <a:xfrm>
              <a:off x="7056402" y="3982819"/>
              <a:ext cx="401892" cy="199205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>
              <a:stCxn id="6" idx="3"/>
              <a:endCxn id="175" idx="2"/>
            </p:cNvCxnSpPr>
            <p:nvPr/>
          </p:nvCxnSpPr>
          <p:spPr>
            <a:xfrm flipV="1">
              <a:off x="7035983" y="3807548"/>
              <a:ext cx="459593" cy="99071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>
              <a:stCxn id="6" idx="3"/>
              <a:endCxn id="176" idx="1"/>
            </p:cNvCxnSpPr>
            <p:nvPr/>
          </p:nvCxnSpPr>
          <p:spPr>
            <a:xfrm flipV="1">
              <a:off x="7035983" y="3583323"/>
              <a:ext cx="381572" cy="323296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>
              <a:stCxn id="6" idx="2"/>
              <a:endCxn id="164" idx="3"/>
            </p:cNvCxnSpPr>
            <p:nvPr/>
          </p:nvCxnSpPr>
          <p:spPr>
            <a:xfrm flipV="1">
              <a:off x="7000621" y="3387883"/>
              <a:ext cx="98069" cy="498317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Dodecagon 8"/>
            <p:cNvSpPr/>
            <p:nvPr/>
          </p:nvSpPr>
          <p:spPr>
            <a:xfrm>
              <a:off x="6284180" y="2313946"/>
              <a:ext cx="152400" cy="152400"/>
            </a:xfrm>
            <a:prstGeom prst="dodecagon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8" name="Heptagon 157"/>
            <p:cNvSpPr/>
            <p:nvPr/>
          </p:nvSpPr>
          <p:spPr>
            <a:xfrm rot="2708517">
              <a:off x="6775110" y="2410348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9" name="Heptagon 158"/>
            <p:cNvSpPr/>
            <p:nvPr/>
          </p:nvSpPr>
          <p:spPr>
            <a:xfrm rot="2708517">
              <a:off x="6740328" y="2108176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0" name="Heptagon 159"/>
            <p:cNvSpPr/>
            <p:nvPr/>
          </p:nvSpPr>
          <p:spPr>
            <a:xfrm rot="2708517">
              <a:off x="6524802" y="1925123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1" name="Heptagon 160"/>
            <p:cNvSpPr/>
            <p:nvPr/>
          </p:nvSpPr>
          <p:spPr>
            <a:xfrm rot="2708517">
              <a:off x="6221745" y="1857463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6" name="Heptagon 165"/>
            <p:cNvSpPr/>
            <p:nvPr/>
          </p:nvSpPr>
          <p:spPr>
            <a:xfrm rot="5400000">
              <a:off x="6673915" y="2650506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00" name="Straight Connector 199"/>
            <p:cNvCxnSpPr>
              <a:stCxn id="9" idx="4"/>
              <a:endCxn id="166" idx="3"/>
            </p:cNvCxnSpPr>
            <p:nvPr/>
          </p:nvCxnSpPr>
          <p:spPr>
            <a:xfrm>
              <a:off x="6380799" y="2466346"/>
              <a:ext cx="293115" cy="226448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>
              <a:stCxn id="9" idx="2"/>
              <a:endCxn id="158" idx="3"/>
            </p:cNvCxnSpPr>
            <p:nvPr/>
          </p:nvCxnSpPr>
          <p:spPr>
            <a:xfrm>
              <a:off x="6436580" y="2410565"/>
              <a:ext cx="336795" cy="105693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>
              <a:stCxn id="9" idx="1"/>
              <a:endCxn id="159" idx="3"/>
            </p:cNvCxnSpPr>
            <p:nvPr/>
          </p:nvCxnSpPr>
          <p:spPr>
            <a:xfrm flipV="1">
              <a:off x="6436580" y="2214086"/>
              <a:ext cx="302013" cy="155641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>
              <a:stCxn id="9" idx="11"/>
              <a:endCxn id="160" idx="2"/>
            </p:cNvCxnSpPr>
            <p:nvPr/>
          </p:nvCxnSpPr>
          <p:spPr>
            <a:xfrm flipV="1">
              <a:off x="6380799" y="2079110"/>
              <a:ext cx="190107" cy="234836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>
              <a:stCxn id="9" idx="10"/>
              <a:endCxn id="161" idx="1"/>
            </p:cNvCxnSpPr>
            <p:nvPr/>
          </p:nvCxnSpPr>
          <p:spPr>
            <a:xfrm flipH="1" flipV="1">
              <a:off x="6336233" y="2003061"/>
              <a:ext cx="3728" cy="310885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Dodecagon 4"/>
            <p:cNvSpPr/>
            <p:nvPr/>
          </p:nvSpPr>
          <p:spPr>
            <a:xfrm rot="16200000">
              <a:off x="1667879" y="3849836"/>
              <a:ext cx="152400" cy="152400"/>
            </a:xfrm>
            <a:prstGeom prst="dodecagon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2" name="Heptagon 151"/>
            <p:cNvSpPr/>
            <p:nvPr/>
          </p:nvSpPr>
          <p:spPr>
            <a:xfrm rot="16200000">
              <a:off x="1259130" y="3449494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3" name="Heptagon 152"/>
            <p:cNvSpPr/>
            <p:nvPr/>
          </p:nvSpPr>
          <p:spPr>
            <a:xfrm rot="16200000">
              <a:off x="1126006" y="3675108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4" name="Heptagon 153"/>
            <p:cNvSpPr/>
            <p:nvPr/>
          </p:nvSpPr>
          <p:spPr>
            <a:xfrm rot="16200000">
              <a:off x="1134551" y="3982819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5" name="Heptagon 154"/>
            <p:cNvSpPr/>
            <p:nvPr/>
          </p:nvSpPr>
          <p:spPr>
            <a:xfrm rot="16200000">
              <a:off x="1315622" y="4240886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5" name="Heptagon 164"/>
            <p:cNvSpPr/>
            <p:nvPr/>
          </p:nvSpPr>
          <p:spPr>
            <a:xfrm>
              <a:off x="1473916" y="3278523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3" name="Heptagon 182"/>
            <p:cNvSpPr/>
            <p:nvPr/>
          </p:nvSpPr>
          <p:spPr>
            <a:xfrm rot="10800000">
              <a:off x="1536049" y="4397162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0" name="Straight Connector 99"/>
            <p:cNvCxnSpPr>
              <a:stCxn id="5" idx="8"/>
              <a:endCxn id="183" idx="3"/>
            </p:cNvCxnSpPr>
            <p:nvPr/>
          </p:nvCxnSpPr>
          <p:spPr>
            <a:xfrm rot="16200000" flipH="1" flipV="1">
              <a:off x="1487448" y="4160949"/>
              <a:ext cx="394925" cy="77499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>
              <a:stCxn id="5" idx="1"/>
              <a:endCxn id="165" idx="2"/>
            </p:cNvCxnSpPr>
            <p:nvPr/>
          </p:nvCxnSpPr>
          <p:spPr>
            <a:xfrm flipH="1" flipV="1">
              <a:off x="1584028" y="3430924"/>
              <a:ext cx="139632" cy="418912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>
              <a:stCxn id="5" idx="1"/>
              <a:endCxn id="152" idx="4"/>
            </p:cNvCxnSpPr>
            <p:nvPr/>
          </p:nvCxnSpPr>
          <p:spPr>
            <a:xfrm flipH="1" flipV="1">
              <a:off x="1357139" y="3601894"/>
              <a:ext cx="366521" cy="247942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>
              <a:stCxn id="5" idx="0"/>
              <a:endCxn id="153" idx="3"/>
            </p:cNvCxnSpPr>
            <p:nvPr/>
          </p:nvCxnSpPr>
          <p:spPr>
            <a:xfrm flipH="1" flipV="1">
              <a:off x="1278407" y="3785220"/>
              <a:ext cx="409891" cy="85035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>
              <a:stCxn id="5" idx="9"/>
              <a:endCxn id="154" idx="2"/>
            </p:cNvCxnSpPr>
            <p:nvPr/>
          </p:nvCxnSpPr>
          <p:spPr>
            <a:xfrm flipH="1">
              <a:off x="1286952" y="3981817"/>
              <a:ext cx="401346" cy="43290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>
              <a:stCxn id="5" idx="8"/>
              <a:endCxn id="155" idx="2"/>
            </p:cNvCxnSpPr>
            <p:nvPr/>
          </p:nvCxnSpPr>
          <p:spPr>
            <a:xfrm flipH="1">
              <a:off x="1468023" y="4002236"/>
              <a:ext cx="255637" cy="280938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Sun 117"/>
            <p:cNvSpPr/>
            <p:nvPr/>
          </p:nvSpPr>
          <p:spPr>
            <a:xfrm>
              <a:off x="-580995" y="1909629"/>
              <a:ext cx="246257" cy="228599"/>
            </a:xfrm>
            <a:prstGeom prst="su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" name="Sun 120"/>
            <p:cNvSpPr/>
            <p:nvPr/>
          </p:nvSpPr>
          <p:spPr>
            <a:xfrm>
              <a:off x="4191000" y="1066800"/>
              <a:ext cx="246257" cy="228600"/>
            </a:xfrm>
            <a:prstGeom prst="su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9" name="Dodecagon 128"/>
            <p:cNvSpPr/>
            <p:nvPr/>
          </p:nvSpPr>
          <p:spPr>
            <a:xfrm>
              <a:off x="4267200" y="1447800"/>
              <a:ext cx="152400" cy="152400"/>
            </a:xfrm>
            <a:prstGeom prst="dodecagon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34" name="Straight Connector 133"/>
            <p:cNvCxnSpPr>
              <a:stCxn id="129" idx="4"/>
              <a:endCxn id="10" idx="10"/>
            </p:cNvCxnSpPr>
            <p:nvPr/>
          </p:nvCxnSpPr>
          <p:spPr>
            <a:xfrm>
              <a:off x="4363819" y="1600200"/>
              <a:ext cx="1188103" cy="4358271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>
              <a:stCxn id="129" idx="3"/>
              <a:endCxn id="6" idx="11"/>
            </p:cNvCxnSpPr>
            <p:nvPr/>
          </p:nvCxnSpPr>
          <p:spPr>
            <a:xfrm>
              <a:off x="4399181" y="1579781"/>
              <a:ext cx="2504821" cy="2362200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129" idx="6"/>
              <a:endCxn id="12" idx="11"/>
            </p:cNvCxnSpPr>
            <p:nvPr/>
          </p:nvCxnSpPr>
          <p:spPr>
            <a:xfrm flipH="1">
              <a:off x="2927442" y="1579781"/>
              <a:ext cx="1360177" cy="4301609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>
              <a:stCxn id="129" idx="10"/>
              <a:endCxn id="121" idx="2"/>
            </p:cNvCxnSpPr>
            <p:nvPr/>
          </p:nvCxnSpPr>
          <p:spPr>
            <a:xfrm flipH="1" flipV="1">
              <a:off x="4314129" y="1295400"/>
              <a:ext cx="8852" cy="152400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>
              <a:stCxn id="11" idx="4"/>
              <a:endCxn id="10" idx="9"/>
            </p:cNvCxnSpPr>
            <p:nvPr/>
          </p:nvCxnSpPr>
          <p:spPr>
            <a:xfrm>
              <a:off x="2333024" y="2464509"/>
              <a:ext cx="3183536" cy="3514381"/>
            </a:xfrm>
            <a:prstGeom prst="straightConnector1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2"/>
            <p:cNvCxnSpPr>
              <a:stCxn id="12" idx="0"/>
              <a:endCxn id="9" idx="5"/>
            </p:cNvCxnSpPr>
            <p:nvPr/>
          </p:nvCxnSpPr>
          <p:spPr>
            <a:xfrm flipV="1">
              <a:off x="2962804" y="2466346"/>
              <a:ext cx="3377157" cy="3435463"/>
            </a:xfrm>
            <a:prstGeom prst="straightConnector1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32"/>
            <p:cNvCxnSpPr>
              <a:stCxn id="5" idx="5"/>
              <a:endCxn id="6" idx="10"/>
            </p:cNvCxnSpPr>
            <p:nvPr/>
          </p:nvCxnSpPr>
          <p:spPr>
            <a:xfrm>
              <a:off x="1820279" y="3946455"/>
              <a:ext cx="5083723" cy="36364"/>
            </a:xfrm>
            <a:prstGeom prst="straightConnector1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/>
        </p:nvCxnSpPr>
        <p:spPr>
          <a:xfrm flipH="1">
            <a:off x="711281" y="4951345"/>
            <a:ext cx="144405" cy="0"/>
          </a:xfrm>
          <a:prstGeom prst="line">
            <a:avLst/>
          </a:prstGeom>
          <a:ln w="254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TextBox 241"/>
          <p:cNvSpPr txBox="1"/>
          <p:nvPr/>
        </p:nvSpPr>
        <p:spPr>
          <a:xfrm>
            <a:off x="1033612" y="5177011"/>
            <a:ext cx="1869172" cy="461568"/>
          </a:xfrm>
          <a:prstGeom prst="rect">
            <a:avLst/>
          </a:prstGeom>
          <a:noFill/>
        </p:spPr>
        <p:txBody>
          <a:bodyPr wrap="square" lIns="91340" tIns="45672" rIns="91340" bIns="45672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Broker-Daemon Connection</a:t>
            </a:r>
          </a:p>
        </p:txBody>
      </p:sp>
      <p:cxnSp>
        <p:nvCxnSpPr>
          <p:cNvPr id="243" name="Straight Connector 242"/>
          <p:cNvCxnSpPr/>
          <p:nvPr/>
        </p:nvCxnSpPr>
        <p:spPr>
          <a:xfrm>
            <a:off x="723869" y="5398348"/>
            <a:ext cx="153316" cy="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TextBox 243"/>
          <p:cNvSpPr txBox="1"/>
          <p:nvPr/>
        </p:nvSpPr>
        <p:spPr>
          <a:xfrm>
            <a:off x="1010012" y="5654650"/>
            <a:ext cx="1352188" cy="461568"/>
          </a:xfrm>
          <a:prstGeom prst="rect">
            <a:avLst/>
          </a:prstGeom>
          <a:noFill/>
        </p:spPr>
        <p:txBody>
          <a:bodyPr wrap="square" lIns="91340" tIns="45672" rIns="91340" bIns="45672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Broker-Broker Connection</a:t>
            </a:r>
          </a:p>
        </p:txBody>
      </p:sp>
      <p:cxnSp>
        <p:nvCxnSpPr>
          <p:cNvPr id="255" name="Straight Connector 254"/>
          <p:cNvCxnSpPr/>
          <p:nvPr/>
        </p:nvCxnSpPr>
        <p:spPr>
          <a:xfrm flipH="1">
            <a:off x="717304" y="5780999"/>
            <a:ext cx="144405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TextBox 255"/>
          <p:cNvSpPr txBox="1"/>
          <p:nvPr/>
        </p:nvSpPr>
        <p:spPr>
          <a:xfrm>
            <a:off x="1040795" y="4724401"/>
            <a:ext cx="1164961" cy="461568"/>
          </a:xfrm>
          <a:prstGeom prst="rect">
            <a:avLst/>
          </a:prstGeom>
          <a:noFill/>
        </p:spPr>
        <p:txBody>
          <a:bodyPr wrap="square" lIns="91340" tIns="45672" rIns="91340" bIns="45672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Broker-Driver Connection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746874" y="1805112"/>
            <a:ext cx="2939926" cy="2001137"/>
            <a:chOff x="3993325" y="2691546"/>
            <a:chExt cx="5278661" cy="3593058"/>
          </a:xfrm>
        </p:grpSpPr>
        <p:cxnSp>
          <p:nvCxnSpPr>
            <p:cNvPr id="122" name="Straight Connector 121"/>
            <p:cNvCxnSpPr>
              <a:stCxn id="232" idx="5"/>
              <a:endCxn id="138" idx="4"/>
            </p:cNvCxnSpPr>
            <p:nvPr/>
          </p:nvCxnSpPr>
          <p:spPr>
            <a:xfrm flipV="1">
              <a:off x="4832267" y="3198524"/>
              <a:ext cx="1229175" cy="2309376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stCxn id="138" idx="4"/>
              <a:endCxn id="262" idx="2"/>
            </p:cNvCxnSpPr>
            <p:nvPr/>
          </p:nvCxnSpPr>
          <p:spPr>
            <a:xfrm>
              <a:off x="6061442" y="3198524"/>
              <a:ext cx="548288" cy="2520018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46" idx="11"/>
              <a:endCxn id="138" idx="5"/>
            </p:cNvCxnSpPr>
            <p:nvPr/>
          </p:nvCxnSpPr>
          <p:spPr>
            <a:xfrm flipV="1">
              <a:off x="4270351" y="3183836"/>
              <a:ext cx="1773664" cy="2012915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77" idx="7"/>
              <a:endCxn id="138" idx="3"/>
            </p:cNvCxnSpPr>
            <p:nvPr/>
          </p:nvCxnSpPr>
          <p:spPr>
            <a:xfrm flipH="1" flipV="1">
              <a:off x="6081968" y="3199467"/>
              <a:ext cx="1185433" cy="2277221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>
              <a:stCxn id="274" idx="8"/>
              <a:endCxn id="138" idx="4"/>
            </p:cNvCxnSpPr>
            <p:nvPr/>
          </p:nvCxnSpPr>
          <p:spPr>
            <a:xfrm flipV="1">
              <a:off x="5641502" y="3198524"/>
              <a:ext cx="419941" cy="2467327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217" idx="5"/>
              <a:endCxn id="138" idx="2"/>
            </p:cNvCxnSpPr>
            <p:nvPr/>
          </p:nvCxnSpPr>
          <p:spPr>
            <a:xfrm flipH="1" flipV="1">
              <a:off x="6100094" y="3186417"/>
              <a:ext cx="1823868" cy="2025838"/>
            </a:xfrm>
            <a:prstGeom prst="line">
              <a:avLst/>
            </a:prstGeom>
            <a:ln w="254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Dodecagon 137"/>
            <p:cNvSpPr/>
            <p:nvPr/>
          </p:nvSpPr>
          <p:spPr>
            <a:xfrm rot="1917019">
              <a:off x="6034684" y="3095444"/>
              <a:ext cx="76650" cy="103582"/>
            </a:xfrm>
            <a:prstGeom prst="dodecagon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9" name="Heptagon 138"/>
            <p:cNvSpPr/>
            <p:nvPr/>
          </p:nvSpPr>
          <p:spPr>
            <a:xfrm rot="11352310">
              <a:off x="4083979" y="5456702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42" name="Straight Connector 141"/>
            <p:cNvCxnSpPr>
              <a:stCxn id="146" idx="6"/>
              <a:endCxn id="139" idx="3"/>
            </p:cNvCxnSpPr>
            <p:nvPr/>
          </p:nvCxnSpPr>
          <p:spPr>
            <a:xfrm flipH="1">
              <a:off x="4145271" y="5286454"/>
              <a:ext cx="86755" cy="174601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Heptagon 144"/>
            <p:cNvSpPr/>
            <p:nvPr/>
          </p:nvSpPr>
          <p:spPr>
            <a:xfrm rot="10800000">
              <a:off x="3993325" y="5349418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6" name="Dodecagon 145"/>
            <p:cNvSpPr/>
            <p:nvPr/>
          </p:nvSpPr>
          <p:spPr>
            <a:xfrm>
              <a:off x="4221756" y="5196751"/>
              <a:ext cx="76650" cy="103582"/>
            </a:xfrm>
            <a:prstGeom prst="dodecagon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8" name="Heptagon 147"/>
            <p:cNvSpPr/>
            <p:nvPr/>
          </p:nvSpPr>
          <p:spPr>
            <a:xfrm rot="10800000">
              <a:off x="4200852" y="5513892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9" name="Heptagon 148"/>
            <p:cNvSpPr/>
            <p:nvPr/>
          </p:nvSpPr>
          <p:spPr>
            <a:xfrm rot="10800000">
              <a:off x="4326707" y="5468124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1" name="Heptagon 150"/>
            <p:cNvSpPr/>
            <p:nvPr/>
          </p:nvSpPr>
          <p:spPr>
            <a:xfrm rot="10800000">
              <a:off x="4438327" y="5371769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56" name="Straight Connector 155"/>
            <p:cNvCxnSpPr>
              <a:stCxn id="146" idx="7"/>
              <a:endCxn id="145" idx="3"/>
            </p:cNvCxnSpPr>
            <p:nvPr/>
          </p:nvCxnSpPr>
          <p:spPr>
            <a:xfrm flipH="1">
              <a:off x="4048706" y="5262420"/>
              <a:ext cx="173051" cy="86998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>
              <a:stCxn id="146" idx="5"/>
              <a:endCxn id="148" idx="3"/>
            </p:cNvCxnSpPr>
            <p:nvPr/>
          </p:nvCxnSpPr>
          <p:spPr>
            <a:xfrm>
              <a:off x="4249811" y="5300332"/>
              <a:ext cx="6422" cy="213559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>
              <a:stCxn id="146" idx="3"/>
              <a:endCxn id="149" idx="2"/>
            </p:cNvCxnSpPr>
            <p:nvPr/>
          </p:nvCxnSpPr>
          <p:spPr>
            <a:xfrm>
              <a:off x="4288136" y="5286454"/>
              <a:ext cx="59839" cy="181669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>
              <a:stCxn id="146" idx="2"/>
              <a:endCxn id="151" idx="2"/>
            </p:cNvCxnSpPr>
            <p:nvPr/>
          </p:nvCxnSpPr>
          <p:spPr>
            <a:xfrm>
              <a:off x="4298406" y="5262420"/>
              <a:ext cx="161190" cy="109349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Heptagon 171"/>
            <p:cNvSpPr/>
            <p:nvPr/>
          </p:nvSpPr>
          <p:spPr>
            <a:xfrm rot="10837955">
              <a:off x="7113208" y="5715500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7" name="Dodecagon 176"/>
            <p:cNvSpPr/>
            <p:nvPr/>
          </p:nvSpPr>
          <p:spPr>
            <a:xfrm rot="3143732">
              <a:off x="7247133" y="5470925"/>
              <a:ext cx="103582" cy="76650"/>
            </a:xfrm>
            <a:prstGeom prst="dodecagon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2" name="Heptagon 181"/>
            <p:cNvSpPr/>
            <p:nvPr/>
          </p:nvSpPr>
          <p:spPr>
            <a:xfrm rot="10837955">
              <a:off x="7236502" y="5764795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7" name="Heptagon 186"/>
            <p:cNvSpPr/>
            <p:nvPr/>
          </p:nvSpPr>
          <p:spPr>
            <a:xfrm rot="10837955">
              <a:off x="7379568" y="5736338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1" name="Heptagon 210"/>
            <p:cNvSpPr/>
            <p:nvPr/>
          </p:nvSpPr>
          <p:spPr>
            <a:xfrm rot="10837955">
              <a:off x="7483648" y="5644363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12" name="Straight Connector 211"/>
            <p:cNvCxnSpPr>
              <a:stCxn id="177" idx="4"/>
              <a:endCxn id="172" idx="3"/>
            </p:cNvCxnSpPr>
            <p:nvPr/>
          </p:nvCxnSpPr>
          <p:spPr>
            <a:xfrm flipH="1">
              <a:off x="7169011" y="5551848"/>
              <a:ext cx="105817" cy="163909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>
              <a:stCxn id="177" idx="3"/>
              <a:endCxn id="182" idx="3"/>
            </p:cNvCxnSpPr>
            <p:nvPr/>
          </p:nvCxnSpPr>
          <p:spPr>
            <a:xfrm flipH="1">
              <a:off x="7292305" y="5562420"/>
              <a:ext cx="1511" cy="202632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>
              <a:stCxn id="177" idx="2"/>
              <a:endCxn id="187" idx="2"/>
            </p:cNvCxnSpPr>
            <p:nvPr/>
          </p:nvCxnSpPr>
          <p:spPr>
            <a:xfrm>
              <a:off x="7314173" y="5558749"/>
              <a:ext cx="87088" cy="177336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>
              <a:stCxn id="177" idx="1"/>
              <a:endCxn id="211" idx="2"/>
            </p:cNvCxnSpPr>
            <p:nvPr/>
          </p:nvCxnSpPr>
          <p:spPr>
            <a:xfrm>
              <a:off x="7330446" y="5541812"/>
              <a:ext cx="174895" cy="102299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Dodecagon 216"/>
            <p:cNvSpPr/>
            <p:nvPr/>
          </p:nvSpPr>
          <p:spPr>
            <a:xfrm rot="8162615">
              <a:off x="7904846" y="5207380"/>
              <a:ext cx="76650" cy="103582"/>
            </a:xfrm>
            <a:prstGeom prst="dodecagon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prstClr val="white"/>
                </a:solidFill>
              </a:endParaRPr>
            </a:p>
          </p:txBody>
        </p:sp>
        <p:sp>
          <p:nvSpPr>
            <p:cNvPr id="218" name="Heptagon 217"/>
            <p:cNvSpPr/>
            <p:nvPr/>
          </p:nvSpPr>
          <p:spPr>
            <a:xfrm rot="10871132">
              <a:off x="7774530" y="5469185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prstClr val="white"/>
                </a:solidFill>
              </a:endParaRPr>
            </a:p>
          </p:txBody>
        </p:sp>
        <p:sp>
          <p:nvSpPr>
            <p:cNvPr id="219" name="Heptagon 218"/>
            <p:cNvSpPr/>
            <p:nvPr/>
          </p:nvSpPr>
          <p:spPr>
            <a:xfrm rot="10871132">
              <a:off x="7909238" y="5520295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prstClr val="white"/>
                </a:solidFill>
              </a:endParaRPr>
            </a:p>
          </p:txBody>
        </p:sp>
        <p:sp>
          <p:nvSpPr>
            <p:cNvPr id="220" name="Heptagon 219"/>
            <p:cNvSpPr/>
            <p:nvPr/>
          </p:nvSpPr>
          <p:spPr>
            <a:xfrm rot="10871132">
              <a:off x="8044869" y="5477688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prstClr val="white"/>
                </a:solidFill>
              </a:endParaRPr>
            </a:p>
          </p:txBody>
        </p:sp>
        <p:sp>
          <p:nvSpPr>
            <p:cNvPr id="221" name="Heptagon 220"/>
            <p:cNvSpPr/>
            <p:nvPr/>
          </p:nvSpPr>
          <p:spPr>
            <a:xfrm rot="10871132">
              <a:off x="8129909" y="5363482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prstClr val="white"/>
                </a:solidFill>
              </a:endParaRPr>
            </a:p>
          </p:txBody>
        </p:sp>
        <p:cxnSp>
          <p:nvCxnSpPr>
            <p:cNvPr id="222" name="Straight Connector 221"/>
            <p:cNvCxnSpPr>
              <a:stCxn id="217" idx="2"/>
              <a:endCxn id="218" idx="3"/>
            </p:cNvCxnSpPr>
            <p:nvPr/>
          </p:nvCxnSpPr>
          <p:spPr>
            <a:xfrm flipH="1">
              <a:off x="7830700" y="5285129"/>
              <a:ext cx="77753" cy="184544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>
              <a:stCxn id="217" idx="1"/>
              <a:endCxn id="219" idx="3"/>
            </p:cNvCxnSpPr>
            <p:nvPr/>
          </p:nvCxnSpPr>
          <p:spPr>
            <a:xfrm>
              <a:off x="7922710" y="5305110"/>
              <a:ext cx="42698" cy="215673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>
              <a:stCxn id="217" idx="11"/>
              <a:endCxn id="220" idx="2"/>
            </p:cNvCxnSpPr>
            <p:nvPr/>
          </p:nvCxnSpPr>
          <p:spPr>
            <a:xfrm>
              <a:off x="7962379" y="5306086"/>
              <a:ext cx="104555" cy="171136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>
              <a:stCxn id="217" idx="10"/>
              <a:endCxn id="221" idx="1"/>
            </p:cNvCxnSpPr>
            <p:nvPr/>
          </p:nvCxnSpPr>
          <p:spPr>
            <a:xfrm>
              <a:off x="7977165" y="5286820"/>
              <a:ext cx="152980" cy="112561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Heptagon 229"/>
            <p:cNvSpPr/>
            <p:nvPr/>
          </p:nvSpPr>
          <p:spPr>
            <a:xfrm rot="11352310">
              <a:off x="4536382" y="5671953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31" name="Straight Connector 230"/>
            <p:cNvCxnSpPr>
              <a:stCxn id="232" idx="1"/>
              <a:endCxn id="230" idx="3"/>
            </p:cNvCxnSpPr>
            <p:nvPr/>
          </p:nvCxnSpPr>
          <p:spPr>
            <a:xfrm flipH="1">
              <a:off x="4597674" y="5573569"/>
              <a:ext cx="185998" cy="102738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Dodecagon 231"/>
            <p:cNvSpPr/>
            <p:nvPr/>
          </p:nvSpPr>
          <p:spPr>
            <a:xfrm rot="10800000">
              <a:off x="4783673" y="5507900"/>
              <a:ext cx="76650" cy="103582"/>
            </a:xfrm>
            <a:prstGeom prst="dodecagon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3" name="Heptagon 232"/>
            <p:cNvSpPr/>
            <p:nvPr/>
          </p:nvSpPr>
          <p:spPr>
            <a:xfrm rot="10800000">
              <a:off x="4636432" y="5778992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4" name="Heptagon 233"/>
            <p:cNvSpPr/>
            <p:nvPr/>
          </p:nvSpPr>
          <p:spPr>
            <a:xfrm rot="10800000">
              <a:off x="4765145" y="5871942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5" name="Heptagon 234"/>
            <p:cNvSpPr/>
            <p:nvPr/>
          </p:nvSpPr>
          <p:spPr>
            <a:xfrm rot="10800000">
              <a:off x="4916975" y="5795456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6" name="Heptagon 235"/>
            <p:cNvSpPr/>
            <p:nvPr/>
          </p:nvSpPr>
          <p:spPr>
            <a:xfrm rot="10800000">
              <a:off x="5050279" y="5704550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37" name="Straight Connector 236"/>
            <p:cNvCxnSpPr>
              <a:stCxn id="232" idx="0"/>
              <a:endCxn id="233" idx="3"/>
            </p:cNvCxnSpPr>
            <p:nvPr/>
          </p:nvCxnSpPr>
          <p:spPr>
            <a:xfrm flipH="1">
              <a:off x="4691813" y="5597603"/>
              <a:ext cx="102129" cy="181389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stCxn id="232" idx="11"/>
              <a:endCxn id="234" idx="3"/>
            </p:cNvCxnSpPr>
            <p:nvPr/>
          </p:nvCxnSpPr>
          <p:spPr>
            <a:xfrm>
              <a:off x="4811728" y="5611481"/>
              <a:ext cx="8798" cy="260461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>
              <a:stCxn id="232" idx="10"/>
              <a:endCxn id="235" idx="2"/>
            </p:cNvCxnSpPr>
            <p:nvPr/>
          </p:nvCxnSpPr>
          <p:spPr>
            <a:xfrm>
              <a:off x="4832267" y="5611481"/>
              <a:ext cx="105977" cy="183974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>
              <a:stCxn id="232" idx="8"/>
              <a:endCxn id="236" idx="1"/>
            </p:cNvCxnSpPr>
            <p:nvPr/>
          </p:nvCxnSpPr>
          <p:spPr>
            <a:xfrm>
              <a:off x="4860322" y="5573569"/>
              <a:ext cx="189957" cy="167949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TextBox 244"/>
            <p:cNvSpPr txBox="1"/>
            <p:nvPr/>
          </p:nvSpPr>
          <p:spPr>
            <a:xfrm>
              <a:off x="7236957" y="2691546"/>
              <a:ext cx="2035029" cy="116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7 Brokers and 32 Computing Nodes in total</a:t>
              </a:r>
            </a:p>
          </p:txBody>
        </p:sp>
        <p:sp>
          <p:nvSpPr>
            <p:cNvPr id="248" name="Sun 247"/>
            <p:cNvSpPr/>
            <p:nvPr/>
          </p:nvSpPr>
          <p:spPr>
            <a:xfrm>
              <a:off x="6003285" y="2809971"/>
              <a:ext cx="123855" cy="155372"/>
            </a:xfrm>
            <a:prstGeom prst="su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49" name="Straight Connector 248"/>
            <p:cNvCxnSpPr>
              <a:stCxn id="248" idx="2"/>
              <a:endCxn id="138" idx="3"/>
            </p:cNvCxnSpPr>
            <p:nvPr/>
          </p:nvCxnSpPr>
          <p:spPr>
            <a:xfrm>
              <a:off x="6065213" y="2965343"/>
              <a:ext cx="11539" cy="228908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Heptagon 249"/>
            <p:cNvSpPr/>
            <p:nvPr/>
          </p:nvSpPr>
          <p:spPr>
            <a:xfrm rot="11352310">
              <a:off x="7656394" y="5391113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1" name="Heptagon 250"/>
            <p:cNvSpPr/>
            <p:nvPr/>
          </p:nvSpPr>
          <p:spPr>
            <a:xfrm rot="11352310">
              <a:off x="6994106" y="5653400"/>
              <a:ext cx="76650" cy="103582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52" name="Group 251"/>
            <p:cNvGrpSpPr/>
            <p:nvPr/>
          </p:nvGrpSpPr>
          <p:grpSpPr>
            <a:xfrm>
              <a:off x="5299317" y="5665851"/>
              <a:ext cx="655796" cy="578696"/>
              <a:chOff x="2834004" y="5625604"/>
              <a:chExt cx="1303898" cy="851438"/>
            </a:xfrm>
          </p:grpSpPr>
          <p:sp>
            <p:nvSpPr>
              <p:cNvPr id="272" name="Heptagon 271"/>
              <p:cNvSpPr/>
              <p:nvPr/>
            </p:nvSpPr>
            <p:spPr>
              <a:xfrm rot="11352310">
                <a:off x="2834004" y="6083653"/>
                <a:ext cx="152400" cy="152400"/>
              </a:xfrm>
              <a:prstGeom prst="heptag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73" name="Straight Connector 272"/>
              <p:cNvCxnSpPr>
                <a:stCxn id="274" idx="3"/>
                <a:endCxn id="272" idx="3"/>
              </p:cNvCxnSpPr>
              <p:nvPr/>
            </p:nvCxnSpPr>
            <p:spPr>
              <a:xfrm flipH="1">
                <a:off x="2955869" y="5757585"/>
                <a:ext cx="482290" cy="332473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4" name="Dodecagon 273"/>
              <p:cNvSpPr/>
              <p:nvPr/>
            </p:nvSpPr>
            <p:spPr>
              <a:xfrm rot="5400000">
                <a:off x="3417740" y="5625604"/>
                <a:ext cx="152400" cy="152400"/>
              </a:xfrm>
              <a:prstGeom prst="dodecagon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5" name="Heptagon 274"/>
              <p:cNvSpPr/>
              <p:nvPr/>
            </p:nvSpPr>
            <p:spPr>
              <a:xfrm rot="10800000">
                <a:off x="2997612" y="6223425"/>
                <a:ext cx="152400" cy="152400"/>
              </a:xfrm>
              <a:prstGeom prst="heptag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6" name="Heptagon 275"/>
              <p:cNvSpPr/>
              <p:nvPr/>
            </p:nvSpPr>
            <p:spPr>
              <a:xfrm rot="10800000">
                <a:off x="3257073" y="6324642"/>
                <a:ext cx="152400" cy="152400"/>
              </a:xfrm>
              <a:prstGeom prst="heptag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7" name="Heptagon 276"/>
              <p:cNvSpPr/>
              <p:nvPr/>
            </p:nvSpPr>
            <p:spPr>
              <a:xfrm rot="10800000">
                <a:off x="3549721" y="6322834"/>
                <a:ext cx="152400" cy="152400"/>
              </a:xfrm>
              <a:prstGeom prst="heptag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8" name="Heptagon 277"/>
              <p:cNvSpPr/>
              <p:nvPr/>
            </p:nvSpPr>
            <p:spPr>
              <a:xfrm rot="10800000">
                <a:off x="3985502" y="6072444"/>
                <a:ext cx="152400" cy="152400"/>
              </a:xfrm>
              <a:prstGeom prst="heptag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79" name="Straight Connector 278"/>
              <p:cNvCxnSpPr>
                <a:stCxn id="274" idx="3"/>
                <a:endCxn id="275" idx="3"/>
              </p:cNvCxnSpPr>
              <p:nvPr/>
            </p:nvCxnSpPr>
            <p:spPr>
              <a:xfrm flipH="1">
                <a:off x="3107724" y="5757585"/>
                <a:ext cx="330435" cy="465839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>
                <a:stCxn id="274" idx="2"/>
                <a:endCxn id="276" idx="3"/>
              </p:cNvCxnSpPr>
              <p:nvPr/>
            </p:nvCxnSpPr>
            <p:spPr>
              <a:xfrm flipH="1">
                <a:off x="3367185" y="5778004"/>
                <a:ext cx="106336" cy="546637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>
                <a:stCxn id="274" idx="1"/>
                <a:endCxn id="277" idx="2"/>
              </p:cNvCxnSpPr>
              <p:nvPr/>
            </p:nvCxnSpPr>
            <p:spPr>
              <a:xfrm>
                <a:off x="3514359" y="5778004"/>
                <a:ext cx="77650" cy="544829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>
                <a:stCxn id="274" idx="0"/>
                <a:endCxn id="278" idx="2"/>
              </p:cNvCxnSpPr>
              <p:nvPr/>
            </p:nvCxnSpPr>
            <p:spPr>
              <a:xfrm>
                <a:off x="3549721" y="5757585"/>
                <a:ext cx="478069" cy="314858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3" name="Heptagon 282"/>
              <p:cNvSpPr/>
              <p:nvPr/>
            </p:nvSpPr>
            <p:spPr>
              <a:xfrm rot="11352310">
                <a:off x="3789520" y="6209835"/>
                <a:ext cx="152400" cy="152400"/>
              </a:xfrm>
              <a:prstGeom prst="heptag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84" name="Straight Connector 283"/>
              <p:cNvCxnSpPr>
                <a:stCxn id="274" idx="0"/>
                <a:endCxn id="283" idx="1"/>
              </p:cNvCxnSpPr>
              <p:nvPr/>
            </p:nvCxnSpPr>
            <p:spPr>
              <a:xfrm>
                <a:off x="3549721" y="5757585"/>
                <a:ext cx="244269" cy="494732"/>
              </a:xfrm>
              <a:prstGeom prst="line">
                <a:avLst/>
              </a:prstGeom>
              <a:ln w="2540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3" name="Straight Connector 252"/>
            <p:cNvCxnSpPr>
              <a:stCxn id="217" idx="3"/>
              <a:endCxn id="250" idx="3"/>
            </p:cNvCxnSpPr>
            <p:nvPr/>
          </p:nvCxnSpPr>
          <p:spPr>
            <a:xfrm flipH="1">
              <a:off x="7717686" y="5258194"/>
              <a:ext cx="185815" cy="137273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>
              <a:stCxn id="177" idx="5"/>
              <a:endCxn id="251" idx="3"/>
            </p:cNvCxnSpPr>
            <p:nvPr/>
          </p:nvCxnSpPr>
          <p:spPr>
            <a:xfrm flipH="1">
              <a:off x="7055398" y="5529858"/>
              <a:ext cx="206896" cy="127896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7" name="Group 256"/>
            <p:cNvGrpSpPr/>
            <p:nvPr/>
          </p:nvGrpSpPr>
          <p:grpSpPr>
            <a:xfrm>
              <a:off x="6232687" y="5718542"/>
              <a:ext cx="754407" cy="566062"/>
              <a:chOff x="4397595" y="5666646"/>
              <a:chExt cx="1499965" cy="832850"/>
            </a:xfrm>
          </p:grpSpPr>
          <p:sp>
            <p:nvSpPr>
              <p:cNvPr id="258" name="Heptagon 257"/>
              <p:cNvSpPr/>
              <p:nvPr/>
            </p:nvSpPr>
            <p:spPr>
              <a:xfrm rot="11352310">
                <a:off x="4397595" y="6143156"/>
                <a:ext cx="152400" cy="152400"/>
              </a:xfrm>
              <a:prstGeom prst="heptag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59" name="Group 258"/>
              <p:cNvGrpSpPr/>
              <p:nvPr/>
            </p:nvGrpSpPr>
            <p:grpSpPr>
              <a:xfrm>
                <a:off x="4519460" y="5666646"/>
                <a:ext cx="1378100" cy="832850"/>
                <a:chOff x="378687" y="5095968"/>
                <a:chExt cx="1378100" cy="832850"/>
              </a:xfrm>
            </p:grpSpPr>
            <p:sp>
              <p:nvSpPr>
                <p:cNvPr id="260" name="Heptagon 259"/>
                <p:cNvSpPr/>
                <p:nvPr/>
              </p:nvSpPr>
              <p:spPr>
                <a:xfrm rot="11352310">
                  <a:off x="508715" y="5683206"/>
                  <a:ext cx="152400" cy="152400"/>
                </a:xfrm>
                <a:prstGeom prst="heptagon">
                  <a:avLst/>
                </a:prstGeom>
                <a:solidFill>
                  <a:schemeClr val="accent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61" name="Straight Connector 260"/>
                <p:cNvCxnSpPr>
                  <a:stCxn id="262" idx="9"/>
                  <a:endCxn id="260" idx="2"/>
                </p:cNvCxnSpPr>
                <p:nvPr/>
              </p:nvCxnSpPr>
              <p:spPr>
                <a:xfrm flipH="1">
                  <a:off x="563630" y="5227949"/>
                  <a:ext cx="366655" cy="450812"/>
                </a:xfrm>
                <a:prstGeom prst="line">
                  <a:avLst/>
                </a:prstGeom>
                <a:ln w="25400">
                  <a:solidFill>
                    <a:schemeClr val="accent4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2" name="Dodecagon 261"/>
                <p:cNvSpPr/>
                <p:nvPr/>
              </p:nvSpPr>
              <p:spPr>
                <a:xfrm rot="16200000">
                  <a:off x="909866" y="5095968"/>
                  <a:ext cx="152400" cy="152400"/>
                </a:xfrm>
                <a:prstGeom prst="dodecagon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3" name="Heptagon 262"/>
                <p:cNvSpPr/>
                <p:nvPr/>
              </p:nvSpPr>
              <p:spPr>
                <a:xfrm rot="10800000">
                  <a:off x="793501" y="5762430"/>
                  <a:ext cx="152400" cy="152400"/>
                </a:xfrm>
                <a:prstGeom prst="heptagon">
                  <a:avLst/>
                </a:prstGeom>
                <a:solidFill>
                  <a:schemeClr val="accent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4" name="Heptagon 263"/>
                <p:cNvSpPr/>
                <p:nvPr/>
              </p:nvSpPr>
              <p:spPr>
                <a:xfrm rot="10800000">
                  <a:off x="1062267" y="5776418"/>
                  <a:ext cx="152400" cy="152400"/>
                </a:xfrm>
                <a:prstGeom prst="heptagon">
                  <a:avLst/>
                </a:prstGeom>
                <a:solidFill>
                  <a:schemeClr val="accent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5" name="Heptagon 264"/>
                <p:cNvSpPr/>
                <p:nvPr/>
              </p:nvSpPr>
              <p:spPr>
                <a:xfrm rot="10800000">
                  <a:off x="1330307" y="5702914"/>
                  <a:ext cx="152400" cy="152400"/>
                </a:xfrm>
                <a:prstGeom prst="heptagon">
                  <a:avLst/>
                </a:prstGeom>
                <a:solidFill>
                  <a:schemeClr val="accent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6" name="Heptagon 265"/>
                <p:cNvSpPr/>
                <p:nvPr/>
              </p:nvSpPr>
              <p:spPr>
                <a:xfrm rot="10800000">
                  <a:off x="1604387" y="5583686"/>
                  <a:ext cx="152400" cy="152400"/>
                </a:xfrm>
                <a:prstGeom prst="heptagon">
                  <a:avLst/>
                </a:prstGeom>
                <a:solidFill>
                  <a:schemeClr val="accent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67" name="Straight Connector 266"/>
                <p:cNvCxnSpPr>
                  <a:stCxn id="262" idx="8"/>
                  <a:endCxn id="263" idx="3"/>
                </p:cNvCxnSpPr>
                <p:nvPr/>
              </p:nvCxnSpPr>
              <p:spPr>
                <a:xfrm flipH="1">
                  <a:off x="903613" y="5248368"/>
                  <a:ext cx="62034" cy="514061"/>
                </a:xfrm>
                <a:prstGeom prst="line">
                  <a:avLst/>
                </a:prstGeom>
                <a:ln w="25400">
                  <a:solidFill>
                    <a:schemeClr val="accent4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>
                  <a:stCxn id="262" idx="7"/>
                  <a:endCxn id="264" idx="2"/>
                </p:cNvCxnSpPr>
                <p:nvPr/>
              </p:nvCxnSpPr>
              <p:spPr>
                <a:xfrm>
                  <a:off x="1006485" y="5248368"/>
                  <a:ext cx="98070" cy="528049"/>
                </a:xfrm>
                <a:prstGeom prst="line">
                  <a:avLst/>
                </a:prstGeom>
                <a:ln w="25400">
                  <a:solidFill>
                    <a:schemeClr val="accent4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Connector 268"/>
                <p:cNvCxnSpPr>
                  <a:stCxn id="262" idx="6"/>
                  <a:endCxn id="265" idx="2"/>
                </p:cNvCxnSpPr>
                <p:nvPr/>
              </p:nvCxnSpPr>
              <p:spPr>
                <a:xfrm>
                  <a:off x="1041847" y="5227949"/>
                  <a:ext cx="330748" cy="474964"/>
                </a:xfrm>
                <a:prstGeom prst="line">
                  <a:avLst/>
                </a:prstGeom>
                <a:ln w="25400">
                  <a:solidFill>
                    <a:schemeClr val="accent4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>
                  <a:stCxn id="262" idx="5"/>
                </p:cNvCxnSpPr>
                <p:nvPr/>
              </p:nvCxnSpPr>
              <p:spPr>
                <a:xfrm>
                  <a:off x="1062266" y="5192587"/>
                  <a:ext cx="510802" cy="476773"/>
                </a:xfrm>
                <a:prstGeom prst="line">
                  <a:avLst/>
                </a:prstGeom>
                <a:ln w="25400">
                  <a:solidFill>
                    <a:schemeClr val="accent4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Straight Connector 270"/>
                <p:cNvCxnSpPr>
                  <a:stCxn id="262" idx="10"/>
                  <a:endCxn id="258" idx="3"/>
                </p:cNvCxnSpPr>
                <p:nvPr/>
              </p:nvCxnSpPr>
              <p:spPr>
                <a:xfrm flipH="1">
                  <a:off x="378687" y="5192587"/>
                  <a:ext cx="531179" cy="386296"/>
                </a:xfrm>
                <a:prstGeom prst="line">
                  <a:avLst/>
                </a:prstGeom>
                <a:ln w="25400">
                  <a:solidFill>
                    <a:schemeClr val="accent4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" name="TextBox 14"/>
          <p:cNvSpPr txBox="1"/>
          <p:nvPr/>
        </p:nvSpPr>
        <p:spPr>
          <a:xfrm>
            <a:off x="2473200" y="4467523"/>
            <a:ext cx="2383613" cy="369235"/>
          </a:xfrm>
          <a:prstGeom prst="rect">
            <a:avLst/>
          </a:prstGeom>
          <a:noFill/>
        </p:spPr>
        <p:txBody>
          <a:bodyPr wrap="square" lIns="91340" tIns="45672" rIns="91340" bIns="45672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b="1" dirty="0" smtClean="0">
                <a:ln/>
                <a:solidFill>
                  <a:srgbClr val="00B050"/>
                </a:solidFill>
              </a:rPr>
              <a:t>A. Full </a:t>
            </a:r>
            <a:r>
              <a:rPr lang="en-US" b="1" dirty="0">
                <a:ln/>
                <a:solidFill>
                  <a:srgbClr val="00B050"/>
                </a:solidFill>
              </a:rPr>
              <a:t>Mesh Network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5777718" y="1301697"/>
            <a:ext cx="2587609" cy="369235"/>
          </a:xfrm>
          <a:prstGeom prst="rect">
            <a:avLst/>
          </a:prstGeom>
          <a:noFill/>
        </p:spPr>
        <p:txBody>
          <a:bodyPr wrap="square" lIns="91340" tIns="45672" rIns="91340" bIns="45672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b="1" dirty="0" smtClean="0">
                <a:ln/>
                <a:solidFill>
                  <a:srgbClr val="00B050"/>
                </a:solidFill>
              </a:rPr>
              <a:t>B. Hierarchical </a:t>
            </a:r>
            <a:r>
              <a:rPr lang="en-US" b="1" dirty="0">
                <a:ln/>
                <a:solidFill>
                  <a:srgbClr val="00B050"/>
                </a:solidFill>
              </a:rPr>
              <a:t>Sending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724" y="4222364"/>
            <a:ext cx="2319891" cy="217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" name="TextBox 209"/>
          <p:cNvSpPr txBox="1"/>
          <p:nvPr/>
        </p:nvSpPr>
        <p:spPr>
          <a:xfrm>
            <a:off x="5638799" y="6386463"/>
            <a:ext cx="1412585" cy="369235"/>
          </a:xfrm>
          <a:prstGeom prst="rect">
            <a:avLst/>
          </a:prstGeom>
          <a:noFill/>
        </p:spPr>
        <p:txBody>
          <a:bodyPr wrap="square" lIns="91340" tIns="45672" rIns="91340" bIns="45672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b="1" dirty="0" smtClean="0">
                <a:ln/>
                <a:solidFill>
                  <a:srgbClr val="00B050"/>
                </a:solidFill>
              </a:rPr>
              <a:t>C. Streaming</a:t>
            </a:r>
            <a:endParaRPr lang="en-US" b="1" dirty="0">
              <a:ln/>
              <a:solidFill>
                <a:srgbClr val="00B050"/>
              </a:solidFill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7175252" y="4477155"/>
            <a:ext cx="1875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</a:t>
            </a:r>
            <a:r>
              <a:rPr lang="en-US" sz="1200" dirty="0" smtClean="0"/>
              <a:t> </a:t>
            </a:r>
            <a:r>
              <a:rPr lang="en-US" sz="1200" dirty="0"/>
              <a:t>Brokers </a:t>
            </a:r>
            <a:r>
              <a:rPr lang="en-US" sz="1200" dirty="0" smtClean="0"/>
              <a:t>and 4 </a:t>
            </a:r>
            <a:r>
              <a:rPr lang="en-US" sz="1200" dirty="0"/>
              <a:t>Computing </a:t>
            </a:r>
            <a:r>
              <a:rPr lang="en-US" sz="1200" dirty="0" smtClean="0"/>
              <a:t>Nodes in total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5037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3"/>
    </mc:Choice>
    <mc:Fallback xmlns="">
      <p:transition spd="slow" advTm="5713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b="1" dirty="0" smtClean="0">
                <a:ln w="10541" cmpd="sng">
                  <a:solidFill>
                    <a:srgbClr val="00B050"/>
                  </a:solidFill>
                  <a:prstDash val="solid"/>
                </a:ln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3000">
                      <a:srgbClr val="009900"/>
                    </a:gs>
                    <a:gs pos="50000">
                      <a:schemeClr val="accent3">
                        <a:lumMod val="50000"/>
                      </a:schemeClr>
                    </a:gs>
                    <a:gs pos="83000">
                      <a:srgbClr val="009900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Performance Improvement</a:t>
            </a:r>
            <a:endParaRPr lang="en-US" b="1" dirty="0">
              <a:ln w="10541" cmpd="sng">
                <a:solidFill>
                  <a:srgbClr val="00B050"/>
                </a:solidFill>
                <a:prstDash val="solid"/>
              </a:ln>
              <a:gradFill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13000">
                    <a:srgbClr val="009900"/>
                  </a:gs>
                  <a:gs pos="50000">
                    <a:schemeClr val="accent3">
                      <a:lumMod val="50000"/>
                    </a:schemeClr>
                  </a:gs>
                  <a:gs pos="83000">
                    <a:srgbClr val="009900"/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2057400"/>
            <a:ext cx="8229600" cy="803300"/>
          </a:xfrm>
          <a:prstGeom prst="rect">
            <a:avLst/>
          </a:prstGeom>
        </p:spPr>
        <p:txBody>
          <a:bodyPr vert="horz" lIns="91340" tIns="45672" rIns="91340" bIns="45672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rgbClr val="A6132B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en-US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0915773"/>
              </p:ext>
            </p:extLst>
          </p:nvPr>
        </p:nvGraphicFramePr>
        <p:xfrm>
          <a:off x="505047" y="1447800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839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9"/>
    </mc:Choice>
    <mc:Fallback xmlns="">
      <p:transition spd="slow" advTm="5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>
                <a:ln w="10541" cmpd="sng">
                  <a:solidFill>
                    <a:srgbClr val="00B050"/>
                  </a:solidFill>
                  <a:prstDash val="solid"/>
                </a:ln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3000">
                      <a:srgbClr val="009900"/>
                    </a:gs>
                    <a:gs pos="50000">
                      <a:schemeClr val="accent3">
                        <a:lumMod val="50000"/>
                      </a:schemeClr>
                    </a:gs>
                    <a:gs pos="83000">
                      <a:srgbClr val="009900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Broadcasting on 40 Nodes</a:t>
            </a:r>
            <a:r>
              <a:rPr lang="en-US" sz="49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en-US" sz="49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n-US" sz="2200" dirty="0" smtClean="0"/>
              <a:t>(In Method C, centroids are split to 160 blocks, sent through 40 brokers in 4 rounds)</a:t>
            </a:r>
            <a:endParaRPr lang="en-US" sz="2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336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5</a:t>
            </a:fld>
            <a:endParaRPr lang="en-US">
              <a:solidFill>
                <a:srgbClr val="D6ECFF"/>
              </a:solidFill>
            </a:endParaRPr>
          </a:p>
        </p:txBody>
      </p:sp>
      <p:pic>
        <p:nvPicPr>
          <p:cNvPr id="3" name="Picture 2" descr="science2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4427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67601" y="6488668"/>
            <a:ext cx="1266491" cy="338457"/>
          </a:xfrm>
          <a:prstGeom prst="rect">
            <a:avLst/>
          </a:prstGeom>
          <a:noFill/>
        </p:spPr>
        <p:txBody>
          <a:bodyPr wrap="none" lIns="91340" tIns="45672" rIns="91340" bIns="45672" rtlCol="0">
            <a:spAutoFit/>
          </a:bodyPr>
          <a:lstStyle/>
          <a:p>
            <a:r>
              <a:rPr lang="en-US" sz="1600" b="1" i="1" dirty="0">
                <a:solidFill>
                  <a:prstClr val="white"/>
                </a:solidFill>
              </a:rPr>
              <a:t>MICROSOFT</a:t>
            </a:r>
          </a:p>
        </p:txBody>
      </p:sp>
    </p:spTree>
    <p:extLst>
      <p:ext uri="{BB962C8B-B14F-4D97-AF65-F5344CB8AC3E}">
        <p14:creationId xmlns:p14="http://schemas.microsoft.com/office/powerpoint/2010/main" val="133353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ounded Rectangle 161"/>
          <p:cNvSpPr/>
          <p:nvPr/>
        </p:nvSpPr>
        <p:spPr>
          <a:xfrm>
            <a:off x="6781800" y="914402"/>
            <a:ext cx="2056738" cy="57075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161" name="Rounded Rectangle 160"/>
          <p:cNvSpPr/>
          <p:nvPr/>
        </p:nvSpPr>
        <p:spPr>
          <a:xfrm>
            <a:off x="3007487" y="914401"/>
            <a:ext cx="2021713" cy="57075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066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Twister New Architecture</a:t>
            </a:r>
            <a:endParaRPr lang="en-US" sz="4000" dirty="0"/>
          </a:p>
        </p:txBody>
      </p:sp>
      <p:sp>
        <p:nvSpPr>
          <p:cNvPr id="174" name="Rectangle 173"/>
          <p:cNvSpPr/>
          <p:nvPr/>
        </p:nvSpPr>
        <p:spPr>
          <a:xfrm>
            <a:off x="3143329" y="2411560"/>
            <a:ext cx="1807436" cy="37606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6889742" y="2411560"/>
            <a:ext cx="1840854" cy="37606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266240" y="1092968"/>
            <a:ext cx="1177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Worker Node</a:t>
            </a:r>
            <a:endParaRPr lang="en-US" sz="1400" b="1" dirty="0"/>
          </a:p>
        </p:txBody>
      </p:sp>
      <p:sp>
        <p:nvSpPr>
          <p:cNvPr id="168" name="TextBox 167"/>
          <p:cNvSpPr txBox="1"/>
          <p:nvPr/>
        </p:nvSpPr>
        <p:spPr>
          <a:xfrm>
            <a:off x="7127025" y="6286677"/>
            <a:ext cx="1399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Twister Daemon</a:t>
            </a:r>
            <a:endParaRPr lang="en-US" sz="1400" b="1" dirty="0"/>
          </a:p>
        </p:txBody>
      </p:sp>
      <p:sp>
        <p:nvSpPr>
          <p:cNvPr id="223" name="Rounded Rectangle 222"/>
          <p:cNvSpPr/>
          <p:nvPr/>
        </p:nvSpPr>
        <p:spPr>
          <a:xfrm>
            <a:off x="280212" y="914400"/>
            <a:ext cx="2148792" cy="5707589"/>
          </a:xfrm>
          <a:prstGeom prst="roundRect">
            <a:avLst>
              <a:gd name="adj" fmla="val 1078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224" name="Rectangle 223"/>
          <p:cNvSpPr/>
          <p:nvPr/>
        </p:nvSpPr>
        <p:spPr>
          <a:xfrm>
            <a:off x="331092" y="2362200"/>
            <a:ext cx="2057400" cy="39125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9" name="TextBox 228"/>
          <p:cNvSpPr txBox="1"/>
          <p:nvPr/>
        </p:nvSpPr>
        <p:spPr>
          <a:xfrm>
            <a:off x="581339" y="6286677"/>
            <a:ext cx="1546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Twister Driver</a:t>
            </a:r>
            <a:endParaRPr lang="en-US" sz="1400" b="1" dirty="0"/>
          </a:p>
        </p:txBody>
      </p:sp>
      <p:sp>
        <p:nvSpPr>
          <p:cNvPr id="171" name="TextBox 170"/>
          <p:cNvSpPr txBox="1"/>
          <p:nvPr/>
        </p:nvSpPr>
        <p:spPr>
          <a:xfrm>
            <a:off x="3412445" y="1097676"/>
            <a:ext cx="1177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Worker Node</a:t>
            </a:r>
            <a:endParaRPr lang="en-US" sz="1400" b="1" dirty="0"/>
          </a:p>
        </p:txBody>
      </p:sp>
      <p:sp>
        <p:nvSpPr>
          <p:cNvPr id="175" name="TextBox 174"/>
          <p:cNvSpPr txBox="1"/>
          <p:nvPr/>
        </p:nvSpPr>
        <p:spPr>
          <a:xfrm>
            <a:off x="3347080" y="6274779"/>
            <a:ext cx="1399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Twister Daemon</a:t>
            </a:r>
            <a:endParaRPr lang="en-US" sz="1400" b="1" dirty="0"/>
          </a:p>
        </p:txBody>
      </p:sp>
      <p:cxnSp>
        <p:nvCxnSpPr>
          <p:cNvPr id="195" name="Straight Connector 194"/>
          <p:cNvCxnSpPr/>
          <p:nvPr/>
        </p:nvCxnSpPr>
        <p:spPr>
          <a:xfrm flipV="1">
            <a:off x="5572004" y="6281258"/>
            <a:ext cx="712859" cy="5419"/>
          </a:xfrm>
          <a:prstGeom prst="line">
            <a:avLst/>
          </a:prstGeom>
          <a:ln w="1016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ounded Rectangle 175"/>
          <p:cNvSpPr/>
          <p:nvPr/>
        </p:nvSpPr>
        <p:spPr>
          <a:xfrm>
            <a:off x="3276600" y="2501132"/>
            <a:ext cx="5333999" cy="3403403"/>
          </a:xfrm>
          <a:prstGeom prst="roundRect">
            <a:avLst>
              <a:gd name="adj" fmla="val 50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dk1"/>
              </a:solidFill>
            </a:endParaRPr>
          </a:p>
        </p:txBody>
      </p:sp>
      <p:sp>
        <p:nvSpPr>
          <p:cNvPr id="37" name="Curved Right Arrow 36"/>
          <p:cNvSpPr/>
          <p:nvPr/>
        </p:nvSpPr>
        <p:spPr>
          <a:xfrm flipV="1">
            <a:off x="61075" y="3164746"/>
            <a:ext cx="533400" cy="2245454"/>
          </a:xfrm>
          <a:prstGeom prst="curv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0" name="Curved Left Arrow 39"/>
          <p:cNvSpPr/>
          <p:nvPr/>
        </p:nvSpPr>
        <p:spPr>
          <a:xfrm>
            <a:off x="2109984" y="3150875"/>
            <a:ext cx="557016" cy="2286008"/>
          </a:xfrm>
          <a:prstGeom prst="curved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184" name="Straight Connector 183"/>
          <p:cNvCxnSpPr>
            <a:stCxn id="68" idx="4"/>
            <a:endCxn id="72" idx="0"/>
          </p:cNvCxnSpPr>
          <p:nvPr/>
        </p:nvCxnSpPr>
        <p:spPr>
          <a:xfrm>
            <a:off x="3979688" y="4115823"/>
            <a:ext cx="598763" cy="379104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>
            <a:stCxn id="72" idx="4"/>
            <a:endCxn id="71" idx="0"/>
          </p:cNvCxnSpPr>
          <p:nvPr/>
        </p:nvCxnSpPr>
        <p:spPr>
          <a:xfrm>
            <a:off x="4578451" y="4725345"/>
            <a:ext cx="2471966" cy="37918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>
            <a:stCxn id="73" idx="4"/>
            <a:endCxn id="66" idx="0"/>
          </p:cNvCxnSpPr>
          <p:nvPr/>
        </p:nvCxnSpPr>
        <p:spPr>
          <a:xfrm flipH="1">
            <a:off x="4802879" y="4734477"/>
            <a:ext cx="2605072" cy="364575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>
            <a:stCxn id="67" idx="4"/>
            <a:endCxn id="72" idx="0"/>
          </p:cNvCxnSpPr>
          <p:nvPr/>
        </p:nvCxnSpPr>
        <p:spPr>
          <a:xfrm>
            <a:off x="4486518" y="4147332"/>
            <a:ext cx="91933" cy="347595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>
            <a:stCxn id="72" idx="4"/>
            <a:endCxn id="66" idx="0"/>
          </p:cNvCxnSpPr>
          <p:nvPr/>
        </p:nvCxnSpPr>
        <p:spPr>
          <a:xfrm>
            <a:off x="4578451" y="4725345"/>
            <a:ext cx="224428" cy="373707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>
            <a:stCxn id="70" idx="4"/>
            <a:endCxn id="73" idx="0"/>
          </p:cNvCxnSpPr>
          <p:nvPr/>
        </p:nvCxnSpPr>
        <p:spPr>
          <a:xfrm>
            <a:off x="6736657" y="4158952"/>
            <a:ext cx="671294" cy="335975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>
            <a:stCxn id="69" idx="4"/>
            <a:endCxn id="73" idx="0"/>
          </p:cNvCxnSpPr>
          <p:nvPr/>
        </p:nvCxnSpPr>
        <p:spPr>
          <a:xfrm>
            <a:off x="7285055" y="4156058"/>
            <a:ext cx="122896" cy="338869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>
            <a:stCxn id="73" idx="4"/>
            <a:endCxn id="71" idx="0"/>
          </p:cNvCxnSpPr>
          <p:nvPr/>
        </p:nvCxnSpPr>
        <p:spPr>
          <a:xfrm flipH="1">
            <a:off x="7050417" y="4734477"/>
            <a:ext cx="357534" cy="37005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/>
          <p:cNvSpPr txBox="1"/>
          <p:nvPr/>
        </p:nvSpPr>
        <p:spPr>
          <a:xfrm>
            <a:off x="3306517" y="3891999"/>
            <a:ext cx="560928" cy="304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map</a:t>
            </a:r>
            <a:endParaRPr lang="en-US" sz="1400" b="1" dirty="0"/>
          </a:p>
        </p:txBody>
      </p:sp>
      <p:sp>
        <p:nvSpPr>
          <p:cNvPr id="194" name="TextBox 193"/>
          <p:cNvSpPr txBox="1"/>
          <p:nvPr/>
        </p:nvSpPr>
        <p:spPr>
          <a:xfrm>
            <a:off x="3867445" y="4826356"/>
            <a:ext cx="729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reduce</a:t>
            </a:r>
            <a:endParaRPr lang="en-US" sz="1400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3653565" y="4417568"/>
            <a:ext cx="729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</a:t>
            </a:r>
            <a:r>
              <a:rPr lang="en-US" sz="1400" b="1" dirty="0" smtClean="0"/>
              <a:t>erge</a:t>
            </a:r>
            <a:endParaRPr lang="en-US" sz="1400" b="1" dirty="0"/>
          </a:p>
        </p:txBody>
      </p:sp>
      <p:sp>
        <p:nvSpPr>
          <p:cNvPr id="66" name="Oval 10"/>
          <p:cNvSpPr>
            <a:spLocks noChangeArrowheads="1"/>
          </p:cNvSpPr>
          <p:nvPr/>
        </p:nvSpPr>
        <p:spPr bwMode="auto">
          <a:xfrm>
            <a:off x="4678655" y="5099052"/>
            <a:ext cx="248447" cy="23955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 dirty="0"/>
          </a:p>
        </p:txBody>
      </p:sp>
      <p:sp>
        <p:nvSpPr>
          <p:cNvPr id="67" name="Oval 12"/>
          <p:cNvSpPr>
            <a:spLocks noChangeArrowheads="1"/>
          </p:cNvSpPr>
          <p:nvPr/>
        </p:nvSpPr>
        <p:spPr bwMode="auto">
          <a:xfrm>
            <a:off x="4372319" y="3924161"/>
            <a:ext cx="228398" cy="223171"/>
          </a:xfrm>
          <a:prstGeom prst="ellipse">
            <a:avLst/>
          </a:prstGeom>
          <a:solidFill>
            <a:srgbClr val="92D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 dirty="0"/>
          </a:p>
        </p:txBody>
      </p:sp>
      <p:sp>
        <p:nvSpPr>
          <p:cNvPr id="68" name="Oval 14"/>
          <p:cNvSpPr>
            <a:spLocks noChangeArrowheads="1"/>
          </p:cNvSpPr>
          <p:nvPr/>
        </p:nvSpPr>
        <p:spPr bwMode="auto">
          <a:xfrm>
            <a:off x="3867445" y="3892652"/>
            <a:ext cx="224486" cy="223171"/>
          </a:xfrm>
          <a:prstGeom prst="ellipse">
            <a:avLst/>
          </a:prstGeom>
          <a:solidFill>
            <a:srgbClr val="92D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 dirty="0"/>
          </a:p>
        </p:txBody>
      </p:sp>
      <p:sp>
        <p:nvSpPr>
          <p:cNvPr id="69" name="Oval 18"/>
          <p:cNvSpPr>
            <a:spLocks noChangeArrowheads="1"/>
          </p:cNvSpPr>
          <p:nvPr/>
        </p:nvSpPr>
        <p:spPr bwMode="auto">
          <a:xfrm>
            <a:off x="7174858" y="3927100"/>
            <a:ext cx="220394" cy="228958"/>
          </a:xfrm>
          <a:prstGeom prst="ellipse">
            <a:avLst/>
          </a:prstGeom>
          <a:solidFill>
            <a:srgbClr val="92D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 dirty="0"/>
          </a:p>
        </p:txBody>
      </p:sp>
      <p:sp>
        <p:nvSpPr>
          <p:cNvPr id="70" name="Oval 19"/>
          <p:cNvSpPr>
            <a:spLocks noChangeArrowheads="1"/>
          </p:cNvSpPr>
          <p:nvPr/>
        </p:nvSpPr>
        <p:spPr bwMode="auto">
          <a:xfrm>
            <a:off x="6626460" y="3929994"/>
            <a:ext cx="220394" cy="228958"/>
          </a:xfrm>
          <a:prstGeom prst="ellipse">
            <a:avLst/>
          </a:prstGeom>
          <a:solidFill>
            <a:srgbClr val="92D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 dirty="0"/>
          </a:p>
        </p:txBody>
      </p:sp>
      <p:sp>
        <p:nvSpPr>
          <p:cNvPr id="71" name="Oval 13"/>
          <p:cNvSpPr>
            <a:spLocks noChangeArrowheads="1"/>
          </p:cNvSpPr>
          <p:nvPr/>
        </p:nvSpPr>
        <p:spPr bwMode="auto">
          <a:xfrm>
            <a:off x="6932696" y="5104527"/>
            <a:ext cx="235441" cy="23955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 dirty="0"/>
          </a:p>
        </p:txBody>
      </p:sp>
      <p:sp>
        <p:nvSpPr>
          <p:cNvPr id="72" name="Oval 10"/>
          <p:cNvSpPr>
            <a:spLocks noChangeArrowheads="1"/>
          </p:cNvSpPr>
          <p:nvPr/>
        </p:nvSpPr>
        <p:spPr bwMode="auto">
          <a:xfrm>
            <a:off x="4468254" y="4494927"/>
            <a:ext cx="220394" cy="230418"/>
          </a:xfrm>
          <a:prstGeom prst="ellipse">
            <a:avLst/>
          </a:prstGeom>
          <a:solidFill>
            <a:srgbClr val="00B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 dirty="0"/>
          </a:p>
        </p:txBody>
      </p:sp>
      <p:sp>
        <p:nvSpPr>
          <p:cNvPr id="73" name="Oval 10"/>
          <p:cNvSpPr>
            <a:spLocks noChangeArrowheads="1"/>
          </p:cNvSpPr>
          <p:nvPr/>
        </p:nvSpPr>
        <p:spPr bwMode="auto">
          <a:xfrm>
            <a:off x="7288804" y="4494927"/>
            <a:ext cx="238293" cy="239550"/>
          </a:xfrm>
          <a:prstGeom prst="ellipse">
            <a:avLst/>
          </a:prstGeom>
          <a:solidFill>
            <a:srgbClr val="00B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 dirty="0"/>
          </a:p>
        </p:txBody>
      </p:sp>
      <p:grpSp>
        <p:nvGrpSpPr>
          <p:cNvPr id="309" name="Group 308"/>
          <p:cNvGrpSpPr/>
          <p:nvPr/>
        </p:nvGrpSpPr>
        <p:grpSpPr>
          <a:xfrm>
            <a:off x="862015" y="1458196"/>
            <a:ext cx="925669" cy="799474"/>
            <a:chOff x="761990" y="1872072"/>
            <a:chExt cx="925669" cy="799474"/>
          </a:xfrm>
        </p:grpSpPr>
        <p:sp>
          <p:nvSpPr>
            <p:cNvPr id="251" name="Hexagon 250"/>
            <p:cNvSpPr/>
            <p:nvPr/>
          </p:nvSpPr>
          <p:spPr>
            <a:xfrm rot="5400000">
              <a:off x="825977" y="1922834"/>
              <a:ext cx="799474" cy="697949"/>
            </a:xfrm>
            <a:prstGeom prst="hexagon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761990" y="2117919"/>
              <a:ext cx="9256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Broker</a:t>
              </a:r>
              <a:endParaRPr lang="en-US" sz="1400" b="1" dirty="0"/>
            </a:p>
          </p:txBody>
        </p:sp>
      </p:grpSp>
      <p:sp>
        <p:nvSpPr>
          <p:cNvPr id="260" name="Down Arrow 259"/>
          <p:cNvSpPr/>
          <p:nvPr/>
        </p:nvSpPr>
        <p:spPr>
          <a:xfrm rot="16200000">
            <a:off x="1182093" y="4056186"/>
            <a:ext cx="390594" cy="126020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261" name="TextBox 260"/>
          <p:cNvSpPr txBox="1"/>
          <p:nvPr/>
        </p:nvSpPr>
        <p:spPr>
          <a:xfrm>
            <a:off x="677820" y="4246676"/>
            <a:ext cx="97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Map</a:t>
            </a:r>
            <a:endParaRPr lang="en-US" sz="1400" b="1" dirty="0"/>
          </a:p>
        </p:txBody>
      </p:sp>
      <p:sp>
        <p:nvSpPr>
          <p:cNvPr id="263" name="Down Arrow 262"/>
          <p:cNvSpPr/>
          <p:nvPr/>
        </p:nvSpPr>
        <p:spPr>
          <a:xfrm rot="16200000">
            <a:off x="1147361" y="4773247"/>
            <a:ext cx="390594" cy="1329673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264" name="TextBox 263"/>
          <p:cNvSpPr txBox="1"/>
          <p:nvPr/>
        </p:nvSpPr>
        <p:spPr>
          <a:xfrm>
            <a:off x="677821" y="5018761"/>
            <a:ext cx="854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Reduce</a:t>
            </a:r>
            <a:endParaRPr lang="en-US" sz="1400" b="1" dirty="0"/>
          </a:p>
        </p:txBody>
      </p:sp>
      <p:sp>
        <p:nvSpPr>
          <p:cNvPr id="349" name="TextBox 348"/>
          <p:cNvSpPr txBox="1"/>
          <p:nvPr/>
        </p:nvSpPr>
        <p:spPr>
          <a:xfrm>
            <a:off x="747288" y="1086463"/>
            <a:ext cx="1155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Master Node</a:t>
            </a:r>
            <a:endParaRPr lang="en-US" sz="1400" b="1" dirty="0"/>
          </a:p>
        </p:txBody>
      </p:sp>
      <p:sp>
        <p:nvSpPr>
          <p:cNvPr id="392" name="Down Arrow 391"/>
          <p:cNvSpPr/>
          <p:nvPr/>
        </p:nvSpPr>
        <p:spPr>
          <a:xfrm rot="16200000">
            <a:off x="1157467" y="2580955"/>
            <a:ext cx="319484" cy="1139842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393" name="TextBox 392"/>
          <p:cNvSpPr txBox="1"/>
          <p:nvPr/>
        </p:nvSpPr>
        <p:spPr>
          <a:xfrm>
            <a:off x="546833" y="2683357"/>
            <a:ext cx="1778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Configure Mapper</a:t>
            </a:r>
            <a:endParaRPr lang="en-US" sz="1400" b="1" dirty="0"/>
          </a:p>
        </p:txBody>
      </p:sp>
      <p:sp>
        <p:nvSpPr>
          <p:cNvPr id="394" name="TextBox 393"/>
          <p:cNvSpPr txBox="1"/>
          <p:nvPr/>
        </p:nvSpPr>
        <p:spPr>
          <a:xfrm>
            <a:off x="546833" y="3591445"/>
            <a:ext cx="2020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Add to </a:t>
            </a:r>
            <a:r>
              <a:rPr lang="en-US" sz="1400" b="1" dirty="0" err="1" smtClean="0"/>
              <a:t>MemCache</a:t>
            </a:r>
            <a:endParaRPr lang="en-US" sz="1400" b="1" dirty="0"/>
          </a:p>
        </p:txBody>
      </p:sp>
      <p:sp>
        <p:nvSpPr>
          <p:cNvPr id="395" name="Down Arrow 394"/>
          <p:cNvSpPr/>
          <p:nvPr/>
        </p:nvSpPr>
        <p:spPr>
          <a:xfrm rot="16200000">
            <a:off x="1166036" y="3363992"/>
            <a:ext cx="334918" cy="1231947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grpSp>
        <p:nvGrpSpPr>
          <p:cNvPr id="85" name="Group 84"/>
          <p:cNvGrpSpPr/>
          <p:nvPr/>
        </p:nvGrpSpPr>
        <p:grpSpPr>
          <a:xfrm>
            <a:off x="3516367" y="1458196"/>
            <a:ext cx="925669" cy="799474"/>
            <a:chOff x="761990" y="1872072"/>
            <a:chExt cx="925669" cy="799474"/>
          </a:xfrm>
        </p:grpSpPr>
        <p:sp>
          <p:nvSpPr>
            <p:cNvPr id="86" name="Hexagon 85"/>
            <p:cNvSpPr/>
            <p:nvPr/>
          </p:nvSpPr>
          <p:spPr>
            <a:xfrm rot="5400000">
              <a:off x="825977" y="1922834"/>
              <a:ext cx="799474" cy="697949"/>
            </a:xfrm>
            <a:prstGeom prst="hexagon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dk1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61990" y="2117919"/>
              <a:ext cx="9256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Broker</a:t>
              </a:r>
              <a:endParaRPr lang="en-US" sz="1400" b="1" dirty="0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7406419" y="1458194"/>
            <a:ext cx="925669" cy="799474"/>
            <a:chOff x="761990" y="1872072"/>
            <a:chExt cx="925669" cy="799474"/>
          </a:xfrm>
        </p:grpSpPr>
        <p:sp>
          <p:nvSpPr>
            <p:cNvPr id="90" name="Hexagon 89"/>
            <p:cNvSpPr/>
            <p:nvPr/>
          </p:nvSpPr>
          <p:spPr>
            <a:xfrm rot="5400000">
              <a:off x="825977" y="1922834"/>
              <a:ext cx="799474" cy="697949"/>
            </a:xfrm>
            <a:prstGeom prst="hexagon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dk1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61990" y="2117919"/>
              <a:ext cx="9256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Broker</a:t>
              </a:r>
              <a:endParaRPr lang="en-US" sz="1400" b="1" dirty="0"/>
            </a:p>
          </p:txBody>
        </p:sp>
      </p:grpSp>
      <p:sp>
        <p:nvSpPr>
          <p:cNvPr id="78" name="Oval 12"/>
          <p:cNvSpPr>
            <a:spLocks noChangeArrowheads="1"/>
          </p:cNvSpPr>
          <p:nvPr/>
        </p:nvSpPr>
        <p:spPr bwMode="auto">
          <a:xfrm>
            <a:off x="4802878" y="3924161"/>
            <a:ext cx="228398" cy="223171"/>
          </a:xfrm>
          <a:prstGeom prst="ellipse">
            <a:avLst/>
          </a:prstGeom>
          <a:solidFill>
            <a:srgbClr val="92D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 dirty="0"/>
          </a:p>
        </p:txBody>
      </p:sp>
      <p:sp>
        <p:nvSpPr>
          <p:cNvPr id="92" name="Oval 12"/>
          <p:cNvSpPr>
            <a:spLocks noChangeArrowheads="1"/>
          </p:cNvSpPr>
          <p:nvPr/>
        </p:nvSpPr>
        <p:spPr bwMode="auto">
          <a:xfrm>
            <a:off x="5224750" y="3929994"/>
            <a:ext cx="228398" cy="223171"/>
          </a:xfrm>
          <a:prstGeom prst="ellipse">
            <a:avLst/>
          </a:prstGeom>
          <a:solidFill>
            <a:srgbClr val="92D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 dirty="0"/>
          </a:p>
        </p:txBody>
      </p:sp>
      <p:sp>
        <p:nvSpPr>
          <p:cNvPr id="25" name="Curved Down Arrow 24"/>
          <p:cNvSpPr/>
          <p:nvPr/>
        </p:nvSpPr>
        <p:spPr>
          <a:xfrm>
            <a:off x="3962400" y="3200889"/>
            <a:ext cx="4005706" cy="532911"/>
          </a:xfrm>
          <a:prstGeom prst="curved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93" name="Curved Down Arrow 92"/>
          <p:cNvSpPr/>
          <p:nvPr/>
        </p:nvSpPr>
        <p:spPr>
          <a:xfrm rot="10800000">
            <a:off x="4532482" y="5378188"/>
            <a:ext cx="2696701" cy="436573"/>
          </a:xfrm>
          <a:prstGeom prst="curved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94" name="TextBox 93"/>
          <p:cNvSpPr txBox="1"/>
          <p:nvPr/>
        </p:nvSpPr>
        <p:spPr>
          <a:xfrm>
            <a:off x="5229115" y="4318489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Cacheable tasks</a:t>
            </a:r>
          </a:p>
        </p:txBody>
      </p:sp>
      <p:cxnSp>
        <p:nvCxnSpPr>
          <p:cNvPr id="95" name="Straight Connector 94"/>
          <p:cNvCxnSpPr/>
          <p:nvPr/>
        </p:nvCxnSpPr>
        <p:spPr>
          <a:xfrm>
            <a:off x="5743300" y="4018614"/>
            <a:ext cx="304800" cy="0"/>
          </a:xfrm>
          <a:prstGeom prst="line">
            <a:avLst/>
          </a:prstGeom>
          <a:ln w="5397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12"/>
          <p:cNvSpPr>
            <a:spLocks noChangeArrowheads="1"/>
          </p:cNvSpPr>
          <p:nvPr/>
        </p:nvSpPr>
        <p:spPr bwMode="auto">
          <a:xfrm>
            <a:off x="7636102" y="3930811"/>
            <a:ext cx="228398" cy="223171"/>
          </a:xfrm>
          <a:prstGeom prst="ellipse">
            <a:avLst/>
          </a:prstGeom>
          <a:solidFill>
            <a:srgbClr val="92D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 dirty="0"/>
          </a:p>
        </p:txBody>
      </p:sp>
      <p:sp>
        <p:nvSpPr>
          <p:cNvPr id="99" name="Oval 12"/>
          <p:cNvSpPr>
            <a:spLocks noChangeArrowheads="1"/>
          </p:cNvSpPr>
          <p:nvPr/>
        </p:nvSpPr>
        <p:spPr bwMode="auto">
          <a:xfrm>
            <a:off x="8097636" y="3935781"/>
            <a:ext cx="228398" cy="223171"/>
          </a:xfrm>
          <a:prstGeom prst="ellipse">
            <a:avLst/>
          </a:prstGeom>
          <a:solidFill>
            <a:srgbClr val="92D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 dirty="0"/>
          </a:p>
        </p:txBody>
      </p:sp>
      <p:cxnSp>
        <p:nvCxnSpPr>
          <p:cNvPr id="100" name="Straight Connector 99"/>
          <p:cNvCxnSpPr>
            <a:stCxn id="97" idx="4"/>
            <a:endCxn id="73" idx="0"/>
          </p:cNvCxnSpPr>
          <p:nvPr/>
        </p:nvCxnSpPr>
        <p:spPr>
          <a:xfrm flipH="1">
            <a:off x="7407951" y="4153982"/>
            <a:ext cx="342350" cy="340945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99" idx="3"/>
            <a:endCxn id="73" idx="0"/>
          </p:cNvCxnSpPr>
          <p:nvPr/>
        </p:nvCxnSpPr>
        <p:spPr>
          <a:xfrm flipH="1">
            <a:off x="7407951" y="4126269"/>
            <a:ext cx="723133" cy="368658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78" idx="4"/>
            <a:endCxn id="72" idx="0"/>
          </p:cNvCxnSpPr>
          <p:nvPr/>
        </p:nvCxnSpPr>
        <p:spPr>
          <a:xfrm flipH="1">
            <a:off x="4578451" y="4147332"/>
            <a:ext cx="338626" cy="347595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92" idx="4"/>
            <a:endCxn id="72" idx="0"/>
          </p:cNvCxnSpPr>
          <p:nvPr/>
        </p:nvCxnSpPr>
        <p:spPr>
          <a:xfrm flipH="1">
            <a:off x="4578451" y="4153165"/>
            <a:ext cx="760498" cy="34176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4858313" y="2859798"/>
            <a:ext cx="2005794" cy="304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</a:t>
            </a:r>
            <a:r>
              <a:rPr lang="en-US" sz="1400" b="1" dirty="0" smtClean="0"/>
              <a:t>ap broadcasting chain</a:t>
            </a:r>
            <a:endParaRPr lang="en-US" sz="1400" b="1" dirty="0"/>
          </a:p>
        </p:txBody>
      </p:sp>
      <p:sp>
        <p:nvSpPr>
          <p:cNvPr id="131" name="TextBox 130"/>
          <p:cNvSpPr txBox="1"/>
          <p:nvPr/>
        </p:nvSpPr>
        <p:spPr>
          <a:xfrm>
            <a:off x="4975921" y="5328433"/>
            <a:ext cx="2005794" cy="304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</a:t>
            </a:r>
            <a:r>
              <a:rPr lang="en-US" sz="1400" b="1" dirty="0" smtClean="0"/>
              <a:t>educe collection chain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722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198" y="152400"/>
            <a:ext cx="77724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Chain/Ring Broadcasting</a:t>
            </a:r>
            <a:endParaRPr lang="en-US" dirty="0"/>
          </a:p>
        </p:txBody>
      </p:sp>
      <p:sp>
        <p:nvSpPr>
          <p:cNvPr id="108" name="Heptagon 107"/>
          <p:cNvSpPr/>
          <p:nvPr/>
        </p:nvSpPr>
        <p:spPr>
          <a:xfrm rot="18696956">
            <a:off x="412375" y="1146312"/>
            <a:ext cx="152400" cy="152400"/>
          </a:xfrm>
          <a:prstGeom prst="heptagon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68118" y="1066800"/>
            <a:ext cx="2057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Twister Daemon Node</a:t>
            </a:r>
            <a:endParaRPr lang="en-US" sz="1200" dirty="0"/>
          </a:p>
        </p:txBody>
      </p:sp>
      <p:sp>
        <p:nvSpPr>
          <p:cNvPr id="235" name="Sun 234"/>
          <p:cNvSpPr/>
          <p:nvPr/>
        </p:nvSpPr>
        <p:spPr>
          <a:xfrm>
            <a:off x="363343" y="1472000"/>
            <a:ext cx="246257" cy="228600"/>
          </a:xfrm>
          <a:prstGeom prst="su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/>
          <p:cNvSpPr txBox="1"/>
          <p:nvPr/>
        </p:nvSpPr>
        <p:spPr>
          <a:xfrm>
            <a:off x="685799" y="1447800"/>
            <a:ext cx="2057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Twister Driver Node</a:t>
            </a:r>
            <a:endParaRPr lang="en-US" sz="1200" dirty="0"/>
          </a:p>
        </p:txBody>
      </p:sp>
      <p:grpSp>
        <p:nvGrpSpPr>
          <p:cNvPr id="119" name="Group 118"/>
          <p:cNvGrpSpPr/>
          <p:nvPr/>
        </p:nvGrpSpPr>
        <p:grpSpPr>
          <a:xfrm>
            <a:off x="350023" y="1940279"/>
            <a:ext cx="4130216" cy="3917579"/>
            <a:chOff x="154757" y="1644641"/>
            <a:chExt cx="4766680" cy="4450908"/>
          </a:xfrm>
        </p:grpSpPr>
        <p:sp>
          <p:nvSpPr>
            <p:cNvPr id="262" name="Oval 261"/>
            <p:cNvSpPr/>
            <p:nvPr/>
          </p:nvSpPr>
          <p:spPr>
            <a:xfrm>
              <a:off x="219180" y="1761816"/>
              <a:ext cx="4613708" cy="424228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139" name="Sun 138"/>
            <p:cNvSpPr/>
            <p:nvPr/>
          </p:nvSpPr>
          <p:spPr>
            <a:xfrm>
              <a:off x="2353948" y="1644641"/>
              <a:ext cx="246257" cy="228600"/>
            </a:xfrm>
            <a:prstGeom prst="su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Heptagon 162"/>
            <p:cNvSpPr/>
            <p:nvPr/>
          </p:nvSpPr>
          <p:spPr>
            <a:xfrm rot="8108895">
              <a:off x="493727" y="4929990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Heptagon 167"/>
            <p:cNvSpPr/>
            <p:nvPr/>
          </p:nvSpPr>
          <p:spPr>
            <a:xfrm rot="8108895">
              <a:off x="2449834" y="5943149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Heptagon 171"/>
            <p:cNvSpPr/>
            <p:nvPr/>
          </p:nvSpPr>
          <p:spPr>
            <a:xfrm rot="8108895">
              <a:off x="154757" y="3783055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Heptagon 182"/>
            <p:cNvSpPr/>
            <p:nvPr/>
          </p:nvSpPr>
          <p:spPr>
            <a:xfrm rot="8108895">
              <a:off x="1192537" y="5586987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3" name="Straight Connector 202"/>
            <p:cNvCxnSpPr>
              <a:stCxn id="183" idx="2"/>
              <a:endCxn id="163" idx="6"/>
            </p:cNvCxnSpPr>
            <p:nvPr/>
          </p:nvCxnSpPr>
          <p:spPr>
            <a:xfrm flipH="1" flipV="1">
              <a:off x="623669" y="5060211"/>
              <a:ext cx="567284" cy="572872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>
              <a:stCxn id="51" idx="1"/>
              <a:endCxn id="168" idx="5"/>
            </p:cNvCxnSpPr>
            <p:nvPr/>
          </p:nvCxnSpPr>
          <p:spPr>
            <a:xfrm flipH="1">
              <a:off x="2601809" y="5797918"/>
              <a:ext cx="1011935" cy="210955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>
              <a:stCxn id="163" idx="3"/>
              <a:endCxn id="172" idx="0"/>
            </p:cNvCxnSpPr>
            <p:nvPr/>
          </p:nvCxnSpPr>
          <p:spPr>
            <a:xfrm flipH="1" flipV="1">
              <a:off x="220089" y="3934975"/>
              <a:ext cx="320137" cy="993276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>
              <a:stCxn id="53" idx="1"/>
              <a:endCxn id="51" idx="4"/>
            </p:cNvCxnSpPr>
            <p:nvPr/>
          </p:nvCxnSpPr>
          <p:spPr>
            <a:xfrm flipH="1">
              <a:off x="3721785" y="5113953"/>
              <a:ext cx="660471" cy="576481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>
              <a:stCxn id="168" idx="1"/>
              <a:endCxn id="183" idx="6"/>
            </p:cNvCxnSpPr>
            <p:nvPr/>
          </p:nvCxnSpPr>
          <p:spPr>
            <a:xfrm flipH="1" flipV="1">
              <a:off x="1322479" y="5717208"/>
              <a:ext cx="1134153" cy="340422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Heptagon 50"/>
            <p:cNvSpPr/>
            <p:nvPr/>
          </p:nvSpPr>
          <p:spPr>
            <a:xfrm rot="8108895">
              <a:off x="3606946" y="5683437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ptagon 52"/>
            <p:cNvSpPr/>
            <p:nvPr/>
          </p:nvSpPr>
          <p:spPr>
            <a:xfrm rot="8108895">
              <a:off x="4375458" y="4999472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ptagon 53"/>
            <p:cNvSpPr/>
            <p:nvPr/>
          </p:nvSpPr>
          <p:spPr>
            <a:xfrm rot="8108895">
              <a:off x="4483220" y="2820983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ptagon 65"/>
            <p:cNvSpPr/>
            <p:nvPr/>
          </p:nvSpPr>
          <p:spPr>
            <a:xfrm rot="8108895">
              <a:off x="4769037" y="3900159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ptagon 66"/>
            <p:cNvSpPr/>
            <p:nvPr/>
          </p:nvSpPr>
          <p:spPr>
            <a:xfrm rot="6914255">
              <a:off x="3645782" y="1986221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ptagon 67"/>
            <p:cNvSpPr/>
            <p:nvPr/>
          </p:nvSpPr>
          <p:spPr>
            <a:xfrm rot="8108895">
              <a:off x="455089" y="2742230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ptagon 68"/>
            <p:cNvSpPr/>
            <p:nvPr/>
          </p:nvSpPr>
          <p:spPr>
            <a:xfrm rot="8108895">
              <a:off x="1192538" y="2030849"/>
              <a:ext cx="152400" cy="152400"/>
            </a:xfrm>
            <a:prstGeom prst="heptagon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54" idx="6"/>
              <a:endCxn id="66" idx="3"/>
            </p:cNvCxnSpPr>
            <p:nvPr/>
          </p:nvCxnSpPr>
          <p:spPr>
            <a:xfrm>
              <a:off x="4613162" y="2951204"/>
              <a:ext cx="202374" cy="947216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66" idx="0"/>
              <a:endCxn id="53" idx="4"/>
            </p:cNvCxnSpPr>
            <p:nvPr/>
          </p:nvCxnSpPr>
          <p:spPr>
            <a:xfrm flipH="1">
              <a:off x="4490297" y="4052079"/>
              <a:ext cx="344072" cy="954390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67" idx="6"/>
              <a:endCxn id="54" idx="3"/>
            </p:cNvCxnSpPr>
            <p:nvPr/>
          </p:nvCxnSpPr>
          <p:spPr>
            <a:xfrm>
              <a:off x="3790909" y="2094911"/>
              <a:ext cx="738810" cy="724333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68" idx="4"/>
              <a:endCxn id="69" idx="1"/>
            </p:cNvCxnSpPr>
            <p:nvPr/>
          </p:nvCxnSpPr>
          <p:spPr>
            <a:xfrm flipV="1">
              <a:off x="569928" y="2145330"/>
              <a:ext cx="629408" cy="603897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139" idx="3"/>
              <a:endCxn id="67" idx="3"/>
            </p:cNvCxnSpPr>
            <p:nvPr/>
          </p:nvCxnSpPr>
          <p:spPr>
            <a:xfrm>
              <a:off x="2600205" y="1758941"/>
              <a:ext cx="1067309" cy="240315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172" idx="3"/>
              <a:endCxn id="68" idx="0"/>
            </p:cNvCxnSpPr>
            <p:nvPr/>
          </p:nvCxnSpPr>
          <p:spPr>
            <a:xfrm flipV="1">
              <a:off x="201256" y="2894150"/>
              <a:ext cx="319165" cy="887166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69" idx="5"/>
              <a:endCxn id="139" idx="1"/>
            </p:cNvCxnSpPr>
            <p:nvPr/>
          </p:nvCxnSpPr>
          <p:spPr>
            <a:xfrm flipV="1">
              <a:off x="1344513" y="1758941"/>
              <a:ext cx="1009435" cy="337632"/>
            </a:xfrm>
            <a:prstGeom prst="line">
              <a:avLst/>
            </a:prstGeom>
            <a:ln w="254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/>
          <p:cNvSpPr txBox="1"/>
          <p:nvPr/>
        </p:nvSpPr>
        <p:spPr>
          <a:xfrm>
            <a:off x="4648200" y="1355467"/>
            <a:ext cx="434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Driver sender: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send broadcasting data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/>
              <a:t>g</a:t>
            </a:r>
            <a:r>
              <a:rPr lang="en-US" sz="1600" dirty="0" smtClean="0"/>
              <a:t>et acknowledgement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/>
              <a:t>s</a:t>
            </a:r>
            <a:r>
              <a:rPr lang="en-US" sz="1600" dirty="0" smtClean="0"/>
              <a:t>end next broadcasting data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…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Daemon sender: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receive data from the last daemon (or driver)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cache data to daemon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Send data to next daemon (waits for ACK)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/>
              <a:t>send acknowledgement to </a:t>
            </a:r>
            <a:r>
              <a:rPr lang="en-US" sz="1600" dirty="0" smtClean="0"/>
              <a:t>the last daemon</a:t>
            </a:r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88860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 Broadcasting Protocol</a:t>
            </a:r>
            <a:endParaRPr lang="en-US" dirty="0"/>
          </a:p>
        </p:txBody>
      </p:sp>
      <p:grpSp>
        <p:nvGrpSpPr>
          <p:cNvPr id="135" name="Group 134"/>
          <p:cNvGrpSpPr/>
          <p:nvPr/>
        </p:nvGrpSpPr>
        <p:grpSpPr>
          <a:xfrm>
            <a:off x="774164" y="1175926"/>
            <a:ext cx="8065036" cy="5355858"/>
            <a:chOff x="774163" y="1175925"/>
            <a:chExt cx="7760237" cy="6006611"/>
          </a:xfrm>
        </p:grpSpPr>
        <p:sp>
          <p:nvSpPr>
            <p:cNvPr id="124" name="Rounded Rectangle 123"/>
            <p:cNvSpPr/>
            <p:nvPr/>
          </p:nvSpPr>
          <p:spPr>
            <a:xfrm>
              <a:off x="808667" y="3021538"/>
              <a:ext cx="1616501" cy="175057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774163" y="1545986"/>
              <a:ext cx="1616501" cy="138395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4860499" y="4042236"/>
              <a:ext cx="1616501" cy="182516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841334" y="2151638"/>
              <a:ext cx="1616501" cy="150334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2662332" y="1545257"/>
              <a:ext cx="1616501" cy="138395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2662332" y="3021539"/>
              <a:ext cx="1616501" cy="175057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18250" y="1607951"/>
              <a:ext cx="109961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send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18250" y="2607106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g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et </a:t>
              </a:r>
              <a:r>
                <a:rPr lang="en-US" sz="1400" b="1" dirty="0" err="1" smtClean="0">
                  <a:solidFill>
                    <a:schemeClr val="tx1"/>
                  </a:solidFill>
                </a:rPr>
                <a:t>ack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18782" y="3094885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send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18558" y="1219199"/>
              <a:ext cx="1183628" cy="263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  <a:r>
                <a:rPr lang="en-US" dirty="0" smtClean="0"/>
                <a:t>river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06951" y="1175925"/>
              <a:ext cx="1183628" cy="263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Daemon 0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06950" y="1607951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receive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06950" y="1943396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h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andle data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06950" y="2268583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send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00862" y="1175925"/>
              <a:ext cx="1183628" cy="263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Daemon 1</a:t>
              </a:r>
              <a:endParaRPr lang="en-US" dirty="0"/>
            </a:p>
          </p:txBody>
        </p:sp>
        <p:cxnSp>
          <p:nvCxnSpPr>
            <p:cNvPr id="17" name="Straight Arrow Connector 16"/>
            <p:cNvCxnSpPr>
              <a:stCxn id="4" idx="3"/>
              <a:endCxn id="9" idx="1"/>
            </p:cNvCxnSpPr>
            <p:nvPr/>
          </p:nvCxnSpPr>
          <p:spPr>
            <a:xfrm>
              <a:off x="2117865" y="1743873"/>
              <a:ext cx="789085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2906950" y="2607106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chemeClr val="tx1"/>
                  </a:solidFill>
                </a:rPr>
                <a:t>ack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Arrow Connector 18"/>
            <p:cNvCxnSpPr>
              <a:stCxn id="18" idx="1"/>
              <a:endCxn id="5" idx="3"/>
            </p:cNvCxnSpPr>
            <p:nvPr/>
          </p:nvCxnSpPr>
          <p:spPr>
            <a:xfrm flipH="1">
              <a:off x="2145515" y="2743028"/>
              <a:ext cx="761436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1" idx="3"/>
              <a:endCxn id="33" idx="1"/>
            </p:cNvCxnSpPr>
            <p:nvPr/>
          </p:nvCxnSpPr>
          <p:spPr>
            <a:xfrm>
              <a:off x="4034215" y="2404505"/>
              <a:ext cx="1070902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5105117" y="2268583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receive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100863" y="2604029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h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andle data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105117" y="2929216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send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05117" y="3267739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chemeClr val="tx1"/>
                  </a:solidFill>
                </a:rPr>
                <a:t>ack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906950" y="3094885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receive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906950" y="3430845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h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andle data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906950" y="3770392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get </a:t>
              </a:r>
              <a:r>
                <a:rPr lang="en-US" sz="1400" b="1" dirty="0" err="1" smtClean="0">
                  <a:solidFill>
                    <a:schemeClr val="tx1"/>
                  </a:solidFill>
                </a:rPr>
                <a:t>ack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906950" y="4435127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chemeClr val="tx1"/>
                  </a:solidFill>
                </a:rPr>
                <a:t>ack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6" name="Straight Arrow Connector 45"/>
            <p:cNvCxnSpPr>
              <a:stCxn id="6" idx="3"/>
              <a:endCxn id="42" idx="1"/>
            </p:cNvCxnSpPr>
            <p:nvPr/>
          </p:nvCxnSpPr>
          <p:spPr>
            <a:xfrm>
              <a:off x="2146047" y="3230807"/>
              <a:ext cx="760904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36" idx="1"/>
              <a:endCxn id="44" idx="3"/>
            </p:cNvCxnSpPr>
            <p:nvPr/>
          </p:nvCxnSpPr>
          <p:spPr>
            <a:xfrm flipH="1">
              <a:off x="4034215" y="3403661"/>
              <a:ext cx="1070902" cy="50265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5105117" y="4118613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receive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105117" y="4433541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h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andle data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105117" y="4758728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get </a:t>
              </a:r>
              <a:r>
                <a:rPr lang="en-US" sz="1400" b="1" dirty="0" err="1" smtClean="0">
                  <a:solidFill>
                    <a:schemeClr val="tx1"/>
                  </a:solidFill>
                </a:rPr>
                <a:t>ack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105117" y="5097251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send</a:t>
              </a:r>
            </a:p>
          </p:txBody>
        </p:sp>
        <p:cxnSp>
          <p:nvCxnSpPr>
            <p:cNvPr id="58" name="Straight Arrow Connector 57"/>
            <p:cNvCxnSpPr>
              <a:stCxn id="62" idx="3"/>
              <a:endCxn id="54" idx="1"/>
            </p:cNvCxnSpPr>
            <p:nvPr/>
          </p:nvCxnSpPr>
          <p:spPr>
            <a:xfrm>
              <a:off x="4034215" y="4244837"/>
              <a:ext cx="1070902" cy="969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2906950" y="4108915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send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018782" y="4435127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g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et </a:t>
              </a:r>
              <a:r>
                <a:rPr lang="en-US" sz="1400" b="1" dirty="0" err="1" smtClean="0">
                  <a:solidFill>
                    <a:schemeClr val="tx1"/>
                  </a:solidFill>
                </a:rPr>
                <a:t>ack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77" name="Straight Arrow Connector 76"/>
            <p:cNvCxnSpPr>
              <a:stCxn id="45" idx="1"/>
              <a:endCxn id="76" idx="3"/>
            </p:cNvCxnSpPr>
            <p:nvPr/>
          </p:nvCxnSpPr>
          <p:spPr>
            <a:xfrm flipH="1">
              <a:off x="2146047" y="4571049"/>
              <a:ext cx="760904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ounded Rectangle 83"/>
            <p:cNvSpPr/>
            <p:nvPr/>
          </p:nvSpPr>
          <p:spPr>
            <a:xfrm>
              <a:off x="6917899" y="5029200"/>
              <a:ext cx="1616501" cy="112234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6898734" y="2813001"/>
              <a:ext cx="1616501" cy="12292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198372" y="1175925"/>
              <a:ext cx="1183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Daemon 2</a:t>
              </a:r>
              <a:endParaRPr lang="en-US" dirty="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7162517" y="2929945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receive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158263" y="3265391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h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andle data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162517" y="3614356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chemeClr val="tx1"/>
                  </a:solidFill>
                </a:rPr>
                <a:t>ack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7162517" y="5109213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receive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7162517" y="5442765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h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andle data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7162517" y="5770549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chemeClr val="tx1"/>
                  </a:solidFill>
                </a:rPr>
                <a:t>ack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95" name="Straight Arrow Connector 94"/>
            <p:cNvCxnSpPr>
              <a:stCxn id="35" idx="3"/>
              <a:endCxn id="87" idx="1"/>
            </p:cNvCxnSpPr>
            <p:nvPr/>
          </p:nvCxnSpPr>
          <p:spPr>
            <a:xfrm>
              <a:off x="6232382" y="3065138"/>
              <a:ext cx="930135" cy="72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/>
          </p:nvSpPr>
          <p:spPr>
            <a:xfrm>
              <a:off x="5100862" y="5422702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chemeClr val="tx1"/>
                  </a:solidFill>
                </a:rPr>
                <a:t>ack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01" name="Straight Arrow Connector 100"/>
            <p:cNvCxnSpPr>
              <a:stCxn id="90" idx="1"/>
              <a:endCxn id="56" idx="3"/>
            </p:cNvCxnSpPr>
            <p:nvPr/>
          </p:nvCxnSpPr>
          <p:spPr>
            <a:xfrm flipH="1">
              <a:off x="6232382" y="3750278"/>
              <a:ext cx="930135" cy="114437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>
              <a:stCxn id="57" idx="3"/>
              <a:endCxn id="91" idx="1"/>
            </p:cNvCxnSpPr>
            <p:nvPr/>
          </p:nvCxnSpPr>
          <p:spPr>
            <a:xfrm>
              <a:off x="6232382" y="5233173"/>
              <a:ext cx="930135" cy="1196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ounded Rectangle 107"/>
            <p:cNvSpPr/>
            <p:nvPr/>
          </p:nvSpPr>
          <p:spPr>
            <a:xfrm>
              <a:off x="4860499" y="6075349"/>
              <a:ext cx="1616501" cy="78265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5123292" y="6160903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g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et </a:t>
              </a:r>
              <a:r>
                <a:rPr lang="en-US" sz="1400" b="1" dirty="0" err="1" smtClean="0">
                  <a:solidFill>
                    <a:schemeClr val="tx1"/>
                  </a:solidFill>
                </a:rPr>
                <a:t>ack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2644158" y="6400800"/>
              <a:ext cx="1616501" cy="7817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906951" y="6486354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g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et </a:t>
              </a:r>
              <a:r>
                <a:rPr lang="en-US" sz="1400" b="1" dirty="0" err="1" smtClean="0">
                  <a:solidFill>
                    <a:schemeClr val="tx1"/>
                  </a:solidFill>
                </a:rPr>
                <a:t>ack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14" name="Straight Arrow Connector 113"/>
            <p:cNvCxnSpPr>
              <a:stCxn id="94" idx="1"/>
              <a:endCxn id="111" idx="3"/>
            </p:cNvCxnSpPr>
            <p:nvPr/>
          </p:nvCxnSpPr>
          <p:spPr>
            <a:xfrm flipH="1">
              <a:off x="6250557" y="5906471"/>
              <a:ext cx="911960" cy="39035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stCxn id="125" idx="1"/>
              <a:endCxn id="113" idx="3"/>
            </p:cNvCxnSpPr>
            <p:nvPr/>
          </p:nvCxnSpPr>
          <p:spPr>
            <a:xfrm flipH="1">
              <a:off x="4034216" y="6612922"/>
              <a:ext cx="1086919" cy="935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/>
            <p:cNvSpPr/>
            <p:nvPr/>
          </p:nvSpPr>
          <p:spPr>
            <a:xfrm>
              <a:off x="5121135" y="6477000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chemeClr val="tx1"/>
                  </a:solidFill>
                </a:rPr>
                <a:t>ack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2906951" y="6818014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chemeClr val="tx1"/>
                  </a:solidFill>
                </a:rPr>
                <a:t>ack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868960" y="6725336"/>
              <a:ext cx="1616501" cy="4572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 dirty="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074999" y="6810890"/>
              <a:ext cx="1127265" cy="2718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g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et </a:t>
              </a:r>
              <a:r>
                <a:rPr lang="en-US" sz="1400" b="1" dirty="0" err="1" smtClean="0">
                  <a:solidFill>
                    <a:schemeClr val="tx1"/>
                  </a:solidFill>
                </a:rPr>
                <a:t>ack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31" name="Straight Arrow Connector 130"/>
            <p:cNvCxnSpPr>
              <a:stCxn id="126" idx="1"/>
              <a:endCxn id="129" idx="3"/>
            </p:cNvCxnSpPr>
            <p:nvPr/>
          </p:nvCxnSpPr>
          <p:spPr>
            <a:xfrm flipH="1" flipV="1">
              <a:off x="2202264" y="6946812"/>
              <a:ext cx="704687" cy="712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Rounded Rectangular Callout 135"/>
          <p:cNvSpPr/>
          <p:nvPr/>
        </p:nvSpPr>
        <p:spPr>
          <a:xfrm>
            <a:off x="7113255" y="1682343"/>
            <a:ext cx="1905000" cy="710256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/>
              <a:t>I know this is the end of Daemon Chain</a:t>
            </a:r>
          </a:p>
        </p:txBody>
      </p:sp>
      <p:sp>
        <p:nvSpPr>
          <p:cNvPr id="137" name="Rounded Rectangular Callout 136"/>
          <p:cNvSpPr/>
          <p:nvPr/>
        </p:nvSpPr>
        <p:spPr>
          <a:xfrm>
            <a:off x="7139290" y="5927346"/>
            <a:ext cx="1905000" cy="710256"/>
          </a:xfrm>
          <a:prstGeom prst="wedgeRoundRectCallout">
            <a:avLst>
              <a:gd name="adj1" fmla="val -12229"/>
              <a:gd name="adj2" fmla="val -8567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/>
              <a:t>I know this is the end of </a:t>
            </a:r>
            <a:r>
              <a:rPr lang="en-US" sz="1400" dirty="0" smtClean="0"/>
              <a:t>Cache Block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8123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Broadcasting Time Comparison 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3029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6553200" cy="7620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+mn-lt"/>
              </a:rPr>
              <a:t>Applications &amp; Different</a:t>
            </a:r>
            <a:r>
              <a:rPr lang="en-US" sz="2400" b="1" dirty="0" smtClean="0"/>
              <a:t> Interconnection Patterns</a:t>
            </a:r>
            <a:endParaRPr lang="en-US" sz="24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411498"/>
              </p:ext>
            </p:extLst>
          </p:nvPr>
        </p:nvGraphicFramePr>
        <p:xfrm>
          <a:off x="152400" y="609601"/>
          <a:ext cx="8839200" cy="5837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7692"/>
                <a:gridCol w="2210143"/>
                <a:gridCol w="2210143"/>
                <a:gridCol w="2131222"/>
              </a:tblGrid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Map Only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Classic</a:t>
                      </a:r>
                    </a:p>
                    <a:p>
                      <a:pPr algn="ctr"/>
                      <a:r>
                        <a:rPr lang="en-US" sz="1800" dirty="0" err="1" smtClean="0"/>
                        <a:t>MapReduce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Iterative</a:t>
                      </a:r>
                      <a:r>
                        <a:rPr lang="en-US" sz="1800" baseline="0" dirty="0" smtClean="0"/>
                        <a:t> Reductions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Twister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Loosely Synchronous</a:t>
                      </a:r>
                      <a:endParaRPr lang="en-US" sz="1800" dirty="0"/>
                    </a:p>
                  </a:txBody>
                  <a:tcPr/>
                </a:tc>
              </a:tr>
              <a:tr h="19628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14647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CAP3</a:t>
                      </a:r>
                      <a:r>
                        <a:rPr lang="en-US" sz="1600" dirty="0" smtClean="0"/>
                        <a:t> Analysis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Document conversion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dirty="0" smtClean="0"/>
                        <a:t>PDF -&gt; HTML)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Brute force searches in cryptography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Parametric sweeps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High Energy</a:t>
                      </a:r>
                      <a:r>
                        <a:rPr lang="en-US" sz="1600" baseline="0" dirty="0" smtClean="0"/>
                        <a:t> Physics (</a:t>
                      </a:r>
                      <a:r>
                        <a:rPr lang="en-US" sz="1600" b="1" baseline="0" dirty="0" smtClean="0"/>
                        <a:t>HEP</a:t>
                      </a:r>
                      <a:r>
                        <a:rPr lang="en-US" sz="1600" baseline="0" dirty="0" smtClean="0"/>
                        <a:t>) </a:t>
                      </a:r>
                      <a:r>
                        <a:rPr lang="en-US" sz="1600" dirty="0" smtClean="0"/>
                        <a:t>Histograms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SWG</a:t>
                      </a:r>
                      <a:r>
                        <a:rPr lang="en-US" sz="1600" baseline="0" dirty="0" smtClean="0"/>
                        <a:t> gene alignment</a:t>
                      </a:r>
                      <a:endParaRPr lang="en-US" sz="1600" dirty="0" smtClean="0"/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Distributed search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Distributed sorting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Information retrieval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Expectation maximization algorithms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Clustering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Linear Algebra</a:t>
                      </a:r>
                    </a:p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Many MPI scientific applications utilizing</a:t>
                      </a:r>
                      <a:r>
                        <a:rPr lang="en-US" sz="1600" baseline="0" dirty="0" smtClean="0"/>
                        <a:t> wide variety of communication constructs including local interactions</a:t>
                      </a:r>
                    </a:p>
                  </a:txBody>
                  <a:tcPr/>
                </a:tc>
              </a:tr>
              <a:tr h="152762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 CAP3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Gene Assembly</a:t>
                      </a:r>
                      <a:br>
                        <a:rPr lang="en-US" sz="16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 PolarGrid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Matlab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data analysis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 Information Retrieval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-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HEP Data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Analysis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- Calculation of Pairwise Distances for ALU Sequences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Kmeans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Deterministic Annealing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Clustering</a:t>
                      </a:r>
                    </a:p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Multidimensional Scaling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MDS 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 Solving Differential Equations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and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- particle dynamics with short range forces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Group 35"/>
          <p:cNvGrpSpPr/>
          <p:nvPr/>
        </p:nvGrpSpPr>
        <p:grpSpPr>
          <a:xfrm>
            <a:off x="609600" y="1600200"/>
            <a:ext cx="1524000" cy="1512332"/>
            <a:chOff x="762000" y="1219200"/>
            <a:chExt cx="1524000" cy="1512332"/>
          </a:xfrm>
        </p:grpSpPr>
        <p:sp>
          <p:nvSpPr>
            <p:cNvPr id="37" name="TextBox 36"/>
            <p:cNvSpPr txBox="1"/>
            <p:nvPr/>
          </p:nvSpPr>
          <p:spPr>
            <a:xfrm>
              <a:off x="1066800" y="1219200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</a:rPr>
                <a:t>Input</a:t>
              </a:r>
            </a:p>
          </p:txBody>
        </p:sp>
        <p:grpSp>
          <p:nvGrpSpPr>
            <p:cNvPr id="4" name="Group 33"/>
            <p:cNvGrpSpPr/>
            <p:nvPr/>
          </p:nvGrpSpPr>
          <p:grpSpPr>
            <a:xfrm>
              <a:off x="762000" y="1600200"/>
              <a:ext cx="1524000" cy="1131332"/>
              <a:chOff x="762000" y="1600200"/>
              <a:chExt cx="1524000" cy="1131332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762000" y="1828800"/>
                <a:ext cx="304800" cy="3048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0" name="Straight Arrow Connector 39"/>
              <p:cNvCxnSpPr>
                <a:endCxn id="39" idx="0"/>
              </p:cNvCxnSpPr>
              <p:nvPr/>
            </p:nvCxnSpPr>
            <p:spPr>
              <a:xfrm rot="5400000">
                <a:off x="800100" y="1714500"/>
                <a:ext cx="228600" cy="1588"/>
              </a:xfrm>
              <a:prstGeom prst="straightConnector1">
                <a:avLst/>
              </a:prstGeom>
              <a:ln w="25400" cap="flat">
                <a:round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rot="5400000">
                <a:off x="800894" y="2247106"/>
                <a:ext cx="228600" cy="1588"/>
              </a:xfrm>
              <a:prstGeom prst="straightConnector1">
                <a:avLst/>
              </a:prstGeom>
              <a:ln w="25400" cap="flat">
                <a:round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>
                <a:off x="1143000" y="1828800"/>
                <a:ext cx="304800" cy="3048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3" name="Straight Arrow Connector 42"/>
              <p:cNvCxnSpPr>
                <a:endCxn id="42" idx="0"/>
              </p:cNvCxnSpPr>
              <p:nvPr/>
            </p:nvCxnSpPr>
            <p:spPr>
              <a:xfrm rot="5400000">
                <a:off x="1181100" y="1714500"/>
                <a:ext cx="228600" cy="1588"/>
              </a:xfrm>
              <a:prstGeom prst="straightConnector1">
                <a:avLst/>
              </a:prstGeom>
              <a:ln w="25400" cap="flat">
                <a:round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rot="5400000">
                <a:off x="1181894" y="2247106"/>
                <a:ext cx="228600" cy="1588"/>
              </a:xfrm>
              <a:prstGeom prst="straightConnector1">
                <a:avLst/>
              </a:prstGeom>
              <a:ln w="25400" cap="flat">
                <a:round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 27"/>
              <p:cNvGrpSpPr/>
              <p:nvPr/>
            </p:nvGrpSpPr>
            <p:grpSpPr>
              <a:xfrm>
                <a:off x="1981200" y="1600200"/>
                <a:ext cx="304800" cy="761206"/>
                <a:chOff x="1752600" y="1600994"/>
                <a:chExt cx="304800" cy="761206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1752600" y="1828800"/>
                  <a:ext cx="304800" cy="304800"/>
                </a:xfrm>
                <a:prstGeom prst="ellips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51" name="Straight Arrow Connector 50"/>
                <p:cNvCxnSpPr>
                  <a:endCxn id="50" idx="0"/>
                </p:cNvCxnSpPr>
                <p:nvPr/>
              </p:nvCxnSpPr>
              <p:spPr>
                <a:xfrm rot="5400000">
                  <a:off x="1790700" y="1714500"/>
                  <a:ext cx="228600" cy="1588"/>
                </a:xfrm>
                <a:prstGeom prst="straightConnector1">
                  <a:avLst/>
                </a:prstGeom>
                <a:ln w="25400" cap="flat">
                  <a:round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/>
                <p:nvPr/>
              </p:nvCxnSpPr>
              <p:spPr>
                <a:xfrm rot="5400000">
                  <a:off x="1791494" y="2247106"/>
                  <a:ext cx="228600" cy="1588"/>
                </a:xfrm>
                <a:prstGeom prst="straightConnector1">
                  <a:avLst/>
                </a:prstGeom>
                <a:ln w="25400" cap="flat">
                  <a:round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Box 45"/>
              <p:cNvSpPr txBox="1"/>
              <p:nvPr/>
            </p:nvSpPr>
            <p:spPr>
              <a:xfrm>
                <a:off x="1143000" y="2362200"/>
                <a:ext cx="856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>
                    <a:solidFill>
                      <a:prstClr val="black"/>
                    </a:solidFill>
                  </a:rPr>
                  <a:t>Output</a:t>
                </a: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600200" y="1981200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1752600" y="1981200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371600" y="1600200"/>
                <a:ext cx="601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>
                    <a:solidFill>
                      <a:prstClr val="black"/>
                    </a:solidFill>
                  </a:rPr>
                  <a:t>map</a:t>
                </a:r>
              </a:p>
            </p:txBody>
          </p:sp>
        </p:grpSp>
      </p:grpSp>
      <p:grpSp>
        <p:nvGrpSpPr>
          <p:cNvPr id="6" name="Group 105"/>
          <p:cNvGrpSpPr/>
          <p:nvPr/>
        </p:nvGrpSpPr>
        <p:grpSpPr>
          <a:xfrm>
            <a:off x="2590800" y="1524000"/>
            <a:ext cx="2129474" cy="1600200"/>
            <a:chOff x="6705600" y="1905000"/>
            <a:chExt cx="2129474" cy="1600200"/>
          </a:xfrm>
        </p:grpSpPr>
        <p:sp>
          <p:nvSpPr>
            <p:cNvPr id="54" name="TextBox 53"/>
            <p:cNvSpPr txBox="1"/>
            <p:nvPr/>
          </p:nvSpPr>
          <p:spPr>
            <a:xfrm>
              <a:off x="7086600" y="1905000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</a:rPr>
                <a:t>Input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6705600" y="2438400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57" name="Straight Arrow Connector 56"/>
            <p:cNvCxnSpPr>
              <a:endCxn id="56" idx="0"/>
            </p:cNvCxnSpPr>
            <p:nvPr/>
          </p:nvCxnSpPr>
          <p:spPr>
            <a:xfrm rot="5400000">
              <a:off x="6743700" y="2324100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56" idx="4"/>
              <a:endCxn id="70" idx="1"/>
            </p:cNvCxnSpPr>
            <p:nvPr/>
          </p:nvCxnSpPr>
          <p:spPr>
            <a:xfrm rot="16200000" flipH="1">
              <a:off x="6858000" y="2743199"/>
              <a:ext cx="273237" cy="273237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7086600" y="2438400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60" name="Straight Arrow Connector 59"/>
            <p:cNvCxnSpPr>
              <a:endCxn id="59" idx="0"/>
            </p:cNvCxnSpPr>
            <p:nvPr/>
          </p:nvCxnSpPr>
          <p:spPr>
            <a:xfrm rot="5400000">
              <a:off x="7124700" y="2324100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59" idx="4"/>
              <a:endCxn id="70" idx="0"/>
            </p:cNvCxnSpPr>
            <p:nvPr/>
          </p:nvCxnSpPr>
          <p:spPr>
            <a:xfrm rot="5400000">
              <a:off x="7124700" y="2857500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>
              <a:off x="7924800" y="2437606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68" name="Straight Arrow Connector 67"/>
            <p:cNvCxnSpPr>
              <a:endCxn id="67" idx="0"/>
            </p:cNvCxnSpPr>
            <p:nvPr/>
          </p:nvCxnSpPr>
          <p:spPr>
            <a:xfrm rot="5400000">
              <a:off x="7962900" y="2323306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7" idx="4"/>
              <a:endCxn id="70" idx="7"/>
            </p:cNvCxnSpPr>
            <p:nvPr/>
          </p:nvCxnSpPr>
          <p:spPr>
            <a:xfrm rot="5400000">
              <a:off x="7574967" y="2514203"/>
              <a:ext cx="274031" cy="730437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7543800" y="2590800"/>
              <a:ext cx="45719" cy="45719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7696200" y="2590800"/>
              <a:ext cx="45719" cy="45719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315200" y="2209800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</a:rPr>
                <a:t>map</a:t>
              </a:r>
            </a:p>
          </p:txBody>
        </p:sp>
        <p:sp>
          <p:nvSpPr>
            <p:cNvPr id="70" name="Oval 69"/>
            <p:cNvSpPr/>
            <p:nvPr/>
          </p:nvSpPr>
          <p:spPr>
            <a:xfrm>
              <a:off x="7086600" y="2971800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7696200" y="2971800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74" name="Straight Arrow Connector 73"/>
            <p:cNvCxnSpPr>
              <a:stCxn id="56" idx="4"/>
              <a:endCxn id="71" idx="1"/>
            </p:cNvCxnSpPr>
            <p:nvPr/>
          </p:nvCxnSpPr>
          <p:spPr>
            <a:xfrm rot="16200000" flipH="1">
              <a:off x="7162800" y="2438399"/>
              <a:ext cx="273237" cy="882837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59" idx="4"/>
              <a:endCxn id="71" idx="0"/>
            </p:cNvCxnSpPr>
            <p:nvPr/>
          </p:nvCxnSpPr>
          <p:spPr>
            <a:xfrm rot="16200000" flipH="1">
              <a:off x="7429500" y="2552700"/>
              <a:ext cx="228600" cy="609600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67" idx="4"/>
              <a:endCxn id="71" idx="7"/>
            </p:cNvCxnSpPr>
            <p:nvPr/>
          </p:nvCxnSpPr>
          <p:spPr>
            <a:xfrm rot="5400000">
              <a:off x="7879767" y="2819003"/>
              <a:ext cx="274031" cy="120837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rot="5400000">
              <a:off x="7125494" y="3390106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rot="5400000">
              <a:off x="7735094" y="3390106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102"/>
            <p:cNvGrpSpPr/>
            <p:nvPr/>
          </p:nvGrpSpPr>
          <p:grpSpPr>
            <a:xfrm>
              <a:off x="7467600" y="3124200"/>
              <a:ext cx="198119" cy="45719"/>
              <a:chOff x="7696200" y="2743200"/>
              <a:chExt cx="198119" cy="45719"/>
            </a:xfrm>
          </p:grpSpPr>
          <p:sp>
            <p:nvSpPr>
              <p:cNvPr id="101" name="Oval 100"/>
              <p:cNvSpPr/>
              <p:nvPr/>
            </p:nvSpPr>
            <p:spPr>
              <a:xfrm>
                <a:off x="7696200" y="2743200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7848600" y="2743200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4" name="TextBox 103"/>
            <p:cNvSpPr txBox="1"/>
            <p:nvPr/>
          </p:nvSpPr>
          <p:spPr>
            <a:xfrm>
              <a:off x="8001000" y="2971800"/>
              <a:ext cx="834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</a:rPr>
                <a:t>reduce</a:t>
              </a:r>
            </a:p>
          </p:txBody>
        </p:sp>
      </p:grpSp>
      <p:sp>
        <p:nvSpPr>
          <p:cNvPr id="132" name="Arc 131"/>
          <p:cNvSpPr/>
          <p:nvPr/>
        </p:nvSpPr>
        <p:spPr>
          <a:xfrm rot="856400">
            <a:off x="5452446" y="1546558"/>
            <a:ext cx="1014734" cy="1706020"/>
          </a:xfrm>
          <a:prstGeom prst="arc">
            <a:avLst>
              <a:gd name="adj1" fmla="val 13184796"/>
              <a:gd name="adj2" fmla="val 6304267"/>
            </a:avLst>
          </a:prstGeom>
          <a:ln w="2540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9" name="Group 162"/>
          <p:cNvGrpSpPr/>
          <p:nvPr/>
        </p:nvGrpSpPr>
        <p:grpSpPr>
          <a:xfrm>
            <a:off x="4724400" y="1447800"/>
            <a:ext cx="2141390" cy="1752600"/>
            <a:chOff x="4572000" y="1752600"/>
            <a:chExt cx="2141390" cy="1752600"/>
          </a:xfrm>
        </p:grpSpPr>
        <p:sp>
          <p:nvSpPr>
            <p:cNvPr id="108" name="TextBox 107"/>
            <p:cNvSpPr txBox="1"/>
            <p:nvPr/>
          </p:nvSpPr>
          <p:spPr>
            <a:xfrm>
              <a:off x="4724400" y="1905000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</a:rPr>
                <a:t>Input</a:t>
              </a:r>
            </a:p>
          </p:txBody>
        </p:sp>
        <p:sp>
          <p:nvSpPr>
            <p:cNvPr id="109" name="Oval 108"/>
            <p:cNvSpPr/>
            <p:nvPr/>
          </p:nvSpPr>
          <p:spPr>
            <a:xfrm>
              <a:off x="4572000" y="2438400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10" name="Straight Arrow Connector 109"/>
            <p:cNvCxnSpPr>
              <a:endCxn id="109" idx="0"/>
            </p:cNvCxnSpPr>
            <p:nvPr/>
          </p:nvCxnSpPr>
          <p:spPr>
            <a:xfrm rot="5400000">
              <a:off x="4610100" y="2324100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>
              <a:stCxn id="109" idx="4"/>
              <a:endCxn id="121" idx="1"/>
            </p:cNvCxnSpPr>
            <p:nvPr/>
          </p:nvCxnSpPr>
          <p:spPr>
            <a:xfrm rot="16200000" flipH="1">
              <a:off x="4724400" y="2743199"/>
              <a:ext cx="273237" cy="273237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111"/>
            <p:cNvSpPr/>
            <p:nvPr/>
          </p:nvSpPr>
          <p:spPr>
            <a:xfrm>
              <a:off x="4953000" y="2438400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13" name="Straight Arrow Connector 112"/>
            <p:cNvCxnSpPr>
              <a:endCxn id="112" idx="0"/>
            </p:cNvCxnSpPr>
            <p:nvPr/>
          </p:nvCxnSpPr>
          <p:spPr>
            <a:xfrm rot="5400000">
              <a:off x="4991100" y="2324100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>
              <a:stCxn id="112" idx="4"/>
              <a:endCxn id="121" idx="0"/>
            </p:cNvCxnSpPr>
            <p:nvPr/>
          </p:nvCxnSpPr>
          <p:spPr>
            <a:xfrm rot="5400000">
              <a:off x="4991100" y="2857500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/>
            <p:cNvSpPr/>
            <p:nvPr/>
          </p:nvSpPr>
          <p:spPr>
            <a:xfrm>
              <a:off x="5791200" y="2437606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16" name="Straight Arrow Connector 115"/>
            <p:cNvCxnSpPr>
              <a:endCxn id="115" idx="0"/>
            </p:cNvCxnSpPr>
            <p:nvPr/>
          </p:nvCxnSpPr>
          <p:spPr>
            <a:xfrm rot="5400000">
              <a:off x="5829300" y="2323306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stCxn id="115" idx="4"/>
              <a:endCxn id="121" idx="7"/>
            </p:cNvCxnSpPr>
            <p:nvPr/>
          </p:nvCxnSpPr>
          <p:spPr>
            <a:xfrm rot="5400000">
              <a:off x="5441367" y="2514203"/>
              <a:ext cx="274031" cy="730437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Oval 117"/>
            <p:cNvSpPr/>
            <p:nvPr/>
          </p:nvSpPr>
          <p:spPr>
            <a:xfrm>
              <a:off x="5410200" y="2590800"/>
              <a:ext cx="45719" cy="45719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5562600" y="2590800"/>
              <a:ext cx="45719" cy="45719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181600" y="2209800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</a:rPr>
                <a:t>map</a:t>
              </a:r>
            </a:p>
          </p:txBody>
        </p:sp>
        <p:sp>
          <p:nvSpPr>
            <p:cNvPr id="121" name="Oval 120"/>
            <p:cNvSpPr/>
            <p:nvPr/>
          </p:nvSpPr>
          <p:spPr>
            <a:xfrm>
              <a:off x="4953000" y="2971800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5562600" y="2971800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23" name="Straight Arrow Connector 122"/>
            <p:cNvCxnSpPr>
              <a:stCxn id="109" idx="4"/>
              <a:endCxn id="122" idx="1"/>
            </p:cNvCxnSpPr>
            <p:nvPr/>
          </p:nvCxnSpPr>
          <p:spPr>
            <a:xfrm rot="16200000" flipH="1">
              <a:off x="5029200" y="2438399"/>
              <a:ext cx="273237" cy="882837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112" idx="4"/>
              <a:endCxn id="122" idx="0"/>
            </p:cNvCxnSpPr>
            <p:nvPr/>
          </p:nvCxnSpPr>
          <p:spPr>
            <a:xfrm rot="16200000" flipH="1">
              <a:off x="5295900" y="2552700"/>
              <a:ext cx="228600" cy="609600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115" idx="4"/>
              <a:endCxn id="122" idx="7"/>
            </p:cNvCxnSpPr>
            <p:nvPr/>
          </p:nvCxnSpPr>
          <p:spPr>
            <a:xfrm rot="5400000">
              <a:off x="5746167" y="2819003"/>
              <a:ext cx="274031" cy="120837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rot="5400000">
              <a:off x="4991894" y="3390106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rot="5400000">
              <a:off x="5601494" y="3390106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102"/>
            <p:cNvGrpSpPr/>
            <p:nvPr/>
          </p:nvGrpSpPr>
          <p:grpSpPr>
            <a:xfrm>
              <a:off x="5334000" y="3124200"/>
              <a:ext cx="198119" cy="45719"/>
              <a:chOff x="7696200" y="2743200"/>
              <a:chExt cx="198119" cy="45719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7696200" y="2743200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7848600" y="2743200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9" name="TextBox 128"/>
            <p:cNvSpPr txBox="1"/>
            <p:nvPr/>
          </p:nvSpPr>
          <p:spPr>
            <a:xfrm>
              <a:off x="4648200" y="3124200"/>
              <a:ext cx="834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</a:rPr>
                <a:t>reduce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638800" y="1752600"/>
              <a:ext cx="1074590" cy="369332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</a:rPr>
                <a:t>iterations</a:t>
              </a:r>
            </a:p>
          </p:txBody>
        </p:sp>
      </p:grpSp>
      <p:grpSp>
        <p:nvGrpSpPr>
          <p:cNvPr id="11" name="Group 161"/>
          <p:cNvGrpSpPr/>
          <p:nvPr/>
        </p:nvGrpSpPr>
        <p:grpSpPr>
          <a:xfrm>
            <a:off x="6934200" y="1524000"/>
            <a:ext cx="1752600" cy="1676400"/>
            <a:chOff x="6934200" y="1828800"/>
            <a:chExt cx="1752600" cy="1676400"/>
          </a:xfrm>
        </p:grpSpPr>
        <p:sp>
          <p:nvSpPr>
            <p:cNvPr id="135" name="Rectangle 134"/>
            <p:cNvSpPr/>
            <p:nvPr/>
          </p:nvSpPr>
          <p:spPr>
            <a:xfrm>
              <a:off x="7162800" y="2057400"/>
              <a:ext cx="1295400" cy="12954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37" name="Straight Connector 136"/>
            <p:cNvCxnSpPr/>
            <p:nvPr/>
          </p:nvCxnSpPr>
          <p:spPr>
            <a:xfrm rot="5400000">
              <a:off x="6973094" y="2704306"/>
              <a:ext cx="12954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rot="5400000">
              <a:off x="7354094" y="2704306"/>
              <a:ext cx="12954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7162800" y="2514600"/>
              <a:ext cx="12954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7162800" y="2819400"/>
              <a:ext cx="12954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7543800" y="2514600"/>
              <a:ext cx="410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 err="1">
                  <a:solidFill>
                    <a:prstClr val="black"/>
                  </a:solidFill>
                </a:rPr>
                <a:t>Pij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47" name="Straight Arrow Connector 146"/>
            <p:cNvCxnSpPr/>
            <p:nvPr/>
          </p:nvCxnSpPr>
          <p:spPr>
            <a:xfrm rot="5400000" flipH="1" flipV="1">
              <a:off x="7658894" y="2247106"/>
              <a:ext cx="228600" cy="158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 rot="10800000">
              <a:off x="7239000" y="2667000"/>
              <a:ext cx="228600" cy="158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Arc 159"/>
            <p:cNvSpPr/>
            <p:nvPr/>
          </p:nvSpPr>
          <p:spPr>
            <a:xfrm flipV="1">
              <a:off x="6934200" y="2590800"/>
              <a:ext cx="1752600" cy="457200"/>
            </a:xfrm>
            <a:prstGeom prst="arc">
              <a:avLst>
                <a:gd name="adj1" fmla="val 10327336"/>
                <a:gd name="adj2" fmla="val 598130"/>
              </a:avLst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1" name="Arc 160"/>
            <p:cNvSpPr/>
            <p:nvPr/>
          </p:nvSpPr>
          <p:spPr>
            <a:xfrm rot="16200000" flipV="1">
              <a:off x="7162800" y="2438400"/>
              <a:ext cx="1676400" cy="457200"/>
            </a:xfrm>
            <a:prstGeom prst="arc">
              <a:avLst>
                <a:gd name="adj1" fmla="val 10327336"/>
                <a:gd name="adj2" fmla="val 598130"/>
              </a:avLst>
            </a:prstGeom>
            <a:ln w="22225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1219200" y="6488668"/>
            <a:ext cx="4631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</a:rPr>
              <a:t>Domain of </a:t>
            </a:r>
            <a:r>
              <a:rPr lang="en-US" dirty="0" err="1">
                <a:solidFill>
                  <a:srgbClr val="FF0000"/>
                </a:solidFill>
              </a:rPr>
              <a:t>MapReduce</a:t>
            </a:r>
            <a:r>
              <a:rPr lang="en-US" dirty="0">
                <a:solidFill>
                  <a:srgbClr val="FF0000"/>
                </a:solidFill>
              </a:rPr>
              <a:t> and Iterative Extensions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6096000" y="6629400"/>
            <a:ext cx="6096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rot="10800000">
            <a:off x="304800" y="6629400"/>
            <a:ext cx="7620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7391400" y="6488668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</a:rPr>
              <a:t>MPI</a:t>
            </a:r>
          </a:p>
        </p:txBody>
      </p:sp>
      <p:sp>
        <p:nvSpPr>
          <p:cNvPr id="90" name="Rectangle 89"/>
          <p:cNvSpPr/>
          <p:nvPr/>
        </p:nvSpPr>
        <p:spPr>
          <a:xfrm>
            <a:off x="4648200" y="609600"/>
            <a:ext cx="2209800" cy="58674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58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Twister Futures</a:t>
            </a: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556938" cy="5105400"/>
          </a:xfrm>
        </p:spPr>
        <p:txBody>
          <a:bodyPr>
            <a:normAutofit fontScale="77500" lnSpcReduction="20000"/>
          </a:bodyPr>
          <a:lstStyle/>
          <a:p>
            <a:pPr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Development of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library of Collectives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to use at Reduce phase</a:t>
            </a:r>
          </a:p>
          <a:p>
            <a:pPr lvl="1"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Broadcast and Gather needed by current applications</a:t>
            </a:r>
          </a:p>
          <a:p>
            <a:pPr lvl="1"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Discover other important ones</a:t>
            </a:r>
          </a:p>
          <a:p>
            <a:pPr lvl="1"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Implement efficiently on each platform – especially Azure</a:t>
            </a:r>
          </a:p>
          <a:p>
            <a:pPr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Better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software message routing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with broker networks using asynchronous I/O with communication fault tolerance</a:t>
            </a:r>
          </a:p>
          <a:p>
            <a:pPr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Support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nearby location of data and computing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using data parallel file systems</a:t>
            </a:r>
          </a:p>
          <a:p>
            <a:pPr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Clearer application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fault tolerance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model based on implicit synchronizations points at iteration end points</a:t>
            </a:r>
          </a:p>
          <a:p>
            <a:pPr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Later: Investigate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GPU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support</a:t>
            </a:r>
          </a:p>
          <a:p>
            <a:pPr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Later: run time for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data parallel languages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like Sawzall, Pig Latin, LINQ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95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4"/>
    </mc:Choice>
    <mc:Fallback xmlns="">
      <p:transition spd="slow" advTm="5754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Convergence is Happening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-152400" y="1295400"/>
          <a:ext cx="90678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24194" y="2095500"/>
            <a:ext cx="1197571" cy="495520"/>
          </a:xfrm>
          <a:prstGeom prst="rect">
            <a:avLst/>
          </a:prstGeom>
          <a:noFill/>
        </p:spPr>
        <p:txBody>
          <a:bodyPr wrap="none" lIns="64008" tIns="32004" rIns="64008" bIns="32004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Data Intensive</a:t>
            </a:r>
          </a:p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Paradigms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0" y="1714500"/>
            <a:ext cx="3711722" cy="495520"/>
          </a:xfrm>
          <a:prstGeom prst="rect">
            <a:avLst/>
          </a:prstGeom>
          <a:noFill/>
        </p:spPr>
        <p:txBody>
          <a:bodyPr wrap="none" lIns="64008" tIns="32004" rIns="64008" bIns="32004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Data intensive application (three basic activities):</a:t>
            </a:r>
          </a:p>
          <a:p>
            <a:r>
              <a:rPr lang="en-US" sz="1400" dirty="0" smtClean="0">
                <a:solidFill>
                  <a:srgbClr val="C00000"/>
                </a:solidFill>
              </a:rPr>
              <a:t>capture, </a:t>
            </a:r>
            <a:r>
              <a:rPr lang="en-US" sz="1400" dirty="0" err="1" smtClean="0">
                <a:solidFill>
                  <a:srgbClr val="C00000"/>
                </a:solidFill>
              </a:rPr>
              <a:t>curation</a:t>
            </a:r>
            <a:r>
              <a:rPr lang="en-US" sz="1400" dirty="0" smtClean="0">
                <a:solidFill>
                  <a:srgbClr val="C00000"/>
                </a:solidFill>
              </a:rPr>
              <a:t>, and analysis (visualization)</a:t>
            </a:r>
            <a:endParaRPr lang="en-US" sz="1400" dirty="0">
              <a:solidFill>
                <a:srgbClr val="C00000"/>
              </a:solidFill>
            </a:endParaRPr>
          </a:p>
        </p:txBody>
      </p:sp>
      <p:cxnSp>
        <p:nvCxnSpPr>
          <p:cNvPr id="8" name="Shape 7"/>
          <p:cNvCxnSpPr>
            <a:endCxn id="6" idx="2"/>
          </p:cNvCxnSpPr>
          <p:nvPr/>
        </p:nvCxnSpPr>
        <p:spPr>
          <a:xfrm flipV="1">
            <a:off x="5000625" y="2210020"/>
            <a:ext cx="2189236" cy="393481"/>
          </a:xfrm>
          <a:prstGeom prst="bentConnector2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600" y="3111500"/>
            <a:ext cx="2534284" cy="280077"/>
          </a:xfrm>
          <a:prstGeom prst="rect">
            <a:avLst/>
          </a:prstGeom>
          <a:noFill/>
        </p:spPr>
        <p:txBody>
          <a:bodyPr wrap="none" lIns="64008" tIns="32004" rIns="64008" bIns="32004" rtlCol="0">
            <a:spAutoFit/>
          </a:bodyPr>
          <a:lstStyle/>
          <a:p>
            <a:r>
              <a:rPr lang="en-US" sz="1400" dirty="0" smtClean="0">
                <a:solidFill>
                  <a:srgbClr val="F79646">
                    <a:lumMod val="75000"/>
                  </a:srgbClr>
                </a:solidFill>
              </a:rPr>
              <a:t>Cloud infrastructure and runtime</a:t>
            </a:r>
            <a:endParaRPr lang="en-US" sz="1400" dirty="0">
              <a:solidFill>
                <a:srgbClr val="F79646">
                  <a:lumMod val="75000"/>
                </a:srgbClr>
              </a:solidFill>
            </a:endParaRPr>
          </a:p>
        </p:txBody>
      </p:sp>
      <p:cxnSp>
        <p:nvCxnSpPr>
          <p:cNvPr id="12" name="Shape 11"/>
          <p:cNvCxnSpPr>
            <a:endCxn id="9" idx="2"/>
          </p:cNvCxnSpPr>
          <p:nvPr/>
        </p:nvCxnSpPr>
        <p:spPr>
          <a:xfrm rot="10800000">
            <a:off x="1495743" y="3391577"/>
            <a:ext cx="1256985" cy="862924"/>
          </a:xfrm>
          <a:prstGeom prst="bentConnector2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64730" y="5191075"/>
            <a:ext cx="2484142" cy="280077"/>
          </a:xfrm>
          <a:prstGeom prst="rect">
            <a:avLst/>
          </a:prstGeom>
          <a:noFill/>
        </p:spPr>
        <p:txBody>
          <a:bodyPr wrap="none" lIns="64008" tIns="32004" rIns="64008" bIns="32004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Parallel threading and processes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5" name="Shape 14"/>
          <p:cNvCxnSpPr>
            <a:endCxn id="13" idx="2"/>
          </p:cNvCxnSpPr>
          <p:nvPr/>
        </p:nvCxnSpPr>
        <p:spPr>
          <a:xfrm rot="10800000">
            <a:off x="2806801" y="5471152"/>
            <a:ext cx="2098600" cy="497848"/>
          </a:xfrm>
          <a:prstGeom prst="bentConnector2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74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FutureGrid: a Grid Testbed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1219200"/>
          </a:xfrm>
        </p:spPr>
        <p:txBody>
          <a:bodyPr>
            <a:normAutofit fontScale="77500" lnSpcReduction="20000"/>
          </a:bodyPr>
          <a:lstStyle/>
          <a:p>
            <a:r>
              <a:rPr lang="en-US" sz="2400" b="1" dirty="0" smtClean="0"/>
              <a:t>           IU</a:t>
            </a:r>
            <a:r>
              <a:rPr lang="en-US" sz="2400" dirty="0" smtClean="0"/>
              <a:t> Cray operational, </a:t>
            </a:r>
            <a:r>
              <a:rPr lang="en-US" sz="2400" b="1" dirty="0" smtClean="0"/>
              <a:t>IU</a:t>
            </a:r>
            <a:r>
              <a:rPr lang="en-US" sz="2400" dirty="0" smtClean="0"/>
              <a:t> IBM (iDataPlex) completed stability test May 6</a:t>
            </a:r>
          </a:p>
          <a:p>
            <a:r>
              <a:rPr lang="en-US" sz="2400" b="1" dirty="0" smtClean="0"/>
              <a:t>           UCSD</a:t>
            </a:r>
            <a:r>
              <a:rPr lang="en-US" sz="2400" dirty="0" smtClean="0"/>
              <a:t> IBM operational, </a:t>
            </a:r>
            <a:r>
              <a:rPr lang="en-US" sz="2400" b="1" dirty="0" smtClean="0"/>
              <a:t>UF</a:t>
            </a:r>
            <a:r>
              <a:rPr lang="en-US" sz="2400" dirty="0" smtClean="0"/>
              <a:t> IBM stability test completes ~ May 12</a:t>
            </a:r>
          </a:p>
          <a:p>
            <a:r>
              <a:rPr lang="en-US" sz="2400" b="1" dirty="0" smtClean="0"/>
              <a:t>Network</a:t>
            </a:r>
            <a:r>
              <a:rPr lang="en-US" sz="2400" dirty="0" smtClean="0"/>
              <a:t>, </a:t>
            </a:r>
            <a:r>
              <a:rPr lang="en-US" sz="2400" b="1" dirty="0" smtClean="0"/>
              <a:t>NID</a:t>
            </a:r>
            <a:r>
              <a:rPr lang="en-US" sz="2400" dirty="0" smtClean="0"/>
              <a:t> and </a:t>
            </a:r>
            <a:r>
              <a:rPr lang="en-US" sz="2400" b="1" dirty="0" smtClean="0"/>
              <a:t>PU</a:t>
            </a:r>
            <a:r>
              <a:rPr lang="en-US" sz="2400" dirty="0" smtClean="0"/>
              <a:t> HTC system operational</a:t>
            </a:r>
          </a:p>
          <a:p>
            <a:r>
              <a:rPr lang="en-US" sz="2400" b="1" dirty="0" smtClean="0"/>
              <a:t>UC</a:t>
            </a:r>
            <a:r>
              <a:rPr lang="en-US" sz="2400" dirty="0" smtClean="0"/>
              <a:t> IBM stability test completes ~ May 27; </a:t>
            </a:r>
            <a:r>
              <a:rPr lang="en-US" sz="2400" b="1" dirty="0" smtClean="0"/>
              <a:t>TACC</a:t>
            </a:r>
            <a:r>
              <a:rPr lang="en-US" sz="2400" dirty="0" smtClean="0"/>
              <a:t> Dell awaiting delivery of components</a:t>
            </a:r>
          </a:p>
          <a:p>
            <a:endParaRPr lang="en-US" sz="2400" dirty="0"/>
          </a:p>
        </p:txBody>
      </p:sp>
      <p:pic>
        <p:nvPicPr>
          <p:cNvPr id="6" name="Picture 5" descr="gtb network v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93826"/>
            <a:ext cx="9100728" cy="4564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5943600"/>
            <a:ext cx="264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NID</a:t>
            </a:r>
            <a:r>
              <a:rPr lang="en-US" sz="1400" dirty="0">
                <a:solidFill>
                  <a:prstClr val="black"/>
                </a:solidFill>
              </a:rPr>
              <a:t>: Network Impairment Device</a:t>
            </a:r>
          </a:p>
        </p:txBody>
      </p:sp>
      <p:grpSp>
        <p:nvGrpSpPr>
          <p:cNvPr id="3" name="Group 11"/>
          <p:cNvGrpSpPr/>
          <p:nvPr/>
        </p:nvGrpSpPr>
        <p:grpSpPr>
          <a:xfrm>
            <a:off x="152400" y="6172200"/>
            <a:ext cx="2820573" cy="646331"/>
            <a:chOff x="152400" y="6172200"/>
            <a:chExt cx="2820573" cy="646331"/>
          </a:xfrm>
        </p:grpSpPr>
        <p:sp>
          <p:nvSpPr>
            <p:cNvPr id="7" name="TextBox 6"/>
            <p:cNvSpPr txBox="1"/>
            <p:nvPr/>
          </p:nvSpPr>
          <p:spPr>
            <a:xfrm>
              <a:off x="838200" y="6172200"/>
              <a:ext cx="8354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</a:rPr>
                <a:t>Private</a:t>
              </a:r>
              <a:br>
                <a:rPr lang="en-US" dirty="0">
                  <a:solidFill>
                    <a:prstClr val="black"/>
                  </a:solidFill>
                </a:rPr>
              </a:br>
              <a:r>
                <a:rPr lang="en-US" dirty="0">
                  <a:solidFill>
                    <a:prstClr val="black"/>
                  </a:solidFill>
                </a:rPr>
                <a:t>Public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52400" y="6400800"/>
              <a:ext cx="4572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52400" y="6629400"/>
              <a:ext cx="457200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676400" y="6324600"/>
              <a:ext cx="1296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</a:rPr>
                <a:t>FG 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422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ontent Placeholder 2"/>
          <p:cNvSpPr>
            <a:spLocks noGrp="1"/>
          </p:cNvSpPr>
          <p:nvPr>
            <p:ph idx="1"/>
          </p:nvPr>
        </p:nvSpPr>
        <p:spPr>
          <a:xfrm>
            <a:off x="152400" y="5257800"/>
            <a:ext cx="8991600" cy="1143000"/>
          </a:xfrm>
        </p:spPr>
        <p:txBody>
          <a:bodyPr>
            <a:normAutofit/>
          </a:bodyPr>
          <a:lstStyle/>
          <a:p>
            <a:pPr marL="341313" lvl="0" indent="-165100"/>
            <a:r>
              <a:rPr lang="en-US" sz="1400" dirty="0" smtClean="0"/>
              <a:t>Switchable clusters on the same hardware (~5 minutes between different OS such as </a:t>
            </a:r>
            <a:r>
              <a:rPr lang="en-US" sz="1400" dirty="0" err="1" smtClean="0"/>
              <a:t>Linux+Xen</a:t>
            </a:r>
            <a:r>
              <a:rPr lang="en-US" sz="1400" dirty="0" smtClean="0"/>
              <a:t> to </a:t>
            </a:r>
            <a:r>
              <a:rPr lang="en-US" sz="1400" dirty="0" err="1" smtClean="0"/>
              <a:t>Windows+HPCS</a:t>
            </a:r>
            <a:r>
              <a:rPr lang="en-US" sz="1400" dirty="0" smtClean="0"/>
              <a:t>)</a:t>
            </a:r>
          </a:p>
          <a:p>
            <a:pPr marL="341313" lvl="0" indent="-165100"/>
            <a:r>
              <a:rPr lang="en-US" sz="1400" dirty="0" smtClean="0"/>
              <a:t>Support for virtual clusters</a:t>
            </a:r>
          </a:p>
          <a:p>
            <a:pPr marL="341313" indent="-165100"/>
            <a:r>
              <a:rPr lang="en-US" sz="1400" dirty="0" smtClean="0"/>
              <a:t>SW-G : Smith Waterman </a:t>
            </a:r>
            <a:r>
              <a:rPr lang="en-US" sz="1400" dirty="0" err="1" smtClean="0"/>
              <a:t>Gotoh</a:t>
            </a:r>
            <a:r>
              <a:rPr lang="en-US" sz="1400" dirty="0" smtClean="0"/>
              <a:t> Dissimilarity Computation  as an pleasingly parallel problem suitable for MapReduce style applications</a:t>
            </a:r>
            <a:endParaRPr lang="en-US" sz="3400" dirty="0" smtClean="0"/>
          </a:p>
          <a:p>
            <a:pPr lvl="0">
              <a:buNone/>
            </a:pPr>
            <a:endParaRPr lang="en-US" sz="3400" dirty="0" smtClean="0"/>
          </a:p>
          <a:p>
            <a:endParaRPr lang="en-US" sz="3400" dirty="0" smtClean="0"/>
          </a:p>
          <a:p>
            <a:pPr lvl="0"/>
            <a:endParaRPr lang="en-US" sz="3400" dirty="0" smtClean="0"/>
          </a:p>
          <a:p>
            <a:endParaRPr lang="en-US" dirty="0"/>
          </a:p>
        </p:txBody>
      </p:sp>
      <p:grpSp>
        <p:nvGrpSpPr>
          <p:cNvPr id="2" name="Group 52"/>
          <p:cNvGrpSpPr/>
          <p:nvPr/>
        </p:nvGrpSpPr>
        <p:grpSpPr>
          <a:xfrm>
            <a:off x="4613031" y="3113750"/>
            <a:ext cx="328246" cy="878835"/>
            <a:chOff x="1600200" y="1295400"/>
            <a:chExt cx="609600" cy="1371600"/>
          </a:xfrm>
        </p:grpSpPr>
        <p:sp>
          <p:nvSpPr>
            <p:cNvPr id="22" name="Rectangle 21"/>
            <p:cNvSpPr/>
            <p:nvPr/>
          </p:nvSpPr>
          <p:spPr>
            <a:xfrm>
              <a:off x="1600200" y="1295400"/>
              <a:ext cx="609600" cy="1371600"/>
            </a:xfrm>
            <a:prstGeom prst="rect">
              <a:avLst/>
            </a:prstGeom>
            <a:solidFill>
              <a:srgbClr val="E4CFA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752600" y="1447800"/>
              <a:ext cx="304800" cy="2286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752600" y="1828800"/>
              <a:ext cx="304800" cy="2286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752600" y="2286000"/>
              <a:ext cx="304800" cy="2286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6" name="Down Arrow 25"/>
          <p:cNvSpPr/>
          <p:nvPr/>
        </p:nvSpPr>
        <p:spPr>
          <a:xfrm rot="10800000">
            <a:off x="4736123" y="2674332"/>
            <a:ext cx="164123" cy="341769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" name="Group 51"/>
          <p:cNvGrpSpPr/>
          <p:nvPr/>
        </p:nvGrpSpPr>
        <p:grpSpPr>
          <a:xfrm>
            <a:off x="4859215" y="1649024"/>
            <a:ext cx="1328692" cy="1144638"/>
            <a:chOff x="2209800" y="2362200"/>
            <a:chExt cx="4191000" cy="2768979"/>
          </a:xfrm>
        </p:grpSpPr>
        <p:sp>
          <p:nvSpPr>
            <p:cNvPr id="28" name="Cloud"/>
            <p:cNvSpPr>
              <a:spLocks noChangeAspect="1" noEditPoints="1" noChangeArrowheads="1"/>
            </p:cNvSpPr>
            <p:nvPr/>
          </p:nvSpPr>
          <p:spPr bwMode="auto">
            <a:xfrm>
              <a:off x="2209800" y="2362200"/>
              <a:ext cx="4191000" cy="2362200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986324" y="2674202"/>
              <a:ext cx="2884228" cy="245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 b="1" dirty="0">
                  <a:solidFill>
                    <a:prstClr val="black"/>
                  </a:solidFill>
                </a:rPr>
                <a:t>Pub/Sub Broker Network</a:t>
              </a:r>
            </a:p>
            <a:p>
              <a:pPr defTabSz="914400"/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49"/>
          <p:cNvGrpSpPr/>
          <p:nvPr/>
        </p:nvGrpSpPr>
        <p:grpSpPr>
          <a:xfrm>
            <a:off x="6828692" y="3504343"/>
            <a:ext cx="1395046" cy="1171781"/>
            <a:chOff x="5105400" y="5257801"/>
            <a:chExt cx="3124200" cy="2514600"/>
          </a:xfrm>
        </p:grpSpPr>
        <p:sp>
          <p:nvSpPr>
            <p:cNvPr id="31" name="Rectangle 30"/>
            <p:cNvSpPr/>
            <p:nvPr/>
          </p:nvSpPr>
          <p:spPr>
            <a:xfrm>
              <a:off x="5105400" y="5257801"/>
              <a:ext cx="3124200" cy="2514600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333999" y="5486402"/>
              <a:ext cx="2738077" cy="83820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00"/>
              <a:r>
                <a:rPr lang="en-US" sz="1050" b="1" dirty="0">
                  <a:solidFill>
                    <a:prstClr val="black"/>
                  </a:solidFill>
                </a:rPr>
                <a:t>Summarizer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5334000" y="6705601"/>
              <a:ext cx="2667000" cy="8382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n-US" sz="1050" b="1" dirty="0">
                  <a:solidFill>
                    <a:prstClr val="black"/>
                  </a:solidFill>
                </a:rPr>
                <a:t>Switcher</a:t>
              </a:r>
            </a:p>
          </p:txBody>
        </p:sp>
      </p:grpSp>
      <p:sp>
        <p:nvSpPr>
          <p:cNvPr id="34" name="Left-Right Arrow 33"/>
          <p:cNvSpPr/>
          <p:nvPr/>
        </p:nvSpPr>
        <p:spPr>
          <a:xfrm rot="3352647">
            <a:off x="6226985" y="2919028"/>
            <a:ext cx="781383" cy="227331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28692" y="1600200"/>
            <a:ext cx="1477108" cy="14159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50132" y="1625599"/>
            <a:ext cx="1303269" cy="21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b="1" dirty="0">
                <a:solidFill>
                  <a:prstClr val="black"/>
                </a:solidFill>
              </a:rPr>
              <a:t>Monitoring Interface</a:t>
            </a:r>
          </a:p>
        </p:txBody>
      </p:sp>
      <p:sp>
        <p:nvSpPr>
          <p:cNvPr id="39" name="Down Arrow 38"/>
          <p:cNvSpPr/>
          <p:nvPr/>
        </p:nvSpPr>
        <p:spPr>
          <a:xfrm rot="16200000">
            <a:off x="6325665" y="1716301"/>
            <a:ext cx="390594" cy="451338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50"/>
          <p:cNvGrpSpPr/>
          <p:nvPr/>
        </p:nvGrpSpPr>
        <p:grpSpPr>
          <a:xfrm>
            <a:off x="4572000" y="4090234"/>
            <a:ext cx="1723292" cy="1040565"/>
            <a:chOff x="0" y="6553200"/>
            <a:chExt cx="4724400" cy="1624012"/>
          </a:xfrm>
        </p:grpSpPr>
        <p:sp>
          <p:nvSpPr>
            <p:cNvPr id="41" name="Rectangle 40"/>
            <p:cNvSpPr/>
            <p:nvPr/>
          </p:nvSpPr>
          <p:spPr>
            <a:xfrm>
              <a:off x="0" y="7239000"/>
              <a:ext cx="4724400" cy="93821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n-US" sz="1400" b="1" dirty="0" err="1">
                  <a:solidFill>
                    <a:prstClr val="black"/>
                  </a:solidFill>
                </a:rPr>
                <a:t>iDataplex</a:t>
              </a:r>
              <a:r>
                <a:rPr lang="en-US" sz="1400" b="1" dirty="0">
                  <a:solidFill>
                    <a:prstClr val="black"/>
                  </a:solidFill>
                </a:rPr>
                <a:t> Bare-metal Nodes 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0" y="6553200"/>
              <a:ext cx="4724400" cy="6096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n-US" sz="1400" b="1" dirty="0">
                  <a:solidFill>
                    <a:prstClr val="black"/>
                  </a:solidFill>
                </a:rPr>
                <a:t>XCAT Infrastructure</a:t>
              </a:r>
            </a:p>
          </p:txBody>
        </p:sp>
      </p:grpSp>
      <p:sp>
        <p:nvSpPr>
          <p:cNvPr id="43" name="Down Arrow 42"/>
          <p:cNvSpPr/>
          <p:nvPr/>
        </p:nvSpPr>
        <p:spPr>
          <a:xfrm rot="5400000">
            <a:off x="6346180" y="4178025"/>
            <a:ext cx="390594" cy="41030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53"/>
          <p:cNvGrpSpPr/>
          <p:nvPr/>
        </p:nvGrpSpPr>
        <p:grpSpPr>
          <a:xfrm>
            <a:off x="5064369" y="3113750"/>
            <a:ext cx="328246" cy="878835"/>
            <a:chOff x="1600200" y="1295400"/>
            <a:chExt cx="609600" cy="1371600"/>
          </a:xfrm>
        </p:grpSpPr>
        <p:sp>
          <p:nvSpPr>
            <p:cNvPr id="45" name="Rectangle 44"/>
            <p:cNvSpPr/>
            <p:nvPr/>
          </p:nvSpPr>
          <p:spPr>
            <a:xfrm>
              <a:off x="1600200" y="1295400"/>
              <a:ext cx="609600" cy="1371600"/>
            </a:xfrm>
            <a:prstGeom prst="rect">
              <a:avLst/>
            </a:prstGeom>
            <a:solidFill>
              <a:srgbClr val="E4CFA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1752600" y="1447800"/>
              <a:ext cx="304800" cy="2286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1752600" y="1828800"/>
              <a:ext cx="304800" cy="2286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1752600" y="2286000"/>
              <a:ext cx="304800" cy="2286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58"/>
          <p:cNvGrpSpPr/>
          <p:nvPr/>
        </p:nvGrpSpPr>
        <p:grpSpPr>
          <a:xfrm>
            <a:off x="5515708" y="3113750"/>
            <a:ext cx="328246" cy="878835"/>
            <a:chOff x="1600200" y="1295400"/>
            <a:chExt cx="609600" cy="1371600"/>
          </a:xfrm>
        </p:grpSpPr>
        <p:sp>
          <p:nvSpPr>
            <p:cNvPr id="50" name="Rectangle 49"/>
            <p:cNvSpPr/>
            <p:nvPr/>
          </p:nvSpPr>
          <p:spPr>
            <a:xfrm>
              <a:off x="1600200" y="1295400"/>
              <a:ext cx="609600" cy="1371600"/>
            </a:xfrm>
            <a:prstGeom prst="rect">
              <a:avLst/>
            </a:prstGeom>
            <a:solidFill>
              <a:srgbClr val="E4CFA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1752600" y="1447800"/>
              <a:ext cx="304800" cy="2286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1752600" y="1828800"/>
              <a:ext cx="304800" cy="2286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752600" y="2286000"/>
              <a:ext cx="304800" cy="2286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63"/>
          <p:cNvGrpSpPr/>
          <p:nvPr/>
        </p:nvGrpSpPr>
        <p:grpSpPr>
          <a:xfrm>
            <a:off x="5967046" y="3113750"/>
            <a:ext cx="328246" cy="878835"/>
            <a:chOff x="1600200" y="1295400"/>
            <a:chExt cx="609600" cy="1371600"/>
          </a:xfrm>
        </p:grpSpPr>
        <p:sp>
          <p:nvSpPr>
            <p:cNvPr id="55" name="Rectangle 54"/>
            <p:cNvSpPr/>
            <p:nvPr/>
          </p:nvSpPr>
          <p:spPr>
            <a:xfrm>
              <a:off x="1600200" y="1295400"/>
              <a:ext cx="609600" cy="1371600"/>
            </a:xfrm>
            <a:prstGeom prst="rect">
              <a:avLst/>
            </a:prstGeom>
            <a:solidFill>
              <a:srgbClr val="E4CFA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752600" y="1447800"/>
              <a:ext cx="304800" cy="2286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752600" y="1828800"/>
              <a:ext cx="304800" cy="2286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752600" y="2286000"/>
              <a:ext cx="304800" cy="2286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4648200" y="3378200"/>
            <a:ext cx="16002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>
                <a:solidFill>
                  <a:prstClr val="black"/>
                </a:solidFill>
              </a:rPr>
              <a:t>Virtual/Physical Clusters</a:t>
            </a:r>
          </a:p>
        </p:txBody>
      </p:sp>
      <p:sp>
        <p:nvSpPr>
          <p:cNvPr id="70" name="Down Arrow 69"/>
          <p:cNvSpPr/>
          <p:nvPr/>
        </p:nvSpPr>
        <p:spPr>
          <a:xfrm rot="10800000">
            <a:off x="5146431" y="2674332"/>
            <a:ext cx="164123" cy="341769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1" name="Down Arrow 70"/>
          <p:cNvSpPr/>
          <p:nvPr/>
        </p:nvSpPr>
        <p:spPr>
          <a:xfrm rot="10800000">
            <a:off x="5597769" y="2674332"/>
            <a:ext cx="164123" cy="341769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2" name="Down Arrow 71"/>
          <p:cNvSpPr/>
          <p:nvPr/>
        </p:nvSpPr>
        <p:spPr>
          <a:xfrm rot="10800000">
            <a:off x="6049108" y="2674332"/>
            <a:ext cx="164123" cy="341769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495800" y="1143000"/>
            <a:ext cx="3905250" cy="326243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pPr defTabSz="914400"/>
            <a:r>
              <a:rPr lang="en-US" sz="1700" b="1" dirty="0">
                <a:solidFill>
                  <a:srgbClr val="00B0F0"/>
                </a:solidFill>
              </a:rPr>
              <a:t>Monitoring &amp; Control Infrastructure</a:t>
            </a:r>
            <a:endParaRPr lang="en-US" sz="1700" b="1" dirty="0">
              <a:solidFill>
                <a:prstClr val="white"/>
              </a:solidFill>
            </a:endParaRPr>
          </a:p>
        </p:txBody>
      </p:sp>
      <p:grpSp>
        <p:nvGrpSpPr>
          <p:cNvPr id="17" name="Group 78"/>
          <p:cNvGrpSpPr/>
          <p:nvPr/>
        </p:nvGrpSpPr>
        <p:grpSpPr>
          <a:xfrm>
            <a:off x="409575" y="1143000"/>
            <a:ext cx="3333750" cy="3962400"/>
            <a:chOff x="533400" y="2484120"/>
            <a:chExt cx="5334000" cy="4754880"/>
          </a:xfrm>
        </p:grpSpPr>
        <p:grpSp>
          <p:nvGrpSpPr>
            <p:cNvPr id="18" name="Group 19"/>
            <p:cNvGrpSpPr/>
            <p:nvPr/>
          </p:nvGrpSpPr>
          <p:grpSpPr>
            <a:xfrm>
              <a:off x="533400" y="3048000"/>
              <a:ext cx="5334000" cy="4191000"/>
              <a:chOff x="609600" y="2362200"/>
              <a:chExt cx="5334000" cy="41910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609600" y="5715000"/>
                <a:ext cx="5334000" cy="838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dirty="0" err="1">
                    <a:solidFill>
                      <a:prstClr val="black"/>
                    </a:solidFill>
                  </a:rPr>
                  <a:t>iDataplex</a:t>
                </a:r>
                <a:r>
                  <a:rPr lang="en-US" dirty="0">
                    <a:solidFill>
                      <a:prstClr val="black"/>
                    </a:solidFill>
                  </a:rPr>
                  <a:t> Bare-metal Nodes </a:t>
                </a:r>
              </a:p>
              <a:p>
                <a:pPr algn="ctr" defTabSz="914400"/>
                <a:r>
                  <a:rPr lang="en-US" dirty="0">
                    <a:solidFill>
                      <a:prstClr val="black"/>
                    </a:solidFill>
                  </a:rPr>
                  <a:t>(32 nodes)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609600" y="5129212"/>
                <a:ext cx="5334000" cy="43338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dirty="0">
                    <a:solidFill>
                      <a:prstClr val="black"/>
                    </a:solidFill>
                  </a:rPr>
                  <a:t>XCAT Infrastructure</a:t>
                </a: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609600" y="4138612"/>
                <a:ext cx="1676400" cy="89058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1400" b="1" dirty="0">
                    <a:solidFill>
                      <a:prstClr val="black"/>
                    </a:solidFill>
                  </a:rPr>
                  <a:t>Linux </a:t>
                </a:r>
              </a:p>
              <a:p>
                <a:pPr algn="ctr" defTabSz="914400"/>
                <a:r>
                  <a:rPr lang="en-US" sz="1400" b="1" dirty="0">
                    <a:solidFill>
                      <a:prstClr val="black"/>
                    </a:solidFill>
                  </a:rPr>
                  <a:t>Bare-system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362200" y="4138612"/>
                <a:ext cx="1676400" cy="89058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1400" b="1" dirty="0">
                    <a:solidFill>
                      <a:prstClr val="black"/>
                    </a:solidFill>
                  </a:rPr>
                  <a:t>Linux on Xen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114800" y="4138612"/>
                <a:ext cx="1828800" cy="89058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1400" b="1" dirty="0">
                    <a:solidFill>
                      <a:prstClr val="black"/>
                    </a:solidFill>
                  </a:rPr>
                  <a:t>Windows Server 2008 Bare-system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09600" y="3148012"/>
                <a:ext cx="1676400" cy="89058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1400" b="1" dirty="0">
                    <a:solidFill>
                      <a:prstClr val="black"/>
                    </a:solidFill>
                  </a:rPr>
                  <a:t>SW-G Using Hadoop 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362200" y="3148012"/>
                <a:ext cx="1676400" cy="89058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1400" b="1" dirty="0">
                    <a:solidFill>
                      <a:prstClr val="black"/>
                    </a:solidFill>
                  </a:rPr>
                  <a:t>SW-G Using Hadoop 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114800" y="3148012"/>
                <a:ext cx="1828800" cy="89058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1400" b="1" dirty="0">
                    <a:solidFill>
                      <a:prstClr val="black"/>
                    </a:solidFill>
                  </a:rPr>
                  <a:t>SW-G Using DryadLINQ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09600" y="2362200"/>
                <a:ext cx="5334000" cy="66198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dirty="0">
                    <a:solidFill>
                      <a:prstClr val="black"/>
                    </a:solidFill>
                  </a:rPr>
                  <a:t>Monitoring Infrastructure</a:t>
                </a: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975360" y="2484120"/>
              <a:ext cx="4465320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700" b="1" dirty="0">
                  <a:solidFill>
                    <a:srgbClr val="00B0F0"/>
                  </a:solidFill>
                </a:rPr>
                <a:t>Dynamic Cluster Architecture</a:t>
              </a:r>
              <a:endParaRPr lang="en-US" sz="17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60" name="Content Placeholder 3" descr="monitor_fu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199" y="1905000"/>
            <a:ext cx="1295401" cy="1052512"/>
          </a:xfrm>
          <a:prstGeom prst="rect">
            <a:avLst/>
          </a:prstGeom>
        </p:spPr>
      </p:pic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8153400" cy="533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SALSAHPC Dynamic Virtual Cluster on </a:t>
            </a:r>
            <a:r>
              <a:rPr lang="en-US" sz="3200" dirty="0" err="1" smtClean="0"/>
              <a:t>FutureGrid</a:t>
            </a:r>
            <a:r>
              <a:rPr lang="en-US" sz="3200" dirty="0" smtClean="0"/>
              <a:t> --  Demo at SC09</a:t>
            </a:r>
            <a:endParaRPr lang="en-US" sz="3200" dirty="0"/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7680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Rectangle 62"/>
          <p:cNvSpPr/>
          <p:nvPr/>
        </p:nvSpPr>
        <p:spPr>
          <a:xfrm>
            <a:off x="4876800" y="0"/>
            <a:ext cx="4267200" cy="10559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5029200" y="381000"/>
            <a:ext cx="4114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2000" b="1" dirty="0">
                <a:solidFill>
                  <a:srgbClr val="00B0F0"/>
                </a:solidFill>
              </a:rPr>
              <a:t>Demonstrate the concept of Science on Clouds on FutureGrid </a:t>
            </a:r>
          </a:p>
        </p:txBody>
      </p:sp>
    </p:spTree>
    <p:extLst>
      <p:ext uri="{BB962C8B-B14F-4D97-AF65-F5344CB8AC3E}">
        <p14:creationId xmlns:p14="http://schemas.microsoft.com/office/powerpoint/2010/main" val="60045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38200"/>
            <a:ext cx="1143000" cy="914400"/>
          </a:xfrm>
          <a:prstGeom prst="rect">
            <a:avLst/>
          </a:prstGeom>
          <a:solidFill>
            <a:srgbClr val="DE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8153400" cy="533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SALSAHPC Dynamic Virtual Cluster on </a:t>
            </a:r>
            <a:r>
              <a:rPr lang="en-US" sz="3200" dirty="0" err="1" smtClean="0"/>
              <a:t>FutureGrid</a:t>
            </a:r>
            <a:r>
              <a:rPr lang="en-US" sz="3200" dirty="0" smtClean="0"/>
              <a:t> --  Demo at SC09</a:t>
            </a:r>
            <a:endParaRPr lang="en-US" sz="3200" dirty="0"/>
          </a:p>
        </p:txBody>
      </p:sp>
      <p:pic>
        <p:nvPicPr>
          <p:cNvPr id="4" name="Content Placeholder 3" descr="monitor_full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507"/>
          <a:stretch>
            <a:fillRect/>
          </a:stretch>
        </p:blipFill>
        <p:spPr>
          <a:xfrm>
            <a:off x="533400" y="1143000"/>
            <a:ext cx="8153400" cy="4724400"/>
          </a:xfrm>
        </p:spPr>
      </p:pic>
      <p:sp>
        <p:nvSpPr>
          <p:cNvPr id="7" name="TextBox 6"/>
          <p:cNvSpPr txBox="1"/>
          <p:nvPr/>
        </p:nvSpPr>
        <p:spPr>
          <a:xfrm>
            <a:off x="457200" y="58674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 defTabSz="640080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Top: 3 clusters are switching applications on fixed environment. Takes approximately 30 seconds.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Bottom: Cluster is switching between environments: Linux; Linux +</a:t>
            </a:r>
            <a:r>
              <a:rPr lang="en-US" sz="1400" dirty="0" err="1" smtClean="0">
                <a:solidFill>
                  <a:prstClr val="black"/>
                </a:solidFill>
              </a:rPr>
              <a:t>Xen</a:t>
            </a:r>
            <a:r>
              <a:rPr lang="en-US" sz="1400" dirty="0" smtClean="0">
                <a:solidFill>
                  <a:prstClr val="black"/>
                </a:solidFill>
              </a:rPr>
              <a:t>; Windows + HPCS. </a:t>
            </a:r>
          </a:p>
          <a:p>
            <a:pPr marL="114300" indent="-114300"/>
            <a:r>
              <a:rPr lang="en-US" sz="1400" dirty="0" smtClean="0">
                <a:solidFill>
                  <a:prstClr val="black"/>
                </a:solidFill>
              </a:rPr>
              <a:t>	Takes </a:t>
            </a:r>
            <a:r>
              <a:rPr lang="en-US" sz="1400" dirty="0" err="1" smtClean="0">
                <a:solidFill>
                  <a:prstClr val="black"/>
                </a:solidFill>
              </a:rPr>
              <a:t>approxomately</a:t>
            </a:r>
            <a:r>
              <a:rPr lang="en-US" sz="1400" dirty="0" smtClean="0">
                <a:solidFill>
                  <a:prstClr val="black"/>
                </a:solidFill>
              </a:rPr>
              <a:t> 7 minutes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SALSAHPC Demo at SC09. This demonstrates the concept of Science on Clouds using a FutureGrid </a:t>
            </a:r>
            <a:r>
              <a:rPr lang="en-US" sz="1400" dirty="0" err="1" smtClean="0">
                <a:solidFill>
                  <a:prstClr val="black"/>
                </a:solidFill>
              </a:rPr>
              <a:t>iDataPlex</a:t>
            </a:r>
            <a:r>
              <a:rPr lang="en-US" sz="1400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76800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876800" y="0"/>
            <a:ext cx="4267200" cy="10559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029200" y="381000"/>
            <a:ext cx="4114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000" b="1" dirty="0" smtClean="0">
                <a:solidFill>
                  <a:srgbClr val="00B0F0"/>
                </a:solidFill>
              </a:rPr>
              <a:t>Demonstrate the concept of Science on Clouds using a FutureGrid cluster</a:t>
            </a:r>
            <a:endParaRPr lang="en-US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56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EvolvingScience_bigda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6565"/>
            <a:ext cx="9144000" cy="62649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5600" y="6248401"/>
            <a:ext cx="4114800" cy="313835"/>
          </a:xfrm>
          <a:prstGeom prst="rect">
            <a:avLst/>
          </a:prstGeom>
        </p:spPr>
        <p:txBody>
          <a:bodyPr wrap="square" lIns="91340" tIns="45672" rIns="91340" bIns="45672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i="1" dirty="0">
                <a:solidFill>
                  <a:prstClr val="black"/>
                </a:solidFill>
              </a:rPr>
              <a:t>Alex </a:t>
            </a:r>
            <a:r>
              <a:rPr lang="en-US" i="1" dirty="0" err="1">
                <a:solidFill>
                  <a:prstClr val="black"/>
                </a:solidFill>
              </a:rPr>
              <a:t>Szalay</a:t>
            </a:r>
            <a:r>
              <a:rPr lang="en-US" i="1" dirty="0">
                <a:solidFill>
                  <a:prstClr val="black"/>
                </a:solidFill>
              </a:rPr>
              <a:t>, The Johns Hopkins University</a:t>
            </a:r>
            <a:endParaRPr lang="en-US" sz="1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2600"/>
          </a:xfrm>
        </p:spPr>
        <p:txBody>
          <a:bodyPr/>
          <a:lstStyle/>
          <a:p>
            <a:r>
              <a:rPr lang="en-US" sz="2400" dirty="0" smtClean="0"/>
              <a:t>Background: data intensive computing requires storage solutions for huge amounts of data</a:t>
            </a:r>
          </a:p>
          <a:p>
            <a:r>
              <a:rPr lang="en-US" sz="2400" dirty="0" smtClean="0"/>
              <a:t>One proposed solution: </a:t>
            </a:r>
            <a:r>
              <a:rPr lang="en-US" sz="2400" dirty="0" err="1" smtClean="0"/>
              <a:t>HBase</a:t>
            </a:r>
            <a:r>
              <a:rPr lang="en-US" sz="2400" dirty="0" smtClean="0"/>
              <a:t>, </a:t>
            </a:r>
            <a:r>
              <a:rPr lang="en-US" sz="2400" dirty="0" err="1" smtClean="0"/>
              <a:t>Hadoop</a:t>
            </a:r>
            <a:r>
              <a:rPr lang="en-US" sz="2400" dirty="0" smtClean="0"/>
              <a:t> implementation of Google’s </a:t>
            </a:r>
            <a:r>
              <a:rPr lang="en-US" sz="2400" dirty="0" err="1" smtClean="0"/>
              <a:t>BigTable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276600"/>
            <a:ext cx="676552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Experimenting </a:t>
            </a:r>
            <a:r>
              <a:rPr lang="en-US" dirty="0" err="1" smtClean="0"/>
              <a:t>Lucene</a:t>
            </a:r>
            <a:r>
              <a:rPr lang="en-US" dirty="0" smtClean="0"/>
              <a:t> Index on </a:t>
            </a:r>
            <a:r>
              <a:rPr lang="en-US" dirty="0" err="1" smtClean="0"/>
              <a:t>HBase</a:t>
            </a:r>
            <a:r>
              <a:rPr lang="en-US" dirty="0" smtClean="0"/>
              <a:t> in an HPC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39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 design and implementation –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/>
          <a:p>
            <a:r>
              <a:rPr lang="en-US" sz="2400" dirty="0" smtClean="0"/>
              <a:t>Inverted index: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sz="2000" dirty="0" smtClean="0"/>
              <a:t>“cloud” -&gt; doc1, doc2, …</a:t>
            </a:r>
          </a:p>
          <a:p>
            <a:pPr>
              <a:buNone/>
            </a:pPr>
            <a:r>
              <a:rPr lang="en-US" sz="2000" dirty="0"/>
              <a:t>	</a:t>
            </a:r>
            <a:r>
              <a:rPr lang="en-US" sz="2000" dirty="0" smtClean="0"/>
              <a:t>“computing” -&gt; doc1, doc3, …</a:t>
            </a:r>
            <a:endParaRPr lang="en-US" sz="2000" dirty="0"/>
          </a:p>
          <a:p>
            <a:r>
              <a:rPr lang="en-US" sz="2400" dirty="0" smtClean="0"/>
              <a:t>Apache </a:t>
            </a:r>
            <a:r>
              <a:rPr lang="en-US" sz="2400" dirty="0" err="1" smtClean="0"/>
              <a:t>Lucene</a:t>
            </a:r>
            <a:r>
              <a:rPr lang="en-US" sz="2400" dirty="0" smtClean="0"/>
              <a:t>:</a:t>
            </a:r>
          </a:p>
          <a:p>
            <a:pPr>
              <a:buNone/>
            </a:pPr>
            <a:r>
              <a:rPr lang="en-US" sz="2000" dirty="0"/>
              <a:t>	</a:t>
            </a:r>
            <a:r>
              <a:rPr lang="en-US" sz="2000" dirty="0" smtClean="0"/>
              <a:t>- A library written in Java for building inverted indices and supporting full-text search</a:t>
            </a:r>
          </a:p>
          <a:p>
            <a:pPr>
              <a:buNone/>
            </a:pPr>
            <a:r>
              <a:rPr lang="en-US" sz="2000" dirty="0"/>
              <a:t>	</a:t>
            </a:r>
            <a:r>
              <a:rPr lang="en-US" sz="2000" dirty="0" smtClean="0"/>
              <a:t>- Incremental indexing, document scoring, and multi-index search with merged results, etc.</a:t>
            </a:r>
          </a:p>
          <a:p>
            <a:pPr>
              <a:buNone/>
            </a:pPr>
            <a:r>
              <a:rPr lang="en-US" sz="2000" dirty="0"/>
              <a:t>	</a:t>
            </a:r>
            <a:r>
              <a:rPr lang="en-US" sz="2000" dirty="0" smtClean="0"/>
              <a:t>- Existing solutions using </a:t>
            </a:r>
            <a:r>
              <a:rPr lang="en-US" sz="2000" dirty="0" err="1" smtClean="0"/>
              <a:t>Lucene</a:t>
            </a:r>
            <a:r>
              <a:rPr lang="en-US" sz="2000" dirty="0" smtClean="0"/>
              <a:t> store index data with files – no natural integration with </a:t>
            </a:r>
            <a:r>
              <a:rPr lang="en-US" sz="2000" dirty="0" err="1" smtClean="0"/>
              <a:t>HBase</a:t>
            </a:r>
            <a:endParaRPr lang="en-US" sz="2000" dirty="0" smtClean="0"/>
          </a:p>
          <a:p>
            <a:r>
              <a:rPr lang="en-US" sz="2400" dirty="0" smtClean="0"/>
              <a:t>Solution: maintain inverted indices directly in </a:t>
            </a:r>
            <a:r>
              <a:rPr lang="en-US" sz="2400" dirty="0" err="1" smtClean="0"/>
              <a:t>HBase</a:t>
            </a:r>
            <a:r>
              <a:rPr lang="en-US" sz="2400" dirty="0" smtClean="0"/>
              <a:t> as tables</a:t>
            </a:r>
          </a:p>
        </p:txBody>
      </p:sp>
    </p:spTree>
    <p:extLst>
      <p:ext uri="{BB962C8B-B14F-4D97-AF65-F5344CB8AC3E}">
        <p14:creationId xmlns:p14="http://schemas.microsoft.com/office/powerpoint/2010/main" val="36464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System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06680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Data from a real digital library application: bibliography data, page image data, texts data</a:t>
            </a:r>
          </a:p>
          <a:p>
            <a:r>
              <a:rPr lang="en-US" sz="2600" dirty="0" smtClean="0"/>
              <a:t>System design:</a:t>
            </a:r>
            <a:endParaRPr lang="en-US" sz="2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209800"/>
            <a:ext cx="6775266" cy="390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805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System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4525963"/>
          </a:xfrm>
        </p:spPr>
        <p:txBody>
          <a:bodyPr/>
          <a:lstStyle/>
          <a:p>
            <a:r>
              <a:rPr lang="en-US" sz="2400" dirty="0" smtClean="0"/>
              <a:t>Table schemas:</a:t>
            </a:r>
          </a:p>
          <a:p>
            <a:pPr>
              <a:buNone/>
            </a:pPr>
            <a:r>
              <a:rPr lang="en-US" sz="2000" dirty="0"/>
              <a:t>	</a:t>
            </a:r>
            <a:r>
              <a:rPr lang="en-US" sz="2000" dirty="0" smtClean="0"/>
              <a:t>- title index table: </a:t>
            </a:r>
            <a:r>
              <a:rPr lang="en-US" sz="2000" dirty="0"/>
              <a:t>&lt;term value&gt; --&gt; </a:t>
            </a:r>
            <a:r>
              <a:rPr lang="en-US" sz="2000" dirty="0" smtClean="0"/>
              <a:t>{frequencies:[&lt;</a:t>
            </a:r>
            <a:r>
              <a:rPr lang="en-US" sz="2000" dirty="0"/>
              <a:t>doc id&gt;, &lt;</a:t>
            </a:r>
            <a:r>
              <a:rPr lang="en-US" sz="2000" dirty="0" smtClean="0"/>
              <a:t>doc id</a:t>
            </a:r>
            <a:r>
              <a:rPr lang="en-US" sz="2000" dirty="0"/>
              <a:t>&gt;, </a:t>
            </a:r>
            <a:r>
              <a:rPr lang="en-US" sz="2000" dirty="0" smtClean="0"/>
              <a:t>...]}</a:t>
            </a:r>
          </a:p>
          <a:p>
            <a:pPr>
              <a:buNone/>
            </a:pPr>
            <a:r>
              <a:rPr lang="en-US" sz="2000" dirty="0"/>
              <a:t>	</a:t>
            </a:r>
            <a:r>
              <a:rPr lang="en-US" sz="2000" dirty="0" smtClean="0"/>
              <a:t>- texts index table: &lt;term value&gt; --&gt; {frequencies:[&lt;doc id&gt;, &lt;doc id&gt;, ...]}</a:t>
            </a:r>
          </a:p>
          <a:p>
            <a:pPr>
              <a:buNone/>
            </a:pPr>
            <a:r>
              <a:rPr lang="en-US" sz="2000" dirty="0"/>
              <a:t>	</a:t>
            </a:r>
            <a:r>
              <a:rPr lang="en-US" sz="2000" dirty="0" smtClean="0"/>
              <a:t>- texts term position vector table: &lt;term value&gt; --&gt; {positions:[&lt;doc id&gt;, &lt;doc id&gt;, ...]}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400" dirty="0" smtClean="0"/>
              <a:t>Natural integration with </a:t>
            </a:r>
            <a:r>
              <a:rPr lang="en-US" sz="2400" dirty="0" err="1" smtClean="0"/>
              <a:t>HBase</a:t>
            </a:r>
            <a:endParaRPr lang="en-US" sz="2400" dirty="0" smtClean="0"/>
          </a:p>
          <a:p>
            <a:r>
              <a:rPr lang="en-US" sz="2400" dirty="0" smtClean="0"/>
              <a:t>Reliable and scalable index data storage</a:t>
            </a:r>
          </a:p>
          <a:p>
            <a:r>
              <a:rPr lang="en-US" sz="2400" dirty="0" smtClean="0"/>
              <a:t>Real-time document addition and deletion</a:t>
            </a:r>
          </a:p>
          <a:p>
            <a:r>
              <a:rPr lang="en-US" sz="2400" dirty="0" err="1" smtClean="0"/>
              <a:t>MapReduce</a:t>
            </a:r>
            <a:r>
              <a:rPr lang="en-US" sz="2400" dirty="0" smtClean="0"/>
              <a:t> programs for building index and analyzing index data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8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066800"/>
          </a:xfrm>
        </p:spPr>
        <p:txBody>
          <a:bodyPr>
            <a:normAutofit fontScale="92500" lnSpcReduction="20000"/>
          </a:bodyPr>
          <a:lstStyle/>
          <a:p>
            <a:pPr lvl="0">
              <a:defRPr/>
            </a:pPr>
            <a:r>
              <a:rPr lang="en-US" sz="2400" dirty="0"/>
              <a:t>Experiments completed in the Alamo HPC cluster of </a:t>
            </a:r>
            <a:r>
              <a:rPr lang="en-US" sz="2400" dirty="0" err="1"/>
              <a:t>FutureGrid</a:t>
            </a:r>
            <a:endParaRPr lang="en-US" sz="2400" dirty="0"/>
          </a:p>
          <a:p>
            <a:pPr lvl="0">
              <a:defRPr/>
            </a:pPr>
            <a:r>
              <a:rPr lang="en-US" sz="2400" dirty="0" err="1"/>
              <a:t>MyHadoop</a:t>
            </a:r>
            <a:r>
              <a:rPr lang="en-US" sz="2400" dirty="0"/>
              <a:t> -&gt; </a:t>
            </a:r>
            <a:r>
              <a:rPr lang="en-US" sz="2400" dirty="0" err="1" smtClean="0"/>
              <a:t>MyHBase</a:t>
            </a:r>
            <a:endParaRPr lang="en-US" sz="2400" dirty="0" smtClean="0"/>
          </a:p>
          <a:p>
            <a:r>
              <a:rPr lang="en-US" sz="2400" dirty="0" smtClean="0"/>
              <a:t>Workflow: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05753"/>
            <a:ext cx="5738812" cy="394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546671" y="5334000"/>
            <a:ext cx="2743200" cy="9906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7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Index 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6002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Test run with 5 books</a:t>
            </a:r>
          </a:p>
          <a:p>
            <a:r>
              <a:rPr lang="en-US" sz="2400" dirty="0" smtClean="0"/>
              <a:t>Total number of distinct terms: 8263</a:t>
            </a:r>
          </a:p>
          <a:p>
            <a:r>
              <a:rPr lang="en-US" sz="2400" dirty="0" smtClean="0"/>
              <a:t>Following figures show different features about the text index table 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199" y="2895600"/>
            <a:ext cx="665804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40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Index data analysis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802423"/>
            <a:ext cx="6553200" cy="295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990600"/>
            <a:ext cx="528787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572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Comparison with 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Pig and Hive: </a:t>
            </a:r>
          </a:p>
          <a:p>
            <a:pPr>
              <a:buNone/>
            </a:pPr>
            <a:r>
              <a:rPr lang="en-US" sz="2400" dirty="0"/>
              <a:t>	</a:t>
            </a:r>
            <a:r>
              <a:rPr lang="en-US" sz="2000" dirty="0" smtClean="0"/>
              <a:t>- Distributed platforms for analyzing and warehousing large data sets</a:t>
            </a:r>
          </a:p>
          <a:p>
            <a:pPr>
              <a:buNone/>
            </a:pPr>
            <a:r>
              <a:rPr lang="en-US" sz="2400" dirty="0"/>
              <a:t>	</a:t>
            </a:r>
            <a:r>
              <a:rPr lang="en-US" sz="2000" dirty="0" smtClean="0"/>
              <a:t>- Pig Latin and </a:t>
            </a:r>
            <a:r>
              <a:rPr lang="en-US" sz="2000" dirty="0" err="1" smtClean="0"/>
              <a:t>HiveQL</a:t>
            </a:r>
            <a:r>
              <a:rPr lang="en-US" sz="2000" dirty="0" smtClean="0"/>
              <a:t> have operators for search</a:t>
            </a:r>
          </a:p>
          <a:p>
            <a:pPr>
              <a:buNone/>
            </a:pPr>
            <a:r>
              <a:rPr lang="en-US" sz="2000" dirty="0"/>
              <a:t>	</a:t>
            </a:r>
            <a:r>
              <a:rPr lang="en-US" sz="2000" dirty="0" smtClean="0"/>
              <a:t>- Suitable for batch analysis to large data sets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SolrCloud</a:t>
            </a:r>
            <a:r>
              <a:rPr lang="en-US" sz="2400" dirty="0" smtClean="0"/>
              <a:t>, </a:t>
            </a:r>
            <a:r>
              <a:rPr lang="en-US" sz="2400" dirty="0" err="1" smtClean="0"/>
              <a:t>ElasticSearch</a:t>
            </a:r>
            <a:r>
              <a:rPr lang="en-US" sz="2400" dirty="0" smtClean="0"/>
              <a:t>, </a:t>
            </a:r>
            <a:r>
              <a:rPr lang="en-US" sz="2400" dirty="0" err="1" smtClean="0"/>
              <a:t>Katta</a:t>
            </a:r>
            <a:r>
              <a:rPr lang="en-US" sz="2400" dirty="0" smtClean="0"/>
              <a:t>:</a:t>
            </a:r>
          </a:p>
          <a:p>
            <a:pPr>
              <a:buNone/>
            </a:pPr>
            <a:r>
              <a:rPr lang="en-US" sz="2000" dirty="0"/>
              <a:t>	</a:t>
            </a:r>
            <a:r>
              <a:rPr lang="en-US" sz="2000" dirty="0" smtClean="0"/>
              <a:t>- Distributed search systems based on </a:t>
            </a:r>
            <a:r>
              <a:rPr lang="en-US" sz="2000" dirty="0" err="1" smtClean="0"/>
              <a:t>Lucene</a:t>
            </a:r>
            <a:r>
              <a:rPr lang="en-US" sz="2000" dirty="0" smtClean="0"/>
              <a:t> indices</a:t>
            </a:r>
          </a:p>
          <a:p>
            <a:pPr>
              <a:buNone/>
            </a:pPr>
            <a:r>
              <a:rPr lang="en-US" sz="2000" dirty="0"/>
              <a:t>	</a:t>
            </a:r>
            <a:r>
              <a:rPr lang="en-US" sz="2000" dirty="0" smtClean="0"/>
              <a:t>- Indices organized as files; not a natural integration with </a:t>
            </a:r>
            <a:r>
              <a:rPr lang="en-US" sz="2000" dirty="0" err="1" smtClean="0"/>
              <a:t>HBase</a:t>
            </a:r>
            <a:endParaRPr lang="en-US" sz="2000" dirty="0" smtClean="0"/>
          </a:p>
          <a:p>
            <a:endParaRPr lang="en-US" sz="2400" dirty="0" smtClean="0"/>
          </a:p>
          <a:p>
            <a:r>
              <a:rPr lang="en-US" sz="2400" dirty="0" err="1" smtClean="0"/>
              <a:t>Solandra</a:t>
            </a:r>
            <a:r>
              <a:rPr lang="en-US" sz="2400" dirty="0" smtClean="0"/>
              <a:t>:</a:t>
            </a:r>
          </a:p>
          <a:p>
            <a:pPr>
              <a:buNone/>
            </a:pPr>
            <a:r>
              <a:rPr lang="en-US" sz="2000" dirty="0"/>
              <a:t>	</a:t>
            </a:r>
            <a:r>
              <a:rPr lang="en-US" sz="2000" dirty="0" smtClean="0"/>
              <a:t>- Inverted index implemented as tables in Cassandra</a:t>
            </a:r>
          </a:p>
          <a:p>
            <a:pPr>
              <a:buNone/>
            </a:pPr>
            <a:r>
              <a:rPr lang="en-US" sz="2000" dirty="0"/>
              <a:t>	</a:t>
            </a:r>
            <a:r>
              <a:rPr lang="en-US" sz="2000" dirty="0" smtClean="0"/>
              <a:t>- Different index table designs; no </a:t>
            </a:r>
            <a:r>
              <a:rPr lang="en-US" sz="2000" dirty="0" err="1" smtClean="0"/>
              <a:t>MapReduce</a:t>
            </a:r>
            <a:r>
              <a:rPr lang="en-US" sz="2000" dirty="0" smtClean="0"/>
              <a:t> support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385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Distributed performance evaluation</a:t>
            </a:r>
          </a:p>
          <a:p>
            <a:endParaRPr lang="en-US" sz="2400" dirty="0"/>
          </a:p>
          <a:p>
            <a:r>
              <a:rPr lang="en-US" sz="2400" dirty="0" smtClean="0"/>
              <a:t>More data analysis or text mining based on the index data</a:t>
            </a:r>
          </a:p>
          <a:p>
            <a:endParaRPr lang="en-US" sz="2400" dirty="0"/>
          </a:p>
          <a:p>
            <a:r>
              <a:rPr lang="en-US" sz="2400" dirty="0"/>
              <a:t>Distributed search engine integrated with </a:t>
            </a:r>
            <a:r>
              <a:rPr lang="en-US" sz="2400" dirty="0" err="1"/>
              <a:t>HBase</a:t>
            </a:r>
            <a:r>
              <a:rPr lang="en-US" sz="2400" dirty="0"/>
              <a:t> region servers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004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Yuduo\AppData\Local\Microsoft\Windows\Temporary Internet Files\Content.IE5\60RVP0KR\MC900441328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914400"/>
            <a:ext cx="67437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b="1" dirty="0" smtClean="0">
                <a:ln w="10541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9000">
                      <a:schemeClr val="accent2">
                        <a:lumMod val="75000"/>
                      </a:schemeClr>
                    </a:gs>
                    <a:gs pos="50000">
                      <a:srgbClr val="C00000"/>
                    </a:gs>
                    <a:gs pos="79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Education and Broader Impact</a:t>
            </a:r>
            <a:endParaRPr lang="en-US" b="1" dirty="0">
              <a:ln w="10541" cmpd="sng">
                <a:solidFill>
                  <a:srgbClr val="C00000"/>
                </a:solidFill>
                <a:prstDash val="solid"/>
              </a:ln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9000">
                    <a:schemeClr val="accent2">
                      <a:lumMod val="75000"/>
                    </a:schemeClr>
                  </a:gs>
                  <a:gs pos="50000">
                    <a:srgbClr val="C00000"/>
                  </a:gs>
                  <a:gs pos="79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1448639"/>
            <a:ext cx="3962400" cy="646234"/>
          </a:xfrm>
          <a:prstGeom prst="rect">
            <a:avLst/>
          </a:prstGeom>
          <a:noFill/>
        </p:spPr>
        <p:txBody>
          <a:bodyPr wrap="square" lIns="91340" tIns="45672" rIns="91340" bIns="45672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0541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rgbClr val="C0504D">
                        <a:lumMod val="20000"/>
                        <a:lumOff val="80000"/>
                      </a:srgbClr>
                    </a:gs>
                    <a:gs pos="9000">
                      <a:srgbClr val="C0504D">
                        <a:lumMod val="75000"/>
                      </a:srgbClr>
                    </a:gs>
                    <a:gs pos="50000">
                      <a:srgbClr val="C00000"/>
                    </a:gs>
                    <a:gs pos="79000">
                      <a:srgbClr val="C0504D">
                        <a:lumMod val="75000"/>
                      </a:srgbClr>
                    </a:gs>
                    <a:gs pos="100000">
                      <a:srgbClr val="C0504D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We devote a lot to guide students</a:t>
            </a:r>
          </a:p>
          <a:p>
            <a:pPr algn="ctr"/>
            <a:r>
              <a:rPr lang="en-US" b="1" dirty="0">
                <a:ln w="10541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rgbClr val="C0504D">
                        <a:lumMod val="20000"/>
                        <a:lumOff val="80000"/>
                      </a:srgbClr>
                    </a:gs>
                    <a:gs pos="9000">
                      <a:srgbClr val="C0504D">
                        <a:lumMod val="75000"/>
                      </a:srgbClr>
                    </a:gs>
                    <a:gs pos="50000">
                      <a:srgbClr val="C00000"/>
                    </a:gs>
                    <a:gs pos="79000">
                      <a:srgbClr val="C0504D">
                        <a:lumMod val="75000"/>
                      </a:srgbClr>
                    </a:gs>
                    <a:gs pos="100000">
                      <a:srgbClr val="C0504D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who are interested in </a:t>
            </a:r>
            <a:r>
              <a:rPr lang="en-US" b="1" dirty="0" smtClean="0">
                <a:ln w="10541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rgbClr val="C0504D">
                        <a:lumMod val="20000"/>
                        <a:lumOff val="80000"/>
                      </a:srgbClr>
                    </a:gs>
                    <a:gs pos="9000">
                      <a:srgbClr val="C0504D">
                        <a:lumMod val="75000"/>
                      </a:srgbClr>
                    </a:gs>
                    <a:gs pos="50000">
                      <a:srgbClr val="C00000"/>
                    </a:gs>
                    <a:gs pos="79000">
                      <a:srgbClr val="C0504D">
                        <a:lumMod val="75000"/>
                      </a:srgbClr>
                    </a:gs>
                    <a:gs pos="100000">
                      <a:srgbClr val="C0504D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computing</a:t>
            </a:r>
            <a:endParaRPr lang="en-US" b="1" dirty="0">
              <a:ln w="10541" cmpd="sng">
                <a:solidFill>
                  <a:srgbClr val="C00000"/>
                </a:solidFill>
                <a:prstDash val="solid"/>
              </a:ln>
              <a:gradFill>
                <a:gsLst>
                  <a:gs pos="0">
                    <a:srgbClr val="C0504D">
                      <a:lumMod val="20000"/>
                      <a:lumOff val="80000"/>
                    </a:srgbClr>
                  </a:gs>
                  <a:gs pos="9000">
                    <a:srgbClr val="C0504D">
                      <a:lumMod val="75000"/>
                    </a:srgbClr>
                  </a:gs>
                  <a:gs pos="50000">
                    <a:srgbClr val="C00000"/>
                  </a:gs>
                  <a:gs pos="79000">
                    <a:srgbClr val="C0504D">
                      <a:lumMod val="75000"/>
                    </a:srgbClr>
                  </a:gs>
                  <a:gs pos="100000">
                    <a:srgbClr val="C0504D">
                      <a:lumMod val="20000"/>
                      <a:lumOff val="8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464" y="2362200"/>
            <a:ext cx="5040536" cy="332836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3909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5"/>
    </mc:Choice>
    <mc:Fallback xmlns="">
      <p:transition spd="slow" advTm="598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" y="298847"/>
            <a:ext cx="9144000" cy="61555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dirty="0" smtClean="0"/>
              <a:t>Paradigm Shift in Data Intensive Computing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2667000" cy="3851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47800"/>
            <a:ext cx="2794000" cy="3800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47800"/>
            <a:ext cx="2635250" cy="3800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947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0541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9000">
                      <a:schemeClr val="accent2">
                        <a:lumMod val="75000"/>
                      </a:schemeClr>
                    </a:gs>
                    <a:gs pos="50000">
                      <a:srgbClr val="C00000"/>
                    </a:gs>
                    <a:gs pos="79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Education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2" t="19099" r="11858"/>
          <a:stretch/>
        </p:blipFill>
        <p:spPr bwMode="auto">
          <a:xfrm>
            <a:off x="2819404" y="1370429"/>
            <a:ext cx="6124345" cy="2074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1" t="6784" r="44712" b="67215"/>
          <a:stretch/>
        </p:blipFill>
        <p:spPr bwMode="auto">
          <a:xfrm>
            <a:off x="4625596" y="2009944"/>
            <a:ext cx="3583577" cy="1883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1828802"/>
            <a:ext cx="2362200" cy="646234"/>
          </a:xfrm>
          <a:prstGeom prst="rect">
            <a:avLst/>
          </a:prstGeom>
          <a:noFill/>
        </p:spPr>
        <p:txBody>
          <a:bodyPr wrap="square" lIns="91340" tIns="45672" rIns="91340" bIns="45672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0541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rgbClr val="C0504D">
                        <a:lumMod val="20000"/>
                        <a:lumOff val="80000"/>
                      </a:srgbClr>
                    </a:gs>
                    <a:gs pos="9000">
                      <a:srgbClr val="C0504D">
                        <a:lumMod val="75000"/>
                      </a:srgbClr>
                    </a:gs>
                    <a:gs pos="50000">
                      <a:srgbClr val="C00000"/>
                    </a:gs>
                    <a:gs pos="79000">
                      <a:srgbClr val="C0504D">
                        <a:lumMod val="75000"/>
                      </a:srgbClr>
                    </a:gs>
                    <a:gs pos="100000">
                      <a:srgbClr val="C0504D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We offer classes with  emerging new topics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" t="7540" r="5173" b="29481"/>
          <a:stretch/>
        </p:blipFill>
        <p:spPr bwMode="auto">
          <a:xfrm>
            <a:off x="241105" y="2511979"/>
            <a:ext cx="6177951" cy="3442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53204" y="4267203"/>
            <a:ext cx="2390545" cy="923233"/>
          </a:xfrm>
          <a:prstGeom prst="rect">
            <a:avLst/>
          </a:prstGeom>
          <a:noFill/>
        </p:spPr>
        <p:txBody>
          <a:bodyPr wrap="square" lIns="91340" tIns="45672" rIns="91340" bIns="45672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0541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rgbClr val="C0504D">
                        <a:lumMod val="20000"/>
                        <a:lumOff val="80000"/>
                      </a:srgbClr>
                    </a:gs>
                    <a:gs pos="9000">
                      <a:srgbClr val="C0504D">
                        <a:lumMod val="75000"/>
                      </a:srgbClr>
                    </a:gs>
                    <a:gs pos="50000">
                      <a:srgbClr val="C00000"/>
                    </a:gs>
                    <a:gs pos="79000">
                      <a:srgbClr val="C0504D">
                        <a:lumMod val="75000"/>
                      </a:srgbClr>
                    </a:gs>
                    <a:gs pos="100000">
                      <a:srgbClr val="C0504D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Together with tutorials on the most popular cloud computing tools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51518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1299"/>
    </mc:Choice>
    <mc:Fallback xmlns="">
      <p:transition spd="slow" advTm="11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" t="10929" r="34702" b="54151"/>
          <a:stretch/>
        </p:blipFill>
        <p:spPr bwMode="auto">
          <a:xfrm>
            <a:off x="4222901" y="1315881"/>
            <a:ext cx="4792057" cy="1559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t="45918" r="43536" b="1703"/>
          <a:stretch/>
        </p:blipFill>
        <p:spPr bwMode="auto">
          <a:xfrm>
            <a:off x="76200" y="2241494"/>
            <a:ext cx="4800600" cy="2795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1371600"/>
            <a:ext cx="3505200" cy="646234"/>
          </a:xfrm>
          <a:prstGeom prst="rect">
            <a:avLst/>
          </a:prstGeom>
          <a:noFill/>
        </p:spPr>
        <p:txBody>
          <a:bodyPr wrap="square" lIns="91340" tIns="45672" rIns="91340" bIns="45672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0541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rgbClr val="C0504D">
                        <a:lumMod val="20000"/>
                        <a:lumOff val="80000"/>
                      </a:srgbClr>
                    </a:gs>
                    <a:gs pos="9000">
                      <a:srgbClr val="C0504D">
                        <a:lumMod val="75000"/>
                      </a:srgbClr>
                    </a:gs>
                    <a:gs pos="50000">
                      <a:srgbClr val="C00000"/>
                    </a:gs>
                    <a:gs pos="79000">
                      <a:srgbClr val="C0504D">
                        <a:lumMod val="75000"/>
                      </a:srgbClr>
                    </a:gs>
                    <a:gs pos="100000">
                      <a:srgbClr val="C0504D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Hosting workshops and spreading our technology across the nation</a:t>
            </a:r>
          </a:p>
        </p:txBody>
      </p:sp>
      <p:pic>
        <p:nvPicPr>
          <p:cNvPr id="2054" name="Picture 6" descr="Stem Intiati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7" y="5181600"/>
            <a:ext cx="5894070" cy="129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3" t="39877" r="18444" b="7819"/>
          <a:stretch/>
        </p:blipFill>
        <p:spPr bwMode="auto">
          <a:xfrm>
            <a:off x="3505201" y="1973494"/>
            <a:ext cx="5048339" cy="3331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29370" y="5410200"/>
            <a:ext cx="2809831" cy="923233"/>
          </a:xfrm>
          <a:prstGeom prst="rect">
            <a:avLst/>
          </a:prstGeom>
          <a:noFill/>
        </p:spPr>
        <p:txBody>
          <a:bodyPr wrap="square" lIns="91340" tIns="45672" rIns="91340" bIns="45672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0541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rgbClr val="C0504D">
                        <a:lumMod val="20000"/>
                        <a:lumOff val="80000"/>
                      </a:srgbClr>
                    </a:gs>
                    <a:gs pos="9000">
                      <a:srgbClr val="C0504D">
                        <a:lumMod val="75000"/>
                      </a:srgbClr>
                    </a:gs>
                    <a:gs pos="50000">
                      <a:srgbClr val="C00000"/>
                    </a:gs>
                    <a:gs pos="79000">
                      <a:srgbClr val="C0504D">
                        <a:lumMod val="75000"/>
                      </a:srgbClr>
                    </a:gs>
                    <a:gs pos="100000">
                      <a:srgbClr val="C0504D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Giving students unforgettable research experience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0541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9000">
                      <a:schemeClr val="accent2">
                        <a:lumMod val="75000"/>
                      </a:schemeClr>
                    </a:gs>
                    <a:gs pos="50000">
                      <a:srgbClr val="C00000"/>
                    </a:gs>
                    <a:gs pos="79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Broader Impact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25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9"/>
    </mc:Choice>
    <mc:Fallback xmlns="">
      <p:transition spd="slow" advTm="14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0541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9000">
                      <a:schemeClr val="accent2">
                        <a:lumMod val="75000"/>
                      </a:schemeClr>
                    </a:gs>
                    <a:gs pos="50000">
                      <a:srgbClr val="C00000"/>
                    </a:gs>
                    <a:gs pos="79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Acknowledgement</a:t>
            </a:r>
          </a:p>
        </p:txBody>
      </p:sp>
      <p:sp>
        <p:nvSpPr>
          <p:cNvPr id="4" name="Content Placeholder 4"/>
          <p:cNvSpPr txBox="1">
            <a:spLocks noGrp="1"/>
          </p:cNvSpPr>
          <p:nvPr>
            <p:ph idx="1"/>
          </p:nvPr>
        </p:nvSpPr>
        <p:spPr>
          <a:xfrm>
            <a:off x="457200" y="1495964"/>
            <a:ext cx="8229600" cy="1323342"/>
          </a:xfrm>
          <a:prstGeom prst="rect">
            <a:avLst/>
          </a:prstGeom>
        </p:spPr>
        <p:txBody>
          <a:bodyPr vert="horz" wrap="square" lIns="91340" tIns="45672" rIns="91340" bIns="45672" rtlCol="0">
            <a:spAutoFit/>
          </a:bodyPr>
          <a:lstStyle/>
          <a:p>
            <a:pPr marL="342511" indent="-342511" algn="ctr" defTabSz="913358">
              <a:spcBef>
                <a:spcPts val="0"/>
              </a:spcBef>
              <a:buNone/>
              <a:defRPr/>
            </a:pPr>
            <a:r>
              <a:rPr lang="en-US" sz="2800" b="1" i="1" dirty="0">
                <a:solidFill>
                  <a:srgbClr val="0000CC"/>
                </a:solidFill>
                <a:latin typeface="Arial" pitchFamily="34" charset="0"/>
              </a:rPr>
              <a:t>S</a:t>
            </a:r>
            <a:r>
              <a:rPr lang="en-US" sz="2800" b="1" i="1" dirty="0">
                <a:solidFill>
                  <a:srgbClr val="D20000"/>
                </a:solidFill>
                <a:latin typeface="Arial" pitchFamily="34" charset="0"/>
              </a:rPr>
              <a:t>A</a:t>
            </a:r>
            <a:r>
              <a:rPr lang="en-US" sz="2800" b="1" i="1" dirty="0">
                <a:solidFill>
                  <a:srgbClr val="FFC000"/>
                </a:solidFill>
                <a:latin typeface="Arial" pitchFamily="34" charset="0"/>
              </a:rPr>
              <a:t>L</a:t>
            </a:r>
            <a:r>
              <a:rPr lang="en-US" sz="2800" b="1" i="1" dirty="0">
                <a:solidFill>
                  <a:srgbClr val="0000CC"/>
                </a:solidFill>
                <a:latin typeface="Arial" pitchFamily="34" charset="0"/>
              </a:rPr>
              <a:t>S</a:t>
            </a:r>
            <a:r>
              <a:rPr lang="en-US" sz="2800" b="1" i="1" dirty="0">
                <a:solidFill>
                  <a:srgbClr val="33CC33"/>
                </a:solidFill>
                <a:latin typeface="Arial" pitchFamily="34" charset="0"/>
              </a:rPr>
              <a:t>A</a:t>
            </a:r>
            <a:r>
              <a:rPr lang="en-US" sz="2000" b="1" i="1" dirty="0">
                <a:solidFill>
                  <a:srgbClr val="33CC33"/>
                </a:solidFill>
                <a:latin typeface="Arial" pitchFamily="34" charset="0"/>
              </a:rPr>
              <a:t>  </a:t>
            </a:r>
            <a:r>
              <a:rPr lang="en-US" sz="2800" b="1" dirty="0">
                <a:solidFill>
                  <a:srgbClr val="002060"/>
                </a:solidFill>
                <a:latin typeface="Candara" pitchFamily="34" charset="0"/>
              </a:rPr>
              <a:t>HPC Group </a:t>
            </a:r>
          </a:p>
          <a:p>
            <a:pPr marL="0" indent="-342511" algn="ctr" defTabSz="913358">
              <a:spcBef>
                <a:spcPts val="0"/>
              </a:spcBef>
              <a:buNone/>
              <a:defRPr/>
            </a:pPr>
            <a:r>
              <a:rPr lang="en-US" sz="2800" b="1" dirty="0">
                <a:solidFill>
                  <a:srgbClr val="002060"/>
                </a:solidFill>
                <a:latin typeface="Candara" pitchFamily="34" charset="0"/>
              </a:rPr>
              <a:t>Indiana University</a:t>
            </a:r>
          </a:p>
          <a:p>
            <a:pPr marL="0" indent="-342511" algn="ctr" defTabSz="913358">
              <a:buNone/>
              <a:defRPr/>
            </a:pPr>
            <a:r>
              <a:rPr lang="en-US" sz="2000" dirty="0">
                <a:solidFill>
                  <a:prstClr val="black"/>
                </a:solidFill>
                <a:hlinkClick r:id="rId3"/>
              </a:rPr>
              <a:t>http://salsahpc.indiana.edu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17040" b="30610"/>
          <a:stretch/>
        </p:blipFill>
        <p:spPr bwMode="auto">
          <a:xfrm>
            <a:off x="1041991" y="3698343"/>
            <a:ext cx="2082209" cy="60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F:\Docs\Dropbox\poster\plotviz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25905" b="36427"/>
          <a:stretch/>
        </p:blipFill>
        <p:spPr bwMode="auto">
          <a:xfrm>
            <a:off x="5837541" y="3698341"/>
            <a:ext cx="2087263" cy="6238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698342"/>
            <a:ext cx="1954730" cy="623893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microsoft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7200" y="4550835"/>
            <a:ext cx="1264706" cy="1011765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nih-logo-blue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69906" y="4818219"/>
            <a:ext cx="630120" cy="570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pixture_reloaded_logo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4306" y="4782741"/>
            <a:ext cx="921329" cy="653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197" y="4829684"/>
            <a:ext cx="2195513" cy="55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 descr="nsf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41770" y="4794279"/>
            <a:ext cx="630230" cy="630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2" descr="http://iusportcom.files.wordpress.com/2010/07/iu_v_rgb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06" y="4787587"/>
            <a:ext cx="1910766" cy="63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52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6"/>
    </mc:Choice>
    <mc:Fallback xmlns="">
      <p:transition spd="slow" advTm="5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99606-967B-419A-9AEC-8752E61A7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High Energy Physics Data Analysis</a:t>
            </a:r>
            <a:endParaRPr lang="en-US" sz="3600" dirty="0"/>
          </a:p>
        </p:txBody>
      </p:sp>
      <p:pic>
        <p:nvPicPr>
          <p:cNvPr id="4" name="Picture 3" descr="HEP_col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219200"/>
            <a:ext cx="3701484" cy="43434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0800000">
            <a:off x="4267200" y="1982950"/>
            <a:ext cx="273540" cy="1524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3033" y="1722025"/>
            <a:ext cx="3361626" cy="64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</a:rPr>
              <a:t>Input to a map task: &lt;key, value&gt;  </a:t>
            </a:r>
          </a:p>
          <a:p>
            <a:pPr algn="ctr" defTabSz="914400"/>
            <a:r>
              <a:rPr lang="en-US" sz="1400" dirty="0">
                <a:solidFill>
                  <a:prstClr val="black"/>
                </a:solidFill>
              </a:rPr>
              <a:t>key = Some Id    value = HEP file Name</a:t>
            </a:r>
          </a:p>
        </p:txBody>
      </p:sp>
      <p:sp>
        <p:nvSpPr>
          <p:cNvPr id="9" name="Right Arrow 8"/>
          <p:cNvSpPr/>
          <p:nvPr/>
        </p:nvSpPr>
        <p:spPr>
          <a:xfrm rot="10800000">
            <a:off x="4267200" y="2801980"/>
            <a:ext cx="273540" cy="1524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4822" y="2573381"/>
            <a:ext cx="3570978" cy="855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</a:rPr>
              <a:t>Output of a map task: &lt;key, value&gt;  </a:t>
            </a:r>
          </a:p>
          <a:p>
            <a:pPr algn="ctr" defTabSz="914400"/>
            <a:r>
              <a:rPr lang="en-US" sz="1400" dirty="0">
                <a:solidFill>
                  <a:prstClr val="black"/>
                </a:solidFill>
              </a:rPr>
              <a:t>key = random # (0&lt;= num&lt;= max reduce tasks)</a:t>
            </a:r>
          </a:p>
          <a:p>
            <a:pPr algn="ctr" defTabSz="914400"/>
            <a:r>
              <a:rPr lang="en-US" sz="1400" dirty="0">
                <a:solidFill>
                  <a:prstClr val="black"/>
                </a:solidFill>
              </a:rPr>
              <a:t>    value = Histogram as binary data</a:t>
            </a:r>
          </a:p>
        </p:txBody>
      </p:sp>
      <p:sp>
        <p:nvSpPr>
          <p:cNvPr id="11" name="Right Arrow 10"/>
          <p:cNvSpPr/>
          <p:nvPr/>
        </p:nvSpPr>
        <p:spPr>
          <a:xfrm rot="10800000">
            <a:off x="4267200" y="3886200"/>
            <a:ext cx="273540" cy="1524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5244" y="3581400"/>
            <a:ext cx="4192814" cy="855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</a:rPr>
              <a:t>Input to a reduce task: &lt;key, List&lt;value&gt;&gt;   </a:t>
            </a:r>
          </a:p>
          <a:p>
            <a:pPr algn="ctr" defTabSz="914400"/>
            <a:r>
              <a:rPr lang="en-US" sz="1400" dirty="0">
                <a:solidFill>
                  <a:prstClr val="black"/>
                </a:solidFill>
              </a:rPr>
              <a:t>key = random # (0&lt;= num&lt;= max reduce tasks)</a:t>
            </a:r>
          </a:p>
          <a:p>
            <a:pPr algn="ctr" defTabSz="914400"/>
            <a:r>
              <a:rPr lang="en-US" sz="1400" dirty="0">
                <a:solidFill>
                  <a:prstClr val="black"/>
                </a:solidFill>
              </a:rPr>
              <a:t>    value = List of histogram as binary data</a:t>
            </a:r>
          </a:p>
        </p:txBody>
      </p:sp>
      <p:sp>
        <p:nvSpPr>
          <p:cNvPr id="13" name="Right Arrow 12"/>
          <p:cNvSpPr/>
          <p:nvPr/>
        </p:nvSpPr>
        <p:spPr>
          <a:xfrm rot="10800000">
            <a:off x="4267201" y="4783180"/>
            <a:ext cx="273540" cy="1524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03938" y="4554581"/>
            <a:ext cx="3435428" cy="64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</a:rPr>
              <a:t>Output from a reduce task: value   </a:t>
            </a:r>
          </a:p>
          <a:p>
            <a:pPr algn="ctr" defTabSz="914400"/>
            <a:r>
              <a:rPr lang="en-US" sz="1400" dirty="0">
                <a:solidFill>
                  <a:prstClr val="black"/>
                </a:solidFill>
              </a:rPr>
              <a:t>value = Histogram file</a:t>
            </a:r>
          </a:p>
        </p:txBody>
      </p:sp>
      <p:sp>
        <p:nvSpPr>
          <p:cNvPr id="16" name="Right Arrow 15"/>
          <p:cNvSpPr/>
          <p:nvPr/>
        </p:nvSpPr>
        <p:spPr>
          <a:xfrm rot="10800000">
            <a:off x="4267201" y="5410199"/>
            <a:ext cx="273540" cy="1524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0600" y="5267980"/>
            <a:ext cx="3629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dirty="0">
                <a:solidFill>
                  <a:srgbClr val="F79646">
                    <a:lumMod val="75000"/>
                  </a:srgbClr>
                </a:solidFill>
              </a:rPr>
              <a:t>Combine outputs from reduce tasks to form the final histogram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21268"/>
            <a:ext cx="7894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srgbClr val="0033CC"/>
                </a:solidFill>
              </a:rPr>
              <a:t>An application analyzing data from Large </a:t>
            </a:r>
            <a:r>
              <a:rPr lang="en-US" sz="1600" dirty="0" err="1">
                <a:solidFill>
                  <a:srgbClr val="0033CC"/>
                </a:solidFill>
              </a:rPr>
              <a:t>Hadron</a:t>
            </a:r>
            <a:r>
              <a:rPr lang="en-US" sz="1600" dirty="0">
                <a:solidFill>
                  <a:srgbClr val="0033CC"/>
                </a:solidFill>
              </a:rPr>
              <a:t> Collider</a:t>
            </a:r>
            <a:r>
              <a:rPr lang="en-US" sz="1600" dirty="0">
                <a:solidFill>
                  <a:srgbClr val="009900"/>
                </a:solidFill>
              </a:rPr>
              <a:t>  </a:t>
            </a:r>
            <a:r>
              <a:rPr lang="en-US" sz="1600" dirty="0">
                <a:solidFill>
                  <a:prstClr val="black"/>
                </a:solidFill>
              </a:rPr>
              <a:t>(1TB but 100 </a:t>
            </a:r>
            <a:r>
              <a:rPr lang="en-US" sz="1600" dirty="0" err="1">
                <a:solidFill>
                  <a:prstClr val="black"/>
                </a:solidFill>
              </a:rPr>
              <a:t>Petabytes</a:t>
            </a:r>
            <a:r>
              <a:rPr lang="en-US" sz="1600" dirty="0">
                <a:solidFill>
                  <a:prstClr val="black"/>
                </a:solidFill>
              </a:rPr>
              <a:t> eventually)</a:t>
            </a:r>
          </a:p>
        </p:txBody>
      </p:sp>
      <p:pic>
        <p:nvPicPr>
          <p:cNvPr id="18" name="Picture 17" descr="hep_colo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1143000"/>
            <a:ext cx="4724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5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6" grpId="0" animBg="1"/>
      <p:bldP spid="1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99606-967B-419A-9AEC-8752E61A74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0"/>
            <a:ext cx="70104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Reduce Phase of Particle Physics </a:t>
            </a:r>
            <a:br>
              <a:rPr lang="en-US" sz="3200" dirty="0" smtClean="0"/>
            </a:br>
            <a:r>
              <a:rPr lang="en-US" sz="3200" dirty="0" smtClean="0"/>
              <a:t>“Find the Higgs” using Dryad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943600"/>
            <a:ext cx="8001000" cy="914400"/>
          </a:xfrm>
        </p:spPr>
        <p:txBody>
          <a:bodyPr>
            <a:noAutofit/>
          </a:bodyPr>
          <a:lstStyle/>
          <a:p>
            <a:r>
              <a:rPr lang="en-US" sz="1200" dirty="0" smtClean="0"/>
              <a:t>Combine Histograms produced by separate Root “Maps” (of event data to partial histograms) into a single Histogram delivered to Client</a:t>
            </a:r>
          </a:p>
          <a:p>
            <a:r>
              <a:rPr lang="en-US" sz="1200" dirty="0" smtClean="0"/>
              <a:t>This is an example using MapReduce to do distributed </a:t>
            </a:r>
            <a:r>
              <a:rPr lang="en-US" sz="1200" dirty="0" err="1" smtClean="0"/>
              <a:t>histogramming</a:t>
            </a:r>
            <a:r>
              <a:rPr lang="en-US" sz="1200" dirty="0" smtClean="0"/>
              <a:t>.</a:t>
            </a:r>
          </a:p>
          <a:p>
            <a:pPr>
              <a:buNone/>
            </a:pPr>
            <a:endParaRPr lang="en-US" sz="2000" dirty="0"/>
          </a:p>
        </p:txBody>
      </p:sp>
      <p:pic>
        <p:nvPicPr>
          <p:cNvPr id="1026" name="Picture 2" descr="C:\Documents and Settings\Geoffrey Fox\Desktop\hep_scree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9148611" cy="4724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33600" y="2895600"/>
            <a:ext cx="217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prstClr val="black"/>
                </a:solidFill>
              </a:rPr>
              <a:t>Higgs in Monte Carlo</a:t>
            </a:r>
          </a:p>
        </p:txBody>
      </p:sp>
    </p:spTree>
    <p:extLst>
      <p:ext uri="{BB962C8B-B14F-4D97-AF65-F5344CB8AC3E}">
        <p14:creationId xmlns:p14="http://schemas.microsoft.com/office/powerpoint/2010/main" val="324800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HadoopWordCoun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4007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00" y="6428601"/>
            <a:ext cx="6019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200" i="1" dirty="0">
                <a:solidFill>
                  <a:srgbClr val="0033CC"/>
                </a:solidFill>
              </a:rPr>
              <a:t>http://blog.jteam.nl/wp-content/uploads/2009/08/MapReduceWordCountOverview.png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0" y="5867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cs typeface="Simplified Arabic" pitchFamily="2" charset="-78"/>
              </a:rPr>
              <a:t>Sort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057400" y="2350008"/>
            <a:ext cx="1219200" cy="2983992"/>
            <a:chOff x="2057400" y="2350008"/>
            <a:chExt cx="1219200" cy="2983992"/>
          </a:xfrm>
        </p:grpSpPr>
        <p:sp>
          <p:nvSpPr>
            <p:cNvPr id="8" name="TextBox 7"/>
            <p:cNvSpPr txBox="1"/>
            <p:nvPr/>
          </p:nvSpPr>
          <p:spPr>
            <a:xfrm>
              <a:off x="2057400" y="2350008"/>
              <a:ext cx="1219200" cy="584775"/>
            </a:xfrm>
            <a:prstGeom prst="rect">
              <a:avLst/>
            </a:prstGeom>
            <a:solidFill>
              <a:srgbClr val="009900"/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600" spc="-150" dirty="0">
                  <a:solidFill>
                    <a:prstClr val="black"/>
                  </a:solidFill>
                </a:rPr>
                <a:t>0.11, 0.89, 0.27</a:t>
              </a:r>
            </a:p>
            <a:p>
              <a:pPr defTabSz="914400"/>
              <a:endParaRPr lang="en-US" sz="1600" spc="-15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57400" y="3505200"/>
              <a:ext cx="1219200" cy="584775"/>
            </a:xfrm>
            <a:prstGeom prst="rect">
              <a:avLst/>
            </a:prstGeom>
            <a:solidFill>
              <a:srgbClr val="009900"/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600" spc="-150" dirty="0">
                  <a:solidFill>
                    <a:prstClr val="black"/>
                  </a:solidFill>
                </a:rPr>
                <a:t>0.29, 0.23, 0.89</a:t>
              </a:r>
            </a:p>
            <a:p>
              <a:pPr defTabSz="914400"/>
              <a:endParaRPr lang="en-US" sz="1600" spc="-150" dirty="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57400" y="4749225"/>
              <a:ext cx="1219200" cy="584775"/>
            </a:xfrm>
            <a:prstGeom prst="rect">
              <a:avLst/>
            </a:prstGeom>
            <a:solidFill>
              <a:srgbClr val="009900"/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600" spc="-150" dirty="0">
                  <a:solidFill>
                    <a:prstClr val="black"/>
                  </a:solidFill>
                </a:rPr>
                <a:t>0.27,  0.23, 0.11</a:t>
              </a:r>
            </a:p>
            <a:p>
              <a:pPr defTabSz="914400"/>
              <a:endParaRPr lang="en-US" sz="1600" spc="-150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95600" y="1676400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srgbClr val="C00000"/>
                </a:solidFill>
              </a:rPr>
              <a:t>Emit &lt;</a:t>
            </a:r>
            <a:r>
              <a:rPr lang="en-US" b="1" dirty="0">
                <a:solidFill>
                  <a:srgbClr val="0033CC"/>
                </a:solidFill>
              </a:rPr>
              <a:t>Bin</a:t>
            </a:r>
            <a:r>
              <a:rPr lang="en-US" sz="2000" b="1" i="1" baseline="-25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>
                <a:solidFill>
                  <a:srgbClr val="0033CC"/>
                </a:solidFill>
              </a:rPr>
              <a:t>1</a:t>
            </a:r>
            <a:r>
              <a:rPr lang="en-US" b="1" dirty="0">
                <a:solidFill>
                  <a:srgbClr val="C00000"/>
                </a:solidFill>
              </a:rPr>
              <a:t>&gt;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52400" y="2819400"/>
            <a:ext cx="1371600" cy="1626751"/>
            <a:chOff x="152400" y="2819400"/>
            <a:chExt cx="1371600" cy="1626751"/>
          </a:xfrm>
        </p:grpSpPr>
        <p:sp>
          <p:nvSpPr>
            <p:cNvPr id="7" name="TextBox 6"/>
            <p:cNvSpPr txBox="1"/>
            <p:nvPr/>
          </p:nvSpPr>
          <p:spPr>
            <a:xfrm>
              <a:off x="152400" y="3276600"/>
              <a:ext cx="1371600" cy="1169551"/>
            </a:xfrm>
            <a:prstGeom prst="rect">
              <a:avLst/>
            </a:prstGeom>
            <a:solidFill>
              <a:srgbClr val="009900"/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 dirty="0">
                  <a:solidFill>
                    <a:prstClr val="black"/>
                  </a:solidFill>
                </a:rPr>
                <a:t>0.23, 0.89,0.27,</a:t>
              </a:r>
            </a:p>
            <a:p>
              <a:pPr defTabSz="914400"/>
              <a:endParaRPr lang="en-US" sz="1400" dirty="0">
                <a:solidFill>
                  <a:prstClr val="black"/>
                </a:solidFill>
              </a:endParaRPr>
            </a:p>
            <a:p>
              <a:pPr defTabSz="914400"/>
              <a:r>
                <a:rPr lang="en-US" sz="1400" dirty="0">
                  <a:solidFill>
                    <a:prstClr val="black"/>
                  </a:solidFill>
                </a:rPr>
                <a:t>0.29,0.23, 0.89, </a:t>
              </a:r>
            </a:p>
            <a:p>
              <a:pPr defTabSz="914400"/>
              <a:endParaRPr lang="en-US" sz="1400" dirty="0">
                <a:solidFill>
                  <a:prstClr val="black"/>
                </a:solidFill>
              </a:endParaRPr>
            </a:p>
            <a:p>
              <a:pPr defTabSz="914400"/>
              <a:r>
                <a:rPr lang="en-US" sz="1400" dirty="0">
                  <a:solidFill>
                    <a:prstClr val="black"/>
                  </a:solidFill>
                </a:rPr>
                <a:t>0.27, 0.23, 0.11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6855" y="2819400"/>
              <a:ext cx="1174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dirty="0">
                  <a:solidFill>
                    <a:srgbClr val="C00000"/>
                  </a:solidFill>
                </a:rPr>
                <a:t>Events (</a:t>
              </a:r>
              <a:r>
                <a:rPr lang="en-US" b="1" dirty="0">
                  <a:solidFill>
                    <a:srgbClr val="0033CC"/>
                  </a:solidFill>
                </a:rPr>
                <a:t>P</a:t>
              </a:r>
              <a:r>
                <a:rPr lang="en-US" sz="2000" b="1" i="1" baseline="-25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b="1" dirty="0">
                  <a:solidFill>
                    <a:srgbClr val="C00000"/>
                  </a:solidFill>
                </a:rPr>
                <a:t>)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22192" y="2057400"/>
            <a:ext cx="749808" cy="3581400"/>
            <a:chOff x="3822192" y="2057400"/>
            <a:chExt cx="749808" cy="3581400"/>
          </a:xfrm>
        </p:grpSpPr>
        <p:sp>
          <p:nvSpPr>
            <p:cNvPr id="13" name="TextBox 12"/>
            <p:cNvSpPr txBox="1"/>
            <p:nvPr/>
          </p:nvSpPr>
          <p:spPr>
            <a:xfrm>
              <a:off x="3822192" y="2057400"/>
              <a:ext cx="749808" cy="1077218"/>
            </a:xfrm>
            <a:prstGeom prst="rect">
              <a:avLst/>
            </a:prstGeom>
            <a:solidFill>
              <a:srgbClr val="009900"/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600" spc="-150" dirty="0">
                  <a:solidFill>
                    <a:prstClr val="black"/>
                  </a:solidFill>
                </a:rPr>
                <a:t>Bin</a:t>
              </a:r>
              <a:r>
                <a:rPr lang="en-US" sz="2000" i="1" spc="-150" baseline="-25000" dirty="0">
                  <a:solidFill>
                    <a:prstClr val="black"/>
                  </a:solidFill>
                </a:rPr>
                <a:t>23</a:t>
              </a:r>
              <a:r>
                <a:rPr lang="en-US" sz="1600" spc="-150" dirty="0">
                  <a:solidFill>
                    <a:prstClr val="black"/>
                  </a:solidFill>
                </a:rPr>
                <a:t>,  1</a:t>
              </a:r>
            </a:p>
            <a:p>
              <a:pPr defTabSz="914400"/>
              <a:r>
                <a:rPr lang="en-US" sz="1600" spc="-150" dirty="0">
                  <a:solidFill>
                    <a:prstClr val="black"/>
                  </a:solidFill>
                </a:rPr>
                <a:t>Bin</a:t>
              </a:r>
              <a:r>
                <a:rPr lang="en-US" sz="2000" i="1" spc="-150" baseline="-25000" dirty="0">
                  <a:solidFill>
                    <a:prstClr val="black"/>
                  </a:solidFill>
                </a:rPr>
                <a:t>89,</a:t>
              </a:r>
              <a:r>
                <a:rPr lang="en-US" sz="1600" spc="-150" dirty="0">
                  <a:solidFill>
                    <a:prstClr val="black"/>
                  </a:solidFill>
                </a:rPr>
                <a:t>   1</a:t>
              </a:r>
            </a:p>
            <a:p>
              <a:pPr defTabSz="914400"/>
              <a:r>
                <a:rPr lang="en-US" sz="1600" spc="-150" dirty="0">
                  <a:solidFill>
                    <a:prstClr val="black"/>
                  </a:solidFill>
                </a:rPr>
                <a:t>Bin</a:t>
              </a:r>
              <a:r>
                <a:rPr lang="en-US" sz="2000" i="1" spc="-150" baseline="-25000" dirty="0">
                  <a:solidFill>
                    <a:prstClr val="black"/>
                  </a:solidFill>
                </a:rPr>
                <a:t>27</a:t>
              </a:r>
              <a:r>
                <a:rPr lang="en-US" sz="1600" spc="-150" dirty="0">
                  <a:solidFill>
                    <a:prstClr val="black"/>
                  </a:solidFill>
                </a:rPr>
                <a:t>,   1</a:t>
              </a:r>
            </a:p>
            <a:p>
              <a:pPr defTabSz="914400"/>
              <a:endParaRPr lang="en-US" sz="1600" spc="-150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22192" y="3342382"/>
              <a:ext cx="749808" cy="1077218"/>
            </a:xfrm>
            <a:prstGeom prst="rect">
              <a:avLst/>
            </a:prstGeom>
            <a:solidFill>
              <a:srgbClr val="009900"/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600" spc="-150" dirty="0">
                  <a:solidFill>
                    <a:prstClr val="black"/>
                  </a:solidFill>
                </a:rPr>
                <a:t>Bin</a:t>
              </a:r>
              <a:r>
                <a:rPr lang="en-US" sz="2000" i="1" spc="-150" baseline="-25000" dirty="0">
                  <a:solidFill>
                    <a:prstClr val="black"/>
                  </a:solidFill>
                </a:rPr>
                <a:t>29,</a:t>
              </a:r>
              <a:r>
                <a:rPr lang="en-US" sz="1600" spc="-150" dirty="0">
                  <a:solidFill>
                    <a:prstClr val="black"/>
                  </a:solidFill>
                </a:rPr>
                <a:t>  1</a:t>
              </a:r>
            </a:p>
            <a:p>
              <a:pPr defTabSz="914400"/>
              <a:r>
                <a:rPr lang="en-US" sz="1600" spc="-150" dirty="0">
                  <a:solidFill>
                    <a:prstClr val="black"/>
                  </a:solidFill>
                </a:rPr>
                <a:t>Bin</a:t>
              </a:r>
              <a:r>
                <a:rPr lang="en-US" sz="2000" i="1" spc="-150" baseline="-25000" dirty="0">
                  <a:solidFill>
                    <a:prstClr val="black"/>
                  </a:solidFill>
                </a:rPr>
                <a:t>23</a:t>
              </a:r>
              <a:r>
                <a:rPr lang="en-US" sz="1600" spc="-150" dirty="0">
                  <a:solidFill>
                    <a:prstClr val="black"/>
                  </a:solidFill>
                </a:rPr>
                <a:t>,   1</a:t>
              </a:r>
            </a:p>
            <a:p>
              <a:pPr defTabSz="914400"/>
              <a:r>
                <a:rPr lang="en-US" sz="1600" spc="-150" dirty="0">
                  <a:solidFill>
                    <a:prstClr val="black"/>
                  </a:solidFill>
                </a:rPr>
                <a:t>Bin</a:t>
              </a:r>
              <a:r>
                <a:rPr lang="en-US" sz="2000" i="1" spc="-150" baseline="-25000" dirty="0">
                  <a:solidFill>
                    <a:prstClr val="black"/>
                  </a:solidFill>
                </a:rPr>
                <a:t>89,</a:t>
              </a:r>
              <a:r>
                <a:rPr lang="en-US" sz="1600" spc="-150" dirty="0">
                  <a:solidFill>
                    <a:prstClr val="black"/>
                  </a:solidFill>
                </a:rPr>
                <a:t>   1</a:t>
              </a:r>
            </a:p>
            <a:p>
              <a:pPr defTabSz="914400"/>
              <a:endParaRPr lang="en-US" sz="1600" spc="-15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22192" y="4561582"/>
              <a:ext cx="749808" cy="1077218"/>
            </a:xfrm>
            <a:prstGeom prst="rect">
              <a:avLst/>
            </a:prstGeom>
            <a:solidFill>
              <a:srgbClr val="009900"/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600" spc="-150" dirty="0">
                  <a:solidFill>
                    <a:prstClr val="black"/>
                  </a:solidFill>
                </a:rPr>
                <a:t>Bin</a:t>
              </a:r>
              <a:r>
                <a:rPr lang="en-US" sz="2000" i="1" spc="-150" baseline="-25000" dirty="0">
                  <a:solidFill>
                    <a:prstClr val="black"/>
                  </a:solidFill>
                </a:rPr>
                <a:t>27</a:t>
              </a:r>
              <a:r>
                <a:rPr lang="en-US" sz="1600" spc="-150" dirty="0">
                  <a:solidFill>
                    <a:prstClr val="black"/>
                  </a:solidFill>
                </a:rPr>
                <a:t>,  1</a:t>
              </a:r>
            </a:p>
            <a:p>
              <a:pPr defTabSz="914400"/>
              <a:r>
                <a:rPr lang="en-US" sz="1600" spc="-150" dirty="0">
                  <a:solidFill>
                    <a:prstClr val="black"/>
                  </a:solidFill>
                </a:rPr>
                <a:t>Bin</a:t>
              </a:r>
              <a:r>
                <a:rPr lang="en-US" sz="2000" i="1" spc="-150" baseline="-25000" dirty="0">
                  <a:solidFill>
                    <a:prstClr val="black"/>
                  </a:solidFill>
                </a:rPr>
                <a:t>23,</a:t>
              </a:r>
              <a:r>
                <a:rPr lang="en-US" sz="1600" spc="-150" dirty="0">
                  <a:solidFill>
                    <a:prstClr val="black"/>
                  </a:solidFill>
                </a:rPr>
                <a:t>   1</a:t>
              </a:r>
            </a:p>
            <a:p>
              <a:pPr defTabSz="914400"/>
              <a:r>
                <a:rPr lang="en-US" sz="1600" spc="-150" dirty="0">
                  <a:solidFill>
                    <a:prstClr val="black"/>
                  </a:solidFill>
                </a:rPr>
                <a:t>Bin</a:t>
              </a:r>
              <a:r>
                <a:rPr lang="en-US" sz="2000" i="1" spc="-150" baseline="-25000" dirty="0">
                  <a:solidFill>
                    <a:prstClr val="black"/>
                  </a:solidFill>
                </a:rPr>
                <a:t>11</a:t>
              </a:r>
              <a:r>
                <a:rPr lang="en-US" sz="1600" spc="-150" dirty="0">
                  <a:solidFill>
                    <a:prstClr val="black"/>
                  </a:solidFill>
                </a:rPr>
                <a:t>,   1</a:t>
              </a:r>
            </a:p>
            <a:p>
              <a:pPr defTabSz="914400"/>
              <a:endParaRPr lang="en-US" sz="1600" spc="-15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330952" y="2819400"/>
            <a:ext cx="749808" cy="1077218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600" spc="-150" dirty="0">
                <a:solidFill>
                  <a:prstClr val="black"/>
                </a:solidFill>
              </a:rPr>
              <a:t>Bin</a:t>
            </a:r>
            <a:r>
              <a:rPr lang="en-US" sz="2000" i="1" spc="-150" baseline="-25000" dirty="0">
                <a:solidFill>
                  <a:prstClr val="black"/>
                </a:solidFill>
              </a:rPr>
              <a:t>23,</a:t>
            </a:r>
            <a:r>
              <a:rPr lang="en-US" sz="1600" spc="-150" dirty="0">
                <a:solidFill>
                  <a:prstClr val="black"/>
                </a:solidFill>
              </a:rPr>
              <a:t>  1</a:t>
            </a:r>
          </a:p>
          <a:p>
            <a:pPr defTabSz="914400"/>
            <a:r>
              <a:rPr lang="en-US" sz="1600" spc="-150" dirty="0">
                <a:solidFill>
                  <a:prstClr val="black"/>
                </a:solidFill>
              </a:rPr>
              <a:t>Bin</a:t>
            </a:r>
            <a:r>
              <a:rPr lang="en-US" sz="2000" i="1" spc="-150" baseline="-25000" dirty="0">
                <a:solidFill>
                  <a:prstClr val="black"/>
                </a:solidFill>
              </a:rPr>
              <a:t>23</a:t>
            </a:r>
            <a:r>
              <a:rPr lang="en-US" sz="1600" spc="-150" dirty="0">
                <a:solidFill>
                  <a:prstClr val="black"/>
                </a:solidFill>
              </a:rPr>
              <a:t>,   1</a:t>
            </a:r>
          </a:p>
          <a:p>
            <a:pPr defTabSz="914400"/>
            <a:r>
              <a:rPr lang="en-US" sz="1600" spc="-150" dirty="0">
                <a:solidFill>
                  <a:prstClr val="black"/>
                </a:solidFill>
              </a:rPr>
              <a:t>Bin</a:t>
            </a:r>
            <a:r>
              <a:rPr lang="en-US" sz="2000" i="1" spc="-150" baseline="-25000" dirty="0">
                <a:solidFill>
                  <a:prstClr val="black"/>
                </a:solidFill>
              </a:rPr>
              <a:t>23</a:t>
            </a:r>
            <a:r>
              <a:rPr lang="en-US" sz="1600" spc="-150" dirty="0">
                <a:solidFill>
                  <a:prstClr val="black"/>
                </a:solidFill>
              </a:rPr>
              <a:t>,   1</a:t>
            </a:r>
          </a:p>
          <a:p>
            <a:pPr defTabSz="914400"/>
            <a:endParaRPr lang="en-US" sz="1600" spc="-15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21808" y="1836003"/>
            <a:ext cx="749808" cy="830997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600" spc="-150" dirty="0">
                <a:solidFill>
                  <a:prstClr val="black"/>
                </a:solidFill>
              </a:rPr>
              <a:t>Bin</a:t>
            </a:r>
            <a:r>
              <a:rPr lang="en-US" sz="2000" i="1" spc="-150" baseline="-25000" dirty="0">
                <a:solidFill>
                  <a:prstClr val="black"/>
                </a:solidFill>
              </a:rPr>
              <a:t>11</a:t>
            </a:r>
            <a:r>
              <a:rPr lang="en-US" sz="1600" spc="-150" dirty="0">
                <a:solidFill>
                  <a:prstClr val="black"/>
                </a:solidFill>
              </a:rPr>
              <a:t>,  1</a:t>
            </a:r>
          </a:p>
          <a:p>
            <a:pPr defTabSz="914400"/>
            <a:r>
              <a:rPr lang="en-US" sz="1600" spc="-150" dirty="0">
                <a:solidFill>
                  <a:prstClr val="black"/>
                </a:solidFill>
              </a:rPr>
              <a:t>Bin</a:t>
            </a:r>
            <a:r>
              <a:rPr lang="en-US" sz="2000" i="1" spc="-150" baseline="-25000" dirty="0">
                <a:solidFill>
                  <a:prstClr val="black"/>
                </a:solidFill>
              </a:rPr>
              <a:t>11,</a:t>
            </a:r>
            <a:r>
              <a:rPr lang="en-US" sz="1600" spc="-150" dirty="0">
                <a:solidFill>
                  <a:prstClr val="black"/>
                </a:solidFill>
              </a:rPr>
              <a:t>   1</a:t>
            </a:r>
          </a:p>
          <a:p>
            <a:pPr defTabSz="914400"/>
            <a:endParaRPr lang="en-US" sz="1600" spc="-15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21808" y="3995928"/>
            <a:ext cx="749808" cy="830997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600" spc="-150" dirty="0">
                <a:solidFill>
                  <a:prstClr val="black"/>
                </a:solidFill>
              </a:rPr>
              <a:t>Bin</a:t>
            </a:r>
            <a:r>
              <a:rPr lang="en-US" sz="2000" i="1" spc="-150" baseline="-25000" dirty="0">
                <a:solidFill>
                  <a:prstClr val="black"/>
                </a:solidFill>
              </a:rPr>
              <a:t>27</a:t>
            </a:r>
            <a:r>
              <a:rPr lang="en-US" sz="1600" spc="-150" dirty="0">
                <a:solidFill>
                  <a:prstClr val="black"/>
                </a:solidFill>
              </a:rPr>
              <a:t>,  1</a:t>
            </a:r>
          </a:p>
          <a:p>
            <a:pPr defTabSz="914400"/>
            <a:r>
              <a:rPr lang="en-US" sz="1600" spc="-150" dirty="0">
                <a:solidFill>
                  <a:prstClr val="black"/>
                </a:solidFill>
              </a:rPr>
              <a:t>Bin</a:t>
            </a:r>
            <a:r>
              <a:rPr lang="en-US" sz="2000" i="1" spc="-150" baseline="-25000" dirty="0">
                <a:solidFill>
                  <a:prstClr val="black"/>
                </a:solidFill>
              </a:rPr>
              <a:t>27</a:t>
            </a:r>
            <a:r>
              <a:rPr lang="en-US" sz="1600" spc="-150" dirty="0">
                <a:solidFill>
                  <a:prstClr val="black"/>
                </a:solidFill>
              </a:rPr>
              <a:t>,   1</a:t>
            </a:r>
          </a:p>
          <a:p>
            <a:pPr defTabSz="914400"/>
            <a:endParaRPr lang="en-US" sz="1600" spc="-15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21808" y="5065776"/>
            <a:ext cx="749808" cy="830997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600" spc="-150" dirty="0">
                <a:solidFill>
                  <a:prstClr val="black"/>
                </a:solidFill>
              </a:rPr>
              <a:t>Bin</a:t>
            </a:r>
            <a:r>
              <a:rPr lang="en-US" sz="2000" i="1" spc="-150" baseline="-25000" dirty="0">
                <a:solidFill>
                  <a:prstClr val="black"/>
                </a:solidFill>
              </a:rPr>
              <a:t>89,</a:t>
            </a:r>
            <a:r>
              <a:rPr lang="en-US" sz="1600" spc="-150" dirty="0">
                <a:solidFill>
                  <a:prstClr val="black"/>
                </a:solidFill>
              </a:rPr>
              <a:t>  1</a:t>
            </a:r>
          </a:p>
          <a:p>
            <a:pPr defTabSz="914400"/>
            <a:r>
              <a:rPr lang="en-US" sz="1600" spc="-150" dirty="0">
                <a:solidFill>
                  <a:prstClr val="black"/>
                </a:solidFill>
              </a:rPr>
              <a:t>Bin</a:t>
            </a:r>
            <a:r>
              <a:rPr lang="en-US" sz="2000" i="1" spc="-150" baseline="-25000" dirty="0">
                <a:solidFill>
                  <a:prstClr val="black"/>
                </a:solidFill>
              </a:rPr>
              <a:t>89</a:t>
            </a:r>
            <a:r>
              <a:rPr lang="en-US" sz="1600" spc="-150" dirty="0">
                <a:solidFill>
                  <a:prstClr val="black"/>
                </a:solidFill>
              </a:rPr>
              <a:t>,   1</a:t>
            </a:r>
          </a:p>
          <a:p>
            <a:pPr defTabSz="914400"/>
            <a:endParaRPr lang="en-US" sz="1600" spc="-15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29400" y="1792224"/>
            <a:ext cx="749808" cy="584775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600" spc="-150" dirty="0">
                <a:solidFill>
                  <a:prstClr val="black"/>
                </a:solidFill>
              </a:rPr>
              <a:t>Bin</a:t>
            </a:r>
            <a:r>
              <a:rPr lang="en-US" sz="2000" i="1" spc="-150" baseline="-25000" dirty="0">
                <a:solidFill>
                  <a:prstClr val="black"/>
                </a:solidFill>
              </a:rPr>
              <a:t>11</a:t>
            </a:r>
            <a:r>
              <a:rPr lang="en-US" sz="1600" spc="-150" dirty="0">
                <a:solidFill>
                  <a:prstClr val="black"/>
                </a:solidFill>
              </a:rPr>
              <a:t>,  2</a:t>
            </a:r>
          </a:p>
          <a:p>
            <a:pPr defTabSz="914400"/>
            <a:endParaRPr lang="en-US" sz="1600" spc="-15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9400" y="3072825"/>
            <a:ext cx="749808" cy="584775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600" spc="-150" dirty="0">
                <a:solidFill>
                  <a:prstClr val="black"/>
                </a:solidFill>
              </a:rPr>
              <a:t>Bin</a:t>
            </a:r>
            <a:r>
              <a:rPr lang="en-US" sz="2000" i="1" spc="-150" baseline="-25000" dirty="0">
                <a:solidFill>
                  <a:prstClr val="black"/>
                </a:solidFill>
              </a:rPr>
              <a:t>23</a:t>
            </a:r>
            <a:r>
              <a:rPr lang="en-US" sz="1600" spc="-150" dirty="0">
                <a:solidFill>
                  <a:prstClr val="black"/>
                </a:solidFill>
              </a:rPr>
              <a:t>,  3</a:t>
            </a:r>
          </a:p>
          <a:p>
            <a:pPr defTabSz="914400"/>
            <a:endParaRPr lang="en-US" sz="1600" spc="-15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9400" y="4063425"/>
            <a:ext cx="749808" cy="584775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600" spc="-150" dirty="0">
                <a:solidFill>
                  <a:prstClr val="black"/>
                </a:solidFill>
              </a:rPr>
              <a:t>Bin</a:t>
            </a:r>
            <a:r>
              <a:rPr lang="en-US" sz="2000" i="1" spc="-150" baseline="-25000" dirty="0">
                <a:solidFill>
                  <a:prstClr val="black"/>
                </a:solidFill>
              </a:rPr>
              <a:t>27</a:t>
            </a:r>
            <a:r>
              <a:rPr lang="en-US" sz="1600" spc="-150" dirty="0">
                <a:solidFill>
                  <a:prstClr val="black"/>
                </a:solidFill>
              </a:rPr>
              <a:t>,  2</a:t>
            </a:r>
          </a:p>
          <a:p>
            <a:pPr defTabSz="914400"/>
            <a:endParaRPr lang="en-US" sz="1600" spc="-15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29400" y="5054025"/>
            <a:ext cx="749808" cy="584775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600" spc="-150" dirty="0">
                <a:solidFill>
                  <a:prstClr val="black"/>
                </a:solidFill>
              </a:rPr>
              <a:t>Bin</a:t>
            </a:r>
            <a:r>
              <a:rPr lang="en-US" sz="2000" i="1" spc="-150" baseline="-25000" dirty="0">
                <a:solidFill>
                  <a:prstClr val="black"/>
                </a:solidFill>
              </a:rPr>
              <a:t>89</a:t>
            </a:r>
            <a:r>
              <a:rPr lang="en-US" sz="1600" spc="-150" dirty="0">
                <a:solidFill>
                  <a:prstClr val="black"/>
                </a:solidFill>
              </a:rPr>
              <a:t>,  2</a:t>
            </a:r>
          </a:p>
          <a:p>
            <a:pPr defTabSz="914400"/>
            <a:endParaRPr lang="en-US" sz="1600" spc="-15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36992" y="2761488"/>
            <a:ext cx="914400" cy="1815882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1600" spc="-150" dirty="0">
              <a:solidFill>
                <a:prstClr val="black"/>
              </a:solidFill>
            </a:endParaRPr>
          </a:p>
          <a:p>
            <a:pPr defTabSz="914400"/>
            <a:r>
              <a:rPr lang="en-US" sz="1600" spc="-150" dirty="0">
                <a:solidFill>
                  <a:prstClr val="black"/>
                </a:solidFill>
              </a:rPr>
              <a:t>Bin</a:t>
            </a:r>
            <a:r>
              <a:rPr lang="en-US" sz="2000" i="1" spc="-150" baseline="-25000" dirty="0">
                <a:solidFill>
                  <a:prstClr val="black"/>
                </a:solidFill>
              </a:rPr>
              <a:t>11,</a:t>
            </a:r>
            <a:r>
              <a:rPr lang="en-US" sz="1600" spc="-150" dirty="0">
                <a:solidFill>
                  <a:prstClr val="black"/>
                </a:solidFill>
              </a:rPr>
              <a:t>  2</a:t>
            </a:r>
          </a:p>
          <a:p>
            <a:pPr defTabSz="914400"/>
            <a:r>
              <a:rPr lang="en-US" sz="1600" spc="-150" dirty="0">
                <a:solidFill>
                  <a:prstClr val="black"/>
                </a:solidFill>
              </a:rPr>
              <a:t>Bin</a:t>
            </a:r>
            <a:r>
              <a:rPr lang="en-US" sz="2000" i="1" spc="-150" baseline="-25000" dirty="0">
                <a:solidFill>
                  <a:prstClr val="black"/>
                </a:solidFill>
              </a:rPr>
              <a:t>23,</a:t>
            </a:r>
            <a:r>
              <a:rPr lang="en-US" sz="1600" spc="-150" dirty="0">
                <a:solidFill>
                  <a:prstClr val="black"/>
                </a:solidFill>
              </a:rPr>
              <a:t>  3</a:t>
            </a:r>
          </a:p>
          <a:p>
            <a:pPr defTabSz="914400"/>
            <a:r>
              <a:rPr lang="en-US" sz="1600" spc="-150" dirty="0">
                <a:solidFill>
                  <a:prstClr val="black"/>
                </a:solidFill>
              </a:rPr>
              <a:t>Bin</a:t>
            </a:r>
            <a:r>
              <a:rPr lang="en-US" sz="2000" i="1" spc="-150" baseline="-25000" dirty="0">
                <a:solidFill>
                  <a:prstClr val="black"/>
                </a:solidFill>
              </a:rPr>
              <a:t>29</a:t>
            </a:r>
            <a:r>
              <a:rPr lang="en-US" sz="1600" spc="-150" dirty="0">
                <a:solidFill>
                  <a:prstClr val="black"/>
                </a:solidFill>
              </a:rPr>
              <a:t>,   2</a:t>
            </a:r>
          </a:p>
          <a:p>
            <a:pPr defTabSz="914400"/>
            <a:r>
              <a:rPr lang="en-US" sz="1600" spc="-150" dirty="0">
                <a:solidFill>
                  <a:prstClr val="black"/>
                </a:solidFill>
              </a:rPr>
              <a:t>Bin</a:t>
            </a:r>
            <a:r>
              <a:rPr lang="en-US" sz="2000" i="1" spc="-150" baseline="-25000" dirty="0">
                <a:solidFill>
                  <a:prstClr val="black"/>
                </a:solidFill>
              </a:rPr>
              <a:t>89,</a:t>
            </a:r>
            <a:r>
              <a:rPr lang="en-US" sz="1600" spc="-150" dirty="0">
                <a:solidFill>
                  <a:prstClr val="black"/>
                </a:solidFill>
              </a:rPr>
              <a:t>   2</a:t>
            </a:r>
          </a:p>
          <a:p>
            <a:pPr defTabSz="914400"/>
            <a:endParaRPr lang="en-US" sz="1600" spc="-150" dirty="0">
              <a:solidFill>
                <a:prstClr val="black"/>
              </a:solidFill>
            </a:endParaRPr>
          </a:p>
          <a:p>
            <a:pPr defTabSz="914400"/>
            <a:endParaRPr lang="en-US" sz="1600" spc="-150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76400" y="609600"/>
            <a:ext cx="6172200" cy="461665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prstClr val="black"/>
                </a:solidFill>
              </a:rPr>
              <a:t>The overall </a:t>
            </a:r>
            <a:r>
              <a:rPr lang="en-US" sz="2400" dirty="0" err="1">
                <a:solidFill>
                  <a:prstClr val="black"/>
                </a:solidFill>
              </a:rPr>
              <a:t>MapReduce</a:t>
            </a:r>
            <a:r>
              <a:rPr lang="en-US" sz="2400" dirty="0">
                <a:solidFill>
                  <a:prstClr val="black"/>
                </a:solidFill>
              </a:rPr>
              <a:t> HEP Analysis Process</a:t>
            </a:r>
          </a:p>
        </p:txBody>
      </p:sp>
    </p:spTree>
    <p:extLst>
      <p:ext uri="{BB962C8B-B14F-4D97-AF65-F5344CB8AC3E}">
        <p14:creationId xmlns:p14="http://schemas.microsoft.com/office/powerpoint/2010/main" val="331891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76</a:t>
            </a:fld>
            <a:endParaRPr lang="en-US">
              <a:solidFill>
                <a:srgbClr val="D6EC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1397000"/>
          <a:ext cx="8382000" cy="3177557"/>
        </p:xfrm>
        <a:graphic>
          <a:graphicData uri="http://schemas.openxmlformats.org/drawingml/2006/table">
            <a:tbl>
              <a:tblPr/>
              <a:tblGrid>
                <a:gridCol w="561331"/>
                <a:gridCol w="7820669"/>
              </a:tblGrid>
              <a:tr h="73660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18.</a:t>
                      </a:r>
                    </a:p>
                  </a:txBody>
                  <a:tcPr marL="27275" marR="27275" marT="27275" marB="27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     public void 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map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LongWritable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key, Text value,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OutputCollector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&lt;Text,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IntWritable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&gt; output, Reporter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reporter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) throws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IOException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 { </a:t>
                      </a:r>
                    </a:p>
                  </a:txBody>
                  <a:tcPr marL="27275" marR="27275" marT="27275" marB="27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19.</a:t>
                      </a:r>
                    </a:p>
                  </a:txBody>
                  <a:tcPr marL="27275" marR="27275" marT="27275" marB="27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       String line =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value.toString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(); </a:t>
                      </a:r>
                    </a:p>
                  </a:txBody>
                  <a:tcPr marL="27275" marR="27275" marT="27275" marB="27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20.</a:t>
                      </a:r>
                    </a:p>
                  </a:txBody>
                  <a:tcPr marL="27275" marR="27275" marT="27275" marB="27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       StringTokenizer tokenizer = new StringTokenizer(line); </a:t>
                      </a:r>
                    </a:p>
                  </a:txBody>
                  <a:tcPr marL="27275" marR="27275" marT="27275" marB="27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21.</a:t>
                      </a:r>
                    </a:p>
                  </a:txBody>
                  <a:tcPr marL="27275" marR="27275" marT="27275" marB="27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       while (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tokenizer.hasMoreTokens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()) { </a:t>
                      </a:r>
                    </a:p>
                  </a:txBody>
                  <a:tcPr marL="27275" marR="27275" marT="27275" marB="27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</a:tr>
              <a:tr h="545503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22.</a:t>
                      </a:r>
                    </a:p>
                  </a:txBody>
                  <a:tcPr marL="27275" marR="27275" marT="27275" marB="27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         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         </a:t>
                      </a:r>
                      <a:r>
                        <a:rPr lang="en-US" sz="1600" b="1" dirty="0" err="1" smtClean="0">
                          <a:solidFill>
                            <a:schemeClr val="bg1"/>
                          </a:solidFill>
                        </a:rPr>
                        <a:t>word.set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sz="1600" b="1" dirty="0" err="1" smtClean="0">
                          <a:solidFill>
                            <a:schemeClr val="bg1"/>
                          </a:solidFill>
                        </a:rPr>
                        <a:t>tokenizer.nextToken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()); 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// Parsing 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L="27275" marR="27275" marT="27275" marB="27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</a:tr>
              <a:tr h="30002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23.</a:t>
                      </a:r>
                    </a:p>
                  </a:txBody>
                  <a:tcPr marL="27275" marR="27275" marT="27275" marB="27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         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         </a:t>
                      </a:r>
                      <a:r>
                        <a:rPr lang="en-US" sz="1600" b="1" dirty="0" err="1" smtClean="0">
                          <a:solidFill>
                            <a:schemeClr val="bg1"/>
                          </a:solidFill>
                        </a:rPr>
                        <a:t>output.collect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(word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, one); </a:t>
                      </a:r>
                    </a:p>
                  </a:txBody>
                  <a:tcPr marL="27275" marR="27275" marT="27275" marB="27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</a:tr>
              <a:tr h="300027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24.</a:t>
                      </a:r>
                    </a:p>
                  </a:txBody>
                  <a:tcPr marL="27275" marR="27275" marT="27275" marB="27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       } </a:t>
                      </a:r>
                    </a:p>
                  </a:txBody>
                  <a:tcPr marL="27275" marR="27275" marT="27275" marB="272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7" name="Left Arrow Callout 6"/>
          <p:cNvSpPr/>
          <p:nvPr/>
        </p:nvSpPr>
        <p:spPr>
          <a:xfrm>
            <a:off x="4343400" y="2514600"/>
            <a:ext cx="4648200" cy="26670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0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/* Single property/histogram */</a:t>
            </a:r>
          </a:p>
          <a:p>
            <a:pPr defTabSz="914400"/>
            <a:endParaRPr lang="en-US" sz="1600" b="1" dirty="0">
              <a:solidFill>
                <a:prstClr val="black"/>
              </a:solidFill>
            </a:endParaRPr>
          </a:p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double event = 0;</a:t>
            </a:r>
          </a:p>
          <a:p>
            <a:pPr defTabSz="914400"/>
            <a:r>
              <a:rPr lang="en-US" sz="1600" b="1" dirty="0" err="1">
                <a:solidFill>
                  <a:prstClr val="black"/>
                </a:solidFill>
              </a:rPr>
              <a:t>int</a:t>
            </a:r>
            <a:r>
              <a:rPr lang="en-US" sz="1600" b="1" dirty="0">
                <a:solidFill>
                  <a:prstClr val="black"/>
                </a:solidFill>
              </a:rPr>
              <a:t> BIN_SIZE = 100;</a:t>
            </a:r>
          </a:p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double bins[] = new double[BIN_SIZE];</a:t>
            </a:r>
          </a:p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…….</a:t>
            </a:r>
          </a:p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if (</a:t>
            </a:r>
            <a:r>
              <a:rPr lang="en-US" sz="1600" b="1" dirty="0">
                <a:solidFill>
                  <a:srgbClr val="EA157A"/>
                </a:solidFill>
              </a:rPr>
              <a:t>event  is in bin[</a:t>
            </a:r>
            <a:r>
              <a:rPr lang="en-US" sz="1600" b="1" dirty="0" err="1">
                <a:solidFill>
                  <a:srgbClr val="EA157A"/>
                </a:solidFill>
              </a:rPr>
              <a:t>i</a:t>
            </a:r>
            <a:r>
              <a:rPr lang="en-US" sz="1600" b="1" dirty="0">
                <a:solidFill>
                  <a:srgbClr val="EA157A"/>
                </a:solidFill>
              </a:rPr>
              <a:t>]</a:t>
            </a:r>
            <a:r>
              <a:rPr lang="en-US" sz="1600" b="1" dirty="0">
                <a:solidFill>
                  <a:prstClr val="black"/>
                </a:solidFill>
              </a:rPr>
              <a:t>) {</a:t>
            </a:r>
            <a:r>
              <a:rPr lang="en-US" sz="1600" b="1" dirty="0">
                <a:solidFill>
                  <a:srgbClr val="EA157A"/>
                </a:solidFill>
              </a:rPr>
              <a:t>//Pseudo</a:t>
            </a:r>
            <a:endParaRPr lang="en-US" sz="1600" b="1" dirty="0">
              <a:solidFill>
                <a:prstClr val="black"/>
              </a:solidFill>
            </a:endParaRPr>
          </a:p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   </a:t>
            </a:r>
            <a:r>
              <a:rPr lang="en-US" sz="1600" b="1" dirty="0" err="1">
                <a:solidFill>
                  <a:prstClr val="black"/>
                </a:solidFill>
              </a:rPr>
              <a:t>event.set</a:t>
            </a:r>
            <a:r>
              <a:rPr lang="en-US" sz="1600" b="1" dirty="0">
                <a:solidFill>
                  <a:prstClr val="black"/>
                </a:solidFill>
              </a:rPr>
              <a:t> (</a:t>
            </a:r>
            <a:r>
              <a:rPr lang="en-US" sz="1600" b="1" dirty="0" err="1">
                <a:solidFill>
                  <a:prstClr val="black"/>
                </a:solidFill>
              </a:rPr>
              <a:t>i</a:t>
            </a:r>
            <a:r>
              <a:rPr lang="en-US" sz="1600" b="1" dirty="0">
                <a:solidFill>
                  <a:prstClr val="black"/>
                </a:solidFill>
              </a:rPr>
              <a:t>);</a:t>
            </a:r>
          </a:p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}</a:t>
            </a:r>
          </a:p>
          <a:p>
            <a:pPr defTabSz="914400"/>
            <a:r>
              <a:rPr lang="en-US" sz="1600" b="1" dirty="0" err="1">
                <a:solidFill>
                  <a:prstClr val="black"/>
                </a:solidFill>
              </a:rPr>
              <a:t>output.collect</a:t>
            </a:r>
            <a:r>
              <a:rPr lang="en-US" sz="1600" b="1" dirty="0">
                <a:solidFill>
                  <a:prstClr val="black"/>
                </a:solidFill>
              </a:rPr>
              <a:t>(event, one);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3429000"/>
            <a:ext cx="2971800" cy="990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0" y="457200"/>
            <a:ext cx="4593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>
                <a:solidFill>
                  <a:prstClr val="white"/>
                </a:solidFill>
              </a:rPr>
              <a:t>From  </a:t>
            </a:r>
            <a:r>
              <a:rPr lang="en-US" sz="2400" dirty="0" err="1">
                <a:solidFill>
                  <a:srgbClr val="EA157A"/>
                </a:solidFill>
              </a:rPr>
              <a:t>WordCount</a:t>
            </a:r>
            <a:r>
              <a:rPr lang="en-US" sz="2400" dirty="0">
                <a:solidFill>
                  <a:prstClr val="white"/>
                </a:solidFill>
              </a:rPr>
              <a:t>  to  </a:t>
            </a:r>
            <a:r>
              <a:rPr lang="en-US" sz="2400" dirty="0">
                <a:solidFill>
                  <a:srgbClr val="92D050"/>
                </a:solidFill>
              </a:rPr>
              <a:t>HEP Analysis</a:t>
            </a:r>
          </a:p>
        </p:txBody>
      </p:sp>
      <p:sp>
        <p:nvSpPr>
          <p:cNvPr id="10" name="Left Arrow Callout 9"/>
          <p:cNvSpPr/>
          <p:nvPr/>
        </p:nvSpPr>
        <p:spPr>
          <a:xfrm>
            <a:off x="2743200" y="2057400"/>
            <a:ext cx="6248400" cy="38100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7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endParaRPr lang="en-US" sz="1600" b="1" dirty="0">
              <a:solidFill>
                <a:prstClr val="black"/>
              </a:solidFill>
            </a:endParaRPr>
          </a:p>
          <a:p>
            <a:pPr defTabSz="914400"/>
            <a:endParaRPr lang="en-US" sz="1600" b="1" dirty="0">
              <a:solidFill>
                <a:prstClr val="black"/>
              </a:solidFill>
            </a:endParaRPr>
          </a:p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/* Multiple properties/histograms */</a:t>
            </a:r>
          </a:p>
          <a:p>
            <a:pPr defTabSz="914400"/>
            <a:endParaRPr lang="en-US" sz="1600" b="1" dirty="0">
              <a:solidFill>
                <a:prstClr val="black"/>
              </a:solidFill>
            </a:endParaRPr>
          </a:p>
          <a:p>
            <a:pPr defTabSz="914400"/>
            <a:r>
              <a:rPr lang="en-US" sz="1600" b="1" dirty="0" err="1">
                <a:solidFill>
                  <a:prstClr val="black"/>
                </a:solidFill>
              </a:rPr>
              <a:t>int</a:t>
            </a:r>
            <a:r>
              <a:rPr lang="en-US" sz="1600" b="1" dirty="0">
                <a:solidFill>
                  <a:prstClr val="black"/>
                </a:solidFill>
              </a:rPr>
              <a:t> PROPERTIES = 10;  </a:t>
            </a:r>
          </a:p>
          <a:p>
            <a:pPr defTabSz="914400"/>
            <a:r>
              <a:rPr lang="en-US" sz="1600" b="1" dirty="0" err="1">
                <a:solidFill>
                  <a:prstClr val="black"/>
                </a:solidFill>
              </a:rPr>
              <a:t>int</a:t>
            </a:r>
            <a:r>
              <a:rPr lang="en-US" sz="1600" b="1" dirty="0">
                <a:solidFill>
                  <a:prstClr val="black"/>
                </a:solidFill>
              </a:rPr>
              <a:t> BIN_SIZE = 100; //assume properties are normalized</a:t>
            </a:r>
          </a:p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double </a:t>
            </a:r>
            <a:r>
              <a:rPr lang="en-US" sz="1600" b="1" dirty="0" err="1">
                <a:solidFill>
                  <a:prstClr val="black"/>
                </a:solidFill>
              </a:rPr>
              <a:t>eventVector</a:t>
            </a:r>
            <a:r>
              <a:rPr lang="en-US" sz="1600" b="1" dirty="0">
                <a:solidFill>
                  <a:prstClr val="black"/>
                </a:solidFill>
              </a:rPr>
              <a:t>[] = new double[VEC_LENGTH];</a:t>
            </a:r>
          </a:p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double bins[] = new double[BIN_SIZE];</a:t>
            </a:r>
          </a:p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…….</a:t>
            </a:r>
          </a:p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for (</a:t>
            </a:r>
            <a:r>
              <a:rPr lang="en-US" sz="1600" b="1" dirty="0" err="1">
                <a:solidFill>
                  <a:prstClr val="black"/>
                </a:solidFill>
              </a:rPr>
              <a:t>int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i</a:t>
            </a:r>
            <a:r>
              <a:rPr lang="en-US" sz="1600" b="1" dirty="0">
                <a:solidFill>
                  <a:prstClr val="black"/>
                </a:solidFill>
              </a:rPr>
              <a:t>=0; </a:t>
            </a:r>
            <a:r>
              <a:rPr lang="en-US" sz="1600" b="1" dirty="0" err="1">
                <a:solidFill>
                  <a:prstClr val="black"/>
                </a:solidFill>
              </a:rPr>
              <a:t>i</a:t>
            </a:r>
            <a:r>
              <a:rPr lang="en-US" sz="1600" b="1" dirty="0">
                <a:solidFill>
                  <a:prstClr val="black"/>
                </a:solidFill>
              </a:rPr>
              <a:t> &lt;VEC_LENGTH; </a:t>
            </a:r>
            <a:r>
              <a:rPr lang="en-US" sz="1600" b="1" dirty="0" err="1">
                <a:solidFill>
                  <a:prstClr val="black"/>
                </a:solidFill>
              </a:rPr>
              <a:t>i</a:t>
            </a:r>
            <a:r>
              <a:rPr lang="en-US" sz="1600" b="1" dirty="0">
                <a:solidFill>
                  <a:prstClr val="black"/>
                </a:solidFill>
              </a:rPr>
              <a:t>++) {</a:t>
            </a:r>
          </a:p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       for (</a:t>
            </a:r>
            <a:r>
              <a:rPr lang="en-US" sz="1600" b="1" dirty="0" err="1">
                <a:solidFill>
                  <a:prstClr val="black"/>
                </a:solidFill>
              </a:rPr>
              <a:t>int</a:t>
            </a:r>
            <a:r>
              <a:rPr lang="en-US" sz="1600" b="1" dirty="0">
                <a:solidFill>
                  <a:prstClr val="black"/>
                </a:solidFill>
              </a:rPr>
              <a:t>  j = 0; j &lt; PROPERTIES; j++)  {</a:t>
            </a:r>
          </a:p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                if (</a:t>
            </a:r>
            <a:r>
              <a:rPr lang="en-US" sz="1600" b="1" dirty="0" err="1">
                <a:solidFill>
                  <a:srgbClr val="EA157A"/>
                </a:solidFill>
              </a:rPr>
              <a:t>eventVector</a:t>
            </a:r>
            <a:r>
              <a:rPr lang="en-US" sz="1600" b="1" dirty="0">
                <a:solidFill>
                  <a:srgbClr val="EA157A"/>
                </a:solidFill>
              </a:rPr>
              <a:t>[</a:t>
            </a:r>
            <a:r>
              <a:rPr lang="en-US" sz="1600" b="1" dirty="0" err="1">
                <a:solidFill>
                  <a:srgbClr val="EA157A"/>
                </a:solidFill>
              </a:rPr>
              <a:t>i</a:t>
            </a:r>
            <a:r>
              <a:rPr lang="en-US" sz="1600" b="1" dirty="0">
                <a:solidFill>
                  <a:srgbClr val="EA157A"/>
                </a:solidFill>
              </a:rPr>
              <a:t>]  is in bins[j]</a:t>
            </a:r>
            <a:r>
              <a:rPr lang="en-US" sz="1600" b="1" dirty="0">
                <a:solidFill>
                  <a:prstClr val="black"/>
                </a:solidFill>
              </a:rPr>
              <a:t>) {</a:t>
            </a:r>
            <a:r>
              <a:rPr lang="en-US" sz="1600" b="1" dirty="0">
                <a:solidFill>
                  <a:srgbClr val="EA157A"/>
                </a:solidFill>
              </a:rPr>
              <a:t>//Pseudo</a:t>
            </a:r>
          </a:p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                       ++bins[j];                           </a:t>
            </a:r>
          </a:p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                }</a:t>
            </a:r>
          </a:p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        }</a:t>
            </a:r>
          </a:p>
          <a:p>
            <a:pPr defTabSz="914400"/>
            <a:r>
              <a:rPr lang="en-US" sz="1600" b="1" dirty="0">
                <a:solidFill>
                  <a:prstClr val="black"/>
                </a:solidFill>
              </a:rPr>
              <a:t>}</a:t>
            </a:r>
          </a:p>
          <a:p>
            <a:pPr defTabSz="914400"/>
            <a:r>
              <a:rPr lang="en-US" sz="1600" b="1" dirty="0" err="1">
                <a:solidFill>
                  <a:prstClr val="black"/>
                </a:solidFill>
              </a:rPr>
              <a:t>output.collect</a:t>
            </a:r>
            <a:r>
              <a:rPr lang="en-US" sz="1600" b="1" dirty="0">
                <a:solidFill>
                  <a:prstClr val="black"/>
                </a:solidFill>
              </a:rPr>
              <a:t>(Property,  </a:t>
            </a:r>
            <a:r>
              <a:rPr lang="en-US" sz="1600" b="1" dirty="0">
                <a:solidFill>
                  <a:srgbClr val="EA157A"/>
                </a:solidFill>
              </a:rPr>
              <a:t>bins[]</a:t>
            </a:r>
            <a:r>
              <a:rPr lang="en-US" sz="1600" b="1" dirty="0">
                <a:solidFill>
                  <a:prstClr val="black"/>
                </a:solidFill>
              </a:rPr>
              <a:t>)  </a:t>
            </a:r>
            <a:r>
              <a:rPr lang="en-US" sz="1600" b="1" dirty="0">
                <a:solidFill>
                  <a:srgbClr val="EA157A"/>
                </a:solidFill>
              </a:rPr>
              <a:t>//Pseudo</a:t>
            </a:r>
          </a:p>
          <a:p>
            <a:pPr defTabSz="914400"/>
            <a:endParaRPr lang="en-US" sz="1600" b="1" dirty="0">
              <a:solidFill>
                <a:prstClr val="black"/>
              </a:solidFill>
            </a:endParaRPr>
          </a:p>
          <a:p>
            <a:pPr defTabSz="914400"/>
            <a:endParaRPr lang="en-US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8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77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1447800"/>
            <a:ext cx="7772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</a:rPr>
              <a:t>In </a:t>
            </a:r>
            <a:r>
              <a:rPr lang="en-US" dirty="0">
                <a:solidFill>
                  <a:prstClr val="white"/>
                </a:solidFill>
                <a:hlinkClick r:id="rId3" action="ppaction://hlinkfile" tooltip="Statistics"/>
              </a:rPr>
              <a:t>statistics</a:t>
            </a:r>
            <a:r>
              <a:rPr lang="en-US" dirty="0">
                <a:solidFill>
                  <a:prstClr val="white"/>
                </a:solidFill>
              </a:rPr>
              <a:t> and </a:t>
            </a:r>
            <a:r>
              <a:rPr lang="en-US" dirty="0">
                <a:solidFill>
                  <a:prstClr val="white"/>
                </a:solidFill>
                <a:hlinkClick r:id="rId4" action="ppaction://hlinkfile" tooltip="Machine learning"/>
              </a:rPr>
              <a:t>machine learning</a:t>
            </a:r>
            <a:r>
              <a:rPr lang="en-US" dirty="0">
                <a:solidFill>
                  <a:prstClr val="white"/>
                </a:solidFill>
              </a:rPr>
              <a:t>, </a:t>
            </a:r>
            <a:r>
              <a:rPr lang="en-US" b="1" i="1" dirty="0">
                <a:solidFill>
                  <a:prstClr val="white"/>
                </a:solidFill>
              </a:rPr>
              <a:t>k</a:t>
            </a:r>
            <a:r>
              <a:rPr lang="en-US" b="1" dirty="0">
                <a:solidFill>
                  <a:prstClr val="white"/>
                </a:solidFill>
              </a:rPr>
              <a:t>-means clustering</a:t>
            </a:r>
            <a:r>
              <a:rPr lang="en-US" dirty="0">
                <a:solidFill>
                  <a:prstClr val="white"/>
                </a:solidFill>
              </a:rPr>
              <a:t> is a method of </a:t>
            </a:r>
            <a:r>
              <a:rPr lang="en-US" dirty="0">
                <a:solidFill>
                  <a:prstClr val="white"/>
                </a:solidFill>
                <a:hlinkClick r:id="rId5" action="ppaction://hlinkfile" tooltip="Cluster analysis"/>
              </a:rPr>
              <a:t>cluster analysis</a:t>
            </a:r>
            <a:r>
              <a:rPr lang="en-US" dirty="0">
                <a:solidFill>
                  <a:prstClr val="white"/>
                </a:solidFill>
              </a:rPr>
              <a:t> which aims to </a:t>
            </a:r>
            <a:r>
              <a:rPr lang="en-US" dirty="0">
                <a:solidFill>
                  <a:prstClr val="white"/>
                </a:solidFill>
                <a:hlinkClick r:id="rId6" action="ppaction://hlinkfile" tooltip="Partition of a set"/>
              </a:rPr>
              <a:t>partition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i="1" dirty="0">
                <a:solidFill>
                  <a:prstClr val="white"/>
                </a:solidFill>
              </a:rPr>
              <a:t>n</a:t>
            </a:r>
            <a:r>
              <a:rPr lang="en-US" dirty="0">
                <a:solidFill>
                  <a:prstClr val="white"/>
                </a:solidFill>
              </a:rPr>
              <a:t> observations into </a:t>
            </a:r>
            <a:r>
              <a:rPr lang="en-US" i="1" dirty="0">
                <a:solidFill>
                  <a:prstClr val="white"/>
                </a:solidFill>
              </a:rPr>
              <a:t>k</a:t>
            </a:r>
            <a:r>
              <a:rPr lang="en-US" dirty="0">
                <a:solidFill>
                  <a:prstClr val="white"/>
                </a:solidFill>
              </a:rPr>
              <a:t> clusters in which each observation belongs to the cluster with the nearest </a:t>
            </a:r>
            <a:r>
              <a:rPr lang="en-US" dirty="0">
                <a:solidFill>
                  <a:prstClr val="white"/>
                </a:solidFill>
                <a:hlinkClick r:id="rId7" action="ppaction://hlinkfile" tooltip="Mean"/>
              </a:rPr>
              <a:t>mean</a:t>
            </a:r>
            <a:r>
              <a:rPr lang="en-US" dirty="0">
                <a:solidFill>
                  <a:prstClr val="white"/>
                </a:solidFill>
              </a:rPr>
              <a:t>. It is similar to the </a:t>
            </a:r>
            <a:r>
              <a:rPr lang="en-US" dirty="0">
                <a:solidFill>
                  <a:prstClr val="white"/>
                </a:solidFill>
                <a:hlinkClick r:id="rId8" action="ppaction://hlinkfile" tooltip="Expectation-maximization algorithm"/>
              </a:rPr>
              <a:t>expectation-maximization algorithm</a:t>
            </a:r>
            <a:r>
              <a:rPr lang="en-US" dirty="0">
                <a:solidFill>
                  <a:prstClr val="white"/>
                </a:solidFill>
              </a:rPr>
              <a:t>  (</a:t>
            </a:r>
            <a:r>
              <a:rPr lang="en-US" dirty="0">
                <a:solidFill>
                  <a:srgbClr val="C00000"/>
                </a:solidFill>
              </a:rPr>
              <a:t>EM</a:t>
            </a:r>
            <a:r>
              <a:rPr lang="en-US" dirty="0">
                <a:solidFill>
                  <a:prstClr val="white"/>
                </a:solidFill>
              </a:rPr>
              <a:t>) for </a:t>
            </a:r>
            <a:r>
              <a:rPr lang="en-US" dirty="0">
                <a:solidFill>
                  <a:prstClr val="white"/>
                </a:solidFill>
                <a:hlinkClick r:id="rId9" action="ppaction://hlinkfile" tooltip="Mixture model"/>
              </a:rPr>
              <a:t>mixtures</a:t>
            </a:r>
            <a:r>
              <a:rPr lang="en-US" dirty="0">
                <a:solidFill>
                  <a:prstClr val="white"/>
                </a:solidFill>
              </a:rPr>
              <a:t> of </a:t>
            </a:r>
            <a:r>
              <a:rPr lang="en-US" dirty="0">
                <a:solidFill>
                  <a:prstClr val="white"/>
                </a:solidFill>
                <a:hlinkClick r:id="rId10" action="ppaction://hlinkfile" tooltip="Gaussian distribution"/>
              </a:rPr>
              <a:t>Gaussians</a:t>
            </a:r>
            <a:r>
              <a:rPr lang="en-US" dirty="0">
                <a:solidFill>
                  <a:prstClr val="white"/>
                </a:solidFill>
              </a:rPr>
              <a:t> in that they both attempt to find the centers of natural clusters in the data as well as in the iterative refinement approach employed by both algorithms.</a:t>
            </a:r>
          </a:p>
          <a:p>
            <a:pPr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1524000" y="152400"/>
            <a:ext cx="6629400" cy="91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4000" dirty="0">
                <a:solidFill>
                  <a:srgbClr val="D6ECFF">
                    <a:lumMod val="90000"/>
                  </a:srgbClr>
                </a:solidFill>
                <a:latin typeface="Consolas"/>
              </a:rPr>
              <a:t>K-Means Clustering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7772400" y="6504801"/>
            <a:ext cx="8130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200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wikipedia</a:t>
            </a:r>
            <a:endParaRPr lang="en-US" sz="1200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3657600"/>
            <a:ext cx="662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400" dirty="0">
                <a:solidFill>
                  <a:srgbClr val="C00000"/>
                </a:solidFill>
              </a:rPr>
              <a:t>E-step:  </a:t>
            </a:r>
            <a:r>
              <a:rPr lang="en-US" sz="2400" dirty="0">
                <a:solidFill>
                  <a:prstClr val="white"/>
                </a:solidFill>
              </a:rPr>
              <a:t>the "assignment" step as </a:t>
            </a:r>
            <a:r>
              <a:rPr lang="en-US" sz="2400" b="1" dirty="0">
                <a:solidFill>
                  <a:srgbClr val="009900"/>
                </a:solidFill>
              </a:rPr>
              <a:t>expectation</a:t>
            </a:r>
            <a:r>
              <a:rPr lang="en-US" sz="2400" dirty="0">
                <a:solidFill>
                  <a:prstClr val="white"/>
                </a:solidFill>
              </a:rPr>
              <a:t> step </a:t>
            </a:r>
          </a:p>
          <a:p>
            <a:pPr defTabSz="914400"/>
            <a:r>
              <a:rPr lang="en-US" sz="2400" dirty="0">
                <a:solidFill>
                  <a:srgbClr val="C00000"/>
                </a:solidFill>
              </a:rPr>
              <a:t>M-step: </a:t>
            </a:r>
            <a:r>
              <a:rPr lang="en-US" sz="2400" dirty="0">
                <a:solidFill>
                  <a:prstClr val="white"/>
                </a:solidFill>
              </a:rPr>
              <a:t>the "update step" as </a:t>
            </a:r>
            <a:r>
              <a:rPr lang="en-US" sz="2400" b="1" dirty="0">
                <a:solidFill>
                  <a:srgbClr val="009900"/>
                </a:solidFill>
              </a:rPr>
              <a:t>maximization</a:t>
            </a:r>
            <a:r>
              <a:rPr lang="en-US" sz="2400" b="1" dirty="0">
                <a:solidFill>
                  <a:prstClr val="white"/>
                </a:solidFill>
              </a:rPr>
              <a:t> step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8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78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2133600" y="152400"/>
            <a:ext cx="5410200" cy="91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4000" dirty="0">
                <a:solidFill>
                  <a:srgbClr val="D6ECFF">
                    <a:lumMod val="90000"/>
                  </a:srgbClr>
                </a:solidFill>
                <a:latin typeface="Consolas"/>
              </a:rPr>
              <a:t>How it works?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772400" y="6504801"/>
            <a:ext cx="8130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200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wikipedia</a:t>
            </a:r>
            <a:endParaRPr lang="en-US" sz="1200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86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79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685800"/>
            <a:ext cx="8077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</a:rPr>
              <a:t> * 	Do</a:t>
            </a:r>
          </a:p>
          <a:p>
            <a:pPr defTabSz="914400"/>
            <a:r>
              <a:rPr lang="en-US" dirty="0">
                <a:solidFill>
                  <a:prstClr val="white"/>
                </a:solidFill>
              </a:rPr>
              <a:t> * 	              Broadcast </a:t>
            </a:r>
            <a:r>
              <a:rPr lang="en-US" dirty="0" err="1">
                <a:solidFill>
                  <a:prstClr val="white"/>
                </a:solidFill>
              </a:rPr>
              <a:t>Cn</a:t>
            </a:r>
            <a:endParaRPr lang="en-US" sz="2400" b="1" dirty="0">
              <a:solidFill>
                <a:prstClr val="white"/>
              </a:solidFill>
            </a:endParaRPr>
          </a:p>
          <a:p>
            <a:pPr defTabSz="914400"/>
            <a:r>
              <a:rPr lang="en-US" dirty="0">
                <a:solidFill>
                  <a:prstClr val="white"/>
                </a:solidFill>
              </a:rPr>
              <a:t> * 	</a:t>
            </a:r>
          </a:p>
          <a:p>
            <a:pPr defTabSz="914400"/>
            <a:r>
              <a:rPr lang="en-US" dirty="0">
                <a:solidFill>
                  <a:prstClr val="white"/>
                </a:solidFill>
              </a:rPr>
              <a:t> *                              [Perform in parallel] –the map() operation</a:t>
            </a:r>
            <a:endParaRPr lang="en-US" dirty="0">
              <a:solidFill>
                <a:srgbClr val="FF0000"/>
              </a:solidFill>
            </a:endParaRPr>
          </a:p>
          <a:p>
            <a:pPr defTabSz="914400"/>
            <a:r>
              <a:rPr lang="en-US" dirty="0">
                <a:solidFill>
                  <a:prstClr val="white"/>
                </a:solidFill>
              </a:rPr>
              <a:t> * 	                   for each Vi</a:t>
            </a:r>
          </a:p>
          <a:p>
            <a:pPr defTabSz="914400"/>
            <a:r>
              <a:rPr lang="en-US" dirty="0">
                <a:solidFill>
                  <a:prstClr val="white"/>
                </a:solidFill>
              </a:rPr>
              <a:t> * 		        for each Cn,j</a:t>
            </a:r>
          </a:p>
          <a:p>
            <a:pPr defTabSz="914400"/>
            <a:r>
              <a:rPr lang="en-US" dirty="0">
                <a:solidFill>
                  <a:prstClr val="white"/>
                </a:solidFill>
              </a:rPr>
              <a:t> * 	                                   Dij &lt;= Euclidian (</a:t>
            </a:r>
            <a:r>
              <a:rPr lang="en-US" dirty="0" err="1">
                <a:solidFill>
                  <a:prstClr val="white"/>
                </a:solidFill>
              </a:rPr>
              <a:t>Vi,Cn,j</a:t>
            </a:r>
            <a:r>
              <a:rPr lang="en-US" dirty="0">
                <a:solidFill>
                  <a:prstClr val="white"/>
                </a:solidFill>
              </a:rPr>
              <a:t>)</a:t>
            </a:r>
          </a:p>
          <a:p>
            <a:pPr defTabSz="914400"/>
            <a:r>
              <a:rPr lang="en-US" dirty="0">
                <a:solidFill>
                  <a:prstClr val="white"/>
                </a:solidFill>
              </a:rPr>
              <a:t> * 	                                   </a:t>
            </a:r>
            <a:r>
              <a:rPr lang="en-US" dirty="0">
                <a:solidFill>
                  <a:srgbClr val="009900"/>
                </a:solidFill>
              </a:rPr>
              <a:t>Assign point Vi to Cn,j with minimum Dij</a:t>
            </a:r>
            <a:r>
              <a:rPr lang="en-US" dirty="0">
                <a:solidFill>
                  <a:prstClr val="white"/>
                </a:solidFill>
              </a:rPr>
              <a:t>		</a:t>
            </a:r>
          </a:p>
          <a:p>
            <a:pPr defTabSz="914400"/>
            <a:r>
              <a:rPr lang="en-US" dirty="0">
                <a:solidFill>
                  <a:prstClr val="white"/>
                </a:solidFill>
              </a:rPr>
              <a:t> * 	                            for each Cn,j</a:t>
            </a:r>
          </a:p>
          <a:p>
            <a:pPr defTabSz="914400"/>
            <a:r>
              <a:rPr lang="en-US" dirty="0">
                <a:solidFill>
                  <a:prstClr val="white"/>
                </a:solidFill>
              </a:rPr>
              <a:t> * 		               Cn,j &lt;=Cn,j/K</a:t>
            </a:r>
          </a:p>
          <a:p>
            <a:pPr defTabSz="914400"/>
            <a:r>
              <a:rPr lang="en-US" dirty="0">
                <a:solidFill>
                  <a:prstClr val="white"/>
                </a:solidFill>
              </a:rPr>
              <a:t> * 	</a:t>
            </a:r>
          </a:p>
          <a:p>
            <a:pPr defTabSz="914400"/>
            <a:r>
              <a:rPr lang="en-US" dirty="0">
                <a:solidFill>
                  <a:prstClr val="white"/>
                </a:solidFill>
              </a:rPr>
              <a:t> * 	              [Perform Sequentially] –the reduce() operation</a:t>
            </a:r>
          </a:p>
          <a:p>
            <a:pPr defTabSz="914400"/>
            <a:r>
              <a:rPr lang="en-US" dirty="0">
                <a:solidFill>
                  <a:prstClr val="white"/>
                </a:solidFill>
              </a:rPr>
              <a:t> * 	                    Collect all </a:t>
            </a:r>
            <a:r>
              <a:rPr lang="en-US" dirty="0" err="1">
                <a:solidFill>
                  <a:prstClr val="white"/>
                </a:solidFill>
              </a:rPr>
              <a:t>Cn</a:t>
            </a:r>
            <a:r>
              <a:rPr lang="en-US" dirty="0">
                <a:solidFill>
                  <a:prstClr val="white"/>
                </a:solidFill>
              </a:rPr>
              <a:t>   </a:t>
            </a:r>
          </a:p>
          <a:p>
            <a:pPr defTabSz="914400"/>
            <a:r>
              <a:rPr lang="en-US" dirty="0">
                <a:solidFill>
                  <a:prstClr val="white"/>
                </a:solidFill>
              </a:rPr>
              <a:t> * 	                    </a:t>
            </a:r>
            <a:r>
              <a:rPr lang="en-US" dirty="0">
                <a:solidFill>
                  <a:srgbClr val="009900"/>
                </a:solidFill>
              </a:rPr>
              <a:t>Calculate new cluster centers Cn+1</a:t>
            </a:r>
          </a:p>
          <a:p>
            <a:pPr defTabSz="914400"/>
            <a:r>
              <a:rPr lang="en-US" dirty="0">
                <a:solidFill>
                  <a:prstClr val="white"/>
                </a:solidFill>
              </a:rPr>
              <a:t> * 	                    Diff&lt;= Euclidian (</a:t>
            </a:r>
            <a:r>
              <a:rPr lang="en-US" dirty="0" err="1">
                <a:solidFill>
                  <a:prstClr val="white"/>
                </a:solidFill>
              </a:rPr>
              <a:t>Cn</a:t>
            </a:r>
            <a:r>
              <a:rPr lang="en-US" dirty="0">
                <a:solidFill>
                  <a:prstClr val="white"/>
                </a:solidFill>
              </a:rPr>
              <a:t>, Cn+1)</a:t>
            </a:r>
          </a:p>
          <a:p>
            <a:pPr defTabSz="914400"/>
            <a:r>
              <a:rPr lang="en-US" dirty="0">
                <a:solidFill>
                  <a:prstClr val="white"/>
                </a:solidFill>
              </a:rPr>
              <a:t> * 	</a:t>
            </a:r>
          </a:p>
          <a:p>
            <a:pPr defTabSz="914400"/>
            <a:r>
              <a:rPr lang="en-US" dirty="0">
                <a:solidFill>
                  <a:prstClr val="white"/>
                </a:solidFill>
              </a:rPr>
              <a:t> *                  while (Diff &lt;THRESHOLD)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152400"/>
            <a:ext cx="6975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dirty="0">
                <a:solidFill>
                  <a:srgbClr val="D6ECFF">
                    <a:lumMod val="75000"/>
                  </a:srgbClr>
                </a:solidFill>
              </a:rPr>
              <a:t>K-means Clustering Algorithm for </a:t>
            </a:r>
            <a:r>
              <a:rPr lang="en-US" sz="2800" dirty="0" err="1">
                <a:solidFill>
                  <a:srgbClr val="D6ECFF">
                    <a:lumMod val="75000"/>
                  </a:srgbClr>
                </a:solidFill>
              </a:rPr>
              <a:t>MapReduce</a:t>
            </a:r>
            <a:endParaRPr lang="en-US" sz="2800" dirty="0">
              <a:solidFill>
                <a:srgbClr val="D6ECFF">
                  <a:lumMod val="7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1524000"/>
            <a:ext cx="5638800" cy="198120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7600" y="1447800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b="1" dirty="0">
                <a:solidFill>
                  <a:srgbClr val="FF0000"/>
                </a:solidFill>
              </a:rPr>
              <a:t>Map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32717" y="3745468"/>
            <a:ext cx="915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b="1" dirty="0">
                <a:solidFill>
                  <a:srgbClr val="FF0000"/>
                </a:solidFill>
              </a:rPr>
              <a:t>Reduce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486400"/>
            <a:ext cx="8077200" cy="1200329"/>
          </a:xfrm>
          <a:prstGeom prst="rect">
            <a:avLst/>
          </a:prstGeom>
          <a:gradFill>
            <a:gsLst>
              <a:gs pos="0">
                <a:schemeClr val="bg1">
                  <a:shade val="100000"/>
                  <a:satMod val="150000"/>
                </a:schemeClr>
              </a:gs>
              <a:gs pos="65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18000000" scaled="0"/>
          </a:gradFill>
        </p:spPr>
        <p:txBody>
          <a:bodyPr wrap="square">
            <a:spAutoFit/>
          </a:bodyPr>
          <a:lstStyle/>
          <a:p>
            <a:pPr defTabSz="914400"/>
            <a:r>
              <a:rPr lang="en-US" b="1" dirty="0">
                <a:solidFill>
                  <a:srgbClr val="009900"/>
                </a:solidFill>
              </a:rPr>
              <a:t>Vi       </a:t>
            </a:r>
            <a:r>
              <a:rPr lang="en-US" dirty="0">
                <a:solidFill>
                  <a:prstClr val="white"/>
                </a:solidFill>
              </a:rPr>
              <a:t>refers to the ith vector</a:t>
            </a:r>
          </a:p>
          <a:p>
            <a:pPr defTabSz="914400"/>
            <a:r>
              <a:rPr lang="en-US" b="1" dirty="0">
                <a:solidFill>
                  <a:srgbClr val="009900"/>
                </a:solidFill>
              </a:rPr>
              <a:t>Cn,j</a:t>
            </a:r>
            <a:r>
              <a:rPr lang="en-US" dirty="0">
                <a:solidFill>
                  <a:prstClr val="white"/>
                </a:solidFill>
              </a:rPr>
              <a:t>   refers to the jth cluster center in nth * iteration </a:t>
            </a:r>
          </a:p>
          <a:p>
            <a:pPr defTabSz="914400"/>
            <a:r>
              <a:rPr lang="en-US" b="1" dirty="0">
                <a:solidFill>
                  <a:srgbClr val="009900"/>
                </a:solidFill>
              </a:rPr>
              <a:t>Dij</a:t>
            </a:r>
            <a:r>
              <a:rPr lang="en-US" dirty="0">
                <a:solidFill>
                  <a:prstClr val="white"/>
                </a:solidFill>
              </a:rPr>
              <a:t>      refers to the Euclidian distance between ith vector and jth * cluster center </a:t>
            </a:r>
          </a:p>
          <a:p>
            <a:pPr defTabSz="914400"/>
            <a:r>
              <a:rPr lang="en-US" b="1" dirty="0">
                <a:solidFill>
                  <a:srgbClr val="009900"/>
                </a:solidFill>
              </a:rPr>
              <a:t>K</a:t>
            </a:r>
            <a:r>
              <a:rPr lang="en-US" dirty="0">
                <a:solidFill>
                  <a:prstClr val="white"/>
                </a:solidFill>
              </a:rPr>
              <a:t>         is the number of cluster centers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086600" y="2590800"/>
            <a:ext cx="1371600" cy="457200"/>
            <a:chOff x="7086600" y="2590800"/>
            <a:chExt cx="1371600" cy="457200"/>
          </a:xfrm>
        </p:grpSpPr>
        <p:sp>
          <p:nvSpPr>
            <p:cNvPr id="12" name="Left Arrow 11"/>
            <p:cNvSpPr/>
            <p:nvPr/>
          </p:nvSpPr>
          <p:spPr>
            <a:xfrm>
              <a:off x="7086600" y="2590800"/>
              <a:ext cx="533400" cy="4572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98669" y="2590800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dirty="0">
                  <a:solidFill>
                    <a:srgbClr val="92D050"/>
                  </a:solidFill>
                </a:rPr>
                <a:t>E-Step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67400" y="4267200"/>
            <a:ext cx="1430910" cy="457200"/>
            <a:chOff x="7086600" y="2590800"/>
            <a:chExt cx="1430910" cy="457200"/>
          </a:xfrm>
        </p:grpSpPr>
        <p:sp>
          <p:nvSpPr>
            <p:cNvPr id="16" name="Left Arrow 15"/>
            <p:cNvSpPr/>
            <p:nvPr/>
          </p:nvSpPr>
          <p:spPr>
            <a:xfrm>
              <a:off x="7086600" y="2590800"/>
              <a:ext cx="533400" cy="4572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98669" y="2590800"/>
              <a:ext cx="9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dirty="0">
                  <a:solidFill>
                    <a:srgbClr val="92D050"/>
                  </a:solidFill>
                </a:rPr>
                <a:t>M-Step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62400" y="3962400"/>
            <a:ext cx="2346225" cy="457200"/>
            <a:chOff x="7086600" y="2590800"/>
            <a:chExt cx="2346225" cy="457200"/>
          </a:xfrm>
        </p:grpSpPr>
        <p:sp>
          <p:nvSpPr>
            <p:cNvPr id="20" name="Left Arrow 19"/>
            <p:cNvSpPr/>
            <p:nvPr/>
          </p:nvSpPr>
          <p:spPr>
            <a:xfrm>
              <a:off x="7086600" y="2590800"/>
              <a:ext cx="533400" cy="457200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598669" y="2590800"/>
              <a:ext cx="1834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dirty="0">
                  <a:solidFill>
                    <a:srgbClr val="FFC000"/>
                  </a:solidFill>
                </a:rPr>
                <a:t>Global reduction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057400" y="3657600"/>
            <a:ext cx="5181600" cy="1295400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2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0200" cy="684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1550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096000"/>
            <a:ext cx="9144000" cy="762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Intel’s Application Stack</a:t>
            </a:r>
          </a:p>
        </p:txBody>
      </p:sp>
    </p:spTree>
    <p:extLst>
      <p:ext uri="{BB962C8B-B14F-4D97-AF65-F5344CB8AC3E}">
        <p14:creationId xmlns:p14="http://schemas.microsoft.com/office/powerpoint/2010/main" val="86628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FF6C-AE4E-4FE6-A064-67A5E3D5DC7A}" type="slidenum">
              <a:rPr lang="en-US" smtClean="0">
                <a:solidFill>
                  <a:srgbClr val="D6ECFF"/>
                </a:solidFill>
              </a:rPr>
              <a:pPr/>
              <a:t>80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57200" y="2057400"/>
            <a:ext cx="1981200" cy="31242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66800" y="2438400"/>
          <a:ext cx="609600" cy="2621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</a:tblGrid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C1</a:t>
                      </a:r>
                      <a:endParaRPr lang="en-US" dirty="0"/>
                    </a:p>
                  </a:txBody>
                  <a:tcPr/>
                </a:tc>
              </a:tr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C2</a:t>
                      </a:r>
                      <a:endParaRPr lang="en-US" dirty="0"/>
                    </a:p>
                  </a:txBody>
                  <a:tcPr/>
                </a:tc>
              </a:tr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C3</a:t>
                      </a:r>
                      <a:endParaRPr lang="en-US" dirty="0"/>
                    </a:p>
                  </a:txBody>
                  <a:tcPr/>
                </a:tc>
              </a:tr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Ck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14400" y="2057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Partition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95600" y="2057400"/>
            <a:ext cx="1981200" cy="31242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505200" y="2438400"/>
          <a:ext cx="609600" cy="2621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</a:tblGrid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C1</a:t>
                      </a:r>
                      <a:endParaRPr lang="en-US" dirty="0"/>
                    </a:p>
                  </a:txBody>
                  <a:tcPr/>
                </a:tc>
              </a:tr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C2</a:t>
                      </a:r>
                      <a:endParaRPr lang="en-US" dirty="0"/>
                    </a:p>
                  </a:txBody>
                  <a:tcPr/>
                </a:tc>
              </a:tr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C3</a:t>
                      </a:r>
                      <a:endParaRPr lang="en-US" dirty="0"/>
                    </a:p>
                  </a:txBody>
                  <a:tcPr/>
                </a:tc>
              </a:tr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Ck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352800" y="2057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Partition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77000" y="2057400"/>
            <a:ext cx="1981200" cy="31242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  <a:p>
            <a:pPr algn="ctr" defTabSz="914400"/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086600" y="2438400"/>
          <a:ext cx="609600" cy="2621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</a:tblGrid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C1</a:t>
                      </a:r>
                      <a:endParaRPr lang="en-US" dirty="0"/>
                    </a:p>
                  </a:txBody>
                  <a:tcPr/>
                </a:tc>
              </a:tr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C2</a:t>
                      </a:r>
                      <a:endParaRPr lang="en-US" dirty="0"/>
                    </a:p>
                  </a:txBody>
                  <a:tcPr/>
                </a:tc>
              </a:tr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C3</a:t>
                      </a:r>
                      <a:endParaRPr lang="en-US" dirty="0"/>
                    </a:p>
                  </a:txBody>
                  <a:tcPr/>
                </a:tc>
              </a:tr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4469">
                <a:tc>
                  <a:txBody>
                    <a:bodyPr/>
                    <a:lstStyle/>
                    <a:p>
                      <a:r>
                        <a:rPr lang="en-US" dirty="0" smtClean="0"/>
                        <a:t>Ck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934200" y="2057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Partition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0200" y="3124200"/>
            <a:ext cx="732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5400" dirty="0">
                <a:solidFill>
                  <a:prstClr val="white"/>
                </a:solidFill>
              </a:rPr>
              <a:t>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8000" y="685800"/>
            <a:ext cx="2362200" cy="369332"/>
          </a:xfrm>
          <a:prstGeom prst="rect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prstClr val="white"/>
                </a:solidFill>
              </a:rPr>
              <a:t>Broadcast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371600" y="6019800"/>
          <a:ext cx="6095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/>
                <a:gridCol w="870857"/>
                <a:gridCol w="870857"/>
                <a:gridCol w="870857"/>
                <a:gridCol w="870857"/>
                <a:gridCol w="870857"/>
                <a:gridCol w="8708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Ck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2" name="Straight Arrow Connector 21"/>
          <p:cNvCxnSpPr>
            <a:endCxn id="3" idx="0"/>
          </p:cNvCxnSpPr>
          <p:nvPr/>
        </p:nvCxnSpPr>
        <p:spPr>
          <a:xfrm rot="10800000" flipV="1">
            <a:off x="1447800" y="1066800"/>
            <a:ext cx="2743200" cy="990600"/>
          </a:xfrm>
          <a:prstGeom prst="straightConnector1">
            <a:avLst/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0"/>
          </p:cNvCxnSpPr>
          <p:nvPr/>
        </p:nvCxnSpPr>
        <p:spPr>
          <a:xfrm rot="5400000">
            <a:off x="3531157" y="1397557"/>
            <a:ext cx="990600" cy="329086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5" idx="0"/>
          </p:cNvCxnSpPr>
          <p:nvPr/>
        </p:nvCxnSpPr>
        <p:spPr>
          <a:xfrm>
            <a:off x="4191000" y="1066800"/>
            <a:ext cx="3276600" cy="9906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1219200" y="5334000"/>
            <a:ext cx="838200" cy="5334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3314700" y="5448300"/>
            <a:ext cx="838200" cy="3048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 flipV="1">
            <a:off x="5334000" y="5181600"/>
            <a:ext cx="2133600" cy="8382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6200000" flipH="1">
            <a:off x="152400" y="4191000"/>
            <a:ext cx="3352800" cy="3048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1066800" y="3581400"/>
            <a:ext cx="3352800" cy="15240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0800000" flipV="1">
            <a:off x="2057400" y="2667000"/>
            <a:ext cx="5029200" cy="33528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6200000" flipH="1">
            <a:off x="609600" y="4038600"/>
            <a:ext cx="3048000" cy="9144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6200000" flipH="1">
            <a:off x="1219200" y="3810000"/>
            <a:ext cx="2667000" cy="17526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676400" y="4876800"/>
            <a:ext cx="5257800" cy="11430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>
            <a:off x="1562100" y="4076700"/>
            <a:ext cx="2971800" cy="9144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4114800" y="4800600"/>
            <a:ext cx="2819400" cy="12192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 flipV="1">
            <a:off x="2590800" y="2971800"/>
            <a:ext cx="4495800" cy="30480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rot="10800000" flipV="1">
            <a:off x="3429000" y="3429000"/>
            <a:ext cx="3657600" cy="25908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5400000">
            <a:off x="6400800" y="5334000"/>
            <a:ext cx="1143000" cy="2286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rot="5400000">
            <a:off x="2247900" y="4686300"/>
            <a:ext cx="2438400" cy="762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19800" y="2438400"/>
          <a:ext cx="29718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990600"/>
                <a:gridCol w="990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x1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x2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x3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count3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xk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countk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5" name="TextBox 74"/>
          <p:cNvSpPr txBox="1"/>
          <p:nvPr/>
        </p:nvSpPr>
        <p:spPr>
          <a:xfrm>
            <a:off x="1744459" y="76200"/>
            <a:ext cx="5787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dirty="0">
                <a:solidFill>
                  <a:srgbClr val="D6ECFF">
                    <a:lumMod val="75000"/>
                  </a:srgbClr>
                </a:solidFill>
              </a:rPr>
              <a:t>Parallelization of  K-means Clustering </a:t>
            </a:r>
          </a:p>
        </p:txBody>
      </p:sp>
      <p:sp>
        <p:nvSpPr>
          <p:cNvPr id="88" name="Curved Left Arrow 87"/>
          <p:cNvSpPr/>
          <p:nvPr/>
        </p:nvSpPr>
        <p:spPr>
          <a:xfrm rot="10800000">
            <a:off x="152400" y="914400"/>
            <a:ext cx="914399" cy="51697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3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304800"/>
            <a:ext cx="7239000" cy="914400"/>
          </a:xfrm>
        </p:spPr>
        <p:txBody>
          <a:bodyPr/>
          <a:lstStyle/>
          <a:p>
            <a:r>
              <a:rPr lang="en-US" dirty="0" smtClean="0"/>
              <a:t>Twister K-means Execution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9222" name="Picture 6" descr="index-auto-0007-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95400"/>
            <a:ext cx="7458075" cy="51435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1143000" y="1524000"/>
            <a:ext cx="381000" cy="304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219200" y="2743200"/>
            <a:ext cx="381000" cy="304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209800" y="4572000"/>
            <a:ext cx="381000" cy="304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362200" y="5943600"/>
            <a:ext cx="381000" cy="304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05200" y="5955268"/>
            <a:ext cx="3124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C1        C2      C3          …         Ck</a:t>
            </a:r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429000" y="4419600"/>
          <a:ext cx="3429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&lt;K,                 &gt;    &lt;K,                       &gt;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133600" y="2895600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2209800" y="2895600"/>
            <a:ext cx="1066800" cy="954107"/>
            <a:chOff x="2209800" y="2895600"/>
            <a:chExt cx="1066800" cy="954107"/>
          </a:xfrm>
        </p:grpSpPr>
        <p:sp>
          <p:nvSpPr>
            <p:cNvPr id="11" name="TextBox 10"/>
            <p:cNvSpPr txBox="1"/>
            <p:nvPr/>
          </p:nvSpPr>
          <p:spPr>
            <a:xfrm rot="5400000">
              <a:off x="2389257" y="3249543"/>
              <a:ext cx="95410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accent2"/>
                  </a:solidFill>
                </a:rPr>
                <a:t>C1        C2      C3          …         Ck</a:t>
              </a:r>
              <a:endParaRPr lang="en-US" sz="1000" dirty="0">
                <a:solidFill>
                  <a:schemeClr val="accent2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09800" y="28956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&lt;K,        &gt;         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00400" y="2895600"/>
            <a:ext cx="1066800" cy="954107"/>
            <a:chOff x="2209800" y="2895600"/>
            <a:chExt cx="1066800" cy="954107"/>
          </a:xfrm>
        </p:grpSpPr>
        <p:sp>
          <p:nvSpPr>
            <p:cNvPr id="21" name="TextBox 20"/>
            <p:cNvSpPr txBox="1"/>
            <p:nvPr/>
          </p:nvSpPr>
          <p:spPr>
            <a:xfrm rot="5400000">
              <a:off x="2389257" y="3249543"/>
              <a:ext cx="95410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accent2"/>
                  </a:solidFill>
                </a:rPr>
                <a:t>C1        C2      C3          …         Ck</a:t>
              </a:r>
              <a:endParaRPr lang="en-US" sz="1000" dirty="0">
                <a:solidFill>
                  <a:schemeClr val="accent2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09800" y="28956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&lt;K,        &gt;         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86400" y="2895600"/>
            <a:ext cx="1066800" cy="954107"/>
            <a:chOff x="2209800" y="2895600"/>
            <a:chExt cx="1066800" cy="954107"/>
          </a:xfrm>
        </p:grpSpPr>
        <p:sp>
          <p:nvSpPr>
            <p:cNvPr id="24" name="TextBox 23"/>
            <p:cNvSpPr txBox="1"/>
            <p:nvPr/>
          </p:nvSpPr>
          <p:spPr>
            <a:xfrm rot="5400000">
              <a:off x="2389257" y="3249543"/>
              <a:ext cx="95410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accent2"/>
                  </a:solidFill>
                </a:rPr>
                <a:t>C1        C2      C3          …         Ck</a:t>
              </a:r>
              <a:endParaRPr lang="en-US" sz="1000" dirty="0">
                <a:solidFill>
                  <a:schemeClr val="accent2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09800" y="28956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&lt;K,        &gt;         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 rot="5400000">
            <a:off x="6808857" y="3249543"/>
            <a:ext cx="954107" cy="246221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sz="1000" dirty="0" smtClean="0">
                <a:solidFill>
                  <a:schemeClr val="accent2"/>
                </a:solidFill>
              </a:rPr>
              <a:t>C1        C2      C3          …         Ck</a:t>
            </a:r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29400" y="2895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&lt;K,        &gt;        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5400000">
            <a:off x="3608457" y="4621143"/>
            <a:ext cx="954107" cy="246221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sz="1000" dirty="0" smtClean="0">
                <a:solidFill>
                  <a:schemeClr val="accent2"/>
                </a:solidFill>
              </a:rPr>
              <a:t>C1        C2      C3          …         Ck</a:t>
            </a:r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3913257" y="4621143"/>
            <a:ext cx="954107" cy="246221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sz="1000" dirty="0" smtClean="0">
                <a:solidFill>
                  <a:schemeClr val="accent2"/>
                </a:solidFill>
              </a:rPr>
              <a:t>C1        C2      C3          …         Ck</a:t>
            </a:r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5400000">
            <a:off x="4980057" y="4581436"/>
            <a:ext cx="954107" cy="246221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sz="1000" dirty="0" smtClean="0">
                <a:solidFill>
                  <a:schemeClr val="accent2"/>
                </a:solidFill>
              </a:rPr>
              <a:t>C1        C2      C3          …         Ck</a:t>
            </a:r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5400000">
            <a:off x="5284857" y="4581436"/>
            <a:ext cx="954107" cy="246221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sz="1000" dirty="0" smtClean="0">
                <a:solidFill>
                  <a:schemeClr val="accent2"/>
                </a:solidFill>
              </a:rPr>
              <a:t>C1        C2      C3          …         Ck</a:t>
            </a:r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5400000">
            <a:off x="5648236" y="4581436"/>
            <a:ext cx="954107" cy="246221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sz="1000" dirty="0" smtClean="0">
                <a:solidFill>
                  <a:schemeClr val="accent2"/>
                </a:solidFill>
              </a:rPr>
              <a:t>C1        C2      C3          …         Ck</a:t>
            </a:r>
            <a:endParaRPr lang="en-US" sz="1000" dirty="0">
              <a:solidFill>
                <a:schemeClr val="accent2"/>
              </a:solidFill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2057400" y="1371600"/>
          <a:ext cx="6248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400"/>
                <a:gridCol w="1041400"/>
                <a:gridCol w="1041400"/>
                <a:gridCol w="1041400"/>
                <a:gridCol w="1041400"/>
                <a:gridCol w="1041400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7239000" y="1447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&lt;c,  </a:t>
            </a:r>
            <a:r>
              <a:rPr lang="en-US" b="1" dirty="0" err="1" smtClean="0">
                <a:solidFill>
                  <a:srgbClr val="0000FF"/>
                </a:solidFill>
              </a:rPr>
              <a:t>Filek</a:t>
            </a:r>
            <a:r>
              <a:rPr lang="en-US" b="1" dirty="0" smtClean="0">
                <a:solidFill>
                  <a:srgbClr val="0000FF"/>
                </a:solidFill>
              </a:rPr>
              <a:t> &gt;        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1200" y="1447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&lt;c,  File1 &gt;        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0" y="1447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&lt;c,  File2 &gt;         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0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3"/>
          <p:cNvSpPr txBox="1">
            <a:spLocks/>
          </p:cNvSpPr>
          <p:nvPr/>
        </p:nvSpPr>
        <p:spPr>
          <a:xfrm>
            <a:off x="872975" y="381004"/>
            <a:ext cx="7524751" cy="990601"/>
          </a:xfrm>
          <a:prstGeom prst="rect">
            <a:avLst/>
          </a:prstGeom>
        </p:spPr>
        <p:txBody>
          <a:bodyPr lIns="91335" tIns="45667" rIns="91335" bIns="45667" anchor="ctr">
            <a:normAutofit fontScale="92500"/>
          </a:bodyPr>
          <a:lstStyle/>
          <a:p>
            <a:pPr algn="ctr" defTabSz="913358">
              <a:spcBef>
                <a:spcPct val="0"/>
              </a:spcBef>
              <a:defRPr/>
            </a:pPr>
            <a:r>
              <a:rPr lang="en-US" sz="4400" b="1" dirty="0">
                <a:ln w="10541" cmpd="sng">
                  <a:solidFill>
                    <a:prstClr val="black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Arial" pitchFamily="34" charset="0"/>
              </a:rPr>
              <a:t>(Iterative) </a:t>
            </a:r>
            <a:r>
              <a:rPr lang="en-US" sz="4400" b="1" dirty="0" err="1">
                <a:ln w="10541" cmpd="sng">
                  <a:solidFill>
                    <a:prstClr val="black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Arial" pitchFamily="34" charset="0"/>
              </a:rPr>
              <a:t>MapReduce</a:t>
            </a:r>
            <a:r>
              <a:rPr lang="en-US" sz="4400" b="1" dirty="0">
                <a:ln w="10541" cmpd="sng">
                  <a:solidFill>
                    <a:prstClr val="black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Arial" pitchFamily="34" charset="0"/>
              </a:rPr>
              <a:t> in Context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523999" y="4865491"/>
            <a:ext cx="1295400" cy="11349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Linux HPC</a:t>
            </a:r>
          </a:p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Bare-system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819399" y="4865488"/>
            <a:ext cx="1600200" cy="6706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Amazon Cloud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419599" y="4865487"/>
            <a:ext cx="1676400" cy="11429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Windows Server  HPC</a:t>
            </a:r>
          </a:p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Bare-system</a:t>
            </a:r>
          </a:p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096000" y="5563935"/>
            <a:ext cx="1752601" cy="4444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Virtualization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524004" y="3962372"/>
            <a:ext cx="7381875" cy="3969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Cross Platform Iterative </a:t>
            </a:r>
            <a:r>
              <a:rPr lang="en-US" dirty="0" err="1">
                <a:solidFill>
                  <a:prstClr val="black"/>
                </a:solidFill>
              </a:rPr>
              <a:t>MapReduce</a:t>
            </a:r>
            <a:r>
              <a:rPr lang="en-US" dirty="0">
                <a:solidFill>
                  <a:prstClr val="black"/>
                </a:solidFill>
              </a:rPr>
              <a:t> (Collectives, Fault Tolerance, Scheduling)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523999" y="1736725"/>
            <a:ext cx="7381876" cy="11000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Kernels, </a:t>
            </a:r>
            <a:r>
              <a:rPr lang="en-US" b="1" dirty="0">
                <a:solidFill>
                  <a:prstClr val="black"/>
                </a:solidFill>
              </a:rPr>
              <a:t>Genomics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b="1" dirty="0">
                <a:solidFill>
                  <a:prstClr val="black"/>
                </a:solidFill>
              </a:rPr>
              <a:t>Proteomics</a:t>
            </a:r>
            <a:r>
              <a:rPr lang="en-US" dirty="0">
                <a:solidFill>
                  <a:prstClr val="black"/>
                </a:solidFill>
              </a:rPr>
              <a:t>, Information Retrieval, Polar Science, Scientific Simulation Data Analysis and Management, Dissimilarity Computation, </a:t>
            </a:r>
            <a:r>
              <a:rPr lang="en-US" b="1" dirty="0">
                <a:solidFill>
                  <a:prstClr val="black"/>
                </a:solidFill>
              </a:rPr>
              <a:t>Clustering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b="1" dirty="0">
                <a:solidFill>
                  <a:prstClr val="black"/>
                </a:solidFill>
              </a:rPr>
              <a:t>Multidimensional Scaling</a:t>
            </a:r>
            <a:r>
              <a:rPr lang="en-US" dirty="0">
                <a:solidFill>
                  <a:prstClr val="black"/>
                </a:solidFill>
              </a:rPr>
              <a:t>, Generative Topological Mapping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524001" y="6046500"/>
            <a:ext cx="3962399" cy="3611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CPU Nodes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19399" y="5563935"/>
            <a:ext cx="1600200" cy="4444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Virtualization</a:t>
            </a:r>
          </a:p>
        </p:txBody>
      </p:sp>
      <p:sp>
        <p:nvSpPr>
          <p:cNvPr id="20" name="Left Brace 19"/>
          <p:cNvSpPr/>
          <p:nvPr/>
        </p:nvSpPr>
        <p:spPr bwMode="auto">
          <a:xfrm>
            <a:off x="1333500" y="1736725"/>
            <a:ext cx="114300" cy="1100065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24" y="2138343"/>
            <a:ext cx="1421543" cy="3415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lIns="63940" tIns="31968" rIns="63940" bIns="31968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Applications</a:t>
            </a:r>
          </a:p>
        </p:txBody>
      </p:sp>
      <p:sp>
        <p:nvSpPr>
          <p:cNvPr id="22" name="Left Brace 21"/>
          <p:cNvSpPr/>
          <p:nvPr/>
        </p:nvSpPr>
        <p:spPr bwMode="auto">
          <a:xfrm>
            <a:off x="1320804" y="3200404"/>
            <a:ext cx="101463" cy="752441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-76199" y="3267572"/>
            <a:ext cx="1416917" cy="6185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3940" tIns="31968" rIns="63940" bIns="31968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Programming Model</a:t>
            </a:r>
          </a:p>
        </p:txBody>
      </p:sp>
      <p:sp>
        <p:nvSpPr>
          <p:cNvPr id="24" name="Left Brace 23"/>
          <p:cNvSpPr/>
          <p:nvPr/>
        </p:nvSpPr>
        <p:spPr bwMode="auto">
          <a:xfrm>
            <a:off x="1333501" y="4865688"/>
            <a:ext cx="114300" cy="1135062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-34501" y="5365343"/>
            <a:ext cx="1428750" cy="3415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lIns="63940" tIns="31968" rIns="63940" bIns="31968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Infrastructure</a:t>
            </a:r>
          </a:p>
        </p:txBody>
      </p:sp>
      <p:sp>
        <p:nvSpPr>
          <p:cNvPr id="26" name="Left Brace 25"/>
          <p:cNvSpPr/>
          <p:nvPr/>
        </p:nvSpPr>
        <p:spPr bwMode="auto">
          <a:xfrm>
            <a:off x="1320801" y="6096000"/>
            <a:ext cx="133350" cy="347662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121604" y="6135394"/>
            <a:ext cx="1165206" cy="3415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lIns="63940" tIns="31968" rIns="63940" bIns="31968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Hardware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6096000" y="4865488"/>
            <a:ext cx="1752600" cy="6706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Azure Cloud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523999" y="2862188"/>
            <a:ext cx="7381876" cy="3611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Security, Provenance, Portal</a:t>
            </a:r>
          </a:p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523999" y="3581400"/>
            <a:ext cx="7381876" cy="3809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High Level Language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1523999" y="4376869"/>
            <a:ext cx="2514601" cy="4571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Distributed File Systems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6477000" y="4376869"/>
            <a:ext cx="2438400" cy="4571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Data Parallel File System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7848601" y="4865490"/>
            <a:ext cx="1066799" cy="11429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Grid Appliance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5486400" y="6046500"/>
            <a:ext cx="3429001" cy="3611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GPU Nodes</a:t>
            </a:r>
          </a:p>
        </p:txBody>
      </p:sp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1828804" y="1368427"/>
            <a:ext cx="6492875" cy="36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Support  Scientific Simulations  (Data Mining and Data Analysis)</a:t>
            </a:r>
          </a:p>
        </p:txBody>
      </p:sp>
      <p:sp>
        <p:nvSpPr>
          <p:cNvPr id="37" name="TextBox 36"/>
          <p:cNvSpPr txBox="1"/>
          <p:nvPr/>
        </p:nvSpPr>
        <p:spPr bwMode="auto">
          <a:xfrm>
            <a:off x="457200" y="4038601"/>
            <a:ext cx="957778" cy="3415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3940" tIns="31968" rIns="63940" bIns="31968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Runtime</a:t>
            </a:r>
          </a:p>
        </p:txBody>
      </p:sp>
      <p:sp>
        <p:nvSpPr>
          <p:cNvPr id="38" name="TextBox 37"/>
          <p:cNvSpPr txBox="1"/>
          <p:nvPr/>
        </p:nvSpPr>
        <p:spPr bwMode="auto">
          <a:xfrm>
            <a:off x="566222" y="4419601"/>
            <a:ext cx="957778" cy="3415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3940" tIns="31968" rIns="63940" bIns="31968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Storage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1524004" y="3194745"/>
            <a:ext cx="7381875" cy="3866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Services and Workflow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4038600" y="4376869"/>
            <a:ext cx="2438400" cy="4571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3940" tIns="31968" rIns="63940" bIns="31968"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Object Store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3999" y="3581400"/>
            <a:ext cx="7381876" cy="1252635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2" rIns="91340" bIns="4567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Up Arrow 40"/>
          <p:cNvSpPr/>
          <p:nvPr/>
        </p:nvSpPr>
        <p:spPr>
          <a:xfrm>
            <a:off x="4724400" y="2479949"/>
            <a:ext cx="838200" cy="1004540"/>
          </a:xfrm>
          <a:prstGeom prst="upArrow">
            <a:avLst/>
          </a:prstGeom>
          <a:solidFill>
            <a:srgbClr val="C000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2" rIns="91340" bIns="4567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Up Arrow 41"/>
          <p:cNvSpPr/>
          <p:nvPr/>
        </p:nvSpPr>
        <p:spPr>
          <a:xfrm rot="10800000">
            <a:off x="4838700" y="4974435"/>
            <a:ext cx="838200" cy="1072069"/>
          </a:xfrm>
          <a:prstGeom prst="upArrow">
            <a:avLst/>
          </a:prstGeom>
          <a:solidFill>
            <a:srgbClr val="C000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2" rIns="91340" bIns="4567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565073"/>
      </p:ext>
    </p:extLst>
  </p:cSld>
  <p:clrMapOvr>
    <a:masterClrMapping/>
  </p:clrMapOvr>
  <p:transition spd="slow" advTm="56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1" grpId="0" animBg="1"/>
      <p:bldP spid="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0.7|0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3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0.7|1.1|1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|1|2.2|0.9|3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5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template2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_template2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_template2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4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2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mplate2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plate2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template2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2071</TotalTime>
  <Words>3752</Words>
  <Application>Microsoft Office PowerPoint</Application>
  <PresentationFormat>On-screen Show (4:3)</PresentationFormat>
  <Paragraphs>1052</Paragraphs>
  <Slides>81</Slides>
  <Notes>67</Notes>
  <HiddenSlides>0</HiddenSlides>
  <MMClips>0</MMClips>
  <ScaleCrop>false</ScaleCrop>
  <HeadingPairs>
    <vt:vector size="4" baseType="variant">
      <vt:variant>
        <vt:lpstr>Theme</vt:lpstr>
      </vt:variant>
      <vt:variant>
        <vt:i4>19</vt:i4>
      </vt:variant>
      <vt:variant>
        <vt:lpstr>Slide Titles</vt:lpstr>
      </vt:variant>
      <vt:variant>
        <vt:i4>81</vt:i4>
      </vt:variant>
    </vt:vector>
  </HeadingPairs>
  <TitlesOfParts>
    <vt:vector size="100" baseType="lpstr">
      <vt:lpstr>5_Metro</vt:lpstr>
      <vt:lpstr>4_Office Theme</vt:lpstr>
      <vt:lpstr>template2[1]</vt:lpstr>
      <vt:lpstr>1_template2[1]</vt:lpstr>
      <vt:lpstr>2_template2[1]</vt:lpstr>
      <vt:lpstr>Office Theme</vt:lpstr>
      <vt:lpstr>Metro</vt:lpstr>
      <vt:lpstr>3_template2[1]</vt:lpstr>
      <vt:lpstr>1_Metro</vt:lpstr>
      <vt:lpstr>1_Office Theme</vt:lpstr>
      <vt:lpstr>2_Office Theme</vt:lpstr>
      <vt:lpstr>3_Office Theme</vt:lpstr>
      <vt:lpstr>5_Office Theme</vt:lpstr>
      <vt:lpstr>8_Office Theme</vt:lpstr>
      <vt:lpstr>4_template2[1]</vt:lpstr>
      <vt:lpstr>5_template2[1]</vt:lpstr>
      <vt:lpstr>6_template2[1]</vt:lpstr>
      <vt:lpstr>1_Perspective</vt:lpstr>
      <vt:lpstr>4_Metro</vt:lpstr>
      <vt:lpstr>Iterative MapReduce Enabling HPC-Cloud Interoperability</vt:lpstr>
      <vt:lpstr>PowerPoint Presentation</vt:lpstr>
      <vt:lpstr>SALSA HPC Group</vt:lpstr>
      <vt:lpstr>PowerPoint Presentation</vt:lpstr>
      <vt:lpstr>PowerPoint Presentation</vt:lpstr>
      <vt:lpstr>PowerPoint Presentation</vt:lpstr>
      <vt:lpstr>Paradigm Shift in Data Intensive Computing</vt:lpstr>
      <vt:lpstr>Intel’s Application Stack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Clouds hide Complexity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Generation Sequencing Pipeline on Cloud </vt:lpstr>
      <vt:lpstr>Motivation</vt:lpstr>
      <vt:lpstr>PowerPoint Presentation</vt:lpstr>
      <vt:lpstr>PowerPoint Presentation</vt:lpstr>
      <vt:lpstr>PowerPoint Presentation</vt:lpstr>
      <vt:lpstr>PowerPoint Presentation</vt:lpstr>
      <vt:lpstr>MRRoles4Azure</vt:lpstr>
      <vt:lpstr>Iterative MapReduce for Azure</vt:lpstr>
      <vt:lpstr>MRRoles4Azure</vt:lpstr>
      <vt:lpstr>Performance Comparisons</vt:lpstr>
      <vt:lpstr>Performance – Kmeans Clustering</vt:lpstr>
      <vt:lpstr>Performance – Multi Dimensional Scaling</vt:lpstr>
      <vt:lpstr>PlotViz, Visualization System</vt:lpstr>
      <vt:lpstr>GTM vs. MDS</vt:lpstr>
      <vt:lpstr>Parallel GTM</vt:lpstr>
      <vt:lpstr>Scalable MDS</vt:lpstr>
      <vt:lpstr>Interpolation extension to GTM/MDS</vt:lpstr>
      <vt:lpstr>GTM/MDS Applications</vt:lpstr>
      <vt:lpstr>Twister-MDS Demo</vt:lpstr>
      <vt:lpstr>PowerPoint Presentation</vt:lpstr>
      <vt:lpstr>PowerPoint Presentation</vt:lpstr>
      <vt:lpstr>PowerPoint Presentation</vt:lpstr>
      <vt:lpstr>Bioinformatics Pipeline</vt:lpstr>
      <vt:lpstr>New Network of Brokers</vt:lpstr>
      <vt:lpstr>Performance Improvement</vt:lpstr>
      <vt:lpstr>Broadcasting on 40 Nodes (In Method C, centroids are split to 160 blocks, sent through 40 brokers in 4 rounds)</vt:lpstr>
      <vt:lpstr>Twister New Architecture</vt:lpstr>
      <vt:lpstr>Chain/Ring Broadcasting</vt:lpstr>
      <vt:lpstr>Chain Broadcasting Protocol</vt:lpstr>
      <vt:lpstr>Broadcasting Time Comparison </vt:lpstr>
      <vt:lpstr>Applications &amp; Different Interconnection Patterns</vt:lpstr>
      <vt:lpstr>Twister Futures</vt:lpstr>
      <vt:lpstr>Convergence is Happening</vt:lpstr>
      <vt:lpstr>FutureGrid: a Grid Testbed</vt:lpstr>
      <vt:lpstr>SALSAHPC Dynamic Virtual Cluster on FutureGrid --  Demo at SC09</vt:lpstr>
      <vt:lpstr>SALSAHPC Dynamic Virtual Cluster on FutureGrid --  Demo at SC09</vt:lpstr>
      <vt:lpstr> Experimenting Lucene Index on HBase in an HPC Environment</vt:lpstr>
      <vt:lpstr>System design and implementation – solution</vt:lpstr>
      <vt:lpstr>System design</vt:lpstr>
      <vt:lpstr>System design</vt:lpstr>
      <vt:lpstr>System implementation</vt:lpstr>
      <vt:lpstr>Index data analysis</vt:lpstr>
      <vt:lpstr>Index data analysis</vt:lpstr>
      <vt:lpstr>Comparison with related work</vt:lpstr>
      <vt:lpstr>Future work</vt:lpstr>
      <vt:lpstr>Education and Broader Impact</vt:lpstr>
      <vt:lpstr>Education</vt:lpstr>
      <vt:lpstr>Broader Impact</vt:lpstr>
      <vt:lpstr>Acknowledgement</vt:lpstr>
      <vt:lpstr>High Energy Physics Data Analysis</vt:lpstr>
      <vt:lpstr>Reduce Phase of Particle Physics  “Find the Higgs” using Dryad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Twister K-means Execution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 Qiu</dc:creator>
  <cp:lastModifiedBy>Judy Qiu</cp:lastModifiedBy>
  <cp:revision>71</cp:revision>
  <dcterms:created xsi:type="dcterms:W3CDTF">2011-09-29T02:38:54Z</dcterms:created>
  <dcterms:modified xsi:type="dcterms:W3CDTF">2011-11-04T14:21:25Z</dcterms:modified>
</cp:coreProperties>
</file>