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 id="2147483661" r:id="rId2"/>
  </p:sldMasterIdLst>
  <p:notesMasterIdLst>
    <p:notesMasterId r:id="rId53"/>
  </p:notesMasterIdLst>
  <p:handoutMasterIdLst>
    <p:handoutMasterId r:id="rId54"/>
  </p:handoutMasterIdLst>
  <p:sldIdLst>
    <p:sldId id="933" r:id="rId3"/>
    <p:sldId id="987" r:id="rId4"/>
    <p:sldId id="990" r:id="rId5"/>
    <p:sldId id="936" r:id="rId6"/>
    <p:sldId id="937" r:id="rId7"/>
    <p:sldId id="977" r:id="rId8"/>
    <p:sldId id="978" r:id="rId9"/>
    <p:sldId id="942" r:id="rId10"/>
    <p:sldId id="943" r:id="rId11"/>
    <p:sldId id="944" r:id="rId12"/>
    <p:sldId id="995" r:id="rId13"/>
    <p:sldId id="996" r:id="rId14"/>
    <p:sldId id="950" r:id="rId15"/>
    <p:sldId id="951" r:id="rId16"/>
    <p:sldId id="952" r:id="rId17"/>
    <p:sldId id="953" r:id="rId18"/>
    <p:sldId id="954" r:id="rId19"/>
    <p:sldId id="955" r:id="rId20"/>
    <p:sldId id="957" r:id="rId21"/>
    <p:sldId id="958" r:id="rId22"/>
    <p:sldId id="959" r:id="rId23"/>
    <p:sldId id="997" r:id="rId24"/>
    <p:sldId id="986" r:id="rId25"/>
    <p:sldId id="960" r:id="rId26"/>
    <p:sldId id="998" r:id="rId27"/>
    <p:sldId id="999" r:id="rId28"/>
    <p:sldId id="979" r:id="rId29"/>
    <p:sldId id="980" r:id="rId30"/>
    <p:sldId id="983" r:id="rId31"/>
    <p:sldId id="991" r:id="rId32"/>
    <p:sldId id="992" r:id="rId33"/>
    <p:sldId id="964" r:id="rId34"/>
    <p:sldId id="885" r:id="rId35"/>
    <p:sldId id="886" r:id="rId36"/>
    <p:sldId id="888" r:id="rId37"/>
    <p:sldId id="889" r:id="rId38"/>
    <p:sldId id="869" r:id="rId39"/>
    <p:sldId id="974" r:id="rId40"/>
    <p:sldId id="975" r:id="rId41"/>
    <p:sldId id="1000" r:id="rId42"/>
    <p:sldId id="976" r:id="rId43"/>
    <p:sldId id="970" r:id="rId44"/>
    <p:sldId id="971" r:id="rId45"/>
    <p:sldId id="969" r:id="rId46"/>
    <p:sldId id="972" r:id="rId47"/>
    <p:sldId id="826" r:id="rId48"/>
    <p:sldId id="924" r:id="rId49"/>
    <p:sldId id="907" r:id="rId50"/>
    <p:sldId id="981" r:id="rId51"/>
    <p:sldId id="98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00B0F0"/>
    <a:srgbClr val="0000FF"/>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9" autoAdjust="0"/>
    <p:restoredTop sz="85350" autoAdjust="0"/>
  </p:normalViewPr>
  <p:slideViewPr>
    <p:cSldViewPr>
      <p:cViewPr varScale="1">
        <p:scale>
          <a:sx n="72" d="100"/>
          <a:sy n="72" d="100"/>
        </p:scale>
        <p:origin x="-1646" y="-77"/>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65" d="100"/>
          <a:sy n="65" d="100"/>
        </p:scale>
        <p:origin x="-334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083"/>
          <c:y val="0.22025778027746706"/>
          <c:w val="0.67189324548718166"/>
          <c:h val="0.68321459817522767"/>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122282368"/>
        <c:axId val="122283904"/>
      </c:barChart>
      <c:catAx>
        <c:axId val="122282368"/>
        <c:scaling>
          <c:orientation val="minMax"/>
        </c:scaling>
        <c:delete val="1"/>
        <c:axPos val="b"/>
        <c:numFmt formatCode="General" sourceLinked="1"/>
        <c:majorTickMark val="none"/>
        <c:tickLblPos val="none"/>
        <c:crossAx val="122283904"/>
        <c:crosses val="autoZero"/>
        <c:auto val="1"/>
        <c:lblAlgn val="ctr"/>
        <c:lblOffset val="100"/>
      </c:catAx>
      <c:valAx>
        <c:axId val="122283904"/>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122282368"/>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8510.4749999997784</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94892032"/>
        <c:axId val="122328576"/>
      </c:barChart>
      <c:catAx>
        <c:axId val="94892032"/>
        <c:scaling>
          <c:orientation val="minMax"/>
        </c:scaling>
        <c:axPos val="b"/>
        <c:numFmt formatCode="0" sourceLinked="1"/>
        <c:tickLblPos val="nextTo"/>
        <c:txPr>
          <a:bodyPr/>
          <a:lstStyle/>
          <a:p>
            <a:pPr>
              <a:defRPr sz="1200"/>
            </a:pPr>
            <a:endParaRPr lang="en-US"/>
          </a:p>
        </c:txPr>
        <c:crossAx val="122328576"/>
        <c:crosses val="autoZero"/>
        <c:auto val="1"/>
        <c:lblAlgn val="ctr"/>
        <c:lblOffset val="100"/>
      </c:catAx>
      <c:valAx>
        <c:axId val="122328576"/>
        <c:scaling>
          <c:orientation val="minMax"/>
        </c:scaling>
        <c:axPos val="l"/>
        <c:majorGridlines/>
        <c:numFmt formatCode="0" sourceLinked="1"/>
        <c:tickLblPos val="nextTo"/>
        <c:txPr>
          <a:bodyPr/>
          <a:lstStyle/>
          <a:p>
            <a:pPr>
              <a:defRPr sz="1200"/>
            </a:pPr>
            <a:endParaRPr lang="en-US"/>
          </a:p>
        </c:txPr>
        <c:crossAx val="94892032"/>
        <c:crosses val="autoZero"/>
        <c:crossBetween val="between"/>
      </c:valAx>
    </c:plotArea>
    <c:legend>
      <c:legendPos val="r"/>
      <c:layout>
        <c:manualLayout>
          <c:xMode val="edge"/>
          <c:yMode val="edge"/>
          <c:x val="0.19739632545931771"/>
          <c:y val="6.368427736855474E-2"/>
          <c:w val="0.32490354330709126"/>
          <c:h val="0.19694564389128993"/>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37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1619.9356016916727</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1824.4357939254237</c:v>
                </c:pt>
                <c:pt idx="5">
                  <c:v>1761.6188710969957</c:v>
                </c:pt>
              </c:numCache>
            </c:numRef>
          </c:yVal>
        </c:ser>
        <c:axId val="80004608"/>
        <c:axId val="80006528"/>
      </c:scatterChart>
      <c:valAx>
        <c:axId val="80004608"/>
        <c:scaling>
          <c:orientation val="minMax"/>
        </c:scaling>
        <c:axPos val="b"/>
        <c:title>
          <c:tx>
            <c:rich>
              <a:bodyPr/>
              <a:lstStyle/>
              <a:p>
                <a:pPr>
                  <a:defRPr/>
                </a:pPr>
                <a:r>
                  <a:rPr lang="en-US"/>
                  <a:t>Standard Deviation</a:t>
                </a:r>
              </a:p>
            </c:rich>
          </c:tx>
          <c:layout>
            <c:manualLayout>
              <c:xMode val="edge"/>
              <c:yMode val="edge"/>
              <c:x val="0.42637488133132789"/>
              <c:y val="0.80371152469578155"/>
            </c:manualLayout>
          </c:layout>
        </c:title>
        <c:numFmt formatCode="General" sourceLinked="1"/>
        <c:majorTickMark val="none"/>
        <c:tickLblPos val="nextTo"/>
        <c:txPr>
          <a:bodyPr/>
          <a:lstStyle/>
          <a:p>
            <a:pPr>
              <a:defRPr sz="1400"/>
            </a:pPr>
            <a:endParaRPr lang="en-US"/>
          </a:p>
        </c:txPr>
        <c:crossAx val="80006528"/>
        <c:crosses val="autoZero"/>
        <c:crossBetween val="midCat"/>
      </c:valAx>
      <c:valAx>
        <c:axId val="80006528"/>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80004608"/>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55"/>
          <c:y val="0.05"/>
        </c:manualLayout>
      </c:layout>
    </c:title>
    <c:plotArea>
      <c:layout>
        <c:manualLayout>
          <c:layoutTarget val="inner"/>
          <c:xMode val="edge"/>
          <c:yMode val="edge"/>
          <c:x val="0.19953115327435259"/>
          <c:y val="0.18399826707837375"/>
          <c:w val="0.76629360783027622"/>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223.86240000000146</c:v>
                </c:pt>
                <c:pt idx="6">
                  <c:v>251.5008</c:v>
                </c:pt>
              </c:numCache>
            </c:numRef>
          </c:xVal>
          <c:yVal>
            <c:numRef>
              <c:f>Sheet1!$F$3:$F$9</c:f>
              <c:numCache>
                <c:formatCode>#,##0.000</c:formatCode>
                <c:ptCount val="7"/>
                <c:pt idx="0">
                  <c:v>1706.0681109222437</c:v>
                </c:pt>
                <c:pt idx="1">
                  <c:v>2242.821506933858</c:v>
                </c:pt>
                <c:pt idx="2">
                  <c:v>2958.9847893560145</c:v>
                </c:pt>
                <c:pt idx="3">
                  <c:v>3667.5901052476902</c:v>
                </c:pt>
                <c:pt idx="4">
                  <c:v>4505.9049936328565</c:v>
                </c:pt>
                <c:pt idx="5">
                  <c:v>5050.9011299555305</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223.86240000000146</c:v>
                </c:pt>
                <c:pt idx="6">
                  <c:v>251.5008</c:v>
                </c:pt>
              </c:numCache>
            </c:numRef>
          </c:xVal>
          <c:yVal>
            <c:numRef>
              <c:f>Sheet1!$H$3:$H$9</c:f>
              <c:numCache>
                <c:formatCode>#,##0.000</c:formatCode>
                <c:ptCount val="7"/>
                <c:pt idx="0">
                  <c:v>1453.4970000000001</c:v>
                </c:pt>
                <c:pt idx="1">
                  <c:v>1459.1425716801261</c:v>
                </c:pt>
                <c:pt idx="2">
                  <c:v>1497.4150530435959</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223.86240000000146</c:v>
                </c:pt>
                <c:pt idx="6">
                  <c:v>251.5008</c:v>
                </c:pt>
              </c:numCache>
            </c:numRef>
          </c:xVal>
          <c:yVal>
            <c:numRef>
              <c:f>Sheet1!$J$3:$J$9</c:f>
              <c:numCache>
                <c:formatCode>#,##0.000</c:formatCode>
                <c:ptCount val="7"/>
                <c:pt idx="0">
                  <c:v>1786.8619999999999</c:v>
                </c:pt>
                <c:pt idx="1">
                  <c:v>1885.7500583303058</c:v>
                </c:pt>
                <c:pt idx="2">
                  <c:v>1914.7735180075579</c:v>
                </c:pt>
                <c:pt idx="3">
                  <c:v>1933.9306211782621</c:v>
                </c:pt>
                <c:pt idx="4">
                  <c:v>2030.2572986593698</c:v>
                </c:pt>
                <c:pt idx="5">
                  <c:v>1970.0290970097769</c:v>
                </c:pt>
                <c:pt idx="6">
                  <c:v>2039.3518310450993</c:v>
                </c:pt>
              </c:numCache>
            </c:numRef>
          </c:yVal>
        </c:ser>
        <c:axId val="80057856"/>
        <c:axId val="80059776"/>
      </c:scatterChart>
      <c:valAx>
        <c:axId val="80057856"/>
        <c:scaling>
          <c:orientation val="minMax"/>
          <c:max val="300"/>
        </c:scaling>
        <c:axPos val="b"/>
        <c:title>
          <c:tx>
            <c:rich>
              <a:bodyPr/>
              <a:lstStyle/>
              <a:p>
                <a:pPr>
                  <a:defRPr/>
                </a:pPr>
                <a:r>
                  <a:rPr lang="en-US"/>
                  <a:t>Standard Deviation</a:t>
                </a:r>
              </a:p>
            </c:rich>
          </c:tx>
          <c:layout>
            <c:manualLayout>
              <c:xMode val="edge"/>
              <c:yMode val="edge"/>
              <c:x val="0.43137224919845557"/>
              <c:y val="0.81684142607174681"/>
            </c:manualLayout>
          </c:layout>
        </c:title>
        <c:numFmt formatCode="General" sourceLinked="1"/>
        <c:majorTickMark val="none"/>
        <c:tickLblPos val="nextTo"/>
        <c:txPr>
          <a:bodyPr/>
          <a:lstStyle/>
          <a:p>
            <a:pPr>
              <a:defRPr sz="1400"/>
            </a:pPr>
            <a:endParaRPr lang="en-US"/>
          </a:p>
        </c:txPr>
        <c:crossAx val="80059776"/>
        <c:crosses val="autoZero"/>
        <c:crossBetween val="midCat"/>
      </c:valAx>
      <c:valAx>
        <c:axId val="80059776"/>
        <c:scaling>
          <c:orientation val="minMax"/>
        </c:scaling>
        <c:axPos val="l"/>
        <c:majorGridlines/>
        <c:title>
          <c:tx>
            <c:rich>
              <a:bodyPr rot="-5400000" vert="horz"/>
              <a:lstStyle/>
              <a:p>
                <a:pPr>
                  <a:defRPr/>
                </a:pPr>
                <a:r>
                  <a:rPr lang="en-US"/>
                  <a:t>Total Time (s)</a:t>
                </a:r>
              </a:p>
            </c:rich>
          </c:tx>
        </c:title>
        <c:numFmt formatCode="#,##0" sourceLinked="0"/>
        <c:majorTickMark val="none"/>
        <c:tickLblPos val="nextTo"/>
        <c:txPr>
          <a:bodyPr/>
          <a:lstStyle/>
          <a:p>
            <a:pPr>
              <a:defRPr sz="1400"/>
            </a:pPr>
            <a:endParaRPr lang="en-US"/>
          </a:p>
        </c:txPr>
        <c:crossAx val="80057856"/>
        <c:crosses val="autoZero"/>
        <c:crossBetween val="midCat"/>
      </c:valAx>
    </c:plotArea>
    <c:legend>
      <c:legendPos val="b"/>
      <c:layout>
        <c:manualLayout>
          <c:xMode val="edge"/>
          <c:yMode val="edge"/>
          <c:x val="6.2152777777777772E-2"/>
          <c:y val="0.88401334208223314"/>
          <c:w val="0.9"/>
          <c:h val="7.7097769028872026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565"/>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0.26020281035905857</c:v>
                </c:pt>
                <c:pt idx="1">
                  <c:v>0.19666569328339961</c:v>
                </c:pt>
                <c:pt idx="2">
                  <c:v>0.16730746351220599</c:v>
                </c:pt>
                <c:pt idx="3">
                  <c:v>0.17009335031696637</c:v>
                </c:pt>
                <c:pt idx="4">
                  <c:v>0.15329492392700494</c:v>
                </c:pt>
              </c:numCache>
            </c:numRef>
          </c:val>
        </c:ser>
        <c:gapWidth val="295"/>
        <c:overlap val="-25"/>
        <c:axId val="80127104"/>
        <c:axId val="80088448"/>
      </c:barChart>
      <c:valAx>
        <c:axId val="80088448"/>
        <c:scaling>
          <c:orientation val="minMax"/>
          <c:max val="0.30000000000000032"/>
        </c:scaling>
        <c:axPos val="r"/>
        <c:majorGridlines/>
        <c:numFmt formatCode="0%" sourceLinked="0"/>
        <c:majorTickMark val="none"/>
        <c:tickLblPos val="nextTo"/>
        <c:crossAx val="80127104"/>
        <c:crosses val="max"/>
        <c:crossBetween val="between"/>
      </c:valAx>
      <c:catAx>
        <c:axId val="80127104"/>
        <c:scaling>
          <c:orientation val="minMax"/>
        </c:scaling>
        <c:axPos val="b"/>
        <c:title>
          <c:tx>
            <c:rich>
              <a:bodyPr/>
              <a:lstStyle/>
              <a:p>
                <a:pPr>
                  <a:defRPr sz="1800"/>
                </a:pPr>
                <a:r>
                  <a:rPr lang="en-US" sz="1800"/>
                  <a:t>No. of Sequences</a:t>
                </a:r>
              </a:p>
            </c:rich>
          </c:tx>
          <c:layout>
            <c:manualLayout>
              <c:xMode val="edge"/>
              <c:yMode val="edge"/>
              <c:x val="0.34166144185247882"/>
              <c:y val="0.7784640615583801"/>
            </c:manualLayout>
          </c:layout>
        </c:title>
        <c:numFmt formatCode="General" sourceLinked="1"/>
        <c:majorTickMark val="none"/>
        <c:tickLblPos val="nextTo"/>
        <c:crossAx val="80088448"/>
        <c:crosses val="autoZero"/>
        <c:auto val="1"/>
        <c:lblAlgn val="ctr"/>
        <c:lblOffset val="100"/>
      </c:catAx>
    </c:plotArea>
    <c:legend>
      <c:legendPos val="b"/>
      <c:layout>
        <c:manualLayout>
          <c:xMode val="edge"/>
          <c:yMode val="edge"/>
          <c:x val="2.9421051340545037E-2"/>
          <c:y val="0.82562430395380271"/>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0.17594827100000349</c:v>
                </c:pt>
                <c:pt idx="2">
                  <c:v>0.20747389399999999</c:v>
                </c:pt>
                <c:pt idx="3">
                  <c:v>1.3594755599999999</c:v>
                </c:pt>
                <c:pt idx="4">
                  <c:v>-7.4289770000000432E-3</c:v>
                </c:pt>
                <c:pt idx="5">
                  <c:v>0</c:v>
                </c:pt>
                <c:pt idx="6">
                  <c:v>0.1979785540000002</c:v>
                </c:pt>
                <c:pt idx="7">
                  <c:v>0.413626818000005</c:v>
                </c:pt>
                <c:pt idx="8">
                  <c:v>0.36982963400000568</c:v>
                </c:pt>
                <c:pt idx="9">
                  <c:v>1.4587532619999999</c:v>
                </c:pt>
                <c:pt idx="10">
                  <c:v>-4.6891192000000012E-2</c:v>
                </c:pt>
                <c:pt idx="11">
                  <c:v>4.9918446000000193E-2</c:v>
                </c:pt>
                <c:pt idx="12">
                  <c:v>1.9273361999999999E-2</c:v>
                </c:pt>
                <c:pt idx="13">
                  <c:v>-1.7272780000000029E-2</c:v>
                </c:pt>
                <c:pt idx="14">
                  <c:v>4.4001844999999998E-2</c:v>
                </c:pt>
                <c:pt idx="15">
                  <c:v>9.6014915000000048E-2</c:v>
                </c:pt>
                <c:pt idx="16">
                  <c:v>0.1666168110000002</c:v>
                </c:pt>
                <c:pt idx="17">
                  <c:v>0.16665074899999988</c:v>
                </c:pt>
                <c:pt idx="18">
                  <c:v>0.26765438200000002</c:v>
                </c:pt>
                <c:pt idx="19">
                  <c:v>0.28342994100000574</c:v>
                </c:pt>
                <c:pt idx="20">
                  <c:v>0.89822504600000164</c:v>
                </c:pt>
                <c:pt idx="21">
                  <c:v>0.90352075600000004</c:v>
                </c:pt>
                <c:pt idx="22">
                  <c:v>1.6174134689999999</c:v>
                </c:pt>
                <c:pt idx="23">
                  <c:v>-2.4660521999999987E-2</c:v>
                </c:pt>
                <c:pt idx="24">
                  <c:v>5.6565004999999995E-2</c:v>
                </c:pt>
                <c:pt idx="25">
                  <c:v>1.3559262999999771E-2</c:v>
                </c:pt>
                <c:pt idx="26">
                  <c:v>2.0460396000000002E-2</c:v>
                </c:pt>
                <c:pt idx="27">
                  <c:v>6.7938800000000021E-2</c:v>
                </c:pt>
                <c:pt idx="28">
                  <c:v>0.11258735699999985</c:v>
                </c:pt>
                <c:pt idx="29">
                  <c:v>0.56072074500000002</c:v>
                </c:pt>
                <c:pt idx="30">
                  <c:v>0.30271012500000088</c:v>
                </c:pt>
                <c:pt idx="31">
                  <c:v>1.0436449409999822</c:v>
                </c:pt>
                <c:pt idx="32">
                  <c:v>1.6656527459999999</c:v>
                </c:pt>
                <c:pt idx="33">
                  <c:v>1.889910000000004E-2</c:v>
                </c:pt>
                <c:pt idx="34">
                  <c:v>2.0058193659999999</c:v>
                </c:pt>
                <c:pt idx="35">
                  <c:v>8.0213967000000011E-2</c:v>
                </c:pt>
                <c:pt idx="36">
                  <c:v>9.0098141000000048E-2</c:v>
                </c:pt>
                <c:pt idx="37">
                  <c:v>0.22820784000000049</c:v>
                </c:pt>
                <c:pt idx="38">
                  <c:v>0.36969194100000002</c:v>
                </c:pt>
                <c:pt idx="39">
                  <c:v>0.10823334600000162</c:v>
                </c:pt>
                <c:pt idx="40">
                  <c:v>0.18106932800000144</c:v>
                </c:pt>
                <c:pt idx="41">
                  <c:v>0.18035793700000041</c:v>
                </c:pt>
                <c:pt idx="42">
                  <c:v>9.5822602000000298E-2</c:v>
                </c:pt>
                <c:pt idx="43">
                  <c:v>9.7993563000000047E-2</c:v>
                </c:pt>
                <c:pt idx="44">
                  <c:v>0.10315050100000002</c:v>
                </c:pt>
                <c:pt idx="45">
                  <c:v>9.8778528000000768E-2</c:v>
                </c:pt>
                <c:pt idx="46">
                  <c:v>0.16423220900000041</c:v>
                </c:pt>
                <c:pt idx="47">
                  <c:v>0.26967249400000032</c:v>
                </c:pt>
                <c:pt idx="48">
                  <c:v>0.48301003200000031</c:v>
                </c:pt>
                <c:pt idx="49">
                  <c:v>0.15806871900000041</c:v>
                </c:pt>
                <c:pt idx="50">
                  <c:v>0.20626715000000281</c:v>
                </c:pt>
                <c:pt idx="51">
                  <c:v>0.13289732200000001</c:v>
                </c:pt>
                <c:pt idx="52">
                  <c:v>0.13624788900000295</c:v>
                </c:pt>
                <c:pt idx="53">
                  <c:v>0.10633733899999998</c:v>
                </c:pt>
                <c:pt idx="54">
                  <c:v>9.5415180000000016E-2</c:v>
                </c:pt>
                <c:pt idx="55">
                  <c:v>0.12743347899999999</c:v>
                </c:pt>
                <c:pt idx="56">
                  <c:v>0.17116356599999988</c:v>
                </c:pt>
                <c:pt idx="57">
                  <c:v>0.16816843500000264</c:v>
                </c:pt>
                <c:pt idx="58">
                  <c:v>0.38001790700000793</c:v>
                </c:pt>
                <c:pt idx="59">
                  <c:v>0.16355294200000026</c:v>
                </c:pt>
                <c:pt idx="60">
                  <c:v>0.21251095000000239</c:v>
                </c:pt>
                <c:pt idx="61">
                  <c:v>0.37427151100000444</c:v>
                </c:pt>
                <c:pt idx="62">
                  <c:v>0.26800947300000288</c:v>
                </c:pt>
                <c:pt idx="63">
                  <c:v>0.22024627000000041</c:v>
                </c:pt>
                <c:pt idx="64">
                  <c:v>0.18862658500000001</c:v>
                </c:pt>
                <c:pt idx="65">
                  <c:v>0.16737362499999967</c:v>
                </c:pt>
                <c:pt idx="66">
                  <c:v>0.77236590099999969</c:v>
                </c:pt>
                <c:pt idx="67">
                  <c:v>0.30841248000000804</c:v>
                </c:pt>
                <c:pt idx="68">
                  <c:v>1.2577221939999774</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4.7685222479999645</c:v>
                </c:pt>
                <c:pt idx="80">
                  <c:v>1.0130422569999822</c:v>
                </c:pt>
              </c:numCache>
            </c:numRef>
          </c:val>
        </c:ser>
        <c:marker val="1"/>
        <c:axId val="81470208"/>
        <c:axId val="81471744"/>
      </c:lineChart>
      <c:catAx>
        <c:axId val="81470208"/>
        <c:scaling>
          <c:orientation val="minMax"/>
        </c:scaling>
        <c:axPos val="b"/>
        <c:numFmt formatCode="General" sourceLinked="1"/>
        <c:tickLblPos val="nextTo"/>
        <c:txPr>
          <a:bodyPr/>
          <a:lstStyle/>
          <a:p>
            <a:pPr>
              <a:defRPr sz="1200"/>
            </a:pPr>
            <a:endParaRPr lang="en-US"/>
          </a:p>
        </c:txPr>
        <c:crossAx val="81471744"/>
        <c:crosses val="autoZero"/>
        <c:auto val="1"/>
        <c:lblAlgn val="ctr"/>
        <c:lblOffset val="100"/>
      </c:catAx>
      <c:valAx>
        <c:axId val="81471744"/>
        <c:scaling>
          <c:orientation val="minMax"/>
          <c:max val="5"/>
          <c:min val="0"/>
        </c:scaling>
        <c:axPos val="l"/>
        <c:majorGridlines/>
        <c:numFmt formatCode="General" sourceLinked="1"/>
        <c:tickLblPos val="nextTo"/>
        <c:txPr>
          <a:bodyPr/>
          <a:lstStyle/>
          <a:p>
            <a:pPr>
              <a:defRPr sz="1200"/>
            </a:pPr>
            <a:endParaRPr lang="en-US"/>
          </a:p>
        </c:txPr>
        <c:crossAx val="8147020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title>
    <c:plotArea>
      <c:layout/>
      <c:barChart>
        <c:barDir val="col"/>
        <c:grouping val="clustered"/>
        <c:ser>
          <c:idx val="0"/>
          <c:order val="0"/>
          <c:tx>
            <c:v>CCR</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0.39624345573086117</c:v>
                </c:pt>
                <c:pt idx="1">
                  <c:v>0.14914162026857467</c:v>
                </c:pt>
                <c:pt idx="2">
                  <c:v>0.11305780300790035</c:v>
                </c:pt>
                <c:pt idx="3">
                  <c:v>0.22132749877996571</c:v>
                </c:pt>
                <c:pt idx="4">
                  <c:v>0.2436831454956172</c:v>
                </c:pt>
                <c:pt idx="5">
                  <c:v>0.26828763078310974</c:v>
                </c:pt>
                <c:pt idx="6">
                  <c:v>3.4924231286430407E-2</c:v>
                </c:pt>
                <c:pt idx="7">
                  <c:v>0.12962700492684287</c:v>
                </c:pt>
                <c:pt idx="8">
                  <c:v>0.14407075659656179</c:v>
                </c:pt>
                <c:pt idx="9">
                  <c:v>0.22504561378652146</c:v>
                </c:pt>
                <c:pt idx="10">
                  <c:v>0.30034989330315665</c:v>
                </c:pt>
                <c:pt idx="11">
                  <c:v>0.11492245059169252</c:v>
                </c:pt>
                <c:pt idx="12">
                  <c:v>0.17693880381323118</c:v>
                </c:pt>
                <c:pt idx="13">
                  <c:v>0.27999183644969317</c:v>
                </c:pt>
                <c:pt idx="14">
                  <c:v>0.35916607788721056</c:v>
                </c:pt>
                <c:pt idx="15">
                  <c:v>0.10476070059564474</c:v>
                </c:pt>
                <c:pt idx="16">
                  <c:v>0.17832107826758117</c:v>
                </c:pt>
                <c:pt idx="17">
                  <c:v>0.29255508503452632</c:v>
                </c:pt>
                <c:pt idx="18">
                  <c:v>0.46464825460153208</c:v>
                </c:pt>
                <c:pt idx="19">
                  <c:v>0.72858136512103056</c:v>
                </c:pt>
                <c:pt idx="20">
                  <c:v>0.13444646743247557</c:v>
                </c:pt>
                <c:pt idx="21">
                  <c:v>0.24935982143859903</c:v>
                </c:pt>
                <c:pt idx="22">
                  <c:v>0.35736586868606635</c:v>
                </c:pt>
                <c:pt idx="23">
                  <c:v>0.57761422783226857</c:v>
                </c:pt>
                <c:pt idx="24">
                  <c:v>0.93223917840452364</c:v>
                </c:pt>
              </c:numCache>
            </c:numRef>
          </c:val>
        </c:ser>
        <c:ser>
          <c:idx val="1"/>
          <c:order val="1"/>
          <c:tx>
            <c:v>TPL</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0.40144050276574722</c:v>
                </c:pt>
                <c:pt idx="1">
                  <c:v>7.7537415044117583E-2</c:v>
                </c:pt>
                <c:pt idx="2">
                  <c:v>0.19124331165923694</c:v>
                </c:pt>
                <c:pt idx="3">
                  <c:v>0.21601895504828394</c:v>
                </c:pt>
                <c:pt idx="4">
                  <c:v>0.21488345723916191</c:v>
                </c:pt>
                <c:pt idx="5">
                  <c:v>0.25754735827278274</c:v>
                </c:pt>
                <c:pt idx="6">
                  <c:v>2.3141764492652147E-2</c:v>
                </c:pt>
                <c:pt idx="7">
                  <c:v>4.5077748618449695E-2</c:v>
                </c:pt>
                <c:pt idx="8">
                  <c:v>8.8356558508605104E-2</c:v>
                </c:pt>
                <c:pt idx="9">
                  <c:v>0.14811716178603002</c:v>
                </c:pt>
                <c:pt idx="10">
                  <c:v>0.22599735040347782</c:v>
                </c:pt>
                <c:pt idx="11">
                  <c:v>7.3023069296721532E-2</c:v>
                </c:pt>
                <c:pt idx="12">
                  <c:v>9.271560165553791E-2</c:v>
                </c:pt>
                <c:pt idx="13">
                  <c:v>0.1376874944766194</c:v>
                </c:pt>
                <c:pt idx="14">
                  <c:v>0.22811344997256641</c:v>
                </c:pt>
                <c:pt idx="15">
                  <c:v>6.2507924574364937E-2</c:v>
                </c:pt>
                <c:pt idx="16">
                  <c:v>0.11082542976412003</c:v>
                </c:pt>
                <c:pt idx="17">
                  <c:v>0.17525852724856583</c:v>
                </c:pt>
                <c:pt idx="18">
                  <c:v>0.32461490824671063</c:v>
                </c:pt>
                <c:pt idx="19">
                  <c:v>0.56025814585260625</c:v>
                </c:pt>
                <c:pt idx="20">
                  <c:v>7.0321535841081514E-2</c:v>
                </c:pt>
                <c:pt idx="21">
                  <c:v>0.14698532293869726</c:v>
                </c:pt>
                <c:pt idx="22">
                  <c:v>0.21964092066999871</c:v>
                </c:pt>
                <c:pt idx="23">
                  <c:v>0.41794689250727945</c:v>
                </c:pt>
                <c:pt idx="24">
                  <c:v>0.73132314715637969</c:v>
                </c:pt>
              </c:numCache>
            </c:numRef>
          </c:val>
        </c:ser>
        <c:axId val="70310528"/>
        <c:axId val="70316800"/>
      </c:barChart>
      <c:catAx>
        <c:axId val="70310528"/>
        <c:scaling>
          <c:orientation val="minMax"/>
        </c:scaling>
        <c:axPos val="b"/>
        <c:title>
          <c:tx>
            <c:rich>
              <a:bodyPr/>
              <a:lstStyle/>
              <a:p>
                <a:pPr>
                  <a:defRPr sz="1600" b="0"/>
                </a:pPr>
                <a:r>
                  <a:rPr lang="en-US" sz="1600" b="0"/>
                  <a:t>Parallel Patterns (Threads/Processes/Nodes)</a:t>
                </a:r>
              </a:p>
            </c:rich>
          </c:tx>
          <c:layout>
            <c:manualLayout>
              <c:xMode val="edge"/>
              <c:yMode val="edge"/>
              <c:x val="0.28961092906865538"/>
              <c:y val="0.92175437161263929"/>
            </c:manualLayout>
          </c:layout>
        </c:title>
        <c:numFmt formatCode="General" sourceLinked="1"/>
        <c:tickLblPos val="nextTo"/>
        <c:txPr>
          <a:bodyPr rot="-5400000" vert="horz"/>
          <a:lstStyle/>
          <a:p>
            <a:pPr>
              <a:defRPr sz="1200"/>
            </a:pPr>
            <a:endParaRPr lang="en-US"/>
          </a:p>
        </c:txPr>
        <c:crossAx val="70316800"/>
        <c:crosses val="autoZero"/>
        <c:auto val="1"/>
        <c:lblAlgn val="ctr"/>
        <c:lblOffset val="100"/>
      </c:catAx>
      <c:valAx>
        <c:axId val="70316800"/>
        <c:scaling>
          <c:orientation val="minMax"/>
        </c:scaling>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title>
        <c:numFmt formatCode="General" sourceLinked="1"/>
        <c:tickLblPos val="nextTo"/>
        <c:txPr>
          <a:bodyPr/>
          <a:lstStyle/>
          <a:p>
            <a:pPr>
              <a:defRPr sz="1200"/>
            </a:pPr>
            <a:endParaRPr lang="en-US"/>
          </a:p>
        </c:txPr>
        <c:crossAx val="70310528"/>
        <c:crosses val="autoZero"/>
        <c:crossBetween val="between"/>
      </c:valAx>
    </c:plotArea>
    <c:legend>
      <c:legendPos val="r"/>
      <c:layout>
        <c:manualLayout>
          <c:xMode val="edge"/>
          <c:yMode val="edge"/>
          <c:x val="0.12932739929247974"/>
          <c:y val="0.15647264546477144"/>
          <c:w val="0.17524787662411764"/>
          <c:h val="5.7477860721955217E-2"/>
        </c:manualLayout>
      </c:layout>
      <c:txPr>
        <a:bodyPr/>
        <a:lstStyle/>
        <a:p>
          <a:pPr>
            <a:defRPr sz="12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02119735-BE9F-459B-8361-8074BA58215C}" type="presOf" srcId="{F14F9EA5-7E72-4A6C-8208-325C3BD64C25}" destId="{E72F1AA3-9F9F-4B34-83C8-D828D758E96F}" srcOrd="1" destOrd="0" presId="urn:microsoft.com/office/officeart/2005/8/layout/gear1"/>
    <dgm:cxn modelId="{BC3FB180-AA96-4FBB-9FBA-C7499E98D2F5}" type="presOf" srcId="{F14F9EA5-7E72-4A6C-8208-325C3BD64C25}" destId="{76CEECF4-525F-41C8-9171-8B53BC8D9FF5}" srcOrd="2"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A28FC6BE-B7B7-4F71-AB7D-9A88863AA279}" type="presOf" srcId="{C95BCF05-99DF-482D-8571-9DC4CDF89313}" destId="{8A623E76-B080-41ED-9007-16C36080A552}" srcOrd="0" destOrd="0" presId="urn:microsoft.com/office/officeart/2005/8/layout/gear1"/>
    <dgm:cxn modelId="{6F946F9F-83BD-4D89-869D-4604EC3A9578}" type="presOf" srcId="{7A4633A5-2D9F-446D-8F7B-62BA35AAEEE1}" destId="{DA666F09-3C61-4837-891E-73D8E604D5C1}" srcOrd="0" destOrd="0" presId="urn:microsoft.com/office/officeart/2005/8/layout/gear1"/>
    <dgm:cxn modelId="{36CBDAC4-C831-46F2-9740-1E149DA205DE}" type="presOf" srcId="{F14F9EA5-7E72-4A6C-8208-325C3BD64C25}" destId="{EB644CA4-2964-4573-A37B-9D5814C8DA11}" srcOrd="0" destOrd="0" presId="urn:microsoft.com/office/officeart/2005/8/layout/gear1"/>
    <dgm:cxn modelId="{8548955E-C852-48A6-B637-2694280EC999}" type="presParOf" srcId="{DA666F09-3C61-4837-891E-73D8E604D5C1}" destId="{EB644CA4-2964-4573-A37B-9D5814C8DA11}" srcOrd="0" destOrd="0" presId="urn:microsoft.com/office/officeart/2005/8/layout/gear1"/>
    <dgm:cxn modelId="{2E99E06C-6F90-4AAD-AB98-3204F990DC31}" type="presParOf" srcId="{DA666F09-3C61-4837-891E-73D8E604D5C1}" destId="{E72F1AA3-9F9F-4B34-83C8-D828D758E96F}" srcOrd="1" destOrd="0" presId="urn:microsoft.com/office/officeart/2005/8/layout/gear1"/>
    <dgm:cxn modelId="{BEEE3797-852C-4DD1-8DBB-9994108AEC18}" type="presParOf" srcId="{DA666F09-3C61-4837-891E-73D8E604D5C1}" destId="{76CEECF4-525F-41C8-9171-8B53BC8D9FF5}" srcOrd="2" destOrd="0" presId="urn:microsoft.com/office/officeart/2005/8/layout/gear1"/>
    <dgm:cxn modelId="{309BDC94-30BF-46A1-B44E-B607897AD6E1}"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0CEE79CF-CD13-4065-A008-E31A0AE43B42}" type="presOf" srcId="{F14F9EA5-7E72-4A6C-8208-325C3BD64C25}" destId="{76CEECF4-525F-41C8-9171-8B53BC8D9FF5}" srcOrd="2" destOrd="0" presId="urn:microsoft.com/office/officeart/2005/8/layout/gear1"/>
    <dgm:cxn modelId="{FA7964A6-2A1F-4974-AA25-9B0CC5AF6010}" srcId="{7A4633A5-2D9F-446D-8F7B-62BA35AAEEE1}" destId="{F14F9EA5-7E72-4A6C-8208-325C3BD64C25}" srcOrd="0" destOrd="0" parTransId="{C0C376DC-61AC-4E3D-AE1A-7F0883CDF79C}" sibTransId="{C95BCF05-99DF-482D-8571-9DC4CDF89313}"/>
    <dgm:cxn modelId="{47AD6AEE-26A3-4C81-B196-53B79F4FEFE2}" type="presOf" srcId="{7A4633A5-2D9F-446D-8F7B-62BA35AAEEE1}" destId="{DA666F09-3C61-4837-891E-73D8E604D5C1}" srcOrd="0" destOrd="0" presId="urn:microsoft.com/office/officeart/2005/8/layout/gear1"/>
    <dgm:cxn modelId="{7C1343CB-C8D9-4346-8FF9-CF26C3BC62C5}" type="presOf" srcId="{F14F9EA5-7E72-4A6C-8208-325C3BD64C25}" destId="{EB644CA4-2964-4573-A37B-9D5814C8DA11}" srcOrd="0" destOrd="0" presId="urn:microsoft.com/office/officeart/2005/8/layout/gear1"/>
    <dgm:cxn modelId="{A10DBE84-C2F5-4C0E-BAE2-E710C9CD24C6}" type="presOf" srcId="{C95BCF05-99DF-482D-8571-9DC4CDF89313}" destId="{8A623E76-B080-41ED-9007-16C36080A552}" srcOrd="0" destOrd="0" presId="urn:microsoft.com/office/officeart/2005/8/layout/gear1"/>
    <dgm:cxn modelId="{E5652A17-4D0D-44A1-9693-89331E5F31BD}" type="presOf" srcId="{F14F9EA5-7E72-4A6C-8208-325C3BD64C25}" destId="{E72F1AA3-9F9F-4B34-83C8-D828D758E96F}" srcOrd="1" destOrd="0" presId="urn:microsoft.com/office/officeart/2005/8/layout/gear1"/>
    <dgm:cxn modelId="{A24080AE-3DF7-4410-966D-A249D3BE21B9}" type="presParOf" srcId="{DA666F09-3C61-4837-891E-73D8E604D5C1}" destId="{EB644CA4-2964-4573-A37B-9D5814C8DA11}" srcOrd="0" destOrd="0" presId="urn:microsoft.com/office/officeart/2005/8/layout/gear1"/>
    <dgm:cxn modelId="{CCC69173-32C1-4551-9023-AC80F409FC38}" type="presParOf" srcId="{DA666F09-3C61-4837-891E-73D8E604D5C1}" destId="{E72F1AA3-9F9F-4B34-83C8-D828D758E96F}" srcOrd="1" destOrd="0" presId="urn:microsoft.com/office/officeart/2005/8/layout/gear1"/>
    <dgm:cxn modelId="{71F7064D-A9EE-4C0C-976D-C5C8E18F917C}" type="presParOf" srcId="{DA666F09-3C61-4837-891E-73D8E604D5C1}" destId="{76CEECF4-525F-41C8-9171-8B53BC8D9FF5}" srcOrd="2" destOrd="0" presId="urn:microsoft.com/office/officeart/2005/8/layout/gear1"/>
    <dgm:cxn modelId="{DC40C664-1154-483A-990A-26E59DD53F92}"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EF92C021-7675-4B66-9656-3FC72952E336}" srcId="{A9570CA8-9DB6-4504-9C99-1F157F12307C}" destId="{272D37A6-A057-4A36-97F6-62C968EA9611}" srcOrd="1" destOrd="0" parTransId="{42DF3D39-EFCC-4437-BC19-0CDB9FE8F687}" sibTransId="{1D535D58-3957-4DD6-AA7F-59F8BF23F375}"/>
    <dgm:cxn modelId="{91A67B69-8366-474B-A05D-50C8C1051D57}" type="presOf" srcId="{BD7CECFC-1C87-4114-8DE5-D63114DB4CB6}" destId="{5E26902E-A458-40B1-B536-72B4E705E105}" srcOrd="1" destOrd="0" presId="urn:microsoft.com/office/officeart/2005/8/layout/gear1"/>
    <dgm:cxn modelId="{5A5E4057-F16A-4AD2-9B55-CFF3CBEE7F8E}" type="presOf" srcId="{BD7CECFC-1C87-4114-8DE5-D63114DB4CB6}" destId="{7F9CA8C2-A4B7-4111-B2CA-F08845199D8E}" srcOrd="0" destOrd="0" presId="urn:microsoft.com/office/officeart/2005/8/layout/gear1"/>
    <dgm:cxn modelId="{8F5C82AE-1CB8-4330-A0E9-80BD73B046FB}" type="presOf" srcId="{558AFFCA-4CAF-4C06-838E-9D16224DEEC3}" destId="{1C8166D9-87DB-40F4-8941-16AE68DF2AB7}" srcOrd="0" destOrd="0" presId="urn:microsoft.com/office/officeart/2005/8/layout/gear1"/>
    <dgm:cxn modelId="{1C4060C1-DBA7-4129-9CF6-8E476D914784}" type="presOf" srcId="{272D37A6-A057-4A36-97F6-62C968EA9611}" destId="{BFB9B2A6-91D8-417B-B20C-473001B14CB5}" srcOrd="0" destOrd="0" presId="urn:microsoft.com/office/officeart/2005/8/layout/gear1"/>
    <dgm:cxn modelId="{5D017D00-C7AA-41CC-A7A8-795D3B6E8BD9}" type="presOf" srcId="{A9570CA8-9DB6-4504-9C99-1F157F12307C}" destId="{A292D8FE-111E-41CF-907B-9FB7C36C5217}" srcOrd="0"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78927E6A-8A5A-41F9-8BF8-A8BBC5EDE1C6}" type="presOf" srcId="{FDB8B3A5-7AE3-42D0-A578-12CF69CEA231}" destId="{E80A448B-04B6-4AB9-A87F-06D866A82CF3}" srcOrd="0" destOrd="0" presId="urn:microsoft.com/office/officeart/2005/8/layout/gear1"/>
    <dgm:cxn modelId="{435FE941-D4A4-447A-923D-8AAD47C3E083}" type="presOf" srcId="{BD7CECFC-1C87-4114-8DE5-D63114DB4CB6}" destId="{E42B9C0B-626F-4D63-A91B-AFAA05D009B7}" srcOrd="2" destOrd="0" presId="urn:microsoft.com/office/officeart/2005/8/layout/gear1"/>
    <dgm:cxn modelId="{9A834E1E-5126-42D8-B009-DEB009CFBB41}" type="presOf" srcId="{272D37A6-A057-4A36-97F6-62C968EA9611}" destId="{8CF6C750-EDAA-4E92-BC1F-21B732719FED}" srcOrd="1" destOrd="0" presId="urn:microsoft.com/office/officeart/2005/8/layout/gear1"/>
    <dgm:cxn modelId="{43E0388A-BC71-4677-86C7-15581BBC821A}" type="presOf" srcId="{FDB8B3A5-7AE3-42D0-A578-12CF69CEA231}" destId="{5AD6AF23-88F0-4453-9155-112BFEC1CBF1}" srcOrd="1" destOrd="0" presId="urn:microsoft.com/office/officeart/2005/8/layout/gear1"/>
    <dgm:cxn modelId="{8D676CA4-6DAF-4312-945C-123EAB7EE07D}" type="presOf" srcId="{FDB8B3A5-7AE3-42D0-A578-12CF69CEA231}" destId="{BB02C7FF-71A7-492D-A278-EFB528CBFB12}" srcOrd="2" destOrd="0" presId="urn:microsoft.com/office/officeart/2005/8/layout/gear1"/>
    <dgm:cxn modelId="{8E1FD4F1-A989-41A2-A37A-0A6E5067071E}" type="presOf" srcId="{8005FE26-C7DE-4DAB-8ADC-40DF38AFE329}" destId="{D060117E-BFAA-4207-BBC0-68339EC51B23}" srcOrd="0" destOrd="0" presId="urn:microsoft.com/office/officeart/2005/8/layout/gear1"/>
    <dgm:cxn modelId="{1646E18E-2E64-49E2-AB60-D812F14F2A5F}" type="presOf" srcId="{272D37A6-A057-4A36-97F6-62C968EA9611}" destId="{9157C930-4617-4F00-9842-2F1EB0AB46E1}" srcOrd="2"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682671D1-6457-442F-9940-AD0BA13260D5}" type="presOf" srcId="{BD7CECFC-1C87-4114-8DE5-D63114DB4CB6}" destId="{6B77F5EF-82AE-4D37-9286-C4B921731A8E}" srcOrd="3" destOrd="0" presId="urn:microsoft.com/office/officeart/2005/8/layout/gear1"/>
    <dgm:cxn modelId="{E6CA705A-A5B8-4466-A569-930BAAA4FCFE}" type="presOf" srcId="{1D535D58-3957-4DD6-AA7F-59F8BF23F375}" destId="{A0316A42-6256-4E99-90ED-F6A8EB219B35}" srcOrd="0" destOrd="0" presId="urn:microsoft.com/office/officeart/2005/8/layout/gear1"/>
    <dgm:cxn modelId="{E1CB62A0-BC26-425C-87CE-F24B315D90D9}" type="presParOf" srcId="{A292D8FE-111E-41CF-907B-9FB7C36C5217}" destId="{E80A448B-04B6-4AB9-A87F-06D866A82CF3}" srcOrd="0" destOrd="0" presId="urn:microsoft.com/office/officeart/2005/8/layout/gear1"/>
    <dgm:cxn modelId="{039960C6-04F8-4DDA-98AB-7EA173B602C1}" type="presParOf" srcId="{A292D8FE-111E-41CF-907B-9FB7C36C5217}" destId="{5AD6AF23-88F0-4453-9155-112BFEC1CBF1}" srcOrd="1" destOrd="0" presId="urn:microsoft.com/office/officeart/2005/8/layout/gear1"/>
    <dgm:cxn modelId="{B9F0A07D-017B-4E86-9875-74B2B0BA8E70}" type="presParOf" srcId="{A292D8FE-111E-41CF-907B-9FB7C36C5217}" destId="{BB02C7FF-71A7-492D-A278-EFB528CBFB12}" srcOrd="2" destOrd="0" presId="urn:microsoft.com/office/officeart/2005/8/layout/gear1"/>
    <dgm:cxn modelId="{E2D2335C-D62B-400E-A28B-7238C975B59A}" type="presParOf" srcId="{A292D8FE-111E-41CF-907B-9FB7C36C5217}" destId="{BFB9B2A6-91D8-417B-B20C-473001B14CB5}" srcOrd="3" destOrd="0" presId="urn:microsoft.com/office/officeart/2005/8/layout/gear1"/>
    <dgm:cxn modelId="{4932689A-348C-4833-8605-8A6B4DC7C354}" type="presParOf" srcId="{A292D8FE-111E-41CF-907B-9FB7C36C5217}" destId="{8CF6C750-EDAA-4E92-BC1F-21B732719FED}" srcOrd="4" destOrd="0" presId="urn:microsoft.com/office/officeart/2005/8/layout/gear1"/>
    <dgm:cxn modelId="{7F396E6A-0A46-4CC9-991E-643058885132}" type="presParOf" srcId="{A292D8FE-111E-41CF-907B-9FB7C36C5217}" destId="{9157C930-4617-4F00-9842-2F1EB0AB46E1}" srcOrd="5" destOrd="0" presId="urn:microsoft.com/office/officeart/2005/8/layout/gear1"/>
    <dgm:cxn modelId="{65FBD5CB-B249-40A0-B750-72034DF2CF41}" type="presParOf" srcId="{A292D8FE-111E-41CF-907B-9FB7C36C5217}" destId="{7F9CA8C2-A4B7-4111-B2CA-F08845199D8E}" srcOrd="6" destOrd="0" presId="urn:microsoft.com/office/officeart/2005/8/layout/gear1"/>
    <dgm:cxn modelId="{544F38FF-94F3-4C7A-9A78-DE9822D7E58C}" type="presParOf" srcId="{A292D8FE-111E-41CF-907B-9FB7C36C5217}" destId="{5E26902E-A458-40B1-B536-72B4E705E105}" srcOrd="7" destOrd="0" presId="urn:microsoft.com/office/officeart/2005/8/layout/gear1"/>
    <dgm:cxn modelId="{7AEF0218-27F6-4BFE-AA75-8E595633D223}" type="presParOf" srcId="{A292D8FE-111E-41CF-907B-9FB7C36C5217}" destId="{E42B9C0B-626F-4D63-A91B-AFAA05D009B7}" srcOrd="8" destOrd="0" presId="urn:microsoft.com/office/officeart/2005/8/layout/gear1"/>
    <dgm:cxn modelId="{E7B3C5B7-A9D8-463E-9C64-6830BF6133A9}" type="presParOf" srcId="{A292D8FE-111E-41CF-907B-9FB7C36C5217}" destId="{6B77F5EF-82AE-4D37-9286-C4B921731A8E}" srcOrd="9" destOrd="0" presId="urn:microsoft.com/office/officeart/2005/8/layout/gear1"/>
    <dgm:cxn modelId="{268B3E5F-140F-4353-9AD3-AC6CC5934E66}" type="presParOf" srcId="{A292D8FE-111E-41CF-907B-9FB7C36C5217}" destId="{D060117E-BFAA-4207-BBC0-68339EC51B23}" srcOrd="10" destOrd="0" presId="urn:microsoft.com/office/officeart/2005/8/layout/gear1"/>
    <dgm:cxn modelId="{D611D55E-7363-4E82-AD25-9A9F49DB4BAC}" type="presParOf" srcId="{A292D8FE-111E-41CF-907B-9FB7C36C5217}" destId="{A0316A42-6256-4E99-90ED-F6A8EB219B35}" srcOrd="11" destOrd="0" presId="urn:microsoft.com/office/officeart/2005/8/layout/gear1"/>
    <dgm:cxn modelId="{BCB87EC9-44BF-4AD8-A968-E59988C24B6F}"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999F6-0259-4BD0-90C3-8FF1DA5271B9}" type="datetimeFigureOut">
              <a:rPr lang="en-US" smtClean="0"/>
              <a:pPr/>
              <a:t>9/21/2010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D2EBFB-D6BF-46D4-95F0-33580E0E2E0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9/21/2010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Emerging technologies we cannot draw too much conclusion yet but all look promising at the moment</a:t>
            </a:r>
          </a:p>
          <a:p>
            <a:r>
              <a:rPr lang="en-US" dirty="0" smtClean="0"/>
              <a:t>Ease of development.  Dryad</a:t>
            </a:r>
            <a:r>
              <a:rPr lang="en-US" baseline="0" dirty="0" smtClean="0"/>
              <a:t> and </a:t>
            </a:r>
            <a:r>
              <a:rPr lang="en-US" baseline="0" dirty="0" err="1" smtClean="0"/>
              <a:t>Hadoop</a:t>
            </a:r>
            <a:r>
              <a:rPr lang="en-US" baseline="0" dirty="0" smtClean="0"/>
              <a:t> &gt;&gt; EC2 and Azure</a:t>
            </a:r>
          </a:p>
          <a:p>
            <a:r>
              <a:rPr lang="en-US" baseline="0" dirty="0" smtClean="0"/>
              <a:t>Why Azure is worse than EC2 although less code lines?</a:t>
            </a:r>
          </a:p>
          <a:p>
            <a:endParaRPr lang="en-US" baseline="0" dirty="0" smtClean="0"/>
          </a:p>
          <a:p>
            <a:r>
              <a:rPr lang="en-US" baseline="0" dirty="0" smtClean="0"/>
              <a:t>Simplest model</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Overhead is independent of computation time. With the size of data go up, overall overhead is reduced.</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implemented</a:t>
            </a:r>
            <a:r>
              <a:rPr lang="en-US" baseline="0" dirty="0" smtClean="0"/>
              <a:t> in C#;  GTM in R and C/C++</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Support development of new applications and new middleware using Cloud, Grid and Parallel computing (Nimbus, Eucalyptus, </a:t>
            </a:r>
            <a:r>
              <a:rPr lang="en-US" sz="1200" dirty="0" err="1" smtClean="0"/>
              <a:t>Hadoop</a:t>
            </a:r>
            <a:r>
              <a:rPr lang="en-US" sz="1200" dirty="0" smtClean="0"/>
              <a:t>, </a:t>
            </a:r>
            <a:r>
              <a:rPr lang="en-US" sz="1200" dirty="0" err="1" smtClean="0"/>
              <a:t>Globus</a:t>
            </a:r>
            <a:r>
              <a:rPr lang="en-US" sz="1200" dirty="0" smtClean="0"/>
              <a:t>, </a:t>
            </a:r>
            <a:r>
              <a:rPr lang="en-US" sz="1200" dirty="0" err="1" smtClean="0"/>
              <a:t>Unicore</a:t>
            </a:r>
            <a:r>
              <a:rPr lang="en-US" sz="1200" dirty="0" smtClean="0"/>
              <a:t>, MPI, </a:t>
            </a:r>
            <a:r>
              <a:rPr lang="en-US" sz="1200" dirty="0" err="1" smtClean="0"/>
              <a:t>OpenMP</a:t>
            </a:r>
            <a:r>
              <a:rPr lang="en-US" sz="1200" dirty="0" smtClean="0"/>
              <a:t>. Linux, Windows …) looking at functionality, interoperability, performance </a:t>
            </a:r>
          </a:p>
          <a:p>
            <a:r>
              <a:rPr lang="en-US" sz="1200" dirty="0" smtClean="0"/>
              <a:t>Put the “science” back in the computer science of grid computing by enabling replicable experiments</a:t>
            </a:r>
          </a:p>
          <a:p>
            <a:r>
              <a:rPr lang="en-US" sz="1200" dirty="0" smtClean="0"/>
              <a:t>Open source software built around Moab/</a:t>
            </a:r>
            <a:r>
              <a:rPr lang="en-US" sz="1200" dirty="0" err="1" smtClean="0"/>
              <a:t>xCAT</a:t>
            </a:r>
            <a:r>
              <a:rPr lang="en-US" sz="1200" dirty="0" smtClean="0"/>
              <a:t> to support dynamic provisioning from Cloud to HPC environment, Linux to Windows ….. with monitoring, benchmarks and support of important existing middleware</a:t>
            </a:r>
          </a:p>
          <a:p>
            <a:r>
              <a:rPr lang="en-US" sz="1200" b="1" dirty="0" smtClean="0"/>
              <a:t>June 2010 </a:t>
            </a:r>
            <a:r>
              <a:rPr lang="en-US" sz="1200" dirty="0" smtClean="0"/>
              <a:t>Initial users; </a:t>
            </a:r>
            <a:r>
              <a:rPr lang="en-US" sz="1200" b="1" dirty="0" smtClean="0"/>
              <a:t>September 2010 </a:t>
            </a:r>
            <a:r>
              <a:rPr lang="en-US" sz="1200" dirty="0" smtClean="0"/>
              <a:t>All hardware (except IU shared memory system) accepted and major use starts; </a:t>
            </a:r>
            <a:r>
              <a:rPr lang="en-US" sz="1200" b="1" dirty="0" smtClean="0"/>
              <a:t>October 2011</a:t>
            </a:r>
            <a:r>
              <a:rPr lang="en-US" sz="1200" dirty="0" smtClean="0"/>
              <a:t> FutureGrid </a:t>
            </a:r>
            <a:r>
              <a:rPr lang="en-US" sz="1200" dirty="0" err="1" smtClean="0"/>
              <a:t>allocatable</a:t>
            </a:r>
            <a:r>
              <a:rPr lang="en-US" sz="1200" dirty="0" smtClean="0"/>
              <a:t> via </a:t>
            </a:r>
            <a:r>
              <a:rPr lang="en-US" sz="1200" dirty="0" err="1" smtClean="0"/>
              <a:t>TeraGrid</a:t>
            </a:r>
            <a:r>
              <a:rPr lang="en-US" sz="1200" dirty="0" smtClean="0"/>
              <a:t> process </a:t>
            </a:r>
          </a:p>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64C588-7D10-47B7-BBC1-066ED5399DAE}"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9460" name="Slide Number Placeholder 3"/>
          <p:cNvSpPr>
            <a:spLocks noGrp="1"/>
          </p:cNvSpPr>
          <p:nvPr>
            <p:ph type="sldNum" sz="quarter" idx="5"/>
          </p:nvPr>
        </p:nvSpPr>
        <p:spPr bwMode="auto">
          <a:noFill/>
          <a:ln>
            <a:miter lim="800000"/>
            <a:headEnd/>
            <a:tailEnd/>
          </a:ln>
        </p:spPr>
        <p:txBody>
          <a:bodyPr/>
          <a:lstStyle/>
          <a:p>
            <a:fld id="{2CABF3C3-A49D-1B48-ADFF-14229A22D354}" type="slidenum">
              <a:rPr lang="en-US"/>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pPr defTabSz="605848"/>
            <a:fld id="{A6C2B515-639B-445C-B2E9-A5DF66DC52E0}" type="slidenum">
              <a:rPr lang="en-US"/>
              <a:pPr defTabSz="605848"/>
              <a:t>45</a:t>
            </a:fld>
            <a:endParaRPr 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D0B5E0-7156-4862-863D-0FB174F91A90}"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2D95C-C6CE-4CEB-A836-95F18B9A602B}" type="slidenum">
              <a:rPr lang="en-US"/>
              <a:pPr/>
              <a:t>48</a:t>
            </a:fld>
            <a:endParaRPr lang="en-US"/>
          </a:p>
        </p:txBody>
      </p:sp>
      <p:sp>
        <p:nvSpPr>
          <p:cNvPr id="1208322" name="Rectangle 2"/>
          <p:cNvSpPr>
            <a:spLocks noGrp="1" noRot="1" noChangeAspect="1" noChangeArrowheads="1" noTextEdit="1"/>
          </p:cNvSpPr>
          <p:nvPr>
            <p:ph type="sldImg"/>
          </p:nvPr>
        </p:nvSpPr>
        <p:spPr>
          <a:ln/>
        </p:spPr>
      </p:sp>
      <p:sp>
        <p:nvSpPr>
          <p:cNvPr id="120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EC4D8-A3E9-3345-8F7A-38CB5AC583AD}"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57200" y="6362508"/>
            <a:ext cx="2133600" cy="365125"/>
          </a:xfrm>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1729704"/>
          </a:xfrm>
        </p:spPr>
        <p:txBody>
          <a:bodyPr/>
          <a:lstStyle>
            <a:lvl1pPr>
              <a:lnSpc>
                <a:spcPct val="90000"/>
              </a:lnSpc>
              <a:buSzPct val="80000"/>
              <a:defRPr/>
            </a:lvl1pPr>
            <a:lvl2pPr>
              <a:lnSpc>
                <a:spcPct val="90000"/>
              </a:lnSpc>
              <a:buSzPct val="80000"/>
              <a:defRPr/>
            </a:lvl2pPr>
            <a:lvl3pPr>
              <a:lnSpc>
                <a:spcPct val="90000"/>
              </a:lnSpc>
              <a:buSzPct val="80000"/>
              <a:defRPr/>
            </a:lvl3pPr>
            <a:lvl4pPr>
              <a:lnSpc>
                <a:spcPct val="90000"/>
              </a:lnSpc>
              <a:buSzPct val="80000"/>
              <a:defRPr baseline="0"/>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 (only if necessary)</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F6BCBE8-30B0-4476-8762-9236B142003A}" type="datetimeFigureOut">
              <a:rPr lang="en-US" smtClean="0"/>
              <a:pPr/>
              <a:t>9/21/2010</a:t>
            </a:fld>
            <a:endParaRPr lang="en-US" sz="1100" dirty="0">
              <a:solidFill>
                <a:schemeClr val="tx2"/>
              </a:solidFill>
            </a:endParaRPr>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04EFFF6C-AE4E-4FE6-A064-67A5E3D5DC7A}"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18" name="Picture 17"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F6BCBE8-30B0-4476-8762-9236B142003A}" type="datetimeFigureOut">
              <a:rPr lang="en-US" smtClean="0"/>
              <a:pPr/>
              <a:t>9/21/2010</a:t>
            </a:fld>
            <a:endParaRPr lang="en-US" sz="1100" dirty="0">
              <a:solidFill>
                <a:schemeClr val="tx2"/>
              </a:solidFill>
            </a:endParaRPr>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999606-967B-419A-9AEC-8752E61A74DA}"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4EFFF6C-AE4E-4FE6-A064-67A5E3D5DC7A}"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46183" y="6361590"/>
            <a:ext cx="2133600" cy="365125"/>
          </a:xfrm>
        </p:spPr>
        <p:txBody>
          <a:bodyPr/>
          <a:lstStyle/>
          <a:p>
            <a:fld id="{B3999606-967B-419A-9AEC-8752E61A74D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4EFFF6C-AE4E-4FE6-A064-67A5E3D5D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FFF6C-AE4E-4FE6-A064-67A5E3D5DC7A}" type="slidenum">
              <a:rPr lang="en-US" smtClean="0"/>
              <a:pPr/>
              <a:t>‹#›</a:t>
            </a:fld>
            <a:endParaRPr lang="en-US" dirty="0"/>
          </a:p>
        </p:txBody>
      </p:sp>
      <p:pic>
        <p:nvPicPr>
          <p:cNvPr id="7" name="Picture 6" descr="350px-Zuoshangjiao.jpg"/>
          <p:cNvPicPr>
            <a:picLocks noChangeAspect="1"/>
          </p:cNvPicPr>
          <p:nvPr/>
        </p:nvPicPr>
        <p:blipFill>
          <a:blip r:embed="rId15"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9/21/2010</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04EFFF6C-AE4E-4FE6-A064-67A5E3D5DC7A}"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CGL+SC09/DataforPlotviz/BIOLOGY_Metagenomics.bat"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39.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hyperlink" Target="http://salsahpc.indiana.edu/" TargetMode="External"/><Relationship Id="rId7"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gif"/><Relationship Id="rId4" Type="http://schemas.openxmlformats.org/officeDocument/2006/relationships/image" Target="../media/image58.jpeg"/><Relationship Id="rId9" Type="http://schemas.openxmlformats.org/officeDocument/2006/relationships/image" Target="../media/image63.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emf"/><Relationship Id="rId9" Type="http://schemas.openxmlformats.org/officeDocument/2006/relationships/image" Target="../media/image71.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hyperlink" Target="http://sc09.supercomputing.org/"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hyperlink" Target="http://grids.ucs.indiana.edu/ptliupages/publications/MTAGSOct22-09A.pdf"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alsahpc.indiana.edu/ECMLS2010/papers/057.pdf" TargetMode="External"/><Relationship Id="rId2" Type="http://schemas.openxmlformats.org/officeDocument/2006/relationships/notesSlide" Target="../notesSlides/notesSlide48.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8153400" cy="1470025"/>
          </a:xfrm>
        </p:spPr>
        <p:txBody>
          <a:bodyPr>
            <a:noAutofit/>
          </a:bodyPr>
          <a:lstStyle/>
          <a:p>
            <a:r>
              <a:rPr lang="en-US" sz="3200" b="1" dirty="0" smtClean="0"/>
              <a:t>Scalable Programming and Algorithms for Data Intensive Life Science Applications</a:t>
            </a:r>
            <a:endParaRPr lang="en-US" sz="3200" dirty="0"/>
          </a:p>
        </p:txBody>
      </p:sp>
      <p:sp>
        <p:nvSpPr>
          <p:cNvPr id="3" name="Subtitle 2"/>
          <p:cNvSpPr>
            <a:spLocks noGrp="1"/>
          </p:cNvSpPr>
          <p:nvPr>
            <p:ph type="subTitle" idx="1"/>
          </p:nvPr>
        </p:nvSpPr>
        <p:spPr>
          <a:xfrm>
            <a:off x="2209800" y="1905000"/>
            <a:ext cx="5029200" cy="609600"/>
          </a:xfrm>
        </p:spPr>
        <p:txBody>
          <a:bodyPr>
            <a:noAutofit/>
          </a:bodyPr>
          <a:lstStyle/>
          <a:p>
            <a:r>
              <a:rPr lang="en-US" sz="1600" i="1" dirty="0" smtClean="0">
                <a:solidFill>
                  <a:schemeClr val="accent4"/>
                </a:solidFill>
              </a:rPr>
              <a:t>Data Intensive</a:t>
            </a:r>
          </a:p>
          <a:p>
            <a:r>
              <a:rPr lang="en-US" sz="1600" i="1" dirty="0" smtClean="0">
                <a:solidFill>
                  <a:schemeClr val="accent4"/>
                </a:solidFill>
              </a:rPr>
              <a:t>Seattle, WA</a:t>
            </a:r>
            <a:endParaRPr lang="en-US" sz="1600" dirty="0" smtClean="0"/>
          </a:p>
        </p:txBody>
      </p:sp>
      <p:sp>
        <p:nvSpPr>
          <p:cNvPr id="5" name="Subtitle 2"/>
          <p:cNvSpPr txBox="1">
            <a:spLocks/>
          </p:cNvSpPr>
          <p:nvPr/>
        </p:nvSpPr>
        <p:spPr>
          <a:xfrm>
            <a:off x="990600" y="27432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lvl="0" algn="ctr">
              <a:defRPr/>
            </a:pPr>
            <a:r>
              <a:rPr lang="en-US" sz="1600" dirty="0" smtClean="0">
                <a:solidFill>
                  <a:srgbClr val="0000FF"/>
                </a:solidFill>
                <a:latin typeface="Times New Roman" pitchFamily="18" charset="0"/>
                <a:cs typeface="Times New Roman" pitchFamily="18" charset="0"/>
              </a:rPr>
              <a:t>http://salsahpc.indiana.edu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smtClean="0"/>
          </a:p>
          <a:p>
            <a:pPr algn="ctr">
              <a:spcBef>
                <a:spcPct val="20000"/>
              </a:spcBef>
            </a:pPr>
            <a:r>
              <a:rPr lang="en-US" sz="1900" dirty="0" smtClean="0">
                <a:latin typeface="Times New Roman" pitchFamily="18" charset="0"/>
                <a:cs typeface="Times New Roman" pitchFamily="18" charset="0"/>
              </a:rPr>
              <a:t>Assistant Professor, School of Informatics and Computing</a:t>
            </a:r>
          </a:p>
          <a:p>
            <a:pPr lvl="0" algn="ctr">
              <a:spcBef>
                <a:spcPct val="20000"/>
              </a:spcBef>
            </a:pPr>
            <a:r>
              <a:rPr lang="en-US" sz="1900" dirty="0" smtClean="0">
                <a:latin typeface="Times New Roman" pitchFamily="18" charset="0"/>
                <a:cs typeface="Times New Roman" pitchFamily="18" charset="0"/>
              </a:rPr>
              <a:t>Assistant Director, 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a:t>
            </a:r>
            <a:r>
              <a:rPr lang="en-US" b="1" dirty="0" smtClean="0">
                <a:solidFill>
                  <a:schemeClr val="tx2"/>
                </a:solidFill>
              </a:rPr>
              <a:t> - </a:t>
            </a:r>
            <a:r>
              <a:rPr lang="en-US" b="1" dirty="0" smtClean="0">
                <a:solidFill>
                  <a:srgbClr val="0033CC"/>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bg1">
                      <a:lumMod val="50000"/>
                    </a:schemeClr>
                  </a:solidFill>
                </a:rPr>
                <a:t>Reduce</a:t>
              </a:r>
              <a:endParaRPr lang="en-US" sz="1200" dirty="0">
                <a:solidFill>
                  <a:schemeClr val="bg1">
                    <a:lumMod val="50000"/>
                  </a:scheme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Results</a:t>
              </a:r>
              <a:endParaRPr lang="en-US" dirty="0"/>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Optional</a:t>
              </a:r>
            </a:p>
            <a:p>
              <a:r>
                <a:rPr lang="en-US" dirty="0" smtClean="0"/>
                <a:t>Reduce</a:t>
              </a:r>
            </a:p>
            <a:p>
              <a:pPr algn="ctr"/>
              <a:r>
                <a:rPr lang="en-US" dirty="0" smtClean="0"/>
                <a:t>Phase</a:t>
              </a:r>
              <a:endParaRPr lang="en-US" dirty="0"/>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381000" y="609600"/>
            <a:ext cx="4419600" cy="685800"/>
          </a:xfrm>
          <a:prstGeom prst="rect">
            <a:avLst/>
          </a:prstGeom>
        </p:spPr>
        <p:txBody>
          <a:bodyPr vert="horz" lIns="91435" tIns="45718" rIns="91435" bIns="45718" rtlCol="0" anchor="ctr">
            <a:normAutofit fontScale="97500" lnSpcReduction="100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2500" b="0" i="0" u="none" strike="noStrike" kern="1200" cap="none" spc="0" normalizeH="0" baseline="0" noProof="0" dirty="0" smtClean="0">
                <a:ln>
                  <a:noFill/>
                </a:ln>
                <a:solidFill>
                  <a:schemeClr val="tx1"/>
                </a:solidFill>
                <a:effectLst/>
                <a:uLnTx/>
                <a:uFillTx/>
                <a:latin typeface="+mj-lt"/>
                <a:ea typeface="+mj-ea"/>
                <a:cs typeface="+mj-cs"/>
              </a:rPr>
              <a:t>Classic Cloud Architecture</a:t>
            </a:r>
          </a:p>
          <a:p>
            <a:pPr marL="0" marR="0" lvl="0" indent="0" algn="ctr" defTabSz="914354" rtl="0" eaLnBrk="1" fontAlgn="auto" latinLnBrk="0" hangingPunct="1">
              <a:lnSpc>
                <a:spcPct val="100000"/>
              </a:lnSpc>
              <a:spcBef>
                <a:spcPct val="0"/>
              </a:spcBef>
              <a:spcAft>
                <a:spcPts val="0"/>
              </a:spcAft>
              <a:buClrTx/>
              <a:buSzTx/>
              <a:buFontTx/>
              <a:buNone/>
              <a:tabLst/>
              <a:defRPr/>
            </a:pPr>
            <a:r>
              <a:rPr lang="en-US" sz="1700" dirty="0" smtClean="0">
                <a:latin typeface="+mj-lt"/>
                <a:ea typeface="+mj-ea"/>
                <a:cs typeface="+mj-cs"/>
              </a:rPr>
              <a:t>Amazon EC2 and Microsoft Azure</a:t>
            </a:r>
            <a:endParaRPr kumimoji="0" lang="en-US" sz="1700" b="0" i="0" u="none" strike="noStrike" kern="1200" cap="none" spc="0" normalizeH="0" baseline="0" noProof="0" dirty="0">
              <a:ln>
                <a:noFill/>
              </a:ln>
              <a:solidFill>
                <a:schemeClr val="tx1"/>
              </a:solidFill>
              <a:effectLst/>
              <a:uLnTx/>
              <a:uFillTx/>
              <a:latin typeface="+mj-lt"/>
              <a:ea typeface="+mj-ea"/>
              <a:cs typeface="+mj-cs"/>
            </a:endParaRPr>
          </a:p>
        </p:txBody>
      </p:sp>
      <p:sp>
        <p:nvSpPr>
          <p:cNvPr id="34" name="Title 1"/>
          <p:cNvSpPr txBox="1">
            <a:spLocks/>
          </p:cNvSpPr>
          <p:nvPr/>
        </p:nvSpPr>
        <p:spPr>
          <a:xfrm>
            <a:off x="4724400" y="609600"/>
            <a:ext cx="4191000" cy="685800"/>
          </a:xfrm>
          <a:prstGeom prst="rect">
            <a:avLst/>
          </a:prstGeom>
        </p:spPr>
        <p:txBody>
          <a:bodyPr vert="horz" lIns="91435" tIns="45718" rIns="91435" bIns="45718" rtlCol="0" anchor="ctr">
            <a:normAutofit fontScale="60000" lnSpcReduction="200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smtClean="0">
                <a:ln>
                  <a:noFill/>
                </a:ln>
                <a:solidFill>
                  <a:schemeClr val="tx1"/>
                </a:solidFill>
                <a:effectLst/>
                <a:uLnTx/>
                <a:uFillTx/>
                <a:latin typeface="+mj-lt"/>
                <a:ea typeface="+mj-ea"/>
                <a:cs typeface="+mj-cs"/>
              </a:rPr>
              <a:t>MapReduce</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Architecture</a:t>
            </a:r>
          </a:p>
          <a:p>
            <a:pPr marL="0" marR="0" lvl="0" indent="0" algn="ctr" defTabSz="914354"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Apache </a:t>
            </a:r>
            <a:r>
              <a:rPr lang="en-US" sz="2800" dirty="0" err="1" smtClean="0">
                <a:latin typeface="+mj-lt"/>
                <a:ea typeface="+mj-ea"/>
                <a:cs typeface="+mj-cs"/>
              </a:rPr>
              <a:t>Hadoop</a:t>
            </a:r>
            <a:r>
              <a:rPr lang="en-US" sz="2800" dirty="0" smtClean="0">
                <a:latin typeface="+mj-lt"/>
                <a:ea typeface="+mj-ea"/>
                <a:cs typeface="+mj-cs"/>
              </a:rPr>
              <a:t> and Microsoft </a:t>
            </a:r>
            <a:r>
              <a:rPr lang="en-US" sz="2800" dirty="0" err="1" smtClean="0">
                <a:latin typeface="+mj-lt"/>
                <a:ea typeface="+mj-ea"/>
                <a:cs typeface="+mj-cs"/>
              </a:rPr>
              <a:t>DryadLINQ</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4"/>
          <p:cNvGrpSpPr/>
          <p:nvPr/>
        </p:nvGrpSpPr>
        <p:grpSpPr>
          <a:xfrm>
            <a:off x="4724400" y="1295400"/>
            <a:ext cx="4267200" cy="3962400"/>
            <a:chOff x="4724400" y="1295400"/>
            <a:chExt cx="4267200" cy="3962400"/>
          </a:xfrm>
        </p:grpSpPr>
        <p:sp>
          <p:nvSpPr>
            <p:cNvPr id="2" name="Title 1"/>
            <p:cNvSpPr txBox="1">
              <a:spLocks/>
            </p:cNvSpPr>
            <p:nvPr/>
          </p:nvSpPr>
          <p:spPr>
            <a:xfrm>
              <a:off x="5181600" y="1295400"/>
              <a:ext cx="3048000" cy="4111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4724400" y="1828800"/>
              <a:ext cx="4267200" cy="3429000"/>
            </a:xfrm>
            <a:prstGeom prst="rect">
              <a:avLst/>
            </a:prstGeom>
          </p:spPr>
        </p:pic>
      </p:grpSp>
      <p:sp>
        <p:nvSpPr>
          <p:cNvPr id="8" name="TextBox 7"/>
          <p:cNvSpPr txBox="1"/>
          <p:nvPr/>
        </p:nvSpPr>
        <p:spPr>
          <a:xfrm>
            <a:off x="304800" y="5380672"/>
            <a:ext cx="3810000" cy="923330"/>
          </a:xfrm>
          <a:prstGeom prst="rect">
            <a:avLst/>
          </a:prstGeom>
          <a:noFill/>
        </p:spPr>
        <p:txBody>
          <a:bodyPr wrap="square" rtlCol="0">
            <a:spAutoFit/>
          </a:bodyPr>
          <a:lstStyle/>
          <a:p>
            <a:pPr>
              <a:buFont typeface="Arial" pitchFamily="34" charset="0"/>
              <a:buChar char="•"/>
            </a:pPr>
            <a:r>
              <a:rPr lang="en-US" sz="1400" dirty="0" smtClean="0"/>
              <a:t>Ease of Use – Dryad/</a:t>
            </a:r>
            <a:r>
              <a:rPr lang="en-US" sz="1400" dirty="0" err="1" smtClean="0"/>
              <a:t>Hadoop</a:t>
            </a:r>
            <a:r>
              <a:rPr lang="en-US" sz="1400" dirty="0" smtClean="0"/>
              <a:t> are easier than EC2/Azure as higher level models</a:t>
            </a:r>
          </a:p>
          <a:p>
            <a:pPr>
              <a:buFont typeface="Arial" pitchFamily="34" charset="0"/>
              <a:buChar char="•"/>
            </a:pPr>
            <a:r>
              <a:rPr lang="en-US" sz="1400" dirty="0" smtClean="0"/>
              <a:t>Lines of code including  file copy</a:t>
            </a:r>
          </a:p>
          <a:p>
            <a:pPr marL="117475" lvl="1"/>
            <a:r>
              <a:rPr lang="en-US" sz="1200" dirty="0" smtClean="0"/>
              <a:t>Azure : ~300  </a:t>
            </a:r>
            <a:r>
              <a:rPr lang="en-US" sz="1200" dirty="0" err="1" smtClean="0"/>
              <a:t>Hadoop</a:t>
            </a:r>
            <a:r>
              <a:rPr lang="en-US" sz="1200" dirty="0" smtClean="0"/>
              <a:t>: ~400  </a:t>
            </a:r>
            <a:r>
              <a:rPr lang="en-US" sz="1200" dirty="0" err="1" smtClean="0"/>
              <a:t>Dyrad</a:t>
            </a:r>
            <a:r>
              <a:rPr lang="en-US" sz="1200" dirty="0" smtClean="0"/>
              <a:t>: ~450  EC2 : ~700</a:t>
            </a:r>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
        <p:nvSpPr>
          <p:cNvPr id="10" name="TextBox 9"/>
          <p:cNvSpPr txBox="1"/>
          <p:nvPr/>
        </p:nvSpPr>
        <p:spPr>
          <a:xfrm>
            <a:off x="4343400" y="5307449"/>
            <a:ext cx="4724400" cy="1077218"/>
          </a:xfrm>
          <a:prstGeom prst="rect">
            <a:avLst/>
          </a:prstGeom>
          <a:noFill/>
        </p:spPr>
        <p:txBody>
          <a:bodyPr wrap="square" rtlCol="0">
            <a:spAutoFit/>
          </a:bodyPr>
          <a:lstStyle/>
          <a:p>
            <a:pPr>
              <a:buFont typeface="Arial" pitchFamily="34" charset="0"/>
              <a:buChar char="•"/>
            </a:pPr>
            <a:r>
              <a:rPr lang="en-US" sz="1400" dirty="0" smtClean="0"/>
              <a:t>Efficiency = absolute sequential run time / (number of cores * parallel run time)</a:t>
            </a:r>
          </a:p>
          <a:p>
            <a:pPr>
              <a:buFont typeface="Arial" pitchFamily="34" charset="0"/>
              <a:buChar char="•"/>
            </a:pPr>
            <a:r>
              <a:rPr lang="en-US" sz="1200" dirty="0" err="1" smtClean="0"/>
              <a:t>Hadoop</a:t>
            </a:r>
            <a:r>
              <a:rPr lang="en-US" sz="1200" dirty="0" smtClean="0"/>
              <a:t>, </a:t>
            </a:r>
            <a:r>
              <a:rPr lang="en-US" sz="1200" dirty="0" err="1" smtClean="0"/>
              <a:t>DryadLINQ</a:t>
            </a:r>
            <a:r>
              <a:rPr lang="en-US" sz="1200" dirty="0" smtClean="0"/>
              <a:t>  - 32 nodes (256 cores </a:t>
            </a:r>
            <a:r>
              <a:rPr lang="en-US" sz="1200" dirty="0" err="1" smtClean="0"/>
              <a:t>IDataPlex</a:t>
            </a:r>
            <a:r>
              <a:rPr lang="en-US" sz="1200" dirty="0" smtClean="0"/>
              <a:t>)</a:t>
            </a:r>
          </a:p>
          <a:p>
            <a:pPr>
              <a:buFont typeface="Arial" pitchFamily="34" charset="0"/>
              <a:buChar char="•"/>
            </a:pPr>
            <a:r>
              <a:rPr lang="en-US" sz="1200" dirty="0" smtClean="0"/>
              <a:t>EC2 - 16 High CPU extra large instances (128 cores)</a:t>
            </a:r>
          </a:p>
          <a:p>
            <a:pPr>
              <a:buFont typeface="Arial" pitchFamily="34" charset="0"/>
              <a:buChar char="•"/>
            </a:pPr>
            <a:r>
              <a:rPr lang="en-US" sz="1200" dirty="0" smtClean="0"/>
              <a:t>Azure- 128 small instances (128 cores)</a:t>
            </a:r>
            <a:endParaRPr lang="en-US" sz="1200" dirty="0"/>
          </a:p>
        </p:txBody>
      </p:sp>
      <p:grpSp>
        <p:nvGrpSpPr>
          <p:cNvPr id="5" name="Group 13"/>
          <p:cNvGrpSpPr/>
          <p:nvPr/>
        </p:nvGrpSpPr>
        <p:grpSpPr>
          <a:xfrm>
            <a:off x="152399" y="1276290"/>
            <a:ext cx="4495801" cy="3981510"/>
            <a:chOff x="152399" y="1276290"/>
            <a:chExt cx="4495801" cy="3981510"/>
          </a:xfrm>
        </p:grpSpPr>
        <p:pic>
          <p:nvPicPr>
            <p:cNvPr id="11" name="Picture 10" descr="cap3_ec2_hadoop_azure_talk.png"/>
            <p:cNvPicPr>
              <a:picLocks noChangeAspect="1"/>
            </p:cNvPicPr>
            <p:nvPr/>
          </p:nvPicPr>
          <p:blipFill>
            <a:blip r:embed="rId4" cstate="print"/>
            <a:stretch>
              <a:fillRect/>
            </a:stretch>
          </p:blipFill>
          <p:spPr>
            <a:xfrm>
              <a:off x="152399" y="1828800"/>
              <a:ext cx="4495801" cy="3429000"/>
            </a:xfrm>
            <a:prstGeom prst="rect">
              <a:avLst/>
            </a:prstGeom>
          </p:spPr>
        </p:pic>
        <p:sp>
          <p:nvSpPr>
            <p:cNvPr id="12" name="TextBox 11"/>
            <p:cNvSpPr txBox="1"/>
            <p:nvPr/>
          </p:nvSpPr>
          <p:spPr>
            <a:xfrm>
              <a:off x="914400" y="1276290"/>
              <a:ext cx="2491580" cy="400110"/>
            </a:xfrm>
            <a:prstGeom prst="rect">
              <a:avLst/>
            </a:prstGeom>
            <a:noFill/>
          </p:spPr>
          <p:txBody>
            <a:bodyPr wrap="square" rtlCol="0">
              <a:spAutoFit/>
            </a:bodyPr>
            <a:lstStyle/>
            <a:p>
              <a:pPr lvl="0"/>
              <a:r>
                <a:rPr lang="en-US" sz="2000" dirty="0" smtClean="0"/>
                <a:t>Cap3 Performance</a:t>
              </a: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a:t>
            </a:r>
            <a:r>
              <a:rPr lang="en-US" sz="2000" dirty="0" err="1" smtClean="0">
                <a:solidFill>
                  <a:srgbClr val="0033CC"/>
                </a:solidFill>
              </a:rPr>
              <a:t>calcuate</a:t>
            </a:r>
            <a:r>
              <a:rPr lang="en-US" sz="2000" dirty="0" smtClean="0">
                <a:solidFill>
                  <a:srgbClr val="0033CC"/>
                </a:solidFill>
              </a:rPr>
              <a:t>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r>
              <a:rPr lang="en-US" dirty="0" smtClean="0"/>
              <a:t>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grpSp>
        <p:nvGrpSpPr>
          <p:cNvPr id="3" name="Group 15"/>
          <p:cNvGrpSpPr/>
          <p:nvPr/>
        </p:nvGrpSpPr>
        <p:grpSpPr>
          <a:xfrm>
            <a:off x="304800" y="1397000"/>
            <a:ext cx="8458200" cy="5079999"/>
            <a:chOff x="304800" y="1397000"/>
            <a:chExt cx="8458200" cy="5079999"/>
          </a:xfrm>
        </p:grpSpPr>
        <p:sp>
          <p:nvSpPr>
            <p:cNvPr id="6" name="Freeform 5"/>
            <p:cNvSpPr/>
            <p:nvPr/>
          </p:nvSpPr>
          <p:spPr>
            <a:xfrm>
              <a:off x="5357844" y="4799582"/>
              <a:ext cx="3405156" cy="1677417"/>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7" name="Freeform 6"/>
            <p:cNvSpPr/>
            <p:nvPr/>
          </p:nvSpPr>
          <p:spPr>
            <a:xfrm>
              <a:off x="381000" y="4799582"/>
              <a:ext cx="3681991" cy="1677417"/>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Char char="••"/>
              </a:pPr>
              <a:r>
                <a:rPr lang="en-US" sz="1600" dirty="0" smtClean="0"/>
                <a:t>Implies parallel computing important again</a:t>
              </a:r>
            </a:p>
            <a:p>
              <a:pPr marL="228600" lvl="2" indent="-114300" defTabSz="533400">
                <a:lnSpc>
                  <a:spcPct val="90000"/>
                </a:lnSpc>
                <a:spcBef>
                  <a:spcPct val="0"/>
                </a:spcBef>
                <a:spcAft>
                  <a:spcPct val="15000"/>
                </a:spcAft>
                <a:buChar char="••"/>
              </a:pPr>
              <a:r>
                <a:rPr lang="en-US" sz="1600" dirty="0" smtClean="0"/>
                <a:t>Performance from extra cores – not extra clock speed</a:t>
              </a:r>
            </a:p>
          </p:txBody>
        </p:sp>
        <p:sp>
          <p:nvSpPr>
            <p:cNvPr id="8" name="Freeform 7"/>
            <p:cNvSpPr/>
            <p:nvPr/>
          </p:nvSpPr>
          <p:spPr>
            <a:xfrm>
              <a:off x="5049194" y="1397000"/>
              <a:ext cx="3332806" cy="1651000"/>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600" dirty="0" smtClean="0"/>
                <a:t>new commercially supported data center model building on compute grids</a:t>
              </a:r>
            </a:p>
            <a:p>
              <a:pPr marL="228600" lvl="2" indent="-114300" algn="l" defTabSz="533400">
                <a:lnSpc>
                  <a:spcPct val="90000"/>
                </a:lnSpc>
                <a:spcBef>
                  <a:spcPct val="0"/>
                </a:spcBef>
                <a:spcAft>
                  <a:spcPct val="15000"/>
                </a:spcAft>
                <a:buChar char="••"/>
              </a:pPr>
              <a:endParaRPr lang="en-US" sz="1200" kern="1200" dirty="0" smtClean="0"/>
            </a:p>
          </p:txBody>
        </p:sp>
        <p:sp>
          <p:nvSpPr>
            <p:cNvPr id="9" name="Freeform 8"/>
            <p:cNvSpPr/>
            <p:nvPr/>
          </p:nvSpPr>
          <p:spPr>
            <a:xfrm>
              <a:off x="304800" y="1397000"/>
              <a:ext cx="3718196" cy="1651000"/>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600" kern="1200" dirty="0" smtClean="0"/>
                <a:t>In all fields of science and throughout life (e.g. web!) </a:t>
              </a:r>
              <a:endParaRPr lang="en-US" sz="1600" kern="1200" dirty="0"/>
            </a:p>
            <a:p>
              <a:pPr marL="114300" lvl="1" indent="-114300" algn="l" defTabSz="533400">
                <a:lnSpc>
                  <a:spcPct val="90000"/>
                </a:lnSpc>
                <a:spcBef>
                  <a:spcPct val="0"/>
                </a:spcBef>
                <a:spcAft>
                  <a:spcPct val="15000"/>
                </a:spcAft>
                <a:buChar char="••"/>
              </a:pPr>
              <a:r>
                <a:rPr lang="en-US" sz="1600" kern="1200" dirty="0" smtClean="0"/>
                <a:t>Impacts preservation, access/use, programming model</a:t>
              </a:r>
              <a:endParaRPr lang="en-US" sz="1600" kern="1200" dirty="0"/>
            </a:p>
            <a:p>
              <a:pPr marL="57150" lvl="1" indent="-57150" algn="l" defTabSz="444500">
                <a:lnSpc>
                  <a:spcPct val="90000"/>
                </a:lnSpc>
                <a:spcBef>
                  <a:spcPct val="0"/>
                </a:spcBef>
                <a:spcAft>
                  <a:spcPct val="15000"/>
                </a:spcAft>
                <a:buChar char="••"/>
              </a:pPr>
              <a:endParaRPr lang="en-US" sz="1000" kern="1200" dirty="0"/>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b="1" dirty="0" smtClean="0"/>
              <a:t>Cloud Technologies</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err="1" smtClean="0"/>
              <a:t>eScience</a:t>
            </a:r>
            <a:endParaRPr lang="en-US" b="1"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Multicore/</a:t>
            </a:r>
          </a:p>
          <a:p>
            <a:pPr algn="ctr" defTabSz="800100">
              <a:lnSpc>
                <a:spcPct val="90000"/>
              </a:lnSpc>
              <a:spcBef>
                <a:spcPct val="0"/>
              </a:spcBef>
              <a:spcAft>
                <a:spcPct val="35000"/>
              </a:spcAft>
            </a:pPr>
            <a:r>
              <a:rPr lang="en-US" b="1" dirty="0" smtClean="0"/>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6324600" y="4800600"/>
            <a:ext cx="2971800" cy="1754326"/>
          </a:xfrm>
          <a:prstGeom prst="rect">
            <a:avLst/>
          </a:prstGeom>
          <a:noFill/>
        </p:spPr>
        <p:txBody>
          <a:bodyPr wrap="square" rtlCol="0">
            <a:spAutoFit/>
          </a:bodyPr>
          <a:lstStyle/>
          <a:p>
            <a:pPr marL="114300" lvl="1" indent="-114300" defTabSz="533400">
              <a:lnSpc>
                <a:spcPct val="90000"/>
              </a:lnSpc>
              <a:spcBef>
                <a:spcPct val="0"/>
              </a:spcBef>
              <a:spcAft>
                <a:spcPct val="15000"/>
              </a:spcAft>
              <a:buChar char="••"/>
            </a:pPr>
            <a:r>
              <a:rPr lang="en-US" sz="1600" dirty="0" smtClean="0"/>
              <a:t>A  spectrum of </a:t>
            </a:r>
            <a:r>
              <a:rPr lang="en-US" sz="1600" dirty="0" err="1" smtClean="0"/>
              <a:t>eScience</a:t>
            </a:r>
            <a:r>
              <a:rPr lang="en-US" sz="1600" dirty="0" smtClean="0"/>
              <a:t> or </a:t>
            </a:r>
            <a:r>
              <a:rPr lang="en-US" sz="1600" dirty="0" err="1" smtClean="0"/>
              <a:t>eResearch</a:t>
            </a:r>
            <a:r>
              <a:rPr lang="en-US" sz="1600" dirty="0" smtClean="0"/>
              <a:t>  applications (biology, chemistry, physics social science and </a:t>
            </a:r>
          </a:p>
          <a:p>
            <a:pPr marL="114300" lvl="1" indent="-114300" defTabSz="533400">
              <a:lnSpc>
                <a:spcPct val="90000"/>
              </a:lnSpc>
              <a:spcBef>
                <a:spcPct val="0"/>
              </a:spcBef>
              <a:spcAft>
                <a:spcPct val="15000"/>
              </a:spcAft>
            </a:pPr>
            <a:r>
              <a:rPr lang="en-US" sz="1600" dirty="0" smtClean="0"/>
              <a:t>   humanities …)</a:t>
            </a:r>
          </a:p>
          <a:p>
            <a:pPr marL="114300" lvl="1" indent="-114300" defTabSz="533400">
              <a:lnSpc>
                <a:spcPct val="90000"/>
              </a:lnSpc>
              <a:spcBef>
                <a:spcPct val="0"/>
              </a:spcBef>
              <a:spcAft>
                <a:spcPct val="15000"/>
              </a:spcAft>
              <a:buChar char="••"/>
            </a:pPr>
            <a:r>
              <a:rPr lang="en-US" sz="1600" dirty="0" smtClean="0"/>
              <a:t>Data Analysis</a:t>
            </a:r>
          </a:p>
          <a:p>
            <a:pPr marL="114300" lvl="1" indent="-114300" defTabSz="533400">
              <a:lnSpc>
                <a:spcPct val="90000"/>
              </a:lnSpc>
              <a:spcBef>
                <a:spcPct val="0"/>
              </a:spcBef>
              <a:spcAft>
                <a:spcPct val="15000"/>
              </a:spcAft>
              <a:buChar char="••"/>
            </a:pPr>
            <a:r>
              <a:rPr lang="en-US" sz="1600" dirty="0" smtClean="0"/>
              <a:t>Machine learning</a:t>
            </a:r>
            <a:endParaRPr lang="en-US" dirty="0"/>
          </a:p>
        </p:txBody>
      </p:sp>
      <p:sp>
        <p:nvSpPr>
          <p:cNvPr id="17" name="Slide Number Placeholder 16"/>
          <p:cNvSpPr>
            <a:spLocks noGrp="1"/>
          </p:cNvSpPr>
          <p:nvPr>
            <p:ph type="sldNum" sz="quarter" idx="12"/>
          </p:nvPr>
        </p:nvSpPr>
        <p:spPr/>
        <p:txBody>
          <a:bodyPr/>
          <a:lstStyle/>
          <a:p>
            <a:fld id="{B3999606-967B-419A-9AEC-8752E61A74DA}" type="slidenum">
              <a:rPr lang="en-US" smtClean="0"/>
              <a:pPr/>
              <a:t>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Twister New Release</a:t>
            </a:r>
            <a:endParaRPr lang="en-US" dirty="0"/>
          </a:p>
        </p:txBody>
      </p:sp>
      <p:pic>
        <p:nvPicPr>
          <p:cNvPr id="4" name="Picture 3" descr="twister.png"/>
          <p:cNvPicPr>
            <a:picLocks noChangeAspect="1"/>
          </p:cNvPicPr>
          <p:nvPr/>
        </p:nvPicPr>
        <p:blipFill>
          <a:blip r:embed="rId3" cstate="print"/>
          <a:stretch>
            <a:fillRect/>
          </a:stretch>
        </p:blipFill>
        <p:spPr>
          <a:xfrm>
            <a:off x="0" y="1295400"/>
            <a:ext cx="9144000" cy="5105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0"/>
            <a:ext cx="6553200" cy="762000"/>
          </a:xfrm>
        </p:spPr>
        <p:txBody>
          <a:bodyPr>
            <a:noAutofit/>
          </a:bodyPr>
          <a:lstStyle/>
          <a:p>
            <a:r>
              <a:rPr lang="en-US" sz="2400" b="1" dirty="0" smtClean="0">
                <a:latin typeface="+mn-lt"/>
              </a:rPr>
              <a:t>Applications &amp; Different</a:t>
            </a:r>
            <a:r>
              <a:rPr lang="en-US" sz="2400" b="1" dirty="0" smtClean="0"/>
              <a:t> Interconnection Patterns</a:t>
            </a:r>
            <a:endParaRPr lang="en-US" sz="2400" b="1"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C000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solidFill>
                      <a:prstClr val="black"/>
                    </a:solidFill>
                  </a:rPr>
                  <a:t>Output</a:t>
                </a:r>
                <a:endParaRPr lang="en-US" dirty="0">
                  <a:solidFill>
                    <a:prstClr val="black"/>
                  </a:solidFill>
                </a:endParaRPr>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solidFill>
                    <a:prstClr val="black"/>
                  </a:solidFill>
                </a:rPr>
                <a:t>Input</a:t>
              </a:r>
              <a:endParaRPr lang="en-US" dirty="0">
                <a:solidFill>
                  <a:prstClr val="black"/>
                </a:solidFill>
              </a:endParaRPr>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solidFill>
                    <a:prstClr val="black"/>
                  </a:solidFill>
                </a:rPr>
                <a:t>map</a:t>
              </a:r>
              <a:endParaRPr lang="en-US" dirty="0">
                <a:solidFill>
                  <a:prstClr val="black"/>
                </a:solidFill>
              </a:endParaRPr>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solidFill>
                    <a:prstClr val="black"/>
                  </a:solidFill>
                </a:rPr>
                <a:t>reduce</a:t>
              </a:r>
              <a:endParaRPr lang="en-US" dirty="0">
                <a:solidFill>
                  <a:prstClr val="black"/>
                </a:solidFill>
              </a:endParaRPr>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solidFill>
                    <a:prstClr val="black"/>
                  </a:solidFill>
                </a:rPr>
                <a:t>iterations</a:t>
              </a:r>
              <a:endParaRPr lang="en-US" dirty="0">
                <a:solidFill>
                  <a:prstClr val="black"/>
                </a:solidFill>
              </a:endParaRPr>
            </a:p>
          </p:txBody>
        </p:sp>
      </p:grpSp>
      <p:grpSp>
        <p:nvGrpSpPr>
          <p:cNvPr id="11"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endParaRPr>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solidFill>
                    <a:prstClr val="black"/>
                  </a:solidFill>
                </a:rPr>
                <a:t>Pij</a:t>
              </a:r>
              <a:endParaRPr lang="en-US" dirty="0">
                <a:solidFill>
                  <a:prstClr val="black"/>
                </a:solidFill>
              </a:endParaRPr>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2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81000"/>
            <a:ext cx="8305800" cy="685800"/>
          </a:xfrm>
        </p:spPr>
        <p:txBody>
          <a:bodyPr>
            <a:noAutofit/>
          </a:bodyPr>
          <a:lstStyle/>
          <a:p>
            <a:r>
              <a:rPr lang="en-US" sz="3600" dirty="0" smtClean="0">
                <a:solidFill>
                  <a:srgbClr val="FFC000"/>
                </a:solidFill>
              </a:rPr>
              <a:t>Summary of Initial Results</a:t>
            </a:r>
            <a:endParaRPr lang="en-US" sz="3600" dirty="0">
              <a:solidFill>
                <a:srgbClr val="FFC000"/>
              </a:solidFill>
            </a:endParaRPr>
          </a:p>
        </p:txBody>
      </p:sp>
      <p:sp>
        <p:nvSpPr>
          <p:cNvPr id="3" name="Content Placeholder 2"/>
          <p:cNvSpPr>
            <a:spLocks noGrp="1"/>
          </p:cNvSpPr>
          <p:nvPr>
            <p:ph idx="4294967295"/>
          </p:nvPr>
        </p:nvSpPr>
        <p:spPr>
          <a:xfrm>
            <a:off x="152400" y="1447800"/>
            <a:ext cx="8610600" cy="3962400"/>
          </a:xfrm>
        </p:spPr>
        <p:txBody>
          <a:bodyPr>
            <a:normAutofit/>
          </a:bodyPr>
          <a:lstStyle/>
          <a:p>
            <a:pPr>
              <a:buClr>
                <a:srgbClr val="0000FF"/>
              </a:buClr>
            </a:pPr>
            <a:r>
              <a:rPr lang="en-US" sz="2400" dirty="0" smtClean="0"/>
              <a:t>Cloud technologies (Dryad/</a:t>
            </a:r>
            <a:r>
              <a:rPr lang="en-US" sz="2400" dirty="0" err="1" smtClean="0"/>
              <a:t>Hadoop</a:t>
            </a:r>
            <a:r>
              <a:rPr lang="en-US" sz="2400" dirty="0" smtClean="0"/>
              <a:t>/Azure/EC2) promising for Biology computations</a:t>
            </a:r>
          </a:p>
          <a:p>
            <a:pPr>
              <a:buClr>
                <a:srgbClr val="0000FF"/>
              </a:buClr>
            </a:pPr>
            <a:r>
              <a:rPr lang="en-US" sz="2400" dirty="0" smtClean="0"/>
              <a:t>Dynamic Virtual Clusters allow one to switch between different modes</a:t>
            </a:r>
          </a:p>
          <a:p>
            <a:pPr>
              <a:buClr>
                <a:srgbClr val="0000FF"/>
              </a:buClr>
            </a:pPr>
            <a:r>
              <a:rPr lang="en-US" sz="2400" dirty="0" smtClean="0"/>
              <a:t>Overhead of VM’s on </a:t>
            </a:r>
            <a:r>
              <a:rPr lang="en-US" sz="2400" dirty="0" err="1" smtClean="0"/>
              <a:t>Hadoop</a:t>
            </a:r>
            <a:r>
              <a:rPr lang="en-US" sz="2400" dirty="0" smtClean="0"/>
              <a:t> (15%) acceptable</a:t>
            </a:r>
          </a:p>
          <a:p>
            <a:pPr>
              <a:buClr>
                <a:srgbClr val="0000FF"/>
              </a:buClr>
            </a:pPr>
            <a:r>
              <a:rPr lang="en-US" sz="2400" dirty="0" smtClean="0"/>
              <a:t>Twister allows iterative problems (classic linear algebra/datamining) to use MapReduce model efficiently</a:t>
            </a:r>
          </a:p>
          <a:p>
            <a:pPr lvl="1"/>
            <a:r>
              <a:rPr lang="en-US" sz="2400" dirty="0" smtClean="0"/>
              <a:t>Prototype Twister released</a:t>
            </a:r>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8200" y="1079500"/>
            <a:ext cx="7086600" cy="4371777"/>
            <a:chOff x="528935" y="762000"/>
            <a:chExt cx="7700665" cy="5246132"/>
          </a:xfrm>
        </p:grpSpPr>
        <p:grpSp>
          <p:nvGrpSpPr>
            <p:cNvPr id="3"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6" name="Rectangular Callout 5"/>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7" name="Rectangular Callout 6"/>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4"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5"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31" name="Slide Number Placeholder 30"/>
          <p:cNvSpPr>
            <a:spLocks noGrp="1"/>
          </p:cNvSpPr>
          <p:nvPr>
            <p:ph type="sldNum" sz="quarter" idx="12"/>
          </p:nvPr>
        </p:nvSpPr>
        <p:spPr/>
        <p:txBody>
          <a:bodyPr/>
          <a:lstStyle/>
          <a:p>
            <a:fld id="{04EFFF6C-AE4E-4FE6-A064-67A5E3D5DC7A}" type="slidenum">
              <a:rPr lang="en-US" smtClean="0"/>
              <a:pPr/>
              <a:t>25</a:t>
            </a:fld>
            <a:endParaRPr lang="en-US"/>
          </a:p>
        </p:txBody>
      </p:sp>
      <p:sp>
        <p:nvSpPr>
          <p:cNvPr id="27" name="Title 26"/>
          <p:cNvSpPr>
            <a:spLocks noGrp="1"/>
          </p:cNvSpPr>
          <p:nvPr>
            <p:ph type="title" idx="4294967295"/>
          </p:nvPr>
        </p:nvSpPr>
        <p:spPr>
          <a:xfrm>
            <a:off x="0" y="0"/>
            <a:ext cx="8229600" cy="1143000"/>
          </a:xfrm>
        </p:spPr>
        <p:txBody>
          <a:bodyPr>
            <a:normAutofit fontScale="90000"/>
          </a:bodyPr>
          <a:lstStyle/>
          <a:p>
            <a:r>
              <a:rPr lang="en-US" dirty="0" smtClean="0"/>
              <a:t>Threading versus MPI on node</a:t>
            </a:r>
            <a:br>
              <a:rPr lang="en-US" dirty="0" smtClean="0"/>
            </a:br>
            <a:r>
              <a:rPr lang="en-US" sz="3100" dirty="0" smtClean="0"/>
              <a:t>Always MPI between nodes </a:t>
            </a:r>
            <a:endParaRPr lang="en-US" dirty="0"/>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an interface to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143000" y="838200"/>
          <a:ext cx="736282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B3999606-967B-419A-9AEC-8752E61A74DA}" type="slidenum">
              <a:rPr lang="en-US" smtClean="0"/>
              <a:pPr/>
              <a:t>26</a:t>
            </a:fld>
            <a:endParaRPr lang="en-US" dirty="0"/>
          </a:p>
        </p:txBody>
      </p:sp>
      <p:sp>
        <p:nvSpPr>
          <p:cNvPr id="5" name="Title 1"/>
          <p:cNvSpPr>
            <a:spLocks noGrp="1"/>
          </p:cNvSpPr>
          <p:nvPr>
            <p:ph type="title" idx="4294967295"/>
          </p:nvPr>
        </p:nvSpPr>
        <p:spPr>
          <a:xfrm>
            <a:off x="914400" y="0"/>
            <a:ext cx="8229600" cy="1016000"/>
          </a:xfrm>
        </p:spPr>
        <p:txBody>
          <a:bodyPr>
            <a:normAutofit/>
          </a:bodyPr>
          <a:lstStyle/>
          <a:p>
            <a:r>
              <a:rPr lang="en-US" sz="4000" dirty="0" smtClean="0"/>
              <a:t>Typical CCR Comparison with TPL</a:t>
            </a:r>
            <a:endParaRPr lang="en-US" sz="4000" dirty="0"/>
          </a:p>
        </p:txBody>
      </p:sp>
      <p:sp>
        <p:nvSpPr>
          <p:cNvPr id="6" name="Content Placeholder 2"/>
          <p:cNvSpPr>
            <a:spLocks noGrp="1"/>
          </p:cNvSpPr>
          <p:nvPr>
            <p:ph idx="4294967295"/>
          </p:nvPr>
        </p:nvSpPr>
        <p:spPr>
          <a:xfrm>
            <a:off x="1371600" y="5638800"/>
            <a:ext cx="7772400" cy="990600"/>
          </a:xfrm>
        </p:spPr>
        <p:txBody>
          <a:bodyPr>
            <a:normAutofit lnSpcReduction="10000"/>
          </a:bodyPr>
          <a:lstStyle/>
          <a:p>
            <a:pPr marL="228600" indent="-228600"/>
            <a:r>
              <a:rPr lang="en-US" sz="1400" dirty="0" smtClean="0"/>
              <a:t>Hybrid internal threading/MPI as intra-node model works well on Windows HPC cluster</a:t>
            </a:r>
          </a:p>
          <a:p>
            <a:pPr marL="228600" indent="-228600"/>
            <a:r>
              <a:rPr lang="en-US" sz="1400" dirty="0" smtClean="0"/>
              <a:t>Within a single node TPL or CCR outperforms MPI for computation intensive applications like clustering of </a:t>
            </a:r>
            <a:r>
              <a:rPr lang="en-US" sz="1400" dirty="0" err="1" smtClean="0"/>
              <a:t>Alu</a:t>
            </a:r>
            <a:r>
              <a:rPr lang="en-US" sz="1400" dirty="0" smtClean="0"/>
              <a:t> sequences (“all pairs” problem)</a:t>
            </a:r>
          </a:p>
          <a:p>
            <a:pPr marL="228600" indent="-228600"/>
            <a:r>
              <a:rPr lang="en-US" sz="1400" dirty="0" smtClean="0"/>
              <a:t>TPL outperforms CCR in major applications</a:t>
            </a:r>
          </a:p>
          <a:p>
            <a:pPr marL="228600" indent="-228600"/>
            <a:endParaRPr lang="en-US" sz="1400" dirty="0" smtClean="0"/>
          </a:p>
          <a:p>
            <a:pPr marL="228600" indent="-228600"/>
            <a:endParaRPr lang="en-US" sz="1400" dirty="0" smtClean="0"/>
          </a:p>
          <a:p>
            <a:pPr marL="228600" indent="-228600"/>
            <a:endParaRPr lang="en-US" sz="1400" dirty="0" smtClean="0"/>
          </a:p>
          <a:p>
            <a:pPr>
              <a:buClr>
                <a:srgbClr val="C00000"/>
              </a:buClr>
              <a:buNone/>
            </a:pPr>
            <a:endParaRPr lang="en-US" dirty="0" smtClean="0">
              <a:solidFill>
                <a:schemeClr val="tx2">
                  <a:lumMod val="50000"/>
                </a:schemeClr>
              </a:solidFill>
            </a:endParaRPr>
          </a:p>
          <a:p>
            <a:endParaRPr lang="en-US" dirty="0"/>
          </a:p>
        </p:txBody>
      </p:sp>
      <p:sp>
        <p:nvSpPr>
          <p:cNvPr id="7" name="TextBox 6"/>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4EFFF6C-AE4E-4FE6-A064-67A5E3D5DC7A}" type="slidenum">
              <a:rPr lang="en-US" smtClean="0"/>
              <a:pPr/>
              <a:t>27</a:t>
            </a:fld>
            <a:endParaRPr lang="en-US"/>
          </a:p>
        </p:txBody>
      </p:sp>
      <p:pic>
        <p:nvPicPr>
          <p:cNvPr id="6" name="Picture 5" descr="C:\Users\adalhugh.ADS\Desktop\SALSAUseCases.png"/>
          <p:cNvPicPr/>
          <p:nvPr/>
        </p:nvPicPr>
        <p:blipFill>
          <a:blip r:embed="rId2" cstate="print"/>
          <a:srcRect/>
          <a:stretch>
            <a:fillRect/>
          </a:stretch>
        </p:blipFill>
        <p:spPr bwMode="auto">
          <a:xfrm>
            <a:off x="1219200" y="1295400"/>
            <a:ext cx="6400800" cy="3886200"/>
          </a:xfrm>
          <a:prstGeom prst="rect">
            <a:avLst/>
          </a:prstGeom>
          <a:noFill/>
          <a:ln w="9525">
            <a:noFill/>
            <a:miter lim="800000"/>
            <a:headEnd/>
            <a:tailEnd/>
          </a:ln>
        </p:spPr>
      </p:pic>
      <p:sp>
        <p:nvSpPr>
          <p:cNvPr id="7" name="TextBox 6"/>
          <p:cNvSpPr txBox="1"/>
          <p:nvPr/>
        </p:nvSpPr>
        <p:spPr>
          <a:xfrm>
            <a:off x="1219200" y="5477470"/>
            <a:ext cx="7239000" cy="923330"/>
          </a:xfrm>
          <a:prstGeom prst="rect">
            <a:avLst/>
          </a:prstGeom>
          <a:noFill/>
        </p:spPr>
        <p:txBody>
          <a:bodyPr wrap="square" rtlCol="0">
            <a:spAutoFit/>
          </a:bodyPr>
          <a:lstStyle/>
          <a:p>
            <a:r>
              <a:rPr lang="en-US" dirty="0" smtClean="0"/>
              <a:t>This use-case diagram shows the functionalities for high-performance computing resource and job management</a:t>
            </a:r>
          </a:p>
          <a:p>
            <a:endParaRPr lang="en-US" dirty="0"/>
          </a:p>
        </p:txBody>
      </p:sp>
      <p:sp>
        <p:nvSpPr>
          <p:cNvPr id="8" name="TextBox 7"/>
          <p:cNvSpPr txBox="1"/>
          <p:nvPr/>
        </p:nvSpPr>
        <p:spPr>
          <a:xfrm>
            <a:off x="1143000" y="609600"/>
            <a:ext cx="7010400" cy="400110"/>
          </a:xfrm>
          <a:prstGeom prst="rect">
            <a:avLst/>
          </a:prstGeom>
          <a:noFill/>
        </p:spPr>
        <p:txBody>
          <a:bodyPr wrap="square" rtlCol="0">
            <a:spAutoFit/>
          </a:bodyPr>
          <a:lstStyle/>
          <a:p>
            <a:r>
              <a:rPr lang="en-US" sz="2000" dirty="0" smtClean="0"/>
              <a:t>SALSA Portal web services Collection in </a:t>
            </a:r>
            <a:r>
              <a:rPr lang="en-US" sz="2000" dirty="0" err="1" smtClean="0"/>
              <a:t>Biosequence</a:t>
            </a:r>
            <a:r>
              <a:rPr lang="en-US" sz="2000" dirty="0" smtClean="0"/>
              <a:t> Classification</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28</a:t>
            </a:fld>
            <a:endParaRPr lang="en-US"/>
          </a:p>
        </p:txBody>
      </p:sp>
      <p:pic>
        <p:nvPicPr>
          <p:cNvPr id="3" name="Picture 2" descr="http://salsahpc.indiana.edu/nih/images/6/68/SalsaPortalArchitectureSmall.png"/>
          <p:cNvPicPr/>
          <p:nvPr/>
        </p:nvPicPr>
        <p:blipFill>
          <a:blip r:embed="rId2" cstate="print"/>
          <a:srcRect/>
          <a:stretch>
            <a:fillRect/>
          </a:stretch>
        </p:blipFill>
        <p:spPr bwMode="auto">
          <a:xfrm>
            <a:off x="990600" y="990600"/>
            <a:ext cx="7315200" cy="4572000"/>
          </a:xfrm>
          <a:prstGeom prst="rect">
            <a:avLst/>
          </a:prstGeom>
          <a:noFill/>
          <a:ln w="9525">
            <a:noFill/>
            <a:miter lim="800000"/>
            <a:headEnd/>
            <a:tailEnd/>
          </a:ln>
        </p:spPr>
      </p:pic>
      <p:sp>
        <p:nvSpPr>
          <p:cNvPr id="4" name="TextBox 3"/>
          <p:cNvSpPr txBox="1"/>
          <p:nvPr/>
        </p:nvSpPr>
        <p:spPr>
          <a:xfrm>
            <a:off x="1143001" y="5715000"/>
            <a:ext cx="7239000" cy="923330"/>
          </a:xfrm>
          <a:prstGeom prst="rect">
            <a:avLst/>
          </a:prstGeom>
          <a:noFill/>
        </p:spPr>
        <p:txBody>
          <a:bodyPr wrap="square" rtlCol="0">
            <a:spAutoFit/>
          </a:bodyPr>
          <a:lstStyle/>
          <a:p>
            <a:r>
              <a:rPr lang="en-US" dirty="0" smtClean="0"/>
              <a:t>All </a:t>
            </a:r>
            <a:r>
              <a:rPr lang="en-US" i="1" dirty="0" smtClean="0"/>
              <a:t>Manager</a:t>
            </a:r>
            <a:r>
              <a:rPr lang="en-US" dirty="0" smtClean="0"/>
              <a:t> components are exposed as web services and provide a loosely-coupled set of HPC functionalities that can be used to compose many different types of client applications.</a:t>
            </a:r>
            <a:endParaRPr lang="en-US" dirty="0"/>
          </a:p>
        </p:txBody>
      </p:sp>
      <p:sp>
        <p:nvSpPr>
          <p:cNvPr id="5" name="TextBox 4"/>
          <p:cNvSpPr txBox="1"/>
          <p:nvPr/>
        </p:nvSpPr>
        <p:spPr>
          <a:xfrm>
            <a:off x="1066800" y="468868"/>
            <a:ext cx="7240444" cy="369332"/>
          </a:xfrm>
          <a:prstGeom prst="rect">
            <a:avLst/>
          </a:prstGeom>
          <a:noFill/>
        </p:spPr>
        <p:txBody>
          <a:bodyPr wrap="square" rtlCol="0">
            <a:spAutoFit/>
          </a:bodyPr>
          <a:lstStyle/>
          <a:p>
            <a:r>
              <a:rPr lang="en-US" dirty="0" smtClean="0"/>
              <a:t>The multi-tiered, service-oriented architecture of the SALSA Portal services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B3999606-967B-419A-9AEC-8752E61A74DA}" type="slidenum">
              <a:rPr lang="en-US" smtClean="0"/>
              <a:pPr/>
              <a:t>29</a:t>
            </a:fld>
            <a:endParaRPr lang="en-US" dirty="0"/>
          </a:p>
        </p:txBody>
      </p:sp>
      <p:sp>
        <p:nvSpPr>
          <p:cNvPr id="2" name="Title 1"/>
          <p:cNvSpPr>
            <a:spLocks noGrp="1"/>
          </p:cNvSpPr>
          <p:nvPr>
            <p:ph type="title" idx="4294967295"/>
          </p:nvPr>
        </p:nvSpPr>
        <p:spPr>
          <a:xfrm>
            <a:off x="1371600" y="512763"/>
            <a:ext cx="7772400" cy="914400"/>
          </a:xfrm>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schemeClr val="bg1"/>
                </a:solidFill>
              </a:rPr>
              <a:t>Data Intensive</a:t>
            </a:r>
          </a:p>
          <a:p>
            <a:pPr algn="ctr"/>
            <a:r>
              <a:rPr lang="en-US" sz="1400" b="1" dirty="0" smtClean="0">
                <a:solidFill>
                  <a:schemeClr val="bg1"/>
                </a:solidFill>
              </a:rPr>
              <a:t>Paradigms</a:t>
            </a:r>
            <a:endParaRPr lang="en-US" sz="1400" b="1" dirty="0">
              <a:solidFill>
                <a:schemeClr val="bg1"/>
              </a:solidFill>
            </a:endParaRPr>
          </a:p>
        </p:txBody>
      </p:sp>
      <p:sp>
        <p:nvSpPr>
          <p:cNvPr id="6" name="TextBox 5"/>
          <p:cNvSpPr txBox="1"/>
          <p:nvPr/>
        </p:nvSpPr>
        <p:spPr>
          <a:xfrm>
            <a:off x="5334000" y="1447800"/>
            <a:ext cx="3711722" cy="710964"/>
          </a:xfrm>
          <a:prstGeom prst="rect">
            <a:avLst/>
          </a:prstGeom>
          <a:noFill/>
        </p:spPr>
        <p:txBody>
          <a:bodyPr wrap="square" lIns="64008" tIns="32004" rIns="64008" bIns="32004" rtlCol="0">
            <a:spAutoFit/>
          </a:bodyPr>
          <a:lstStyle/>
          <a:p>
            <a:r>
              <a:rPr lang="en-US" sz="1400" dirty="0" smtClean="0">
                <a:solidFill>
                  <a:srgbClr val="C00000"/>
                </a:solidFill>
              </a:rPr>
              <a:t>Data intensive application with basic activities:</a:t>
            </a:r>
          </a:p>
          <a:p>
            <a:r>
              <a:rPr lang="en-US" sz="1400" dirty="0" smtClean="0">
                <a:solidFill>
                  <a:srgbClr val="C00000"/>
                </a:solidFill>
              </a:rPr>
              <a:t>capture, curation, preservation, and analysis (visualization)</a:t>
            </a:r>
            <a:endParaRPr lang="en-US" sz="1400" dirty="0">
              <a:solidFill>
                <a:srgbClr val="C00000"/>
              </a:solidFill>
            </a:endParaRPr>
          </a:p>
        </p:txBody>
      </p:sp>
      <p:cxnSp>
        <p:nvCxnSpPr>
          <p:cNvPr id="8" name="Shape 7"/>
          <p:cNvCxnSpPr>
            <a:endCxn id="6" idx="2"/>
          </p:cNvCxnSpPr>
          <p:nvPr/>
        </p:nvCxnSpPr>
        <p:spPr>
          <a:xfrm flipV="1">
            <a:off x="5000625" y="2158764"/>
            <a:ext cx="2189236" cy="444738"/>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chemeClr val="accent6">
                    <a:lumMod val="75000"/>
                  </a:schemeClr>
                </a:solidFill>
              </a:rPr>
              <a:t>Cloud infrastructure and runtime</a:t>
            </a:r>
            <a:endParaRPr lang="en-US" sz="1400" dirty="0">
              <a:solidFill>
                <a:schemeClr val="accent6">
                  <a:lumMod val="75000"/>
                </a:scheme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5486400" cy="609600"/>
          </a:xfrm>
        </p:spPr>
        <p:txBody>
          <a:bodyPr>
            <a:normAutofit fontScale="90000"/>
          </a:bodyPr>
          <a:lstStyle/>
          <a:p>
            <a:r>
              <a:rPr lang="en-US" dirty="0" smtClean="0"/>
              <a:t>Data We’re Looking at</a:t>
            </a:r>
            <a:br>
              <a:rPr lang="en-US" dirty="0" smtClean="0"/>
            </a:br>
            <a:endParaRPr lang="en-US" sz="1800" dirty="0"/>
          </a:p>
        </p:txBody>
      </p:sp>
      <p:sp>
        <p:nvSpPr>
          <p:cNvPr id="4" name="Content Placeholder 3"/>
          <p:cNvSpPr txBox="1">
            <a:spLocks noGrp="1"/>
          </p:cNvSpPr>
          <p:nvPr>
            <p:ph idx="1"/>
          </p:nvPr>
        </p:nvSpPr>
        <p:spPr>
          <a:xfrm>
            <a:off x="1600200" y="1676400"/>
            <a:ext cx="6096000" cy="1815882"/>
          </a:xfrm>
          <a:prstGeom prst="rect">
            <a:avLst/>
          </a:prstGeom>
          <a:noFill/>
        </p:spPr>
        <p:txBody>
          <a:bodyPr wrap="square" rtlCol="0">
            <a:spAutoFit/>
          </a:bodyPr>
          <a:lstStyle/>
          <a:p>
            <a:pPr marL="290513" lvl="1" indent="-171450">
              <a:buFont typeface="Arial" pitchFamily="34" charset="0"/>
              <a:buChar char="•"/>
            </a:pPr>
            <a:r>
              <a:rPr lang="en-US" sz="1600" dirty="0" smtClean="0"/>
              <a:t>Public Health Data   (IU Medical School &amp; IUPUI Polis Center)</a:t>
            </a:r>
          </a:p>
          <a:p>
            <a:pPr marL="290513" lvl="1" indent="-171450">
              <a:buNone/>
            </a:pPr>
            <a:r>
              <a:rPr lang="en-US" sz="1600" dirty="0" smtClean="0">
                <a:solidFill>
                  <a:schemeClr val="bg1"/>
                </a:solidFill>
              </a:rPr>
              <a:t>    </a:t>
            </a:r>
            <a:r>
              <a:rPr lang="en-US" sz="1600" dirty="0" smtClean="0">
                <a:solidFill>
                  <a:srgbClr val="C00000"/>
                </a:solidFill>
              </a:rPr>
              <a:t>(65535 Patient/GIS records / 100 dimensions each)</a:t>
            </a:r>
          </a:p>
          <a:p>
            <a:pPr marL="290513" lvl="1" indent="-171450">
              <a:buFont typeface="Arial" pitchFamily="34" charset="0"/>
              <a:buChar char="•"/>
            </a:pPr>
            <a:r>
              <a:rPr lang="en-US" sz="1600" dirty="0" smtClean="0"/>
              <a:t>Biology DNA sequence alignments  (IU Medical School &amp; CGB)</a:t>
            </a:r>
          </a:p>
          <a:p>
            <a:pPr marL="290513" lvl="1" indent="-171450">
              <a:buNone/>
            </a:pPr>
            <a:r>
              <a:rPr lang="en-US" sz="1600" dirty="0" smtClean="0">
                <a:solidFill>
                  <a:srgbClr val="C00000"/>
                </a:solidFill>
              </a:rPr>
              <a:t>    (10 million Sequences / at least 300 to 400 base pair each)</a:t>
            </a:r>
          </a:p>
          <a:p>
            <a:pPr marL="290513" lvl="1" indent="-171450">
              <a:buFont typeface="Arial" pitchFamily="34" charset="0"/>
              <a:buChar char="•"/>
            </a:pPr>
            <a:r>
              <a:rPr lang="en-US" sz="1600" dirty="0" smtClean="0"/>
              <a:t>NIH </a:t>
            </a:r>
            <a:r>
              <a:rPr lang="en-US" sz="1600" dirty="0" err="1" smtClean="0"/>
              <a:t>PubChem</a:t>
            </a:r>
            <a:r>
              <a:rPr lang="en-US" sz="1600" dirty="0" smtClean="0"/>
              <a:t>  (IU </a:t>
            </a:r>
            <a:r>
              <a:rPr lang="en-US" sz="1600" dirty="0" err="1" smtClean="0"/>
              <a:t>Cheminformatics</a:t>
            </a:r>
            <a:r>
              <a:rPr lang="en-US" sz="1600" dirty="0" smtClean="0"/>
              <a:t>)</a:t>
            </a:r>
          </a:p>
          <a:p>
            <a:pPr marL="290513" lvl="1" indent="-171450">
              <a:buNone/>
            </a:pPr>
            <a:r>
              <a:rPr lang="en-US" sz="1600" dirty="0" smtClean="0">
                <a:solidFill>
                  <a:srgbClr val="C00000"/>
                </a:solidFill>
              </a:rPr>
              <a:t>    (60 million chemical compounds/166 fingerprints each)</a:t>
            </a:r>
          </a:p>
        </p:txBody>
      </p:sp>
      <p:sp>
        <p:nvSpPr>
          <p:cNvPr id="5" name="TextBox 4"/>
          <p:cNvSpPr txBox="1"/>
          <p:nvPr/>
        </p:nvSpPr>
        <p:spPr>
          <a:xfrm>
            <a:off x="990600" y="3962400"/>
            <a:ext cx="7696200" cy="369332"/>
          </a:xfrm>
          <a:prstGeom prst="rect">
            <a:avLst/>
          </a:prstGeom>
          <a:noFill/>
        </p:spPr>
        <p:txBody>
          <a:bodyPr wrap="square" rtlCol="0">
            <a:spAutoFit/>
          </a:bodyPr>
          <a:lstStyle/>
          <a:p>
            <a:r>
              <a:rPr lang="en-US" dirty="0" smtClean="0"/>
              <a:t>High volume and high dimension require new efficient computing approaches!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4">
                                            <p:txEl>
                                              <p:pRg st="4" end="4"/>
                                            </p:txEl>
                                          </p:spTgt>
                                        </p:tgtEl>
                                        <p:attrNameLst>
                                          <p:attrName>style.opacity</p:attrName>
                                        </p:attrNameLst>
                                      </p:cBhvr>
                                      <p:to>
                                        <p:strVal val="0.1"/>
                                      </p:to>
                                    </p:set>
                                    <p:animEffect filter="image" prLst="opacity: 0.1">
                                      <p:cBhvr rctx="IE">
                                        <p:cTn id="12" dur="indefinite"/>
                                        <p:tgtEl>
                                          <p:spTgt spid="4">
                                            <p:txEl>
                                              <p:pRg st="4" end="4"/>
                                            </p:txEl>
                                          </p:spTgt>
                                        </p:tgtEl>
                                      </p:cBhvr>
                                    </p:animEffect>
                                  </p:childTnLst>
                                </p:cTn>
                              </p:par>
                              <p:par>
                                <p:cTn id="13" presetID="9" presetClass="emph" presetSubtype="0" nodeType="withEffect">
                                  <p:stCondLst>
                                    <p:cond delay="0"/>
                                  </p:stCondLst>
                                  <p:childTnLst>
                                    <p:set>
                                      <p:cBhvr rctx="PPT">
                                        <p:cTn id="14" dur="indefinite"/>
                                        <p:tgtEl>
                                          <p:spTgt spid="4">
                                            <p:txEl>
                                              <p:pRg st="5" end="5"/>
                                            </p:txEl>
                                          </p:spTgt>
                                        </p:tgtEl>
                                        <p:attrNameLst>
                                          <p:attrName>style.opacity</p:attrName>
                                        </p:attrNameLst>
                                      </p:cBhvr>
                                      <p:to>
                                        <p:strVal val="0.1"/>
                                      </p:to>
                                    </p:set>
                                    <p:animEffect filter="image" prLst="opacity: 0.1">
                                      <p:cBhvr rctx="IE">
                                        <p:cTn id="15" dur="indefinite"/>
                                        <p:tgtEl>
                                          <p:spTgt spid="4">
                                            <p:txEl>
                                              <p:pRg st="5" end="5"/>
                                            </p:txEl>
                                          </p:spTgt>
                                        </p:tgtEl>
                                      </p:cBhvr>
                                    </p:animEffect>
                                  </p:childTnLst>
                                </p:cTn>
                              </p:par>
                              <p:par>
                                <p:cTn id="16" presetID="9" presetClass="emph" presetSubtype="0" nodeType="withEffect">
                                  <p:stCondLst>
                                    <p:cond delay="0"/>
                                  </p:stCondLst>
                                  <p:childTnLst>
                                    <p:set>
                                      <p:cBhvr rctx="PPT">
                                        <p:cTn id="17" dur="indefinite"/>
                                        <p:tgtEl>
                                          <p:spTgt spid="4">
                                            <p:txEl>
                                              <p:pRg st="0" end="0"/>
                                            </p:txEl>
                                          </p:spTgt>
                                        </p:tgtEl>
                                        <p:attrNameLst>
                                          <p:attrName>style.opacity</p:attrName>
                                        </p:attrNameLst>
                                      </p:cBhvr>
                                      <p:to>
                                        <p:strVal val="0.1"/>
                                      </p:to>
                                    </p:set>
                                    <p:animEffect filter="image" prLst="opacity: 0.1">
                                      <p:cBhvr rctx="IE">
                                        <p:cTn id="18" dur="indefinite"/>
                                        <p:tgtEl>
                                          <p:spTgt spid="4">
                                            <p:txEl>
                                              <p:pRg st="0" end="0"/>
                                            </p:txEl>
                                          </p:spTgt>
                                        </p:tgtEl>
                                      </p:cBhvr>
                                    </p:animEffect>
                                  </p:childTnLst>
                                </p:cTn>
                              </p:par>
                              <p:par>
                                <p:cTn id="19" presetID="9" presetClass="emph" presetSubtype="0" nodeType="withEffect">
                                  <p:stCondLst>
                                    <p:cond delay="0"/>
                                  </p:stCondLst>
                                  <p:childTnLst>
                                    <p:set>
                                      <p:cBhvr rctx="PPT">
                                        <p:cTn id="20" dur="indefinite"/>
                                        <p:tgtEl>
                                          <p:spTgt spid="4">
                                            <p:txEl>
                                              <p:pRg st="1" end="1"/>
                                            </p:txEl>
                                          </p:spTgt>
                                        </p:tgtEl>
                                        <p:attrNameLst>
                                          <p:attrName>style.opacity</p:attrName>
                                        </p:attrNameLst>
                                      </p:cBhvr>
                                      <p:to>
                                        <p:strVal val="0.1"/>
                                      </p:to>
                                    </p:set>
                                    <p:animEffect filter="image" prLst="opacity: 0.1">
                                      <p:cBhvr rctx="IE">
                                        <p:cTn id="21" dur="indefinite"/>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30</a:t>
            </a:fld>
            <a:endParaRPr lang="en-US" dirty="0"/>
          </a:p>
        </p:txBody>
      </p:sp>
      <p:sp>
        <p:nvSpPr>
          <p:cNvPr id="3" name="Content Placeholder 2"/>
          <p:cNvSpPr>
            <a:spLocks noGrp="1"/>
          </p:cNvSpPr>
          <p:nvPr>
            <p:ph idx="4294967295"/>
          </p:nvPr>
        </p:nvSpPr>
        <p:spPr>
          <a:xfrm>
            <a:off x="0" y="990600"/>
            <a:ext cx="8229600" cy="4525963"/>
          </a:xfrm>
        </p:spPr>
        <p:txBody>
          <a:bodyPr/>
          <a:lstStyle/>
          <a:p>
            <a:r>
              <a:rPr lang="en-US" dirty="0" smtClean="0"/>
              <a:t>“Data intensive science, Cloud computing and </a:t>
            </a:r>
            <a:r>
              <a:rPr lang="en-US" dirty="0" err="1" smtClean="0"/>
              <a:t>Multicore</a:t>
            </a:r>
            <a:r>
              <a:rPr lang="en-US" dirty="0" smtClean="0"/>
              <a:t> computing are converging and revolutionize next generation of computing in architectural design and programming challenges. They enable the pipeline: data becomes information becomes knowledge becomes wisdom.”</a:t>
            </a:r>
          </a:p>
          <a:p>
            <a:pPr algn="r">
              <a:buNone/>
              <a:tabLst>
                <a:tab pos="2803525" algn="l"/>
              </a:tabLst>
            </a:pPr>
            <a:r>
              <a:rPr lang="en-US" dirty="0" smtClean="0"/>
              <a:t>  -</a:t>
            </a:r>
            <a:r>
              <a:rPr lang="en-US" sz="1800" i="1" dirty="0" smtClean="0"/>
              <a:t> Judy </a:t>
            </a:r>
            <a:r>
              <a:rPr lang="en-US" sz="1800" i="1" dirty="0" err="1" smtClean="0"/>
              <a:t>Qiu</a:t>
            </a:r>
            <a:r>
              <a:rPr lang="en-US" sz="1800" i="1" dirty="0" smtClean="0"/>
              <a:t>, Distributed Systems and Cloud Computing</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31</a:t>
            </a:fld>
            <a:endParaRPr lang="en-US"/>
          </a:p>
        </p:txBody>
      </p:sp>
      <p:sp>
        <p:nvSpPr>
          <p:cNvPr id="239617" name="Rectangle 1"/>
          <p:cNvSpPr>
            <a:spLocks noChangeArrowheads="1"/>
          </p:cNvSpPr>
          <p:nvPr/>
        </p:nvSpPr>
        <p:spPr bwMode="auto">
          <a:xfrm>
            <a:off x="762000" y="1246258"/>
            <a:ext cx="7162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lumMod val="50000"/>
                  </a:schemeClr>
                </a:solidFill>
                <a:effectLst/>
                <a:latin typeface="Times New Roman" pitchFamily="18" charset="0"/>
                <a:ea typeface="SimSun" pitchFamily="2" charset="-122"/>
                <a:cs typeface="Times New Roman" pitchFamily="18" charset="0"/>
              </a:rPr>
              <a:t>A New Book from Morgan Kaufmann Publishers, an imprint of Elsevier, Inc.,</a:t>
            </a:r>
            <a:br>
              <a:rPr kumimoji="0" lang="en-US" sz="1600" b="1" i="0" u="none" strike="noStrike" cap="none" normalizeH="0" baseline="0" dirty="0" smtClean="0">
                <a:ln>
                  <a:noFill/>
                </a:ln>
                <a:solidFill>
                  <a:schemeClr val="tx2">
                    <a:lumMod val="50000"/>
                  </a:schemeClr>
                </a:solidFill>
                <a:effectLst/>
                <a:latin typeface="Times New Roman" pitchFamily="18" charset="0"/>
                <a:ea typeface="SimSun" pitchFamily="2" charset="-122"/>
                <a:cs typeface="Times New Roman" pitchFamily="18" charset="0"/>
              </a:rPr>
            </a:br>
            <a:r>
              <a:rPr kumimoji="0" lang="en-US" sz="1600" b="1" i="0" u="none" strike="noStrike" cap="none" normalizeH="0" baseline="0" dirty="0" smtClean="0">
                <a:ln>
                  <a:noFill/>
                </a:ln>
                <a:solidFill>
                  <a:schemeClr val="tx2">
                    <a:lumMod val="50000"/>
                  </a:schemeClr>
                </a:solidFill>
                <a:effectLst/>
                <a:latin typeface="Times New Roman" pitchFamily="18" charset="0"/>
                <a:ea typeface="SimSun" pitchFamily="2" charset="-122"/>
                <a:cs typeface="Times New Roman" pitchFamily="18" charset="0"/>
              </a:rPr>
              <a:t>Burlington, MA 01803, USA.  (Outline updated August 26, 2010)</a:t>
            </a:r>
            <a:endParaRPr kumimoji="0" lang="en-US" sz="1600" b="0"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sz="2800" b="1" i="0" u="none" strike="noStrike" cap="none" normalizeH="0" baseline="0" dirty="0" smtClean="0">
                <a:ln>
                  <a:noFill/>
                </a:ln>
                <a:solidFill>
                  <a:schemeClr val="tx1"/>
                </a:solidFill>
                <a:effectLst/>
                <a:latin typeface="Arial" pitchFamily="34" charset="0"/>
                <a:ea typeface="SimSun" pitchFamily="2" charset="-122"/>
                <a:cs typeface="Arial" pitchFamily="34" charset="0"/>
              </a:rPr>
              <a:t>Distributed Systems and </a:t>
            </a:r>
            <a:br>
              <a:rPr kumimoji="0" lang="en-US" sz="2800" b="1" i="0" u="none" strike="noStrike" cap="none" normalizeH="0" baseline="0" dirty="0" smtClean="0">
                <a:ln>
                  <a:noFill/>
                </a:ln>
                <a:solidFill>
                  <a:schemeClr val="tx1"/>
                </a:solidFill>
                <a:effectLst/>
                <a:latin typeface="Arial" pitchFamily="34" charset="0"/>
                <a:ea typeface="SimSun" pitchFamily="2" charset="-122"/>
                <a:cs typeface="Arial" pitchFamily="34" charset="0"/>
              </a:rPr>
            </a:br>
            <a:r>
              <a:rPr kumimoji="0" lang="en-US" sz="28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Cloud Computing</a:t>
            </a:r>
            <a:r>
              <a:rPr kumimoji="0" lang="en-US" sz="26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r>
            <a:br>
              <a:rPr kumimoji="0" lang="en-US" sz="2400" b="0" i="0" u="none" strike="noStrike" cap="none" normalizeH="0" baseline="0" dirty="0" smtClean="0">
                <a:ln>
                  <a:noFill/>
                </a:ln>
                <a:solidFill>
                  <a:schemeClr val="tx1"/>
                </a:solidFill>
                <a:effectLst/>
                <a:latin typeface="Arial" pitchFamily="34" charset="0"/>
                <a:ea typeface="SimSun" pitchFamily="2" charset="-122"/>
                <a:cs typeface="Arial" pitchFamily="34" charset="0"/>
              </a:rPr>
            </a:br>
            <a:r>
              <a:rPr kumimoji="0" lang="en-US" sz="2000" b="0"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r>
              <a:rPr kumimoji="0" lang="en-US" sz="2200" b="0" i="0" u="none" strike="noStrike" cap="none" normalizeH="0" baseline="0" dirty="0" smtClean="0">
                <a:ln>
                  <a:noFill/>
                </a:ln>
                <a:solidFill>
                  <a:schemeClr val="tx1"/>
                </a:solidFill>
                <a:effectLst/>
                <a:latin typeface="Arial" pitchFamily="34" charset="0"/>
                <a:ea typeface="SimSun" pitchFamily="2" charset="-122"/>
                <a:cs typeface="Arial" pitchFamily="34" charset="0"/>
              </a:rPr>
              <a:t>Clusters, Grids/P2P, Internet Clouds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SimSun" pitchFamily="2" charset="-122"/>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b="1" dirty="0" smtClean="0">
              <a:latin typeface="Arial" pitchFamily="34"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SimSun" pitchFamily="2" charset="-122"/>
                <a:cs typeface="Arial" pitchFamily="34" charset="0"/>
              </a:rPr>
              <a:t>Kai Hwang,  Geoffrey Fox,  Jack </a:t>
            </a:r>
            <a:r>
              <a:rPr kumimoji="0" lang="en-US" sz="2000" b="1" i="0" u="none" strike="noStrike" cap="none" normalizeH="0" baseline="0" dirty="0" err="1" smtClean="0">
                <a:ln>
                  <a:noFill/>
                </a:ln>
                <a:solidFill>
                  <a:schemeClr val="tx1"/>
                </a:solidFill>
                <a:effectLst/>
                <a:latin typeface="Arial" pitchFamily="34" charset="0"/>
                <a:ea typeface="SimSun" pitchFamily="2" charset="-122"/>
                <a:cs typeface="Arial" pitchFamily="34" charset="0"/>
              </a:rPr>
              <a:t>Dongarra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FutureGrid: a Grid Testbed</a:t>
            </a:r>
            <a:endParaRPr lang="en-US" dirty="0"/>
          </a:p>
        </p:txBody>
      </p:sp>
      <p:sp>
        <p:nvSpPr>
          <p:cNvPr id="4" name="Content Placeholder 3"/>
          <p:cNvSpPr>
            <a:spLocks noGrp="1"/>
          </p:cNvSpPr>
          <p:nvPr>
            <p:ph idx="1"/>
          </p:nvPr>
        </p:nvSpPr>
        <p:spPr>
          <a:xfrm>
            <a:off x="0" y="685800"/>
            <a:ext cx="9144000" cy="1219200"/>
          </a:xfrm>
        </p:spPr>
        <p:txBody>
          <a:bodyPr>
            <a:normAutofit fontScale="77500" lnSpcReduction="20000"/>
          </a:bodyPr>
          <a:lstStyle/>
          <a:p>
            <a:r>
              <a:rPr lang="en-US" sz="2400" b="1" dirty="0" smtClean="0"/>
              <a:t>           IU</a:t>
            </a:r>
            <a:r>
              <a:rPr lang="en-US" sz="2400" dirty="0" smtClean="0"/>
              <a:t> Cray operational, </a:t>
            </a:r>
            <a:r>
              <a:rPr lang="en-US" sz="2400" b="1" dirty="0" smtClean="0"/>
              <a:t>IU</a:t>
            </a:r>
            <a:r>
              <a:rPr lang="en-US" sz="2400" dirty="0" smtClean="0"/>
              <a:t> IBM (iDataPlex) completed stability test May 6</a:t>
            </a:r>
          </a:p>
          <a:p>
            <a:r>
              <a:rPr lang="en-US" sz="2400" b="1" dirty="0" smtClean="0"/>
              <a:t>           UCSD</a:t>
            </a:r>
            <a:r>
              <a:rPr lang="en-US" sz="2400" dirty="0" smtClean="0"/>
              <a:t> IBM operational, </a:t>
            </a:r>
            <a:r>
              <a:rPr lang="en-US" sz="2400" b="1" dirty="0" smtClean="0"/>
              <a:t>UF</a:t>
            </a:r>
            <a:r>
              <a:rPr lang="en-US" sz="2400" dirty="0" smtClean="0"/>
              <a:t> IBM stability test completes ~ May 12</a:t>
            </a:r>
          </a:p>
          <a:p>
            <a:r>
              <a:rPr lang="en-US" sz="2400" b="1" dirty="0" smtClean="0"/>
              <a:t>Network</a:t>
            </a:r>
            <a:r>
              <a:rPr lang="en-US" sz="2400" dirty="0" smtClean="0"/>
              <a:t>, </a:t>
            </a:r>
            <a:r>
              <a:rPr lang="en-US" sz="2400" b="1" dirty="0" smtClean="0"/>
              <a:t>NID</a:t>
            </a:r>
            <a:r>
              <a:rPr lang="en-US" sz="2400" dirty="0" smtClean="0"/>
              <a:t> and </a:t>
            </a:r>
            <a:r>
              <a:rPr lang="en-US" sz="2400" b="1" dirty="0" smtClean="0"/>
              <a:t>PU</a:t>
            </a:r>
            <a:r>
              <a:rPr lang="en-US" sz="2400" dirty="0" smtClean="0"/>
              <a:t> HTC system operational</a:t>
            </a:r>
          </a:p>
          <a:p>
            <a:r>
              <a:rPr lang="en-US" sz="2400" b="1" dirty="0" smtClean="0"/>
              <a:t>UC</a:t>
            </a:r>
            <a:r>
              <a:rPr lang="en-US" sz="2400" dirty="0" smtClean="0"/>
              <a:t> IBM stability test completes ~ May 27; </a:t>
            </a:r>
            <a:r>
              <a:rPr lang="en-US" sz="2400" b="1" dirty="0" smtClean="0"/>
              <a:t>TACC</a:t>
            </a:r>
            <a:r>
              <a:rPr lang="en-US" sz="2400" dirty="0" smtClean="0"/>
              <a:t> Dell awaiting delivery of components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6400800" y="5943600"/>
            <a:ext cx="2649700" cy="338554"/>
          </a:xfrm>
          <a:prstGeom prst="rect">
            <a:avLst/>
          </a:prstGeom>
          <a:noFill/>
        </p:spPr>
        <p:txBody>
          <a:bodyPr wrap="none" rtlCol="0">
            <a:spAutoFit/>
          </a:bodyPr>
          <a:lstStyle/>
          <a:p>
            <a:r>
              <a:rPr lang="en-US" sz="1600" b="1" dirty="0" smtClean="0"/>
              <a:t>NID</a:t>
            </a:r>
            <a:r>
              <a:rPr lang="en-US" sz="1400" dirty="0" smtClean="0"/>
              <a:t>: Network Impairment Device</a:t>
            </a:r>
            <a:endParaRPr lang="en-US" sz="1400" dirty="0"/>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t>Private</a:t>
              </a:r>
              <a:br>
                <a:rPr lang="en-US" dirty="0" smtClean="0"/>
              </a:br>
              <a:r>
                <a:rPr lang="en-US" dirty="0" smtClean="0"/>
                <a:t>Public</a:t>
              </a:r>
              <a:endParaRPr lang="en-US" dirty="0"/>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t>FG Network</a:t>
              </a:r>
              <a:endParaRPr lang="en-US" dirty="0"/>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30175"/>
            <a:ext cx="8610600" cy="944563"/>
          </a:xfrm>
        </p:spPr>
        <p:txBody>
          <a:bodyPr>
            <a:normAutofit/>
          </a:bodyPr>
          <a:lstStyle/>
          <a:p>
            <a:r>
              <a:rPr lang="en-US" dirty="0" smtClean="0"/>
              <a:t>FutureGrid: a Grid/Cloud Testbed</a:t>
            </a:r>
            <a:endParaRPr lang="en-US" dirty="0"/>
          </a:p>
        </p:txBody>
      </p:sp>
      <p:sp>
        <p:nvSpPr>
          <p:cNvPr id="4" name="Content Placeholder 3"/>
          <p:cNvSpPr>
            <a:spLocks noGrp="1"/>
          </p:cNvSpPr>
          <p:nvPr>
            <p:ph idx="4294967295"/>
          </p:nvPr>
        </p:nvSpPr>
        <p:spPr>
          <a:xfrm>
            <a:off x="1066800" y="1198563"/>
            <a:ext cx="8077200" cy="93503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running acceptance tests</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r>
                <a:rPr lang="en-US" dirty="0" smtClean="0">
                  <a:solidFill>
                    <a:prstClr val="black"/>
                  </a:solidFill>
                </a:rPr>
                <a:t>FG Network</a:t>
              </a:r>
              <a:endParaRPr lang="en-US" dirty="0">
                <a:solidFill>
                  <a:prstClr val="black"/>
                </a:solidFill>
              </a:endParaRPr>
            </a:p>
          </p:txBody>
        </p:sp>
      </p:grpSp>
      <p:pic>
        <p:nvPicPr>
          <p:cNvPr id="93186" name="Picture 2"/>
          <p:cNvPicPr>
            <a:picLocks noChangeAspect="1" noChangeArrowheads="1"/>
          </p:cNvPicPr>
          <p:nvPr/>
        </p:nvPicPr>
        <p:blipFill>
          <a:blip r:embed="rId4" cstate="print"/>
          <a:srcRect l="7558" t="32500" r="40698" b="15833"/>
          <a:stretch>
            <a:fillRect/>
          </a:stretch>
        </p:blipFill>
        <p:spPr bwMode="auto">
          <a:xfrm>
            <a:off x="0" y="2133600"/>
            <a:ext cx="6781800" cy="472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2412" y="76200"/>
            <a:ext cx="5487988" cy="949325"/>
          </a:xfrm>
        </p:spPr>
        <p:txBody>
          <a:bodyPr/>
          <a:lstStyle/>
          <a:p>
            <a:r>
              <a:rPr lang="en-US" dirty="0" smtClean="0">
                <a:effectLst>
                  <a:outerShdw blurRad="38100" dist="38100" dir="2700000" algn="tl">
                    <a:srgbClr val="C0C0C0"/>
                  </a:outerShdw>
                </a:effectLst>
              </a:rPr>
              <a:t>Logical Diagram</a:t>
            </a:r>
          </a:p>
        </p:txBody>
      </p:sp>
      <p:pic>
        <p:nvPicPr>
          <p:cNvPr id="39939" name="Picture 3" descr="FG logical v2.pdf"/>
          <p:cNvPicPr>
            <a:picLocks noChangeAspect="1"/>
          </p:cNvPicPr>
          <p:nvPr/>
        </p:nvPicPr>
        <p:blipFill>
          <a:blip r:embed="rId3" cstate="print"/>
          <a:srcRect/>
          <a:stretch>
            <a:fillRect/>
          </a:stretch>
        </p:blipFill>
        <p:spPr bwMode="auto">
          <a:xfrm>
            <a:off x="128588" y="960438"/>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rtlCol="0">
            <a:normAutofit/>
          </a:bodyPr>
          <a:lstStyle/>
          <a:p>
            <a:pPr eaLnBrk="1" hangingPunct="1">
              <a:defRPr/>
            </a:pPr>
            <a:r>
              <a:rPr lang="en-US" dirty="0" smtClean="0">
                <a:ea typeface="+mj-ea"/>
                <a:cs typeface="+mj-cs"/>
              </a:rPr>
              <a:t>Compute Hardware</a:t>
            </a:r>
            <a:endParaRPr lang="en-US" dirty="0">
              <a:ea typeface="+mj-ea"/>
              <a:cs typeface="+mj-cs"/>
            </a:endParaRPr>
          </a:p>
        </p:txBody>
      </p:sp>
      <p:graphicFrame>
        <p:nvGraphicFramePr>
          <p:cNvPr id="5" name="Content Placeholder 4"/>
          <p:cNvGraphicFramePr>
            <a:graphicFrameLocks noGrp="1"/>
          </p:cNvGraphicFramePr>
          <p:nvPr>
            <p:ph idx="1"/>
          </p:nvPr>
        </p:nvGraphicFramePr>
        <p:xfrm>
          <a:off x="203200" y="1101725"/>
          <a:ext cx="8677275" cy="5471796"/>
        </p:xfrm>
        <a:graphic>
          <a:graphicData uri="http://schemas.openxmlformats.org/drawingml/2006/table">
            <a:tbl>
              <a:tblPr/>
              <a:tblGrid>
                <a:gridCol w="1384300"/>
                <a:gridCol w="784225"/>
                <a:gridCol w="1085850"/>
                <a:gridCol w="1084263"/>
                <a:gridCol w="1084262"/>
                <a:gridCol w="1084263"/>
                <a:gridCol w="782637"/>
                <a:gridCol w="1387475"/>
              </a:tblGrid>
              <a:tr h="3857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System type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CPUs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Cores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TFLOPS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Total RAM (GB)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Secondary Storage (TB)</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Site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FFFF"/>
                          </a:solidFill>
                          <a:effectLst/>
                          <a:latin typeface="Calibri" charset="0"/>
                          <a:ea typeface="Times" charset="0"/>
                          <a:cs typeface="Times New Roman" charset="0"/>
                        </a:rPr>
                        <a:t> Status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Calibri" charset="0"/>
                          <a:ea typeface="Times" charset="0"/>
                          <a:cs typeface="Times New Roman" charset="0"/>
                        </a:rPr>
                        <a:t> Dynamically configurable systems</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1024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3072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Dell PowerEdge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1152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TACC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Being installed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2016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120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UC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IBM iDataPlex</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2688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SDSC</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784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3136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33</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8928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585</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grid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Calibri" charset="0"/>
                          <a:ea typeface="Times" charset="0"/>
                          <a:cs typeface="Times New Roman" charset="0"/>
                        </a:rPr>
                        <a:t> Systems not dynamically configurable</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Cray XT5m</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168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672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1344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Shared memory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 system TBD</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480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640</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339*</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IU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New System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TBD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IBM </a:t>
                      </a:r>
                      <a:r>
                        <a:rPr kumimoji="0" lang="en-US" sz="1400" b="0" i="0" u="none" strike="noStrike" cap="none" normalizeH="0" baseline="0" dirty="0" err="1">
                          <a:ln>
                            <a:noFill/>
                          </a:ln>
                          <a:solidFill>
                            <a:srgbClr val="000000"/>
                          </a:solidFill>
                          <a:effectLst/>
                          <a:latin typeface="Calibri" charset="0"/>
                          <a:ea typeface="Times" charset="0"/>
                          <a:cs typeface="Times New Roman" charset="0"/>
                        </a:rPr>
                        <a:t>iDataPlex</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64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256</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768</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UF</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High Throughput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Calibri" charset="0"/>
                          <a:ea typeface="Times" charset="0"/>
                          <a:cs typeface="Times New Roman" charset="0"/>
                        </a:rPr>
                        <a:t> Cluster</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384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4</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192</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alibri" charset="0"/>
                          <a:ea typeface="Times" charset="0"/>
                          <a:cs typeface="Times New Roman" charset="0"/>
                        </a:rPr>
                        <a:t>PU</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charset="0"/>
                          <a:ea typeface="Times" charset="0"/>
                          <a:cs typeface="Times New Roman" charset="0"/>
                        </a:rPr>
                        <a:t> Not yet integrated</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 Subtotal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464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1792</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16</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Calibri" charset="0"/>
                          <a:ea typeface="Times" charset="0"/>
                          <a:cs typeface="Times New Roman" charset="0"/>
                        </a:rPr>
                        <a:t>2944</a:t>
                      </a:r>
                      <a:endParaRPr kumimoji="0" lang="en-US" sz="1400" b="0"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a:ln>
                            <a:noFill/>
                          </a:ln>
                          <a:solidFill>
                            <a:srgbClr val="000000"/>
                          </a:solidFill>
                          <a:effectLst/>
                          <a:latin typeface="Calibri" charset="0"/>
                          <a:ea typeface="Times" charset="0"/>
                          <a:cs typeface="Times New Roman" charset="0"/>
                        </a:rPr>
                        <a:t>1</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a:ln>
                            <a:noFill/>
                          </a:ln>
                          <a:solidFill>
                            <a:srgbClr val="000000"/>
                          </a:solidFill>
                          <a:effectLst/>
                          <a:latin typeface="Calibri" charset="0"/>
                          <a:ea typeface="Times" charset="0"/>
                          <a:cs typeface="Times New Roman" charset="0"/>
                        </a:rPr>
                        <a:t> Total</a:t>
                      </a: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1248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4928</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49</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11872</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rgbClr val="000000"/>
                          </a:solidFill>
                          <a:effectLst/>
                          <a:latin typeface="Calibri" charset="0"/>
                          <a:ea typeface="Times" charset="0"/>
                          <a:cs typeface="Times New Roman" charset="0"/>
                        </a:rPr>
                        <a:t>586</a:t>
                      </a: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1"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Rectangle 3"/>
          <p:cNvSpPr/>
          <p:nvPr/>
        </p:nvSpPr>
        <p:spPr>
          <a:xfrm>
            <a:off x="2590800" y="6248400"/>
            <a:ext cx="1905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hangingPunct="1">
              <a:defRPr/>
            </a:pPr>
            <a:r>
              <a:rPr lang="en-US" b="1" dirty="0" smtClean="0">
                <a:ea typeface="+mj-ea"/>
                <a:cs typeface="+mj-cs"/>
              </a:rPr>
              <a:t>Storage Hardware</a:t>
            </a:r>
            <a:endParaRPr lang="en-US" b="1" dirty="0">
              <a:ea typeface="+mj-ea"/>
              <a:cs typeface="+mj-cs"/>
            </a:endParaRPr>
          </a:p>
        </p:txBody>
      </p:sp>
      <p:graphicFrame>
        <p:nvGraphicFramePr>
          <p:cNvPr id="6" name="Content Placeholder 5"/>
          <p:cNvGraphicFramePr>
            <a:graphicFrameLocks noGrp="1"/>
          </p:cNvGraphicFramePr>
          <p:nvPr>
            <p:ph idx="1"/>
          </p:nvPr>
        </p:nvGraphicFramePr>
        <p:xfrm>
          <a:off x="209861" y="1343025"/>
          <a:ext cx="8934139" cy="2554416"/>
        </p:xfrm>
        <a:graphic>
          <a:graphicData uri="http://schemas.openxmlformats.org/drawingml/2006/table">
            <a:tbl>
              <a:tblPr firstRow="1" bandRow="1">
                <a:tableStyleId>{5C22544A-7EE6-4342-B048-85BDC9FD1C3A}</a:tableStyleId>
              </a:tblPr>
              <a:tblGrid>
                <a:gridCol w="2178912"/>
                <a:gridCol w="1940392"/>
                <a:gridCol w="1928257"/>
                <a:gridCol w="958321"/>
                <a:gridCol w="1928257"/>
              </a:tblGrid>
              <a:tr h="446106">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769992">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446106">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446106">
                <a:tc>
                  <a:txBody>
                    <a:bodyPr/>
                    <a:lstStyle/>
                    <a:p>
                      <a:r>
                        <a:rPr lang="en-US" dirty="0" err="1" smtClean="0"/>
                        <a:t>SunFire</a:t>
                      </a:r>
                      <a:r>
                        <a:rPr lang="en-US" baseline="0" dirty="0" smtClean="0"/>
                        <a:t> x4170</a:t>
                      </a:r>
                      <a:endParaRPr lang="en-US" dirty="0"/>
                    </a:p>
                  </a:txBody>
                  <a:tcPr/>
                </a:tc>
                <a:tc>
                  <a:txBody>
                    <a:bodyPr/>
                    <a:lstStyle/>
                    <a:p>
                      <a:r>
                        <a:rPr lang="en-US" dirty="0" smtClean="0"/>
                        <a:t>96</a:t>
                      </a:r>
                      <a:endParaRPr lang="en-US" dirty="0"/>
                    </a:p>
                  </a:txBody>
                  <a:tcPr/>
                </a:tc>
                <a:tc>
                  <a:txBody>
                    <a:bodyPr/>
                    <a:lstStyle/>
                    <a:p>
                      <a:r>
                        <a:rPr lang="en-US" dirty="0" smtClean="0"/>
                        <a:t>ZFS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446106">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6059168"/>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smtClean="0"/>
              <a:t>Bare-metal Nodes</a:t>
            </a:r>
            <a:endParaRPr lang="en-US" dirty="0"/>
          </a:p>
        </p:txBody>
      </p:sp>
      <p:sp>
        <p:nvSpPr>
          <p:cNvPr id="8" name="Rectangle 7"/>
          <p:cNvSpPr/>
          <p:nvPr/>
        </p:nvSpPr>
        <p:spPr>
          <a:xfrm>
            <a:off x="1524001" y="4876800"/>
            <a:ext cx="18288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3" name="Rectangle 12"/>
          <p:cNvSpPr/>
          <p:nvPr/>
        </p:nvSpPr>
        <p:spPr>
          <a:xfrm>
            <a:off x="5238750" y="33528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 / Twister</a:t>
            </a:r>
            <a:endParaRPr lang="en-US" dirty="0"/>
          </a:p>
        </p:txBody>
      </p:sp>
      <p:sp>
        <p:nvSpPr>
          <p:cNvPr id="14" name="Rectangle 13"/>
          <p:cNvSpPr/>
          <p:nvPr/>
        </p:nvSpPr>
        <p:spPr>
          <a:xfrm>
            <a:off x="1524001" y="33528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Twister/ Sector/Sphere</a:t>
            </a:r>
            <a:endParaRPr lang="en-US" dirty="0"/>
          </a:p>
        </p:txBody>
      </p:sp>
      <p:sp>
        <p:nvSpPr>
          <p:cNvPr id="15" name="Rectangle 14"/>
          <p:cNvSpPr/>
          <p:nvPr/>
        </p:nvSpPr>
        <p:spPr>
          <a:xfrm>
            <a:off x="1524000" y="1676400"/>
            <a:ext cx="7381875" cy="8382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a:t>
            </a:r>
            <a:r>
              <a:rPr lang="en-US" dirty="0" err="1" smtClean="0"/>
              <a:t>PhyloD</a:t>
            </a:r>
            <a:r>
              <a:rPr lang="en-US" dirty="0" smtClean="0"/>
              <a:t> Using </a:t>
            </a:r>
            <a:r>
              <a:rPr lang="en-US" dirty="0" err="1" smtClean="0"/>
              <a:t>DryadLINQ</a:t>
            </a:r>
            <a:r>
              <a:rPr lang="en-US" dirty="0" smtClean="0"/>
              <a:t>, Clustering, Multidimensional Scaling, Generative Topological Mapping</a:t>
            </a:r>
            <a:endParaRPr lang="en-US" dirty="0"/>
          </a:p>
        </p:txBody>
      </p:sp>
      <p:sp>
        <p:nvSpPr>
          <p:cNvPr id="16" name="Rectangle 15"/>
          <p:cNvSpPr/>
          <p:nvPr/>
        </p:nvSpPr>
        <p:spPr>
          <a:xfrm>
            <a:off x="1524000" y="5601968"/>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err="1" smtClean="0"/>
              <a:t>Xen</a:t>
            </a:r>
            <a:r>
              <a:rPr lang="en-US" dirty="0" smtClean="0"/>
              <a:t>, KVM Virtualization / XCAT Infrastructure</a:t>
            </a:r>
            <a:endParaRPr lang="en-US" dirty="0"/>
          </a:p>
        </p:txBody>
      </p:sp>
      <p:sp>
        <p:nvSpPr>
          <p:cNvPr id="20" name="Left Brace 19"/>
          <p:cNvSpPr/>
          <p:nvPr/>
        </p:nvSpPr>
        <p:spPr>
          <a:xfrm>
            <a:off x="1333501" y="1676400"/>
            <a:ext cx="114299" cy="762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667369"/>
            <a:ext cx="1421543" cy="618631"/>
          </a:xfrm>
          <a:prstGeom prst="rect">
            <a:avLst/>
          </a:prstGeom>
          <a:noFill/>
        </p:spPr>
        <p:txBody>
          <a:bodyPr wrap="square" lIns="64008" tIns="32004" rIns="64008" bIns="32004" rtlCol="0">
            <a:spAutoFit/>
          </a:bodyPr>
          <a:lstStyle/>
          <a:p>
            <a:pPr algn="ctr"/>
            <a:r>
              <a:rPr lang="en-US" dirty="0" err="1" smtClean="0"/>
              <a:t>SaaS</a:t>
            </a:r>
            <a:r>
              <a:rPr lang="en-US" dirty="0" smtClean="0"/>
              <a:t/>
            </a:r>
            <a:br>
              <a:rPr lang="en-US" dirty="0" smtClean="0"/>
            </a:br>
            <a:r>
              <a:rPr lang="en-US" dirty="0" smtClean="0"/>
              <a:t>Applications</a:t>
            </a:r>
            <a:endParaRPr lang="en-US" dirty="0"/>
          </a:p>
        </p:txBody>
      </p:sp>
      <p:sp>
        <p:nvSpPr>
          <p:cNvPr id="22" name="Left Brace 21"/>
          <p:cNvSpPr/>
          <p:nvPr/>
        </p:nvSpPr>
        <p:spPr>
          <a:xfrm>
            <a:off x="1371600" y="3352800"/>
            <a:ext cx="76201" cy="647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p>
        </p:txBody>
      </p:sp>
      <p:sp>
        <p:nvSpPr>
          <p:cNvPr id="23" name="TextBox 22"/>
          <p:cNvSpPr txBox="1"/>
          <p:nvPr/>
        </p:nvSpPr>
        <p:spPr>
          <a:xfrm>
            <a:off x="172948" y="3419969"/>
            <a:ext cx="1128016" cy="618631"/>
          </a:xfrm>
          <a:prstGeom prst="rect">
            <a:avLst/>
          </a:prstGeom>
          <a:noFill/>
        </p:spPr>
        <p:txBody>
          <a:bodyPr wrap="square" lIns="64008" tIns="32004" rIns="64008" bIns="32004" rtlCol="0">
            <a:spAutoFit/>
          </a:bodyPr>
          <a:lstStyle/>
          <a:p>
            <a:r>
              <a:rPr lang="en-US" dirty="0" smtClean="0"/>
              <a:t>Cloud Platform</a:t>
            </a:r>
            <a:endParaRPr lang="en-US" dirty="0"/>
          </a:p>
        </p:txBody>
      </p:sp>
      <p:sp>
        <p:nvSpPr>
          <p:cNvPr id="25" name="TextBox 24"/>
          <p:cNvSpPr txBox="1"/>
          <p:nvPr/>
        </p:nvSpPr>
        <p:spPr>
          <a:xfrm>
            <a:off x="-21116" y="4334369"/>
            <a:ext cx="1428750" cy="618631"/>
          </a:xfrm>
          <a:prstGeom prst="rect">
            <a:avLst/>
          </a:prstGeom>
          <a:noFill/>
        </p:spPr>
        <p:txBody>
          <a:bodyPr wrap="square" lIns="64008" tIns="32004" rIns="64008" bIns="32004" rtlCol="0">
            <a:spAutoFit/>
          </a:bodyPr>
          <a:lstStyle/>
          <a:p>
            <a:pPr algn="ctr"/>
            <a:r>
              <a:rPr lang="en-US" dirty="0" smtClean="0"/>
              <a:t>Cloud</a:t>
            </a:r>
          </a:p>
          <a:p>
            <a:pPr algn="ctr"/>
            <a:r>
              <a:rPr lang="en-US" dirty="0" smtClean="0"/>
              <a:t>Infrastructure</a:t>
            </a:r>
          </a:p>
        </p:txBody>
      </p:sp>
      <p:sp>
        <p:nvSpPr>
          <p:cNvPr id="26" name="Left Brace 25"/>
          <p:cNvSpPr/>
          <p:nvPr/>
        </p:nvSpPr>
        <p:spPr>
          <a:xfrm>
            <a:off x="1381125" y="6071868"/>
            <a:ext cx="78921" cy="3683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52400" y="6135368"/>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30" name="Title 3"/>
          <p:cNvSpPr txBox="1">
            <a:spLocks/>
          </p:cNvSpPr>
          <p:nvPr/>
        </p:nvSpPr>
        <p:spPr>
          <a:xfrm>
            <a:off x="304800" y="228600"/>
            <a:ext cx="8305800" cy="876299"/>
          </a:xfrm>
          <a:prstGeom prst="rect">
            <a:avLst/>
          </a:prstGeom>
        </p:spPr>
        <p:txBody>
          <a:bodyPr vert="horz" lIns="91435" tIns="45718" rIns="91435" bIns="45718" rtlCol="0" anchor="ctr">
            <a:normAutofit/>
          </a:bodyPr>
          <a:lstStyle/>
          <a:p>
            <a:pPr algn="ctr" defTabSz="914354">
              <a:spcBef>
                <a:spcPct val="0"/>
              </a:spcBef>
              <a:defRPr/>
            </a:pPr>
            <a:endParaRPr lang="en-US" sz="4400" b="1" dirty="0">
              <a:latin typeface="+mj-lt"/>
              <a:ea typeface="+mj-ea"/>
              <a:cs typeface="+mj-cs"/>
            </a:endParaRPr>
          </a:p>
        </p:txBody>
      </p:sp>
      <p:sp>
        <p:nvSpPr>
          <p:cNvPr id="34" name="Rectangle 33"/>
          <p:cNvSpPr/>
          <p:nvPr/>
        </p:nvSpPr>
        <p:spPr>
          <a:xfrm>
            <a:off x="1524000" y="4191000"/>
            <a:ext cx="7391400" cy="6731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Nimbus, Eucalyptus, Virtual appliances, </a:t>
            </a:r>
            <a:r>
              <a:rPr lang="en-US" dirty="0" err="1" smtClean="0"/>
              <a:t>OpenStack</a:t>
            </a:r>
            <a:r>
              <a:rPr lang="en-US" dirty="0" smtClean="0"/>
              <a:t>, </a:t>
            </a:r>
            <a:r>
              <a:rPr lang="en-US" dirty="0" err="1" smtClean="0"/>
              <a:t>OpenNebula</a:t>
            </a:r>
            <a:r>
              <a:rPr lang="en-US" dirty="0" smtClean="0"/>
              <a:t>, </a:t>
            </a:r>
            <a:endParaRPr lang="en-US" dirty="0"/>
          </a:p>
        </p:txBody>
      </p:sp>
      <p:sp>
        <p:nvSpPr>
          <p:cNvPr id="35" name="TextBox 34"/>
          <p:cNvSpPr txBox="1"/>
          <p:nvPr/>
        </p:nvSpPr>
        <p:spPr>
          <a:xfrm>
            <a:off x="0" y="5493635"/>
            <a:ext cx="1428750" cy="618631"/>
          </a:xfrm>
          <a:prstGeom prst="rect">
            <a:avLst/>
          </a:prstGeom>
          <a:noFill/>
        </p:spPr>
        <p:txBody>
          <a:bodyPr wrap="square" lIns="64008" tIns="32004" rIns="64008" bIns="32004" rtlCol="0">
            <a:spAutoFit/>
          </a:bodyPr>
          <a:lstStyle/>
          <a:p>
            <a:pPr algn="ctr"/>
            <a:r>
              <a:rPr lang="en-US" dirty="0" smtClean="0"/>
              <a:t>Hypervisor/</a:t>
            </a:r>
            <a:br>
              <a:rPr lang="en-US" dirty="0" smtClean="0"/>
            </a:br>
            <a:r>
              <a:rPr lang="en-US" dirty="0" smtClean="0"/>
              <a:t>Virtualization</a:t>
            </a:r>
          </a:p>
        </p:txBody>
      </p:sp>
      <p:sp>
        <p:nvSpPr>
          <p:cNvPr id="36" name="Left Brace 35"/>
          <p:cNvSpPr/>
          <p:nvPr/>
        </p:nvSpPr>
        <p:spPr>
          <a:xfrm>
            <a:off x="1414588" y="4191000"/>
            <a:ext cx="45719" cy="12954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38" name="Left Brace 37"/>
          <p:cNvSpPr/>
          <p:nvPr/>
        </p:nvSpPr>
        <p:spPr>
          <a:xfrm>
            <a:off x="1371599" y="5614668"/>
            <a:ext cx="78921" cy="3683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39" name="Rectangle 38"/>
          <p:cNvSpPr/>
          <p:nvPr/>
        </p:nvSpPr>
        <p:spPr>
          <a:xfrm>
            <a:off x="5257800" y="4876800"/>
            <a:ext cx="18288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Virtual Machines</a:t>
            </a:r>
            <a:endParaRPr lang="en-US" dirty="0"/>
          </a:p>
        </p:txBody>
      </p:sp>
      <p:sp>
        <p:nvSpPr>
          <p:cNvPr id="40" name="Rectangle 39"/>
          <p:cNvSpPr/>
          <p:nvPr/>
        </p:nvSpPr>
        <p:spPr>
          <a:xfrm>
            <a:off x="3429000" y="4876800"/>
            <a:ext cx="17526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41" name="Rectangle 40"/>
          <p:cNvSpPr/>
          <p:nvPr/>
        </p:nvSpPr>
        <p:spPr>
          <a:xfrm>
            <a:off x="7162800" y="4876800"/>
            <a:ext cx="17526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Virtual Machines</a:t>
            </a:r>
            <a:endParaRPr lang="en-US" dirty="0"/>
          </a:p>
        </p:txBody>
      </p:sp>
      <p:sp>
        <p:nvSpPr>
          <p:cNvPr id="24" name="Rectangle 23"/>
          <p:cNvSpPr/>
          <p:nvPr/>
        </p:nvSpPr>
        <p:spPr>
          <a:xfrm>
            <a:off x="1524000" y="2590800"/>
            <a:ext cx="7391400"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Apache </a:t>
            </a:r>
            <a:r>
              <a:rPr lang="en-US" dirty="0" err="1" smtClean="0"/>
              <a:t>PigLatin</a:t>
            </a:r>
            <a:r>
              <a:rPr lang="en-US" dirty="0" smtClean="0"/>
              <a:t>/Microsoft </a:t>
            </a:r>
            <a:r>
              <a:rPr lang="en-US" dirty="0" err="1" smtClean="0"/>
              <a:t>DryadLINQ</a:t>
            </a:r>
            <a:r>
              <a:rPr lang="en-US" dirty="0" smtClean="0"/>
              <a:t> </a:t>
            </a:r>
            <a:endParaRPr lang="en-US" dirty="0"/>
          </a:p>
        </p:txBody>
      </p:sp>
      <p:sp>
        <p:nvSpPr>
          <p:cNvPr id="27" name="TextBox 26"/>
          <p:cNvSpPr txBox="1"/>
          <p:nvPr/>
        </p:nvSpPr>
        <p:spPr>
          <a:xfrm>
            <a:off x="0" y="2657969"/>
            <a:ext cx="1421543" cy="618631"/>
          </a:xfrm>
          <a:prstGeom prst="rect">
            <a:avLst/>
          </a:prstGeom>
          <a:noFill/>
        </p:spPr>
        <p:txBody>
          <a:bodyPr wrap="square" lIns="64008" tIns="32004" rIns="64008" bIns="32004" rtlCol="0">
            <a:spAutoFit/>
          </a:bodyPr>
          <a:lstStyle/>
          <a:p>
            <a:pPr algn="ctr"/>
            <a:r>
              <a:rPr lang="en-US" dirty="0" smtClean="0"/>
              <a:t>Higher Level Languages</a:t>
            </a:r>
            <a:endParaRPr lang="en-US" dirty="0"/>
          </a:p>
        </p:txBody>
      </p:sp>
      <p:sp>
        <p:nvSpPr>
          <p:cNvPr id="31" name="Left Brace 30"/>
          <p:cNvSpPr/>
          <p:nvPr/>
        </p:nvSpPr>
        <p:spPr>
          <a:xfrm>
            <a:off x="1371600" y="2590800"/>
            <a:ext cx="76201" cy="6477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p>
        </p:txBody>
      </p:sp>
      <p:sp>
        <p:nvSpPr>
          <p:cNvPr id="33" name="Title 1"/>
          <p:cNvSpPr txBox="1">
            <a:spLocks/>
          </p:cNvSpPr>
          <p:nvPr/>
        </p:nvSpPr>
        <p:spPr>
          <a:xfrm>
            <a:off x="457200" y="152400"/>
            <a:ext cx="8610600" cy="715962"/>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spc="110" dirty="0" smtClean="0">
                <a:solidFill>
                  <a:schemeClr val="tx2">
                    <a:satMod val="200000"/>
                  </a:schemeClr>
                </a:solidFill>
                <a:latin typeface="Corbel" pitchFamily="34" charset="0"/>
                <a:ea typeface="+mj-ea"/>
                <a:cs typeface="Arial" pitchFamily="34" charset="0"/>
              </a:rPr>
              <a:t>Cloud Technologies and Their Applications</a:t>
            </a:r>
            <a:endParaRPr kumimoji="0" lang="en-US" sz="3200" b="1" i="0" u="none" strike="noStrike" kern="1200" cap="none" spc="110" normalizeH="0" noProof="0" dirty="0">
              <a:ln>
                <a:noFill/>
              </a:ln>
              <a:solidFill>
                <a:schemeClr val="tx2">
                  <a:satMod val="200000"/>
                </a:schemeClr>
              </a:solidFill>
              <a:effectLst/>
              <a:uLnTx/>
              <a:uFillTx/>
              <a:latin typeface="Corbel" pitchFamily="34" charset="0"/>
              <a:ea typeface="+mj-ea"/>
              <a:cs typeface="Arial" pitchFamily="34" charset="0"/>
            </a:endParaRPr>
          </a:p>
        </p:txBody>
      </p:sp>
      <p:cxnSp>
        <p:nvCxnSpPr>
          <p:cNvPr id="32" name="Straight Connector 31"/>
          <p:cNvCxnSpPr/>
          <p:nvPr/>
        </p:nvCxnSpPr>
        <p:spPr>
          <a:xfrm>
            <a:off x="1143000" y="4114800"/>
            <a:ext cx="8001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524000" y="762000"/>
            <a:ext cx="7381875" cy="8382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Swift, </a:t>
            </a:r>
            <a:r>
              <a:rPr lang="en-US" dirty="0" err="1" smtClean="0"/>
              <a:t>Taverna</a:t>
            </a:r>
            <a:r>
              <a:rPr lang="en-US" dirty="0" smtClean="0"/>
              <a:t>, </a:t>
            </a:r>
            <a:r>
              <a:rPr lang="en-US" dirty="0" err="1" smtClean="0"/>
              <a:t>Kepler,Trident</a:t>
            </a:r>
            <a:endParaRPr lang="en-US" dirty="0"/>
          </a:p>
        </p:txBody>
      </p:sp>
      <p:sp>
        <p:nvSpPr>
          <p:cNvPr id="37" name="TextBox 36"/>
          <p:cNvSpPr txBox="1"/>
          <p:nvPr/>
        </p:nvSpPr>
        <p:spPr>
          <a:xfrm>
            <a:off x="228600" y="914400"/>
            <a:ext cx="1107547" cy="369332"/>
          </a:xfrm>
          <a:prstGeom prst="rect">
            <a:avLst/>
          </a:prstGeom>
          <a:noFill/>
        </p:spPr>
        <p:txBody>
          <a:bodyPr wrap="none" rtlCol="0">
            <a:spAutoFit/>
          </a:bodyPr>
          <a:lstStyle/>
          <a:p>
            <a:r>
              <a:rPr lang="en-US" dirty="0" smtClean="0"/>
              <a:t>Workflow</a:t>
            </a:r>
            <a:endParaRPr lang="en-US" dirty="0"/>
          </a:p>
        </p:txBody>
      </p:sp>
      <p:sp>
        <p:nvSpPr>
          <p:cNvPr id="42" name="Left Brace 41"/>
          <p:cNvSpPr/>
          <p:nvPr/>
        </p:nvSpPr>
        <p:spPr>
          <a:xfrm>
            <a:off x="1371600" y="762000"/>
            <a:ext cx="76201" cy="762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ontent Placeholder 2"/>
          <p:cNvSpPr>
            <a:spLocks noGrp="1"/>
          </p:cNvSpPr>
          <p:nvPr>
            <p:ph idx="4294967295"/>
          </p:nvPr>
        </p:nvSpPr>
        <p:spPr>
          <a:xfrm>
            <a:off x="152400" y="52578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sp>
        <p:nvSpPr>
          <p:cNvPr id="61" name="Title 1"/>
          <p:cNvSpPr>
            <a:spLocks noGrp="1"/>
          </p:cNvSpPr>
          <p:nvPr>
            <p:ph type="title" idx="4294967295"/>
          </p:nvPr>
        </p:nvSpPr>
        <p:spPr>
          <a:xfrm>
            <a:off x="990600" y="152400"/>
            <a:ext cx="8153400" cy="533400"/>
          </a:xfrm>
        </p:spPr>
        <p:txBody>
          <a:bodyPr>
            <a:noAutofit/>
          </a:bodyPr>
          <a:lstStyle/>
          <a:p>
            <a:r>
              <a:rPr lang="en-US" sz="3200" dirty="0" smtClean="0"/>
              <a:t>SALSAHPC Dynamic Virtual Cluster on </a:t>
            </a:r>
            <a:r>
              <a:rPr lang="en-US" sz="3200" dirty="0" err="1" smtClean="0"/>
              <a:t>FutureGrid</a:t>
            </a:r>
            <a:r>
              <a:rPr lang="en-US" sz="3200" dirty="0" smtClean="0"/>
              <a:t> --  Demo at SC09</a:t>
            </a:r>
            <a:endParaRPr lang="en-US" sz="3200" dirty="0"/>
          </a:p>
        </p:txBody>
      </p:sp>
      <p:grpSp>
        <p:nvGrpSpPr>
          <p:cNvPr id="2" name="Group 52"/>
          <p:cNvGrpSpPr/>
          <p:nvPr/>
        </p:nvGrpSpPr>
        <p:grpSpPr>
          <a:xfrm>
            <a:off x="4613031" y="31137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4736123"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3" name="Group 51"/>
          <p:cNvGrpSpPr/>
          <p:nvPr/>
        </p:nvGrpSpPr>
        <p:grpSpPr>
          <a:xfrm>
            <a:off x="4859215" y="16490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7" name="Group 49"/>
          <p:cNvGrpSpPr/>
          <p:nvPr/>
        </p:nvGrpSpPr>
        <p:grpSpPr>
          <a:xfrm>
            <a:off x="6828692" y="35043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6226985" y="29190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6828692" y="16002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8" name="TextBox 37"/>
          <p:cNvSpPr txBox="1"/>
          <p:nvPr/>
        </p:nvSpPr>
        <p:spPr>
          <a:xfrm>
            <a:off x="6850132" y="1625599"/>
            <a:ext cx="1303269" cy="212980"/>
          </a:xfrm>
          <a:prstGeom prst="rect">
            <a:avLst/>
          </a:prstGeom>
          <a:noFill/>
        </p:spPr>
        <p:txBody>
          <a:bodyPr wrap="none" rtlCol="0">
            <a:spAutoFit/>
          </a:bodyPr>
          <a:lstStyle/>
          <a:p>
            <a:r>
              <a:rPr lang="en-US" sz="1200" b="1" dirty="0" smtClean="0"/>
              <a:t>Monitoring Interface</a:t>
            </a:r>
            <a:endParaRPr lang="en-US" sz="1200" b="1" dirty="0"/>
          </a:p>
        </p:txBody>
      </p:sp>
      <p:sp>
        <p:nvSpPr>
          <p:cNvPr id="39" name="Down Arrow 38"/>
          <p:cNvSpPr/>
          <p:nvPr/>
        </p:nvSpPr>
        <p:spPr>
          <a:xfrm rot="16200000">
            <a:off x="6325665" y="17163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0"/>
          <p:cNvGrpSpPr/>
          <p:nvPr/>
        </p:nvGrpSpPr>
        <p:grpSpPr>
          <a:xfrm>
            <a:off x="4572000" y="40902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6346180" y="41780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1" name="Group 53"/>
          <p:cNvGrpSpPr/>
          <p:nvPr/>
        </p:nvGrpSpPr>
        <p:grpSpPr>
          <a:xfrm>
            <a:off x="5064369" y="31137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3" name="Group 58"/>
          <p:cNvGrpSpPr/>
          <p:nvPr/>
        </p:nvGrpSpPr>
        <p:grpSpPr>
          <a:xfrm>
            <a:off x="5515708" y="31137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6" name="Group 63"/>
          <p:cNvGrpSpPr/>
          <p:nvPr/>
        </p:nvGrpSpPr>
        <p:grpSpPr>
          <a:xfrm>
            <a:off x="5967046" y="31137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4648200" y="33782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5146431"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5597769"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6049108" y="26743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TextBox 75"/>
          <p:cNvSpPr txBox="1"/>
          <p:nvPr/>
        </p:nvSpPr>
        <p:spPr>
          <a:xfrm>
            <a:off x="4495800" y="11430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17" name="Group 78"/>
          <p:cNvGrpSpPr/>
          <p:nvPr/>
        </p:nvGrpSpPr>
        <p:grpSpPr>
          <a:xfrm>
            <a:off x="409575" y="1143000"/>
            <a:ext cx="3333750" cy="3962400"/>
            <a:chOff x="533400" y="2484120"/>
            <a:chExt cx="5334000" cy="4754880"/>
          </a:xfrm>
        </p:grpSpPr>
        <p:grpSp>
          <p:nvGrpSpPr>
            <p:cNvPr id="18"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905000"/>
            <a:ext cx="1295401" cy="1052512"/>
          </a:xfrm>
          <a:prstGeom prst="rect">
            <a:avLst/>
          </a:prstGeom>
        </p:spPr>
      </p:pic>
      <p:pic>
        <p:nvPicPr>
          <p:cNvPr id="62" name="Picture 2"/>
          <p:cNvPicPr>
            <a:picLocks noChangeAspect="1" noChangeArrowheads="1"/>
          </p:cNvPicPr>
          <p:nvPr/>
        </p:nvPicPr>
        <p:blipFill>
          <a:blip r:embed="rId4" cstate="print"/>
          <a:srcRect/>
          <a:stretch>
            <a:fillRect/>
          </a:stretch>
        </p:blipFill>
        <p:spPr bwMode="auto">
          <a:xfrm>
            <a:off x="0" y="0"/>
            <a:ext cx="4876800" cy="1066801"/>
          </a:xfrm>
          <a:prstGeom prst="rect">
            <a:avLst/>
          </a:prstGeom>
          <a:noFill/>
          <a:ln w="9525">
            <a:noFill/>
            <a:miter lim="800000"/>
            <a:headEnd/>
            <a:tailEnd/>
          </a:ln>
        </p:spPr>
      </p:pic>
      <p:sp>
        <p:nvSpPr>
          <p:cNvPr id="63" name="Rectangle 62"/>
          <p:cNvSpPr/>
          <p:nvPr/>
        </p:nvSpPr>
        <p:spPr>
          <a:xfrm>
            <a:off x="4876800" y="0"/>
            <a:ext cx="4267200" cy="1055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itle 1"/>
          <p:cNvSpPr txBox="1">
            <a:spLocks/>
          </p:cNvSpPr>
          <p:nvPr/>
        </p:nvSpPr>
        <p:spPr>
          <a:xfrm>
            <a:off x="5029200" y="381000"/>
            <a:ext cx="4114800" cy="5334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B0F0"/>
                </a:solidFill>
                <a:effectLst/>
                <a:uLnTx/>
                <a:uFillTx/>
                <a:latin typeface="+mj-lt"/>
                <a:ea typeface="+mj-ea"/>
                <a:cs typeface="+mj-cs"/>
              </a:rPr>
              <a:t>Demonstrate</a:t>
            </a:r>
            <a:r>
              <a:rPr kumimoji="0" lang="en-US" sz="2000" b="1" i="0" u="none" strike="noStrike" kern="1200" cap="none" spc="0" normalizeH="0" noProof="0" dirty="0" smtClean="0">
                <a:ln>
                  <a:noFill/>
                </a:ln>
                <a:solidFill>
                  <a:srgbClr val="00B0F0"/>
                </a:solidFill>
                <a:effectLst/>
                <a:uLnTx/>
                <a:uFillTx/>
                <a:latin typeface="+mj-lt"/>
                <a:ea typeface="+mj-ea"/>
                <a:cs typeface="+mj-cs"/>
              </a:rPr>
              <a:t> the concept of Science on Clouds on FutureGrid </a:t>
            </a:r>
            <a:endParaRPr kumimoji="0" lang="en-US" sz="2000" b="1" i="0"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38200"/>
            <a:ext cx="1143000" cy="914400"/>
          </a:xfrm>
          <a:prstGeom prst="rect">
            <a:avLst/>
          </a:prstGeom>
          <a:solidFill>
            <a:srgbClr val="DEE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990600" y="152400"/>
            <a:ext cx="8153400" cy="533400"/>
          </a:xfrm>
        </p:spPr>
        <p:txBody>
          <a:bodyPr>
            <a:noAutofit/>
          </a:bodyPr>
          <a:lstStyle/>
          <a:p>
            <a:r>
              <a:rPr lang="en-US" sz="3200" dirty="0" smtClean="0"/>
              <a:t>SALSAHPC Dynamic Virtual Cluster on </a:t>
            </a:r>
            <a:r>
              <a:rPr lang="en-US" sz="3200" dirty="0" err="1" smtClean="0"/>
              <a:t>FutureGrid</a:t>
            </a:r>
            <a:r>
              <a:rPr lang="en-US" sz="3200" dirty="0" smtClean="0"/>
              <a:t> --  Demo at SC09</a:t>
            </a:r>
            <a:endParaRPr lang="en-US" sz="3200" dirty="0"/>
          </a:p>
        </p:txBody>
      </p:sp>
      <p:pic>
        <p:nvPicPr>
          <p:cNvPr id="4" name="Content Placeholder 3" descr="monitor_full.png"/>
          <p:cNvPicPr>
            <a:picLocks noGrp="1" noChangeAspect="1"/>
          </p:cNvPicPr>
          <p:nvPr>
            <p:ph idx="4294967295"/>
          </p:nvPr>
        </p:nvPicPr>
        <p:blipFill>
          <a:blip r:embed="rId3" cstate="print"/>
          <a:srcRect t="2507"/>
          <a:stretch>
            <a:fillRect/>
          </a:stretch>
        </p:blipFill>
        <p:spPr>
          <a:xfrm>
            <a:off x="457200" y="1143000"/>
            <a:ext cx="8153400" cy="472440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Top: 3 clusters are switching applications on fixed environment. Takes approximately 30 seconds.</a:t>
            </a:r>
          </a:p>
          <a:p>
            <a:pPr marL="114300" indent="-114300">
              <a:buFont typeface="Arial" pitchFamily="34" charset="0"/>
              <a:buChar char="•"/>
            </a:pPr>
            <a:r>
              <a:rPr lang="en-US" sz="1400" dirty="0" smtClean="0"/>
              <a:t>Bottom: Cluster is switching between environments: Linux; Linux +</a:t>
            </a:r>
            <a:r>
              <a:rPr lang="en-US" sz="1400" dirty="0" err="1" smtClean="0"/>
              <a:t>Xen</a:t>
            </a:r>
            <a:r>
              <a:rPr lang="en-US" sz="1400" dirty="0" smtClean="0"/>
              <a:t>; Windows + HPCS. </a:t>
            </a:r>
          </a:p>
          <a:p>
            <a:pPr marL="114300" indent="-114300"/>
            <a:r>
              <a:rPr lang="en-US" sz="1400" dirty="0" smtClean="0"/>
              <a:t>	Takes </a:t>
            </a:r>
            <a:r>
              <a:rPr lang="en-US" sz="1400" dirty="0" err="1" smtClean="0"/>
              <a:t>approxomately</a:t>
            </a:r>
            <a:r>
              <a:rPr lang="en-US" sz="1400" dirty="0" smtClean="0"/>
              <a:t> 7 minutes</a:t>
            </a:r>
          </a:p>
          <a:p>
            <a:pPr marL="114300" indent="-114300">
              <a:buFont typeface="Arial" pitchFamily="34" charset="0"/>
              <a:buChar char="•"/>
            </a:pPr>
            <a:r>
              <a:rPr lang="en-US" sz="1400" dirty="0" smtClean="0"/>
              <a:t>SALSAHPC Demo at SC09. This demonstrates the concept of Science on Clouds using a FutureGrid </a:t>
            </a:r>
            <a:r>
              <a:rPr lang="en-US" sz="1400" dirty="0" err="1" smtClean="0"/>
              <a:t>iDataPlex</a:t>
            </a:r>
            <a:r>
              <a:rPr lang="en-US" sz="1400" dirty="0" smtClean="0"/>
              <a:t>.</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0" y="0"/>
            <a:ext cx="4876800" cy="1066801"/>
          </a:xfrm>
          <a:prstGeom prst="rect">
            <a:avLst/>
          </a:prstGeom>
          <a:noFill/>
          <a:ln w="9525">
            <a:noFill/>
            <a:miter lim="800000"/>
            <a:headEnd/>
            <a:tailEnd/>
          </a:ln>
        </p:spPr>
      </p:pic>
      <p:sp>
        <p:nvSpPr>
          <p:cNvPr id="6" name="Rectangle 5"/>
          <p:cNvSpPr/>
          <p:nvPr/>
        </p:nvSpPr>
        <p:spPr>
          <a:xfrm>
            <a:off x="4876800" y="0"/>
            <a:ext cx="4267200" cy="10559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p:cNvSpPr txBox="1">
            <a:spLocks/>
          </p:cNvSpPr>
          <p:nvPr/>
        </p:nvSpPr>
        <p:spPr>
          <a:xfrm>
            <a:off x="5029200" y="381000"/>
            <a:ext cx="41148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00B0F0"/>
                </a:solidFill>
                <a:effectLst/>
                <a:uLnTx/>
                <a:uFillTx/>
                <a:latin typeface="+mj-lt"/>
                <a:ea typeface="+mj-ea"/>
                <a:cs typeface="+mj-cs"/>
              </a:rPr>
              <a:t>Demonstrate</a:t>
            </a:r>
            <a:r>
              <a:rPr kumimoji="0" lang="en-US" sz="2000" b="1" i="0" u="none" strike="noStrike" kern="1200" cap="none" spc="0" normalizeH="0" noProof="0" dirty="0" smtClean="0">
                <a:ln>
                  <a:noFill/>
                </a:ln>
                <a:solidFill>
                  <a:srgbClr val="00B0F0"/>
                </a:solidFill>
                <a:effectLst/>
                <a:uLnTx/>
                <a:uFillTx/>
                <a:latin typeface="+mj-lt"/>
                <a:ea typeface="+mj-ea"/>
                <a:cs typeface="+mj-cs"/>
              </a:rPr>
              <a:t> the concept of Science on Clouds using a FutureGrid cluster</a:t>
            </a:r>
            <a:endParaRPr kumimoji="0" lang="en-US" sz="2000" b="1" i="0" u="none" strike="noStrike" kern="1200" cap="none" spc="0" normalizeH="0" baseline="0" noProof="0" dirty="0">
              <a:ln>
                <a:noFill/>
              </a:ln>
              <a:solidFill>
                <a:srgbClr val="00B0F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4000" dirty="0" smtClean="0"/>
              <a:t>Some Life Sciences Applications</a:t>
            </a:r>
            <a:endParaRPr lang="en-US" sz="4000" dirty="0"/>
          </a:p>
        </p:txBody>
      </p:sp>
      <p:sp>
        <p:nvSpPr>
          <p:cNvPr id="3" name="Content Placeholder 2"/>
          <p:cNvSpPr>
            <a:spLocks noGrp="1"/>
          </p:cNvSpPr>
          <p:nvPr>
            <p:ph idx="1"/>
          </p:nvPr>
        </p:nvSpPr>
        <p:spPr>
          <a:xfrm>
            <a:off x="533400" y="1371600"/>
            <a:ext cx="8077200" cy="4572000"/>
          </a:xfrm>
        </p:spPr>
        <p:txBody>
          <a:bodyPr>
            <a:normAutofit fontScale="55000" lnSpcReduction="20000"/>
          </a:bodyPr>
          <a:lstStyle/>
          <a:p>
            <a:r>
              <a:rPr lang="en-US" dirty="0" smtClean="0">
                <a:solidFill>
                  <a:srgbClr val="C00000"/>
                </a:solidFill>
              </a:rPr>
              <a:t>EST (Expressed Sequence Tag)</a:t>
            </a:r>
            <a:r>
              <a:rPr lang="en-US" dirty="0" smtClean="0">
                <a:solidFill>
                  <a:srgbClr val="00B0F0"/>
                </a:solidFill>
              </a:rPr>
              <a:t> </a:t>
            </a:r>
            <a:r>
              <a:rPr lang="en-US" dirty="0" smtClean="0"/>
              <a:t>sequence assembly program using DNA sequence assembly program software </a:t>
            </a:r>
            <a:r>
              <a:rPr lang="en-US" dirty="0" smtClean="0">
                <a:solidFill>
                  <a:srgbClr val="C00000"/>
                </a:solidFill>
              </a:rPr>
              <a:t>CAP3</a:t>
            </a:r>
            <a:r>
              <a:rPr lang="en-US" dirty="0" smtClean="0"/>
              <a:t>.</a:t>
            </a:r>
          </a:p>
          <a:p>
            <a:pPr>
              <a:buNone/>
            </a:pPr>
            <a:endParaRPr lang="en-US" dirty="0" smtClean="0"/>
          </a:p>
          <a:p>
            <a:r>
              <a:rPr lang="en-US" dirty="0" smtClean="0">
                <a:solidFill>
                  <a:srgbClr val="C00000"/>
                </a:solidFill>
              </a:rPr>
              <a:t>Metagenomics</a:t>
            </a:r>
            <a:r>
              <a:rPr lang="en-US" dirty="0" smtClean="0"/>
              <a:t> and </a:t>
            </a:r>
            <a:r>
              <a:rPr lang="en-US" dirty="0" smtClean="0">
                <a:solidFill>
                  <a:srgbClr val="C00000"/>
                </a:solidFill>
              </a:rPr>
              <a:t>Alu</a:t>
            </a:r>
            <a:r>
              <a:rPr lang="en-US" dirty="0" smtClean="0"/>
              <a:t> repetition alignment using Smith Waterman dissimilarity computations followed by MPI applications for Clustering and MDS (Multi Dimensional Scaling) for dimension reduction before visualization</a:t>
            </a:r>
          </a:p>
          <a:p>
            <a:pPr>
              <a:buNone/>
            </a:pPr>
            <a:endParaRPr lang="en-US" dirty="0" smtClean="0"/>
          </a:p>
          <a:p>
            <a:r>
              <a:rPr lang="en-US" dirty="0" smtClean="0">
                <a:solidFill>
                  <a:srgbClr val="C00000"/>
                </a:solidFill>
              </a:rPr>
              <a:t>Mapping the 60 million entries in </a:t>
            </a:r>
            <a:r>
              <a:rPr lang="en-US" dirty="0" err="1" smtClean="0">
                <a:solidFill>
                  <a:srgbClr val="C00000"/>
                </a:solidFill>
              </a:rPr>
              <a:t>PubChem</a:t>
            </a:r>
            <a:r>
              <a:rPr lang="en-US" dirty="0" smtClean="0">
                <a:solidFill>
                  <a:srgbClr val="C00000"/>
                </a:solidFill>
              </a:rPr>
              <a:t>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pPr>
              <a:buNone/>
            </a:pPr>
            <a:endParaRPr lang="en-US" dirty="0" smtClean="0">
              <a:solidFill>
                <a:srgbClr val="FF0000"/>
              </a:solidFill>
            </a:endParaRPr>
          </a:p>
          <a:p>
            <a:r>
              <a:rPr lang="en-US" dirty="0" smtClean="0">
                <a:solidFill>
                  <a:srgbClr val="C00000"/>
                </a:solidFill>
              </a:rPr>
              <a:t>Correlating Childhood obesity with environmental factors</a:t>
            </a:r>
            <a:r>
              <a:rPr lang="en-US" dirty="0" smtClean="0">
                <a:solidFill>
                  <a:srgbClr val="FF0000"/>
                </a:solidFill>
              </a:rPr>
              <a:t> </a:t>
            </a:r>
            <a:r>
              <a:rPr lang="en-US" dirty="0" smtClean="0"/>
              <a:t>by combining medical records with Geographical Information data with over 100 attributes using correlation computation, MDS and genetic algorithms for choosing optimal environmental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4" end="4"/>
                                            </p:txEl>
                                          </p:spTgt>
                                        </p:tgtEl>
                                        <p:attrNameLst>
                                          <p:attrName>style.opacity</p:attrName>
                                        </p:attrNameLst>
                                      </p:cBhvr>
                                      <p:to>
                                        <p:strVal val="0.1"/>
                                      </p:to>
                                    </p:set>
                                    <p:animEffect filter="image" prLst="opacity: 0.1">
                                      <p:cBhvr rctx="IE">
                                        <p:cTn id="7" dur="indefinite"/>
                                        <p:tgtEl>
                                          <p:spTgt spid="3">
                                            <p:txEl>
                                              <p:pRg st="4" end="4"/>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1"/>
                                      </p:to>
                                    </p:set>
                                    <p:animEffect filter="image" prLst="opacity: 0.1">
                                      <p:cBhvr rctx="IE">
                                        <p:cTn id="10"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40</a:t>
            </a:fld>
            <a:endParaRPr lang="en-US" dirty="0"/>
          </a:p>
        </p:txBody>
      </p:sp>
      <p:pic>
        <p:nvPicPr>
          <p:cNvPr id="5" name="Content Placeholder 4" descr="B649_home.jpg"/>
          <p:cNvPicPr>
            <a:picLocks noChangeAspect="1"/>
          </p:cNvPicPr>
          <p:nvPr/>
        </p:nvPicPr>
        <p:blipFill>
          <a:blip r:embed="rId3" cstate="print"/>
          <a:stretch>
            <a:fillRect/>
          </a:stretch>
        </p:blipFill>
        <p:spPr>
          <a:xfrm>
            <a:off x="1032285" y="0"/>
            <a:ext cx="7197315" cy="685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127205" y="1828800"/>
            <a:ext cx="8947355" cy="5029200"/>
            <a:chOff x="-152400" y="1657350"/>
            <a:chExt cx="8972550" cy="5200650"/>
          </a:xfrm>
        </p:grpSpPr>
        <p:pic>
          <p:nvPicPr>
            <p:cNvPr id="1026" name="Picture 2"/>
            <p:cNvPicPr>
              <a:picLocks noChangeAspect="1" noChangeArrowheads="1"/>
            </p:cNvPicPr>
            <p:nvPr/>
          </p:nvPicPr>
          <p:blipFill>
            <a:blip r:embed="rId3" cstate="print"/>
            <a:srcRect b="1094"/>
            <a:stretch>
              <a:fillRect/>
            </a:stretch>
          </p:blipFill>
          <p:spPr bwMode="auto">
            <a:xfrm>
              <a:off x="550021" y="1692649"/>
              <a:ext cx="8212979" cy="5165351"/>
            </a:xfrm>
            <a:prstGeom prst="rect">
              <a:avLst/>
            </a:prstGeom>
            <a:noFill/>
            <a:ln w="9525">
              <a:noFill/>
              <a:miter lim="800000"/>
              <a:headEnd/>
              <a:tailEnd/>
            </a:ln>
          </p:spPr>
        </p:pic>
        <p:grpSp>
          <p:nvGrpSpPr>
            <p:cNvPr id="3" name="Group 126"/>
            <p:cNvGrpSpPr/>
            <p:nvPr/>
          </p:nvGrpSpPr>
          <p:grpSpPr>
            <a:xfrm>
              <a:off x="914400" y="2038350"/>
              <a:ext cx="7391400" cy="3962400"/>
              <a:chOff x="914400" y="1981200"/>
              <a:chExt cx="7391400" cy="3962400"/>
            </a:xfrm>
          </p:grpSpPr>
          <p:cxnSp>
            <p:nvCxnSpPr>
              <p:cNvPr id="101" name="Straight Connector 100"/>
              <p:cNvCxnSpPr>
                <a:stCxn id="43" idx="3"/>
              </p:cNvCxnSpPr>
              <p:nvPr/>
            </p:nvCxnSpPr>
            <p:spPr>
              <a:xfrm>
                <a:off x="5020550" y="2795511"/>
                <a:ext cx="1065925" cy="1728864"/>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nvGrpSpPr>
              <p:cNvPr id="4" name="Group 125"/>
              <p:cNvGrpSpPr/>
              <p:nvPr/>
            </p:nvGrpSpPr>
            <p:grpSpPr>
              <a:xfrm>
                <a:off x="914400" y="1981200"/>
                <a:ext cx="7391400" cy="3962400"/>
                <a:chOff x="914400" y="1981200"/>
                <a:chExt cx="7391400" cy="3962400"/>
              </a:xfrm>
            </p:grpSpPr>
            <p:cxnSp>
              <p:nvCxnSpPr>
                <p:cNvPr id="98" name="Straight Connector 97"/>
                <p:cNvCxnSpPr/>
                <p:nvPr/>
              </p:nvCxnSpPr>
              <p:spPr>
                <a:xfrm rot="16200000" flipH="1">
                  <a:off x="5372100" y="3619500"/>
                  <a:ext cx="1066800" cy="533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9" name="Straight Connector 118"/>
                <p:cNvCxnSpPr>
                  <a:stCxn id="63" idx="3"/>
                </p:cNvCxnSpPr>
                <p:nvPr/>
              </p:nvCxnSpPr>
              <p:spPr>
                <a:xfrm flipV="1">
                  <a:off x="994005" y="4552950"/>
                  <a:ext cx="5178195" cy="721926"/>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3" name="Straight Connector 82"/>
                <p:cNvCxnSpPr>
                  <a:stCxn id="33" idx="3"/>
                </p:cNvCxnSpPr>
                <p:nvPr/>
              </p:nvCxnSpPr>
              <p:spPr>
                <a:xfrm flipH="1">
                  <a:off x="6172200" y="3537785"/>
                  <a:ext cx="1352550" cy="1015165"/>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6" name="Straight Connector 85"/>
                <p:cNvCxnSpPr/>
                <p:nvPr/>
              </p:nvCxnSpPr>
              <p:spPr>
                <a:xfrm rot="10800000" flipV="1">
                  <a:off x="6172200" y="3124200"/>
                  <a:ext cx="2133600" cy="1371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9" name="Straight Connector 88"/>
                <p:cNvCxnSpPr/>
                <p:nvPr/>
              </p:nvCxnSpPr>
              <p:spPr>
                <a:xfrm rot="16200000" flipV="1">
                  <a:off x="5867400" y="4800600"/>
                  <a:ext cx="14478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2" name="Straight Connector 91"/>
                <p:cNvCxnSpPr/>
                <p:nvPr/>
              </p:nvCxnSpPr>
              <p:spPr>
                <a:xfrm>
                  <a:off x="4800600" y="3581400"/>
                  <a:ext cx="1371600" cy="914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95" name="Straight Connector 94"/>
                <p:cNvCxnSpPr/>
                <p:nvPr/>
              </p:nvCxnSpPr>
              <p:spPr>
                <a:xfrm rot="5400000">
                  <a:off x="5448300" y="3619500"/>
                  <a:ext cx="1600200" cy="1524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4" name="Straight Connector 103"/>
                <p:cNvCxnSpPr/>
                <p:nvPr/>
              </p:nvCxnSpPr>
              <p:spPr>
                <a:xfrm rot="5400000" flipH="1" flipV="1">
                  <a:off x="5486400" y="4572000"/>
                  <a:ext cx="762000" cy="609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07" name="Straight Connector 106"/>
                <p:cNvCxnSpPr/>
                <p:nvPr/>
              </p:nvCxnSpPr>
              <p:spPr>
                <a:xfrm flipV="1">
                  <a:off x="3200400" y="4495800"/>
                  <a:ext cx="2971800" cy="990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0" name="Straight Connector 109"/>
                <p:cNvCxnSpPr/>
                <p:nvPr/>
              </p:nvCxnSpPr>
              <p:spPr>
                <a:xfrm>
                  <a:off x="1524000" y="1981200"/>
                  <a:ext cx="4648200" cy="25146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3" name="Straight Connector 112"/>
                <p:cNvCxnSpPr/>
                <p:nvPr/>
              </p:nvCxnSpPr>
              <p:spPr>
                <a:xfrm>
                  <a:off x="914400" y="3657600"/>
                  <a:ext cx="5181600" cy="838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16" name="Straight Connector 115"/>
                <p:cNvCxnSpPr/>
                <p:nvPr/>
              </p:nvCxnSpPr>
              <p:spPr>
                <a:xfrm>
                  <a:off x="914400" y="4419600"/>
                  <a:ext cx="5257800" cy="7620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cxnSp>
              <p:nvCxnSpPr>
                <p:cNvPr id="81" name="Straight Connector 80"/>
                <p:cNvCxnSpPr>
                  <a:stCxn id="47" idx="3"/>
                </p:cNvCxnSpPr>
                <p:nvPr/>
              </p:nvCxnSpPr>
              <p:spPr>
                <a:xfrm flipH="1">
                  <a:off x="6248400" y="3745741"/>
                  <a:ext cx="152400" cy="792990"/>
                </a:xfrm>
                <a:prstGeom prst="line">
                  <a:avLst/>
                </a:prstGeom>
                <a:ln w="22225">
                  <a:solidFill>
                    <a:schemeClr val="tx1"/>
                  </a:solidFill>
                </a:ln>
              </p:spPr>
              <p:style>
                <a:lnRef idx="3">
                  <a:schemeClr val="accent2"/>
                </a:lnRef>
                <a:fillRef idx="0">
                  <a:schemeClr val="accent2"/>
                </a:fillRef>
                <a:effectRef idx="2">
                  <a:schemeClr val="accent2"/>
                </a:effectRef>
                <a:fontRef idx="minor">
                  <a:schemeClr val="tx1"/>
                </a:fontRef>
              </p:style>
            </p:cxnSp>
          </p:grpSp>
        </p:grpSp>
        <p:grpSp>
          <p:nvGrpSpPr>
            <p:cNvPr id="5" name="Group 17"/>
            <p:cNvGrpSpPr/>
            <p:nvPr/>
          </p:nvGrpSpPr>
          <p:grpSpPr>
            <a:xfrm>
              <a:off x="4724400" y="5162550"/>
              <a:ext cx="1295400" cy="762001"/>
              <a:chOff x="4572000" y="5105399"/>
              <a:chExt cx="1295400" cy="762001"/>
            </a:xfrm>
          </p:grpSpPr>
          <p:pic>
            <p:nvPicPr>
              <p:cNvPr id="12" name="Picture 11" descr="cloud.png"/>
              <p:cNvPicPr>
                <a:picLocks noChangeAspect="1"/>
              </p:cNvPicPr>
              <p:nvPr/>
            </p:nvPicPr>
            <p:blipFill>
              <a:blip r:embed="rId4" cstate="print"/>
              <a:stretch>
                <a:fillRect/>
              </a:stretch>
            </p:blipFill>
            <p:spPr>
              <a:xfrm>
                <a:off x="4572000" y="5105399"/>
                <a:ext cx="1295400" cy="762001"/>
              </a:xfrm>
              <a:prstGeom prst="rect">
                <a:avLst/>
              </a:prstGeom>
            </p:spPr>
          </p:pic>
          <p:pic>
            <p:nvPicPr>
              <p:cNvPr id="8" name="Picture 7" descr="arkansas.png"/>
              <p:cNvPicPr>
                <a:picLocks noChangeAspect="1"/>
              </p:cNvPicPr>
              <p:nvPr/>
            </p:nvPicPr>
            <p:blipFill>
              <a:blip r:embed="rId5" cstate="print"/>
              <a:srcRect l="22969" t="9376" r="22478" b="6238"/>
              <a:stretch>
                <a:fillRect/>
              </a:stretch>
            </p:blipFill>
            <p:spPr>
              <a:xfrm>
                <a:off x="4686300" y="5307430"/>
                <a:ext cx="266700" cy="378995"/>
              </a:xfrm>
              <a:prstGeom prst="rect">
                <a:avLst/>
              </a:prstGeom>
            </p:spPr>
          </p:pic>
          <p:sp>
            <p:nvSpPr>
              <p:cNvPr id="13" name="TextBox 12"/>
              <p:cNvSpPr txBox="1"/>
              <p:nvPr/>
            </p:nvSpPr>
            <p:spPr>
              <a:xfrm>
                <a:off x="4924425" y="5276850"/>
                <a:ext cx="910827" cy="430887"/>
              </a:xfrm>
              <a:prstGeom prst="rect">
                <a:avLst/>
              </a:prstGeom>
              <a:noFill/>
            </p:spPr>
            <p:txBody>
              <a:bodyPr wrap="none" rtlCol="0">
                <a:spAutoFit/>
              </a:bodyPr>
              <a:lstStyle/>
              <a:p>
                <a:r>
                  <a:rPr lang="en-US" sz="1100" dirty="0" smtClean="0"/>
                  <a:t>University of</a:t>
                </a:r>
              </a:p>
              <a:p>
                <a:r>
                  <a:rPr lang="en-US" sz="1100" dirty="0" smtClean="0"/>
                  <a:t>Arkansas</a:t>
                </a:r>
                <a:endParaRPr lang="en-US" sz="1100" dirty="0"/>
              </a:p>
            </p:txBody>
          </p:sp>
        </p:grpSp>
        <p:grpSp>
          <p:nvGrpSpPr>
            <p:cNvPr id="6" name="Group 19"/>
            <p:cNvGrpSpPr/>
            <p:nvPr/>
          </p:nvGrpSpPr>
          <p:grpSpPr>
            <a:xfrm>
              <a:off x="5486400" y="4095750"/>
              <a:ext cx="1219200" cy="685800"/>
              <a:chOff x="5295901" y="3377547"/>
              <a:chExt cx="1615126" cy="908509"/>
            </a:xfrm>
          </p:grpSpPr>
          <p:pic>
            <p:nvPicPr>
              <p:cNvPr id="9" name="Picture 8" descr="cloud.png"/>
              <p:cNvPicPr>
                <a:picLocks noChangeAspect="1"/>
              </p:cNvPicPr>
              <p:nvPr/>
            </p:nvPicPr>
            <p:blipFill>
              <a:blip r:embed="rId4" cstate="print"/>
              <a:stretch>
                <a:fillRect/>
              </a:stretch>
            </p:blipFill>
            <p:spPr>
              <a:xfrm>
                <a:off x="5295901" y="3377547"/>
                <a:ext cx="1615126" cy="908509"/>
              </a:xfrm>
              <a:prstGeom prst="rect">
                <a:avLst/>
              </a:prstGeom>
            </p:spPr>
          </p:pic>
          <p:pic>
            <p:nvPicPr>
              <p:cNvPr id="10" name="Picture 9" descr="iu.png"/>
              <p:cNvPicPr>
                <a:picLocks noChangeAspect="1"/>
              </p:cNvPicPr>
              <p:nvPr/>
            </p:nvPicPr>
            <p:blipFill>
              <a:blip r:embed="rId6" cstate="print"/>
              <a:srcRect l="30000" t="23802" r="20000" b="21771"/>
              <a:stretch>
                <a:fillRect/>
              </a:stretch>
            </p:blipFill>
            <p:spPr>
              <a:xfrm>
                <a:off x="5486402" y="3663542"/>
                <a:ext cx="381000" cy="381000"/>
              </a:xfrm>
              <a:prstGeom prst="rect">
                <a:avLst/>
              </a:prstGeom>
            </p:spPr>
          </p:pic>
          <p:sp>
            <p:nvSpPr>
              <p:cNvPr id="11" name="TextBox 10"/>
              <p:cNvSpPr txBox="1"/>
              <p:nvPr/>
            </p:nvSpPr>
            <p:spPr>
              <a:xfrm>
                <a:off x="5699681" y="3541584"/>
                <a:ext cx="1110399" cy="605673"/>
              </a:xfrm>
              <a:prstGeom prst="rect">
                <a:avLst/>
              </a:prstGeom>
              <a:noFill/>
            </p:spPr>
            <p:txBody>
              <a:bodyPr wrap="square" rtlCol="0">
                <a:spAutoFit/>
              </a:bodyPr>
              <a:lstStyle/>
              <a:p>
                <a:r>
                  <a:rPr lang="en-US" sz="1200" dirty="0" smtClean="0"/>
                  <a:t>Indiana </a:t>
                </a:r>
              </a:p>
              <a:p>
                <a:r>
                  <a:rPr lang="en-US" sz="1200" dirty="0" smtClean="0"/>
                  <a:t>University</a:t>
                </a:r>
                <a:endParaRPr lang="en-US" sz="1200" dirty="0"/>
              </a:p>
            </p:txBody>
          </p:sp>
        </p:grpSp>
        <p:grpSp>
          <p:nvGrpSpPr>
            <p:cNvPr id="7" name="Group 25"/>
            <p:cNvGrpSpPr/>
            <p:nvPr/>
          </p:nvGrpSpPr>
          <p:grpSpPr>
            <a:xfrm>
              <a:off x="1" y="4095750"/>
              <a:ext cx="1676400" cy="762001"/>
              <a:chOff x="2219326" y="761999"/>
              <a:chExt cx="1676400" cy="762001"/>
            </a:xfrm>
          </p:grpSpPr>
          <p:pic>
            <p:nvPicPr>
              <p:cNvPr id="22" name="Picture 21" descr="cloud.png"/>
              <p:cNvPicPr>
                <a:picLocks noChangeAspect="1"/>
              </p:cNvPicPr>
              <p:nvPr/>
            </p:nvPicPr>
            <p:blipFill>
              <a:blip r:embed="rId4" cstate="print"/>
              <a:stretch>
                <a:fillRect/>
              </a:stretch>
            </p:blipFill>
            <p:spPr>
              <a:xfrm>
                <a:off x="2219326" y="761999"/>
                <a:ext cx="1676400" cy="762001"/>
              </a:xfrm>
              <a:prstGeom prst="rect">
                <a:avLst/>
              </a:prstGeom>
            </p:spPr>
          </p:pic>
          <p:sp>
            <p:nvSpPr>
              <p:cNvPr id="24" name="TextBox 23"/>
              <p:cNvSpPr txBox="1"/>
              <p:nvPr/>
            </p:nvSpPr>
            <p:spPr>
              <a:xfrm>
                <a:off x="2867025" y="857250"/>
                <a:ext cx="878767" cy="577081"/>
              </a:xfrm>
              <a:prstGeom prst="rect">
                <a:avLst/>
              </a:prstGeom>
              <a:noFill/>
            </p:spPr>
            <p:txBody>
              <a:bodyPr wrap="none" rtlCol="0">
                <a:spAutoFit/>
              </a:bodyPr>
              <a:lstStyle/>
              <a:p>
                <a:r>
                  <a:rPr lang="en-US" sz="1050" dirty="0" smtClean="0"/>
                  <a:t>University of</a:t>
                </a:r>
              </a:p>
              <a:p>
                <a:r>
                  <a:rPr lang="en-US" sz="1050" dirty="0" smtClean="0"/>
                  <a:t>California at</a:t>
                </a:r>
              </a:p>
              <a:p>
                <a:r>
                  <a:rPr lang="en-US" sz="1050" dirty="0" smtClean="0"/>
                  <a:t>Los Angeles</a:t>
                </a:r>
                <a:endParaRPr lang="en-US" sz="1050" dirty="0"/>
              </a:p>
            </p:txBody>
          </p:sp>
          <p:pic>
            <p:nvPicPr>
              <p:cNvPr id="25" name="Picture 24" descr="ucla.png"/>
              <p:cNvPicPr>
                <a:picLocks noChangeAspect="1"/>
              </p:cNvPicPr>
              <p:nvPr/>
            </p:nvPicPr>
            <p:blipFill>
              <a:blip r:embed="rId7" cstate="print"/>
              <a:srcRect l="31583" t="40630" r="16736" b="31241"/>
              <a:stretch>
                <a:fillRect/>
              </a:stretch>
            </p:blipFill>
            <p:spPr>
              <a:xfrm>
                <a:off x="2400300" y="1057275"/>
                <a:ext cx="476250" cy="238125"/>
              </a:xfrm>
              <a:prstGeom prst="rect">
                <a:avLst/>
              </a:prstGeom>
            </p:spPr>
          </p:pic>
        </p:grpSp>
        <p:grpSp>
          <p:nvGrpSpPr>
            <p:cNvPr id="14" name="Group 33"/>
            <p:cNvGrpSpPr/>
            <p:nvPr/>
          </p:nvGrpSpPr>
          <p:grpSpPr>
            <a:xfrm>
              <a:off x="6914654" y="3181350"/>
              <a:ext cx="1010146" cy="685800"/>
              <a:chOff x="2418854" y="533401"/>
              <a:chExt cx="1010146" cy="685800"/>
            </a:xfrm>
          </p:grpSpPr>
          <p:pic>
            <p:nvPicPr>
              <p:cNvPr id="31" name="Picture 30" descr="cloud.png"/>
              <p:cNvPicPr>
                <a:picLocks noChangeAspect="1"/>
              </p:cNvPicPr>
              <p:nvPr/>
            </p:nvPicPr>
            <p:blipFill>
              <a:blip r:embed="rId4" cstate="print"/>
              <a:stretch>
                <a:fillRect/>
              </a:stretch>
            </p:blipFill>
            <p:spPr>
              <a:xfrm>
                <a:off x="2438400" y="533401"/>
                <a:ext cx="990600" cy="685800"/>
              </a:xfrm>
              <a:prstGeom prst="rect">
                <a:avLst/>
              </a:prstGeom>
            </p:spPr>
          </p:pic>
          <p:sp>
            <p:nvSpPr>
              <p:cNvPr id="32" name="TextBox 31"/>
              <p:cNvSpPr txBox="1"/>
              <p:nvPr/>
            </p:nvSpPr>
            <p:spPr>
              <a:xfrm>
                <a:off x="2876550" y="676275"/>
                <a:ext cx="506870" cy="430887"/>
              </a:xfrm>
              <a:prstGeom prst="rect">
                <a:avLst/>
              </a:prstGeom>
              <a:noFill/>
            </p:spPr>
            <p:txBody>
              <a:bodyPr wrap="none" rtlCol="0">
                <a:spAutoFit/>
              </a:bodyPr>
              <a:lstStyle/>
              <a:p>
                <a:r>
                  <a:rPr lang="en-US" sz="1100" dirty="0" smtClean="0"/>
                  <a:t>Penn </a:t>
                </a:r>
              </a:p>
              <a:p>
                <a:r>
                  <a:rPr lang="en-US" sz="1100" dirty="0" smtClean="0"/>
                  <a:t>State</a:t>
                </a:r>
                <a:endParaRPr lang="en-US" sz="1100" dirty="0"/>
              </a:p>
            </p:txBody>
          </p:sp>
          <p:pic>
            <p:nvPicPr>
              <p:cNvPr id="33" name="Picture 32" descr="penn.png"/>
              <p:cNvPicPr>
                <a:picLocks noChangeAspect="1"/>
              </p:cNvPicPr>
              <p:nvPr/>
            </p:nvPicPr>
            <p:blipFill>
              <a:blip r:embed="rId8" cstate="print"/>
              <a:stretch>
                <a:fillRect/>
              </a:stretch>
            </p:blipFill>
            <p:spPr>
              <a:xfrm>
                <a:off x="2418854" y="609600"/>
                <a:ext cx="610096" cy="560471"/>
              </a:xfrm>
              <a:prstGeom prst="rect">
                <a:avLst/>
              </a:prstGeom>
            </p:spPr>
          </p:pic>
        </p:grpSp>
        <p:grpSp>
          <p:nvGrpSpPr>
            <p:cNvPr id="16" name="Group 39"/>
            <p:cNvGrpSpPr/>
            <p:nvPr/>
          </p:nvGrpSpPr>
          <p:grpSpPr>
            <a:xfrm>
              <a:off x="4019550" y="3200400"/>
              <a:ext cx="1295400" cy="770021"/>
              <a:chOff x="1295400" y="457200"/>
              <a:chExt cx="1295400" cy="770021"/>
            </a:xfrm>
          </p:grpSpPr>
          <p:pic>
            <p:nvPicPr>
              <p:cNvPr id="39" name="Picture 38" descr="cloud.png"/>
              <p:cNvPicPr>
                <a:picLocks noChangeAspect="1"/>
              </p:cNvPicPr>
              <p:nvPr/>
            </p:nvPicPr>
            <p:blipFill>
              <a:blip r:embed="rId4" cstate="print"/>
              <a:stretch>
                <a:fillRect/>
              </a:stretch>
            </p:blipFill>
            <p:spPr>
              <a:xfrm>
                <a:off x="1447800" y="533400"/>
                <a:ext cx="1143000" cy="644401"/>
              </a:xfrm>
              <a:prstGeom prst="rect">
                <a:avLst/>
              </a:prstGeom>
            </p:spPr>
          </p:pic>
          <p:pic>
            <p:nvPicPr>
              <p:cNvPr id="37" name="Picture 36" descr="iowa.png"/>
              <p:cNvPicPr>
                <a:picLocks noChangeAspect="1"/>
              </p:cNvPicPr>
              <p:nvPr/>
            </p:nvPicPr>
            <p:blipFill>
              <a:blip r:embed="rId9" cstate="print"/>
              <a:stretch>
                <a:fillRect/>
              </a:stretch>
            </p:blipFill>
            <p:spPr>
              <a:xfrm>
                <a:off x="1295400" y="457200"/>
                <a:ext cx="838200" cy="770021"/>
              </a:xfrm>
              <a:prstGeom prst="rect">
                <a:avLst/>
              </a:prstGeom>
            </p:spPr>
          </p:pic>
          <p:sp>
            <p:nvSpPr>
              <p:cNvPr id="36" name="TextBox 35"/>
              <p:cNvSpPr txBox="1"/>
              <p:nvPr/>
            </p:nvSpPr>
            <p:spPr>
              <a:xfrm>
                <a:off x="1905000" y="619125"/>
                <a:ext cx="479618" cy="430887"/>
              </a:xfrm>
              <a:prstGeom prst="rect">
                <a:avLst/>
              </a:prstGeom>
              <a:noFill/>
            </p:spPr>
            <p:txBody>
              <a:bodyPr wrap="none" rtlCol="0">
                <a:spAutoFit/>
              </a:bodyPr>
              <a:lstStyle/>
              <a:p>
                <a:r>
                  <a:rPr lang="en-US" sz="1100" dirty="0" smtClean="0"/>
                  <a:t>Iowa</a:t>
                </a:r>
              </a:p>
              <a:p>
                <a:r>
                  <a:rPr lang="en-US" sz="1100" dirty="0" smtClean="0"/>
                  <a:t>State</a:t>
                </a:r>
              </a:p>
            </p:txBody>
          </p:sp>
        </p:grpSp>
        <p:grpSp>
          <p:nvGrpSpPr>
            <p:cNvPr id="18" name="Group 20"/>
            <p:cNvGrpSpPr/>
            <p:nvPr/>
          </p:nvGrpSpPr>
          <p:grpSpPr>
            <a:xfrm>
              <a:off x="4953000" y="3009900"/>
              <a:ext cx="1219200" cy="609600"/>
              <a:chOff x="2514597" y="634346"/>
              <a:chExt cx="1615127" cy="807564"/>
            </a:xfrm>
          </p:grpSpPr>
          <p:pic>
            <p:nvPicPr>
              <p:cNvPr id="15" name="Picture 14" descr="cloud.png"/>
              <p:cNvPicPr>
                <a:picLocks noChangeAspect="1"/>
              </p:cNvPicPr>
              <p:nvPr/>
            </p:nvPicPr>
            <p:blipFill>
              <a:blip r:embed="rId4" cstate="print"/>
              <a:stretch>
                <a:fillRect/>
              </a:stretch>
            </p:blipFill>
            <p:spPr>
              <a:xfrm>
                <a:off x="2514597" y="634346"/>
                <a:ext cx="1615127" cy="807564"/>
              </a:xfrm>
              <a:prstGeom prst="rect">
                <a:avLst/>
              </a:prstGeom>
            </p:spPr>
          </p:pic>
          <p:sp>
            <p:nvSpPr>
              <p:cNvPr id="17" name="TextBox 16"/>
              <p:cNvSpPr txBox="1"/>
              <p:nvPr/>
            </p:nvSpPr>
            <p:spPr>
              <a:xfrm>
                <a:off x="2975384" y="787237"/>
                <a:ext cx="1154340" cy="570814"/>
              </a:xfrm>
              <a:prstGeom prst="rect">
                <a:avLst/>
              </a:prstGeom>
              <a:noFill/>
            </p:spPr>
            <p:txBody>
              <a:bodyPr wrap="square" rtlCol="0">
                <a:spAutoFit/>
              </a:bodyPr>
              <a:lstStyle/>
              <a:p>
                <a:r>
                  <a:rPr lang="en-US" sz="1050" dirty="0" err="1" smtClean="0"/>
                  <a:t>Univ.Illinois</a:t>
                </a:r>
                <a:r>
                  <a:rPr lang="en-US" sz="1050" dirty="0" smtClean="0"/>
                  <a:t> </a:t>
                </a:r>
              </a:p>
              <a:p>
                <a:r>
                  <a:rPr lang="en-US" sz="1050" dirty="0" smtClean="0"/>
                  <a:t>at Chicago</a:t>
                </a:r>
                <a:endParaRPr lang="en-US" sz="1050" dirty="0"/>
              </a:p>
            </p:txBody>
          </p:sp>
          <p:pic>
            <p:nvPicPr>
              <p:cNvPr id="19" name="Picture 18" descr="chicago.png"/>
              <p:cNvPicPr>
                <a:picLocks noChangeAspect="1"/>
              </p:cNvPicPr>
              <p:nvPr/>
            </p:nvPicPr>
            <p:blipFill>
              <a:blip r:embed="rId10" cstate="print"/>
              <a:stretch>
                <a:fillRect/>
              </a:stretch>
            </p:blipFill>
            <p:spPr>
              <a:xfrm>
                <a:off x="2533649" y="814238"/>
                <a:ext cx="586619" cy="538904"/>
              </a:xfrm>
              <a:prstGeom prst="rect">
                <a:avLst/>
              </a:prstGeom>
            </p:spPr>
          </p:pic>
        </p:grpSp>
        <p:grpSp>
          <p:nvGrpSpPr>
            <p:cNvPr id="20" name="Group 43"/>
            <p:cNvGrpSpPr/>
            <p:nvPr/>
          </p:nvGrpSpPr>
          <p:grpSpPr>
            <a:xfrm>
              <a:off x="4305300" y="2419350"/>
              <a:ext cx="1357851" cy="720601"/>
              <a:chOff x="1552575" y="609600"/>
              <a:chExt cx="1357851" cy="720601"/>
            </a:xfrm>
          </p:grpSpPr>
          <p:pic>
            <p:nvPicPr>
              <p:cNvPr id="41" name="Picture 40" descr="cloud.png"/>
              <p:cNvPicPr>
                <a:picLocks noChangeAspect="1"/>
              </p:cNvPicPr>
              <p:nvPr/>
            </p:nvPicPr>
            <p:blipFill>
              <a:blip r:embed="rId4" cstate="print"/>
              <a:stretch>
                <a:fillRect/>
              </a:stretch>
            </p:blipFill>
            <p:spPr>
              <a:xfrm>
                <a:off x="1600200" y="609600"/>
                <a:ext cx="1295400" cy="720601"/>
              </a:xfrm>
              <a:prstGeom prst="rect">
                <a:avLst/>
              </a:prstGeom>
            </p:spPr>
          </p:pic>
          <p:sp>
            <p:nvSpPr>
              <p:cNvPr id="42" name="TextBox 41"/>
              <p:cNvSpPr txBox="1"/>
              <p:nvPr/>
            </p:nvSpPr>
            <p:spPr>
              <a:xfrm>
                <a:off x="2066925" y="790575"/>
                <a:ext cx="843501" cy="400110"/>
              </a:xfrm>
              <a:prstGeom prst="rect">
                <a:avLst/>
              </a:prstGeom>
              <a:noFill/>
            </p:spPr>
            <p:txBody>
              <a:bodyPr wrap="none" rtlCol="0">
                <a:spAutoFit/>
              </a:bodyPr>
              <a:lstStyle/>
              <a:p>
                <a:r>
                  <a:rPr lang="en-US" sz="1000" dirty="0" smtClean="0"/>
                  <a:t>University of</a:t>
                </a:r>
              </a:p>
              <a:p>
                <a:r>
                  <a:rPr lang="en-US" sz="1000" dirty="0" smtClean="0"/>
                  <a:t>Minnesota</a:t>
                </a:r>
                <a:endParaRPr lang="en-US" sz="1000" dirty="0"/>
              </a:p>
            </p:txBody>
          </p:sp>
          <p:pic>
            <p:nvPicPr>
              <p:cNvPr id="43" name="Picture 42" descr="minn.png"/>
              <p:cNvPicPr>
                <a:picLocks noChangeAspect="1"/>
              </p:cNvPicPr>
              <p:nvPr/>
            </p:nvPicPr>
            <p:blipFill>
              <a:blip r:embed="rId11" cstate="print"/>
              <a:stretch>
                <a:fillRect/>
              </a:stretch>
            </p:blipFill>
            <p:spPr>
              <a:xfrm>
                <a:off x="1552575" y="657225"/>
                <a:ext cx="715250" cy="657072"/>
              </a:xfrm>
              <a:prstGeom prst="rect">
                <a:avLst/>
              </a:prstGeom>
            </p:spPr>
          </p:pic>
        </p:grpSp>
        <p:grpSp>
          <p:nvGrpSpPr>
            <p:cNvPr id="21" name="Group 29"/>
            <p:cNvGrpSpPr/>
            <p:nvPr/>
          </p:nvGrpSpPr>
          <p:grpSpPr>
            <a:xfrm>
              <a:off x="5810463" y="2657475"/>
              <a:ext cx="1047537" cy="609600"/>
              <a:chOff x="1981200" y="555813"/>
              <a:chExt cx="1355635" cy="788895"/>
            </a:xfrm>
          </p:grpSpPr>
          <p:pic>
            <p:nvPicPr>
              <p:cNvPr id="27" name="Picture 26" descr="cloud.png"/>
              <p:cNvPicPr>
                <a:picLocks noChangeAspect="1"/>
              </p:cNvPicPr>
              <p:nvPr/>
            </p:nvPicPr>
            <p:blipFill>
              <a:blip r:embed="rId4" cstate="print"/>
              <a:stretch>
                <a:fillRect/>
              </a:stretch>
            </p:blipFill>
            <p:spPr>
              <a:xfrm>
                <a:off x="1981200" y="555813"/>
                <a:ext cx="1281954" cy="788895"/>
              </a:xfrm>
              <a:prstGeom prst="rect">
                <a:avLst/>
              </a:prstGeom>
            </p:spPr>
          </p:pic>
          <p:sp>
            <p:nvSpPr>
              <p:cNvPr id="28" name="TextBox 27"/>
              <p:cNvSpPr txBox="1"/>
              <p:nvPr/>
            </p:nvSpPr>
            <p:spPr>
              <a:xfrm>
                <a:off x="2442322" y="686920"/>
                <a:ext cx="894513" cy="517790"/>
              </a:xfrm>
              <a:prstGeom prst="rect">
                <a:avLst/>
              </a:prstGeom>
              <a:noFill/>
            </p:spPr>
            <p:txBody>
              <a:bodyPr wrap="none" rtlCol="0">
                <a:spAutoFit/>
              </a:bodyPr>
              <a:lstStyle/>
              <a:p>
                <a:r>
                  <a:rPr lang="en-US" sz="1000" dirty="0" smtClean="0"/>
                  <a:t>Michigan </a:t>
                </a:r>
              </a:p>
              <a:p>
                <a:r>
                  <a:rPr lang="en-US" sz="1000" dirty="0" smtClean="0"/>
                  <a:t>State</a:t>
                </a:r>
              </a:p>
            </p:txBody>
          </p:sp>
          <p:pic>
            <p:nvPicPr>
              <p:cNvPr id="29" name="Picture 28" descr="msu.png"/>
              <p:cNvPicPr>
                <a:picLocks noChangeAspect="1"/>
              </p:cNvPicPr>
              <p:nvPr/>
            </p:nvPicPr>
            <p:blipFill>
              <a:blip r:embed="rId12" cstate="print"/>
              <a:stretch>
                <a:fillRect/>
              </a:stretch>
            </p:blipFill>
            <p:spPr>
              <a:xfrm>
                <a:off x="2039470" y="679077"/>
                <a:ext cx="551491" cy="506632"/>
              </a:xfrm>
              <a:prstGeom prst="rect">
                <a:avLst/>
              </a:prstGeom>
            </p:spPr>
          </p:pic>
        </p:grpSp>
        <p:grpSp>
          <p:nvGrpSpPr>
            <p:cNvPr id="23" name="Group 47"/>
            <p:cNvGrpSpPr/>
            <p:nvPr/>
          </p:nvGrpSpPr>
          <p:grpSpPr>
            <a:xfrm>
              <a:off x="5638800" y="3395731"/>
              <a:ext cx="1143000" cy="700019"/>
              <a:chOff x="1676400" y="533400"/>
              <a:chExt cx="1143000" cy="700019"/>
            </a:xfrm>
          </p:grpSpPr>
          <p:pic>
            <p:nvPicPr>
              <p:cNvPr id="45" name="Picture 44" descr="cloud.png"/>
              <p:cNvPicPr>
                <a:picLocks noChangeAspect="1"/>
              </p:cNvPicPr>
              <p:nvPr/>
            </p:nvPicPr>
            <p:blipFill>
              <a:blip r:embed="rId4" cstate="print"/>
              <a:stretch>
                <a:fillRect/>
              </a:stretch>
            </p:blipFill>
            <p:spPr>
              <a:xfrm>
                <a:off x="1752600" y="533400"/>
                <a:ext cx="1066800" cy="644401"/>
              </a:xfrm>
              <a:prstGeom prst="rect">
                <a:avLst/>
              </a:prstGeom>
            </p:spPr>
          </p:pic>
          <p:sp>
            <p:nvSpPr>
              <p:cNvPr id="46" name="TextBox 45"/>
              <p:cNvSpPr txBox="1"/>
              <p:nvPr/>
            </p:nvSpPr>
            <p:spPr>
              <a:xfrm>
                <a:off x="2247900" y="638175"/>
                <a:ext cx="521297" cy="430887"/>
              </a:xfrm>
              <a:prstGeom prst="rect">
                <a:avLst/>
              </a:prstGeom>
              <a:noFill/>
            </p:spPr>
            <p:txBody>
              <a:bodyPr wrap="none" rtlCol="0">
                <a:spAutoFit/>
              </a:bodyPr>
              <a:lstStyle/>
              <a:p>
                <a:r>
                  <a:rPr lang="en-US" sz="1100" dirty="0" smtClean="0"/>
                  <a:t>Notre</a:t>
                </a:r>
              </a:p>
              <a:p>
                <a:r>
                  <a:rPr lang="en-US" sz="1100" dirty="0" smtClean="0"/>
                  <a:t>Dame</a:t>
                </a:r>
                <a:endParaRPr lang="en-US" sz="1100" dirty="0"/>
              </a:p>
            </p:txBody>
          </p:sp>
          <p:pic>
            <p:nvPicPr>
              <p:cNvPr id="47" name="Picture 46" descr="nd.png"/>
              <p:cNvPicPr>
                <a:picLocks noChangeAspect="1"/>
              </p:cNvPicPr>
              <p:nvPr/>
            </p:nvPicPr>
            <p:blipFill>
              <a:blip r:embed="rId13" cstate="print"/>
              <a:stretch>
                <a:fillRect/>
              </a:stretch>
            </p:blipFill>
            <p:spPr>
              <a:xfrm>
                <a:off x="1676400" y="533400"/>
                <a:ext cx="762000" cy="700019"/>
              </a:xfrm>
              <a:prstGeom prst="rect">
                <a:avLst/>
              </a:prstGeom>
            </p:spPr>
          </p:pic>
        </p:grpSp>
        <p:grpSp>
          <p:nvGrpSpPr>
            <p:cNvPr id="26" name="Group 51"/>
            <p:cNvGrpSpPr/>
            <p:nvPr/>
          </p:nvGrpSpPr>
          <p:grpSpPr>
            <a:xfrm>
              <a:off x="2362200" y="5162550"/>
              <a:ext cx="1524000" cy="720601"/>
              <a:chOff x="1828800" y="685800"/>
              <a:chExt cx="1524000" cy="720601"/>
            </a:xfrm>
          </p:grpSpPr>
          <p:pic>
            <p:nvPicPr>
              <p:cNvPr id="49" name="Picture 48" descr="cloud.png"/>
              <p:cNvPicPr>
                <a:picLocks noChangeAspect="1"/>
              </p:cNvPicPr>
              <p:nvPr/>
            </p:nvPicPr>
            <p:blipFill>
              <a:blip r:embed="rId4" cstate="print"/>
              <a:stretch>
                <a:fillRect/>
              </a:stretch>
            </p:blipFill>
            <p:spPr>
              <a:xfrm>
                <a:off x="1828800" y="685800"/>
                <a:ext cx="1524000" cy="720601"/>
              </a:xfrm>
              <a:prstGeom prst="rect">
                <a:avLst/>
              </a:prstGeom>
            </p:spPr>
          </p:pic>
          <p:sp>
            <p:nvSpPr>
              <p:cNvPr id="50" name="TextBox 49"/>
              <p:cNvSpPr txBox="1"/>
              <p:nvPr/>
            </p:nvSpPr>
            <p:spPr>
              <a:xfrm>
                <a:off x="2286000" y="841802"/>
                <a:ext cx="1045479" cy="415498"/>
              </a:xfrm>
              <a:prstGeom prst="rect">
                <a:avLst/>
              </a:prstGeom>
              <a:noFill/>
            </p:spPr>
            <p:txBody>
              <a:bodyPr wrap="none" rtlCol="0">
                <a:spAutoFit/>
              </a:bodyPr>
              <a:lstStyle/>
              <a:p>
                <a:r>
                  <a:rPr lang="en-US" sz="1050" dirty="0" smtClean="0"/>
                  <a:t>University of </a:t>
                </a:r>
              </a:p>
              <a:p>
                <a:r>
                  <a:rPr lang="en-US" sz="1050" dirty="0" smtClean="0"/>
                  <a:t>Texas</a:t>
                </a:r>
                <a:r>
                  <a:rPr lang="en-US" sz="1050" dirty="0"/>
                  <a:t> a</a:t>
                </a:r>
                <a:r>
                  <a:rPr lang="en-US" sz="1050" dirty="0" smtClean="0"/>
                  <a:t>t El Paso</a:t>
                </a:r>
                <a:endParaRPr lang="en-US" sz="1050" dirty="0"/>
              </a:p>
            </p:txBody>
          </p:sp>
          <p:pic>
            <p:nvPicPr>
              <p:cNvPr id="51" name="Picture 50" descr="utep.png"/>
              <p:cNvPicPr>
                <a:picLocks noChangeAspect="1"/>
              </p:cNvPicPr>
              <p:nvPr/>
            </p:nvPicPr>
            <p:blipFill>
              <a:blip r:embed="rId14" cstate="print"/>
              <a:stretch>
                <a:fillRect/>
              </a:stretch>
            </p:blipFill>
            <p:spPr>
              <a:xfrm>
                <a:off x="1857375" y="785926"/>
                <a:ext cx="619125" cy="568766"/>
              </a:xfrm>
              <a:prstGeom prst="rect">
                <a:avLst/>
              </a:prstGeom>
            </p:spPr>
          </p:pic>
        </p:grpSp>
        <p:grpSp>
          <p:nvGrpSpPr>
            <p:cNvPr id="30" name="Group 55"/>
            <p:cNvGrpSpPr/>
            <p:nvPr/>
          </p:nvGrpSpPr>
          <p:grpSpPr>
            <a:xfrm>
              <a:off x="-152400" y="3257550"/>
              <a:ext cx="1924050" cy="952347"/>
              <a:chOff x="1581150" y="838200"/>
              <a:chExt cx="1924050" cy="952347"/>
            </a:xfrm>
          </p:grpSpPr>
          <p:pic>
            <p:nvPicPr>
              <p:cNvPr id="53" name="Picture 52"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838200"/>
                <a:ext cx="1752600" cy="838200"/>
              </a:xfrm>
              <a:prstGeom prst="rect">
                <a:avLst/>
              </a:prstGeom>
            </p:spPr>
          </p:pic>
          <p:sp>
            <p:nvSpPr>
              <p:cNvPr id="54" name="TextBox 53"/>
              <p:cNvSpPr txBox="1"/>
              <p:nvPr/>
            </p:nvSpPr>
            <p:spPr>
              <a:xfrm>
                <a:off x="2293846" y="1076325"/>
                <a:ext cx="1125629" cy="430887"/>
              </a:xfrm>
              <a:prstGeom prst="rect">
                <a:avLst/>
              </a:prstGeom>
              <a:noFill/>
            </p:spPr>
            <p:txBody>
              <a:bodyPr wrap="none" rtlCol="0">
                <a:spAutoFit/>
              </a:bodyPr>
              <a:lstStyle/>
              <a:p>
                <a:r>
                  <a:rPr lang="en-US" sz="1050" dirty="0" smtClean="0"/>
                  <a:t>IBM </a:t>
                </a:r>
                <a:r>
                  <a:rPr lang="en-US" sz="1050" dirty="0" err="1" smtClean="0"/>
                  <a:t>Almaden</a:t>
                </a:r>
                <a:endParaRPr lang="en-US" sz="1050" dirty="0" smtClean="0"/>
              </a:p>
              <a:p>
                <a:r>
                  <a:rPr lang="en-US" sz="1050" dirty="0" smtClean="0"/>
                  <a:t>Research Center</a:t>
                </a:r>
              </a:p>
            </p:txBody>
          </p:sp>
          <p:pic>
            <p:nvPicPr>
              <p:cNvPr id="55" name="Picture 54" descr="ibm.png"/>
              <p:cNvPicPr>
                <a:picLocks noChangeAspect="1"/>
              </p:cNvPicPr>
              <p:nvPr/>
            </p:nvPicPr>
            <p:blipFill>
              <a:blip r:embed="rId15" cstate="print"/>
              <a:stretch>
                <a:fillRect/>
              </a:stretch>
            </p:blipFill>
            <p:spPr>
              <a:xfrm>
                <a:off x="1581150" y="876300"/>
                <a:ext cx="995196" cy="914247"/>
              </a:xfrm>
              <a:prstGeom prst="rect">
                <a:avLst/>
              </a:prstGeom>
            </p:spPr>
          </p:pic>
        </p:grpSp>
        <p:grpSp>
          <p:nvGrpSpPr>
            <p:cNvPr id="34" name="Group 59"/>
            <p:cNvGrpSpPr/>
            <p:nvPr/>
          </p:nvGrpSpPr>
          <p:grpSpPr>
            <a:xfrm>
              <a:off x="685800" y="1657350"/>
              <a:ext cx="1409700" cy="720601"/>
              <a:chOff x="1409700" y="609600"/>
              <a:chExt cx="1409700" cy="720601"/>
            </a:xfrm>
          </p:grpSpPr>
          <p:pic>
            <p:nvPicPr>
              <p:cNvPr id="57" name="Picture 56"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447800" y="609600"/>
                <a:ext cx="1371600" cy="720601"/>
              </a:xfrm>
              <a:prstGeom prst="rect">
                <a:avLst/>
              </a:prstGeom>
            </p:spPr>
          </p:pic>
          <p:sp>
            <p:nvSpPr>
              <p:cNvPr id="58" name="TextBox 57"/>
              <p:cNvSpPr txBox="1"/>
              <p:nvPr/>
            </p:nvSpPr>
            <p:spPr>
              <a:xfrm>
                <a:off x="1885950" y="790575"/>
                <a:ext cx="870751" cy="430887"/>
              </a:xfrm>
              <a:prstGeom prst="rect">
                <a:avLst/>
              </a:prstGeom>
              <a:noFill/>
            </p:spPr>
            <p:txBody>
              <a:bodyPr wrap="none" rtlCol="0">
                <a:spAutoFit/>
              </a:bodyPr>
              <a:lstStyle/>
              <a:p>
                <a:r>
                  <a:rPr lang="en-US" sz="1100" dirty="0" smtClean="0"/>
                  <a:t>Washington</a:t>
                </a:r>
              </a:p>
              <a:p>
                <a:r>
                  <a:rPr lang="en-US" sz="1100" dirty="0" smtClean="0"/>
                  <a:t>University</a:t>
                </a:r>
                <a:endParaRPr lang="en-US" sz="1100" dirty="0"/>
              </a:p>
            </p:txBody>
          </p:sp>
          <p:pic>
            <p:nvPicPr>
              <p:cNvPr id="59" name="Picture 58" descr="washington.png"/>
              <p:cNvPicPr>
                <a:picLocks noChangeAspect="1"/>
              </p:cNvPicPr>
              <p:nvPr/>
            </p:nvPicPr>
            <p:blipFill>
              <a:blip r:embed="rId16" cstate="print"/>
              <a:stretch>
                <a:fillRect/>
              </a:stretch>
            </p:blipFill>
            <p:spPr>
              <a:xfrm>
                <a:off x="1409700" y="711458"/>
                <a:ext cx="666750" cy="612517"/>
              </a:xfrm>
              <a:prstGeom prst="rect">
                <a:avLst/>
              </a:prstGeom>
            </p:spPr>
          </p:pic>
        </p:grpSp>
        <p:grpSp>
          <p:nvGrpSpPr>
            <p:cNvPr id="35" name="Group 63"/>
            <p:cNvGrpSpPr/>
            <p:nvPr/>
          </p:nvGrpSpPr>
          <p:grpSpPr>
            <a:xfrm>
              <a:off x="228600" y="4781550"/>
              <a:ext cx="1627641" cy="890154"/>
              <a:chOff x="1752600" y="516248"/>
              <a:chExt cx="1627641" cy="890154"/>
            </a:xfrm>
          </p:grpSpPr>
          <p:pic>
            <p:nvPicPr>
              <p:cNvPr id="61" name="Picture 60"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752600" y="516248"/>
                <a:ext cx="1600200" cy="890154"/>
              </a:xfrm>
              <a:prstGeom prst="rect">
                <a:avLst/>
              </a:prstGeom>
            </p:spPr>
          </p:pic>
          <p:sp>
            <p:nvSpPr>
              <p:cNvPr id="62" name="TextBox 61"/>
              <p:cNvSpPr txBox="1"/>
              <p:nvPr/>
            </p:nvSpPr>
            <p:spPr>
              <a:xfrm>
                <a:off x="2381250" y="742950"/>
                <a:ext cx="998991" cy="553998"/>
              </a:xfrm>
              <a:prstGeom prst="rect">
                <a:avLst/>
              </a:prstGeom>
              <a:noFill/>
            </p:spPr>
            <p:txBody>
              <a:bodyPr wrap="none" rtlCol="0">
                <a:spAutoFit/>
              </a:bodyPr>
              <a:lstStyle/>
              <a:p>
                <a:r>
                  <a:rPr lang="en-US" sz="1000" dirty="0" smtClean="0"/>
                  <a:t>San Diego</a:t>
                </a:r>
              </a:p>
              <a:p>
                <a:r>
                  <a:rPr lang="en-US" sz="1000" dirty="0" smtClean="0"/>
                  <a:t>Supercomputer</a:t>
                </a:r>
              </a:p>
              <a:p>
                <a:r>
                  <a:rPr lang="en-US" sz="1000" dirty="0" smtClean="0"/>
                  <a:t>Center</a:t>
                </a:r>
                <a:endParaRPr lang="en-US" sz="1000" dirty="0"/>
              </a:p>
            </p:txBody>
          </p:sp>
          <p:pic>
            <p:nvPicPr>
              <p:cNvPr id="63" name="Picture 62" descr="sdsc.png"/>
              <p:cNvPicPr>
                <a:picLocks noChangeAspect="1"/>
              </p:cNvPicPr>
              <p:nvPr/>
            </p:nvPicPr>
            <p:blipFill>
              <a:blip r:embed="rId17" cstate="print"/>
              <a:stretch>
                <a:fillRect/>
              </a:stretch>
            </p:blipFill>
            <p:spPr>
              <a:xfrm>
                <a:off x="1771650" y="666750"/>
                <a:ext cx="746355" cy="685647"/>
              </a:xfrm>
              <a:prstGeom prst="rect">
                <a:avLst/>
              </a:prstGeom>
            </p:spPr>
          </p:pic>
        </p:grpSp>
        <p:grpSp>
          <p:nvGrpSpPr>
            <p:cNvPr id="38" name="Group 68"/>
            <p:cNvGrpSpPr/>
            <p:nvPr/>
          </p:nvGrpSpPr>
          <p:grpSpPr>
            <a:xfrm>
              <a:off x="6248400" y="5619750"/>
              <a:ext cx="1447800" cy="838047"/>
              <a:chOff x="1143000" y="533400"/>
              <a:chExt cx="1447800" cy="838047"/>
            </a:xfrm>
          </p:grpSpPr>
          <p:grpSp>
            <p:nvGrpSpPr>
              <p:cNvPr id="40" name="Group 67"/>
              <p:cNvGrpSpPr/>
              <p:nvPr/>
            </p:nvGrpSpPr>
            <p:grpSpPr>
              <a:xfrm>
                <a:off x="1143000" y="533400"/>
                <a:ext cx="1447800" cy="720601"/>
                <a:chOff x="1143000" y="533400"/>
                <a:chExt cx="1447800" cy="720601"/>
              </a:xfrm>
            </p:grpSpPr>
            <p:pic>
              <p:nvPicPr>
                <p:cNvPr id="65" name="Picture 64"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143000" y="533400"/>
                  <a:ext cx="1447800" cy="720601"/>
                </a:xfrm>
                <a:prstGeom prst="rect">
                  <a:avLst/>
                </a:prstGeom>
              </p:spPr>
            </p:pic>
            <p:sp>
              <p:nvSpPr>
                <p:cNvPr id="66" name="TextBox 65"/>
                <p:cNvSpPr txBox="1"/>
                <p:nvPr/>
              </p:nvSpPr>
              <p:spPr>
                <a:xfrm>
                  <a:off x="1752853" y="685800"/>
                  <a:ext cx="761747" cy="430887"/>
                </a:xfrm>
                <a:prstGeom prst="rect">
                  <a:avLst/>
                </a:prstGeom>
                <a:noFill/>
              </p:spPr>
              <p:txBody>
                <a:bodyPr wrap="none" rtlCol="0">
                  <a:spAutoFit/>
                </a:bodyPr>
                <a:lstStyle/>
                <a:p>
                  <a:r>
                    <a:rPr lang="en-US" sz="1100" dirty="0" smtClean="0"/>
                    <a:t>University</a:t>
                  </a:r>
                </a:p>
                <a:p>
                  <a:r>
                    <a:rPr lang="en-US" sz="1100" dirty="0" smtClean="0"/>
                    <a:t>of Florida</a:t>
                  </a:r>
                  <a:endParaRPr lang="en-US" sz="1100" dirty="0"/>
                </a:p>
              </p:txBody>
            </p:sp>
          </p:grpSp>
          <p:pic>
            <p:nvPicPr>
              <p:cNvPr id="67" name="Picture 66" descr="florida.png"/>
              <p:cNvPicPr>
                <a:picLocks noChangeAspect="1"/>
              </p:cNvPicPr>
              <p:nvPr/>
            </p:nvPicPr>
            <p:blipFill>
              <a:blip r:embed="rId18" cstate="print"/>
              <a:stretch>
                <a:fillRect/>
              </a:stretch>
            </p:blipFill>
            <p:spPr>
              <a:xfrm>
                <a:off x="1143000" y="609600"/>
                <a:ext cx="829302" cy="761847"/>
              </a:xfrm>
              <a:prstGeom prst="rect">
                <a:avLst/>
              </a:prstGeom>
            </p:spPr>
          </p:pic>
        </p:grpSp>
        <p:grpSp>
          <p:nvGrpSpPr>
            <p:cNvPr id="44" name="Group 72"/>
            <p:cNvGrpSpPr/>
            <p:nvPr/>
          </p:nvGrpSpPr>
          <p:grpSpPr>
            <a:xfrm>
              <a:off x="7543800" y="2647950"/>
              <a:ext cx="1276350" cy="770021"/>
              <a:chOff x="1771650" y="485775"/>
              <a:chExt cx="1276350" cy="770021"/>
            </a:xfrm>
          </p:grpSpPr>
          <p:pic>
            <p:nvPicPr>
              <p:cNvPr id="70" name="Picture 69" descr="cloud.png"/>
              <p:cNvPicPr>
                <a:picLocks noChangeAspect="1"/>
              </p:cNvPicPr>
              <p:nvPr/>
            </p:nvPicPr>
            <p:blipFill>
              <a:blip r:embed="rId4" cstate="print">
                <a:duotone>
                  <a:prstClr val="black"/>
                  <a:schemeClr val="accent2">
                    <a:tint val="45000"/>
                    <a:satMod val="400000"/>
                  </a:schemeClr>
                </a:duotone>
                <a:lum bright="19000"/>
              </a:blip>
              <a:stretch>
                <a:fillRect/>
              </a:stretch>
            </p:blipFill>
            <p:spPr>
              <a:xfrm>
                <a:off x="1828800" y="533400"/>
                <a:ext cx="1219200" cy="644401"/>
              </a:xfrm>
              <a:prstGeom prst="rect">
                <a:avLst/>
              </a:prstGeom>
            </p:spPr>
          </p:pic>
          <p:sp>
            <p:nvSpPr>
              <p:cNvPr id="71" name="TextBox 70"/>
              <p:cNvSpPr txBox="1"/>
              <p:nvPr/>
            </p:nvSpPr>
            <p:spPr>
              <a:xfrm>
                <a:off x="2324100" y="609600"/>
                <a:ext cx="644728" cy="430887"/>
              </a:xfrm>
              <a:prstGeom prst="rect">
                <a:avLst/>
              </a:prstGeom>
              <a:noFill/>
            </p:spPr>
            <p:txBody>
              <a:bodyPr wrap="none" rtlCol="0">
                <a:spAutoFit/>
              </a:bodyPr>
              <a:lstStyle/>
              <a:p>
                <a:r>
                  <a:rPr lang="en-US" sz="1100" dirty="0" smtClean="0"/>
                  <a:t>Johns </a:t>
                </a:r>
              </a:p>
              <a:p>
                <a:r>
                  <a:rPr lang="en-US" sz="1100" dirty="0" smtClean="0"/>
                  <a:t>Hopkins</a:t>
                </a:r>
                <a:endParaRPr lang="en-US" sz="1100" dirty="0"/>
              </a:p>
            </p:txBody>
          </p:sp>
          <p:pic>
            <p:nvPicPr>
              <p:cNvPr id="72" name="Picture 71" descr="hopkins.png"/>
              <p:cNvPicPr>
                <a:picLocks noChangeAspect="1"/>
              </p:cNvPicPr>
              <p:nvPr/>
            </p:nvPicPr>
            <p:blipFill>
              <a:blip r:embed="rId19" cstate="print"/>
              <a:stretch>
                <a:fillRect/>
              </a:stretch>
            </p:blipFill>
            <p:spPr>
              <a:xfrm>
                <a:off x="1771650" y="485775"/>
                <a:ext cx="838200" cy="770021"/>
              </a:xfrm>
              <a:prstGeom prst="rect">
                <a:avLst/>
              </a:prstGeom>
            </p:spPr>
          </p:pic>
        </p:grpSp>
      </p:grpSp>
      <p:grpSp>
        <p:nvGrpSpPr>
          <p:cNvPr id="48" name="Group 129"/>
          <p:cNvGrpSpPr/>
          <p:nvPr/>
        </p:nvGrpSpPr>
        <p:grpSpPr>
          <a:xfrm>
            <a:off x="0" y="-19050"/>
            <a:ext cx="9144000" cy="1314450"/>
            <a:chOff x="0" y="0"/>
            <a:chExt cx="9144000" cy="1314450"/>
          </a:xfrm>
        </p:grpSpPr>
        <p:pic>
          <p:nvPicPr>
            <p:cNvPr id="1030" name="Picture 6"/>
            <p:cNvPicPr>
              <a:picLocks noChangeAspect="1" noChangeArrowheads="1"/>
            </p:cNvPicPr>
            <p:nvPr/>
          </p:nvPicPr>
          <p:blipFill>
            <a:blip r:embed="rId20" cstate="print"/>
            <a:srcRect/>
            <a:stretch>
              <a:fillRect/>
            </a:stretch>
          </p:blipFill>
          <p:spPr bwMode="auto">
            <a:xfrm>
              <a:off x="0" y="0"/>
              <a:ext cx="8210550" cy="1314450"/>
            </a:xfrm>
            <a:prstGeom prst="rect">
              <a:avLst/>
            </a:prstGeom>
            <a:noFill/>
            <a:ln w="9525">
              <a:noFill/>
              <a:miter lim="800000"/>
              <a:headEnd/>
              <a:tailEnd/>
            </a:ln>
          </p:spPr>
        </p:pic>
        <p:pic>
          <p:nvPicPr>
            <p:cNvPr id="1031" name="Picture 7"/>
            <p:cNvPicPr>
              <a:picLocks noChangeAspect="1" noChangeArrowheads="1"/>
            </p:cNvPicPr>
            <p:nvPr/>
          </p:nvPicPr>
          <p:blipFill>
            <a:blip r:embed="rId20" cstate="print"/>
            <a:srcRect r="88399"/>
            <a:stretch>
              <a:fillRect/>
            </a:stretch>
          </p:blipFill>
          <p:spPr bwMode="auto">
            <a:xfrm>
              <a:off x="8191500" y="0"/>
              <a:ext cx="952500" cy="1314450"/>
            </a:xfrm>
            <a:prstGeom prst="rect">
              <a:avLst/>
            </a:prstGeom>
            <a:noFill/>
            <a:ln w="9525">
              <a:noFill/>
              <a:miter lim="800000"/>
              <a:headEnd/>
              <a:tailEnd/>
            </a:ln>
          </p:spPr>
        </p:pic>
      </p:grpSp>
      <p:sp>
        <p:nvSpPr>
          <p:cNvPr id="131" name="Rectangle 130"/>
          <p:cNvSpPr/>
          <p:nvPr/>
        </p:nvSpPr>
        <p:spPr>
          <a:xfrm>
            <a:off x="3657600" y="1295400"/>
            <a:ext cx="5486400" cy="584775"/>
          </a:xfrm>
          <a:prstGeom prst="rect">
            <a:avLst/>
          </a:prstGeom>
        </p:spPr>
        <p:txBody>
          <a:bodyPr wrap="square">
            <a:spAutoFit/>
          </a:bodyPr>
          <a:lstStyle/>
          <a:p>
            <a:pPr algn="r"/>
            <a:r>
              <a:rPr lang="en-US" sz="1600" i="1" dirty="0" smtClean="0">
                <a:solidFill>
                  <a:srgbClr val="990000"/>
                </a:solidFill>
              </a:rPr>
              <a:t>July 26-30, 2010  NCSA Summer School Workshop</a:t>
            </a:r>
          </a:p>
          <a:p>
            <a:pPr algn="r"/>
            <a:r>
              <a:rPr lang="en-US" sz="1600" dirty="0" smtClean="0">
                <a:solidFill>
                  <a:srgbClr val="7030A0"/>
                </a:solidFill>
              </a:rPr>
              <a:t>http://salsahpc.indiana.edu/tutorial</a:t>
            </a:r>
            <a:endParaRPr lang="en-US" sz="1600" i="1" dirty="0" smtClean="0">
              <a:solidFill>
                <a:srgbClr val="7030A0"/>
              </a:solidFill>
            </a:endParaRPr>
          </a:p>
        </p:txBody>
      </p:sp>
      <p:sp>
        <p:nvSpPr>
          <p:cNvPr id="85" name="Rectangle 84"/>
          <p:cNvSpPr/>
          <p:nvPr/>
        </p:nvSpPr>
        <p:spPr>
          <a:xfrm>
            <a:off x="0" y="1295400"/>
            <a:ext cx="5486400" cy="584775"/>
          </a:xfrm>
          <a:prstGeom prst="rect">
            <a:avLst/>
          </a:prstGeom>
        </p:spPr>
        <p:txBody>
          <a:bodyPr wrap="square">
            <a:spAutoFit/>
          </a:bodyPr>
          <a:lstStyle/>
          <a:p>
            <a:r>
              <a:rPr lang="en-US" sz="1600" i="1" dirty="0" smtClean="0"/>
              <a:t>300+ Students learning about Twister &amp; </a:t>
            </a:r>
            <a:r>
              <a:rPr lang="en-US" sz="1600" i="1" dirty="0" err="1" smtClean="0"/>
              <a:t>Hadoop</a:t>
            </a:r>
            <a:r>
              <a:rPr lang="en-US" sz="1600" i="1" dirty="0" smtClean="0"/>
              <a:t> </a:t>
            </a:r>
          </a:p>
          <a:p>
            <a:r>
              <a:rPr lang="en-US" sz="1600" i="1" dirty="0" err="1" smtClean="0"/>
              <a:t>MapReduce</a:t>
            </a:r>
            <a:r>
              <a:rPr lang="en-US" sz="1600" i="1" dirty="0" smtClean="0"/>
              <a:t> technologies, supported by </a:t>
            </a:r>
            <a:r>
              <a:rPr lang="en-US" sz="1600" i="1" dirty="0" err="1" smtClean="0"/>
              <a:t>FutureGrid</a:t>
            </a:r>
            <a:r>
              <a:rPr lang="en-US" sz="1600" i="1" dirty="0" smtClean="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r>
              <a:rPr lang="en-US" b="1" dirty="0" smtClean="0">
                <a:latin typeface="Arial" pitchFamily="34" charset="0"/>
              </a:rPr>
              <a:t>Acknowledgements</a:t>
            </a:r>
            <a:endParaRPr lang="en-US" dirty="0"/>
          </a:p>
        </p:txBody>
      </p:sp>
      <p:sp>
        <p:nvSpPr>
          <p:cNvPr id="4" name="Slide Number Placeholder 3"/>
          <p:cNvSpPr>
            <a:spLocks noGrp="1"/>
          </p:cNvSpPr>
          <p:nvPr>
            <p:ph type="sldNum" sz="quarter" idx="12"/>
          </p:nvPr>
        </p:nvSpPr>
        <p:spPr/>
        <p:txBody>
          <a:bodyPr/>
          <a:lstStyle/>
          <a:p>
            <a:fld id="{B3999606-967B-419A-9AEC-8752E61A74DA}" type="slidenum">
              <a:rPr lang="en-US" smtClean="0"/>
              <a:pPr/>
              <a:t>42</a:t>
            </a:fld>
            <a:endParaRPr lang="en-US" dirty="0"/>
          </a:p>
        </p:txBody>
      </p:sp>
      <p:sp>
        <p:nvSpPr>
          <p:cNvPr id="5" name="Content Placeholder 4"/>
          <p:cNvSpPr>
            <a:spLocks noGrp="1"/>
          </p:cNvSpPr>
          <p:nvPr>
            <p:ph idx="1"/>
          </p:nvPr>
        </p:nvSpPr>
        <p:spPr>
          <a:xfrm>
            <a:off x="0" y="1295400"/>
            <a:ext cx="3581400" cy="1655838"/>
          </a:xfrm>
          <a:prstGeom prst="rect">
            <a:avLst/>
          </a:prstGeom>
        </p:spPr>
        <p:txBody>
          <a:bodyPr wrap="square">
            <a:spAutoFit/>
          </a:bodyPr>
          <a:lstStyle/>
          <a:p>
            <a:pPr marL="342883" lvl="0" indent="-342883" algn="ctr" defTabSz="914354">
              <a:spcBef>
                <a:spcPct val="20000"/>
              </a:spcBef>
              <a:defRPr/>
            </a:pPr>
            <a:endParaRPr lang="en-US" sz="2000" b="1" i="1" dirty="0" smtClean="0">
              <a:solidFill>
                <a:srgbClr val="0000CC"/>
              </a:solidFill>
              <a:latin typeface="Arial" pitchFamily="34" charset="0"/>
            </a:endParaRPr>
          </a:p>
          <a:p>
            <a:pPr marL="342883" lvl="0" indent="-342883" algn="ctr" defTabSz="914354">
              <a:spcBef>
                <a:spcPct val="20000"/>
              </a:spcBef>
              <a:buNone/>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HPC Group</a:t>
            </a:r>
          </a:p>
          <a:p>
            <a:pPr marL="342883" lvl="0" indent="-342883" algn="ctr" defTabSz="914354">
              <a:spcBef>
                <a:spcPct val="20000"/>
              </a:spcBef>
              <a:buNone/>
              <a:defRPr/>
            </a:pPr>
            <a:r>
              <a:rPr lang="en-US" sz="1600" dirty="0" smtClean="0">
                <a:hlinkClick r:id="rId3"/>
              </a:rPr>
              <a:t>http://salsahpc.indiana.edu</a:t>
            </a:r>
            <a:endParaRPr lang="en-US" sz="1600" dirty="0" smtClean="0"/>
          </a:p>
          <a:p>
            <a:pPr marL="342883" lvl="0" indent="-342883" algn="ctr" defTabSz="914354">
              <a:spcBef>
                <a:spcPct val="20000"/>
              </a:spcBef>
              <a:defRPr/>
            </a:pPr>
            <a:endParaRPr lang="en-US" dirty="0" smtClean="0"/>
          </a:p>
        </p:txBody>
      </p:sp>
      <p:pic>
        <p:nvPicPr>
          <p:cNvPr id="7" name="Picture 6" descr="nsf.jpg"/>
          <p:cNvPicPr>
            <a:picLocks noChangeAspect="1"/>
          </p:cNvPicPr>
          <p:nvPr/>
        </p:nvPicPr>
        <p:blipFill>
          <a:blip r:embed="rId4" cstate="print"/>
          <a:stretch>
            <a:fillRect/>
          </a:stretch>
        </p:blipFill>
        <p:spPr>
          <a:xfrm>
            <a:off x="3517392" y="2679192"/>
            <a:ext cx="1054608" cy="1054608"/>
          </a:xfrm>
          <a:prstGeom prst="rect">
            <a:avLst/>
          </a:prstGeom>
        </p:spPr>
      </p:pic>
      <p:pic>
        <p:nvPicPr>
          <p:cNvPr id="8" name="Picture 7" descr="nih-logo-blue.gif"/>
          <p:cNvPicPr>
            <a:picLocks noChangeAspect="1"/>
          </p:cNvPicPr>
          <p:nvPr/>
        </p:nvPicPr>
        <p:blipFill>
          <a:blip r:embed="rId5" cstate="print"/>
          <a:stretch>
            <a:fillRect/>
          </a:stretch>
        </p:blipFill>
        <p:spPr>
          <a:xfrm>
            <a:off x="5486400" y="2667000"/>
            <a:ext cx="1135094" cy="1028395"/>
          </a:xfrm>
          <a:prstGeom prst="rect">
            <a:avLst/>
          </a:prstGeom>
        </p:spPr>
      </p:pic>
      <p:pic>
        <p:nvPicPr>
          <p:cNvPr id="9" name="Picture 8" descr="microsoft.jpg"/>
          <p:cNvPicPr>
            <a:picLocks noChangeAspect="1"/>
          </p:cNvPicPr>
          <p:nvPr/>
        </p:nvPicPr>
        <p:blipFill>
          <a:blip r:embed="rId6" cstate="print"/>
          <a:stretch>
            <a:fillRect/>
          </a:stretch>
        </p:blipFill>
        <p:spPr>
          <a:xfrm>
            <a:off x="1143000" y="2667000"/>
            <a:ext cx="1257300" cy="1005840"/>
          </a:xfrm>
          <a:prstGeom prst="rect">
            <a:avLst/>
          </a:prstGeom>
        </p:spPr>
      </p:pic>
      <p:pic>
        <p:nvPicPr>
          <p:cNvPr id="10" name="Picture 2"/>
          <p:cNvPicPr>
            <a:picLocks noChangeAspect="1" noChangeArrowheads="1"/>
          </p:cNvPicPr>
          <p:nvPr/>
        </p:nvPicPr>
        <p:blipFill>
          <a:blip r:embed="rId7" cstate="print"/>
          <a:srcRect/>
          <a:stretch>
            <a:fillRect/>
          </a:stretch>
        </p:blipFill>
        <p:spPr bwMode="auto">
          <a:xfrm>
            <a:off x="5181600" y="1676400"/>
            <a:ext cx="3657600" cy="696686"/>
          </a:xfrm>
          <a:prstGeom prst="rect">
            <a:avLst/>
          </a:prstGeom>
          <a:noFill/>
          <a:ln w="9525">
            <a:noFill/>
            <a:miter lim="800000"/>
            <a:headEnd/>
            <a:tailEnd/>
          </a:ln>
          <a:effectLst/>
        </p:spPr>
      </p:pic>
      <p:sp>
        <p:nvSpPr>
          <p:cNvPr id="11" name="TextBox 10"/>
          <p:cNvSpPr txBox="1"/>
          <p:nvPr/>
        </p:nvSpPr>
        <p:spPr>
          <a:xfrm>
            <a:off x="304800" y="4114800"/>
            <a:ext cx="8839200" cy="1754326"/>
          </a:xfrm>
          <a:prstGeom prst="rect">
            <a:avLst/>
          </a:prstGeom>
          <a:noFill/>
        </p:spPr>
        <p:txBody>
          <a:bodyPr wrap="square" rtlCol="0">
            <a:spAutoFit/>
          </a:bodyPr>
          <a:lstStyle/>
          <a:p>
            <a:pPr lvl="0"/>
            <a:r>
              <a:rPr lang="en-US" b="1" dirty="0" smtClean="0">
                <a:latin typeface="Arial" pitchFamily="34" charset="0"/>
              </a:rPr>
              <a:t>… and Our Collaborators at Indiana University</a:t>
            </a:r>
          </a:p>
          <a:p>
            <a:pPr lvl="0"/>
            <a:r>
              <a:rPr lang="en-US" b="1" dirty="0" smtClean="0">
                <a:latin typeface="Arial" pitchFamily="34" charset="0"/>
              </a:rPr>
              <a:t>School of Informatics and Computing, IU Medical School, College of Art and Science, UITS  (supercomputing, networking and storage services)</a:t>
            </a:r>
          </a:p>
          <a:p>
            <a:pPr lvl="0"/>
            <a:r>
              <a:rPr lang="en-US" b="1" dirty="0" smtClean="0">
                <a:latin typeface="Arial" pitchFamily="34" charset="0"/>
              </a:rPr>
              <a:t>… and Our Collaborators outside Indiana</a:t>
            </a:r>
          </a:p>
          <a:p>
            <a:pPr lvl="0"/>
            <a:r>
              <a:rPr lang="en-US" b="1" dirty="0" smtClean="0">
                <a:latin typeface="Arial" pitchFamily="34" charset="0"/>
              </a:rPr>
              <a:t>Seattle Children’s Research Institute</a:t>
            </a:r>
          </a:p>
          <a:p>
            <a:endParaRPr lang="en-US" dirty="0"/>
          </a:p>
        </p:txBody>
      </p:sp>
      <p:pic>
        <p:nvPicPr>
          <p:cNvPr id="13" name="Picture 12" descr="pixture_reloaded_logo.png"/>
          <p:cNvPicPr>
            <a:picLocks noChangeAspect="1"/>
          </p:cNvPicPr>
          <p:nvPr/>
        </p:nvPicPr>
        <p:blipFill>
          <a:blip r:embed="rId8" cstate="print"/>
          <a:stretch>
            <a:fillRect/>
          </a:stretch>
        </p:blipFill>
        <p:spPr>
          <a:xfrm>
            <a:off x="3352800" y="1447800"/>
            <a:ext cx="1396825" cy="990476"/>
          </a:xfrm>
          <a:prstGeom prst="rect">
            <a:avLst/>
          </a:prstGeom>
        </p:spPr>
      </p:pic>
      <p:pic>
        <p:nvPicPr>
          <p:cNvPr id="14" name="Picture 13" descr="lilly.gif"/>
          <p:cNvPicPr>
            <a:picLocks noChangeAspect="1"/>
          </p:cNvPicPr>
          <p:nvPr/>
        </p:nvPicPr>
        <p:blipFill>
          <a:blip r:embed="rId9" cstate="print"/>
          <a:stretch>
            <a:fillRect/>
          </a:stretch>
        </p:blipFill>
        <p:spPr>
          <a:xfrm>
            <a:off x="7261860" y="2671465"/>
            <a:ext cx="1424940" cy="9906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99606-967B-419A-9AEC-8752E61A74DA}" type="slidenum">
              <a:rPr lang="en-US" smtClean="0"/>
              <a:pPr/>
              <a:t>43</a:t>
            </a:fld>
            <a:endParaRPr lang="en-US" dirty="0"/>
          </a:p>
        </p:txBody>
      </p:sp>
      <p:sp>
        <p:nvSpPr>
          <p:cNvPr id="5" name="Title 3"/>
          <p:cNvSpPr txBox="1">
            <a:spLocks/>
          </p:cNvSpPr>
          <p:nvPr/>
        </p:nvSpPr>
        <p:spPr>
          <a:xfrm>
            <a:off x="533400" y="1981200"/>
            <a:ext cx="7681913" cy="9121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Questions?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4"/>
          <p:cNvSpPr>
            <a:spLocks noGrp="1" noChangeArrowheads="1"/>
          </p:cNvSpPr>
          <p:nvPr>
            <p:ph type="title" idx="4294967295"/>
          </p:nvPr>
        </p:nvSpPr>
        <p:spPr bwMode="auto">
          <a:xfrm>
            <a:off x="233495" y="-31750"/>
            <a:ext cx="8448807" cy="706438"/>
          </a:xfrm>
          <a:prstGeom prst="rect">
            <a:avLst/>
          </a:prstGeom>
          <a:noFill/>
          <a:ln>
            <a:miter lim="800000"/>
            <a:headEnd/>
            <a:tailEnd/>
          </a:ln>
        </p:spPr>
        <p:txBody>
          <a:bodyPr tIns="0" bIns="0" anchor="ctr"/>
          <a:lstStyle/>
          <a:p>
            <a:pPr eaLnBrk="1" hangingPunct="1"/>
            <a:r>
              <a:rPr lang="en-US" sz="1800" dirty="0" err="1" smtClean="0">
                <a:solidFill>
                  <a:srgbClr val="112E58"/>
                </a:solidFill>
                <a:ea typeface="ＭＳ Ｐゴシック" pitchFamily="34" charset="-128"/>
              </a:rPr>
              <a:t>MapReduce</a:t>
            </a:r>
            <a:r>
              <a:rPr lang="en-US" sz="1800" dirty="0" smtClean="0">
                <a:solidFill>
                  <a:srgbClr val="112E58"/>
                </a:solidFill>
                <a:ea typeface="ＭＳ Ｐゴシック" pitchFamily="34" charset="-128"/>
              </a:rPr>
              <a:t> and Clouds for Science</a:t>
            </a:r>
            <a:r>
              <a:rPr lang="en-US" sz="1700" dirty="0" smtClean="0">
                <a:solidFill>
                  <a:srgbClr val="112E58"/>
                </a:solidFill>
                <a:ea typeface="ＭＳ Ｐゴシック" pitchFamily="34" charset="-128"/>
              </a:rPr>
              <a:t/>
            </a:r>
            <a:br>
              <a:rPr lang="en-US" sz="1700" dirty="0" smtClean="0">
                <a:solidFill>
                  <a:srgbClr val="112E58"/>
                </a:solidFill>
                <a:ea typeface="ＭＳ Ｐゴシック" pitchFamily="34" charset="-128"/>
              </a:rPr>
            </a:br>
            <a:r>
              <a:rPr lang="en-US" sz="1300" dirty="0" smtClean="0">
                <a:solidFill>
                  <a:srgbClr val="112E58"/>
                </a:solidFill>
                <a:ea typeface="ＭＳ Ｐゴシック" pitchFamily="34" charset="-128"/>
              </a:rPr>
              <a:t> http://salsahpc.indiana.edu</a:t>
            </a:r>
          </a:p>
        </p:txBody>
      </p:sp>
      <p:sp>
        <p:nvSpPr>
          <p:cNvPr id="4100" name="Text Box 28"/>
          <p:cNvSpPr txBox="1">
            <a:spLocks noChangeArrowheads="1"/>
          </p:cNvSpPr>
          <p:nvPr/>
        </p:nvSpPr>
        <p:spPr bwMode="auto">
          <a:xfrm>
            <a:off x="388937" y="809625"/>
            <a:ext cx="6429375" cy="166688"/>
          </a:xfrm>
          <a:prstGeom prst="rect">
            <a:avLst/>
          </a:prstGeom>
          <a:noFill/>
          <a:ln w="9525">
            <a:noFill/>
            <a:miter lim="800000"/>
            <a:headEnd/>
            <a:tailEnd/>
          </a:ln>
        </p:spPr>
        <p:txBody>
          <a:bodyPr lIns="0" tIns="10666" rIns="10666" bIns="10666"/>
          <a:lstStyle/>
          <a:p>
            <a:pPr defTabSz="914257">
              <a:spcBef>
                <a:spcPct val="0"/>
              </a:spcBef>
            </a:pPr>
            <a:endParaRPr lang="en-US" sz="1700" dirty="0">
              <a:latin typeface="Calbiri" charset="0"/>
            </a:endParaRPr>
          </a:p>
        </p:txBody>
      </p:sp>
      <p:sp>
        <p:nvSpPr>
          <p:cNvPr id="15" name="Text Box 28"/>
          <p:cNvSpPr txBox="1">
            <a:spLocks noChangeArrowheads="1"/>
          </p:cNvSpPr>
          <p:nvPr/>
        </p:nvSpPr>
        <p:spPr bwMode="auto">
          <a:xfrm>
            <a:off x="222250" y="595312"/>
            <a:ext cx="8374063" cy="166688"/>
          </a:xfrm>
          <a:prstGeom prst="rect">
            <a:avLst/>
          </a:prstGeom>
          <a:noFill/>
          <a:ln w="9525">
            <a:noFill/>
            <a:miter lim="800000"/>
            <a:headEnd/>
            <a:tailEnd/>
          </a:ln>
        </p:spPr>
        <p:txBody>
          <a:bodyPr lIns="0" tIns="10666" rIns="10666" bIns="10666"/>
          <a:lstStyle/>
          <a:p>
            <a:pPr defTabSz="914257">
              <a:spcBef>
                <a:spcPct val="0"/>
              </a:spcBef>
            </a:pPr>
            <a:r>
              <a:rPr lang="en-US" sz="1700" b="1" dirty="0">
                <a:latin typeface="+mj-lt"/>
              </a:rPr>
              <a:t>Indiana University Bloomington</a:t>
            </a:r>
            <a:endParaRPr lang="en-US" sz="1700" dirty="0">
              <a:latin typeface="+mj-lt"/>
            </a:endParaRPr>
          </a:p>
        </p:txBody>
      </p:sp>
      <p:sp>
        <p:nvSpPr>
          <p:cNvPr id="16" name="Text Box 29"/>
          <p:cNvSpPr txBox="1">
            <a:spLocks noChangeArrowheads="1"/>
          </p:cNvSpPr>
          <p:nvPr/>
        </p:nvSpPr>
        <p:spPr bwMode="auto">
          <a:xfrm>
            <a:off x="6992937" y="661713"/>
            <a:ext cx="2024063" cy="195537"/>
          </a:xfrm>
          <a:prstGeom prst="rect">
            <a:avLst/>
          </a:prstGeom>
          <a:noFill/>
          <a:ln w="9525">
            <a:noFill/>
            <a:miter lim="800000"/>
            <a:headEnd/>
            <a:tailEnd/>
          </a:ln>
        </p:spPr>
        <p:txBody>
          <a:bodyPr lIns="0" tIns="10666" rIns="10666" bIns="10666"/>
          <a:lstStyle/>
          <a:p>
            <a:pPr defTabSz="914257">
              <a:spcBef>
                <a:spcPct val="0"/>
              </a:spcBef>
            </a:pPr>
            <a:r>
              <a:rPr lang="en-US" sz="1100" i="1" dirty="0" smtClean="0">
                <a:latin typeface="+mj-lt"/>
              </a:rPr>
              <a:t>Judy </a:t>
            </a:r>
            <a:r>
              <a:rPr lang="en-US" sz="1100" i="1" dirty="0">
                <a:latin typeface="+mj-lt"/>
              </a:rPr>
              <a:t>Qiu, SALSA Group</a:t>
            </a:r>
          </a:p>
        </p:txBody>
      </p:sp>
      <p:pic>
        <p:nvPicPr>
          <p:cNvPr id="17" name="Picture 7" descr="C:\Users\yangruan\Documents\IUB\2nd Semester\RA\CTS09 POSTER\IU_Pervasive_Tech\IU_Pervasive_Tech\VERTICAL\V_TIFF\IU_PrvTchInst.V.CMYKAll.tif"/>
          <p:cNvPicPr>
            <a:picLocks noChangeAspect="1" noChangeArrowheads="1"/>
          </p:cNvPicPr>
          <p:nvPr/>
        </p:nvPicPr>
        <p:blipFill>
          <a:blip r:embed="rId3" cstate="print"/>
          <a:stretch>
            <a:fillRect/>
          </a:stretch>
        </p:blipFill>
        <p:spPr bwMode="auto">
          <a:xfrm>
            <a:off x="444500" y="6559718"/>
            <a:ext cx="2603500" cy="187452"/>
          </a:xfrm>
          <a:prstGeom prst="rect">
            <a:avLst/>
          </a:prstGeom>
          <a:noFill/>
          <a:ln w="9525">
            <a:noFill/>
            <a:miter lim="800000"/>
            <a:headEnd/>
            <a:tailEnd/>
          </a:ln>
        </p:spPr>
      </p:pic>
      <p:sp>
        <p:nvSpPr>
          <p:cNvPr id="18" name="TextBox 17"/>
          <p:cNvSpPr txBox="1"/>
          <p:nvPr/>
        </p:nvSpPr>
        <p:spPr>
          <a:xfrm>
            <a:off x="190681" y="1389348"/>
            <a:ext cx="4004287" cy="180813"/>
          </a:xfrm>
          <a:prstGeom prst="rect">
            <a:avLst/>
          </a:prstGeom>
          <a:noFill/>
        </p:spPr>
        <p:txBody>
          <a:bodyPr wrap="square" lIns="26664" tIns="13332" rIns="26664" bIns="13332">
            <a:spAutoFit/>
          </a:bodyPr>
          <a:lstStyle/>
          <a:p>
            <a:pPr>
              <a:buFontTx/>
              <a:buNone/>
              <a:defRPr/>
            </a:pPr>
            <a:r>
              <a:rPr lang="en-US" sz="1000" b="1" dirty="0" smtClean="0">
                <a:latin typeface="+mj-lt"/>
                <a:cs typeface="Arial" pitchFamily="34" charset="0"/>
              </a:rPr>
              <a:t>Iterative </a:t>
            </a:r>
            <a:r>
              <a:rPr lang="en-US" sz="1000" b="1" dirty="0" err="1" smtClean="0">
                <a:latin typeface="+mj-lt"/>
                <a:cs typeface="Arial" pitchFamily="34" charset="0"/>
              </a:rPr>
              <a:t>MapReduce</a:t>
            </a:r>
            <a:r>
              <a:rPr lang="en-US" sz="1000" b="1" dirty="0" smtClean="0">
                <a:latin typeface="+mj-lt"/>
                <a:cs typeface="Arial" pitchFamily="34" charset="0"/>
              </a:rPr>
              <a:t> using  Java Twister</a:t>
            </a:r>
            <a:endParaRPr lang="en-US" sz="1000" b="1" dirty="0">
              <a:latin typeface="+mj-lt"/>
              <a:cs typeface="Arial" pitchFamily="34" charset="0"/>
            </a:endParaRPr>
          </a:p>
        </p:txBody>
      </p:sp>
      <p:sp>
        <p:nvSpPr>
          <p:cNvPr id="19" name="TextBox 18"/>
          <p:cNvSpPr txBox="1"/>
          <p:nvPr/>
        </p:nvSpPr>
        <p:spPr>
          <a:xfrm>
            <a:off x="190500" y="1621851"/>
            <a:ext cx="4254500" cy="600649"/>
          </a:xfrm>
          <a:prstGeom prst="rect">
            <a:avLst/>
          </a:prstGeom>
          <a:noFill/>
        </p:spPr>
        <p:txBody>
          <a:bodyPr lIns="26664" tIns="13332" rIns="26664" bIns="13332"/>
          <a:lstStyle/>
          <a:p>
            <a:pPr algn="just">
              <a:defRPr/>
            </a:pPr>
            <a:r>
              <a:rPr lang="en-US" sz="800" dirty="0" smtClean="0"/>
              <a:t>Twister supports iterative </a:t>
            </a:r>
            <a:r>
              <a:rPr lang="en-US" sz="800" dirty="0" err="1" smtClean="0"/>
              <a:t>MapReduce</a:t>
            </a:r>
            <a:r>
              <a:rPr lang="en-US" sz="800" dirty="0" smtClean="0"/>
              <a:t> Computations and allows </a:t>
            </a:r>
            <a:r>
              <a:rPr lang="en-US" sz="800" dirty="0" err="1" smtClean="0"/>
              <a:t>MapReduce</a:t>
            </a:r>
            <a:r>
              <a:rPr lang="en-US" sz="800" dirty="0" smtClean="0"/>
              <a:t> to achieve higher performance, perform faster data transfers, and reduce the time it takes to process vast sets of data for data mining and machine learning applications.  Open source code supports streaming communication and long running processes. </a:t>
            </a:r>
          </a:p>
          <a:p>
            <a:pPr>
              <a:defRPr/>
            </a:pPr>
            <a:endParaRPr lang="en-US" sz="800" dirty="0"/>
          </a:p>
        </p:txBody>
      </p:sp>
      <p:sp>
        <p:nvSpPr>
          <p:cNvPr id="20" name="Title 1"/>
          <p:cNvSpPr txBox="1">
            <a:spLocks/>
          </p:cNvSpPr>
          <p:nvPr/>
        </p:nvSpPr>
        <p:spPr>
          <a:xfrm>
            <a:off x="5420252" y="3016911"/>
            <a:ext cx="2603500" cy="142214"/>
          </a:xfrm>
          <a:prstGeom prst="rect">
            <a:avLst/>
          </a:prstGeom>
        </p:spPr>
        <p:txBody>
          <a:bodyPr lIns="26664" tIns="13332" rIns="26664" bIns="13332"/>
          <a:lstStyle/>
          <a:p>
            <a:pPr algn="ctr" eaLnBrk="0" hangingPunct="0">
              <a:spcBef>
                <a:spcPct val="0"/>
              </a:spcBef>
              <a:buFontTx/>
              <a:buNone/>
              <a:defRPr/>
            </a:pPr>
            <a:r>
              <a:rPr lang="en-US" sz="700" b="1" i="1" dirty="0" smtClean="0">
                <a:ea typeface="ＭＳ Ｐゴシック" pitchFamily="-110" charset="-128"/>
                <a:cs typeface="ＭＳ Ｐゴシック" pitchFamily="-110" charset="-128"/>
              </a:rPr>
              <a:t>Architecture of Twister</a:t>
            </a:r>
            <a:endParaRPr lang="en-US" sz="700" b="1" i="1" dirty="0">
              <a:ea typeface="ＭＳ Ｐゴシック" pitchFamily="-110" charset="-128"/>
              <a:cs typeface="ＭＳ Ｐゴシック" pitchFamily="-110" charset="-128"/>
            </a:endParaRPr>
          </a:p>
        </p:txBody>
      </p:sp>
      <p:sp>
        <p:nvSpPr>
          <p:cNvPr id="25" name="TextBox 24"/>
          <p:cNvSpPr txBox="1"/>
          <p:nvPr/>
        </p:nvSpPr>
        <p:spPr>
          <a:xfrm>
            <a:off x="198438" y="809625"/>
            <a:ext cx="8604250" cy="519367"/>
          </a:xfrm>
          <a:prstGeom prst="rect">
            <a:avLst/>
          </a:prstGeom>
          <a:noFill/>
        </p:spPr>
        <p:txBody>
          <a:bodyPr wrap="square" lIns="26664" tIns="13332" rIns="26664" bIns="13332">
            <a:spAutoFit/>
          </a:bodyPr>
          <a:lstStyle/>
          <a:p>
            <a:pPr algn="just">
              <a:buFontTx/>
              <a:buNone/>
              <a:defRPr/>
            </a:pPr>
            <a:r>
              <a:rPr lang="en-US" sz="800" b="1" dirty="0">
                <a:solidFill>
                  <a:srgbClr val="0059A0"/>
                </a:solidFill>
              </a:rPr>
              <a:t>S</a:t>
            </a:r>
            <a:r>
              <a:rPr lang="en-US" sz="800" b="1" dirty="0">
                <a:solidFill>
                  <a:srgbClr val="C00000"/>
                </a:solidFill>
              </a:rPr>
              <a:t>A</a:t>
            </a:r>
            <a:r>
              <a:rPr lang="en-US" sz="800" b="1" dirty="0">
                <a:solidFill>
                  <a:srgbClr val="D5D000"/>
                </a:solidFill>
              </a:rPr>
              <a:t>L</a:t>
            </a:r>
            <a:r>
              <a:rPr lang="en-US" sz="800" b="1" dirty="0">
                <a:solidFill>
                  <a:srgbClr val="0059A0"/>
                </a:solidFill>
              </a:rPr>
              <a:t>S</a:t>
            </a:r>
            <a:r>
              <a:rPr lang="en-US" sz="800" b="1" dirty="0">
                <a:solidFill>
                  <a:srgbClr val="00E605"/>
                </a:solidFill>
              </a:rPr>
              <a:t>A</a:t>
            </a:r>
            <a:r>
              <a:rPr lang="en-US" sz="800" dirty="0"/>
              <a:t> project (</a:t>
            </a:r>
            <a:r>
              <a:rPr lang="en-US" sz="800" i="1" dirty="0"/>
              <a:t>salsahpc.indiana.edu</a:t>
            </a:r>
            <a:r>
              <a:rPr lang="en-US" sz="800" dirty="0"/>
              <a:t>) investigates new programming models of parallel multicore computing and Cloud/Grid computing. It aims at developing and applying parallel and distributed Cyberinfrastructure to support large scale data analysis. We </a:t>
            </a:r>
            <a:r>
              <a:rPr lang="en-US" sz="800" dirty="0" smtClean="0"/>
              <a:t>illustrate </a:t>
            </a:r>
            <a:r>
              <a:rPr lang="en-US" sz="800" dirty="0"/>
              <a:t>this with a </a:t>
            </a:r>
            <a:r>
              <a:rPr lang="en-US" sz="800" dirty="0" smtClean="0"/>
              <a:t> study of usability and performance of different Cloud approaches. We will develop </a:t>
            </a:r>
            <a:r>
              <a:rPr lang="en-US" sz="800" dirty="0" err="1" smtClean="0"/>
              <a:t>MapReduce</a:t>
            </a:r>
            <a:r>
              <a:rPr lang="en-US" sz="800" dirty="0" smtClean="0"/>
              <a:t> technology for Azure that matches that available on </a:t>
            </a:r>
            <a:r>
              <a:rPr lang="en-US" sz="800" dirty="0" err="1" smtClean="0"/>
              <a:t>FutureGrid</a:t>
            </a:r>
            <a:r>
              <a:rPr lang="en-US" sz="800" dirty="0" smtClean="0"/>
              <a:t> in three stages: </a:t>
            </a:r>
            <a:r>
              <a:rPr lang="en-US" sz="800" dirty="0" err="1" smtClean="0"/>
              <a:t>AzureMapReduce</a:t>
            </a:r>
            <a:r>
              <a:rPr lang="en-US" sz="800" dirty="0" smtClean="0"/>
              <a:t> (where we already have a prototype), </a:t>
            </a:r>
            <a:r>
              <a:rPr lang="en-US" sz="800" dirty="0" err="1" smtClean="0"/>
              <a:t>AzureTwister</a:t>
            </a:r>
            <a:r>
              <a:rPr lang="en-US" sz="800" dirty="0" smtClean="0"/>
              <a:t>, and </a:t>
            </a:r>
            <a:r>
              <a:rPr lang="en-US" sz="800" dirty="0" err="1" smtClean="0"/>
              <a:t>TwisterMPIReduce</a:t>
            </a:r>
            <a:r>
              <a:rPr lang="en-US" sz="800" dirty="0" smtClean="0"/>
              <a:t>. These offer basic </a:t>
            </a:r>
            <a:r>
              <a:rPr lang="en-US" sz="800" dirty="0" err="1" smtClean="0"/>
              <a:t>MapReduce</a:t>
            </a:r>
            <a:r>
              <a:rPr lang="en-US" sz="800" dirty="0" smtClean="0"/>
              <a:t>, iterative </a:t>
            </a:r>
            <a:r>
              <a:rPr lang="en-US" sz="800" dirty="0" err="1" smtClean="0"/>
              <a:t>MapReduce</a:t>
            </a:r>
            <a:r>
              <a:rPr lang="en-US" sz="800" dirty="0" smtClean="0"/>
              <a:t>, and a library mapping a subset of MPI to Twister. They are matched by a set of applications that test the increasing sophistication of the environment and run on Azure, </a:t>
            </a:r>
            <a:r>
              <a:rPr lang="en-US" sz="800" dirty="0" err="1" smtClean="0"/>
              <a:t>FutureGrid</a:t>
            </a:r>
            <a:r>
              <a:rPr lang="en-US" sz="800" dirty="0" smtClean="0"/>
              <a:t>, or in a workflow linking them.</a:t>
            </a:r>
            <a:endParaRPr lang="en-US" sz="800" dirty="0"/>
          </a:p>
        </p:txBody>
      </p:sp>
      <p:sp>
        <p:nvSpPr>
          <p:cNvPr id="38" name="Rectangle 37"/>
          <p:cNvSpPr/>
          <p:nvPr/>
        </p:nvSpPr>
        <p:spPr>
          <a:xfrm>
            <a:off x="198437" y="1497422"/>
            <a:ext cx="1793107" cy="165424"/>
          </a:xfrm>
          <a:prstGeom prst="rect">
            <a:avLst/>
          </a:prstGeom>
        </p:spPr>
        <p:txBody>
          <a:bodyPr wrap="none" lIns="26664" tIns="13332" rIns="26664" bIns="13332">
            <a:spAutoFit/>
          </a:bodyPr>
          <a:lstStyle/>
          <a:p>
            <a:pPr>
              <a:buNone/>
            </a:pPr>
            <a:r>
              <a:rPr lang="en-US" sz="900" i="1" dirty="0" smtClean="0">
                <a:solidFill>
                  <a:srgbClr val="112E58"/>
                </a:solidFill>
              </a:rPr>
              <a:t>http://www.iterativemapreduce.org</a:t>
            </a:r>
            <a:r>
              <a:rPr lang="en-US" sz="900" i="1" dirty="0" smtClean="0"/>
              <a:t>/</a:t>
            </a:r>
            <a:endParaRPr lang="en-US" sz="900" i="1" dirty="0"/>
          </a:p>
        </p:txBody>
      </p:sp>
      <p:pic>
        <p:nvPicPr>
          <p:cNvPr id="1026" name="Picture 2"/>
          <p:cNvPicPr>
            <a:picLocks noChangeAspect="1" noChangeArrowheads="1"/>
          </p:cNvPicPr>
          <p:nvPr/>
        </p:nvPicPr>
        <p:blipFill>
          <a:blip r:embed="rId4" cstate="print"/>
          <a:srcRect/>
          <a:stretch>
            <a:fillRect/>
          </a:stretch>
        </p:blipFill>
        <p:spPr bwMode="auto">
          <a:xfrm>
            <a:off x="4572000" y="1372370"/>
            <a:ext cx="4413250" cy="1643880"/>
          </a:xfrm>
          <a:prstGeom prst="rect">
            <a:avLst/>
          </a:prstGeom>
          <a:noFill/>
          <a:ln w="9525">
            <a:noFill/>
            <a:miter lim="800000"/>
            <a:headEnd/>
            <a:tailEnd/>
          </a:ln>
          <a:effectLst/>
        </p:spPr>
      </p:pic>
      <p:pic>
        <p:nvPicPr>
          <p:cNvPr id="126" name="Picture 2" descr="D:\academic\phd\Publications\MapReduce++\logo.png"/>
          <p:cNvPicPr>
            <a:picLocks noChangeAspect="1" noChangeArrowheads="1"/>
          </p:cNvPicPr>
          <p:nvPr/>
        </p:nvPicPr>
        <p:blipFill>
          <a:blip r:embed="rId5" cstate="print"/>
          <a:srcRect/>
          <a:stretch>
            <a:fillRect/>
          </a:stretch>
        </p:blipFill>
        <p:spPr bwMode="auto">
          <a:xfrm>
            <a:off x="3460750" y="1407078"/>
            <a:ext cx="227775" cy="116922"/>
          </a:xfrm>
          <a:prstGeom prst="rect">
            <a:avLst/>
          </a:prstGeom>
          <a:noFill/>
          <a:ln w="9525">
            <a:noFill/>
            <a:miter lim="800000"/>
            <a:headEnd/>
            <a:tailEnd/>
          </a:ln>
        </p:spPr>
      </p:pic>
      <p:sp>
        <p:nvSpPr>
          <p:cNvPr id="34" name="TextBox 33"/>
          <p:cNvSpPr txBox="1"/>
          <p:nvPr/>
        </p:nvSpPr>
        <p:spPr>
          <a:xfrm>
            <a:off x="4667250" y="3127375"/>
            <a:ext cx="3498025" cy="180813"/>
          </a:xfrm>
          <a:prstGeom prst="rect">
            <a:avLst/>
          </a:prstGeom>
          <a:noFill/>
        </p:spPr>
        <p:txBody>
          <a:bodyPr wrap="square" lIns="26664" tIns="13332" rIns="26664" bIns="13332" rtlCol="0">
            <a:spAutoFit/>
          </a:bodyPr>
          <a:lstStyle/>
          <a:p>
            <a:pPr>
              <a:buNone/>
            </a:pPr>
            <a:r>
              <a:rPr lang="en-US" sz="1000" b="1" dirty="0" err="1" smtClean="0">
                <a:latin typeface="+mj-lt"/>
              </a:rPr>
              <a:t>MapReduce</a:t>
            </a:r>
            <a:r>
              <a:rPr lang="en-US" sz="1000" b="1" dirty="0" smtClean="0">
                <a:latin typeface="+mj-lt"/>
              </a:rPr>
              <a:t> on Azure − </a:t>
            </a:r>
            <a:r>
              <a:rPr lang="en-US" sz="1000" b="1" dirty="0" err="1" smtClean="0">
                <a:latin typeface="+mj-lt"/>
              </a:rPr>
              <a:t>AzureMapReduce</a:t>
            </a:r>
            <a:endParaRPr lang="en-US" sz="1000" b="1" dirty="0" smtClean="0">
              <a:latin typeface="+mj-lt"/>
            </a:endParaRPr>
          </a:p>
        </p:txBody>
      </p:sp>
      <p:pic>
        <p:nvPicPr>
          <p:cNvPr id="128" name="Picture 127" descr="azure_mr2.png"/>
          <p:cNvPicPr/>
          <p:nvPr/>
        </p:nvPicPr>
        <p:blipFill>
          <a:blip r:embed="rId6" cstate="print"/>
          <a:stretch>
            <a:fillRect/>
          </a:stretch>
        </p:blipFill>
        <p:spPr>
          <a:xfrm>
            <a:off x="4635500" y="3850177"/>
            <a:ext cx="4193213" cy="1218394"/>
          </a:xfrm>
          <a:prstGeom prst="rect">
            <a:avLst/>
          </a:prstGeom>
        </p:spPr>
      </p:pic>
      <p:sp>
        <p:nvSpPr>
          <p:cNvPr id="132" name="Title 1"/>
          <p:cNvSpPr txBox="1">
            <a:spLocks/>
          </p:cNvSpPr>
          <p:nvPr/>
        </p:nvSpPr>
        <p:spPr>
          <a:xfrm>
            <a:off x="5791509" y="5052696"/>
            <a:ext cx="2794000" cy="79375"/>
          </a:xfrm>
          <a:prstGeom prst="rect">
            <a:avLst/>
          </a:prstGeom>
        </p:spPr>
        <p:txBody>
          <a:bodyPr lIns="26664" tIns="13332" rIns="26664" bIns="13332"/>
          <a:lstStyle/>
          <a:p>
            <a:pPr algn="ctr" eaLnBrk="0" hangingPunct="0">
              <a:spcBef>
                <a:spcPct val="0"/>
              </a:spcBef>
              <a:buFontTx/>
              <a:buNone/>
              <a:defRPr/>
            </a:pPr>
            <a:r>
              <a:rPr lang="en-US" sz="700" b="1" i="1" dirty="0" smtClean="0">
                <a:ea typeface="ＭＳ Ｐゴシック" pitchFamily="-110" charset="-128"/>
                <a:cs typeface="ＭＳ Ｐゴシック" pitchFamily="-110" charset="-128"/>
              </a:rPr>
              <a:t>Architecture of  </a:t>
            </a:r>
            <a:r>
              <a:rPr lang="en-US" sz="700" b="1" i="1" dirty="0" err="1" smtClean="0">
                <a:ea typeface="ＭＳ Ｐゴシック" pitchFamily="-110" charset="-128"/>
                <a:cs typeface="ＭＳ Ｐゴシック" pitchFamily="-110" charset="-128"/>
              </a:rPr>
              <a:t>AzureMapReduce</a:t>
            </a:r>
            <a:endParaRPr lang="en-US" sz="700" b="1" i="1" dirty="0">
              <a:ea typeface="ＭＳ Ｐゴシック" pitchFamily="-110" charset="-128"/>
              <a:cs typeface="ＭＳ Ｐゴシック" pitchFamily="-110" charset="-128"/>
            </a:endParaRPr>
          </a:p>
        </p:txBody>
      </p:sp>
      <p:sp>
        <p:nvSpPr>
          <p:cNvPr id="134" name="TextBox 133"/>
          <p:cNvSpPr txBox="1"/>
          <p:nvPr/>
        </p:nvSpPr>
        <p:spPr>
          <a:xfrm>
            <a:off x="4667250" y="3254522"/>
            <a:ext cx="4056940" cy="519367"/>
          </a:xfrm>
          <a:prstGeom prst="rect">
            <a:avLst/>
          </a:prstGeom>
          <a:noFill/>
        </p:spPr>
        <p:txBody>
          <a:bodyPr wrap="square" lIns="26664" tIns="13332" rIns="26664" bIns="13332" rtlCol="0">
            <a:spAutoFit/>
          </a:bodyPr>
          <a:lstStyle/>
          <a:p>
            <a:pPr algn="just">
              <a:buNone/>
            </a:pPr>
            <a:r>
              <a:rPr lang="en-US" sz="800" dirty="0" err="1" smtClean="0"/>
              <a:t>AzureMapReduce</a:t>
            </a:r>
            <a:r>
              <a:rPr lang="en-US" sz="800" dirty="0" smtClean="0"/>
              <a:t> uses Azure Queues for map/reduce task scheduling, Azure Tables for metadata and monitoring data storage, Azure Blob Storage for input/output/intermediate data storage, and Azure Compute worker roles to perform the computations. The map/reduce tasks of the </a:t>
            </a:r>
            <a:r>
              <a:rPr lang="en-US" sz="800" dirty="0" err="1" smtClean="0"/>
              <a:t>AzureMapReduce</a:t>
            </a:r>
            <a:r>
              <a:rPr lang="en-US" sz="800" dirty="0" smtClean="0"/>
              <a:t> runtime are dynamically scheduled using a global queue.</a:t>
            </a:r>
          </a:p>
        </p:txBody>
      </p:sp>
      <p:sp>
        <p:nvSpPr>
          <p:cNvPr id="138" name="TextBox 137"/>
          <p:cNvSpPr txBox="1"/>
          <p:nvPr/>
        </p:nvSpPr>
        <p:spPr>
          <a:xfrm>
            <a:off x="158750" y="4264844"/>
            <a:ext cx="4246563" cy="180813"/>
          </a:xfrm>
          <a:prstGeom prst="rect">
            <a:avLst/>
          </a:prstGeom>
          <a:noFill/>
        </p:spPr>
        <p:txBody>
          <a:bodyPr wrap="square" lIns="26664" tIns="13332" rIns="26664" bIns="13332" rtlCol="0">
            <a:spAutoFit/>
          </a:bodyPr>
          <a:lstStyle/>
          <a:p>
            <a:pPr>
              <a:spcBef>
                <a:spcPts val="175"/>
              </a:spcBef>
            </a:pPr>
            <a:r>
              <a:rPr lang="en-US" sz="1000" b="1" dirty="0" smtClean="0">
                <a:latin typeface="+mj-lt"/>
              </a:rPr>
              <a:t>Usability and Performance of Different Cloud and   </a:t>
            </a:r>
            <a:r>
              <a:rPr lang="en-US" sz="1000" b="1" dirty="0" err="1" smtClean="0">
                <a:latin typeface="+mj-lt"/>
              </a:rPr>
              <a:t>MapReduce</a:t>
            </a:r>
            <a:r>
              <a:rPr lang="en-US" sz="1000" b="1" dirty="0" smtClean="0">
                <a:latin typeface="+mj-lt"/>
              </a:rPr>
              <a:t> Models</a:t>
            </a:r>
          </a:p>
        </p:txBody>
      </p:sp>
      <p:sp>
        <p:nvSpPr>
          <p:cNvPr id="139" name="TextBox 8"/>
          <p:cNvSpPr txBox="1"/>
          <p:nvPr/>
        </p:nvSpPr>
        <p:spPr>
          <a:xfrm>
            <a:off x="158750" y="4486818"/>
            <a:ext cx="4476750" cy="888699"/>
          </a:xfrm>
          <a:prstGeom prst="rect">
            <a:avLst/>
          </a:prstGeom>
          <a:noFill/>
        </p:spPr>
        <p:txBody>
          <a:bodyPr wrap="square" lIns="26664" tIns="13332" rIns="26664" bIns="13332" rtlCol="0">
            <a:spAutoFit/>
          </a:bodyPr>
          <a:ls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a:lstStyle>
          <a:p>
            <a:pPr algn="just">
              <a:buNone/>
            </a:pPr>
            <a:r>
              <a:rPr lang="en-US" sz="800" dirty="0" smtClean="0"/>
              <a:t>The cost effectiveness of cloud data centers combined with the comparable performance reported here suggests that loosely coupled science applications will increasingly be implemented on clouds and that using </a:t>
            </a:r>
            <a:r>
              <a:rPr lang="en-US" sz="800" dirty="0" err="1" smtClean="0"/>
              <a:t>MapReduce</a:t>
            </a:r>
            <a:r>
              <a:rPr lang="en-US" sz="800" dirty="0" smtClean="0"/>
              <a:t> will offer convenient user interfaces with little overhead.  We present three typical results with two applications (</a:t>
            </a:r>
            <a:r>
              <a:rPr lang="en-US" sz="800" dirty="0" err="1" smtClean="0"/>
              <a:t>PageRank</a:t>
            </a:r>
            <a:r>
              <a:rPr lang="en-US" sz="800" dirty="0" smtClean="0"/>
              <a:t> and  SW-G for biological local </a:t>
            </a:r>
            <a:r>
              <a:rPr lang="en-US" sz="800" dirty="0" err="1" smtClean="0"/>
              <a:t>pairwise</a:t>
            </a:r>
            <a:r>
              <a:rPr lang="en-US" sz="800" dirty="0" smtClean="0"/>
              <a:t> sequence alignment) to evaluate performance and scalability of Twister and </a:t>
            </a:r>
            <a:r>
              <a:rPr lang="en-US" sz="800" dirty="0" err="1" smtClean="0"/>
              <a:t>AzureMapReduce</a:t>
            </a:r>
            <a:r>
              <a:rPr lang="en-US" sz="800" dirty="0" smtClean="0"/>
              <a:t>. </a:t>
            </a:r>
          </a:p>
          <a:p>
            <a:pPr algn="just">
              <a:buNone/>
            </a:pPr>
            <a:endParaRPr lang="en-US" sz="800" dirty="0" smtClean="0"/>
          </a:p>
          <a:p>
            <a:pPr>
              <a:buNone/>
            </a:pPr>
            <a:endParaRPr lang="en-US" sz="800" b="1" dirty="0"/>
          </a:p>
        </p:txBody>
      </p:sp>
      <p:grpSp>
        <p:nvGrpSpPr>
          <p:cNvPr id="2" name="Group 39"/>
          <p:cNvGrpSpPr/>
          <p:nvPr/>
        </p:nvGrpSpPr>
        <p:grpSpPr>
          <a:xfrm>
            <a:off x="3302000" y="5207000"/>
            <a:ext cx="2190750" cy="1143000"/>
            <a:chOff x="457200" y="24841200"/>
            <a:chExt cx="5257800" cy="5486400"/>
          </a:xfrm>
        </p:grpSpPr>
        <p:sp>
          <p:nvSpPr>
            <p:cNvPr id="130" name="Title 1"/>
            <p:cNvSpPr txBox="1">
              <a:spLocks/>
            </p:cNvSpPr>
            <p:nvPr/>
          </p:nvSpPr>
          <p:spPr>
            <a:xfrm>
              <a:off x="457200" y="29337000"/>
              <a:ext cx="5257800" cy="990600"/>
            </a:xfrm>
            <a:prstGeom prst="rect">
              <a:avLst/>
            </a:prstGeom>
          </p:spPr>
          <p:txBody>
            <a:bodyPr/>
            <a:lstStyle/>
            <a:p>
              <a:pPr algn="ctr" eaLnBrk="0" hangingPunct="0">
                <a:spcBef>
                  <a:spcPct val="0"/>
                </a:spcBef>
                <a:buFontTx/>
                <a:buNone/>
                <a:defRPr/>
              </a:pPr>
              <a:r>
                <a:rPr lang="en-US" sz="700" i="1" dirty="0" smtClean="0">
                  <a:ea typeface="ＭＳ Ｐゴシック" pitchFamily="-110" charset="-128"/>
                  <a:cs typeface="ＭＳ Ｐゴシック" pitchFamily="-110" charset="-128"/>
                </a:rPr>
                <a:t>Parallel Efficiency of the different parallel runtimes for the Smith Waterman </a:t>
              </a:r>
              <a:r>
                <a:rPr lang="en-US" sz="700" i="1" dirty="0" err="1" smtClean="0">
                  <a:ea typeface="ＭＳ Ｐゴシック" pitchFamily="-110" charset="-128"/>
                  <a:cs typeface="ＭＳ Ｐゴシック" pitchFamily="-110" charset="-128"/>
                </a:rPr>
                <a:t>Gotoh</a:t>
              </a:r>
              <a:r>
                <a:rPr lang="en-US" sz="700" i="1" dirty="0" smtClean="0">
                  <a:ea typeface="ＭＳ Ｐゴシック" pitchFamily="-110" charset="-128"/>
                  <a:cs typeface="ＭＳ Ｐゴシック" pitchFamily="-110" charset="-128"/>
                </a:rPr>
                <a:t> algorithm</a:t>
              </a:r>
              <a:endParaRPr lang="en-US" sz="700" i="1" dirty="0">
                <a:ea typeface="ＭＳ Ｐゴシック" pitchFamily="-110" charset="-128"/>
                <a:cs typeface="ＭＳ Ｐゴシック" pitchFamily="-110" charset="-128"/>
              </a:endParaRPr>
            </a:p>
          </p:txBody>
        </p:sp>
        <p:pic>
          <p:nvPicPr>
            <p:cNvPr id="140" name="Picture 139" descr="figure3.png"/>
            <p:cNvPicPr/>
            <p:nvPr/>
          </p:nvPicPr>
          <p:blipFill>
            <a:blip r:embed="rId7" cstate="print"/>
            <a:stretch>
              <a:fillRect/>
            </a:stretch>
          </p:blipFill>
          <p:spPr>
            <a:xfrm>
              <a:off x="457200" y="24841200"/>
              <a:ext cx="5257800" cy="4368534"/>
            </a:xfrm>
            <a:prstGeom prst="rect">
              <a:avLst/>
            </a:prstGeom>
          </p:spPr>
        </p:pic>
      </p:grpSp>
      <p:pic>
        <p:nvPicPr>
          <p:cNvPr id="29" name="Picture 2"/>
          <p:cNvPicPr>
            <a:picLocks noChangeAspect="1" noChangeArrowheads="1"/>
          </p:cNvPicPr>
          <p:nvPr/>
        </p:nvPicPr>
        <p:blipFill>
          <a:blip r:embed="rId8" cstate="print"/>
          <a:stretch>
            <a:fillRect/>
          </a:stretch>
        </p:blipFill>
        <p:spPr bwMode="auto">
          <a:xfrm>
            <a:off x="3778250" y="6556375"/>
            <a:ext cx="1642002" cy="227464"/>
          </a:xfrm>
          <a:prstGeom prst="rect">
            <a:avLst/>
          </a:prstGeom>
          <a:noFill/>
          <a:ln w="9525">
            <a:noFill/>
            <a:miter lim="800000"/>
            <a:headEnd/>
            <a:tailEnd/>
          </a:ln>
        </p:spPr>
      </p:pic>
      <p:grpSp>
        <p:nvGrpSpPr>
          <p:cNvPr id="3" name="Group 41"/>
          <p:cNvGrpSpPr/>
          <p:nvPr/>
        </p:nvGrpSpPr>
        <p:grpSpPr>
          <a:xfrm>
            <a:off x="215190" y="5201764"/>
            <a:ext cx="2515310" cy="1211736"/>
            <a:chOff x="7239000" y="24892266"/>
            <a:chExt cx="6036744" cy="5816334"/>
          </a:xfrm>
        </p:grpSpPr>
        <p:pic>
          <p:nvPicPr>
            <p:cNvPr id="141" name="Picture 140" descr="fig6.png"/>
            <p:cNvPicPr/>
            <p:nvPr/>
          </p:nvPicPr>
          <p:blipFill>
            <a:blip r:embed="rId9" cstate="print"/>
            <a:stretch>
              <a:fillRect/>
            </a:stretch>
          </p:blipFill>
          <p:spPr>
            <a:xfrm>
              <a:off x="7239000" y="24892266"/>
              <a:ext cx="6036744" cy="4368534"/>
            </a:xfrm>
            <a:prstGeom prst="rect">
              <a:avLst/>
            </a:prstGeom>
          </p:spPr>
        </p:pic>
        <p:sp>
          <p:nvSpPr>
            <p:cNvPr id="30" name="Title 1"/>
            <p:cNvSpPr txBox="1">
              <a:spLocks/>
            </p:cNvSpPr>
            <p:nvPr/>
          </p:nvSpPr>
          <p:spPr>
            <a:xfrm>
              <a:off x="7315200" y="29413200"/>
              <a:ext cx="5867400" cy="1295400"/>
            </a:xfrm>
            <a:prstGeom prst="rect">
              <a:avLst/>
            </a:prstGeom>
          </p:spPr>
          <p:txBody>
            <a:bodyPr/>
            <a:lstStyle/>
            <a:p>
              <a:pPr algn="ctr" eaLnBrk="0" hangingPunct="0">
                <a:spcBef>
                  <a:spcPct val="0"/>
                </a:spcBef>
                <a:buFontTx/>
                <a:buNone/>
                <a:defRPr/>
              </a:pPr>
              <a:r>
                <a:rPr lang="en-US" sz="700" i="1" dirty="0" smtClean="0">
                  <a:ea typeface="ＭＳ Ｐゴシック" pitchFamily="-110" charset="-128"/>
                  <a:cs typeface="ＭＳ Ｐゴシック" pitchFamily="-110" charset="-128"/>
                </a:rPr>
                <a:t>Total running time for 20 iterations of </a:t>
              </a:r>
              <a:r>
                <a:rPr lang="en-US" sz="700" i="1" dirty="0" err="1" smtClean="0">
                  <a:ea typeface="ＭＳ Ｐゴシック" pitchFamily="-110" charset="-128"/>
                  <a:cs typeface="ＭＳ Ｐゴシック" pitchFamily="-110" charset="-128"/>
                </a:rPr>
                <a:t>Pagerank</a:t>
              </a:r>
              <a:r>
                <a:rPr lang="en-US" sz="700" i="1" dirty="0" smtClean="0">
                  <a:ea typeface="ＭＳ Ｐゴシック" pitchFamily="-110" charset="-128"/>
                  <a:cs typeface="ＭＳ Ｐゴシック" pitchFamily="-110" charset="-128"/>
                </a:rPr>
                <a:t> algorithm on </a:t>
              </a:r>
              <a:r>
                <a:rPr lang="en-US" sz="700" i="1" dirty="0" err="1" smtClean="0">
                  <a:ea typeface="ＭＳ Ｐゴシック" pitchFamily="-110" charset="-128"/>
                  <a:cs typeface="ＭＳ Ｐゴシック" pitchFamily="-110" charset="-128"/>
                </a:rPr>
                <a:t>ClueWeb</a:t>
              </a:r>
              <a:r>
                <a:rPr lang="en-US" sz="700" i="1" dirty="0" smtClean="0">
                  <a:ea typeface="ＭＳ Ｐゴシック" pitchFamily="-110" charset="-128"/>
                  <a:cs typeface="ＭＳ Ｐゴシック" pitchFamily="-110" charset="-128"/>
                </a:rPr>
                <a:t> data with Twister and </a:t>
              </a:r>
              <a:r>
                <a:rPr lang="en-US" sz="700" i="1" dirty="0" err="1" smtClean="0">
                  <a:ea typeface="ＭＳ Ｐゴシック" pitchFamily="-110" charset="-128"/>
                  <a:cs typeface="ＭＳ Ｐゴシック" pitchFamily="-110" charset="-128"/>
                </a:rPr>
                <a:t>Hadoop</a:t>
              </a:r>
              <a:r>
                <a:rPr lang="en-US" sz="700" i="1" dirty="0" smtClean="0">
                  <a:ea typeface="ＭＳ Ｐゴシック" pitchFamily="-110" charset="-128"/>
                  <a:cs typeface="ＭＳ Ｐゴシック" pitchFamily="-110" charset="-128"/>
                </a:rPr>
                <a:t> on 256 cores</a:t>
              </a:r>
              <a:endParaRPr lang="en-US" sz="700" i="1" dirty="0">
                <a:ea typeface="ＭＳ Ｐゴシック" pitchFamily="-110" charset="-128"/>
                <a:cs typeface="ＭＳ Ｐゴシック" pitchFamily="-110" charset="-128"/>
              </a:endParaRPr>
            </a:p>
          </p:txBody>
        </p:sp>
      </p:grpSp>
      <p:grpSp>
        <p:nvGrpSpPr>
          <p:cNvPr id="4" name="Group 40"/>
          <p:cNvGrpSpPr/>
          <p:nvPr/>
        </p:nvGrpSpPr>
        <p:grpSpPr>
          <a:xfrm>
            <a:off x="6101305" y="5198820"/>
            <a:ext cx="2725195" cy="1198805"/>
            <a:chOff x="14643132" y="24954338"/>
            <a:chExt cx="6540468" cy="5754262"/>
          </a:xfrm>
        </p:grpSpPr>
        <p:sp>
          <p:nvSpPr>
            <p:cNvPr id="32" name="Title 1"/>
            <p:cNvSpPr txBox="1">
              <a:spLocks/>
            </p:cNvSpPr>
            <p:nvPr/>
          </p:nvSpPr>
          <p:spPr>
            <a:xfrm>
              <a:off x="14782800" y="29413200"/>
              <a:ext cx="6172200" cy="1295400"/>
            </a:xfrm>
            <a:prstGeom prst="rect">
              <a:avLst/>
            </a:prstGeom>
          </p:spPr>
          <p:txBody>
            <a:bodyPr/>
            <a:lstStyle/>
            <a:p>
              <a:pPr algn="ctr" eaLnBrk="0" hangingPunct="0">
                <a:spcBef>
                  <a:spcPct val="0"/>
                </a:spcBef>
                <a:buFontTx/>
                <a:buNone/>
                <a:defRPr/>
              </a:pPr>
              <a:r>
                <a:rPr lang="en-US" sz="700" i="1" dirty="0" smtClean="0">
                  <a:ea typeface="ＭＳ Ｐゴシック" pitchFamily="-110" charset="-128"/>
                  <a:cs typeface="ＭＳ Ｐゴシック" pitchFamily="-110" charset="-128"/>
                </a:rPr>
                <a:t>Performance of </a:t>
              </a:r>
              <a:r>
                <a:rPr lang="en-US" sz="700" i="1" dirty="0" err="1" smtClean="0">
                  <a:ea typeface="ＭＳ Ｐゴシック" pitchFamily="-110" charset="-128"/>
                  <a:cs typeface="ＭＳ Ｐゴシック" pitchFamily="-110" charset="-128"/>
                </a:rPr>
                <a:t>AzureMapReduce</a:t>
              </a:r>
              <a:r>
                <a:rPr lang="en-US" sz="700" i="1" dirty="0" smtClean="0">
                  <a:ea typeface="ＭＳ Ｐゴシック" pitchFamily="-110" charset="-128"/>
                  <a:cs typeface="ＭＳ Ｐゴシック" pitchFamily="-110" charset="-128"/>
                </a:rPr>
                <a:t> on Smith Waterman </a:t>
              </a:r>
              <a:r>
                <a:rPr lang="en-US" sz="700" i="1" dirty="0" err="1" smtClean="0">
                  <a:ea typeface="ＭＳ Ｐゴシック" pitchFamily="-110" charset="-128"/>
                  <a:cs typeface="ＭＳ Ｐゴシック" pitchFamily="-110" charset="-128"/>
                </a:rPr>
                <a:t>Gotoh</a:t>
              </a:r>
              <a:r>
                <a:rPr lang="en-US" sz="700" i="1" dirty="0" smtClean="0">
                  <a:ea typeface="ＭＳ Ｐゴシック" pitchFamily="-110" charset="-128"/>
                  <a:cs typeface="ＭＳ Ｐゴシック" pitchFamily="-110" charset="-128"/>
                </a:rPr>
                <a:t> distance computation as a function of number of instances used</a:t>
              </a:r>
            </a:p>
          </p:txBody>
        </p:sp>
        <p:pic>
          <p:nvPicPr>
            <p:cNvPr id="33" name="Picture 32" descr="SWG.png"/>
            <p:cNvPicPr>
              <a:picLocks noChangeAspect="1"/>
            </p:cNvPicPr>
            <p:nvPr/>
          </p:nvPicPr>
          <p:blipFill>
            <a:blip r:embed="rId10" cstate="print"/>
            <a:stretch>
              <a:fillRect/>
            </a:stretch>
          </p:blipFill>
          <p:spPr>
            <a:xfrm>
              <a:off x="14643132" y="24954338"/>
              <a:ext cx="6540468" cy="4382662"/>
            </a:xfrm>
            <a:prstGeom prst="rect">
              <a:avLst/>
            </a:prstGeom>
          </p:spPr>
        </p:pic>
      </p:grpSp>
      <p:sp>
        <p:nvSpPr>
          <p:cNvPr id="135" name="TextBox 134"/>
          <p:cNvSpPr txBox="1"/>
          <p:nvPr/>
        </p:nvSpPr>
        <p:spPr>
          <a:xfrm>
            <a:off x="190500" y="2131653"/>
            <a:ext cx="4254500" cy="1134920"/>
          </a:xfrm>
          <a:prstGeom prst="rect">
            <a:avLst/>
          </a:prstGeom>
          <a:noFill/>
        </p:spPr>
        <p:txBody>
          <a:bodyPr wrap="square" lIns="26664" tIns="13332" rIns="26664" bIns="13332" rtlCol="0">
            <a:spAutoFit/>
          </a:bodyPr>
          <a:lstStyle/>
          <a:p>
            <a:pPr algn="just">
              <a:buNone/>
            </a:pPr>
            <a:r>
              <a:rPr lang="en-US" sz="800" dirty="0" smtClean="0"/>
              <a:t>MPI is not generally suitable for clouds.  But the subclass of MPI style operations supported by Twister – namely, the equivalent of MPI-Reduce, MPI-Broadcast (multicast), and MPI-Barrier – have large messages and offer the possibility of reasonable cloud performance. This hypothesis is supported by our comparison of </a:t>
            </a:r>
            <a:r>
              <a:rPr lang="en-US" sz="800" dirty="0" err="1" smtClean="0"/>
              <a:t>JavaTwister</a:t>
            </a:r>
            <a:r>
              <a:rPr lang="en-US" sz="800" dirty="0" smtClean="0"/>
              <a:t> with MPI and </a:t>
            </a:r>
            <a:r>
              <a:rPr lang="en-US" sz="800" dirty="0" err="1" smtClean="0"/>
              <a:t>Hadoop</a:t>
            </a:r>
            <a:r>
              <a:rPr lang="en-US" sz="800" dirty="0" smtClean="0"/>
              <a:t>. Many linear algebra and data mining algorithms need only this MPI subset, and we have used this in our initial choice of evaluating applications. We wish to compare Twister implementations on Azure with MPI implementations (running as a distributed workflow) on </a:t>
            </a:r>
            <a:r>
              <a:rPr lang="en-US" sz="800" dirty="0" err="1" smtClean="0"/>
              <a:t>FutureGrid</a:t>
            </a:r>
            <a:r>
              <a:rPr lang="en-US" sz="800" dirty="0" smtClean="0"/>
              <a:t>. Thus, we introduce a new runtime, </a:t>
            </a:r>
            <a:r>
              <a:rPr lang="en-US" sz="800" dirty="0" err="1" smtClean="0"/>
              <a:t>TwisterMPIReduce</a:t>
            </a:r>
            <a:r>
              <a:rPr lang="en-US" sz="800" dirty="0" smtClean="0"/>
              <a:t>, as a software library on top of Twister, which will map applications using the broadcast/reduce subset of MPI to Twister.</a:t>
            </a:r>
            <a:endParaRPr lang="en-US" sz="800" dirty="0"/>
          </a:p>
        </p:txBody>
      </p:sp>
      <p:grpSp>
        <p:nvGrpSpPr>
          <p:cNvPr id="5" name="Group 36"/>
          <p:cNvGrpSpPr/>
          <p:nvPr/>
        </p:nvGrpSpPr>
        <p:grpSpPr>
          <a:xfrm>
            <a:off x="-467877" y="3302000"/>
            <a:ext cx="5039877" cy="952500"/>
            <a:chOff x="9474205" y="20193000"/>
            <a:chExt cx="12095705" cy="4572000"/>
          </a:xfrm>
        </p:grpSpPr>
        <p:sp>
          <p:nvSpPr>
            <p:cNvPr id="31" name="TextBox 30"/>
            <p:cNvSpPr txBox="1"/>
            <p:nvPr/>
          </p:nvSpPr>
          <p:spPr>
            <a:xfrm>
              <a:off x="9474205" y="21780451"/>
              <a:ext cx="12095705" cy="1034131"/>
            </a:xfrm>
            <a:prstGeom prst="rect">
              <a:avLst/>
            </a:prstGeom>
            <a:noFill/>
          </p:spPr>
          <p:txBody>
            <a:bodyPr wrap="square" rtlCol="0">
              <a:spAutoFit/>
            </a:bodyPr>
            <a:lstStyle/>
            <a:p>
              <a:pPr algn="just">
                <a:buNone/>
              </a:pPr>
              <a:r>
                <a:rPr lang="en-US" sz="800" dirty="0" smtClean="0"/>
                <a:t>                                                                </a:t>
              </a:r>
            </a:p>
          </p:txBody>
        </p:sp>
        <p:pic>
          <p:nvPicPr>
            <p:cNvPr id="131" name="Picture 1" descr="Framework.png"/>
            <p:cNvPicPr>
              <a:picLocks noChangeAspect="1" noChangeArrowheads="1"/>
            </p:cNvPicPr>
            <p:nvPr/>
          </p:nvPicPr>
          <p:blipFill>
            <a:blip r:embed="rId11" cstate="print"/>
            <a:srcRect/>
            <a:stretch>
              <a:fillRect/>
            </a:stretch>
          </p:blipFill>
          <p:spPr bwMode="auto">
            <a:xfrm>
              <a:off x="10896600" y="20193000"/>
              <a:ext cx="10567966" cy="4262021"/>
            </a:xfrm>
            <a:prstGeom prst="rect">
              <a:avLst/>
            </a:prstGeom>
            <a:noFill/>
          </p:spPr>
        </p:pic>
        <p:sp>
          <p:nvSpPr>
            <p:cNvPr id="35" name="Title 1"/>
            <p:cNvSpPr txBox="1">
              <a:spLocks/>
            </p:cNvSpPr>
            <p:nvPr/>
          </p:nvSpPr>
          <p:spPr>
            <a:xfrm>
              <a:off x="13011150" y="24384000"/>
              <a:ext cx="6705600" cy="381000"/>
            </a:xfrm>
            <a:prstGeom prst="rect">
              <a:avLst/>
            </a:prstGeom>
          </p:spPr>
          <p:txBody>
            <a:bodyPr/>
            <a:lstStyle/>
            <a:p>
              <a:pPr algn="ctr" eaLnBrk="0" hangingPunct="0">
                <a:spcBef>
                  <a:spcPct val="0"/>
                </a:spcBef>
                <a:buFontTx/>
                <a:buNone/>
                <a:defRPr/>
              </a:pPr>
              <a:r>
                <a:rPr lang="en-US" sz="700" b="1" i="1" dirty="0" smtClean="0">
                  <a:ea typeface="ＭＳ Ｐゴシック" pitchFamily="-110" charset="-128"/>
                  <a:cs typeface="ＭＳ Ｐゴシック" pitchFamily="-110" charset="-128"/>
                </a:rPr>
                <a:t>Architecture of </a:t>
              </a:r>
              <a:r>
                <a:rPr lang="en-US" sz="700" b="1" i="1" dirty="0" err="1" smtClean="0">
                  <a:ea typeface="ＭＳ Ｐゴシック" pitchFamily="-110" charset="-128"/>
                  <a:cs typeface="ＭＳ Ｐゴシック" pitchFamily="-110" charset="-128"/>
                </a:rPr>
                <a:t>TwisterMPIReduce</a:t>
              </a:r>
              <a:endParaRPr lang="en-US" sz="700" b="1" i="1" dirty="0">
                <a:ea typeface="ＭＳ Ｐゴシック" pitchFamily="-110" charset="-128"/>
                <a:cs typeface="ＭＳ Ｐゴシック" pitchFamily="-110" charset="-128"/>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4EFFF6C-AE4E-4FE6-A064-67A5E3D5DC7A}" type="slidenum">
              <a:rPr lang="en-US" smtClean="0"/>
              <a:pPr/>
              <a:t>46</a:t>
            </a:fld>
            <a:endParaRPr lang="en-US"/>
          </a:p>
        </p:txBody>
      </p:sp>
      <p:sp>
        <p:nvSpPr>
          <p:cNvPr id="3" name="TextBox 2"/>
          <p:cNvSpPr txBox="1"/>
          <p:nvPr/>
        </p:nvSpPr>
        <p:spPr>
          <a:xfrm>
            <a:off x="381000" y="1828800"/>
            <a:ext cx="8458199" cy="2308324"/>
          </a:xfrm>
          <a:prstGeom prst="rect">
            <a:avLst/>
          </a:prstGeom>
          <a:noFill/>
        </p:spPr>
        <p:txBody>
          <a:bodyPr wrap="square" rtlCol="0">
            <a:spAutoFit/>
          </a:bodyPr>
          <a:lstStyle/>
          <a:p>
            <a:pPr indent="-228600">
              <a:buFont typeface="Arial" pitchFamily="34" charset="0"/>
              <a:buChar char="•"/>
            </a:pPr>
            <a:r>
              <a:rPr lang="en-US" sz="3600" dirty="0" smtClean="0"/>
              <a:t>Course Projects and Study Groups</a:t>
            </a:r>
          </a:p>
          <a:p>
            <a:pPr indent="-228600">
              <a:buFont typeface="Arial" pitchFamily="34" charset="0"/>
              <a:buChar char="•"/>
            </a:pPr>
            <a:r>
              <a:rPr lang="en-US" sz="3600" dirty="0" smtClean="0"/>
              <a:t>Programming Models: MPI vs. MapReduce</a:t>
            </a:r>
          </a:p>
          <a:p>
            <a:pPr indent="-228600">
              <a:buFont typeface="Arial" pitchFamily="34" charset="0"/>
              <a:buChar char="•"/>
            </a:pPr>
            <a:r>
              <a:rPr lang="en-US" sz="3600" dirty="0" smtClean="0"/>
              <a:t>Introduction to FutureGrid</a:t>
            </a:r>
          </a:p>
          <a:p>
            <a:pPr indent="-228600">
              <a:buFont typeface="Arial" pitchFamily="34" charset="0"/>
              <a:buChar char="•"/>
            </a:pPr>
            <a:r>
              <a:rPr lang="en-US" sz="3600" dirty="0" smtClean="0"/>
              <a:t>Using FutureGrid</a:t>
            </a:r>
          </a:p>
        </p:txBody>
      </p:sp>
      <p:sp>
        <p:nvSpPr>
          <p:cNvPr id="4" name="TextBox 3"/>
          <p:cNvSpPr txBox="1"/>
          <p:nvPr/>
        </p:nvSpPr>
        <p:spPr>
          <a:xfrm>
            <a:off x="3124200" y="762000"/>
            <a:ext cx="2321469" cy="923330"/>
          </a:xfrm>
          <a:prstGeom prst="rect">
            <a:avLst/>
          </a:prstGeom>
          <a:noFill/>
        </p:spPr>
        <p:txBody>
          <a:bodyPr wrap="none" rtlCol="0">
            <a:spAutoFit/>
          </a:bodyPr>
          <a:lstStyle/>
          <a:p>
            <a:r>
              <a:rPr lang="en-US" sz="5400" dirty="0" smtClean="0">
                <a:solidFill>
                  <a:srgbClr val="FFC000"/>
                </a:solidFill>
              </a:rPr>
              <a:t>Outline</a:t>
            </a:r>
            <a:endParaRPr lang="en-US" sz="5400" dirty="0">
              <a:solidFill>
                <a:srgbClr val="FFC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52400"/>
            <a:ext cx="6400800" cy="1200329"/>
          </a:xfrm>
          <a:prstGeom prst="rect">
            <a:avLst/>
          </a:prstGeom>
        </p:spPr>
        <p:txBody>
          <a:bodyPr wrap="square">
            <a:spAutoFit/>
          </a:bodyPr>
          <a:lstStyle/>
          <a:p>
            <a:pPr algn="ctr"/>
            <a:r>
              <a:rPr lang="en-US" sz="2400" b="1" dirty="0" smtClean="0">
                <a:latin typeface="Arial" pitchFamily="34" charset="0"/>
                <a:cs typeface="Arial" pitchFamily="34" charset="0"/>
              </a:rPr>
              <a:t>Performance of </a:t>
            </a:r>
            <a:r>
              <a:rPr lang="en-US" sz="2400" b="1" dirty="0" err="1" smtClean="0">
                <a:latin typeface="Arial" pitchFamily="34" charset="0"/>
                <a:cs typeface="Arial" pitchFamily="34" charset="0"/>
              </a:rPr>
              <a:t>Pagerank</a:t>
            </a:r>
            <a:r>
              <a:rPr lang="en-US" sz="2400" b="1" dirty="0" smtClean="0">
                <a:latin typeface="Arial" pitchFamily="34" charset="0"/>
                <a:cs typeface="Arial" pitchFamily="34" charset="0"/>
              </a:rPr>
              <a:t> using </a:t>
            </a:r>
            <a:br>
              <a:rPr lang="en-US" sz="2400" b="1" dirty="0" smtClean="0">
                <a:latin typeface="Arial" pitchFamily="34" charset="0"/>
                <a:cs typeface="Arial" pitchFamily="34" charset="0"/>
              </a:rPr>
            </a:br>
            <a:r>
              <a:rPr lang="en-US" sz="2400" b="1" dirty="0" err="1" smtClean="0">
                <a:latin typeface="Arial" pitchFamily="34" charset="0"/>
                <a:cs typeface="Arial" pitchFamily="34" charset="0"/>
              </a:rPr>
              <a:t>ClueWeb</a:t>
            </a:r>
            <a:r>
              <a:rPr lang="en-US" sz="2400" b="1" dirty="0" smtClean="0">
                <a:latin typeface="Arial" pitchFamily="34" charset="0"/>
                <a:cs typeface="Arial" pitchFamily="34" charset="0"/>
              </a:rPr>
              <a:t> Data (Time for 20 iterations)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using </a:t>
            </a:r>
            <a:r>
              <a:rPr lang="fr-FR" sz="2400" dirty="0" smtClean="0">
                <a:latin typeface="Arial" pitchFamily="34" charset="0"/>
                <a:cs typeface="Arial" pitchFamily="34" charset="0"/>
              </a:rPr>
              <a:t>32 </a:t>
            </a:r>
            <a:r>
              <a:rPr lang="fr-FR" sz="2400" dirty="0" err="1" smtClean="0">
                <a:latin typeface="Arial" pitchFamily="34" charset="0"/>
                <a:cs typeface="Arial" pitchFamily="34" charset="0"/>
              </a:rPr>
              <a:t>nodes</a:t>
            </a:r>
            <a:r>
              <a:rPr lang="fr-FR" sz="2400" dirty="0" smtClean="0">
                <a:latin typeface="Arial" pitchFamily="34" charset="0"/>
                <a:cs typeface="Arial" pitchFamily="34" charset="0"/>
              </a:rPr>
              <a:t> (256 CPU </a:t>
            </a:r>
            <a:r>
              <a:rPr lang="fr-FR" sz="2400" dirty="0" err="1" smtClean="0">
                <a:latin typeface="Arial" pitchFamily="34" charset="0"/>
                <a:cs typeface="Arial" pitchFamily="34" charset="0"/>
              </a:rPr>
              <a:t>cores</a:t>
            </a:r>
            <a:r>
              <a:rPr lang="fr-FR" sz="2400" dirty="0" smtClean="0">
                <a:latin typeface="Arial" pitchFamily="34" charset="0"/>
                <a:cs typeface="Arial" pitchFamily="34" charset="0"/>
              </a:rPr>
              <a:t>) of Crevasse</a:t>
            </a:r>
            <a:endParaRPr lang="en-US" sz="2400" dirty="0" smtClean="0">
              <a:latin typeface="Arial" pitchFamily="34" charset="0"/>
              <a:cs typeface="Arial" pitchFamily="34" charset="0"/>
            </a:endParaRPr>
          </a:p>
        </p:txBody>
      </p:sp>
      <p:pic>
        <p:nvPicPr>
          <p:cNvPr id="1026" name="Picture 2" descr="C:\Users\Geoffrey Fox\Desktop\pagrank-hadoop-twister.png"/>
          <p:cNvPicPr>
            <a:picLocks noChangeAspect="1" noChangeArrowheads="1"/>
          </p:cNvPicPr>
          <p:nvPr/>
        </p:nvPicPr>
        <p:blipFill>
          <a:blip r:embed="rId3" cstate="print"/>
          <a:srcRect/>
          <a:stretch>
            <a:fillRect/>
          </a:stretch>
        </p:blipFill>
        <p:spPr bwMode="auto">
          <a:xfrm>
            <a:off x="762000" y="1524000"/>
            <a:ext cx="7990807" cy="5334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4"/>
          <p:cNvSpPr>
            <a:spLocks noGrp="1"/>
          </p:cNvSpPr>
          <p:nvPr>
            <p:ph type="sldNum" sz="quarter" idx="12"/>
          </p:nvPr>
        </p:nvSpPr>
        <p:spPr/>
        <p:txBody>
          <a:bodyPr/>
          <a:lstStyle/>
          <a:p>
            <a:fld id="{7ECC7EB2-9E16-468A-9A49-BC85DC306C24}" type="slidenum">
              <a:rPr lang="en-US"/>
              <a:pPr/>
              <a:t>48</a:t>
            </a:fld>
            <a:endParaRPr lang="en-US"/>
          </a:p>
        </p:txBody>
      </p:sp>
      <p:sp>
        <p:nvSpPr>
          <p:cNvPr id="1207298" name="Rectangle 2"/>
          <p:cNvSpPr>
            <a:spLocks noGrp="1" noChangeArrowheads="1"/>
          </p:cNvSpPr>
          <p:nvPr>
            <p:ph type="title" idx="4294967295"/>
          </p:nvPr>
        </p:nvSpPr>
        <p:spPr>
          <a:xfrm>
            <a:off x="0" y="0"/>
            <a:ext cx="9144000" cy="838200"/>
          </a:xfrm>
        </p:spPr>
        <p:txBody>
          <a:bodyPr/>
          <a:lstStyle/>
          <a:p>
            <a:r>
              <a:rPr lang="en-US" dirty="0" smtClean="0"/>
              <a:t>Distributed Memory</a:t>
            </a:r>
            <a:endParaRPr lang="en-US" dirty="0"/>
          </a:p>
        </p:txBody>
      </p:sp>
      <p:sp>
        <p:nvSpPr>
          <p:cNvPr id="1207299" name="Rectangle 3"/>
          <p:cNvSpPr>
            <a:spLocks noGrp="1" noChangeArrowheads="1"/>
          </p:cNvSpPr>
          <p:nvPr>
            <p:ph type="body" idx="4294967295"/>
          </p:nvPr>
        </p:nvSpPr>
        <p:spPr>
          <a:xfrm>
            <a:off x="0" y="762000"/>
            <a:ext cx="9144000" cy="914400"/>
          </a:xfrm>
        </p:spPr>
        <p:txBody>
          <a:bodyPr/>
          <a:lstStyle/>
          <a:p>
            <a:pPr>
              <a:lnSpc>
                <a:spcPct val="80000"/>
              </a:lnSpc>
            </a:pPr>
            <a:r>
              <a:rPr lang="en-US" sz="2400" dirty="0" smtClean="0"/>
              <a:t>Distributed </a:t>
            </a:r>
            <a:r>
              <a:rPr lang="en-US" sz="2400" dirty="0"/>
              <a:t>memory systems have shared memory nodes </a:t>
            </a:r>
            <a:r>
              <a:rPr lang="en-US" sz="2400" dirty="0" smtClean="0"/>
              <a:t>(today multicore) linked </a:t>
            </a:r>
            <a:r>
              <a:rPr lang="en-US" sz="2400" dirty="0"/>
              <a:t>by a messaging network</a:t>
            </a:r>
          </a:p>
        </p:txBody>
      </p:sp>
      <p:grpSp>
        <p:nvGrpSpPr>
          <p:cNvPr id="2" name="Group 71"/>
          <p:cNvGrpSpPr>
            <a:grpSpLocks/>
          </p:cNvGrpSpPr>
          <p:nvPr/>
        </p:nvGrpSpPr>
        <p:grpSpPr bwMode="auto">
          <a:xfrm>
            <a:off x="76200" y="1812925"/>
            <a:ext cx="8947150" cy="4511675"/>
            <a:chOff x="48" y="1142"/>
            <a:chExt cx="5636" cy="2842"/>
          </a:xfrm>
        </p:grpSpPr>
        <p:grpSp>
          <p:nvGrpSpPr>
            <p:cNvPr id="3" name="Group 70"/>
            <p:cNvGrpSpPr>
              <a:grpSpLocks/>
            </p:cNvGrpSpPr>
            <p:nvPr/>
          </p:nvGrpSpPr>
          <p:grpSpPr bwMode="auto">
            <a:xfrm>
              <a:off x="48" y="1142"/>
              <a:ext cx="932" cy="2016"/>
              <a:chOff x="48" y="1142"/>
              <a:chExt cx="932" cy="2016"/>
            </a:xfrm>
          </p:grpSpPr>
          <p:sp>
            <p:nvSpPr>
              <p:cNvPr id="1207302" name="Rectangle 6"/>
              <p:cNvSpPr>
                <a:spLocks noChangeArrowheads="1"/>
              </p:cNvSpPr>
              <p:nvPr/>
            </p:nvSpPr>
            <p:spPr bwMode="auto">
              <a:xfrm>
                <a:off x="48" y="1142"/>
                <a:ext cx="932" cy="2016"/>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207303" name="Rectangle 7"/>
              <p:cNvSpPr>
                <a:spLocks noChangeArrowheads="1"/>
              </p:cNvSpPr>
              <p:nvPr/>
            </p:nvSpPr>
            <p:spPr bwMode="auto">
              <a:xfrm>
                <a:off x="277" y="1526"/>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04" name="Rectangle 8"/>
              <p:cNvSpPr>
                <a:spLocks noChangeArrowheads="1"/>
              </p:cNvSpPr>
              <p:nvPr/>
            </p:nvSpPr>
            <p:spPr bwMode="auto">
              <a:xfrm>
                <a:off x="175" y="2150"/>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L3 Cache</a:t>
                </a:r>
              </a:p>
            </p:txBody>
          </p:sp>
          <p:sp>
            <p:nvSpPr>
              <p:cNvPr id="1207305" name="Rectangle 9"/>
              <p:cNvSpPr>
                <a:spLocks noChangeArrowheads="1"/>
              </p:cNvSpPr>
              <p:nvPr/>
            </p:nvSpPr>
            <p:spPr bwMode="auto">
              <a:xfrm>
                <a:off x="178" y="2678"/>
                <a:ext cx="672" cy="448"/>
              </a:xfrm>
              <a:prstGeom prst="rect">
                <a:avLst/>
              </a:prstGeom>
              <a:solidFill>
                <a:srgbClr val="FF0000"/>
              </a:solidFill>
              <a:ln w="9525">
                <a:solidFill>
                  <a:schemeClr val="tx1"/>
                </a:solidFill>
                <a:miter lim="800000"/>
                <a:headEnd/>
                <a:tailEnd/>
              </a:ln>
              <a:effectLst/>
            </p:spPr>
            <p:txBody>
              <a:bodyPr wrap="none" anchor="ctr">
                <a:spAutoFit/>
              </a:bodyPr>
              <a:lstStyle/>
              <a:p>
                <a:pPr algn="ctr" eaLnBrk="0" hangingPunct="0">
                  <a:spcBef>
                    <a:spcPct val="0"/>
                  </a:spcBef>
                </a:pPr>
                <a:r>
                  <a:rPr lang="en-US">
                    <a:latin typeface="Times New Roman" pitchFamily="18" charset="0"/>
                  </a:rPr>
                  <a:t>Main</a:t>
                </a:r>
              </a:p>
              <a:p>
                <a:pPr algn="ctr" eaLnBrk="0" hangingPunct="0">
                  <a:spcBef>
                    <a:spcPct val="0"/>
                  </a:spcBef>
                </a:pPr>
                <a:r>
                  <a:rPr lang="en-US">
                    <a:latin typeface="Times New Roman" pitchFamily="18" charset="0"/>
                  </a:rPr>
                  <a:t>Memory</a:t>
                </a:r>
              </a:p>
            </p:txBody>
          </p:sp>
          <p:sp>
            <p:nvSpPr>
              <p:cNvPr id="1207306" name="Rectangle 10"/>
              <p:cNvSpPr>
                <a:spLocks noChangeArrowheads="1"/>
              </p:cNvSpPr>
              <p:nvPr/>
            </p:nvSpPr>
            <p:spPr bwMode="auto">
              <a:xfrm>
                <a:off x="175" y="1766"/>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L2 Cache</a:t>
                </a:r>
              </a:p>
            </p:txBody>
          </p:sp>
          <p:sp>
            <p:nvSpPr>
              <p:cNvPr id="1207307" name="Rectangle 11"/>
              <p:cNvSpPr>
                <a:spLocks noChangeArrowheads="1"/>
              </p:cNvSpPr>
              <p:nvPr/>
            </p:nvSpPr>
            <p:spPr bwMode="auto">
              <a:xfrm>
                <a:off x="284" y="1214"/>
                <a:ext cx="460" cy="256"/>
              </a:xfrm>
              <a:prstGeom prst="rect">
                <a:avLst/>
              </a:prstGeom>
              <a:solidFill>
                <a:schemeClr val="bg2"/>
              </a:solidFill>
              <a:ln w="9525">
                <a:solidFill>
                  <a:schemeClr val="tx1"/>
                </a:solidFill>
                <a:miter lim="800000"/>
                <a:headEnd/>
                <a:tailEnd/>
              </a:ln>
              <a:effectLst/>
            </p:spPr>
            <p:txBody>
              <a:bodyPr anchor="ctr">
                <a:spAutoFit/>
              </a:bodyPr>
              <a:lstStyle/>
              <a:p>
                <a:pPr algn="ctr" eaLnBrk="0" hangingPunct="0">
                  <a:spcBef>
                    <a:spcPct val="0"/>
                  </a:spcBef>
                </a:pPr>
                <a:r>
                  <a:rPr lang="en-US" b="1">
                    <a:latin typeface="Times New Roman" pitchFamily="18" charset="0"/>
                  </a:rPr>
                  <a:t>Core</a:t>
                </a:r>
              </a:p>
            </p:txBody>
          </p:sp>
          <p:sp>
            <p:nvSpPr>
              <p:cNvPr id="1207308" name="Rectangle 12"/>
              <p:cNvSpPr>
                <a:spLocks noChangeArrowheads="1"/>
              </p:cNvSpPr>
              <p:nvPr/>
            </p:nvSpPr>
            <p:spPr bwMode="auto">
              <a:xfrm>
                <a:off x="277" y="1525"/>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09" name="Line 13"/>
              <p:cNvSpPr>
                <a:spLocks noChangeShapeType="1"/>
              </p:cNvSpPr>
              <p:nvPr/>
            </p:nvSpPr>
            <p:spPr bwMode="auto">
              <a:xfrm>
                <a:off x="514" y="2390"/>
                <a:ext cx="0" cy="240"/>
              </a:xfrm>
              <a:prstGeom prst="line">
                <a:avLst/>
              </a:prstGeom>
              <a:noFill/>
              <a:ln w="38100" cap="rnd">
                <a:solidFill>
                  <a:srgbClr val="F00000"/>
                </a:solidFill>
                <a:prstDash val="sysDot"/>
                <a:round/>
                <a:headEnd/>
                <a:tailEnd/>
              </a:ln>
              <a:effectLst/>
            </p:spPr>
            <p:txBody>
              <a:bodyPr>
                <a:spAutoFit/>
              </a:bodyPr>
              <a:lstStyle/>
              <a:p>
                <a:endParaRPr lang="en-US"/>
              </a:p>
            </p:txBody>
          </p:sp>
        </p:grpSp>
        <p:grpSp>
          <p:nvGrpSpPr>
            <p:cNvPr id="4" name="Group 69"/>
            <p:cNvGrpSpPr>
              <a:grpSpLocks/>
            </p:cNvGrpSpPr>
            <p:nvPr/>
          </p:nvGrpSpPr>
          <p:grpSpPr bwMode="auto">
            <a:xfrm>
              <a:off x="1616" y="1142"/>
              <a:ext cx="932" cy="2016"/>
              <a:chOff x="1616" y="1142"/>
              <a:chExt cx="932" cy="2016"/>
            </a:xfrm>
          </p:grpSpPr>
          <p:sp>
            <p:nvSpPr>
              <p:cNvPr id="1207311" name="Rectangle 15"/>
              <p:cNvSpPr>
                <a:spLocks noChangeArrowheads="1"/>
              </p:cNvSpPr>
              <p:nvPr/>
            </p:nvSpPr>
            <p:spPr bwMode="auto">
              <a:xfrm>
                <a:off x="1616" y="1142"/>
                <a:ext cx="932" cy="2016"/>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207312" name="Rectangle 16"/>
              <p:cNvSpPr>
                <a:spLocks noChangeArrowheads="1"/>
              </p:cNvSpPr>
              <p:nvPr/>
            </p:nvSpPr>
            <p:spPr bwMode="auto">
              <a:xfrm>
                <a:off x="1845" y="1526"/>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13" name="Rectangle 17"/>
              <p:cNvSpPr>
                <a:spLocks noChangeArrowheads="1"/>
              </p:cNvSpPr>
              <p:nvPr/>
            </p:nvSpPr>
            <p:spPr bwMode="auto">
              <a:xfrm>
                <a:off x="1743" y="2150"/>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L3 Cache</a:t>
                </a:r>
              </a:p>
            </p:txBody>
          </p:sp>
          <p:sp>
            <p:nvSpPr>
              <p:cNvPr id="1207314" name="Rectangle 18"/>
              <p:cNvSpPr>
                <a:spLocks noChangeArrowheads="1"/>
              </p:cNvSpPr>
              <p:nvPr/>
            </p:nvSpPr>
            <p:spPr bwMode="auto">
              <a:xfrm>
                <a:off x="1746" y="2678"/>
                <a:ext cx="672" cy="448"/>
              </a:xfrm>
              <a:prstGeom prst="rect">
                <a:avLst/>
              </a:prstGeom>
              <a:solidFill>
                <a:srgbClr val="FF0000"/>
              </a:solidFill>
              <a:ln w="9525">
                <a:solidFill>
                  <a:schemeClr val="tx1"/>
                </a:solidFill>
                <a:miter lim="800000"/>
                <a:headEnd/>
                <a:tailEnd/>
              </a:ln>
              <a:effectLst/>
            </p:spPr>
            <p:txBody>
              <a:bodyPr wrap="none" anchor="ctr">
                <a:spAutoFit/>
              </a:bodyPr>
              <a:lstStyle/>
              <a:p>
                <a:pPr algn="ctr" eaLnBrk="0" hangingPunct="0">
                  <a:spcBef>
                    <a:spcPct val="0"/>
                  </a:spcBef>
                </a:pPr>
                <a:r>
                  <a:rPr lang="en-US">
                    <a:latin typeface="Times New Roman" pitchFamily="18" charset="0"/>
                  </a:rPr>
                  <a:t>Main</a:t>
                </a:r>
              </a:p>
              <a:p>
                <a:pPr algn="ctr" eaLnBrk="0" hangingPunct="0">
                  <a:spcBef>
                    <a:spcPct val="0"/>
                  </a:spcBef>
                </a:pPr>
                <a:r>
                  <a:rPr lang="en-US">
                    <a:latin typeface="Times New Roman" pitchFamily="18" charset="0"/>
                  </a:rPr>
                  <a:t>Memory</a:t>
                </a:r>
              </a:p>
            </p:txBody>
          </p:sp>
          <p:sp>
            <p:nvSpPr>
              <p:cNvPr id="1207315" name="Rectangle 19"/>
              <p:cNvSpPr>
                <a:spLocks noChangeArrowheads="1"/>
              </p:cNvSpPr>
              <p:nvPr/>
            </p:nvSpPr>
            <p:spPr bwMode="auto">
              <a:xfrm>
                <a:off x="1743" y="1766"/>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L2 Cache</a:t>
                </a:r>
              </a:p>
            </p:txBody>
          </p:sp>
          <p:sp>
            <p:nvSpPr>
              <p:cNvPr id="1207316" name="Rectangle 20"/>
              <p:cNvSpPr>
                <a:spLocks noChangeArrowheads="1"/>
              </p:cNvSpPr>
              <p:nvPr/>
            </p:nvSpPr>
            <p:spPr bwMode="auto">
              <a:xfrm>
                <a:off x="1852" y="1214"/>
                <a:ext cx="460" cy="256"/>
              </a:xfrm>
              <a:prstGeom prst="rect">
                <a:avLst/>
              </a:prstGeom>
              <a:solidFill>
                <a:schemeClr val="bg2"/>
              </a:solidFill>
              <a:ln w="9525">
                <a:solidFill>
                  <a:schemeClr val="tx1"/>
                </a:solidFill>
                <a:miter lim="800000"/>
                <a:headEnd/>
                <a:tailEnd/>
              </a:ln>
              <a:effectLst/>
            </p:spPr>
            <p:txBody>
              <a:bodyPr anchor="ctr">
                <a:spAutoFit/>
              </a:bodyPr>
              <a:lstStyle/>
              <a:p>
                <a:pPr algn="ctr" eaLnBrk="0" hangingPunct="0">
                  <a:spcBef>
                    <a:spcPct val="0"/>
                  </a:spcBef>
                </a:pPr>
                <a:r>
                  <a:rPr lang="en-US" b="1">
                    <a:latin typeface="Times New Roman" pitchFamily="18" charset="0"/>
                  </a:rPr>
                  <a:t>Core</a:t>
                </a:r>
              </a:p>
            </p:txBody>
          </p:sp>
          <p:sp>
            <p:nvSpPr>
              <p:cNvPr id="1207317" name="Rectangle 21"/>
              <p:cNvSpPr>
                <a:spLocks noChangeArrowheads="1"/>
              </p:cNvSpPr>
              <p:nvPr/>
            </p:nvSpPr>
            <p:spPr bwMode="auto">
              <a:xfrm>
                <a:off x="1845" y="1525"/>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18" name="Line 22"/>
              <p:cNvSpPr>
                <a:spLocks noChangeShapeType="1"/>
              </p:cNvSpPr>
              <p:nvPr/>
            </p:nvSpPr>
            <p:spPr bwMode="auto">
              <a:xfrm>
                <a:off x="2082" y="2390"/>
                <a:ext cx="0" cy="240"/>
              </a:xfrm>
              <a:prstGeom prst="line">
                <a:avLst/>
              </a:prstGeom>
              <a:noFill/>
              <a:ln w="38100" cap="rnd">
                <a:solidFill>
                  <a:srgbClr val="F00000"/>
                </a:solidFill>
                <a:prstDash val="sysDot"/>
                <a:round/>
                <a:headEnd/>
                <a:tailEnd/>
              </a:ln>
              <a:effectLst/>
            </p:spPr>
            <p:txBody>
              <a:bodyPr>
                <a:spAutoFit/>
              </a:bodyPr>
              <a:lstStyle/>
              <a:p>
                <a:endParaRPr lang="en-US"/>
              </a:p>
            </p:txBody>
          </p:sp>
        </p:grpSp>
        <p:grpSp>
          <p:nvGrpSpPr>
            <p:cNvPr id="5" name="Group 68"/>
            <p:cNvGrpSpPr>
              <a:grpSpLocks/>
            </p:cNvGrpSpPr>
            <p:nvPr/>
          </p:nvGrpSpPr>
          <p:grpSpPr bwMode="auto">
            <a:xfrm>
              <a:off x="3184" y="1142"/>
              <a:ext cx="932" cy="2016"/>
              <a:chOff x="3184" y="1142"/>
              <a:chExt cx="932" cy="2016"/>
            </a:xfrm>
          </p:grpSpPr>
          <p:sp>
            <p:nvSpPr>
              <p:cNvPr id="1207320" name="Rectangle 24"/>
              <p:cNvSpPr>
                <a:spLocks noChangeArrowheads="1"/>
              </p:cNvSpPr>
              <p:nvPr/>
            </p:nvSpPr>
            <p:spPr bwMode="auto">
              <a:xfrm>
                <a:off x="3184" y="1142"/>
                <a:ext cx="932" cy="2016"/>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207321" name="Rectangle 25"/>
              <p:cNvSpPr>
                <a:spLocks noChangeArrowheads="1"/>
              </p:cNvSpPr>
              <p:nvPr/>
            </p:nvSpPr>
            <p:spPr bwMode="auto">
              <a:xfrm>
                <a:off x="3413" y="1526"/>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22" name="Rectangle 26"/>
              <p:cNvSpPr>
                <a:spLocks noChangeArrowheads="1"/>
              </p:cNvSpPr>
              <p:nvPr/>
            </p:nvSpPr>
            <p:spPr bwMode="auto">
              <a:xfrm>
                <a:off x="3311" y="2150"/>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L3 Cache</a:t>
                </a:r>
              </a:p>
            </p:txBody>
          </p:sp>
          <p:sp>
            <p:nvSpPr>
              <p:cNvPr id="1207323" name="Rectangle 27"/>
              <p:cNvSpPr>
                <a:spLocks noChangeArrowheads="1"/>
              </p:cNvSpPr>
              <p:nvPr/>
            </p:nvSpPr>
            <p:spPr bwMode="auto">
              <a:xfrm>
                <a:off x="3314" y="2678"/>
                <a:ext cx="672" cy="448"/>
              </a:xfrm>
              <a:prstGeom prst="rect">
                <a:avLst/>
              </a:prstGeom>
              <a:solidFill>
                <a:srgbClr val="FF0000"/>
              </a:solidFill>
              <a:ln w="9525">
                <a:solidFill>
                  <a:schemeClr val="tx1"/>
                </a:solidFill>
                <a:miter lim="800000"/>
                <a:headEnd/>
                <a:tailEnd/>
              </a:ln>
              <a:effectLst/>
            </p:spPr>
            <p:txBody>
              <a:bodyPr wrap="none" anchor="ctr">
                <a:spAutoFit/>
              </a:bodyPr>
              <a:lstStyle/>
              <a:p>
                <a:pPr algn="ctr" eaLnBrk="0" hangingPunct="0">
                  <a:spcBef>
                    <a:spcPct val="0"/>
                  </a:spcBef>
                </a:pPr>
                <a:r>
                  <a:rPr lang="en-US">
                    <a:latin typeface="Times New Roman" pitchFamily="18" charset="0"/>
                  </a:rPr>
                  <a:t>Main</a:t>
                </a:r>
              </a:p>
              <a:p>
                <a:pPr algn="ctr" eaLnBrk="0" hangingPunct="0">
                  <a:spcBef>
                    <a:spcPct val="0"/>
                  </a:spcBef>
                </a:pPr>
                <a:r>
                  <a:rPr lang="en-US">
                    <a:latin typeface="Times New Roman" pitchFamily="18" charset="0"/>
                  </a:rPr>
                  <a:t>Memory</a:t>
                </a:r>
              </a:p>
            </p:txBody>
          </p:sp>
          <p:sp>
            <p:nvSpPr>
              <p:cNvPr id="1207324" name="Rectangle 28"/>
              <p:cNvSpPr>
                <a:spLocks noChangeArrowheads="1"/>
              </p:cNvSpPr>
              <p:nvPr/>
            </p:nvSpPr>
            <p:spPr bwMode="auto">
              <a:xfrm>
                <a:off x="3311" y="1766"/>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L2 Cache</a:t>
                </a:r>
              </a:p>
            </p:txBody>
          </p:sp>
          <p:sp>
            <p:nvSpPr>
              <p:cNvPr id="1207325" name="Rectangle 29"/>
              <p:cNvSpPr>
                <a:spLocks noChangeArrowheads="1"/>
              </p:cNvSpPr>
              <p:nvPr/>
            </p:nvSpPr>
            <p:spPr bwMode="auto">
              <a:xfrm>
                <a:off x="3420" y="1214"/>
                <a:ext cx="460" cy="256"/>
              </a:xfrm>
              <a:prstGeom prst="rect">
                <a:avLst/>
              </a:prstGeom>
              <a:solidFill>
                <a:schemeClr val="bg2"/>
              </a:solidFill>
              <a:ln w="9525">
                <a:solidFill>
                  <a:schemeClr val="tx1"/>
                </a:solidFill>
                <a:miter lim="800000"/>
                <a:headEnd/>
                <a:tailEnd/>
              </a:ln>
              <a:effectLst/>
            </p:spPr>
            <p:txBody>
              <a:bodyPr anchor="ctr">
                <a:spAutoFit/>
              </a:bodyPr>
              <a:lstStyle/>
              <a:p>
                <a:pPr algn="ctr" eaLnBrk="0" hangingPunct="0">
                  <a:spcBef>
                    <a:spcPct val="0"/>
                  </a:spcBef>
                </a:pPr>
                <a:r>
                  <a:rPr lang="en-US" b="1">
                    <a:latin typeface="Times New Roman" pitchFamily="18" charset="0"/>
                  </a:rPr>
                  <a:t>Core</a:t>
                </a:r>
              </a:p>
            </p:txBody>
          </p:sp>
          <p:sp>
            <p:nvSpPr>
              <p:cNvPr id="1207326" name="Rectangle 30"/>
              <p:cNvSpPr>
                <a:spLocks noChangeArrowheads="1"/>
              </p:cNvSpPr>
              <p:nvPr/>
            </p:nvSpPr>
            <p:spPr bwMode="auto">
              <a:xfrm>
                <a:off x="3413" y="1525"/>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27" name="Line 31"/>
              <p:cNvSpPr>
                <a:spLocks noChangeShapeType="1"/>
              </p:cNvSpPr>
              <p:nvPr/>
            </p:nvSpPr>
            <p:spPr bwMode="auto">
              <a:xfrm>
                <a:off x="3650" y="2390"/>
                <a:ext cx="0" cy="240"/>
              </a:xfrm>
              <a:prstGeom prst="line">
                <a:avLst/>
              </a:prstGeom>
              <a:noFill/>
              <a:ln w="38100" cap="rnd">
                <a:solidFill>
                  <a:srgbClr val="F00000"/>
                </a:solidFill>
                <a:prstDash val="sysDot"/>
                <a:round/>
                <a:headEnd/>
                <a:tailEnd/>
              </a:ln>
              <a:effectLst/>
            </p:spPr>
            <p:txBody>
              <a:bodyPr>
                <a:spAutoFit/>
              </a:bodyPr>
              <a:lstStyle/>
              <a:p>
                <a:endParaRPr lang="en-US"/>
              </a:p>
            </p:txBody>
          </p:sp>
        </p:grpSp>
        <p:grpSp>
          <p:nvGrpSpPr>
            <p:cNvPr id="6" name="Group 67"/>
            <p:cNvGrpSpPr>
              <a:grpSpLocks/>
            </p:cNvGrpSpPr>
            <p:nvPr/>
          </p:nvGrpSpPr>
          <p:grpSpPr bwMode="auto">
            <a:xfrm>
              <a:off x="4752" y="1142"/>
              <a:ext cx="932" cy="2016"/>
              <a:chOff x="4752" y="1142"/>
              <a:chExt cx="932" cy="2016"/>
            </a:xfrm>
          </p:grpSpPr>
          <p:sp>
            <p:nvSpPr>
              <p:cNvPr id="1207329" name="Rectangle 33"/>
              <p:cNvSpPr>
                <a:spLocks noChangeArrowheads="1"/>
              </p:cNvSpPr>
              <p:nvPr/>
            </p:nvSpPr>
            <p:spPr bwMode="auto">
              <a:xfrm>
                <a:off x="4752" y="1142"/>
                <a:ext cx="932" cy="2016"/>
              </a:xfrm>
              <a:prstGeom prst="rect">
                <a:avLst/>
              </a:prstGeom>
              <a:solidFill>
                <a:srgbClr val="00FF00"/>
              </a:solidFill>
              <a:ln w="9525">
                <a:solidFill>
                  <a:schemeClr val="tx1"/>
                </a:solidFill>
                <a:miter lim="800000"/>
                <a:headEnd/>
                <a:tailEnd/>
              </a:ln>
              <a:effectLst/>
            </p:spPr>
            <p:txBody>
              <a:bodyPr wrap="none" anchor="ctr"/>
              <a:lstStyle/>
              <a:p>
                <a:endParaRPr lang="en-US"/>
              </a:p>
            </p:txBody>
          </p:sp>
          <p:sp>
            <p:nvSpPr>
              <p:cNvPr id="1207330" name="Rectangle 34"/>
              <p:cNvSpPr>
                <a:spLocks noChangeArrowheads="1"/>
              </p:cNvSpPr>
              <p:nvPr/>
            </p:nvSpPr>
            <p:spPr bwMode="auto">
              <a:xfrm>
                <a:off x="4981" y="1526"/>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31" name="Rectangle 35"/>
              <p:cNvSpPr>
                <a:spLocks noChangeArrowheads="1"/>
              </p:cNvSpPr>
              <p:nvPr/>
            </p:nvSpPr>
            <p:spPr bwMode="auto">
              <a:xfrm>
                <a:off x="4879" y="2150"/>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L3 Cache</a:t>
                </a:r>
              </a:p>
            </p:txBody>
          </p:sp>
          <p:sp>
            <p:nvSpPr>
              <p:cNvPr id="1207332" name="Rectangle 36"/>
              <p:cNvSpPr>
                <a:spLocks noChangeArrowheads="1"/>
              </p:cNvSpPr>
              <p:nvPr/>
            </p:nvSpPr>
            <p:spPr bwMode="auto">
              <a:xfrm>
                <a:off x="4882" y="2678"/>
                <a:ext cx="672" cy="448"/>
              </a:xfrm>
              <a:prstGeom prst="rect">
                <a:avLst/>
              </a:prstGeom>
              <a:solidFill>
                <a:srgbClr val="FF0000"/>
              </a:solidFill>
              <a:ln w="9525">
                <a:solidFill>
                  <a:schemeClr val="tx1"/>
                </a:solidFill>
                <a:miter lim="800000"/>
                <a:headEnd/>
                <a:tailEnd/>
              </a:ln>
              <a:effectLst/>
            </p:spPr>
            <p:txBody>
              <a:bodyPr wrap="none" anchor="ctr">
                <a:spAutoFit/>
              </a:bodyPr>
              <a:lstStyle/>
              <a:p>
                <a:pPr algn="ctr" eaLnBrk="0" hangingPunct="0">
                  <a:spcBef>
                    <a:spcPct val="0"/>
                  </a:spcBef>
                </a:pPr>
                <a:r>
                  <a:rPr lang="en-US">
                    <a:latin typeface="Times New Roman" pitchFamily="18" charset="0"/>
                  </a:rPr>
                  <a:t>Main</a:t>
                </a:r>
              </a:p>
              <a:p>
                <a:pPr algn="ctr" eaLnBrk="0" hangingPunct="0">
                  <a:spcBef>
                    <a:spcPct val="0"/>
                  </a:spcBef>
                </a:pPr>
                <a:r>
                  <a:rPr lang="en-US">
                    <a:latin typeface="Times New Roman" pitchFamily="18" charset="0"/>
                  </a:rPr>
                  <a:t>Memory</a:t>
                </a:r>
              </a:p>
            </p:txBody>
          </p:sp>
          <p:sp>
            <p:nvSpPr>
              <p:cNvPr id="1207333" name="Rectangle 37"/>
              <p:cNvSpPr>
                <a:spLocks noChangeArrowheads="1"/>
              </p:cNvSpPr>
              <p:nvPr/>
            </p:nvSpPr>
            <p:spPr bwMode="auto">
              <a:xfrm>
                <a:off x="4879" y="1766"/>
                <a:ext cx="679" cy="161"/>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L2 Cache</a:t>
                </a:r>
              </a:p>
            </p:txBody>
          </p:sp>
          <p:sp>
            <p:nvSpPr>
              <p:cNvPr id="1207334" name="Rectangle 38"/>
              <p:cNvSpPr>
                <a:spLocks noChangeArrowheads="1"/>
              </p:cNvSpPr>
              <p:nvPr/>
            </p:nvSpPr>
            <p:spPr bwMode="auto">
              <a:xfrm>
                <a:off x="4988" y="1214"/>
                <a:ext cx="460" cy="256"/>
              </a:xfrm>
              <a:prstGeom prst="rect">
                <a:avLst/>
              </a:prstGeom>
              <a:solidFill>
                <a:schemeClr val="bg2"/>
              </a:solidFill>
              <a:ln w="9525">
                <a:solidFill>
                  <a:schemeClr val="tx1"/>
                </a:solidFill>
                <a:miter lim="800000"/>
                <a:headEnd/>
                <a:tailEnd/>
              </a:ln>
              <a:effectLst/>
            </p:spPr>
            <p:txBody>
              <a:bodyPr anchor="ctr">
                <a:spAutoFit/>
              </a:bodyPr>
              <a:lstStyle/>
              <a:p>
                <a:pPr algn="ctr" eaLnBrk="0" hangingPunct="0">
                  <a:spcBef>
                    <a:spcPct val="0"/>
                  </a:spcBef>
                </a:pPr>
                <a:r>
                  <a:rPr lang="en-US" b="1">
                    <a:latin typeface="Times New Roman" pitchFamily="18" charset="0"/>
                  </a:rPr>
                  <a:t>Core</a:t>
                </a:r>
              </a:p>
            </p:txBody>
          </p:sp>
          <p:sp>
            <p:nvSpPr>
              <p:cNvPr id="1207335" name="Rectangle 39"/>
              <p:cNvSpPr>
                <a:spLocks noChangeArrowheads="1"/>
              </p:cNvSpPr>
              <p:nvPr/>
            </p:nvSpPr>
            <p:spPr bwMode="auto">
              <a:xfrm>
                <a:off x="4981" y="1525"/>
                <a:ext cx="475" cy="162"/>
              </a:xfrm>
              <a:prstGeom prst="rect">
                <a:avLst/>
              </a:prstGeom>
              <a:solidFill>
                <a:srgbClr val="FF0000"/>
              </a:solidFill>
              <a:ln w="9525">
                <a:solidFill>
                  <a:schemeClr val="tx1"/>
                </a:solidFill>
                <a:miter lim="800000"/>
                <a:headEnd/>
                <a:tailEnd/>
              </a:ln>
              <a:effectLst/>
            </p:spPr>
            <p:txBody>
              <a:bodyPr wrap="none" anchor="ctr"/>
              <a:lstStyle/>
              <a:p>
                <a:pPr algn="ctr" eaLnBrk="0" hangingPunct="0">
                  <a:spcBef>
                    <a:spcPct val="0"/>
                  </a:spcBef>
                </a:pPr>
                <a:r>
                  <a:rPr lang="en-US">
                    <a:latin typeface="Times New Roman" pitchFamily="18" charset="0"/>
                  </a:rPr>
                  <a:t>Cache</a:t>
                </a:r>
              </a:p>
            </p:txBody>
          </p:sp>
          <p:sp>
            <p:nvSpPr>
              <p:cNvPr id="1207336" name="Line 40"/>
              <p:cNvSpPr>
                <a:spLocks noChangeShapeType="1"/>
              </p:cNvSpPr>
              <p:nvPr/>
            </p:nvSpPr>
            <p:spPr bwMode="auto">
              <a:xfrm>
                <a:off x="5218" y="2390"/>
                <a:ext cx="0" cy="240"/>
              </a:xfrm>
              <a:prstGeom prst="line">
                <a:avLst/>
              </a:prstGeom>
              <a:noFill/>
              <a:ln w="38100" cap="rnd">
                <a:solidFill>
                  <a:srgbClr val="F00000"/>
                </a:solidFill>
                <a:prstDash val="sysDot"/>
                <a:round/>
                <a:headEnd/>
                <a:tailEnd/>
              </a:ln>
              <a:effectLst/>
            </p:spPr>
            <p:txBody>
              <a:bodyPr>
                <a:spAutoFit/>
              </a:bodyPr>
              <a:lstStyle/>
              <a:p>
                <a:endParaRPr lang="en-US"/>
              </a:p>
            </p:txBody>
          </p:sp>
        </p:grpSp>
        <p:sp>
          <p:nvSpPr>
            <p:cNvPr id="1207348" name="Rectangle 52"/>
            <p:cNvSpPr>
              <a:spLocks noChangeArrowheads="1"/>
            </p:cNvSpPr>
            <p:nvPr/>
          </p:nvSpPr>
          <p:spPr bwMode="auto">
            <a:xfrm>
              <a:off x="96" y="3436"/>
              <a:ext cx="5520" cy="250"/>
            </a:xfrm>
            <a:prstGeom prst="rect">
              <a:avLst/>
            </a:prstGeom>
            <a:solidFill>
              <a:schemeClr val="accent1"/>
            </a:solidFill>
            <a:ln w="12700">
              <a:noFill/>
              <a:miter lim="800000"/>
              <a:headEnd/>
              <a:tailEnd/>
            </a:ln>
            <a:effectLst/>
          </p:spPr>
          <p:txBody>
            <a:bodyPr anchor="ctr">
              <a:spAutoFit/>
            </a:bodyPr>
            <a:lstStyle/>
            <a:p>
              <a:pPr algn="ctr"/>
              <a:r>
                <a:rPr lang="en-US"/>
                <a:t>Interconnection Network</a:t>
              </a:r>
            </a:p>
          </p:txBody>
        </p:sp>
        <p:sp>
          <p:nvSpPr>
            <p:cNvPr id="1207350" name="Line 54"/>
            <p:cNvSpPr>
              <a:spLocks noChangeShapeType="1"/>
            </p:cNvSpPr>
            <p:nvPr/>
          </p:nvSpPr>
          <p:spPr bwMode="auto">
            <a:xfrm>
              <a:off x="514" y="3158"/>
              <a:ext cx="0" cy="336"/>
            </a:xfrm>
            <a:prstGeom prst="line">
              <a:avLst/>
            </a:prstGeom>
            <a:noFill/>
            <a:ln w="127000">
              <a:solidFill>
                <a:schemeClr val="accent1"/>
              </a:solidFill>
              <a:round/>
              <a:headEnd/>
              <a:tailEnd/>
            </a:ln>
            <a:effectLst/>
          </p:spPr>
          <p:txBody>
            <a:bodyPr>
              <a:spAutoFit/>
            </a:bodyPr>
            <a:lstStyle/>
            <a:p>
              <a:endParaRPr lang="en-US"/>
            </a:p>
          </p:txBody>
        </p:sp>
        <p:sp>
          <p:nvSpPr>
            <p:cNvPr id="1207351" name="Line 55"/>
            <p:cNvSpPr>
              <a:spLocks noChangeShapeType="1"/>
            </p:cNvSpPr>
            <p:nvPr/>
          </p:nvSpPr>
          <p:spPr bwMode="auto">
            <a:xfrm>
              <a:off x="5218" y="3158"/>
              <a:ext cx="0" cy="336"/>
            </a:xfrm>
            <a:prstGeom prst="line">
              <a:avLst/>
            </a:prstGeom>
            <a:noFill/>
            <a:ln w="127000">
              <a:solidFill>
                <a:schemeClr val="accent1"/>
              </a:solidFill>
              <a:round/>
              <a:headEnd/>
              <a:tailEnd/>
            </a:ln>
            <a:effectLst/>
          </p:spPr>
          <p:txBody>
            <a:bodyPr>
              <a:spAutoFit/>
            </a:bodyPr>
            <a:lstStyle/>
            <a:p>
              <a:endParaRPr lang="en-US"/>
            </a:p>
          </p:txBody>
        </p:sp>
        <p:sp>
          <p:nvSpPr>
            <p:cNvPr id="1207352" name="Line 56"/>
            <p:cNvSpPr>
              <a:spLocks noChangeShapeType="1"/>
            </p:cNvSpPr>
            <p:nvPr/>
          </p:nvSpPr>
          <p:spPr bwMode="auto">
            <a:xfrm>
              <a:off x="2082" y="3158"/>
              <a:ext cx="0" cy="336"/>
            </a:xfrm>
            <a:prstGeom prst="line">
              <a:avLst/>
            </a:prstGeom>
            <a:noFill/>
            <a:ln w="127000">
              <a:solidFill>
                <a:schemeClr val="accent1"/>
              </a:solidFill>
              <a:round/>
              <a:headEnd/>
              <a:tailEnd/>
            </a:ln>
            <a:effectLst/>
          </p:spPr>
          <p:txBody>
            <a:bodyPr>
              <a:spAutoFit/>
            </a:bodyPr>
            <a:lstStyle/>
            <a:p>
              <a:endParaRPr lang="en-US"/>
            </a:p>
          </p:txBody>
        </p:sp>
        <p:sp>
          <p:nvSpPr>
            <p:cNvPr id="1207353" name="Line 57"/>
            <p:cNvSpPr>
              <a:spLocks noChangeShapeType="1"/>
            </p:cNvSpPr>
            <p:nvPr/>
          </p:nvSpPr>
          <p:spPr bwMode="auto">
            <a:xfrm>
              <a:off x="3650" y="3158"/>
              <a:ext cx="0" cy="336"/>
            </a:xfrm>
            <a:prstGeom prst="line">
              <a:avLst/>
            </a:prstGeom>
            <a:noFill/>
            <a:ln w="127000">
              <a:solidFill>
                <a:schemeClr val="accent1"/>
              </a:solidFill>
              <a:round/>
              <a:headEnd/>
              <a:tailEnd/>
            </a:ln>
            <a:effectLst/>
          </p:spPr>
          <p:txBody>
            <a:bodyPr>
              <a:spAutoFit/>
            </a:bodyPr>
            <a:lstStyle/>
            <a:p>
              <a:endParaRPr lang="en-US"/>
            </a:p>
          </p:txBody>
        </p:sp>
        <p:sp>
          <p:nvSpPr>
            <p:cNvPr id="1207354" name="Line 58"/>
            <p:cNvSpPr>
              <a:spLocks noChangeShapeType="1"/>
            </p:cNvSpPr>
            <p:nvPr/>
          </p:nvSpPr>
          <p:spPr bwMode="auto">
            <a:xfrm>
              <a:off x="912" y="1190"/>
              <a:ext cx="0" cy="1920"/>
            </a:xfrm>
            <a:prstGeom prst="line">
              <a:avLst/>
            </a:prstGeom>
            <a:noFill/>
            <a:ln w="38100">
              <a:solidFill>
                <a:srgbClr val="FFFFFF"/>
              </a:solidFill>
              <a:round/>
              <a:headEnd type="triangle" w="med" len="med"/>
              <a:tailEnd type="triangle" w="med" len="med"/>
            </a:ln>
            <a:effectLst/>
          </p:spPr>
          <p:txBody>
            <a:bodyPr>
              <a:spAutoFit/>
            </a:bodyPr>
            <a:lstStyle/>
            <a:p>
              <a:endParaRPr lang="en-US"/>
            </a:p>
          </p:txBody>
        </p:sp>
        <p:sp>
          <p:nvSpPr>
            <p:cNvPr id="1207355" name="Text Box 59"/>
            <p:cNvSpPr txBox="1">
              <a:spLocks noChangeArrowheads="1"/>
            </p:cNvSpPr>
            <p:nvPr/>
          </p:nvSpPr>
          <p:spPr bwMode="auto">
            <a:xfrm>
              <a:off x="672" y="3158"/>
              <a:ext cx="739" cy="250"/>
            </a:xfrm>
            <a:prstGeom prst="rect">
              <a:avLst/>
            </a:prstGeom>
            <a:noFill/>
            <a:ln w="12700">
              <a:noFill/>
              <a:miter lim="800000"/>
              <a:headEnd/>
              <a:tailEnd/>
            </a:ln>
            <a:effectLst/>
          </p:spPr>
          <p:txBody>
            <a:bodyPr wrap="none">
              <a:spAutoFit/>
            </a:bodyPr>
            <a:lstStyle/>
            <a:p>
              <a:r>
                <a:rPr lang="en-US">
                  <a:solidFill>
                    <a:srgbClr val="FFFFFF"/>
                  </a:solidFill>
                </a:rPr>
                <a:t>Dataflow</a:t>
              </a:r>
            </a:p>
          </p:txBody>
        </p:sp>
        <p:sp>
          <p:nvSpPr>
            <p:cNvPr id="1207356" name="Line 60"/>
            <p:cNvSpPr>
              <a:spLocks noChangeShapeType="1"/>
            </p:cNvSpPr>
            <p:nvPr/>
          </p:nvSpPr>
          <p:spPr bwMode="auto">
            <a:xfrm>
              <a:off x="912" y="1190"/>
              <a:ext cx="0" cy="1920"/>
            </a:xfrm>
            <a:prstGeom prst="line">
              <a:avLst/>
            </a:prstGeom>
            <a:noFill/>
            <a:ln w="38100">
              <a:solidFill>
                <a:srgbClr val="FFFFFF"/>
              </a:solidFill>
              <a:round/>
              <a:headEnd type="triangle" w="med" len="med"/>
              <a:tailEnd type="triangle" w="med" len="med"/>
            </a:ln>
            <a:effectLst/>
          </p:spPr>
          <p:txBody>
            <a:bodyPr>
              <a:spAutoFit/>
            </a:bodyPr>
            <a:lstStyle/>
            <a:p>
              <a:endParaRPr lang="en-US"/>
            </a:p>
          </p:txBody>
        </p:sp>
        <p:sp>
          <p:nvSpPr>
            <p:cNvPr id="1207357" name="Text Box 61"/>
            <p:cNvSpPr txBox="1">
              <a:spLocks noChangeArrowheads="1"/>
            </p:cNvSpPr>
            <p:nvPr/>
          </p:nvSpPr>
          <p:spPr bwMode="auto">
            <a:xfrm>
              <a:off x="672" y="3158"/>
              <a:ext cx="739" cy="250"/>
            </a:xfrm>
            <a:prstGeom prst="rect">
              <a:avLst/>
            </a:prstGeom>
            <a:noFill/>
            <a:ln w="12700">
              <a:noFill/>
              <a:miter lim="800000"/>
              <a:headEnd/>
              <a:tailEnd/>
            </a:ln>
            <a:effectLst/>
          </p:spPr>
          <p:txBody>
            <a:bodyPr wrap="none">
              <a:spAutoFit/>
            </a:bodyPr>
            <a:lstStyle/>
            <a:p>
              <a:r>
                <a:rPr lang="en-US">
                  <a:solidFill>
                    <a:srgbClr val="FFFFFF"/>
                  </a:solidFill>
                </a:rPr>
                <a:t>Dataflow</a:t>
              </a:r>
            </a:p>
          </p:txBody>
        </p:sp>
        <p:sp>
          <p:nvSpPr>
            <p:cNvPr id="1207358" name="Line 62"/>
            <p:cNvSpPr>
              <a:spLocks noChangeShapeType="1"/>
            </p:cNvSpPr>
            <p:nvPr/>
          </p:nvSpPr>
          <p:spPr bwMode="auto">
            <a:xfrm>
              <a:off x="4048" y="1190"/>
              <a:ext cx="0" cy="1920"/>
            </a:xfrm>
            <a:prstGeom prst="line">
              <a:avLst/>
            </a:prstGeom>
            <a:noFill/>
            <a:ln w="38100">
              <a:solidFill>
                <a:srgbClr val="FFFFFF"/>
              </a:solidFill>
              <a:round/>
              <a:headEnd type="triangle" w="med" len="med"/>
              <a:tailEnd type="triangle" w="med" len="med"/>
            </a:ln>
            <a:effectLst/>
          </p:spPr>
          <p:txBody>
            <a:bodyPr>
              <a:spAutoFit/>
            </a:bodyPr>
            <a:lstStyle/>
            <a:p>
              <a:endParaRPr lang="en-US"/>
            </a:p>
          </p:txBody>
        </p:sp>
        <p:sp>
          <p:nvSpPr>
            <p:cNvPr id="1207359" name="Line 63"/>
            <p:cNvSpPr>
              <a:spLocks noChangeShapeType="1"/>
            </p:cNvSpPr>
            <p:nvPr/>
          </p:nvSpPr>
          <p:spPr bwMode="auto">
            <a:xfrm>
              <a:off x="5616" y="1190"/>
              <a:ext cx="0" cy="1920"/>
            </a:xfrm>
            <a:prstGeom prst="line">
              <a:avLst/>
            </a:prstGeom>
            <a:noFill/>
            <a:ln w="38100">
              <a:solidFill>
                <a:srgbClr val="FFFFFF"/>
              </a:solidFill>
              <a:round/>
              <a:headEnd type="triangle" w="med" len="med"/>
              <a:tailEnd type="triangle" w="med" len="med"/>
            </a:ln>
            <a:effectLst/>
          </p:spPr>
          <p:txBody>
            <a:bodyPr>
              <a:spAutoFit/>
            </a:bodyPr>
            <a:lstStyle/>
            <a:p>
              <a:endParaRPr lang="en-US"/>
            </a:p>
          </p:txBody>
        </p:sp>
        <p:sp>
          <p:nvSpPr>
            <p:cNvPr id="1207360" name="Line 64"/>
            <p:cNvSpPr>
              <a:spLocks noChangeShapeType="1"/>
            </p:cNvSpPr>
            <p:nvPr/>
          </p:nvSpPr>
          <p:spPr bwMode="auto">
            <a:xfrm>
              <a:off x="2480" y="1190"/>
              <a:ext cx="0" cy="1920"/>
            </a:xfrm>
            <a:prstGeom prst="line">
              <a:avLst/>
            </a:prstGeom>
            <a:noFill/>
            <a:ln w="38100">
              <a:solidFill>
                <a:srgbClr val="FFFFFF"/>
              </a:solidFill>
              <a:round/>
              <a:headEnd type="triangle" w="med" len="med"/>
              <a:tailEnd type="triangle" w="med" len="med"/>
            </a:ln>
            <a:effectLst/>
          </p:spPr>
          <p:txBody>
            <a:bodyPr>
              <a:spAutoFit/>
            </a:bodyPr>
            <a:lstStyle/>
            <a:p>
              <a:endParaRPr lang="en-US"/>
            </a:p>
          </p:txBody>
        </p:sp>
        <p:sp>
          <p:nvSpPr>
            <p:cNvPr id="1207361" name="Text Box 65"/>
            <p:cNvSpPr txBox="1">
              <a:spLocks noChangeArrowheads="1"/>
            </p:cNvSpPr>
            <p:nvPr/>
          </p:nvSpPr>
          <p:spPr bwMode="auto">
            <a:xfrm>
              <a:off x="1968" y="3734"/>
              <a:ext cx="1600" cy="250"/>
            </a:xfrm>
            <a:prstGeom prst="rect">
              <a:avLst/>
            </a:prstGeom>
            <a:noFill/>
            <a:ln w="12700">
              <a:noFill/>
              <a:miter lim="800000"/>
              <a:headEnd/>
              <a:tailEnd/>
            </a:ln>
            <a:effectLst/>
          </p:spPr>
          <p:txBody>
            <a:bodyPr wrap="none">
              <a:spAutoFit/>
            </a:bodyPr>
            <a:lstStyle/>
            <a:p>
              <a:r>
                <a:rPr lang="en-US"/>
                <a:t>“Deltaflow” or Events</a:t>
              </a:r>
            </a:p>
          </p:txBody>
        </p:sp>
      </p:grpSp>
      <p:sp>
        <p:nvSpPr>
          <p:cNvPr id="56" name="Text Box 65"/>
          <p:cNvSpPr txBox="1">
            <a:spLocks noChangeArrowheads="1"/>
          </p:cNvSpPr>
          <p:nvPr/>
        </p:nvSpPr>
        <p:spPr bwMode="auto">
          <a:xfrm>
            <a:off x="3048000" y="6259513"/>
            <a:ext cx="2543838" cy="369332"/>
          </a:xfrm>
          <a:prstGeom prst="rect">
            <a:avLst/>
          </a:prstGeom>
          <a:noFill/>
          <a:ln w="12700">
            <a:noFill/>
            <a:miter lim="800000"/>
            <a:headEnd/>
            <a:tailEnd/>
          </a:ln>
        </p:spPr>
        <p:txBody>
          <a:bodyPr wrap="none">
            <a:spAutoFit/>
          </a:bodyPr>
          <a:lstStyle/>
          <a:p>
            <a:r>
              <a:rPr lang="en-US" b="1" dirty="0">
                <a:latin typeface="Corbel" pitchFamily="34" charset="0"/>
              </a:rPr>
              <a:t>DSS/Mash up/Workflow</a:t>
            </a:r>
          </a:p>
        </p:txBody>
      </p:sp>
      <p:sp>
        <p:nvSpPr>
          <p:cNvPr id="57" name="Text Box 65"/>
          <p:cNvSpPr txBox="1">
            <a:spLocks noChangeArrowheads="1"/>
          </p:cNvSpPr>
          <p:nvPr/>
        </p:nvSpPr>
        <p:spPr bwMode="auto">
          <a:xfrm>
            <a:off x="2486025" y="5105400"/>
            <a:ext cx="561975" cy="369888"/>
          </a:xfrm>
          <a:prstGeom prst="rect">
            <a:avLst/>
          </a:prstGeom>
          <a:noFill/>
          <a:ln w="12700">
            <a:noFill/>
            <a:miter lim="800000"/>
            <a:headEnd/>
            <a:tailEnd/>
          </a:ln>
        </p:spPr>
        <p:txBody>
          <a:bodyPr wrap="none">
            <a:spAutoFit/>
          </a:bodyPr>
          <a:lstStyle/>
          <a:p>
            <a:r>
              <a:rPr lang="en-US" dirty="0">
                <a:solidFill>
                  <a:srgbClr val="FFC000"/>
                </a:solidFill>
                <a:latin typeface="Corbel" pitchFamily="34" charset="0"/>
              </a:rPr>
              <a:t>MPI</a:t>
            </a:r>
          </a:p>
        </p:txBody>
      </p:sp>
      <p:sp>
        <p:nvSpPr>
          <p:cNvPr id="58" name="Text Box 65"/>
          <p:cNvSpPr txBox="1">
            <a:spLocks noChangeArrowheads="1"/>
          </p:cNvSpPr>
          <p:nvPr/>
        </p:nvSpPr>
        <p:spPr bwMode="auto">
          <a:xfrm>
            <a:off x="4953000" y="5105400"/>
            <a:ext cx="561975" cy="369888"/>
          </a:xfrm>
          <a:prstGeom prst="rect">
            <a:avLst/>
          </a:prstGeom>
          <a:noFill/>
          <a:ln w="12700">
            <a:noFill/>
            <a:miter lim="800000"/>
            <a:headEnd/>
            <a:tailEnd/>
          </a:ln>
        </p:spPr>
        <p:txBody>
          <a:bodyPr wrap="none">
            <a:spAutoFit/>
          </a:bodyPr>
          <a:lstStyle/>
          <a:p>
            <a:r>
              <a:rPr lang="en-US" dirty="0">
                <a:solidFill>
                  <a:srgbClr val="FFC000"/>
                </a:solidFill>
                <a:latin typeface="Corbel" pitchFamily="34" charset="0"/>
              </a:rPr>
              <a:t>MPI</a:t>
            </a:r>
          </a:p>
        </p:txBody>
      </p:sp>
      <p:sp>
        <p:nvSpPr>
          <p:cNvPr id="59" name="Text Box 65"/>
          <p:cNvSpPr txBox="1">
            <a:spLocks noChangeArrowheads="1"/>
          </p:cNvSpPr>
          <p:nvPr/>
        </p:nvSpPr>
        <p:spPr bwMode="auto">
          <a:xfrm>
            <a:off x="7467600" y="5105400"/>
            <a:ext cx="561975" cy="369888"/>
          </a:xfrm>
          <a:prstGeom prst="rect">
            <a:avLst/>
          </a:prstGeom>
          <a:noFill/>
          <a:ln w="12700">
            <a:noFill/>
            <a:miter lim="800000"/>
            <a:headEnd/>
            <a:tailEnd/>
          </a:ln>
        </p:spPr>
        <p:txBody>
          <a:bodyPr wrap="none">
            <a:spAutoFit/>
          </a:bodyPr>
          <a:lstStyle/>
          <a:p>
            <a:r>
              <a:rPr lang="en-US" dirty="0">
                <a:solidFill>
                  <a:srgbClr val="FFC000"/>
                </a:solidFill>
                <a:latin typeface="Corbel" pitchFamily="34" charset="0"/>
              </a:rPr>
              <a:t>MPI</a:t>
            </a:r>
          </a:p>
        </p:txBody>
      </p:sp>
      <p:sp>
        <p:nvSpPr>
          <p:cNvPr id="60" name="Text Box 65"/>
          <p:cNvSpPr txBox="1">
            <a:spLocks noChangeArrowheads="1"/>
          </p:cNvSpPr>
          <p:nvPr/>
        </p:nvSpPr>
        <p:spPr bwMode="auto">
          <a:xfrm>
            <a:off x="123825" y="5105400"/>
            <a:ext cx="561975" cy="369888"/>
          </a:xfrm>
          <a:prstGeom prst="rect">
            <a:avLst/>
          </a:prstGeom>
          <a:noFill/>
          <a:ln w="12700">
            <a:noFill/>
            <a:miter lim="800000"/>
            <a:headEnd/>
            <a:tailEnd/>
          </a:ln>
        </p:spPr>
        <p:txBody>
          <a:bodyPr wrap="none">
            <a:spAutoFit/>
          </a:bodyPr>
          <a:lstStyle/>
          <a:p>
            <a:r>
              <a:rPr lang="en-US" dirty="0">
                <a:solidFill>
                  <a:srgbClr val="FFC000"/>
                </a:solidFill>
                <a:latin typeface="Corbel" pitchFamily="34" charset="0"/>
              </a:rPr>
              <a:t>MPI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153400" cy="609600"/>
          </a:xfrm>
        </p:spPr>
        <p:txBody>
          <a:bodyPr>
            <a:noAutofit/>
          </a:bodyPr>
          <a:lstStyle/>
          <a:p>
            <a:pPr algn="l">
              <a:spcBef>
                <a:spcPts val="0"/>
              </a:spcBef>
              <a:spcAft>
                <a:spcPts val="600"/>
              </a:spcAft>
            </a:pPr>
            <a:r>
              <a:rPr lang="en-US" sz="2400" b="1" dirty="0" smtClean="0">
                <a:solidFill>
                  <a:srgbClr val="002060"/>
                </a:solidFill>
              </a:rPr>
              <a:t>Pair wise Sequence Comparison using Smith Waterman </a:t>
            </a:r>
            <a:r>
              <a:rPr lang="en-US" sz="2400" b="1" dirty="0" err="1" smtClean="0">
                <a:solidFill>
                  <a:srgbClr val="002060"/>
                </a:solidFill>
              </a:rPr>
              <a:t>Gotoh</a:t>
            </a:r>
            <a:endParaRPr lang="en-US" sz="1400" dirty="0">
              <a:solidFill>
                <a:srgbClr val="002060"/>
              </a:solidFill>
            </a:endParaRPr>
          </a:p>
        </p:txBody>
      </p:sp>
      <p:sp>
        <p:nvSpPr>
          <p:cNvPr id="5" name="Content Placeholder 4"/>
          <p:cNvSpPr>
            <a:spLocks noGrp="1"/>
          </p:cNvSpPr>
          <p:nvPr>
            <p:ph idx="1"/>
          </p:nvPr>
        </p:nvSpPr>
        <p:spPr>
          <a:xfrm>
            <a:off x="3505200" y="4495800"/>
            <a:ext cx="4267200" cy="1295400"/>
          </a:xfrm>
        </p:spPr>
        <p:txBody>
          <a:bodyPr>
            <a:normAutofit/>
          </a:bodyPr>
          <a:lstStyle/>
          <a:p>
            <a:pPr>
              <a:buClr>
                <a:srgbClr val="C00000"/>
              </a:buClr>
            </a:pPr>
            <a:r>
              <a:rPr lang="en-US" sz="2000" dirty="0" smtClean="0">
                <a:solidFill>
                  <a:srgbClr val="002060"/>
                </a:solidFill>
              </a:rPr>
              <a:t>Typical MapReduce computation</a:t>
            </a:r>
          </a:p>
          <a:p>
            <a:pPr>
              <a:buClr>
                <a:srgbClr val="C00000"/>
              </a:buClr>
            </a:pPr>
            <a:r>
              <a:rPr lang="en-US" sz="2000" dirty="0" smtClean="0">
                <a:solidFill>
                  <a:srgbClr val="002060"/>
                </a:solidFill>
              </a:rPr>
              <a:t>Comparable efficiencies</a:t>
            </a:r>
          </a:p>
          <a:p>
            <a:pPr>
              <a:buClr>
                <a:srgbClr val="C00000"/>
              </a:buClr>
            </a:pPr>
            <a:r>
              <a:rPr lang="en-US" sz="2000" dirty="0" smtClean="0">
                <a:solidFill>
                  <a:srgbClr val="002060"/>
                </a:solidFill>
              </a:rPr>
              <a:t>Twister performs the best</a:t>
            </a:r>
            <a:endParaRPr lang="en-US" sz="2000" dirty="0">
              <a:solidFill>
                <a:srgbClr val="002060"/>
              </a:solidFill>
            </a:endParaRPr>
          </a:p>
        </p:txBody>
      </p:sp>
      <p:pic>
        <p:nvPicPr>
          <p:cNvPr id="16386" name="Picture 2" descr="D:\academic\phd\Publications\HPDCWorkshop\diagrams\sw-g-twister.png"/>
          <p:cNvPicPr>
            <a:picLocks noChangeAspect="1" noChangeArrowheads="1"/>
          </p:cNvPicPr>
          <p:nvPr/>
        </p:nvPicPr>
        <p:blipFill>
          <a:blip r:embed="rId3" cstate="print"/>
          <a:srcRect/>
          <a:stretch>
            <a:fillRect/>
          </a:stretch>
        </p:blipFill>
        <p:spPr bwMode="auto">
          <a:xfrm>
            <a:off x="304800" y="762000"/>
            <a:ext cx="3029881" cy="4800600"/>
          </a:xfrm>
          <a:prstGeom prst="rect">
            <a:avLst/>
          </a:prstGeom>
          <a:noFill/>
        </p:spPr>
      </p:pic>
      <p:pic>
        <p:nvPicPr>
          <p:cNvPr id="16387" name="Picture 3"/>
          <p:cNvPicPr>
            <a:picLocks noChangeAspect="1" noChangeArrowheads="1"/>
          </p:cNvPicPr>
          <p:nvPr/>
        </p:nvPicPr>
        <p:blipFill>
          <a:blip r:embed="rId4" cstate="print"/>
          <a:srcRect/>
          <a:stretch>
            <a:fillRect/>
          </a:stretch>
        </p:blipFill>
        <p:spPr bwMode="auto">
          <a:xfrm>
            <a:off x="3505200" y="775863"/>
            <a:ext cx="5410200" cy="3643737"/>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5410200" y="2757063"/>
            <a:ext cx="3057525" cy="542925"/>
          </a:xfrm>
          <a:prstGeom prst="rect">
            <a:avLst/>
          </a:prstGeom>
          <a:noFill/>
          <a:ln w="9525">
            <a:noFill/>
            <a:miter lim="800000"/>
            <a:headEnd/>
            <a:tailEnd/>
          </a:ln>
        </p:spPr>
      </p:pic>
      <p:sp>
        <p:nvSpPr>
          <p:cNvPr id="7" name="TextBox 6"/>
          <p:cNvSpPr txBox="1"/>
          <p:nvPr/>
        </p:nvSpPr>
        <p:spPr>
          <a:xfrm>
            <a:off x="304800" y="5738336"/>
            <a:ext cx="8610600" cy="738664"/>
          </a:xfrm>
          <a:prstGeom prst="rect">
            <a:avLst/>
          </a:prstGeom>
          <a:noFill/>
        </p:spPr>
        <p:txBody>
          <a:bodyPr wrap="square" rtlCol="0">
            <a:spAutoFit/>
          </a:bodyPr>
          <a:lstStyle/>
          <a:p>
            <a:r>
              <a:rPr lang="en-US" sz="1400" b="1" dirty="0" err="1" smtClean="0"/>
              <a:t>Xiaohong</a:t>
            </a:r>
            <a:r>
              <a:rPr lang="en-US" sz="1400" b="1" dirty="0" smtClean="0"/>
              <a:t> </a:t>
            </a:r>
            <a:r>
              <a:rPr lang="en-US" sz="1400" b="1" dirty="0" err="1" smtClean="0"/>
              <a:t>Qiu</a:t>
            </a:r>
            <a:r>
              <a:rPr lang="en-US" sz="1400" b="1" dirty="0" smtClean="0"/>
              <a:t>, </a:t>
            </a:r>
            <a:r>
              <a:rPr lang="en-US" sz="1400" b="1" dirty="0" err="1" smtClean="0"/>
              <a:t>Jaliya</a:t>
            </a:r>
            <a:r>
              <a:rPr lang="en-US" sz="1400" b="1" dirty="0" smtClean="0"/>
              <a:t> </a:t>
            </a:r>
            <a:r>
              <a:rPr lang="en-US" sz="1400" b="1" dirty="0" err="1" smtClean="0"/>
              <a:t>Ekanayake</a:t>
            </a:r>
            <a:r>
              <a:rPr lang="en-US" sz="1400" b="1" dirty="0" smtClean="0"/>
              <a:t>, Scott </a:t>
            </a:r>
            <a:r>
              <a:rPr lang="en-US" sz="1400" b="1" dirty="0" err="1" smtClean="0"/>
              <a:t>Beason</a:t>
            </a:r>
            <a:r>
              <a:rPr lang="en-US" sz="1400" b="1" dirty="0" smtClean="0"/>
              <a:t>, </a:t>
            </a:r>
            <a:r>
              <a:rPr lang="en-US" sz="1400" b="1" dirty="0" err="1" smtClean="0"/>
              <a:t>Thilina</a:t>
            </a:r>
            <a:r>
              <a:rPr lang="en-US" sz="1400" b="1" dirty="0" smtClean="0"/>
              <a:t> </a:t>
            </a:r>
            <a:r>
              <a:rPr lang="en-US" sz="1400" b="1" dirty="0" err="1" smtClean="0"/>
              <a:t>Gunarathne</a:t>
            </a:r>
            <a:r>
              <a:rPr lang="en-US" sz="1400" b="1" dirty="0" smtClean="0"/>
              <a:t>, Geoffrey Fox, Roger </a:t>
            </a:r>
            <a:r>
              <a:rPr lang="en-US" sz="1400" b="1" dirty="0" err="1" smtClean="0"/>
              <a:t>Barga</a:t>
            </a:r>
            <a:r>
              <a:rPr lang="en-US" sz="1400" b="1" dirty="0" smtClean="0"/>
              <a:t>, Dennis Gannon </a:t>
            </a:r>
            <a:r>
              <a:rPr lang="en-US" sz="1400" b="1" dirty="0" smtClean="0">
                <a:hlinkClick r:id="rId6"/>
              </a:rPr>
              <a:t>“</a:t>
            </a:r>
            <a:r>
              <a:rPr lang="en-US" sz="1400" b="1" i="1" dirty="0" smtClean="0">
                <a:hlinkClick r:id="rId6"/>
              </a:rPr>
              <a:t>Cloud Technologies for Bioinformatics Applications</a:t>
            </a:r>
            <a:r>
              <a:rPr lang="en-US" sz="1400" b="1" i="1" dirty="0" smtClean="0"/>
              <a:t>”</a:t>
            </a:r>
            <a:r>
              <a:rPr lang="en-US" sz="1400" b="1" dirty="0" smtClean="0"/>
              <a:t>, Proceedings of the 2nd ACM Workshop on Many-Task Computing on Grids and Supercomputers (</a:t>
            </a:r>
            <a:r>
              <a:rPr lang="en-US" sz="1400" b="1" dirty="0" smtClean="0">
                <a:hlinkClick r:id="rId7"/>
              </a:rPr>
              <a:t>SC09</a:t>
            </a:r>
            <a:r>
              <a:rPr lang="en-US" sz="1400" b="1" dirty="0" smtClean="0"/>
              <a:t>), Portland, Oregon, November 16th, 2009</a:t>
            </a:r>
            <a:endParaRPr lang="en-US" sz="1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3" name="Group 81"/>
          <p:cNvGrpSpPr/>
          <p:nvPr/>
        </p:nvGrpSpPr>
        <p:grpSpPr>
          <a:xfrm>
            <a:off x="914400" y="4371201"/>
            <a:ext cx="4876800" cy="1191399"/>
            <a:chOff x="1752600" y="1524000"/>
            <a:chExt cx="4876800" cy="1191399"/>
          </a:xfrm>
        </p:grpSpPr>
        <p:grpSp>
          <p:nvGrpSpPr>
            <p:cNvPr id="4"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7"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2543004" cy="276999"/>
            </a:xfrm>
            <a:prstGeom prst="rect">
              <a:avLst/>
            </a:prstGeom>
            <a:noFill/>
          </p:spPr>
          <p:txBody>
            <a:bodyPr wrap="none" rtlCol="0">
              <a:spAutoFit/>
            </a:bodyPr>
            <a:lstStyle/>
            <a:p>
              <a:r>
                <a:rPr lang="en-US" sz="1200" dirty="0" smtClean="0"/>
                <a:t>Modern </a:t>
              </a:r>
              <a:r>
                <a:rPr lang="en-US" sz="1200" dirty="0" err="1" smtClean="0"/>
                <a:t>Commerical</a:t>
              </a:r>
              <a:r>
                <a:rPr lang="en-US" sz="1200" dirty="0" smtClean="0"/>
                <a:t> Gene Sequences</a:t>
              </a:r>
              <a:endParaRPr lang="en-US" sz="12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228600" y="4676001"/>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76199" y="3723503"/>
            <a:ext cx="914400" cy="914400"/>
          </a:xfrm>
          <a:prstGeom prst="rect">
            <a:avLst/>
          </a:prstGeom>
          <a:noFill/>
          <a:ln w="9525">
            <a:noFill/>
            <a:miter lim="800000"/>
            <a:headEnd/>
            <a:tailEnd/>
          </a:ln>
        </p:spPr>
      </p:pic>
      <p:pic>
        <p:nvPicPr>
          <p:cNvPr id="55" name="Picture 54" descr="eglobal.png"/>
          <p:cNvPicPr>
            <a:picLocks noChangeAspect="1"/>
          </p:cNvPicPr>
          <p:nvPr/>
        </p:nvPicPr>
        <p:blipFill>
          <a:blip r:embed="rId7" cstate="print"/>
          <a:stretch>
            <a:fillRect/>
          </a:stretch>
        </p:blipFill>
        <p:spPr>
          <a:xfrm>
            <a:off x="0" y="3609201"/>
            <a:ext cx="1371600" cy="1028701"/>
          </a:xfrm>
          <a:prstGeom prst="rect">
            <a:avLst/>
          </a:prstGeom>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10"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11"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2"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3" name="Group 12"/>
          <p:cNvGrpSpPr/>
          <p:nvPr/>
        </p:nvGrpSpPr>
        <p:grpSpPr>
          <a:xfrm>
            <a:off x="4793511" y="1895423"/>
            <a:ext cx="1320968" cy="1346008"/>
            <a:chOff x="5076182" y="2819400"/>
            <a:chExt cx="695529" cy="533400"/>
          </a:xfrm>
        </p:grpSpPr>
        <p:grpSp>
          <p:nvGrpSpPr>
            <p:cNvPr id="15"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6"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7"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28"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457200" y="35814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
                                      </p:to>
                                    </p:set>
                                    <p:animEffect filter="image" prLst="opacity: 0">
                                      <p:cBhvr rctx="IE">
                                        <p:cTn id="7" dur="indefinite"/>
                                        <p:tgtEl>
                                          <p:spTgt spid="3"/>
                                        </p:tgtEl>
                                      </p:cBhvr>
                                    </p:animEffect>
                                  </p:childTnLst>
                                </p:cTn>
                              </p:par>
                              <p:par>
                                <p:cTn id="8" presetID="9" presetClass="emph" presetSubtype="0" grpId="0" nodeType="withEffect">
                                  <p:stCondLst>
                                    <p:cond delay="0"/>
                                  </p:stCondLst>
                                  <p:childTnLst>
                                    <p:set>
                                      <p:cBhvr rctx="PPT">
                                        <p:cTn id="9" dur="indefinite"/>
                                        <p:tgtEl>
                                          <p:spTgt spid="65"/>
                                        </p:tgtEl>
                                        <p:attrNameLst>
                                          <p:attrName>style.opacity</p:attrName>
                                        </p:attrNameLst>
                                      </p:cBhvr>
                                      <p:to>
                                        <p:strVal val="0"/>
                                      </p:to>
                                    </p:set>
                                    <p:animEffect filter="image" prLst="opacity: 0">
                                      <p:cBhvr rctx="IE">
                                        <p:cTn id="10" dur="indefinite"/>
                                        <p:tgtEl>
                                          <p:spTgt spid="65"/>
                                        </p:tgtEl>
                                      </p:cBhvr>
                                    </p:animEffect>
                                  </p:childTnLst>
                                </p:cTn>
                              </p:par>
                              <p:par>
                                <p:cTn id="11" presetID="9" presetClass="emph" presetSubtype="0" grpId="0" nodeType="withEffect">
                                  <p:stCondLst>
                                    <p:cond delay="0"/>
                                  </p:stCondLst>
                                  <p:childTnLst>
                                    <p:set>
                                      <p:cBhvr rctx="PPT">
                                        <p:cTn id="12" dur="indefinite"/>
                                        <p:tgtEl>
                                          <p:spTgt spid="69"/>
                                        </p:tgtEl>
                                        <p:attrNameLst>
                                          <p:attrName>style.opacity</p:attrName>
                                        </p:attrNameLst>
                                      </p:cBhvr>
                                      <p:to>
                                        <p:strVal val="0"/>
                                      </p:to>
                                    </p:set>
                                    <p:animEffect filter="image" prLst="opacity: 0">
                                      <p:cBhvr rctx="IE">
                                        <p:cTn id="13" dur="indefinite"/>
                                        <p:tgtEl>
                                          <p:spTgt spid="69"/>
                                        </p:tgtEl>
                                      </p:cBhvr>
                                    </p:animEffect>
                                  </p:childTnLst>
                                </p:cTn>
                              </p:par>
                              <p:par>
                                <p:cTn id="14" presetID="9" presetClass="emph" presetSubtype="0" grpId="0" nodeType="withEffect">
                                  <p:stCondLst>
                                    <p:cond delay="0"/>
                                  </p:stCondLst>
                                  <p:childTnLst>
                                    <p:set>
                                      <p:cBhvr rctx="PPT">
                                        <p:cTn id="15" dur="indefinite"/>
                                        <p:tgtEl>
                                          <p:spTgt spid="71"/>
                                        </p:tgtEl>
                                        <p:attrNameLst>
                                          <p:attrName>style.opacity</p:attrName>
                                        </p:attrNameLst>
                                      </p:cBhvr>
                                      <p:to>
                                        <p:strVal val="0"/>
                                      </p:to>
                                    </p:set>
                                    <p:animEffect filter="image" prLst="opacity: 0">
                                      <p:cBhvr rctx="IE">
                                        <p:cTn id="16" dur="indefinite"/>
                                        <p:tgtEl>
                                          <p:spTgt spid="71"/>
                                        </p:tgtEl>
                                      </p:cBhvr>
                                    </p:animEffect>
                                  </p:childTnLst>
                                </p:cTn>
                              </p:par>
                              <p:par>
                                <p:cTn id="17" presetID="9" presetClass="emph" presetSubtype="0" grpId="0" nodeType="withEffect">
                                  <p:stCondLst>
                                    <p:cond delay="0"/>
                                  </p:stCondLst>
                                  <p:childTnLst>
                                    <p:set>
                                      <p:cBhvr rctx="PPT">
                                        <p:cTn id="18" dur="indefinite"/>
                                        <p:tgtEl>
                                          <p:spTgt spid="68"/>
                                        </p:tgtEl>
                                        <p:attrNameLst>
                                          <p:attrName>style.opacity</p:attrName>
                                        </p:attrNameLst>
                                      </p:cBhvr>
                                      <p:to>
                                        <p:strVal val="0"/>
                                      </p:to>
                                    </p:set>
                                    <p:animEffect filter="image" prLst="opacity: 0">
                                      <p:cBhvr rctx="IE">
                                        <p:cTn id="19" dur="indefinite"/>
                                        <p:tgtEl>
                                          <p:spTgt spid="68"/>
                                        </p:tgtEl>
                                      </p:cBhvr>
                                    </p:animEffect>
                                  </p:childTnLst>
                                </p:cTn>
                              </p:par>
                              <p:par>
                                <p:cTn id="20" presetID="9" presetClass="emph" presetSubtype="0" nodeType="withEffect">
                                  <p:stCondLst>
                                    <p:cond delay="0"/>
                                  </p:stCondLst>
                                  <p:childTnLst>
                                    <p:set>
                                      <p:cBhvr rctx="PPT">
                                        <p:cTn id="21" dur="indefinite"/>
                                        <p:tgtEl>
                                          <p:spTgt spid="262149"/>
                                        </p:tgtEl>
                                        <p:attrNameLst>
                                          <p:attrName>style.opacity</p:attrName>
                                        </p:attrNameLst>
                                      </p:cBhvr>
                                      <p:to>
                                        <p:strVal val="0"/>
                                      </p:to>
                                    </p:set>
                                    <p:animEffect filter="image" prLst="opacity: 0">
                                      <p:cBhvr rctx="IE">
                                        <p:cTn id="22" dur="indefinite"/>
                                        <p:tgtEl>
                                          <p:spTgt spid="262149"/>
                                        </p:tgtEl>
                                      </p:cBhvr>
                                    </p:animEffect>
                                  </p:childTnLst>
                                </p:cTn>
                              </p:par>
                              <p:par>
                                <p:cTn id="23" presetID="9" presetClass="emph" presetSubtype="0" nodeType="withEffect">
                                  <p:stCondLst>
                                    <p:cond delay="0"/>
                                  </p:stCondLst>
                                  <p:childTnLst>
                                    <p:set>
                                      <p:cBhvr rctx="PPT">
                                        <p:cTn id="24" dur="indefinite"/>
                                        <p:tgtEl>
                                          <p:spTgt spid="55"/>
                                        </p:tgtEl>
                                        <p:attrNameLst>
                                          <p:attrName>style.opacity</p:attrName>
                                        </p:attrNameLst>
                                      </p:cBhvr>
                                      <p:to>
                                        <p:strVal val="0"/>
                                      </p:to>
                                    </p:set>
                                    <p:animEffect filter="image" prLst="opacity: 0">
                                      <p:cBhvr rctx="IE">
                                        <p:cTn id="25" dur="indefinite"/>
                                        <p:tgtEl>
                                          <p:spTgt spid="55"/>
                                        </p:tgtEl>
                                      </p:cBhvr>
                                    </p:animEffect>
                                  </p:childTnLst>
                                </p:cTn>
                              </p:par>
                              <p:par>
                                <p:cTn id="26" presetID="9" presetClass="emph" presetSubtype="0" grpId="0" nodeType="withEffect">
                                  <p:stCondLst>
                                    <p:cond delay="0"/>
                                  </p:stCondLst>
                                  <p:childTnLst>
                                    <p:set>
                                      <p:cBhvr rctx="PPT">
                                        <p:cTn id="27" dur="indefinite"/>
                                        <p:tgtEl>
                                          <p:spTgt spid="70"/>
                                        </p:tgtEl>
                                        <p:attrNameLst>
                                          <p:attrName>style.opacity</p:attrName>
                                        </p:attrNameLst>
                                      </p:cBhvr>
                                      <p:to>
                                        <p:strVal val="0"/>
                                      </p:to>
                                    </p:set>
                                    <p:animEffect filter="image" prLst="opacity: 0">
                                      <p:cBhvr rctx="IE">
                                        <p:cTn id="28" dur="indefinite"/>
                                        <p:tgtEl>
                                          <p:spTgt spid="70"/>
                                        </p:tgtEl>
                                      </p:cBhvr>
                                    </p:animEffect>
                                  </p:childTnLst>
                                </p:cTn>
                              </p:par>
                              <p:par>
                                <p:cTn id="29" presetID="9" presetClass="emph" presetSubtype="0" nodeType="withEffect">
                                  <p:stCondLst>
                                    <p:cond delay="0"/>
                                  </p:stCondLst>
                                  <p:childTnLst>
                                    <p:set>
                                      <p:cBhvr rctx="PPT">
                                        <p:cTn id="30" dur="indefinite"/>
                                        <p:tgtEl>
                                          <p:spTgt spid="73"/>
                                        </p:tgtEl>
                                        <p:attrNameLst>
                                          <p:attrName>style.opacity</p:attrName>
                                        </p:attrNameLst>
                                      </p:cBhvr>
                                      <p:to>
                                        <p:strVal val="0"/>
                                      </p:to>
                                    </p:set>
                                    <p:animEffect filter="image" prLst="opacity: 0">
                                      <p:cBhvr rctx="IE">
                                        <p:cTn id="31" dur="indefinite"/>
                                        <p:tgtEl>
                                          <p:spTgt spid="7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1" grpId="0" animBg="1"/>
      <p:bldP spid="68" grpId="0"/>
      <p:bldP spid="70" grpId="0" animBg="1"/>
      <p:bldP spid="8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15962"/>
          </a:xfrm>
        </p:spPr>
        <p:txBody>
          <a:bodyPr>
            <a:normAutofit/>
          </a:bodyPr>
          <a:lstStyle/>
          <a:p>
            <a:r>
              <a:rPr lang="en-US" sz="3200" b="1" dirty="0" smtClean="0"/>
              <a:t>Sequence Assembly in the Clouds</a:t>
            </a:r>
            <a:endParaRPr lang="en-US" sz="3200" b="1" dirty="0"/>
          </a:p>
        </p:txBody>
      </p:sp>
      <p:sp>
        <p:nvSpPr>
          <p:cNvPr id="5" name="Content Placeholder 4"/>
          <p:cNvSpPr>
            <a:spLocks noGrp="1"/>
          </p:cNvSpPr>
          <p:nvPr>
            <p:ph sz="half" idx="1"/>
          </p:nvPr>
        </p:nvSpPr>
        <p:spPr>
          <a:xfrm>
            <a:off x="2590800" y="4724401"/>
            <a:ext cx="2743200" cy="457199"/>
          </a:xfrm>
        </p:spPr>
        <p:txBody>
          <a:bodyPr>
            <a:normAutofit fontScale="85000" lnSpcReduction="10000"/>
          </a:bodyPr>
          <a:lstStyle/>
          <a:p>
            <a:pPr>
              <a:buNone/>
            </a:pPr>
            <a:r>
              <a:rPr lang="en-US" sz="2000" b="1" dirty="0" smtClean="0"/>
              <a:t>Cap3</a:t>
            </a:r>
            <a:r>
              <a:rPr lang="en-US" sz="2000" dirty="0" smtClean="0"/>
              <a:t> parallel efficiency</a:t>
            </a:r>
          </a:p>
        </p:txBody>
      </p:sp>
      <p:sp>
        <p:nvSpPr>
          <p:cNvPr id="6" name="Content Placeholder 5"/>
          <p:cNvSpPr>
            <a:spLocks noGrp="1"/>
          </p:cNvSpPr>
          <p:nvPr>
            <p:ph sz="half" idx="2"/>
          </p:nvPr>
        </p:nvSpPr>
        <p:spPr>
          <a:xfrm>
            <a:off x="5638800" y="4724401"/>
            <a:ext cx="3505200" cy="762000"/>
          </a:xfrm>
        </p:spPr>
        <p:txBody>
          <a:bodyPr>
            <a:normAutofit fontScale="85000" lnSpcReduction="10000"/>
          </a:bodyPr>
          <a:lstStyle/>
          <a:p>
            <a:pPr marL="0" indent="0">
              <a:spcBef>
                <a:spcPts val="0"/>
              </a:spcBef>
              <a:buNone/>
            </a:pPr>
            <a:r>
              <a:rPr lang="en-US" sz="2000" b="1" dirty="0"/>
              <a:t>Cap3</a:t>
            </a:r>
            <a:r>
              <a:rPr lang="en-US" sz="2000" dirty="0"/>
              <a:t> </a:t>
            </a:r>
            <a:r>
              <a:rPr lang="en-US" sz="2000" dirty="0" smtClean="0"/>
              <a:t>– Per core per file (458 reads in each file) time to process sequences</a:t>
            </a:r>
          </a:p>
          <a:p>
            <a:pPr>
              <a:buNone/>
            </a:pPr>
            <a:endParaRPr lang="en-US" dirty="0"/>
          </a:p>
        </p:txBody>
      </p:sp>
      <p:pic>
        <p:nvPicPr>
          <p:cNvPr id="8" name="Picture 7" descr="cap3_tempest_eff.png"/>
          <p:cNvPicPr/>
          <p:nvPr/>
        </p:nvPicPr>
        <p:blipFill>
          <a:blip r:embed="rId3" cstate="print"/>
          <a:stretch>
            <a:fillRect/>
          </a:stretch>
        </p:blipFill>
        <p:spPr>
          <a:xfrm>
            <a:off x="5638800" y="1524000"/>
            <a:ext cx="3429000" cy="3124200"/>
          </a:xfrm>
          <a:prstGeom prst="rect">
            <a:avLst/>
          </a:prstGeom>
        </p:spPr>
      </p:pic>
      <p:pic>
        <p:nvPicPr>
          <p:cNvPr id="11" name="Picture 10" descr="fig4.png"/>
          <p:cNvPicPr/>
          <p:nvPr/>
        </p:nvPicPr>
        <p:blipFill>
          <a:blip r:embed="rId4" cstate="print"/>
          <a:stretch>
            <a:fillRect/>
          </a:stretch>
        </p:blipFill>
        <p:spPr>
          <a:xfrm>
            <a:off x="2209800" y="1524000"/>
            <a:ext cx="3352800" cy="3124200"/>
          </a:xfrm>
          <a:prstGeom prst="rect">
            <a:avLst/>
          </a:prstGeom>
        </p:spPr>
      </p:pic>
      <p:grpSp>
        <p:nvGrpSpPr>
          <p:cNvPr id="2" name="Group 6"/>
          <p:cNvGrpSpPr/>
          <p:nvPr/>
        </p:nvGrpSpPr>
        <p:grpSpPr>
          <a:xfrm>
            <a:off x="76200" y="2133600"/>
            <a:ext cx="2057400" cy="2514600"/>
            <a:chOff x="228600" y="1066800"/>
            <a:chExt cx="2057400" cy="2514600"/>
          </a:xfrm>
        </p:grpSpPr>
        <p:sp>
          <p:nvSpPr>
            <p:cNvPr id="9" name="Rectangle 8"/>
            <p:cNvSpPr/>
            <p:nvPr/>
          </p:nvSpPr>
          <p:spPr>
            <a:xfrm>
              <a:off x="228600" y="1066800"/>
              <a:ext cx="2057400" cy="2514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0"/>
            <p:cNvGrpSpPr/>
            <p:nvPr/>
          </p:nvGrpSpPr>
          <p:grpSpPr>
            <a:xfrm>
              <a:off x="381000" y="1143000"/>
              <a:ext cx="1752600" cy="2286000"/>
              <a:chOff x="228600" y="990600"/>
              <a:chExt cx="1912896" cy="2731532"/>
            </a:xfrm>
          </p:grpSpPr>
          <p:grpSp>
            <p:nvGrpSpPr>
              <p:cNvPr id="7" name="Group 32"/>
              <p:cNvGrpSpPr/>
              <p:nvPr/>
            </p:nvGrpSpPr>
            <p:grpSpPr>
              <a:xfrm>
                <a:off x="228600" y="990600"/>
                <a:ext cx="1912896" cy="2731532"/>
                <a:chOff x="381000" y="2133600"/>
                <a:chExt cx="1912896" cy="2731532"/>
              </a:xfrm>
            </p:grpSpPr>
            <p:grpSp>
              <p:nvGrpSpPr>
                <p:cNvPr id="10" name="Group 33"/>
                <p:cNvGrpSpPr/>
                <p:nvPr/>
              </p:nvGrpSpPr>
              <p:grpSpPr>
                <a:xfrm>
                  <a:off x="457200" y="2438400"/>
                  <a:ext cx="1828800" cy="2057400"/>
                  <a:chOff x="457200" y="2133600"/>
                  <a:chExt cx="1828800" cy="2057400"/>
                </a:xfrm>
              </p:grpSpPr>
              <p:grpSp>
                <p:nvGrpSpPr>
                  <p:cNvPr id="12" name="Group 32"/>
                  <p:cNvGrpSpPr/>
                  <p:nvPr/>
                </p:nvGrpSpPr>
                <p:grpSpPr>
                  <a:xfrm>
                    <a:off x="457200" y="2133600"/>
                    <a:ext cx="685800" cy="2057400"/>
                    <a:chOff x="457200" y="2133600"/>
                    <a:chExt cx="685800" cy="2057400"/>
                  </a:xfrm>
                </p:grpSpPr>
                <p:sp>
                  <p:nvSpPr>
                    <p:cNvPr id="28"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29" name="Picture 3" descr="C:\Users\jaliya\AppData\Local\Microsoft\Windows\Temporary Internet Files\Content.IE5\ZADX9HCR\MCj04325990000[1].png"/>
                    <p:cNvPicPr>
                      <a:picLocks noChangeAspect="1" noChangeArrowheads="1"/>
                    </p:cNvPicPr>
                    <p:nvPr/>
                  </p:nvPicPr>
                  <p:blipFill>
                    <a:blip r:embed="rId5" cstate="print"/>
                    <a:srcRect/>
                    <a:stretch>
                      <a:fillRect/>
                    </a:stretch>
                  </p:blipFill>
                  <p:spPr bwMode="auto">
                    <a:xfrm>
                      <a:off x="457200" y="2133600"/>
                      <a:ext cx="685800" cy="685800"/>
                    </a:xfrm>
                    <a:prstGeom prst="rect">
                      <a:avLst/>
                    </a:prstGeom>
                    <a:noFill/>
                  </p:spPr>
                </p:pic>
                <p:pic>
                  <p:nvPicPr>
                    <p:cNvPr id="30" name="Picture 4" descr="C:\Users\jaliya\AppData\Local\Microsoft\Windows\Temporary Internet Files\Content.IE5\FAU9V9F3\MCj04326050000[1].png"/>
                    <p:cNvPicPr>
                      <a:picLocks noChangeAspect="1" noChangeArrowheads="1"/>
                    </p:cNvPicPr>
                    <p:nvPr/>
                  </p:nvPicPr>
                  <p:blipFill>
                    <a:blip r:embed="rId6" cstate="print"/>
                    <a:srcRect/>
                    <a:stretch>
                      <a:fillRect/>
                    </a:stretch>
                  </p:blipFill>
                  <p:spPr bwMode="auto">
                    <a:xfrm>
                      <a:off x="457200" y="3581400"/>
                      <a:ext cx="609600" cy="609600"/>
                    </a:xfrm>
                    <a:prstGeom prst="rect">
                      <a:avLst/>
                    </a:prstGeom>
                    <a:noFill/>
                  </p:spPr>
                </p:pic>
                <p:cxnSp>
                  <p:nvCxnSpPr>
                    <p:cNvPr id="31" name="Straight Arrow Connector 30"/>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5" name="Group 28"/>
                  <p:cNvGrpSpPr/>
                  <p:nvPr/>
                </p:nvGrpSpPr>
                <p:grpSpPr>
                  <a:xfrm>
                    <a:off x="1600200" y="2133600"/>
                    <a:ext cx="685800" cy="2057400"/>
                    <a:chOff x="1371600" y="2133600"/>
                    <a:chExt cx="685800" cy="2057400"/>
                  </a:xfrm>
                </p:grpSpPr>
                <p:sp>
                  <p:nvSpPr>
                    <p:cNvPr id="23" name="Oval 22"/>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24" name="Picture 3" descr="C:\Users\jaliya\AppData\Local\Microsoft\Windows\Temporary Internet Files\Content.IE5\ZADX9HCR\MCj04325990000[1].png"/>
                    <p:cNvPicPr>
                      <a:picLocks noChangeAspect="1" noChangeArrowheads="1"/>
                    </p:cNvPicPr>
                    <p:nvPr/>
                  </p:nvPicPr>
                  <p:blipFill>
                    <a:blip r:embed="rId5" cstate="print"/>
                    <a:srcRect/>
                    <a:stretch>
                      <a:fillRect/>
                    </a:stretch>
                  </p:blipFill>
                  <p:spPr bwMode="auto">
                    <a:xfrm>
                      <a:off x="1371600" y="2133600"/>
                      <a:ext cx="685800" cy="685800"/>
                    </a:xfrm>
                    <a:prstGeom prst="rect">
                      <a:avLst/>
                    </a:prstGeom>
                    <a:noFill/>
                  </p:spPr>
                </p:pic>
                <p:pic>
                  <p:nvPicPr>
                    <p:cNvPr id="25" name="Picture 4" descr="C:\Users\jaliya\AppData\Local\Microsoft\Windows\Temporary Internet Files\Content.IE5\FAU9V9F3\MCj04326050000[1].png"/>
                    <p:cNvPicPr>
                      <a:picLocks noChangeAspect="1" noChangeArrowheads="1"/>
                    </p:cNvPicPr>
                    <p:nvPr/>
                  </p:nvPicPr>
                  <p:blipFill>
                    <a:blip r:embed="rId6" cstate="print"/>
                    <a:srcRect/>
                    <a:stretch>
                      <a:fillRect/>
                    </a:stretch>
                  </p:blipFill>
                  <p:spPr bwMode="auto">
                    <a:xfrm>
                      <a:off x="1371600" y="3581400"/>
                      <a:ext cx="609600" cy="609600"/>
                    </a:xfrm>
                    <a:prstGeom prst="rect">
                      <a:avLst/>
                    </a:prstGeom>
                    <a:noFill/>
                  </p:spPr>
                </p:pic>
                <p:cxnSp>
                  <p:nvCxnSpPr>
                    <p:cNvPr id="26" name="Straight Arrow Connector 25"/>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8" name="Group 31"/>
                  <p:cNvGrpSpPr/>
                  <p:nvPr/>
                </p:nvGrpSpPr>
                <p:grpSpPr>
                  <a:xfrm>
                    <a:off x="1219200" y="3200400"/>
                    <a:ext cx="228600" cy="76200"/>
                    <a:chOff x="1219200" y="3200400"/>
                    <a:chExt cx="228600" cy="76200"/>
                  </a:xfrm>
                </p:grpSpPr>
                <p:sp>
                  <p:nvSpPr>
                    <p:cNvPr id="21" name="Oval 20"/>
                    <p:cNvSpPr/>
                    <p:nvPr/>
                  </p:nvSpPr>
                  <p:spPr>
                    <a:xfrm>
                      <a:off x="13716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19200" y="3200400"/>
                      <a:ext cx="76200" cy="76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TextBox 15"/>
                <p:cNvSpPr txBox="1"/>
                <p:nvPr/>
              </p:nvSpPr>
              <p:spPr>
                <a:xfrm>
                  <a:off x="381000" y="2133600"/>
                  <a:ext cx="1912896" cy="369332"/>
                </a:xfrm>
                <a:prstGeom prst="rect">
                  <a:avLst/>
                </a:prstGeom>
                <a:noFill/>
              </p:spPr>
              <p:txBody>
                <a:bodyPr wrap="none" rtlCol="0">
                  <a:spAutoFit/>
                </a:bodyPr>
                <a:lstStyle/>
                <a:p>
                  <a:r>
                    <a:rPr lang="en-US" b="1" dirty="0" smtClean="0">
                      <a:solidFill>
                        <a:schemeClr val="tx2">
                          <a:lumMod val="50000"/>
                        </a:schemeClr>
                      </a:solidFill>
                    </a:rPr>
                    <a:t>Input files (FASTA)</a:t>
                  </a:r>
                  <a:endParaRPr lang="en-US" b="1" dirty="0">
                    <a:solidFill>
                      <a:schemeClr val="tx2">
                        <a:lumMod val="50000"/>
                      </a:schemeClr>
                    </a:solidFill>
                  </a:endParaRPr>
                </a:p>
              </p:txBody>
            </p:sp>
            <p:sp>
              <p:nvSpPr>
                <p:cNvPr id="17" name="TextBox 16"/>
                <p:cNvSpPr txBox="1"/>
                <p:nvPr/>
              </p:nvSpPr>
              <p:spPr>
                <a:xfrm>
                  <a:off x="685800" y="4495800"/>
                  <a:ext cx="1316386" cy="369332"/>
                </a:xfrm>
                <a:prstGeom prst="rect">
                  <a:avLst/>
                </a:prstGeom>
                <a:noFill/>
              </p:spPr>
              <p:txBody>
                <a:bodyPr wrap="none" rtlCol="0">
                  <a:spAutoFit/>
                </a:bodyPr>
                <a:lstStyle/>
                <a:p>
                  <a:r>
                    <a:rPr lang="en-US" b="1" dirty="0" smtClean="0">
                      <a:solidFill>
                        <a:schemeClr val="tx2">
                          <a:lumMod val="50000"/>
                        </a:schemeClr>
                      </a:solidFill>
                    </a:rPr>
                    <a:t>Output files</a:t>
                  </a:r>
                  <a:endParaRPr lang="en-US" b="1" dirty="0">
                    <a:solidFill>
                      <a:schemeClr val="tx2">
                        <a:lumMod val="50000"/>
                      </a:schemeClr>
                    </a:solidFill>
                  </a:endParaRPr>
                </a:p>
              </p:txBody>
            </p:sp>
          </p:grpSp>
          <p:sp>
            <p:nvSpPr>
              <p:cNvPr id="13" name="TextBox 12"/>
              <p:cNvSpPr txBox="1"/>
              <p:nvPr/>
            </p:nvSpPr>
            <p:spPr>
              <a:xfrm>
                <a:off x="304800" y="2209800"/>
                <a:ext cx="575799" cy="307777"/>
              </a:xfrm>
              <a:prstGeom prst="rect">
                <a:avLst/>
              </a:prstGeom>
              <a:noFill/>
            </p:spPr>
            <p:txBody>
              <a:bodyPr wrap="none" rtlCol="0">
                <a:spAutoFit/>
              </a:bodyPr>
              <a:lstStyle/>
              <a:p>
                <a:r>
                  <a:rPr lang="en-US" sz="1400" b="1" dirty="0" smtClean="0"/>
                  <a:t>CAP3</a:t>
                </a:r>
                <a:endParaRPr lang="en-US" sz="1400" b="1" dirty="0"/>
              </a:p>
            </p:txBody>
          </p:sp>
          <p:sp>
            <p:nvSpPr>
              <p:cNvPr id="14" name="TextBox 13"/>
              <p:cNvSpPr txBox="1"/>
              <p:nvPr/>
            </p:nvSpPr>
            <p:spPr>
              <a:xfrm>
                <a:off x="1447800" y="2209800"/>
                <a:ext cx="575799" cy="307777"/>
              </a:xfrm>
              <a:prstGeom prst="rect">
                <a:avLst/>
              </a:prstGeom>
              <a:noFill/>
            </p:spPr>
            <p:txBody>
              <a:bodyPr wrap="none" rtlCol="0">
                <a:spAutoFit/>
              </a:bodyPr>
              <a:lstStyle/>
              <a:p>
                <a:r>
                  <a:rPr lang="en-US" sz="1400" b="1" dirty="0" smtClean="0"/>
                  <a:t>CAP3</a:t>
                </a:r>
                <a:endParaRPr lang="en-US" sz="1400" b="1" dirty="0"/>
              </a:p>
            </p:txBody>
          </p:sp>
        </p:grpSp>
      </p:grpSp>
      <p:sp>
        <p:nvSpPr>
          <p:cNvPr id="33" name="TextBox 32"/>
          <p:cNvSpPr txBox="1"/>
          <p:nvPr/>
        </p:nvSpPr>
        <p:spPr>
          <a:xfrm>
            <a:off x="0" y="1219201"/>
            <a:ext cx="2209800" cy="984885"/>
          </a:xfrm>
          <a:prstGeom prst="rect">
            <a:avLst/>
          </a:prstGeom>
          <a:noFill/>
        </p:spPr>
        <p:txBody>
          <a:bodyPr wrap="square" rtlCol="0">
            <a:spAutoFit/>
          </a:bodyPr>
          <a:lstStyle/>
          <a:p>
            <a:pPr lvl="0"/>
            <a:r>
              <a:rPr lang="en-US" sz="2000" b="1" dirty="0" smtClean="0">
                <a:solidFill>
                  <a:srgbClr val="C00000"/>
                </a:solidFill>
              </a:rPr>
              <a:t>CAP3</a:t>
            </a:r>
            <a:r>
              <a:rPr lang="en-US" sz="2000" b="1" dirty="0" smtClean="0">
                <a:solidFill>
                  <a:schemeClr val="bg1"/>
                </a:solidFill>
              </a:rPr>
              <a:t>  </a:t>
            </a:r>
            <a:r>
              <a:rPr lang="en-US" sz="2000" b="1" dirty="0" smtClean="0">
                <a:solidFill>
                  <a:schemeClr val="tx2">
                    <a:lumMod val="50000"/>
                  </a:schemeClr>
                </a:solidFill>
              </a:rPr>
              <a:t>- </a:t>
            </a:r>
            <a:r>
              <a:rPr lang="en-US" sz="2000" b="1" dirty="0" smtClean="0">
                <a:solidFill>
                  <a:schemeClr val="tx2"/>
                </a:solidFill>
              </a:rPr>
              <a:t>Expressed Sequence Tagging</a:t>
            </a:r>
            <a:endParaRPr lang="en-US" sz="2000" b="1" dirty="0" smtClean="0">
              <a:solidFill>
                <a:schemeClr val="bg1"/>
              </a:solidFill>
            </a:endParaRPr>
          </a:p>
          <a:p>
            <a:endParaRPr lang="en-US" dirty="0">
              <a:solidFill>
                <a:schemeClr val="bg1"/>
              </a:solidFill>
            </a:endParaRPr>
          </a:p>
        </p:txBody>
      </p:sp>
      <p:sp>
        <p:nvSpPr>
          <p:cNvPr id="34" name="TextBox 33"/>
          <p:cNvSpPr txBox="1"/>
          <p:nvPr/>
        </p:nvSpPr>
        <p:spPr>
          <a:xfrm>
            <a:off x="228600" y="5486400"/>
            <a:ext cx="8686800" cy="984885"/>
          </a:xfrm>
          <a:prstGeom prst="rect">
            <a:avLst/>
          </a:prstGeom>
          <a:noFill/>
        </p:spPr>
        <p:txBody>
          <a:bodyPr wrap="square" rtlCol="0">
            <a:spAutoFit/>
          </a:bodyPr>
          <a:lstStyle/>
          <a:p>
            <a:r>
              <a:rPr lang="en-US" sz="1400" b="1" dirty="0" err="1" smtClean="0"/>
              <a:t>Thilina</a:t>
            </a:r>
            <a:r>
              <a:rPr lang="en-US" sz="1400" b="1" dirty="0" smtClean="0"/>
              <a:t> </a:t>
            </a:r>
            <a:r>
              <a:rPr lang="en-US" sz="1400" b="1" dirty="0" err="1" smtClean="0"/>
              <a:t>Gunarathne</a:t>
            </a:r>
            <a:r>
              <a:rPr lang="en-US" sz="1400" b="1" dirty="0" smtClean="0"/>
              <a:t>, </a:t>
            </a:r>
            <a:r>
              <a:rPr lang="en-US" sz="1400" b="1" dirty="0" err="1" smtClean="0"/>
              <a:t>Tak</a:t>
            </a:r>
            <a:r>
              <a:rPr lang="en-US" sz="1400" b="1" dirty="0" smtClean="0"/>
              <a:t>-Lon Wu, Judy </a:t>
            </a:r>
            <a:r>
              <a:rPr lang="en-US" sz="1400" b="1" dirty="0" err="1" smtClean="0"/>
              <a:t>Qiu</a:t>
            </a:r>
            <a:r>
              <a:rPr lang="en-US" sz="1400" b="1" dirty="0" smtClean="0"/>
              <a:t>, and Geoffrey Fox, </a:t>
            </a:r>
          </a:p>
          <a:p>
            <a:r>
              <a:rPr lang="en-US" sz="1400" b="1" dirty="0" smtClean="0"/>
              <a:t>“</a:t>
            </a:r>
            <a:r>
              <a:rPr lang="en-US" sz="1400" b="1" i="1" dirty="0" smtClean="0">
                <a:solidFill>
                  <a:srgbClr val="0033CC"/>
                </a:solidFill>
                <a:hlinkClick r:id="rId7"/>
              </a:rPr>
              <a:t>Cloud Computing Paradigms for Pleasingly Parallel Biomedical Applications</a:t>
            </a:r>
            <a:r>
              <a:rPr lang="en-US" sz="1400" b="1" dirty="0" smtClean="0"/>
              <a:t>”, March 21, 2010. Proceedings of Emerging Computational Methods for the Life Sciences Workshop of ACM </a:t>
            </a:r>
            <a:r>
              <a:rPr lang="en-US" sz="1400" b="1" dirty="0" smtClean="0">
                <a:solidFill>
                  <a:srgbClr val="0033CC"/>
                </a:solidFill>
              </a:rPr>
              <a:t>HPDC</a:t>
            </a:r>
            <a:r>
              <a:rPr lang="en-US" sz="1400" b="1" dirty="0" smtClean="0"/>
              <a:t> 2010 conference, Chicago, Illinois, June 20-25, 2010</a:t>
            </a:r>
            <a:r>
              <a:rPr lang="en-US" sz="1600" b="1" dirty="0" smtClean="0"/>
              <a:t>.</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429000" y="1676400"/>
            <a:ext cx="3505200" cy="4876800"/>
            <a:chOff x="157595" y="1905000"/>
            <a:chExt cx="326621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157595" y="1905000"/>
              <a:ext cx="32662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MPI  and 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 y="0"/>
          <a:ext cx="9144000" cy="6816661"/>
        </p:xfrm>
        <a:graphic>
          <a:graphicData uri="http://schemas.openxmlformats.org/drawingml/2006/table">
            <a:tbl>
              <a:tblPr/>
              <a:tblGrid>
                <a:gridCol w="1394850"/>
                <a:gridCol w="1809091"/>
                <a:gridCol w="1529740"/>
                <a:gridCol w="1627321"/>
                <a:gridCol w="1182799"/>
                <a:gridCol w="1600199"/>
              </a:tblGrid>
              <a:tr h="381000">
                <a:tc>
                  <a:txBody>
                    <a:bodyPr/>
                    <a:lstStyle/>
                    <a:p>
                      <a:pPr marL="0" marR="0">
                        <a:lnSpc>
                          <a:spcPct val="115000"/>
                        </a:lnSpc>
                        <a:spcBef>
                          <a:spcPts val="0"/>
                        </a:spcBef>
                        <a:spcAft>
                          <a:spcPts val="0"/>
                        </a:spcAft>
                      </a:pPr>
                      <a:endParaRPr lang="en-US" sz="1400" dirty="0">
                        <a:latin typeface="Arial"/>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latin typeface="Arial"/>
                          <a:ea typeface="Malgun Gothic"/>
                          <a:cs typeface="Times New Roman"/>
                        </a:rPr>
                        <a:t>Google </a:t>
                      </a:r>
                      <a:r>
                        <a:rPr lang="en-US" sz="1400" b="1" dirty="0" smtClean="0">
                          <a:latin typeface="Arial"/>
                          <a:ea typeface="Malgun Gothic"/>
                          <a:cs typeface="Times New Roman"/>
                        </a:rPr>
                        <a:t>MapReduce</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Apache </a:t>
                      </a:r>
                      <a:r>
                        <a:rPr lang="en-US" sz="1400" b="1" dirty="0" smtClean="0">
                          <a:latin typeface="Arial"/>
                          <a:ea typeface="Malgun Gothic"/>
                          <a:cs typeface="Times New Roman"/>
                        </a:rPr>
                        <a:t>Hadoop</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Microsoft </a:t>
                      </a:r>
                      <a:r>
                        <a:rPr lang="en-US" sz="1400" b="1" dirty="0" smtClean="0">
                          <a:latin typeface="Arial"/>
                          <a:ea typeface="Malgun Gothic"/>
                          <a:cs typeface="Times New Roman"/>
                        </a:rPr>
                        <a:t>Dryad</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400" b="1" dirty="0">
                          <a:latin typeface="Arial"/>
                          <a:ea typeface="Malgun Gothic"/>
                          <a:cs typeface="Times New Roman"/>
                        </a:rPr>
                        <a:t>Azure </a:t>
                      </a:r>
                      <a:r>
                        <a:rPr lang="en-US" sz="1400" b="1" dirty="0" smtClean="0">
                          <a:latin typeface="Arial"/>
                          <a:ea typeface="Malgun Gothic"/>
                          <a:cs typeface="Times New Roman"/>
                        </a:rPr>
                        <a:t>Twister</a:t>
                      </a:r>
                      <a:endParaRPr lang="en-US" sz="18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Programming Model</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MapReduce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DAG execution, Extensible to MapReduce and other patterns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MapReduce-- will extend to Iterative MapReduce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lnSpc>
                          <a:spcPct val="115000"/>
                        </a:lnSpc>
                        <a:spcBef>
                          <a:spcPts val="0"/>
                        </a:spcBef>
                        <a:spcAft>
                          <a:spcPts val="0"/>
                        </a:spcAft>
                      </a:pPr>
                      <a:r>
                        <a:rPr lang="en-US" sz="1200" b="1" dirty="0">
                          <a:latin typeface="Arial"/>
                          <a:ea typeface="Malgun Gothic"/>
                          <a:cs typeface="Times New Roman"/>
                        </a:rPr>
                        <a:t>Data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GFS (Google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HDFS (Hadoop Distributed File System)</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Shared Directories &amp; local disks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Local disks and data management tools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Azure Blob Storage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0">
                <a:tc>
                  <a:txBody>
                    <a:bodyPr/>
                    <a:lstStyle/>
                    <a:p>
                      <a:pPr marL="0" marR="0">
                        <a:lnSpc>
                          <a:spcPct val="115000"/>
                        </a:lnSpc>
                        <a:spcBef>
                          <a:spcPts val="0"/>
                        </a:spcBef>
                        <a:spcAft>
                          <a:spcPts val="0"/>
                        </a:spcAft>
                      </a:pPr>
                      <a:r>
                        <a:rPr lang="en-US" sz="1200" b="1" dirty="0">
                          <a:latin typeface="Arial"/>
                          <a:ea typeface="Malgun Gothic"/>
                          <a:cs typeface="Times New Roman"/>
                        </a:rPr>
                        <a:t>Scheduling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Data Locality</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 Rack aware, Dynamic task scheduling through global queue</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Data locality;</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Network</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topology based</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run time graph</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optimizations; Static task partitions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Data Locality; Static task partitions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Dynamic task scheduling through global queue</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2999">
                <a:tc>
                  <a:txBody>
                    <a:bodyPr/>
                    <a:lstStyle/>
                    <a:p>
                      <a:pPr marL="0" marR="0">
                        <a:lnSpc>
                          <a:spcPct val="115000"/>
                        </a:lnSpc>
                        <a:spcBef>
                          <a:spcPts val="0"/>
                        </a:spcBef>
                        <a:spcAft>
                          <a:spcPts val="0"/>
                        </a:spcAft>
                      </a:pPr>
                      <a:r>
                        <a:rPr lang="en-US" sz="1200" b="1" dirty="0">
                          <a:latin typeface="Arial"/>
                          <a:ea typeface="Malgun Gothic"/>
                          <a:cs typeface="Times New Roman"/>
                        </a:rPr>
                        <a:t>Failure Handling</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Re-execution of failed tasks; Duplicate execution of slow tasks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Iterations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Re-execution of failed tasks; Duplicate execution of slow tasks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High Level Language Support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err="1">
                          <a:latin typeface="Arial"/>
                          <a:ea typeface="Malgun Gothic"/>
                          <a:cs typeface="Times New Roman"/>
                        </a:rPr>
                        <a:t>Sawzall</a:t>
                      </a:r>
                      <a:r>
                        <a:rPr lang="en-US" sz="1200" dirty="0">
                          <a:latin typeface="Arial"/>
                          <a:ea typeface="Malgun Gothic"/>
                          <a:cs typeface="Times New Roman"/>
                        </a:rPr>
                        <a:t>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Pig Latin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DryadLINQ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latin typeface="Arial"/>
                          <a:ea typeface="Malgun Gothic"/>
                          <a:cs typeface="Times New Roman"/>
                        </a:rPr>
                        <a:t>Pregel</a:t>
                      </a:r>
                      <a:r>
                        <a:rPr lang="en-US" sz="1200" dirty="0" smtClean="0">
                          <a:latin typeface="Arial"/>
                          <a:ea typeface="Malgun Gothic"/>
                          <a:cs typeface="Times New Roman"/>
                        </a:rPr>
                        <a:t> </a:t>
                      </a:r>
                      <a:r>
                        <a:rPr lang="en-US" sz="1200" dirty="0">
                          <a:latin typeface="Arial"/>
                          <a:ea typeface="Malgun Gothic"/>
                          <a:cs typeface="Times New Roman"/>
                        </a:rPr>
                        <a:t>has related features</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N/A</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4794">
                <a:tc>
                  <a:txBody>
                    <a:bodyPr/>
                    <a:lstStyle/>
                    <a:p>
                      <a:pPr marL="0" marR="0">
                        <a:lnSpc>
                          <a:spcPct val="115000"/>
                        </a:lnSpc>
                        <a:spcBef>
                          <a:spcPts val="0"/>
                        </a:spcBef>
                        <a:spcAft>
                          <a:spcPts val="0"/>
                        </a:spcAft>
                      </a:pPr>
                      <a:r>
                        <a:rPr lang="en-US" sz="1200" b="1" dirty="0">
                          <a:latin typeface="Arial"/>
                          <a:ea typeface="Malgun Gothic"/>
                          <a:cs typeface="Times New Roman"/>
                        </a:rPr>
                        <a:t>Environment</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a:latin typeface="Arial"/>
                          <a:ea typeface="Malgun Gothic"/>
                          <a:cs typeface="Times New Roman"/>
                        </a:rPr>
                        <a:t>Linux Cluster. </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Linux Clusters, Amazon Elastic Map Reduce on EC2</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Windows HPCS cluster</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Linux Cluster</a:t>
                      </a:r>
                      <a:endParaRPr lang="en-US" sz="1200" dirty="0">
                        <a:latin typeface="Calibri"/>
                        <a:ea typeface="Malgun Gothic"/>
                        <a:cs typeface="Times New Roman"/>
                      </a:endParaRPr>
                    </a:p>
                    <a:p>
                      <a:pPr marL="0" marR="0">
                        <a:lnSpc>
                          <a:spcPct val="115000"/>
                        </a:lnSpc>
                        <a:spcBef>
                          <a:spcPts val="0"/>
                        </a:spcBef>
                        <a:spcAft>
                          <a:spcPts val="0"/>
                        </a:spcAft>
                      </a:pPr>
                      <a:r>
                        <a:rPr lang="en-US" sz="1200" dirty="0">
                          <a:latin typeface="Arial"/>
                          <a:ea typeface="Malgun Gothic"/>
                          <a:cs typeface="Times New Roman"/>
                        </a:rPr>
                        <a:t>EC2</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Window Azure Compute, Windows Azure Local Development Fabric</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1">
                <a:tc>
                  <a:txBody>
                    <a:bodyPr/>
                    <a:lstStyle/>
                    <a:p>
                      <a:pPr marL="0" marR="0">
                        <a:lnSpc>
                          <a:spcPct val="115000"/>
                        </a:lnSpc>
                        <a:spcBef>
                          <a:spcPts val="0"/>
                        </a:spcBef>
                        <a:spcAft>
                          <a:spcPts val="0"/>
                        </a:spcAft>
                      </a:pPr>
                      <a:r>
                        <a:rPr lang="en-US" sz="1200" b="1" dirty="0">
                          <a:latin typeface="Arial"/>
                          <a:ea typeface="Malgun Gothic"/>
                          <a:cs typeface="Times New Roman"/>
                        </a:rPr>
                        <a:t>Intermediate data transfer</a:t>
                      </a:r>
                      <a:endParaRPr lang="en-US" sz="16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200" dirty="0">
                          <a:latin typeface="Arial"/>
                          <a:ea typeface="Malgun Gothic"/>
                          <a:cs typeface="Times New Roman"/>
                        </a:rPr>
                        <a:t>File </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Http</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File, TCP pipes, shared-memory FIFOs</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a:ea typeface="Malgun Gothic"/>
                          <a:cs typeface="Times New Roman"/>
                        </a:rPr>
                        <a:t>Publish/Subscribe messaging</a:t>
                      </a:r>
                      <a:endParaRPr lang="en-US" sz="120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Arial"/>
                          <a:ea typeface="Malgun Gothic"/>
                          <a:cs typeface="Times New Roman"/>
                        </a:rPr>
                        <a:t>Files, TCP</a:t>
                      </a:r>
                      <a:endParaRPr lang="en-US" sz="1200" dirty="0">
                        <a:latin typeface="Calibri"/>
                        <a:ea typeface="Malgun Gothic"/>
                        <a:cs typeface="Times New Roman"/>
                      </a:endParaRPr>
                    </a:p>
                  </a:txBody>
                  <a:tcPr marL="74544" marR="745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
        <p:nvSpPr>
          <p:cNvPr id="54" name="TextBox 53"/>
          <p:cNvSpPr txBox="1"/>
          <p:nvPr/>
        </p:nvSpPr>
        <p:spPr>
          <a:xfrm>
            <a:off x="2209800" y="838200"/>
            <a:ext cx="5251566" cy="369332"/>
          </a:xfrm>
          <a:prstGeom prst="rect">
            <a:avLst/>
          </a:prstGeom>
          <a:noFill/>
        </p:spPr>
        <p:txBody>
          <a:bodyPr wrap="none" rtlCol="0">
            <a:spAutoFit/>
          </a:bodyPr>
          <a:lstStyle/>
          <a:p>
            <a:r>
              <a:rPr lang="en-US" dirty="0" smtClean="0">
                <a:solidFill>
                  <a:schemeClr val="accent4"/>
                </a:solidFill>
              </a:rPr>
              <a:t>A parallel Runtime coming from Information Retrieval</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002060"/>
                </a:solidFill>
              </a:rPr>
              <a:t>Hadoop &amp; </a:t>
            </a:r>
            <a:r>
              <a:rPr lang="en-US" sz="4000" dirty="0" err="1" smtClean="0">
                <a:solidFill>
                  <a:srgbClr val="002060"/>
                </a:solidFill>
              </a:rPr>
              <a:t>DryadLINQ</a:t>
            </a:r>
            <a:endParaRPr lang="en-US" sz="4000" dirty="0">
              <a:solidFill>
                <a:srgbClr val="002060"/>
              </a:solidFill>
            </a:endParaRPr>
          </a:p>
        </p:txBody>
      </p:sp>
      <p:sp>
        <p:nvSpPr>
          <p:cNvPr id="4" name="Content Placeholder 3"/>
          <p:cNvSpPr>
            <a:spLocks noGrp="1"/>
          </p:cNvSpPr>
          <p:nvPr>
            <p:ph sz="half" idx="1"/>
          </p:nvPr>
        </p:nvSpPr>
        <p:spPr>
          <a:xfrm>
            <a:off x="228600" y="4343400"/>
            <a:ext cx="4343400" cy="990600"/>
          </a:xfrm>
        </p:spPr>
        <p:txBody>
          <a:bodyPr>
            <a:normAutofit fontScale="55000" lnSpcReduction="20000"/>
          </a:bodyPr>
          <a:lstStyle/>
          <a:p>
            <a:pPr marL="228600" indent="-228600"/>
            <a:r>
              <a:rPr lang="en-US" sz="2500" dirty="0" smtClean="0">
                <a:solidFill>
                  <a:srgbClr val="002060"/>
                </a:solidFill>
              </a:rPr>
              <a:t>Apache Implementation of Google’s MapReduce</a:t>
            </a:r>
          </a:p>
          <a:p>
            <a:pPr marL="228600" indent="-228600"/>
            <a:r>
              <a:rPr lang="en-US" sz="2500" dirty="0" err="1" smtClean="0">
                <a:solidFill>
                  <a:srgbClr val="002060"/>
                </a:solidFill>
              </a:rPr>
              <a:t>Hadoop</a:t>
            </a:r>
            <a:r>
              <a:rPr lang="en-US" sz="2500" dirty="0" smtClean="0">
                <a:solidFill>
                  <a:srgbClr val="002060"/>
                </a:solidFill>
              </a:rPr>
              <a:t> Distributed File System (HDFS) manage data</a:t>
            </a:r>
          </a:p>
          <a:p>
            <a:pPr marL="228600" indent="-228600"/>
            <a:r>
              <a:rPr lang="en-US" sz="2500" dirty="0" smtClean="0">
                <a:solidFill>
                  <a:srgbClr val="002060"/>
                </a:solidFill>
              </a:rPr>
              <a:t>Map/Reduce tasks are scheduled based on data locality in HDFS (replicated data blocks)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914400"/>
          </a:xfrm>
        </p:spPr>
        <p:txBody>
          <a:bodyPr>
            <a:noAutofit/>
          </a:bodyPr>
          <a:lstStyle/>
          <a:p>
            <a:pPr marL="174625" indent="-174625"/>
            <a:r>
              <a:rPr lang="en-US" sz="1400" dirty="0" smtClean="0">
                <a:solidFill>
                  <a:srgbClr val="002060"/>
                </a:solidFill>
              </a:rPr>
              <a:t>Dryad process the DAG executing vertices on compute clusters</a:t>
            </a:r>
          </a:p>
          <a:p>
            <a:pPr marL="174625" indent="-174625"/>
            <a:r>
              <a:rPr lang="en-US" sz="1400" dirty="0" smtClean="0">
                <a:solidFill>
                  <a:srgbClr val="002060"/>
                </a:solidFill>
              </a:rPr>
              <a:t>LINQ provides a query interface for structured data</a:t>
            </a:r>
          </a:p>
          <a:p>
            <a:pPr marL="174625" indent="-174625"/>
            <a:r>
              <a:rPr lang="en-US" sz="1400" dirty="0" smtClean="0">
                <a:solidFill>
                  <a:srgbClr val="002060"/>
                </a:solidFill>
              </a:rPr>
              <a:t>Provide Hash, Range, and Round-Robin partition patterns </a:t>
            </a:r>
          </a:p>
        </p:txBody>
      </p:sp>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95400" y="2316644"/>
              <a:ext cx="440313" cy="1112356"/>
            </a:xfrm>
            <a:prstGeom prst="rect">
              <a:avLst/>
            </a:prstGeom>
            <a:noFill/>
          </p:spPr>
          <p:txBody>
            <a:bodyPr vert="wordArtVert" wrap="none" rtlCol="0">
              <a:spAutoFit/>
            </a:bodyPr>
            <a:lstStyle/>
            <a:p>
              <a:r>
                <a:rPr lang="en-US" sz="1400" dirty="0" smtClean="0">
                  <a:solidFill>
                    <a:schemeClr val="accent2"/>
                  </a:solidFill>
                </a:rPr>
                <a:t>HDFS</a:t>
              </a:r>
              <a:endParaRPr lang="en-US" sz="1400" dirty="0">
                <a:solidFill>
                  <a:schemeClr val="accent2"/>
                </a:solidFill>
              </a:endParaRPr>
            </a:p>
          </p:txBody>
        </p:sp>
        <p:sp>
          <p:nvSpPr>
            <p:cNvPr id="59" name="TextBox 58"/>
            <p:cNvSpPr txBox="1"/>
            <p:nvPr/>
          </p:nvSpPr>
          <p:spPr>
            <a:xfrm>
              <a:off x="3561879" y="2438400"/>
              <a:ext cx="705321" cy="584775"/>
            </a:xfrm>
            <a:prstGeom prst="rect">
              <a:avLst/>
            </a:prstGeom>
            <a:noFill/>
          </p:spPr>
          <p:txBody>
            <a:bodyPr wrap="none" rtlCol="0">
              <a:spAutoFit/>
            </a:bodyPr>
            <a:lstStyle/>
            <a:p>
              <a:r>
                <a:rPr lang="en-US" sz="1600" dirty="0" smtClean="0">
                  <a:solidFill>
                    <a:schemeClr val="accent2"/>
                  </a:solidFill>
                </a:rPr>
                <a:t>Data</a:t>
              </a:r>
            </a:p>
            <a:p>
              <a:r>
                <a:rPr lang="en-US" sz="1600" dirty="0" smtClean="0">
                  <a:solidFill>
                    <a:schemeClr val="accent2"/>
                  </a:solidFill>
                </a:rPr>
                <a:t>blocks</a:t>
              </a:r>
              <a:endParaRPr lang="en-US" sz="1600" dirty="0">
                <a:solidFill>
                  <a:schemeClr val="accent2"/>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1170563" y="97149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416011" y="990600"/>
            <a:ext cx="2432589" cy="400110"/>
          </a:xfrm>
          <a:prstGeom prst="rect">
            <a:avLst/>
          </a:prstGeom>
          <a:noFill/>
        </p:spPr>
        <p:txBody>
          <a:bodyPr wrap="none" rtlCol="0">
            <a:spAutoFit/>
          </a:bodyPr>
          <a:lstStyle/>
          <a:p>
            <a:r>
              <a:rPr lang="en-US" sz="2000" b="1" dirty="0" smtClean="0">
                <a:solidFill>
                  <a:srgbClr val="00B0F0"/>
                </a:solidFill>
              </a:rPr>
              <a:t>Microsoft </a:t>
            </a:r>
            <a:r>
              <a:rPr lang="en-US" sz="2000" b="1" dirty="0" err="1" smtClean="0">
                <a:solidFill>
                  <a:srgbClr val="00B0F0"/>
                </a:solidFill>
              </a:rPr>
              <a:t>DryadLINQ</a:t>
            </a:r>
            <a:endParaRPr lang="en-US" sz="2000" b="1" dirty="0">
              <a:solidFill>
                <a:srgbClr val="00B0F0"/>
              </a:solidFill>
            </a:endParaRPr>
          </a:p>
        </p:txBody>
      </p:sp>
      <p:grpSp>
        <p:nvGrpSpPr>
          <p:cNvPr id="6" name="Group 5"/>
          <p:cNvGrpSpPr/>
          <p:nvPr/>
        </p:nvGrpSpPr>
        <p:grpSpPr>
          <a:xfrm>
            <a:off x="4648200" y="1447800"/>
            <a:ext cx="4419600" cy="2667000"/>
            <a:chOff x="152400" y="762000"/>
            <a:chExt cx="6248400" cy="4876800"/>
          </a:xfrm>
        </p:grpSpPr>
        <p:sp>
          <p:nvSpPr>
            <p:cNvPr id="45"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4033999"/>
              <a:ext cx="2134107" cy="975650"/>
              <a:chOff x="1369" y="4829"/>
              <a:chExt cx="2348" cy="1131"/>
            </a:xfrm>
          </p:grpSpPr>
          <p:sp>
            <p:nvSpPr>
              <p:cNvPr id="100" name="Text Box 16"/>
              <p:cNvSpPr txBox="1">
                <a:spLocks noChangeArrowheads="1"/>
              </p:cNvSpPr>
              <p:nvPr/>
            </p:nvSpPr>
            <p:spPr bwMode="auto">
              <a:xfrm>
                <a:off x="1369" y="4829"/>
                <a:ext cx="1761" cy="1131"/>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Edge : </a:t>
                </a:r>
              </a:p>
              <a:p>
                <a:r>
                  <a:rPr lang="en-US" sz="1100" b="1" dirty="0" smtClean="0">
                    <a:cs typeface="Courier New" pitchFamily="49" charset="0"/>
                  </a:rPr>
                  <a:t>communication path</a:t>
                </a:r>
              </a:p>
            </p:txBody>
          </p:sp>
          <p:cxnSp>
            <p:nvCxnSpPr>
              <p:cNvPr id="101" name="AutoShape 17"/>
              <p:cNvCxnSpPr>
                <a:cxnSpLocks noChangeShapeType="1"/>
                <a:stCxn id="100" idx="3"/>
              </p:cNvCxnSpPr>
              <p:nvPr/>
            </p:nvCxnSpPr>
            <p:spPr bwMode="auto">
              <a:xfrm flipV="1">
                <a:off x="3130" y="4829"/>
                <a:ext cx="587" cy="394"/>
              </a:xfrm>
              <a:prstGeom prst="straightConnector1">
                <a:avLst/>
              </a:prstGeom>
              <a:noFill/>
              <a:ln w="9525">
                <a:solidFill>
                  <a:srgbClr val="000000"/>
                </a:solidFill>
                <a:round/>
                <a:headEnd/>
                <a:tailEnd type="triangle" w="med" len="med"/>
              </a:ln>
            </p:spPr>
          </p:cxnSp>
        </p:grpSp>
        <p:grpSp>
          <p:nvGrpSpPr>
            <p:cNvPr id="10" name="Group 15"/>
            <p:cNvGrpSpPr>
              <a:grpSpLocks/>
            </p:cNvGrpSpPr>
            <p:nvPr/>
          </p:nvGrpSpPr>
          <p:grpSpPr bwMode="auto">
            <a:xfrm>
              <a:off x="381000" y="3200398"/>
              <a:ext cx="1904199" cy="766026"/>
              <a:chOff x="1347" y="5453"/>
              <a:chExt cx="2208" cy="888"/>
            </a:xfrm>
          </p:grpSpPr>
          <p:sp>
            <p:nvSpPr>
              <p:cNvPr id="98" name="Text Box 16"/>
              <p:cNvSpPr txBox="1">
                <a:spLocks noChangeArrowheads="1"/>
              </p:cNvSpPr>
              <p:nvPr/>
            </p:nvSpPr>
            <p:spPr bwMode="auto">
              <a:xfrm>
                <a:off x="1347" y="5453"/>
                <a:ext cx="1944" cy="88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Vertex :</a:t>
                </a:r>
              </a:p>
              <a:p>
                <a:r>
                  <a:rPr lang="en-US" sz="1100" b="1" dirty="0" smtClean="0">
                    <a:cs typeface="Courier New" pitchFamily="49" charset="0"/>
                  </a:rPr>
                  <a:t>execution task  </a:t>
                </a:r>
              </a:p>
            </p:txBody>
          </p:sp>
          <p:cxnSp>
            <p:nvCxnSpPr>
              <p:cNvPr id="99"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12" name="Group 145"/>
            <p:cNvGrpSpPr/>
            <p:nvPr/>
          </p:nvGrpSpPr>
          <p:grpSpPr>
            <a:xfrm>
              <a:off x="2362200" y="3352798"/>
              <a:ext cx="1559692" cy="977965"/>
              <a:chOff x="3886200" y="2325002"/>
              <a:chExt cx="2250306" cy="1460434"/>
            </a:xfrm>
          </p:grpSpPr>
          <p:sp>
            <p:nvSpPr>
              <p:cNvPr id="69"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6"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77"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78"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79"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80"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81"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82"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8"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89"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90"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91" name="AutoShape 23"/>
              <p:cNvCxnSpPr>
                <a:cxnSpLocks noChangeShapeType="1"/>
                <a:endCxn id="70"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92" name="AutoShape 23"/>
              <p:cNvCxnSpPr>
                <a:cxnSpLocks noChangeShapeType="1"/>
                <a:endCxn id="70"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93" name="AutoShape 23"/>
              <p:cNvCxnSpPr>
                <a:cxnSpLocks noChangeShapeType="1"/>
                <a:stCxn id="84"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94" name="AutoShape 23"/>
              <p:cNvCxnSpPr>
                <a:cxnSpLocks noChangeShapeType="1"/>
                <a:endCxn id="84"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95" name="AutoShape 23"/>
              <p:cNvCxnSpPr>
                <a:cxnSpLocks noChangeShapeType="1"/>
                <a:stCxn id="83"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96" name="AutoShape 23"/>
              <p:cNvCxnSpPr>
                <a:cxnSpLocks noChangeShapeType="1"/>
                <a:endCxn id="83"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97" name="AutoShape 23"/>
              <p:cNvCxnSpPr>
                <a:cxnSpLocks noChangeShapeType="1"/>
                <a:stCxn id="82"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49"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50" name="TextBox 49"/>
            <p:cNvSpPr txBox="1"/>
            <p:nvPr/>
          </p:nvSpPr>
          <p:spPr>
            <a:xfrm>
              <a:off x="381000" y="1066801"/>
              <a:ext cx="2592936"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Standard LINQ operations</a:t>
              </a:r>
              <a:endParaRPr lang="en-US" sz="1200" b="1" dirty="0"/>
            </a:p>
          </p:txBody>
        </p:sp>
        <p:sp>
          <p:nvSpPr>
            <p:cNvPr id="51" name="TextBox 50"/>
            <p:cNvSpPr txBox="1"/>
            <p:nvPr/>
          </p:nvSpPr>
          <p:spPr>
            <a:xfrm>
              <a:off x="381000" y="1524000"/>
              <a:ext cx="2266768"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DryadLINQ operations</a:t>
              </a:r>
              <a:endParaRPr lang="en-US" sz="1200" b="1" dirty="0"/>
            </a:p>
          </p:txBody>
        </p:sp>
        <p:sp>
          <p:nvSpPr>
            <p:cNvPr id="52" name="TextBox 51"/>
            <p:cNvSpPr txBox="1"/>
            <p:nvPr/>
          </p:nvSpPr>
          <p:spPr>
            <a:xfrm>
              <a:off x="381001" y="2590800"/>
              <a:ext cx="5791200" cy="50389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DryadLINQ Compiler</a:t>
              </a:r>
              <a:endParaRPr lang="en-US" sz="1600" dirty="0"/>
            </a:p>
          </p:txBody>
        </p:sp>
        <p:sp>
          <p:nvSpPr>
            <p:cNvPr id="55" name="Down Arrow 5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1000" y="5053584"/>
              <a:ext cx="3505200" cy="551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67" name="Down Arrow 66"/>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62400" y="3124200"/>
              <a:ext cx="2209800" cy="2420003"/>
            </a:xfrm>
            <a:prstGeom prst="rect">
              <a:avLst/>
            </a:prstGeom>
            <a:noFill/>
          </p:spPr>
          <p:txBody>
            <a:bodyPr wrap="square" rtlCol="0">
              <a:spAutoFit/>
            </a:bodyPr>
            <a:lstStyle/>
            <a:p>
              <a:r>
                <a:rPr lang="en-US" sz="1600" b="1" dirty="0" smtClean="0">
                  <a:latin typeface="Cambria" pitchFamily="18" charset="0"/>
                </a:rPr>
                <a:t>Directed Acyclic Graph (</a:t>
              </a:r>
              <a:r>
                <a:rPr lang="en-US" sz="1600" b="1" dirty="0" smtClean="0">
                  <a:solidFill>
                    <a:schemeClr val="accent2"/>
                  </a:solidFill>
                  <a:latin typeface="Cambria" pitchFamily="18" charset="0"/>
                </a:rPr>
                <a:t>DAG</a:t>
              </a:r>
              <a:r>
                <a:rPr lang="en-US" sz="1600" b="1" dirty="0" smtClean="0">
                  <a:latin typeface="Cambria" pitchFamily="18" charset="0"/>
                </a:rPr>
                <a:t>) based execution flows</a:t>
              </a:r>
              <a:endParaRPr lang="en-US" sz="1600" b="1" dirty="0">
                <a:latin typeface="Cambria" pitchFamily="18" charset="0"/>
              </a:endParaRPr>
            </a:p>
          </p:txBody>
        </p:sp>
      </p:grpSp>
      <p:sp>
        <p:nvSpPr>
          <p:cNvPr id="103" name="Content Placeholder 4"/>
          <p:cNvSpPr txBox="1">
            <a:spLocks/>
          </p:cNvSpPr>
          <p:nvPr/>
        </p:nvSpPr>
        <p:spPr>
          <a:xfrm>
            <a:off x="533400" y="5867400"/>
            <a:ext cx="7848600" cy="3810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Job creation; Resource management; Fault tolerance&amp; re-execution of failed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taskes</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/vertices</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04" name="Left Brace 103"/>
          <p:cNvSpPr/>
          <p:nvPr/>
        </p:nvSpPr>
        <p:spPr>
          <a:xfrm rot="16200000">
            <a:off x="4324350" y="4895851"/>
            <a:ext cx="266700" cy="1447800"/>
          </a:xfrm>
          <a:prstGeom prst="leftBrace">
            <a:avLst>
              <a:gd name="adj1" fmla="val 8333"/>
              <a:gd name="adj2" fmla="val 5111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45714</TotalTime>
  <Words>3973</Words>
  <Application>Microsoft Office PowerPoint</Application>
  <PresentationFormat>On-screen Show (4:3)</PresentationFormat>
  <Paragraphs>842</Paragraphs>
  <Slides>50</Slides>
  <Notes>48</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Office Theme</vt:lpstr>
      <vt:lpstr>Metro</vt:lpstr>
      <vt:lpstr>Scalable Programming and Algorithms for Data Intensive Life Science Applications</vt:lpstr>
      <vt:lpstr>Important Trends</vt:lpstr>
      <vt:lpstr>Data We’re Looking at </vt:lpstr>
      <vt:lpstr>Some Life Sciences Applications</vt:lpstr>
      <vt:lpstr>DNA Sequencing Pipeline</vt:lpstr>
      <vt:lpstr>MapReduce “File/Data Repository” Parallelism</vt:lpstr>
      <vt:lpstr>Slide 7</vt:lpstr>
      <vt:lpstr>MapReduce</vt:lpstr>
      <vt:lpstr>Hadoop &amp; DryadLINQ</vt:lpstr>
      <vt:lpstr>Slide 10</vt:lpstr>
      <vt:lpstr>Slide 11</vt:lpstr>
      <vt:lpstr>Slide 12</vt:lpstr>
      <vt:lpstr>Alu and Metagenomics Workflow</vt:lpstr>
      <vt:lpstr>All-Pairs Using DryadLINQ</vt:lpstr>
      <vt:lpstr>Biology MDS and Clustering Results</vt:lpstr>
      <vt:lpstr>Hadoop/Dryad Comparison Inhomogeneous Data I</vt:lpstr>
      <vt:lpstr>Hadoop/Dryad Comparison Inhomogeneous Data II</vt:lpstr>
      <vt:lpstr>Hadoop VM Performance Degradation</vt:lpstr>
      <vt:lpstr>Twister(MapReduce++)</vt:lpstr>
      <vt:lpstr>Twister New Release</vt:lpstr>
      <vt:lpstr>Iterative Computations</vt:lpstr>
      <vt:lpstr>Applications &amp; Different Interconnection Patterns</vt:lpstr>
      <vt:lpstr>Summary of Initial Results</vt:lpstr>
      <vt:lpstr>Dimension Reduction Algorithms</vt:lpstr>
      <vt:lpstr>Threading versus MPI on node Always MPI between nodes </vt:lpstr>
      <vt:lpstr>Typical CCR Comparison with TPL</vt:lpstr>
      <vt:lpstr>Slide 27</vt:lpstr>
      <vt:lpstr>Slide 28</vt:lpstr>
      <vt:lpstr>Convergence is Happening</vt:lpstr>
      <vt:lpstr>Slide 30</vt:lpstr>
      <vt:lpstr>Slide 31</vt:lpstr>
      <vt:lpstr>FutureGrid: a Grid Testbed</vt:lpstr>
      <vt:lpstr>FutureGrid: a Grid/Cloud Testbed</vt:lpstr>
      <vt:lpstr>Logical Diagram</vt:lpstr>
      <vt:lpstr>Compute Hardware</vt:lpstr>
      <vt:lpstr>Storage Hardware</vt:lpstr>
      <vt:lpstr>Slide 37</vt:lpstr>
      <vt:lpstr>SALSAHPC Dynamic Virtual Cluster on FutureGrid --  Demo at SC09</vt:lpstr>
      <vt:lpstr>SALSAHPC Dynamic Virtual Cluster on FutureGrid --  Demo at SC09</vt:lpstr>
      <vt:lpstr>Slide 40</vt:lpstr>
      <vt:lpstr>Slide 41</vt:lpstr>
      <vt:lpstr>Acknowledgements</vt:lpstr>
      <vt:lpstr>Slide 43</vt:lpstr>
      <vt:lpstr>Slide 44</vt:lpstr>
      <vt:lpstr>MapReduce and Clouds for Science  http://salsahpc.indiana.edu</vt:lpstr>
      <vt:lpstr>Slide 46</vt:lpstr>
      <vt:lpstr>Slide 47</vt:lpstr>
      <vt:lpstr>Distributed Memory</vt:lpstr>
      <vt:lpstr>Pair wise Sequence Comparison using Smith Waterman Gotoh</vt:lpstr>
      <vt:lpstr>Sequence Assembly in the Clouds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1897</cp:revision>
  <dcterms:created xsi:type="dcterms:W3CDTF">2009-02-17T15:34:47Z</dcterms:created>
  <dcterms:modified xsi:type="dcterms:W3CDTF">2010-09-22T01:07:36Z</dcterms:modified>
</cp:coreProperties>
</file>