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charts/chart6.xml" ContentType="application/vnd.openxmlformats-officedocument.drawingml.chart+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661" r:id="rId2"/>
  </p:sldMasterIdLst>
  <p:notesMasterIdLst>
    <p:notesMasterId r:id="rId45"/>
  </p:notesMasterIdLst>
  <p:handoutMasterIdLst>
    <p:handoutMasterId r:id="rId46"/>
  </p:handoutMasterIdLst>
  <p:sldIdLst>
    <p:sldId id="933" r:id="rId3"/>
    <p:sldId id="987" r:id="rId4"/>
    <p:sldId id="1026" r:id="rId5"/>
    <p:sldId id="937" r:id="rId6"/>
    <p:sldId id="1037" r:id="rId7"/>
    <p:sldId id="1038" r:id="rId8"/>
    <p:sldId id="1039" r:id="rId9"/>
    <p:sldId id="1041" r:id="rId10"/>
    <p:sldId id="977" r:id="rId11"/>
    <p:sldId id="942" r:id="rId12"/>
    <p:sldId id="978" r:id="rId13"/>
    <p:sldId id="943" r:id="rId14"/>
    <p:sldId id="944" r:id="rId15"/>
    <p:sldId id="995" r:id="rId16"/>
    <p:sldId id="996" r:id="rId17"/>
    <p:sldId id="1030" r:id="rId18"/>
    <p:sldId id="1031" r:id="rId19"/>
    <p:sldId id="1032" r:id="rId20"/>
    <p:sldId id="950" r:id="rId21"/>
    <p:sldId id="951" r:id="rId22"/>
    <p:sldId id="952" r:id="rId23"/>
    <p:sldId id="953" r:id="rId24"/>
    <p:sldId id="954" r:id="rId25"/>
    <p:sldId id="955" r:id="rId26"/>
    <p:sldId id="1034" r:id="rId27"/>
    <p:sldId id="1040" r:id="rId28"/>
    <p:sldId id="958" r:id="rId29"/>
    <p:sldId id="959" r:id="rId30"/>
    <p:sldId id="1009" r:id="rId31"/>
    <p:sldId id="997" r:id="rId32"/>
    <p:sldId id="869" r:id="rId33"/>
    <p:sldId id="974" r:id="rId34"/>
    <p:sldId id="975" r:id="rId35"/>
    <p:sldId id="1017" r:id="rId36"/>
    <p:sldId id="1018" r:id="rId37"/>
    <p:sldId id="1021" r:id="rId38"/>
    <p:sldId id="1023" r:id="rId39"/>
    <p:sldId id="1027" r:id="rId40"/>
    <p:sldId id="976" r:id="rId41"/>
    <p:sldId id="1005" r:id="rId42"/>
    <p:sldId id="1035" r:id="rId43"/>
    <p:sldId id="104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33"/>
    <a:srgbClr val="FF6600"/>
    <a:srgbClr val="DEE7F8"/>
    <a:srgbClr val="00B0F0"/>
    <a:srgbClr val="0033CC"/>
    <a:srgbClr val="009900"/>
    <a:srgbClr val="FF7C80"/>
    <a:srgbClr val="00CC00"/>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91" autoAdjust="0"/>
    <p:restoredTop sz="85350" autoAdjust="0"/>
  </p:normalViewPr>
  <p:slideViewPr>
    <p:cSldViewPr>
      <p:cViewPr varScale="1">
        <p:scale>
          <a:sx n="80" d="100"/>
          <a:sy n="80" d="100"/>
        </p:scale>
        <p:origin x="-288" y="-82"/>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varScale="1">
        <p:scale>
          <a:sx n="65" d="100"/>
          <a:sy n="65" d="100"/>
        </p:scale>
        <p:origin x="-334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cademic\phd\Publications\eScience2009\eScience_perform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gunarat\Desktop\CloudCom_Temp_resul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600"/>
            </a:pPr>
            <a:r>
              <a:rPr lang="en-US" sz="1400" dirty="0"/>
              <a:t>Time to process 1280 files each with ~375 sequences</a:t>
            </a:r>
          </a:p>
        </c:rich>
      </c:tx>
      <c:layout>
        <c:manualLayout>
          <c:xMode val="edge"/>
          <c:yMode val="edge"/>
          <c:x val="0.20578986220472442"/>
          <c:y val="2.8571428571428612E-2"/>
        </c:manualLayout>
      </c:layout>
    </c:title>
    <c:plotArea>
      <c:layout>
        <c:manualLayout>
          <c:layoutTarget val="inner"/>
          <c:xMode val="edge"/>
          <c:yMode val="edge"/>
          <c:x val="0.22606593818630102"/>
          <c:y val="0.22025778027746723"/>
          <c:w val="0.67189324548718232"/>
          <c:h val="0.68321459817522756"/>
        </c:manualLayout>
      </c:layout>
      <c:barChart>
        <c:barDir val="col"/>
        <c:grouping val="clustered"/>
        <c:ser>
          <c:idx val="0"/>
          <c:order val="0"/>
          <c:tx>
            <c:v>Hadoop</c:v>
          </c:tx>
          <c:cat>
            <c:strRef>
              <c:f>'Cap3'!$J$12:$K$12</c:f>
              <c:strCache>
                <c:ptCount val="2"/>
                <c:pt idx="0">
                  <c:v>Hadoop</c:v>
                </c:pt>
                <c:pt idx="1">
                  <c:v>Dryad</c:v>
                </c:pt>
              </c:strCache>
            </c:strRef>
          </c:cat>
          <c:val>
            <c:numRef>
              <c:f>'Cap3'!$J$17</c:f>
              <c:numCache>
                <c:formatCode>General</c:formatCode>
                <c:ptCount val="1"/>
                <c:pt idx="0">
                  <c:v>573.00099999999998</c:v>
                </c:pt>
              </c:numCache>
            </c:numRef>
          </c:val>
        </c:ser>
        <c:ser>
          <c:idx val="1"/>
          <c:order val="1"/>
          <c:tx>
            <c:v>DryadLINQ</c:v>
          </c:tx>
          <c:cat>
            <c:strRef>
              <c:f>'Cap3'!$J$12:$K$12</c:f>
              <c:strCache>
                <c:ptCount val="2"/>
                <c:pt idx="0">
                  <c:v>Hadoop</c:v>
                </c:pt>
                <c:pt idx="1">
                  <c:v>Dryad</c:v>
                </c:pt>
              </c:strCache>
            </c:strRef>
          </c:cat>
          <c:val>
            <c:numRef>
              <c:f>'Cap3'!$K$17</c:f>
              <c:numCache>
                <c:formatCode>General</c:formatCode>
                <c:ptCount val="1"/>
                <c:pt idx="0">
                  <c:v>478.69299999999993</c:v>
                </c:pt>
              </c:numCache>
            </c:numRef>
          </c:val>
        </c:ser>
        <c:axId val="169076224"/>
        <c:axId val="172605824"/>
      </c:barChart>
      <c:catAx>
        <c:axId val="169076224"/>
        <c:scaling>
          <c:orientation val="minMax"/>
        </c:scaling>
        <c:delete val="1"/>
        <c:axPos val="b"/>
        <c:numFmt formatCode="General" sourceLinked="1"/>
        <c:majorTickMark val="none"/>
        <c:tickLblPos val="none"/>
        <c:crossAx val="172605824"/>
        <c:crosses val="autoZero"/>
        <c:auto val="1"/>
        <c:lblAlgn val="ctr"/>
        <c:lblOffset val="100"/>
      </c:catAx>
      <c:valAx>
        <c:axId val="172605824"/>
        <c:scaling>
          <c:orientation val="minMax"/>
          <c:min val="0"/>
        </c:scaling>
        <c:axPos val="l"/>
        <c:majorGridlines/>
        <c:title>
          <c:tx>
            <c:rich>
              <a:bodyPr/>
              <a:lstStyle/>
              <a:p>
                <a:pPr>
                  <a:defRPr sz="1400"/>
                </a:pPr>
                <a:r>
                  <a:rPr lang="en-US" sz="1400" dirty="0"/>
                  <a:t>Average </a:t>
                </a:r>
                <a:r>
                  <a:rPr lang="en-US" sz="1400" dirty="0" smtClean="0"/>
                  <a:t>Time (Seconds)</a:t>
                </a:r>
                <a:endParaRPr lang="en-US" sz="1400" dirty="0"/>
              </a:p>
            </c:rich>
          </c:tx>
          <c:layout/>
        </c:title>
        <c:numFmt formatCode="General" sourceLinked="1"/>
        <c:majorTickMark val="none"/>
        <c:tickLblPos val="nextTo"/>
        <c:txPr>
          <a:bodyPr/>
          <a:lstStyle/>
          <a:p>
            <a:pPr>
              <a:defRPr sz="1200"/>
            </a:pPr>
            <a:endParaRPr lang="en-US"/>
          </a:p>
        </c:txPr>
        <c:crossAx val="169076224"/>
        <c:crosses val="autoZero"/>
        <c:crossBetween val="between"/>
      </c:valAx>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a:t>Cap3 Sequence Assembly</a:t>
            </a:r>
          </a:p>
        </c:rich>
      </c:tx>
      <c:layout>
        <c:manualLayout>
          <c:xMode val="edge"/>
          <c:yMode val="edge"/>
          <c:x val="0.33395133420822398"/>
          <c:y val="2.7027027027027195E-2"/>
        </c:manualLayout>
      </c:layout>
      <c:overlay val="1"/>
    </c:title>
    <c:plotArea>
      <c:layout>
        <c:manualLayout>
          <c:layoutTarget val="inner"/>
          <c:xMode val="edge"/>
          <c:yMode val="edge"/>
          <c:x val="0.11836382770994211"/>
          <c:y val="0.14609296788721193"/>
          <c:w val="0.81983203790347803"/>
          <c:h val="0.63895931041407183"/>
        </c:manualLayout>
      </c:layout>
      <c:lineChart>
        <c:grouping val="standard"/>
        <c:ser>
          <c:idx val="0"/>
          <c:order val="0"/>
          <c:tx>
            <c:strRef>
              <c:f>'Cap3'!$G$27</c:f>
              <c:strCache>
                <c:ptCount val="1"/>
                <c:pt idx="0">
                  <c:v>Azure MapReduce</c:v>
                </c:pt>
              </c:strCache>
            </c:strRef>
          </c:tx>
          <c:cat>
            <c:strRef>
              <c:f>'Cap3'!$F$28:$F$32</c:f>
              <c:strCache>
                <c:ptCount val="5"/>
                <c:pt idx="0">
                  <c:v>64 * 1024</c:v>
                </c:pt>
                <c:pt idx="1">
                  <c:v>96 * 1536</c:v>
                </c:pt>
                <c:pt idx="2">
                  <c:v>128 * 2048</c:v>
                </c:pt>
                <c:pt idx="3">
                  <c:v>160 * 2560</c:v>
                </c:pt>
                <c:pt idx="4">
                  <c:v>192 * 3072</c:v>
                </c:pt>
              </c:strCache>
            </c:strRef>
          </c:cat>
          <c:val>
            <c:numRef>
              <c:f>'Cap3'!$G$28:$G$32</c:f>
              <c:numCache>
                <c:formatCode>General</c:formatCode>
                <c:ptCount val="5"/>
                <c:pt idx="0">
                  <c:v>1835.9280000000001</c:v>
                </c:pt>
                <c:pt idx="1">
                  <c:v>1835.471</c:v>
                </c:pt>
                <c:pt idx="2">
                  <c:v>1811.8739999999998</c:v>
                </c:pt>
                <c:pt idx="3">
                  <c:v>1844.6959999999999</c:v>
                </c:pt>
                <c:pt idx="4">
                  <c:v>1807.6029999999998</c:v>
                </c:pt>
              </c:numCache>
            </c:numRef>
          </c:val>
          <c:smooth val="1"/>
        </c:ser>
        <c:ser>
          <c:idx val="1"/>
          <c:order val="1"/>
          <c:tx>
            <c:strRef>
              <c:f>'Cap3'!$H$27</c:f>
              <c:strCache>
                <c:ptCount val="1"/>
                <c:pt idx="0">
                  <c:v>Amazon EMR</c:v>
                </c:pt>
              </c:strCache>
            </c:strRef>
          </c:tx>
          <c:cat>
            <c:strRef>
              <c:f>'Cap3'!$F$28:$F$32</c:f>
              <c:strCache>
                <c:ptCount val="5"/>
                <c:pt idx="0">
                  <c:v>64 * 1024</c:v>
                </c:pt>
                <c:pt idx="1">
                  <c:v>96 * 1536</c:v>
                </c:pt>
                <c:pt idx="2">
                  <c:v>128 * 2048</c:v>
                </c:pt>
                <c:pt idx="3">
                  <c:v>160 * 2560</c:v>
                </c:pt>
                <c:pt idx="4">
                  <c:v>192 * 3072</c:v>
                </c:pt>
              </c:strCache>
            </c:strRef>
          </c:cat>
          <c:val>
            <c:numRef>
              <c:f>'Cap3'!$H$28:$H$32</c:f>
              <c:numCache>
                <c:formatCode>#,##0.000</c:formatCode>
                <c:ptCount val="5"/>
                <c:pt idx="0">
                  <c:v>1772.625</c:v>
                </c:pt>
                <c:pt idx="1">
                  <c:v>1808.829</c:v>
                </c:pt>
                <c:pt idx="2">
                  <c:v>1790.9839999999999</c:v>
                </c:pt>
                <c:pt idx="3">
                  <c:v>1786.797</c:v>
                </c:pt>
                <c:pt idx="4">
                  <c:v>1843.2380000000001</c:v>
                </c:pt>
              </c:numCache>
            </c:numRef>
          </c:val>
          <c:smooth val="1"/>
        </c:ser>
        <c:ser>
          <c:idx val="2"/>
          <c:order val="2"/>
          <c:tx>
            <c:strRef>
              <c:f>'Cap3'!$I$27</c:f>
              <c:strCache>
                <c:ptCount val="1"/>
                <c:pt idx="0">
                  <c:v>Hadoop Bare Metal</c:v>
                </c:pt>
              </c:strCache>
            </c:strRef>
          </c:tx>
          <c:cat>
            <c:strRef>
              <c:f>'Cap3'!$F$28:$F$32</c:f>
              <c:strCache>
                <c:ptCount val="5"/>
                <c:pt idx="0">
                  <c:v>64 * 1024</c:v>
                </c:pt>
                <c:pt idx="1">
                  <c:v>96 * 1536</c:v>
                </c:pt>
                <c:pt idx="2">
                  <c:v>128 * 2048</c:v>
                </c:pt>
                <c:pt idx="3">
                  <c:v>160 * 2560</c:v>
                </c:pt>
                <c:pt idx="4">
                  <c:v>192 * 3072</c:v>
                </c:pt>
              </c:strCache>
            </c:strRef>
          </c:cat>
          <c:val>
            <c:numRef>
              <c:f>'Cap3'!$I$28:$I$32</c:f>
              <c:numCache>
                <c:formatCode>#,##0.000</c:formatCode>
                <c:ptCount val="5"/>
                <c:pt idx="0" formatCode="General">
                  <c:v>1740.3329999999999</c:v>
                </c:pt>
                <c:pt idx="1">
                  <c:v>1744.777</c:v>
                </c:pt>
                <c:pt idx="2">
                  <c:v>1744.9870000000001</c:v>
                </c:pt>
                <c:pt idx="3">
                  <c:v>1743.3679999999999</c:v>
                </c:pt>
                <c:pt idx="4">
                  <c:v>1741.2650000000001</c:v>
                </c:pt>
              </c:numCache>
            </c:numRef>
          </c:val>
          <c:smooth val="1"/>
        </c:ser>
        <c:ser>
          <c:idx val="3"/>
          <c:order val="3"/>
          <c:tx>
            <c:strRef>
              <c:f>'Cap3'!$J$27</c:f>
              <c:strCache>
                <c:ptCount val="1"/>
                <c:pt idx="0">
                  <c:v>Hadoop on EC2</c:v>
                </c:pt>
              </c:strCache>
            </c:strRef>
          </c:tx>
          <c:cat>
            <c:strRef>
              <c:f>'Cap3'!$F$28:$F$32</c:f>
              <c:strCache>
                <c:ptCount val="5"/>
                <c:pt idx="0">
                  <c:v>64 * 1024</c:v>
                </c:pt>
                <c:pt idx="1">
                  <c:v>96 * 1536</c:v>
                </c:pt>
                <c:pt idx="2">
                  <c:v>128 * 2048</c:v>
                </c:pt>
                <c:pt idx="3">
                  <c:v>160 * 2560</c:v>
                </c:pt>
                <c:pt idx="4">
                  <c:v>192 * 3072</c:v>
                </c:pt>
              </c:strCache>
            </c:strRef>
          </c:cat>
          <c:val>
            <c:numRef>
              <c:f>'Cap3'!$J$28:$J$32</c:f>
              <c:numCache>
                <c:formatCode>General</c:formatCode>
                <c:ptCount val="5"/>
                <c:pt idx="0">
                  <c:v>1807.7280000000001</c:v>
                </c:pt>
                <c:pt idx="1">
                  <c:v>1806.84</c:v>
                </c:pt>
                <c:pt idx="2">
                  <c:v>1815.7180000000001</c:v>
                </c:pt>
                <c:pt idx="3">
                  <c:v>1821.548</c:v>
                </c:pt>
                <c:pt idx="4">
                  <c:v>1823.1829999999998</c:v>
                </c:pt>
              </c:numCache>
            </c:numRef>
          </c:val>
          <c:smooth val="1"/>
        </c:ser>
        <c:marker val="1"/>
        <c:axId val="133664768"/>
        <c:axId val="133666688"/>
      </c:lineChart>
      <c:catAx>
        <c:axId val="133664768"/>
        <c:scaling>
          <c:orientation val="minMax"/>
        </c:scaling>
        <c:axPos val="b"/>
        <c:title>
          <c:tx>
            <c:rich>
              <a:bodyPr/>
              <a:lstStyle/>
              <a:p>
                <a:pPr>
                  <a:defRPr/>
                </a:pPr>
                <a:r>
                  <a:rPr lang="en-US"/>
                  <a:t>Number of Cores * Number of files</a:t>
                </a:r>
              </a:p>
            </c:rich>
          </c:tx>
          <c:layout/>
        </c:title>
        <c:numFmt formatCode="General" sourceLinked="1"/>
        <c:tickLblPos val="nextTo"/>
        <c:txPr>
          <a:bodyPr rot="-2460000" vert="horz"/>
          <a:lstStyle/>
          <a:p>
            <a:pPr>
              <a:defRPr/>
            </a:pPr>
            <a:endParaRPr lang="en-US"/>
          </a:p>
        </c:txPr>
        <c:crossAx val="133666688"/>
        <c:crosses val="autoZero"/>
        <c:auto val="1"/>
        <c:lblAlgn val="ctr"/>
        <c:lblOffset val="100"/>
        <c:tickMarkSkip val="1"/>
      </c:catAx>
      <c:valAx>
        <c:axId val="133666688"/>
        <c:scaling>
          <c:orientation val="minMax"/>
          <c:min val="1000"/>
        </c:scaling>
        <c:axPos val="l"/>
        <c:majorGridlines/>
        <c:title>
          <c:tx>
            <c:rich>
              <a:bodyPr rot="-5400000" vert="horz"/>
              <a:lstStyle/>
              <a:p>
                <a:pPr>
                  <a:defRPr/>
                </a:pPr>
                <a:r>
                  <a:rPr lang="en-US"/>
                  <a:t>Time (s)</a:t>
                </a:r>
              </a:p>
            </c:rich>
          </c:tx>
          <c:layout/>
        </c:title>
        <c:numFmt formatCode="General" sourceLinked="1"/>
        <c:tickLblPos val="nextTo"/>
        <c:crossAx val="133664768"/>
        <c:crosses val="autoZero"/>
        <c:crossBetween val="midCat"/>
      </c:valAx>
    </c:plotArea>
    <c:legend>
      <c:legendPos val="r"/>
      <c:layout>
        <c:manualLayout>
          <c:xMode val="edge"/>
          <c:yMode val="edge"/>
          <c:x val="0.54963943569554186"/>
          <c:y val="0.42050560402922632"/>
          <c:w val="0.32484569116360695"/>
          <c:h val="0.26350329159674712"/>
        </c:manualLayout>
      </c:layout>
      <c:spPr>
        <a:solidFill>
          <a:schemeClr val="bg1"/>
        </a:solidFill>
      </c:spPr>
      <c:txPr>
        <a:bodyPr/>
        <a:lstStyle/>
        <a:p>
          <a:pPr>
            <a:defRPr sz="2000" b="1"/>
          </a:pPr>
          <a:endParaRPr lang="en-US"/>
        </a:p>
      </c:txPr>
    </c:legend>
    <c:plotVisOnly val="1"/>
  </c:chart>
  <c:txPr>
    <a:bodyPr/>
    <a:lstStyle/>
    <a:p>
      <a:pPr>
        <a:defRPr sz="12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'Cap3'!$G$43</c:f>
              <c:strCache>
                <c:ptCount val="1"/>
                <c:pt idx="0">
                  <c:v>Azure MapReduce</c:v>
                </c:pt>
              </c:strCache>
            </c:strRef>
          </c:tx>
          <c:cat>
            <c:strRef>
              <c:f>'Cap3'!$F$44:$F$48</c:f>
              <c:strCache>
                <c:ptCount val="5"/>
                <c:pt idx="0">
                  <c:v>64 *   1024</c:v>
                </c:pt>
                <c:pt idx="1">
                  <c:v>96 *   1536</c:v>
                </c:pt>
                <c:pt idx="2">
                  <c:v>128 * 2048</c:v>
                </c:pt>
                <c:pt idx="3">
                  <c:v>160 * 2560</c:v>
                </c:pt>
                <c:pt idx="4">
                  <c:v>192 * 3072</c:v>
                </c:pt>
              </c:strCache>
            </c:strRef>
          </c:cat>
          <c:val>
            <c:numRef>
              <c:f>'Cap3'!$G$44:$G$48</c:f>
              <c:numCache>
                <c:formatCode>General</c:formatCode>
                <c:ptCount val="5"/>
                <c:pt idx="0">
                  <c:v>3.916646399999987</c:v>
                </c:pt>
                <c:pt idx="1">
                  <c:v>5.8735072000000006</c:v>
                </c:pt>
                <c:pt idx="2">
                  <c:v>7.730662400000023</c:v>
                </c:pt>
                <c:pt idx="3">
                  <c:v>9.8383786666666619</c:v>
                </c:pt>
                <c:pt idx="4">
                  <c:v>11.568659200000004</c:v>
                </c:pt>
              </c:numCache>
            </c:numRef>
          </c:val>
        </c:ser>
        <c:ser>
          <c:idx val="1"/>
          <c:order val="1"/>
          <c:tx>
            <c:strRef>
              <c:f>'Cap3'!$H$43</c:f>
              <c:strCache>
                <c:ptCount val="1"/>
                <c:pt idx="0">
                  <c:v>Amazon EMR</c:v>
                </c:pt>
              </c:strCache>
            </c:strRef>
          </c:tx>
          <c:cat>
            <c:strRef>
              <c:f>'Cap3'!$F$44:$F$48</c:f>
              <c:strCache>
                <c:ptCount val="5"/>
                <c:pt idx="0">
                  <c:v>64 *   1024</c:v>
                </c:pt>
                <c:pt idx="1">
                  <c:v>96 *   1536</c:v>
                </c:pt>
                <c:pt idx="2">
                  <c:v>128 * 2048</c:v>
                </c:pt>
                <c:pt idx="3">
                  <c:v>160 * 2560</c:v>
                </c:pt>
                <c:pt idx="4">
                  <c:v>192 * 3072</c:v>
                </c:pt>
              </c:strCache>
            </c:strRef>
          </c:cat>
          <c:val>
            <c:numRef>
              <c:f>'Cap3'!$H$44:$H$48</c:f>
              <c:numCache>
                <c:formatCode>#,##0.000</c:formatCode>
                <c:ptCount val="5"/>
                <c:pt idx="0">
                  <c:v>5.692095833333334</c:v>
                </c:pt>
                <c:pt idx="1">
                  <c:v>8.5416925000000017</c:v>
                </c:pt>
                <c:pt idx="2">
                  <c:v>11.163800266666676</c:v>
                </c:pt>
                <c:pt idx="3">
                  <c:v>13.837750100000003</c:v>
                </c:pt>
                <c:pt idx="4">
                  <c:v>17.060191711111113</c:v>
                </c:pt>
              </c:numCache>
            </c:numRef>
          </c:val>
        </c:ser>
        <c:ser>
          <c:idx val="2"/>
          <c:order val="2"/>
          <c:tx>
            <c:strRef>
              <c:f>'Cap3'!$I$43</c:f>
              <c:strCache>
                <c:ptCount val="1"/>
                <c:pt idx="0">
                  <c:v>Hadoop on EC2</c:v>
                </c:pt>
              </c:strCache>
            </c:strRef>
          </c:tx>
          <c:spPr>
            <a:solidFill>
              <a:srgbClr val="934BC9"/>
            </a:solidFill>
          </c:spPr>
          <c:cat>
            <c:strRef>
              <c:f>'Cap3'!$F$44:$F$48</c:f>
              <c:strCache>
                <c:ptCount val="5"/>
                <c:pt idx="0">
                  <c:v>64 *   1024</c:v>
                </c:pt>
                <c:pt idx="1">
                  <c:v>96 *   1536</c:v>
                </c:pt>
                <c:pt idx="2">
                  <c:v>128 * 2048</c:v>
                </c:pt>
                <c:pt idx="3">
                  <c:v>160 * 2560</c:v>
                </c:pt>
                <c:pt idx="4">
                  <c:v>192 * 3072</c:v>
                </c:pt>
              </c:strCache>
            </c:strRef>
          </c:cat>
          <c:val>
            <c:numRef>
              <c:f>'Cap3'!$I$44:$I$48</c:f>
              <c:numCache>
                <c:formatCode>General</c:formatCode>
                <c:ptCount val="5"/>
                <c:pt idx="0">
                  <c:v>5.8048154666666436</c:v>
                </c:pt>
                <c:pt idx="1">
                  <c:v>8.5323000000000011</c:v>
                </c:pt>
                <c:pt idx="2">
                  <c:v>11.317975533333335</c:v>
                </c:pt>
                <c:pt idx="3">
                  <c:v>14.10687728888889</c:v>
                </c:pt>
                <c:pt idx="4">
                  <c:v>16.874571544444507</c:v>
                </c:pt>
              </c:numCache>
            </c:numRef>
          </c:val>
        </c:ser>
        <c:axId val="133696896"/>
        <c:axId val="133699072"/>
      </c:barChart>
      <c:catAx>
        <c:axId val="133696896"/>
        <c:scaling>
          <c:orientation val="minMax"/>
        </c:scaling>
        <c:axPos val="b"/>
        <c:title>
          <c:tx>
            <c:rich>
              <a:bodyPr/>
              <a:lstStyle/>
              <a:p>
                <a:pPr>
                  <a:defRPr/>
                </a:pPr>
                <a:r>
                  <a:rPr lang="en-US"/>
                  <a:t>Num. Cores * Num. Files</a:t>
                </a:r>
              </a:p>
            </c:rich>
          </c:tx>
          <c:layout/>
        </c:title>
        <c:tickLblPos val="nextTo"/>
        <c:crossAx val="133699072"/>
        <c:crosses val="autoZero"/>
        <c:auto val="1"/>
        <c:lblAlgn val="ctr"/>
        <c:lblOffset val="100"/>
      </c:catAx>
      <c:valAx>
        <c:axId val="133699072"/>
        <c:scaling>
          <c:orientation val="minMax"/>
        </c:scaling>
        <c:axPos val="l"/>
        <c:majorGridlines/>
        <c:title>
          <c:tx>
            <c:rich>
              <a:bodyPr rot="-5400000" vert="horz"/>
              <a:lstStyle/>
              <a:p>
                <a:pPr>
                  <a:defRPr/>
                </a:pPr>
                <a:r>
                  <a:rPr lang="en-US"/>
                  <a:t>Cost ($)</a:t>
                </a:r>
              </a:p>
            </c:rich>
          </c:tx>
          <c:layout/>
        </c:title>
        <c:numFmt formatCode="General" sourceLinked="1"/>
        <c:tickLblPos val="nextTo"/>
        <c:crossAx val="133696896"/>
        <c:crosses val="autoZero"/>
        <c:crossBetween val="between"/>
      </c:valAx>
    </c:plotArea>
    <c:legend>
      <c:legendPos val="r"/>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8510.4749999997694</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133777664"/>
        <c:axId val="133804032"/>
      </c:barChart>
      <c:catAx>
        <c:axId val="133777664"/>
        <c:scaling>
          <c:orientation val="minMax"/>
        </c:scaling>
        <c:axPos val="b"/>
        <c:numFmt formatCode="0" sourceLinked="1"/>
        <c:tickLblPos val="nextTo"/>
        <c:txPr>
          <a:bodyPr/>
          <a:lstStyle/>
          <a:p>
            <a:pPr>
              <a:defRPr sz="1200"/>
            </a:pPr>
            <a:endParaRPr lang="en-US"/>
          </a:p>
        </c:txPr>
        <c:crossAx val="133804032"/>
        <c:crosses val="autoZero"/>
        <c:auto val="1"/>
        <c:lblAlgn val="ctr"/>
        <c:lblOffset val="100"/>
      </c:catAx>
      <c:valAx>
        <c:axId val="133804032"/>
        <c:scaling>
          <c:orientation val="minMax"/>
        </c:scaling>
        <c:axPos val="l"/>
        <c:majorGridlines/>
        <c:numFmt formatCode="0" sourceLinked="1"/>
        <c:tickLblPos val="nextTo"/>
        <c:txPr>
          <a:bodyPr/>
          <a:lstStyle/>
          <a:p>
            <a:pPr>
              <a:defRPr sz="1200"/>
            </a:pPr>
            <a:endParaRPr lang="en-US"/>
          </a:p>
        </c:txPr>
        <c:crossAx val="133777664"/>
        <c:crosses val="autoZero"/>
        <c:crossBetween val="between"/>
      </c:valAx>
    </c:plotArea>
    <c:legend>
      <c:legendPos val="r"/>
      <c:layout>
        <c:manualLayout>
          <c:xMode val="edge"/>
          <c:yMode val="edge"/>
          <c:x val="0.19739632545931771"/>
          <c:y val="6.368427736855474E-2"/>
          <c:w val="0.32490354330709148"/>
          <c:h val="0.19694564389129002"/>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1400"/>
            </a:pPr>
            <a:r>
              <a:rPr lang="en-US" sz="1400" b="0" dirty="0" smtClean="0"/>
              <a:t>Randomly </a:t>
            </a:r>
            <a:r>
              <a:rPr lang="en-US" sz="1400" b="0" dirty="0"/>
              <a:t>Distributed </a:t>
            </a:r>
            <a:r>
              <a:rPr lang="en-US" sz="1400" b="0" dirty="0" smtClean="0"/>
              <a:t>Inhomogeneous </a:t>
            </a:r>
            <a:r>
              <a:rPr lang="en-US" sz="1400" b="0" dirty="0"/>
              <a:t>Data </a:t>
            </a:r>
          </a:p>
          <a:p>
            <a:pPr>
              <a:defRPr sz="1400"/>
            </a:pPr>
            <a:r>
              <a:rPr lang="en-US" sz="1400" b="0" dirty="0"/>
              <a:t>Mean: 400,  Dataset Size: 10000</a:t>
            </a:r>
          </a:p>
        </c:rich>
      </c:tx>
      <c:layout>
        <c:manualLayout>
          <c:xMode val="edge"/>
          <c:yMode val="edge"/>
          <c:x val="0.29369318181818183"/>
          <c:y val="4.9405007729420372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1619.9356016916738</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1824.4357939254246</c:v>
                </c:pt>
                <c:pt idx="5">
                  <c:v>1761.6188710969957</c:v>
                </c:pt>
              </c:numCache>
            </c:numRef>
          </c:yVal>
        </c:ser>
        <c:axId val="133847296"/>
        <c:axId val="133853568"/>
      </c:scatterChart>
      <c:valAx>
        <c:axId val="133847296"/>
        <c:scaling>
          <c:orientation val="minMax"/>
        </c:scaling>
        <c:axPos val="b"/>
        <c:title>
          <c:tx>
            <c:rich>
              <a:bodyPr/>
              <a:lstStyle/>
              <a:p>
                <a:pPr>
                  <a:defRPr/>
                </a:pPr>
                <a:r>
                  <a:rPr lang="en-US"/>
                  <a:t>Standard Deviation</a:t>
                </a:r>
              </a:p>
            </c:rich>
          </c:tx>
          <c:layout>
            <c:manualLayout>
              <c:xMode val="edge"/>
              <c:yMode val="edge"/>
              <c:x val="0.42637488133132823"/>
              <c:y val="0.80371152469578189"/>
            </c:manualLayout>
          </c:layout>
        </c:title>
        <c:numFmt formatCode="General" sourceLinked="1"/>
        <c:majorTickMark val="none"/>
        <c:tickLblPos val="nextTo"/>
        <c:txPr>
          <a:bodyPr/>
          <a:lstStyle/>
          <a:p>
            <a:pPr>
              <a:defRPr sz="1400"/>
            </a:pPr>
            <a:endParaRPr lang="en-US"/>
          </a:p>
        </c:txPr>
        <c:crossAx val="133853568"/>
        <c:crosses val="autoZero"/>
        <c:crossBetween val="midCat"/>
      </c:valAx>
      <c:valAx>
        <c:axId val="133853568"/>
        <c:scaling>
          <c:orientation val="minMax"/>
          <c:min val="1500"/>
        </c:scaling>
        <c:axPos val="l"/>
        <c:majorGridlines/>
        <c:title>
          <c:tx>
            <c:rich>
              <a:bodyPr/>
              <a:lstStyle/>
              <a:p>
                <a:pPr>
                  <a:defRPr/>
                </a:pPr>
                <a:r>
                  <a:rPr lang="en-US"/>
                  <a:t>Time (s)</a:t>
                </a:r>
              </a:p>
            </c:rich>
          </c:tx>
          <c:layout/>
        </c:title>
        <c:numFmt formatCode="General" sourceLinked="1"/>
        <c:majorTickMark val="none"/>
        <c:tickLblPos val="nextTo"/>
        <c:txPr>
          <a:bodyPr/>
          <a:lstStyle/>
          <a:p>
            <a:pPr>
              <a:defRPr sz="1400"/>
            </a:pPr>
            <a:endParaRPr lang="en-US"/>
          </a:p>
        </c:txPr>
        <c:crossAx val="133847296"/>
        <c:crosses val="autoZero"/>
        <c:crossBetween val="midCat"/>
      </c:valAx>
    </c:plotArea>
    <c:legend>
      <c:legendPos val="b"/>
      <c:layout>
        <c:manualLayout>
          <c:xMode val="edge"/>
          <c:yMode val="edge"/>
          <c:x val="9.9645377661125703E-2"/>
          <c:y val="0.88197011911972545"/>
          <c:w val="0.9"/>
          <c:h val="7.0088880935337924E-2"/>
        </c:manualLayout>
      </c:layout>
      <c:txPr>
        <a:bodyPr/>
        <a:lstStyle/>
        <a:p>
          <a:pPr>
            <a:defRPr sz="16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sz="1400" b="0" dirty="0"/>
              <a:t>Skewed Distributed Inhomogeneous data</a:t>
            </a:r>
          </a:p>
          <a:p>
            <a:pPr>
              <a:defRPr/>
            </a:pPr>
            <a:r>
              <a:rPr lang="en-US" sz="1400" b="0" dirty="0"/>
              <a:t>Mean: 400, Dataset Size: 10000</a:t>
            </a:r>
          </a:p>
        </c:rich>
      </c:tx>
      <c:layout>
        <c:manualLayout>
          <c:xMode val="edge"/>
          <c:yMode val="edge"/>
          <c:x val="0.35601947078043872"/>
          <c:y val="0.05"/>
        </c:manualLayout>
      </c:layout>
    </c:title>
    <c:plotArea>
      <c:layout>
        <c:manualLayout>
          <c:layoutTarget val="inner"/>
          <c:xMode val="edge"/>
          <c:yMode val="edge"/>
          <c:x val="0.19953115327435259"/>
          <c:y val="0.18399826707837391"/>
          <c:w val="0.76629360783027656"/>
          <c:h val="0.53374365704286963"/>
        </c:manualLayout>
      </c:layout>
      <c:scatterChart>
        <c:scatterStyle val="lineMarker"/>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223.86240000000154</c:v>
                </c:pt>
                <c:pt idx="6">
                  <c:v>251.5008</c:v>
                </c:pt>
              </c:numCache>
            </c:numRef>
          </c:xVal>
          <c:yVal>
            <c:numRef>
              <c:f>Sheet1!$F$3:$F$9</c:f>
              <c:numCache>
                <c:formatCode>#,##0.000</c:formatCode>
                <c:ptCount val="7"/>
                <c:pt idx="0">
                  <c:v>1706.0681109222437</c:v>
                </c:pt>
                <c:pt idx="1">
                  <c:v>2242.8215069338607</c:v>
                </c:pt>
                <c:pt idx="2">
                  <c:v>2958.9847893560132</c:v>
                </c:pt>
                <c:pt idx="3">
                  <c:v>3667.5901052476902</c:v>
                </c:pt>
                <c:pt idx="4">
                  <c:v>4505.9049936328565</c:v>
                </c:pt>
                <c:pt idx="5">
                  <c:v>5050.9011299555341</c:v>
                </c:pt>
                <c:pt idx="6">
                  <c:v>5380.9752519185095</c:v>
                </c:pt>
              </c:numCache>
            </c:numRef>
          </c:yVal>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223.86240000000154</c:v>
                </c:pt>
                <c:pt idx="6">
                  <c:v>251.5008</c:v>
                </c:pt>
              </c:numCache>
            </c:numRef>
          </c:xVal>
          <c:yVal>
            <c:numRef>
              <c:f>Sheet1!$H$3:$H$9</c:f>
              <c:numCache>
                <c:formatCode>#,##0.000</c:formatCode>
                <c:ptCount val="7"/>
                <c:pt idx="0">
                  <c:v>1453.4970000000001</c:v>
                </c:pt>
                <c:pt idx="1">
                  <c:v>1459.1425716801261</c:v>
                </c:pt>
                <c:pt idx="2">
                  <c:v>1497.415053043597</c:v>
                </c:pt>
                <c:pt idx="3">
                  <c:v>1565.4876090308931</c:v>
                </c:pt>
                <c:pt idx="4">
                  <c:v>1652.8507679966917</c:v>
                </c:pt>
                <c:pt idx="5">
                  <c:v>1686.7344113519098</c:v>
                </c:pt>
                <c:pt idx="6">
                  <c:v>1667.4681363337356</c:v>
                </c:pt>
              </c:numCache>
            </c:numRef>
          </c:yVal>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223.86240000000154</c:v>
                </c:pt>
                <c:pt idx="6">
                  <c:v>251.5008</c:v>
                </c:pt>
              </c:numCache>
            </c:numRef>
          </c:xVal>
          <c:yVal>
            <c:numRef>
              <c:f>Sheet1!$J$3:$J$9</c:f>
              <c:numCache>
                <c:formatCode>#,##0.000</c:formatCode>
                <c:ptCount val="7"/>
                <c:pt idx="0">
                  <c:v>1786.8619999999999</c:v>
                </c:pt>
                <c:pt idx="1">
                  <c:v>1885.7500583303058</c:v>
                </c:pt>
                <c:pt idx="2">
                  <c:v>1914.7735180075579</c:v>
                </c:pt>
                <c:pt idx="3">
                  <c:v>1933.9306211782628</c:v>
                </c:pt>
                <c:pt idx="4">
                  <c:v>2030.2572986593698</c:v>
                </c:pt>
                <c:pt idx="5">
                  <c:v>1970.0290970097769</c:v>
                </c:pt>
                <c:pt idx="6">
                  <c:v>2039.3518310450993</c:v>
                </c:pt>
              </c:numCache>
            </c:numRef>
          </c:yVal>
        </c:ser>
        <c:axId val="133880064"/>
        <c:axId val="133902720"/>
      </c:scatterChart>
      <c:valAx>
        <c:axId val="133880064"/>
        <c:scaling>
          <c:orientation val="minMax"/>
          <c:max val="300"/>
        </c:scaling>
        <c:axPos val="b"/>
        <c:title>
          <c:tx>
            <c:rich>
              <a:bodyPr/>
              <a:lstStyle/>
              <a:p>
                <a:pPr>
                  <a:defRPr/>
                </a:pPr>
                <a:r>
                  <a:rPr lang="en-US"/>
                  <a:t>Standard Deviation</a:t>
                </a:r>
              </a:p>
            </c:rich>
          </c:tx>
          <c:layout>
            <c:manualLayout>
              <c:xMode val="edge"/>
              <c:yMode val="edge"/>
              <c:x val="0.43137224919845596"/>
              <c:y val="0.81684142607174715"/>
            </c:manualLayout>
          </c:layout>
        </c:title>
        <c:numFmt formatCode="General" sourceLinked="1"/>
        <c:majorTickMark val="none"/>
        <c:tickLblPos val="nextTo"/>
        <c:txPr>
          <a:bodyPr/>
          <a:lstStyle/>
          <a:p>
            <a:pPr>
              <a:defRPr sz="1400"/>
            </a:pPr>
            <a:endParaRPr lang="en-US"/>
          </a:p>
        </c:txPr>
        <c:crossAx val="133902720"/>
        <c:crosses val="autoZero"/>
        <c:crossBetween val="midCat"/>
      </c:valAx>
      <c:valAx>
        <c:axId val="133902720"/>
        <c:scaling>
          <c:orientation val="minMax"/>
        </c:scaling>
        <c:axPos val="l"/>
        <c:majorGridlines/>
        <c:title>
          <c:tx>
            <c:rich>
              <a:bodyPr rot="-5400000" vert="horz"/>
              <a:lstStyle/>
              <a:p>
                <a:pPr>
                  <a:defRPr/>
                </a:pPr>
                <a:r>
                  <a:rPr lang="en-US"/>
                  <a:t>Total Time (s)</a:t>
                </a:r>
              </a:p>
            </c:rich>
          </c:tx>
          <c:layout/>
        </c:title>
        <c:numFmt formatCode="#,##0" sourceLinked="0"/>
        <c:majorTickMark val="none"/>
        <c:tickLblPos val="nextTo"/>
        <c:txPr>
          <a:bodyPr/>
          <a:lstStyle/>
          <a:p>
            <a:pPr>
              <a:defRPr sz="1400"/>
            </a:pPr>
            <a:endParaRPr lang="en-US"/>
          </a:p>
        </c:txPr>
        <c:crossAx val="133880064"/>
        <c:crosses val="autoZero"/>
        <c:crossBetween val="midCat"/>
      </c:valAx>
    </c:plotArea>
    <c:legend>
      <c:legendPos val="b"/>
      <c:layout>
        <c:manualLayout>
          <c:xMode val="edge"/>
          <c:yMode val="edge"/>
          <c:x val="6.2152777777777772E-2"/>
          <c:y val="0.88401334208223248"/>
          <c:w val="0.9"/>
          <c:h val="7.7097769028872068E-2"/>
        </c:manualLayout>
      </c:layout>
      <c:txPr>
        <a:bodyPr/>
        <a:lstStyle/>
        <a:p>
          <a:pPr>
            <a:defRPr sz="14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857174103237144"/>
          <c:y val="4.2295313085864275E-2"/>
          <c:w val="0.64347180317414621"/>
          <c:h val="0.64705618146164956"/>
        </c:manualLayout>
      </c:layout>
      <c:barChart>
        <c:barDir val="col"/>
        <c:grouping val="clustered"/>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0.26020281035905873</c:v>
                </c:pt>
                <c:pt idx="1">
                  <c:v>0.19666569328339961</c:v>
                </c:pt>
                <c:pt idx="2">
                  <c:v>0.16730746351220613</c:v>
                </c:pt>
                <c:pt idx="3">
                  <c:v>0.17009335031696649</c:v>
                </c:pt>
                <c:pt idx="4">
                  <c:v>0.15329492392700494</c:v>
                </c:pt>
              </c:numCache>
            </c:numRef>
          </c:val>
        </c:ser>
        <c:gapWidth val="295"/>
        <c:overlap val="-25"/>
        <c:axId val="134096768"/>
        <c:axId val="134095232"/>
      </c:barChart>
      <c:valAx>
        <c:axId val="134095232"/>
        <c:scaling>
          <c:orientation val="minMax"/>
          <c:max val="0.30000000000000032"/>
        </c:scaling>
        <c:axPos val="r"/>
        <c:majorGridlines/>
        <c:numFmt formatCode="0%" sourceLinked="0"/>
        <c:majorTickMark val="none"/>
        <c:tickLblPos val="nextTo"/>
        <c:crossAx val="134096768"/>
        <c:crosses val="max"/>
        <c:crossBetween val="between"/>
      </c:valAx>
      <c:catAx>
        <c:axId val="134096768"/>
        <c:scaling>
          <c:orientation val="minMax"/>
        </c:scaling>
        <c:axPos val="b"/>
        <c:title>
          <c:tx>
            <c:rich>
              <a:bodyPr/>
              <a:lstStyle/>
              <a:p>
                <a:pPr>
                  <a:defRPr sz="1800"/>
                </a:pPr>
                <a:r>
                  <a:rPr lang="en-US" sz="1800"/>
                  <a:t>No. of Sequences</a:t>
                </a:r>
              </a:p>
            </c:rich>
          </c:tx>
          <c:layout>
            <c:manualLayout>
              <c:xMode val="edge"/>
              <c:yMode val="edge"/>
              <c:x val="0.34166144185247882"/>
              <c:y val="0.77846406155838044"/>
            </c:manualLayout>
          </c:layout>
        </c:title>
        <c:numFmt formatCode="General" sourceLinked="1"/>
        <c:majorTickMark val="none"/>
        <c:tickLblPos val="nextTo"/>
        <c:crossAx val="134095232"/>
        <c:crosses val="autoZero"/>
        <c:auto val="1"/>
        <c:lblAlgn val="ctr"/>
        <c:lblOffset val="100"/>
      </c:catAx>
    </c:plotArea>
    <c:legend>
      <c:legendPos val="b"/>
      <c:layout>
        <c:manualLayout>
          <c:xMode val="edge"/>
          <c:yMode val="edge"/>
          <c:x val="2.9421051340545037E-2"/>
          <c:y val="0.82562430395380304"/>
          <c:w val="0.93095469255663565"/>
          <c:h val="0.17437559159077454"/>
        </c:manualLayout>
      </c:layout>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chart>
  <c:spPr>
    <a:noFill/>
  </c:spPr>
  <c:txPr>
    <a:bodyPr/>
    <a:lstStyle/>
    <a:p>
      <a:pPr>
        <a:defRPr sz="1400" b="1">
          <a:solidFill>
            <a:schemeClr val="tx1"/>
          </a:solidFil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77DF2-9DD9-4220-BC12-F8146609BE72}" type="doc">
      <dgm:prSet loTypeId="urn:microsoft.com/office/officeart/2005/8/layout/hProcess9" loCatId="process" qsTypeId="urn:microsoft.com/office/officeart/2005/8/quickstyle/3d7" qsCatId="3D" csTypeId="urn:microsoft.com/office/officeart/2005/8/colors/accent0_3" csCatId="mainScheme" phldr="1"/>
      <dgm:spPr/>
    </dgm:pt>
    <dgm:pt modelId="{A5D93935-F1BB-440E-A80D-4BF767B2AFE4}">
      <dgm:prSet phldrT="[Text]" custT="1"/>
      <dgm:spPr/>
      <dgm:t>
        <a:bodyPr/>
        <a:lstStyle/>
        <a:p>
          <a:r>
            <a:rPr lang="en-US" sz="5400" b="1" dirty="0" smtClean="0">
              <a:solidFill>
                <a:srgbClr val="FFC000"/>
              </a:solidFill>
            </a:rPr>
            <a:t>Data</a:t>
          </a:r>
          <a:endParaRPr lang="en-US" sz="5400" b="1" dirty="0">
            <a:solidFill>
              <a:srgbClr val="FFC000"/>
            </a:solidFill>
          </a:endParaRPr>
        </a:p>
      </dgm:t>
    </dgm:pt>
    <dgm:pt modelId="{FDE26241-541F-4F18-878B-D2A8902707D3}" type="parTrans" cxnId="{6A0A250C-082B-4F67-B529-6F101CFB6FFA}">
      <dgm:prSet/>
      <dgm:spPr/>
      <dgm:t>
        <a:bodyPr/>
        <a:lstStyle/>
        <a:p>
          <a:endParaRPr lang="en-US"/>
        </a:p>
      </dgm:t>
    </dgm:pt>
    <dgm:pt modelId="{46D889B4-550B-4165-AF02-89EF88E16856}" type="sibTrans" cxnId="{6A0A250C-082B-4F67-B529-6F101CFB6FFA}">
      <dgm:prSet/>
      <dgm:spPr/>
      <dgm:t>
        <a:bodyPr/>
        <a:lstStyle/>
        <a:p>
          <a:endParaRPr lang="en-US"/>
        </a:p>
      </dgm:t>
    </dgm:pt>
    <dgm:pt modelId="{8C5C78FC-B2E4-4B9D-B442-35A8E6DED627}">
      <dgm:prSet phldrT="[Text]" custT="1"/>
      <dgm:spPr/>
      <dgm:t>
        <a:bodyPr/>
        <a:lstStyle/>
        <a:p>
          <a:r>
            <a:rPr lang="en-US" sz="3200" b="1" dirty="0" smtClean="0">
              <a:solidFill>
                <a:srgbClr val="FFC000"/>
              </a:solidFill>
            </a:rPr>
            <a:t>Information</a:t>
          </a:r>
          <a:endParaRPr lang="en-US" sz="3200" b="1" dirty="0">
            <a:solidFill>
              <a:srgbClr val="FFC000"/>
            </a:solidFill>
          </a:endParaRPr>
        </a:p>
      </dgm:t>
    </dgm:pt>
    <dgm:pt modelId="{CC3AF9CB-88F7-4983-AA4D-5AF44F311F4B}" type="parTrans" cxnId="{DC8F1C90-1B1E-4D6C-87D7-30AFF96EA240}">
      <dgm:prSet/>
      <dgm:spPr/>
      <dgm:t>
        <a:bodyPr/>
        <a:lstStyle/>
        <a:p>
          <a:endParaRPr lang="en-US"/>
        </a:p>
      </dgm:t>
    </dgm:pt>
    <dgm:pt modelId="{074F003A-8FC5-4033-A1FC-80F6A700935C}" type="sibTrans" cxnId="{DC8F1C90-1B1E-4D6C-87D7-30AFF96EA240}">
      <dgm:prSet/>
      <dgm:spPr/>
      <dgm:t>
        <a:bodyPr/>
        <a:lstStyle/>
        <a:p>
          <a:endParaRPr lang="en-US"/>
        </a:p>
      </dgm:t>
    </dgm:pt>
    <dgm:pt modelId="{7DCE81FB-E66E-4053-90D6-15F3DE6D423E}">
      <dgm:prSet phldrT="[Text]" custT="1"/>
      <dgm:spPr/>
      <dgm:t>
        <a:bodyPr/>
        <a:lstStyle/>
        <a:p>
          <a:r>
            <a:rPr lang="en-US" sz="2400" b="1" dirty="0" smtClean="0">
              <a:solidFill>
                <a:srgbClr val="FFC000"/>
              </a:solidFill>
            </a:rPr>
            <a:t>Knowledge</a:t>
          </a:r>
          <a:endParaRPr lang="en-US" sz="2400" b="1" dirty="0">
            <a:solidFill>
              <a:srgbClr val="FFC000"/>
            </a:solidFill>
          </a:endParaRPr>
        </a:p>
      </dgm:t>
    </dgm:pt>
    <dgm:pt modelId="{25F63FD5-D865-4933-8299-617CCC2CC21B}" type="parTrans" cxnId="{33638D15-8AB3-4A3E-AF33-AFBA31CF1F25}">
      <dgm:prSet/>
      <dgm:spPr/>
      <dgm:t>
        <a:bodyPr/>
        <a:lstStyle/>
        <a:p>
          <a:endParaRPr lang="en-US"/>
        </a:p>
      </dgm:t>
    </dgm:pt>
    <dgm:pt modelId="{AD3FC174-3862-4118-A6E9-C3F7827F17F9}" type="sibTrans" cxnId="{33638D15-8AB3-4A3E-AF33-AFBA31CF1F25}">
      <dgm:prSet/>
      <dgm:spPr/>
      <dgm:t>
        <a:bodyPr/>
        <a:lstStyle/>
        <a:p>
          <a:endParaRPr lang="en-US"/>
        </a:p>
      </dgm:t>
    </dgm:pt>
    <dgm:pt modelId="{9E786CC0-3ED8-4C8A-AC60-89A9CB534A75}" type="pres">
      <dgm:prSet presAssocID="{8F177DF2-9DD9-4220-BC12-F8146609BE72}" presName="CompostProcess" presStyleCnt="0">
        <dgm:presLayoutVars>
          <dgm:dir/>
          <dgm:resizeHandles val="exact"/>
        </dgm:presLayoutVars>
      </dgm:prSet>
      <dgm:spPr/>
    </dgm:pt>
    <dgm:pt modelId="{4346E1B8-1D24-4820-9309-3041A009BC7D}" type="pres">
      <dgm:prSet presAssocID="{8F177DF2-9DD9-4220-BC12-F8146609BE72}" presName="arrow" presStyleLbl="bgShp" presStyleIdx="0" presStyleCnt="1"/>
      <dgm:spPr>
        <a:solidFill>
          <a:schemeClr val="accent4">
            <a:lumMod val="50000"/>
          </a:schemeClr>
        </a:solidFill>
      </dgm:spPr>
    </dgm:pt>
    <dgm:pt modelId="{707B56B2-2692-499F-8244-489F155709A7}" type="pres">
      <dgm:prSet presAssocID="{8F177DF2-9DD9-4220-BC12-F8146609BE72}" presName="linearProcess" presStyleCnt="0"/>
      <dgm:spPr/>
    </dgm:pt>
    <dgm:pt modelId="{D6226F4E-2EAF-46DC-9A91-12E03D243EF7}" type="pres">
      <dgm:prSet presAssocID="{A5D93935-F1BB-440E-A80D-4BF767B2AFE4}" presName="textNode" presStyleLbl="node1" presStyleIdx="0" presStyleCnt="3">
        <dgm:presLayoutVars>
          <dgm:bulletEnabled val="1"/>
        </dgm:presLayoutVars>
      </dgm:prSet>
      <dgm:spPr/>
      <dgm:t>
        <a:bodyPr/>
        <a:lstStyle/>
        <a:p>
          <a:endParaRPr lang="en-US"/>
        </a:p>
      </dgm:t>
    </dgm:pt>
    <dgm:pt modelId="{B9518E5F-0D41-46F1-A12F-99E03697EEE5}" type="pres">
      <dgm:prSet presAssocID="{46D889B4-550B-4165-AF02-89EF88E16856}" presName="sibTrans" presStyleCnt="0"/>
      <dgm:spPr/>
    </dgm:pt>
    <dgm:pt modelId="{E7221C78-370A-4A9D-A469-FF9B301D71B4}" type="pres">
      <dgm:prSet presAssocID="{8C5C78FC-B2E4-4B9D-B442-35A8E6DED627}" presName="textNode" presStyleLbl="node1" presStyleIdx="1" presStyleCnt="3">
        <dgm:presLayoutVars>
          <dgm:bulletEnabled val="1"/>
        </dgm:presLayoutVars>
      </dgm:prSet>
      <dgm:spPr/>
      <dgm:t>
        <a:bodyPr/>
        <a:lstStyle/>
        <a:p>
          <a:endParaRPr lang="en-US"/>
        </a:p>
      </dgm:t>
    </dgm:pt>
    <dgm:pt modelId="{2472D01C-8513-4277-B3C3-6750DE7B49DB}" type="pres">
      <dgm:prSet presAssocID="{074F003A-8FC5-4033-A1FC-80F6A700935C}" presName="sibTrans" presStyleCnt="0"/>
      <dgm:spPr/>
    </dgm:pt>
    <dgm:pt modelId="{1C3A2AD5-FBA1-450B-B044-8748C4312549}" type="pres">
      <dgm:prSet presAssocID="{7DCE81FB-E66E-4053-90D6-15F3DE6D423E}" presName="textNode" presStyleLbl="node1" presStyleIdx="2" presStyleCnt="3">
        <dgm:presLayoutVars>
          <dgm:bulletEnabled val="1"/>
        </dgm:presLayoutVars>
      </dgm:prSet>
      <dgm:spPr/>
      <dgm:t>
        <a:bodyPr/>
        <a:lstStyle/>
        <a:p>
          <a:endParaRPr lang="en-US"/>
        </a:p>
      </dgm:t>
    </dgm:pt>
  </dgm:ptLst>
  <dgm:cxnLst>
    <dgm:cxn modelId="{DC8F1C90-1B1E-4D6C-87D7-30AFF96EA240}" srcId="{8F177DF2-9DD9-4220-BC12-F8146609BE72}" destId="{8C5C78FC-B2E4-4B9D-B442-35A8E6DED627}" srcOrd="1" destOrd="0" parTransId="{CC3AF9CB-88F7-4983-AA4D-5AF44F311F4B}" sibTransId="{074F003A-8FC5-4033-A1FC-80F6A700935C}"/>
    <dgm:cxn modelId="{1199E708-453C-4CDF-A7AF-A5306B8CF6A7}" type="presOf" srcId="{8C5C78FC-B2E4-4B9D-B442-35A8E6DED627}" destId="{E7221C78-370A-4A9D-A469-FF9B301D71B4}" srcOrd="0" destOrd="0" presId="urn:microsoft.com/office/officeart/2005/8/layout/hProcess9"/>
    <dgm:cxn modelId="{6A0A250C-082B-4F67-B529-6F101CFB6FFA}" srcId="{8F177DF2-9DD9-4220-BC12-F8146609BE72}" destId="{A5D93935-F1BB-440E-A80D-4BF767B2AFE4}" srcOrd="0" destOrd="0" parTransId="{FDE26241-541F-4F18-878B-D2A8902707D3}" sibTransId="{46D889B4-550B-4165-AF02-89EF88E16856}"/>
    <dgm:cxn modelId="{AE4750BE-DD2D-407D-8D41-E7BE58146E92}" type="presOf" srcId="{8F177DF2-9DD9-4220-BC12-F8146609BE72}" destId="{9E786CC0-3ED8-4C8A-AC60-89A9CB534A75}" srcOrd="0" destOrd="0" presId="urn:microsoft.com/office/officeart/2005/8/layout/hProcess9"/>
    <dgm:cxn modelId="{1BBAA1A9-9347-4408-8BA6-150E239CF149}" type="presOf" srcId="{A5D93935-F1BB-440E-A80D-4BF767B2AFE4}" destId="{D6226F4E-2EAF-46DC-9A91-12E03D243EF7}" srcOrd="0" destOrd="0" presId="urn:microsoft.com/office/officeart/2005/8/layout/hProcess9"/>
    <dgm:cxn modelId="{33638D15-8AB3-4A3E-AF33-AFBA31CF1F25}" srcId="{8F177DF2-9DD9-4220-BC12-F8146609BE72}" destId="{7DCE81FB-E66E-4053-90D6-15F3DE6D423E}" srcOrd="2" destOrd="0" parTransId="{25F63FD5-D865-4933-8299-617CCC2CC21B}" sibTransId="{AD3FC174-3862-4118-A6E9-C3F7827F17F9}"/>
    <dgm:cxn modelId="{4B87C30F-D37C-41FA-B59B-5031945E3519}" type="presOf" srcId="{7DCE81FB-E66E-4053-90D6-15F3DE6D423E}" destId="{1C3A2AD5-FBA1-450B-B044-8748C4312549}" srcOrd="0" destOrd="0" presId="urn:microsoft.com/office/officeart/2005/8/layout/hProcess9"/>
    <dgm:cxn modelId="{73EA6CFD-303F-44FB-BFA8-C8EA42EC4BF4}" type="presParOf" srcId="{9E786CC0-3ED8-4C8A-AC60-89A9CB534A75}" destId="{4346E1B8-1D24-4820-9309-3041A009BC7D}" srcOrd="0" destOrd="0" presId="urn:microsoft.com/office/officeart/2005/8/layout/hProcess9"/>
    <dgm:cxn modelId="{33429665-CCB3-4EFD-A6D4-F55009A215F0}" type="presParOf" srcId="{9E786CC0-3ED8-4C8A-AC60-89A9CB534A75}" destId="{707B56B2-2692-499F-8244-489F155709A7}" srcOrd="1" destOrd="0" presId="urn:microsoft.com/office/officeart/2005/8/layout/hProcess9"/>
    <dgm:cxn modelId="{084C64B7-6E2A-48C7-8A6C-D04EFE5AE1EE}" type="presParOf" srcId="{707B56B2-2692-499F-8244-489F155709A7}" destId="{D6226F4E-2EAF-46DC-9A91-12E03D243EF7}" srcOrd="0" destOrd="0" presId="urn:microsoft.com/office/officeart/2005/8/layout/hProcess9"/>
    <dgm:cxn modelId="{256A05EF-E986-49BE-86A1-94647FD97093}" type="presParOf" srcId="{707B56B2-2692-499F-8244-489F155709A7}" destId="{B9518E5F-0D41-46F1-A12F-99E03697EEE5}" srcOrd="1" destOrd="0" presId="urn:microsoft.com/office/officeart/2005/8/layout/hProcess9"/>
    <dgm:cxn modelId="{6CAC0E7F-BC7D-4FFA-89AB-965F09016182}" type="presParOf" srcId="{707B56B2-2692-499F-8244-489F155709A7}" destId="{E7221C78-370A-4A9D-A469-FF9B301D71B4}" srcOrd="2" destOrd="0" presId="urn:microsoft.com/office/officeart/2005/8/layout/hProcess9"/>
    <dgm:cxn modelId="{C3B0AA6B-F792-43A9-8601-A43D1D01B2A9}" type="presParOf" srcId="{707B56B2-2692-499F-8244-489F155709A7}" destId="{2472D01C-8513-4277-B3C3-6750DE7B49DB}" srcOrd="3" destOrd="0" presId="urn:microsoft.com/office/officeart/2005/8/layout/hProcess9"/>
    <dgm:cxn modelId="{85D3CB4F-861A-4840-B985-6D0683CF5CF7}" type="presParOf" srcId="{707B56B2-2692-499F-8244-489F155709A7}" destId="{1C3A2AD5-FBA1-450B-B044-8748C4312549}"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02119735-BE9F-459B-8361-8074BA58215C}" type="presOf" srcId="{F14F9EA5-7E72-4A6C-8208-325C3BD64C25}" destId="{E72F1AA3-9F9F-4B34-83C8-D828D758E96F}" srcOrd="1" destOrd="0" presId="urn:microsoft.com/office/officeart/2005/8/layout/gear1"/>
    <dgm:cxn modelId="{BC3FB180-AA96-4FBB-9FBA-C7499E98D2F5}" type="presOf" srcId="{F14F9EA5-7E72-4A6C-8208-325C3BD64C25}" destId="{76CEECF4-525F-41C8-9171-8B53BC8D9FF5}" srcOrd="2" destOrd="0" presId="urn:microsoft.com/office/officeart/2005/8/layout/gear1"/>
    <dgm:cxn modelId="{FA7964A6-2A1F-4974-AA25-9B0CC5AF6010}" srcId="{7A4633A5-2D9F-446D-8F7B-62BA35AAEEE1}" destId="{F14F9EA5-7E72-4A6C-8208-325C3BD64C25}" srcOrd="0" destOrd="0" parTransId="{C0C376DC-61AC-4E3D-AE1A-7F0883CDF79C}" sibTransId="{C95BCF05-99DF-482D-8571-9DC4CDF89313}"/>
    <dgm:cxn modelId="{A28FC6BE-B7B7-4F71-AB7D-9A88863AA279}" type="presOf" srcId="{C95BCF05-99DF-482D-8571-9DC4CDF89313}" destId="{8A623E76-B080-41ED-9007-16C36080A552}" srcOrd="0" destOrd="0" presId="urn:microsoft.com/office/officeart/2005/8/layout/gear1"/>
    <dgm:cxn modelId="{6F946F9F-83BD-4D89-869D-4604EC3A9578}" type="presOf" srcId="{7A4633A5-2D9F-446D-8F7B-62BA35AAEEE1}" destId="{DA666F09-3C61-4837-891E-73D8E604D5C1}" srcOrd="0" destOrd="0" presId="urn:microsoft.com/office/officeart/2005/8/layout/gear1"/>
    <dgm:cxn modelId="{36CBDAC4-C831-46F2-9740-1E149DA205DE}" type="presOf" srcId="{F14F9EA5-7E72-4A6C-8208-325C3BD64C25}" destId="{EB644CA4-2964-4573-A37B-9D5814C8DA11}" srcOrd="0" destOrd="0" presId="urn:microsoft.com/office/officeart/2005/8/layout/gear1"/>
    <dgm:cxn modelId="{8548955E-C852-48A6-B637-2694280EC999}" type="presParOf" srcId="{DA666F09-3C61-4837-891E-73D8E604D5C1}" destId="{EB644CA4-2964-4573-A37B-9D5814C8DA11}" srcOrd="0" destOrd="0" presId="urn:microsoft.com/office/officeart/2005/8/layout/gear1"/>
    <dgm:cxn modelId="{2E99E06C-6F90-4AAD-AB98-3204F990DC31}" type="presParOf" srcId="{DA666F09-3C61-4837-891E-73D8E604D5C1}" destId="{E72F1AA3-9F9F-4B34-83C8-D828D758E96F}" srcOrd="1" destOrd="0" presId="urn:microsoft.com/office/officeart/2005/8/layout/gear1"/>
    <dgm:cxn modelId="{BEEE3797-852C-4DD1-8DBB-9994108AEC18}" type="presParOf" srcId="{DA666F09-3C61-4837-891E-73D8E604D5C1}" destId="{76CEECF4-525F-41C8-9171-8B53BC8D9FF5}" srcOrd="2" destOrd="0" presId="urn:microsoft.com/office/officeart/2005/8/layout/gear1"/>
    <dgm:cxn modelId="{309BDC94-30BF-46A1-B44E-B607897AD6E1}"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0CEE79CF-CD13-4065-A008-E31A0AE43B42}" type="presOf" srcId="{F14F9EA5-7E72-4A6C-8208-325C3BD64C25}" destId="{76CEECF4-525F-41C8-9171-8B53BC8D9FF5}" srcOrd="2" destOrd="0" presId="urn:microsoft.com/office/officeart/2005/8/layout/gear1"/>
    <dgm:cxn modelId="{FA7964A6-2A1F-4974-AA25-9B0CC5AF6010}" srcId="{7A4633A5-2D9F-446D-8F7B-62BA35AAEEE1}" destId="{F14F9EA5-7E72-4A6C-8208-325C3BD64C25}" srcOrd="0" destOrd="0" parTransId="{C0C376DC-61AC-4E3D-AE1A-7F0883CDF79C}" sibTransId="{C95BCF05-99DF-482D-8571-9DC4CDF89313}"/>
    <dgm:cxn modelId="{47AD6AEE-26A3-4C81-B196-53B79F4FEFE2}" type="presOf" srcId="{7A4633A5-2D9F-446D-8F7B-62BA35AAEEE1}" destId="{DA666F09-3C61-4837-891E-73D8E604D5C1}" srcOrd="0" destOrd="0" presId="urn:microsoft.com/office/officeart/2005/8/layout/gear1"/>
    <dgm:cxn modelId="{7C1343CB-C8D9-4346-8FF9-CF26C3BC62C5}" type="presOf" srcId="{F14F9EA5-7E72-4A6C-8208-325C3BD64C25}" destId="{EB644CA4-2964-4573-A37B-9D5814C8DA11}" srcOrd="0" destOrd="0" presId="urn:microsoft.com/office/officeart/2005/8/layout/gear1"/>
    <dgm:cxn modelId="{A10DBE84-C2F5-4C0E-BAE2-E710C9CD24C6}" type="presOf" srcId="{C95BCF05-99DF-482D-8571-9DC4CDF89313}" destId="{8A623E76-B080-41ED-9007-16C36080A552}" srcOrd="0" destOrd="0" presId="urn:microsoft.com/office/officeart/2005/8/layout/gear1"/>
    <dgm:cxn modelId="{E5652A17-4D0D-44A1-9693-89331E5F31BD}" type="presOf" srcId="{F14F9EA5-7E72-4A6C-8208-325C3BD64C25}" destId="{E72F1AA3-9F9F-4B34-83C8-D828D758E96F}" srcOrd="1" destOrd="0" presId="urn:microsoft.com/office/officeart/2005/8/layout/gear1"/>
    <dgm:cxn modelId="{A24080AE-3DF7-4410-966D-A249D3BE21B9}" type="presParOf" srcId="{DA666F09-3C61-4837-891E-73D8E604D5C1}" destId="{EB644CA4-2964-4573-A37B-9D5814C8DA11}" srcOrd="0" destOrd="0" presId="urn:microsoft.com/office/officeart/2005/8/layout/gear1"/>
    <dgm:cxn modelId="{CCC69173-32C1-4551-9023-AC80F409FC38}" type="presParOf" srcId="{DA666F09-3C61-4837-891E-73D8E604D5C1}" destId="{E72F1AA3-9F9F-4B34-83C8-D828D758E96F}" srcOrd="1" destOrd="0" presId="urn:microsoft.com/office/officeart/2005/8/layout/gear1"/>
    <dgm:cxn modelId="{71F7064D-A9EE-4C0C-976D-C5C8E18F917C}" type="presParOf" srcId="{DA666F09-3C61-4837-891E-73D8E604D5C1}" destId="{76CEECF4-525F-41C8-9171-8B53BC8D9FF5}" srcOrd="2" destOrd="0" presId="urn:microsoft.com/office/officeart/2005/8/layout/gear1"/>
    <dgm:cxn modelId="{DC40C664-1154-483A-990A-26E59DD53F92}"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46E1B8-1D24-4820-9309-3041A009BC7D}">
      <dsp:nvSpPr>
        <dsp:cNvPr id="0" name=""/>
        <dsp:cNvSpPr/>
      </dsp:nvSpPr>
      <dsp:spPr>
        <a:xfrm>
          <a:off x="702944" y="0"/>
          <a:ext cx="7966710" cy="5562600"/>
        </a:xfrm>
        <a:prstGeom prst="rightArrow">
          <a:avLst/>
        </a:prstGeom>
        <a:solidFill>
          <a:schemeClr val="accent4">
            <a:lumMod val="5000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D6226F4E-2EAF-46DC-9A91-12E03D243EF7}">
      <dsp:nvSpPr>
        <dsp:cNvPr id="0" name=""/>
        <dsp:cNvSpPr/>
      </dsp:nvSpPr>
      <dsp:spPr>
        <a:xfrm>
          <a:off x="0" y="1668780"/>
          <a:ext cx="2811780" cy="2225040"/>
        </a:xfrm>
        <a:prstGeom prst="roundRect">
          <a:avLst/>
        </a:prstGeom>
        <a:solidFill>
          <a:schemeClr val="dk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b="1" kern="1200" dirty="0" smtClean="0">
              <a:solidFill>
                <a:srgbClr val="FFC000"/>
              </a:solidFill>
            </a:rPr>
            <a:t>Data</a:t>
          </a:r>
          <a:endParaRPr lang="en-US" sz="5400" b="1" kern="1200" dirty="0">
            <a:solidFill>
              <a:srgbClr val="FFC000"/>
            </a:solidFill>
          </a:endParaRPr>
        </a:p>
      </dsp:txBody>
      <dsp:txXfrm>
        <a:off x="0" y="1668780"/>
        <a:ext cx="2811780" cy="2225040"/>
      </dsp:txXfrm>
    </dsp:sp>
    <dsp:sp modelId="{E7221C78-370A-4A9D-A469-FF9B301D71B4}">
      <dsp:nvSpPr>
        <dsp:cNvPr id="0" name=""/>
        <dsp:cNvSpPr/>
      </dsp:nvSpPr>
      <dsp:spPr>
        <a:xfrm>
          <a:off x="3280410" y="1668780"/>
          <a:ext cx="2811780" cy="2225040"/>
        </a:xfrm>
        <a:prstGeom prst="roundRect">
          <a:avLst/>
        </a:prstGeom>
        <a:solidFill>
          <a:schemeClr val="dk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C000"/>
              </a:solidFill>
            </a:rPr>
            <a:t>Information</a:t>
          </a:r>
          <a:endParaRPr lang="en-US" sz="3200" b="1" kern="1200" dirty="0">
            <a:solidFill>
              <a:srgbClr val="FFC000"/>
            </a:solidFill>
          </a:endParaRPr>
        </a:p>
      </dsp:txBody>
      <dsp:txXfrm>
        <a:off x="3280410" y="1668780"/>
        <a:ext cx="2811780" cy="2225040"/>
      </dsp:txXfrm>
    </dsp:sp>
    <dsp:sp modelId="{1C3A2AD5-FBA1-450B-B044-8748C4312549}">
      <dsp:nvSpPr>
        <dsp:cNvPr id="0" name=""/>
        <dsp:cNvSpPr/>
      </dsp:nvSpPr>
      <dsp:spPr>
        <a:xfrm>
          <a:off x="6560820" y="1668780"/>
          <a:ext cx="2811780" cy="2225040"/>
        </a:xfrm>
        <a:prstGeom prst="roundRect">
          <a:avLst/>
        </a:prstGeom>
        <a:solidFill>
          <a:schemeClr val="dk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rPr>
            <a:t>Knowledge</a:t>
          </a:r>
          <a:endParaRPr lang="en-US" sz="2400" b="1" kern="1200" dirty="0">
            <a:solidFill>
              <a:srgbClr val="FFC000"/>
            </a:solidFill>
          </a:endParaRPr>
        </a:p>
      </dsp:txBody>
      <dsp:txXfrm>
        <a:off x="6560820" y="1668780"/>
        <a:ext cx="2811780" cy="22250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0.36735</cdr:x>
      <cdr:y>0.2439</cdr:y>
    </cdr:from>
    <cdr:to>
      <cdr:x>0.57143</cdr:x>
      <cdr:y>0.32192</cdr:y>
    </cdr:to>
    <cdr:sp macro="" textlink="">
      <cdr:nvSpPr>
        <cdr:cNvPr id="2" name="TextBox 1"/>
        <cdr:cNvSpPr txBox="1"/>
      </cdr:nvSpPr>
      <cdr:spPr>
        <a:xfrm xmlns:a="http://schemas.openxmlformats.org/drawingml/2006/main">
          <a:off x="1371600" y="762000"/>
          <a:ext cx="762000" cy="243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rPr>
            <a:t>Hadoop</a:t>
          </a:r>
          <a:endParaRPr lang="en-US" sz="12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6999F6-0259-4BD0-90C3-8FF1DA5271B9}" type="datetimeFigureOut">
              <a:rPr lang="en-US" smtClean="0"/>
              <a:pPr/>
              <a:t>1/15/2011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D2EBFB-D6BF-46D4-95F0-33580E0E2E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1/15/2011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Emerging technologies we cannot draw too much conclusion yet but all look promising at the moment</a:t>
            </a:r>
          </a:p>
          <a:p>
            <a:r>
              <a:rPr lang="en-US" dirty="0" smtClean="0"/>
              <a:t>Ease of development.  Dryad</a:t>
            </a:r>
            <a:r>
              <a:rPr lang="en-US" baseline="0" dirty="0" smtClean="0"/>
              <a:t> and </a:t>
            </a:r>
            <a:r>
              <a:rPr lang="en-US" baseline="0" dirty="0" err="1" smtClean="0"/>
              <a:t>Hadoop</a:t>
            </a:r>
            <a:r>
              <a:rPr lang="en-US" baseline="0" dirty="0" smtClean="0"/>
              <a:t> &gt;&gt; EC2 and Azure</a:t>
            </a:r>
          </a:p>
          <a:p>
            <a:r>
              <a:rPr lang="en-US" baseline="0" dirty="0" smtClean="0"/>
              <a:t>Why Azure is worse than EC2 although less code lines?</a:t>
            </a:r>
          </a:p>
          <a:p>
            <a:endParaRPr lang="en-US" baseline="0" dirty="0" smtClean="0"/>
          </a:p>
          <a:p>
            <a:r>
              <a:rPr lang="en-US" baseline="0" dirty="0" smtClean="0"/>
              <a:t>Simplest model</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EMR &amp; Hadoop-EC2 requires one extra node to act as the master node (included in the cost calculation)</a:t>
            </a:r>
          </a:p>
          <a:p>
            <a:endParaRPr lang="en-US" dirty="0"/>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10k data</a:t>
            </a:r>
            <a:r>
              <a:rPr lang="en-US" baseline="0" dirty="0" smtClean="0"/>
              <a:t> size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10k data</a:t>
            </a:r>
            <a:r>
              <a:rPr lang="en-US" baseline="0" dirty="0" smtClean="0"/>
              <a:t> size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Overhead is independent of computation time. With the size of data go up, overall overhead is reduced.</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64008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57200" y="6362508"/>
            <a:ext cx="2133600" cy="365125"/>
          </a:xfrm>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729704"/>
          </a:xfrm>
        </p:spPr>
        <p:txBody>
          <a:bodyPr/>
          <a:lstStyle>
            <a:lvl1pPr>
              <a:lnSpc>
                <a:spcPct val="90000"/>
              </a:lnSpc>
              <a:buSzPct val="80000"/>
              <a:defRPr/>
            </a:lvl1pPr>
            <a:lvl2pPr>
              <a:lnSpc>
                <a:spcPct val="90000"/>
              </a:lnSpc>
              <a:buSzPct val="80000"/>
              <a:defRPr/>
            </a:lvl2pPr>
            <a:lvl3pPr>
              <a:lnSpc>
                <a:spcPct val="90000"/>
              </a:lnSpc>
              <a:buSzPct val="80000"/>
              <a:defRPr/>
            </a:lvl3pPr>
            <a:lvl4pPr>
              <a:lnSpc>
                <a:spcPct val="90000"/>
              </a:lnSpc>
              <a:buSzPct val="80000"/>
              <a:defRPr baseline="0"/>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1/15/2011</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04EFFF6C-AE4E-4FE6-A064-67A5E3D5DC7A}"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18" name="Picture 17"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1/15/2011</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999606-967B-419A-9AEC-8752E61A74DA}"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EFFF6C-AE4E-4FE6-A064-67A5E3D5DC7A}"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EFFF6C-AE4E-4FE6-A064-67A5E3D5DC7A}"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46183" y="6361590"/>
            <a:ext cx="2133600" cy="365125"/>
          </a:xfrm>
        </p:spPr>
        <p:txBody>
          <a:bodyPr/>
          <a:lstStyle/>
          <a:p>
            <a:fld id="{B3999606-967B-419A-9AEC-8752E61A74D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FFF6C-AE4E-4FE6-A064-67A5E3D5DC7A}" type="slidenum">
              <a:rPr lang="en-US" smtClean="0"/>
              <a:pPr/>
              <a:t>‹#›</a:t>
            </a:fld>
            <a:endParaRPr lang="en-US" dirty="0"/>
          </a:p>
        </p:txBody>
      </p:sp>
      <p:pic>
        <p:nvPicPr>
          <p:cNvPr id="7" name="Picture 6" descr="350px-Zuoshangjiao.jpg"/>
          <p:cNvPicPr>
            <a:picLocks noChangeAspect="1"/>
          </p:cNvPicPr>
          <p:nvPr/>
        </p:nvPicPr>
        <p:blipFill>
          <a:blip r:embed="rId14"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1/15/2011</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4EFFF6C-AE4E-4FE6-A064-67A5E3D5DC7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7.emf"/><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CGL+SC09/DataforPlotviz/BIOLOGY_Metagenomics.bat"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rids.ucs.indiana.edu/ptliupages/publications/BioCloud_TPDS_Journal_Jan4_2010.pdf"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8.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PageRan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boston.lti.cs.cmu.edu/Data/clueweb09/"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futuregrid.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mailto:gcf@indiana.edu" TargetMode="External"/><Relationship Id="rId4" Type="http://schemas.openxmlformats.org/officeDocument/2006/relationships/hyperlink" Target="mailto:help@futuregrid.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39.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alsahpc.indiana.edu/" TargetMode="External"/><Relationship Id="rId7"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image" Target="../media/image58.jpeg"/><Relationship Id="rId5" Type="http://schemas.openxmlformats.org/officeDocument/2006/relationships/image" Target="../media/image57.gif"/><Relationship Id="rId4" Type="http://schemas.openxmlformats.org/officeDocument/2006/relationships/image" Target="../media/image56.jpeg"/><Relationship Id="rId9" Type="http://schemas.openxmlformats.org/officeDocument/2006/relationships/image" Target="../media/image60.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SIMD"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SIMD"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610600" cy="1470025"/>
          </a:xfrm>
        </p:spPr>
        <p:txBody>
          <a:bodyPr>
            <a:noAutofit/>
          </a:bodyPr>
          <a:lstStyle/>
          <a:p>
            <a:r>
              <a:rPr lang="en-US" sz="4000" b="1" dirty="0" smtClean="0"/>
              <a:t>Performance of </a:t>
            </a:r>
            <a:r>
              <a:rPr lang="en-US" sz="4000" b="1" dirty="0" err="1" smtClean="0"/>
              <a:t>MapReduce</a:t>
            </a:r>
            <a:r>
              <a:rPr lang="en-US" sz="4000" b="1" dirty="0" smtClean="0"/>
              <a:t> on Multicore Clusters</a:t>
            </a:r>
            <a:endParaRPr lang="en-US" sz="4000" dirty="0"/>
          </a:p>
        </p:txBody>
      </p:sp>
      <p:sp>
        <p:nvSpPr>
          <p:cNvPr id="3" name="Subtitle 2"/>
          <p:cNvSpPr>
            <a:spLocks noGrp="1"/>
          </p:cNvSpPr>
          <p:nvPr>
            <p:ph type="subTitle" idx="1"/>
          </p:nvPr>
        </p:nvSpPr>
        <p:spPr>
          <a:xfrm>
            <a:off x="2209800" y="1905000"/>
            <a:ext cx="5029200" cy="609600"/>
          </a:xfrm>
        </p:spPr>
        <p:txBody>
          <a:bodyPr>
            <a:noAutofit/>
          </a:bodyPr>
          <a:lstStyle/>
          <a:p>
            <a:r>
              <a:rPr lang="en-US" sz="1600" i="1" dirty="0" smtClean="0">
                <a:solidFill>
                  <a:schemeClr val="accent4"/>
                </a:solidFill>
              </a:rPr>
              <a:t>UMBC, Maryland</a:t>
            </a:r>
          </a:p>
        </p:txBody>
      </p:sp>
      <p:sp>
        <p:nvSpPr>
          <p:cNvPr id="5" name="Subtitle 2"/>
          <p:cNvSpPr txBox="1">
            <a:spLocks/>
          </p:cNvSpPr>
          <p:nvPr/>
        </p:nvSpPr>
        <p:spPr>
          <a:xfrm>
            <a:off x="990600" y="2743200"/>
            <a:ext cx="7239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2800" b="1" baseline="0" dirty="0" smtClean="0">
                <a:latin typeface="+mj-lt"/>
                <a:cs typeface="Times New Roman" pitchFamily="18" charset="0"/>
              </a:rPr>
              <a:t>Judy Qiu</a:t>
            </a:r>
          </a:p>
          <a:p>
            <a:pPr lvl="0" algn="ctr">
              <a:defRPr/>
            </a:pPr>
            <a:r>
              <a:rPr lang="en-US" sz="1600" dirty="0" smtClean="0">
                <a:solidFill>
                  <a:srgbClr val="0000FF"/>
                </a:solidFill>
                <a:latin typeface="Times New Roman" pitchFamily="18" charset="0"/>
                <a:cs typeface="Times New Roman" pitchFamily="18" charset="0"/>
              </a:rPr>
              <a:t>http://salsahpc.indiana.edu  </a:t>
            </a:r>
          </a:p>
          <a:p>
            <a:pPr algn="ctr">
              <a:spcBef>
                <a:spcPct val="20000"/>
              </a:spcBef>
            </a:pPr>
            <a:endParaRPr lang="en-US" sz="1900" dirty="0" smtClean="0">
              <a:latin typeface="Times New Roman" pitchFamily="18" charset="0"/>
              <a:cs typeface="Times New Roman" pitchFamily="18" charset="0"/>
            </a:endParaRPr>
          </a:p>
          <a:p>
            <a:pPr algn="ctr">
              <a:spcBef>
                <a:spcPct val="20000"/>
              </a:spcBef>
            </a:pPr>
            <a:r>
              <a:rPr lang="en-US" sz="1900" dirty="0" smtClean="0">
                <a:latin typeface="Times New Roman" pitchFamily="18" charset="0"/>
                <a:cs typeface="Times New Roman" pitchFamily="18" charset="0"/>
              </a:rPr>
              <a:t>School </a:t>
            </a:r>
            <a:r>
              <a:rPr lang="en-US" sz="1900" dirty="0" smtClean="0">
                <a:latin typeface="Times New Roman" pitchFamily="18" charset="0"/>
                <a:cs typeface="Times New Roman" pitchFamily="18" charset="0"/>
              </a:rPr>
              <a:t>of Informatics and Computing</a:t>
            </a:r>
          </a:p>
          <a:p>
            <a:pPr lvl="0" algn="ctr">
              <a:spcBef>
                <a:spcPct val="20000"/>
              </a:spcBef>
            </a:pPr>
            <a:r>
              <a:rPr lang="en-US" sz="1900" dirty="0" smtClean="0">
                <a:latin typeface="Times New Roman" pitchFamily="18" charset="0"/>
                <a:cs typeface="Times New Roman" pitchFamily="18" charset="0"/>
              </a:rPr>
              <a:t>Pervasive Technology Institute</a:t>
            </a:r>
          </a:p>
          <a:p>
            <a:pPr lvl="0" algn="ctr">
              <a:spcBef>
                <a:spcPct val="20000"/>
              </a:spcBef>
            </a:pPr>
            <a:r>
              <a:rPr lang="en-US" sz="1900" dirty="0" smtClean="0">
                <a:latin typeface="Times New Roman" pitchFamily="18" charset="0"/>
                <a:cs typeface="Times New Roman" pitchFamily="18" charset="0"/>
              </a:rPr>
              <a:t>Indiana University</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4114800"/>
            <a:ext cx="8077200" cy="2438400"/>
          </a:xfrm>
        </p:spPr>
        <p:txBody>
          <a:bodyPr>
            <a:normAutofit fontScale="85000" lnSpcReduction="10000"/>
          </a:bodyPr>
          <a:lstStyle/>
          <a:p>
            <a:r>
              <a:rPr lang="en-US" dirty="0" smtClean="0">
                <a:solidFill>
                  <a:srgbClr val="002060"/>
                </a:solidFill>
              </a:rPr>
              <a:t>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services</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Data Partitions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Reduce Outputs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latin typeface="Cambria" pitchFamily="18" charset="0"/>
                </a:rPr>
                <a:t>A hash function maps the results of the map tasks to r  reduce tasks</a:t>
              </a:r>
            </a:p>
          </p:txBody>
        </p:sp>
      </p:grpSp>
      <p:sp>
        <p:nvSpPr>
          <p:cNvPr id="54" name="TextBox 53"/>
          <p:cNvSpPr txBox="1"/>
          <p:nvPr/>
        </p:nvSpPr>
        <p:spPr>
          <a:xfrm>
            <a:off x="2209800" y="838200"/>
            <a:ext cx="5251566" cy="369332"/>
          </a:xfrm>
          <a:prstGeom prst="rect">
            <a:avLst/>
          </a:prstGeom>
          <a:noFill/>
        </p:spPr>
        <p:txBody>
          <a:bodyPr wrap="none" rtlCol="0">
            <a:spAutoFit/>
          </a:bodyPr>
          <a:lstStyle/>
          <a:p>
            <a:r>
              <a:rPr lang="en-US" dirty="0" smtClean="0">
                <a:solidFill>
                  <a:schemeClr val="accent4"/>
                </a:solidFill>
              </a:rPr>
              <a:t>A parallel Runtime coming from Information Retrieval</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0"/>
          <a:ext cx="9144000" cy="6816661"/>
        </p:xfrm>
        <a:graphic>
          <a:graphicData uri="http://schemas.openxmlformats.org/drawingml/2006/table">
            <a:tbl>
              <a:tblPr/>
              <a:tblGrid>
                <a:gridCol w="1394850"/>
                <a:gridCol w="1809091"/>
                <a:gridCol w="1529740"/>
                <a:gridCol w="1627321"/>
                <a:gridCol w="1182799"/>
                <a:gridCol w="1600199"/>
              </a:tblGrid>
              <a:tr h="381000">
                <a:tc>
                  <a:txBody>
                    <a:bodyPr/>
                    <a:lstStyle/>
                    <a:p>
                      <a:pPr marL="0" marR="0">
                        <a:lnSpc>
                          <a:spcPct val="115000"/>
                        </a:lnSpc>
                        <a:spcBef>
                          <a:spcPts val="0"/>
                        </a:spcBef>
                        <a:spcAft>
                          <a:spcPts val="0"/>
                        </a:spcAft>
                      </a:pPr>
                      <a:endParaRPr lang="en-US" sz="1400" dirty="0">
                        <a:latin typeface="Arial"/>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Malgun Gothic"/>
                          <a:cs typeface="Times New Roman"/>
                        </a:rPr>
                        <a:t>Google </a:t>
                      </a:r>
                      <a:r>
                        <a:rPr lang="en-US" sz="1400" b="1" dirty="0" smtClean="0">
                          <a:latin typeface="Arial"/>
                          <a:ea typeface="Malgun Gothic"/>
                          <a:cs typeface="Times New Roman"/>
                        </a:rPr>
                        <a:t>MapReduce</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Apache </a:t>
                      </a:r>
                      <a:r>
                        <a:rPr lang="en-US" sz="1400" b="1" dirty="0" smtClean="0">
                          <a:latin typeface="Arial"/>
                          <a:ea typeface="Malgun Gothic"/>
                          <a:cs typeface="Times New Roman"/>
                        </a:rPr>
                        <a:t>Hadoop</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Microsoft </a:t>
                      </a:r>
                      <a:r>
                        <a:rPr lang="en-US" sz="1400" b="1" dirty="0" smtClean="0">
                          <a:latin typeface="Arial"/>
                          <a:ea typeface="Malgun Gothic"/>
                          <a:cs typeface="Times New Roman"/>
                        </a:rPr>
                        <a:t>Dryad</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smtClean="0">
                          <a:latin typeface="Arial"/>
                          <a:ea typeface="Malgun Gothic"/>
                          <a:cs typeface="Times New Roman"/>
                        </a:rPr>
                        <a:t>Twister</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Azure </a:t>
                      </a:r>
                      <a:r>
                        <a:rPr lang="en-US" sz="1400" b="1" dirty="0" smtClean="0">
                          <a:latin typeface="Arial"/>
                          <a:ea typeface="Malgun Gothic"/>
                          <a:cs typeface="Times New Roman"/>
                        </a:rPr>
                        <a:t>Twister</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62000">
                <a:tc>
                  <a:txBody>
                    <a:bodyPr/>
                    <a:lstStyle/>
                    <a:p>
                      <a:pPr marL="0" marR="0">
                        <a:lnSpc>
                          <a:spcPct val="115000"/>
                        </a:lnSpc>
                        <a:spcBef>
                          <a:spcPts val="0"/>
                        </a:spcBef>
                        <a:spcAft>
                          <a:spcPts val="0"/>
                        </a:spcAft>
                      </a:pPr>
                      <a:r>
                        <a:rPr lang="en-US" sz="1200" b="1" dirty="0">
                          <a:latin typeface="Arial"/>
                          <a:ea typeface="Malgun Gothic"/>
                          <a:cs typeface="Times New Roman"/>
                        </a:rPr>
                        <a:t>Programming Model</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err="1" smtClean="0">
                          <a:latin typeface="Arial"/>
                          <a:ea typeface="Malgun Gothic"/>
                          <a:cs typeface="Times New Roman"/>
                        </a:rPr>
                        <a:t>MapReduce</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DAG execution, Extensible to MapReduce and other patterns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Iterative 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MapReduce-- will extend to Iterative 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lnSpc>
                          <a:spcPct val="115000"/>
                        </a:lnSpc>
                        <a:spcBef>
                          <a:spcPts val="0"/>
                        </a:spcBef>
                        <a:spcAft>
                          <a:spcPts val="0"/>
                        </a:spcAft>
                      </a:pPr>
                      <a:r>
                        <a:rPr lang="en-US" sz="1200" b="1" dirty="0">
                          <a:latin typeface="Arial"/>
                          <a:ea typeface="Malgun Gothic"/>
                          <a:cs typeface="Times New Roman"/>
                        </a:rPr>
                        <a:t>Data Handling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GFS (Google File System)</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HDFS (Hadoop Distributed File System)</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Shared Directories &amp; local disks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Local disks and data management tools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Azure Blob Storage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0">
                <a:tc>
                  <a:txBody>
                    <a:bodyPr/>
                    <a:lstStyle/>
                    <a:p>
                      <a:pPr marL="0" marR="0">
                        <a:lnSpc>
                          <a:spcPct val="115000"/>
                        </a:lnSpc>
                        <a:spcBef>
                          <a:spcPts val="0"/>
                        </a:spcBef>
                        <a:spcAft>
                          <a:spcPts val="0"/>
                        </a:spcAft>
                      </a:pPr>
                      <a:r>
                        <a:rPr lang="en-US" sz="1200" b="1" dirty="0">
                          <a:latin typeface="Arial"/>
                          <a:ea typeface="Malgun Gothic"/>
                          <a:cs typeface="Times New Roman"/>
                        </a:rPr>
                        <a:t>Scheduling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latin typeface="Arial"/>
                          <a:ea typeface="Malgun Gothic"/>
                          <a:cs typeface="Times New Roman"/>
                        </a:rPr>
                        <a:t>Data Locality</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Data Locality; Rack aware, Dynamic task scheduling through global queue</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Data locality;</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Network</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topology based</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run time graph</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optimizations; Static task partitions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Data Locality; Static task partitions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Dynamic task scheduling through global queue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2999">
                <a:tc>
                  <a:txBody>
                    <a:bodyPr/>
                    <a:lstStyle/>
                    <a:p>
                      <a:pPr marL="0" marR="0">
                        <a:lnSpc>
                          <a:spcPct val="115000"/>
                        </a:lnSpc>
                        <a:spcBef>
                          <a:spcPts val="0"/>
                        </a:spcBef>
                        <a:spcAft>
                          <a:spcPts val="0"/>
                        </a:spcAft>
                      </a:pPr>
                      <a:r>
                        <a:rPr lang="en-US" sz="1200" b="1" dirty="0">
                          <a:latin typeface="Arial"/>
                          <a:ea typeface="Malgun Gothic"/>
                          <a:cs typeface="Times New Roman"/>
                        </a:rPr>
                        <a:t>Failure Handling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Re-execution of failed tasks; Duplicate execution of slow tasks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failed tasks; Duplicate execution of slow tasks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Re-execution of failed tasks; Duplicate execution of slow tasks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Iterations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failed tasks; Duplicate execution of slow tasks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1">
                <a:tc>
                  <a:txBody>
                    <a:bodyPr/>
                    <a:lstStyle/>
                    <a:p>
                      <a:pPr marL="0" marR="0">
                        <a:lnSpc>
                          <a:spcPct val="115000"/>
                        </a:lnSpc>
                        <a:spcBef>
                          <a:spcPts val="0"/>
                        </a:spcBef>
                        <a:spcAft>
                          <a:spcPts val="0"/>
                        </a:spcAft>
                      </a:pPr>
                      <a:r>
                        <a:rPr lang="en-US" sz="1200" b="1" dirty="0">
                          <a:latin typeface="Arial"/>
                          <a:ea typeface="Malgun Gothic"/>
                          <a:cs typeface="Times New Roman"/>
                        </a:rPr>
                        <a:t>High Level Language Support</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err="1">
                          <a:latin typeface="Arial"/>
                          <a:ea typeface="Malgun Gothic"/>
                          <a:cs typeface="Times New Roman"/>
                        </a:rPr>
                        <a:t>Sawzall</a:t>
                      </a:r>
                      <a:r>
                        <a:rPr lang="en-US" sz="1200" dirty="0">
                          <a:latin typeface="Arial"/>
                          <a:ea typeface="Malgun Gothic"/>
                          <a:cs typeface="Times New Roman"/>
                        </a:rPr>
                        <a:t>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Pig Latin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DryadLINQ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smtClean="0">
                          <a:latin typeface="Arial"/>
                          <a:ea typeface="Malgun Gothic"/>
                          <a:cs typeface="Times New Roman"/>
                        </a:rPr>
                        <a:t>Pregel</a:t>
                      </a:r>
                      <a:r>
                        <a:rPr lang="en-US" sz="1200" dirty="0" smtClean="0">
                          <a:latin typeface="Arial"/>
                          <a:ea typeface="Malgun Gothic"/>
                          <a:cs typeface="Times New Roman"/>
                        </a:rPr>
                        <a:t> </a:t>
                      </a:r>
                      <a:r>
                        <a:rPr lang="en-US" sz="1200" dirty="0">
                          <a:latin typeface="Arial"/>
                          <a:ea typeface="Malgun Gothic"/>
                          <a:cs typeface="Times New Roman"/>
                        </a:rPr>
                        <a:t>has related features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N/A</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794">
                <a:tc>
                  <a:txBody>
                    <a:bodyPr/>
                    <a:lstStyle/>
                    <a:p>
                      <a:pPr marL="0" marR="0">
                        <a:lnSpc>
                          <a:spcPct val="115000"/>
                        </a:lnSpc>
                        <a:spcBef>
                          <a:spcPts val="0"/>
                        </a:spcBef>
                        <a:spcAft>
                          <a:spcPts val="0"/>
                        </a:spcAft>
                      </a:pPr>
                      <a:r>
                        <a:rPr lang="en-US" sz="1200" b="1" dirty="0">
                          <a:latin typeface="Arial"/>
                          <a:ea typeface="Malgun Gothic"/>
                          <a:cs typeface="Times New Roman"/>
                        </a:rPr>
                        <a:t>Environment</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latin typeface="Arial"/>
                          <a:ea typeface="Malgun Gothic"/>
                          <a:cs typeface="Times New Roman"/>
                        </a:rPr>
                        <a:t>Linux Cluster.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Linux Clusters, Amazon Elastic Map Reduce on EC2</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Windows HPCS cluster</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Linux Cluster</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EC2</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Window Azure Compute, Windows Azure Local Development Fabric</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1">
                <a:tc>
                  <a:txBody>
                    <a:bodyPr/>
                    <a:lstStyle/>
                    <a:p>
                      <a:pPr marL="0" marR="0">
                        <a:lnSpc>
                          <a:spcPct val="115000"/>
                        </a:lnSpc>
                        <a:spcBef>
                          <a:spcPts val="0"/>
                        </a:spcBef>
                        <a:spcAft>
                          <a:spcPts val="0"/>
                        </a:spcAft>
                      </a:pPr>
                      <a:r>
                        <a:rPr lang="en-US" sz="1200" b="1" dirty="0">
                          <a:latin typeface="Arial"/>
                          <a:ea typeface="Malgun Gothic"/>
                          <a:cs typeface="Times New Roman"/>
                        </a:rPr>
                        <a:t>Intermediate data transfer</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File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File, Http</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File, TCP pipes, shared-memory FIFOs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Publish/Subscribe messaging</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Files, TCP</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smtClean="0">
                <a:solidFill>
                  <a:srgbClr val="002060"/>
                </a:solidFill>
              </a:rPr>
              <a:t>Hadoop &amp; </a:t>
            </a:r>
            <a:r>
              <a:rPr lang="en-US" sz="4000" dirty="0" err="1" smtClean="0">
                <a:solidFill>
                  <a:srgbClr val="002060"/>
                </a:solidFill>
              </a:rPr>
              <a:t>DryadLINQ</a:t>
            </a:r>
            <a:endParaRPr lang="en-US" sz="4000" dirty="0">
              <a:solidFill>
                <a:srgbClr val="002060"/>
              </a:solidFill>
            </a:endParaRPr>
          </a:p>
        </p:txBody>
      </p:sp>
      <p:sp>
        <p:nvSpPr>
          <p:cNvPr id="4" name="Content Placeholder 3"/>
          <p:cNvSpPr>
            <a:spLocks noGrp="1"/>
          </p:cNvSpPr>
          <p:nvPr>
            <p:ph sz="half" idx="1"/>
          </p:nvPr>
        </p:nvSpPr>
        <p:spPr>
          <a:xfrm>
            <a:off x="228600" y="4343400"/>
            <a:ext cx="4343400" cy="990600"/>
          </a:xfrm>
        </p:spPr>
        <p:txBody>
          <a:bodyPr>
            <a:normAutofit fontScale="55000" lnSpcReduction="20000"/>
          </a:bodyPr>
          <a:lstStyle/>
          <a:p>
            <a:pPr marL="228600" indent="-228600"/>
            <a:r>
              <a:rPr lang="en-US" sz="2500" dirty="0" smtClean="0">
                <a:solidFill>
                  <a:srgbClr val="002060"/>
                </a:solidFill>
              </a:rPr>
              <a:t>Apache Implementation of Google’s MapReduce</a:t>
            </a:r>
          </a:p>
          <a:p>
            <a:pPr marL="228600" indent="-228600"/>
            <a:r>
              <a:rPr lang="en-US" sz="2500" dirty="0" err="1" smtClean="0">
                <a:solidFill>
                  <a:srgbClr val="002060"/>
                </a:solidFill>
              </a:rPr>
              <a:t>Hadoop</a:t>
            </a:r>
            <a:r>
              <a:rPr lang="en-US" sz="2500" dirty="0" smtClean="0">
                <a:solidFill>
                  <a:srgbClr val="002060"/>
                </a:solidFill>
              </a:rPr>
              <a:t> Distributed File System (HDFS) manage data</a:t>
            </a:r>
          </a:p>
          <a:p>
            <a:pPr marL="228600" indent="-228600"/>
            <a:r>
              <a:rPr lang="en-US" sz="2500" dirty="0" smtClean="0">
                <a:solidFill>
                  <a:srgbClr val="002060"/>
                </a:solidFill>
              </a:rPr>
              <a:t>Map/Reduce tasks are scheduled based on data locality in HDFS (replicated data blocks)</a:t>
            </a: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endParaRPr lang="en-US" dirty="0" smtClean="0"/>
          </a:p>
          <a:p>
            <a:endParaRPr lang="en-US" dirty="0"/>
          </a:p>
        </p:txBody>
      </p:sp>
      <p:sp>
        <p:nvSpPr>
          <p:cNvPr id="5" name="Content Placeholder 4"/>
          <p:cNvSpPr>
            <a:spLocks noGrp="1"/>
          </p:cNvSpPr>
          <p:nvPr>
            <p:ph sz="half" idx="2"/>
          </p:nvPr>
        </p:nvSpPr>
        <p:spPr>
          <a:xfrm>
            <a:off x="4648200" y="4267200"/>
            <a:ext cx="4343400" cy="914400"/>
          </a:xfrm>
        </p:spPr>
        <p:txBody>
          <a:bodyPr>
            <a:noAutofit/>
          </a:bodyPr>
          <a:lstStyle/>
          <a:p>
            <a:pPr marL="174625" indent="-174625"/>
            <a:r>
              <a:rPr lang="en-US" sz="1400" dirty="0" smtClean="0">
                <a:solidFill>
                  <a:srgbClr val="002060"/>
                </a:solidFill>
              </a:rPr>
              <a:t>Dryad process the DAG executing vertices on compute clusters</a:t>
            </a:r>
          </a:p>
          <a:p>
            <a:pPr marL="174625" indent="-174625"/>
            <a:r>
              <a:rPr lang="en-US" sz="1400" dirty="0" smtClean="0">
                <a:solidFill>
                  <a:srgbClr val="002060"/>
                </a:solidFill>
              </a:rPr>
              <a:t>LINQ provides a query interface for structured data</a:t>
            </a:r>
          </a:p>
          <a:p>
            <a:pPr marL="174625" indent="-174625"/>
            <a:r>
              <a:rPr lang="en-US" sz="1400" dirty="0" smtClean="0">
                <a:solidFill>
                  <a:srgbClr val="002060"/>
                </a:solidFill>
              </a:rPr>
              <a:t>Provide Hash, Range, and Round-Robin partition patterns </a:t>
            </a:r>
          </a:p>
        </p:txBody>
      </p:sp>
      <p:grpSp>
        <p:nvGrpSpPr>
          <p:cNvPr id="3" name="Group 61"/>
          <p:cNvGrpSpPr/>
          <p:nvPr/>
        </p:nvGrpSpPr>
        <p:grpSpPr>
          <a:xfrm>
            <a:off x="304800" y="1447800"/>
            <a:ext cx="4191000" cy="2362200"/>
            <a:chOff x="152400" y="1143000"/>
            <a:chExt cx="4191000" cy="2362200"/>
          </a:xfrm>
        </p:grpSpPr>
        <p:sp>
          <p:nvSpPr>
            <p:cNvPr id="8" name="Rectangle 7"/>
            <p:cNvSpPr/>
            <p:nvPr/>
          </p:nvSpPr>
          <p:spPr>
            <a:xfrm>
              <a:off x="2286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Rounded Rectangle 8"/>
            <p:cNvSpPr/>
            <p:nvPr/>
          </p:nvSpPr>
          <p:spPr>
            <a:xfrm>
              <a:off x="304800" y="1600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a:t>
              </a:r>
            </a:p>
            <a:p>
              <a:pPr algn="ctr"/>
              <a:r>
                <a:rPr lang="en-US" dirty="0" smtClean="0"/>
                <a:t>Tracker</a:t>
              </a:r>
              <a:endParaRPr lang="en-US" dirty="0"/>
            </a:p>
          </p:txBody>
        </p:sp>
        <p:sp>
          <p:nvSpPr>
            <p:cNvPr id="11" name="Rounded Rectangle 10"/>
            <p:cNvSpPr/>
            <p:nvPr/>
          </p:nvSpPr>
          <p:spPr>
            <a:xfrm>
              <a:off x="3048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Name</a:t>
              </a:r>
            </a:p>
            <a:p>
              <a:pPr algn="ctr"/>
              <a:r>
                <a:rPr lang="en-US" dirty="0" smtClean="0"/>
                <a:t>Node</a:t>
              </a:r>
              <a:endParaRPr lang="en-US" dirty="0"/>
            </a:p>
          </p:txBody>
        </p:sp>
        <p:sp>
          <p:nvSpPr>
            <p:cNvPr id="19" name="Rectangle 18"/>
            <p:cNvSpPr/>
            <p:nvPr/>
          </p:nvSpPr>
          <p:spPr>
            <a:xfrm>
              <a:off x="16764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ounded Rectangle 19"/>
            <p:cNvSpPr/>
            <p:nvPr/>
          </p:nvSpPr>
          <p:spPr>
            <a:xfrm>
              <a:off x="17526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Rounded Rectangle 20"/>
            <p:cNvSpPr/>
            <p:nvPr/>
          </p:nvSpPr>
          <p:spPr>
            <a:xfrm>
              <a:off x="17526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2" name="Rectangle 21"/>
            <p:cNvSpPr/>
            <p:nvPr/>
          </p:nvSpPr>
          <p:spPr>
            <a:xfrm>
              <a:off x="31242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ounded Rectangle 22"/>
            <p:cNvSpPr/>
            <p:nvPr/>
          </p:nvSpPr>
          <p:spPr>
            <a:xfrm>
              <a:off x="32004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Rounded Rectangle 23"/>
            <p:cNvSpPr/>
            <p:nvPr/>
          </p:nvSpPr>
          <p:spPr>
            <a:xfrm>
              <a:off x="32004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Rectangle 24"/>
            <p:cNvSpPr/>
            <p:nvPr/>
          </p:nvSpPr>
          <p:spPr>
            <a:xfrm>
              <a:off x="19050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1</a:t>
              </a:r>
              <a:endParaRPr lang="en-US" dirty="0"/>
            </a:p>
          </p:txBody>
        </p:sp>
        <p:sp>
          <p:nvSpPr>
            <p:cNvPr id="26" name="Rectangle 25"/>
            <p:cNvSpPr/>
            <p:nvPr/>
          </p:nvSpPr>
          <p:spPr>
            <a:xfrm>
              <a:off x="33528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7" name="Rectangle 26"/>
            <p:cNvSpPr/>
            <p:nvPr/>
          </p:nvSpPr>
          <p:spPr>
            <a:xfrm>
              <a:off x="1905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28" name="Rectangle 27"/>
            <p:cNvSpPr/>
            <p:nvPr/>
          </p:nvSpPr>
          <p:spPr>
            <a:xfrm>
              <a:off x="23622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9" name="Rectangle 28"/>
            <p:cNvSpPr/>
            <p:nvPr/>
          </p:nvSpPr>
          <p:spPr>
            <a:xfrm>
              <a:off x="33528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30" name="Rectangle 29"/>
            <p:cNvSpPr/>
            <p:nvPr/>
          </p:nvSpPr>
          <p:spPr>
            <a:xfrm>
              <a:off x="3810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4</a:t>
              </a:r>
              <a:endParaRPr lang="en-US" dirty="0"/>
            </a:p>
          </p:txBody>
        </p:sp>
        <p:sp>
          <p:nvSpPr>
            <p:cNvPr id="31" name="Rectangle 30"/>
            <p:cNvSpPr/>
            <p:nvPr/>
          </p:nvSpPr>
          <p:spPr>
            <a:xfrm>
              <a:off x="1905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2" name="Rectangle 31"/>
            <p:cNvSpPr/>
            <p:nvPr/>
          </p:nvSpPr>
          <p:spPr>
            <a:xfrm>
              <a:off x="32766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3" name="Rectangle 32"/>
            <p:cNvSpPr/>
            <p:nvPr/>
          </p:nvSpPr>
          <p:spPr>
            <a:xfrm>
              <a:off x="23622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4" name="Rectangle 33"/>
            <p:cNvSpPr/>
            <p:nvPr/>
          </p:nvSpPr>
          <p:spPr>
            <a:xfrm>
              <a:off x="3810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5" name="Rectangle 34"/>
            <p:cNvSpPr/>
            <p:nvPr/>
          </p:nvSpPr>
          <p:spPr>
            <a:xfrm>
              <a:off x="1905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0" name="Rectangle 39"/>
            <p:cNvSpPr/>
            <p:nvPr/>
          </p:nvSpPr>
          <p:spPr>
            <a:xfrm>
              <a:off x="23622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1" name="Rectangle 40"/>
            <p:cNvSpPr/>
            <p:nvPr/>
          </p:nvSpPr>
          <p:spPr>
            <a:xfrm>
              <a:off x="32766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2" name="Rectangle 41"/>
            <p:cNvSpPr/>
            <p:nvPr/>
          </p:nvSpPr>
          <p:spPr>
            <a:xfrm>
              <a:off x="3810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cxnSp>
          <p:nvCxnSpPr>
            <p:cNvPr id="44" name="Straight Connector 43"/>
            <p:cNvCxnSpPr/>
            <p:nvPr/>
          </p:nvCxnSpPr>
          <p:spPr>
            <a:xfrm>
              <a:off x="22098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098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814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814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 y="2362200"/>
              <a:ext cx="4191000" cy="9906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295400" y="2316644"/>
              <a:ext cx="440313" cy="1112356"/>
            </a:xfrm>
            <a:prstGeom prst="rect">
              <a:avLst/>
            </a:prstGeom>
            <a:noFill/>
          </p:spPr>
          <p:txBody>
            <a:bodyPr vert="wordArtVert" wrap="none" rtlCol="0">
              <a:spAutoFit/>
            </a:bodyPr>
            <a:lstStyle/>
            <a:p>
              <a:r>
                <a:rPr lang="en-US" sz="1400" dirty="0" smtClean="0">
                  <a:solidFill>
                    <a:schemeClr val="accent2"/>
                  </a:solidFill>
                </a:rPr>
                <a:t>HDFS</a:t>
              </a:r>
              <a:endParaRPr lang="en-US" sz="1400" dirty="0">
                <a:solidFill>
                  <a:schemeClr val="accent2"/>
                </a:solidFill>
              </a:endParaRPr>
            </a:p>
          </p:txBody>
        </p:sp>
        <p:sp>
          <p:nvSpPr>
            <p:cNvPr id="59" name="TextBox 58"/>
            <p:cNvSpPr txBox="1"/>
            <p:nvPr/>
          </p:nvSpPr>
          <p:spPr>
            <a:xfrm>
              <a:off x="3561879" y="2438400"/>
              <a:ext cx="705321" cy="584775"/>
            </a:xfrm>
            <a:prstGeom prst="rect">
              <a:avLst/>
            </a:prstGeom>
            <a:noFill/>
          </p:spPr>
          <p:txBody>
            <a:bodyPr wrap="none" rtlCol="0">
              <a:spAutoFit/>
            </a:bodyPr>
            <a:lstStyle/>
            <a:p>
              <a:r>
                <a:rPr lang="en-US" sz="1600" dirty="0" smtClean="0">
                  <a:solidFill>
                    <a:schemeClr val="accent2"/>
                  </a:solidFill>
                </a:rPr>
                <a:t>Data</a:t>
              </a:r>
            </a:p>
            <a:p>
              <a:r>
                <a:rPr lang="en-US" sz="1600" dirty="0" smtClean="0">
                  <a:solidFill>
                    <a:schemeClr val="accent2"/>
                  </a:solidFill>
                </a:rPr>
                <a:t>blocks</a:t>
              </a:r>
              <a:endParaRPr lang="en-US" sz="1600" dirty="0">
                <a:solidFill>
                  <a:schemeClr val="accent2"/>
                </a:solidFill>
              </a:endParaRPr>
            </a:p>
          </p:txBody>
        </p:sp>
        <p:sp>
          <p:nvSpPr>
            <p:cNvPr id="60" name="TextBox 59"/>
            <p:cNvSpPr txBox="1"/>
            <p:nvPr/>
          </p:nvSpPr>
          <p:spPr>
            <a:xfrm>
              <a:off x="2057400" y="1143000"/>
              <a:ext cx="1994264" cy="338554"/>
            </a:xfrm>
            <a:prstGeom prst="rect">
              <a:avLst/>
            </a:prstGeom>
            <a:noFill/>
          </p:spPr>
          <p:txBody>
            <a:bodyPr wrap="none" rtlCol="0">
              <a:spAutoFit/>
            </a:bodyPr>
            <a:lstStyle/>
            <a:p>
              <a:r>
                <a:rPr lang="en-US" sz="1600" dirty="0" smtClean="0"/>
                <a:t>Data/Compute Nodes</a:t>
              </a:r>
              <a:endParaRPr lang="en-US" sz="1600" dirty="0"/>
            </a:p>
          </p:txBody>
        </p:sp>
        <p:sp>
          <p:nvSpPr>
            <p:cNvPr id="61" name="TextBox 60"/>
            <p:cNvSpPr txBox="1"/>
            <p:nvPr/>
          </p:nvSpPr>
          <p:spPr>
            <a:xfrm>
              <a:off x="152400" y="1143000"/>
              <a:ext cx="1275029" cy="338554"/>
            </a:xfrm>
            <a:prstGeom prst="rect">
              <a:avLst/>
            </a:prstGeom>
            <a:noFill/>
          </p:spPr>
          <p:txBody>
            <a:bodyPr wrap="none" rtlCol="0">
              <a:spAutoFit/>
            </a:bodyPr>
            <a:lstStyle/>
            <a:p>
              <a:r>
                <a:rPr lang="en-US" sz="1600" dirty="0" smtClean="0"/>
                <a:t>Master Node</a:t>
              </a:r>
              <a:endParaRPr lang="en-US" sz="1600" dirty="0"/>
            </a:p>
          </p:txBody>
        </p:sp>
      </p:grpSp>
      <p:sp>
        <p:nvSpPr>
          <p:cNvPr id="63" name="TextBox 62"/>
          <p:cNvSpPr txBox="1"/>
          <p:nvPr/>
        </p:nvSpPr>
        <p:spPr>
          <a:xfrm>
            <a:off x="1170563" y="971490"/>
            <a:ext cx="1877437" cy="400110"/>
          </a:xfrm>
          <a:prstGeom prst="rect">
            <a:avLst/>
          </a:prstGeom>
          <a:noFill/>
        </p:spPr>
        <p:txBody>
          <a:bodyPr wrap="none" rtlCol="0">
            <a:spAutoFit/>
          </a:bodyPr>
          <a:lstStyle/>
          <a:p>
            <a:r>
              <a:rPr lang="en-US" sz="2000" b="1" dirty="0" smtClean="0">
                <a:solidFill>
                  <a:srgbClr val="00B0F0"/>
                </a:solidFill>
              </a:rPr>
              <a:t>Apache Hadoop</a:t>
            </a:r>
            <a:endParaRPr lang="en-US" sz="2000" b="1" dirty="0">
              <a:solidFill>
                <a:srgbClr val="00B0F0"/>
              </a:solidFill>
            </a:endParaRPr>
          </a:p>
        </p:txBody>
      </p:sp>
      <p:sp>
        <p:nvSpPr>
          <p:cNvPr id="64" name="TextBox 63"/>
          <p:cNvSpPr txBox="1"/>
          <p:nvPr/>
        </p:nvSpPr>
        <p:spPr>
          <a:xfrm>
            <a:off x="5416011" y="990600"/>
            <a:ext cx="2432589" cy="400110"/>
          </a:xfrm>
          <a:prstGeom prst="rect">
            <a:avLst/>
          </a:prstGeom>
          <a:noFill/>
        </p:spPr>
        <p:txBody>
          <a:bodyPr wrap="none" rtlCol="0">
            <a:spAutoFit/>
          </a:bodyPr>
          <a:lstStyle/>
          <a:p>
            <a:r>
              <a:rPr lang="en-US" sz="2000" b="1" dirty="0" smtClean="0">
                <a:solidFill>
                  <a:srgbClr val="00B0F0"/>
                </a:solidFill>
              </a:rPr>
              <a:t>Microsoft </a:t>
            </a:r>
            <a:r>
              <a:rPr lang="en-US" sz="2000" b="1" dirty="0" err="1" smtClean="0">
                <a:solidFill>
                  <a:srgbClr val="00B0F0"/>
                </a:solidFill>
              </a:rPr>
              <a:t>DryadLINQ</a:t>
            </a:r>
            <a:endParaRPr lang="en-US" sz="2000" b="1" dirty="0">
              <a:solidFill>
                <a:srgbClr val="00B0F0"/>
              </a:solidFill>
            </a:endParaRPr>
          </a:p>
        </p:txBody>
      </p:sp>
      <p:grpSp>
        <p:nvGrpSpPr>
          <p:cNvPr id="6" name="Group 5"/>
          <p:cNvGrpSpPr/>
          <p:nvPr/>
        </p:nvGrpSpPr>
        <p:grpSpPr>
          <a:xfrm>
            <a:off x="4648200" y="1447800"/>
            <a:ext cx="4419600" cy="2667000"/>
            <a:chOff x="152400" y="762000"/>
            <a:chExt cx="6248400" cy="4876800"/>
          </a:xfrm>
        </p:grpSpPr>
        <p:sp>
          <p:nvSpPr>
            <p:cNvPr id="45" name="AutoShape 9"/>
            <p:cNvSpPr>
              <a:spLocks noChangeArrowheads="1"/>
            </p:cNvSpPr>
            <p:nvPr/>
          </p:nvSpPr>
          <p:spPr bwMode="auto">
            <a:xfrm>
              <a:off x="152400" y="762000"/>
              <a:ext cx="6248400" cy="4876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7" name="Group 15"/>
            <p:cNvGrpSpPr>
              <a:grpSpLocks/>
            </p:cNvGrpSpPr>
            <p:nvPr/>
          </p:nvGrpSpPr>
          <p:grpSpPr bwMode="auto">
            <a:xfrm>
              <a:off x="381000" y="4033999"/>
              <a:ext cx="2134107" cy="975650"/>
              <a:chOff x="1369" y="4829"/>
              <a:chExt cx="2348" cy="1131"/>
            </a:xfrm>
          </p:grpSpPr>
          <p:sp>
            <p:nvSpPr>
              <p:cNvPr id="100" name="Text Box 16"/>
              <p:cNvSpPr txBox="1">
                <a:spLocks noChangeArrowheads="1"/>
              </p:cNvSpPr>
              <p:nvPr/>
            </p:nvSpPr>
            <p:spPr bwMode="auto">
              <a:xfrm>
                <a:off x="1369" y="4829"/>
                <a:ext cx="1761" cy="1131"/>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b="1" dirty="0" smtClean="0">
                    <a:cs typeface="Courier New" pitchFamily="49" charset="0"/>
                  </a:rPr>
                  <a:t>Edge : </a:t>
                </a:r>
              </a:p>
              <a:p>
                <a:r>
                  <a:rPr lang="en-US" sz="1100" b="1" dirty="0" smtClean="0">
                    <a:cs typeface="Courier New" pitchFamily="49" charset="0"/>
                  </a:rPr>
                  <a:t>communication path</a:t>
                </a:r>
              </a:p>
            </p:txBody>
          </p:sp>
          <p:cxnSp>
            <p:nvCxnSpPr>
              <p:cNvPr id="101" name="AutoShape 17"/>
              <p:cNvCxnSpPr>
                <a:cxnSpLocks noChangeShapeType="1"/>
                <a:stCxn id="100" idx="3"/>
              </p:cNvCxnSpPr>
              <p:nvPr/>
            </p:nvCxnSpPr>
            <p:spPr bwMode="auto">
              <a:xfrm flipV="1">
                <a:off x="3130" y="4829"/>
                <a:ext cx="587" cy="394"/>
              </a:xfrm>
              <a:prstGeom prst="straightConnector1">
                <a:avLst/>
              </a:prstGeom>
              <a:noFill/>
              <a:ln w="9525">
                <a:solidFill>
                  <a:srgbClr val="000000"/>
                </a:solidFill>
                <a:round/>
                <a:headEnd/>
                <a:tailEnd type="triangle" w="med" len="med"/>
              </a:ln>
            </p:spPr>
          </p:cxnSp>
        </p:grpSp>
        <p:grpSp>
          <p:nvGrpSpPr>
            <p:cNvPr id="10" name="Group 15"/>
            <p:cNvGrpSpPr>
              <a:grpSpLocks/>
            </p:cNvGrpSpPr>
            <p:nvPr/>
          </p:nvGrpSpPr>
          <p:grpSpPr bwMode="auto">
            <a:xfrm>
              <a:off x="381000" y="3200398"/>
              <a:ext cx="1904199" cy="766026"/>
              <a:chOff x="1347" y="5453"/>
              <a:chExt cx="2208" cy="888"/>
            </a:xfrm>
          </p:grpSpPr>
          <p:sp>
            <p:nvSpPr>
              <p:cNvPr id="98" name="Text Box 16"/>
              <p:cNvSpPr txBox="1">
                <a:spLocks noChangeArrowheads="1"/>
              </p:cNvSpPr>
              <p:nvPr/>
            </p:nvSpPr>
            <p:spPr bwMode="auto">
              <a:xfrm>
                <a:off x="1347" y="5453"/>
                <a:ext cx="1944" cy="888"/>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b="1" dirty="0" smtClean="0">
                    <a:cs typeface="Courier New" pitchFamily="49" charset="0"/>
                  </a:rPr>
                  <a:t>Vertex :</a:t>
                </a:r>
              </a:p>
              <a:p>
                <a:r>
                  <a:rPr lang="en-US" sz="1100" b="1" dirty="0" smtClean="0">
                    <a:cs typeface="Courier New" pitchFamily="49" charset="0"/>
                  </a:rPr>
                  <a:t>execution task  </a:t>
                </a:r>
              </a:p>
            </p:txBody>
          </p:sp>
          <p:cxnSp>
            <p:nvCxnSpPr>
              <p:cNvPr id="99" name="AutoShape 17"/>
              <p:cNvCxnSpPr>
                <a:cxnSpLocks noChangeShapeType="1"/>
              </p:cNvCxnSpPr>
              <p:nvPr/>
            </p:nvCxnSpPr>
            <p:spPr bwMode="auto">
              <a:xfrm flipV="1">
                <a:off x="3291" y="5718"/>
                <a:ext cx="264" cy="0"/>
              </a:xfrm>
              <a:prstGeom prst="straightConnector1">
                <a:avLst/>
              </a:prstGeom>
              <a:noFill/>
              <a:ln w="9525">
                <a:solidFill>
                  <a:srgbClr val="000000"/>
                </a:solidFill>
                <a:round/>
                <a:headEnd/>
                <a:tailEnd type="triangle" w="med" len="med"/>
              </a:ln>
            </p:spPr>
          </p:cxnSp>
        </p:grpSp>
        <p:grpSp>
          <p:nvGrpSpPr>
            <p:cNvPr id="12" name="Group 145"/>
            <p:cNvGrpSpPr/>
            <p:nvPr/>
          </p:nvGrpSpPr>
          <p:grpSpPr>
            <a:xfrm>
              <a:off x="2362200" y="3352798"/>
              <a:ext cx="1559692" cy="977965"/>
              <a:chOff x="3886200" y="2325002"/>
              <a:chExt cx="2250306" cy="1460434"/>
            </a:xfrm>
          </p:grpSpPr>
          <p:sp>
            <p:nvSpPr>
              <p:cNvPr id="69" name="Oval 10"/>
              <p:cNvSpPr>
                <a:spLocks noChangeArrowheads="1"/>
              </p:cNvSpPr>
              <p:nvPr/>
            </p:nvSpPr>
            <p:spPr bwMode="auto">
              <a:xfrm>
                <a:off x="41910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11"/>
              <p:cNvSpPr>
                <a:spLocks noChangeArrowheads="1"/>
              </p:cNvSpPr>
              <p:nvPr/>
            </p:nvSpPr>
            <p:spPr bwMode="auto">
              <a:xfrm>
                <a:off x="48768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12"/>
              <p:cNvSpPr>
                <a:spLocks noChangeArrowheads="1"/>
              </p:cNvSpPr>
              <p:nvPr/>
            </p:nvSpPr>
            <p:spPr bwMode="auto">
              <a:xfrm>
                <a:off x="39312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3"/>
              <p:cNvSpPr>
                <a:spLocks noChangeArrowheads="1"/>
              </p:cNvSpPr>
              <p:nvPr/>
            </p:nvSpPr>
            <p:spPr bwMode="auto">
              <a:xfrm>
                <a:off x="54864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14"/>
              <p:cNvSpPr>
                <a:spLocks noChangeArrowheads="1"/>
              </p:cNvSpPr>
              <p:nvPr/>
            </p:nvSpPr>
            <p:spPr bwMode="auto">
              <a:xfrm>
                <a:off x="45391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18"/>
              <p:cNvSpPr>
                <a:spLocks noChangeArrowheads="1"/>
              </p:cNvSpPr>
              <p:nvPr/>
            </p:nvSpPr>
            <p:spPr bwMode="auto">
              <a:xfrm>
                <a:off x="58670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Oval 19"/>
              <p:cNvSpPr>
                <a:spLocks noChangeArrowheads="1"/>
              </p:cNvSpPr>
              <p:nvPr/>
            </p:nvSpPr>
            <p:spPr bwMode="auto">
              <a:xfrm>
                <a:off x="51923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6" name="AutoShape 23"/>
              <p:cNvCxnSpPr>
                <a:cxnSpLocks noChangeShapeType="1"/>
              </p:cNvCxnSpPr>
              <p:nvPr/>
            </p:nvCxnSpPr>
            <p:spPr bwMode="auto">
              <a:xfrm>
                <a:off x="4114499" y="2605238"/>
                <a:ext cx="228901" cy="137962"/>
              </a:xfrm>
              <a:prstGeom prst="straightConnector1">
                <a:avLst/>
              </a:prstGeom>
              <a:noFill/>
              <a:ln w="9525">
                <a:solidFill>
                  <a:srgbClr val="000000"/>
                </a:solidFill>
                <a:round/>
                <a:headEnd/>
                <a:tailEnd/>
              </a:ln>
            </p:spPr>
          </p:cxnSp>
          <p:cxnSp>
            <p:nvCxnSpPr>
              <p:cNvPr id="77" name="AutoShape 24"/>
              <p:cNvCxnSpPr>
                <a:cxnSpLocks noChangeShapeType="1"/>
              </p:cNvCxnSpPr>
              <p:nvPr/>
            </p:nvCxnSpPr>
            <p:spPr bwMode="auto">
              <a:xfrm rot="10800000" flipV="1">
                <a:off x="4343400" y="2605238"/>
                <a:ext cx="314326" cy="137962"/>
              </a:xfrm>
              <a:prstGeom prst="straightConnector1">
                <a:avLst/>
              </a:prstGeom>
              <a:noFill/>
              <a:ln w="9525">
                <a:solidFill>
                  <a:srgbClr val="000000"/>
                </a:solidFill>
                <a:round/>
                <a:headEnd/>
                <a:tailEnd/>
              </a:ln>
            </p:spPr>
          </p:cxnSp>
          <p:cxnSp>
            <p:nvCxnSpPr>
              <p:cNvPr id="78" name="AutoShape 28"/>
              <p:cNvCxnSpPr>
                <a:cxnSpLocks noChangeShapeType="1"/>
              </p:cNvCxnSpPr>
              <p:nvPr/>
            </p:nvCxnSpPr>
            <p:spPr bwMode="auto">
              <a:xfrm>
                <a:off x="4657725" y="2605238"/>
                <a:ext cx="371475" cy="137962"/>
              </a:xfrm>
              <a:prstGeom prst="straightConnector1">
                <a:avLst/>
              </a:prstGeom>
              <a:noFill/>
              <a:ln w="9525">
                <a:solidFill>
                  <a:srgbClr val="000000"/>
                </a:solidFill>
                <a:round/>
                <a:headEnd/>
                <a:tailEnd/>
              </a:ln>
            </p:spPr>
          </p:cxnSp>
          <p:cxnSp>
            <p:nvCxnSpPr>
              <p:cNvPr id="79" name="AutoShape 29"/>
              <p:cNvCxnSpPr>
                <a:cxnSpLocks noChangeShapeType="1"/>
              </p:cNvCxnSpPr>
              <p:nvPr/>
            </p:nvCxnSpPr>
            <p:spPr bwMode="auto">
              <a:xfrm rot="10800000" flipV="1">
                <a:off x="5029200" y="2605238"/>
                <a:ext cx="260134" cy="137962"/>
              </a:xfrm>
              <a:prstGeom prst="straightConnector1">
                <a:avLst/>
              </a:prstGeom>
              <a:noFill/>
              <a:ln w="9525">
                <a:solidFill>
                  <a:srgbClr val="000000"/>
                </a:solidFill>
                <a:round/>
                <a:headEnd/>
                <a:tailEnd/>
              </a:ln>
            </p:spPr>
          </p:cxnSp>
          <p:cxnSp>
            <p:nvCxnSpPr>
              <p:cNvPr id="80" name="AutoShape 33"/>
              <p:cNvCxnSpPr>
                <a:cxnSpLocks noChangeShapeType="1"/>
              </p:cNvCxnSpPr>
              <p:nvPr/>
            </p:nvCxnSpPr>
            <p:spPr bwMode="auto">
              <a:xfrm>
                <a:off x="5289333" y="2605238"/>
                <a:ext cx="349467" cy="137962"/>
              </a:xfrm>
              <a:prstGeom prst="straightConnector1">
                <a:avLst/>
              </a:prstGeom>
              <a:noFill/>
              <a:ln w="9525">
                <a:solidFill>
                  <a:srgbClr val="000000"/>
                </a:solidFill>
                <a:round/>
                <a:headEnd/>
                <a:tailEnd/>
              </a:ln>
            </p:spPr>
          </p:cxnSp>
          <p:cxnSp>
            <p:nvCxnSpPr>
              <p:cNvPr id="81" name="AutoShape 34"/>
              <p:cNvCxnSpPr>
                <a:cxnSpLocks noChangeShapeType="1"/>
              </p:cNvCxnSpPr>
              <p:nvPr/>
            </p:nvCxnSpPr>
            <p:spPr bwMode="auto">
              <a:xfrm rot="10800000" flipV="1">
                <a:off x="5638801" y="2605238"/>
                <a:ext cx="344655" cy="137962"/>
              </a:xfrm>
              <a:prstGeom prst="straightConnector1">
                <a:avLst/>
              </a:prstGeom>
              <a:noFill/>
              <a:ln w="9525">
                <a:solidFill>
                  <a:srgbClr val="000000"/>
                </a:solidFill>
                <a:round/>
                <a:headEnd/>
                <a:tailEnd/>
              </a:ln>
            </p:spPr>
          </p:cxnSp>
          <p:sp>
            <p:nvSpPr>
              <p:cNvPr id="82" name="Oval 10"/>
              <p:cNvSpPr>
                <a:spLocks noChangeArrowheads="1"/>
              </p:cNvSpPr>
              <p:nvPr/>
            </p:nvSpPr>
            <p:spPr bwMode="auto">
              <a:xfrm>
                <a:off x="38862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Oval 11"/>
              <p:cNvSpPr>
                <a:spLocks noChangeArrowheads="1"/>
              </p:cNvSpPr>
              <p:nvPr/>
            </p:nvSpPr>
            <p:spPr bwMode="auto">
              <a:xfrm>
                <a:off x="44958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13"/>
              <p:cNvSpPr>
                <a:spLocks noChangeArrowheads="1"/>
              </p:cNvSpPr>
              <p:nvPr/>
            </p:nvSpPr>
            <p:spPr bwMode="auto">
              <a:xfrm>
                <a:off x="51816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10"/>
              <p:cNvSpPr>
                <a:spLocks noChangeArrowheads="1"/>
              </p:cNvSpPr>
              <p:nvPr/>
            </p:nvSpPr>
            <p:spPr bwMode="auto">
              <a:xfrm>
                <a:off x="41910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Oval 11"/>
              <p:cNvSpPr>
                <a:spLocks noChangeArrowheads="1"/>
              </p:cNvSpPr>
              <p:nvPr/>
            </p:nvSpPr>
            <p:spPr bwMode="auto">
              <a:xfrm>
                <a:off x="4805362"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13"/>
              <p:cNvSpPr>
                <a:spLocks noChangeArrowheads="1"/>
              </p:cNvSpPr>
              <p:nvPr/>
            </p:nvSpPr>
            <p:spPr bwMode="auto">
              <a:xfrm>
                <a:off x="54102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88" name="AutoShape 23"/>
              <p:cNvCxnSpPr>
                <a:cxnSpLocks noChangeShapeType="1"/>
              </p:cNvCxnSpPr>
              <p:nvPr/>
            </p:nvCxnSpPr>
            <p:spPr bwMode="auto">
              <a:xfrm flipV="1">
                <a:off x="4038600" y="3024290"/>
                <a:ext cx="271262" cy="99910"/>
              </a:xfrm>
              <a:prstGeom prst="straightConnector1">
                <a:avLst/>
              </a:prstGeom>
              <a:noFill/>
              <a:ln w="9525">
                <a:solidFill>
                  <a:srgbClr val="000000"/>
                </a:solidFill>
                <a:round/>
                <a:headEnd/>
                <a:tailEnd/>
              </a:ln>
            </p:spPr>
          </p:cxnSp>
          <p:cxnSp>
            <p:nvCxnSpPr>
              <p:cNvPr id="89" name="AutoShape 23"/>
              <p:cNvCxnSpPr>
                <a:cxnSpLocks noChangeShapeType="1"/>
              </p:cNvCxnSpPr>
              <p:nvPr/>
            </p:nvCxnSpPr>
            <p:spPr bwMode="auto">
              <a:xfrm rot="16200000" flipH="1">
                <a:off x="4436582" y="2912582"/>
                <a:ext cx="100766" cy="322473"/>
              </a:xfrm>
              <a:prstGeom prst="straightConnector1">
                <a:avLst/>
              </a:prstGeom>
              <a:noFill/>
              <a:ln w="9525">
                <a:solidFill>
                  <a:srgbClr val="000000"/>
                </a:solidFill>
                <a:round/>
                <a:headEnd/>
                <a:tailEnd/>
              </a:ln>
            </p:spPr>
          </p:cxnSp>
          <p:cxnSp>
            <p:nvCxnSpPr>
              <p:cNvPr id="90" name="AutoShape 23"/>
              <p:cNvCxnSpPr>
                <a:cxnSpLocks noChangeShapeType="1"/>
              </p:cNvCxnSpPr>
              <p:nvPr/>
            </p:nvCxnSpPr>
            <p:spPr bwMode="auto">
              <a:xfrm rot="16200000" flipH="1">
                <a:off x="5122382" y="2912582"/>
                <a:ext cx="100766" cy="322473"/>
              </a:xfrm>
              <a:prstGeom prst="straightConnector1">
                <a:avLst/>
              </a:prstGeom>
              <a:noFill/>
              <a:ln w="9525">
                <a:solidFill>
                  <a:srgbClr val="000000"/>
                </a:solidFill>
                <a:round/>
                <a:headEnd/>
                <a:tailEnd/>
              </a:ln>
            </p:spPr>
          </p:cxnSp>
          <p:cxnSp>
            <p:nvCxnSpPr>
              <p:cNvPr id="91" name="AutoShape 23"/>
              <p:cNvCxnSpPr>
                <a:cxnSpLocks noChangeShapeType="1"/>
                <a:endCxn id="70" idx="4"/>
              </p:cNvCxnSpPr>
              <p:nvPr/>
            </p:nvCxnSpPr>
            <p:spPr bwMode="auto">
              <a:xfrm flipV="1">
                <a:off x="5334000" y="3023436"/>
                <a:ext cx="287129" cy="100764"/>
              </a:xfrm>
              <a:prstGeom prst="straightConnector1">
                <a:avLst/>
              </a:prstGeom>
              <a:noFill/>
              <a:ln w="9525">
                <a:solidFill>
                  <a:srgbClr val="000000"/>
                </a:solidFill>
                <a:round/>
                <a:headEnd/>
                <a:tailEnd/>
              </a:ln>
            </p:spPr>
          </p:cxnSp>
          <p:cxnSp>
            <p:nvCxnSpPr>
              <p:cNvPr id="92" name="AutoShape 23"/>
              <p:cNvCxnSpPr>
                <a:cxnSpLocks noChangeShapeType="1"/>
                <a:endCxn id="70" idx="4"/>
              </p:cNvCxnSpPr>
              <p:nvPr/>
            </p:nvCxnSpPr>
            <p:spPr bwMode="auto">
              <a:xfrm rot="5400000" flipH="1" flipV="1">
                <a:off x="5350983" y="3235055"/>
                <a:ext cx="481764" cy="58527"/>
              </a:xfrm>
              <a:prstGeom prst="straightConnector1">
                <a:avLst/>
              </a:prstGeom>
              <a:noFill/>
              <a:ln w="9525">
                <a:solidFill>
                  <a:srgbClr val="000000"/>
                </a:solidFill>
                <a:round/>
                <a:headEnd/>
                <a:tailEnd/>
              </a:ln>
            </p:spPr>
          </p:cxnSp>
          <p:cxnSp>
            <p:nvCxnSpPr>
              <p:cNvPr id="93" name="AutoShape 23"/>
              <p:cNvCxnSpPr>
                <a:cxnSpLocks noChangeShapeType="1"/>
                <a:stCxn id="84" idx="4"/>
              </p:cNvCxnSpPr>
              <p:nvPr/>
            </p:nvCxnSpPr>
            <p:spPr bwMode="auto">
              <a:xfrm rot="16200000" flipH="1">
                <a:off x="5389082" y="3331682"/>
                <a:ext cx="100766" cy="246273"/>
              </a:xfrm>
              <a:prstGeom prst="straightConnector1">
                <a:avLst/>
              </a:prstGeom>
              <a:noFill/>
              <a:ln w="9525">
                <a:solidFill>
                  <a:srgbClr val="000000"/>
                </a:solidFill>
                <a:round/>
                <a:headEnd/>
                <a:tailEnd/>
              </a:ln>
            </p:spPr>
          </p:cxnSp>
          <p:cxnSp>
            <p:nvCxnSpPr>
              <p:cNvPr id="94" name="AutoShape 23"/>
              <p:cNvCxnSpPr>
                <a:cxnSpLocks noChangeShapeType="1"/>
                <a:endCxn id="84" idx="4"/>
              </p:cNvCxnSpPr>
              <p:nvPr/>
            </p:nvCxnSpPr>
            <p:spPr bwMode="auto">
              <a:xfrm flipV="1">
                <a:off x="4953000" y="3404436"/>
                <a:ext cx="363329" cy="100764"/>
              </a:xfrm>
              <a:prstGeom prst="straightConnector1">
                <a:avLst/>
              </a:prstGeom>
              <a:noFill/>
              <a:ln w="9525">
                <a:solidFill>
                  <a:srgbClr val="000000"/>
                </a:solidFill>
                <a:round/>
                <a:headEnd/>
                <a:tailEnd/>
              </a:ln>
            </p:spPr>
          </p:cxnSp>
          <p:cxnSp>
            <p:nvCxnSpPr>
              <p:cNvPr id="95" name="AutoShape 23"/>
              <p:cNvCxnSpPr>
                <a:cxnSpLocks noChangeShapeType="1"/>
                <a:stCxn id="83" idx="4"/>
              </p:cNvCxnSpPr>
              <p:nvPr/>
            </p:nvCxnSpPr>
            <p:spPr bwMode="auto">
              <a:xfrm rot="16200000" flipH="1">
                <a:off x="4741382" y="3293582"/>
                <a:ext cx="100766" cy="322473"/>
              </a:xfrm>
              <a:prstGeom prst="straightConnector1">
                <a:avLst/>
              </a:prstGeom>
              <a:noFill/>
              <a:ln w="9525">
                <a:solidFill>
                  <a:srgbClr val="000000"/>
                </a:solidFill>
                <a:round/>
                <a:headEnd/>
                <a:tailEnd/>
              </a:ln>
            </p:spPr>
          </p:cxnSp>
          <p:cxnSp>
            <p:nvCxnSpPr>
              <p:cNvPr id="96" name="AutoShape 23"/>
              <p:cNvCxnSpPr>
                <a:cxnSpLocks noChangeShapeType="1"/>
                <a:endCxn id="83" idx="4"/>
              </p:cNvCxnSpPr>
              <p:nvPr/>
            </p:nvCxnSpPr>
            <p:spPr bwMode="auto">
              <a:xfrm flipV="1">
                <a:off x="4343400" y="3404436"/>
                <a:ext cx="287129" cy="100764"/>
              </a:xfrm>
              <a:prstGeom prst="straightConnector1">
                <a:avLst/>
              </a:prstGeom>
              <a:noFill/>
              <a:ln w="9525">
                <a:solidFill>
                  <a:srgbClr val="000000"/>
                </a:solidFill>
                <a:round/>
                <a:headEnd/>
                <a:tailEnd/>
              </a:ln>
            </p:spPr>
          </p:cxnSp>
          <p:cxnSp>
            <p:nvCxnSpPr>
              <p:cNvPr id="97" name="AutoShape 23"/>
              <p:cNvCxnSpPr>
                <a:cxnSpLocks noChangeShapeType="1"/>
                <a:stCxn id="82" idx="4"/>
              </p:cNvCxnSpPr>
              <p:nvPr/>
            </p:nvCxnSpPr>
            <p:spPr bwMode="auto">
              <a:xfrm rot="16200000" flipH="1">
                <a:off x="4131782" y="3293582"/>
                <a:ext cx="100766" cy="322473"/>
              </a:xfrm>
              <a:prstGeom prst="straightConnector1">
                <a:avLst/>
              </a:prstGeom>
              <a:noFill/>
              <a:ln w="9525">
                <a:solidFill>
                  <a:srgbClr val="000000"/>
                </a:solidFill>
                <a:round/>
                <a:headEnd/>
                <a:tailEnd/>
              </a:ln>
            </p:spPr>
          </p:cxnSp>
        </p:grpSp>
        <p:pic>
          <p:nvPicPr>
            <p:cNvPr id="49" name="Picture 2"/>
            <p:cNvPicPr>
              <a:picLocks noChangeAspect="1" noChangeArrowheads="1"/>
            </p:cNvPicPr>
            <p:nvPr/>
          </p:nvPicPr>
          <p:blipFill>
            <a:blip r:embed="rId3" cstate="print"/>
            <a:srcRect/>
            <a:stretch>
              <a:fillRect/>
            </a:stretch>
          </p:blipFill>
          <p:spPr bwMode="auto">
            <a:xfrm>
              <a:off x="3048000" y="914400"/>
              <a:ext cx="3126550" cy="1442534"/>
            </a:xfrm>
            <a:prstGeom prst="rect">
              <a:avLst/>
            </a:prstGeom>
            <a:noFill/>
            <a:ln w="9525">
              <a:noFill/>
              <a:miter lim="800000"/>
              <a:headEnd/>
              <a:tailEnd/>
            </a:ln>
            <a:effectLst/>
          </p:spPr>
        </p:pic>
        <p:sp>
          <p:nvSpPr>
            <p:cNvPr id="50" name="TextBox 49"/>
            <p:cNvSpPr txBox="1"/>
            <p:nvPr/>
          </p:nvSpPr>
          <p:spPr>
            <a:xfrm>
              <a:off x="381000" y="1066801"/>
              <a:ext cx="2592936" cy="506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t>Standard LINQ operations</a:t>
              </a:r>
              <a:endParaRPr lang="en-US" sz="1200" b="1" dirty="0"/>
            </a:p>
          </p:txBody>
        </p:sp>
        <p:sp>
          <p:nvSpPr>
            <p:cNvPr id="51" name="TextBox 50"/>
            <p:cNvSpPr txBox="1"/>
            <p:nvPr/>
          </p:nvSpPr>
          <p:spPr>
            <a:xfrm>
              <a:off x="381000" y="1524000"/>
              <a:ext cx="2266768" cy="506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t>DryadLINQ operations</a:t>
              </a:r>
              <a:endParaRPr lang="en-US" sz="1200" b="1" dirty="0"/>
            </a:p>
          </p:txBody>
        </p:sp>
        <p:sp>
          <p:nvSpPr>
            <p:cNvPr id="52" name="TextBox 51"/>
            <p:cNvSpPr txBox="1"/>
            <p:nvPr/>
          </p:nvSpPr>
          <p:spPr>
            <a:xfrm>
              <a:off x="381001" y="2590800"/>
              <a:ext cx="5791200" cy="503894"/>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t>DryadLINQ Compiler</a:t>
              </a:r>
              <a:endParaRPr lang="en-US" sz="1600" dirty="0"/>
            </a:p>
          </p:txBody>
        </p:sp>
        <p:sp>
          <p:nvSpPr>
            <p:cNvPr id="55" name="Down Arrow 54"/>
            <p:cNvSpPr/>
            <p:nvPr/>
          </p:nvSpPr>
          <p:spPr>
            <a:xfrm>
              <a:off x="12954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a:off x="45720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3048000" y="3048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81000" y="5053584"/>
              <a:ext cx="3505200" cy="551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Dryad Execution Engine</a:t>
              </a:r>
              <a:endParaRPr lang="en-US" dirty="0"/>
            </a:p>
          </p:txBody>
        </p:sp>
        <p:sp>
          <p:nvSpPr>
            <p:cNvPr id="67" name="Down Arrow 66"/>
            <p:cNvSpPr/>
            <p:nvPr/>
          </p:nvSpPr>
          <p:spPr>
            <a:xfrm>
              <a:off x="2895600" y="44958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962400" y="3124200"/>
              <a:ext cx="2209800" cy="2420003"/>
            </a:xfrm>
            <a:prstGeom prst="rect">
              <a:avLst/>
            </a:prstGeom>
            <a:noFill/>
          </p:spPr>
          <p:txBody>
            <a:bodyPr wrap="square" rtlCol="0">
              <a:spAutoFit/>
            </a:bodyPr>
            <a:lstStyle/>
            <a:p>
              <a:r>
                <a:rPr lang="en-US" sz="1600" b="1" dirty="0" smtClean="0">
                  <a:latin typeface="Cambria" pitchFamily="18" charset="0"/>
                </a:rPr>
                <a:t>Directed Acyclic Graph (</a:t>
              </a:r>
              <a:r>
                <a:rPr lang="en-US" sz="1600" b="1" dirty="0" smtClean="0">
                  <a:solidFill>
                    <a:schemeClr val="accent2"/>
                  </a:solidFill>
                  <a:latin typeface="Cambria" pitchFamily="18" charset="0"/>
                </a:rPr>
                <a:t>DAG</a:t>
              </a:r>
              <a:r>
                <a:rPr lang="en-US" sz="1600" b="1" dirty="0" smtClean="0">
                  <a:latin typeface="Cambria" pitchFamily="18" charset="0"/>
                </a:rPr>
                <a:t>) based execution flows</a:t>
              </a:r>
              <a:endParaRPr lang="en-US" sz="1600" b="1" dirty="0">
                <a:latin typeface="Cambria" pitchFamily="18" charset="0"/>
              </a:endParaRPr>
            </a:p>
          </p:txBody>
        </p:sp>
      </p:grpSp>
      <p:sp>
        <p:nvSpPr>
          <p:cNvPr id="103" name="Content Placeholder 4"/>
          <p:cNvSpPr txBox="1">
            <a:spLocks/>
          </p:cNvSpPr>
          <p:nvPr/>
        </p:nvSpPr>
        <p:spPr>
          <a:xfrm>
            <a:off x="533400" y="5867400"/>
            <a:ext cx="7848600" cy="381000"/>
          </a:xfrm>
          <a:prstGeom prst="rect">
            <a:avLst/>
          </a:prstGeom>
        </p:spPr>
        <p:txBody>
          <a:bodyPr vert="horz" lIns="91440" tIns="45720" rIns="91440" bIns="45720" rtlCol="0">
            <a:noAutofit/>
          </a:bodyPr>
          <a:lstStyle/>
          <a:p>
            <a:pPr marL="742950" marR="0" lvl="1" indent="-285750" algn="l"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rgbClr val="002060"/>
                </a:solidFill>
                <a:effectLst/>
                <a:uLnTx/>
                <a:uFillTx/>
                <a:latin typeface="+mn-lt"/>
                <a:ea typeface="+mn-ea"/>
                <a:cs typeface="+mn-cs"/>
              </a:rPr>
              <a:t>Job creation; Resource management; Fault tolerance&amp; re-execution of failed </a:t>
            </a:r>
            <a:r>
              <a:rPr kumimoji="0" lang="en-US" sz="1400" b="0" i="0" u="none" strike="noStrike" kern="1200" cap="none" spc="0" normalizeH="0" baseline="0" noProof="0" dirty="0" err="1" smtClean="0">
                <a:ln>
                  <a:noFill/>
                </a:ln>
                <a:solidFill>
                  <a:srgbClr val="002060"/>
                </a:solidFill>
                <a:effectLst/>
                <a:uLnTx/>
                <a:uFillTx/>
                <a:latin typeface="+mn-lt"/>
                <a:ea typeface="+mn-ea"/>
                <a:cs typeface="+mn-cs"/>
              </a:rPr>
              <a:t>taskes</a:t>
            </a:r>
            <a:r>
              <a:rPr kumimoji="0" lang="en-US" sz="1400" b="0" i="0" u="none" strike="noStrike" kern="1200" cap="none" spc="0" normalizeH="0" baseline="0" noProof="0" dirty="0" smtClean="0">
                <a:ln>
                  <a:noFill/>
                </a:ln>
                <a:solidFill>
                  <a:srgbClr val="002060"/>
                </a:solidFill>
                <a:effectLst/>
                <a:uLnTx/>
                <a:uFillTx/>
                <a:latin typeface="+mn-lt"/>
                <a:ea typeface="+mn-ea"/>
                <a:cs typeface="+mn-cs"/>
              </a:rPr>
              <a:t>/vertices</a:t>
            </a:r>
            <a:endParaRPr kumimoji="0" lang="en-US" sz="1400" b="0" i="0" u="none" strike="noStrike" kern="1200" cap="none" spc="0" normalizeH="0" baseline="0" noProof="0" dirty="0">
              <a:ln>
                <a:noFill/>
              </a:ln>
              <a:solidFill>
                <a:srgbClr val="002060"/>
              </a:solidFill>
              <a:effectLst/>
              <a:uLnTx/>
              <a:uFillTx/>
              <a:latin typeface="+mn-lt"/>
              <a:ea typeface="+mn-ea"/>
              <a:cs typeface="+mn-cs"/>
            </a:endParaRPr>
          </a:p>
        </p:txBody>
      </p:sp>
      <p:sp>
        <p:nvSpPr>
          <p:cNvPr id="104" name="Left Brace 103"/>
          <p:cNvSpPr/>
          <p:nvPr/>
        </p:nvSpPr>
        <p:spPr>
          <a:xfrm rot="16200000">
            <a:off x="4324350" y="4895851"/>
            <a:ext cx="266700" cy="1447800"/>
          </a:xfrm>
          <a:prstGeom prst="leftBrace">
            <a:avLst>
              <a:gd name="adj1" fmla="val 8333"/>
              <a:gd name="adj2" fmla="val 51111"/>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Applications using Dryad &amp; </a:t>
            </a: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DryadLINQ</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Content Placeholder 2"/>
          <p:cNvSpPr>
            <a:spLocks noGrp="1"/>
          </p:cNvSpPr>
          <p:nvPr>
            <p:ph idx="1"/>
          </p:nvPr>
        </p:nvSpPr>
        <p:spPr>
          <a:xfrm>
            <a:off x="609600" y="5029200"/>
            <a:ext cx="7772400" cy="990600"/>
          </a:xfrm>
        </p:spPr>
        <p:txBody>
          <a:bodyPr>
            <a:normAutofit/>
          </a:bodyPr>
          <a:lstStyle/>
          <a:p>
            <a:pPr marL="228600" indent="-228600"/>
            <a:r>
              <a:rPr lang="en-US" sz="1600" dirty="0" smtClean="0"/>
              <a:t>Perform using DryadLINQ and Apache Hadoop implementations</a:t>
            </a:r>
          </a:p>
          <a:p>
            <a:pPr marL="228600" indent="-228600"/>
            <a:r>
              <a:rPr lang="en-US" sz="1600" dirty="0" smtClean="0"/>
              <a:t>Single “Select” operation in DryadLINQ</a:t>
            </a:r>
          </a:p>
          <a:p>
            <a:pPr marL="228600" indent="-228600"/>
            <a:r>
              <a:rPr lang="en-US" sz="1600" dirty="0" smtClean="0"/>
              <a:t>“Map only” operation in Hadoop</a:t>
            </a:r>
          </a:p>
          <a:p>
            <a:pPr>
              <a:buClr>
                <a:srgbClr val="C00000"/>
              </a:buClr>
              <a:buNone/>
            </a:pPr>
            <a:endParaRPr lang="en-US" dirty="0" smtClean="0">
              <a:solidFill>
                <a:schemeClr val="tx2">
                  <a:lumMod val="50000"/>
                </a:schemeClr>
              </a:solidFill>
            </a:endParaRPr>
          </a:p>
          <a:p>
            <a:endParaRPr lang="en-US" dirty="0"/>
          </a:p>
        </p:txBody>
      </p:sp>
      <p:sp>
        <p:nvSpPr>
          <p:cNvPr id="37" name="TextBox 36"/>
          <p:cNvSpPr txBox="1"/>
          <p:nvPr/>
        </p:nvSpPr>
        <p:spPr>
          <a:xfrm>
            <a:off x="457200" y="1295400"/>
            <a:ext cx="4876800" cy="923330"/>
          </a:xfrm>
          <a:prstGeom prst="rect">
            <a:avLst/>
          </a:prstGeom>
          <a:noFill/>
        </p:spPr>
        <p:txBody>
          <a:bodyPr wrap="square" rtlCol="0">
            <a:spAutoFit/>
          </a:bodyPr>
          <a:lstStyle/>
          <a:p>
            <a:pPr lvl="0"/>
            <a:r>
              <a:rPr lang="en-US" b="1" dirty="0" smtClean="0">
                <a:solidFill>
                  <a:srgbClr val="B3110D"/>
                </a:solidFill>
              </a:rPr>
              <a:t>CAP3</a:t>
            </a:r>
            <a:r>
              <a:rPr lang="en-US" b="1" dirty="0" smtClean="0">
                <a:solidFill>
                  <a:schemeClr val="tx2"/>
                </a:solidFill>
              </a:rPr>
              <a:t> - </a:t>
            </a:r>
            <a:r>
              <a:rPr lang="en-US" b="1" dirty="0" smtClean="0">
                <a:solidFill>
                  <a:srgbClr val="0033CC"/>
                </a:solidFill>
              </a:rPr>
              <a:t>Expressed Sequence Tag assembly  to re-construct full-length mRNA</a:t>
            </a:r>
          </a:p>
          <a:p>
            <a:endParaRPr lang="en-US" b="1" dirty="0">
              <a:solidFill>
                <a:schemeClr val="bg1"/>
              </a:solidFill>
            </a:endParaRPr>
          </a:p>
        </p:txBody>
      </p:sp>
      <p:grpSp>
        <p:nvGrpSpPr>
          <p:cNvPr id="2" name="Group 37"/>
          <p:cNvGrpSpPr/>
          <p:nvPr/>
        </p:nvGrpSpPr>
        <p:grpSpPr>
          <a:xfrm>
            <a:off x="914400" y="2057401"/>
            <a:ext cx="2514600" cy="2666999"/>
            <a:chOff x="685800" y="1219200"/>
            <a:chExt cx="2667000" cy="2746177"/>
          </a:xfrm>
        </p:grpSpPr>
        <p:grpSp>
          <p:nvGrpSpPr>
            <p:cNvPr id="3" name="Group 32"/>
            <p:cNvGrpSpPr/>
            <p:nvPr/>
          </p:nvGrpSpPr>
          <p:grpSpPr>
            <a:xfrm>
              <a:off x="685800" y="1600200"/>
              <a:ext cx="685800" cy="2057400"/>
              <a:chOff x="457200" y="2133600"/>
              <a:chExt cx="685800" cy="2057400"/>
            </a:xfrm>
          </p:grpSpPr>
          <p:sp>
            <p:nvSpPr>
              <p:cNvPr id="60"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6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 y="2133600"/>
                <a:ext cx="685800" cy="685800"/>
              </a:xfrm>
              <a:prstGeom prst="rect">
                <a:avLst/>
              </a:prstGeom>
              <a:noFill/>
            </p:spPr>
          </p:pic>
          <p:pic>
            <p:nvPicPr>
              <p:cNvPr id="62"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457200" y="3581400"/>
                <a:ext cx="609600" cy="609600"/>
              </a:xfrm>
              <a:prstGeom prst="rect">
                <a:avLst/>
              </a:prstGeom>
              <a:noFill/>
            </p:spPr>
          </p:pic>
          <p:cxnSp>
            <p:nvCxnSpPr>
              <p:cNvPr id="63" name="Straight Arrow Connector 62"/>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1524000" y="1600200"/>
              <a:ext cx="685800" cy="2057400"/>
              <a:chOff x="1371600" y="2133600"/>
              <a:chExt cx="685800" cy="2057400"/>
            </a:xfrm>
          </p:grpSpPr>
          <p:sp>
            <p:nvSpPr>
              <p:cNvPr id="55" name="Oval 54"/>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5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7"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8" name="Straight Arrow Connector 57"/>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286000" y="2667000"/>
              <a:ext cx="228600" cy="76200"/>
              <a:chOff x="1219200" y="3200400"/>
              <a:chExt cx="228600" cy="76200"/>
            </a:xfrm>
          </p:grpSpPr>
          <p:sp>
            <p:nvSpPr>
              <p:cNvPr id="53" name="Oval 52"/>
              <p:cNvSpPr/>
              <p:nvPr/>
            </p:nvSpPr>
            <p:spPr>
              <a:xfrm>
                <a:off x="13716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Oval 53"/>
              <p:cNvSpPr/>
              <p:nvPr/>
            </p:nvSpPr>
            <p:spPr>
              <a:xfrm>
                <a:off x="12192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42" name="TextBox 41"/>
            <p:cNvSpPr txBox="1"/>
            <p:nvPr/>
          </p:nvSpPr>
          <p:spPr>
            <a:xfrm>
              <a:off x="1219200" y="1219200"/>
              <a:ext cx="1530804" cy="307777"/>
            </a:xfrm>
            <a:prstGeom prst="rect">
              <a:avLst/>
            </a:prstGeom>
            <a:noFill/>
          </p:spPr>
          <p:txBody>
            <a:bodyPr wrap="none" rtlCol="0">
              <a:spAutoFit/>
            </a:bodyPr>
            <a:lstStyle/>
            <a:p>
              <a:r>
                <a:rPr lang="en-US" sz="1400" b="1" dirty="0" smtClean="0"/>
                <a:t>Input files (FASTA)</a:t>
              </a:r>
              <a:endParaRPr lang="en-US" sz="1400" b="1" dirty="0"/>
            </a:p>
          </p:txBody>
        </p:sp>
        <p:sp>
          <p:nvSpPr>
            <p:cNvPr id="43" name="TextBox 42"/>
            <p:cNvSpPr txBox="1"/>
            <p:nvPr/>
          </p:nvSpPr>
          <p:spPr>
            <a:xfrm>
              <a:off x="1371600" y="3657600"/>
              <a:ext cx="1067921" cy="307777"/>
            </a:xfrm>
            <a:prstGeom prst="rect">
              <a:avLst/>
            </a:prstGeom>
            <a:noFill/>
          </p:spPr>
          <p:txBody>
            <a:bodyPr wrap="none" rtlCol="0">
              <a:spAutoFit/>
            </a:bodyPr>
            <a:lstStyle/>
            <a:p>
              <a:r>
                <a:rPr lang="en-US" sz="1400" b="1" dirty="0" smtClean="0"/>
                <a:t>Output files</a:t>
              </a:r>
              <a:endParaRPr lang="en-US" sz="1400" b="1" dirty="0"/>
            </a:p>
          </p:txBody>
        </p:sp>
        <p:sp>
          <p:nvSpPr>
            <p:cNvPr id="44" name="TextBox 43"/>
            <p:cNvSpPr txBox="1"/>
            <p:nvPr/>
          </p:nvSpPr>
          <p:spPr>
            <a:xfrm>
              <a:off x="685800" y="2514600"/>
              <a:ext cx="575799" cy="307777"/>
            </a:xfrm>
            <a:prstGeom prst="rect">
              <a:avLst/>
            </a:prstGeom>
            <a:noFill/>
          </p:spPr>
          <p:txBody>
            <a:bodyPr wrap="none" rtlCol="0">
              <a:spAutoFit/>
            </a:bodyPr>
            <a:lstStyle/>
            <a:p>
              <a:r>
                <a:rPr lang="en-US" sz="1400" b="1" dirty="0" smtClean="0"/>
                <a:t>CAP3</a:t>
              </a:r>
              <a:endParaRPr lang="en-US" sz="1400" b="1" dirty="0"/>
            </a:p>
          </p:txBody>
        </p:sp>
        <p:sp>
          <p:nvSpPr>
            <p:cNvPr id="45" name="TextBox 44"/>
            <p:cNvSpPr txBox="1"/>
            <p:nvPr/>
          </p:nvSpPr>
          <p:spPr>
            <a:xfrm>
              <a:off x="1524000" y="2514600"/>
              <a:ext cx="575799" cy="307777"/>
            </a:xfrm>
            <a:prstGeom prst="rect">
              <a:avLst/>
            </a:prstGeom>
            <a:noFill/>
          </p:spPr>
          <p:txBody>
            <a:bodyPr wrap="none" rtlCol="0">
              <a:spAutoFit/>
            </a:bodyPr>
            <a:lstStyle/>
            <a:p>
              <a:r>
                <a:rPr lang="en-US" sz="1400" b="1" dirty="0" smtClean="0"/>
                <a:t>CAP3</a:t>
              </a:r>
              <a:endParaRPr lang="en-US" sz="1400" b="1" dirty="0"/>
            </a:p>
          </p:txBody>
        </p:sp>
        <p:grpSp>
          <p:nvGrpSpPr>
            <p:cNvPr id="7" name="Group 28"/>
            <p:cNvGrpSpPr/>
            <p:nvPr/>
          </p:nvGrpSpPr>
          <p:grpSpPr>
            <a:xfrm>
              <a:off x="2667000" y="1600200"/>
              <a:ext cx="685800" cy="2057400"/>
              <a:chOff x="1371600" y="2133600"/>
              <a:chExt cx="685800" cy="2057400"/>
            </a:xfrm>
          </p:grpSpPr>
          <p:sp>
            <p:nvSpPr>
              <p:cNvPr id="48" name="Oval 47"/>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4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0"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1" name="Straight Arrow Connector 50"/>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67000" y="2514600"/>
              <a:ext cx="575799" cy="307777"/>
            </a:xfrm>
            <a:prstGeom prst="rect">
              <a:avLst/>
            </a:prstGeom>
            <a:noFill/>
          </p:spPr>
          <p:txBody>
            <a:bodyPr wrap="none" rtlCol="0">
              <a:spAutoFit/>
            </a:bodyPr>
            <a:lstStyle/>
            <a:p>
              <a:r>
                <a:rPr lang="en-US" sz="1400" b="1" dirty="0" smtClean="0"/>
                <a:t>CAP3</a:t>
              </a:r>
              <a:endParaRPr lang="en-US" sz="1400" b="1" dirty="0"/>
            </a:p>
          </p:txBody>
        </p:sp>
      </p:grpSp>
      <p:graphicFrame>
        <p:nvGraphicFramePr>
          <p:cNvPr id="65" name="Chart 64"/>
          <p:cNvGraphicFramePr/>
          <p:nvPr/>
        </p:nvGraphicFramePr>
        <p:xfrm>
          <a:off x="4876800" y="1828800"/>
          <a:ext cx="37338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
          <p:cNvSpPr txBox="1"/>
          <p:nvPr/>
        </p:nvSpPr>
        <p:spPr>
          <a:xfrm>
            <a:off x="6934200" y="2895600"/>
            <a:ext cx="100965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tx1"/>
                </a:solidFill>
              </a:rPr>
              <a:t>DryadLINQ</a:t>
            </a:r>
            <a:endParaRPr lang="en-US" sz="1200" b="1" dirty="0">
              <a:solidFill>
                <a:schemeClr val="tx1"/>
              </a:solidFill>
            </a:endParaRPr>
          </a:p>
        </p:txBody>
      </p:sp>
      <p:sp>
        <p:nvSpPr>
          <p:cNvPr id="34" name="TextBox 33"/>
          <p:cNvSpPr txBox="1"/>
          <p:nvPr/>
        </p:nvSpPr>
        <p:spPr>
          <a:xfrm>
            <a:off x="609600" y="6096000"/>
            <a:ext cx="7687380" cy="553998"/>
          </a:xfrm>
          <a:prstGeom prst="rect">
            <a:avLst/>
          </a:prstGeom>
          <a:noFill/>
        </p:spPr>
        <p:txBody>
          <a:bodyPr wrap="square" rtlCol="0">
            <a:spAutoFit/>
          </a:bodyPr>
          <a:lstStyle/>
          <a:p>
            <a:r>
              <a:rPr lang="en-US" sz="1200" dirty="0" smtClean="0">
                <a:solidFill>
                  <a:schemeClr val="tx2">
                    <a:lumMod val="50000"/>
                  </a:schemeClr>
                </a:solidFill>
              </a:rPr>
              <a:t> X. Huang, A. </a:t>
            </a:r>
            <a:r>
              <a:rPr lang="en-US" sz="1200" dirty="0" err="1" smtClean="0">
                <a:solidFill>
                  <a:schemeClr val="tx2">
                    <a:lumMod val="50000"/>
                  </a:schemeClr>
                </a:solidFill>
              </a:rPr>
              <a:t>Madan</a:t>
            </a:r>
            <a:r>
              <a:rPr lang="en-US" sz="1200" dirty="0" smtClean="0">
                <a:solidFill>
                  <a:schemeClr val="tx2">
                    <a:lumMod val="50000"/>
                  </a:schemeClr>
                </a:solidFill>
              </a:rPr>
              <a:t>, “CAP3: A DNA Sequence Assembly Program,” Genome Research, vol. 9, no. 9, pp. 868-877, 1999.</a:t>
            </a:r>
          </a:p>
          <a:p>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48200" y="1600200"/>
            <a:ext cx="4136105" cy="3429000"/>
            <a:chOff x="2503947" y="1714500"/>
            <a:chExt cx="4136105" cy="3429000"/>
          </a:xfrm>
        </p:grpSpPr>
        <p:sp>
          <p:nvSpPr>
            <p:cNvPr id="3" name="Rounded Rectangle 2"/>
            <p:cNvSpPr/>
            <p:nvPr/>
          </p:nvSpPr>
          <p:spPr>
            <a:xfrm>
              <a:off x="36469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t>Map()</a:t>
              </a:r>
            </a:p>
          </p:txBody>
        </p:sp>
        <p:sp>
          <p:nvSpPr>
            <p:cNvPr id="4" name="Rounded Rectangle 3"/>
            <p:cNvSpPr/>
            <p:nvPr/>
          </p:nvSpPr>
          <p:spPr>
            <a:xfrm>
              <a:off x="49423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t>Map()</a:t>
              </a:r>
            </a:p>
          </p:txBody>
        </p:sp>
        <p:cxnSp>
          <p:nvCxnSpPr>
            <p:cNvPr id="5" name="Straight Arrow Connector 4"/>
            <p:cNvCxnSpPr>
              <a:endCxn id="3" idx="0"/>
            </p:cNvCxnSpPr>
            <p:nvPr/>
          </p:nvCxnSpPr>
          <p:spPr>
            <a:xfrm rot="5400000">
              <a:off x="3532647" y="2286000"/>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6" name="Straight Arrow Connector 5"/>
            <p:cNvCxnSpPr/>
            <p:nvPr/>
          </p:nvCxnSpPr>
          <p:spPr>
            <a:xfrm rot="5400000">
              <a:off x="4905041" y="2285206"/>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7" name="Oval 6"/>
            <p:cNvSpPr/>
            <p:nvPr/>
          </p:nvSpPr>
          <p:spPr>
            <a:xfrm>
              <a:off x="4180347" y="3695700"/>
              <a:ext cx="914400" cy="533400"/>
            </a:xfrm>
            <a:prstGeom prst="ellipse">
              <a:avLst/>
            </a:prstGeom>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bg1">
                      <a:lumMod val="50000"/>
                    </a:schemeClr>
                  </a:solidFill>
                </a:rPr>
                <a:t>Reduce</a:t>
              </a:r>
              <a:endParaRPr lang="en-US" sz="1200" dirty="0">
                <a:solidFill>
                  <a:schemeClr val="bg1">
                    <a:lumMod val="50000"/>
                  </a:schemeClr>
                </a:solidFill>
              </a:endParaRPr>
            </a:p>
          </p:txBody>
        </p:sp>
        <p:cxnSp>
          <p:nvCxnSpPr>
            <p:cNvPr id="8" name="Straight Arrow Connector 7"/>
            <p:cNvCxnSpPr>
              <a:stCxn id="3" idx="2"/>
              <a:endCxn id="7" idx="0"/>
            </p:cNvCxnSpPr>
            <p:nvPr/>
          </p:nvCxnSpPr>
          <p:spPr>
            <a:xfrm rot="16200000" flipH="1">
              <a:off x="4066047" y="3124200"/>
              <a:ext cx="457200" cy="6858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9" name="Straight Arrow Connector 8"/>
            <p:cNvCxnSpPr>
              <a:stCxn id="4" idx="2"/>
              <a:endCxn id="7" idx="0"/>
            </p:cNvCxnSpPr>
            <p:nvPr/>
          </p:nvCxnSpPr>
          <p:spPr>
            <a:xfrm rot="5400000">
              <a:off x="4713747" y="3162300"/>
              <a:ext cx="457200" cy="6096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sp>
          <p:nvSpPr>
            <p:cNvPr id="10" name="Can 9"/>
            <p:cNvSpPr/>
            <p:nvPr/>
          </p:nvSpPr>
          <p:spPr>
            <a:xfrm>
              <a:off x="3723147" y="4686300"/>
              <a:ext cx="18288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Results</a:t>
              </a:r>
              <a:endParaRPr lang="en-US" dirty="0"/>
            </a:p>
          </p:txBody>
        </p:sp>
        <p:cxnSp>
          <p:nvCxnSpPr>
            <p:cNvPr id="11" name="Straight Arrow Connector 10"/>
            <p:cNvCxnSpPr>
              <a:stCxn id="3" idx="2"/>
            </p:cNvCxnSpPr>
            <p:nvPr/>
          </p:nvCxnSpPr>
          <p:spPr>
            <a:xfrm rot="16200000" flipH="1">
              <a:off x="3342147" y="3848100"/>
              <a:ext cx="1447800" cy="2286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2" name="Straight Arrow Connector 11"/>
            <p:cNvCxnSpPr>
              <a:stCxn id="4" idx="2"/>
            </p:cNvCxnSpPr>
            <p:nvPr/>
          </p:nvCxnSpPr>
          <p:spPr>
            <a:xfrm rot="5400000">
              <a:off x="4447047" y="3886200"/>
              <a:ext cx="1447800" cy="1524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3" name="Straight Arrow Connector 12"/>
            <p:cNvCxnSpPr>
              <a:stCxn id="7" idx="4"/>
              <a:endCxn id="10" idx="1"/>
            </p:cNvCxnSpPr>
            <p:nvPr/>
          </p:nvCxnSpPr>
          <p:spPr>
            <a:xfrm rot="5400000">
              <a:off x="4408947" y="4457700"/>
              <a:ext cx="457200" cy="1588"/>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14" name="Straight Connector 13"/>
            <p:cNvCxnSpPr/>
            <p:nvPr/>
          </p:nvCxnSpPr>
          <p:spPr>
            <a:xfrm>
              <a:off x="4332747" y="3009900"/>
              <a:ext cx="533400" cy="0"/>
            </a:xfrm>
            <a:prstGeom prst="line">
              <a:avLst/>
            </a:prstGeom>
            <a:ln>
              <a:prstDash val="sysDot"/>
            </a:ln>
          </p:spPr>
          <p:style>
            <a:lnRef idx="2">
              <a:schemeClr val="dk1"/>
            </a:lnRef>
            <a:fillRef idx="1">
              <a:schemeClr val="lt1"/>
            </a:fillRef>
            <a:effectRef idx="0">
              <a:schemeClr val="dk1"/>
            </a:effectRef>
            <a:fontRef idx="minor">
              <a:schemeClr val="dk1"/>
            </a:fontRef>
          </p:style>
        </p:cxnSp>
        <p:sp>
          <p:nvSpPr>
            <p:cNvPr id="15" name="Can 14"/>
            <p:cNvSpPr/>
            <p:nvPr/>
          </p:nvSpPr>
          <p:spPr>
            <a:xfrm>
              <a:off x="3570747" y="1714500"/>
              <a:ext cx="19812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p>
          </p:txBody>
        </p:sp>
        <p:sp>
          <p:nvSpPr>
            <p:cNvPr id="16" name="Left Brace 15"/>
            <p:cNvSpPr/>
            <p:nvPr/>
          </p:nvSpPr>
          <p:spPr>
            <a:xfrm>
              <a:off x="3418347" y="3390900"/>
              <a:ext cx="228600" cy="1143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7" name="TextBox 30"/>
            <p:cNvSpPr txBox="1"/>
            <p:nvPr/>
          </p:nvSpPr>
          <p:spPr>
            <a:xfrm>
              <a:off x="2503947" y="3543300"/>
              <a:ext cx="9947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Optional</a:t>
              </a:r>
            </a:p>
            <a:p>
              <a:r>
                <a:rPr lang="en-US" dirty="0" smtClean="0"/>
                <a:t>Reduce</a:t>
              </a:r>
            </a:p>
            <a:p>
              <a:pPr algn="ctr"/>
              <a:r>
                <a:rPr lang="en-US" dirty="0" smtClean="0"/>
                <a:t>Phase</a:t>
              </a:r>
              <a:endParaRPr lang="en-US" dirty="0"/>
            </a:p>
          </p:txBody>
        </p:sp>
        <p:sp>
          <p:nvSpPr>
            <p:cNvPr id="18" name="Left Brace 17"/>
            <p:cNvSpPr/>
            <p:nvPr/>
          </p:nvSpPr>
          <p:spPr>
            <a:xfrm>
              <a:off x="3418347" y="46101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9" name="TextBox 33"/>
            <p:cNvSpPr txBox="1"/>
            <p:nvPr/>
          </p:nvSpPr>
          <p:spPr>
            <a:xfrm>
              <a:off x="2656347" y="4774168"/>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HDFS</a:t>
              </a:r>
              <a:endParaRPr lang="en-US" dirty="0"/>
            </a:p>
          </p:txBody>
        </p:sp>
        <p:sp>
          <p:nvSpPr>
            <p:cNvPr id="20" name="Left Brace 19"/>
            <p:cNvSpPr/>
            <p:nvPr/>
          </p:nvSpPr>
          <p:spPr>
            <a:xfrm>
              <a:off x="3265947" y="17145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1" name="TextBox 35"/>
            <p:cNvSpPr txBox="1"/>
            <p:nvPr/>
          </p:nvSpPr>
          <p:spPr>
            <a:xfrm>
              <a:off x="2586017" y="1790700"/>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HDFS</a:t>
              </a:r>
              <a:endParaRPr lang="en-US" dirty="0"/>
            </a:p>
          </p:txBody>
        </p:sp>
        <p:graphicFrame>
          <p:nvGraphicFramePr>
            <p:cNvPr id="22" name="Diagram 21"/>
            <p:cNvGraphicFramePr/>
            <p:nvPr/>
          </p:nvGraphicFramePr>
          <p:xfrm>
            <a:off x="3833343" y="2654300"/>
            <a:ext cx="685800"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nvGraphicFramePr>
          <p:xfrm>
            <a:off x="5170947" y="2628900"/>
            <a:ext cx="685800" cy="88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Flowchart: Multidocument 23"/>
            <p:cNvSpPr/>
            <p:nvPr/>
          </p:nvSpPr>
          <p:spPr>
            <a:xfrm>
              <a:off x="41041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5" name="Flowchart: Multidocument 24"/>
            <p:cNvSpPr/>
            <p:nvPr/>
          </p:nvSpPr>
          <p:spPr>
            <a:xfrm>
              <a:off x="44470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6" name="Flowchart: Multidocument 25"/>
            <p:cNvSpPr/>
            <p:nvPr/>
          </p:nvSpPr>
          <p:spPr>
            <a:xfrm>
              <a:off x="47899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7" name="Rectangle 26"/>
            <p:cNvSpPr/>
            <p:nvPr/>
          </p:nvSpPr>
          <p:spPr>
            <a:xfrm>
              <a:off x="3799347" y="1790700"/>
              <a:ext cx="152343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Input Data Set</a:t>
              </a:r>
            </a:p>
          </p:txBody>
        </p:sp>
        <p:sp>
          <p:nvSpPr>
            <p:cNvPr id="28" name="Flowchart: Multidocument 27"/>
            <p:cNvSpPr/>
            <p:nvPr/>
          </p:nvSpPr>
          <p:spPr>
            <a:xfrm>
              <a:off x="38755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9" name="Flowchart: Multidocument 28"/>
            <p:cNvSpPr/>
            <p:nvPr/>
          </p:nvSpPr>
          <p:spPr>
            <a:xfrm>
              <a:off x="52471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30" name="TextBox 50"/>
            <p:cNvSpPr txBox="1"/>
            <p:nvPr/>
          </p:nvSpPr>
          <p:spPr>
            <a:xfrm>
              <a:off x="5342306" y="2212687"/>
              <a:ext cx="790666"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t>Data File</a:t>
              </a:r>
            </a:p>
          </p:txBody>
        </p:sp>
        <p:sp>
          <p:nvSpPr>
            <p:cNvPr id="31" name="TextBox 51"/>
            <p:cNvSpPr txBox="1"/>
            <p:nvPr/>
          </p:nvSpPr>
          <p:spPr>
            <a:xfrm>
              <a:off x="5704347" y="2933700"/>
              <a:ext cx="935705"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t>Executable</a:t>
              </a:r>
            </a:p>
          </p:txBody>
        </p:sp>
      </p:grpSp>
      <p:pic>
        <p:nvPicPr>
          <p:cNvPr id="32" name="Picture 31" descr="C:\Users\thilina\Documents\papers\pubchem\classic_cloud_1.emf"/>
          <p:cNvPicPr/>
          <p:nvPr/>
        </p:nvPicPr>
        <p:blipFill>
          <a:blip r:embed="rId13" cstate="print"/>
          <a:srcRect/>
          <a:stretch>
            <a:fillRect/>
          </a:stretch>
        </p:blipFill>
        <p:spPr bwMode="auto">
          <a:xfrm>
            <a:off x="609600" y="1524000"/>
            <a:ext cx="3810000" cy="3581400"/>
          </a:xfrm>
          <a:prstGeom prst="rect">
            <a:avLst/>
          </a:prstGeom>
          <a:noFill/>
          <a:ln w="9525">
            <a:noFill/>
            <a:miter lim="800000"/>
            <a:headEnd/>
            <a:tailEnd/>
          </a:ln>
        </p:spPr>
      </p:pic>
      <p:sp>
        <p:nvSpPr>
          <p:cNvPr id="33" name="Title 1"/>
          <p:cNvSpPr txBox="1">
            <a:spLocks/>
          </p:cNvSpPr>
          <p:nvPr/>
        </p:nvSpPr>
        <p:spPr>
          <a:xfrm>
            <a:off x="381000" y="609600"/>
            <a:ext cx="4419600" cy="685800"/>
          </a:xfrm>
          <a:prstGeom prst="rect">
            <a:avLst/>
          </a:prstGeom>
        </p:spPr>
        <p:txBody>
          <a:bodyPr vert="horz" lIns="91435" tIns="45718" rIns="91435" bIns="45718" rtlCol="0" anchor="ctr">
            <a:normAutofit fontScale="97500" lnSpcReduction="100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chemeClr val="tx1"/>
                </a:solidFill>
                <a:effectLst/>
                <a:uLnTx/>
                <a:uFillTx/>
                <a:latin typeface="+mj-lt"/>
                <a:ea typeface="+mj-ea"/>
                <a:cs typeface="+mj-cs"/>
              </a:rPr>
              <a:t>Classic Cloud Architecture</a:t>
            </a:r>
          </a:p>
          <a:p>
            <a:pPr marL="0" marR="0" lvl="0" indent="0" algn="ctr" defTabSz="914354" rtl="0" eaLnBrk="1" fontAlgn="auto" latinLnBrk="0" hangingPunct="1">
              <a:lnSpc>
                <a:spcPct val="100000"/>
              </a:lnSpc>
              <a:spcBef>
                <a:spcPct val="0"/>
              </a:spcBef>
              <a:spcAft>
                <a:spcPts val="0"/>
              </a:spcAft>
              <a:buClrTx/>
              <a:buSzTx/>
              <a:buFontTx/>
              <a:buNone/>
              <a:tabLst/>
              <a:defRPr/>
            </a:pPr>
            <a:r>
              <a:rPr lang="en-US" sz="1700" dirty="0" smtClean="0">
                <a:latin typeface="+mj-lt"/>
                <a:ea typeface="+mj-ea"/>
                <a:cs typeface="+mj-cs"/>
              </a:rPr>
              <a:t>Amazon EC2 and Microsoft Azure</a:t>
            </a:r>
            <a:endParaRPr kumimoji="0" lang="en-US" sz="1700" b="0" i="0" u="none" strike="noStrike" kern="1200" cap="none" spc="0" normalizeH="0" baseline="0" noProof="0" dirty="0">
              <a:ln>
                <a:noFill/>
              </a:ln>
              <a:solidFill>
                <a:schemeClr val="tx1"/>
              </a:solidFill>
              <a:effectLst/>
              <a:uLnTx/>
              <a:uFillTx/>
              <a:latin typeface="+mj-lt"/>
              <a:ea typeface="+mj-ea"/>
              <a:cs typeface="+mj-cs"/>
            </a:endParaRPr>
          </a:p>
        </p:txBody>
      </p:sp>
      <p:sp>
        <p:nvSpPr>
          <p:cNvPr id="34" name="Title 1"/>
          <p:cNvSpPr txBox="1">
            <a:spLocks/>
          </p:cNvSpPr>
          <p:nvPr/>
        </p:nvSpPr>
        <p:spPr>
          <a:xfrm>
            <a:off x="4724400" y="609600"/>
            <a:ext cx="4191000" cy="685800"/>
          </a:xfrm>
          <a:prstGeom prst="rect">
            <a:avLst/>
          </a:prstGeom>
        </p:spPr>
        <p:txBody>
          <a:bodyPr vert="horz" lIns="91435" tIns="45718" rIns="91435" bIns="45718" rtlCol="0" anchor="ctr">
            <a:normAutofit fontScale="60000" lnSpcReduction="200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chemeClr val="tx1"/>
                </a:solidFill>
                <a:effectLst/>
                <a:uLnTx/>
                <a:uFillTx/>
                <a:latin typeface="+mj-lt"/>
                <a:ea typeface="+mj-ea"/>
                <a:cs typeface="+mj-cs"/>
              </a:rPr>
              <a:t>MapReduce</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Architecture</a:t>
            </a:r>
          </a:p>
          <a:p>
            <a:pPr marL="0" marR="0" lvl="0" indent="0" algn="ctr" defTabSz="914354"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Apache </a:t>
            </a:r>
            <a:r>
              <a:rPr lang="en-US" sz="2800" dirty="0" err="1" smtClean="0">
                <a:latin typeface="+mj-lt"/>
                <a:ea typeface="+mj-ea"/>
                <a:cs typeface="+mj-cs"/>
              </a:rPr>
              <a:t>Hadoop</a:t>
            </a:r>
            <a:r>
              <a:rPr lang="en-US" sz="2800" dirty="0" smtClean="0">
                <a:latin typeface="+mj-lt"/>
                <a:ea typeface="+mj-ea"/>
                <a:cs typeface="+mj-cs"/>
              </a:rPr>
              <a:t> and Microsoft </a:t>
            </a:r>
            <a:r>
              <a:rPr lang="en-US" sz="2800" dirty="0" err="1" smtClean="0">
                <a:latin typeface="+mj-lt"/>
                <a:ea typeface="+mj-ea"/>
                <a:cs typeface="+mj-cs"/>
              </a:rPr>
              <a:t>DryadLINQ</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6" name="Straight Connector 35"/>
          <p:cNvCxnSpPr/>
          <p:nvPr/>
        </p:nvCxnSpPr>
        <p:spPr>
          <a:xfrm rot="5400000">
            <a:off x="2057400" y="2971800"/>
            <a:ext cx="51816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6"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arn(inHorizontal)">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p:nvPr/>
        </p:nvGrpSpPr>
        <p:grpSpPr>
          <a:xfrm>
            <a:off x="4724400" y="1295400"/>
            <a:ext cx="4267200" cy="3962400"/>
            <a:chOff x="4724400" y="1295400"/>
            <a:chExt cx="4267200" cy="3962400"/>
          </a:xfrm>
        </p:grpSpPr>
        <p:sp>
          <p:nvSpPr>
            <p:cNvPr id="2" name="Title 1"/>
            <p:cNvSpPr txBox="1">
              <a:spLocks/>
            </p:cNvSpPr>
            <p:nvPr/>
          </p:nvSpPr>
          <p:spPr>
            <a:xfrm>
              <a:off x="5181600" y="1295400"/>
              <a:ext cx="3048000" cy="4111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Cap3 Efficiency</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3" descr="cap3_EC2_Hadoop_Dryad_eff.png"/>
            <p:cNvPicPr>
              <a:picLocks noChangeAspect="1"/>
            </p:cNvPicPr>
            <p:nvPr/>
          </p:nvPicPr>
          <p:blipFill>
            <a:blip r:embed="rId3" cstate="print"/>
            <a:stretch>
              <a:fillRect/>
            </a:stretch>
          </p:blipFill>
          <p:spPr>
            <a:xfrm>
              <a:off x="4724400" y="1828800"/>
              <a:ext cx="4267200" cy="3429000"/>
            </a:xfrm>
            <a:prstGeom prst="rect">
              <a:avLst/>
            </a:prstGeom>
          </p:spPr>
        </p:pic>
      </p:grpSp>
      <p:sp>
        <p:nvSpPr>
          <p:cNvPr id="8" name="TextBox 7"/>
          <p:cNvSpPr txBox="1"/>
          <p:nvPr/>
        </p:nvSpPr>
        <p:spPr>
          <a:xfrm>
            <a:off x="304800" y="5380672"/>
            <a:ext cx="3810000" cy="923330"/>
          </a:xfrm>
          <a:prstGeom prst="rect">
            <a:avLst/>
          </a:prstGeom>
          <a:noFill/>
        </p:spPr>
        <p:txBody>
          <a:bodyPr wrap="square" rtlCol="0">
            <a:spAutoFit/>
          </a:bodyPr>
          <a:lstStyle/>
          <a:p>
            <a:pPr>
              <a:buFont typeface="Arial" pitchFamily="34" charset="0"/>
              <a:buChar char="•"/>
            </a:pPr>
            <a:r>
              <a:rPr lang="en-US" sz="1400" dirty="0" smtClean="0"/>
              <a:t>Ease of Use – Dryad/</a:t>
            </a:r>
            <a:r>
              <a:rPr lang="en-US" sz="1400" dirty="0" err="1" smtClean="0"/>
              <a:t>Hadoop</a:t>
            </a:r>
            <a:r>
              <a:rPr lang="en-US" sz="1400" dirty="0" smtClean="0"/>
              <a:t> are easier than EC2/Azure as higher level models</a:t>
            </a:r>
          </a:p>
          <a:p>
            <a:pPr>
              <a:buFont typeface="Arial" pitchFamily="34" charset="0"/>
              <a:buChar char="•"/>
            </a:pPr>
            <a:r>
              <a:rPr lang="en-US" sz="1400" dirty="0" smtClean="0"/>
              <a:t>Lines of code including  file copy</a:t>
            </a:r>
          </a:p>
          <a:p>
            <a:pPr marL="117475" lvl="1"/>
            <a:r>
              <a:rPr lang="en-US" sz="1200" dirty="0" smtClean="0"/>
              <a:t>Azure : ~300  </a:t>
            </a:r>
            <a:r>
              <a:rPr lang="en-US" sz="1200" dirty="0" err="1" smtClean="0"/>
              <a:t>Hadoop</a:t>
            </a:r>
            <a:r>
              <a:rPr lang="en-US" sz="1200" dirty="0" smtClean="0"/>
              <a:t>: ~400  </a:t>
            </a:r>
            <a:r>
              <a:rPr lang="en-US" sz="1200" dirty="0" err="1" smtClean="0"/>
              <a:t>Dyrad</a:t>
            </a:r>
            <a:r>
              <a:rPr lang="en-US" sz="1200" dirty="0" smtClean="0"/>
              <a:t>: ~450  EC2 : ~700</a:t>
            </a:r>
          </a:p>
        </p:txBody>
      </p:sp>
      <p:sp>
        <p:nvSpPr>
          <p:cNvPr id="9" name="TextBox 8"/>
          <p:cNvSpPr txBox="1"/>
          <p:nvPr/>
        </p:nvSpPr>
        <p:spPr>
          <a:xfrm>
            <a:off x="1066800" y="457200"/>
            <a:ext cx="7696200" cy="461665"/>
          </a:xfrm>
          <a:prstGeom prst="rect">
            <a:avLst/>
          </a:prstGeom>
          <a:noFill/>
        </p:spPr>
        <p:txBody>
          <a:bodyPr wrap="square" rtlCol="0">
            <a:spAutoFit/>
          </a:bodyPr>
          <a:lstStyle/>
          <a:p>
            <a:r>
              <a:rPr lang="en-US" sz="2400" dirty="0" smtClean="0"/>
              <a:t>Usability and Performance of Different Cloud Approaches</a:t>
            </a:r>
            <a:endParaRPr lang="en-US" sz="2400" dirty="0"/>
          </a:p>
        </p:txBody>
      </p:sp>
      <p:sp>
        <p:nvSpPr>
          <p:cNvPr id="10" name="TextBox 9"/>
          <p:cNvSpPr txBox="1"/>
          <p:nvPr/>
        </p:nvSpPr>
        <p:spPr>
          <a:xfrm>
            <a:off x="4343400" y="5307449"/>
            <a:ext cx="4724400" cy="1077218"/>
          </a:xfrm>
          <a:prstGeom prst="rect">
            <a:avLst/>
          </a:prstGeom>
          <a:noFill/>
        </p:spPr>
        <p:txBody>
          <a:bodyPr wrap="square" rtlCol="0">
            <a:spAutoFit/>
          </a:bodyPr>
          <a:lstStyle/>
          <a:p>
            <a:pPr>
              <a:buFont typeface="Arial" pitchFamily="34" charset="0"/>
              <a:buChar char="•"/>
            </a:pPr>
            <a:r>
              <a:rPr lang="en-US" sz="1400" dirty="0" smtClean="0"/>
              <a:t>Efficiency = absolute sequential run time / (number of cores * parallel run time)</a:t>
            </a:r>
          </a:p>
          <a:p>
            <a:pPr>
              <a:buFont typeface="Arial" pitchFamily="34" charset="0"/>
              <a:buChar char="•"/>
            </a:pPr>
            <a:r>
              <a:rPr lang="en-US" sz="1200" dirty="0" err="1" smtClean="0"/>
              <a:t>Hadoop</a:t>
            </a:r>
            <a:r>
              <a:rPr lang="en-US" sz="1200" dirty="0" smtClean="0"/>
              <a:t>, </a:t>
            </a:r>
            <a:r>
              <a:rPr lang="en-US" sz="1200" dirty="0" err="1" smtClean="0"/>
              <a:t>DryadLINQ</a:t>
            </a:r>
            <a:r>
              <a:rPr lang="en-US" sz="1200" dirty="0" smtClean="0"/>
              <a:t>  - 32 nodes (256 cores </a:t>
            </a:r>
            <a:r>
              <a:rPr lang="en-US" sz="1200" dirty="0" err="1" smtClean="0"/>
              <a:t>IDataPlex</a:t>
            </a:r>
            <a:r>
              <a:rPr lang="en-US" sz="1200" dirty="0" smtClean="0"/>
              <a:t>)</a:t>
            </a:r>
          </a:p>
          <a:p>
            <a:pPr>
              <a:buFont typeface="Arial" pitchFamily="34" charset="0"/>
              <a:buChar char="•"/>
            </a:pPr>
            <a:r>
              <a:rPr lang="en-US" sz="1200" dirty="0" smtClean="0"/>
              <a:t>EC2 - 16 High CPU extra large instances (128 cores)</a:t>
            </a:r>
          </a:p>
          <a:p>
            <a:pPr>
              <a:buFont typeface="Arial" pitchFamily="34" charset="0"/>
              <a:buChar char="•"/>
            </a:pPr>
            <a:r>
              <a:rPr lang="en-US" sz="1200" dirty="0" smtClean="0"/>
              <a:t>Azure- 128 small instances (128 cores)</a:t>
            </a:r>
            <a:endParaRPr lang="en-US" sz="1200" dirty="0"/>
          </a:p>
        </p:txBody>
      </p:sp>
      <p:grpSp>
        <p:nvGrpSpPr>
          <p:cNvPr id="5" name="Group 13"/>
          <p:cNvGrpSpPr/>
          <p:nvPr/>
        </p:nvGrpSpPr>
        <p:grpSpPr>
          <a:xfrm>
            <a:off x="152399" y="1276290"/>
            <a:ext cx="4495801" cy="3981510"/>
            <a:chOff x="152399" y="1276290"/>
            <a:chExt cx="4495801" cy="3981510"/>
          </a:xfrm>
        </p:grpSpPr>
        <p:pic>
          <p:nvPicPr>
            <p:cNvPr id="11" name="Picture 10" descr="cap3_ec2_hadoop_azure_talk.png"/>
            <p:cNvPicPr>
              <a:picLocks noChangeAspect="1"/>
            </p:cNvPicPr>
            <p:nvPr/>
          </p:nvPicPr>
          <p:blipFill>
            <a:blip r:embed="rId4" cstate="print"/>
            <a:stretch>
              <a:fillRect/>
            </a:stretch>
          </p:blipFill>
          <p:spPr>
            <a:xfrm>
              <a:off x="152399" y="1828800"/>
              <a:ext cx="4495801" cy="3429000"/>
            </a:xfrm>
            <a:prstGeom prst="rect">
              <a:avLst/>
            </a:prstGeom>
          </p:spPr>
        </p:pic>
        <p:sp>
          <p:nvSpPr>
            <p:cNvPr id="12" name="TextBox 11"/>
            <p:cNvSpPr txBox="1"/>
            <p:nvPr/>
          </p:nvSpPr>
          <p:spPr>
            <a:xfrm>
              <a:off x="914400" y="1276290"/>
              <a:ext cx="2491580" cy="400110"/>
            </a:xfrm>
            <a:prstGeom prst="rect">
              <a:avLst/>
            </a:prstGeom>
            <a:noFill/>
          </p:spPr>
          <p:txBody>
            <a:bodyPr wrap="square" rtlCol="0">
              <a:spAutoFit/>
            </a:bodyPr>
            <a:lstStyle/>
            <a:p>
              <a:pPr lvl="0"/>
              <a:r>
                <a:rPr lang="en-US" sz="2000" dirty="0" smtClean="0"/>
                <a:t>Cap3 Performance</a:t>
              </a:r>
              <a:endParaRPr lang="en-US"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gunarat\Documents\research\azure-mr\azuremr.png"/>
          <p:cNvPicPr/>
          <p:nvPr/>
        </p:nvPicPr>
        <p:blipFill>
          <a:blip r:embed="rId3" cstate="print"/>
          <a:stretch>
            <a:fillRect/>
          </a:stretch>
        </p:blipFill>
        <p:spPr bwMode="auto">
          <a:xfrm>
            <a:off x="11138" y="265664"/>
            <a:ext cx="9132862" cy="6592336"/>
          </a:xfrm>
          <a:prstGeom prst="rect">
            <a:avLst/>
          </a:prstGeom>
          <a:noFill/>
          <a:ln w="9525">
            <a:noFill/>
            <a:miter lim="800000"/>
            <a:headEnd/>
            <a:tailEnd/>
          </a:ln>
        </p:spPr>
      </p:pic>
      <p:sp>
        <p:nvSpPr>
          <p:cNvPr id="5" name="Title 4"/>
          <p:cNvSpPr>
            <a:spLocks noGrp="1"/>
          </p:cNvSpPr>
          <p:nvPr>
            <p:ph type="title"/>
          </p:nvPr>
        </p:nvSpPr>
        <p:spPr>
          <a:xfrm>
            <a:off x="0" y="0"/>
            <a:ext cx="4343400" cy="533400"/>
          </a:xfrm>
          <a:solidFill>
            <a:schemeClr val="bg1"/>
          </a:solidFill>
        </p:spPr>
        <p:txBody>
          <a:bodyPr>
            <a:normAutofit fontScale="90000"/>
          </a:bodyPr>
          <a:lstStyle/>
          <a:p>
            <a:r>
              <a:rPr lang="en-US" dirty="0" err="1" smtClean="0"/>
              <a:t>AzureMapReduce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391400" cy="1143000"/>
          </a:xfrm>
        </p:spPr>
        <p:txBody>
          <a:bodyPr>
            <a:normAutofit fontScale="90000"/>
          </a:bodyPr>
          <a:lstStyle/>
          <a:p>
            <a:r>
              <a:rPr lang="en-US" b="1" dirty="0" smtClean="0"/>
              <a:t>Scaled Timing with </a:t>
            </a:r>
            <a:br>
              <a:rPr lang="en-US" b="1" dirty="0" smtClean="0"/>
            </a:br>
            <a:r>
              <a:rPr lang="en-US" b="1" dirty="0" smtClean="0"/>
              <a:t>Azure/Amazon MapReduce</a:t>
            </a:r>
            <a:endParaRPr lang="en-US" b="1" dirty="0"/>
          </a:p>
        </p:txBody>
      </p:sp>
      <p:graphicFrame>
        <p:nvGraphicFramePr>
          <p:cNvPr id="6" name="Chart 5"/>
          <p:cNvGraphicFramePr/>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Cap3 Cost</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Alu and </a:t>
            </a:r>
            <a:r>
              <a:rPr lang="en-US" sz="3200" dirty="0" err="1" smtClean="0"/>
              <a:t>Metagenomics</a:t>
            </a:r>
            <a:r>
              <a:rPr lang="en-US" sz="3200" dirty="0" smtClean="0"/>
              <a:t> Workflow</a:t>
            </a:r>
            <a:endParaRPr lang="en-US" sz="3200" dirty="0"/>
          </a:p>
        </p:txBody>
      </p:sp>
      <p:sp>
        <p:nvSpPr>
          <p:cNvPr id="3" name="Content Placeholder 2"/>
          <p:cNvSpPr>
            <a:spLocks noGrp="1"/>
          </p:cNvSpPr>
          <p:nvPr>
            <p:ph idx="1"/>
          </p:nvPr>
        </p:nvSpPr>
        <p:spPr>
          <a:xfrm>
            <a:off x="762000" y="1447800"/>
            <a:ext cx="8229600" cy="4648200"/>
          </a:xfrm>
        </p:spPr>
        <p:txBody>
          <a:bodyPr>
            <a:normAutofit fontScale="25000" lnSpcReduction="20000"/>
          </a:bodyPr>
          <a:lstStyle/>
          <a:p>
            <a:pPr>
              <a:buNone/>
            </a:pPr>
            <a:r>
              <a:rPr lang="en-US" sz="8000" dirty="0" smtClean="0">
                <a:solidFill>
                  <a:srgbClr val="0033CC"/>
                </a:solidFill>
              </a:rPr>
              <a:t>“All pairs” problem       </a:t>
            </a:r>
          </a:p>
          <a:p>
            <a:pPr>
              <a:buNone/>
            </a:pPr>
            <a:r>
              <a:rPr lang="en-US" sz="8000" dirty="0" smtClean="0">
                <a:solidFill>
                  <a:srgbClr val="0033CC"/>
                </a:solidFill>
              </a:rPr>
              <a:t>         Data is a collection of N sequences. Need to </a:t>
            </a:r>
            <a:r>
              <a:rPr lang="en-US" sz="8000" dirty="0" err="1" smtClean="0">
                <a:solidFill>
                  <a:srgbClr val="0033CC"/>
                </a:solidFill>
              </a:rPr>
              <a:t>calcuate</a:t>
            </a:r>
            <a:r>
              <a:rPr lang="en-US" sz="8000" dirty="0" smtClean="0">
                <a:solidFill>
                  <a:srgbClr val="0033CC"/>
                </a:solidFill>
              </a:rPr>
              <a:t> N</a:t>
            </a:r>
            <a:r>
              <a:rPr lang="en-US" sz="8000" baseline="30000" dirty="0" smtClean="0">
                <a:solidFill>
                  <a:srgbClr val="0033CC"/>
                </a:solidFill>
              </a:rPr>
              <a:t>2</a:t>
            </a:r>
            <a:r>
              <a:rPr lang="en-US" sz="8000" dirty="0" smtClean="0"/>
              <a:t> </a:t>
            </a:r>
            <a:r>
              <a:rPr lang="en-US" sz="8000" dirty="0" smtClean="0">
                <a:solidFill>
                  <a:srgbClr val="0033CC"/>
                </a:solidFill>
              </a:rPr>
              <a:t>dissimilarities (distances) between </a:t>
            </a:r>
            <a:r>
              <a:rPr lang="en-US" sz="8000" dirty="0" err="1" smtClean="0">
                <a:solidFill>
                  <a:srgbClr val="0033CC"/>
                </a:solidFill>
              </a:rPr>
              <a:t>sequnces</a:t>
            </a:r>
            <a:r>
              <a:rPr lang="en-US" sz="8000" dirty="0" smtClean="0">
                <a:solidFill>
                  <a:srgbClr val="0033CC"/>
                </a:solidFill>
              </a:rPr>
              <a:t> (all pairs).</a:t>
            </a:r>
          </a:p>
          <a:p>
            <a:pPr>
              <a:buNone/>
            </a:pPr>
            <a:endParaRPr lang="en-US" sz="4500" dirty="0" smtClean="0">
              <a:solidFill>
                <a:srgbClr val="0033CC"/>
              </a:solidFill>
            </a:endParaRPr>
          </a:p>
          <a:p>
            <a:pPr marL="228600" lvl="1" indent="-228600">
              <a:buFont typeface="Arial" pitchFamily="34" charset="0"/>
              <a:buChar char="•"/>
            </a:pPr>
            <a:r>
              <a:rPr lang="en-US" sz="7200" dirty="0" smtClean="0"/>
              <a:t>These cannot be thought of as vectors because there are missing characters</a:t>
            </a:r>
          </a:p>
          <a:p>
            <a:pPr marL="228600" lvl="1" indent="-228600">
              <a:buFont typeface="Arial" pitchFamily="34" charset="0"/>
              <a:buChar char="•"/>
            </a:pPr>
            <a:r>
              <a:rPr lang="en-US" sz="7200" dirty="0" smtClean="0"/>
              <a:t>“Multiple Sequence Alignment” (creating vectors of characters) doesn’t seem to work if N larger than O(100), where 100’s of characters long.</a:t>
            </a:r>
          </a:p>
          <a:p>
            <a:pPr lvl="1">
              <a:buNone/>
            </a:pPr>
            <a:endParaRPr lang="en-US" sz="7200" dirty="0" smtClean="0">
              <a:solidFill>
                <a:srgbClr val="0033CC"/>
              </a:solidFill>
            </a:endParaRPr>
          </a:p>
          <a:p>
            <a:pPr marL="457200" indent="-457200">
              <a:buNone/>
            </a:pPr>
            <a:r>
              <a:rPr lang="en-US" sz="7200" dirty="0" smtClean="0">
                <a:solidFill>
                  <a:srgbClr val="C00000"/>
                </a:solidFill>
              </a:rPr>
              <a:t>Step 1:</a:t>
            </a:r>
            <a:r>
              <a:rPr lang="en-US" sz="7200" dirty="0" smtClean="0"/>
              <a:t> Can calculate N</a:t>
            </a:r>
            <a:r>
              <a:rPr lang="en-US" sz="7200" baseline="30000" dirty="0" smtClean="0"/>
              <a:t>2</a:t>
            </a:r>
            <a:r>
              <a:rPr lang="en-US" sz="7200" dirty="0" smtClean="0"/>
              <a:t> dissimilarities (distances) between sequences</a:t>
            </a:r>
          </a:p>
          <a:p>
            <a:pPr marL="457200" indent="-457200">
              <a:buNone/>
            </a:pPr>
            <a:r>
              <a:rPr lang="en-US" sz="7200" dirty="0" smtClean="0">
                <a:solidFill>
                  <a:srgbClr val="C00000"/>
                </a:solidFill>
              </a:rPr>
              <a:t>Step 2:</a:t>
            </a:r>
            <a:r>
              <a:rPr lang="en-US" sz="7200" dirty="0" smtClean="0"/>
              <a:t> Find families by </a:t>
            </a:r>
            <a:r>
              <a:rPr lang="en-US" sz="7200" dirty="0" smtClean="0">
                <a:solidFill>
                  <a:srgbClr val="C00000"/>
                </a:solidFill>
              </a:rPr>
              <a:t>clustering </a:t>
            </a:r>
            <a:r>
              <a:rPr lang="en-US" sz="7200" dirty="0" smtClean="0"/>
              <a:t>(using much better methods than Kmeans). As no vectors, use vector free O(N</a:t>
            </a:r>
            <a:r>
              <a:rPr lang="en-US" sz="7200" baseline="30000" dirty="0" smtClean="0"/>
              <a:t>2</a:t>
            </a:r>
            <a:r>
              <a:rPr lang="en-US" sz="7200" dirty="0" smtClean="0"/>
              <a:t>) methods</a:t>
            </a:r>
          </a:p>
          <a:p>
            <a:pPr marL="457200" indent="-457200">
              <a:buNone/>
            </a:pPr>
            <a:r>
              <a:rPr lang="en-US" sz="7200" dirty="0" smtClean="0">
                <a:solidFill>
                  <a:srgbClr val="C00000"/>
                </a:solidFill>
              </a:rPr>
              <a:t>Step 3:</a:t>
            </a:r>
            <a:r>
              <a:rPr lang="en-US" sz="7200" dirty="0" smtClean="0"/>
              <a:t> Map to 3D for visualization using Multidimensional Scaling (</a:t>
            </a:r>
            <a:r>
              <a:rPr lang="en-US" sz="7200" dirty="0" smtClean="0">
                <a:solidFill>
                  <a:srgbClr val="C00000"/>
                </a:solidFill>
              </a:rPr>
              <a:t>MDS</a:t>
            </a:r>
            <a:r>
              <a:rPr lang="en-US" sz="7200" dirty="0" smtClean="0"/>
              <a:t>) – also O(N</a:t>
            </a:r>
            <a:r>
              <a:rPr lang="en-US" sz="7200" baseline="30000" dirty="0" smtClean="0"/>
              <a:t>2</a:t>
            </a:r>
            <a:r>
              <a:rPr lang="en-US" sz="7200" dirty="0" smtClean="0"/>
              <a:t>)</a:t>
            </a:r>
          </a:p>
          <a:p>
            <a:pPr>
              <a:buNone/>
            </a:pPr>
            <a:endParaRPr lang="en-US" sz="7200" dirty="0" smtClean="0"/>
          </a:p>
          <a:p>
            <a:pPr>
              <a:buNone/>
            </a:pPr>
            <a:r>
              <a:rPr lang="en-US" sz="7200" dirty="0" smtClean="0"/>
              <a:t>Results: </a:t>
            </a:r>
          </a:p>
          <a:p>
            <a:pPr marL="228600" indent="-228600">
              <a:buNone/>
            </a:pPr>
            <a:r>
              <a:rPr lang="en-US" sz="7200" dirty="0" smtClean="0"/>
              <a:t>       N = 50,000 runs in </a:t>
            </a:r>
            <a:r>
              <a:rPr lang="en-US" sz="7200" dirty="0" smtClean="0">
                <a:solidFill>
                  <a:srgbClr val="C00000"/>
                </a:solidFill>
              </a:rPr>
              <a:t>10</a:t>
            </a:r>
            <a:r>
              <a:rPr lang="en-US" sz="7200" dirty="0" smtClean="0"/>
              <a:t> hours (the complete pipeline above) on </a:t>
            </a:r>
            <a:r>
              <a:rPr lang="en-US" sz="7200" dirty="0" smtClean="0">
                <a:solidFill>
                  <a:srgbClr val="C00000"/>
                </a:solidFill>
              </a:rPr>
              <a:t>768</a:t>
            </a:r>
            <a:r>
              <a:rPr lang="en-US" sz="7200" dirty="0" smtClean="0"/>
              <a:t> cores</a:t>
            </a:r>
          </a:p>
          <a:p>
            <a:pPr marL="228600" indent="-228600">
              <a:buNone/>
            </a:pPr>
            <a:endParaRPr lang="en-US" sz="7200" dirty="0" smtClean="0"/>
          </a:p>
          <a:p>
            <a:pPr marL="228600" indent="-228600">
              <a:buNone/>
            </a:pPr>
            <a:r>
              <a:rPr lang="en-US" sz="7200" dirty="0" smtClean="0"/>
              <a:t>Discussions:</a:t>
            </a:r>
          </a:p>
          <a:p>
            <a:r>
              <a:rPr lang="en-US" sz="7200" dirty="0" smtClean="0"/>
              <a:t>Need to address millions of sequences …..</a:t>
            </a:r>
          </a:p>
          <a:p>
            <a:r>
              <a:rPr lang="en-US" sz="7200" dirty="0" smtClean="0"/>
              <a:t>Currently using a mix of MapReduce and MPI</a:t>
            </a:r>
          </a:p>
          <a:p>
            <a:r>
              <a:rPr lang="en-US" sz="7200" dirty="0" smtClean="0">
                <a:solidFill>
                  <a:srgbClr val="C00000"/>
                </a:solidFill>
              </a:rPr>
              <a:t>Twister will do all steps as MDS, Clustering just need MPI Broadcast/Reduce</a:t>
            </a:r>
            <a:endParaRPr lang="en-US" sz="72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486400" cy="655638"/>
          </a:xfrm>
        </p:spPr>
        <p:txBody>
          <a:bodyPr>
            <a:normAutofit fontScale="90000"/>
          </a:bodyPr>
          <a:lstStyle/>
          <a:p>
            <a:r>
              <a:rPr lang="en-US" dirty="0" smtClean="0"/>
              <a:t>Important Trends</a:t>
            </a:r>
            <a:endParaRPr lang="en-US" dirty="0"/>
          </a:p>
        </p:txBody>
      </p:sp>
      <p:grpSp>
        <p:nvGrpSpPr>
          <p:cNvPr id="3" name="Group 15"/>
          <p:cNvGrpSpPr/>
          <p:nvPr/>
        </p:nvGrpSpPr>
        <p:grpSpPr>
          <a:xfrm>
            <a:off x="304800" y="1397000"/>
            <a:ext cx="8458200" cy="5079999"/>
            <a:chOff x="304800" y="1397000"/>
            <a:chExt cx="8458200" cy="5079999"/>
          </a:xfrm>
        </p:grpSpPr>
        <p:sp>
          <p:nvSpPr>
            <p:cNvPr id="6" name="Freeform 5"/>
            <p:cNvSpPr/>
            <p:nvPr/>
          </p:nvSpPr>
          <p:spPr>
            <a:xfrm>
              <a:off x="5357844" y="4799582"/>
              <a:ext cx="3405156" cy="1677417"/>
            </a:xfrm>
            <a:custGeom>
              <a:avLst/>
              <a:gdLst>
                <a:gd name="connsiteX0" fmla="*/ 0 w 2871752"/>
                <a:gd name="connsiteY0" fmla="*/ 160122 h 1601216"/>
                <a:gd name="connsiteX1" fmla="*/ 46899 w 2871752"/>
                <a:gd name="connsiteY1" fmla="*/ 46899 h 1601216"/>
                <a:gd name="connsiteX2" fmla="*/ 160122 w 2871752"/>
                <a:gd name="connsiteY2" fmla="*/ 1 h 1601216"/>
                <a:gd name="connsiteX3" fmla="*/ 2711630 w 2871752"/>
                <a:gd name="connsiteY3" fmla="*/ 0 h 1601216"/>
                <a:gd name="connsiteX4" fmla="*/ 2824853 w 2871752"/>
                <a:gd name="connsiteY4" fmla="*/ 46899 h 1601216"/>
                <a:gd name="connsiteX5" fmla="*/ 2871751 w 2871752"/>
                <a:gd name="connsiteY5" fmla="*/ 160122 h 1601216"/>
                <a:gd name="connsiteX6" fmla="*/ 2871752 w 2871752"/>
                <a:gd name="connsiteY6" fmla="*/ 1441094 h 1601216"/>
                <a:gd name="connsiteX7" fmla="*/ 2824853 w 2871752"/>
                <a:gd name="connsiteY7" fmla="*/ 1554317 h 1601216"/>
                <a:gd name="connsiteX8" fmla="*/ 2711630 w 2871752"/>
                <a:gd name="connsiteY8" fmla="*/ 1601216 h 1601216"/>
                <a:gd name="connsiteX9" fmla="*/ 160122 w 2871752"/>
                <a:gd name="connsiteY9" fmla="*/ 1601216 h 1601216"/>
                <a:gd name="connsiteX10" fmla="*/ 46899 w 2871752"/>
                <a:gd name="connsiteY10" fmla="*/ 1554317 h 1601216"/>
                <a:gd name="connsiteX11" fmla="*/ 0 w 2871752"/>
                <a:gd name="connsiteY11" fmla="*/ 1441094 h 1601216"/>
                <a:gd name="connsiteX12" fmla="*/ 0 w 287175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1752" h="1601216">
                  <a:moveTo>
                    <a:pt x="0" y="160122"/>
                  </a:moveTo>
                  <a:cubicBezTo>
                    <a:pt x="0" y="117655"/>
                    <a:pt x="16870" y="76927"/>
                    <a:pt x="46899" y="46899"/>
                  </a:cubicBezTo>
                  <a:cubicBezTo>
                    <a:pt x="76928" y="16870"/>
                    <a:pt x="117655" y="0"/>
                    <a:pt x="160122" y="1"/>
                  </a:cubicBezTo>
                  <a:lnTo>
                    <a:pt x="2711630" y="0"/>
                  </a:lnTo>
                  <a:cubicBezTo>
                    <a:pt x="2754097" y="0"/>
                    <a:pt x="2794825" y="16870"/>
                    <a:pt x="2824853" y="46899"/>
                  </a:cubicBezTo>
                  <a:cubicBezTo>
                    <a:pt x="2854882" y="76928"/>
                    <a:pt x="2871752" y="117655"/>
                    <a:pt x="2871751" y="160122"/>
                  </a:cubicBezTo>
                  <a:cubicBezTo>
                    <a:pt x="2871751" y="587113"/>
                    <a:pt x="2871752" y="1014103"/>
                    <a:pt x="2871752" y="1441094"/>
                  </a:cubicBezTo>
                  <a:cubicBezTo>
                    <a:pt x="2871752" y="1483561"/>
                    <a:pt x="2854882" y="1524289"/>
                    <a:pt x="2824853" y="1554317"/>
                  </a:cubicBezTo>
                  <a:cubicBezTo>
                    <a:pt x="2794824" y="1584346"/>
                    <a:pt x="2754097" y="1601216"/>
                    <a:pt x="271163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2976513"/>
                <a:satOff val="17933"/>
                <a:lumOff val="143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659" tIns="496438" rIns="96135" bIns="96134"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p:txBody>
        </p:sp>
        <p:sp>
          <p:nvSpPr>
            <p:cNvPr id="7" name="Freeform 6"/>
            <p:cNvSpPr/>
            <p:nvPr/>
          </p:nvSpPr>
          <p:spPr>
            <a:xfrm>
              <a:off x="381000" y="4799582"/>
              <a:ext cx="3681991" cy="1677417"/>
            </a:xfrm>
            <a:custGeom>
              <a:avLst/>
              <a:gdLst>
                <a:gd name="connsiteX0" fmla="*/ 0 w 3204788"/>
                <a:gd name="connsiteY0" fmla="*/ 160122 h 1601216"/>
                <a:gd name="connsiteX1" fmla="*/ 46899 w 3204788"/>
                <a:gd name="connsiteY1" fmla="*/ 46899 h 1601216"/>
                <a:gd name="connsiteX2" fmla="*/ 160122 w 3204788"/>
                <a:gd name="connsiteY2" fmla="*/ 1 h 1601216"/>
                <a:gd name="connsiteX3" fmla="*/ 3044666 w 3204788"/>
                <a:gd name="connsiteY3" fmla="*/ 0 h 1601216"/>
                <a:gd name="connsiteX4" fmla="*/ 3157889 w 3204788"/>
                <a:gd name="connsiteY4" fmla="*/ 46899 h 1601216"/>
                <a:gd name="connsiteX5" fmla="*/ 3204787 w 3204788"/>
                <a:gd name="connsiteY5" fmla="*/ 160122 h 1601216"/>
                <a:gd name="connsiteX6" fmla="*/ 3204788 w 3204788"/>
                <a:gd name="connsiteY6" fmla="*/ 1441094 h 1601216"/>
                <a:gd name="connsiteX7" fmla="*/ 3157889 w 3204788"/>
                <a:gd name="connsiteY7" fmla="*/ 1554317 h 1601216"/>
                <a:gd name="connsiteX8" fmla="*/ 3044666 w 3204788"/>
                <a:gd name="connsiteY8" fmla="*/ 1601216 h 1601216"/>
                <a:gd name="connsiteX9" fmla="*/ 160122 w 3204788"/>
                <a:gd name="connsiteY9" fmla="*/ 1601216 h 1601216"/>
                <a:gd name="connsiteX10" fmla="*/ 46899 w 3204788"/>
                <a:gd name="connsiteY10" fmla="*/ 1554317 h 1601216"/>
                <a:gd name="connsiteX11" fmla="*/ 0 w 3204788"/>
                <a:gd name="connsiteY11" fmla="*/ 1441094 h 1601216"/>
                <a:gd name="connsiteX12" fmla="*/ 0 w 320478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4788" h="1601216">
                  <a:moveTo>
                    <a:pt x="0" y="160122"/>
                  </a:moveTo>
                  <a:cubicBezTo>
                    <a:pt x="0" y="117655"/>
                    <a:pt x="16870" y="76927"/>
                    <a:pt x="46899" y="46899"/>
                  </a:cubicBezTo>
                  <a:cubicBezTo>
                    <a:pt x="76928" y="16870"/>
                    <a:pt x="117655" y="0"/>
                    <a:pt x="160122" y="1"/>
                  </a:cubicBezTo>
                  <a:lnTo>
                    <a:pt x="3044666" y="0"/>
                  </a:lnTo>
                  <a:cubicBezTo>
                    <a:pt x="3087133" y="0"/>
                    <a:pt x="3127861" y="16870"/>
                    <a:pt x="3157889" y="46899"/>
                  </a:cubicBezTo>
                  <a:cubicBezTo>
                    <a:pt x="3187918" y="76928"/>
                    <a:pt x="3204788" y="117655"/>
                    <a:pt x="3204787" y="160122"/>
                  </a:cubicBezTo>
                  <a:cubicBezTo>
                    <a:pt x="3204787" y="587113"/>
                    <a:pt x="3204788" y="1014103"/>
                    <a:pt x="3204788" y="1441094"/>
                  </a:cubicBezTo>
                  <a:cubicBezTo>
                    <a:pt x="3204788" y="1483561"/>
                    <a:pt x="3187918" y="1524289"/>
                    <a:pt x="3157889" y="1554317"/>
                  </a:cubicBezTo>
                  <a:cubicBezTo>
                    <a:pt x="3127860" y="1584346"/>
                    <a:pt x="3087133" y="1601216"/>
                    <a:pt x="304466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4464770"/>
                <a:satOff val="26899"/>
                <a:lumOff val="215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324" tIns="492628" rIns="1053760" bIns="92324" numCol="1" spcCol="1270" anchor="t" anchorCtr="0">
              <a:noAutofit/>
            </a:bodyPr>
            <a:lstStyle/>
            <a:p>
              <a:pPr marL="114300" lvl="1" indent="-114300" defTabSz="533400">
                <a:lnSpc>
                  <a:spcPct val="90000"/>
                </a:lnSpc>
                <a:spcBef>
                  <a:spcPct val="0"/>
                </a:spcBef>
                <a:spcAft>
                  <a:spcPct val="15000"/>
                </a:spcAft>
                <a:buChar char="••"/>
              </a:pPr>
              <a:r>
                <a:rPr lang="en-US" sz="1600" dirty="0" smtClean="0"/>
                <a:t>Implies parallel computing important again</a:t>
              </a:r>
            </a:p>
            <a:p>
              <a:pPr marL="228600" lvl="2" indent="-114300" defTabSz="533400">
                <a:lnSpc>
                  <a:spcPct val="90000"/>
                </a:lnSpc>
                <a:spcBef>
                  <a:spcPct val="0"/>
                </a:spcBef>
                <a:spcAft>
                  <a:spcPct val="15000"/>
                </a:spcAft>
                <a:buChar char="••"/>
              </a:pPr>
              <a:r>
                <a:rPr lang="en-US" sz="1600" dirty="0" smtClean="0"/>
                <a:t>Performance from extra cores – not extra clock speed</a:t>
              </a:r>
            </a:p>
          </p:txBody>
        </p:sp>
        <p:sp>
          <p:nvSpPr>
            <p:cNvPr id="8" name="Freeform 7"/>
            <p:cNvSpPr/>
            <p:nvPr/>
          </p:nvSpPr>
          <p:spPr>
            <a:xfrm>
              <a:off x="5049194" y="1397000"/>
              <a:ext cx="3332806" cy="1651000"/>
            </a:xfrm>
            <a:custGeom>
              <a:avLst/>
              <a:gdLst>
                <a:gd name="connsiteX0" fmla="*/ 0 w 3127072"/>
                <a:gd name="connsiteY0" fmla="*/ 160122 h 1601216"/>
                <a:gd name="connsiteX1" fmla="*/ 46899 w 3127072"/>
                <a:gd name="connsiteY1" fmla="*/ 46899 h 1601216"/>
                <a:gd name="connsiteX2" fmla="*/ 160122 w 3127072"/>
                <a:gd name="connsiteY2" fmla="*/ 1 h 1601216"/>
                <a:gd name="connsiteX3" fmla="*/ 2966950 w 3127072"/>
                <a:gd name="connsiteY3" fmla="*/ 0 h 1601216"/>
                <a:gd name="connsiteX4" fmla="*/ 3080173 w 3127072"/>
                <a:gd name="connsiteY4" fmla="*/ 46899 h 1601216"/>
                <a:gd name="connsiteX5" fmla="*/ 3127071 w 3127072"/>
                <a:gd name="connsiteY5" fmla="*/ 160122 h 1601216"/>
                <a:gd name="connsiteX6" fmla="*/ 3127072 w 3127072"/>
                <a:gd name="connsiteY6" fmla="*/ 1441094 h 1601216"/>
                <a:gd name="connsiteX7" fmla="*/ 3080173 w 3127072"/>
                <a:gd name="connsiteY7" fmla="*/ 1554317 h 1601216"/>
                <a:gd name="connsiteX8" fmla="*/ 2966950 w 3127072"/>
                <a:gd name="connsiteY8" fmla="*/ 1601216 h 1601216"/>
                <a:gd name="connsiteX9" fmla="*/ 160122 w 3127072"/>
                <a:gd name="connsiteY9" fmla="*/ 1601216 h 1601216"/>
                <a:gd name="connsiteX10" fmla="*/ 46899 w 3127072"/>
                <a:gd name="connsiteY10" fmla="*/ 1554317 h 1601216"/>
                <a:gd name="connsiteX11" fmla="*/ 0 w 3127072"/>
                <a:gd name="connsiteY11" fmla="*/ 1441094 h 1601216"/>
                <a:gd name="connsiteX12" fmla="*/ 0 w 312707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7072" h="1601216">
                  <a:moveTo>
                    <a:pt x="0" y="160122"/>
                  </a:moveTo>
                  <a:cubicBezTo>
                    <a:pt x="0" y="117655"/>
                    <a:pt x="16870" y="76927"/>
                    <a:pt x="46899" y="46899"/>
                  </a:cubicBezTo>
                  <a:cubicBezTo>
                    <a:pt x="76928" y="16870"/>
                    <a:pt x="117655" y="0"/>
                    <a:pt x="160122" y="1"/>
                  </a:cubicBezTo>
                  <a:lnTo>
                    <a:pt x="2966950" y="0"/>
                  </a:lnTo>
                  <a:cubicBezTo>
                    <a:pt x="3009417" y="0"/>
                    <a:pt x="3050145" y="16870"/>
                    <a:pt x="3080173" y="46899"/>
                  </a:cubicBezTo>
                  <a:cubicBezTo>
                    <a:pt x="3110202" y="76928"/>
                    <a:pt x="3127072" y="117655"/>
                    <a:pt x="3127071" y="160122"/>
                  </a:cubicBezTo>
                  <a:cubicBezTo>
                    <a:pt x="3127071" y="587113"/>
                    <a:pt x="3127072" y="1014103"/>
                    <a:pt x="3127072" y="1441094"/>
                  </a:cubicBezTo>
                  <a:cubicBezTo>
                    <a:pt x="3127072" y="1483561"/>
                    <a:pt x="3110202" y="1524289"/>
                    <a:pt x="3080173" y="1554317"/>
                  </a:cubicBezTo>
                  <a:cubicBezTo>
                    <a:pt x="3050144" y="1584346"/>
                    <a:pt x="3009417" y="1601216"/>
                    <a:pt x="296695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1488257"/>
                <a:satOff val="8966"/>
                <a:lumOff val="71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4256" tIns="96134" rIns="96133" bIns="496438" numCol="1" spcCol="1270" anchor="t" anchorCtr="0">
              <a:noAutofit/>
            </a:bodyPr>
            <a:lstStyle/>
            <a:p>
              <a:pPr marL="228600" lvl="2" indent="-114300" defTabSz="533400">
                <a:lnSpc>
                  <a:spcPct val="90000"/>
                </a:lnSpc>
                <a:spcBef>
                  <a:spcPct val="0"/>
                </a:spcBef>
                <a:spcAft>
                  <a:spcPct val="15000"/>
                </a:spcAft>
                <a:buFontTx/>
                <a:buChar char="••"/>
              </a:pPr>
              <a:r>
                <a:rPr lang="en-US" sz="1600" dirty="0" smtClean="0"/>
                <a:t>new commercially supported data center model building on compute grids</a:t>
              </a:r>
            </a:p>
            <a:p>
              <a:pPr marL="228600" lvl="2" indent="-114300" algn="l" defTabSz="533400">
                <a:lnSpc>
                  <a:spcPct val="90000"/>
                </a:lnSpc>
                <a:spcBef>
                  <a:spcPct val="0"/>
                </a:spcBef>
                <a:spcAft>
                  <a:spcPct val="15000"/>
                </a:spcAft>
                <a:buChar char="••"/>
              </a:pPr>
              <a:endParaRPr lang="en-US" sz="1200" kern="1200" dirty="0" smtClean="0"/>
            </a:p>
          </p:txBody>
        </p:sp>
        <p:sp>
          <p:nvSpPr>
            <p:cNvPr id="9" name="Freeform 8"/>
            <p:cNvSpPr/>
            <p:nvPr/>
          </p:nvSpPr>
          <p:spPr>
            <a:xfrm>
              <a:off x="304800" y="1397000"/>
              <a:ext cx="3718196" cy="1651000"/>
            </a:xfrm>
            <a:custGeom>
              <a:avLst/>
              <a:gdLst>
                <a:gd name="connsiteX0" fmla="*/ 0 w 3124798"/>
                <a:gd name="connsiteY0" fmla="*/ 160122 h 1601216"/>
                <a:gd name="connsiteX1" fmla="*/ 46899 w 3124798"/>
                <a:gd name="connsiteY1" fmla="*/ 46899 h 1601216"/>
                <a:gd name="connsiteX2" fmla="*/ 160122 w 3124798"/>
                <a:gd name="connsiteY2" fmla="*/ 1 h 1601216"/>
                <a:gd name="connsiteX3" fmla="*/ 2964676 w 3124798"/>
                <a:gd name="connsiteY3" fmla="*/ 0 h 1601216"/>
                <a:gd name="connsiteX4" fmla="*/ 3077899 w 3124798"/>
                <a:gd name="connsiteY4" fmla="*/ 46899 h 1601216"/>
                <a:gd name="connsiteX5" fmla="*/ 3124797 w 3124798"/>
                <a:gd name="connsiteY5" fmla="*/ 160122 h 1601216"/>
                <a:gd name="connsiteX6" fmla="*/ 3124798 w 3124798"/>
                <a:gd name="connsiteY6" fmla="*/ 1441094 h 1601216"/>
                <a:gd name="connsiteX7" fmla="*/ 3077899 w 3124798"/>
                <a:gd name="connsiteY7" fmla="*/ 1554317 h 1601216"/>
                <a:gd name="connsiteX8" fmla="*/ 2964676 w 3124798"/>
                <a:gd name="connsiteY8" fmla="*/ 1601216 h 1601216"/>
                <a:gd name="connsiteX9" fmla="*/ 160122 w 3124798"/>
                <a:gd name="connsiteY9" fmla="*/ 1601216 h 1601216"/>
                <a:gd name="connsiteX10" fmla="*/ 46899 w 3124798"/>
                <a:gd name="connsiteY10" fmla="*/ 1554317 h 1601216"/>
                <a:gd name="connsiteX11" fmla="*/ 0 w 3124798"/>
                <a:gd name="connsiteY11" fmla="*/ 1441094 h 1601216"/>
                <a:gd name="connsiteX12" fmla="*/ 0 w 312479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4798" h="1601216">
                  <a:moveTo>
                    <a:pt x="0" y="160122"/>
                  </a:moveTo>
                  <a:cubicBezTo>
                    <a:pt x="0" y="117655"/>
                    <a:pt x="16870" y="76927"/>
                    <a:pt x="46899" y="46899"/>
                  </a:cubicBezTo>
                  <a:cubicBezTo>
                    <a:pt x="76928" y="16870"/>
                    <a:pt x="117655" y="0"/>
                    <a:pt x="160122" y="1"/>
                  </a:cubicBezTo>
                  <a:lnTo>
                    <a:pt x="2964676" y="0"/>
                  </a:lnTo>
                  <a:cubicBezTo>
                    <a:pt x="3007143" y="0"/>
                    <a:pt x="3047871" y="16870"/>
                    <a:pt x="3077899" y="46899"/>
                  </a:cubicBezTo>
                  <a:cubicBezTo>
                    <a:pt x="3107928" y="76928"/>
                    <a:pt x="3124798" y="117655"/>
                    <a:pt x="3124797" y="160122"/>
                  </a:cubicBezTo>
                  <a:cubicBezTo>
                    <a:pt x="3124797" y="587113"/>
                    <a:pt x="3124798" y="1014103"/>
                    <a:pt x="3124798" y="1441094"/>
                  </a:cubicBezTo>
                  <a:cubicBezTo>
                    <a:pt x="3124798" y="1483561"/>
                    <a:pt x="3107928" y="1524289"/>
                    <a:pt x="3077899" y="1554317"/>
                  </a:cubicBezTo>
                  <a:cubicBezTo>
                    <a:pt x="3047870" y="1584346"/>
                    <a:pt x="3007143" y="1601216"/>
                    <a:pt x="296467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894" tIns="80894" rIns="1018333" bIns="481198" numCol="1" spcCol="1270" anchor="t" anchorCtr="0">
              <a:noAutofit/>
            </a:bodyPr>
            <a:lstStyle/>
            <a:p>
              <a:pPr marL="114300" lvl="1" indent="-114300" algn="l" defTabSz="533400">
                <a:lnSpc>
                  <a:spcPct val="90000"/>
                </a:lnSpc>
                <a:spcBef>
                  <a:spcPct val="0"/>
                </a:spcBef>
                <a:spcAft>
                  <a:spcPct val="15000"/>
                </a:spcAft>
                <a:buChar char="••"/>
              </a:pPr>
              <a:r>
                <a:rPr lang="en-US" sz="1600" kern="1200" dirty="0" smtClean="0"/>
                <a:t>In all fields of science and throughout life (e.g. web!) </a:t>
              </a:r>
              <a:endParaRPr lang="en-US" sz="1600" kern="1200" dirty="0"/>
            </a:p>
            <a:p>
              <a:pPr marL="114300" lvl="1" indent="-114300" algn="l" defTabSz="533400">
                <a:lnSpc>
                  <a:spcPct val="90000"/>
                </a:lnSpc>
                <a:spcBef>
                  <a:spcPct val="0"/>
                </a:spcBef>
                <a:spcAft>
                  <a:spcPct val="15000"/>
                </a:spcAft>
                <a:buChar char="••"/>
              </a:pPr>
              <a:r>
                <a:rPr lang="en-US" sz="1600" kern="1200" dirty="0" smtClean="0"/>
                <a:t>Impacts preservation, access/use, programming model</a:t>
              </a:r>
              <a:endParaRPr lang="en-US" sz="1600" kern="1200" dirty="0"/>
            </a:p>
            <a:p>
              <a:pPr marL="57150" lvl="1" indent="-57150" algn="l" defTabSz="444500">
                <a:lnSpc>
                  <a:spcPct val="90000"/>
                </a:lnSpc>
                <a:spcBef>
                  <a:spcPct val="0"/>
                </a:spcBef>
                <a:spcAft>
                  <a:spcPct val="15000"/>
                </a:spcAft>
                <a:buChar char="••"/>
              </a:pPr>
              <a:endParaRPr lang="en-US" sz="1000" kern="1200" dirty="0"/>
            </a:p>
          </p:txBody>
        </p:sp>
      </p:gr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lvl="0" algn="ctr" defTabSz="800100">
              <a:lnSpc>
                <a:spcPct val="90000"/>
              </a:lnSpc>
              <a:spcBef>
                <a:spcPct val="0"/>
              </a:spcBef>
              <a:spcAft>
                <a:spcPct val="35000"/>
              </a:spcAft>
            </a:pPr>
            <a:r>
              <a:rPr lang="en-US" b="1" dirty="0" smtClean="0"/>
              <a:t>Cloud Technologies</a:t>
            </a:r>
            <a:endParaRPr lang="en-US" sz="1800" b="1" kern="1200" dirty="0"/>
          </a:p>
        </p:txBody>
      </p:sp>
      <p:sp>
        <p:nvSpPr>
          <p:cNvPr id="12" name="Freeform 11"/>
          <p:cNvSpPr/>
          <p:nvPr/>
        </p:nvSpPr>
        <p:spPr>
          <a:xfrm rot="21600000">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err="1" smtClean="0"/>
              <a:t>eScience</a:t>
            </a:r>
            <a:endParaRPr lang="en-US" b="1" dirty="0"/>
          </a:p>
        </p:txBody>
      </p:sp>
      <p:sp>
        <p:nvSpPr>
          <p:cNvPr id="13" name="Freeform 12"/>
          <p:cNvSpPr/>
          <p:nvPr/>
        </p:nvSpPr>
        <p:spPr>
          <a:xfrm rot="21600000">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t>Multicore/</a:t>
            </a:r>
          </a:p>
          <a:p>
            <a:pPr algn="ctr" defTabSz="800100">
              <a:lnSpc>
                <a:spcPct val="90000"/>
              </a:lnSpc>
              <a:spcBef>
                <a:spcPct val="0"/>
              </a:spcBef>
              <a:spcAft>
                <a:spcPct val="35000"/>
              </a:spcAft>
            </a:pPr>
            <a:r>
              <a:rPr lang="en-US" b="1" dirty="0" smtClean="0"/>
              <a:t>Parallel Computing</a:t>
            </a:r>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6324600" y="4800600"/>
            <a:ext cx="2971800" cy="1754326"/>
          </a:xfrm>
          <a:prstGeom prst="rect">
            <a:avLst/>
          </a:prstGeom>
          <a:noFill/>
        </p:spPr>
        <p:txBody>
          <a:bodyPr wrap="square" rtlCol="0">
            <a:spAutoFit/>
          </a:bodyPr>
          <a:lstStyle/>
          <a:p>
            <a:pPr marL="114300" lvl="1" indent="-114300" defTabSz="533400">
              <a:lnSpc>
                <a:spcPct val="90000"/>
              </a:lnSpc>
              <a:spcBef>
                <a:spcPct val="0"/>
              </a:spcBef>
              <a:spcAft>
                <a:spcPct val="15000"/>
              </a:spcAft>
              <a:buChar char="••"/>
            </a:pPr>
            <a:r>
              <a:rPr lang="en-US" sz="1600" dirty="0" smtClean="0"/>
              <a:t>A  spectrum of </a:t>
            </a:r>
            <a:r>
              <a:rPr lang="en-US" sz="1600" dirty="0" err="1" smtClean="0"/>
              <a:t>eScience</a:t>
            </a:r>
            <a:r>
              <a:rPr lang="en-US" sz="1600" dirty="0" smtClean="0"/>
              <a:t> or </a:t>
            </a:r>
            <a:r>
              <a:rPr lang="en-US" sz="1600" dirty="0" err="1" smtClean="0"/>
              <a:t>eResearch</a:t>
            </a:r>
            <a:r>
              <a:rPr lang="en-US" sz="1600" dirty="0" smtClean="0"/>
              <a:t>  applications (biology, chemistry, physics social science and </a:t>
            </a:r>
          </a:p>
          <a:p>
            <a:pPr marL="114300" lvl="1" indent="-114300" defTabSz="533400">
              <a:lnSpc>
                <a:spcPct val="90000"/>
              </a:lnSpc>
              <a:spcBef>
                <a:spcPct val="0"/>
              </a:spcBef>
              <a:spcAft>
                <a:spcPct val="15000"/>
              </a:spcAft>
            </a:pPr>
            <a:r>
              <a:rPr lang="en-US" sz="1600" dirty="0" smtClean="0"/>
              <a:t>   humanities …)</a:t>
            </a:r>
          </a:p>
          <a:p>
            <a:pPr marL="114300" lvl="1" indent="-114300" defTabSz="533400">
              <a:lnSpc>
                <a:spcPct val="90000"/>
              </a:lnSpc>
              <a:spcBef>
                <a:spcPct val="0"/>
              </a:spcBef>
              <a:spcAft>
                <a:spcPct val="15000"/>
              </a:spcAft>
              <a:buChar char="••"/>
            </a:pPr>
            <a:r>
              <a:rPr lang="en-US" sz="1600" dirty="0" smtClean="0"/>
              <a:t>Data Analysis</a:t>
            </a:r>
          </a:p>
          <a:p>
            <a:pPr marL="114300" lvl="1" indent="-114300" defTabSz="533400">
              <a:lnSpc>
                <a:spcPct val="90000"/>
              </a:lnSpc>
              <a:spcBef>
                <a:spcPct val="0"/>
              </a:spcBef>
              <a:spcAft>
                <a:spcPct val="15000"/>
              </a:spcAft>
              <a:buChar char="••"/>
            </a:pPr>
            <a:r>
              <a:rPr lang="en-US" sz="1600" dirty="0" smtClean="0"/>
              <a:t>Machine learning</a:t>
            </a:r>
            <a:endParaRPr lang="en-US" dirty="0"/>
          </a:p>
        </p:txBody>
      </p:sp>
      <p:sp>
        <p:nvSpPr>
          <p:cNvPr id="17" name="Slide Number Placeholder 16"/>
          <p:cNvSpPr>
            <a:spLocks noGrp="1"/>
          </p:cNvSpPr>
          <p:nvPr>
            <p:ph type="sldNum" sz="quarter" idx="12"/>
          </p:nvPr>
        </p:nvSpPr>
        <p:spPr/>
        <p:txBody>
          <a:bodyPr/>
          <a:lstStyle/>
          <a:p>
            <a:fld id="{B3999606-967B-419A-9AEC-8752E61A74DA}"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par>
                                <p:cTn id="8" presetID="21"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4)">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43000"/>
          </a:xfrm>
        </p:spPr>
        <p:txBody>
          <a:bodyPr>
            <a:normAutofit/>
          </a:bodyPr>
          <a:lstStyle/>
          <a:p>
            <a:r>
              <a:rPr lang="en-US" sz="4000" dirty="0" smtClean="0"/>
              <a:t>All-Pairs Using DryadLINQ</a:t>
            </a:r>
            <a:endParaRPr lang="en-US" sz="4000"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248400" cy="990600"/>
          </a:xfrm>
        </p:spPr>
        <p:txBody>
          <a:bodyPr>
            <a:normAutofit/>
          </a:bodyPr>
          <a:lstStyle/>
          <a:p>
            <a:r>
              <a:rPr lang="en-US" sz="3200" dirty="0" smtClean="0"/>
              <a:t>Hadoop/Dryad Comparison</a:t>
            </a:r>
            <a:br>
              <a:rPr lang="en-US" sz="3200" dirty="0" smtClean="0"/>
            </a:br>
            <a:r>
              <a:rPr lang="en-US" sz="2000" dirty="0" smtClean="0"/>
              <a:t>Inhomogeneous Data I</a:t>
            </a:r>
            <a:endParaRPr lang="en-US" sz="2000" dirty="0"/>
          </a:p>
        </p:txBody>
      </p:sp>
      <p:graphicFrame>
        <p:nvGraphicFramePr>
          <p:cNvPr id="6" name="Chart 5"/>
          <p:cNvGraphicFramePr/>
          <p:nvPr/>
        </p:nvGraphicFramePr>
        <p:xfrm>
          <a:off x="1066800" y="1219199"/>
          <a:ext cx="6705600"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5638801"/>
            <a:ext cx="7543800" cy="892552"/>
          </a:xfrm>
          <a:prstGeom prst="rect">
            <a:avLst/>
          </a:prstGeom>
        </p:spPr>
        <p:txBody>
          <a:bodyPr wrap="square">
            <a:spAutoFit/>
          </a:bodyPr>
          <a:lstStyle/>
          <a:p>
            <a:r>
              <a:rPr lang="en-US" b="1" dirty="0" smtClean="0"/>
              <a:t>Inhomogeneity of data does not have a significant effect when the sequence lengths are randomly distributed</a:t>
            </a:r>
          </a:p>
          <a:p>
            <a:r>
              <a:rPr lang="en-US" sz="1600" dirty="0" smtClean="0"/>
              <a:t>Dryad with Windows HPCS compared to </a:t>
            </a:r>
            <a:r>
              <a:rPr lang="en-US" sz="1600" dirty="0" err="1" smtClean="0"/>
              <a:t>Hadoop</a:t>
            </a:r>
            <a:r>
              <a:rPr lang="en-US" sz="1600" dirty="0" smtClean="0"/>
              <a:t> with Linux RHEL on </a:t>
            </a:r>
            <a:r>
              <a:rPr lang="en-US" sz="1600" dirty="0" err="1" smtClean="0"/>
              <a:t>Idataplex</a:t>
            </a:r>
            <a:r>
              <a:rPr lang="en-US" sz="1600" dirty="0" smtClean="0"/>
              <a:t> (32 nodes)</a:t>
            </a:r>
            <a:endParaRPr lang="en-US" sz="2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2000" dirty="0" smtClean="0"/>
              <a:t>Inhomogeneous Data II</a:t>
            </a:r>
            <a:endParaRPr lang="en-US" sz="2000"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43000" y="5462826"/>
            <a:ext cx="7620000" cy="861774"/>
          </a:xfrm>
          <a:prstGeom prst="rect">
            <a:avLst/>
          </a:prstGeom>
        </p:spPr>
        <p:txBody>
          <a:bodyPr wrap="square">
            <a:spAutoFit/>
          </a:bodyPr>
          <a:lstStyle/>
          <a:p>
            <a:r>
              <a:rPr lang="en-US" b="1" dirty="0" smtClean="0"/>
              <a:t>This shows the natural load balancing of Hadoop MR dynamic task assignment using a global pipe line in contrast to the  </a:t>
            </a:r>
            <a:r>
              <a:rPr lang="en-US" b="1" dirty="0" err="1" smtClean="0"/>
              <a:t>DryadLinq</a:t>
            </a:r>
            <a:r>
              <a:rPr lang="en-US" b="1" dirty="0" smtClean="0"/>
              <a:t> static assignment</a:t>
            </a:r>
          </a:p>
          <a:p>
            <a:r>
              <a:rPr lang="en-US" sz="1400" dirty="0" smtClean="0"/>
              <a:t>Dryad with Windows HPCS compared to </a:t>
            </a:r>
            <a:r>
              <a:rPr lang="en-US" sz="1400" dirty="0" err="1" smtClean="0"/>
              <a:t>Hadoop</a:t>
            </a:r>
            <a:r>
              <a:rPr lang="en-US" sz="1400" dirty="0" smtClean="0"/>
              <a:t> with Linux RHEL on </a:t>
            </a:r>
            <a:r>
              <a:rPr lang="en-US" sz="1400" dirty="0" err="1" smtClean="0"/>
              <a:t>Idataplex</a:t>
            </a:r>
            <a:r>
              <a:rPr lang="en-US" sz="1400" dirty="0" smtClean="0"/>
              <a:t> (32 nodes)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fontScale="90000"/>
          </a:bodyPr>
          <a:lstStyle/>
          <a:p>
            <a:r>
              <a:rPr lang="en-US" dirty="0" smtClean="0"/>
              <a:t>Hadoop VM Performance Degradation</a:t>
            </a:r>
            <a:endParaRPr lang="en-US" dirty="0"/>
          </a:p>
        </p:txBody>
      </p:sp>
      <p:sp>
        <p:nvSpPr>
          <p:cNvPr id="3" name="Content Placeholder 2"/>
          <p:cNvSpPr>
            <a:spLocks noGrp="1"/>
          </p:cNvSpPr>
          <p:nvPr>
            <p:ph idx="1"/>
          </p:nvPr>
        </p:nvSpPr>
        <p:spPr>
          <a:xfrm>
            <a:off x="152400" y="5791200"/>
            <a:ext cx="8229600" cy="868363"/>
          </a:xfrm>
        </p:spPr>
        <p:txBody>
          <a:bodyPr/>
          <a:lstStyle/>
          <a:p>
            <a:r>
              <a:rPr lang="en-US" dirty="0" smtClean="0"/>
              <a:t>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999606-967B-419A-9AEC-8752E61A74DA}" type="slidenum">
              <a:rPr lang="en-US" smtClean="0"/>
              <a:pPr/>
              <a:t>25</a:t>
            </a:fld>
            <a:endParaRPr lang="en-US" dirty="0"/>
          </a:p>
        </p:txBody>
      </p:sp>
      <p:sp>
        <p:nvSpPr>
          <p:cNvPr id="6" name="TextBox 5"/>
          <p:cNvSpPr txBox="1"/>
          <p:nvPr/>
        </p:nvSpPr>
        <p:spPr>
          <a:xfrm>
            <a:off x="1219200" y="1410355"/>
            <a:ext cx="6705600" cy="3447098"/>
          </a:xfrm>
          <a:prstGeom prst="rect">
            <a:avLst/>
          </a:prstGeom>
          <a:noFill/>
        </p:spPr>
        <p:txBody>
          <a:bodyPr wrap="square" rtlCol="0">
            <a:spAutoFit/>
          </a:bodyPr>
          <a:lstStyle/>
          <a:p>
            <a:r>
              <a:rPr lang="en-US" sz="3200" dirty="0" smtClean="0">
                <a:solidFill>
                  <a:srgbClr val="FFC000"/>
                </a:solidFill>
              </a:rPr>
              <a:t>Publications</a:t>
            </a:r>
          </a:p>
          <a:p>
            <a:r>
              <a:rPr lang="en-US" dirty="0" err="1" smtClean="0"/>
              <a:t>Jaliya</a:t>
            </a:r>
            <a:r>
              <a:rPr lang="en-US" dirty="0" smtClean="0"/>
              <a:t> </a:t>
            </a:r>
            <a:r>
              <a:rPr lang="en-US" dirty="0" err="1" smtClean="0"/>
              <a:t>Ekanayake</a:t>
            </a:r>
            <a:r>
              <a:rPr lang="en-US" dirty="0" smtClean="0"/>
              <a:t>, </a:t>
            </a:r>
            <a:r>
              <a:rPr lang="en-US" dirty="0" err="1" smtClean="0"/>
              <a:t>Thilina</a:t>
            </a:r>
            <a:r>
              <a:rPr lang="en-US" dirty="0" smtClean="0"/>
              <a:t> </a:t>
            </a:r>
            <a:r>
              <a:rPr lang="en-US" dirty="0" err="1" smtClean="0"/>
              <a:t>Gunarathne</a:t>
            </a:r>
            <a:r>
              <a:rPr lang="en-US" dirty="0" smtClean="0"/>
              <a:t>, </a:t>
            </a:r>
            <a:r>
              <a:rPr lang="en-US" dirty="0" err="1" smtClean="0"/>
              <a:t>Xiaohong</a:t>
            </a:r>
            <a:r>
              <a:rPr lang="en-US" dirty="0" smtClean="0"/>
              <a:t> </a:t>
            </a:r>
            <a:r>
              <a:rPr lang="en-US" dirty="0" err="1" smtClean="0"/>
              <a:t>Qiu</a:t>
            </a:r>
            <a:r>
              <a:rPr lang="en-US" dirty="0" smtClean="0"/>
              <a:t>, </a:t>
            </a:r>
            <a:r>
              <a:rPr lang="en-US" dirty="0" smtClean="0">
                <a:hlinkClick r:id="rId3"/>
              </a:rPr>
              <a:t>Cloud Technologies for Bioinformatics Applications</a:t>
            </a:r>
            <a:r>
              <a:rPr lang="en-US" dirty="0" smtClean="0"/>
              <a:t>, invited paper accepted by the Journal of IEEE Transactions on Parallel and Distributed Systems. Special Issues on Many-Task Computing.</a:t>
            </a:r>
          </a:p>
          <a:p>
            <a:endParaRPr lang="en-US" dirty="0" smtClean="0"/>
          </a:p>
          <a:p>
            <a:r>
              <a:rPr lang="en-US" sz="3600" dirty="0" smtClean="0">
                <a:solidFill>
                  <a:srgbClr val="FFC000"/>
                </a:solidFill>
              </a:rPr>
              <a:t>Software Release</a:t>
            </a:r>
          </a:p>
          <a:p>
            <a:pPr lvl="0"/>
            <a:r>
              <a:rPr lang="en-US" sz="3600" spc="-100" dirty="0" smtClean="0">
                <a:solidFill>
                  <a:schemeClr val="tx2">
                    <a:satMod val="200000"/>
                  </a:schemeClr>
                </a:solidFill>
              </a:rPr>
              <a:t>Twister (Iterative </a:t>
            </a:r>
            <a:r>
              <a:rPr lang="en-US" sz="3600" spc="-100" dirty="0" err="1" smtClean="0">
                <a:solidFill>
                  <a:schemeClr val="tx2">
                    <a:satMod val="200000"/>
                  </a:schemeClr>
                </a:solidFill>
              </a:rPr>
              <a:t>MapReduce</a:t>
            </a:r>
            <a:r>
              <a:rPr lang="en-US" sz="3600" spc="-100" dirty="0" smtClean="0">
                <a:solidFill>
                  <a:schemeClr val="tx2">
                    <a:satMod val="200000"/>
                  </a:schemeClr>
                </a:solidFill>
              </a:rPr>
              <a:t>)</a:t>
            </a:r>
          </a:p>
          <a:p>
            <a:r>
              <a:rPr lang="en-US" sz="2400" dirty="0" smtClean="0">
                <a:solidFill>
                  <a:srgbClr val="FFC000"/>
                </a:solidFill>
              </a:rPr>
              <a:t>http://www.iterativemapreduce.org/</a:t>
            </a:r>
            <a:endParaRPr lang="en-US" sz="2400" dirty="0">
              <a:solidFill>
                <a:srgbClr val="FFC000"/>
              </a:solidFill>
            </a:endParaRPr>
          </a:p>
        </p:txBody>
      </p:sp>
      <p:sp>
        <p:nvSpPr>
          <p:cNvPr id="7" name="TextBox 6"/>
          <p:cNvSpPr txBox="1"/>
          <p:nvPr/>
        </p:nvSpPr>
        <p:spPr>
          <a:xfrm>
            <a:off x="914400" y="762000"/>
            <a:ext cx="7200241" cy="523220"/>
          </a:xfrm>
          <a:prstGeom prst="rect">
            <a:avLst/>
          </a:prstGeom>
          <a:noFill/>
        </p:spPr>
        <p:txBody>
          <a:bodyPr wrap="none" rtlCol="0">
            <a:spAutoFit/>
          </a:bodyPr>
          <a:lstStyle/>
          <a:p>
            <a:r>
              <a:rPr lang="en-US" sz="2800" dirty="0" smtClean="0">
                <a:solidFill>
                  <a:srgbClr val="FFC000"/>
                </a:solidFill>
              </a:rPr>
              <a:t>Student Research Generates Impressive Results</a:t>
            </a:r>
            <a:endParaRPr lang="en-US" sz="2800" dirty="0">
              <a:solidFill>
                <a:srgbClr val="FFC000"/>
              </a:solidFill>
            </a:endParaRPr>
          </a:p>
        </p:txBody>
      </p:sp>
      <p:sp>
        <p:nvSpPr>
          <p:cNvPr id="8" name="Title 1"/>
          <p:cNvSpPr txBox="1">
            <a:spLocks/>
          </p:cNvSpPr>
          <p:nvPr/>
        </p:nvSpPr>
        <p:spPr>
          <a:xfrm>
            <a:off x="1447800" y="4724400"/>
            <a:ext cx="8229600" cy="762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838200"/>
          </a:xfrm>
        </p:spPr>
        <p:txBody>
          <a:bodyPr>
            <a:normAutofit/>
          </a:bodyPr>
          <a:lstStyle/>
          <a:p>
            <a:r>
              <a:rPr lang="en-US" sz="2400" b="1" i="1" dirty="0" smtClean="0">
                <a:solidFill>
                  <a:srgbClr val="002060"/>
                </a:solidFill>
                <a:latin typeface="Candara" pitchFamily="34" charset="0"/>
              </a:rPr>
              <a:t>Twister: An iterative </a:t>
            </a:r>
            <a:r>
              <a:rPr lang="en-US" sz="2400" b="1" i="1" dirty="0" err="1" smtClean="0">
                <a:solidFill>
                  <a:srgbClr val="002060"/>
                </a:solidFill>
                <a:latin typeface="Candara" pitchFamily="34" charset="0"/>
              </a:rPr>
              <a:t>MapReduce</a:t>
            </a:r>
            <a:r>
              <a:rPr lang="en-US" sz="2400" dirty="0" smtClean="0">
                <a:solidFill>
                  <a:srgbClr val="002060"/>
                </a:solidFill>
                <a:latin typeface="Candara" pitchFamily="34" charset="0"/>
              </a:rPr>
              <a:t> Programming Model</a:t>
            </a:r>
            <a:endParaRPr lang="en-US" sz="2400" dirty="0">
              <a:solidFill>
                <a:srgbClr val="002060"/>
              </a:solidFill>
              <a:latin typeface="Candara" pitchFamily="34" charset="0"/>
            </a:endParaRPr>
          </a:p>
        </p:txBody>
      </p:sp>
      <p:grpSp>
        <p:nvGrpSpPr>
          <p:cNvPr id="3" name="Group 94"/>
          <p:cNvGrpSpPr/>
          <p:nvPr/>
        </p:nvGrpSpPr>
        <p:grpSpPr>
          <a:xfrm>
            <a:off x="457200" y="685800"/>
            <a:ext cx="8153400" cy="6172200"/>
            <a:chOff x="304800" y="685800"/>
            <a:chExt cx="8153400" cy="6172200"/>
          </a:xfrm>
        </p:grpSpPr>
        <p:sp>
          <p:nvSpPr>
            <p:cNvPr id="1027" name="AutoShape 3"/>
            <p:cNvSpPr>
              <a:spLocks noChangeArrowheads="1"/>
            </p:cNvSpPr>
            <p:nvPr/>
          </p:nvSpPr>
          <p:spPr bwMode="auto">
            <a:xfrm>
              <a:off x="838200" y="762000"/>
              <a:ext cx="7620000" cy="1600200"/>
            </a:xfrm>
            <a:prstGeom prst="roundRect">
              <a:avLst>
                <a:gd name="adj" fmla="val 11204"/>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28" name="Text Box 4"/>
            <p:cNvSpPr txBox="1">
              <a:spLocks noChangeArrowheads="1"/>
            </p:cNvSpPr>
            <p:nvPr/>
          </p:nvSpPr>
          <p:spPr bwMode="auto">
            <a:xfrm>
              <a:off x="990600" y="1143000"/>
              <a:ext cx="2362200" cy="304800"/>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configureMaps(..)</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cxnSp>
          <p:nvCxnSpPr>
            <p:cNvPr id="1029" name="AutoShape 5"/>
            <p:cNvCxnSpPr>
              <a:cxnSpLocks noChangeShapeType="1"/>
            </p:cNvCxnSpPr>
            <p:nvPr/>
          </p:nvCxnSpPr>
          <p:spPr bwMode="auto">
            <a:xfrm flipV="1">
              <a:off x="3352800" y="1143000"/>
              <a:ext cx="538914" cy="183231"/>
            </a:xfrm>
            <a:prstGeom prst="straightConnector1">
              <a:avLst/>
            </a:prstGeom>
            <a:noFill/>
            <a:ln w="9525">
              <a:solidFill>
                <a:srgbClr val="000000"/>
              </a:solidFill>
              <a:round/>
              <a:headEnd/>
              <a:tailEnd type="triangle" w="med" len="med"/>
            </a:ln>
          </p:spPr>
        </p:cxnSp>
        <p:sp>
          <p:nvSpPr>
            <p:cNvPr id="1030" name="Text Box 6"/>
            <p:cNvSpPr txBox="1">
              <a:spLocks noChangeArrowheads="1"/>
            </p:cNvSpPr>
            <p:nvPr/>
          </p:nvSpPr>
          <p:spPr bwMode="auto">
            <a:xfrm>
              <a:off x="4343400" y="5334000"/>
              <a:ext cx="4114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Candara" pitchFamily="34" charset="0"/>
                  <a:cs typeface="Arial" pitchFamily="34" charset="0"/>
                </a:rPr>
                <a:t>Two configuration options :</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altLang="zh-CN" b="0" i="0" u="none" strike="noStrike" cap="none" normalizeH="0" baseline="0" dirty="0" smtClean="0">
                  <a:ln>
                    <a:noFill/>
                  </a:ln>
                  <a:solidFill>
                    <a:schemeClr val="tx1"/>
                  </a:solidFill>
                  <a:effectLst/>
                  <a:latin typeface="Candara" pitchFamily="34" charset="0"/>
                  <a:cs typeface="Arial" pitchFamily="34" charset="0"/>
                </a:rPr>
                <a:t>Using local disks (only for maps)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altLang="zh-CN" b="0" i="0" u="none" strike="noStrike" cap="none" normalizeH="0" baseline="0" dirty="0" smtClean="0">
                  <a:ln>
                    <a:noFill/>
                  </a:ln>
                  <a:solidFill>
                    <a:schemeClr val="tx1"/>
                  </a:solidFill>
                  <a:effectLst/>
                  <a:latin typeface="Candara" pitchFamily="34" charset="0"/>
                  <a:cs typeface="Arial" pitchFamily="34" charset="0"/>
                </a:rPr>
                <a:t>Using pub-sub bus </a:t>
              </a:r>
              <a:endParaRPr kumimoji="0" lang="en-US" b="0" i="0" u="none" strike="noStrike" cap="none" normalizeH="0" baseline="0" dirty="0" smtClean="0">
                <a:ln>
                  <a:noFill/>
                </a:ln>
                <a:solidFill>
                  <a:schemeClr val="tx1"/>
                </a:solidFill>
                <a:effectLst/>
                <a:latin typeface="Candara" pitchFamily="34" charset="0"/>
                <a:cs typeface="Arial" pitchFamily="34" charset="0"/>
              </a:endParaRPr>
            </a:p>
          </p:txBody>
        </p:sp>
        <p:sp>
          <p:nvSpPr>
            <p:cNvPr id="1031" name="Text Box 7"/>
            <p:cNvSpPr txBox="1">
              <a:spLocks noChangeArrowheads="1"/>
            </p:cNvSpPr>
            <p:nvPr/>
          </p:nvSpPr>
          <p:spPr bwMode="auto">
            <a:xfrm>
              <a:off x="990600" y="1600200"/>
              <a:ext cx="2514600" cy="304800"/>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configureReduce(..)</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cxnSp>
          <p:nvCxnSpPr>
            <p:cNvPr id="1032" name="AutoShape 8"/>
            <p:cNvCxnSpPr>
              <a:cxnSpLocks noChangeShapeType="1"/>
              <a:stCxn id="1031" idx="3"/>
            </p:cNvCxnSpPr>
            <p:nvPr/>
          </p:nvCxnSpPr>
          <p:spPr bwMode="auto">
            <a:xfrm flipV="1">
              <a:off x="3505200" y="1600201"/>
              <a:ext cx="382203" cy="152399"/>
            </a:xfrm>
            <a:prstGeom prst="straightConnector1">
              <a:avLst/>
            </a:prstGeom>
            <a:noFill/>
            <a:ln w="9525">
              <a:solidFill>
                <a:srgbClr val="000000"/>
              </a:solidFill>
              <a:round/>
              <a:headEnd/>
              <a:tailEnd type="triangle" w="med" len="med"/>
            </a:ln>
          </p:spPr>
        </p:cxnSp>
        <p:sp>
          <p:nvSpPr>
            <p:cNvPr id="1033" name="AutoShape 9"/>
            <p:cNvSpPr>
              <a:spLocks noChangeArrowheads="1"/>
            </p:cNvSpPr>
            <p:nvPr/>
          </p:nvSpPr>
          <p:spPr bwMode="auto">
            <a:xfrm>
              <a:off x="838200" y="2895600"/>
              <a:ext cx="7620000" cy="2209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34" name="Oval 10"/>
            <p:cNvSpPr>
              <a:spLocks noChangeArrowheads="1"/>
            </p:cNvSpPr>
            <p:nvPr/>
          </p:nvSpPr>
          <p:spPr bwMode="auto">
            <a:xfrm>
              <a:off x="5565107" y="40269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35" name="Oval 11"/>
            <p:cNvSpPr>
              <a:spLocks noChangeArrowheads="1"/>
            </p:cNvSpPr>
            <p:nvPr/>
          </p:nvSpPr>
          <p:spPr bwMode="auto">
            <a:xfrm>
              <a:off x="6179469" y="40269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36" name="Oval 12"/>
            <p:cNvSpPr>
              <a:spLocks noChangeArrowheads="1"/>
            </p:cNvSpPr>
            <p:nvPr/>
          </p:nvSpPr>
          <p:spPr bwMode="auto">
            <a:xfrm>
              <a:off x="5226668" y="33156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37" name="Oval 13"/>
            <p:cNvSpPr>
              <a:spLocks noChangeArrowheads="1"/>
            </p:cNvSpPr>
            <p:nvPr/>
          </p:nvSpPr>
          <p:spPr bwMode="auto">
            <a:xfrm>
              <a:off x="6839100" y="40269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38" name="Oval 14"/>
            <p:cNvSpPr>
              <a:spLocks noChangeArrowheads="1"/>
            </p:cNvSpPr>
            <p:nvPr/>
          </p:nvSpPr>
          <p:spPr bwMode="auto">
            <a:xfrm>
              <a:off x="5834564" y="33156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grpSp>
          <p:nvGrpSpPr>
            <p:cNvPr id="4" name="Group 15"/>
            <p:cNvGrpSpPr>
              <a:grpSpLocks/>
            </p:cNvGrpSpPr>
            <p:nvPr/>
          </p:nvGrpSpPr>
          <p:grpSpPr bwMode="auto">
            <a:xfrm>
              <a:off x="1295400" y="3048009"/>
              <a:ext cx="2590383" cy="304513"/>
              <a:chOff x="1453" y="5453"/>
              <a:chExt cx="3605" cy="353"/>
            </a:xfrm>
          </p:grpSpPr>
          <p:sp>
            <p:nvSpPr>
              <p:cNvPr id="1040" name="Text Box 16"/>
              <p:cNvSpPr txBox="1">
                <a:spLocks noChangeArrowheads="1"/>
              </p:cNvSpPr>
              <p:nvPr/>
            </p:nvSpPr>
            <p:spPr bwMode="auto">
              <a:xfrm>
                <a:off x="1453" y="5453"/>
                <a:ext cx="3075"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runMapReduce(..)</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cxnSp>
            <p:nvCxnSpPr>
              <p:cNvPr id="1041" name="AutoShape 17"/>
              <p:cNvCxnSpPr>
                <a:cxnSpLocks noChangeShapeType="1"/>
                <a:stCxn id="1040" idx="3"/>
              </p:cNvCxnSpPr>
              <p:nvPr/>
            </p:nvCxnSpPr>
            <p:spPr bwMode="auto">
              <a:xfrm>
                <a:off x="4528" y="5630"/>
                <a:ext cx="530" cy="2"/>
              </a:xfrm>
              <a:prstGeom prst="straightConnector1">
                <a:avLst/>
              </a:prstGeom>
              <a:noFill/>
              <a:ln w="9525">
                <a:solidFill>
                  <a:srgbClr val="000000"/>
                </a:solidFill>
                <a:round/>
                <a:headEnd/>
                <a:tailEnd type="triangle" w="med" len="med"/>
              </a:ln>
            </p:spPr>
          </p:cxnSp>
        </p:grpSp>
        <p:sp>
          <p:nvSpPr>
            <p:cNvPr id="1042" name="Oval 18"/>
            <p:cNvSpPr>
              <a:spLocks noChangeArrowheads="1"/>
            </p:cNvSpPr>
            <p:nvPr/>
          </p:nvSpPr>
          <p:spPr bwMode="auto">
            <a:xfrm>
              <a:off x="7162449" y="33156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43" name="Oval 19"/>
            <p:cNvSpPr>
              <a:spLocks noChangeArrowheads="1"/>
            </p:cNvSpPr>
            <p:nvPr/>
          </p:nvSpPr>
          <p:spPr bwMode="auto">
            <a:xfrm>
              <a:off x="6487728" y="33156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cxnSp>
          <p:nvCxnSpPr>
            <p:cNvPr id="1044" name="AutoShape 20"/>
            <p:cNvCxnSpPr>
              <a:cxnSpLocks noChangeShapeType="1"/>
            </p:cNvCxnSpPr>
            <p:nvPr/>
          </p:nvCxnSpPr>
          <p:spPr bwMode="auto">
            <a:xfrm>
              <a:off x="5683668" y="3865295"/>
              <a:ext cx="0" cy="161674"/>
            </a:xfrm>
            <a:prstGeom prst="straightConnector1">
              <a:avLst/>
            </a:prstGeom>
            <a:noFill/>
            <a:ln w="9525">
              <a:solidFill>
                <a:srgbClr val="000000"/>
              </a:solidFill>
              <a:round/>
              <a:headEnd/>
              <a:tailEnd type="triangle" w="med" len="med"/>
            </a:ln>
          </p:spPr>
        </p:cxnSp>
        <p:cxnSp>
          <p:nvCxnSpPr>
            <p:cNvPr id="1045" name="AutoShape 21"/>
            <p:cNvCxnSpPr>
              <a:cxnSpLocks noChangeShapeType="1"/>
            </p:cNvCxnSpPr>
            <p:nvPr/>
          </p:nvCxnSpPr>
          <p:spPr bwMode="auto">
            <a:xfrm>
              <a:off x="6315276" y="3865295"/>
              <a:ext cx="0" cy="161674"/>
            </a:xfrm>
            <a:prstGeom prst="straightConnector1">
              <a:avLst/>
            </a:prstGeom>
            <a:noFill/>
            <a:ln w="9525">
              <a:solidFill>
                <a:srgbClr val="000000"/>
              </a:solidFill>
              <a:round/>
              <a:headEnd/>
              <a:tailEnd type="triangle" w="med" len="med"/>
            </a:ln>
          </p:spPr>
        </p:cxnSp>
        <p:cxnSp>
          <p:nvCxnSpPr>
            <p:cNvPr id="1046" name="AutoShape 22"/>
            <p:cNvCxnSpPr>
              <a:cxnSpLocks noChangeShapeType="1"/>
            </p:cNvCxnSpPr>
            <p:nvPr/>
          </p:nvCxnSpPr>
          <p:spPr bwMode="auto">
            <a:xfrm>
              <a:off x="6951195" y="3865295"/>
              <a:ext cx="0" cy="161674"/>
            </a:xfrm>
            <a:prstGeom prst="straightConnector1">
              <a:avLst/>
            </a:prstGeom>
            <a:noFill/>
            <a:ln w="9525">
              <a:solidFill>
                <a:srgbClr val="000000"/>
              </a:solidFill>
              <a:round/>
              <a:headEnd/>
              <a:tailEnd type="triangle" w="med" len="med"/>
            </a:ln>
          </p:spPr>
        </p:cxnSp>
        <p:cxnSp>
          <p:nvCxnSpPr>
            <p:cNvPr id="1047" name="AutoShape 23"/>
            <p:cNvCxnSpPr>
              <a:cxnSpLocks noChangeShapeType="1"/>
            </p:cNvCxnSpPr>
            <p:nvPr/>
          </p:nvCxnSpPr>
          <p:spPr bwMode="auto">
            <a:xfrm>
              <a:off x="5409899" y="3595838"/>
              <a:ext cx="273769" cy="269457"/>
            </a:xfrm>
            <a:prstGeom prst="straightConnector1">
              <a:avLst/>
            </a:prstGeom>
            <a:noFill/>
            <a:ln w="9525">
              <a:solidFill>
                <a:srgbClr val="000000"/>
              </a:solidFill>
              <a:round/>
              <a:headEnd/>
              <a:tailEnd/>
            </a:ln>
          </p:spPr>
        </p:cxnSp>
        <p:cxnSp>
          <p:nvCxnSpPr>
            <p:cNvPr id="1048" name="AutoShape 24"/>
            <p:cNvCxnSpPr>
              <a:cxnSpLocks noChangeShapeType="1"/>
            </p:cNvCxnSpPr>
            <p:nvPr/>
          </p:nvCxnSpPr>
          <p:spPr bwMode="auto">
            <a:xfrm flipH="1">
              <a:off x="5683668" y="3595838"/>
              <a:ext cx="269457" cy="269457"/>
            </a:xfrm>
            <a:prstGeom prst="straightConnector1">
              <a:avLst/>
            </a:prstGeom>
            <a:noFill/>
            <a:ln w="9525">
              <a:solidFill>
                <a:srgbClr val="000000"/>
              </a:solidFill>
              <a:round/>
              <a:headEnd/>
              <a:tailEnd/>
            </a:ln>
          </p:spPr>
        </p:cxnSp>
        <p:cxnSp>
          <p:nvCxnSpPr>
            <p:cNvPr id="1049" name="AutoShape 25"/>
            <p:cNvCxnSpPr>
              <a:cxnSpLocks noChangeShapeType="1"/>
            </p:cNvCxnSpPr>
            <p:nvPr/>
          </p:nvCxnSpPr>
          <p:spPr bwMode="auto">
            <a:xfrm flipH="1">
              <a:off x="5683668" y="3595838"/>
              <a:ext cx="901065" cy="269457"/>
            </a:xfrm>
            <a:prstGeom prst="straightConnector1">
              <a:avLst/>
            </a:prstGeom>
            <a:noFill/>
            <a:ln w="9525">
              <a:solidFill>
                <a:srgbClr val="000000"/>
              </a:solidFill>
              <a:round/>
              <a:headEnd/>
              <a:tailEnd/>
            </a:ln>
          </p:spPr>
        </p:cxnSp>
        <p:cxnSp>
          <p:nvCxnSpPr>
            <p:cNvPr id="1050" name="AutoShape 26"/>
            <p:cNvCxnSpPr>
              <a:cxnSpLocks noChangeShapeType="1"/>
            </p:cNvCxnSpPr>
            <p:nvPr/>
          </p:nvCxnSpPr>
          <p:spPr bwMode="auto">
            <a:xfrm flipH="1">
              <a:off x="5683668" y="3595838"/>
              <a:ext cx="1595187" cy="269457"/>
            </a:xfrm>
            <a:prstGeom prst="straightConnector1">
              <a:avLst/>
            </a:prstGeom>
            <a:noFill/>
            <a:ln w="9525">
              <a:solidFill>
                <a:srgbClr val="000000"/>
              </a:solidFill>
              <a:round/>
              <a:headEnd/>
              <a:tailEnd/>
            </a:ln>
          </p:spPr>
        </p:cxnSp>
        <p:cxnSp>
          <p:nvCxnSpPr>
            <p:cNvPr id="1051" name="AutoShape 27"/>
            <p:cNvCxnSpPr>
              <a:cxnSpLocks noChangeShapeType="1"/>
            </p:cNvCxnSpPr>
            <p:nvPr/>
          </p:nvCxnSpPr>
          <p:spPr bwMode="auto">
            <a:xfrm>
              <a:off x="5409899" y="3595838"/>
              <a:ext cx="905376" cy="269457"/>
            </a:xfrm>
            <a:prstGeom prst="straightConnector1">
              <a:avLst/>
            </a:prstGeom>
            <a:noFill/>
            <a:ln w="9525">
              <a:solidFill>
                <a:srgbClr val="000000"/>
              </a:solidFill>
              <a:round/>
              <a:headEnd/>
              <a:tailEnd/>
            </a:ln>
          </p:spPr>
        </p:cxnSp>
        <p:cxnSp>
          <p:nvCxnSpPr>
            <p:cNvPr id="1052" name="AutoShape 28"/>
            <p:cNvCxnSpPr>
              <a:cxnSpLocks noChangeShapeType="1"/>
            </p:cNvCxnSpPr>
            <p:nvPr/>
          </p:nvCxnSpPr>
          <p:spPr bwMode="auto">
            <a:xfrm>
              <a:off x="5953125" y="3595838"/>
              <a:ext cx="362151" cy="269457"/>
            </a:xfrm>
            <a:prstGeom prst="straightConnector1">
              <a:avLst/>
            </a:prstGeom>
            <a:noFill/>
            <a:ln w="9525">
              <a:solidFill>
                <a:srgbClr val="000000"/>
              </a:solidFill>
              <a:round/>
              <a:headEnd/>
              <a:tailEnd/>
            </a:ln>
          </p:spPr>
        </p:cxnSp>
        <p:cxnSp>
          <p:nvCxnSpPr>
            <p:cNvPr id="1053" name="AutoShape 29"/>
            <p:cNvCxnSpPr>
              <a:cxnSpLocks noChangeShapeType="1"/>
            </p:cNvCxnSpPr>
            <p:nvPr/>
          </p:nvCxnSpPr>
          <p:spPr bwMode="auto">
            <a:xfrm flipH="1">
              <a:off x="6315276" y="3595838"/>
              <a:ext cx="269457" cy="269457"/>
            </a:xfrm>
            <a:prstGeom prst="straightConnector1">
              <a:avLst/>
            </a:prstGeom>
            <a:noFill/>
            <a:ln w="9525">
              <a:solidFill>
                <a:srgbClr val="000000"/>
              </a:solidFill>
              <a:round/>
              <a:headEnd/>
              <a:tailEnd/>
            </a:ln>
          </p:spPr>
        </p:cxnSp>
        <p:cxnSp>
          <p:nvCxnSpPr>
            <p:cNvPr id="1054" name="AutoShape 30"/>
            <p:cNvCxnSpPr>
              <a:cxnSpLocks noChangeShapeType="1"/>
            </p:cNvCxnSpPr>
            <p:nvPr/>
          </p:nvCxnSpPr>
          <p:spPr bwMode="auto">
            <a:xfrm flipH="1">
              <a:off x="6315276" y="3595838"/>
              <a:ext cx="905376" cy="269457"/>
            </a:xfrm>
            <a:prstGeom prst="straightConnector1">
              <a:avLst/>
            </a:prstGeom>
            <a:noFill/>
            <a:ln w="9525">
              <a:solidFill>
                <a:srgbClr val="000000"/>
              </a:solidFill>
              <a:round/>
              <a:headEnd/>
              <a:tailEnd/>
            </a:ln>
          </p:spPr>
        </p:cxnSp>
        <p:cxnSp>
          <p:nvCxnSpPr>
            <p:cNvPr id="1055" name="AutoShape 31"/>
            <p:cNvCxnSpPr>
              <a:cxnSpLocks noChangeShapeType="1"/>
            </p:cNvCxnSpPr>
            <p:nvPr/>
          </p:nvCxnSpPr>
          <p:spPr bwMode="auto">
            <a:xfrm>
              <a:off x="5409899" y="3595838"/>
              <a:ext cx="1541295" cy="269457"/>
            </a:xfrm>
            <a:prstGeom prst="straightConnector1">
              <a:avLst/>
            </a:prstGeom>
            <a:noFill/>
            <a:ln w="9525">
              <a:solidFill>
                <a:srgbClr val="000000"/>
              </a:solidFill>
              <a:round/>
              <a:headEnd/>
              <a:tailEnd/>
            </a:ln>
          </p:spPr>
        </p:cxnSp>
        <p:cxnSp>
          <p:nvCxnSpPr>
            <p:cNvPr id="1056" name="AutoShape 32"/>
            <p:cNvCxnSpPr>
              <a:cxnSpLocks noChangeShapeType="1"/>
            </p:cNvCxnSpPr>
            <p:nvPr/>
          </p:nvCxnSpPr>
          <p:spPr bwMode="auto">
            <a:xfrm>
              <a:off x="5953125" y="3595838"/>
              <a:ext cx="998070" cy="269457"/>
            </a:xfrm>
            <a:prstGeom prst="straightConnector1">
              <a:avLst/>
            </a:prstGeom>
            <a:noFill/>
            <a:ln w="9525">
              <a:solidFill>
                <a:srgbClr val="000000"/>
              </a:solidFill>
              <a:round/>
              <a:headEnd/>
              <a:tailEnd/>
            </a:ln>
          </p:spPr>
        </p:cxnSp>
        <p:cxnSp>
          <p:nvCxnSpPr>
            <p:cNvPr id="1057" name="AutoShape 33"/>
            <p:cNvCxnSpPr>
              <a:cxnSpLocks noChangeShapeType="1"/>
            </p:cNvCxnSpPr>
            <p:nvPr/>
          </p:nvCxnSpPr>
          <p:spPr bwMode="auto">
            <a:xfrm>
              <a:off x="6584733" y="3595838"/>
              <a:ext cx="366462" cy="269457"/>
            </a:xfrm>
            <a:prstGeom prst="straightConnector1">
              <a:avLst/>
            </a:prstGeom>
            <a:noFill/>
            <a:ln w="9525">
              <a:solidFill>
                <a:srgbClr val="000000"/>
              </a:solidFill>
              <a:round/>
              <a:headEnd/>
              <a:tailEnd/>
            </a:ln>
          </p:spPr>
        </p:cxnSp>
        <p:cxnSp>
          <p:nvCxnSpPr>
            <p:cNvPr id="1058" name="AutoShape 34"/>
            <p:cNvCxnSpPr>
              <a:cxnSpLocks noChangeShapeType="1"/>
            </p:cNvCxnSpPr>
            <p:nvPr/>
          </p:nvCxnSpPr>
          <p:spPr bwMode="auto">
            <a:xfrm flipH="1">
              <a:off x="6951195" y="3595838"/>
              <a:ext cx="327660" cy="269457"/>
            </a:xfrm>
            <a:prstGeom prst="straightConnector1">
              <a:avLst/>
            </a:prstGeom>
            <a:noFill/>
            <a:ln w="9525">
              <a:solidFill>
                <a:srgbClr val="000000"/>
              </a:solidFill>
              <a:round/>
              <a:headEnd/>
              <a:tailEnd/>
            </a:ln>
          </p:spPr>
        </p:cxnSp>
        <p:cxnSp>
          <p:nvCxnSpPr>
            <p:cNvPr id="1059" name="AutoShape 35"/>
            <p:cNvCxnSpPr>
              <a:cxnSpLocks noChangeShapeType="1"/>
            </p:cNvCxnSpPr>
            <p:nvPr/>
          </p:nvCxnSpPr>
          <p:spPr bwMode="auto">
            <a:xfrm>
              <a:off x="5338763" y="3046145"/>
              <a:ext cx="0" cy="269457"/>
            </a:xfrm>
            <a:prstGeom prst="straightConnector1">
              <a:avLst/>
            </a:prstGeom>
            <a:noFill/>
            <a:ln w="9525">
              <a:solidFill>
                <a:srgbClr val="000000"/>
              </a:solidFill>
              <a:round/>
              <a:headEnd/>
              <a:tailEnd type="triangle" w="med" len="med"/>
            </a:ln>
          </p:spPr>
        </p:cxnSp>
        <p:cxnSp>
          <p:nvCxnSpPr>
            <p:cNvPr id="1060" name="AutoShape 36"/>
            <p:cNvCxnSpPr>
              <a:cxnSpLocks noChangeShapeType="1"/>
            </p:cNvCxnSpPr>
            <p:nvPr/>
          </p:nvCxnSpPr>
          <p:spPr bwMode="auto">
            <a:xfrm>
              <a:off x="5953125" y="3046145"/>
              <a:ext cx="0" cy="269457"/>
            </a:xfrm>
            <a:prstGeom prst="straightConnector1">
              <a:avLst/>
            </a:prstGeom>
            <a:noFill/>
            <a:ln w="9525">
              <a:solidFill>
                <a:srgbClr val="000000"/>
              </a:solidFill>
              <a:round/>
              <a:headEnd/>
              <a:tailEnd type="triangle" w="med" len="med"/>
            </a:ln>
          </p:spPr>
        </p:cxnSp>
        <p:cxnSp>
          <p:nvCxnSpPr>
            <p:cNvPr id="1061" name="AutoShape 37"/>
            <p:cNvCxnSpPr>
              <a:cxnSpLocks noChangeShapeType="1"/>
            </p:cNvCxnSpPr>
            <p:nvPr/>
          </p:nvCxnSpPr>
          <p:spPr bwMode="auto">
            <a:xfrm>
              <a:off x="6584733" y="3035367"/>
              <a:ext cx="0" cy="269457"/>
            </a:xfrm>
            <a:prstGeom prst="straightConnector1">
              <a:avLst/>
            </a:prstGeom>
            <a:noFill/>
            <a:ln w="9525">
              <a:solidFill>
                <a:srgbClr val="000000"/>
              </a:solidFill>
              <a:round/>
              <a:headEnd/>
              <a:tailEnd type="triangle" w="med" len="med"/>
            </a:ln>
          </p:spPr>
        </p:cxnSp>
        <p:cxnSp>
          <p:nvCxnSpPr>
            <p:cNvPr id="1062" name="AutoShape 38"/>
            <p:cNvCxnSpPr>
              <a:cxnSpLocks noChangeShapeType="1"/>
            </p:cNvCxnSpPr>
            <p:nvPr/>
          </p:nvCxnSpPr>
          <p:spPr bwMode="auto">
            <a:xfrm>
              <a:off x="7278855" y="3035367"/>
              <a:ext cx="0" cy="269457"/>
            </a:xfrm>
            <a:prstGeom prst="straightConnector1">
              <a:avLst/>
            </a:prstGeom>
            <a:noFill/>
            <a:ln w="9525">
              <a:solidFill>
                <a:srgbClr val="000000"/>
              </a:solidFill>
              <a:round/>
              <a:headEnd/>
              <a:tailEnd type="triangle" w="med" len="med"/>
            </a:ln>
          </p:spPr>
        </p:cxnSp>
        <p:sp>
          <p:nvSpPr>
            <p:cNvPr id="1063" name="Text Box 39"/>
            <p:cNvSpPr txBox="1">
              <a:spLocks noChangeArrowheads="1"/>
            </p:cNvSpPr>
            <p:nvPr/>
          </p:nvSpPr>
          <p:spPr bwMode="auto">
            <a:xfrm>
              <a:off x="990600" y="2514600"/>
              <a:ext cx="2362200" cy="304800"/>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while(</a:t>
              </a:r>
              <a:r>
                <a:rPr kumimoji="0" lang="en-US" sz="1600" b="1" i="0" u="none" strike="noStrike" cap="none" normalizeH="0" baseline="0" dirty="0" smtClean="0">
                  <a:ln>
                    <a:noFill/>
                  </a:ln>
                  <a:solidFill>
                    <a:srgbClr val="C00000"/>
                  </a:solidFill>
                  <a:effectLst/>
                  <a:latin typeface="Candara" pitchFamily="34" charset="0"/>
                  <a:cs typeface="Arial" pitchFamily="34" charset="0"/>
                </a:rPr>
                <a:t>condition</a:t>
              </a:r>
              <a:r>
                <a:rPr kumimoji="0" lang="en-US" sz="1600" b="1" i="0" u="none" strike="noStrike" cap="none" normalizeH="0" baseline="0" dirty="0" smtClean="0">
                  <a:ln>
                    <a:noFill/>
                  </a:ln>
                  <a:solidFill>
                    <a:schemeClr val="tx1"/>
                  </a:solidFill>
                  <a:effectLst/>
                  <a:latin typeface="Candara" pitchFamily="34" charset="0"/>
                  <a:cs typeface="Arial" pitchFamily="34" charset="0"/>
                </a:rPr>
                <a:t>){</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sp>
          <p:nvSpPr>
            <p:cNvPr id="1064" name="Oval 40"/>
            <p:cNvSpPr>
              <a:spLocks noChangeArrowheads="1"/>
            </p:cNvSpPr>
            <p:nvPr/>
          </p:nvSpPr>
          <p:spPr bwMode="auto">
            <a:xfrm>
              <a:off x="2978317" y="4706002"/>
              <a:ext cx="269457" cy="280236"/>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cxnSp>
          <p:nvCxnSpPr>
            <p:cNvPr id="1065" name="AutoShape 41"/>
            <p:cNvCxnSpPr>
              <a:cxnSpLocks noChangeShapeType="1"/>
            </p:cNvCxnSpPr>
            <p:nvPr/>
          </p:nvCxnSpPr>
          <p:spPr bwMode="auto">
            <a:xfrm>
              <a:off x="3118435" y="4544327"/>
              <a:ext cx="0" cy="161674"/>
            </a:xfrm>
            <a:prstGeom prst="straightConnector1">
              <a:avLst/>
            </a:prstGeom>
            <a:noFill/>
            <a:ln w="9525">
              <a:solidFill>
                <a:srgbClr val="000000"/>
              </a:solidFill>
              <a:round/>
              <a:headEnd/>
              <a:tailEnd type="triangle" w="med" len="med"/>
            </a:ln>
          </p:spPr>
        </p:cxnSp>
        <p:cxnSp>
          <p:nvCxnSpPr>
            <p:cNvPr id="1066" name="AutoShape 42"/>
            <p:cNvCxnSpPr>
              <a:cxnSpLocks noChangeShapeType="1"/>
            </p:cNvCxnSpPr>
            <p:nvPr/>
          </p:nvCxnSpPr>
          <p:spPr bwMode="auto">
            <a:xfrm flipH="1">
              <a:off x="3118435" y="4544327"/>
              <a:ext cx="3832760" cy="0"/>
            </a:xfrm>
            <a:prstGeom prst="straightConnector1">
              <a:avLst/>
            </a:prstGeom>
            <a:noFill/>
            <a:ln w="9525">
              <a:solidFill>
                <a:srgbClr val="000000"/>
              </a:solidFill>
              <a:round/>
              <a:headEnd/>
              <a:tailEnd/>
            </a:ln>
          </p:spPr>
        </p:cxnSp>
        <p:sp>
          <p:nvSpPr>
            <p:cNvPr id="1067" name="Text Box 43"/>
            <p:cNvSpPr txBox="1">
              <a:spLocks noChangeArrowheads="1"/>
            </p:cNvSpPr>
            <p:nvPr/>
          </p:nvSpPr>
          <p:spPr bwMode="auto">
            <a:xfrm>
              <a:off x="1066800" y="5715000"/>
              <a:ext cx="1853866" cy="304800"/>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 //end while</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sp>
          <p:nvSpPr>
            <p:cNvPr id="1068" name="Text Box 44"/>
            <p:cNvSpPr txBox="1">
              <a:spLocks noChangeArrowheads="1"/>
            </p:cNvSpPr>
            <p:nvPr/>
          </p:nvSpPr>
          <p:spPr bwMode="auto">
            <a:xfrm>
              <a:off x="1295400" y="5257800"/>
              <a:ext cx="2286000" cy="304800"/>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C00000"/>
                  </a:solidFill>
                  <a:effectLst/>
                  <a:latin typeface="Candara" pitchFamily="34" charset="0"/>
                  <a:cs typeface="Arial" pitchFamily="34" charset="0"/>
                </a:rPr>
                <a:t>updateCondition()</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grpSp>
          <p:nvGrpSpPr>
            <p:cNvPr id="5" name="Group 45"/>
            <p:cNvGrpSpPr>
              <a:grpSpLocks/>
            </p:cNvGrpSpPr>
            <p:nvPr/>
          </p:nvGrpSpPr>
          <p:grpSpPr bwMode="auto">
            <a:xfrm>
              <a:off x="4572000" y="838200"/>
              <a:ext cx="1353753" cy="1293395"/>
              <a:chOff x="4782" y="2508"/>
              <a:chExt cx="1884" cy="1800"/>
            </a:xfrm>
          </p:grpSpPr>
          <p:grpSp>
            <p:nvGrpSpPr>
              <p:cNvPr id="6" name="Group 46"/>
              <p:cNvGrpSpPr>
                <a:grpSpLocks/>
              </p:cNvGrpSpPr>
              <p:nvPr/>
            </p:nvGrpSpPr>
            <p:grpSpPr bwMode="auto">
              <a:xfrm>
                <a:off x="4782" y="2508"/>
                <a:ext cx="1884" cy="1800"/>
                <a:chOff x="8145" y="2478"/>
                <a:chExt cx="1884" cy="1800"/>
              </a:xfrm>
            </p:grpSpPr>
            <p:sp>
              <p:nvSpPr>
                <p:cNvPr id="1071" name="AutoShape 47"/>
                <p:cNvSpPr>
                  <a:spLocks noChangeArrowheads="1"/>
                </p:cNvSpPr>
                <p:nvPr/>
              </p:nvSpPr>
              <p:spPr bwMode="auto">
                <a:xfrm>
                  <a:off x="8145" y="2733"/>
                  <a:ext cx="1884" cy="1545"/>
                </a:xfrm>
                <a:prstGeom prst="roundRect">
                  <a:avLst>
                    <a:gd name="adj" fmla="val 16667"/>
                  </a:avLst>
                </a:pr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2" name="Oval 48"/>
                <p:cNvSpPr>
                  <a:spLocks noChangeArrowheads="1"/>
                </p:cNvSpPr>
                <p:nvPr/>
              </p:nvSpPr>
              <p:spPr bwMode="auto">
                <a:xfrm>
                  <a:off x="8280" y="3648"/>
                  <a:ext cx="375" cy="390"/>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3" name="Oval 49"/>
                <p:cNvSpPr>
                  <a:spLocks noChangeArrowheads="1"/>
                </p:cNvSpPr>
                <p:nvPr/>
              </p:nvSpPr>
              <p:spPr bwMode="auto">
                <a:xfrm>
                  <a:off x="8436" y="3648"/>
                  <a:ext cx="375" cy="390"/>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4" name="Oval 50"/>
                <p:cNvSpPr>
                  <a:spLocks noChangeArrowheads="1"/>
                </p:cNvSpPr>
                <p:nvPr/>
              </p:nvSpPr>
              <p:spPr bwMode="auto">
                <a:xfrm>
                  <a:off x="8595" y="3648"/>
                  <a:ext cx="375" cy="390"/>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5" name="AutoShape 51"/>
                <p:cNvSpPr>
                  <a:spLocks noChangeArrowheads="1"/>
                </p:cNvSpPr>
                <p:nvPr/>
              </p:nvSpPr>
              <p:spPr bwMode="auto">
                <a:xfrm>
                  <a:off x="9339" y="2883"/>
                  <a:ext cx="585" cy="330"/>
                </a:xfrm>
                <a:prstGeom prst="flowChartMagneticDisk">
                  <a:avLst/>
                </a:prstGeom>
                <a:solidFill>
                  <a:srgbClr val="D9959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6" name="Oval 52"/>
                <p:cNvSpPr>
                  <a:spLocks noChangeArrowheads="1"/>
                </p:cNvSpPr>
                <p:nvPr/>
              </p:nvSpPr>
              <p:spPr bwMode="auto">
                <a:xfrm>
                  <a:off x="9234" y="3663"/>
                  <a:ext cx="375" cy="39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7" name="Oval 53"/>
                <p:cNvSpPr>
                  <a:spLocks noChangeArrowheads="1"/>
                </p:cNvSpPr>
                <p:nvPr/>
              </p:nvSpPr>
              <p:spPr bwMode="auto">
                <a:xfrm>
                  <a:off x="9390" y="3663"/>
                  <a:ext cx="375" cy="39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78" name="Oval 54"/>
                <p:cNvSpPr>
                  <a:spLocks noChangeArrowheads="1"/>
                </p:cNvSpPr>
                <p:nvPr/>
              </p:nvSpPr>
              <p:spPr bwMode="auto">
                <a:xfrm>
                  <a:off x="9549" y="3663"/>
                  <a:ext cx="375" cy="39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cxnSp>
              <p:nvCxnSpPr>
                <p:cNvPr id="1079" name="AutoShape 55"/>
                <p:cNvCxnSpPr>
                  <a:cxnSpLocks noChangeShapeType="1"/>
                </p:cNvCxnSpPr>
                <p:nvPr/>
              </p:nvCxnSpPr>
              <p:spPr bwMode="auto">
                <a:xfrm>
                  <a:off x="9609" y="3213"/>
                  <a:ext cx="0" cy="450"/>
                </a:xfrm>
                <a:prstGeom prst="straightConnector1">
                  <a:avLst/>
                </a:prstGeom>
                <a:noFill/>
                <a:ln w="9525">
                  <a:solidFill>
                    <a:srgbClr val="000000"/>
                  </a:solidFill>
                  <a:round/>
                  <a:headEnd/>
                  <a:tailEnd type="triangle" w="med" len="med"/>
                </a:ln>
              </p:spPr>
            </p:cxnSp>
            <p:cxnSp>
              <p:nvCxnSpPr>
                <p:cNvPr id="1080" name="AutoShape 56"/>
                <p:cNvCxnSpPr>
                  <a:cxnSpLocks noChangeShapeType="1"/>
                </p:cNvCxnSpPr>
                <p:nvPr/>
              </p:nvCxnSpPr>
              <p:spPr bwMode="auto">
                <a:xfrm>
                  <a:off x="8595" y="2478"/>
                  <a:ext cx="0" cy="1170"/>
                </a:xfrm>
                <a:prstGeom prst="straightConnector1">
                  <a:avLst/>
                </a:prstGeom>
                <a:noFill/>
                <a:ln w="9525">
                  <a:solidFill>
                    <a:srgbClr val="000000"/>
                  </a:solidFill>
                  <a:round/>
                  <a:headEnd/>
                  <a:tailEnd type="triangle" w="med" len="med"/>
                </a:ln>
              </p:spPr>
            </p:cxnSp>
            <p:cxnSp>
              <p:nvCxnSpPr>
                <p:cNvPr id="1081" name="AutoShape 57"/>
                <p:cNvCxnSpPr>
                  <a:cxnSpLocks noChangeShapeType="1"/>
                </p:cNvCxnSpPr>
                <p:nvPr/>
              </p:nvCxnSpPr>
              <p:spPr bwMode="auto">
                <a:xfrm>
                  <a:off x="8595" y="2478"/>
                  <a:ext cx="954" cy="1185"/>
                </a:xfrm>
                <a:prstGeom prst="straightConnector1">
                  <a:avLst/>
                </a:prstGeom>
                <a:noFill/>
                <a:ln w="9525">
                  <a:solidFill>
                    <a:srgbClr val="000000"/>
                  </a:solidFill>
                  <a:round/>
                  <a:headEnd/>
                  <a:tailEnd type="triangle" w="med" len="med"/>
                </a:ln>
              </p:spPr>
            </p:cxnSp>
          </p:grpSp>
          <p:cxnSp>
            <p:nvCxnSpPr>
              <p:cNvPr id="1082" name="AutoShape 58"/>
              <p:cNvCxnSpPr>
                <a:cxnSpLocks noChangeShapeType="1"/>
              </p:cNvCxnSpPr>
              <p:nvPr/>
            </p:nvCxnSpPr>
            <p:spPr bwMode="auto">
              <a:xfrm>
                <a:off x="5661" y="3885"/>
                <a:ext cx="159" cy="0"/>
              </a:xfrm>
              <a:prstGeom prst="straightConnector1">
                <a:avLst/>
              </a:prstGeom>
              <a:noFill/>
              <a:ln w="38100" cap="rnd">
                <a:solidFill>
                  <a:srgbClr val="000000"/>
                </a:solidFill>
                <a:prstDash val="sysDot"/>
                <a:round/>
                <a:headEnd/>
                <a:tailEnd/>
              </a:ln>
            </p:spPr>
          </p:cxnSp>
        </p:grpSp>
        <p:grpSp>
          <p:nvGrpSpPr>
            <p:cNvPr id="7" name="Group 59"/>
            <p:cNvGrpSpPr>
              <a:grpSpLocks/>
            </p:cNvGrpSpPr>
            <p:nvPr/>
          </p:nvGrpSpPr>
          <p:grpSpPr bwMode="auto">
            <a:xfrm>
              <a:off x="6400800" y="838200"/>
              <a:ext cx="1353753" cy="1293395"/>
              <a:chOff x="7005" y="2508"/>
              <a:chExt cx="1884" cy="1800"/>
            </a:xfrm>
          </p:grpSpPr>
          <p:grpSp>
            <p:nvGrpSpPr>
              <p:cNvPr id="8" name="Group 60"/>
              <p:cNvGrpSpPr>
                <a:grpSpLocks/>
              </p:cNvGrpSpPr>
              <p:nvPr/>
            </p:nvGrpSpPr>
            <p:grpSpPr bwMode="auto">
              <a:xfrm>
                <a:off x="7005" y="2508"/>
                <a:ext cx="1884" cy="1800"/>
                <a:chOff x="8145" y="2478"/>
                <a:chExt cx="1884" cy="1800"/>
              </a:xfrm>
            </p:grpSpPr>
            <p:sp>
              <p:nvSpPr>
                <p:cNvPr id="1085" name="AutoShape 61"/>
                <p:cNvSpPr>
                  <a:spLocks noChangeArrowheads="1"/>
                </p:cNvSpPr>
                <p:nvPr/>
              </p:nvSpPr>
              <p:spPr bwMode="auto">
                <a:xfrm>
                  <a:off x="8145" y="2733"/>
                  <a:ext cx="1884" cy="1545"/>
                </a:xfrm>
                <a:prstGeom prst="roundRect">
                  <a:avLst>
                    <a:gd name="adj" fmla="val 16667"/>
                  </a:avLst>
                </a:pr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86" name="Oval 62"/>
                <p:cNvSpPr>
                  <a:spLocks noChangeArrowheads="1"/>
                </p:cNvSpPr>
                <p:nvPr/>
              </p:nvSpPr>
              <p:spPr bwMode="auto">
                <a:xfrm>
                  <a:off x="8280" y="3648"/>
                  <a:ext cx="375" cy="390"/>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87" name="Oval 63"/>
                <p:cNvSpPr>
                  <a:spLocks noChangeArrowheads="1"/>
                </p:cNvSpPr>
                <p:nvPr/>
              </p:nvSpPr>
              <p:spPr bwMode="auto">
                <a:xfrm>
                  <a:off x="8436" y="3648"/>
                  <a:ext cx="375" cy="390"/>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88" name="Oval 64"/>
                <p:cNvSpPr>
                  <a:spLocks noChangeArrowheads="1"/>
                </p:cNvSpPr>
                <p:nvPr/>
              </p:nvSpPr>
              <p:spPr bwMode="auto">
                <a:xfrm>
                  <a:off x="8595" y="3648"/>
                  <a:ext cx="375" cy="390"/>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89" name="AutoShape 65"/>
                <p:cNvSpPr>
                  <a:spLocks noChangeArrowheads="1"/>
                </p:cNvSpPr>
                <p:nvPr/>
              </p:nvSpPr>
              <p:spPr bwMode="auto">
                <a:xfrm>
                  <a:off x="9339" y="2883"/>
                  <a:ext cx="585" cy="330"/>
                </a:xfrm>
                <a:prstGeom prst="flowChartMagneticDisk">
                  <a:avLst/>
                </a:prstGeom>
                <a:solidFill>
                  <a:srgbClr val="D9959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90" name="Oval 66"/>
                <p:cNvSpPr>
                  <a:spLocks noChangeArrowheads="1"/>
                </p:cNvSpPr>
                <p:nvPr/>
              </p:nvSpPr>
              <p:spPr bwMode="auto">
                <a:xfrm>
                  <a:off x="9234" y="3663"/>
                  <a:ext cx="375" cy="39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91" name="Oval 67"/>
                <p:cNvSpPr>
                  <a:spLocks noChangeArrowheads="1"/>
                </p:cNvSpPr>
                <p:nvPr/>
              </p:nvSpPr>
              <p:spPr bwMode="auto">
                <a:xfrm>
                  <a:off x="9390" y="3663"/>
                  <a:ext cx="375" cy="39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092" name="Oval 68"/>
                <p:cNvSpPr>
                  <a:spLocks noChangeArrowheads="1"/>
                </p:cNvSpPr>
                <p:nvPr/>
              </p:nvSpPr>
              <p:spPr bwMode="auto">
                <a:xfrm>
                  <a:off x="9549" y="3663"/>
                  <a:ext cx="375" cy="390"/>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cxnSp>
              <p:nvCxnSpPr>
                <p:cNvPr id="1093" name="AutoShape 69"/>
                <p:cNvCxnSpPr>
                  <a:cxnSpLocks noChangeShapeType="1"/>
                </p:cNvCxnSpPr>
                <p:nvPr/>
              </p:nvCxnSpPr>
              <p:spPr bwMode="auto">
                <a:xfrm>
                  <a:off x="9609" y="3213"/>
                  <a:ext cx="0" cy="450"/>
                </a:xfrm>
                <a:prstGeom prst="straightConnector1">
                  <a:avLst/>
                </a:prstGeom>
                <a:noFill/>
                <a:ln w="9525">
                  <a:solidFill>
                    <a:srgbClr val="000000"/>
                  </a:solidFill>
                  <a:round/>
                  <a:headEnd/>
                  <a:tailEnd type="triangle" w="med" len="med"/>
                </a:ln>
              </p:spPr>
            </p:cxnSp>
            <p:cxnSp>
              <p:nvCxnSpPr>
                <p:cNvPr id="1094" name="AutoShape 70"/>
                <p:cNvCxnSpPr>
                  <a:cxnSpLocks noChangeShapeType="1"/>
                </p:cNvCxnSpPr>
                <p:nvPr/>
              </p:nvCxnSpPr>
              <p:spPr bwMode="auto">
                <a:xfrm>
                  <a:off x="8595" y="2478"/>
                  <a:ext cx="0" cy="1170"/>
                </a:xfrm>
                <a:prstGeom prst="straightConnector1">
                  <a:avLst/>
                </a:prstGeom>
                <a:noFill/>
                <a:ln w="9525">
                  <a:solidFill>
                    <a:srgbClr val="000000"/>
                  </a:solidFill>
                  <a:round/>
                  <a:headEnd/>
                  <a:tailEnd type="triangle" w="med" len="med"/>
                </a:ln>
              </p:spPr>
            </p:cxnSp>
            <p:cxnSp>
              <p:nvCxnSpPr>
                <p:cNvPr id="1095" name="AutoShape 71"/>
                <p:cNvCxnSpPr>
                  <a:cxnSpLocks noChangeShapeType="1"/>
                </p:cNvCxnSpPr>
                <p:nvPr/>
              </p:nvCxnSpPr>
              <p:spPr bwMode="auto">
                <a:xfrm>
                  <a:off x="8595" y="2478"/>
                  <a:ext cx="954" cy="1185"/>
                </a:xfrm>
                <a:prstGeom prst="straightConnector1">
                  <a:avLst/>
                </a:prstGeom>
                <a:noFill/>
                <a:ln w="9525">
                  <a:solidFill>
                    <a:srgbClr val="000000"/>
                  </a:solidFill>
                  <a:round/>
                  <a:headEnd/>
                  <a:tailEnd type="triangle" w="med" len="med"/>
                </a:ln>
              </p:spPr>
            </p:cxnSp>
          </p:grpSp>
          <p:cxnSp>
            <p:nvCxnSpPr>
              <p:cNvPr id="1096" name="AutoShape 72"/>
              <p:cNvCxnSpPr>
                <a:cxnSpLocks noChangeShapeType="1"/>
              </p:cNvCxnSpPr>
              <p:nvPr/>
            </p:nvCxnSpPr>
            <p:spPr bwMode="auto">
              <a:xfrm>
                <a:off x="7905" y="3885"/>
                <a:ext cx="159" cy="0"/>
              </a:xfrm>
              <a:prstGeom prst="straightConnector1">
                <a:avLst/>
              </a:prstGeom>
              <a:noFill/>
              <a:ln w="38100" cap="rnd">
                <a:solidFill>
                  <a:srgbClr val="000000"/>
                </a:solidFill>
                <a:prstDash val="sysDot"/>
                <a:round/>
                <a:headEnd/>
                <a:tailEnd/>
              </a:ln>
            </p:spPr>
          </p:cxnSp>
        </p:grpSp>
        <p:cxnSp>
          <p:nvCxnSpPr>
            <p:cNvPr id="1097" name="AutoShape 73"/>
            <p:cNvCxnSpPr>
              <a:cxnSpLocks noChangeShapeType="1"/>
            </p:cNvCxnSpPr>
            <p:nvPr/>
          </p:nvCxnSpPr>
          <p:spPr bwMode="auto">
            <a:xfrm>
              <a:off x="5683668" y="4307205"/>
              <a:ext cx="0" cy="237122"/>
            </a:xfrm>
            <a:prstGeom prst="straightConnector1">
              <a:avLst/>
            </a:prstGeom>
            <a:noFill/>
            <a:ln w="9525">
              <a:solidFill>
                <a:srgbClr val="000000"/>
              </a:solidFill>
              <a:round/>
              <a:headEnd/>
              <a:tailEnd type="triangle" w="med" len="med"/>
            </a:ln>
          </p:spPr>
        </p:cxnSp>
        <p:cxnSp>
          <p:nvCxnSpPr>
            <p:cNvPr id="1098" name="AutoShape 74"/>
            <p:cNvCxnSpPr>
              <a:cxnSpLocks noChangeShapeType="1"/>
            </p:cNvCxnSpPr>
            <p:nvPr/>
          </p:nvCxnSpPr>
          <p:spPr bwMode="auto">
            <a:xfrm>
              <a:off x="6300186" y="4307205"/>
              <a:ext cx="0" cy="237122"/>
            </a:xfrm>
            <a:prstGeom prst="straightConnector1">
              <a:avLst/>
            </a:prstGeom>
            <a:noFill/>
            <a:ln w="9525">
              <a:solidFill>
                <a:srgbClr val="000000"/>
              </a:solidFill>
              <a:round/>
              <a:headEnd/>
              <a:tailEnd type="triangle" w="med" len="med"/>
            </a:ln>
          </p:spPr>
        </p:cxnSp>
        <p:cxnSp>
          <p:nvCxnSpPr>
            <p:cNvPr id="1099" name="AutoShape 75"/>
            <p:cNvCxnSpPr>
              <a:cxnSpLocks noChangeShapeType="1"/>
            </p:cNvCxnSpPr>
            <p:nvPr/>
          </p:nvCxnSpPr>
          <p:spPr bwMode="auto">
            <a:xfrm>
              <a:off x="6951195" y="4307205"/>
              <a:ext cx="0" cy="237122"/>
            </a:xfrm>
            <a:prstGeom prst="straightConnector1">
              <a:avLst/>
            </a:prstGeom>
            <a:noFill/>
            <a:ln w="9525">
              <a:solidFill>
                <a:srgbClr val="000000"/>
              </a:solidFill>
              <a:round/>
              <a:headEnd/>
              <a:tailEnd type="triangle" w="med" len="med"/>
            </a:ln>
          </p:spPr>
        </p:cxnSp>
        <p:sp>
          <p:nvSpPr>
            <p:cNvPr id="1100" name="Arc 76"/>
            <p:cNvSpPr>
              <a:spLocks/>
            </p:cNvSpPr>
            <p:nvPr/>
          </p:nvSpPr>
          <p:spPr bwMode="auto">
            <a:xfrm flipH="1" flipV="1">
              <a:off x="457199" y="2438399"/>
              <a:ext cx="435443" cy="3581400"/>
            </a:xfrm>
            <a:custGeom>
              <a:avLst/>
              <a:gdLst>
                <a:gd name="G0" fmla="+- 8892 0 0"/>
                <a:gd name="G1" fmla="+- 21600 0 0"/>
                <a:gd name="G2" fmla="+- 21600 0 0"/>
                <a:gd name="T0" fmla="*/ 0 w 30492"/>
                <a:gd name="T1" fmla="*/ 1915 h 43200"/>
                <a:gd name="T2" fmla="*/ 590 w 30492"/>
                <a:gd name="T3" fmla="*/ 41541 h 43200"/>
                <a:gd name="T4" fmla="*/ 8892 w 30492"/>
                <a:gd name="T5" fmla="*/ 21600 h 43200"/>
              </a:gdLst>
              <a:ahLst/>
              <a:cxnLst>
                <a:cxn ang="0">
                  <a:pos x="T0" y="T1"/>
                </a:cxn>
                <a:cxn ang="0">
                  <a:pos x="T2" y="T3"/>
                </a:cxn>
                <a:cxn ang="0">
                  <a:pos x="T4" y="T5"/>
                </a:cxn>
              </a:cxnLst>
              <a:rect l="0" t="0" r="r" b="b"/>
              <a:pathLst>
                <a:path w="30492" h="43200" fill="none" extrusionOk="0">
                  <a:moveTo>
                    <a:pt x="0" y="1915"/>
                  </a:moveTo>
                  <a:cubicBezTo>
                    <a:pt x="2794" y="652"/>
                    <a:pt x="5825" y="-1"/>
                    <a:pt x="8892" y="0"/>
                  </a:cubicBezTo>
                  <a:cubicBezTo>
                    <a:pt x="20821" y="0"/>
                    <a:pt x="30492" y="9670"/>
                    <a:pt x="30492" y="21600"/>
                  </a:cubicBezTo>
                  <a:cubicBezTo>
                    <a:pt x="30492" y="33529"/>
                    <a:pt x="20821" y="43200"/>
                    <a:pt x="8892" y="43200"/>
                  </a:cubicBezTo>
                  <a:cubicBezTo>
                    <a:pt x="6042" y="43200"/>
                    <a:pt x="3220" y="42636"/>
                    <a:pt x="590" y="41540"/>
                  </a:cubicBezTo>
                </a:path>
                <a:path w="30492" h="43200" stroke="0" extrusionOk="0">
                  <a:moveTo>
                    <a:pt x="0" y="1915"/>
                  </a:moveTo>
                  <a:cubicBezTo>
                    <a:pt x="2794" y="652"/>
                    <a:pt x="5825" y="-1"/>
                    <a:pt x="8892" y="0"/>
                  </a:cubicBezTo>
                  <a:cubicBezTo>
                    <a:pt x="20821" y="0"/>
                    <a:pt x="30492" y="9670"/>
                    <a:pt x="30492" y="21600"/>
                  </a:cubicBezTo>
                  <a:cubicBezTo>
                    <a:pt x="30492" y="33529"/>
                    <a:pt x="20821" y="43200"/>
                    <a:pt x="8892" y="43200"/>
                  </a:cubicBezTo>
                  <a:cubicBezTo>
                    <a:pt x="6042" y="43200"/>
                    <a:pt x="3220" y="42636"/>
                    <a:pt x="590" y="41540"/>
                  </a:cubicBezTo>
                  <a:lnTo>
                    <a:pt x="8892" y="21600"/>
                  </a:lnTo>
                  <a:close/>
                </a:path>
              </a:pathLst>
            </a:cu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101" name="Text Box 77"/>
            <p:cNvSpPr txBox="1">
              <a:spLocks noChangeArrowheads="1"/>
            </p:cNvSpPr>
            <p:nvPr/>
          </p:nvSpPr>
          <p:spPr bwMode="auto">
            <a:xfrm>
              <a:off x="1066800" y="6096000"/>
              <a:ext cx="1853866" cy="304800"/>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close()</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sp>
          <p:nvSpPr>
            <p:cNvPr id="1102" name="Rectangle 78"/>
            <p:cNvSpPr>
              <a:spLocks noChangeArrowheads="1"/>
            </p:cNvSpPr>
            <p:nvPr/>
          </p:nvSpPr>
          <p:spPr bwMode="auto">
            <a:xfrm>
              <a:off x="304800" y="685800"/>
              <a:ext cx="3429000" cy="5791200"/>
            </a:xfrm>
            <a:prstGeom prst="rect">
              <a:avLst/>
            </a:prstGeom>
            <a:noFill/>
            <a:ln w="1587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103" name="Text Box 79"/>
            <p:cNvSpPr txBox="1">
              <a:spLocks noChangeArrowheads="1"/>
            </p:cNvSpPr>
            <p:nvPr/>
          </p:nvSpPr>
          <p:spPr bwMode="auto">
            <a:xfrm>
              <a:off x="533400" y="6477000"/>
              <a:ext cx="3581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ndara" pitchFamily="34" charset="0"/>
                  <a:cs typeface="Arial" pitchFamily="34" charset="0"/>
                </a:rPr>
                <a:t>User program’s process space</a:t>
              </a:r>
            </a:p>
          </p:txBody>
        </p:sp>
        <p:sp>
          <p:nvSpPr>
            <p:cNvPr id="1104" name="Text Box 80"/>
            <p:cNvSpPr txBox="1">
              <a:spLocks noChangeArrowheads="1"/>
            </p:cNvSpPr>
            <p:nvPr/>
          </p:nvSpPr>
          <p:spPr bwMode="auto">
            <a:xfrm>
              <a:off x="1828800" y="4419600"/>
              <a:ext cx="1713748" cy="323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Combine() </a:t>
              </a:r>
              <a:r>
                <a:rPr kumimoji="0" lang="en-US" sz="1600" b="0" i="0" u="none" strike="noStrike" cap="none" normalizeH="0" baseline="0" dirty="0" smtClean="0">
                  <a:ln>
                    <a:noFill/>
                  </a:ln>
                  <a:solidFill>
                    <a:schemeClr val="tx1"/>
                  </a:solidFill>
                  <a:effectLst/>
                  <a:latin typeface="Candara" pitchFamily="34" charset="0"/>
                  <a:cs typeface="Arial" pitchFamily="34" charset="0"/>
                </a:rPr>
                <a:t>operation</a:t>
              </a:r>
            </a:p>
          </p:txBody>
        </p:sp>
        <p:sp>
          <p:nvSpPr>
            <p:cNvPr id="1105" name="Text Box 81"/>
            <p:cNvSpPr txBox="1">
              <a:spLocks noChangeArrowheads="1"/>
            </p:cNvSpPr>
            <p:nvPr/>
          </p:nvSpPr>
          <p:spPr bwMode="auto">
            <a:xfrm>
              <a:off x="7056822" y="4026969"/>
              <a:ext cx="1096578" cy="3926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Reduce()</a:t>
              </a:r>
            </a:p>
          </p:txBody>
        </p:sp>
        <p:sp>
          <p:nvSpPr>
            <p:cNvPr id="1106" name="Text Box 82"/>
            <p:cNvSpPr txBox="1">
              <a:spLocks noChangeArrowheads="1"/>
            </p:cNvSpPr>
            <p:nvPr/>
          </p:nvSpPr>
          <p:spPr bwMode="auto">
            <a:xfrm>
              <a:off x="7237897" y="3541946"/>
              <a:ext cx="763103" cy="3233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ndara" pitchFamily="34" charset="0"/>
                  <a:cs typeface="Arial" pitchFamily="34" charset="0"/>
                </a:rPr>
                <a:t>Map()</a:t>
              </a:r>
            </a:p>
          </p:txBody>
        </p:sp>
        <p:sp>
          <p:nvSpPr>
            <p:cNvPr id="1107" name="Text Box 83"/>
            <p:cNvSpPr txBox="1">
              <a:spLocks noChangeArrowheads="1"/>
            </p:cNvSpPr>
            <p:nvPr/>
          </p:nvSpPr>
          <p:spPr bwMode="auto">
            <a:xfrm>
              <a:off x="5181600" y="762000"/>
              <a:ext cx="1752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ndara" pitchFamily="34" charset="0"/>
                  <a:cs typeface="Arial" pitchFamily="34" charset="0"/>
                </a:rPr>
                <a:t>Worker Nodes</a:t>
              </a:r>
            </a:p>
          </p:txBody>
        </p:sp>
        <p:sp>
          <p:nvSpPr>
            <p:cNvPr id="1108" name="Text Box 84"/>
            <p:cNvSpPr txBox="1">
              <a:spLocks noChangeArrowheads="1"/>
            </p:cNvSpPr>
            <p:nvPr/>
          </p:nvSpPr>
          <p:spPr bwMode="auto">
            <a:xfrm>
              <a:off x="4419600" y="4495800"/>
              <a:ext cx="3048000" cy="743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Candara" pitchFamily="34" charset="0"/>
                  <a:cs typeface="Arial" pitchFamily="34" charset="0"/>
                </a:rPr>
                <a:t>Communications/data transfers via the pub-sub broker network</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cxnSp>
          <p:nvCxnSpPr>
            <p:cNvPr id="1109" name="AutoShape 85"/>
            <p:cNvCxnSpPr>
              <a:cxnSpLocks noChangeShapeType="1"/>
            </p:cNvCxnSpPr>
            <p:nvPr/>
          </p:nvCxnSpPr>
          <p:spPr bwMode="auto">
            <a:xfrm>
              <a:off x="6096000" y="1600200"/>
              <a:ext cx="135806" cy="0"/>
            </a:xfrm>
            <a:prstGeom prst="straightConnector1">
              <a:avLst/>
            </a:prstGeom>
            <a:noFill/>
            <a:ln w="38100" cap="rnd">
              <a:solidFill>
                <a:srgbClr val="000000"/>
              </a:solidFill>
              <a:prstDash val="sysDot"/>
              <a:round/>
              <a:headEnd/>
              <a:tailEnd/>
            </a:ln>
          </p:spPr>
        </p:cxnSp>
        <p:grpSp>
          <p:nvGrpSpPr>
            <p:cNvPr id="9" name="Group 86"/>
            <p:cNvGrpSpPr>
              <a:grpSpLocks/>
            </p:cNvGrpSpPr>
            <p:nvPr/>
          </p:nvGrpSpPr>
          <p:grpSpPr bwMode="auto">
            <a:xfrm>
              <a:off x="304800" y="3810000"/>
              <a:ext cx="1371600" cy="533400"/>
              <a:chOff x="2264" y="5748"/>
              <a:chExt cx="1410" cy="540"/>
            </a:xfrm>
          </p:grpSpPr>
          <p:sp>
            <p:nvSpPr>
              <p:cNvPr id="1111" name="Oval 87"/>
              <p:cNvSpPr>
                <a:spLocks noChangeArrowheads="1"/>
              </p:cNvSpPr>
              <p:nvPr/>
            </p:nvSpPr>
            <p:spPr bwMode="auto">
              <a:xfrm>
                <a:off x="2264" y="5748"/>
                <a:ext cx="1366" cy="540"/>
              </a:xfrm>
              <a:prstGeom prst="ellipse">
                <a:avLst/>
              </a:prstGeom>
              <a:solidFill>
                <a:schemeClr val="bg2">
                  <a:lumMod val="90000"/>
                </a:schemeClr>
              </a:solidFill>
              <a:ln w="9525" algn="ctr">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dirty="0">
                  <a:latin typeface="Candara" pitchFamily="34" charset="0"/>
                </a:endParaRPr>
              </a:p>
            </p:txBody>
          </p:sp>
          <p:sp>
            <p:nvSpPr>
              <p:cNvPr id="1112" name="Text Box 88"/>
              <p:cNvSpPr txBox="1">
                <a:spLocks noChangeArrowheads="1"/>
              </p:cNvSpPr>
              <p:nvPr/>
            </p:nvSpPr>
            <p:spPr bwMode="auto">
              <a:xfrm>
                <a:off x="2264" y="5825"/>
                <a:ext cx="1410"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rgbClr val="C00000"/>
                    </a:solidFill>
                    <a:effectLst/>
                    <a:latin typeface="Candara" pitchFamily="34" charset="0"/>
                    <a:cs typeface="Arial" pitchFamily="34" charset="0"/>
                  </a:rPr>
                  <a:t>  Iterations</a:t>
                </a:r>
                <a:endParaRPr kumimoji="0" lang="en-US" b="0" i="0" u="none" strike="noStrike" cap="none" normalizeH="0" baseline="0" dirty="0" smtClean="0">
                  <a:ln>
                    <a:noFill/>
                  </a:ln>
                  <a:solidFill>
                    <a:srgbClr val="C00000"/>
                  </a:solidFill>
                  <a:effectLst/>
                  <a:latin typeface="Candara" pitchFamily="34" charset="0"/>
                  <a:cs typeface="Arial" pitchFamily="34" charset="0"/>
                </a:endParaRPr>
              </a:p>
            </p:txBody>
          </p:sp>
        </p:grpSp>
        <p:sp>
          <p:nvSpPr>
            <p:cNvPr id="1113" name="Text Box 89"/>
            <p:cNvSpPr txBox="1">
              <a:spLocks noChangeArrowheads="1"/>
            </p:cNvSpPr>
            <p:nvPr/>
          </p:nvSpPr>
          <p:spPr bwMode="auto">
            <a:xfrm>
              <a:off x="1828800" y="3352800"/>
              <a:ext cx="3429000" cy="541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ndara" pitchFamily="34" charset="0"/>
                  <a:cs typeface="Arial" pitchFamily="34" charset="0"/>
                </a:rPr>
                <a:t>May send &lt;Key,Value&gt; pairs directly</a:t>
              </a:r>
            </a:p>
          </p:txBody>
        </p:sp>
      </p:grpSp>
      <p:sp>
        <p:nvSpPr>
          <p:cNvPr id="94" name="Text Box 83"/>
          <p:cNvSpPr txBox="1">
            <a:spLocks noChangeArrowheads="1"/>
          </p:cNvSpPr>
          <p:nvPr/>
        </p:nvSpPr>
        <p:spPr bwMode="auto">
          <a:xfrm>
            <a:off x="7696200" y="1295400"/>
            <a:ext cx="1752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ndara" pitchFamily="34" charset="0"/>
                <a:cs typeface="Arial" pitchFamily="34" charset="0"/>
              </a:rPr>
              <a:t>Local Disk</a:t>
            </a:r>
          </a:p>
        </p:txBody>
      </p:sp>
      <p:sp>
        <p:nvSpPr>
          <p:cNvPr id="92" name="Text Box 83"/>
          <p:cNvSpPr txBox="1">
            <a:spLocks noChangeArrowheads="1"/>
          </p:cNvSpPr>
          <p:nvPr/>
        </p:nvSpPr>
        <p:spPr bwMode="auto">
          <a:xfrm>
            <a:off x="5715000" y="23622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ndara" pitchFamily="34" charset="0"/>
                <a:cs typeface="Arial" pitchFamily="34" charset="0"/>
              </a:rPr>
              <a:t>Cacheable</a:t>
            </a:r>
            <a:r>
              <a:rPr kumimoji="0" lang="en-US" sz="1600" b="0" i="0" u="none" strike="noStrike" cap="none" normalizeH="0" dirty="0" smtClean="0">
                <a:ln>
                  <a:noFill/>
                </a:ln>
                <a:solidFill>
                  <a:schemeClr val="tx1"/>
                </a:solidFill>
                <a:effectLst/>
                <a:latin typeface="Candara" pitchFamily="34" charset="0"/>
                <a:cs typeface="Arial" pitchFamily="34" charset="0"/>
              </a:rPr>
              <a:t> map/reduce tasks</a:t>
            </a:r>
            <a:endParaRPr kumimoji="0" lang="en-US" sz="1600" b="0" i="0" u="none" strike="noStrike" cap="none" normalizeH="0" baseline="0" dirty="0" smtClean="0">
              <a:ln>
                <a:noFill/>
              </a:ln>
              <a:solidFill>
                <a:schemeClr val="tx1"/>
              </a:solidFill>
              <a:effectLst/>
              <a:latin typeface="Candara" pitchFamily="34" charset="0"/>
              <a:cs typeface="Arial" pitchFamily="34" charset="0"/>
            </a:endParaRPr>
          </a:p>
        </p:txBody>
      </p:sp>
      <p:cxnSp>
        <p:nvCxnSpPr>
          <p:cNvPr id="96" name="Straight Arrow Connector 95"/>
          <p:cNvCxnSpPr>
            <a:endCxn id="1074" idx="4"/>
          </p:cNvCxnSpPr>
          <p:nvPr/>
        </p:nvCxnSpPr>
        <p:spPr>
          <a:xfrm rot="10800000">
            <a:off x="5182478" y="1959144"/>
            <a:ext cx="1142122" cy="479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6324600" y="1981200"/>
            <a:ext cx="1219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6324600" y="1981200"/>
            <a:ext cx="533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10800000">
            <a:off x="5791200" y="1981200"/>
            <a:ext cx="533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8" name="Picture 2" descr="D:\academic\phd\Publications\MapReduce++\logo.png"/>
          <p:cNvPicPr>
            <a:picLocks noChangeAspect="1" noChangeArrowheads="1"/>
          </p:cNvPicPr>
          <p:nvPr/>
        </p:nvPicPr>
        <p:blipFill>
          <a:blip r:embed="rId3" cstate="print"/>
          <a:srcRect/>
          <a:stretch>
            <a:fillRect/>
          </a:stretch>
        </p:blipFill>
        <p:spPr bwMode="auto">
          <a:xfrm>
            <a:off x="1143000" y="0"/>
            <a:ext cx="501094" cy="609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Twister New Release</a:t>
            </a:r>
            <a:endParaRPr lang="en-US" dirty="0"/>
          </a:p>
        </p:txBody>
      </p:sp>
      <p:pic>
        <p:nvPicPr>
          <p:cNvPr id="4" name="Picture 3" descr="twister.png"/>
          <p:cNvPicPr>
            <a:picLocks noChangeAspect="1"/>
          </p:cNvPicPr>
          <p:nvPr/>
        </p:nvPicPr>
        <p:blipFill>
          <a:blip r:embed="rId3" cstate="print"/>
          <a:stretch>
            <a:fillRect/>
          </a:stretch>
        </p:blipFill>
        <p:spPr>
          <a:xfrm>
            <a:off x="0" y="1295400"/>
            <a:ext cx="9144000" cy="51054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4" cstate="print"/>
          <a:srcRect/>
          <a:stretch>
            <a:fillRect/>
          </a:stretch>
        </p:blipFill>
        <p:spPr bwMode="auto">
          <a:xfrm>
            <a:off x="1371600" y="762000"/>
            <a:ext cx="3405613" cy="2844509"/>
          </a:xfrm>
          <a:prstGeom prst="rect">
            <a:avLst/>
          </a:prstGeom>
          <a:noFill/>
        </p:spPr>
      </p:pic>
      <p:pic>
        <p:nvPicPr>
          <p:cNvPr id="40965" name="Picture 5" descr="D:\academic\phd\Publications\CloudComp09\figures\matrix.png"/>
          <p:cNvPicPr>
            <a:picLocks noChangeAspect="1" noChangeArrowheads="1"/>
          </p:cNvPicPr>
          <p:nvPr/>
        </p:nvPicPr>
        <p:blipFill>
          <a:blip r:embed="rId5" cstate="print"/>
          <a:srcRect/>
          <a:stretch>
            <a:fillRect/>
          </a:stretch>
        </p:blipFill>
        <p:spPr bwMode="auto">
          <a:xfrm>
            <a:off x="6705600" y="685800"/>
            <a:ext cx="2286000" cy="284334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648200" y="3581400"/>
            <a:ext cx="4072333" cy="369332"/>
          </a:xfrm>
          <a:prstGeom prst="rect">
            <a:avLst/>
          </a:prstGeom>
          <a:noFill/>
        </p:spPr>
        <p:txBody>
          <a:bodyPr wrap="none" rtlCol="0">
            <a:spAutoFit/>
          </a:bodyPr>
          <a:lstStyle/>
          <a:p>
            <a:r>
              <a:rPr lang="en-US" b="1" dirty="0" smtClean="0"/>
              <a:t> Parallel Overhead  Matrix Multiplication</a:t>
            </a:r>
            <a:endParaRPr lang="en-US" b="1" dirty="0"/>
          </a:p>
        </p:txBody>
      </p:sp>
      <p:pic>
        <p:nvPicPr>
          <p:cNvPr id="15" name="Picture 14" descr="kmeans-color-log.png"/>
          <p:cNvPicPr>
            <a:picLocks noChangeAspect="1"/>
          </p:cNvPicPr>
          <p:nvPr/>
        </p:nvPicPr>
        <p:blipFill>
          <a:blip r:embed="rId6" cstate="print"/>
          <a:stretch>
            <a:fillRect/>
          </a:stretch>
        </p:blipFill>
        <p:spPr>
          <a:xfrm>
            <a:off x="228600" y="3886200"/>
            <a:ext cx="4129088" cy="2667000"/>
          </a:xfrm>
          <a:prstGeom prst="rect">
            <a:avLst/>
          </a:prstGeom>
        </p:spPr>
      </p:pic>
      <p:sp>
        <p:nvSpPr>
          <p:cNvPr id="13" name="Title 1"/>
          <p:cNvSpPr txBox="1">
            <a:spLocks/>
          </p:cNvSpPr>
          <p:nvPr/>
        </p:nvSpPr>
        <p:spPr>
          <a:xfrm>
            <a:off x="4343400" y="6400800"/>
            <a:ext cx="4191000" cy="457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j-lt"/>
                <a:ea typeface="+mj-ea"/>
                <a:cs typeface="+mj-cs"/>
              </a:rPr>
              <a:t>Overhead </a:t>
            </a:r>
            <a:r>
              <a:rPr kumimoji="0" lang="en-US" sz="1200" b="1" i="0" u="none" strike="noStrike" kern="1200" cap="none" spc="0" normalizeH="0" baseline="0" noProof="0" dirty="0" err="1" smtClean="0">
                <a:ln>
                  <a:noFill/>
                </a:ln>
                <a:solidFill>
                  <a:schemeClr val="tx1"/>
                </a:solidFill>
                <a:effectLst/>
                <a:uLnTx/>
                <a:uFillTx/>
                <a:latin typeface="+mj-lt"/>
                <a:ea typeface="+mj-ea"/>
                <a:cs typeface="+mj-cs"/>
              </a:rPr>
              <a:t>OpenMPI</a:t>
            </a:r>
            <a:r>
              <a:rPr kumimoji="0" lang="en-US" sz="12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1200" b="1" i="0" u="none" strike="noStrike" kern="1200" cap="none" spc="0" normalizeH="0" baseline="0" noProof="0" dirty="0" err="1" smtClean="0">
                <a:ln>
                  <a:noFill/>
                </a:ln>
                <a:solidFill>
                  <a:schemeClr val="tx1"/>
                </a:solidFill>
                <a:effectLst/>
                <a:uLnTx/>
                <a:uFillTx/>
                <a:latin typeface="+mj-lt"/>
                <a:ea typeface="+mj-ea"/>
                <a:cs typeface="+mj-cs"/>
              </a:rPr>
              <a:t>vs</a:t>
            </a:r>
            <a:r>
              <a:rPr kumimoji="0" lang="en-US" sz="1200" b="1" i="0" u="none" strike="noStrike" kern="1200" cap="none" spc="0" normalizeH="0" baseline="0" noProof="0" dirty="0" smtClean="0">
                <a:ln>
                  <a:noFill/>
                </a:ln>
                <a:solidFill>
                  <a:schemeClr val="tx1"/>
                </a:solidFill>
                <a:effectLst/>
                <a:uLnTx/>
                <a:uFillTx/>
                <a:latin typeface="+mj-lt"/>
                <a:ea typeface="+mj-ea"/>
                <a:cs typeface="+mj-cs"/>
              </a:rPr>
              <a:t> Twister negative overhead due to cache</a:t>
            </a:r>
            <a:endParaRPr kumimoji="0" lang="en-US" sz="1200" b="1" i="0" u="none" strike="noStrike" kern="1200" cap="none" spc="0" normalizeH="0" baseline="0" noProof="0" dirty="0">
              <a:ln>
                <a:noFill/>
              </a:ln>
              <a:solidFill>
                <a:schemeClr val="tx1"/>
              </a:solidFill>
              <a:effectLst/>
              <a:uLnTx/>
              <a:uFillTx/>
              <a:latin typeface="+mj-lt"/>
              <a:ea typeface="+mj-ea"/>
              <a:cs typeface="+mj-cs"/>
            </a:endParaRPr>
          </a:p>
        </p:txBody>
      </p:sp>
      <p:pic>
        <p:nvPicPr>
          <p:cNvPr id="57346" name="Picture 2"/>
          <p:cNvPicPr>
            <a:picLocks noChangeAspect="1" noChangeArrowheads="1"/>
          </p:cNvPicPr>
          <p:nvPr/>
        </p:nvPicPr>
        <p:blipFill>
          <a:blip r:embed="rId7" cstate="print"/>
          <a:srcRect/>
          <a:stretch>
            <a:fillRect/>
          </a:stretch>
        </p:blipFill>
        <p:spPr bwMode="auto">
          <a:xfrm>
            <a:off x="4419600" y="3886200"/>
            <a:ext cx="4572000" cy="2618629"/>
          </a:xfrm>
          <a:prstGeom prst="rect">
            <a:avLst/>
          </a:prstGeom>
          <a:noFill/>
          <a:ln w="9525">
            <a:noFill/>
            <a:miter lim="800000"/>
            <a:headEnd/>
            <a:tailEnd/>
          </a:ln>
        </p:spPr>
      </p:pic>
      <p:graphicFrame>
        <p:nvGraphicFramePr>
          <p:cNvPr id="57345" name="Object 1"/>
          <p:cNvGraphicFramePr>
            <a:graphicFrameLocks noChangeAspect="1"/>
          </p:cNvGraphicFramePr>
          <p:nvPr/>
        </p:nvGraphicFramePr>
        <p:xfrm>
          <a:off x="4419600" y="3886200"/>
          <a:ext cx="4595893" cy="2667000"/>
        </p:xfrm>
        <a:graphic>
          <a:graphicData uri="http://schemas.openxmlformats.org/presentationml/2006/ole">
            <p:oleObj spid="_x0000_s57345" name="Acrobat Document" r:id="rId8" imgW="3634693" imgH="1988766" progId="AcroExch.Document.7">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5"/>
                                        </p:tgtEl>
                                        <p:attrNameLst>
                                          <p:attrName>style.visibility</p:attrName>
                                        </p:attrNameLst>
                                      </p:cBhvr>
                                      <p:to>
                                        <p:strVal val="visible"/>
                                      </p:to>
                                    </p:set>
                                    <p:animEffect transition="in" filter="fade">
                                      <p:cBhvr>
                                        <p:cTn id="7" dur="2000"/>
                                        <p:tgtEl>
                                          <p:spTgt spid="57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9220200" cy="1143000"/>
          </a:xfrm>
        </p:spPr>
        <p:txBody>
          <a:bodyPr>
            <a:noAutofit/>
          </a:bodyPr>
          <a:lstStyle/>
          <a:p>
            <a:r>
              <a:rPr lang="en-US" sz="3200" dirty="0" smtClean="0">
                <a:solidFill>
                  <a:srgbClr val="002060"/>
                </a:solidFill>
              </a:rPr>
              <a:t>Pagerank – An Iterative MapReduce Algorithm</a:t>
            </a:r>
            <a:endParaRPr lang="en-US" sz="3200" dirty="0">
              <a:solidFill>
                <a:srgbClr val="002060"/>
              </a:solidFill>
            </a:endParaRPr>
          </a:p>
        </p:txBody>
      </p:sp>
      <p:sp>
        <p:nvSpPr>
          <p:cNvPr id="3" name="Content Placeholder 2"/>
          <p:cNvSpPr>
            <a:spLocks noGrp="1"/>
          </p:cNvSpPr>
          <p:nvPr>
            <p:ph idx="1"/>
          </p:nvPr>
        </p:nvSpPr>
        <p:spPr>
          <a:xfrm>
            <a:off x="533400" y="5105400"/>
            <a:ext cx="8229600" cy="1020763"/>
          </a:xfrm>
        </p:spPr>
        <p:txBody>
          <a:bodyPr>
            <a:normAutofit fontScale="62500" lnSpcReduction="20000"/>
          </a:bodyPr>
          <a:lstStyle/>
          <a:p>
            <a:pPr>
              <a:buClr>
                <a:srgbClr val="C00000"/>
              </a:buClr>
            </a:pPr>
            <a:r>
              <a:rPr lang="en-US" dirty="0" smtClean="0">
                <a:solidFill>
                  <a:srgbClr val="002060"/>
                </a:solidFill>
              </a:rPr>
              <a:t>Well-known pagerank algorithm [1]</a:t>
            </a:r>
          </a:p>
          <a:p>
            <a:pPr>
              <a:buClr>
                <a:srgbClr val="C00000"/>
              </a:buClr>
            </a:pPr>
            <a:r>
              <a:rPr lang="en-US" dirty="0" smtClean="0">
                <a:solidFill>
                  <a:srgbClr val="002060"/>
                </a:solidFill>
              </a:rPr>
              <a:t>Used ClueWeb09 [2] (1TB in size) from CMU</a:t>
            </a:r>
          </a:p>
          <a:p>
            <a:pPr>
              <a:buClr>
                <a:srgbClr val="C00000"/>
              </a:buClr>
            </a:pPr>
            <a:r>
              <a:rPr lang="en-US" dirty="0" smtClean="0">
                <a:solidFill>
                  <a:srgbClr val="002060"/>
                </a:solidFill>
              </a:rPr>
              <a:t>Reuse of map tasks and faster communication pays off</a:t>
            </a:r>
            <a:endParaRPr lang="en-US" dirty="0">
              <a:solidFill>
                <a:srgbClr val="002060"/>
              </a:solidFill>
            </a:endParaRPr>
          </a:p>
        </p:txBody>
      </p:sp>
      <p:sp>
        <p:nvSpPr>
          <p:cNvPr id="5" name="TextBox 4"/>
          <p:cNvSpPr txBox="1"/>
          <p:nvPr/>
        </p:nvSpPr>
        <p:spPr>
          <a:xfrm>
            <a:off x="457200" y="6096000"/>
            <a:ext cx="6896183" cy="923330"/>
          </a:xfrm>
          <a:prstGeom prst="rect">
            <a:avLst/>
          </a:prstGeom>
          <a:noFill/>
        </p:spPr>
        <p:txBody>
          <a:bodyPr wrap="none" rtlCol="0">
            <a:spAutoFit/>
          </a:bodyPr>
          <a:lstStyle/>
          <a:p>
            <a:r>
              <a:rPr lang="en-US" dirty="0" smtClean="0"/>
              <a:t>[1] Pagerank Algorithm, </a:t>
            </a:r>
            <a:r>
              <a:rPr lang="en-US" dirty="0" smtClean="0">
                <a:hlinkClick r:id="rId3"/>
              </a:rPr>
              <a:t>http://en.wikipedia.org/wiki/PageRank</a:t>
            </a:r>
            <a:endParaRPr lang="en-US" dirty="0" smtClean="0"/>
          </a:p>
          <a:p>
            <a:r>
              <a:rPr lang="en-US" dirty="0" smtClean="0"/>
              <a:t>[2] ClueWeb09 Data Set, </a:t>
            </a:r>
            <a:r>
              <a:rPr lang="en-US" dirty="0" smtClean="0">
                <a:hlinkClick r:id="rId4"/>
              </a:rPr>
              <a:t>http://boston.lti.cs.cmu.edu/Data/clueweb09/</a:t>
            </a:r>
            <a:endParaRPr lang="en-US" dirty="0" smtClean="0"/>
          </a:p>
          <a:p>
            <a:endParaRPr lang="en-US" dirty="0"/>
          </a:p>
        </p:txBody>
      </p:sp>
      <p:sp>
        <p:nvSpPr>
          <p:cNvPr id="6" name="Oval 5"/>
          <p:cNvSpPr/>
          <p:nvPr/>
        </p:nvSpPr>
        <p:spPr>
          <a:xfrm>
            <a:off x="1600200" y="2133600"/>
            <a:ext cx="685800" cy="685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M</a:t>
            </a:r>
            <a:endParaRPr lang="en-US" sz="2800" b="1" dirty="0">
              <a:solidFill>
                <a:srgbClr val="002060"/>
              </a:solidFill>
            </a:endParaRPr>
          </a:p>
        </p:txBody>
      </p:sp>
      <p:sp>
        <p:nvSpPr>
          <p:cNvPr id="7" name="Oval 6"/>
          <p:cNvSpPr/>
          <p:nvPr/>
        </p:nvSpPr>
        <p:spPr>
          <a:xfrm>
            <a:off x="2209800" y="3276600"/>
            <a:ext cx="685800" cy="685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rPr>
              <a:t>R</a:t>
            </a:r>
            <a:endParaRPr lang="en-US" sz="3200" b="1" dirty="0">
              <a:solidFill>
                <a:srgbClr val="002060"/>
              </a:solidFill>
            </a:endParaRPr>
          </a:p>
        </p:txBody>
      </p:sp>
      <p:sp>
        <p:nvSpPr>
          <p:cNvPr id="13" name="Folded Corner 12"/>
          <p:cNvSpPr/>
          <p:nvPr/>
        </p:nvSpPr>
        <p:spPr>
          <a:xfrm>
            <a:off x="381000" y="1219200"/>
            <a:ext cx="533400" cy="838200"/>
          </a:xfrm>
          <a:prstGeom prst="foldedCorner">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TextBox 13"/>
          <p:cNvSpPr txBox="1"/>
          <p:nvPr/>
        </p:nvSpPr>
        <p:spPr>
          <a:xfrm>
            <a:off x="0" y="2057400"/>
            <a:ext cx="1676400" cy="923330"/>
          </a:xfrm>
          <a:prstGeom prst="rect">
            <a:avLst/>
          </a:prstGeom>
          <a:noFill/>
        </p:spPr>
        <p:txBody>
          <a:bodyPr wrap="square" rtlCol="0">
            <a:spAutoFit/>
          </a:bodyPr>
          <a:lstStyle/>
          <a:p>
            <a:r>
              <a:rPr lang="en-US" b="1" dirty="0" smtClean="0"/>
              <a:t>Current</a:t>
            </a:r>
          </a:p>
          <a:p>
            <a:r>
              <a:rPr lang="en-US" b="1" dirty="0" smtClean="0"/>
              <a:t> Page ranks (Compressed)</a:t>
            </a:r>
            <a:endParaRPr lang="en-US" b="1" dirty="0"/>
          </a:p>
        </p:txBody>
      </p:sp>
      <p:sp>
        <p:nvSpPr>
          <p:cNvPr id="16" name="Folded Corner 15"/>
          <p:cNvSpPr/>
          <p:nvPr/>
        </p:nvSpPr>
        <p:spPr>
          <a:xfrm>
            <a:off x="1905000" y="685800"/>
            <a:ext cx="1311166" cy="982717"/>
          </a:xfrm>
          <a:prstGeom prst="foldedCorner">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5" name="TextBox 14"/>
          <p:cNvSpPr txBox="1"/>
          <p:nvPr/>
        </p:nvSpPr>
        <p:spPr>
          <a:xfrm>
            <a:off x="1981200" y="762000"/>
            <a:ext cx="1676400" cy="923330"/>
          </a:xfrm>
          <a:prstGeom prst="rect">
            <a:avLst/>
          </a:prstGeom>
          <a:noFill/>
        </p:spPr>
        <p:txBody>
          <a:bodyPr wrap="square" rtlCol="0">
            <a:spAutoFit/>
          </a:bodyPr>
          <a:lstStyle/>
          <a:p>
            <a:r>
              <a:rPr lang="en-US" b="1" dirty="0" smtClean="0"/>
              <a:t>Partial Adjacency Matrix</a:t>
            </a:r>
            <a:endParaRPr lang="en-US" b="1" dirty="0"/>
          </a:p>
        </p:txBody>
      </p:sp>
      <p:sp>
        <p:nvSpPr>
          <p:cNvPr id="17" name="Right Arrow 16"/>
          <p:cNvSpPr/>
          <p:nvPr/>
        </p:nvSpPr>
        <p:spPr>
          <a:xfrm rot="1962337">
            <a:off x="1089252" y="1868596"/>
            <a:ext cx="533400" cy="239618"/>
          </a:xfrm>
          <a:prstGeom prst="rightArrow">
            <a:avLst>
              <a:gd name="adj1" fmla="val 50000"/>
              <a:gd name="adj2" fmla="val 47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7622205" flipV="1">
            <a:off x="2191870" y="1807427"/>
            <a:ext cx="533400" cy="411726"/>
          </a:xfrm>
          <a:prstGeom prst="rightArrow">
            <a:avLst>
              <a:gd name="adj1" fmla="val 50000"/>
              <a:gd name="adj2" fmla="val 47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rot="16200000" flipH="1">
            <a:off x="2019300" y="2933700"/>
            <a:ext cx="405232" cy="32903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6000" y="2590800"/>
            <a:ext cx="1676400" cy="646331"/>
          </a:xfrm>
          <a:prstGeom prst="rect">
            <a:avLst/>
          </a:prstGeom>
          <a:noFill/>
        </p:spPr>
        <p:txBody>
          <a:bodyPr wrap="square" rtlCol="0">
            <a:spAutoFit/>
          </a:bodyPr>
          <a:lstStyle/>
          <a:p>
            <a:r>
              <a:rPr lang="en-US" b="1" dirty="0" smtClean="0"/>
              <a:t>Partial</a:t>
            </a:r>
          </a:p>
          <a:p>
            <a:r>
              <a:rPr lang="en-US" b="1" dirty="0" smtClean="0"/>
              <a:t> Updates</a:t>
            </a:r>
            <a:endParaRPr lang="en-US" b="1" dirty="0"/>
          </a:p>
        </p:txBody>
      </p:sp>
      <p:cxnSp>
        <p:nvCxnSpPr>
          <p:cNvPr id="23" name="Straight Arrow Connector 22"/>
          <p:cNvCxnSpPr>
            <a:endCxn id="25" idx="7"/>
          </p:cNvCxnSpPr>
          <p:nvPr/>
        </p:nvCxnSpPr>
        <p:spPr>
          <a:xfrm rot="10800000" flipV="1">
            <a:off x="1728368" y="3886199"/>
            <a:ext cx="481433" cy="329033"/>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143000" y="4114800"/>
            <a:ext cx="685800" cy="6858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C</a:t>
            </a:r>
            <a:endParaRPr lang="en-US" sz="2800" b="1" dirty="0">
              <a:solidFill>
                <a:srgbClr val="002060"/>
              </a:solidFill>
            </a:endParaRPr>
          </a:p>
        </p:txBody>
      </p:sp>
      <p:sp>
        <p:nvSpPr>
          <p:cNvPr id="26" name="TextBox 25"/>
          <p:cNvSpPr txBox="1"/>
          <p:nvPr/>
        </p:nvSpPr>
        <p:spPr>
          <a:xfrm>
            <a:off x="1981200" y="4038600"/>
            <a:ext cx="1676400" cy="923330"/>
          </a:xfrm>
          <a:prstGeom prst="rect">
            <a:avLst/>
          </a:prstGeom>
          <a:noFill/>
        </p:spPr>
        <p:txBody>
          <a:bodyPr wrap="square" rtlCol="0">
            <a:spAutoFit/>
          </a:bodyPr>
          <a:lstStyle/>
          <a:p>
            <a:r>
              <a:rPr lang="en-US" b="1" dirty="0" smtClean="0"/>
              <a:t>Partially merged</a:t>
            </a:r>
          </a:p>
          <a:p>
            <a:r>
              <a:rPr lang="en-US" b="1" dirty="0" smtClean="0"/>
              <a:t> Updates</a:t>
            </a:r>
            <a:endParaRPr lang="en-US" b="1" dirty="0"/>
          </a:p>
        </p:txBody>
      </p:sp>
      <p:cxnSp>
        <p:nvCxnSpPr>
          <p:cNvPr id="31" name="Shape 30"/>
          <p:cNvCxnSpPr>
            <a:stCxn id="25" idx="2"/>
          </p:cNvCxnSpPr>
          <p:nvPr/>
        </p:nvCxnSpPr>
        <p:spPr>
          <a:xfrm rot="10800000">
            <a:off x="533402" y="3200402"/>
            <a:ext cx="609598" cy="1257299"/>
          </a:xfrm>
          <a:prstGeom prst="curvedConnector2">
            <a:avLst/>
          </a:prstGeom>
          <a:ln w="73025">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0" y="4267200"/>
            <a:ext cx="1676400" cy="369332"/>
          </a:xfrm>
          <a:prstGeom prst="rect">
            <a:avLst/>
          </a:prstGeom>
          <a:noFill/>
        </p:spPr>
        <p:txBody>
          <a:bodyPr wrap="square" rtlCol="0">
            <a:spAutoFit/>
          </a:bodyPr>
          <a:lstStyle/>
          <a:p>
            <a:r>
              <a:rPr lang="en-US" b="1" dirty="0" smtClean="0"/>
              <a:t>Iterations</a:t>
            </a:r>
            <a:endParaRPr lang="en-US" b="1" dirty="0"/>
          </a:p>
        </p:txBody>
      </p:sp>
      <p:pic>
        <p:nvPicPr>
          <p:cNvPr id="21" name="Picture 2" descr="C:\Users\Geoffrey Fox\Desktop\pagrank-hadoop-twister.png"/>
          <p:cNvPicPr>
            <a:picLocks noChangeAspect="1" noChangeArrowheads="1"/>
          </p:cNvPicPr>
          <p:nvPr/>
        </p:nvPicPr>
        <p:blipFill>
          <a:blip r:embed="rId5" cstate="print"/>
          <a:srcRect/>
          <a:stretch>
            <a:fillRect/>
          </a:stretch>
        </p:blipFill>
        <p:spPr bwMode="auto">
          <a:xfrm>
            <a:off x="3429000" y="1143000"/>
            <a:ext cx="5599680" cy="3962400"/>
          </a:xfrm>
          <a:prstGeom prst="rect">
            <a:avLst/>
          </a:prstGeom>
          <a:noFill/>
        </p:spPr>
      </p:pic>
      <p:sp>
        <p:nvSpPr>
          <p:cNvPr id="24" name="Rectangle 23"/>
          <p:cNvSpPr/>
          <p:nvPr/>
        </p:nvSpPr>
        <p:spPr>
          <a:xfrm>
            <a:off x="3810000" y="533400"/>
            <a:ext cx="4953000" cy="646331"/>
          </a:xfrm>
          <a:prstGeom prst="rect">
            <a:avLst/>
          </a:prstGeom>
        </p:spPr>
        <p:txBody>
          <a:bodyPr wrap="square">
            <a:spAutoFit/>
          </a:bodyPr>
          <a:lstStyle/>
          <a:p>
            <a:pPr algn="ctr"/>
            <a:r>
              <a:rPr lang="en-US" sz="1200" b="1" dirty="0" smtClean="0">
                <a:latin typeface="Arial" pitchFamily="34" charset="0"/>
                <a:cs typeface="Arial" pitchFamily="34" charset="0"/>
              </a:rPr>
              <a:t>Performance of </a:t>
            </a:r>
            <a:r>
              <a:rPr lang="en-US" sz="1200" b="1" dirty="0" err="1" smtClean="0">
                <a:latin typeface="Arial" pitchFamily="34" charset="0"/>
                <a:cs typeface="Arial" pitchFamily="34" charset="0"/>
              </a:rPr>
              <a:t>Pagerank</a:t>
            </a:r>
            <a:r>
              <a:rPr lang="en-US" sz="1200" b="1" dirty="0" smtClean="0">
                <a:latin typeface="Arial" pitchFamily="34" charset="0"/>
                <a:cs typeface="Arial" pitchFamily="34" charset="0"/>
              </a:rPr>
              <a:t> using </a:t>
            </a:r>
            <a:br>
              <a:rPr lang="en-US" sz="1200" b="1" dirty="0" smtClean="0">
                <a:latin typeface="Arial" pitchFamily="34" charset="0"/>
                <a:cs typeface="Arial" pitchFamily="34" charset="0"/>
              </a:rPr>
            </a:br>
            <a:r>
              <a:rPr lang="en-US" sz="1200" b="1" dirty="0" err="1" smtClean="0">
                <a:latin typeface="Arial" pitchFamily="34" charset="0"/>
                <a:cs typeface="Arial" pitchFamily="34" charset="0"/>
              </a:rPr>
              <a:t>ClueWeb</a:t>
            </a:r>
            <a:r>
              <a:rPr lang="en-US" sz="1200" b="1" dirty="0" smtClean="0">
                <a:latin typeface="Arial" pitchFamily="34" charset="0"/>
                <a:cs typeface="Arial" pitchFamily="34" charset="0"/>
              </a:rPr>
              <a:t> Data (Time for 20 iterations)</a:t>
            </a:r>
            <a:r>
              <a:rPr lang="en-US" sz="1200" dirty="0" smtClean="0">
                <a:latin typeface="Arial" pitchFamily="34" charset="0"/>
                <a:cs typeface="Arial" pitchFamily="34" charset="0"/>
              </a:rPr>
              <a:t> </a:t>
            </a:r>
            <a:br>
              <a:rPr lang="en-US" sz="1200" dirty="0" smtClean="0">
                <a:latin typeface="Arial" pitchFamily="34" charset="0"/>
                <a:cs typeface="Arial" pitchFamily="34" charset="0"/>
              </a:rPr>
            </a:br>
            <a:r>
              <a:rPr lang="en-US" sz="1200" dirty="0" smtClean="0">
                <a:latin typeface="Arial" pitchFamily="34" charset="0"/>
                <a:cs typeface="Arial" pitchFamily="34" charset="0"/>
              </a:rPr>
              <a:t>using </a:t>
            </a:r>
            <a:r>
              <a:rPr lang="fr-FR" sz="1200" dirty="0" smtClean="0">
                <a:latin typeface="Arial" pitchFamily="34" charset="0"/>
                <a:cs typeface="Arial" pitchFamily="34" charset="0"/>
              </a:rPr>
              <a:t>32 </a:t>
            </a:r>
            <a:r>
              <a:rPr lang="fr-FR" sz="1200" dirty="0" err="1" smtClean="0">
                <a:latin typeface="Arial" pitchFamily="34" charset="0"/>
                <a:cs typeface="Arial" pitchFamily="34" charset="0"/>
              </a:rPr>
              <a:t>nodes</a:t>
            </a:r>
            <a:r>
              <a:rPr lang="fr-FR" sz="1200" dirty="0" smtClean="0">
                <a:latin typeface="Arial" pitchFamily="34" charset="0"/>
                <a:cs typeface="Arial" pitchFamily="34" charset="0"/>
              </a:rPr>
              <a:t> (256 CPU </a:t>
            </a:r>
            <a:r>
              <a:rPr lang="fr-FR" sz="1200" dirty="0" err="1" smtClean="0">
                <a:latin typeface="Arial" pitchFamily="34" charset="0"/>
                <a:cs typeface="Arial" pitchFamily="34" charset="0"/>
              </a:rPr>
              <a:t>cores</a:t>
            </a:r>
            <a:r>
              <a:rPr lang="fr-FR" sz="1200" dirty="0" smtClean="0">
                <a:latin typeface="Arial" pitchFamily="34" charset="0"/>
                <a:cs typeface="Arial" pitchFamily="34" charset="0"/>
              </a:rPr>
              <a:t>) of Crevasse</a:t>
            </a:r>
            <a:endParaRPr lang="en-US"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999606-967B-419A-9AEC-8752E61A74DA}" type="slidenum">
              <a:rPr lang="en-US" smtClean="0"/>
              <a:pPr/>
              <a:t>3</a:t>
            </a:fld>
            <a:endParaRPr lang="en-US" dirty="0"/>
          </a:p>
        </p:txBody>
      </p:sp>
      <p:graphicFrame>
        <p:nvGraphicFramePr>
          <p:cNvPr id="5" name="Diagram 4"/>
          <p:cNvGraphicFramePr/>
          <p:nvPr/>
        </p:nvGraphicFramePr>
        <p:xfrm>
          <a:off x="-457200" y="1295400"/>
          <a:ext cx="9372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828800" y="533400"/>
            <a:ext cx="6172200" cy="830997"/>
          </a:xfrm>
          <a:prstGeom prst="rect">
            <a:avLst/>
          </a:prstGeom>
          <a:noFill/>
        </p:spPr>
        <p:txBody>
          <a:bodyPr wrap="square" rtlCol="0">
            <a:spAutoFit/>
          </a:bodyPr>
          <a:lstStyle/>
          <a:p>
            <a:pPr algn="ctr"/>
            <a:r>
              <a:rPr lang="en-US" sz="4800" dirty="0" smtClean="0"/>
              <a:t>Grand Challenges</a:t>
            </a:r>
            <a:endParaRPr lang="en-US" sz="4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0"/>
            <a:ext cx="6553200" cy="762000"/>
          </a:xfrm>
        </p:spPr>
        <p:txBody>
          <a:bodyPr>
            <a:noAutofit/>
          </a:bodyPr>
          <a:lstStyle/>
          <a:p>
            <a:r>
              <a:rPr lang="en-US" sz="2400" b="1" dirty="0" smtClean="0">
                <a:latin typeface="+mn-lt"/>
              </a:rPr>
              <a:t>Applications &amp; Different</a:t>
            </a:r>
            <a:r>
              <a:rPr lang="en-US" sz="2400" b="1" dirty="0" smtClean="0"/>
              <a:t> Interconnection Patterns</a:t>
            </a:r>
            <a:endParaRPr lang="en-US" sz="2400" b="1" dirty="0"/>
          </a:p>
        </p:txBody>
      </p:sp>
      <p:graphicFrame>
        <p:nvGraphicFramePr>
          <p:cNvPr id="8" name="Table 7"/>
          <p:cNvGraphicFramePr>
            <a:graphicFrameLocks noGrp="1"/>
          </p:cNvGraphicFramePr>
          <p:nvPr/>
        </p:nvGraphicFramePr>
        <p:xfrm>
          <a:off x="152400" y="609601"/>
          <a:ext cx="8839200" cy="5837464"/>
        </p:xfrm>
        <a:graphic>
          <a:graphicData uri="http://schemas.openxmlformats.org/drawingml/2006/table">
            <a:tbl>
              <a:tblPr firstRow="1" bandRow="1">
                <a:tableStyleId>{5C22544A-7EE6-4342-B048-85BDC9FD1C3A}</a:tableStyleId>
              </a:tblPr>
              <a:tblGrid>
                <a:gridCol w="2287692"/>
                <a:gridCol w="2210143"/>
                <a:gridCol w="2210143"/>
                <a:gridCol w="2131222"/>
              </a:tblGrid>
              <a:tr h="792480">
                <a:tc>
                  <a:txBody>
                    <a:bodyPr/>
                    <a:lstStyle/>
                    <a:p>
                      <a:pPr algn="ctr"/>
                      <a:r>
                        <a:rPr lang="en-US" sz="1800" dirty="0" smtClean="0"/>
                        <a:t>Map Only</a:t>
                      </a:r>
                      <a:endParaRPr lang="en-US" sz="1800" dirty="0"/>
                    </a:p>
                  </a:txBody>
                  <a:tcPr/>
                </a:tc>
                <a:tc>
                  <a:txBody>
                    <a:bodyPr/>
                    <a:lstStyle/>
                    <a:p>
                      <a:pPr algn="ctr"/>
                      <a:r>
                        <a:rPr lang="en-US" sz="1800" dirty="0" smtClean="0"/>
                        <a:t>Classic</a:t>
                      </a:r>
                    </a:p>
                    <a:p>
                      <a:pPr algn="ctr"/>
                      <a:r>
                        <a:rPr lang="en-US" sz="1800" dirty="0" smtClean="0"/>
                        <a:t>MapReduce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Iterative</a:t>
                      </a:r>
                      <a:r>
                        <a:rPr lang="en-US" sz="1800" baseline="0" dirty="0" smtClean="0"/>
                        <a:t> Reductions </a:t>
                      </a:r>
                      <a:r>
                        <a:rPr lang="en-US" sz="1800" b="1" dirty="0" smtClean="0">
                          <a:solidFill>
                            <a:srgbClr val="C00000"/>
                          </a:solidFill>
                        </a:rPr>
                        <a:t>MapReduce++</a:t>
                      </a:r>
                    </a:p>
                  </a:txBody>
                  <a:tcPr/>
                </a:tc>
                <a:tc>
                  <a:txBody>
                    <a:bodyPr/>
                    <a:lstStyle/>
                    <a:p>
                      <a:pPr algn="ctr"/>
                      <a:r>
                        <a:rPr lang="en-US" sz="1800" dirty="0" smtClean="0"/>
                        <a:t>Loosely Synchronous</a:t>
                      </a:r>
                      <a:endParaRPr lang="en-US" sz="1800" dirty="0"/>
                    </a:p>
                  </a:txBody>
                  <a:tcPr/>
                </a:tc>
              </a:tr>
              <a:tr h="196287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464747">
                <a:tc>
                  <a:txBody>
                    <a:bodyPr/>
                    <a:lstStyle/>
                    <a:p>
                      <a:pPr marL="0" marR="0">
                        <a:spcBef>
                          <a:spcPts val="0"/>
                        </a:spcBef>
                        <a:spcAft>
                          <a:spcPts val="0"/>
                        </a:spcAft>
                      </a:pPr>
                      <a:r>
                        <a:rPr lang="en-US" sz="1600" b="1" dirty="0" smtClean="0"/>
                        <a:t>CAP3</a:t>
                      </a:r>
                      <a:r>
                        <a:rPr lang="en-US" sz="1600" dirty="0" smtClean="0"/>
                        <a:t> Analysis</a:t>
                      </a:r>
                    </a:p>
                    <a:p>
                      <a:pPr marL="0" marR="0">
                        <a:spcBef>
                          <a:spcPts val="0"/>
                        </a:spcBef>
                        <a:spcAft>
                          <a:spcPts val="0"/>
                        </a:spcAft>
                      </a:pPr>
                      <a:r>
                        <a:rPr lang="en-US" sz="1600" dirty="0" smtClean="0"/>
                        <a:t>Document conversion</a:t>
                      </a:r>
                      <a:r>
                        <a:rPr lang="en-US" sz="1600" baseline="0" dirty="0" smtClean="0"/>
                        <a:t> (</a:t>
                      </a:r>
                      <a:r>
                        <a:rPr lang="en-US" sz="1600" dirty="0" smtClean="0"/>
                        <a:t>PDF -&gt; HTML)</a:t>
                      </a:r>
                    </a:p>
                    <a:p>
                      <a:pPr marL="0" marR="0">
                        <a:spcBef>
                          <a:spcPts val="0"/>
                        </a:spcBef>
                        <a:spcAft>
                          <a:spcPts val="0"/>
                        </a:spcAft>
                      </a:pPr>
                      <a:r>
                        <a:rPr lang="en-US" sz="1600" dirty="0" smtClean="0"/>
                        <a:t>Brute force searches in cryptography</a:t>
                      </a:r>
                    </a:p>
                    <a:p>
                      <a:pPr marL="0" marR="0">
                        <a:spcBef>
                          <a:spcPts val="0"/>
                        </a:spcBef>
                        <a:spcAft>
                          <a:spcPts val="0"/>
                        </a:spcAft>
                      </a:pPr>
                      <a:r>
                        <a:rPr lang="en-US" sz="1600" dirty="0" smtClean="0"/>
                        <a:t>Parametric sweeps</a:t>
                      </a:r>
                      <a:endParaRPr lang="en-US" sz="1600" dirty="0">
                        <a:latin typeface="+mn-lt"/>
                      </a:endParaRPr>
                    </a:p>
                  </a:txBody>
                  <a:tcPr/>
                </a:tc>
                <a:tc>
                  <a:txBody>
                    <a:bodyPr/>
                    <a:lstStyle/>
                    <a:p>
                      <a:pPr marL="0" marR="0">
                        <a:spcBef>
                          <a:spcPts val="0"/>
                        </a:spcBef>
                        <a:spcAft>
                          <a:spcPts val="0"/>
                        </a:spcAft>
                      </a:pPr>
                      <a:r>
                        <a:rPr lang="en-US" sz="1600" dirty="0" smtClean="0"/>
                        <a:t>High Energy</a:t>
                      </a:r>
                      <a:r>
                        <a:rPr lang="en-US" sz="1600" baseline="0" dirty="0" smtClean="0"/>
                        <a:t> Physics (</a:t>
                      </a:r>
                      <a:r>
                        <a:rPr lang="en-US" sz="1600" b="1" baseline="0" dirty="0" smtClean="0"/>
                        <a:t>HEP</a:t>
                      </a:r>
                      <a:r>
                        <a:rPr lang="en-US" sz="1600" baseline="0" dirty="0" smtClean="0"/>
                        <a:t>) </a:t>
                      </a:r>
                      <a:r>
                        <a:rPr lang="en-US" sz="1600" dirty="0" smtClean="0"/>
                        <a:t>Histograms</a:t>
                      </a:r>
                    </a:p>
                    <a:p>
                      <a:pPr marL="0" marR="0">
                        <a:spcBef>
                          <a:spcPts val="0"/>
                        </a:spcBef>
                        <a:spcAft>
                          <a:spcPts val="0"/>
                        </a:spcAft>
                      </a:pPr>
                      <a:r>
                        <a:rPr lang="en-US" sz="1600" b="1" dirty="0" smtClean="0"/>
                        <a:t>SWG</a:t>
                      </a:r>
                      <a:r>
                        <a:rPr lang="en-US" sz="1600" baseline="0" dirty="0" smtClean="0"/>
                        <a:t> gene alignment</a:t>
                      </a:r>
                      <a:endParaRPr lang="en-US" sz="1600" dirty="0" smtClean="0"/>
                    </a:p>
                    <a:p>
                      <a:pPr marL="0" marR="0">
                        <a:spcBef>
                          <a:spcPts val="0"/>
                        </a:spcBef>
                        <a:spcAft>
                          <a:spcPts val="0"/>
                        </a:spcAft>
                      </a:pPr>
                      <a:r>
                        <a:rPr lang="en-US" sz="1600" dirty="0" smtClean="0"/>
                        <a:t>Distributed search</a:t>
                      </a:r>
                    </a:p>
                    <a:p>
                      <a:pPr marL="0" marR="0">
                        <a:spcBef>
                          <a:spcPts val="0"/>
                        </a:spcBef>
                        <a:spcAft>
                          <a:spcPts val="0"/>
                        </a:spcAft>
                      </a:pPr>
                      <a:r>
                        <a:rPr lang="en-US" sz="1600" dirty="0" smtClean="0"/>
                        <a:t>Distributed sorting</a:t>
                      </a:r>
                    </a:p>
                    <a:p>
                      <a:pPr marL="0" marR="0">
                        <a:spcBef>
                          <a:spcPts val="0"/>
                        </a:spcBef>
                        <a:spcAft>
                          <a:spcPts val="0"/>
                        </a:spcAft>
                      </a:pPr>
                      <a:r>
                        <a:rPr lang="en-US" sz="1600" dirty="0" smtClean="0"/>
                        <a:t>Information retrieval</a:t>
                      </a:r>
                      <a:endParaRPr lang="en-US" sz="1600" dirty="0">
                        <a:latin typeface="+mn-lt"/>
                        <a:ea typeface="Times New Roman"/>
                        <a:cs typeface="Times New Roman"/>
                      </a:endParaRPr>
                    </a:p>
                  </a:txBody>
                  <a:tcPr/>
                </a:tc>
                <a:tc>
                  <a:txBody>
                    <a:bodyPr/>
                    <a:lstStyle/>
                    <a:p>
                      <a:pPr marL="0" marR="0">
                        <a:spcBef>
                          <a:spcPts val="0"/>
                        </a:spcBef>
                        <a:spcAft>
                          <a:spcPts val="0"/>
                        </a:spcAft>
                      </a:pPr>
                      <a:r>
                        <a:rPr lang="en-US" sz="1600" dirty="0" smtClean="0"/>
                        <a:t>Expectation maximization algorithms</a:t>
                      </a:r>
                    </a:p>
                    <a:p>
                      <a:pPr marL="0" marR="0">
                        <a:spcBef>
                          <a:spcPts val="0"/>
                        </a:spcBef>
                        <a:spcAft>
                          <a:spcPts val="0"/>
                        </a:spcAft>
                      </a:pPr>
                      <a:r>
                        <a:rPr lang="en-US" sz="1600" dirty="0" smtClean="0"/>
                        <a:t>Clustering</a:t>
                      </a:r>
                    </a:p>
                    <a:p>
                      <a:pPr marL="0" marR="0">
                        <a:spcBef>
                          <a:spcPts val="0"/>
                        </a:spcBef>
                        <a:spcAft>
                          <a:spcPts val="0"/>
                        </a:spcAft>
                      </a:pPr>
                      <a:r>
                        <a:rPr lang="en-US" sz="1600" dirty="0" smtClean="0"/>
                        <a:t>Linear Algebra</a:t>
                      </a:r>
                    </a:p>
                    <a:p>
                      <a:endParaRPr lang="en-US" sz="1600" dirty="0">
                        <a:latin typeface="+mn-lt"/>
                      </a:endParaRPr>
                    </a:p>
                  </a:txBody>
                  <a:tcPr/>
                </a:tc>
                <a:tc>
                  <a:txBody>
                    <a:bodyPr/>
                    <a:lstStyle/>
                    <a:p>
                      <a:r>
                        <a:rPr lang="en-US" sz="1600" dirty="0" smtClean="0"/>
                        <a:t>Many MPI scientific applications utilizing</a:t>
                      </a:r>
                      <a:r>
                        <a:rPr lang="en-US" sz="1600" baseline="0" dirty="0" smtClean="0"/>
                        <a:t> wide variety of communication constructs including local interactions</a:t>
                      </a:r>
                    </a:p>
                  </a:txBody>
                  <a:tcPr/>
                </a:tc>
              </a:tr>
              <a:tr h="1527627">
                <a:tc>
                  <a:txBody>
                    <a:bodyPr/>
                    <a:lstStyle/>
                    <a:p>
                      <a:r>
                        <a:rPr lang="en-US" sz="1600" dirty="0" smtClean="0">
                          <a:solidFill>
                            <a:schemeClr val="tx1"/>
                          </a:solidFill>
                        </a:rPr>
                        <a:t>- CAP3</a:t>
                      </a:r>
                      <a:r>
                        <a:rPr lang="en-US" sz="1600" baseline="0" dirty="0" smtClean="0">
                          <a:solidFill>
                            <a:schemeClr val="tx1"/>
                          </a:solidFill>
                        </a:rPr>
                        <a:t> </a:t>
                      </a:r>
                      <a:r>
                        <a:rPr lang="en-US" sz="1600" dirty="0" smtClean="0">
                          <a:solidFill>
                            <a:schemeClr val="tx1"/>
                          </a:solidFill>
                        </a:rPr>
                        <a:t>Gene Assembly</a:t>
                      </a:r>
                      <a:br>
                        <a:rPr lang="en-US" sz="1600" dirty="0" smtClean="0">
                          <a:solidFill>
                            <a:schemeClr val="tx1"/>
                          </a:solidFill>
                        </a:rPr>
                      </a:br>
                      <a:r>
                        <a:rPr lang="en-US" sz="1600" dirty="0" smtClean="0">
                          <a:solidFill>
                            <a:schemeClr val="tx1"/>
                          </a:solidFill>
                        </a:rPr>
                        <a:t>- PolarGrid </a:t>
                      </a:r>
                      <a:r>
                        <a:rPr lang="en-US" sz="1600" dirty="0" err="1" smtClean="0">
                          <a:solidFill>
                            <a:schemeClr val="tx1"/>
                          </a:solidFill>
                        </a:rPr>
                        <a:t>Matlab</a:t>
                      </a:r>
                      <a:r>
                        <a:rPr lang="en-US" sz="1600" dirty="0" smtClean="0">
                          <a:solidFill>
                            <a:schemeClr val="tx1"/>
                          </a:solidFill>
                        </a:rPr>
                        <a:t> data analysis</a:t>
                      </a:r>
                      <a:endParaRPr lang="en-US" sz="1600" b="1" dirty="0">
                        <a:solidFill>
                          <a:schemeClr val="tx1"/>
                        </a:solidFill>
                      </a:endParaRPr>
                    </a:p>
                  </a:txBody>
                  <a:tcPr/>
                </a:tc>
                <a:tc>
                  <a:txBody>
                    <a:bodyPr/>
                    <a:lstStyle/>
                    <a:p>
                      <a:r>
                        <a:rPr lang="en-US" sz="1600" dirty="0" smtClean="0">
                          <a:solidFill>
                            <a:schemeClr val="tx1"/>
                          </a:solidFill>
                        </a:rPr>
                        <a:t>- Information Retrieval</a:t>
                      </a:r>
                      <a:r>
                        <a:rPr lang="en-US" sz="1600" baseline="0" dirty="0" smtClean="0">
                          <a:solidFill>
                            <a:schemeClr val="tx1"/>
                          </a:solidFill>
                        </a:rPr>
                        <a:t> - </a:t>
                      </a:r>
                      <a:r>
                        <a:rPr lang="en-US" sz="1600" dirty="0" smtClean="0">
                          <a:solidFill>
                            <a:schemeClr val="tx1"/>
                          </a:solidFill>
                        </a:rPr>
                        <a:t>HEP Data</a:t>
                      </a:r>
                      <a:r>
                        <a:rPr lang="en-US" sz="1600" baseline="0" dirty="0" smtClean="0">
                          <a:solidFill>
                            <a:schemeClr val="tx1"/>
                          </a:solidFill>
                        </a:rPr>
                        <a:t> Analysis</a:t>
                      </a:r>
                    </a:p>
                    <a:p>
                      <a:r>
                        <a:rPr lang="en-US" sz="1600" baseline="0" dirty="0" smtClean="0">
                          <a:solidFill>
                            <a:schemeClr val="tx1"/>
                          </a:solidFill>
                        </a:rPr>
                        <a:t>- Calculation of Pairwise Distances for ALU Sequences</a:t>
                      </a:r>
                      <a:endParaRPr lang="en-US" sz="1600" b="1" dirty="0">
                        <a:solidFill>
                          <a:schemeClr val="tx1"/>
                        </a:solidFill>
                      </a:endParaRPr>
                    </a:p>
                  </a:txBody>
                  <a:tcPr/>
                </a:tc>
                <a:tc>
                  <a:txBody>
                    <a:bodyPr/>
                    <a:lstStyle/>
                    <a:p>
                      <a:pPr>
                        <a:buFontTx/>
                        <a:buChar char="-"/>
                      </a:pPr>
                      <a:r>
                        <a:rPr lang="en-US" sz="1600" dirty="0" smtClean="0">
                          <a:solidFill>
                            <a:schemeClr val="tx1"/>
                          </a:solidFill>
                        </a:rPr>
                        <a:t> Kmeans </a:t>
                      </a:r>
                    </a:p>
                    <a:p>
                      <a:pPr>
                        <a:buFontTx/>
                        <a:buChar char="-"/>
                      </a:pPr>
                      <a:r>
                        <a:rPr lang="en-US" sz="1600" baseline="0" dirty="0" smtClean="0">
                          <a:solidFill>
                            <a:schemeClr val="tx1"/>
                          </a:solidFill>
                        </a:rPr>
                        <a:t> </a:t>
                      </a:r>
                      <a:r>
                        <a:rPr lang="en-US" sz="1600" b="1" dirty="0" smtClean="0">
                          <a:solidFill>
                            <a:schemeClr val="tx1"/>
                          </a:solidFill>
                        </a:rPr>
                        <a:t>Deterministic Annealing </a:t>
                      </a:r>
                      <a:r>
                        <a:rPr lang="en-US" sz="1600" b="1" baseline="0" dirty="0" smtClean="0">
                          <a:solidFill>
                            <a:schemeClr val="tx1"/>
                          </a:solidFill>
                        </a:rPr>
                        <a:t> </a:t>
                      </a:r>
                      <a:r>
                        <a:rPr lang="en-US" sz="1600" b="1" dirty="0" smtClean="0">
                          <a:solidFill>
                            <a:schemeClr val="tx1"/>
                          </a:solidFill>
                        </a:rPr>
                        <a:t>Clustering</a:t>
                      </a:r>
                    </a:p>
                    <a:p>
                      <a:r>
                        <a:rPr lang="en-US" sz="1600" b="1" dirty="0" smtClean="0">
                          <a:solidFill>
                            <a:schemeClr val="tx1"/>
                          </a:solidFill>
                        </a:rPr>
                        <a:t>- </a:t>
                      </a:r>
                      <a:r>
                        <a:rPr lang="en-US" sz="1600" b="0" dirty="0" smtClean="0">
                          <a:solidFill>
                            <a:schemeClr val="tx1"/>
                          </a:solidFill>
                        </a:rPr>
                        <a:t>Multidimensional Scaling </a:t>
                      </a:r>
                      <a:r>
                        <a:rPr lang="en-US" sz="1600" b="1" dirty="0" smtClean="0">
                          <a:solidFill>
                            <a:schemeClr val="tx1"/>
                          </a:solidFill>
                        </a:rPr>
                        <a:t>MDS </a:t>
                      </a:r>
                      <a:endParaRPr lang="en-US"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Solving Differential Equations</a:t>
                      </a:r>
                      <a:r>
                        <a:rPr lang="en-US" sz="1600" baseline="0" dirty="0" smtClean="0">
                          <a:solidFill>
                            <a:schemeClr val="tx1"/>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particle dynamics with short range forces</a:t>
                      </a:r>
                      <a:endParaRPr lang="en-US" sz="1600" dirty="0" smtClean="0">
                        <a:solidFill>
                          <a:schemeClr val="tx1"/>
                        </a:solidFill>
                      </a:endParaRPr>
                    </a:p>
                  </a:txBody>
                  <a:tcPr/>
                </a:tc>
              </a:tr>
            </a:tbl>
          </a:graphicData>
        </a:graphic>
      </p:graphicFrame>
      <p:grpSp>
        <p:nvGrpSpPr>
          <p:cNvPr id="3" name="Group 35"/>
          <p:cNvGrpSpPr/>
          <p:nvPr/>
        </p:nvGrpSpPr>
        <p:grpSpPr>
          <a:xfrm>
            <a:off x="609600" y="1600200"/>
            <a:ext cx="1524000" cy="1512332"/>
            <a:chOff x="762000" y="1219200"/>
            <a:chExt cx="1524000" cy="1512332"/>
          </a:xfrm>
        </p:grpSpPr>
        <p:sp>
          <p:nvSpPr>
            <p:cNvPr id="37" name="TextBox 36"/>
            <p:cNvSpPr txBox="1"/>
            <p:nvPr/>
          </p:nvSpPr>
          <p:spPr>
            <a:xfrm>
              <a:off x="1066800" y="12192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grpSp>
          <p:nvGrpSpPr>
            <p:cNvPr id="4" name="Group 33"/>
            <p:cNvGrpSpPr/>
            <p:nvPr/>
          </p:nvGrpSpPr>
          <p:grpSpPr>
            <a:xfrm>
              <a:off x="762000" y="1600200"/>
              <a:ext cx="1524000" cy="1131332"/>
              <a:chOff x="762000" y="1600200"/>
              <a:chExt cx="1524000" cy="1131332"/>
            </a:xfrm>
          </p:grpSpPr>
          <p:sp>
            <p:nvSpPr>
              <p:cNvPr id="39" name="Oval 38"/>
              <p:cNvSpPr/>
              <p:nvPr/>
            </p:nvSpPr>
            <p:spPr>
              <a:xfrm>
                <a:off x="762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0" name="Straight Arrow Connector 39"/>
              <p:cNvCxnSpPr>
                <a:endCxn id="39" idx="0"/>
              </p:cNvCxnSpPr>
              <p:nvPr/>
            </p:nvCxnSpPr>
            <p:spPr>
              <a:xfrm rot="5400000">
                <a:off x="800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0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43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3" name="Straight Arrow Connector 42"/>
              <p:cNvCxnSpPr>
                <a:endCxn id="42" idx="0"/>
              </p:cNvCxnSpPr>
              <p:nvPr/>
            </p:nvCxnSpPr>
            <p:spPr>
              <a:xfrm rot="5400000">
                <a:off x="1181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181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981200" y="1600200"/>
                <a:ext cx="304800" cy="761206"/>
                <a:chOff x="1752600" y="1600994"/>
                <a:chExt cx="304800" cy="761206"/>
              </a:xfrm>
            </p:grpSpPr>
            <p:sp>
              <p:nvSpPr>
                <p:cNvPr id="50" name="Oval 49"/>
                <p:cNvSpPr/>
                <p:nvPr/>
              </p:nvSpPr>
              <p:spPr>
                <a:xfrm>
                  <a:off x="17526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1" name="Straight Arrow Connector 50"/>
                <p:cNvCxnSpPr>
                  <a:endCxn id="50" idx="0"/>
                </p:cNvCxnSpPr>
                <p:nvPr/>
              </p:nvCxnSpPr>
              <p:spPr>
                <a:xfrm rot="5400000">
                  <a:off x="17907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7914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43000" y="2362200"/>
                <a:ext cx="856325" cy="369332"/>
              </a:xfrm>
              <a:prstGeom prst="rect">
                <a:avLst/>
              </a:prstGeom>
              <a:noFill/>
            </p:spPr>
            <p:txBody>
              <a:bodyPr wrap="none" rtlCol="0">
                <a:spAutoFit/>
              </a:bodyPr>
              <a:lstStyle/>
              <a:p>
                <a:r>
                  <a:rPr lang="en-US" dirty="0" smtClean="0">
                    <a:solidFill>
                      <a:prstClr val="black"/>
                    </a:solidFill>
                  </a:rPr>
                  <a:t>Output</a:t>
                </a:r>
                <a:endParaRPr lang="en-US" dirty="0">
                  <a:solidFill>
                    <a:prstClr val="black"/>
                  </a:solidFill>
                </a:endParaRPr>
              </a:p>
            </p:txBody>
          </p:sp>
          <p:sp>
            <p:nvSpPr>
              <p:cNvPr id="47" name="Oval 46"/>
              <p:cNvSpPr/>
              <p:nvPr/>
            </p:nvSpPr>
            <p:spPr>
              <a:xfrm>
                <a:off x="16002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7526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1371600" y="16002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grpSp>
      </p:grpSp>
      <p:grpSp>
        <p:nvGrpSpPr>
          <p:cNvPr id="6" name="Group 105"/>
          <p:cNvGrpSpPr/>
          <p:nvPr/>
        </p:nvGrpSpPr>
        <p:grpSpPr>
          <a:xfrm>
            <a:off x="2590800" y="1524000"/>
            <a:ext cx="2129474" cy="1600200"/>
            <a:chOff x="6705600" y="1905000"/>
            <a:chExt cx="2129474" cy="1600200"/>
          </a:xfrm>
        </p:grpSpPr>
        <p:sp>
          <p:nvSpPr>
            <p:cNvPr id="54" name="TextBox 53"/>
            <p:cNvSpPr txBox="1"/>
            <p:nvPr/>
          </p:nvSpPr>
          <p:spPr>
            <a:xfrm>
              <a:off x="70866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56" name="Oval 55"/>
            <p:cNvSpPr/>
            <p:nvPr/>
          </p:nvSpPr>
          <p:spPr>
            <a:xfrm>
              <a:off x="6705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7" name="Straight Arrow Connector 56"/>
            <p:cNvCxnSpPr>
              <a:endCxn id="56" idx="0"/>
            </p:cNvCxnSpPr>
            <p:nvPr/>
          </p:nvCxnSpPr>
          <p:spPr>
            <a:xfrm rot="5400000">
              <a:off x="6743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4"/>
              <a:endCxn id="70" idx="1"/>
            </p:cNvCxnSpPr>
            <p:nvPr/>
          </p:nvCxnSpPr>
          <p:spPr>
            <a:xfrm rot="16200000" flipH="1">
              <a:off x="68580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086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0" name="Straight Arrow Connector 59"/>
            <p:cNvCxnSpPr>
              <a:endCxn id="59" idx="0"/>
            </p:cNvCxnSpPr>
            <p:nvPr/>
          </p:nvCxnSpPr>
          <p:spPr>
            <a:xfrm rot="5400000">
              <a:off x="7124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4"/>
              <a:endCxn id="70" idx="0"/>
            </p:cNvCxnSpPr>
            <p:nvPr/>
          </p:nvCxnSpPr>
          <p:spPr>
            <a:xfrm rot="5400000">
              <a:off x="71247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9248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79629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4"/>
              <a:endCxn id="70" idx="7"/>
            </p:cNvCxnSpPr>
            <p:nvPr/>
          </p:nvCxnSpPr>
          <p:spPr>
            <a:xfrm rot="5400000">
              <a:off x="75749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438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7696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TextBox 65"/>
            <p:cNvSpPr txBox="1"/>
            <p:nvPr/>
          </p:nvSpPr>
          <p:spPr>
            <a:xfrm>
              <a:off x="73152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70" name="Oval 69"/>
            <p:cNvSpPr/>
            <p:nvPr/>
          </p:nvSpPr>
          <p:spPr>
            <a:xfrm>
              <a:off x="7086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71" name="Oval 70"/>
            <p:cNvSpPr/>
            <p:nvPr/>
          </p:nvSpPr>
          <p:spPr>
            <a:xfrm>
              <a:off x="76962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74" name="Straight Arrow Connector 73"/>
            <p:cNvCxnSpPr>
              <a:stCxn id="56" idx="4"/>
              <a:endCxn id="71" idx="1"/>
            </p:cNvCxnSpPr>
            <p:nvPr/>
          </p:nvCxnSpPr>
          <p:spPr>
            <a:xfrm rot="16200000" flipH="1">
              <a:off x="71628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4"/>
              <a:endCxn id="71" idx="0"/>
            </p:cNvCxnSpPr>
            <p:nvPr/>
          </p:nvCxnSpPr>
          <p:spPr>
            <a:xfrm rot="16200000" flipH="1">
              <a:off x="74295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a:endCxn id="71" idx="7"/>
            </p:cNvCxnSpPr>
            <p:nvPr/>
          </p:nvCxnSpPr>
          <p:spPr>
            <a:xfrm rot="5400000">
              <a:off x="78797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25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77350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102"/>
            <p:cNvGrpSpPr/>
            <p:nvPr/>
          </p:nvGrpSpPr>
          <p:grpSpPr>
            <a:xfrm>
              <a:off x="7467600" y="3124200"/>
              <a:ext cx="198119" cy="45719"/>
              <a:chOff x="7696200" y="2743200"/>
              <a:chExt cx="198119" cy="45719"/>
            </a:xfrm>
          </p:grpSpPr>
          <p:sp>
            <p:nvSpPr>
              <p:cNvPr id="101" name="Oval 100"/>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TextBox 103"/>
            <p:cNvSpPr txBox="1"/>
            <p:nvPr/>
          </p:nvSpPr>
          <p:spPr>
            <a:xfrm>
              <a:off x="8001000" y="29718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grpSp>
      <p:sp>
        <p:nvSpPr>
          <p:cNvPr id="132" name="Arc 131"/>
          <p:cNvSpPr/>
          <p:nvPr/>
        </p:nvSpPr>
        <p:spPr>
          <a:xfrm rot="856400">
            <a:off x="5452446" y="1546558"/>
            <a:ext cx="1014734" cy="1706020"/>
          </a:xfrm>
          <a:prstGeom prst="arc">
            <a:avLst>
              <a:gd name="adj1" fmla="val 13184796"/>
              <a:gd name="adj2" fmla="val 63042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9" name="Group 162"/>
          <p:cNvGrpSpPr/>
          <p:nvPr/>
        </p:nvGrpSpPr>
        <p:grpSpPr>
          <a:xfrm>
            <a:off x="4724400" y="1447800"/>
            <a:ext cx="2141390" cy="1752600"/>
            <a:chOff x="4572000" y="1752600"/>
            <a:chExt cx="2141390" cy="1752600"/>
          </a:xfrm>
        </p:grpSpPr>
        <p:sp>
          <p:nvSpPr>
            <p:cNvPr id="108" name="TextBox 107"/>
            <p:cNvSpPr txBox="1"/>
            <p:nvPr/>
          </p:nvSpPr>
          <p:spPr>
            <a:xfrm>
              <a:off x="47244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109" name="Oval 108"/>
            <p:cNvSpPr/>
            <p:nvPr/>
          </p:nvSpPr>
          <p:spPr>
            <a:xfrm>
              <a:off x="4572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0" name="Straight Arrow Connector 109"/>
            <p:cNvCxnSpPr>
              <a:endCxn id="109" idx="0"/>
            </p:cNvCxnSpPr>
            <p:nvPr/>
          </p:nvCxnSpPr>
          <p:spPr>
            <a:xfrm rot="5400000">
              <a:off x="4610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4"/>
              <a:endCxn id="121" idx="1"/>
            </p:cNvCxnSpPr>
            <p:nvPr/>
          </p:nvCxnSpPr>
          <p:spPr>
            <a:xfrm rot="16200000" flipH="1">
              <a:off x="47244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953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3" name="Straight Arrow Connector 112"/>
            <p:cNvCxnSpPr>
              <a:endCxn id="112" idx="0"/>
            </p:cNvCxnSpPr>
            <p:nvPr/>
          </p:nvCxnSpPr>
          <p:spPr>
            <a:xfrm rot="5400000">
              <a:off x="4991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4"/>
              <a:endCxn id="121" idx="0"/>
            </p:cNvCxnSpPr>
            <p:nvPr/>
          </p:nvCxnSpPr>
          <p:spPr>
            <a:xfrm rot="5400000">
              <a:off x="49911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7912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6" name="Straight Arrow Connector 115"/>
            <p:cNvCxnSpPr>
              <a:endCxn id="115" idx="0"/>
            </p:cNvCxnSpPr>
            <p:nvPr/>
          </p:nvCxnSpPr>
          <p:spPr>
            <a:xfrm rot="5400000">
              <a:off x="58293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4"/>
              <a:endCxn id="121" idx="7"/>
            </p:cNvCxnSpPr>
            <p:nvPr/>
          </p:nvCxnSpPr>
          <p:spPr>
            <a:xfrm rot="5400000">
              <a:off x="54413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5410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55626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TextBox 119"/>
            <p:cNvSpPr txBox="1"/>
            <p:nvPr/>
          </p:nvSpPr>
          <p:spPr>
            <a:xfrm>
              <a:off x="51816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121" name="Oval 120"/>
            <p:cNvSpPr/>
            <p:nvPr/>
          </p:nvSpPr>
          <p:spPr>
            <a:xfrm>
              <a:off x="49530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22" name="Oval 121"/>
            <p:cNvSpPr/>
            <p:nvPr/>
          </p:nvSpPr>
          <p:spPr>
            <a:xfrm>
              <a:off x="5562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23" name="Straight Arrow Connector 122"/>
            <p:cNvCxnSpPr>
              <a:stCxn id="109" idx="4"/>
              <a:endCxn id="122" idx="1"/>
            </p:cNvCxnSpPr>
            <p:nvPr/>
          </p:nvCxnSpPr>
          <p:spPr>
            <a:xfrm rot="16200000" flipH="1">
              <a:off x="50292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22" idx="0"/>
            </p:cNvCxnSpPr>
            <p:nvPr/>
          </p:nvCxnSpPr>
          <p:spPr>
            <a:xfrm rot="16200000" flipH="1">
              <a:off x="52959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4"/>
              <a:endCxn id="122" idx="7"/>
            </p:cNvCxnSpPr>
            <p:nvPr/>
          </p:nvCxnSpPr>
          <p:spPr>
            <a:xfrm rot="5400000">
              <a:off x="57461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49918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01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102"/>
            <p:cNvGrpSpPr/>
            <p:nvPr/>
          </p:nvGrpSpPr>
          <p:grpSpPr>
            <a:xfrm>
              <a:off x="5334000" y="3124200"/>
              <a:ext cx="198119" cy="45719"/>
              <a:chOff x="7696200" y="2743200"/>
              <a:chExt cx="198119" cy="45719"/>
            </a:xfrm>
          </p:grpSpPr>
          <p:sp>
            <p:nvSpPr>
              <p:cNvPr id="130" name="Oval 129"/>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Oval 130"/>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9" name="TextBox 128"/>
            <p:cNvSpPr txBox="1"/>
            <p:nvPr/>
          </p:nvSpPr>
          <p:spPr>
            <a:xfrm>
              <a:off x="4648200" y="31242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sp>
          <p:nvSpPr>
            <p:cNvPr id="133" name="TextBox 132"/>
            <p:cNvSpPr txBox="1"/>
            <p:nvPr/>
          </p:nvSpPr>
          <p:spPr>
            <a:xfrm>
              <a:off x="5638800" y="1752600"/>
              <a:ext cx="107459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solidFill>
                    <a:prstClr val="black"/>
                  </a:solidFill>
                </a:rPr>
                <a:t>iterations</a:t>
              </a:r>
              <a:endParaRPr lang="en-US" dirty="0">
                <a:solidFill>
                  <a:prstClr val="black"/>
                </a:solidFill>
              </a:endParaRPr>
            </a:p>
          </p:txBody>
        </p:sp>
      </p:grpSp>
      <p:grpSp>
        <p:nvGrpSpPr>
          <p:cNvPr id="11" name="Group 161"/>
          <p:cNvGrpSpPr/>
          <p:nvPr/>
        </p:nvGrpSpPr>
        <p:grpSpPr>
          <a:xfrm>
            <a:off x="6934200" y="1524000"/>
            <a:ext cx="1752600" cy="1676400"/>
            <a:chOff x="6934200" y="1828800"/>
            <a:chExt cx="1752600" cy="1676400"/>
          </a:xfrm>
        </p:grpSpPr>
        <p:sp>
          <p:nvSpPr>
            <p:cNvPr id="135" name="Rectangle 134"/>
            <p:cNvSpPr/>
            <p:nvPr/>
          </p:nvSpPr>
          <p:spPr>
            <a:xfrm>
              <a:off x="7162800" y="2057400"/>
              <a:ext cx="12954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37" name="Straight Connector 136"/>
            <p:cNvCxnSpPr/>
            <p:nvPr/>
          </p:nvCxnSpPr>
          <p:spPr>
            <a:xfrm rot="5400000">
              <a:off x="6973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354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800" y="2514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2800" y="2819400"/>
              <a:ext cx="129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543800" y="2514600"/>
              <a:ext cx="410690" cy="369332"/>
            </a:xfrm>
            <a:prstGeom prst="rect">
              <a:avLst/>
            </a:prstGeom>
            <a:noFill/>
          </p:spPr>
          <p:txBody>
            <a:bodyPr wrap="none" rtlCol="0">
              <a:spAutoFit/>
            </a:bodyPr>
            <a:lstStyle/>
            <a:p>
              <a:r>
                <a:rPr lang="en-US" dirty="0" err="1" smtClean="0">
                  <a:solidFill>
                    <a:prstClr val="black"/>
                  </a:solidFill>
                </a:rPr>
                <a:t>Pij</a:t>
              </a:r>
              <a:endParaRPr lang="en-US" dirty="0">
                <a:solidFill>
                  <a:prstClr val="black"/>
                </a:solidFill>
              </a:endParaRPr>
            </a:p>
          </p:txBody>
        </p:sp>
        <p:cxnSp>
          <p:nvCxnSpPr>
            <p:cNvPr id="147" name="Straight Arrow Connector 146"/>
            <p:cNvCxnSpPr/>
            <p:nvPr/>
          </p:nvCxnSpPr>
          <p:spPr>
            <a:xfrm rot="5400000" flipH="1" flipV="1">
              <a:off x="7658894" y="2247106"/>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a:off x="7239000" y="26670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flipV="1">
              <a:off x="6934200" y="2590800"/>
              <a:ext cx="1752600" cy="457200"/>
            </a:xfrm>
            <a:prstGeom prst="arc">
              <a:avLst>
                <a:gd name="adj1" fmla="val 10327336"/>
                <a:gd name="adj2" fmla="val 598130"/>
              </a:avLst>
            </a:prstGeom>
            <a:ln w="2222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1" name="Arc 160"/>
            <p:cNvSpPr/>
            <p:nvPr/>
          </p:nvSpPr>
          <p:spPr>
            <a:xfrm rot="16200000" flipV="1">
              <a:off x="7162800" y="2438400"/>
              <a:ext cx="1676400" cy="457200"/>
            </a:xfrm>
            <a:prstGeom prst="arc">
              <a:avLst>
                <a:gd name="adj1" fmla="val 10327336"/>
                <a:gd name="adj2" fmla="val 598130"/>
              </a:avLst>
            </a:prstGeom>
            <a:ln w="2222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86" name="TextBox 85"/>
          <p:cNvSpPr txBox="1"/>
          <p:nvPr/>
        </p:nvSpPr>
        <p:spPr>
          <a:xfrm>
            <a:off x="1219200" y="6488668"/>
            <a:ext cx="4631589" cy="369332"/>
          </a:xfrm>
          <a:prstGeom prst="rect">
            <a:avLst/>
          </a:prstGeom>
          <a:noFill/>
        </p:spPr>
        <p:txBody>
          <a:bodyPr wrap="none" rtlCol="0">
            <a:spAutoFit/>
          </a:bodyPr>
          <a:lstStyle/>
          <a:p>
            <a:r>
              <a:rPr lang="en-US" dirty="0" smtClean="0">
                <a:solidFill>
                  <a:srgbClr val="FF0000"/>
                </a:solidFill>
              </a:rPr>
              <a:t>Domain of MapReduce and Iterative Extensions</a:t>
            </a:r>
            <a:endParaRPr lang="en-US" dirty="0">
              <a:solidFill>
                <a:srgbClr val="FF0000"/>
              </a:solidFill>
            </a:endParaRPr>
          </a:p>
        </p:txBody>
      </p:sp>
      <p:cxnSp>
        <p:nvCxnSpPr>
          <p:cNvPr id="88" name="Straight Arrow Connector 87"/>
          <p:cNvCxnSpPr/>
          <p:nvPr/>
        </p:nvCxnSpPr>
        <p:spPr>
          <a:xfrm>
            <a:off x="6096000" y="6629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304800" y="6629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91400" y="6488668"/>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
        <p:nvSpPr>
          <p:cNvPr id="90" name="Rectangle 89"/>
          <p:cNvSpPr/>
          <p:nvPr/>
        </p:nvSpPr>
        <p:spPr>
          <a:xfrm>
            <a:off x="4648200" y="609600"/>
            <a:ext cx="2209800" cy="5867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6059168"/>
            <a:ext cx="7381875" cy="361157"/>
          </a:xfrm>
          <a:prstGeom prst="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dirty="0" smtClean="0"/>
              <a:t>Bare-metal Nodes</a:t>
            </a:r>
            <a:endParaRPr lang="en-US" dirty="0"/>
          </a:p>
        </p:txBody>
      </p:sp>
      <p:sp>
        <p:nvSpPr>
          <p:cNvPr id="8" name="Rectangle 7"/>
          <p:cNvSpPr/>
          <p:nvPr/>
        </p:nvSpPr>
        <p:spPr>
          <a:xfrm>
            <a:off x="1524001" y="4876800"/>
            <a:ext cx="18288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Virtual Machines</a:t>
            </a:r>
            <a:endParaRPr lang="en-US" dirty="0"/>
          </a:p>
        </p:txBody>
      </p:sp>
      <p:sp>
        <p:nvSpPr>
          <p:cNvPr id="13" name="Rectangle 12"/>
          <p:cNvSpPr/>
          <p:nvPr/>
        </p:nvSpPr>
        <p:spPr>
          <a:xfrm>
            <a:off x="5238750" y="3352800"/>
            <a:ext cx="3667125" cy="69850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dirty="0" smtClean="0"/>
              <a:t>Microsoft Dryad / Twister</a:t>
            </a:r>
            <a:endParaRPr lang="en-US" dirty="0"/>
          </a:p>
        </p:txBody>
      </p:sp>
      <p:sp>
        <p:nvSpPr>
          <p:cNvPr id="14" name="Rectangle 13"/>
          <p:cNvSpPr/>
          <p:nvPr/>
        </p:nvSpPr>
        <p:spPr>
          <a:xfrm>
            <a:off x="1524001" y="3352800"/>
            <a:ext cx="3667124" cy="69850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rtlCol="0" anchor="ctr"/>
          <a:lstStyle/>
          <a:p>
            <a:pPr algn="ctr"/>
            <a:r>
              <a:rPr lang="en-US" dirty="0" smtClean="0"/>
              <a:t>Apache Hadoop / Twister/ Sector/Sphere</a:t>
            </a:r>
            <a:endParaRPr lang="en-US" dirty="0"/>
          </a:p>
        </p:txBody>
      </p:sp>
      <p:sp>
        <p:nvSpPr>
          <p:cNvPr id="15" name="Rectangle 14"/>
          <p:cNvSpPr/>
          <p:nvPr/>
        </p:nvSpPr>
        <p:spPr>
          <a:xfrm>
            <a:off x="1524000" y="1676400"/>
            <a:ext cx="7381875" cy="838200"/>
          </a:xfrm>
          <a:prstGeom prst="rect">
            <a:avLst/>
          </a:prstGeom>
        </p:spPr>
        <p:style>
          <a:lnRef idx="1">
            <a:schemeClr val="accent1"/>
          </a:lnRef>
          <a:fillRef idx="2">
            <a:schemeClr val="accent1"/>
          </a:fillRef>
          <a:effectRef idx="1">
            <a:schemeClr val="accent1"/>
          </a:effectRef>
          <a:fontRef idx="minor">
            <a:schemeClr val="dk1"/>
          </a:fontRef>
        </p:style>
        <p:txBody>
          <a:bodyPr lIns="64008" tIns="32004" rIns="64008" bIns="32004" rtlCol="0" anchor="ctr"/>
          <a:lstStyle/>
          <a:p>
            <a:pPr algn="ctr"/>
            <a:r>
              <a:rPr lang="en-US" dirty="0" smtClean="0"/>
              <a:t>Smith Waterman Dissimilarities, </a:t>
            </a:r>
            <a:r>
              <a:rPr lang="en-US" dirty="0" err="1" smtClean="0"/>
              <a:t>PhyloD</a:t>
            </a:r>
            <a:r>
              <a:rPr lang="en-US" dirty="0" smtClean="0"/>
              <a:t> Using </a:t>
            </a:r>
            <a:r>
              <a:rPr lang="en-US" dirty="0" err="1" smtClean="0"/>
              <a:t>DryadLINQ</a:t>
            </a:r>
            <a:r>
              <a:rPr lang="en-US" dirty="0" smtClean="0"/>
              <a:t>, Clustering, Multidimensional Scaling, Generative Topological Mapping</a:t>
            </a:r>
            <a:endParaRPr lang="en-US" dirty="0"/>
          </a:p>
        </p:txBody>
      </p:sp>
      <p:sp>
        <p:nvSpPr>
          <p:cNvPr id="16" name="Rectangle 15"/>
          <p:cNvSpPr/>
          <p:nvPr/>
        </p:nvSpPr>
        <p:spPr>
          <a:xfrm>
            <a:off x="1524000" y="5601968"/>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err="1" smtClean="0"/>
              <a:t>Xen</a:t>
            </a:r>
            <a:r>
              <a:rPr lang="en-US" dirty="0" smtClean="0"/>
              <a:t>, KVM Virtualization / XCAT Infrastructure</a:t>
            </a:r>
            <a:endParaRPr lang="en-US" dirty="0"/>
          </a:p>
        </p:txBody>
      </p:sp>
      <p:sp>
        <p:nvSpPr>
          <p:cNvPr id="20" name="Left Brace 19"/>
          <p:cNvSpPr/>
          <p:nvPr/>
        </p:nvSpPr>
        <p:spPr>
          <a:xfrm>
            <a:off x="1333501" y="1676400"/>
            <a:ext cx="114299" cy="7620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1" name="TextBox 20"/>
          <p:cNvSpPr txBox="1"/>
          <p:nvPr/>
        </p:nvSpPr>
        <p:spPr>
          <a:xfrm>
            <a:off x="721" y="1667369"/>
            <a:ext cx="1421543" cy="618631"/>
          </a:xfrm>
          <a:prstGeom prst="rect">
            <a:avLst/>
          </a:prstGeom>
          <a:noFill/>
        </p:spPr>
        <p:txBody>
          <a:bodyPr wrap="square" lIns="64008" tIns="32004" rIns="64008" bIns="32004" rtlCol="0">
            <a:spAutoFit/>
          </a:bodyPr>
          <a:lstStyle/>
          <a:p>
            <a:pPr algn="ctr"/>
            <a:r>
              <a:rPr lang="en-US" dirty="0" err="1" smtClean="0"/>
              <a:t>SaaS</a:t>
            </a:r>
            <a:r>
              <a:rPr lang="en-US" dirty="0" smtClean="0"/>
              <a:t/>
            </a:r>
            <a:br>
              <a:rPr lang="en-US" dirty="0" smtClean="0"/>
            </a:br>
            <a:r>
              <a:rPr lang="en-US" dirty="0" smtClean="0"/>
              <a:t>Applications</a:t>
            </a:r>
            <a:endParaRPr lang="en-US" dirty="0"/>
          </a:p>
        </p:txBody>
      </p:sp>
      <p:sp>
        <p:nvSpPr>
          <p:cNvPr id="22" name="Left Brace 21"/>
          <p:cNvSpPr/>
          <p:nvPr/>
        </p:nvSpPr>
        <p:spPr>
          <a:xfrm>
            <a:off x="1371600" y="3352800"/>
            <a:ext cx="76201" cy="6477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dirty="0"/>
          </a:p>
        </p:txBody>
      </p:sp>
      <p:sp>
        <p:nvSpPr>
          <p:cNvPr id="23" name="TextBox 22"/>
          <p:cNvSpPr txBox="1"/>
          <p:nvPr/>
        </p:nvSpPr>
        <p:spPr>
          <a:xfrm>
            <a:off x="172948" y="3419969"/>
            <a:ext cx="1128016" cy="618631"/>
          </a:xfrm>
          <a:prstGeom prst="rect">
            <a:avLst/>
          </a:prstGeom>
          <a:noFill/>
        </p:spPr>
        <p:txBody>
          <a:bodyPr wrap="square" lIns="64008" tIns="32004" rIns="64008" bIns="32004" rtlCol="0">
            <a:spAutoFit/>
          </a:bodyPr>
          <a:lstStyle/>
          <a:p>
            <a:r>
              <a:rPr lang="en-US" dirty="0" smtClean="0"/>
              <a:t>Cloud Platform</a:t>
            </a:r>
            <a:endParaRPr lang="en-US" dirty="0"/>
          </a:p>
        </p:txBody>
      </p:sp>
      <p:sp>
        <p:nvSpPr>
          <p:cNvPr id="25" name="TextBox 24"/>
          <p:cNvSpPr txBox="1"/>
          <p:nvPr/>
        </p:nvSpPr>
        <p:spPr>
          <a:xfrm>
            <a:off x="-21116" y="4334369"/>
            <a:ext cx="1428750" cy="618631"/>
          </a:xfrm>
          <a:prstGeom prst="rect">
            <a:avLst/>
          </a:prstGeom>
          <a:noFill/>
        </p:spPr>
        <p:txBody>
          <a:bodyPr wrap="square" lIns="64008" tIns="32004" rIns="64008" bIns="32004" rtlCol="0">
            <a:spAutoFit/>
          </a:bodyPr>
          <a:lstStyle/>
          <a:p>
            <a:pPr algn="ctr"/>
            <a:r>
              <a:rPr lang="en-US" dirty="0" smtClean="0"/>
              <a:t>Cloud</a:t>
            </a:r>
          </a:p>
          <a:p>
            <a:pPr algn="ctr"/>
            <a:r>
              <a:rPr lang="en-US" dirty="0" smtClean="0"/>
              <a:t>Infrastructure</a:t>
            </a:r>
          </a:p>
        </p:txBody>
      </p:sp>
      <p:sp>
        <p:nvSpPr>
          <p:cNvPr id="26" name="Left Brace 25"/>
          <p:cNvSpPr/>
          <p:nvPr/>
        </p:nvSpPr>
        <p:spPr>
          <a:xfrm>
            <a:off x="1381125" y="6071868"/>
            <a:ext cx="78921" cy="3683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8" name="TextBox 27"/>
          <p:cNvSpPr txBox="1"/>
          <p:nvPr/>
        </p:nvSpPr>
        <p:spPr>
          <a:xfrm>
            <a:off x="152400" y="6135368"/>
            <a:ext cx="1165206" cy="341632"/>
          </a:xfrm>
          <a:prstGeom prst="rect">
            <a:avLst/>
          </a:prstGeom>
          <a:noFill/>
        </p:spPr>
        <p:txBody>
          <a:bodyPr wrap="square" lIns="64008" tIns="32004" rIns="64008" bIns="32004" rtlCol="0">
            <a:spAutoFit/>
          </a:bodyPr>
          <a:lstStyle/>
          <a:p>
            <a:r>
              <a:rPr lang="en-US" dirty="0" smtClean="0"/>
              <a:t>Hardware</a:t>
            </a:r>
            <a:endParaRPr lang="en-US" dirty="0"/>
          </a:p>
        </p:txBody>
      </p:sp>
      <p:sp>
        <p:nvSpPr>
          <p:cNvPr id="30" name="Title 3"/>
          <p:cNvSpPr txBox="1">
            <a:spLocks/>
          </p:cNvSpPr>
          <p:nvPr/>
        </p:nvSpPr>
        <p:spPr>
          <a:xfrm>
            <a:off x="304800" y="228600"/>
            <a:ext cx="8305800" cy="876299"/>
          </a:xfrm>
          <a:prstGeom prst="rect">
            <a:avLst/>
          </a:prstGeom>
        </p:spPr>
        <p:txBody>
          <a:bodyPr vert="horz" lIns="91435" tIns="45718" rIns="91435" bIns="45718" rtlCol="0" anchor="ctr">
            <a:normAutofit/>
          </a:bodyPr>
          <a:lstStyle/>
          <a:p>
            <a:pPr algn="ctr" defTabSz="914354">
              <a:spcBef>
                <a:spcPct val="0"/>
              </a:spcBef>
              <a:defRPr/>
            </a:pPr>
            <a:endParaRPr lang="en-US" sz="4400" b="1" dirty="0">
              <a:latin typeface="+mj-lt"/>
              <a:ea typeface="+mj-ea"/>
              <a:cs typeface="+mj-cs"/>
            </a:endParaRPr>
          </a:p>
        </p:txBody>
      </p:sp>
      <p:sp>
        <p:nvSpPr>
          <p:cNvPr id="34" name="Rectangle 33"/>
          <p:cNvSpPr/>
          <p:nvPr/>
        </p:nvSpPr>
        <p:spPr>
          <a:xfrm>
            <a:off x="1524000" y="4191000"/>
            <a:ext cx="7391400" cy="6731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Nimbus, Eucalyptus, Virtual appliances, </a:t>
            </a:r>
            <a:r>
              <a:rPr lang="en-US" dirty="0" err="1" smtClean="0"/>
              <a:t>OpenStack</a:t>
            </a:r>
            <a:r>
              <a:rPr lang="en-US" dirty="0" smtClean="0"/>
              <a:t>, </a:t>
            </a:r>
            <a:r>
              <a:rPr lang="en-US" dirty="0" err="1" smtClean="0"/>
              <a:t>OpenNebula</a:t>
            </a:r>
            <a:r>
              <a:rPr lang="en-US" dirty="0" smtClean="0"/>
              <a:t>, </a:t>
            </a:r>
            <a:endParaRPr lang="en-US" dirty="0"/>
          </a:p>
        </p:txBody>
      </p:sp>
      <p:sp>
        <p:nvSpPr>
          <p:cNvPr id="35" name="TextBox 34"/>
          <p:cNvSpPr txBox="1"/>
          <p:nvPr/>
        </p:nvSpPr>
        <p:spPr>
          <a:xfrm>
            <a:off x="0" y="5493635"/>
            <a:ext cx="1428750" cy="618631"/>
          </a:xfrm>
          <a:prstGeom prst="rect">
            <a:avLst/>
          </a:prstGeom>
          <a:noFill/>
        </p:spPr>
        <p:txBody>
          <a:bodyPr wrap="square" lIns="64008" tIns="32004" rIns="64008" bIns="32004" rtlCol="0">
            <a:spAutoFit/>
          </a:bodyPr>
          <a:lstStyle/>
          <a:p>
            <a:pPr algn="ctr"/>
            <a:r>
              <a:rPr lang="en-US" dirty="0" smtClean="0"/>
              <a:t>Hypervisor/</a:t>
            </a:r>
            <a:br>
              <a:rPr lang="en-US" dirty="0" smtClean="0"/>
            </a:br>
            <a:r>
              <a:rPr lang="en-US" dirty="0" smtClean="0"/>
              <a:t>Virtualization</a:t>
            </a:r>
          </a:p>
        </p:txBody>
      </p:sp>
      <p:sp>
        <p:nvSpPr>
          <p:cNvPr id="36" name="Left Brace 35"/>
          <p:cNvSpPr/>
          <p:nvPr/>
        </p:nvSpPr>
        <p:spPr>
          <a:xfrm>
            <a:off x="1414588" y="4191000"/>
            <a:ext cx="45719" cy="12954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38" name="Left Brace 37"/>
          <p:cNvSpPr/>
          <p:nvPr/>
        </p:nvSpPr>
        <p:spPr>
          <a:xfrm>
            <a:off x="1371599" y="5614668"/>
            <a:ext cx="78921" cy="3683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39" name="Rectangle 38"/>
          <p:cNvSpPr/>
          <p:nvPr/>
        </p:nvSpPr>
        <p:spPr>
          <a:xfrm>
            <a:off x="5257800" y="4876800"/>
            <a:ext cx="18288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Windows Virtual Machines</a:t>
            </a:r>
            <a:endParaRPr lang="en-US" dirty="0"/>
          </a:p>
        </p:txBody>
      </p:sp>
      <p:sp>
        <p:nvSpPr>
          <p:cNvPr id="40" name="Rectangle 39"/>
          <p:cNvSpPr/>
          <p:nvPr/>
        </p:nvSpPr>
        <p:spPr>
          <a:xfrm>
            <a:off x="3429000" y="4876800"/>
            <a:ext cx="17526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Virtual Machines</a:t>
            </a:r>
            <a:endParaRPr lang="en-US" dirty="0"/>
          </a:p>
        </p:txBody>
      </p:sp>
      <p:sp>
        <p:nvSpPr>
          <p:cNvPr id="41" name="Rectangle 40"/>
          <p:cNvSpPr/>
          <p:nvPr/>
        </p:nvSpPr>
        <p:spPr>
          <a:xfrm>
            <a:off x="7162800" y="4876800"/>
            <a:ext cx="17526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Windows Virtual Machines</a:t>
            </a:r>
            <a:endParaRPr lang="en-US" dirty="0"/>
          </a:p>
        </p:txBody>
      </p:sp>
      <p:sp>
        <p:nvSpPr>
          <p:cNvPr id="24" name="Rectangle 23"/>
          <p:cNvSpPr/>
          <p:nvPr/>
        </p:nvSpPr>
        <p:spPr>
          <a:xfrm>
            <a:off x="1524000" y="2590800"/>
            <a:ext cx="7391400" cy="69850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dirty="0" smtClean="0"/>
              <a:t>Apache </a:t>
            </a:r>
            <a:r>
              <a:rPr lang="en-US" dirty="0" err="1" smtClean="0"/>
              <a:t>PigLatin</a:t>
            </a:r>
            <a:r>
              <a:rPr lang="en-US" dirty="0" smtClean="0"/>
              <a:t>/Microsoft </a:t>
            </a:r>
            <a:r>
              <a:rPr lang="en-US" dirty="0" err="1" smtClean="0"/>
              <a:t>DryadLINQ</a:t>
            </a:r>
            <a:r>
              <a:rPr lang="en-US" dirty="0" smtClean="0"/>
              <a:t> </a:t>
            </a:r>
            <a:endParaRPr lang="en-US" dirty="0"/>
          </a:p>
        </p:txBody>
      </p:sp>
      <p:sp>
        <p:nvSpPr>
          <p:cNvPr id="27" name="TextBox 26"/>
          <p:cNvSpPr txBox="1"/>
          <p:nvPr/>
        </p:nvSpPr>
        <p:spPr>
          <a:xfrm>
            <a:off x="0" y="2657969"/>
            <a:ext cx="1421543" cy="618631"/>
          </a:xfrm>
          <a:prstGeom prst="rect">
            <a:avLst/>
          </a:prstGeom>
          <a:noFill/>
        </p:spPr>
        <p:txBody>
          <a:bodyPr wrap="square" lIns="64008" tIns="32004" rIns="64008" bIns="32004" rtlCol="0">
            <a:spAutoFit/>
          </a:bodyPr>
          <a:lstStyle/>
          <a:p>
            <a:pPr algn="ctr"/>
            <a:r>
              <a:rPr lang="en-US" dirty="0" smtClean="0"/>
              <a:t>Higher Level Languages</a:t>
            </a:r>
            <a:endParaRPr lang="en-US" dirty="0"/>
          </a:p>
        </p:txBody>
      </p:sp>
      <p:sp>
        <p:nvSpPr>
          <p:cNvPr id="31" name="Left Brace 30"/>
          <p:cNvSpPr/>
          <p:nvPr/>
        </p:nvSpPr>
        <p:spPr>
          <a:xfrm>
            <a:off x="1371600" y="2590800"/>
            <a:ext cx="76201" cy="6477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dirty="0"/>
          </a:p>
        </p:txBody>
      </p:sp>
      <p:sp>
        <p:nvSpPr>
          <p:cNvPr id="33" name="Title 1"/>
          <p:cNvSpPr txBox="1">
            <a:spLocks/>
          </p:cNvSpPr>
          <p:nvPr/>
        </p:nvSpPr>
        <p:spPr>
          <a:xfrm>
            <a:off x="457200" y="152400"/>
            <a:ext cx="8610600" cy="715962"/>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spc="110" dirty="0" smtClean="0">
                <a:solidFill>
                  <a:schemeClr val="tx2">
                    <a:satMod val="200000"/>
                  </a:schemeClr>
                </a:solidFill>
                <a:latin typeface="Corbel" pitchFamily="34" charset="0"/>
                <a:ea typeface="+mj-ea"/>
                <a:cs typeface="Arial" pitchFamily="34" charset="0"/>
              </a:rPr>
              <a:t>Cloud Technologies and Their Applications</a:t>
            </a:r>
            <a:endParaRPr kumimoji="0" lang="en-US" sz="3200" b="1" i="0" u="none" strike="noStrike" kern="1200" cap="none" spc="110" normalizeH="0" noProof="0" dirty="0">
              <a:ln>
                <a:noFill/>
              </a:ln>
              <a:solidFill>
                <a:schemeClr val="tx2">
                  <a:satMod val="200000"/>
                </a:schemeClr>
              </a:solidFill>
              <a:effectLst/>
              <a:uLnTx/>
              <a:uFillTx/>
              <a:latin typeface="Corbel" pitchFamily="34" charset="0"/>
              <a:ea typeface="+mj-ea"/>
              <a:cs typeface="Arial" pitchFamily="34" charset="0"/>
            </a:endParaRPr>
          </a:p>
        </p:txBody>
      </p:sp>
      <p:cxnSp>
        <p:nvCxnSpPr>
          <p:cNvPr id="32" name="Straight Connector 31"/>
          <p:cNvCxnSpPr/>
          <p:nvPr/>
        </p:nvCxnSpPr>
        <p:spPr>
          <a:xfrm>
            <a:off x="1143000" y="4114800"/>
            <a:ext cx="80010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524000" y="762000"/>
            <a:ext cx="7381875" cy="8382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1">
            <a:schemeClr val="accent1"/>
          </a:lnRef>
          <a:fillRef idx="2">
            <a:schemeClr val="accent1"/>
          </a:fillRef>
          <a:effectRef idx="1">
            <a:schemeClr val="accent1"/>
          </a:effectRef>
          <a:fontRef idx="minor">
            <a:schemeClr val="dk1"/>
          </a:fontRef>
        </p:style>
        <p:txBody>
          <a:bodyPr lIns="64008" tIns="32004" rIns="64008" bIns="32004" rtlCol="0" anchor="ctr"/>
          <a:lstStyle/>
          <a:p>
            <a:pPr algn="ctr"/>
            <a:r>
              <a:rPr lang="en-US" dirty="0" smtClean="0"/>
              <a:t>Swift, </a:t>
            </a:r>
            <a:r>
              <a:rPr lang="en-US" dirty="0" err="1" smtClean="0"/>
              <a:t>Taverna</a:t>
            </a:r>
            <a:r>
              <a:rPr lang="en-US" dirty="0" smtClean="0"/>
              <a:t>, </a:t>
            </a:r>
            <a:r>
              <a:rPr lang="en-US" dirty="0" err="1" smtClean="0"/>
              <a:t>Kepler,Trident</a:t>
            </a:r>
            <a:endParaRPr lang="en-US" dirty="0"/>
          </a:p>
        </p:txBody>
      </p:sp>
      <p:sp>
        <p:nvSpPr>
          <p:cNvPr id="37" name="TextBox 36"/>
          <p:cNvSpPr txBox="1"/>
          <p:nvPr/>
        </p:nvSpPr>
        <p:spPr>
          <a:xfrm>
            <a:off x="228600" y="914400"/>
            <a:ext cx="1107547" cy="369332"/>
          </a:xfrm>
          <a:prstGeom prst="rect">
            <a:avLst/>
          </a:prstGeom>
          <a:noFill/>
        </p:spPr>
        <p:txBody>
          <a:bodyPr wrap="none" rtlCol="0">
            <a:spAutoFit/>
          </a:bodyPr>
          <a:lstStyle/>
          <a:p>
            <a:r>
              <a:rPr lang="en-US" dirty="0" smtClean="0"/>
              <a:t>Workflow</a:t>
            </a:r>
            <a:endParaRPr lang="en-US" dirty="0"/>
          </a:p>
        </p:txBody>
      </p:sp>
      <p:sp>
        <p:nvSpPr>
          <p:cNvPr id="42" name="Left Brace 41"/>
          <p:cNvSpPr/>
          <p:nvPr/>
        </p:nvSpPr>
        <p:spPr>
          <a:xfrm>
            <a:off x="1371600" y="762000"/>
            <a:ext cx="76201" cy="7620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ontent Placeholder 2"/>
          <p:cNvSpPr>
            <a:spLocks noGrp="1"/>
          </p:cNvSpPr>
          <p:nvPr>
            <p:ph idx="4294967295"/>
          </p:nvPr>
        </p:nvSpPr>
        <p:spPr>
          <a:xfrm>
            <a:off x="152400" y="52578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applications</a:t>
            </a:r>
            <a:endParaRPr lang="en-US" sz="3400" dirty="0" smtClean="0"/>
          </a:p>
          <a:p>
            <a:pPr lvl="0">
              <a:buNone/>
            </a:pPr>
            <a:endParaRPr lang="en-US" sz="3400" dirty="0" smtClean="0"/>
          </a:p>
          <a:p>
            <a:endParaRPr lang="en-US" sz="3400" dirty="0" smtClean="0"/>
          </a:p>
          <a:p>
            <a:pPr lvl="0"/>
            <a:endParaRPr lang="en-US" sz="3400" dirty="0" smtClean="0"/>
          </a:p>
          <a:p>
            <a:endParaRPr lang="en-US" dirty="0"/>
          </a:p>
        </p:txBody>
      </p:sp>
      <p:sp>
        <p:nvSpPr>
          <p:cNvPr id="61" name="Title 1"/>
          <p:cNvSpPr>
            <a:spLocks noGrp="1"/>
          </p:cNvSpPr>
          <p:nvPr>
            <p:ph type="title" idx="4294967295"/>
          </p:nvPr>
        </p:nvSpPr>
        <p:spPr>
          <a:xfrm>
            <a:off x="990600" y="152400"/>
            <a:ext cx="8153400" cy="533400"/>
          </a:xfrm>
        </p:spPr>
        <p:txBody>
          <a:bodyPr>
            <a:noAutofit/>
          </a:bodyPr>
          <a:lstStyle/>
          <a:p>
            <a:r>
              <a:rPr lang="en-US" sz="3200" dirty="0" smtClean="0"/>
              <a:t>SALSAHPC Dynamic Virtual Cluster on </a:t>
            </a:r>
            <a:r>
              <a:rPr lang="en-US" sz="3200" dirty="0" err="1" smtClean="0"/>
              <a:t>FutureGrid</a:t>
            </a:r>
            <a:r>
              <a:rPr lang="en-US" sz="3200" dirty="0" smtClean="0"/>
              <a:t> --  Demo at SC09</a:t>
            </a:r>
            <a:endParaRPr lang="en-US" sz="3200" dirty="0"/>
          </a:p>
        </p:txBody>
      </p:sp>
      <p:grpSp>
        <p:nvGrpSpPr>
          <p:cNvPr id="2" name="Group 52"/>
          <p:cNvGrpSpPr/>
          <p:nvPr/>
        </p:nvGrpSpPr>
        <p:grpSpPr>
          <a:xfrm>
            <a:off x="4613031" y="3113750"/>
            <a:ext cx="328246" cy="878835"/>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4736123" y="26743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3" name="Group 51"/>
          <p:cNvGrpSpPr/>
          <p:nvPr/>
        </p:nvGrpSpPr>
        <p:grpSpPr>
          <a:xfrm>
            <a:off x="4859215" y="1649024"/>
            <a:ext cx="1328692" cy="11446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7" name="Group 49"/>
          <p:cNvGrpSpPr/>
          <p:nvPr/>
        </p:nvGrpSpPr>
        <p:grpSpPr>
          <a:xfrm>
            <a:off x="6828692" y="3504343"/>
            <a:ext cx="1395046" cy="1171781"/>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6226985" y="2919028"/>
            <a:ext cx="781383" cy="227331"/>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6" name="Rectangle 35"/>
          <p:cNvSpPr/>
          <p:nvPr/>
        </p:nvSpPr>
        <p:spPr>
          <a:xfrm>
            <a:off x="6828692" y="1600200"/>
            <a:ext cx="1477108" cy="14159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8" name="TextBox 37"/>
          <p:cNvSpPr txBox="1"/>
          <p:nvPr/>
        </p:nvSpPr>
        <p:spPr>
          <a:xfrm>
            <a:off x="6850132" y="1625599"/>
            <a:ext cx="1303269" cy="212980"/>
          </a:xfrm>
          <a:prstGeom prst="rect">
            <a:avLst/>
          </a:prstGeom>
          <a:noFill/>
        </p:spPr>
        <p:txBody>
          <a:bodyPr wrap="none" rtlCol="0">
            <a:spAutoFit/>
          </a:bodyPr>
          <a:lstStyle/>
          <a:p>
            <a:r>
              <a:rPr lang="en-US" sz="1200" b="1" dirty="0" smtClean="0"/>
              <a:t>Monitoring Interface</a:t>
            </a:r>
            <a:endParaRPr lang="en-US" sz="1200" b="1" dirty="0"/>
          </a:p>
        </p:txBody>
      </p:sp>
      <p:sp>
        <p:nvSpPr>
          <p:cNvPr id="39" name="Down Arrow 38"/>
          <p:cNvSpPr/>
          <p:nvPr/>
        </p:nvSpPr>
        <p:spPr>
          <a:xfrm rot="16200000">
            <a:off x="6325665" y="1716301"/>
            <a:ext cx="390594" cy="45133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0"/>
          <p:cNvGrpSpPr/>
          <p:nvPr/>
        </p:nvGrpSpPr>
        <p:grpSpPr>
          <a:xfrm>
            <a:off x="4572000" y="4090234"/>
            <a:ext cx="1723292" cy="1040565"/>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6346180" y="4178025"/>
            <a:ext cx="390594" cy="41030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1" name="Group 53"/>
          <p:cNvGrpSpPr/>
          <p:nvPr/>
        </p:nvGrpSpPr>
        <p:grpSpPr>
          <a:xfrm>
            <a:off x="5064369" y="3113750"/>
            <a:ext cx="328246" cy="878835"/>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3" name="Group 58"/>
          <p:cNvGrpSpPr/>
          <p:nvPr/>
        </p:nvGrpSpPr>
        <p:grpSpPr>
          <a:xfrm>
            <a:off x="5515708" y="3113750"/>
            <a:ext cx="328246" cy="878835"/>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6" name="Group 63"/>
          <p:cNvGrpSpPr/>
          <p:nvPr/>
        </p:nvGrpSpPr>
        <p:grpSpPr>
          <a:xfrm>
            <a:off x="5967046" y="3113750"/>
            <a:ext cx="328246" cy="878835"/>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4648200" y="3378200"/>
            <a:ext cx="1600200"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5146431" y="26743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5597769" y="26743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6049108" y="26743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6" name="TextBox 75"/>
          <p:cNvSpPr txBox="1"/>
          <p:nvPr/>
        </p:nvSpPr>
        <p:spPr>
          <a:xfrm>
            <a:off x="4495800" y="1143000"/>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17" name="Group 78"/>
          <p:cNvGrpSpPr/>
          <p:nvPr/>
        </p:nvGrpSpPr>
        <p:grpSpPr>
          <a:xfrm>
            <a:off x="409575" y="1143000"/>
            <a:ext cx="3333750" cy="3962400"/>
            <a:chOff x="533400" y="2484120"/>
            <a:chExt cx="5334000" cy="4754880"/>
          </a:xfrm>
        </p:grpSpPr>
        <p:grpSp>
          <p:nvGrpSpPr>
            <p:cNvPr id="18"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pic>
        <p:nvPicPr>
          <p:cNvPr id="60" name="Content Placeholder 3" descr="monitor_full.png"/>
          <p:cNvPicPr>
            <a:picLocks noChangeAspect="1"/>
          </p:cNvPicPr>
          <p:nvPr/>
        </p:nvPicPr>
        <p:blipFill>
          <a:blip r:embed="rId3" cstate="print"/>
          <a:stretch>
            <a:fillRect/>
          </a:stretch>
        </p:blipFill>
        <p:spPr>
          <a:xfrm>
            <a:off x="6934199" y="1905000"/>
            <a:ext cx="1295401" cy="1052512"/>
          </a:xfrm>
          <a:prstGeom prst="rect">
            <a:avLst/>
          </a:prstGeom>
        </p:spPr>
      </p:pic>
      <p:pic>
        <p:nvPicPr>
          <p:cNvPr id="62" name="Picture 2"/>
          <p:cNvPicPr>
            <a:picLocks noChangeAspect="1" noChangeArrowheads="1"/>
          </p:cNvPicPr>
          <p:nvPr/>
        </p:nvPicPr>
        <p:blipFill>
          <a:blip r:embed="rId4" cstate="print"/>
          <a:srcRect/>
          <a:stretch>
            <a:fillRect/>
          </a:stretch>
        </p:blipFill>
        <p:spPr bwMode="auto">
          <a:xfrm>
            <a:off x="0" y="0"/>
            <a:ext cx="4876800" cy="1066801"/>
          </a:xfrm>
          <a:prstGeom prst="rect">
            <a:avLst/>
          </a:prstGeom>
          <a:noFill/>
          <a:ln w="9525">
            <a:noFill/>
            <a:miter lim="800000"/>
            <a:headEnd/>
            <a:tailEnd/>
          </a:ln>
        </p:spPr>
      </p:pic>
      <p:sp>
        <p:nvSpPr>
          <p:cNvPr id="63" name="Rectangle 62"/>
          <p:cNvSpPr/>
          <p:nvPr/>
        </p:nvSpPr>
        <p:spPr>
          <a:xfrm>
            <a:off x="4876800" y="0"/>
            <a:ext cx="4267200" cy="10559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Title 1"/>
          <p:cNvSpPr txBox="1">
            <a:spLocks/>
          </p:cNvSpPr>
          <p:nvPr/>
        </p:nvSpPr>
        <p:spPr>
          <a:xfrm>
            <a:off x="5029200" y="381000"/>
            <a:ext cx="4114800" cy="533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0B0F0"/>
                </a:solidFill>
                <a:effectLst/>
                <a:uLnTx/>
                <a:uFillTx/>
                <a:latin typeface="+mj-lt"/>
                <a:ea typeface="+mj-ea"/>
                <a:cs typeface="+mj-cs"/>
              </a:rPr>
              <a:t>Demonstrate</a:t>
            </a:r>
            <a:r>
              <a:rPr kumimoji="0" lang="en-US" sz="2000" b="1" i="0" u="none" strike="noStrike" kern="1200" cap="none" spc="0" normalizeH="0" noProof="0" dirty="0" smtClean="0">
                <a:ln>
                  <a:noFill/>
                </a:ln>
                <a:solidFill>
                  <a:srgbClr val="00B0F0"/>
                </a:solidFill>
                <a:effectLst/>
                <a:uLnTx/>
                <a:uFillTx/>
                <a:latin typeface="+mj-lt"/>
                <a:ea typeface="+mj-ea"/>
                <a:cs typeface="+mj-cs"/>
              </a:rPr>
              <a:t> the concept of Science on Clouds on FutureGrid </a:t>
            </a:r>
            <a:endParaRPr kumimoji="0" lang="en-US" sz="2000" b="1" i="0" u="none" strike="noStrike" kern="1200" cap="none" spc="0" normalizeH="0" baseline="0" noProof="0" dirty="0">
              <a:ln>
                <a:noFill/>
              </a:ln>
              <a:solidFill>
                <a:srgbClr val="00B0F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38200"/>
            <a:ext cx="1143000" cy="914400"/>
          </a:xfrm>
          <a:prstGeom prst="rect">
            <a:avLst/>
          </a:prstGeom>
          <a:solidFill>
            <a:srgbClr val="DEE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90600" y="152400"/>
            <a:ext cx="8153400" cy="533400"/>
          </a:xfrm>
        </p:spPr>
        <p:txBody>
          <a:bodyPr>
            <a:noAutofit/>
          </a:bodyPr>
          <a:lstStyle/>
          <a:p>
            <a:r>
              <a:rPr lang="en-US" sz="3200" dirty="0" smtClean="0"/>
              <a:t>SALSAHPC Dynamic Virtual Cluster on </a:t>
            </a:r>
            <a:r>
              <a:rPr lang="en-US" sz="3200" dirty="0" err="1" smtClean="0"/>
              <a:t>FutureGrid</a:t>
            </a:r>
            <a:r>
              <a:rPr lang="en-US" sz="3200" dirty="0" smtClean="0"/>
              <a:t> --  Demo at SC09</a:t>
            </a:r>
            <a:endParaRPr lang="en-US" sz="3200" dirty="0"/>
          </a:p>
        </p:txBody>
      </p:sp>
      <p:pic>
        <p:nvPicPr>
          <p:cNvPr id="4" name="Content Placeholder 3" descr="monitor_full.png"/>
          <p:cNvPicPr>
            <a:picLocks noGrp="1" noChangeAspect="1"/>
          </p:cNvPicPr>
          <p:nvPr>
            <p:ph idx="4294967295"/>
          </p:nvPr>
        </p:nvPicPr>
        <p:blipFill>
          <a:blip r:embed="rId3" cstate="print"/>
          <a:srcRect t="2507"/>
          <a:stretch>
            <a:fillRect/>
          </a:stretch>
        </p:blipFill>
        <p:spPr>
          <a:xfrm>
            <a:off x="457200" y="1143000"/>
            <a:ext cx="8153400" cy="4724400"/>
          </a:xfrm>
        </p:spPr>
      </p:pic>
      <p:sp>
        <p:nvSpPr>
          <p:cNvPr id="7" name="TextBox 6"/>
          <p:cNvSpPr txBox="1"/>
          <p:nvPr/>
        </p:nvSpPr>
        <p:spPr>
          <a:xfrm>
            <a:off x="457200" y="5867400"/>
            <a:ext cx="8305800" cy="954107"/>
          </a:xfrm>
          <a:prstGeom prst="rect">
            <a:avLst/>
          </a:prstGeom>
          <a:noFill/>
        </p:spPr>
        <p:txBody>
          <a:bodyPr wrap="square" rtlCol="0">
            <a:spAutoFit/>
          </a:bodyPr>
          <a:lstStyle/>
          <a:p>
            <a:pPr marL="114300" indent="-114300" defTabSz="640080">
              <a:buFont typeface="Arial" pitchFamily="34" charset="0"/>
              <a:buChar char="•"/>
              <a:defRPr/>
            </a:pPr>
            <a:r>
              <a:rPr lang="en-US" sz="1400" dirty="0" smtClean="0"/>
              <a:t>Top: 3 clusters are switching applications on fixed environment. Takes approximately 30 seconds.</a:t>
            </a:r>
          </a:p>
          <a:p>
            <a:pPr marL="114300" indent="-114300">
              <a:buFont typeface="Arial" pitchFamily="34" charset="0"/>
              <a:buChar char="•"/>
            </a:pPr>
            <a:r>
              <a:rPr lang="en-US" sz="1400" dirty="0" smtClean="0"/>
              <a:t>Bottom: Cluster is switching between environments: Linux; Linux +</a:t>
            </a:r>
            <a:r>
              <a:rPr lang="en-US" sz="1400" dirty="0" err="1" smtClean="0"/>
              <a:t>Xen</a:t>
            </a:r>
            <a:r>
              <a:rPr lang="en-US" sz="1400" dirty="0" smtClean="0"/>
              <a:t>; Windows + HPCS. </a:t>
            </a:r>
          </a:p>
          <a:p>
            <a:pPr marL="114300" indent="-114300"/>
            <a:r>
              <a:rPr lang="en-US" sz="1400" dirty="0" smtClean="0"/>
              <a:t>	Takes </a:t>
            </a:r>
            <a:r>
              <a:rPr lang="en-US" sz="1400" dirty="0" err="1" smtClean="0"/>
              <a:t>approxomately</a:t>
            </a:r>
            <a:r>
              <a:rPr lang="en-US" sz="1400" dirty="0" smtClean="0"/>
              <a:t> 7 minutes</a:t>
            </a:r>
          </a:p>
          <a:p>
            <a:pPr marL="114300" indent="-114300">
              <a:buFont typeface="Arial" pitchFamily="34" charset="0"/>
              <a:buChar char="•"/>
            </a:pPr>
            <a:r>
              <a:rPr lang="en-US" sz="1400" dirty="0" smtClean="0"/>
              <a:t>SALSAHPC Demo at SC09. This demonstrates the concept of Science on Clouds using a FutureGrid </a:t>
            </a:r>
            <a:r>
              <a:rPr lang="en-US" sz="1400" dirty="0" err="1" smtClean="0"/>
              <a:t>iDataPlex</a:t>
            </a:r>
            <a:r>
              <a:rPr lang="en-US" sz="1400" dirty="0" smtClean="0"/>
              <a:t>.</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0" y="0"/>
            <a:ext cx="4876800" cy="1066801"/>
          </a:xfrm>
          <a:prstGeom prst="rect">
            <a:avLst/>
          </a:prstGeom>
          <a:noFill/>
          <a:ln w="9525">
            <a:noFill/>
            <a:miter lim="800000"/>
            <a:headEnd/>
            <a:tailEnd/>
          </a:ln>
        </p:spPr>
      </p:pic>
      <p:sp>
        <p:nvSpPr>
          <p:cNvPr id="6" name="Rectangle 5"/>
          <p:cNvSpPr/>
          <p:nvPr/>
        </p:nvSpPr>
        <p:spPr>
          <a:xfrm>
            <a:off x="4876800" y="0"/>
            <a:ext cx="4267200" cy="10559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itle 1"/>
          <p:cNvSpPr txBox="1">
            <a:spLocks/>
          </p:cNvSpPr>
          <p:nvPr/>
        </p:nvSpPr>
        <p:spPr>
          <a:xfrm>
            <a:off x="5029200" y="381000"/>
            <a:ext cx="41148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0B0F0"/>
                </a:solidFill>
                <a:effectLst/>
                <a:uLnTx/>
                <a:uFillTx/>
                <a:latin typeface="+mj-lt"/>
                <a:ea typeface="+mj-ea"/>
                <a:cs typeface="+mj-cs"/>
              </a:rPr>
              <a:t>Demonstrate</a:t>
            </a:r>
            <a:r>
              <a:rPr kumimoji="0" lang="en-US" sz="2000" b="1" i="0" u="none" strike="noStrike" kern="1200" cap="none" spc="0" normalizeH="0" noProof="0" dirty="0" smtClean="0">
                <a:ln>
                  <a:noFill/>
                </a:ln>
                <a:solidFill>
                  <a:srgbClr val="00B0F0"/>
                </a:solidFill>
                <a:effectLst/>
                <a:uLnTx/>
                <a:uFillTx/>
                <a:latin typeface="+mj-lt"/>
                <a:ea typeface="+mj-ea"/>
                <a:cs typeface="+mj-cs"/>
              </a:rPr>
              <a:t> the concept of Science on Clouds using a FutureGrid cluster</a:t>
            </a:r>
            <a:endParaRPr kumimoji="0" lang="en-US" sz="2000" b="1" i="0" u="none" strike="noStrike" kern="1200" cap="none" spc="0" normalizeH="0" baseline="0" noProof="0" dirty="0">
              <a:ln>
                <a:noFill/>
              </a:ln>
              <a:solidFill>
                <a:srgbClr val="00B0F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305800" cy="685800"/>
          </a:xfrm>
        </p:spPr>
        <p:txBody>
          <a:bodyPr>
            <a:noAutofit/>
          </a:bodyPr>
          <a:lstStyle/>
          <a:p>
            <a:r>
              <a:rPr lang="en-US" sz="3600" dirty="0" smtClean="0">
                <a:solidFill>
                  <a:srgbClr val="FFC000"/>
                </a:solidFill>
              </a:rPr>
              <a:t>Summary of Initial Results</a:t>
            </a:r>
            <a:endParaRPr lang="en-US" sz="3600" dirty="0">
              <a:solidFill>
                <a:srgbClr val="FFC000"/>
              </a:solidFill>
            </a:endParaRPr>
          </a:p>
        </p:txBody>
      </p:sp>
      <p:sp>
        <p:nvSpPr>
          <p:cNvPr id="3" name="Content Placeholder 2"/>
          <p:cNvSpPr>
            <a:spLocks noGrp="1"/>
          </p:cNvSpPr>
          <p:nvPr>
            <p:ph idx="4294967295"/>
          </p:nvPr>
        </p:nvSpPr>
        <p:spPr>
          <a:xfrm>
            <a:off x="0" y="1447800"/>
            <a:ext cx="8610600" cy="3962400"/>
          </a:xfrm>
        </p:spPr>
        <p:txBody>
          <a:bodyPr>
            <a:normAutofit/>
          </a:bodyPr>
          <a:lstStyle/>
          <a:p>
            <a:pPr>
              <a:buClr>
                <a:srgbClr val="0000FF"/>
              </a:buClr>
            </a:pPr>
            <a:r>
              <a:rPr lang="en-US" sz="2400" dirty="0" smtClean="0"/>
              <a:t>Cloud technologies (Dryad/</a:t>
            </a:r>
            <a:r>
              <a:rPr lang="en-US" sz="2400" dirty="0" err="1" smtClean="0"/>
              <a:t>Hadoop</a:t>
            </a:r>
            <a:r>
              <a:rPr lang="en-US" sz="2400" dirty="0" smtClean="0"/>
              <a:t>/Azure/EC2) promising for Life Science computations</a:t>
            </a:r>
          </a:p>
          <a:p>
            <a:pPr>
              <a:buClr>
                <a:srgbClr val="0000FF"/>
              </a:buClr>
            </a:pPr>
            <a:r>
              <a:rPr lang="en-US" sz="2400" dirty="0" smtClean="0"/>
              <a:t>Dynamic Virtual Clusters allow one to switch between different modes</a:t>
            </a:r>
          </a:p>
          <a:p>
            <a:pPr>
              <a:buClr>
                <a:srgbClr val="0000FF"/>
              </a:buClr>
            </a:pPr>
            <a:r>
              <a:rPr lang="en-US" sz="2400" dirty="0" smtClean="0"/>
              <a:t>Overhead of VM’s on </a:t>
            </a:r>
            <a:r>
              <a:rPr lang="en-US" sz="2400" dirty="0" err="1" smtClean="0"/>
              <a:t>Hadoop</a:t>
            </a:r>
            <a:r>
              <a:rPr lang="en-US" sz="2400" dirty="0" smtClean="0"/>
              <a:t> (15%) acceptable</a:t>
            </a:r>
          </a:p>
          <a:p>
            <a:pPr>
              <a:buClr>
                <a:srgbClr val="0000FF"/>
              </a:buClr>
            </a:pPr>
            <a:r>
              <a:rPr lang="en-US" sz="2400" dirty="0" smtClean="0"/>
              <a:t>Twister allows iterative problems (classic linear algebra/datamining) to use MapReduce model efficiently</a:t>
            </a:r>
          </a:p>
          <a:p>
            <a:pPr lvl="1"/>
            <a:r>
              <a:rPr lang="en-US" sz="2400" dirty="0" smtClean="0"/>
              <a:t>Prototype Twister released</a:t>
            </a:r>
          </a:p>
          <a:p>
            <a:pPr lvl="1">
              <a:buNone/>
            </a:pPr>
            <a:endParaRPr lang="en-US" sz="2400" dirty="0" smtClean="0"/>
          </a:p>
          <a:p>
            <a:pPr lvl="1">
              <a:buNone/>
            </a:pPr>
            <a:endParaRPr lang="en-US" sz="2400" dirty="0" smtClean="0"/>
          </a:p>
          <a:p>
            <a:pPr lvl="1"/>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838200"/>
          </a:xfrm>
        </p:spPr>
        <p:txBody>
          <a:bodyPr/>
          <a:lstStyle/>
          <a:p>
            <a:r>
              <a:rPr lang="en-US" dirty="0" smtClean="0"/>
              <a:t>FutureGrid: a Grid Testbed</a:t>
            </a:r>
            <a:endParaRPr lang="en-US" dirty="0"/>
          </a:p>
        </p:txBody>
      </p:sp>
      <p:sp>
        <p:nvSpPr>
          <p:cNvPr id="4" name="Content Placeholder 3"/>
          <p:cNvSpPr>
            <a:spLocks noGrp="1"/>
          </p:cNvSpPr>
          <p:nvPr>
            <p:ph idx="1"/>
          </p:nvPr>
        </p:nvSpPr>
        <p:spPr>
          <a:xfrm>
            <a:off x="2514600" y="609600"/>
            <a:ext cx="4343400" cy="685800"/>
          </a:xfrm>
        </p:spPr>
        <p:txBody>
          <a:bodyPr>
            <a:normAutofit/>
          </a:bodyPr>
          <a:lstStyle/>
          <a:p>
            <a:pPr>
              <a:buNone/>
            </a:pPr>
            <a:r>
              <a:rPr lang="en-US" sz="2400" b="1" dirty="0" smtClean="0"/>
              <a:t>  </a:t>
            </a:r>
            <a:r>
              <a:rPr lang="en-US" sz="2400" b="1" dirty="0" smtClean="0">
                <a:solidFill>
                  <a:srgbClr val="009900"/>
                </a:solidFill>
              </a:rPr>
              <a:t>http://www.futuregrid.org/</a:t>
            </a:r>
            <a:endParaRPr lang="en-US" sz="2400" dirty="0">
              <a:solidFill>
                <a:srgbClr val="009900"/>
              </a:solidFill>
            </a:endParaRPr>
          </a:p>
        </p:txBody>
      </p:sp>
      <p:pic>
        <p:nvPicPr>
          <p:cNvPr id="6" name="Picture 5" descr="gtb network v15.png"/>
          <p:cNvPicPr>
            <a:picLocks noChangeAspect="1"/>
          </p:cNvPicPr>
          <p:nvPr/>
        </p:nvPicPr>
        <p:blipFill>
          <a:blip r:embed="rId3" cstate="print"/>
          <a:stretch>
            <a:fillRect/>
          </a:stretch>
        </p:blipFill>
        <p:spPr>
          <a:xfrm>
            <a:off x="0" y="1371600"/>
            <a:ext cx="9100728" cy="4564174"/>
          </a:xfrm>
          <a:prstGeom prst="rect">
            <a:avLst/>
          </a:prstGeom>
        </p:spPr>
      </p:pic>
      <p:sp>
        <p:nvSpPr>
          <p:cNvPr id="5" name="TextBox 4"/>
          <p:cNvSpPr txBox="1"/>
          <p:nvPr/>
        </p:nvSpPr>
        <p:spPr>
          <a:xfrm>
            <a:off x="6400800" y="5021374"/>
            <a:ext cx="2649700" cy="338554"/>
          </a:xfrm>
          <a:prstGeom prst="rect">
            <a:avLst/>
          </a:prstGeom>
          <a:noFill/>
        </p:spPr>
        <p:txBody>
          <a:bodyPr wrap="none" rtlCol="0">
            <a:spAutoFit/>
          </a:bodyPr>
          <a:lstStyle/>
          <a:p>
            <a:r>
              <a:rPr lang="en-US" sz="1600" b="1" dirty="0" smtClean="0"/>
              <a:t>NID</a:t>
            </a:r>
            <a:r>
              <a:rPr lang="en-US" sz="1400" dirty="0" smtClean="0"/>
              <a:t>: Network Impairment Device</a:t>
            </a:r>
            <a:endParaRPr lang="en-US" sz="1400" dirty="0"/>
          </a:p>
        </p:txBody>
      </p:sp>
      <p:grpSp>
        <p:nvGrpSpPr>
          <p:cNvPr id="3" name="Group 11"/>
          <p:cNvGrpSpPr/>
          <p:nvPr/>
        </p:nvGrpSpPr>
        <p:grpSpPr>
          <a:xfrm>
            <a:off x="152400" y="5249974"/>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r>
                <a:rPr lang="en-US" dirty="0" smtClean="0"/>
                <a:t>Private</a:t>
              </a:r>
              <a:br>
                <a:rPr lang="en-US" dirty="0" smtClean="0"/>
              </a:br>
              <a:r>
                <a:rPr lang="en-US" dirty="0" smtClean="0"/>
                <a:t>Public</a:t>
              </a:r>
              <a:endParaRPr lang="en-US" dirty="0"/>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r>
                <a:rPr lang="en-US" dirty="0" smtClean="0"/>
                <a:t>FG Network</a:t>
              </a:r>
              <a:endParaRPr lang="en-US" dirty="0"/>
            </a:p>
          </p:txBody>
        </p:sp>
      </p:grpSp>
      <p:pic>
        <p:nvPicPr>
          <p:cNvPr id="12" name="Picture 11" descr="pixture_reloaded_logo.png"/>
          <p:cNvPicPr>
            <a:picLocks noChangeAspect="1"/>
          </p:cNvPicPr>
          <p:nvPr/>
        </p:nvPicPr>
        <p:blipFill>
          <a:blip r:embed="rId4" cstate="print"/>
          <a:stretch>
            <a:fillRect/>
          </a:stretch>
        </p:blipFill>
        <p:spPr>
          <a:xfrm>
            <a:off x="0" y="0"/>
            <a:ext cx="1611923" cy="12192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4448"/>
          </a:xfrm>
        </p:spPr>
        <p:txBody>
          <a:bodyPr>
            <a:normAutofit/>
          </a:bodyPr>
          <a:lstStyle/>
          <a:p>
            <a:r>
              <a:rPr lang="en-US" b="1" dirty="0" smtClean="0"/>
              <a:t>FutureGrid key Concepts</a:t>
            </a:r>
            <a:endParaRPr lang="en-US" b="1" dirty="0"/>
          </a:p>
        </p:txBody>
      </p:sp>
      <p:sp>
        <p:nvSpPr>
          <p:cNvPr id="3" name="Content Placeholder 2"/>
          <p:cNvSpPr>
            <a:spLocks noGrp="1"/>
          </p:cNvSpPr>
          <p:nvPr>
            <p:ph idx="1"/>
          </p:nvPr>
        </p:nvSpPr>
        <p:spPr>
          <a:xfrm>
            <a:off x="0" y="1109086"/>
            <a:ext cx="8686800" cy="5612389"/>
          </a:xfrm>
        </p:spPr>
        <p:txBody>
          <a:bodyPr>
            <a:normAutofit fontScale="85000" lnSpcReduction="20000"/>
          </a:bodyPr>
          <a:lstStyle/>
          <a:p>
            <a:r>
              <a:rPr lang="en-US" dirty="0" smtClean="0"/>
              <a:t>FutureGrid provides a testbed with a wide variety of computing services to its users</a:t>
            </a:r>
          </a:p>
          <a:p>
            <a:pPr lvl="1"/>
            <a:r>
              <a:rPr lang="en-US" dirty="0" smtClean="0"/>
              <a:t>Supporting users developing new applications and new middleware using </a:t>
            </a:r>
            <a:r>
              <a:rPr lang="en-US" dirty="0" smtClean="0">
                <a:solidFill>
                  <a:srgbClr val="FF0000"/>
                </a:solidFill>
              </a:rPr>
              <a:t>Cloud, Grid and Parallel computing </a:t>
            </a:r>
            <a:r>
              <a:rPr lang="en-US" dirty="0" smtClean="0"/>
              <a:t>(Hypervisors – </a:t>
            </a:r>
            <a:r>
              <a:rPr lang="en-US" dirty="0" err="1" smtClean="0"/>
              <a:t>Xen</a:t>
            </a:r>
            <a:r>
              <a:rPr lang="en-US" dirty="0" smtClean="0"/>
              <a:t>, KVM, </a:t>
            </a:r>
            <a:r>
              <a:rPr lang="en-US" dirty="0" err="1" smtClean="0"/>
              <a:t>ScaleMP</a:t>
            </a:r>
            <a:r>
              <a:rPr lang="en-US" dirty="0" smtClean="0"/>
              <a:t>, Linux, Windows, Nimbus, Eucalyptus, Hadoop, Globus, Unicore, MPI, </a:t>
            </a:r>
            <a:r>
              <a:rPr lang="en-US" dirty="0" err="1" smtClean="0"/>
              <a:t>OpenMP</a:t>
            </a:r>
            <a:r>
              <a:rPr lang="en-US" dirty="0" smtClean="0"/>
              <a:t> …) </a:t>
            </a:r>
          </a:p>
          <a:p>
            <a:pPr lvl="1"/>
            <a:r>
              <a:rPr lang="en-US" dirty="0" smtClean="0"/>
              <a:t>Software supported by FutureGrid or users</a:t>
            </a:r>
          </a:p>
          <a:p>
            <a:pPr lvl="1"/>
            <a:r>
              <a:rPr lang="en-US" dirty="0" smtClean="0"/>
              <a:t>~5000 dedicated cores distributed across country</a:t>
            </a:r>
          </a:p>
          <a:p>
            <a:r>
              <a:rPr lang="en-US" dirty="0" smtClean="0"/>
              <a:t>The FutureGrid testbed provides to its users:</a:t>
            </a:r>
          </a:p>
          <a:p>
            <a:pPr lvl="1"/>
            <a:r>
              <a:rPr lang="en-US" dirty="0" smtClean="0"/>
              <a:t>A rich development and testing platform for middleware and application users looking at </a:t>
            </a:r>
            <a:r>
              <a:rPr lang="en-US" dirty="0" smtClean="0">
                <a:solidFill>
                  <a:srgbClr val="FF0000"/>
                </a:solidFill>
              </a:rPr>
              <a:t>interoperability</a:t>
            </a:r>
            <a:r>
              <a:rPr lang="en-US" dirty="0" smtClean="0"/>
              <a:t>, </a:t>
            </a:r>
            <a:r>
              <a:rPr lang="en-US" dirty="0" smtClean="0">
                <a:solidFill>
                  <a:srgbClr val="FF0000"/>
                </a:solidFill>
              </a:rPr>
              <a:t>functionality</a:t>
            </a:r>
            <a:r>
              <a:rPr lang="en-US" dirty="0" smtClean="0"/>
              <a:t> and </a:t>
            </a:r>
            <a:r>
              <a:rPr lang="en-US" dirty="0" smtClean="0">
                <a:solidFill>
                  <a:srgbClr val="FF0000"/>
                </a:solidFill>
              </a:rPr>
              <a:t>performance</a:t>
            </a:r>
            <a:r>
              <a:rPr lang="en-US" dirty="0" smtClean="0"/>
              <a:t> </a:t>
            </a:r>
          </a:p>
          <a:p>
            <a:pPr lvl="1"/>
            <a:r>
              <a:rPr lang="en-US" dirty="0" smtClean="0"/>
              <a:t>Each use of FutureGrid is an</a:t>
            </a:r>
            <a:r>
              <a:rPr lang="en-US" dirty="0" smtClean="0">
                <a:solidFill>
                  <a:srgbClr val="FF0000"/>
                </a:solidFill>
              </a:rPr>
              <a:t> experiment </a:t>
            </a:r>
            <a:r>
              <a:rPr lang="en-US" dirty="0" smtClean="0"/>
              <a:t>that is </a:t>
            </a:r>
            <a:r>
              <a:rPr lang="en-US" dirty="0" smtClean="0">
                <a:solidFill>
                  <a:srgbClr val="FF0000"/>
                </a:solidFill>
              </a:rPr>
              <a:t>reproducible</a:t>
            </a:r>
          </a:p>
          <a:p>
            <a:pPr lvl="1"/>
            <a:r>
              <a:rPr lang="en-US" dirty="0" smtClean="0"/>
              <a:t>A rich </a:t>
            </a:r>
            <a:r>
              <a:rPr lang="en-US" dirty="0" smtClean="0">
                <a:solidFill>
                  <a:srgbClr val="FF0000"/>
                </a:solidFill>
              </a:rPr>
              <a:t>education and teaching </a:t>
            </a:r>
            <a:r>
              <a:rPr lang="en-US" dirty="0" smtClean="0"/>
              <a:t>platform for advanced cyberinfrastructure classes</a:t>
            </a:r>
          </a:p>
          <a:p>
            <a:pPr lvl="1"/>
            <a:r>
              <a:rPr lang="en-US" dirty="0" smtClean="0"/>
              <a:t>Ability to collaborate with the </a:t>
            </a:r>
            <a:r>
              <a:rPr lang="en-US" dirty="0" smtClean="0">
                <a:solidFill>
                  <a:srgbClr val="FF0000"/>
                </a:solidFill>
              </a:rPr>
              <a:t>US industry </a:t>
            </a:r>
            <a:r>
              <a:rPr lang="en-US" dirty="0" smtClean="0"/>
              <a:t>on research projects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0" y="838200"/>
            <a:ext cx="9144000" cy="5864441"/>
          </a:xfrm>
        </p:spPr>
        <p:txBody>
          <a:bodyPr>
            <a:normAutofit/>
          </a:bodyPr>
          <a:lstStyle/>
          <a:p>
            <a:r>
              <a:rPr lang="en-US" sz="2400" dirty="0" smtClean="0">
                <a:solidFill>
                  <a:srgbClr val="FF0000"/>
                </a:solidFill>
              </a:rPr>
              <a:t>Cloud</a:t>
            </a:r>
            <a:r>
              <a:rPr lang="en-US" sz="2400" dirty="0" smtClean="0"/>
              <a:t> infrastructure supports loading of general images on </a:t>
            </a:r>
            <a:r>
              <a:rPr lang="en-US" sz="2400" dirty="0" smtClean="0">
                <a:solidFill>
                  <a:srgbClr val="FF0000"/>
                </a:solidFill>
              </a:rPr>
              <a:t>Hypervisors</a:t>
            </a:r>
            <a:r>
              <a:rPr lang="en-US" sz="2400" dirty="0" smtClean="0"/>
              <a:t> like </a:t>
            </a:r>
            <a:r>
              <a:rPr lang="en-US" sz="2400" dirty="0" err="1" smtClean="0"/>
              <a:t>Xen</a:t>
            </a:r>
            <a:r>
              <a:rPr lang="en-US" sz="2400" dirty="0" smtClean="0"/>
              <a:t>; </a:t>
            </a:r>
            <a:r>
              <a:rPr lang="en-US" sz="2400" dirty="0" smtClean="0">
                <a:solidFill>
                  <a:srgbClr val="FF0000"/>
                </a:solidFill>
              </a:rPr>
              <a:t>FutureGrid dynamically provisions </a:t>
            </a:r>
            <a:r>
              <a:rPr lang="en-US" sz="2400" dirty="0" smtClean="0"/>
              <a:t>software as needed onto “bare-metal” using Moab/</a:t>
            </a:r>
            <a:r>
              <a:rPr lang="en-US" sz="2400" dirty="0" err="1" smtClean="0"/>
              <a:t>xCAT</a:t>
            </a:r>
            <a:r>
              <a:rPr lang="en-US" sz="2400" dirty="0" smtClean="0"/>
              <a:t> based environment</a:t>
            </a:r>
          </a:p>
          <a:p>
            <a:r>
              <a:rPr lang="en-US" sz="2400" b="1" dirty="0" smtClean="0"/>
              <a:t>Key early user oriented milestones:</a:t>
            </a:r>
          </a:p>
          <a:p>
            <a:pPr lvl="1"/>
            <a:r>
              <a:rPr lang="en-US" sz="2000" b="1" dirty="0" smtClean="0"/>
              <a:t>June 2010 </a:t>
            </a:r>
            <a:r>
              <a:rPr lang="en-US" sz="2000" dirty="0" smtClean="0"/>
              <a:t>Initial users</a:t>
            </a:r>
          </a:p>
          <a:p>
            <a:pPr lvl="1"/>
            <a:r>
              <a:rPr lang="en-US" sz="2000" b="1" dirty="0" smtClean="0"/>
              <a:t>November 2010-September 2011 </a:t>
            </a:r>
            <a:r>
              <a:rPr lang="en-US" sz="2000" dirty="0" smtClean="0"/>
              <a:t>Increasing number of users allocated by FutureGrid</a:t>
            </a:r>
          </a:p>
          <a:p>
            <a:pPr lvl="1"/>
            <a:r>
              <a:rPr lang="en-US" sz="2000" b="1" dirty="0" smtClean="0"/>
              <a:t>October 2011</a:t>
            </a:r>
            <a:r>
              <a:rPr lang="en-US" sz="2000" dirty="0" smtClean="0"/>
              <a:t> FutureGrid allocatable via TeraGrid process </a:t>
            </a:r>
          </a:p>
          <a:p>
            <a:r>
              <a:rPr lang="en-US" sz="2400" dirty="0" smtClean="0">
                <a:solidFill>
                  <a:srgbClr val="FF0000"/>
                </a:solidFill>
              </a:rPr>
              <a:t>To apply for FutureGrid access or get help</a:t>
            </a:r>
            <a:r>
              <a:rPr lang="en-US" sz="2400" dirty="0" smtClean="0"/>
              <a:t>, go to homepage </a:t>
            </a:r>
            <a:r>
              <a:rPr lang="en-US" sz="2400" dirty="0" smtClean="0">
                <a:hlinkClick r:id="rId3"/>
              </a:rPr>
              <a:t>www.futuregrid.org</a:t>
            </a:r>
            <a:r>
              <a:rPr lang="en-US" sz="2400" dirty="0" smtClean="0"/>
              <a:t>. Alternatively for help send email to </a:t>
            </a:r>
            <a:r>
              <a:rPr lang="en-US" sz="2400" dirty="0" smtClean="0">
                <a:hlinkClick r:id="rId4"/>
              </a:rPr>
              <a:t>help@futuregrid.org</a:t>
            </a:r>
            <a:r>
              <a:rPr lang="en-US" sz="2400" dirty="0" smtClean="0"/>
              <a:t>. Please send email to </a:t>
            </a:r>
            <a:r>
              <a:rPr lang="en-US" sz="2400" b="1" dirty="0" smtClean="0">
                <a:solidFill>
                  <a:srgbClr val="009900"/>
                </a:solidFill>
              </a:rPr>
              <a:t>PI: Geoffrey Fox</a:t>
            </a:r>
            <a:r>
              <a:rPr lang="en-US" sz="2400" dirty="0" smtClean="0"/>
              <a:t> </a:t>
            </a:r>
            <a:r>
              <a:rPr lang="en-US" sz="2400" dirty="0" smtClean="0">
                <a:hlinkClick r:id="rId5"/>
              </a:rPr>
              <a:t>gcf@indiana.edu</a:t>
            </a:r>
            <a:r>
              <a:rPr lang="en-US" sz="2400" dirty="0" smtClean="0"/>
              <a:t> if problems</a:t>
            </a:r>
            <a:endParaRPr lang="en-US" sz="2000" dirty="0" smtClean="0"/>
          </a:p>
          <a:p>
            <a:pPr>
              <a:buNone/>
            </a:pP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999606-967B-419A-9AEC-8752E61A74DA}" type="slidenum">
              <a:rPr lang="en-US" smtClean="0"/>
              <a:pPr/>
              <a:t>38</a:t>
            </a:fld>
            <a:endParaRPr lang="en-US" dirty="0"/>
          </a:p>
        </p:txBody>
      </p:sp>
      <p:pic>
        <p:nvPicPr>
          <p:cNvPr id="5" name="Content Placeholder 4" descr="B649_home.jpg"/>
          <p:cNvPicPr>
            <a:picLocks noChangeAspect="1"/>
          </p:cNvPicPr>
          <p:nvPr/>
        </p:nvPicPr>
        <p:blipFill>
          <a:blip r:embed="rId3" cstate="print"/>
          <a:stretch>
            <a:fillRect/>
          </a:stretch>
        </p:blipFill>
        <p:spPr>
          <a:xfrm>
            <a:off x="1032285" y="0"/>
            <a:ext cx="7197315" cy="6858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r>
                  <a:rPr lang="en-US" sz="1100" dirty="0" smtClean="0"/>
                  <a:t>University of</a:t>
                </a:r>
              </a:p>
              <a:p>
                <a:r>
                  <a:rPr lang="en-US" sz="1100" dirty="0" smtClean="0"/>
                  <a:t>Arkansas</a:t>
                </a:r>
                <a:endParaRPr lang="en-US" sz="1100" dirty="0"/>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r>
                  <a:rPr lang="en-US" sz="1200" dirty="0" smtClean="0"/>
                  <a:t>Indiana </a:t>
                </a:r>
              </a:p>
              <a:p>
                <a:r>
                  <a:rPr lang="en-US" sz="1200" dirty="0" smtClean="0"/>
                  <a:t>University</a:t>
                </a:r>
                <a:endParaRPr lang="en-US" sz="1200" dirty="0"/>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r>
                  <a:rPr lang="en-US" sz="1050" dirty="0" smtClean="0"/>
                  <a:t>University of</a:t>
                </a:r>
              </a:p>
              <a:p>
                <a:r>
                  <a:rPr lang="en-US" sz="1050" dirty="0" smtClean="0"/>
                  <a:t>California at</a:t>
                </a:r>
              </a:p>
              <a:p>
                <a:r>
                  <a:rPr lang="en-US" sz="1050" dirty="0" smtClean="0"/>
                  <a:t>Los Angeles</a:t>
                </a:r>
                <a:endParaRPr lang="en-US" sz="1050" dirty="0"/>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r>
                  <a:rPr lang="en-US" sz="1100" dirty="0" smtClean="0"/>
                  <a:t>Penn </a:t>
                </a:r>
              </a:p>
              <a:p>
                <a:r>
                  <a:rPr lang="en-US" sz="1100" dirty="0" smtClean="0"/>
                  <a:t>State</a:t>
                </a:r>
                <a:endParaRPr lang="en-US" sz="1100" dirty="0"/>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05000" y="619125"/>
                <a:ext cx="479618" cy="430887"/>
              </a:xfrm>
              <a:prstGeom prst="rect">
                <a:avLst/>
              </a:prstGeom>
              <a:noFill/>
            </p:spPr>
            <p:txBody>
              <a:bodyPr wrap="none" rtlCol="0">
                <a:spAutoFit/>
              </a:bodyPr>
              <a:lstStyle/>
              <a:p>
                <a:r>
                  <a:rPr lang="en-US" sz="1100" dirty="0" smtClean="0"/>
                  <a:t>Iowa</a:t>
                </a:r>
              </a:p>
              <a:p>
                <a:r>
                  <a:rPr lang="en-US" sz="1100" dirty="0" smtClean="0"/>
                  <a:t>State</a:t>
                </a: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r>
                  <a:rPr lang="en-US" sz="1050" dirty="0" err="1" smtClean="0"/>
                  <a:t>Univ.Illinois</a:t>
                </a:r>
                <a:r>
                  <a:rPr lang="en-US" sz="1050" dirty="0" smtClean="0"/>
                  <a:t> </a:t>
                </a:r>
              </a:p>
              <a:p>
                <a:r>
                  <a:rPr lang="en-US" sz="1050" dirty="0" smtClean="0"/>
                  <a:t>at Chicago</a:t>
                </a:r>
                <a:endParaRPr lang="en-US" sz="1050" dirty="0"/>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r>
                  <a:rPr lang="en-US" sz="1000" dirty="0" smtClean="0"/>
                  <a:t>University of</a:t>
                </a:r>
              </a:p>
              <a:p>
                <a:r>
                  <a:rPr lang="en-US" sz="1000" dirty="0" smtClean="0"/>
                  <a:t>Minnesota</a:t>
                </a:r>
                <a:endParaRPr lang="en-US" sz="1000" dirty="0"/>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r>
                  <a:rPr lang="en-US" sz="1000" dirty="0" smtClean="0"/>
                  <a:t>Michigan </a:t>
                </a:r>
              </a:p>
              <a:p>
                <a:r>
                  <a:rPr lang="en-US" sz="1000" dirty="0" smtClean="0"/>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r>
                  <a:rPr lang="en-US" sz="1100" dirty="0" smtClean="0"/>
                  <a:t>Notre</a:t>
                </a:r>
              </a:p>
              <a:p>
                <a:r>
                  <a:rPr lang="en-US" sz="1100" dirty="0" smtClean="0"/>
                  <a:t>Dame</a:t>
                </a:r>
                <a:endParaRPr lang="en-US" sz="1100" dirty="0"/>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r>
                  <a:rPr lang="en-US" sz="1050" dirty="0" smtClean="0"/>
                  <a:t>University of </a:t>
                </a:r>
              </a:p>
              <a:p>
                <a:r>
                  <a:rPr lang="en-US" sz="1050" dirty="0" smtClean="0"/>
                  <a:t>Texas</a:t>
                </a:r>
                <a:r>
                  <a:rPr lang="en-US" sz="1050" dirty="0"/>
                  <a:t> a</a:t>
                </a:r>
                <a:r>
                  <a:rPr lang="en-US" sz="1050" dirty="0" smtClean="0"/>
                  <a:t>t El Paso</a:t>
                </a:r>
                <a:endParaRPr lang="en-US" sz="1050" dirty="0"/>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r>
                  <a:rPr lang="en-US" sz="1050" dirty="0" smtClean="0"/>
                  <a:t>IBM </a:t>
                </a:r>
                <a:r>
                  <a:rPr lang="en-US" sz="1050" dirty="0" err="1" smtClean="0"/>
                  <a:t>Almaden</a:t>
                </a:r>
                <a:endParaRPr lang="en-US" sz="1050" dirty="0" smtClean="0"/>
              </a:p>
              <a:p>
                <a:r>
                  <a:rPr lang="en-US" sz="1050" dirty="0" smtClean="0"/>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r>
                  <a:rPr lang="en-US" sz="1100" dirty="0" smtClean="0"/>
                  <a:t>Washington</a:t>
                </a:r>
              </a:p>
              <a:p>
                <a:r>
                  <a:rPr lang="en-US" sz="1100" dirty="0" smtClean="0"/>
                  <a:t>University</a:t>
                </a:r>
                <a:endParaRPr lang="en-US" sz="1100" dirty="0"/>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r>
                  <a:rPr lang="en-US" sz="1000" dirty="0" smtClean="0"/>
                  <a:t>San Diego</a:t>
                </a:r>
              </a:p>
              <a:p>
                <a:r>
                  <a:rPr lang="en-US" sz="1000" dirty="0" smtClean="0"/>
                  <a:t>Supercomputer</a:t>
                </a:r>
              </a:p>
              <a:p>
                <a:r>
                  <a:rPr lang="en-US" sz="1000" dirty="0" smtClean="0"/>
                  <a:t>Center</a:t>
                </a:r>
                <a:endParaRPr lang="en-US" sz="1000" dirty="0"/>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r>
                    <a:rPr lang="en-US" sz="1100" dirty="0" smtClean="0"/>
                    <a:t>University</a:t>
                  </a:r>
                </a:p>
                <a:p>
                  <a:r>
                    <a:rPr lang="en-US" sz="1100" dirty="0" smtClean="0"/>
                    <a:t>of Florida</a:t>
                  </a:r>
                  <a:endParaRPr lang="en-US" sz="1100" dirty="0"/>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r>
                  <a:rPr lang="en-US" sz="1100" dirty="0" smtClean="0"/>
                  <a:t>Johns </a:t>
                </a:r>
              </a:p>
              <a:p>
                <a:r>
                  <a:rPr lang="en-US" sz="1100" dirty="0" smtClean="0"/>
                  <a:t>Hopkins</a:t>
                </a:r>
                <a:endParaRPr lang="en-US" sz="1100" dirty="0"/>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a:r>
              <a:rPr lang="en-US" sz="1600" i="1" dirty="0" smtClean="0">
                <a:solidFill>
                  <a:srgbClr val="990000"/>
                </a:solidFill>
              </a:rPr>
              <a:t>July 26-30, 2010  NCSA Summer School Workshop</a:t>
            </a:r>
          </a:p>
          <a:p>
            <a:pPr algn="r"/>
            <a:r>
              <a:rPr lang="en-US" sz="1600" dirty="0" smtClean="0">
                <a:solidFill>
                  <a:srgbClr val="7030A0"/>
                </a:solidFill>
              </a:rPr>
              <a:t>http://salsahpc.indiana.edu/tutorial</a:t>
            </a:r>
            <a:endParaRPr lang="en-US" sz="1600" i="1" dirty="0" smtClean="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r>
              <a:rPr lang="en-US" sz="1600" i="1" dirty="0" smtClean="0"/>
              <a:t>300+ Students learning about Twister &amp; </a:t>
            </a:r>
            <a:r>
              <a:rPr lang="en-US" sz="1600" i="1" dirty="0" err="1" smtClean="0"/>
              <a:t>Hadoop</a:t>
            </a:r>
            <a:r>
              <a:rPr lang="en-US" sz="1600" i="1" dirty="0" smtClean="0"/>
              <a:t> </a:t>
            </a:r>
          </a:p>
          <a:p>
            <a:r>
              <a:rPr lang="en-US" sz="1600" i="1" dirty="0" err="1" smtClean="0"/>
              <a:t>MapReduce</a:t>
            </a:r>
            <a:r>
              <a:rPr lang="en-US" sz="1600" i="1" dirty="0" smtClean="0"/>
              <a:t> technologies, supported by </a:t>
            </a:r>
            <a:r>
              <a:rPr lang="en-US" sz="1600" i="1" dirty="0" err="1" smtClean="0"/>
              <a:t>FutureGrid</a:t>
            </a:r>
            <a:r>
              <a:rPr lang="en-US" sz="1600" i="1"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000" dirty="0" smtClean="0"/>
              <a:t>DNA Sequencing Pipeline</a:t>
            </a:r>
            <a:endParaRPr lang="en-US" sz="4000" dirty="0"/>
          </a:p>
        </p:txBody>
      </p:sp>
      <p:grpSp>
        <p:nvGrpSpPr>
          <p:cNvPr id="3" name="Group 81"/>
          <p:cNvGrpSpPr/>
          <p:nvPr/>
        </p:nvGrpSpPr>
        <p:grpSpPr>
          <a:xfrm>
            <a:off x="914400" y="4371201"/>
            <a:ext cx="4876800" cy="1191399"/>
            <a:chOff x="1752600" y="1524000"/>
            <a:chExt cx="4876800" cy="1191399"/>
          </a:xfrm>
        </p:grpSpPr>
        <p:grpSp>
          <p:nvGrpSpPr>
            <p:cNvPr id="4"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t>Illumina</a:t>
                </a:r>
                <a:r>
                  <a:rPr lang="en-US" sz="1200" dirty="0" smtClean="0"/>
                  <a:t>/</a:t>
                </a:r>
                <a:r>
                  <a:rPr lang="en-US" sz="1200" dirty="0" err="1" smtClean="0"/>
                  <a:t>Solexa</a:t>
                </a:r>
                <a:r>
                  <a:rPr lang="en-US" sz="1200" dirty="0" smtClean="0"/>
                  <a:t>           Roche/454 Life Sciences     Applied </a:t>
                </a:r>
                <a:r>
                  <a:rPr lang="en-US" sz="1200" dirty="0" err="1" smtClean="0"/>
                  <a:t>Biosystems</a:t>
                </a:r>
                <a:r>
                  <a:rPr lang="en-US" sz="1200" dirty="0" smtClean="0"/>
                  <a:t>/</a:t>
                </a:r>
                <a:r>
                  <a:rPr lang="en-US" sz="1200" dirty="0" err="1" smtClean="0"/>
                  <a:t>SOLiD</a:t>
                </a:r>
                <a:endParaRPr lang="en-US" sz="1200" dirty="0"/>
              </a:p>
            </p:txBody>
          </p:sp>
          <p:grpSp>
            <p:nvGrpSpPr>
              <p:cNvPr id="7"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2543004" cy="276999"/>
            </a:xfrm>
            <a:prstGeom prst="rect">
              <a:avLst/>
            </a:prstGeom>
            <a:noFill/>
          </p:spPr>
          <p:txBody>
            <a:bodyPr wrap="none" rtlCol="0">
              <a:spAutoFit/>
            </a:bodyPr>
            <a:lstStyle/>
            <a:p>
              <a:r>
                <a:rPr lang="en-US" sz="1200" dirty="0" smtClean="0"/>
                <a:t>Modern </a:t>
              </a:r>
              <a:r>
                <a:rPr lang="en-US" sz="1200" dirty="0" err="1" smtClean="0"/>
                <a:t>Commerical</a:t>
              </a:r>
              <a:r>
                <a:rPr lang="en-US" sz="1200" dirty="0" smtClean="0"/>
                <a:t> Gene Sequences</a:t>
              </a:r>
              <a:endParaRPr lang="en-US" sz="1200" dirty="0"/>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TextBox 67"/>
          <p:cNvSpPr txBox="1"/>
          <p:nvPr/>
        </p:nvSpPr>
        <p:spPr>
          <a:xfrm>
            <a:off x="228600" y="4676001"/>
            <a:ext cx="688907" cy="276999"/>
          </a:xfrm>
          <a:prstGeom prst="rect">
            <a:avLst/>
          </a:prstGeom>
          <a:noFill/>
        </p:spPr>
        <p:txBody>
          <a:bodyPr wrap="none" rtlCol="0">
            <a:spAutoFit/>
          </a:bodyPr>
          <a:lstStyle/>
          <a:p>
            <a:r>
              <a:rPr lang="en-US" sz="1200" dirty="0" smtClean="0"/>
              <a:t>Internet</a:t>
            </a:r>
            <a:endParaRPr lang="en-US" sz="1200" dirty="0"/>
          </a:p>
        </p:txBody>
      </p:sp>
      <p:pic>
        <p:nvPicPr>
          <p:cNvPr id="262149" name="Picture 5"/>
          <p:cNvPicPr>
            <a:picLocks noChangeAspect="1" noChangeArrowheads="1"/>
          </p:cNvPicPr>
          <p:nvPr/>
        </p:nvPicPr>
        <p:blipFill>
          <a:blip r:embed="rId6" cstate="print"/>
          <a:stretch>
            <a:fillRect/>
          </a:stretch>
        </p:blipFill>
        <p:spPr bwMode="auto">
          <a:xfrm>
            <a:off x="76199" y="3723503"/>
            <a:ext cx="914400" cy="914400"/>
          </a:xfrm>
          <a:prstGeom prst="rect">
            <a:avLst/>
          </a:prstGeom>
          <a:noFill/>
          <a:ln w="9525">
            <a:noFill/>
            <a:miter lim="800000"/>
            <a:headEnd/>
            <a:tailEnd/>
          </a:ln>
        </p:spPr>
      </p:pic>
      <p:pic>
        <p:nvPicPr>
          <p:cNvPr id="55" name="Picture 54" descr="eglobal.png"/>
          <p:cNvPicPr>
            <a:picLocks noChangeAspect="1"/>
          </p:cNvPicPr>
          <p:nvPr/>
        </p:nvPicPr>
        <p:blipFill>
          <a:blip r:embed="rId7" cstate="print"/>
          <a:stretch>
            <a:fillRect/>
          </a:stretch>
        </p:blipFill>
        <p:spPr>
          <a:xfrm>
            <a:off x="0" y="3609201"/>
            <a:ext cx="1371600" cy="1028701"/>
          </a:xfrm>
          <a:prstGeom prst="rect">
            <a:avLst/>
          </a:prstGeom>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026270" y="1752596"/>
            <a:ext cx="965331" cy="954457"/>
            <a:chOff x="8173853" y="2680593"/>
            <a:chExt cx="758883"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8"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chemeClr val="accent2">
                      <a:lumMod val="75000"/>
                    </a:schemeClr>
                  </a:solidFill>
                  <a:latin typeface="Arial" pitchFamily="34" charset="0"/>
                  <a:cs typeface="Arial" pitchFamily="34" charset="0"/>
                </a:rPr>
                <a:t>Visualization</a:t>
              </a:r>
            </a:p>
            <a:p>
              <a:pPr algn="l"/>
              <a:r>
                <a:rPr lang="en-US" sz="1000" dirty="0" smtClean="0">
                  <a:solidFill>
                    <a:schemeClr val="accent2">
                      <a:lumMod val="75000"/>
                    </a:schemeClr>
                  </a:solidFill>
                  <a:latin typeface="Arial" pitchFamily="34" charset="0"/>
                  <a:cs typeface="Arial" pitchFamily="34" charset="0"/>
                </a:rPr>
                <a:t>    </a:t>
              </a:r>
              <a:r>
                <a:rPr lang="en-US" sz="1000" dirty="0" err="1" smtClean="0">
                  <a:solidFill>
                    <a:schemeClr val="accent2">
                      <a:lumMod val="75000"/>
                    </a:schemeClr>
                  </a:solidFill>
                  <a:latin typeface="Arial" pitchFamily="34" charset="0"/>
                  <a:cs typeface="Arial" pitchFamily="34" charset="0"/>
                </a:rPr>
                <a:t>Plotviz</a:t>
              </a:r>
              <a:endParaRPr lang="en-US" sz="1000" dirty="0">
                <a:solidFill>
                  <a:schemeClr val="accent2">
                    <a:lumMod val="75000"/>
                  </a:schemeClr>
                </a:solidFill>
                <a:latin typeface="Arial" pitchFamily="34" charset="0"/>
                <a:cs typeface="Arial" pitchFamily="34" charset="0"/>
              </a:endParaRPr>
            </a:p>
          </p:txBody>
        </p:sp>
      </p:grpSp>
      <p:grpSp>
        <p:nvGrpSpPr>
          <p:cNvPr id="10"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Blocking </a:t>
              </a:r>
            </a:p>
          </p:txBody>
        </p:sp>
      </p:grpSp>
      <p:grpSp>
        <p:nvGrpSpPr>
          <p:cNvPr id="11" name="Group 10"/>
          <p:cNvGrpSpPr/>
          <p:nvPr/>
        </p:nvGrpSpPr>
        <p:grpSpPr>
          <a:xfrm>
            <a:off x="3669607" y="2038529"/>
            <a:ext cx="895167" cy="876143"/>
            <a:chOff x="4286234" y="2819400"/>
            <a:chExt cx="703725"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Sequence</a:t>
              </a:r>
            </a:p>
            <a:p>
              <a:pPr algn="ctr"/>
              <a:r>
                <a:rPr lang="en-US" sz="1050" dirty="0" smtClean="0"/>
                <a:t>alignment</a:t>
              </a:r>
              <a:endParaRPr lang="en-US" sz="1050" dirty="0"/>
            </a:p>
          </p:txBody>
        </p:sp>
      </p:grpSp>
      <p:grpSp>
        <p:nvGrpSpPr>
          <p:cNvPr id="12"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chemeClr val="accent6">
                      <a:lumMod val="50000"/>
                    </a:schemeClr>
                  </a:solidFill>
                </a:rPr>
                <a:t>MDS</a:t>
              </a:r>
              <a:endParaRPr lang="en-US" sz="1050" dirty="0">
                <a:solidFill>
                  <a:schemeClr val="accent6">
                    <a:lumMod val="50000"/>
                  </a:schemeClr>
                </a:solidFill>
              </a:endParaRPr>
            </a:p>
          </p:txBody>
        </p:sp>
      </p:grpSp>
      <p:grpSp>
        <p:nvGrpSpPr>
          <p:cNvPr id="13" name="Group 12"/>
          <p:cNvGrpSpPr/>
          <p:nvPr/>
        </p:nvGrpSpPr>
        <p:grpSpPr>
          <a:xfrm>
            <a:off x="4793511" y="1895423"/>
            <a:ext cx="1320968" cy="1346008"/>
            <a:chOff x="5076182" y="2819400"/>
            <a:chExt cx="695529" cy="533400"/>
          </a:xfrm>
        </p:grpSpPr>
        <p:grpSp>
          <p:nvGrpSpPr>
            <p:cNvPr id="15"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6"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7"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28"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245797"/>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8" name="TextBox 87"/>
          <p:cNvSpPr txBox="1"/>
          <p:nvPr/>
        </p:nvSpPr>
        <p:spPr>
          <a:xfrm>
            <a:off x="457200" y="3581400"/>
            <a:ext cx="8454750" cy="523220"/>
          </a:xfrm>
          <a:prstGeom prst="rect">
            <a:avLst/>
          </a:prstGeom>
          <a:noFill/>
        </p:spPr>
        <p:txBody>
          <a:bodyPr wrap="none" rtlCol="0">
            <a:spAutoFit/>
          </a:bodyPr>
          <a:lstStyle/>
          <a:p>
            <a:pPr marL="114300" indent="-114300">
              <a:buFont typeface="Arial" pitchFamily="34" charset="0"/>
              <a:buChar char="•"/>
            </a:pPr>
            <a:r>
              <a:rPr lang="en-US" sz="1400" dirty="0" smtClean="0"/>
              <a:t>This chart illustrate our research of a pipeline mode to provide services on demand (Software as a Service </a:t>
            </a:r>
            <a:r>
              <a:rPr lang="en-US" sz="1400" dirty="0" err="1" smtClean="0"/>
              <a:t>SaaS</a:t>
            </a:r>
            <a:r>
              <a:rPr lang="en-US" sz="1400" dirty="0" smtClean="0"/>
              <a:t>) </a:t>
            </a:r>
          </a:p>
          <a:p>
            <a:pPr marL="114300" indent="-114300">
              <a:buFont typeface="Arial" pitchFamily="34" charset="0"/>
              <a:buChar char="•"/>
            </a:pPr>
            <a:r>
              <a:rPr lang="en-US" sz="1400" dirty="0" smtClean="0"/>
              <a:t>User submit their jobs to the pipeline.  The components are services and so is the whole pipeline.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
                                      </p:to>
                                    </p:set>
                                    <p:animEffect filter="image" prLst="opacity: 0">
                                      <p:cBhvr rctx="IE">
                                        <p:cTn id="7" dur="indefinite"/>
                                        <p:tgtEl>
                                          <p:spTgt spid="3"/>
                                        </p:tgtEl>
                                      </p:cBhvr>
                                    </p:animEffect>
                                  </p:childTnLst>
                                </p:cTn>
                              </p:par>
                              <p:par>
                                <p:cTn id="8" presetID="9" presetClass="emph" presetSubtype="0" grpId="0" nodeType="withEffect">
                                  <p:stCondLst>
                                    <p:cond delay="0"/>
                                  </p:stCondLst>
                                  <p:childTnLst>
                                    <p:set>
                                      <p:cBhvr rctx="PPT">
                                        <p:cTn id="9" dur="indefinite"/>
                                        <p:tgtEl>
                                          <p:spTgt spid="65"/>
                                        </p:tgtEl>
                                        <p:attrNameLst>
                                          <p:attrName>style.opacity</p:attrName>
                                        </p:attrNameLst>
                                      </p:cBhvr>
                                      <p:to>
                                        <p:strVal val="0"/>
                                      </p:to>
                                    </p:set>
                                    <p:animEffect filter="image" prLst="opacity: 0">
                                      <p:cBhvr rctx="IE">
                                        <p:cTn id="10" dur="indefinite"/>
                                        <p:tgtEl>
                                          <p:spTgt spid="65"/>
                                        </p:tgtEl>
                                      </p:cBhvr>
                                    </p:animEffect>
                                  </p:childTnLst>
                                </p:cTn>
                              </p:par>
                              <p:par>
                                <p:cTn id="11" presetID="9" presetClass="emph" presetSubtype="0" grpId="0" nodeType="withEffect">
                                  <p:stCondLst>
                                    <p:cond delay="0"/>
                                  </p:stCondLst>
                                  <p:childTnLst>
                                    <p:set>
                                      <p:cBhvr rctx="PPT">
                                        <p:cTn id="12" dur="indefinite"/>
                                        <p:tgtEl>
                                          <p:spTgt spid="69"/>
                                        </p:tgtEl>
                                        <p:attrNameLst>
                                          <p:attrName>style.opacity</p:attrName>
                                        </p:attrNameLst>
                                      </p:cBhvr>
                                      <p:to>
                                        <p:strVal val="0"/>
                                      </p:to>
                                    </p:set>
                                    <p:animEffect filter="image" prLst="opacity: 0">
                                      <p:cBhvr rctx="IE">
                                        <p:cTn id="13" dur="indefinite"/>
                                        <p:tgtEl>
                                          <p:spTgt spid="69"/>
                                        </p:tgtEl>
                                      </p:cBhvr>
                                    </p:animEffect>
                                  </p:childTnLst>
                                </p:cTn>
                              </p:par>
                              <p:par>
                                <p:cTn id="14" presetID="9" presetClass="emph" presetSubtype="0" grpId="0" nodeType="withEffect">
                                  <p:stCondLst>
                                    <p:cond delay="0"/>
                                  </p:stCondLst>
                                  <p:childTnLst>
                                    <p:set>
                                      <p:cBhvr rctx="PPT">
                                        <p:cTn id="15" dur="indefinite"/>
                                        <p:tgtEl>
                                          <p:spTgt spid="71"/>
                                        </p:tgtEl>
                                        <p:attrNameLst>
                                          <p:attrName>style.opacity</p:attrName>
                                        </p:attrNameLst>
                                      </p:cBhvr>
                                      <p:to>
                                        <p:strVal val="0"/>
                                      </p:to>
                                    </p:set>
                                    <p:animEffect filter="image" prLst="opacity: 0">
                                      <p:cBhvr rctx="IE">
                                        <p:cTn id="16" dur="indefinite"/>
                                        <p:tgtEl>
                                          <p:spTgt spid="71"/>
                                        </p:tgtEl>
                                      </p:cBhvr>
                                    </p:animEffect>
                                  </p:childTnLst>
                                </p:cTn>
                              </p:par>
                              <p:par>
                                <p:cTn id="17" presetID="9" presetClass="emph" presetSubtype="0" grpId="0" nodeType="withEffect">
                                  <p:stCondLst>
                                    <p:cond delay="0"/>
                                  </p:stCondLst>
                                  <p:childTnLst>
                                    <p:set>
                                      <p:cBhvr rctx="PPT">
                                        <p:cTn id="18" dur="indefinite"/>
                                        <p:tgtEl>
                                          <p:spTgt spid="68"/>
                                        </p:tgtEl>
                                        <p:attrNameLst>
                                          <p:attrName>style.opacity</p:attrName>
                                        </p:attrNameLst>
                                      </p:cBhvr>
                                      <p:to>
                                        <p:strVal val="0"/>
                                      </p:to>
                                    </p:set>
                                    <p:animEffect filter="image" prLst="opacity: 0">
                                      <p:cBhvr rctx="IE">
                                        <p:cTn id="19" dur="indefinite"/>
                                        <p:tgtEl>
                                          <p:spTgt spid="68"/>
                                        </p:tgtEl>
                                      </p:cBhvr>
                                    </p:animEffect>
                                  </p:childTnLst>
                                </p:cTn>
                              </p:par>
                              <p:par>
                                <p:cTn id="20" presetID="9" presetClass="emph" presetSubtype="0" nodeType="withEffect">
                                  <p:stCondLst>
                                    <p:cond delay="0"/>
                                  </p:stCondLst>
                                  <p:childTnLst>
                                    <p:set>
                                      <p:cBhvr rctx="PPT">
                                        <p:cTn id="21" dur="indefinite"/>
                                        <p:tgtEl>
                                          <p:spTgt spid="262149"/>
                                        </p:tgtEl>
                                        <p:attrNameLst>
                                          <p:attrName>style.opacity</p:attrName>
                                        </p:attrNameLst>
                                      </p:cBhvr>
                                      <p:to>
                                        <p:strVal val="0"/>
                                      </p:to>
                                    </p:set>
                                    <p:animEffect filter="image" prLst="opacity: 0">
                                      <p:cBhvr rctx="IE">
                                        <p:cTn id="22" dur="indefinite"/>
                                        <p:tgtEl>
                                          <p:spTgt spid="262149"/>
                                        </p:tgtEl>
                                      </p:cBhvr>
                                    </p:animEffect>
                                  </p:childTnLst>
                                </p:cTn>
                              </p:par>
                              <p:par>
                                <p:cTn id="23" presetID="9" presetClass="emph" presetSubtype="0" nodeType="withEffect">
                                  <p:stCondLst>
                                    <p:cond delay="0"/>
                                  </p:stCondLst>
                                  <p:childTnLst>
                                    <p:set>
                                      <p:cBhvr rctx="PPT">
                                        <p:cTn id="24" dur="indefinite"/>
                                        <p:tgtEl>
                                          <p:spTgt spid="55"/>
                                        </p:tgtEl>
                                        <p:attrNameLst>
                                          <p:attrName>style.opacity</p:attrName>
                                        </p:attrNameLst>
                                      </p:cBhvr>
                                      <p:to>
                                        <p:strVal val="0"/>
                                      </p:to>
                                    </p:set>
                                    <p:animEffect filter="image" prLst="opacity: 0">
                                      <p:cBhvr rctx="IE">
                                        <p:cTn id="25" dur="indefinite"/>
                                        <p:tgtEl>
                                          <p:spTgt spid="55"/>
                                        </p:tgtEl>
                                      </p:cBhvr>
                                    </p:animEffect>
                                  </p:childTnLst>
                                </p:cTn>
                              </p:par>
                              <p:par>
                                <p:cTn id="26" presetID="9" presetClass="emph" presetSubtype="0" grpId="0" nodeType="withEffect">
                                  <p:stCondLst>
                                    <p:cond delay="0"/>
                                  </p:stCondLst>
                                  <p:childTnLst>
                                    <p:set>
                                      <p:cBhvr rctx="PPT">
                                        <p:cTn id="27" dur="indefinite"/>
                                        <p:tgtEl>
                                          <p:spTgt spid="70"/>
                                        </p:tgtEl>
                                        <p:attrNameLst>
                                          <p:attrName>style.opacity</p:attrName>
                                        </p:attrNameLst>
                                      </p:cBhvr>
                                      <p:to>
                                        <p:strVal val="0"/>
                                      </p:to>
                                    </p:set>
                                    <p:animEffect filter="image" prLst="opacity: 0">
                                      <p:cBhvr rctx="IE">
                                        <p:cTn id="28" dur="indefinite"/>
                                        <p:tgtEl>
                                          <p:spTgt spid="70"/>
                                        </p:tgtEl>
                                      </p:cBhvr>
                                    </p:animEffect>
                                  </p:childTnLst>
                                </p:cTn>
                              </p:par>
                              <p:par>
                                <p:cTn id="29" presetID="9" presetClass="emph" presetSubtype="0" nodeType="withEffect">
                                  <p:stCondLst>
                                    <p:cond delay="0"/>
                                  </p:stCondLst>
                                  <p:childTnLst>
                                    <p:set>
                                      <p:cBhvr rctx="PPT">
                                        <p:cTn id="30" dur="indefinite"/>
                                        <p:tgtEl>
                                          <p:spTgt spid="73"/>
                                        </p:tgtEl>
                                        <p:attrNameLst>
                                          <p:attrName>style.opacity</p:attrName>
                                        </p:attrNameLst>
                                      </p:cBhvr>
                                      <p:to>
                                        <p:strVal val="0"/>
                                      </p:to>
                                    </p:set>
                                    <p:animEffect filter="image" prLst="opacity: 0">
                                      <p:cBhvr rctx="IE">
                                        <p:cTn id="31" dur="indefinite"/>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1" grpId="0" animBg="1"/>
      <p:bldP spid="68" grpId="0"/>
      <p:bldP spid="70" grpId="0" animBg="1"/>
      <p:bldP spid="8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269316" name="Picture 4" descr="C:\Documents and Settings\Geoffrey Fox\Desktop\cloud_com_mockup_11_4_Page_1.jpg"/>
          <p:cNvPicPr>
            <a:picLocks noChangeAspect="1" noChangeArrowheads="1"/>
          </p:cNvPicPr>
          <p:nvPr/>
        </p:nvPicPr>
        <p:blipFill>
          <a:blip r:embed="rId3" cstate="print"/>
          <a:srcRect/>
          <a:stretch>
            <a:fillRect/>
          </a:stretch>
        </p:blipFill>
        <p:spPr bwMode="auto">
          <a:xfrm>
            <a:off x="0" y="0"/>
            <a:ext cx="9144000" cy="6477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EFFF6C-AE4E-4FE6-A064-67A5E3D5DC7A}" type="slidenum">
              <a:rPr lang="en-US" smtClean="0"/>
              <a:pPr/>
              <a:t>41</a:t>
            </a:fld>
            <a:endParaRPr lang="en-US"/>
          </a:p>
        </p:txBody>
      </p:sp>
      <p:sp>
        <p:nvSpPr>
          <p:cNvPr id="3" name="Title 1"/>
          <p:cNvSpPr txBox="1">
            <a:spLocks/>
          </p:cNvSpPr>
          <p:nvPr/>
        </p:nvSpPr>
        <p:spPr>
          <a:xfrm>
            <a:off x="3429000" y="304800"/>
            <a:ext cx="2819400" cy="11430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noProof="0" dirty="0" smtClean="0">
                <a:ln>
                  <a:noFill/>
                </a:ln>
                <a:solidFill>
                  <a:schemeClr val="tx2">
                    <a:satMod val="200000"/>
                  </a:schemeClr>
                </a:solidFill>
                <a:effectLst/>
                <a:uLnTx/>
                <a:uFillTx/>
                <a:latin typeface="+mj-lt"/>
                <a:ea typeface="+mj-ea"/>
                <a:cs typeface="+mj-cs"/>
              </a:rPr>
              <a:t>Summary</a:t>
            </a:r>
            <a:endParaRPr kumimoji="0" lang="en-US"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5" name="Rectangle 4"/>
          <p:cNvSpPr/>
          <p:nvPr/>
        </p:nvSpPr>
        <p:spPr>
          <a:xfrm>
            <a:off x="152400" y="1166842"/>
            <a:ext cx="8610600" cy="5262979"/>
          </a:xfrm>
          <a:prstGeom prst="rect">
            <a:avLst/>
          </a:prstGeom>
        </p:spPr>
        <p:txBody>
          <a:bodyPr wrap="square">
            <a:spAutoFit/>
          </a:bodyPr>
          <a:lstStyle/>
          <a:p>
            <a:pPr marL="288925" indent="-288925">
              <a:buFont typeface="Arial" pitchFamily="34" charset="0"/>
              <a:buChar char="•"/>
            </a:pPr>
            <a:endParaRPr lang="en-US" sz="2400" b="1" dirty="0" smtClean="0">
              <a:solidFill>
                <a:schemeClr val="tx2">
                  <a:lumMod val="75000"/>
                </a:schemeClr>
              </a:solidFill>
            </a:endParaRPr>
          </a:p>
          <a:p>
            <a:pPr marL="288925" indent="-288925">
              <a:buFont typeface="Arial" pitchFamily="34" charset="0"/>
              <a:buChar char="•"/>
            </a:pPr>
            <a:r>
              <a:rPr lang="en-US" sz="2400" b="1" dirty="0" smtClean="0">
                <a:solidFill>
                  <a:schemeClr val="tx2"/>
                </a:solidFill>
              </a:rPr>
              <a:t>A New Science</a:t>
            </a:r>
          </a:p>
          <a:p>
            <a:pPr marL="288925" indent="-288925"/>
            <a:r>
              <a:rPr lang="en-US" sz="2400" b="1" dirty="0" smtClean="0">
                <a:solidFill>
                  <a:schemeClr val="tx2">
                    <a:lumMod val="75000"/>
                  </a:schemeClr>
                </a:solidFill>
              </a:rPr>
              <a:t>	“A new, fourth paradigm for science is based on data intensive computing” … understanding of this new paradigm from a variety of disciplinary perspective</a:t>
            </a:r>
          </a:p>
          <a:p>
            <a:pPr marL="515938" indent="1588" algn="r"/>
            <a:r>
              <a:rPr lang="en-US" sz="2400" i="1" dirty="0" smtClean="0"/>
              <a:t>– The  Fourth Paradigm: Data-Intensive Scientific  Discovery</a:t>
            </a:r>
          </a:p>
          <a:p>
            <a:pPr marL="515938" indent="1588"/>
            <a:endParaRPr lang="en-US" sz="2400" i="1" dirty="0" smtClean="0"/>
          </a:p>
          <a:p>
            <a:pPr marL="288925" indent="-288925">
              <a:buFont typeface="Arial" pitchFamily="34" charset="0"/>
              <a:buChar char="•"/>
            </a:pPr>
            <a:r>
              <a:rPr lang="en-US" sz="2400" b="1" dirty="0" smtClean="0">
                <a:solidFill>
                  <a:schemeClr val="tx2"/>
                </a:solidFill>
              </a:rPr>
              <a:t>A New Architecture </a:t>
            </a:r>
          </a:p>
          <a:p>
            <a:pPr marL="288925" indent="-288925">
              <a:buFont typeface="Arial" pitchFamily="34" charset="0"/>
              <a:buChar char="•"/>
            </a:pPr>
            <a:r>
              <a:rPr lang="en-US" sz="2400" b="1" dirty="0" smtClean="0">
                <a:solidFill>
                  <a:schemeClr val="tx2">
                    <a:lumMod val="75000"/>
                  </a:schemeClr>
                </a:solidFill>
              </a:rPr>
              <a:t>“Understanding  the design issues and programming challenges  for those potentially ubiquitous next-generation machines”</a:t>
            </a:r>
          </a:p>
          <a:p>
            <a:pPr marL="288925" indent="-288925" algn="r"/>
            <a:r>
              <a:rPr lang="en-US" sz="2400" i="1" dirty="0" smtClean="0"/>
              <a:t>		– The Datacenter As  A Computer</a:t>
            </a:r>
          </a:p>
          <a:p>
            <a:pPr marL="515938" indent="1588"/>
            <a:endParaRPr lang="en-US" sz="2400" i="1" dirty="0" smtClean="0"/>
          </a:p>
          <a:p>
            <a:pPr marL="288925" indent="228600"/>
            <a:endParaRPr lang="en-US" sz="2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999606-967B-419A-9AEC-8752E61A74DA}" type="slidenum">
              <a:rPr lang="en-US" smtClean="0"/>
              <a:pPr/>
              <a:t>42</a:t>
            </a:fld>
            <a:endParaRPr lang="en-US" dirty="0"/>
          </a:p>
        </p:txBody>
      </p:sp>
      <p:sp>
        <p:nvSpPr>
          <p:cNvPr id="2" name="Title 1"/>
          <p:cNvSpPr>
            <a:spLocks noGrp="1"/>
          </p:cNvSpPr>
          <p:nvPr>
            <p:ph type="title" idx="4294967295"/>
          </p:nvPr>
        </p:nvSpPr>
        <p:spPr>
          <a:xfrm>
            <a:off x="2133600" y="76200"/>
            <a:ext cx="5562600" cy="1143000"/>
          </a:xfrm>
        </p:spPr>
        <p:txBody>
          <a:bodyPr>
            <a:normAutofit/>
          </a:bodyPr>
          <a:lstStyle/>
          <a:p>
            <a:pPr lvl="0"/>
            <a:r>
              <a:rPr lang="en-US" b="1" dirty="0" smtClean="0">
                <a:latin typeface="Arial" pitchFamily="34" charset="0"/>
              </a:rPr>
              <a:t>Acknowledgements</a:t>
            </a:r>
            <a:endParaRPr lang="en-US" dirty="0"/>
          </a:p>
        </p:txBody>
      </p:sp>
      <p:sp>
        <p:nvSpPr>
          <p:cNvPr id="5" name="Content Placeholder 4"/>
          <p:cNvSpPr>
            <a:spLocks noGrp="1"/>
          </p:cNvSpPr>
          <p:nvPr>
            <p:ph idx="4294967295"/>
          </p:nvPr>
        </p:nvSpPr>
        <p:spPr>
          <a:xfrm>
            <a:off x="0" y="1295400"/>
            <a:ext cx="3581400" cy="1655763"/>
          </a:xfrm>
          <a:prstGeom prst="rect">
            <a:avLst/>
          </a:prstGeom>
        </p:spPr>
        <p:txBody>
          <a:bodyPr wrap="square">
            <a:spAutoFit/>
          </a:bodyPr>
          <a:lstStyle/>
          <a:p>
            <a:pPr marL="342883" lvl="0" indent="-342883" algn="ctr" defTabSz="914354">
              <a:spcBef>
                <a:spcPct val="20000"/>
              </a:spcBef>
              <a:defRPr/>
            </a:pPr>
            <a:endParaRPr lang="en-US" sz="2000" b="1" i="1" dirty="0" smtClean="0">
              <a:solidFill>
                <a:srgbClr val="0000CC"/>
              </a:solidFill>
              <a:latin typeface="Arial" pitchFamily="34" charset="0"/>
            </a:endParaRPr>
          </a:p>
          <a:p>
            <a:pPr marL="342883" lvl="0" indent="-342883" algn="ctr" defTabSz="914354">
              <a:spcBef>
                <a:spcPct val="20000"/>
              </a:spcBef>
              <a:buNone/>
              <a:defRPr/>
            </a:pPr>
            <a:r>
              <a:rPr lang="en-US" sz="2000" b="1" i="1" dirty="0" smtClean="0">
                <a:solidFill>
                  <a:srgbClr val="0000CC"/>
                </a:solidFill>
                <a:latin typeface="Arial" pitchFamily="34" charset="0"/>
              </a:rPr>
              <a:t>S</a:t>
            </a:r>
            <a:r>
              <a:rPr lang="en-US" sz="2000" b="1" i="1" dirty="0" smtClean="0">
                <a:solidFill>
                  <a:srgbClr val="D20000"/>
                </a:solidFill>
                <a:latin typeface="Arial" pitchFamily="34" charset="0"/>
              </a:rPr>
              <a:t>A</a:t>
            </a:r>
            <a:r>
              <a:rPr lang="en-US" sz="2000" b="1" i="1" dirty="0" smtClean="0">
                <a:solidFill>
                  <a:srgbClr val="FFC000"/>
                </a:solidFill>
                <a:latin typeface="Arial" pitchFamily="34" charset="0"/>
              </a:rPr>
              <a:t>L</a:t>
            </a:r>
            <a:r>
              <a:rPr lang="en-US" sz="2000" b="1" i="1" dirty="0" smtClean="0">
                <a:solidFill>
                  <a:srgbClr val="0000CC"/>
                </a:solidFill>
                <a:latin typeface="Arial" pitchFamily="34" charset="0"/>
              </a:rPr>
              <a:t>S</a:t>
            </a:r>
            <a:r>
              <a:rPr lang="en-US" sz="2000" b="1" i="1" dirty="0" smtClean="0">
                <a:solidFill>
                  <a:srgbClr val="33CC33"/>
                </a:solidFill>
                <a:latin typeface="Arial" pitchFamily="34" charset="0"/>
              </a:rPr>
              <a:t>A</a:t>
            </a:r>
            <a:r>
              <a:rPr lang="en-US" sz="2000" dirty="0" smtClean="0"/>
              <a:t>HPC Group</a:t>
            </a:r>
          </a:p>
          <a:p>
            <a:pPr marL="342883" lvl="0" indent="-342883" algn="ctr" defTabSz="914354">
              <a:spcBef>
                <a:spcPct val="20000"/>
              </a:spcBef>
              <a:buNone/>
              <a:defRPr/>
            </a:pPr>
            <a:r>
              <a:rPr lang="en-US" sz="1600" dirty="0" smtClean="0">
                <a:hlinkClick r:id="rId3"/>
              </a:rPr>
              <a:t>http://salsahpc.indiana.edu</a:t>
            </a:r>
            <a:endParaRPr lang="en-US" sz="1600" dirty="0" smtClean="0"/>
          </a:p>
          <a:p>
            <a:pPr marL="342883" lvl="0" indent="-342883" algn="ctr" defTabSz="914354">
              <a:spcBef>
                <a:spcPct val="20000"/>
              </a:spcBef>
              <a:defRPr/>
            </a:pPr>
            <a:endParaRPr lang="en-US" dirty="0" smtClean="0"/>
          </a:p>
        </p:txBody>
      </p:sp>
      <p:pic>
        <p:nvPicPr>
          <p:cNvPr id="7" name="Picture 6" descr="nsf.jpg"/>
          <p:cNvPicPr>
            <a:picLocks noChangeAspect="1"/>
          </p:cNvPicPr>
          <p:nvPr/>
        </p:nvPicPr>
        <p:blipFill>
          <a:blip r:embed="rId4" cstate="print"/>
          <a:stretch>
            <a:fillRect/>
          </a:stretch>
        </p:blipFill>
        <p:spPr>
          <a:xfrm>
            <a:off x="3517392" y="2679192"/>
            <a:ext cx="1054608" cy="1054608"/>
          </a:xfrm>
          <a:prstGeom prst="rect">
            <a:avLst/>
          </a:prstGeom>
        </p:spPr>
      </p:pic>
      <p:pic>
        <p:nvPicPr>
          <p:cNvPr id="8" name="Picture 7" descr="nih-logo-blue.gif"/>
          <p:cNvPicPr>
            <a:picLocks noChangeAspect="1"/>
          </p:cNvPicPr>
          <p:nvPr/>
        </p:nvPicPr>
        <p:blipFill>
          <a:blip r:embed="rId5" cstate="print"/>
          <a:stretch>
            <a:fillRect/>
          </a:stretch>
        </p:blipFill>
        <p:spPr>
          <a:xfrm>
            <a:off x="5486400" y="2667000"/>
            <a:ext cx="1135094" cy="1028395"/>
          </a:xfrm>
          <a:prstGeom prst="rect">
            <a:avLst/>
          </a:prstGeom>
        </p:spPr>
      </p:pic>
      <p:pic>
        <p:nvPicPr>
          <p:cNvPr id="9" name="Picture 8" descr="microsoft.jpg"/>
          <p:cNvPicPr>
            <a:picLocks noChangeAspect="1"/>
          </p:cNvPicPr>
          <p:nvPr/>
        </p:nvPicPr>
        <p:blipFill>
          <a:blip r:embed="rId6" cstate="print"/>
          <a:stretch>
            <a:fillRect/>
          </a:stretch>
        </p:blipFill>
        <p:spPr>
          <a:xfrm>
            <a:off x="1143000" y="2667000"/>
            <a:ext cx="1257300" cy="1005840"/>
          </a:xfrm>
          <a:prstGeom prst="rect">
            <a:avLst/>
          </a:prstGeom>
        </p:spPr>
      </p:pic>
      <p:pic>
        <p:nvPicPr>
          <p:cNvPr id="10" name="Picture 2"/>
          <p:cNvPicPr>
            <a:picLocks noChangeAspect="1" noChangeArrowheads="1"/>
          </p:cNvPicPr>
          <p:nvPr/>
        </p:nvPicPr>
        <p:blipFill>
          <a:blip r:embed="rId7" cstate="print"/>
          <a:srcRect/>
          <a:stretch>
            <a:fillRect/>
          </a:stretch>
        </p:blipFill>
        <p:spPr bwMode="auto">
          <a:xfrm>
            <a:off x="5181600" y="1676400"/>
            <a:ext cx="3657600" cy="696686"/>
          </a:xfrm>
          <a:prstGeom prst="rect">
            <a:avLst/>
          </a:prstGeom>
          <a:noFill/>
          <a:ln w="9525">
            <a:noFill/>
            <a:miter lim="800000"/>
            <a:headEnd/>
            <a:tailEnd/>
          </a:ln>
          <a:effectLst/>
        </p:spPr>
      </p:pic>
      <p:pic>
        <p:nvPicPr>
          <p:cNvPr id="13" name="Picture 12" descr="pixture_reloaded_logo.png"/>
          <p:cNvPicPr>
            <a:picLocks noChangeAspect="1"/>
          </p:cNvPicPr>
          <p:nvPr/>
        </p:nvPicPr>
        <p:blipFill>
          <a:blip r:embed="rId8" cstate="print"/>
          <a:stretch>
            <a:fillRect/>
          </a:stretch>
        </p:blipFill>
        <p:spPr>
          <a:xfrm>
            <a:off x="3352800" y="1447800"/>
            <a:ext cx="1396825" cy="990476"/>
          </a:xfrm>
          <a:prstGeom prst="rect">
            <a:avLst/>
          </a:prstGeom>
        </p:spPr>
      </p:pic>
      <p:pic>
        <p:nvPicPr>
          <p:cNvPr id="14" name="Picture 13" descr="lilly.gif"/>
          <p:cNvPicPr>
            <a:picLocks noChangeAspect="1"/>
          </p:cNvPicPr>
          <p:nvPr/>
        </p:nvPicPr>
        <p:blipFill>
          <a:blip r:embed="rId9" cstate="print"/>
          <a:stretch>
            <a:fillRect/>
          </a:stretch>
        </p:blipFill>
        <p:spPr>
          <a:xfrm>
            <a:off x="7261860" y="2671465"/>
            <a:ext cx="1424940" cy="990600"/>
          </a:xfrm>
          <a:prstGeom prst="rect">
            <a:avLst/>
          </a:prstGeom>
        </p:spPr>
      </p:pic>
      <p:sp>
        <p:nvSpPr>
          <p:cNvPr id="12" name="Rectangle 11"/>
          <p:cNvSpPr/>
          <p:nvPr/>
        </p:nvSpPr>
        <p:spPr>
          <a:xfrm>
            <a:off x="838200" y="4343400"/>
            <a:ext cx="5171609" cy="1200329"/>
          </a:xfrm>
          <a:prstGeom prst="rect">
            <a:avLst/>
          </a:prstGeom>
        </p:spPr>
        <p:txBody>
          <a:bodyPr wrap="none">
            <a:spAutoFit/>
          </a:bodyPr>
          <a:lstStyle/>
          <a:p>
            <a:r>
              <a:rPr lang="en-US" sz="3200" b="1" dirty="0" smtClean="0">
                <a:latin typeface="Arial" pitchFamily="34" charset="0"/>
              </a:rPr>
              <a:t>… and Our Collaborators </a:t>
            </a:r>
          </a:p>
          <a:p>
            <a:r>
              <a:rPr lang="en-US" sz="2000" dirty="0" smtClean="0">
                <a:solidFill>
                  <a:srgbClr val="FF9900"/>
                </a:solidFill>
                <a:latin typeface="Arial" pitchFamily="34" charset="0"/>
                <a:sym typeface="Symbol"/>
              </a:rPr>
              <a:t> </a:t>
            </a:r>
            <a:r>
              <a:rPr lang="en-US" sz="2000" dirty="0" smtClean="0">
                <a:solidFill>
                  <a:srgbClr val="FF9900"/>
                </a:solidFill>
                <a:latin typeface="Arial" pitchFamily="34" charset="0"/>
              </a:rPr>
              <a:t>David’s group</a:t>
            </a:r>
          </a:p>
          <a:p>
            <a:r>
              <a:rPr lang="en-US" sz="2000" dirty="0" smtClean="0">
                <a:solidFill>
                  <a:srgbClr val="FF9900"/>
                </a:solidFill>
                <a:latin typeface="Arial" pitchFamily="34" charset="0"/>
                <a:sym typeface="Symbol"/>
              </a:rPr>
              <a:t> </a:t>
            </a:r>
            <a:r>
              <a:rPr lang="en-US" sz="2000" dirty="0" smtClean="0">
                <a:solidFill>
                  <a:srgbClr val="FF9900"/>
                </a:solidFill>
                <a:latin typeface="Arial" pitchFamily="34" charset="0"/>
              </a:rPr>
              <a:t>Ying’s group </a:t>
            </a:r>
            <a:endParaRPr lang="en-US" sz="2000" dirty="0">
              <a:solidFill>
                <a:srgbClr val="FF99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EFFF6C-AE4E-4FE6-A064-67A5E3D5DC7A}" type="slidenum">
              <a:rPr lang="en-US" smtClean="0"/>
              <a:pPr/>
              <a:t>5</a:t>
            </a:fld>
            <a:endParaRPr lang="en-US"/>
          </a:p>
        </p:txBody>
      </p:sp>
      <p:sp>
        <p:nvSpPr>
          <p:cNvPr id="4" name="Title 3"/>
          <p:cNvSpPr txBox="1">
            <a:spLocks/>
          </p:cNvSpPr>
          <p:nvPr/>
        </p:nvSpPr>
        <p:spPr>
          <a:xfrm>
            <a:off x="152401" y="609600"/>
            <a:ext cx="5105400" cy="912114"/>
          </a:xfrm>
          <a:prstGeom prst="rect">
            <a:avLst/>
          </a:prstGeom>
        </p:spPr>
        <p:txBody>
          <a:bodyPr vert="horz" lIns="91440" tIns="45720" rIns="91440" bIns="45720" rtlCol="0" anchor="ctr">
            <a:normAutofit fontScale="77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tx2">
                    <a:lumMod val="90000"/>
                  </a:schemeClr>
                </a:solidFill>
                <a:latin typeface="+mj-lt"/>
                <a:ea typeface="+mj-ea"/>
                <a:cs typeface="+mj-cs"/>
              </a:rPr>
              <a:t>Parallel Thinking</a:t>
            </a:r>
          </a:p>
          <a:p>
            <a:pPr marL="0" marR="0" lvl="0" indent="0" defTabSz="914400" rtl="0" eaLnBrk="1" fontAlgn="auto" latinLnBrk="0" hangingPunct="1">
              <a:lnSpc>
                <a:spcPct val="100000"/>
              </a:lnSpc>
              <a:spcBef>
                <a:spcPct val="0"/>
              </a:spcBef>
              <a:spcAft>
                <a:spcPts val="0"/>
              </a:spcAft>
              <a:buClrTx/>
              <a:buSzTx/>
              <a:buFontTx/>
              <a:buNone/>
              <a:tabLst/>
              <a:defRPr/>
            </a:pPr>
            <a:r>
              <a:rPr lang="en-US" sz="4000" dirty="0" smtClean="0">
                <a:solidFill>
                  <a:schemeClr val="bg1"/>
                </a:solidFill>
                <a:latin typeface="+mj-lt"/>
                <a:ea typeface="+mj-ea"/>
                <a:cs typeface="+mj-cs"/>
              </a:rPr>
              <a:t>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EFFF6C-AE4E-4FE6-A064-67A5E3D5DC7A}" type="slidenum">
              <a:rPr lang="en-US" smtClean="0"/>
              <a:pPr/>
              <a:t>6</a:t>
            </a:fld>
            <a:endParaRPr lang="en-US"/>
          </a:p>
        </p:txBody>
      </p:sp>
      <p:sp>
        <p:nvSpPr>
          <p:cNvPr id="4" name="Title 3"/>
          <p:cNvSpPr txBox="1">
            <a:spLocks/>
          </p:cNvSpPr>
          <p:nvPr/>
        </p:nvSpPr>
        <p:spPr>
          <a:xfrm>
            <a:off x="381000" y="228600"/>
            <a:ext cx="8382000" cy="533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tx2">
                    <a:lumMod val="90000"/>
                  </a:schemeClr>
                </a:solidFill>
                <a:latin typeface="+mj-lt"/>
                <a:ea typeface="+mj-ea"/>
                <a:cs typeface="+mj-cs"/>
              </a:rPr>
              <a:t>Flynn’s Instruction/Data Taxonomy of Computer Architecture</a:t>
            </a:r>
            <a:endParaRPr kumimoji="0" lang="en-US" sz="2000" b="0" i="1" u="none" strike="noStrike" kern="1200" cap="none" spc="0" normalizeH="0" baseline="0" noProof="0" dirty="0">
              <a:ln>
                <a:noFill/>
              </a:ln>
              <a:solidFill>
                <a:schemeClr val="tx2">
                  <a:lumMod val="90000"/>
                </a:schemeClr>
              </a:solidFill>
              <a:effectLst/>
              <a:uLnTx/>
              <a:uFillTx/>
              <a:latin typeface="+mj-lt"/>
              <a:ea typeface="+mj-ea"/>
              <a:cs typeface="+mj-cs"/>
            </a:endParaRPr>
          </a:p>
        </p:txBody>
      </p:sp>
      <p:sp>
        <p:nvSpPr>
          <p:cNvPr id="5" name="TextBox 4"/>
          <p:cNvSpPr txBox="1"/>
          <p:nvPr/>
        </p:nvSpPr>
        <p:spPr>
          <a:xfrm>
            <a:off x="533400" y="685800"/>
            <a:ext cx="8153400" cy="5909310"/>
          </a:xfrm>
          <a:prstGeom prst="rect">
            <a:avLst/>
          </a:prstGeom>
          <a:noFill/>
        </p:spPr>
        <p:txBody>
          <a:bodyPr wrap="square" rtlCol="0">
            <a:spAutoFit/>
          </a:bodyPr>
          <a:lstStyle/>
          <a:p>
            <a:pPr marL="288925" indent="-288925">
              <a:buFont typeface="Wingdings" pitchFamily="2" charset="2"/>
              <a:buChar char="v"/>
            </a:pPr>
            <a:r>
              <a:rPr lang="en-US" dirty="0" smtClean="0">
                <a:solidFill>
                  <a:srgbClr val="FFC000"/>
                </a:solidFill>
              </a:rPr>
              <a:t>Single Instruction Single Data Stream (SISD) </a:t>
            </a:r>
          </a:p>
          <a:p>
            <a:pPr marL="288925" indent="-288925"/>
            <a:r>
              <a:rPr lang="en-US" dirty="0" smtClean="0"/>
              <a:t>	A sequential computer which exploits no parallelism in either the instruction or data streams. Examples of SISD architecture are the traditional </a:t>
            </a:r>
            <a:r>
              <a:rPr lang="en-US" dirty="0" err="1" smtClean="0"/>
              <a:t>uniprocessor</a:t>
            </a:r>
            <a:r>
              <a:rPr lang="en-US" dirty="0" smtClean="0"/>
              <a:t> machines like a old PC. </a:t>
            </a:r>
          </a:p>
          <a:p>
            <a:pPr marL="288925" indent="-288925">
              <a:buFont typeface="Wingdings" pitchFamily="2" charset="2"/>
              <a:buChar char="v"/>
            </a:pPr>
            <a:endParaRPr lang="en-US" dirty="0" smtClean="0">
              <a:hlinkClick r:id="rId3" action="ppaction://hlinkfile" tooltip="SIMD"/>
            </a:endParaRPr>
          </a:p>
          <a:p>
            <a:pPr marL="288925" indent="-288925">
              <a:buFont typeface="Wingdings" pitchFamily="2" charset="2"/>
              <a:buChar char="v"/>
            </a:pPr>
            <a:r>
              <a:rPr lang="en-US" dirty="0" smtClean="0">
                <a:solidFill>
                  <a:srgbClr val="FFC000"/>
                </a:solidFill>
              </a:rPr>
              <a:t>Single Instruction Multiple Data (SIMD) </a:t>
            </a:r>
          </a:p>
          <a:p>
            <a:pPr marL="288925" indent="-288925"/>
            <a:r>
              <a:rPr lang="en-US" dirty="0" smtClean="0"/>
              <a:t>	A computer which exploits multiple data streams against a single instruction stream to perform operations which may be naturally parallelized. For example, GPU. </a:t>
            </a:r>
          </a:p>
          <a:p>
            <a:pPr marL="288925" indent="-288925">
              <a:buFont typeface="Wingdings" pitchFamily="2" charset="2"/>
              <a:buChar char="v"/>
            </a:pPr>
            <a:endParaRPr lang="en-US" dirty="0" smtClean="0"/>
          </a:p>
          <a:p>
            <a:pPr marL="288925" indent="-288925">
              <a:buFont typeface="Wingdings" pitchFamily="2" charset="2"/>
              <a:buChar char="v"/>
            </a:pPr>
            <a:r>
              <a:rPr lang="en-US" dirty="0" smtClean="0">
                <a:solidFill>
                  <a:srgbClr val="FFC000"/>
                </a:solidFill>
              </a:rPr>
              <a:t>Multiple Instruction Single Data (MISD) </a:t>
            </a:r>
          </a:p>
          <a:p>
            <a:pPr marL="288925" indent="-288925"/>
            <a:r>
              <a:rPr lang="en-US" dirty="0" smtClean="0"/>
              <a:t>	Multiple instructions operate on a single data stream. Uncommon architecture which is generally used for fault tolerance. Heterogeneous systems operate on the same data stream and must agree on the result. Examples include the Space Shuttle flight control computer. </a:t>
            </a:r>
          </a:p>
          <a:p>
            <a:pPr marL="288925" indent="-288925">
              <a:buFont typeface="Wingdings" pitchFamily="2" charset="2"/>
              <a:buChar char="v"/>
            </a:pPr>
            <a:endParaRPr lang="en-US" smtClean="0">
              <a:solidFill>
                <a:srgbClr val="FFC000"/>
              </a:solidFill>
            </a:endParaRPr>
          </a:p>
          <a:p>
            <a:pPr marL="288925" indent="-288925">
              <a:buFont typeface="Wingdings" pitchFamily="2" charset="2"/>
              <a:buChar char="v"/>
            </a:pPr>
            <a:r>
              <a:rPr lang="en-US" smtClean="0">
                <a:solidFill>
                  <a:srgbClr val="FFC000"/>
                </a:solidFill>
              </a:rPr>
              <a:t>Multiple </a:t>
            </a:r>
            <a:r>
              <a:rPr lang="en-US" dirty="0" smtClean="0">
                <a:solidFill>
                  <a:srgbClr val="FFC000"/>
                </a:solidFill>
              </a:rPr>
              <a:t>Instruction Multiple Data (MIMD) </a:t>
            </a:r>
          </a:p>
          <a:p>
            <a:pPr marL="288925" indent="-288925"/>
            <a:r>
              <a:rPr lang="en-US" dirty="0" smtClean="0"/>
              <a:t>	Multiple autonomous processors simultaneously executing different instructions on different data. Distributed systems are generally recognized to be MIMD architectures; either exploiting a single shared memory space or a distributed memory space.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EFFF6C-AE4E-4FE6-A064-67A5E3D5DC7A}" type="slidenum">
              <a:rPr lang="en-US" smtClean="0"/>
              <a:pPr/>
              <a:t>7</a:t>
            </a:fld>
            <a:endParaRPr lang="en-US"/>
          </a:p>
        </p:txBody>
      </p:sp>
      <p:sp>
        <p:nvSpPr>
          <p:cNvPr id="3" name="Title 1"/>
          <p:cNvSpPr txBox="1">
            <a:spLocks/>
          </p:cNvSpPr>
          <p:nvPr/>
        </p:nvSpPr>
        <p:spPr>
          <a:xfrm>
            <a:off x="2971800" y="884238"/>
            <a:ext cx="2895600" cy="639762"/>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spc="-100" dirty="0" smtClean="0">
                <a:solidFill>
                  <a:schemeClr val="tx2">
                    <a:satMod val="200000"/>
                  </a:schemeClr>
                </a:solidFill>
                <a:latin typeface="+mj-lt"/>
                <a:ea typeface="+mj-ea"/>
                <a:cs typeface="+mj-cs"/>
              </a:rPr>
              <a:t>Questions</a:t>
            </a:r>
            <a:endParaRPr kumimoji="0" lang="en-US" sz="36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5" name="TextBox 4"/>
          <p:cNvSpPr txBox="1"/>
          <p:nvPr/>
        </p:nvSpPr>
        <p:spPr>
          <a:xfrm>
            <a:off x="609600" y="1966079"/>
            <a:ext cx="8153400" cy="3693319"/>
          </a:xfrm>
          <a:prstGeom prst="rect">
            <a:avLst/>
          </a:prstGeom>
          <a:noFill/>
        </p:spPr>
        <p:txBody>
          <a:bodyPr wrap="square" rtlCol="0">
            <a:spAutoFit/>
          </a:bodyPr>
          <a:lstStyle/>
          <a:p>
            <a:pPr marL="288925" indent="-288925"/>
            <a:r>
              <a:rPr lang="en-US" sz="2400" dirty="0" smtClean="0"/>
              <a:t>If we extend Flynn’s Taxonomy to software, </a:t>
            </a:r>
          </a:p>
          <a:p>
            <a:pPr marL="288925" indent="-288925"/>
            <a:r>
              <a:rPr lang="en-US" sz="2400" dirty="0" smtClean="0"/>
              <a:t>	</a:t>
            </a:r>
            <a:endParaRPr lang="en-US" sz="2400" dirty="0" smtClean="0">
              <a:hlinkClick r:id="rId3" action="ppaction://hlinkfile" tooltip="SIMD"/>
            </a:endParaRPr>
          </a:p>
          <a:p>
            <a:pPr marL="288925" indent="-288925">
              <a:buFont typeface="Wingdings" pitchFamily="2" charset="2"/>
              <a:buChar char="v"/>
            </a:pPr>
            <a:r>
              <a:rPr lang="en-US" sz="2400" dirty="0" smtClean="0">
                <a:solidFill>
                  <a:srgbClr val="FFC000"/>
                </a:solidFill>
              </a:rPr>
              <a:t>What  classification  is MPI?  </a:t>
            </a:r>
          </a:p>
          <a:p>
            <a:pPr marL="288925" indent="-288925"/>
            <a:r>
              <a:rPr lang="en-US" sz="2400" dirty="0" smtClean="0"/>
              <a:t>	</a:t>
            </a:r>
          </a:p>
          <a:p>
            <a:pPr marL="288925" indent="-288925">
              <a:buFont typeface="Wingdings" pitchFamily="2" charset="2"/>
              <a:buChar char="v"/>
            </a:pPr>
            <a:endParaRPr lang="en-US" sz="2400" dirty="0" smtClean="0"/>
          </a:p>
          <a:p>
            <a:pPr marL="288925" indent="-288925">
              <a:buFont typeface="Wingdings" pitchFamily="2" charset="2"/>
              <a:buChar char="v"/>
            </a:pPr>
            <a:r>
              <a:rPr lang="en-US" sz="2400" dirty="0" smtClean="0">
                <a:solidFill>
                  <a:srgbClr val="FFC000"/>
                </a:solidFill>
              </a:rPr>
              <a:t>What classification is MapReduce?  </a:t>
            </a:r>
          </a:p>
          <a:p>
            <a:pPr marL="288925" indent="-288925">
              <a:buFont typeface="Wingdings" pitchFamily="2" charset="2"/>
              <a:buChar char="v"/>
            </a:pPr>
            <a:endParaRPr lang="en-US" dirty="0" smtClean="0">
              <a:solidFill>
                <a:srgbClr val="FFC000"/>
              </a:solidFill>
            </a:endParaRPr>
          </a:p>
          <a:p>
            <a:pPr marL="288925" indent="-288925">
              <a:buFont typeface="Wingdings" pitchFamily="2" charset="2"/>
              <a:buChar char="v"/>
            </a:pPr>
            <a:endParaRPr lang="en-US" dirty="0" smtClean="0">
              <a:solidFill>
                <a:srgbClr val="FFC000"/>
              </a:solidFill>
            </a:endParaRPr>
          </a:p>
          <a:p>
            <a:pPr marL="288925" indent="-288925"/>
            <a:endParaRPr lang="en-US" dirty="0" smtClean="0">
              <a:solidFill>
                <a:srgbClr val="FFC000"/>
              </a:solidFill>
            </a:endParaRPr>
          </a:p>
          <a:p>
            <a:pPr marL="288925" indent="-288925"/>
            <a:r>
              <a:rPr lang="en-US" dirty="0" smtClean="0"/>
              <a:t>	</a:t>
            </a:r>
          </a:p>
          <a:p>
            <a:pPr marL="288925" indent="-288925"/>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EFFF6C-AE4E-4FE6-A064-67A5E3D5DC7A}" type="slidenum">
              <a:rPr lang="en-US" smtClean="0"/>
              <a:pPr/>
              <a:t>8</a:t>
            </a:fld>
            <a:endParaRPr lang="en-US"/>
          </a:p>
        </p:txBody>
      </p:sp>
      <p:sp>
        <p:nvSpPr>
          <p:cNvPr id="4" name="TextBox 3"/>
          <p:cNvSpPr txBox="1"/>
          <p:nvPr/>
        </p:nvSpPr>
        <p:spPr>
          <a:xfrm>
            <a:off x="533400" y="2057400"/>
            <a:ext cx="8153400" cy="1692771"/>
          </a:xfrm>
          <a:prstGeom prst="rect">
            <a:avLst/>
          </a:prstGeom>
          <a:noFill/>
        </p:spPr>
        <p:txBody>
          <a:bodyPr wrap="square" rtlCol="0">
            <a:spAutoFit/>
          </a:bodyPr>
          <a:lstStyle/>
          <a:p>
            <a:pPr marL="344488" indent="-344488" algn="just">
              <a:buFont typeface="Wingdings" pitchFamily="2" charset="2"/>
              <a:buChar char="v"/>
            </a:pPr>
            <a:r>
              <a:rPr lang="en-US" sz="2800" dirty="0" err="1" smtClean="0">
                <a:solidFill>
                  <a:schemeClr val="accent3"/>
                </a:solidFill>
              </a:rPr>
              <a:t>MapReduce</a:t>
            </a:r>
            <a:r>
              <a:rPr lang="en-US" sz="2800" dirty="0" smtClean="0">
                <a:solidFill>
                  <a:schemeClr val="accent3"/>
                </a:solidFill>
              </a:rPr>
              <a:t> is a new programming model</a:t>
            </a:r>
            <a:r>
              <a:rPr lang="en-US" sz="2800" dirty="0" smtClean="0">
                <a:solidFill>
                  <a:schemeClr val="tx2">
                    <a:lumMod val="90000"/>
                  </a:schemeClr>
                </a:solidFill>
              </a:rPr>
              <a:t> for processing and generating </a:t>
            </a:r>
            <a:r>
              <a:rPr lang="en-US" sz="2800" dirty="0" smtClean="0">
                <a:solidFill>
                  <a:schemeClr val="accent3"/>
                </a:solidFill>
              </a:rPr>
              <a:t>large data sets</a:t>
            </a:r>
          </a:p>
          <a:p>
            <a:pPr marL="344488" indent="-344488" algn="just">
              <a:buFont typeface="Wingdings" pitchFamily="2" charset="2"/>
              <a:buChar char="v"/>
            </a:pPr>
            <a:endParaRPr lang="en-US" sz="2800" dirty="0" smtClean="0">
              <a:solidFill>
                <a:schemeClr val="accent3"/>
              </a:solidFill>
            </a:endParaRPr>
          </a:p>
          <a:p>
            <a:pPr marL="344488" indent="-344488" algn="r"/>
            <a:r>
              <a:rPr lang="en-US" sz="2000" i="1" dirty="0" smtClean="0"/>
              <a:t>From Google</a:t>
            </a:r>
            <a:endParaRPr lang="en-US" sz="20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429000" y="1676400"/>
            <a:ext cx="3505200" cy="4876800"/>
            <a:chOff x="157595" y="1905000"/>
            <a:chExt cx="326621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294" name="Rectangle 293"/>
            <p:cNvSpPr/>
            <p:nvPr/>
          </p:nvSpPr>
          <p:spPr>
            <a:xfrm>
              <a:off x="157595" y="1905000"/>
              <a:ext cx="32662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MPI  and 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47425</TotalTime>
  <Words>2602</Words>
  <Application>Microsoft Office PowerPoint</Application>
  <PresentationFormat>On-screen Show (4:3)</PresentationFormat>
  <Paragraphs>597</Paragraphs>
  <Slides>42</Slides>
  <Notes>42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Office Theme</vt:lpstr>
      <vt:lpstr>Metro</vt:lpstr>
      <vt:lpstr>Acrobat Document</vt:lpstr>
      <vt:lpstr>Performance of MapReduce on Multicore Clusters</vt:lpstr>
      <vt:lpstr>Important Trends</vt:lpstr>
      <vt:lpstr>Slide 3</vt:lpstr>
      <vt:lpstr>DNA Sequencing Pipeline</vt:lpstr>
      <vt:lpstr>Slide 5</vt:lpstr>
      <vt:lpstr>Slide 6</vt:lpstr>
      <vt:lpstr>Slide 7</vt:lpstr>
      <vt:lpstr>Slide 8</vt:lpstr>
      <vt:lpstr>MapReduce “File/Data Repository” Parallelism</vt:lpstr>
      <vt:lpstr>MapReduce</vt:lpstr>
      <vt:lpstr>Slide 11</vt:lpstr>
      <vt:lpstr>Hadoop &amp; DryadLINQ</vt:lpstr>
      <vt:lpstr>Slide 13</vt:lpstr>
      <vt:lpstr>Slide 14</vt:lpstr>
      <vt:lpstr>Slide 15</vt:lpstr>
      <vt:lpstr>AzureMapReduce</vt:lpstr>
      <vt:lpstr>Scaled Timing with  Azure/Amazon MapReduce</vt:lpstr>
      <vt:lpstr>Cap3 Cost</vt:lpstr>
      <vt:lpstr>Alu and Metagenomics Workflow</vt:lpstr>
      <vt:lpstr>All-Pairs Using DryadLINQ</vt:lpstr>
      <vt:lpstr>Biology MDS and Clustering Results</vt:lpstr>
      <vt:lpstr>Hadoop/Dryad Comparison Inhomogeneous Data I</vt:lpstr>
      <vt:lpstr>Hadoop/Dryad Comparison Inhomogeneous Data II</vt:lpstr>
      <vt:lpstr>Hadoop VM Performance Degradation</vt:lpstr>
      <vt:lpstr>Slide 25</vt:lpstr>
      <vt:lpstr>Twister: An iterative MapReduce Programming Model</vt:lpstr>
      <vt:lpstr>Twister New Release</vt:lpstr>
      <vt:lpstr>Iterative Computations</vt:lpstr>
      <vt:lpstr>Pagerank – An Iterative MapReduce Algorithm</vt:lpstr>
      <vt:lpstr>Applications &amp; Different Interconnection Patterns</vt:lpstr>
      <vt:lpstr>Slide 31</vt:lpstr>
      <vt:lpstr>SALSAHPC Dynamic Virtual Cluster on FutureGrid --  Demo at SC09</vt:lpstr>
      <vt:lpstr>SALSAHPC Dynamic Virtual Cluster on FutureGrid --  Demo at SC09</vt:lpstr>
      <vt:lpstr>Summary of Initial Results</vt:lpstr>
      <vt:lpstr>FutureGrid: a Grid Testbed</vt:lpstr>
      <vt:lpstr>FutureGrid key Concepts</vt:lpstr>
      <vt:lpstr>FutureGrid key Concepts II</vt:lpstr>
      <vt:lpstr>Slide 38</vt:lpstr>
      <vt:lpstr>Slide 39</vt:lpstr>
      <vt:lpstr>Slide 40</vt:lpstr>
      <vt:lpstr>Slide 41</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backup</cp:lastModifiedBy>
  <cp:revision>1947</cp:revision>
  <dcterms:created xsi:type="dcterms:W3CDTF">2009-02-17T15:34:47Z</dcterms:created>
  <dcterms:modified xsi:type="dcterms:W3CDTF">2011-01-15T23:48:15Z</dcterms:modified>
</cp:coreProperties>
</file>