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06" r:id="rId2"/>
    <p:sldMasterId id="2147483718" r:id="rId3"/>
    <p:sldMasterId id="2147483742" r:id="rId4"/>
    <p:sldMasterId id="2147483774" r:id="rId5"/>
    <p:sldMasterId id="2147483787" r:id="rId6"/>
    <p:sldMasterId id="2147483800" r:id="rId7"/>
    <p:sldMasterId id="2147483812" r:id="rId8"/>
  </p:sldMasterIdLst>
  <p:notesMasterIdLst>
    <p:notesMasterId r:id="rId52"/>
  </p:notesMasterIdLst>
  <p:sldIdLst>
    <p:sldId id="458" r:id="rId9"/>
    <p:sldId id="504" r:id="rId10"/>
    <p:sldId id="508" r:id="rId11"/>
    <p:sldId id="498" r:id="rId12"/>
    <p:sldId id="470" r:id="rId13"/>
    <p:sldId id="471" r:id="rId14"/>
    <p:sldId id="490" r:id="rId15"/>
    <p:sldId id="479" r:id="rId16"/>
    <p:sldId id="488" r:id="rId17"/>
    <p:sldId id="489" r:id="rId18"/>
    <p:sldId id="522" r:id="rId19"/>
    <p:sldId id="523" r:id="rId20"/>
    <p:sldId id="524" r:id="rId21"/>
    <p:sldId id="525" r:id="rId22"/>
    <p:sldId id="491" r:id="rId23"/>
    <p:sldId id="424" r:id="rId24"/>
    <p:sldId id="451" r:id="rId25"/>
    <p:sldId id="419" r:id="rId26"/>
    <p:sldId id="422" r:id="rId27"/>
    <p:sldId id="486" r:id="rId28"/>
    <p:sldId id="420" r:id="rId29"/>
    <p:sldId id="516" r:id="rId30"/>
    <p:sldId id="517" r:id="rId31"/>
    <p:sldId id="518" r:id="rId32"/>
    <p:sldId id="487" r:id="rId33"/>
    <p:sldId id="482" r:id="rId34"/>
    <p:sldId id="519" r:id="rId35"/>
    <p:sldId id="520" r:id="rId36"/>
    <p:sldId id="409" r:id="rId37"/>
    <p:sldId id="412" r:id="rId38"/>
    <p:sldId id="438" r:id="rId39"/>
    <p:sldId id="461" r:id="rId40"/>
    <p:sldId id="462" r:id="rId41"/>
    <p:sldId id="463" r:id="rId42"/>
    <p:sldId id="465" r:id="rId43"/>
    <p:sldId id="494" r:id="rId44"/>
    <p:sldId id="466" r:id="rId45"/>
    <p:sldId id="467" r:id="rId46"/>
    <p:sldId id="506" r:id="rId47"/>
    <p:sldId id="507" r:id="rId48"/>
    <p:sldId id="512" r:id="rId49"/>
    <p:sldId id="511" r:id="rId50"/>
    <p:sldId id="493" r:id="rId51"/>
  </p:sldIdLst>
  <p:sldSz cx="9144000" cy="6858000" type="screen4x3"/>
  <p:notesSz cx="6858000" cy="9144000"/>
  <p:defaultTextStyle>
    <a:defPPr>
      <a:defRPr lang="en-US"/>
    </a:defPPr>
    <a:lvl1pPr marL="0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0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02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04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54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06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56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07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30" autoAdjust="0"/>
  </p:normalViewPr>
  <p:slideViewPr>
    <p:cSldViewPr>
      <p:cViewPr varScale="1">
        <p:scale>
          <a:sx n="71" d="100"/>
          <a:sy n="71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ucc_journal\twister4azure_7_3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ucc_journal\twister4azure_7_3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research\Execution%20Log\shuffli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T:\Reading\reading\project%20materials\ORNL\infini-eth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on:image_data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n:Desktop:research:papers_written:cloudcom2011:cloudcom_results_n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01868148834337"/>
          <c:y val="5.1400554097404488E-2"/>
          <c:w val="0.81252200092635463"/>
          <c:h val="0.7636408151414103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new_KMeans_with_tcp_tree!$E$18</c:f>
              <c:strCache>
                <c:ptCount val="1"/>
                <c:pt idx="0">
                  <c:v>Twister4Azure</c:v>
                </c:pt>
              </c:strCache>
            </c:strRef>
          </c:tx>
          <c:xVal>
            <c:numRef>
              <c:f>new_KMeans_with_tcp_tree!$H$19:$H$22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xVal>
          <c:yVal>
            <c:numRef>
              <c:f>new_KMeans_with_tcp_tree!$I$19:$I$22</c:f>
              <c:numCache>
                <c:formatCode>General</c:formatCode>
                <c:ptCount val="4"/>
                <c:pt idx="0">
                  <c:v>1</c:v>
                </c:pt>
                <c:pt idx="1">
                  <c:v>0.9552211632992148</c:v>
                </c:pt>
                <c:pt idx="2">
                  <c:v>0.93180849472818361</c:v>
                </c:pt>
                <c:pt idx="3">
                  <c:v>0.82267882312940888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new_KMeans_with_tcp_tree!$F$18</c:f>
              <c:strCache>
                <c:ptCount val="1"/>
                <c:pt idx="0">
                  <c:v>Twister</c:v>
                </c:pt>
              </c:strCache>
            </c:strRef>
          </c:tx>
          <c:xVal>
            <c:numRef>
              <c:f>new_KMeans_with_tcp_tree!$H$19:$H$22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xVal>
          <c:yVal>
            <c:numRef>
              <c:f>new_KMeans_with_tcp_tree!$J$19:$J$22</c:f>
              <c:numCache>
                <c:formatCode>General</c:formatCode>
                <c:ptCount val="4"/>
                <c:pt idx="0">
                  <c:v>1</c:v>
                </c:pt>
                <c:pt idx="1">
                  <c:v>1.0532544093335314</c:v>
                </c:pt>
                <c:pt idx="2">
                  <c:v>0.91935459428513699</c:v>
                </c:pt>
                <c:pt idx="3">
                  <c:v>0.84736120853948482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new_KMeans_with_tcp_tree!$G$18</c:f>
              <c:strCache>
                <c:ptCount val="1"/>
                <c:pt idx="0">
                  <c:v>Hadoop</c:v>
                </c:pt>
              </c:strCache>
            </c:strRef>
          </c:tx>
          <c:xVal>
            <c:numRef>
              <c:f>new_KMeans_with_tcp_tree!$C$19:$C$22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xVal>
          <c:yVal>
            <c:numRef>
              <c:f>new_KMeans_with_tcp_tree!$K$19:$K$22</c:f>
              <c:numCache>
                <c:formatCode>General</c:formatCode>
                <c:ptCount val="4"/>
                <c:pt idx="0">
                  <c:v>1</c:v>
                </c:pt>
                <c:pt idx="1">
                  <c:v>0.85962458309032164</c:v>
                </c:pt>
                <c:pt idx="2">
                  <c:v>0.72332830339329612</c:v>
                </c:pt>
                <c:pt idx="3">
                  <c:v>0.5377581259303913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998080"/>
        <c:axId val="174000000"/>
      </c:scatterChart>
      <c:valAx>
        <c:axId val="173998080"/>
        <c:scaling>
          <c:orientation val="minMax"/>
          <c:max val="256"/>
          <c:min val="3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</a:t>
                </a:r>
                <a:r>
                  <a:rPr lang="en-US" dirty="0" smtClean="0"/>
                  <a:t>Instances/Cores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4000000"/>
        <c:crosses val="autoZero"/>
        <c:crossBetween val="midCat"/>
        <c:majorUnit val="32"/>
      </c:valAx>
      <c:valAx>
        <c:axId val="174000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Relative Parallel </a:t>
                </a:r>
                <a:r>
                  <a:rPr lang="en-US" dirty="0"/>
                  <a:t>Efficiency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39980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749575420719468"/>
          <c:y val="0.68711642352215518"/>
          <c:w val="0.78723277237404143"/>
          <c:h val="0.1124848722460926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86385729561584"/>
          <c:y val="5.1400554097404488E-2"/>
          <c:w val="0.72600320793234174"/>
          <c:h val="0.72738390851626089"/>
        </c:manualLayout>
      </c:layout>
      <c:lineChart>
        <c:grouping val="standard"/>
        <c:varyColors val="0"/>
        <c:ser>
          <c:idx val="0"/>
          <c:order val="0"/>
          <c:tx>
            <c:strRef>
              <c:f>new_KMeans_with_tcp_tree!$F$7</c:f>
              <c:strCache>
                <c:ptCount val="1"/>
                <c:pt idx="0">
                  <c:v>Twister4Azure</c:v>
                </c:pt>
              </c:strCache>
            </c:strRef>
          </c:tx>
          <c:cat>
            <c:strRef>
              <c:f>new_KMeans_with_tcp_tree!$I$9:$I$14</c:f>
              <c:strCache>
                <c:ptCount val="6"/>
                <c:pt idx="0">
                  <c:v>32 x 32 M</c:v>
                </c:pt>
                <c:pt idx="1">
                  <c:v>64 x 64 M</c:v>
                </c:pt>
                <c:pt idx="2">
                  <c:v>96 x 96 M</c:v>
                </c:pt>
                <c:pt idx="3">
                  <c:v>128 x 128 M</c:v>
                </c:pt>
                <c:pt idx="4">
                  <c:v>192 x 192 M</c:v>
                </c:pt>
                <c:pt idx="5">
                  <c:v>256 x 256 M</c:v>
                </c:pt>
              </c:strCache>
            </c:strRef>
          </c:cat>
          <c:val>
            <c:numRef>
              <c:f>new_KMeans_with_tcp_tree!$J$9:$J$14</c:f>
              <c:numCache>
                <c:formatCode>General</c:formatCode>
                <c:ptCount val="6"/>
                <c:pt idx="0">
                  <c:v>505.15300000000002</c:v>
                </c:pt>
                <c:pt idx="1">
                  <c:v>515.01099999999997</c:v>
                </c:pt>
                <c:pt idx="2">
                  <c:v>533.029</c:v>
                </c:pt>
                <c:pt idx="3">
                  <c:v>534.91999999999996</c:v>
                </c:pt>
                <c:pt idx="4">
                  <c:v>559.52300000000002</c:v>
                </c:pt>
                <c:pt idx="5">
                  <c:v>566.78300000000002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new_KMeans_with_tcp_tree!$G$7</c:f>
              <c:strCache>
                <c:ptCount val="1"/>
                <c:pt idx="0">
                  <c:v>Twister</c:v>
                </c:pt>
              </c:strCache>
            </c:strRef>
          </c:tx>
          <c:cat>
            <c:strRef>
              <c:f>new_KMeans_with_tcp_tree!$I$9:$I$14</c:f>
              <c:strCache>
                <c:ptCount val="6"/>
                <c:pt idx="0">
                  <c:v>32 x 32 M</c:v>
                </c:pt>
                <c:pt idx="1">
                  <c:v>64 x 64 M</c:v>
                </c:pt>
                <c:pt idx="2">
                  <c:v>96 x 96 M</c:v>
                </c:pt>
                <c:pt idx="3">
                  <c:v>128 x 128 M</c:v>
                </c:pt>
                <c:pt idx="4">
                  <c:v>192 x 192 M</c:v>
                </c:pt>
                <c:pt idx="5">
                  <c:v>256 x 256 M</c:v>
                </c:pt>
              </c:strCache>
            </c:strRef>
          </c:cat>
          <c:val>
            <c:numRef>
              <c:f>new_KMeans_with_tcp_tree!$K$9:$K$14</c:f>
              <c:numCache>
                <c:formatCode>General</c:formatCode>
                <c:ptCount val="6"/>
                <c:pt idx="0">
                  <c:v>250.62700000000001</c:v>
                </c:pt>
                <c:pt idx="1">
                  <c:v>265.63799999999998</c:v>
                </c:pt>
                <c:pt idx="2">
                  <c:v>278.976</c:v>
                </c:pt>
                <c:pt idx="3">
                  <c:v>296.94499999999999</c:v>
                </c:pt>
                <c:pt idx="4">
                  <c:v>294.02199999999999</c:v>
                </c:pt>
                <c:pt idx="5">
                  <c:v>303.565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new_KMeans_with_tcp_tree!$H$7</c:f>
              <c:strCache>
                <c:ptCount val="1"/>
                <c:pt idx="0">
                  <c:v>Hadoop</c:v>
                </c:pt>
              </c:strCache>
            </c:strRef>
          </c:tx>
          <c:val>
            <c:numRef>
              <c:f>new_KMeans_with_tcp_tree!$L$9:$L$14</c:f>
              <c:numCache>
                <c:formatCode>General</c:formatCode>
                <c:ptCount val="6"/>
                <c:pt idx="0">
                  <c:v>812.09699999999998</c:v>
                </c:pt>
                <c:pt idx="1">
                  <c:v>838.404</c:v>
                </c:pt>
                <c:pt idx="2">
                  <c:v>860.13</c:v>
                </c:pt>
                <c:pt idx="3">
                  <c:v>883.875</c:v>
                </c:pt>
                <c:pt idx="4">
                  <c:v>933.74900000000002</c:v>
                </c:pt>
                <c:pt idx="5">
                  <c:v>956.96900000000005</c:v>
                </c:pt>
              </c:numCache>
            </c:numRef>
          </c:val>
          <c:smooth val="0"/>
        </c:ser>
        <c:ser>
          <c:idx val="3"/>
          <c:order val="3"/>
          <c:tx>
            <c:v>Twister4Azure Adjusted</c:v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</c:spPr>
          </c:marker>
          <c:val>
            <c:numRef>
              <c:f>new_KMeans_with_tcp_tree!$M$9:$M$14</c:f>
              <c:numCache>
                <c:formatCode>General</c:formatCode>
                <c:ptCount val="6"/>
                <c:pt idx="0">
                  <c:v>219.8911623817441</c:v>
                </c:pt>
                <c:pt idx="1">
                  <c:v>224.18231195179362</c:v>
                </c:pt>
                <c:pt idx="2">
                  <c:v>232.02547820794624</c:v>
                </c:pt>
                <c:pt idx="3">
                  <c:v>232.84862325125761</c:v>
                </c:pt>
                <c:pt idx="4">
                  <c:v>243.55821473755594</c:v>
                </c:pt>
                <c:pt idx="5">
                  <c:v>246.71846487739765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660032"/>
        <c:axId val="175662592"/>
      </c:lineChart>
      <c:catAx>
        <c:axId val="175660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 Nodes x Num Data Points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 rot="2100000"/>
          <a:lstStyle/>
          <a:p>
            <a:pPr>
              <a:defRPr sz="1000"/>
            </a:pPr>
            <a:endParaRPr lang="en-US"/>
          </a:p>
        </c:txPr>
        <c:crossAx val="175662592"/>
        <c:crosses val="autoZero"/>
        <c:auto val="1"/>
        <c:lblAlgn val="ctr"/>
        <c:lblOffset val="100"/>
        <c:noMultiLvlLbl val="0"/>
      </c:catAx>
      <c:valAx>
        <c:axId val="175662592"/>
        <c:scaling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(ms)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75660032"/>
        <c:crosses val="autoZero"/>
        <c:crossBetween val="midCat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4445222125012153"/>
          <c:y val="0.70065829609136698"/>
          <c:w val="0.70870443277923589"/>
          <c:h val="7.61786195644463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16292508891382"/>
          <c:y val="2.6297455166496935E-2"/>
          <c:w val="0.82309711286089238"/>
          <c:h val="0.67078989686148383"/>
        </c:manualLayout>
      </c:layout>
      <c:scatterChart>
        <c:scatterStyle val="lineMarker"/>
        <c:varyColors val="0"/>
        <c:ser>
          <c:idx val="0"/>
          <c:order val="0"/>
          <c:tx>
            <c:v>Multi-Chain</c:v>
          </c:tx>
          <c:spPr>
            <a:ln w="12700"/>
          </c:spPr>
          <c:marker>
            <c:symbol val="diamond"/>
            <c:size val="4"/>
          </c:marker>
          <c:errBars>
            <c:errDir val="y"/>
            <c:errBarType val="both"/>
            <c:errValType val="cust"/>
            <c:noEndCap val="0"/>
            <c:plus>
              <c:numRef>
                <c:f>final!$D$15:$D$20</c:f>
                <c:numCache>
                  <c:formatCode>General</c:formatCode>
                  <c:ptCount val="6"/>
                  <c:pt idx="0">
                    <c:v>0.63</c:v>
                  </c:pt>
                  <c:pt idx="1">
                    <c:v>1.75</c:v>
                  </c:pt>
                  <c:pt idx="2">
                    <c:v>2.19</c:v>
                  </c:pt>
                  <c:pt idx="3">
                    <c:v>1.96</c:v>
                  </c:pt>
                  <c:pt idx="4">
                    <c:v>1.78</c:v>
                  </c:pt>
                  <c:pt idx="5">
                    <c:v>1.46</c:v>
                  </c:pt>
                </c:numCache>
              </c:numRef>
            </c:plus>
            <c:minus>
              <c:numRef>
                <c:f>final!$D$15:$D$20</c:f>
                <c:numCache>
                  <c:formatCode>General</c:formatCode>
                  <c:ptCount val="6"/>
                  <c:pt idx="0">
                    <c:v>0.63</c:v>
                  </c:pt>
                  <c:pt idx="1">
                    <c:v>1.75</c:v>
                  </c:pt>
                  <c:pt idx="2">
                    <c:v>2.19</c:v>
                  </c:pt>
                  <c:pt idx="3">
                    <c:v>1.96</c:v>
                  </c:pt>
                  <c:pt idx="4">
                    <c:v>1.78</c:v>
                  </c:pt>
                  <c:pt idx="5">
                    <c:v>1.46</c:v>
                  </c:pt>
                </c:numCache>
              </c:numRef>
            </c:minus>
            <c:spPr>
              <a:ln w="12700">
                <a:solidFill>
                  <a:schemeClr val="accent1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final!$B$15:$B$20</c:f>
              <c:numCache>
                <c:formatCode>General</c:formatCode>
                <c:ptCount val="6"/>
                <c:pt idx="0">
                  <c:v>1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</c:numCache>
            </c:numRef>
          </c:xVal>
          <c:yVal>
            <c:numRef>
              <c:f>final!$C$15:$C$20</c:f>
              <c:numCache>
                <c:formatCode>General</c:formatCode>
                <c:ptCount val="6"/>
                <c:pt idx="0">
                  <c:v>9.1</c:v>
                </c:pt>
                <c:pt idx="1">
                  <c:v>11.2</c:v>
                </c:pt>
                <c:pt idx="2">
                  <c:v>12.28</c:v>
                </c:pt>
                <c:pt idx="3">
                  <c:v>12.54</c:v>
                </c:pt>
                <c:pt idx="4">
                  <c:v>12.9</c:v>
                </c:pt>
                <c:pt idx="5">
                  <c:v>12.95</c:v>
                </c:pt>
              </c:numCache>
            </c:numRef>
          </c:yVal>
          <c:smooth val="0"/>
        </c:ser>
        <c:ser>
          <c:idx val="1"/>
          <c:order val="1"/>
          <c:tx>
            <c:v>Scatter-Allgather-BKT</c:v>
          </c:tx>
          <c:spPr>
            <a:ln w="12700"/>
          </c:spPr>
          <c:marker>
            <c:symbol val="square"/>
            <c:size val="4"/>
          </c:marker>
          <c:errBars>
            <c:errDir val="y"/>
            <c:errBarType val="both"/>
            <c:errValType val="cust"/>
            <c:noEndCap val="0"/>
            <c:plus>
              <c:numRef>
                <c:f>final!$H$15:$H$20</c:f>
                <c:numCache>
                  <c:formatCode>General</c:formatCode>
                  <c:ptCount val="6"/>
                  <c:pt idx="0">
                    <c:v>0.12</c:v>
                  </c:pt>
                  <c:pt idx="1">
                    <c:v>1.22</c:v>
                  </c:pt>
                  <c:pt idx="2">
                    <c:v>0.67</c:v>
                  </c:pt>
                  <c:pt idx="3">
                    <c:v>1.21</c:v>
                  </c:pt>
                  <c:pt idx="4">
                    <c:v>0.72</c:v>
                  </c:pt>
                  <c:pt idx="5">
                    <c:v>2.82</c:v>
                  </c:pt>
                </c:numCache>
              </c:numRef>
            </c:plus>
            <c:minus>
              <c:numRef>
                <c:f>final!$H$15:$H$20</c:f>
                <c:numCache>
                  <c:formatCode>General</c:formatCode>
                  <c:ptCount val="6"/>
                  <c:pt idx="0">
                    <c:v>0.12</c:v>
                  </c:pt>
                  <c:pt idx="1">
                    <c:v>1.22</c:v>
                  </c:pt>
                  <c:pt idx="2">
                    <c:v>0.67</c:v>
                  </c:pt>
                  <c:pt idx="3">
                    <c:v>1.21</c:v>
                  </c:pt>
                  <c:pt idx="4">
                    <c:v>0.72</c:v>
                  </c:pt>
                  <c:pt idx="5">
                    <c:v>2.82</c:v>
                  </c:pt>
                </c:numCache>
              </c:numRef>
            </c:minus>
            <c:spPr>
              <a:ln w="12700">
                <a:solidFill>
                  <a:schemeClr val="accent2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final!$B$15:$B$20</c:f>
              <c:numCache>
                <c:formatCode>General</c:formatCode>
                <c:ptCount val="6"/>
                <c:pt idx="0">
                  <c:v>1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</c:numCache>
            </c:numRef>
          </c:xVal>
          <c:yVal>
            <c:numRef>
              <c:f>final!$G$15:$G$20</c:f>
              <c:numCache>
                <c:formatCode>General</c:formatCode>
                <c:ptCount val="6"/>
                <c:pt idx="0">
                  <c:v>8.2200000000000006</c:v>
                </c:pt>
                <c:pt idx="1">
                  <c:v>22.78</c:v>
                </c:pt>
                <c:pt idx="2">
                  <c:v>21.33</c:v>
                </c:pt>
                <c:pt idx="3">
                  <c:v>21.96</c:v>
                </c:pt>
                <c:pt idx="4">
                  <c:v>21.44</c:v>
                </c:pt>
                <c:pt idx="5">
                  <c:v>23.96</c:v>
                </c:pt>
              </c:numCache>
            </c:numRef>
          </c:yVal>
          <c:smooth val="0"/>
        </c:ser>
        <c:ser>
          <c:idx val="2"/>
          <c:order val="2"/>
          <c:tx>
            <c:v>Scatter-Allgather-MST</c:v>
          </c:tx>
          <c:spPr>
            <a:ln w="12700"/>
          </c:spPr>
          <c:marker>
            <c:symbol val="triangle"/>
            <c:size val="4"/>
          </c:marker>
          <c:errBars>
            <c:errDir val="y"/>
            <c:errBarType val="both"/>
            <c:errValType val="cust"/>
            <c:noEndCap val="0"/>
            <c:plus>
              <c:numRef>
                <c:f>final!$F$15:$F$20</c:f>
                <c:numCache>
                  <c:formatCode>General</c:formatCode>
                  <c:ptCount val="6"/>
                  <c:pt idx="0">
                    <c:v>0.11</c:v>
                  </c:pt>
                  <c:pt idx="1">
                    <c:v>2.39</c:v>
                  </c:pt>
                  <c:pt idx="2">
                    <c:v>2.12</c:v>
                  </c:pt>
                  <c:pt idx="3">
                    <c:v>2.63</c:v>
                  </c:pt>
                  <c:pt idx="4">
                    <c:v>1.81</c:v>
                  </c:pt>
                  <c:pt idx="5">
                    <c:v>1.29</c:v>
                  </c:pt>
                </c:numCache>
              </c:numRef>
            </c:plus>
            <c:minus>
              <c:numRef>
                <c:f>final!$F$15:$F$20</c:f>
                <c:numCache>
                  <c:formatCode>General</c:formatCode>
                  <c:ptCount val="6"/>
                  <c:pt idx="0">
                    <c:v>0.11</c:v>
                  </c:pt>
                  <c:pt idx="1">
                    <c:v>2.39</c:v>
                  </c:pt>
                  <c:pt idx="2">
                    <c:v>2.12</c:v>
                  </c:pt>
                  <c:pt idx="3">
                    <c:v>2.63</c:v>
                  </c:pt>
                  <c:pt idx="4">
                    <c:v>1.81</c:v>
                  </c:pt>
                  <c:pt idx="5">
                    <c:v>1.29</c:v>
                  </c:pt>
                </c:numCache>
              </c:numRef>
            </c:minus>
            <c:spPr>
              <a:ln w="12700">
                <a:solidFill>
                  <a:schemeClr val="accent3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final!$B$15:$B$20</c:f>
              <c:numCache>
                <c:formatCode>General</c:formatCode>
                <c:ptCount val="6"/>
                <c:pt idx="0">
                  <c:v>1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</c:numCache>
            </c:numRef>
          </c:xVal>
          <c:yVal>
            <c:numRef>
              <c:f>final!$E$15:$E$20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22.42</c:v>
                </c:pt>
                <c:pt idx="2">
                  <c:v>23.04</c:v>
                </c:pt>
                <c:pt idx="3">
                  <c:v>24.95</c:v>
                </c:pt>
                <c:pt idx="4">
                  <c:v>25.1</c:v>
                </c:pt>
                <c:pt idx="5">
                  <c:v>25.98</c:v>
                </c:pt>
              </c:numCache>
            </c:numRef>
          </c:yVal>
          <c:smooth val="0"/>
        </c:ser>
        <c:ser>
          <c:idx val="3"/>
          <c:order val="3"/>
          <c:tx>
            <c:v>Scatter-Allgather-Broker</c:v>
          </c:tx>
          <c:spPr>
            <a:ln w="12700"/>
          </c:spPr>
          <c:marker>
            <c:symbol val="x"/>
            <c:size val="4"/>
          </c:marker>
          <c:errBars>
            <c:errDir val="y"/>
            <c:errBarType val="both"/>
            <c:errValType val="cust"/>
            <c:noEndCap val="0"/>
            <c:plus>
              <c:numRef>
                <c:f>final!$J$15:$J$20</c:f>
                <c:numCache>
                  <c:formatCode>General</c:formatCode>
                  <c:ptCount val="6"/>
                  <c:pt idx="0">
                    <c:v>0.65</c:v>
                  </c:pt>
                  <c:pt idx="1">
                    <c:v>1.3</c:v>
                  </c:pt>
                  <c:pt idx="2">
                    <c:v>0.97</c:v>
                  </c:pt>
                  <c:pt idx="3">
                    <c:v>2.64</c:v>
                  </c:pt>
                  <c:pt idx="4">
                    <c:v>1.23</c:v>
                  </c:pt>
                  <c:pt idx="5">
                    <c:v>2.2000000000000002</c:v>
                  </c:pt>
                </c:numCache>
              </c:numRef>
            </c:plus>
            <c:minus>
              <c:numRef>
                <c:f>final!$J$15:$J$20</c:f>
                <c:numCache>
                  <c:formatCode>General</c:formatCode>
                  <c:ptCount val="6"/>
                  <c:pt idx="0">
                    <c:v>0.65</c:v>
                  </c:pt>
                  <c:pt idx="1">
                    <c:v>1.3</c:v>
                  </c:pt>
                  <c:pt idx="2">
                    <c:v>0.97</c:v>
                  </c:pt>
                  <c:pt idx="3">
                    <c:v>2.64</c:v>
                  </c:pt>
                  <c:pt idx="4">
                    <c:v>1.23</c:v>
                  </c:pt>
                  <c:pt idx="5">
                    <c:v>2.2000000000000002</c:v>
                  </c:pt>
                </c:numCache>
              </c:numRef>
            </c:minus>
            <c:spPr>
              <a:ln w="12700">
                <a:solidFill>
                  <a:schemeClr val="accent4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final!$B$15:$B$20</c:f>
              <c:numCache>
                <c:formatCode>General</c:formatCode>
                <c:ptCount val="6"/>
                <c:pt idx="0">
                  <c:v>1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</c:numCache>
            </c:numRef>
          </c:xVal>
          <c:yVal>
            <c:numRef>
              <c:f>final!$I$15:$I$20</c:f>
              <c:numCache>
                <c:formatCode>General</c:formatCode>
                <c:ptCount val="6"/>
                <c:pt idx="0">
                  <c:v>10.37</c:v>
                </c:pt>
                <c:pt idx="1">
                  <c:v>24.24</c:v>
                </c:pt>
                <c:pt idx="2">
                  <c:v>24.58</c:v>
                </c:pt>
                <c:pt idx="3">
                  <c:v>26.82</c:v>
                </c:pt>
                <c:pt idx="4">
                  <c:v>27.7</c:v>
                </c:pt>
                <c:pt idx="5">
                  <c:v>29.7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703104"/>
        <c:axId val="192709376"/>
      </c:scatterChart>
      <c:valAx>
        <c:axId val="192703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Nodes</a:t>
                </a:r>
              </a:p>
            </c:rich>
          </c:tx>
          <c:layout>
            <c:manualLayout>
              <c:xMode val="edge"/>
              <c:yMode val="edge"/>
              <c:x val="0.36605256835002248"/>
              <c:y val="0.797818010424753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2709376"/>
        <c:crosses val="autoZero"/>
        <c:crossBetween val="midCat"/>
      </c:valAx>
      <c:valAx>
        <c:axId val="1927093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(Unit: Seconds)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270310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2.1140368391308319E-2"/>
          <c:y val="0.86264925511071677"/>
          <c:w val="0.95581695649172782"/>
          <c:h val="0.117745748357431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24866232599754"/>
          <c:y val="7.57469779829507E-2"/>
          <c:w val="0.81005059363666221"/>
          <c:h val="0.66198373433409319"/>
        </c:manualLayout>
      </c:layout>
      <c:barChart>
        <c:barDir val="col"/>
        <c:grouping val="stacked"/>
        <c:varyColors val="0"/>
        <c:ser>
          <c:idx val="0"/>
          <c:order val="0"/>
          <c:tx>
            <c:v>Combine</c:v>
          </c:tx>
          <c:invertIfNegative val="0"/>
          <c:errBars>
            <c:errBarType val="both"/>
            <c:errValType val="cust"/>
            <c:noEndCap val="0"/>
            <c:plus>
              <c:numRef>
                <c:f>(Sheet1!$E$102,Sheet1!$E$109)</c:f>
                <c:numCache>
                  <c:formatCode>General</c:formatCode>
                  <c:ptCount val="2"/>
                  <c:pt idx="0">
                    <c:v>0.12474373731775083</c:v>
                  </c:pt>
                  <c:pt idx="1">
                    <c:v>1.2960495103711638</c:v>
                  </c:pt>
                </c:numCache>
              </c:numRef>
            </c:plus>
            <c:minus>
              <c:numRef>
                <c:f>(Sheet1!$E$102,Sheet1!$E$109)</c:f>
                <c:numCache>
                  <c:formatCode>General</c:formatCode>
                  <c:ptCount val="2"/>
                  <c:pt idx="0">
                    <c:v>0.12474373731775083</c:v>
                  </c:pt>
                  <c:pt idx="1">
                    <c:v>1.2960495103711638</c:v>
                  </c:pt>
                </c:numCache>
              </c:numRef>
            </c:minus>
          </c:errBars>
          <c:cat>
            <c:strRef>
              <c:f>(Sheet1!$F$115,Sheet1!$G$115)</c:f>
              <c:strCache>
                <c:ptCount val="2"/>
                <c:pt idx="0">
                  <c:v>Per Iteration Cost (Before)</c:v>
                </c:pt>
                <c:pt idx="1">
                  <c:v>Per Iteration Cost (After)</c:v>
                </c:pt>
              </c:strCache>
            </c:strRef>
          </c:cat>
          <c:val>
            <c:numRef>
              <c:f>(Sheet1!$D$102,Sheet1!$D$109)</c:f>
              <c:numCache>
                <c:formatCode>General</c:formatCode>
                <c:ptCount val="2"/>
                <c:pt idx="0">
                  <c:v>11.67</c:v>
                </c:pt>
                <c:pt idx="1">
                  <c:v>12.318333333333333</c:v>
                </c:pt>
              </c:numCache>
            </c:numRef>
          </c:val>
        </c:ser>
        <c:ser>
          <c:idx val="1"/>
          <c:order val="1"/>
          <c:tx>
            <c:v>Shuffle &amp; Reduce</c:v>
          </c:tx>
          <c:invertIfNegative val="0"/>
          <c:errBars>
            <c:errBarType val="both"/>
            <c:errValType val="cust"/>
            <c:noEndCap val="0"/>
            <c:plus>
              <c:numRef>
                <c:f>(Sheet1!$E$101,Sheet1!$E$108)</c:f>
                <c:numCache>
                  <c:formatCode>General</c:formatCode>
                  <c:ptCount val="2"/>
                  <c:pt idx="0">
                    <c:v>8.9830334149068953</c:v>
                  </c:pt>
                  <c:pt idx="1">
                    <c:v>3.0916785624209626</c:v>
                  </c:pt>
                </c:numCache>
              </c:numRef>
            </c:plus>
            <c:minus>
              <c:numRef>
                <c:f>(Sheet1!$E$101,Sheet1!$E$108)</c:f>
                <c:numCache>
                  <c:formatCode>General</c:formatCode>
                  <c:ptCount val="2"/>
                  <c:pt idx="0">
                    <c:v>8.9830334149068953</c:v>
                  </c:pt>
                  <c:pt idx="1">
                    <c:v>3.0916785624209626</c:v>
                  </c:pt>
                </c:numCache>
              </c:numRef>
            </c:minus>
          </c:errBars>
          <c:cat>
            <c:strRef>
              <c:f>(Sheet1!$F$115,Sheet1!$G$115)</c:f>
              <c:strCache>
                <c:ptCount val="2"/>
                <c:pt idx="0">
                  <c:v>Per Iteration Cost (Before)</c:v>
                </c:pt>
                <c:pt idx="1">
                  <c:v>Per Iteration Cost (After)</c:v>
                </c:pt>
              </c:strCache>
            </c:strRef>
          </c:cat>
          <c:val>
            <c:numRef>
              <c:f>(Sheet1!$D$101,Sheet1!$D$108)</c:f>
              <c:numCache>
                <c:formatCode>General</c:formatCode>
                <c:ptCount val="2"/>
                <c:pt idx="0">
                  <c:v>366.07866666666661</c:v>
                </c:pt>
                <c:pt idx="1">
                  <c:v>38.111333333333334</c:v>
                </c:pt>
              </c:numCache>
            </c:numRef>
          </c:val>
        </c:ser>
        <c:ser>
          <c:idx val="2"/>
          <c:order val="2"/>
          <c:tx>
            <c:v>Map </c:v>
          </c:tx>
          <c:invertIfNegative val="0"/>
          <c:errBars>
            <c:errBarType val="both"/>
            <c:errValType val="cust"/>
            <c:noEndCap val="0"/>
            <c:plus>
              <c:numRef>
                <c:f>(Sheet1!$E$100,Sheet1!$E$107)</c:f>
                <c:numCache>
                  <c:formatCode>General</c:formatCode>
                  <c:ptCount val="2"/>
                  <c:pt idx="0">
                    <c:v>2.2334113667959374</c:v>
                  </c:pt>
                  <c:pt idx="1">
                    <c:v>3.1301612312041271</c:v>
                  </c:pt>
                </c:numCache>
              </c:numRef>
            </c:plus>
            <c:minus>
              <c:numRef>
                <c:f>(Sheet1!$E$100,Sheet1!$E$107)</c:f>
                <c:numCache>
                  <c:formatCode>General</c:formatCode>
                  <c:ptCount val="2"/>
                  <c:pt idx="0">
                    <c:v>2.2334113667959374</c:v>
                  </c:pt>
                  <c:pt idx="1">
                    <c:v>3.1301612312041271</c:v>
                  </c:pt>
                </c:numCache>
              </c:numRef>
            </c:minus>
          </c:errBars>
          <c:cat>
            <c:strRef>
              <c:f>(Sheet1!$F$115,Sheet1!$G$115)</c:f>
              <c:strCache>
                <c:ptCount val="2"/>
                <c:pt idx="0">
                  <c:v>Per Iteration Cost (Before)</c:v>
                </c:pt>
                <c:pt idx="1">
                  <c:v>Per Iteration Cost (After)</c:v>
                </c:pt>
              </c:strCache>
            </c:strRef>
          </c:cat>
          <c:val>
            <c:numRef>
              <c:f>(Sheet1!$D$100,Sheet1!$D$107)</c:f>
              <c:numCache>
                <c:formatCode>General</c:formatCode>
                <c:ptCount val="2"/>
                <c:pt idx="0">
                  <c:v>14.138333333333334</c:v>
                </c:pt>
                <c:pt idx="1">
                  <c:v>19.205666666666669</c:v>
                </c:pt>
              </c:numCache>
            </c:numRef>
          </c:val>
        </c:ser>
        <c:ser>
          <c:idx val="3"/>
          <c:order val="3"/>
          <c:tx>
            <c:v>Broadcast</c:v>
          </c:tx>
          <c:invertIfNegative val="0"/>
          <c:errBars>
            <c:errBarType val="both"/>
            <c:errValType val="cust"/>
            <c:noEndCap val="0"/>
            <c:plus>
              <c:numRef>
                <c:f>(Sheet1!$E$99,Sheet1!$E$106)</c:f>
                <c:numCache>
                  <c:formatCode>General</c:formatCode>
                  <c:ptCount val="2"/>
                  <c:pt idx="0">
                    <c:v>6.0295368257713919</c:v>
                  </c:pt>
                  <c:pt idx="1">
                    <c:v>2.5568751110160437</c:v>
                  </c:pt>
                </c:numCache>
              </c:numRef>
            </c:plus>
            <c:minus>
              <c:numRef>
                <c:f>(Sheet1!$E$99,Sheet1!$E$106)</c:f>
                <c:numCache>
                  <c:formatCode>General</c:formatCode>
                  <c:ptCount val="2"/>
                  <c:pt idx="0">
                    <c:v>6.0295368257713919</c:v>
                  </c:pt>
                  <c:pt idx="1">
                    <c:v>2.5568751110160437</c:v>
                  </c:pt>
                </c:numCache>
              </c:numRef>
            </c:minus>
          </c:errBars>
          <c:cat>
            <c:strRef>
              <c:f>(Sheet1!$F$115,Sheet1!$G$115)</c:f>
              <c:strCache>
                <c:ptCount val="2"/>
                <c:pt idx="0">
                  <c:v>Per Iteration Cost (Before)</c:v>
                </c:pt>
                <c:pt idx="1">
                  <c:v>Per Iteration Cost (After)</c:v>
                </c:pt>
              </c:strCache>
            </c:strRef>
          </c:cat>
          <c:val>
            <c:numRef>
              <c:f>(Sheet1!$G$103,Sheet1!$G$110)</c:f>
              <c:numCache>
                <c:formatCode>General</c:formatCode>
                <c:ptCount val="2"/>
                <c:pt idx="0">
                  <c:v>30.955333333333332</c:v>
                </c:pt>
                <c:pt idx="1">
                  <c:v>14.023333333333333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174364160"/>
        <c:axId val="174365696"/>
      </c:barChart>
      <c:catAx>
        <c:axId val="17436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4365696"/>
        <c:crosses val="autoZero"/>
        <c:auto val="1"/>
        <c:lblAlgn val="ctr"/>
        <c:lblOffset val="100"/>
        <c:noMultiLvlLbl val="0"/>
      </c:catAx>
      <c:valAx>
        <c:axId val="174365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(Unit: Seconds)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43641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InfiniBand Speed Up Chart – 1GB bcast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724874907877895"/>
          <c:y val="0.1207609922433095"/>
          <c:w val="0.87275125092122108"/>
          <c:h val="0.76719251838693669"/>
        </c:manualLayout>
      </c:layout>
      <c:barChart>
        <c:barDir val="col"/>
        <c:grouping val="clustered"/>
        <c:varyColors val="0"/>
        <c:ser>
          <c:idx val="0"/>
          <c:order val="0"/>
          <c:tx>
            <c:v>Ethernet</c:v>
          </c:tx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7.75</c:v>
                </c:pt>
              </c:numLit>
            </c:plus>
            <c:minus>
              <c:numLit>
                <c:formatCode>General</c:formatCode>
                <c:ptCount val="1"/>
                <c:pt idx="0">
                  <c:v>2.2999999999999998</c:v>
                </c:pt>
              </c:numLit>
            </c:minus>
          </c:errBars>
          <c:val>
            <c:numRef>
              <c:f>Sheet1!$A$22</c:f>
              <c:numCache>
                <c:formatCode>General</c:formatCode>
                <c:ptCount val="1"/>
                <c:pt idx="0">
                  <c:v>23.673000000000005</c:v>
                </c:pt>
              </c:numCache>
            </c:numRef>
          </c:val>
        </c:ser>
        <c:ser>
          <c:idx val="1"/>
          <c:order val="1"/>
          <c:tx>
            <c:v>InfiniBand</c:v>
          </c:tx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1.5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Sheet1!$B$22</c:f>
              <c:numCache>
                <c:formatCode>General</c:formatCode>
                <c:ptCount val="1"/>
                <c:pt idx="0">
                  <c:v>5.4676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4478848"/>
        <c:axId val="174480384"/>
      </c:barChart>
      <c:catAx>
        <c:axId val="17447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480384"/>
        <c:crosses val="autoZero"/>
        <c:auto val="1"/>
        <c:lblAlgn val="ctr"/>
        <c:lblOffset val="100"/>
        <c:noMultiLvlLbl val="0"/>
      </c:catAx>
      <c:valAx>
        <c:axId val="174480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Second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744788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FG</a:t>
            </a:r>
            <a:r>
              <a:rPr lang="en-US" baseline="0" dirty="0"/>
              <a:t> Eucalyptus Images per </a:t>
            </a:r>
            <a:r>
              <a:rPr lang="en-US" baseline="0" dirty="0" smtClean="0"/>
              <a:t>Bucket (</a:t>
            </a:r>
            <a:r>
              <a:rPr lang="en-US" baseline="0" dirty="0"/>
              <a:t>N = 120)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5357667156012277E-2"/>
          <c:y val="0.13345873432487604"/>
          <c:w val="0.9342732105520708"/>
          <c:h val="0.45085535141440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euca_pivot!$E$2</c:f>
              <c:strCache>
                <c:ptCount val="1"/>
                <c:pt idx="0">
                  <c:v>COUNT</c:v>
                </c:pt>
              </c:strCache>
            </c:strRef>
          </c:tx>
          <c:invertIfNegative val="0"/>
          <c:cat>
            <c:strRef>
              <c:f>euca_pivot!$D$3:$D$69</c:f>
              <c:strCache>
                <c:ptCount val="67"/>
                <c:pt idx="0">
                  <c:v>ahassany</c:v>
                </c:pt>
                <c:pt idx="1">
                  <c:v>ajyounge</c:v>
                </c:pt>
                <c:pt idx="2">
                  <c:v>andbos</c:v>
                </c:pt>
                <c:pt idx="3">
                  <c:v>archit</c:v>
                </c:pt>
                <c:pt idx="4">
                  <c:v>ashley-image-bucket</c:v>
                </c:pt>
                <c:pt idx="5">
                  <c:v>b649</c:v>
                </c:pt>
                <c:pt idx="6">
                  <c:v>buzztroll</c:v>
                </c:pt>
                <c:pt idx="7">
                  <c:v>centos-image-bucket</c:v>
                </c:pt>
                <c:pt idx="8">
                  <c:v>centos53</c:v>
                </c:pt>
                <c:pt idx="9">
                  <c:v>centos55</c:v>
                </c:pt>
                <c:pt idx="10">
                  <c:v>centos56</c:v>
                </c:pt>
                <c:pt idx="11">
                  <c:v>centos57</c:v>
                </c:pt>
                <c:pt idx="12">
                  <c:v>cidtestimage</c:v>
                </c:pt>
                <c:pt idx="13">
                  <c:v>claire-bucket</c:v>
                </c:pt>
                <c:pt idx="14">
                  <c:v>clovr</c:v>
                </c:pt>
                <c:pt idx="15">
                  <c:v>debian-image-bucket</c:v>
                </c:pt>
                <c:pt idx="16">
                  <c:v>debian-rm1984</c:v>
                </c:pt>
                <c:pt idx="17">
                  <c:v>demogrid</c:v>
                </c:pt>
                <c:pt idx="18">
                  <c:v>dikim-fedora-bucket</c:v>
                </c:pt>
                <c:pt idx="19">
                  <c:v>fedora-bucket</c:v>
                </c:pt>
                <c:pt idx="20">
                  <c:v>fedora-image-bucket</c:v>
                </c:pt>
                <c:pt idx="21">
                  <c:v>fedora-image-bucketss</c:v>
                </c:pt>
                <c:pt idx="22">
                  <c:v>fedora-mex-image-bucket</c:v>
                </c:pt>
                <c:pt idx="23">
                  <c:v>fedora-pedrick-image-bucket</c:v>
                </c:pt>
                <c:pt idx="24">
                  <c:v>grid-appliance</c:v>
                </c:pt>
                <c:pt idx="25">
                  <c:v>grid-appliance-mpi-hadoop</c:v>
                </c:pt>
                <c:pt idx="26">
                  <c:v>grid-appliance-test1</c:v>
                </c:pt>
                <c:pt idx="27">
                  <c:v>gridappliance</c:v>
                </c:pt>
                <c:pt idx="28">
                  <c:v>gridappliance-twister</c:v>
                </c:pt>
                <c:pt idx="29">
                  <c:v>htrcbucket</c:v>
                </c:pt>
                <c:pt idx="30">
                  <c:v>image-bucket-gerald</c:v>
                </c:pt>
                <c:pt idx="31">
                  <c:v>ipop-ubuntu-bucket</c:v>
                </c:pt>
                <c:pt idx="32">
                  <c:v>jdiaz</c:v>
                </c:pt>
                <c:pt idx="33">
                  <c:v>jdiaz2</c:v>
                </c:pt>
                <c:pt idx="34">
                  <c:v>jklingin</c:v>
                </c:pt>
                <c:pt idx="35">
                  <c:v>kepler</c:v>
                </c:pt>
                <c:pt idx="36">
                  <c:v>mybucket</c:v>
                </c:pt>
                <c:pt idx="37">
                  <c:v>myfedorabucket</c:v>
                </c:pt>
                <c:pt idx="38">
                  <c:v>myimage</c:v>
                </c:pt>
                <c:pt idx="39">
                  <c:v>myubuntubucket</c:v>
                </c:pt>
                <c:pt idx="40">
                  <c:v>p434-ubuntu.9.04-image-bucket</c:v>
                </c:pt>
                <c:pt idx="41">
                  <c:v>pegasus</c:v>
                </c:pt>
                <c:pt idx="42">
                  <c:v>pegasus-images</c:v>
                </c:pt>
                <c:pt idx="43">
                  <c:v>pkoperek_ubuntu</c:v>
                </c:pt>
                <c:pt idx="44">
                  <c:v>provision</c:v>
                </c:pt>
                <c:pt idx="45">
                  <c:v>rhel55</c:v>
                </c:pt>
                <c:pt idx="46">
                  <c:v>saga-mr-euca-bucket</c:v>
                </c:pt>
                <c:pt idx="47">
                  <c:v>sazh72</c:v>
                </c:pt>
                <c:pt idx="48">
                  <c:v>SGXImage</c:v>
                </c:pt>
                <c:pt idx="49">
                  <c:v>sharath-bigjob</c:v>
                </c:pt>
                <c:pt idx="50">
                  <c:v>smaddi2-bfast-bj</c:v>
                </c:pt>
                <c:pt idx="51">
                  <c:v>stampede</c:v>
                </c:pt>
                <c:pt idx="52">
                  <c:v>tbucket</c:v>
                </c:pt>
                <c:pt idx="53">
                  <c:v>tlmiller</c:v>
                </c:pt>
                <c:pt idx="54">
                  <c:v>try-xen</c:v>
                </c:pt>
                <c:pt idx="55">
                  <c:v>ubuntu-0904-saga-1.5.2</c:v>
                </c:pt>
                <c:pt idx="56">
                  <c:v>ubuntu-image-bucket</c:v>
                </c:pt>
                <c:pt idx="57">
                  <c:v>ubuntu-klee-image</c:v>
                </c:pt>
                <c:pt idx="58">
                  <c:v>ubuntu-MEX-image-bucket</c:v>
                </c:pt>
                <c:pt idx="59">
                  <c:v>ubuntu-Spin0ne-image-bucket</c:v>
                </c:pt>
                <c:pt idx="60">
                  <c:v>ubuntu904</c:v>
                </c:pt>
                <c:pt idx="61">
                  <c:v>view-images</c:v>
                </c:pt>
                <c:pt idx="62">
                  <c:v>wchen</c:v>
                </c:pt>
                <c:pt idx="63">
                  <c:v>wchen-client-stage-1</c:v>
                </c:pt>
                <c:pt idx="64">
                  <c:v>wchen-server-stage-1</c:v>
                </c:pt>
                <c:pt idx="65">
                  <c:v>xiuwyang</c:v>
                </c:pt>
                <c:pt idx="66">
                  <c:v>yye</c:v>
                </c:pt>
              </c:strCache>
            </c:strRef>
          </c:cat>
          <c:val>
            <c:numRef>
              <c:f>euca_pivot!$E$3:$E$69</c:f>
              <c:numCache>
                <c:formatCode>General</c:formatCode>
                <c:ptCount val="67"/>
                <c:pt idx="0">
                  <c:v>1</c:v>
                </c:pt>
                <c:pt idx="1">
                  <c:v>12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7</c:v>
                </c:pt>
                <c:pt idx="25">
                  <c:v>3</c:v>
                </c:pt>
                <c:pt idx="26">
                  <c:v>1</c:v>
                </c:pt>
                <c:pt idx="27">
                  <c:v>2</c:v>
                </c:pt>
                <c:pt idx="28">
                  <c:v>1</c:v>
                </c:pt>
                <c:pt idx="29">
                  <c:v>1</c:v>
                </c:pt>
                <c:pt idx="30">
                  <c:v>4</c:v>
                </c:pt>
                <c:pt idx="31">
                  <c:v>1</c:v>
                </c:pt>
                <c:pt idx="32">
                  <c:v>9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3</c:v>
                </c:pt>
                <c:pt idx="40">
                  <c:v>1</c:v>
                </c:pt>
                <c:pt idx="41">
                  <c:v>1</c:v>
                </c:pt>
                <c:pt idx="42">
                  <c:v>3</c:v>
                </c:pt>
                <c:pt idx="43">
                  <c:v>2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4</c:v>
                </c:pt>
                <c:pt idx="50">
                  <c:v>1</c:v>
                </c:pt>
                <c:pt idx="51">
                  <c:v>2</c:v>
                </c:pt>
                <c:pt idx="52">
                  <c:v>4</c:v>
                </c:pt>
                <c:pt idx="53">
                  <c:v>1</c:v>
                </c:pt>
                <c:pt idx="54">
                  <c:v>2</c:v>
                </c:pt>
                <c:pt idx="55">
                  <c:v>2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403968"/>
        <c:axId val="174405504"/>
      </c:barChart>
      <c:catAx>
        <c:axId val="174403968"/>
        <c:scaling>
          <c:orientation val="minMax"/>
        </c:scaling>
        <c:delete val="0"/>
        <c:axPos val="b"/>
        <c:majorTickMark val="out"/>
        <c:minorTickMark val="none"/>
        <c:tickLblPos val="nextTo"/>
        <c:crossAx val="174405504"/>
        <c:crosses val="autoZero"/>
        <c:auto val="1"/>
        <c:lblAlgn val="ctr"/>
        <c:lblOffset val="100"/>
        <c:noMultiLvlLbl val="0"/>
      </c:catAx>
      <c:valAx>
        <c:axId val="174405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44039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lIns="2">
            <a:spAutoFit/>
          </a:bodyPr>
          <a:lstStyle/>
          <a:p>
            <a:pPr>
              <a:defRPr sz="1600"/>
            </a:pPr>
            <a:r>
              <a:rPr lang="en-US" sz="1600"/>
              <a:t>CloudBurst</a:t>
            </a:r>
            <a:r>
              <a:rPr lang="en-US" sz="1600" baseline="0"/>
              <a:t> Sample Data Run-Time Results</a:t>
            </a:r>
            <a:endParaRPr lang="en-US" sz="1600"/>
          </a:p>
        </c:rich>
      </c:tx>
      <c:layout>
        <c:manualLayout>
          <c:xMode val="edge"/>
          <c:yMode val="edge"/>
          <c:x val="0.124708883220583"/>
          <c:y val="3.7426541194545801E-3"/>
        </c:manualLayout>
      </c:layout>
      <c:overlay val="0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129113517060367"/>
          <c:y val="0.11621979364648399"/>
          <c:w val="0.83778622972389605"/>
          <c:h val="0.7233315232147700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Sheet2!$H$1</c:f>
              <c:strCache>
                <c:ptCount val="1"/>
                <c:pt idx="0">
                  <c:v>CloudBurst</c:v>
                </c:pt>
              </c:strCache>
            </c:strRef>
          </c:tx>
          <c:spPr>
            <a:pattFill prst="pct50">
              <a:fgClr>
                <a:prstClr val="black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numRef>
              <c:f>Sheet2!$G$2:$G$4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50</c:v>
                </c:pt>
              </c:numCache>
            </c:numRef>
          </c:cat>
          <c:val>
            <c:numRef>
              <c:f>Sheet2!$H$2:$H$4</c:f>
              <c:numCache>
                <c:formatCode>General</c:formatCode>
                <c:ptCount val="3"/>
                <c:pt idx="0">
                  <c:v>323.34300000000002</c:v>
                </c:pt>
                <c:pt idx="1">
                  <c:v>179.29400000000001</c:v>
                </c:pt>
                <c:pt idx="2">
                  <c:v>82.97</c:v>
                </c:pt>
              </c:numCache>
            </c:numRef>
          </c:val>
        </c:ser>
        <c:ser>
          <c:idx val="2"/>
          <c:order val="1"/>
          <c:tx>
            <c:strRef>
              <c:f>Sheet2!$I$1</c:f>
              <c:strCache>
                <c:ptCount val="1"/>
                <c:pt idx="0">
                  <c:v>FilterAlignments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Sheet2!$G$2:$G$4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50</c:v>
                </c:pt>
              </c:numCache>
            </c:numRef>
          </c:cat>
          <c:val>
            <c:numRef>
              <c:f>Sheet2!$I$2:$I$4</c:f>
              <c:numCache>
                <c:formatCode>General</c:formatCode>
                <c:ptCount val="3"/>
                <c:pt idx="0">
                  <c:v>65.884</c:v>
                </c:pt>
                <c:pt idx="1">
                  <c:v>36.905999999999999</c:v>
                </c:pt>
                <c:pt idx="2">
                  <c:v>41.77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526464"/>
        <c:axId val="174528384"/>
      </c:barChart>
      <c:catAx>
        <c:axId val="174526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Cluster</a:t>
                </a:r>
                <a:r>
                  <a:rPr lang="en-US" sz="1400" baseline="0"/>
                  <a:t> Size (node count)</a:t>
                </a:r>
                <a:endParaRPr lang="en-US" sz="14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74528384"/>
        <c:crosses val="autoZero"/>
        <c:auto val="1"/>
        <c:lblAlgn val="ctr"/>
        <c:lblOffset val="100"/>
        <c:noMultiLvlLbl val="0"/>
      </c:catAx>
      <c:valAx>
        <c:axId val="174528384"/>
        <c:scaling>
          <c:orientation val="minMax"/>
          <c:max val="400"/>
        </c:scaling>
        <c:delete val="0"/>
        <c:axPos val="l"/>
        <c:majorGridlines>
          <c:spPr>
            <a:ln w="12700"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Run Time (seconds)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74526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152445380947096"/>
          <c:y val="0.15682158632609899"/>
          <c:w val="0.35342617837590201"/>
          <c:h val="0.19395262014661999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1400" b="1" i="0"/>
          </a:pPr>
          <a:endParaRPr lang="en-US"/>
        </a:p>
      </c:txPr>
    </c:legend>
    <c:plotVisOnly val="1"/>
    <c:dispBlanksAs val="gap"/>
    <c:showDLblsOverMax val="0"/>
  </c:chart>
  <c:spPr>
    <a:ln w="12700">
      <a:solidFill>
        <a:schemeClr val="tx1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208FC-6D49-4808-8ABA-10F58D78791B}" type="doc">
      <dgm:prSet loTypeId="urn:microsoft.com/office/officeart/2005/8/layout/radial3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068382-8D28-4B2B-B53C-BCB2F9516A1D}">
      <dgm:prSet phldrT="[Text]" custT="1"/>
      <dgm:spPr/>
      <dgm:t>
        <a:bodyPr/>
        <a:lstStyle/>
        <a:p>
          <a:r>
            <a: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 Reduce</a:t>
          </a:r>
          <a:endParaRPr lang="en-US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E8EE9A-6A11-4A6C-B3FE-05D8E9EC4105}" type="parTrans" cxnId="{6A4749C1-6CC9-4A61-8B92-F1ADB6103E95}">
      <dgm:prSet/>
      <dgm:spPr/>
      <dgm:t>
        <a:bodyPr/>
        <a:lstStyle/>
        <a:p>
          <a:endParaRPr lang="en-US" sz="1800"/>
        </a:p>
      </dgm:t>
    </dgm:pt>
    <dgm:pt modelId="{8644B3D0-3419-4EC4-9089-0C074C2D2393}" type="sibTrans" cxnId="{6A4749C1-6CC9-4A61-8B92-F1ADB6103E95}">
      <dgm:prSet/>
      <dgm:spPr/>
      <dgm:t>
        <a:bodyPr/>
        <a:lstStyle/>
        <a:p>
          <a:endParaRPr lang="en-US" sz="1800"/>
        </a:p>
      </dgm:t>
    </dgm:pt>
    <dgm:pt modelId="{4E478053-AE57-48AA-8E50-F2DEBE0A83E0}">
      <dgm:prSet phldrT="[Text]" custT="1"/>
      <dgm:spPr/>
      <dgm:t>
        <a:bodyPr/>
        <a:lstStyle/>
        <a:p>
          <a:r>
            <a:rPr lang="en-U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Programming Model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433403-2F60-407B-91F6-59DBB5D2B09D}" type="parTrans" cxnId="{2BA02E7D-046D-474A-A228-13A76EE32AF5}">
      <dgm:prSet/>
      <dgm:spPr/>
      <dgm:t>
        <a:bodyPr/>
        <a:lstStyle/>
        <a:p>
          <a:endParaRPr lang="en-US" sz="1800"/>
        </a:p>
      </dgm:t>
    </dgm:pt>
    <dgm:pt modelId="{097F8BBB-E483-4B2D-8A70-A1D8A9B164FC}" type="sibTrans" cxnId="{2BA02E7D-046D-474A-A228-13A76EE32AF5}">
      <dgm:prSet/>
      <dgm:spPr/>
      <dgm:t>
        <a:bodyPr/>
        <a:lstStyle/>
        <a:p>
          <a:endParaRPr lang="en-US" sz="1800"/>
        </a:p>
      </dgm:t>
    </dgm:pt>
    <dgm:pt modelId="{F1E51896-3287-4B91-B2C7-B3DFCAF11E02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Moving Computation to Data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B5D8DB-B550-4034-ABF3-32F6077D2793}" type="parTrans" cxnId="{99374516-E73D-49E2-85D3-54D0E80440D5}">
      <dgm:prSet/>
      <dgm:spPr/>
      <dgm:t>
        <a:bodyPr/>
        <a:lstStyle/>
        <a:p>
          <a:endParaRPr lang="en-US" sz="1800"/>
        </a:p>
      </dgm:t>
    </dgm:pt>
    <dgm:pt modelId="{8A9FFCA7-4644-4CD9-ADDB-0B4022457AB1}" type="sibTrans" cxnId="{99374516-E73D-49E2-85D3-54D0E80440D5}">
      <dgm:prSet/>
      <dgm:spPr/>
      <dgm:t>
        <a:bodyPr/>
        <a:lstStyle/>
        <a:p>
          <a:endParaRPr lang="en-US" sz="1800"/>
        </a:p>
      </dgm:t>
    </dgm:pt>
    <dgm:pt modelId="{38B69BF1-B1B2-4307-B135-A6E80260CBE7}">
      <dgm:prSet phldrT="[Text]" custT="1"/>
      <dgm:spPr/>
      <dgm:t>
        <a:bodyPr/>
        <a:lstStyle/>
        <a:p>
          <a:r>
            <a:rPr lang="en-US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Scalable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3FD5BE-E0DA-4262-BE2E-1E1564BBDA8A}" type="parTrans" cxnId="{A51E6621-0ADD-4484-BAF1-C87E29D8AE8E}">
      <dgm:prSet/>
      <dgm:spPr/>
      <dgm:t>
        <a:bodyPr/>
        <a:lstStyle/>
        <a:p>
          <a:endParaRPr lang="en-US" sz="1800"/>
        </a:p>
      </dgm:t>
    </dgm:pt>
    <dgm:pt modelId="{71ABF36F-B83C-4E99-8433-BD7BCB763B78}" type="sibTrans" cxnId="{A51E6621-0ADD-4484-BAF1-C87E29D8AE8E}">
      <dgm:prSet/>
      <dgm:spPr/>
      <dgm:t>
        <a:bodyPr/>
        <a:lstStyle/>
        <a:p>
          <a:endParaRPr lang="en-US" sz="1800"/>
        </a:p>
      </dgm:t>
    </dgm:pt>
    <dgm:pt modelId="{B27046CA-132B-412C-8C08-D67822BBCB20}">
      <dgm:prSet phldrT="[Text]" custT="1"/>
      <dgm:spPr/>
      <dgm:t>
        <a:bodyPr/>
        <a:lstStyle/>
        <a:p>
          <a:r>
            <a:rPr lang="en-U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Fault Tolerance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D17448-EE92-434E-B9E0-24A808C47770}" type="parTrans" cxnId="{651D614D-5500-46DC-9AAD-5CB85A18C640}">
      <dgm:prSet/>
      <dgm:spPr/>
      <dgm:t>
        <a:bodyPr/>
        <a:lstStyle/>
        <a:p>
          <a:endParaRPr lang="en-US" sz="1800"/>
        </a:p>
      </dgm:t>
    </dgm:pt>
    <dgm:pt modelId="{527017C5-E429-49CA-AC39-2036A55F7B78}" type="sibTrans" cxnId="{651D614D-5500-46DC-9AAD-5CB85A18C640}">
      <dgm:prSet/>
      <dgm:spPr/>
      <dgm:t>
        <a:bodyPr/>
        <a:lstStyle/>
        <a:p>
          <a:endParaRPr lang="en-US" sz="1800"/>
        </a:p>
      </dgm:t>
    </dgm:pt>
    <dgm:pt modelId="{E1B58393-0BF6-4FC0-AB4E-BFFDB2130360}" type="pres">
      <dgm:prSet presAssocID="{CE1208FC-6D49-4808-8ABA-10F58D78791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122ADD-454B-401A-AFB6-70A771D78B0F}" type="pres">
      <dgm:prSet presAssocID="{CE1208FC-6D49-4808-8ABA-10F58D78791B}" presName="radial" presStyleCnt="0">
        <dgm:presLayoutVars>
          <dgm:animLvl val="ctr"/>
        </dgm:presLayoutVars>
      </dgm:prSet>
      <dgm:spPr/>
    </dgm:pt>
    <dgm:pt modelId="{C3FFCF84-C567-424A-9FD9-CD039FCB63CC}" type="pres">
      <dgm:prSet presAssocID="{65068382-8D28-4B2B-B53C-BCB2F9516A1D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4C3EDE77-0776-4DCE-9A81-F71842BD78E6}" type="pres">
      <dgm:prSet presAssocID="{4E478053-AE57-48AA-8E50-F2DEBE0A83E0}" presName="node" presStyleLbl="vennNode1" presStyleIdx="1" presStyleCnt="5" custScaleX="122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D89B1-125C-4FE4-9701-5D73D88B7BAC}" type="pres">
      <dgm:prSet presAssocID="{F1E51896-3287-4B91-B2C7-B3DFCAF11E02}" presName="node" presStyleLbl="vennNode1" presStyleIdx="2" presStyleCnt="5" custScaleX="118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72458-7CE4-4F26-BCDE-644DA8F20C90}" type="pres">
      <dgm:prSet presAssocID="{38B69BF1-B1B2-4307-B135-A6E80260CBE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B5774-1C03-4875-87C0-594E79528B13}" type="pres">
      <dgm:prSet presAssocID="{B27046CA-132B-412C-8C08-D67822BBCB20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E6621-0ADD-4484-BAF1-C87E29D8AE8E}" srcId="{65068382-8D28-4B2B-B53C-BCB2F9516A1D}" destId="{38B69BF1-B1B2-4307-B135-A6E80260CBE7}" srcOrd="2" destOrd="0" parTransId="{803FD5BE-E0DA-4262-BE2E-1E1564BBDA8A}" sibTransId="{71ABF36F-B83C-4E99-8433-BD7BCB763B78}"/>
    <dgm:cxn modelId="{100AA332-BE40-4E44-9AC4-D09F440DE6EE}" type="presOf" srcId="{B27046CA-132B-412C-8C08-D67822BBCB20}" destId="{3D8B5774-1C03-4875-87C0-594E79528B13}" srcOrd="0" destOrd="0" presId="urn:microsoft.com/office/officeart/2005/8/layout/radial3"/>
    <dgm:cxn modelId="{6A4749C1-6CC9-4A61-8B92-F1ADB6103E95}" srcId="{CE1208FC-6D49-4808-8ABA-10F58D78791B}" destId="{65068382-8D28-4B2B-B53C-BCB2F9516A1D}" srcOrd="0" destOrd="0" parTransId="{CBE8EE9A-6A11-4A6C-B3FE-05D8E9EC4105}" sibTransId="{8644B3D0-3419-4EC4-9089-0C074C2D2393}"/>
    <dgm:cxn modelId="{F4F5B372-D341-4865-96A5-8EF9810CD814}" type="presOf" srcId="{4E478053-AE57-48AA-8E50-F2DEBE0A83E0}" destId="{4C3EDE77-0776-4DCE-9A81-F71842BD78E6}" srcOrd="0" destOrd="0" presId="urn:microsoft.com/office/officeart/2005/8/layout/radial3"/>
    <dgm:cxn modelId="{651D614D-5500-46DC-9AAD-5CB85A18C640}" srcId="{65068382-8D28-4B2B-B53C-BCB2F9516A1D}" destId="{B27046CA-132B-412C-8C08-D67822BBCB20}" srcOrd="3" destOrd="0" parTransId="{01D17448-EE92-434E-B9E0-24A808C47770}" sibTransId="{527017C5-E429-49CA-AC39-2036A55F7B78}"/>
    <dgm:cxn modelId="{87A6B944-03E2-4B5E-B391-9DE599351E5B}" type="presOf" srcId="{F1E51896-3287-4B91-B2C7-B3DFCAF11E02}" destId="{CD4D89B1-125C-4FE4-9701-5D73D88B7BAC}" srcOrd="0" destOrd="0" presId="urn:microsoft.com/office/officeart/2005/8/layout/radial3"/>
    <dgm:cxn modelId="{99374516-E73D-49E2-85D3-54D0E80440D5}" srcId="{65068382-8D28-4B2B-B53C-BCB2F9516A1D}" destId="{F1E51896-3287-4B91-B2C7-B3DFCAF11E02}" srcOrd="1" destOrd="0" parTransId="{71B5D8DB-B550-4034-ABF3-32F6077D2793}" sibTransId="{8A9FFCA7-4644-4CD9-ADDB-0B4022457AB1}"/>
    <dgm:cxn modelId="{C83AB6D3-F653-4303-8E00-E412AA6FB8A5}" type="presOf" srcId="{38B69BF1-B1B2-4307-B135-A6E80260CBE7}" destId="{FBD72458-7CE4-4F26-BCDE-644DA8F20C90}" srcOrd="0" destOrd="0" presId="urn:microsoft.com/office/officeart/2005/8/layout/radial3"/>
    <dgm:cxn modelId="{4229AF06-B5A3-45BB-9F5A-C797BB667165}" type="presOf" srcId="{65068382-8D28-4B2B-B53C-BCB2F9516A1D}" destId="{C3FFCF84-C567-424A-9FD9-CD039FCB63CC}" srcOrd="0" destOrd="0" presId="urn:microsoft.com/office/officeart/2005/8/layout/radial3"/>
    <dgm:cxn modelId="{40FD53E7-DA7A-429A-B957-643BE41E8169}" type="presOf" srcId="{CE1208FC-6D49-4808-8ABA-10F58D78791B}" destId="{E1B58393-0BF6-4FC0-AB4E-BFFDB2130360}" srcOrd="0" destOrd="0" presId="urn:microsoft.com/office/officeart/2005/8/layout/radial3"/>
    <dgm:cxn modelId="{2BA02E7D-046D-474A-A228-13A76EE32AF5}" srcId="{65068382-8D28-4B2B-B53C-BCB2F9516A1D}" destId="{4E478053-AE57-48AA-8E50-F2DEBE0A83E0}" srcOrd="0" destOrd="0" parTransId="{33433403-2F60-407B-91F6-59DBB5D2B09D}" sibTransId="{097F8BBB-E483-4B2D-8A70-A1D8A9B164FC}"/>
    <dgm:cxn modelId="{FBFA9C21-B74D-4DFC-A3EB-4A5780525203}" type="presParOf" srcId="{E1B58393-0BF6-4FC0-AB4E-BFFDB2130360}" destId="{10122ADD-454B-401A-AFB6-70A771D78B0F}" srcOrd="0" destOrd="0" presId="urn:microsoft.com/office/officeart/2005/8/layout/radial3"/>
    <dgm:cxn modelId="{D721CF2A-78E8-4903-BEF2-5A4A85A52387}" type="presParOf" srcId="{10122ADD-454B-401A-AFB6-70A771D78B0F}" destId="{C3FFCF84-C567-424A-9FD9-CD039FCB63CC}" srcOrd="0" destOrd="0" presId="urn:microsoft.com/office/officeart/2005/8/layout/radial3"/>
    <dgm:cxn modelId="{F6681070-76CF-4DC4-9CB5-B4B210F3B801}" type="presParOf" srcId="{10122ADD-454B-401A-AFB6-70A771D78B0F}" destId="{4C3EDE77-0776-4DCE-9A81-F71842BD78E6}" srcOrd="1" destOrd="0" presId="urn:microsoft.com/office/officeart/2005/8/layout/radial3"/>
    <dgm:cxn modelId="{3FD8CD26-3B20-4BB0-8B7C-23F35C56B65C}" type="presParOf" srcId="{10122ADD-454B-401A-AFB6-70A771D78B0F}" destId="{CD4D89B1-125C-4FE4-9701-5D73D88B7BAC}" srcOrd="2" destOrd="0" presId="urn:microsoft.com/office/officeart/2005/8/layout/radial3"/>
    <dgm:cxn modelId="{C6AB1158-34C1-4D8C-99B5-96A4A9559DBF}" type="presParOf" srcId="{10122ADD-454B-401A-AFB6-70A771D78B0F}" destId="{FBD72458-7CE4-4F26-BCDE-644DA8F20C90}" srcOrd="3" destOrd="0" presId="urn:microsoft.com/office/officeart/2005/8/layout/radial3"/>
    <dgm:cxn modelId="{4869EF47-7BE2-49D2-A0DC-05EE99F9F7DA}" type="presParOf" srcId="{10122ADD-454B-401A-AFB6-70A771D78B0F}" destId="{3D8B5774-1C03-4875-87C0-594E79528B1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FCF84-C567-424A-9FD9-CD039FCB63CC}">
      <dsp:nvSpPr>
        <dsp:cNvPr id="0" name=""/>
        <dsp:cNvSpPr/>
      </dsp:nvSpPr>
      <dsp:spPr>
        <a:xfrm>
          <a:off x="3048703" y="1168926"/>
          <a:ext cx="2912063" cy="291206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 Reduce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5165" y="1595388"/>
        <a:ext cx="2059139" cy="2059139"/>
      </dsp:txXfrm>
    </dsp:sp>
    <dsp:sp modelId="{4C3EDE77-0776-4DCE-9A81-F71842BD78E6}">
      <dsp:nvSpPr>
        <dsp:cNvPr id="0" name=""/>
        <dsp:cNvSpPr/>
      </dsp:nvSpPr>
      <dsp:spPr>
        <a:xfrm>
          <a:off x="3610302" y="519"/>
          <a:ext cx="1788865" cy="145603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Programming Model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2275" y="213750"/>
        <a:ext cx="1264919" cy="1029569"/>
      </dsp:txXfrm>
    </dsp:sp>
    <dsp:sp modelId="{CD4D89B1-125C-4FE4-9701-5D73D88B7BAC}">
      <dsp:nvSpPr>
        <dsp:cNvPr id="0" name=""/>
        <dsp:cNvSpPr/>
      </dsp:nvSpPr>
      <dsp:spPr>
        <a:xfrm>
          <a:off x="5538611" y="1896942"/>
          <a:ext cx="1725091" cy="145603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Moving Computation to Data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1245" y="2110173"/>
        <a:ext cx="1219823" cy="1029569"/>
      </dsp:txXfrm>
    </dsp:sp>
    <dsp:sp modelId="{FBD72458-7CE4-4F26-BCDE-644DA8F20C90}">
      <dsp:nvSpPr>
        <dsp:cNvPr id="0" name=""/>
        <dsp:cNvSpPr/>
      </dsp:nvSpPr>
      <dsp:spPr>
        <a:xfrm>
          <a:off x="3776719" y="3793365"/>
          <a:ext cx="1456031" cy="145603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Scalable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9950" y="4006596"/>
        <a:ext cx="1029569" cy="1029569"/>
      </dsp:txXfrm>
    </dsp:sp>
    <dsp:sp modelId="{3D8B5774-1C03-4875-87C0-594E79528B13}">
      <dsp:nvSpPr>
        <dsp:cNvPr id="0" name=""/>
        <dsp:cNvSpPr/>
      </dsp:nvSpPr>
      <dsp:spPr>
        <a:xfrm>
          <a:off x="1880296" y="1896942"/>
          <a:ext cx="1456031" cy="145603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Fault Tolerance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93527" y="2110173"/>
        <a:ext cx="1029569" cy="1029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AE73E-CC5D-456F-A600-1100108D8E06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EB5A1-0A39-40AE-AF81-3F402FB7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4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50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02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04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54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06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56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07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A670B-A363-47E8-A5CE-19D70CE9BD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78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A670B-A363-47E8-A5CE-19D70CE9BDF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98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Ability to dynamically scale up/down</a:t>
            </a:r>
          </a:p>
          <a:p>
            <a:r>
              <a:rPr lang="en-US" sz="1200" dirty="0" smtClean="0"/>
              <a:t>Easy testing and deployment </a:t>
            </a:r>
          </a:p>
          <a:p>
            <a:r>
              <a:rPr lang="en-US" sz="1200" dirty="0" smtClean="0"/>
              <a:t>Combiner step</a:t>
            </a:r>
          </a:p>
          <a:p>
            <a:r>
              <a:rPr lang="en-US" sz="1200" dirty="0" smtClean="0"/>
              <a:t>Web based monitoring console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60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r>
              <a:rPr lang="en-US" dirty="0" smtClean="0"/>
              <a:t>Most</a:t>
            </a:r>
            <a:r>
              <a:rPr lang="en-US" baseline="0" dirty="0" smtClean="0"/>
              <a:t> of these</a:t>
            </a:r>
            <a:r>
              <a:rPr lang="en-US" dirty="0" smtClean="0"/>
              <a:t> applications consists of iterative computation and communication steps</a:t>
            </a:r>
            <a:r>
              <a:rPr lang="en-US" baseline="0" dirty="0" smtClean="0"/>
              <a:t> where single iterations can easily be specified as 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computations.</a:t>
            </a:r>
            <a:endParaRPr lang="en-US" dirty="0" smtClean="0"/>
          </a:p>
          <a:p>
            <a:r>
              <a:rPr lang="en-US" dirty="0" smtClean="0"/>
              <a:t>Large input</a:t>
            </a:r>
            <a:r>
              <a:rPr lang="en-US" baseline="0" dirty="0" smtClean="0"/>
              <a:t> data sizes which are loop-invariant and can be reused across iterations.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Loop-variant results.. Orders of magnitude smaller…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While these can be performed</a:t>
            </a:r>
            <a:r>
              <a:rPr lang="en-US" baseline="0" dirty="0" smtClean="0"/>
              <a:t> using traditional </a:t>
            </a:r>
            <a:r>
              <a:rPr lang="en-US" dirty="0" err="1" smtClean="0"/>
              <a:t>MapReduce</a:t>
            </a:r>
            <a:r>
              <a:rPr lang="en-US" dirty="0" smtClean="0"/>
              <a:t> frameworks, Traditional</a:t>
            </a:r>
            <a:r>
              <a:rPr lang="en-US" baseline="0" dirty="0" smtClean="0"/>
              <a:t> is not efficient for these types of computations. MR leaves lot of room for improvements in terms of iterative applications.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50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93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4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higher between switches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D626-F275-4BD7-9876-82C0662AAA4D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50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A670B-A363-47E8-A5CE-19D70CE9BDFE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7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7639"/>
            <a:ext cx="4533900" cy="3425402"/>
          </a:xfrm>
          <a:ln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722"/>
            <a:ext cx="5029200" cy="41146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AC14D40-0F35-42CB-B403-98DB38AC940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MapReduce</a:t>
            </a:r>
            <a:r>
              <a:rPr lang="en-US" dirty="0" smtClean="0"/>
              <a:t> provides</a:t>
            </a:r>
            <a:r>
              <a:rPr lang="en-US" baseline="0" dirty="0" smtClean="0"/>
              <a:t> a easy to use programming model together with very good fault tolerance and scalability for large scale applications.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model  is proving to be </a:t>
            </a:r>
            <a:r>
              <a:rPr lang="en-US" sz="2400" b="1" dirty="0" smtClean="0"/>
              <a:t>Ideal for data intensive pleasingly parallel applications in </a:t>
            </a:r>
            <a:r>
              <a:rPr lang="en-US" sz="2400" b="1" baseline="0" dirty="0" smtClean="0"/>
              <a:t> commodity hardware and in clouds.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74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iMapReduce</a:t>
            </a:r>
            <a:r>
              <a:rPr lang="en-US" dirty="0" smtClean="0"/>
              <a:t>, Twister</a:t>
            </a:r>
            <a:r>
              <a:rPr lang="en-US" baseline="0" dirty="0" smtClean="0"/>
              <a:t> -&gt; single wave..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 smtClean="0"/>
              <a:t>: </a:t>
            </a:r>
            <a:r>
              <a:rPr lang="en-US" dirty="0" err="1" smtClean="0"/>
              <a:t>Haloop</a:t>
            </a:r>
            <a:r>
              <a:rPr lang="en-US" dirty="0" smtClean="0"/>
              <a:t>, Twister @IU, Spark</a:t>
            </a:r>
          </a:p>
          <a:p>
            <a:pPr lvl="1"/>
            <a:r>
              <a:rPr lang="en-US" dirty="0" smtClean="0"/>
              <a:t>Map-Reduce-Merge: enable processing heterogeneous data sets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 online: online aggregation, and continuous queries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57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Orchestra : Broadcast and shuffle improvements…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16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30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A670B-A363-47E8-A5CE-19D70CE9BDF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0" indent="0" algn="ctr">
              <a:buNone/>
              <a:defRPr/>
            </a:lvl2pPr>
            <a:lvl3pPr marL="913902" indent="0" algn="ctr">
              <a:buNone/>
              <a:defRPr/>
            </a:lvl3pPr>
            <a:lvl4pPr marL="1370852" indent="0" algn="ctr">
              <a:buNone/>
              <a:defRPr/>
            </a:lvl4pPr>
            <a:lvl5pPr marL="1827804" indent="0" algn="ctr">
              <a:buNone/>
              <a:defRPr/>
            </a:lvl5pPr>
            <a:lvl6pPr marL="2284754" indent="0" algn="ctr">
              <a:buNone/>
              <a:defRPr/>
            </a:lvl6pPr>
            <a:lvl7pPr marL="2741706" indent="0" algn="ctr">
              <a:buNone/>
              <a:defRPr/>
            </a:lvl7pPr>
            <a:lvl8pPr marL="3198656" indent="0" algn="ctr">
              <a:buNone/>
              <a:defRPr/>
            </a:lvl8pPr>
            <a:lvl9pPr marL="36556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6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4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685800"/>
            <a:ext cx="22098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685800"/>
            <a:ext cx="64770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2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5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6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6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7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0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7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1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0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8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5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0" indent="0">
              <a:buNone/>
              <a:defRPr sz="1800"/>
            </a:lvl2pPr>
            <a:lvl3pPr marL="913902" indent="0">
              <a:buNone/>
              <a:defRPr sz="1600"/>
            </a:lvl3pPr>
            <a:lvl4pPr marL="1370852" indent="0">
              <a:buNone/>
              <a:defRPr sz="1400"/>
            </a:lvl4pPr>
            <a:lvl5pPr marL="1827804" indent="0">
              <a:buNone/>
              <a:defRPr sz="1400"/>
            </a:lvl5pPr>
            <a:lvl6pPr marL="2284754" indent="0">
              <a:buNone/>
              <a:defRPr sz="1400"/>
            </a:lvl6pPr>
            <a:lvl7pPr marL="2741706" indent="0">
              <a:buNone/>
              <a:defRPr sz="1400"/>
            </a:lvl7pPr>
            <a:lvl8pPr marL="3198656" indent="0">
              <a:buNone/>
              <a:defRPr sz="1400"/>
            </a:lvl8pPr>
            <a:lvl9pPr marL="365560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67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2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7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5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3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43434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3434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1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1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5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0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0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62508"/>
            <a:ext cx="2133600" cy="365125"/>
          </a:xfrm>
        </p:spPr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80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183" y="6361590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15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851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2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38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208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995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624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74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655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29704"/>
          </a:xfrm>
        </p:spPr>
        <p:txBody>
          <a:bodyPr/>
          <a:lstStyle>
            <a:lvl1pPr>
              <a:lnSpc>
                <a:spcPct val="90000"/>
              </a:lnSpc>
              <a:buSzPct val="80000"/>
              <a:defRPr/>
            </a:lvl1pPr>
            <a:lvl2pPr>
              <a:lnSpc>
                <a:spcPct val="90000"/>
              </a:lnSpc>
              <a:buSzPct val="80000"/>
              <a:defRPr/>
            </a:lvl2pPr>
            <a:lvl3pPr>
              <a:lnSpc>
                <a:spcPct val="90000"/>
              </a:lnSpc>
              <a:buSzPct val="80000"/>
              <a:defRPr/>
            </a:lvl3pPr>
            <a:lvl4pPr>
              <a:lnSpc>
                <a:spcPct val="90000"/>
              </a:lnSpc>
              <a:buSzPct val="80000"/>
              <a:defRPr baseline="0"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(only if necessary)</a:t>
            </a:r>
          </a:p>
        </p:txBody>
      </p:sp>
    </p:spTree>
    <p:extLst>
      <p:ext uri="{BB962C8B-B14F-4D97-AF65-F5344CB8AC3E}">
        <p14:creationId xmlns:p14="http://schemas.microsoft.com/office/powerpoint/2010/main" val="477702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5" y="6491290"/>
            <a:ext cx="773506" cy="36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5" tIns="45663" rIns="91325" bIns="45663">
            <a:spAutoFit/>
          </a:bodyPr>
          <a:lstStyle/>
          <a:p>
            <a:pPr defTabSz="913404"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62510"/>
            <a:ext cx="2133600" cy="365125"/>
          </a:xfrm>
        </p:spPr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53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183" y="6361590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4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8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663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1" indent="0">
              <a:buNone/>
              <a:defRPr sz="2000" b="1"/>
            </a:lvl2pPr>
            <a:lvl3pPr marL="913404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8" indent="0">
              <a:buNone/>
              <a:defRPr sz="1600" b="1"/>
            </a:lvl5pPr>
            <a:lvl6pPr marL="2283509" indent="0">
              <a:buNone/>
              <a:defRPr sz="1600" b="1"/>
            </a:lvl6pPr>
            <a:lvl7pPr marL="2740212" indent="0">
              <a:buNone/>
              <a:defRPr sz="1600" b="1"/>
            </a:lvl7pPr>
            <a:lvl8pPr marL="3196914" indent="0">
              <a:buNone/>
              <a:defRPr sz="1600" b="1"/>
            </a:lvl8pPr>
            <a:lvl9pPr marL="3653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1" indent="0">
              <a:buNone/>
              <a:defRPr sz="2000" b="1"/>
            </a:lvl2pPr>
            <a:lvl3pPr marL="913404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8" indent="0">
              <a:buNone/>
              <a:defRPr sz="1600" b="1"/>
            </a:lvl5pPr>
            <a:lvl6pPr marL="2283509" indent="0">
              <a:buNone/>
              <a:defRPr sz="1600" b="1"/>
            </a:lvl6pPr>
            <a:lvl7pPr marL="2740212" indent="0">
              <a:buNone/>
              <a:defRPr sz="1600" b="1"/>
            </a:lvl7pPr>
            <a:lvl8pPr marL="3196914" indent="0">
              <a:buNone/>
              <a:defRPr sz="1600" b="1"/>
            </a:lvl8pPr>
            <a:lvl9pPr marL="3653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305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66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606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01" indent="0">
              <a:buNone/>
              <a:defRPr sz="1200"/>
            </a:lvl2pPr>
            <a:lvl3pPr marL="913404" indent="0">
              <a:buNone/>
              <a:defRPr sz="1000"/>
            </a:lvl3pPr>
            <a:lvl4pPr marL="1370104" indent="0">
              <a:buNone/>
              <a:defRPr sz="900"/>
            </a:lvl4pPr>
            <a:lvl5pPr marL="1826808" indent="0">
              <a:buNone/>
              <a:defRPr sz="900"/>
            </a:lvl5pPr>
            <a:lvl6pPr marL="2283509" indent="0">
              <a:buNone/>
              <a:defRPr sz="900"/>
            </a:lvl6pPr>
            <a:lvl7pPr marL="2740212" indent="0">
              <a:buNone/>
              <a:defRPr sz="900"/>
            </a:lvl7pPr>
            <a:lvl8pPr marL="3196914" indent="0">
              <a:buNone/>
              <a:defRPr sz="900"/>
            </a:lvl8pPr>
            <a:lvl9pPr marL="36536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176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01" indent="0">
              <a:buNone/>
              <a:defRPr sz="2800"/>
            </a:lvl2pPr>
            <a:lvl3pPr marL="913404" indent="0">
              <a:buNone/>
              <a:defRPr sz="2400"/>
            </a:lvl3pPr>
            <a:lvl4pPr marL="1370104" indent="0">
              <a:buNone/>
              <a:defRPr sz="2000"/>
            </a:lvl4pPr>
            <a:lvl5pPr marL="1826808" indent="0">
              <a:buNone/>
              <a:defRPr sz="2000"/>
            </a:lvl5pPr>
            <a:lvl6pPr marL="2283509" indent="0">
              <a:buNone/>
              <a:defRPr sz="2000"/>
            </a:lvl6pPr>
            <a:lvl7pPr marL="2740212" indent="0">
              <a:buNone/>
              <a:defRPr sz="2000"/>
            </a:lvl7pPr>
            <a:lvl8pPr marL="3196914" indent="0">
              <a:buNone/>
              <a:defRPr sz="2000"/>
            </a:lvl8pPr>
            <a:lvl9pPr marL="365361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01" indent="0">
              <a:buNone/>
              <a:defRPr sz="1200"/>
            </a:lvl2pPr>
            <a:lvl3pPr marL="913404" indent="0">
              <a:buNone/>
              <a:defRPr sz="1000"/>
            </a:lvl3pPr>
            <a:lvl4pPr marL="1370104" indent="0">
              <a:buNone/>
              <a:defRPr sz="900"/>
            </a:lvl4pPr>
            <a:lvl5pPr marL="1826808" indent="0">
              <a:buNone/>
              <a:defRPr sz="900"/>
            </a:lvl5pPr>
            <a:lvl6pPr marL="2283509" indent="0">
              <a:buNone/>
              <a:defRPr sz="900"/>
            </a:lvl6pPr>
            <a:lvl7pPr marL="2740212" indent="0">
              <a:buNone/>
              <a:defRPr sz="900"/>
            </a:lvl7pPr>
            <a:lvl8pPr marL="3196914" indent="0">
              <a:buNone/>
              <a:defRPr sz="900"/>
            </a:lvl8pPr>
            <a:lvl9pPr marL="36536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480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958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619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29704"/>
          </a:xfrm>
        </p:spPr>
        <p:txBody>
          <a:bodyPr/>
          <a:lstStyle>
            <a:lvl1pPr>
              <a:lnSpc>
                <a:spcPct val="90000"/>
              </a:lnSpc>
              <a:buSzPct val="80000"/>
              <a:defRPr/>
            </a:lvl1pPr>
            <a:lvl2pPr>
              <a:lnSpc>
                <a:spcPct val="90000"/>
              </a:lnSpc>
              <a:buSzPct val="80000"/>
              <a:defRPr/>
            </a:lvl2pPr>
            <a:lvl3pPr>
              <a:lnSpc>
                <a:spcPct val="90000"/>
              </a:lnSpc>
              <a:buSzPct val="80000"/>
              <a:defRPr/>
            </a:lvl3pPr>
            <a:lvl4pPr>
              <a:lnSpc>
                <a:spcPct val="90000"/>
              </a:lnSpc>
              <a:buSzPct val="80000"/>
              <a:defRPr baseline="0"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(only if necessary)</a:t>
            </a:r>
          </a:p>
        </p:txBody>
      </p:sp>
    </p:spTree>
    <p:extLst>
      <p:ext uri="{BB962C8B-B14F-4D97-AF65-F5344CB8AC3E}">
        <p14:creationId xmlns:p14="http://schemas.microsoft.com/office/powerpoint/2010/main" val="3835981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9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4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329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492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321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949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311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960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879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51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088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6/28/2012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5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2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049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921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11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141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3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840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037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556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766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5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7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9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title_page_title_0001b_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685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6" rIns="91390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05000"/>
            <a:ext cx="8839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1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3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47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pitchFamily="-112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5pPr>
      <a:lvl6pPr marL="45695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3902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0852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7804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714" indent="-34271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12" charset="-128"/>
          <a:cs typeface="ＭＳ Ｐゴシック" charset="0"/>
        </a:defRPr>
      </a:lvl1pPr>
      <a:lvl2pPr marL="742545" indent="-28559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12" charset="-128"/>
        </a:defRPr>
      </a:lvl2pPr>
      <a:lvl3pPr marL="1142377" indent="-2284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12" charset="-128"/>
        </a:defRPr>
      </a:lvl3pPr>
      <a:lvl4pPr marL="1599328" indent="-2284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2" charset="-128"/>
        </a:defRPr>
      </a:lvl4pPr>
      <a:lvl5pPr marL="2056280" indent="-2284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3230" indent="-2284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181" indent="-2284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132" indent="-2284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082" indent="-2284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5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8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39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defTabSz="9139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7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8" indent="-228476" algn="l" defTabSz="9139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0" indent="-228476" algn="l" defTabSz="9139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0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1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5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9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39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defTabSz="9139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7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8" indent="-228476" algn="l" defTabSz="9139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0" indent="-228476" algn="l" defTabSz="9139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0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1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5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85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39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defTabSz="9139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7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8" indent="-228476" algn="l" defTabSz="9139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0" indent="-228476" algn="l" defTabSz="9139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0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1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40" tIns="45672" rIns="91340" bIns="456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340" tIns="45672" rIns="91340" bIns="456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40" tIns="45672" rIns="91340" bIns="4567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0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40" tIns="45672" rIns="91340" bIns="4567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04"/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40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5" y="6491290"/>
            <a:ext cx="773506" cy="36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5" tIns="45663" rIns="91325" bIns="45663">
            <a:spAutoFit/>
          </a:bodyPr>
          <a:lstStyle/>
          <a:p>
            <a:pPr defTabSz="913404"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7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hf hdr="0" ftr="0" dt="0"/>
  <p:txStyles>
    <p:titleStyle>
      <a:lvl1pPr algn="ctr" defTabSz="91340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28" indent="-342528" algn="l" defTabSz="9134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41" indent="-285438" algn="l" defTabSz="91340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55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56" indent="-228352" algn="l" defTabSz="91340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60" indent="-228352" algn="l" defTabSz="91340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60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63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64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66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1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8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9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12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1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15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3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-1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83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6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alsahpc.indiana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11" Type="http://schemas.openxmlformats.org/officeDocument/2006/relationships/chart" Target="../charts/chart2.xml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chart" Target="../charts/chart1.xml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c11.supercomputing.org/schedule/event_detail.php?evid=wksp117" TargetMode="External"/><Relationship Id="rId2" Type="http://schemas.openxmlformats.org/officeDocument/2006/relationships/hyperlink" Target="http://www.cs.indiana.edu/~xqiu/ExperimentingLuceneIndexonHBaseinaHPCEnvironment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sc11.supercomputing.org/schedule/event_detail.php?evid=wksp12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http://salsahpc.indiana.edu/twister4azure/" TargetMode="External"/><Relationship Id="rId7" Type="http://schemas.openxmlformats.org/officeDocument/2006/relationships/image" Target="../media/image5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jpeg"/><Relationship Id="rId5" Type="http://schemas.openxmlformats.org/officeDocument/2006/relationships/hyperlink" Target="http://salsahpc.indiana.edu/" TargetMode="External"/><Relationship Id="rId10" Type="http://schemas.openxmlformats.org/officeDocument/2006/relationships/image" Target="../media/image55.jpeg"/><Relationship Id="rId4" Type="http://schemas.openxmlformats.org/officeDocument/2006/relationships/image" Target="../media/image52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hyperlink" Target="http://4.bp.blogspot.com/_Xu_KuovUZlw/TTDEfp51-ZI/AAAAAAAADdg/00wuEyCEFb4/s1600/hadoop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400"/>
            <a:r>
              <a:rPr lang="en-US" sz="4000" b="1" dirty="0" smtClean="0"/>
              <a:t>Scientific Data </a:t>
            </a:r>
            <a:r>
              <a:rPr lang="en-US" sz="4000" b="1" dirty="0"/>
              <a:t>Analytics on </a:t>
            </a:r>
            <a:r>
              <a:rPr lang="en-US" sz="4000" b="1" dirty="0" smtClean="0"/>
              <a:t>Cloud and HPC Platforms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2209800" y="33528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i="1" dirty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800" b="1" i="1" dirty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2800" b="1" i="1" dirty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2800" b="1" i="1" dirty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800" b="1" i="1" dirty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2000" b="1" i="1" dirty="0">
                <a:solidFill>
                  <a:srgbClr val="33CC33"/>
                </a:solidFill>
                <a:latin typeface="Arial" pitchFamily="34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ndara" pitchFamily="34" charset="0"/>
              </a:rPr>
              <a:t>HPC Group </a:t>
            </a:r>
            <a:endParaRPr lang="en-US" sz="28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883" indent="-342883" algn="ctr" defTabSz="914354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2000" dirty="0" smtClean="0">
                <a:solidFill>
                  <a:prstClr val="black"/>
                </a:solidFill>
                <a:hlinkClick r:id="rId3"/>
              </a:rPr>
              <a:t>salsahpc.indiana.edu</a:t>
            </a:r>
            <a:endParaRPr lang="en-US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School of Informatics and Computing</a:t>
            </a:r>
          </a:p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microsof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5486400"/>
            <a:ext cx="2209800" cy="1178945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ns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562600"/>
            <a:ext cx="1066800" cy="1131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3765082" y="2346619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Judy </a:t>
            </a:r>
            <a:r>
              <a:rPr lang="en-US" sz="2400" dirty="0" err="1" smtClean="0"/>
              <a:t>Qiu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5891206"/>
            <a:ext cx="157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CAREER Award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4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646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Mate-EC2</a:t>
            </a:r>
            <a:r>
              <a:rPr lang="en-US" baseline="30000" dirty="0" smtClean="0"/>
              <a:t>[6]</a:t>
            </a:r>
          </a:p>
          <a:p>
            <a:pPr lvl="1"/>
            <a:r>
              <a:rPr lang="en-US" dirty="0" smtClean="0"/>
              <a:t>Local reduction object</a:t>
            </a:r>
          </a:p>
          <a:p>
            <a:r>
              <a:rPr lang="en-US" dirty="0" smtClean="0"/>
              <a:t>Network Levitated Merge</a:t>
            </a:r>
            <a:r>
              <a:rPr lang="en-US" baseline="30000" dirty="0" smtClean="0"/>
              <a:t>[7]</a:t>
            </a:r>
          </a:p>
          <a:p>
            <a:pPr lvl="1"/>
            <a:r>
              <a:rPr lang="en-US" dirty="0" smtClean="0"/>
              <a:t>RDMA/</a:t>
            </a:r>
            <a:r>
              <a:rPr lang="en-US" dirty="0" err="1" smtClean="0"/>
              <a:t>infiniband</a:t>
            </a:r>
            <a:r>
              <a:rPr lang="en-US" dirty="0" smtClean="0"/>
              <a:t> based shuffle &amp; merge</a:t>
            </a:r>
          </a:p>
          <a:p>
            <a:r>
              <a:rPr lang="en-US" dirty="0" smtClean="0"/>
              <a:t>Asynchronous Algorithms in </a:t>
            </a:r>
            <a:r>
              <a:rPr lang="en-US" dirty="0" err="1" smtClean="0"/>
              <a:t>MapReduce</a:t>
            </a:r>
            <a:r>
              <a:rPr lang="en-US" baseline="30000" dirty="0" smtClean="0"/>
              <a:t>[8]</a:t>
            </a:r>
          </a:p>
          <a:p>
            <a:pPr lvl="1"/>
            <a:r>
              <a:rPr lang="en-US" dirty="0" smtClean="0"/>
              <a:t>Local &amp; global reduce 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online</a:t>
            </a:r>
            <a:r>
              <a:rPr lang="en-US" baseline="30000" dirty="0" smtClean="0"/>
              <a:t>[9]</a:t>
            </a:r>
          </a:p>
          <a:p>
            <a:pPr lvl="1"/>
            <a:r>
              <a:rPr lang="en-US" dirty="0" smtClean="0"/>
              <a:t>online </a:t>
            </a:r>
            <a:r>
              <a:rPr lang="en-US" dirty="0"/>
              <a:t>aggregation, and continuous </a:t>
            </a:r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Push data from Map to Reduce</a:t>
            </a:r>
          </a:p>
          <a:p>
            <a:r>
              <a:rPr lang="en-US" dirty="0" smtClean="0"/>
              <a:t>Orchestra</a:t>
            </a:r>
            <a:r>
              <a:rPr lang="en-US" baseline="30000" dirty="0" smtClean="0"/>
              <a:t>[10]</a:t>
            </a:r>
            <a:endParaRPr lang="en-US" baseline="30000" dirty="0"/>
          </a:p>
          <a:p>
            <a:pPr lvl="1"/>
            <a:r>
              <a:rPr lang="en-US" dirty="0" smtClean="0"/>
              <a:t>Data transfer improvements for MR</a:t>
            </a:r>
            <a:endParaRPr lang="en-US" dirty="0"/>
          </a:p>
          <a:p>
            <a:r>
              <a:rPr lang="en-US" dirty="0" err="1" smtClean="0"/>
              <a:t>iMapReduce</a:t>
            </a:r>
            <a:r>
              <a:rPr lang="en-US" baseline="30000" dirty="0" smtClean="0"/>
              <a:t>[11]</a:t>
            </a:r>
            <a:endParaRPr lang="en-US" baseline="30000" dirty="0"/>
          </a:p>
          <a:p>
            <a:pPr lvl="1"/>
            <a:r>
              <a:rPr lang="en-US" dirty="0" err="1"/>
              <a:t>Async</a:t>
            </a:r>
            <a:r>
              <a:rPr lang="en-US" dirty="0"/>
              <a:t> iterations, One to one map &amp; reduce mapping, automatically joins loop-variant and invariant </a:t>
            </a:r>
            <a:r>
              <a:rPr lang="en-US" dirty="0" smtClean="0"/>
              <a:t>data</a:t>
            </a:r>
          </a:p>
          <a:p>
            <a:r>
              <a:rPr lang="en-US" dirty="0" err="1" smtClean="0"/>
              <a:t>CloudMapReduce</a:t>
            </a:r>
            <a:r>
              <a:rPr lang="en-US" baseline="30000" dirty="0" smtClean="0"/>
              <a:t>[12] </a:t>
            </a:r>
            <a:r>
              <a:rPr lang="en-US" dirty="0" smtClean="0"/>
              <a:t>&amp; Google </a:t>
            </a:r>
            <a:r>
              <a:rPr lang="en-US" dirty="0" err="1" smtClean="0"/>
              <a:t>AppEngine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r>
              <a:rPr lang="en-US" baseline="30000" dirty="0" smtClean="0"/>
              <a:t>[13]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 frameworks utilizing cloud infrastructure services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662940" y="617220"/>
            <a:ext cx="7600950" cy="906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Twister v0.9</a:t>
            </a:r>
            <a:br>
              <a: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endParaRPr lang="en-US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551814"/>
            <a:ext cx="449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1" indent="-342900" defTabSz="914400"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Tx/>
              <a:buBlip>
                <a:blip r:embed="rId3"/>
              </a:buBlip>
              <a:defRPr/>
            </a:pPr>
            <a:r>
              <a:rPr lang="en-US" sz="2000" i="1" kern="0" dirty="0" smtClean="0">
                <a:solidFill>
                  <a:prstClr val="black"/>
                </a:solidFill>
                <a:latin typeface="Book Antiqua" pitchFamily="18" charset="0"/>
              </a:rPr>
              <a:t>Distinction </a:t>
            </a:r>
            <a:r>
              <a:rPr lang="en-US" sz="2000" i="1" kern="0" dirty="0">
                <a:solidFill>
                  <a:prstClr val="black"/>
                </a:solidFill>
                <a:latin typeface="Book Antiqua" pitchFamily="18" charset="0"/>
              </a:rPr>
              <a:t>on static and variable data</a:t>
            </a:r>
          </a:p>
          <a:p>
            <a:pPr marL="457200" lvl="1" indent="-342900" defTabSz="914400"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Tx/>
              <a:buBlip>
                <a:blip r:embed="rId3"/>
              </a:buBlip>
              <a:defRPr/>
            </a:pPr>
            <a:r>
              <a:rPr lang="en-US" sz="2000" i="1" kern="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2000" i="1" kern="0" dirty="0" smtClean="0">
                <a:solidFill>
                  <a:prstClr val="black"/>
                </a:solidFill>
                <a:latin typeface="Book Antiqua" pitchFamily="18" charset="0"/>
              </a:rPr>
              <a:t>Configurable </a:t>
            </a:r>
            <a:r>
              <a:rPr lang="en-US" sz="2000" i="1" kern="0" dirty="0">
                <a:solidFill>
                  <a:prstClr val="black"/>
                </a:solidFill>
                <a:latin typeface="Book Antiqua" pitchFamily="18" charset="0"/>
              </a:rPr>
              <a:t>long running (cacheable) map/reduce tasks</a:t>
            </a:r>
          </a:p>
          <a:p>
            <a:pPr marL="457200" lvl="1" indent="-342900" defTabSz="914400"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Tx/>
              <a:buBlip>
                <a:blip r:embed="rId3"/>
              </a:buBlip>
              <a:defRPr/>
            </a:pPr>
            <a:r>
              <a:rPr lang="en-US" sz="2000" i="1" kern="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2000" i="1" kern="0" dirty="0" smtClean="0">
                <a:solidFill>
                  <a:prstClr val="black"/>
                </a:solidFill>
                <a:latin typeface="Book Antiqua" pitchFamily="18" charset="0"/>
              </a:rPr>
              <a:t>Pub/sub </a:t>
            </a:r>
            <a:r>
              <a:rPr lang="en-US" sz="2000" i="1" kern="0" dirty="0">
                <a:solidFill>
                  <a:prstClr val="black"/>
                </a:solidFill>
                <a:latin typeface="Book Antiqua" pitchFamily="18" charset="0"/>
              </a:rPr>
              <a:t>messaging </a:t>
            </a:r>
            <a:r>
              <a:rPr lang="en-US" sz="2000" i="1" kern="0" dirty="0" smtClean="0">
                <a:solidFill>
                  <a:prstClr val="black"/>
                </a:solidFill>
                <a:latin typeface="Book Antiqua" pitchFamily="18" charset="0"/>
              </a:rPr>
              <a:t>based communication/data </a:t>
            </a:r>
            <a:r>
              <a:rPr lang="en-US" sz="2000" i="1" kern="0" dirty="0">
                <a:solidFill>
                  <a:prstClr val="black"/>
                </a:solidFill>
                <a:latin typeface="Book Antiqua" pitchFamily="18" charset="0"/>
              </a:rPr>
              <a:t>transfers</a:t>
            </a:r>
          </a:p>
          <a:p>
            <a:pPr marL="457200" lvl="1" indent="-342900" defTabSz="914400"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Tx/>
              <a:buBlip>
                <a:blip r:embed="rId3"/>
              </a:buBlip>
              <a:defRPr/>
            </a:pPr>
            <a:r>
              <a:rPr lang="en-US" sz="2000" i="1" kern="0" dirty="0" smtClean="0">
                <a:solidFill>
                  <a:prstClr val="black"/>
                </a:solidFill>
                <a:latin typeface="Book Antiqua" pitchFamily="18" charset="0"/>
              </a:rPr>
              <a:t>Broker Network </a:t>
            </a:r>
            <a:r>
              <a:rPr lang="en-US" sz="2000" i="1" kern="0" dirty="0">
                <a:solidFill>
                  <a:prstClr val="black"/>
                </a:solidFill>
                <a:latin typeface="Book Antiqua" pitchFamily="18" charset="0"/>
              </a:rPr>
              <a:t>for facilitating </a:t>
            </a:r>
            <a:r>
              <a:rPr lang="en-US" sz="2000" i="1" kern="0" dirty="0" smtClean="0">
                <a:solidFill>
                  <a:prstClr val="black"/>
                </a:solidFill>
                <a:latin typeface="Book Antiqua" pitchFamily="18" charset="0"/>
              </a:rPr>
              <a:t>communication</a:t>
            </a:r>
            <a:endParaRPr lang="en-US" sz="2000" i="1" kern="0" dirty="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6" name="Picture 2" descr="D:\Documents\Dropbox\poster\twis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2672896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53515" y="1548809"/>
            <a:ext cx="6019800" cy="1085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343" lvl="1" indent="0"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New Infrastructure for Iterative MapReduce Programming</a:t>
            </a:r>
          </a:p>
        </p:txBody>
      </p:sp>
    </p:spTree>
    <p:extLst>
      <p:ext uri="{BB962C8B-B14F-4D97-AF65-F5344CB8AC3E}">
        <p14:creationId xmlns:p14="http://schemas.microsoft.com/office/powerpoint/2010/main" val="370779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5"/>
    </mc:Choice>
    <mc:Fallback xmlns="">
      <p:transition spd="slow" advTm="624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4"/>
          <p:cNvGrpSpPr/>
          <p:nvPr/>
        </p:nvGrpSpPr>
        <p:grpSpPr>
          <a:xfrm>
            <a:off x="457200" y="685800"/>
            <a:ext cx="8153400" cy="5791200"/>
            <a:chOff x="304800" y="685800"/>
            <a:chExt cx="8153400" cy="5791200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838200" y="762000"/>
              <a:ext cx="7620000" cy="1600200"/>
            </a:xfrm>
            <a:prstGeom prst="roundRect">
              <a:avLst>
                <a:gd name="adj" fmla="val 1120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990600" y="1143000"/>
              <a:ext cx="2362200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configureMaps(..)</a:t>
              </a:r>
              <a:endParaRPr lang="en-US" sz="160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 flipV="1">
              <a:off x="3352800" y="1143000"/>
              <a:ext cx="538914" cy="1832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990600" y="1600200"/>
              <a:ext cx="2514600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configureReduce(..)</a:t>
              </a:r>
              <a:endParaRPr lang="en-US" sz="160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cxnSp>
          <p:nvCxnSpPr>
            <p:cNvPr id="1032" name="AutoShape 8"/>
            <p:cNvCxnSpPr>
              <a:cxnSpLocks noChangeShapeType="1"/>
              <a:stCxn id="1031" idx="3"/>
            </p:cNvCxnSpPr>
            <p:nvPr/>
          </p:nvCxnSpPr>
          <p:spPr bwMode="auto">
            <a:xfrm flipV="1">
              <a:off x="3505200" y="1600201"/>
              <a:ext cx="382203" cy="1523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838200" y="2895600"/>
              <a:ext cx="7620000" cy="2209800"/>
            </a:xfrm>
            <a:prstGeom prst="roundRect">
              <a:avLst>
                <a:gd name="adj" fmla="val 75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565107" y="40269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6179469" y="40269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226668" y="33156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6839100" y="40269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834564" y="33156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295400" y="3048009"/>
              <a:ext cx="2590383" cy="304513"/>
              <a:chOff x="1453" y="5453"/>
              <a:chExt cx="3605" cy="353"/>
            </a:xfrm>
          </p:grpSpPr>
          <p:sp>
            <p:nvSpPr>
              <p:cNvPr id="1040" name="Text Box 16"/>
              <p:cNvSpPr txBox="1">
                <a:spLocks noChangeArrowheads="1"/>
              </p:cNvSpPr>
              <p:nvPr/>
            </p:nvSpPr>
            <p:spPr bwMode="auto">
              <a:xfrm>
                <a:off x="1453" y="5453"/>
                <a:ext cx="3075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b="1" dirty="0" smtClean="0">
                    <a:solidFill>
                      <a:prstClr val="black"/>
                    </a:solidFill>
                    <a:latin typeface="Candara" pitchFamily="34" charset="0"/>
                    <a:cs typeface="Arial" pitchFamily="34" charset="0"/>
                  </a:rPr>
                  <a:t>runMapReduce(..)</a:t>
                </a:r>
                <a:endParaRPr lang="en-US" sz="1600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endParaRPr>
              </a:p>
            </p:txBody>
          </p:sp>
          <p:cxnSp>
            <p:nvCxnSpPr>
              <p:cNvPr id="1041" name="AutoShape 17"/>
              <p:cNvCxnSpPr>
                <a:cxnSpLocks noChangeShapeType="1"/>
                <a:stCxn id="1040" idx="3"/>
              </p:cNvCxnSpPr>
              <p:nvPr/>
            </p:nvCxnSpPr>
            <p:spPr bwMode="auto">
              <a:xfrm>
                <a:off x="4528" y="5630"/>
                <a:ext cx="530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7162449" y="33156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6487728" y="33156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>
              <a:off x="5683668" y="38652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5" name="AutoShape 21"/>
            <p:cNvCxnSpPr>
              <a:cxnSpLocks noChangeShapeType="1"/>
            </p:cNvCxnSpPr>
            <p:nvPr/>
          </p:nvCxnSpPr>
          <p:spPr bwMode="auto">
            <a:xfrm>
              <a:off x="6315276" y="38652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6" name="AutoShape 22"/>
            <p:cNvCxnSpPr>
              <a:cxnSpLocks noChangeShapeType="1"/>
            </p:cNvCxnSpPr>
            <p:nvPr/>
          </p:nvCxnSpPr>
          <p:spPr bwMode="auto">
            <a:xfrm>
              <a:off x="6951195" y="38652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7" name="AutoShape 23"/>
            <p:cNvCxnSpPr>
              <a:cxnSpLocks noChangeShapeType="1"/>
            </p:cNvCxnSpPr>
            <p:nvPr/>
          </p:nvCxnSpPr>
          <p:spPr bwMode="auto">
            <a:xfrm>
              <a:off x="5409899" y="3595838"/>
              <a:ext cx="273769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8" name="AutoShape 24"/>
            <p:cNvCxnSpPr>
              <a:cxnSpLocks noChangeShapeType="1"/>
            </p:cNvCxnSpPr>
            <p:nvPr/>
          </p:nvCxnSpPr>
          <p:spPr bwMode="auto">
            <a:xfrm flipH="1">
              <a:off x="5683668" y="35958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9" name="AutoShape 25"/>
            <p:cNvCxnSpPr>
              <a:cxnSpLocks noChangeShapeType="1"/>
            </p:cNvCxnSpPr>
            <p:nvPr/>
          </p:nvCxnSpPr>
          <p:spPr bwMode="auto">
            <a:xfrm flipH="1">
              <a:off x="5683668" y="3595838"/>
              <a:ext cx="90106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0" name="AutoShape 26"/>
            <p:cNvCxnSpPr>
              <a:cxnSpLocks noChangeShapeType="1"/>
            </p:cNvCxnSpPr>
            <p:nvPr/>
          </p:nvCxnSpPr>
          <p:spPr bwMode="auto">
            <a:xfrm flipH="1">
              <a:off x="5683668" y="3595838"/>
              <a:ext cx="159518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1" name="AutoShape 27"/>
            <p:cNvCxnSpPr>
              <a:cxnSpLocks noChangeShapeType="1"/>
            </p:cNvCxnSpPr>
            <p:nvPr/>
          </p:nvCxnSpPr>
          <p:spPr bwMode="auto">
            <a:xfrm>
              <a:off x="5409899" y="35958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2" name="AutoShape 28"/>
            <p:cNvCxnSpPr>
              <a:cxnSpLocks noChangeShapeType="1"/>
            </p:cNvCxnSpPr>
            <p:nvPr/>
          </p:nvCxnSpPr>
          <p:spPr bwMode="auto">
            <a:xfrm>
              <a:off x="5953125" y="3595838"/>
              <a:ext cx="362151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3" name="AutoShape 29"/>
            <p:cNvCxnSpPr>
              <a:cxnSpLocks noChangeShapeType="1"/>
            </p:cNvCxnSpPr>
            <p:nvPr/>
          </p:nvCxnSpPr>
          <p:spPr bwMode="auto">
            <a:xfrm flipH="1">
              <a:off x="6315276" y="35958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4" name="AutoShape 30"/>
            <p:cNvCxnSpPr>
              <a:cxnSpLocks noChangeShapeType="1"/>
            </p:cNvCxnSpPr>
            <p:nvPr/>
          </p:nvCxnSpPr>
          <p:spPr bwMode="auto">
            <a:xfrm flipH="1">
              <a:off x="6315276" y="35958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5" name="AutoShape 31"/>
            <p:cNvCxnSpPr>
              <a:cxnSpLocks noChangeShapeType="1"/>
            </p:cNvCxnSpPr>
            <p:nvPr/>
          </p:nvCxnSpPr>
          <p:spPr bwMode="auto">
            <a:xfrm>
              <a:off x="5409899" y="3595838"/>
              <a:ext cx="154129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6" name="AutoShape 32"/>
            <p:cNvCxnSpPr>
              <a:cxnSpLocks noChangeShapeType="1"/>
            </p:cNvCxnSpPr>
            <p:nvPr/>
          </p:nvCxnSpPr>
          <p:spPr bwMode="auto">
            <a:xfrm>
              <a:off x="5953125" y="3595838"/>
              <a:ext cx="99807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7" name="AutoShape 33"/>
            <p:cNvCxnSpPr>
              <a:cxnSpLocks noChangeShapeType="1"/>
            </p:cNvCxnSpPr>
            <p:nvPr/>
          </p:nvCxnSpPr>
          <p:spPr bwMode="auto">
            <a:xfrm>
              <a:off x="6584733" y="3595838"/>
              <a:ext cx="366462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8" name="AutoShape 34"/>
            <p:cNvCxnSpPr>
              <a:cxnSpLocks noChangeShapeType="1"/>
            </p:cNvCxnSpPr>
            <p:nvPr/>
          </p:nvCxnSpPr>
          <p:spPr bwMode="auto">
            <a:xfrm flipH="1">
              <a:off x="6951195" y="3595838"/>
              <a:ext cx="32766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9" name="AutoShape 35"/>
            <p:cNvCxnSpPr>
              <a:cxnSpLocks noChangeShapeType="1"/>
            </p:cNvCxnSpPr>
            <p:nvPr/>
          </p:nvCxnSpPr>
          <p:spPr bwMode="auto">
            <a:xfrm>
              <a:off x="5338763" y="30461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0" name="AutoShape 36"/>
            <p:cNvCxnSpPr>
              <a:cxnSpLocks noChangeShapeType="1"/>
            </p:cNvCxnSpPr>
            <p:nvPr/>
          </p:nvCxnSpPr>
          <p:spPr bwMode="auto">
            <a:xfrm>
              <a:off x="5953125" y="30461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1" name="AutoShape 37"/>
            <p:cNvCxnSpPr>
              <a:cxnSpLocks noChangeShapeType="1"/>
            </p:cNvCxnSpPr>
            <p:nvPr/>
          </p:nvCxnSpPr>
          <p:spPr bwMode="auto">
            <a:xfrm>
              <a:off x="6584733" y="30353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2" name="AutoShape 38"/>
            <p:cNvCxnSpPr>
              <a:cxnSpLocks noChangeShapeType="1"/>
            </p:cNvCxnSpPr>
            <p:nvPr/>
          </p:nvCxnSpPr>
          <p:spPr bwMode="auto">
            <a:xfrm>
              <a:off x="7278855" y="30353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63" name="Text Box 39"/>
            <p:cNvSpPr txBox="1">
              <a:spLocks noChangeArrowheads="1"/>
            </p:cNvSpPr>
            <p:nvPr/>
          </p:nvSpPr>
          <p:spPr bwMode="auto">
            <a:xfrm>
              <a:off x="990600" y="2514600"/>
              <a:ext cx="2362200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while(</a:t>
              </a:r>
              <a:r>
                <a:rPr lang="en-US" sz="1600" b="1" dirty="0" smtClean="0">
                  <a:solidFill>
                    <a:srgbClr val="7E110D"/>
                  </a:solidFill>
                  <a:latin typeface="Candara" pitchFamily="34" charset="0"/>
                  <a:cs typeface="Arial" pitchFamily="34" charset="0"/>
                </a:rPr>
                <a:t>condition</a:t>
              </a:r>
              <a:r>
                <a:rPr lang="en-US" sz="1600" b="1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){</a:t>
              </a:r>
              <a:endParaRPr lang="en-US" sz="160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1064" name="Oval 40"/>
            <p:cNvSpPr>
              <a:spLocks noChangeArrowheads="1"/>
            </p:cNvSpPr>
            <p:nvPr/>
          </p:nvSpPr>
          <p:spPr bwMode="auto">
            <a:xfrm>
              <a:off x="2978317" y="4706002"/>
              <a:ext cx="269457" cy="2802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cxnSp>
          <p:nvCxnSpPr>
            <p:cNvPr id="1065" name="AutoShape 41"/>
            <p:cNvCxnSpPr>
              <a:cxnSpLocks noChangeShapeType="1"/>
            </p:cNvCxnSpPr>
            <p:nvPr/>
          </p:nvCxnSpPr>
          <p:spPr bwMode="auto">
            <a:xfrm>
              <a:off x="3118435" y="4544327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6" name="AutoShape 42"/>
            <p:cNvCxnSpPr>
              <a:cxnSpLocks noChangeShapeType="1"/>
            </p:cNvCxnSpPr>
            <p:nvPr/>
          </p:nvCxnSpPr>
          <p:spPr bwMode="auto">
            <a:xfrm flipH="1">
              <a:off x="3118435" y="4544327"/>
              <a:ext cx="38327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67" name="Text Box 43"/>
            <p:cNvSpPr txBox="1">
              <a:spLocks noChangeArrowheads="1"/>
            </p:cNvSpPr>
            <p:nvPr/>
          </p:nvSpPr>
          <p:spPr bwMode="auto">
            <a:xfrm>
              <a:off x="1066800" y="5715000"/>
              <a:ext cx="1853866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} //end while</a:t>
              </a:r>
              <a:endParaRPr lang="en-US" sz="160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1068" name="Text Box 44"/>
            <p:cNvSpPr txBox="1">
              <a:spLocks noChangeArrowheads="1"/>
            </p:cNvSpPr>
            <p:nvPr/>
          </p:nvSpPr>
          <p:spPr bwMode="auto">
            <a:xfrm>
              <a:off x="1295400" y="5257800"/>
              <a:ext cx="2286000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srgbClr val="7E110D"/>
                  </a:solidFill>
                  <a:latin typeface="Candara" pitchFamily="34" charset="0"/>
                  <a:cs typeface="Arial" pitchFamily="34" charset="0"/>
                </a:rPr>
                <a:t>updateCondition()</a:t>
              </a:r>
              <a:endParaRPr lang="en-US" sz="1600" dirty="0" smtClean="0">
                <a:solidFill>
                  <a:srgbClr val="7E110D"/>
                </a:solidFill>
                <a:latin typeface="Candara" pitchFamily="34" charset="0"/>
                <a:cs typeface="Arial" pitchFamily="34" charset="0"/>
              </a:endParaRPr>
            </a:p>
          </p:txBody>
        </p:sp>
        <p:grpSp>
          <p:nvGrpSpPr>
            <p:cNvPr id="5" name="Group 45"/>
            <p:cNvGrpSpPr>
              <a:grpSpLocks/>
            </p:cNvGrpSpPr>
            <p:nvPr/>
          </p:nvGrpSpPr>
          <p:grpSpPr bwMode="auto">
            <a:xfrm>
              <a:off x="4572000" y="838200"/>
              <a:ext cx="1353753" cy="1293395"/>
              <a:chOff x="4782" y="2508"/>
              <a:chExt cx="1884" cy="1800"/>
            </a:xfrm>
          </p:grpSpPr>
          <p:grpSp>
            <p:nvGrpSpPr>
              <p:cNvPr id="6" name="Group 46"/>
              <p:cNvGrpSpPr>
                <a:grpSpLocks/>
              </p:cNvGrpSpPr>
              <p:nvPr/>
            </p:nvGrpSpPr>
            <p:grpSpPr bwMode="auto">
              <a:xfrm>
                <a:off x="4782" y="2508"/>
                <a:ext cx="1884" cy="1800"/>
                <a:chOff x="8145" y="2478"/>
                <a:chExt cx="1884" cy="1800"/>
              </a:xfrm>
            </p:grpSpPr>
            <p:sp>
              <p:nvSpPr>
                <p:cNvPr id="1071" name="AutoShape 47"/>
                <p:cNvSpPr>
                  <a:spLocks noChangeArrowheads="1"/>
                </p:cNvSpPr>
                <p:nvPr/>
              </p:nvSpPr>
              <p:spPr bwMode="auto">
                <a:xfrm>
                  <a:off x="8145" y="2733"/>
                  <a:ext cx="1884" cy="15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E5F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72" name="Oval 48"/>
                <p:cNvSpPr>
                  <a:spLocks noChangeArrowheads="1"/>
                </p:cNvSpPr>
                <p:nvPr/>
              </p:nvSpPr>
              <p:spPr bwMode="auto">
                <a:xfrm>
                  <a:off x="8280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73" name="Oval 49"/>
                <p:cNvSpPr>
                  <a:spLocks noChangeArrowheads="1"/>
                </p:cNvSpPr>
                <p:nvPr/>
              </p:nvSpPr>
              <p:spPr bwMode="auto">
                <a:xfrm>
                  <a:off x="8436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74" name="Oval 50"/>
                <p:cNvSpPr>
                  <a:spLocks noChangeArrowheads="1"/>
                </p:cNvSpPr>
                <p:nvPr/>
              </p:nvSpPr>
              <p:spPr bwMode="auto">
                <a:xfrm>
                  <a:off x="8595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75" name="AutoShape 51"/>
                <p:cNvSpPr>
                  <a:spLocks noChangeArrowheads="1"/>
                </p:cNvSpPr>
                <p:nvPr/>
              </p:nvSpPr>
              <p:spPr bwMode="auto">
                <a:xfrm>
                  <a:off x="9339" y="2883"/>
                  <a:ext cx="585" cy="330"/>
                </a:xfrm>
                <a:prstGeom prst="flowChartMagneticDisk">
                  <a:avLst/>
                </a:prstGeom>
                <a:solidFill>
                  <a:srgbClr val="D9959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76" name="Oval 52"/>
                <p:cNvSpPr>
                  <a:spLocks noChangeArrowheads="1"/>
                </p:cNvSpPr>
                <p:nvPr/>
              </p:nvSpPr>
              <p:spPr bwMode="auto">
                <a:xfrm>
                  <a:off x="9234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77" name="Oval 53"/>
                <p:cNvSpPr>
                  <a:spLocks noChangeArrowheads="1"/>
                </p:cNvSpPr>
                <p:nvPr/>
              </p:nvSpPr>
              <p:spPr bwMode="auto">
                <a:xfrm>
                  <a:off x="9390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78" name="Oval 54"/>
                <p:cNvSpPr>
                  <a:spLocks noChangeArrowheads="1"/>
                </p:cNvSpPr>
                <p:nvPr/>
              </p:nvSpPr>
              <p:spPr bwMode="auto">
                <a:xfrm>
                  <a:off x="9549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cxnSp>
              <p:nvCxnSpPr>
                <p:cNvPr id="1079" name="AutoShape 55"/>
                <p:cNvCxnSpPr>
                  <a:cxnSpLocks noChangeShapeType="1"/>
                </p:cNvCxnSpPr>
                <p:nvPr/>
              </p:nvCxnSpPr>
              <p:spPr bwMode="auto">
                <a:xfrm>
                  <a:off x="9609" y="3213"/>
                  <a:ext cx="0" cy="4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080" name="AutoShape 56"/>
                <p:cNvCxnSpPr>
                  <a:cxnSpLocks noChangeShapeType="1"/>
                </p:cNvCxnSpPr>
                <p:nvPr/>
              </p:nvCxnSpPr>
              <p:spPr bwMode="auto">
                <a:xfrm>
                  <a:off x="8595" y="2478"/>
                  <a:ext cx="0" cy="117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081" name="AutoShape 57"/>
                <p:cNvCxnSpPr>
                  <a:cxnSpLocks noChangeShapeType="1"/>
                </p:cNvCxnSpPr>
                <p:nvPr/>
              </p:nvCxnSpPr>
              <p:spPr bwMode="auto">
                <a:xfrm>
                  <a:off x="8595" y="2478"/>
                  <a:ext cx="954" cy="118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1082" name="AutoShape 58"/>
              <p:cNvCxnSpPr>
                <a:cxnSpLocks noChangeShapeType="1"/>
              </p:cNvCxnSpPr>
              <p:nvPr/>
            </p:nvCxnSpPr>
            <p:spPr bwMode="auto">
              <a:xfrm>
                <a:off x="5661" y="3885"/>
                <a:ext cx="159" cy="0"/>
              </a:xfrm>
              <a:prstGeom prst="straightConnector1">
                <a:avLst/>
              </a:prstGeom>
              <a:noFill/>
              <a:ln w="381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</p:grpSp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6400800" y="838200"/>
              <a:ext cx="1353753" cy="1293395"/>
              <a:chOff x="7005" y="2508"/>
              <a:chExt cx="1884" cy="1800"/>
            </a:xfrm>
          </p:grpSpPr>
          <p:grpSp>
            <p:nvGrpSpPr>
              <p:cNvPr id="8" name="Group 60"/>
              <p:cNvGrpSpPr>
                <a:grpSpLocks/>
              </p:cNvGrpSpPr>
              <p:nvPr/>
            </p:nvGrpSpPr>
            <p:grpSpPr bwMode="auto">
              <a:xfrm>
                <a:off x="7005" y="2508"/>
                <a:ext cx="1884" cy="1800"/>
                <a:chOff x="8145" y="2478"/>
                <a:chExt cx="1884" cy="1800"/>
              </a:xfrm>
            </p:grpSpPr>
            <p:sp>
              <p:nvSpPr>
                <p:cNvPr id="1085" name="AutoShape 61"/>
                <p:cNvSpPr>
                  <a:spLocks noChangeArrowheads="1"/>
                </p:cNvSpPr>
                <p:nvPr/>
              </p:nvSpPr>
              <p:spPr bwMode="auto">
                <a:xfrm>
                  <a:off x="8145" y="2733"/>
                  <a:ext cx="1884" cy="15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E5F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86" name="Oval 62"/>
                <p:cNvSpPr>
                  <a:spLocks noChangeArrowheads="1"/>
                </p:cNvSpPr>
                <p:nvPr/>
              </p:nvSpPr>
              <p:spPr bwMode="auto">
                <a:xfrm>
                  <a:off x="8280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87" name="Oval 63"/>
                <p:cNvSpPr>
                  <a:spLocks noChangeArrowheads="1"/>
                </p:cNvSpPr>
                <p:nvPr/>
              </p:nvSpPr>
              <p:spPr bwMode="auto">
                <a:xfrm>
                  <a:off x="8436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88" name="Oval 64"/>
                <p:cNvSpPr>
                  <a:spLocks noChangeArrowheads="1"/>
                </p:cNvSpPr>
                <p:nvPr/>
              </p:nvSpPr>
              <p:spPr bwMode="auto">
                <a:xfrm>
                  <a:off x="8595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89" name="AutoShape 65"/>
                <p:cNvSpPr>
                  <a:spLocks noChangeArrowheads="1"/>
                </p:cNvSpPr>
                <p:nvPr/>
              </p:nvSpPr>
              <p:spPr bwMode="auto">
                <a:xfrm>
                  <a:off x="9339" y="2883"/>
                  <a:ext cx="585" cy="330"/>
                </a:xfrm>
                <a:prstGeom prst="flowChartMagneticDisk">
                  <a:avLst/>
                </a:prstGeom>
                <a:solidFill>
                  <a:srgbClr val="D9959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90" name="Oval 66"/>
                <p:cNvSpPr>
                  <a:spLocks noChangeArrowheads="1"/>
                </p:cNvSpPr>
                <p:nvPr/>
              </p:nvSpPr>
              <p:spPr bwMode="auto">
                <a:xfrm>
                  <a:off x="9234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91" name="Oval 67"/>
                <p:cNvSpPr>
                  <a:spLocks noChangeArrowheads="1"/>
                </p:cNvSpPr>
                <p:nvPr/>
              </p:nvSpPr>
              <p:spPr bwMode="auto">
                <a:xfrm>
                  <a:off x="9390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92" name="Oval 68"/>
                <p:cNvSpPr>
                  <a:spLocks noChangeArrowheads="1"/>
                </p:cNvSpPr>
                <p:nvPr/>
              </p:nvSpPr>
              <p:spPr bwMode="auto">
                <a:xfrm>
                  <a:off x="9549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cxnSp>
              <p:nvCxnSpPr>
                <p:cNvPr id="1093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9609" y="3213"/>
                  <a:ext cx="0" cy="4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094" name="AutoShape 70"/>
                <p:cNvCxnSpPr>
                  <a:cxnSpLocks noChangeShapeType="1"/>
                </p:cNvCxnSpPr>
                <p:nvPr/>
              </p:nvCxnSpPr>
              <p:spPr bwMode="auto">
                <a:xfrm>
                  <a:off x="8595" y="2478"/>
                  <a:ext cx="0" cy="117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095" name="AutoShape 71"/>
                <p:cNvCxnSpPr>
                  <a:cxnSpLocks noChangeShapeType="1"/>
                </p:cNvCxnSpPr>
                <p:nvPr/>
              </p:nvCxnSpPr>
              <p:spPr bwMode="auto">
                <a:xfrm>
                  <a:off x="8595" y="2478"/>
                  <a:ext cx="954" cy="118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1096" name="AutoShape 72"/>
              <p:cNvCxnSpPr>
                <a:cxnSpLocks noChangeShapeType="1"/>
              </p:cNvCxnSpPr>
              <p:nvPr/>
            </p:nvCxnSpPr>
            <p:spPr bwMode="auto">
              <a:xfrm>
                <a:off x="7905" y="3885"/>
                <a:ext cx="159" cy="0"/>
              </a:xfrm>
              <a:prstGeom prst="straightConnector1">
                <a:avLst/>
              </a:prstGeom>
              <a:noFill/>
              <a:ln w="381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</p:grpSp>
        <p:cxnSp>
          <p:nvCxnSpPr>
            <p:cNvPr id="1097" name="AutoShape 73"/>
            <p:cNvCxnSpPr>
              <a:cxnSpLocks noChangeShapeType="1"/>
            </p:cNvCxnSpPr>
            <p:nvPr/>
          </p:nvCxnSpPr>
          <p:spPr bwMode="auto">
            <a:xfrm>
              <a:off x="5683668" y="43072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98" name="AutoShape 74"/>
            <p:cNvCxnSpPr>
              <a:cxnSpLocks noChangeShapeType="1"/>
            </p:cNvCxnSpPr>
            <p:nvPr/>
          </p:nvCxnSpPr>
          <p:spPr bwMode="auto">
            <a:xfrm>
              <a:off x="6300186" y="43072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99" name="AutoShape 75"/>
            <p:cNvCxnSpPr>
              <a:cxnSpLocks noChangeShapeType="1"/>
            </p:cNvCxnSpPr>
            <p:nvPr/>
          </p:nvCxnSpPr>
          <p:spPr bwMode="auto">
            <a:xfrm>
              <a:off x="6951195" y="43072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00" name="Arc 76"/>
            <p:cNvSpPr>
              <a:spLocks/>
            </p:cNvSpPr>
            <p:nvPr/>
          </p:nvSpPr>
          <p:spPr bwMode="auto">
            <a:xfrm flipH="1" flipV="1">
              <a:off x="457199" y="2438399"/>
              <a:ext cx="435443" cy="3581400"/>
            </a:xfrm>
            <a:custGeom>
              <a:avLst/>
              <a:gdLst>
                <a:gd name="G0" fmla="+- 8892 0 0"/>
                <a:gd name="G1" fmla="+- 21600 0 0"/>
                <a:gd name="G2" fmla="+- 21600 0 0"/>
                <a:gd name="T0" fmla="*/ 0 w 30492"/>
                <a:gd name="T1" fmla="*/ 1915 h 43200"/>
                <a:gd name="T2" fmla="*/ 590 w 30492"/>
                <a:gd name="T3" fmla="*/ 41541 h 43200"/>
                <a:gd name="T4" fmla="*/ 8892 w 3049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92" h="43200" fill="none" extrusionOk="0">
                  <a:moveTo>
                    <a:pt x="0" y="1915"/>
                  </a:moveTo>
                  <a:cubicBezTo>
                    <a:pt x="2794" y="652"/>
                    <a:pt x="5825" y="-1"/>
                    <a:pt x="8892" y="0"/>
                  </a:cubicBezTo>
                  <a:cubicBezTo>
                    <a:pt x="20821" y="0"/>
                    <a:pt x="30492" y="9670"/>
                    <a:pt x="30492" y="21600"/>
                  </a:cubicBezTo>
                  <a:cubicBezTo>
                    <a:pt x="30492" y="33529"/>
                    <a:pt x="20821" y="43200"/>
                    <a:pt x="8892" y="43200"/>
                  </a:cubicBezTo>
                  <a:cubicBezTo>
                    <a:pt x="6042" y="43200"/>
                    <a:pt x="3220" y="42636"/>
                    <a:pt x="590" y="41540"/>
                  </a:cubicBezTo>
                </a:path>
                <a:path w="30492" h="43200" stroke="0" extrusionOk="0">
                  <a:moveTo>
                    <a:pt x="0" y="1915"/>
                  </a:moveTo>
                  <a:cubicBezTo>
                    <a:pt x="2794" y="652"/>
                    <a:pt x="5825" y="-1"/>
                    <a:pt x="8892" y="0"/>
                  </a:cubicBezTo>
                  <a:cubicBezTo>
                    <a:pt x="20821" y="0"/>
                    <a:pt x="30492" y="9670"/>
                    <a:pt x="30492" y="21600"/>
                  </a:cubicBezTo>
                  <a:cubicBezTo>
                    <a:pt x="30492" y="33529"/>
                    <a:pt x="20821" y="43200"/>
                    <a:pt x="8892" y="43200"/>
                  </a:cubicBezTo>
                  <a:cubicBezTo>
                    <a:pt x="6042" y="43200"/>
                    <a:pt x="3220" y="42636"/>
                    <a:pt x="590" y="41540"/>
                  </a:cubicBezTo>
                  <a:lnTo>
                    <a:pt x="8892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101" name="Text Box 77"/>
            <p:cNvSpPr txBox="1">
              <a:spLocks noChangeArrowheads="1"/>
            </p:cNvSpPr>
            <p:nvPr/>
          </p:nvSpPr>
          <p:spPr bwMode="auto">
            <a:xfrm>
              <a:off x="1066800" y="6096000"/>
              <a:ext cx="1853866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close()</a:t>
              </a:r>
              <a:endParaRPr lang="en-US" sz="160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304800" y="685800"/>
              <a:ext cx="3429000" cy="57912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104" name="Text Box 80"/>
            <p:cNvSpPr txBox="1">
              <a:spLocks noChangeArrowheads="1"/>
            </p:cNvSpPr>
            <p:nvPr/>
          </p:nvSpPr>
          <p:spPr bwMode="auto">
            <a:xfrm>
              <a:off x="1828800" y="4419600"/>
              <a:ext cx="1713748" cy="323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Combine() </a:t>
              </a:r>
              <a:r>
                <a:rPr lang="en-US" sz="1600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operation</a:t>
              </a:r>
            </a:p>
          </p:txBody>
        </p:sp>
        <p:sp>
          <p:nvSpPr>
            <p:cNvPr id="1105" name="Text Box 81"/>
            <p:cNvSpPr txBox="1">
              <a:spLocks noChangeArrowheads="1"/>
            </p:cNvSpPr>
            <p:nvPr/>
          </p:nvSpPr>
          <p:spPr bwMode="auto">
            <a:xfrm>
              <a:off x="7056822" y="4026969"/>
              <a:ext cx="1096578" cy="39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Reduce()</a:t>
              </a:r>
            </a:p>
          </p:txBody>
        </p:sp>
        <p:sp>
          <p:nvSpPr>
            <p:cNvPr id="1106" name="Text Box 82"/>
            <p:cNvSpPr txBox="1">
              <a:spLocks noChangeArrowheads="1"/>
            </p:cNvSpPr>
            <p:nvPr/>
          </p:nvSpPr>
          <p:spPr bwMode="auto">
            <a:xfrm>
              <a:off x="7237897" y="3541946"/>
              <a:ext cx="763103" cy="323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Map()</a:t>
              </a:r>
            </a:p>
          </p:txBody>
        </p:sp>
        <p:sp>
          <p:nvSpPr>
            <p:cNvPr id="1107" name="Text Box 83"/>
            <p:cNvSpPr txBox="1">
              <a:spLocks noChangeArrowheads="1"/>
            </p:cNvSpPr>
            <p:nvPr/>
          </p:nvSpPr>
          <p:spPr bwMode="auto">
            <a:xfrm>
              <a:off x="5181600" y="762000"/>
              <a:ext cx="1752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Worker Nodes</a:t>
              </a:r>
            </a:p>
          </p:txBody>
        </p:sp>
        <p:sp>
          <p:nvSpPr>
            <p:cNvPr id="1108" name="Text Box 84"/>
            <p:cNvSpPr txBox="1">
              <a:spLocks noChangeArrowheads="1"/>
            </p:cNvSpPr>
            <p:nvPr/>
          </p:nvSpPr>
          <p:spPr bwMode="auto">
            <a:xfrm>
              <a:off x="4419600" y="4495800"/>
              <a:ext cx="3886200" cy="743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Communications/data transfers via the pub-sub broker network &amp; direct TCP</a:t>
              </a:r>
              <a:endParaRPr lang="en-US" sz="160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cxnSp>
          <p:nvCxnSpPr>
            <p:cNvPr id="1109" name="AutoShape 85"/>
            <p:cNvCxnSpPr>
              <a:cxnSpLocks noChangeShapeType="1"/>
            </p:cNvCxnSpPr>
            <p:nvPr/>
          </p:nvCxnSpPr>
          <p:spPr bwMode="auto">
            <a:xfrm>
              <a:off x="6096000" y="1600200"/>
              <a:ext cx="135806" cy="0"/>
            </a:xfrm>
            <a:prstGeom prst="straightConnector1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grpSp>
          <p:nvGrpSpPr>
            <p:cNvPr id="9" name="Group 86"/>
            <p:cNvGrpSpPr>
              <a:grpSpLocks/>
            </p:cNvGrpSpPr>
            <p:nvPr/>
          </p:nvGrpSpPr>
          <p:grpSpPr bwMode="auto">
            <a:xfrm>
              <a:off x="304800" y="3810000"/>
              <a:ext cx="1371600" cy="533400"/>
              <a:chOff x="2264" y="5748"/>
              <a:chExt cx="1410" cy="540"/>
            </a:xfrm>
          </p:grpSpPr>
          <p:sp>
            <p:nvSpPr>
              <p:cNvPr id="1111" name="Oval 87"/>
              <p:cNvSpPr>
                <a:spLocks noChangeArrowheads="1"/>
              </p:cNvSpPr>
              <p:nvPr/>
            </p:nvSpPr>
            <p:spPr bwMode="auto">
              <a:xfrm>
                <a:off x="2264" y="5748"/>
                <a:ext cx="1366" cy="5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sp>
            <p:nvSpPr>
              <p:cNvPr id="1112" name="Text Box 88"/>
              <p:cNvSpPr txBox="1">
                <a:spLocks noChangeArrowheads="1"/>
              </p:cNvSpPr>
              <p:nvPr/>
            </p:nvSpPr>
            <p:spPr bwMode="auto">
              <a:xfrm>
                <a:off x="2264" y="5825"/>
                <a:ext cx="1410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dirty="0" smtClean="0">
                    <a:solidFill>
                      <a:srgbClr val="C00000"/>
                    </a:solidFill>
                    <a:latin typeface="Candara" pitchFamily="34" charset="0"/>
                    <a:cs typeface="Arial" pitchFamily="34" charset="0"/>
                  </a:rPr>
                  <a:t>  </a:t>
                </a:r>
                <a:r>
                  <a:rPr lang="en-US" altLang="zh-CN" b="1" dirty="0" smtClean="0">
                    <a:solidFill>
                      <a:srgbClr val="7E110D"/>
                    </a:solidFill>
                    <a:latin typeface="Candara" pitchFamily="34" charset="0"/>
                    <a:cs typeface="Arial" pitchFamily="34" charset="0"/>
                  </a:rPr>
                  <a:t>Iterations</a:t>
                </a:r>
                <a:endParaRPr lang="en-US" b="1" dirty="0" smtClean="0">
                  <a:solidFill>
                    <a:srgbClr val="7E110D"/>
                  </a:solidFill>
                  <a:latin typeface="Candar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13" name="Text Box 89"/>
            <p:cNvSpPr txBox="1">
              <a:spLocks noChangeArrowheads="1"/>
            </p:cNvSpPr>
            <p:nvPr/>
          </p:nvSpPr>
          <p:spPr bwMode="auto">
            <a:xfrm>
              <a:off x="1828800" y="3352800"/>
              <a:ext cx="3429000" cy="541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May send &lt;Key,Value&gt; pairs directly</a:t>
              </a:r>
            </a:p>
          </p:txBody>
        </p:sp>
      </p:grpSp>
      <p:sp>
        <p:nvSpPr>
          <p:cNvPr id="94" name="Text Box 83"/>
          <p:cNvSpPr txBox="1">
            <a:spLocks noChangeArrowheads="1"/>
          </p:cNvSpPr>
          <p:nvPr/>
        </p:nvSpPr>
        <p:spPr bwMode="auto">
          <a:xfrm>
            <a:off x="7696200" y="12954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160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Local Disk</a:t>
            </a:r>
          </a:p>
        </p:txBody>
      </p:sp>
      <p:sp>
        <p:nvSpPr>
          <p:cNvPr id="92" name="Text Box 83"/>
          <p:cNvSpPr txBox="1">
            <a:spLocks noChangeArrowheads="1"/>
          </p:cNvSpPr>
          <p:nvPr/>
        </p:nvSpPr>
        <p:spPr bwMode="auto">
          <a:xfrm>
            <a:off x="5715000" y="23622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160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Cacheable map/reduce tasks</a:t>
            </a:r>
          </a:p>
        </p:txBody>
      </p:sp>
      <p:cxnSp>
        <p:nvCxnSpPr>
          <p:cNvPr id="96" name="Straight Arrow Connector 95"/>
          <p:cNvCxnSpPr>
            <a:endCxn id="1074" idx="4"/>
          </p:cNvCxnSpPr>
          <p:nvPr/>
        </p:nvCxnSpPr>
        <p:spPr>
          <a:xfrm rot="10800000">
            <a:off x="5182478" y="1959144"/>
            <a:ext cx="1142122" cy="479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6324600" y="1981200"/>
            <a:ext cx="1219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6324600" y="19812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10800000">
            <a:off x="5791200" y="19812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038183" y="5239503"/>
            <a:ext cx="4648617" cy="123749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Main program may contain many MapReduce invocations or iterative MapReduce invocations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1664" y="749075"/>
            <a:ext cx="31357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Main program’s process space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7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00" y="762000"/>
            <a:ext cx="7467600" cy="5596354"/>
            <a:chOff x="914400" y="762000"/>
            <a:chExt cx="7467600" cy="5596354"/>
          </a:xfrm>
        </p:grpSpPr>
        <p:sp>
          <p:nvSpPr>
            <p:cNvPr id="60" name="Rounded Rectangle 59"/>
            <p:cNvSpPr/>
            <p:nvPr/>
          </p:nvSpPr>
          <p:spPr>
            <a:xfrm>
              <a:off x="914400" y="2590800"/>
              <a:ext cx="2743200" cy="37338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5638800" y="2590800"/>
              <a:ext cx="2743200" cy="37338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1295400" y="5181600"/>
              <a:ext cx="6629400" cy="838200"/>
            </a:xfrm>
            <a:prstGeom prst="rect">
              <a:avLst/>
            </a:prstGeom>
            <a:solidFill>
              <a:srgbClr val="E6F1F2"/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324600" y="6019800"/>
              <a:ext cx="13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dirty="0" smtClean="0">
                  <a:solidFill>
                    <a:prstClr val="black"/>
                  </a:solidFill>
                  <a:latin typeface="Candara" pitchFamily="34" charset="0"/>
                </a:rPr>
                <a:t>Worker Node</a:t>
              </a:r>
              <a:endParaRPr lang="en-US" sz="1600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grpSp>
          <p:nvGrpSpPr>
            <p:cNvPr id="4" name="Group 63"/>
            <p:cNvGrpSpPr/>
            <p:nvPr/>
          </p:nvGrpSpPr>
          <p:grpSpPr>
            <a:xfrm>
              <a:off x="6248400" y="5334000"/>
              <a:ext cx="1447800" cy="533400"/>
              <a:chOff x="990600" y="4876800"/>
              <a:chExt cx="1447800" cy="533400"/>
            </a:xfrm>
          </p:grpSpPr>
          <p:sp>
            <p:nvSpPr>
              <p:cNvPr id="91" name="Flowchart: Magnetic Disk 90"/>
              <p:cNvSpPr/>
              <p:nvPr/>
            </p:nvSpPr>
            <p:spPr>
              <a:xfrm>
                <a:off x="990600" y="4876800"/>
                <a:ext cx="1447800" cy="533400"/>
              </a:xfrm>
              <a:prstGeom prst="flowChartMagneticDisk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219200" y="5029200"/>
                <a:ext cx="10502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latin typeface="Candara" pitchFamily="34" charset="0"/>
                  </a:rPr>
                  <a:t>Local Disk</a:t>
                </a:r>
                <a:endParaRPr lang="en-US" sz="1600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</p:grpSp>
        <p:grpSp>
          <p:nvGrpSpPr>
            <p:cNvPr id="9" name="Group 72"/>
            <p:cNvGrpSpPr/>
            <p:nvPr/>
          </p:nvGrpSpPr>
          <p:grpSpPr>
            <a:xfrm>
              <a:off x="5867400" y="4191000"/>
              <a:ext cx="2286000" cy="762000"/>
              <a:chOff x="762000" y="4038600"/>
              <a:chExt cx="2286000" cy="7620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762000" y="4343400"/>
                <a:ext cx="2286000" cy="457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752600" y="4038600"/>
                <a:ext cx="12623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latin typeface="Candara" pitchFamily="34" charset="0"/>
                  </a:rPr>
                  <a:t>Worker Pool</a:t>
                </a:r>
                <a:endParaRPr lang="en-US" sz="1600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5791200" y="2971800"/>
              <a:ext cx="2438400" cy="20574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Candara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943600" y="2667000"/>
              <a:ext cx="1598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dirty="0" smtClean="0">
                  <a:solidFill>
                    <a:prstClr val="black"/>
                  </a:solidFill>
                  <a:latin typeface="Candara" pitchFamily="34" charset="0"/>
                </a:rPr>
                <a:t>Twister Daemon</a:t>
              </a:r>
              <a:endParaRPr lang="en-US" sz="1600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grpSp>
          <p:nvGrpSpPr>
            <p:cNvPr id="12" name="Group 51"/>
            <p:cNvGrpSpPr/>
            <p:nvPr/>
          </p:nvGrpSpPr>
          <p:grpSpPr>
            <a:xfrm>
              <a:off x="990600" y="762000"/>
              <a:ext cx="1905000" cy="1600200"/>
              <a:chOff x="609600" y="914400"/>
              <a:chExt cx="1905000" cy="160020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09600" y="1219200"/>
                <a:ext cx="1905000" cy="1295400"/>
              </a:xfrm>
              <a:prstGeom prst="roundRect">
                <a:avLst>
                  <a:gd name="adj" fmla="val 1078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38200" y="1371600"/>
                <a:ext cx="1447800" cy="990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914400" y="914400"/>
                <a:ext cx="13147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latin typeface="Candara" pitchFamily="34" charset="0"/>
                  </a:rPr>
                  <a:t>Master Node</a:t>
                </a:r>
                <a:endParaRPr lang="en-US" sz="1600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grpSp>
            <p:nvGrpSpPr>
              <p:cNvPr id="15" name="Group 8"/>
              <p:cNvGrpSpPr/>
              <p:nvPr/>
            </p:nvGrpSpPr>
            <p:grpSpPr>
              <a:xfrm>
                <a:off x="1066800" y="1447800"/>
                <a:ext cx="1019175" cy="609600"/>
                <a:chOff x="990600" y="1447800"/>
                <a:chExt cx="1019175" cy="609600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990600" y="1447800"/>
                  <a:ext cx="1019175" cy="609600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051443" y="1447800"/>
                  <a:ext cx="86594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/>
                  <a:r>
                    <a:rPr lang="en-US" sz="1600" dirty="0" smtClean="0">
                      <a:solidFill>
                        <a:prstClr val="black"/>
                      </a:solidFill>
                      <a:latin typeface="Candara" pitchFamily="34" charset="0"/>
                    </a:rPr>
                    <a:t>Twister </a:t>
                  </a:r>
                </a:p>
                <a:p>
                  <a:pPr algn="ctr" defTabSz="914400"/>
                  <a:r>
                    <a:rPr lang="en-US" sz="1600" dirty="0" smtClean="0">
                      <a:solidFill>
                        <a:prstClr val="black"/>
                      </a:solidFill>
                      <a:latin typeface="Candara" pitchFamily="34" charset="0"/>
                    </a:rPr>
                    <a:t>Driver</a:t>
                  </a:r>
                  <a:endParaRPr lang="en-US" sz="1600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838200" y="2057400"/>
                <a:ext cx="14141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latin typeface="Candara" pitchFamily="34" charset="0"/>
                  </a:rPr>
                  <a:t>Main Program</a:t>
                </a:r>
                <a:endParaRPr lang="en-US" sz="1600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</p:grpSp>
        <p:grpSp>
          <p:nvGrpSpPr>
            <p:cNvPr id="16" name="Group 50"/>
            <p:cNvGrpSpPr/>
            <p:nvPr/>
          </p:nvGrpSpPr>
          <p:grpSpPr>
            <a:xfrm>
              <a:off x="3352800" y="914400"/>
              <a:ext cx="4490794" cy="1371600"/>
              <a:chOff x="4038600" y="1066800"/>
              <a:chExt cx="4490794" cy="1371600"/>
            </a:xfrm>
          </p:grpSpPr>
          <p:grpSp>
            <p:nvGrpSpPr>
              <p:cNvPr id="17" name="Group 48"/>
              <p:cNvGrpSpPr/>
              <p:nvPr/>
            </p:nvGrpSpPr>
            <p:grpSpPr>
              <a:xfrm>
                <a:off x="4038600" y="1066800"/>
                <a:ext cx="2743200" cy="1371600"/>
                <a:chOff x="4038600" y="1219200"/>
                <a:chExt cx="2590800" cy="1295400"/>
              </a:xfrm>
            </p:grpSpPr>
            <p:sp>
              <p:nvSpPr>
                <p:cNvPr id="48" name="Cloud 47"/>
                <p:cNvSpPr/>
                <p:nvPr/>
              </p:nvSpPr>
              <p:spPr>
                <a:xfrm>
                  <a:off x="4038600" y="1219200"/>
                  <a:ext cx="2590800" cy="1295400"/>
                </a:xfrm>
                <a:prstGeom prst="cloud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grpSp>
              <p:nvGrpSpPr>
                <p:cNvPr id="20" name="Group 14"/>
                <p:cNvGrpSpPr/>
                <p:nvPr/>
              </p:nvGrpSpPr>
              <p:grpSpPr>
                <a:xfrm>
                  <a:off x="4724400" y="1371600"/>
                  <a:ext cx="304800" cy="319745"/>
                  <a:chOff x="4572000" y="1371600"/>
                  <a:chExt cx="304800" cy="319745"/>
                </a:xfrm>
              </p:grpSpPr>
              <p:sp>
                <p:nvSpPr>
                  <p:cNvPr id="13" name="Hexagon 12"/>
                  <p:cNvSpPr/>
                  <p:nvPr/>
                </p:nvSpPr>
                <p:spPr>
                  <a:xfrm>
                    <a:off x="4572000" y="1447800"/>
                    <a:ext cx="304800" cy="228600"/>
                  </a:xfrm>
                  <a:prstGeom prst="hexagon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dirty="0">
                      <a:solidFill>
                        <a:prstClr val="black"/>
                      </a:solidFill>
                      <a:latin typeface="Candara" pitchFamily="34" charset="0"/>
                    </a:endParaRP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572000" y="1371600"/>
                    <a:ext cx="287954" cy="3197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US" sz="1600" dirty="0" smtClean="0">
                        <a:solidFill>
                          <a:prstClr val="black"/>
                        </a:solidFill>
                        <a:latin typeface="Candara" pitchFamily="34" charset="0"/>
                      </a:rPr>
                      <a:t>B</a:t>
                    </a:r>
                    <a:endParaRPr lang="en-US" sz="1600" dirty="0">
                      <a:solidFill>
                        <a:prstClr val="black"/>
                      </a:solidFill>
                      <a:latin typeface="Candara" pitchFamily="34" charset="0"/>
                    </a:endParaRPr>
                  </a:p>
                </p:txBody>
              </p:sp>
            </p:grpSp>
            <p:grpSp>
              <p:nvGrpSpPr>
                <p:cNvPr id="23" name="Group 16"/>
                <p:cNvGrpSpPr/>
                <p:nvPr/>
              </p:nvGrpSpPr>
              <p:grpSpPr>
                <a:xfrm>
                  <a:off x="5334000" y="1866900"/>
                  <a:ext cx="304800" cy="319745"/>
                  <a:chOff x="4572000" y="1409700"/>
                  <a:chExt cx="304800" cy="319745"/>
                </a:xfrm>
              </p:grpSpPr>
              <p:sp>
                <p:nvSpPr>
                  <p:cNvPr id="18" name="Hexagon 17"/>
                  <p:cNvSpPr/>
                  <p:nvPr/>
                </p:nvSpPr>
                <p:spPr>
                  <a:xfrm>
                    <a:off x="4572000" y="1447800"/>
                    <a:ext cx="304800" cy="228600"/>
                  </a:xfrm>
                  <a:prstGeom prst="hexagon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dirty="0">
                      <a:solidFill>
                        <a:prstClr val="black"/>
                      </a:solidFill>
                      <a:latin typeface="Candara" pitchFamily="34" charset="0"/>
                    </a:endParaRP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4572000" y="1409700"/>
                    <a:ext cx="287954" cy="3197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US" sz="1600" dirty="0" smtClean="0">
                        <a:solidFill>
                          <a:prstClr val="black"/>
                        </a:solidFill>
                        <a:latin typeface="Candara" pitchFamily="34" charset="0"/>
                      </a:rPr>
                      <a:t>B</a:t>
                    </a:r>
                    <a:endParaRPr lang="en-US" sz="1600" dirty="0">
                      <a:solidFill>
                        <a:prstClr val="black"/>
                      </a:solidFill>
                      <a:latin typeface="Candara" pitchFamily="34" charset="0"/>
                    </a:endParaRPr>
                  </a:p>
                </p:txBody>
              </p:sp>
            </p:grpSp>
            <p:grpSp>
              <p:nvGrpSpPr>
                <p:cNvPr id="26" name="Group 19"/>
                <p:cNvGrpSpPr/>
                <p:nvPr/>
              </p:nvGrpSpPr>
              <p:grpSpPr>
                <a:xfrm>
                  <a:off x="6019800" y="1676400"/>
                  <a:ext cx="304800" cy="319745"/>
                  <a:chOff x="4572000" y="1371600"/>
                  <a:chExt cx="304800" cy="319745"/>
                </a:xfrm>
              </p:grpSpPr>
              <p:sp>
                <p:nvSpPr>
                  <p:cNvPr id="21" name="Hexagon 20"/>
                  <p:cNvSpPr/>
                  <p:nvPr/>
                </p:nvSpPr>
                <p:spPr>
                  <a:xfrm>
                    <a:off x="4572000" y="1447800"/>
                    <a:ext cx="304800" cy="228600"/>
                  </a:xfrm>
                  <a:prstGeom prst="hexagon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dirty="0">
                      <a:solidFill>
                        <a:prstClr val="black"/>
                      </a:solidFill>
                      <a:latin typeface="Candara" pitchFamily="34" charset="0"/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572000" y="1371600"/>
                    <a:ext cx="287954" cy="3197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US" sz="1600" dirty="0" smtClean="0">
                        <a:solidFill>
                          <a:prstClr val="black"/>
                        </a:solidFill>
                        <a:latin typeface="Candara" pitchFamily="34" charset="0"/>
                      </a:rPr>
                      <a:t>B</a:t>
                    </a:r>
                    <a:endParaRPr lang="en-US" sz="1600" dirty="0">
                      <a:solidFill>
                        <a:prstClr val="black"/>
                      </a:solidFill>
                      <a:latin typeface="Candara" pitchFamily="34" charset="0"/>
                    </a:endParaRPr>
                  </a:p>
                </p:txBody>
              </p:sp>
            </p:grpSp>
            <p:grpSp>
              <p:nvGrpSpPr>
                <p:cNvPr id="28" name="Group 22"/>
                <p:cNvGrpSpPr/>
                <p:nvPr/>
              </p:nvGrpSpPr>
              <p:grpSpPr>
                <a:xfrm>
                  <a:off x="4495800" y="1905000"/>
                  <a:ext cx="304800" cy="319745"/>
                  <a:chOff x="4572000" y="1371600"/>
                  <a:chExt cx="304800" cy="319745"/>
                </a:xfrm>
              </p:grpSpPr>
              <p:sp>
                <p:nvSpPr>
                  <p:cNvPr id="24" name="Hexagon 23"/>
                  <p:cNvSpPr/>
                  <p:nvPr/>
                </p:nvSpPr>
                <p:spPr>
                  <a:xfrm>
                    <a:off x="4572000" y="1447800"/>
                    <a:ext cx="304800" cy="228600"/>
                  </a:xfrm>
                  <a:prstGeom prst="hexagon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dirty="0">
                      <a:solidFill>
                        <a:prstClr val="black"/>
                      </a:solidFill>
                      <a:latin typeface="Candara" pitchFamily="34" charset="0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572000" y="1371600"/>
                    <a:ext cx="287954" cy="3197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US" sz="1600" dirty="0" smtClean="0">
                        <a:solidFill>
                          <a:prstClr val="black"/>
                        </a:solidFill>
                        <a:latin typeface="Candara" pitchFamily="34" charset="0"/>
                      </a:rPr>
                      <a:t>B</a:t>
                    </a:r>
                    <a:endParaRPr lang="en-US" sz="1600" dirty="0">
                      <a:solidFill>
                        <a:prstClr val="black"/>
                      </a:solidFill>
                      <a:latin typeface="Candara" pitchFamily="34" charset="0"/>
                    </a:endParaRPr>
                  </a:p>
                </p:txBody>
              </p:sp>
            </p:grp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4974167" y="1651000"/>
                  <a:ext cx="431800" cy="287867"/>
                </a:xfrm>
                <a:prstGeom prst="straightConnector1">
                  <a:avLst/>
                </a:prstGeom>
                <a:ln w="12700"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stCxn id="19" idx="1"/>
                </p:cNvCxnSpPr>
                <p:nvPr/>
              </p:nvCxnSpPr>
              <p:spPr>
                <a:xfrm rot="10800000" flipV="1">
                  <a:off x="4758267" y="2026773"/>
                  <a:ext cx="575733" cy="119582"/>
                </a:xfrm>
                <a:prstGeom prst="straightConnector1">
                  <a:avLst/>
                </a:prstGeom>
                <a:ln w="12700"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>
                  <a:stCxn id="14" idx="3"/>
                  <a:endCxn id="22" idx="1"/>
                </p:cNvCxnSpPr>
                <p:nvPr/>
              </p:nvCxnSpPr>
              <p:spPr>
                <a:xfrm>
                  <a:off x="5012353" y="1531473"/>
                  <a:ext cx="1007446" cy="304800"/>
                </a:xfrm>
                <a:prstGeom prst="straightConnector1">
                  <a:avLst/>
                </a:prstGeom>
                <a:ln w="12700"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>
                  <a:stCxn id="19" idx="3"/>
                  <a:endCxn id="22" idx="1"/>
                </p:cNvCxnSpPr>
                <p:nvPr/>
              </p:nvCxnSpPr>
              <p:spPr>
                <a:xfrm flipV="1">
                  <a:off x="5621954" y="1836273"/>
                  <a:ext cx="397846" cy="190500"/>
                </a:xfrm>
                <a:prstGeom prst="straightConnector1">
                  <a:avLst/>
                </a:prstGeom>
                <a:ln w="12700"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stCxn id="14" idx="2"/>
                </p:cNvCxnSpPr>
                <p:nvPr/>
              </p:nvCxnSpPr>
              <p:spPr>
                <a:xfrm rot="5400000">
                  <a:off x="4613362" y="1726184"/>
                  <a:ext cx="289855" cy="220176"/>
                </a:xfrm>
                <a:prstGeom prst="straightConnector1">
                  <a:avLst/>
                </a:prstGeom>
                <a:ln w="12700"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6781800" y="1219200"/>
                <a:ext cx="17475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1400" dirty="0" smtClean="0">
                    <a:solidFill>
                      <a:prstClr val="black"/>
                    </a:solidFill>
                    <a:latin typeface="Candar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latin typeface="Candara" pitchFamily="34" charset="0"/>
                    <a:ea typeface="Verdana" pitchFamily="34" charset="0"/>
                    <a:cs typeface="Verdana" pitchFamily="34" charset="0"/>
                  </a:rPr>
                  <a:t>Pub/sub </a:t>
                </a:r>
              </a:p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  <a:latin typeface="Candara" pitchFamily="34" charset="0"/>
                    <a:ea typeface="Verdana" pitchFamily="34" charset="0"/>
                    <a:cs typeface="Verdana" pitchFamily="34" charset="0"/>
                  </a:rPr>
                  <a:t>Broker Network</a:t>
                </a:r>
                <a:endParaRPr lang="en-US" dirty="0">
                  <a:solidFill>
                    <a:prstClr val="black"/>
                  </a:solidFill>
                  <a:latin typeface="Candar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1600200" y="6019800"/>
              <a:ext cx="13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dirty="0" smtClean="0">
                  <a:solidFill>
                    <a:prstClr val="black"/>
                  </a:solidFill>
                  <a:latin typeface="Candara" pitchFamily="34" charset="0"/>
                </a:rPr>
                <a:t>Worker Node</a:t>
              </a:r>
              <a:endParaRPr lang="en-US" sz="1600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grpSp>
          <p:nvGrpSpPr>
            <p:cNvPr id="30" name="Group 63"/>
            <p:cNvGrpSpPr/>
            <p:nvPr/>
          </p:nvGrpSpPr>
          <p:grpSpPr>
            <a:xfrm>
              <a:off x="1524000" y="5334000"/>
              <a:ext cx="1447800" cy="533400"/>
              <a:chOff x="990600" y="4876800"/>
              <a:chExt cx="1447800" cy="533400"/>
            </a:xfrm>
          </p:grpSpPr>
          <p:sp>
            <p:nvSpPr>
              <p:cNvPr id="62" name="Flowchart: Magnetic Disk 61"/>
              <p:cNvSpPr/>
              <p:nvPr/>
            </p:nvSpPr>
            <p:spPr>
              <a:xfrm>
                <a:off x="990600" y="4876800"/>
                <a:ext cx="1447800" cy="533400"/>
              </a:xfrm>
              <a:prstGeom prst="flowChartMagneticDisk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219200" y="5029200"/>
                <a:ext cx="10502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latin typeface="Candara" pitchFamily="34" charset="0"/>
                  </a:rPr>
                  <a:t>Local Disk</a:t>
                </a:r>
                <a:endParaRPr lang="en-US" sz="1600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</p:grpSp>
        <p:grpSp>
          <p:nvGrpSpPr>
            <p:cNvPr id="32" name="Group 72"/>
            <p:cNvGrpSpPr/>
            <p:nvPr/>
          </p:nvGrpSpPr>
          <p:grpSpPr>
            <a:xfrm>
              <a:off x="1143000" y="4191000"/>
              <a:ext cx="2286000" cy="762000"/>
              <a:chOff x="762000" y="4038600"/>
              <a:chExt cx="2286000" cy="76200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762000" y="4343400"/>
                <a:ext cx="2286000" cy="457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752600" y="4038600"/>
                <a:ext cx="12623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latin typeface="Candara" pitchFamily="34" charset="0"/>
                  </a:rPr>
                  <a:t>Worker Pool</a:t>
                </a:r>
                <a:endParaRPr lang="en-US" sz="1600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1066800" y="2971800"/>
              <a:ext cx="2438400" cy="20574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Candara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219200" y="2667000"/>
              <a:ext cx="1598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dirty="0" smtClean="0">
                  <a:solidFill>
                    <a:prstClr val="black"/>
                  </a:solidFill>
                  <a:latin typeface="Candara" pitchFamily="34" charset="0"/>
                </a:rPr>
                <a:t>Twister Daemon</a:t>
              </a:r>
              <a:endParaRPr lang="en-US" sz="1600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295400" y="3124200"/>
              <a:ext cx="6629400" cy="1066800"/>
            </a:xfrm>
            <a:prstGeom prst="roundRect">
              <a:avLst>
                <a:gd name="adj" fmla="val 50000"/>
              </a:avLst>
            </a:prstGeom>
            <a:solidFill>
              <a:srgbClr val="E6EDEE"/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Candara" pitchFamily="34" charset="0"/>
              </a:endParaRPr>
            </a:p>
          </p:txBody>
        </p:sp>
        <p:sp>
          <p:nvSpPr>
            <p:cNvPr id="95" name="Oval 12"/>
            <p:cNvSpPr>
              <a:spLocks noChangeArrowheads="1"/>
            </p:cNvSpPr>
            <p:nvPr/>
          </p:nvSpPr>
          <p:spPr bwMode="auto">
            <a:xfrm>
              <a:off x="1752600" y="3200400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2971800" y="3200400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97" name="Oval 18"/>
            <p:cNvSpPr>
              <a:spLocks noChangeArrowheads="1"/>
            </p:cNvSpPr>
            <p:nvPr/>
          </p:nvSpPr>
          <p:spPr bwMode="auto">
            <a:xfrm>
              <a:off x="4191000" y="3200400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1" name="Oval 18"/>
            <p:cNvSpPr>
              <a:spLocks noChangeArrowheads="1"/>
            </p:cNvSpPr>
            <p:nvPr/>
          </p:nvSpPr>
          <p:spPr bwMode="auto">
            <a:xfrm>
              <a:off x="7315200" y="3200400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2" name="Oval 19"/>
            <p:cNvSpPr>
              <a:spLocks noChangeArrowheads="1"/>
            </p:cNvSpPr>
            <p:nvPr/>
          </p:nvSpPr>
          <p:spPr bwMode="auto">
            <a:xfrm>
              <a:off x="6096000" y="3200400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3" name="Oval 10"/>
            <p:cNvSpPr>
              <a:spLocks noChangeArrowheads="1"/>
            </p:cNvSpPr>
            <p:nvPr/>
          </p:nvSpPr>
          <p:spPr bwMode="auto">
            <a:xfrm>
              <a:off x="2357438" y="3810000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5" name="Oval 13"/>
            <p:cNvSpPr>
              <a:spLocks noChangeArrowheads="1"/>
            </p:cNvSpPr>
            <p:nvPr/>
          </p:nvSpPr>
          <p:spPr bwMode="auto">
            <a:xfrm>
              <a:off x="4321993" y="3810000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8" name="Oval 13"/>
            <p:cNvSpPr>
              <a:spLocks noChangeArrowheads="1"/>
            </p:cNvSpPr>
            <p:nvPr/>
          </p:nvSpPr>
          <p:spPr bwMode="auto">
            <a:xfrm>
              <a:off x="6553200" y="3810000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cxnSp>
          <p:nvCxnSpPr>
            <p:cNvPr id="110" name="Straight Connector 109"/>
            <p:cNvCxnSpPr>
              <a:stCxn id="95" idx="5"/>
              <a:endCxn id="103" idx="0"/>
            </p:cNvCxnSpPr>
            <p:nvPr/>
          </p:nvCxnSpPr>
          <p:spPr>
            <a:xfrm rot="16200000" flipH="1">
              <a:off x="2052179" y="3370012"/>
              <a:ext cx="370404" cy="5095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95" idx="5"/>
              <a:endCxn id="105" idx="1"/>
            </p:cNvCxnSpPr>
            <p:nvPr/>
          </p:nvCxnSpPr>
          <p:spPr>
            <a:xfrm rot="16200000" flipH="1">
              <a:off x="2966303" y="2455889"/>
              <a:ext cx="411444" cy="23788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95" idx="5"/>
              <a:endCxn id="108" idx="0"/>
            </p:cNvCxnSpPr>
            <p:nvPr/>
          </p:nvCxnSpPr>
          <p:spPr>
            <a:xfrm rot="16200000" flipH="1">
              <a:off x="4150060" y="1272131"/>
              <a:ext cx="370404" cy="4705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96" idx="4"/>
              <a:endCxn id="103" idx="0"/>
            </p:cNvCxnSpPr>
            <p:nvPr/>
          </p:nvCxnSpPr>
          <p:spPr>
            <a:xfrm rot="5400000">
              <a:off x="2634666" y="3338137"/>
              <a:ext cx="329364" cy="614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96" idx="4"/>
              <a:endCxn id="105" idx="1"/>
            </p:cNvCxnSpPr>
            <p:nvPr/>
          </p:nvCxnSpPr>
          <p:spPr>
            <a:xfrm rot="16200000" flipH="1">
              <a:off x="3548789" y="3038375"/>
              <a:ext cx="370404" cy="1254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96" idx="4"/>
              <a:endCxn id="108" idx="0"/>
            </p:cNvCxnSpPr>
            <p:nvPr/>
          </p:nvCxnSpPr>
          <p:spPr>
            <a:xfrm rot="16200000" flipH="1">
              <a:off x="4732547" y="1854618"/>
              <a:ext cx="329364" cy="3581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97" idx="4"/>
              <a:endCxn id="103" idx="0"/>
            </p:cNvCxnSpPr>
            <p:nvPr/>
          </p:nvCxnSpPr>
          <p:spPr>
            <a:xfrm rot="5400000">
              <a:off x="3244266" y="2728537"/>
              <a:ext cx="329364" cy="1833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97" idx="4"/>
              <a:endCxn id="105" idx="0"/>
            </p:cNvCxnSpPr>
            <p:nvPr/>
          </p:nvCxnSpPr>
          <p:spPr>
            <a:xfrm rot="16200000" flipH="1">
              <a:off x="4226543" y="3579821"/>
              <a:ext cx="329364" cy="1309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97" idx="4"/>
              <a:endCxn id="108" idx="0"/>
            </p:cNvCxnSpPr>
            <p:nvPr/>
          </p:nvCxnSpPr>
          <p:spPr>
            <a:xfrm rot="16200000" flipH="1">
              <a:off x="5342147" y="2464218"/>
              <a:ext cx="329364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02" idx="4"/>
            </p:cNvCxnSpPr>
            <p:nvPr/>
          </p:nvCxnSpPr>
          <p:spPr>
            <a:xfrm rot="5400000">
              <a:off x="4207983" y="1787254"/>
              <a:ext cx="329364" cy="37161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02" idx="4"/>
              <a:endCxn id="105" idx="7"/>
            </p:cNvCxnSpPr>
            <p:nvPr/>
          </p:nvCxnSpPr>
          <p:spPr>
            <a:xfrm rot="5400000">
              <a:off x="5206157" y="2826468"/>
              <a:ext cx="370404" cy="1678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02" idx="3"/>
              <a:endCxn id="108" idx="7"/>
            </p:cNvCxnSpPr>
            <p:nvPr/>
          </p:nvCxnSpPr>
          <p:spPr>
            <a:xfrm rot="16200000" flipH="1">
              <a:off x="6253606" y="3321450"/>
              <a:ext cx="411444" cy="6477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01" idx="4"/>
              <a:endCxn id="103" idx="0"/>
            </p:cNvCxnSpPr>
            <p:nvPr/>
          </p:nvCxnSpPr>
          <p:spPr>
            <a:xfrm rot="5400000">
              <a:off x="4806366" y="1166437"/>
              <a:ext cx="329364" cy="4957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01" idx="4"/>
              <a:endCxn id="105" idx="7"/>
            </p:cNvCxnSpPr>
            <p:nvPr/>
          </p:nvCxnSpPr>
          <p:spPr>
            <a:xfrm rot="5400000">
              <a:off x="5815757" y="2216868"/>
              <a:ext cx="370404" cy="2897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01" idx="4"/>
              <a:endCxn id="108" idx="0"/>
            </p:cNvCxnSpPr>
            <p:nvPr/>
          </p:nvCxnSpPr>
          <p:spPr>
            <a:xfrm rot="5400000">
              <a:off x="6904247" y="3264318"/>
              <a:ext cx="329364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3" descr="C:\Users\jekanaya\AppData\Local\Microsoft\Windows\Temporary Internet Files\Content.IE5\ILHW1VXR\MC90037102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4495801"/>
              <a:ext cx="762000" cy="513396"/>
            </a:xfrm>
            <a:prstGeom prst="rect">
              <a:avLst/>
            </a:prstGeom>
            <a:noFill/>
          </p:spPr>
        </p:pic>
        <p:pic>
          <p:nvPicPr>
            <p:cNvPr id="166" name="Picture 3" descr="C:\Users\jekanaya\AppData\Local\Microsoft\Windows\Temporary Internet Files\Content.IE5\ILHW1VXR\MC90037102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2200" y="4495800"/>
              <a:ext cx="762000" cy="513396"/>
            </a:xfrm>
            <a:prstGeom prst="rect">
              <a:avLst/>
            </a:prstGeom>
            <a:noFill/>
          </p:spPr>
        </p:pic>
        <p:pic>
          <p:nvPicPr>
            <p:cNvPr id="167" name="Picture 3" descr="C:\Users\jekanaya\AppData\Local\Microsoft\Windows\Temporary Internet Files\Content.IE5\ILHW1VXR\MC90037102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4495800"/>
              <a:ext cx="762000" cy="513396"/>
            </a:xfrm>
            <a:prstGeom prst="rect">
              <a:avLst/>
            </a:prstGeom>
            <a:noFill/>
          </p:spPr>
        </p:pic>
        <p:pic>
          <p:nvPicPr>
            <p:cNvPr id="168" name="Picture 3" descr="C:\Users\jekanaya\AppData\Local\Microsoft\Windows\Temporary Internet Files\Content.IE5\ILHW1VXR\MC90037102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4495800"/>
              <a:ext cx="762000" cy="513396"/>
            </a:xfrm>
            <a:prstGeom prst="rect">
              <a:avLst/>
            </a:prstGeom>
            <a:noFill/>
          </p:spPr>
        </p:pic>
        <p:sp>
          <p:nvSpPr>
            <p:cNvPr id="171" name="TextBox 170"/>
            <p:cNvSpPr txBox="1"/>
            <p:nvPr/>
          </p:nvSpPr>
          <p:spPr>
            <a:xfrm>
              <a:off x="3200400" y="5181600"/>
              <a:ext cx="30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600" dirty="0" smtClean="0">
                  <a:solidFill>
                    <a:prstClr val="black"/>
                  </a:solidFill>
                  <a:latin typeface="Candara" pitchFamily="34" charset="0"/>
                </a:rPr>
                <a:t>Scripts perform:</a:t>
              </a:r>
            </a:p>
            <a:p>
              <a:pPr defTabSz="914400"/>
              <a:r>
                <a:rPr lang="en-US" sz="1600" dirty="0" smtClean="0">
                  <a:solidFill>
                    <a:prstClr val="black"/>
                  </a:solidFill>
                  <a:latin typeface="Candara" pitchFamily="34" charset="0"/>
                </a:rPr>
                <a:t>Data distribution, data collection, and </a:t>
              </a:r>
              <a:r>
                <a:rPr lang="en-US" sz="1600" b="1" dirty="0" smtClean="0">
                  <a:solidFill>
                    <a:prstClr val="black"/>
                  </a:solidFill>
                  <a:latin typeface="Candara" pitchFamily="34" charset="0"/>
                </a:rPr>
                <a:t>partition file </a:t>
              </a:r>
              <a:r>
                <a:rPr lang="en-US" sz="1600" dirty="0" smtClean="0">
                  <a:solidFill>
                    <a:prstClr val="black"/>
                  </a:solidFill>
                  <a:latin typeface="Candara" pitchFamily="34" charset="0"/>
                </a:rPr>
                <a:t>creation</a:t>
              </a:r>
              <a:endParaRPr lang="en-US" sz="1600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981200" y="31242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600" dirty="0" smtClean="0">
                  <a:solidFill>
                    <a:prstClr val="black"/>
                  </a:solidFill>
                  <a:latin typeface="Candara" pitchFamily="34" charset="0"/>
                </a:rPr>
                <a:t>map</a:t>
              </a:r>
              <a:endParaRPr lang="en-US" sz="1600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600199" y="3733800"/>
              <a:ext cx="891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600" dirty="0" smtClean="0">
                  <a:solidFill>
                    <a:prstClr val="black"/>
                  </a:solidFill>
                  <a:latin typeface="Candara" pitchFamily="34" charset="0"/>
                </a:rPr>
                <a:t>reduce</a:t>
              </a:r>
              <a:endParaRPr lang="en-US" sz="1600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743200" y="3810000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600" dirty="0" smtClean="0">
                  <a:solidFill>
                    <a:prstClr val="black"/>
                  </a:solidFill>
                  <a:latin typeface="Candara" pitchFamily="34" charset="0"/>
                </a:rPr>
                <a:t>Cacheable tasks</a:t>
              </a:r>
              <a:endParaRPr lang="en-US" sz="1600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810000" y="2209800"/>
              <a:ext cx="167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600" dirty="0" smtClean="0">
                  <a:solidFill>
                    <a:prstClr val="black"/>
                  </a:solidFill>
                  <a:latin typeface="Candara" pitchFamily="34" charset="0"/>
                </a:rPr>
                <a:t>One broker serves several Twister daemons</a:t>
              </a:r>
              <a:endParaRPr lang="en-US" sz="1600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cxnSp>
          <p:nvCxnSpPr>
            <p:cNvPr id="192" name="Straight Connector 191"/>
            <p:cNvCxnSpPr/>
            <p:nvPr/>
          </p:nvCxnSpPr>
          <p:spPr>
            <a:xfrm>
              <a:off x="4419600" y="4800600"/>
              <a:ext cx="457200" cy="0"/>
            </a:xfrm>
            <a:prstGeom prst="line">
              <a:avLst/>
            </a:prstGeom>
            <a:ln w="10160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5105400" y="3352800"/>
              <a:ext cx="304800" cy="0"/>
            </a:xfrm>
            <a:prstGeom prst="line">
              <a:avLst/>
            </a:prstGeom>
            <a:ln w="5397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5257800" y="3962400"/>
              <a:ext cx="152400" cy="0"/>
            </a:xfrm>
            <a:prstGeom prst="line">
              <a:avLst/>
            </a:prstGeom>
            <a:ln w="5397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>
              <a:endCxn id="25" idx="2"/>
            </p:cNvCxnSpPr>
            <p:nvPr/>
          </p:nvCxnSpPr>
          <p:spPr>
            <a:xfrm rot="5400000" flipH="1" flipV="1">
              <a:off x="3098518" y="2080978"/>
              <a:ext cx="992705" cy="788940"/>
            </a:xfrm>
            <a:prstGeom prst="straightConnector1">
              <a:avLst/>
            </a:prstGeom>
            <a:ln w="41275">
              <a:solidFill>
                <a:srgbClr val="00206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16200000" flipV="1">
              <a:off x="4953000" y="2057400"/>
              <a:ext cx="990600" cy="838200"/>
            </a:xfrm>
            <a:prstGeom prst="straightConnector1">
              <a:avLst/>
            </a:prstGeom>
            <a:ln w="41275">
              <a:solidFill>
                <a:srgbClr val="00206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 rot="10800000">
              <a:off x="2590800" y="1524000"/>
              <a:ext cx="990600" cy="1588"/>
            </a:xfrm>
            <a:prstGeom prst="straightConnector1">
              <a:avLst/>
            </a:prstGeom>
            <a:ln w="41275">
              <a:solidFill>
                <a:srgbClr val="00206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38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Twister4Azure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643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Implemented</a:t>
            </a:r>
          </a:p>
          <a:p>
            <a:pPr lvl="1"/>
            <a:r>
              <a:rPr lang="en-US" b="1" dirty="0" smtClean="0"/>
              <a:t>Multi Dimensional Scaling</a:t>
            </a:r>
          </a:p>
          <a:p>
            <a:pPr lvl="1"/>
            <a:r>
              <a:rPr lang="en-US" b="1" dirty="0" err="1" smtClean="0"/>
              <a:t>KMeans</a:t>
            </a:r>
            <a:r>
              <a:rPr lang="en-US" b="1" dirty="0" smtClean="0"/>
              <a:t> Clustering</a:t>
            </a:r>
          </a:p>
          <a:p>
            <a:pPr lvl="1"/>
            <a:r>
              <a:rPr lang="en-US" dirty="0" smtClean="0"/>
              <a:t>PageRank</a:t>
            </a:r>
          </a:p>
          <a:p>
            <a:pPr lvl="1"/>
            <a:r>
              <a:rPr lang="en-US" dirty="0" err="1" smtClean="0"/>
              <a:t>SmithWatermann</a:t>
            </a:r>
            <a:r>
              <a:rPr lang="en-US" dirty="0" smtClean="0"/>
              <a:t>-GOTOH sequence alignment</a:t>
            </a:r>
          </a:p>
          <a:p>
            <a:pPr lvl="1"/>
            <a:r>
              <a:rPr lang="en-US" dirty="0" err="1" smtClean="0"/>
              <a:t>WordCount</a:t>
            </a:r>
            <a:endParaRPr lang="en-US" dirty="0" smtClean="0"/>
          </a:p>
          <a:p>
            <a:pPr lvl="1"/>
            <a:r>
              <a:rPr lang="en-US" dirty="0" smtClean="0"/>
              <a:t>Cap3 sequence assembly</a:t>
            </a:r>
          </a:p>
          <a:p>
            <a:pPr lvl="1"/>
            <a:r>
              <a:rPr lang="en-US" dirty="0" smtClean="0"/>
              <a:t>Blast sequence search</a:t>
            </a:r>
          </a:p>
          <a:p>
            <a:pPr lvl="1"/>
            <a:r>
              <a:rPr lang="en-US" dirty="0" smtClean="0"/>
              <a:t>GTM &amp; MDS interpolation</a:t>
            </a:r>
          </a:p>
          <a:p>
            <a:r>
              <a:rPr lang="en-US" dirty="0" smtClean="0"/>
              <a:t>Under Development</a:t>
            </a:r>
          </a:p>
          <a:p>
            <a:pPr lvl="1"/>
            <a:r>
              <a:rPr lang="en-US" b="1" dirty="0" smtClean="0"/>
              <a:t>Latent </a:t>
            </a:r>
            <a:r>
              <a:rPr lang="en-US" b="1" dirty="0" err="1"/>
              <a:t>Dirichlet</a:t>
            </a:r>
            <a:r>
              <a:rPr lang="en-US" b="1" dirty="0"/>
              <a:t> </a:t>
            </a:r>
            <a:r>
              <a:rPr lang="en-US" b="1" dirty="0" smtClean="0"/>
              <a:t>Allocation</a:t>
            </a:r>
          </a:p>
        </p:txBody>
      </p:sp>
    </p:spTree>
    <p:extLst>
      <p:ext uri="{BB962C8B-B14F-4D97-AF65-F5344CB8AC3E}">
        <p14:creationId xmlns:p14="http://schemas.microsoft.com/office/powerpoint/2010/main" val="13717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Twister4Azure  Architecture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52" y="1601187"/>
            <a:ext cx="801621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1874" y="6090546"/>
            <a:ext cx="8383979" cy="646282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Azure Queues for scheduling, Tables to store meta-data and monitoring data, Blobs for input/output/intermediate data storage.</a:t>
            </a:r>
          </a:p>
        </p:txBody>
      </p:sp>
    </p:spTree>
    <p:extLst>
      <p:ext uri="{BB962C8B-B14F-4D97-AF65-F5344CB8AC3E}">
        <p14:creationId xmlns:p14="http://schemas.microsoft.com/office/powerpoint/2010/main" val="110200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 Intensive Iterative Applications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02629"/>
            <a:ext cx="8449294" cy="18525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Growing </a:t>
            </a:r>
            <a:r>
              <a:rPr lang="en-US" dirty="0" smtClean="0"/>
              <a:t>class of </a:t>
            </a:r>
            <a:r>
              <a:rPr lang="en-US" dirty="0"/>
              <a:t>applications</a:t>
            </a:r>
          </a:p>
          <a:p>
            <a:pPr lvl="1"/>
            <a:r>
              <a:rPr lang="en-US" dirty="0"/>
              <a:t>Clustering, data mining, machine learning &amp; dimension reduction applications</a:t>
            </a:r>
          </a:p>
          <a:p>
            <a:pPr lvl="1"/>
            <a:r>
              <a:rPr lang="en-US" dirty="0"/>
              <a:t>Driven by data deluge &amp; emerging computation </a:t>
            </a:r>
            <a:r>
              <a:rPr lang="en-US" dirty="0" smtClean="0"/>
              <a:t>fields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62467" y="1592664"/>
            <a:ext cx="6873897" cy="2610786"/>
            <a:chOff x="1448402" y="1343697"/>
            <a:chExt cx="6316144" cy="2200443"/>
          </a:xfrm>
        </p:grpSpPr>
        <p:sp>
          <p:nvSpPr>
            <p:cNvPr id="52" name="Rounded Rectangle 51"/>
            <p:cNvSpPr/>
            <p:nvPr/>
          </p:nvSpPr>
          <p:spPr>
            <a:xfrm>
              <a:off x="3160648" y="1705444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160648" y="2155261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160648" y="2983213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989015" y="1933040"/>
              <a:ext cx="687016" cy="3781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989015" y="2732318"/>
              <a:ext cx="687016" cy="3781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3606764" y="2597910"/>
              <a:ext cx="0" cy="323475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332523" y="2387339"/>
              <a:ext cx="0" cy="323475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2" idx="3"/>
            </p:cNvCxnSpPr>
            <p:nvPr/>
          </p:nvCxnSpPr>
          <p:spPr>
            <a:xfrm>
              <a:off x="4052878" y="1861357"/>
              <a:ext cx="1936138" cy="2939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3" idx="3"/>
            </p:cNvCxnSpPr>
            <p:nvPr/>
          </p:nvCxnSpPr>
          <p:spPr>
            <a:xfrm flipV="1">
              <a:off x="4052878" y="2275332"/>
              <a:ext cx="1936138" cy="358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4" idx="3"/>
            </p:cNvCxnSpPr>
            <p:nvPr/>
          </p:nvCxnSpPr>
          <p:spPr>
            <a:xfrm flipV="1">
              <a:off x="4052878" y="2324525"/>
              <a:ext cx="1936138" cy="8146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2" idx="3"/>
              <a:endCxn id="56" idx="1"/>
            </p:cNvCxnSpPr>
            <p:nvPr/>
          </p:nvCxnSpPr>
          <p:spPr>
            <a:xfrm>
              <a:off x="4052878" y="1861357"/>
              <a:ext cx="2036748" cy="9263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4" idx="3"/>
              <a:endCxn id="56" idx="2"/>
            </p:cNvCxnSpPr>
            <p:nvPr/>
          </p:nvCxnSpPr>
          <p:spPr>
            <a:xfrm flipV="1">
              <a:off x="4052878" y="2921385"/>
              <a:ext cx="1936138" cy="2177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961545" y="2467086"/>
              <a:ext cx="803001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764546" y="2467086"/>
              <a:ext cx="0" cy="10770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2125671" y="3544140"/>
              <a:ext cx="56388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125670" y="2467086"/>
              <a:ext cx="0" cy="10770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125670" y="2467086"/>
              <a:ext cx="856533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118493" y="1343697"/>
              <a:ext cx="96282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Compute</a:t>
              </a:r>
              <a:endParaRPr lang="en-US" sz="16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84436" y="1355446"/>
              <a:ext cx="1534459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Communication</a:t>
              </a:r>
              <a:endParaRPr lang="en-US" sz="16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40251" y="1355446"/>
              <a:ext cx="152977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Reduce/ barrier</a:t>
              </a:r>
              <a:endParaRPr lang="en-US" sz="16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48402" y="2104229"/>
              <a:ext cx="135453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New Iteration</a:t>
              </a:r>
              <a:endParaRPr lang="en-US" sz="1600" b="1" dirty="0"/>
            </a:p>
          </p:txBody>
        </p:sp>
        <p:sp>
          <p:nvSpPr>
            <p:cNvPr id="4" name="Flowchart: Magnetic Disk 3"/>
            <p:cNvSpPr/>
            <p:nvPr/>
          </p:nvSpPr>
          <p:spPr>
            <a:xfrm>
              <a:off x="3828742" y="1819849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Magnetic Disk 26"/>
            <p:cNvSpPr/>
            <p:nvPr/>
          </p:nvSpPr>
          <p:spPr>
            <a:xfrm>
              <a:off x="3828741" y="2267789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Magnetic Disk 27"/>
            <p:cNvSpPr/>
            <p:nvPr/>
          </p:nvSpPr>
          <p:spPr>
            <a:xfrm>
              <a:off x="3828740" y="3107013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olded Corner 4"/>
            <p:cNvSpPr/>
            <p:nvPr/>
          </p:nvSpPr>
          <p:spPr>
            <a:xfrm>
              <a:off x="7156039" y="2355304"/>
              <a:ext cx="181155" cy="223564"/>
            </a:xfrm>
            <a:prstGeom prst="foldedCorne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Callout 9"/>
          <p:cNvSpPr/>
          <p:nvPr/>
        </p:nvSpPr>
        <p:spPr>
          <a:xfrm>
            <a:off x="3795347" y="4085111"/>
            <a:ext cx="2218192" cy="1045029"/>
          </a:xfrm>
          <a:prstGeom prst="wedgeEllipseCallout">
            <a:avLst>
              <a:gd name="adj1" fmla="val -45477"/>
              <a:gd name="adj2" fmla="val -713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Larger Loop-Invariant Data</a:t>
            </a:r>
            <a:endParaRPr lang="en-US" b="1" dirty="0"/>
          </a:p>
        </p:txBody>
      </p:sp>
      <p:sp>
        <p:nvSpPr>
          <p:cNvPr id="34" name="Oval Callout 33"/>
          <p:cNvSpPr/>
          <p:nvPr/>
        </p:nvSpPr>
        <p:spPr>
          <a:xfrm>
            <a:off x="6962453" y="1499355"/>
            <a:ext cx="2108696" cy="1045029"/>
          </a:xfrm>
          <a:prstGeom prst="wedgeEllipseCallout">
            <a:avLst>
              <a:gd name="adj1" fmla="val -35341"/>
              <a:gd name="adj2" fmla="val 717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Smaller Loop-Variant Data</a:t>
            </a:r>
            <a:endParaRPr lang="en-US" b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60022" y="1650833"/>
            <a:ext cx="1299414" cy="600254"/>
          </a:xfrm>
          <a:prstGeom prst="wedgeRoundRectCallout">
            <a:avLst>
              <a:gd name="adj1" fmla="val 100414"/>
              <a:gd name="adj2" fmla="val 14361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Broadcast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03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60" y="2332481"/>
            <a:ext cx="7911708" cy="3582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6375"/>
            <a:ext cx="3505200" cy="1006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7074" y="509704"/>
            <a:ext cx="7251564" cy="646282"/>
          </a:xfrm>
          <a:prstGeom prst="rect">
            <a:avLst/>
          </a:prstGeom>
        </p:spPr>
        <p:txBody>
          <a:bodyPr wrap="none" lIns="91390" tIns="45696" rIns="91390" bIns="45696">
            <a:spAutoFit/>
          </a:bodyPr>
          <a:lstStyle/>
          <a:p>
            <a:pPr>
              <a:spcBef>
                <a:spcPts val="300"/>
              </a:spcBef>
              <a:buClr>
                <a:srgbClr val="C00000"/>
              </a:buClr>
            </a:pPr>
            <a:r>
              <a:rPr lang="en-US" sz="3600" dirty="0"/>
              <a:t>Iterative </a:t>
            </a:r>
            <a:r>
              <a:rPr lang="en-US" sz="3600" dirty="0" err="1"/>
              <a:t>MapReduce</a:t>
            </a:r>
            <a:r>
              <a:rPr lang="en-US" sz="3600" dirty="0"/>
              <a:t> for Azure Cloud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65076" y="2332481"/>
            <a:ext cx="2113808" cy="902524"/>
          </a:xfrm>
          <a:prstGeom prst="wedgeRoundRectCallout">
            <a:avLst>
              <a:gd name="adj1" fmla="val -22177"/>
              <a:gd name="adj2" fmla="val 7225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Merge step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72187" y="986733"/>
            <a:ext cx="3813379" cy="338506"/>
          </a:xfrm>
          <a:prstGeom prst="rect">
            <a:avLst/>
          </a:prstGeom>
        </p:spPr>
        <p:txBody>
          <a:bodyPr wrap="none" lIns="91390" tIns="45696" rIns="91390" bIns="45696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http://salsahpc.indiana.edu/twister4azure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19692" y="1190519"/>
            <a:ext cx="2469750" cy="902524"/>
          </a:xfrm>
          <a:prstGeom prst="wedgeRoundRectCallout">
            <a:avLst>
              <a:gd name="adj1" fmla="val 22969"/>
              <a:gd name="adj2" fmla="val 9764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Extensions to support broadcast data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357329" y="5672522"/>
            <a:ext cx="2113808" cy="714211"/>
          </a:xfrm>
          <a:prstGeom prst="wedgeRoundRectCallout">
            <a:avLst>
              <a:gd name="adj1" fmla="val -80654"/>
              <a:gd name="adj2" fmla="val -11948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Multi-level caching 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static </a:t>
            </a:r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581388" y="1457115"/>
            <a:ext cx="2469750" cy="902524"/>
          </a:xfrm>
          <a:prstGeom prst="wedgeRoundRectCallout">
            <a:avLst>
              <a:gd name="adj1" fmla="val -26097"/>
              <a:gd name="adj2" fmla="val 12682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 intermediate data transfer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19692" y="5059745"/>
            <a:ext cx="2113808" cy="902524"/>
          </a:xfrm>
          <a:prstGeom prst="wedgeRoundRectCallout">
            <a:avLst>
              <a:gd name="adj1" fmla="val 26524"/>
              <a:gd name="adj2" fmla="val -21928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Cache-aware Hybrid Task Scheduling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681734" y="5084368"/>
            <a:ext cx="2113808" cy="902524"/>
          </a:xfrm>
          <a:prstGeom prst="wedgeRoundRectCallout">
            <a:avLst>
              <a:gd name="adj1" fmla="val -97441"/>
              <a:gd name="adj2" fmla="val -1164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Collective Communication Primitives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6821" y="6386733"/>
            <a:ext cx="8956104" cy="523172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Portable Parallel Programming on Cloud and HPC: Scientific Applications of Twister4Azure, </a:t>
            </a:r>
            <a:r>
              <a:rPr lang="en-US" sz="1400" dirty="0" err="1">
                <a:solidFill>
                  <a:prstClr val="black"/>
                </a:solidFill>
              </a:rPr>
              <a:t>Thilina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Gunarathne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BingJing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Zang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Tak</a:t>
            </a:r>
            <a:r>
              <a:rPr lang="en-US" sz="1400" dirty="0">
                <a:solidFill>
                  <a:prstClr val="black"/>
                </a:solidFill>
              </a:rPr>
              <a:t>-Lon Wu and Judy </a:t>
            </a:r>
            <a:r>
              <a:rPr lang="en-US" sz="1400" dirty="0" err="1">
                <a:solidFill>
                  <a:prstClr val="black"/>
                </a:solidFill>
              </a:rPr>
              <a:t>Qiu</a:t>
            </a:r>
            <a:r>
              <a:rPr lang="en-US" sz="1400" dirty="0">
                <a:solidFill>
                  <a:prstClr val="black"/>
                </a:solidFill>
              </a:rPr>
              <a:t>,  (UCC 2011) , Melbourne, Australia.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2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</a:t>
            </a: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Pleasingly Parallel Applications on Azure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38400" y="1277022"/>
            <a:ext cx="3429000" cy="2472154"/>
            <a:chOff x="2438400" y="1126175"/>
            <a:chExt cx="3429000" cy="24721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464729"/>
              <a:ext cx="3429000" cy="2133600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3061294" y="1126175"/>
              <a:ext cx="21947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BLAST Sequence Search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7590" y="3810000"/>
            <a:ext cx="5307409" cy="2667000"/>
            <a:chOff x="407590" y="3810000"/>
            <a:chExt cx="5307409" cy="2667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90" y="4142228"/>
              <a:ext cx="5307409" cy="2334772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1890140" y="3810000"/>
              <a:ext cx="2342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Cap3 Sequence Assembly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575637" y="1293849"/>
            <a:ext cx="1936327" cy="584727"/>
          </a:xfrm>
          <a:prstGeom prst="rect">
            <a:avLst/>
          </a:prstGeom>
        </p:spPr>
        <p:txBody>
          <a:bodyPr wrap="none" lIns="91390" tIns="45696" rIns="91390" bIns="45696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Smith </a:t>
            </a:r>
            <a:r>
              <a:rPr lang="en-US" sz="1600" b="1" dirty="0" err="1">
                <a:solidFill>
                  <a:prstClr val="black"/>
                </a:solidFill>
                <a:cs typeface="Arial" pitchFamily="34" charset="0"/>
              </a:rPr>
              <a:t>Watermann</a:t>
            </a:r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Sequence Alignment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10" name="Picture 9" descr="D:\academic\phd\Publications\CloudComp09\figures\cap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565" y="1522447"/>
            <a:ext cx="1719648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Untitled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00800" y="4455893"/>
            <a:ext cx="1962144" cy="1868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2" y="1878622"/>
            <a:ext cx="3140075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44117" y="6618750"/>
            <a:ext cx="9611198" cy="307728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400" b="1" dirty="0" err="1">
                <a:solidFill>
                  <a:prstClr val="white">
                    <a:lumMod val="85000"/>
                  </a:prstClr>
                </a:solidFill>
              </a:rPr>
              <a:t>MapReduce</a:t>
            </a:r>
            <a:r>
              <a:rPr lang="en-US" sz="1400" b="1" dirty="0">
                <a:solidFill>
                  <a:prstClr val="white">
                    <a:lumMod val="85000"/>
                  </a:prstClr>
                </a:solidFill>
              </a:rPr>
              <a:t> in the Clouds for Science, </a:t>
            </a:r>
            <a:r>
              <a:rPr lang="en-US" sz="1400" b="1" dirty="0" err="1">
                <a:solidFill>
                  <a:prstClr val="white">
                    <a:lumMod val="85000"/>
                  </a:prstClr>
                </a:solidFill>
              </a:rPr>
              <a:t>Thilina</a:t>
            </a:r>
            <a:r>
              <a:rPr lang="en-US" sz="1400" b="1" dirty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en-US" sz="1400" b="1" dirty="0" err="1">
                <a:solidFill>
                  <a:prstClr val="white">
                    <a:lumMod val="85000"/>
                  </a:prstClr>
                </a:solidFill>
              </a:rPr>
              <a:t>Gunarathne</a:t>
            </a:r>
            <a:r>
              <a:rPr lang="en-US" sz="1400" b="1" dirty="0">
                <a:solidFill>
                  <a:prstClr val="white">
                    <a:lumMod val="85000"/>
                  </a:prstClr>
                </a:solidFill>
              </a:rPr>
              <a:t>, et al. </a:t>
            </a:r>
            <a:r>
              <a:rPr lang="en-US" sz="1400" b="1" dirty="0" err="1">
                <a:solidFill>
                  <a:prstClr val="white">
                    <a:lumMod val="85000"/>
                  </a:prstClr>
                </a:solidFill>
              </a:rPr>
              <a:t>CloudCom</a:t>
            </a:r>
            <a:r>
              <a:rPr lang="en-US" sz="1400" b="1" dirty="0">
                <a:solidFill>
                  <a:prstClr val="white">
                    <a:lumMod val="85000"/>
                  </a:prstClr>
                </a:solidFill>
              </a:rPr>
              <a:t> 2010, Indianapolis, IN.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71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/>
            <a:fld id="{7B0DBAC0-13D4-4B36-A4AD-C4E37AA7679E}" type="datetime1">
              <a:rPr lang="en-US" sz="1400">
                <a:latin typeface="Arial" pitchFamily="34" charset="0"/>
              </a:rPr>
              <a:pPr eaLnBrk="1" hangingPunct="1"/>
              <a:t>6/28/2012</a:t>
            </a:fld>
            <a:endParaRPr lang="en-US" sz="1400">
              <a:latin typeface="Arial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Bill Howe, eScience Institute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/>
            <a:fld id="{147648F0-4418-4BFE-86B4-DCEBB8078E88}" type="slidenum">
              <a:rPr lang="en-US" sz="1400">
                <a:latin typeface="Arial" pitchFamily="34" charset="0"/>
              </a:rPr>
              <a:pPr eaLnBrk="1" hangingPunct="1"/>
              <a:t>2</a:t>
            </a:fld>
            <a:endParaRPr lang="en-US" sz="1400">
              <a:latin typeface="Arial" pitchFamily="34" charset="0"/>
            </a:endParaRPr>
          </a:p>
        </p:txBody>
      </p:sp>
      <p:sp>
        <p:nvSpPr>
          <p:cNvPr id="41882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18821" name="Rectangle 5"/>
          <p:cNvSpPr>
            <a:spLocks noChangeArrowheads="1"/>
          </p:cNvSpPr>
          <p:nvPr/>
        </p:nvSpPr>
        <p:spPr bwMode="auto">
          <a:xfrm>
            <a:off x="297849" y="990600"/>
            <a:ext cx="85483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"... computing may someday be organized as a public utility just as</a:t>
            </a:r>
          </a:p>
          <a:p>
            <a:pPr eaLnBrk="0" hangingPunct="0"/>
            <a:r>
              <a:rPr lang="en-US" sz="2400" dirty="0"/>
              <a:t>the telephone system is a public utility... The computer utility could</a:t>
            </a:r>
          </a:p>
          <a:p>
            <a:pPr eaLnBrk="0" hangingPunct="0"/>
            <a:r>
              <a:rPr lang="en-US" sz="2400" dirty="0"/>
              <a:t>become the basis of a new and important industry.</a:t>
            </a:r>
            <a:r>
              <a:rPr lang="ja-JP" altLang="en-US" sz="2400" dirty="0">
                <a:latin typeface="Arial" pitchFamily="34" charset="0"/>
              </a:rPr>
              <a:t>”</a:t>
            </a:r>
            <a:endParaRPr lang="en-US" sz="2400" dirty="0"/>
          </a:p>
        </p:txBody>
      </p:sp>
      <p:sp>
        <p:nvSpPr>
          <p:cNvPr id="418823" name="Text Box 7"/>
          <p:cNvSpPr txBox="1">
            <a:spLocks noChangeArrowheads="1"/>
          </p:cNvSpPr>
          <p:nvPr/>
        </p:nvSpPr>
        <p:spPr bwMode="auto">
          <a:xfrm>
            <a:off x="4643438" y="3965575"/>
            <a:ext cx="3543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solidFill>
                  <a:srgbClr val="0011CF"/>
                </a:solidFill>
                <a:ea typeface="ＭＳ Ｐゴシック" charset="0"/>
              </a:rPr>
              <a:t>Emeritus at Stanford</a:t>
            </a:r>
          </a:p>
        </p:txBody>
      </p:sp>
      <p:sp>
        <p:nvSpPr>
          <p:cNvPr id="418824" name="Text Box 8"/>
          <p:cNvSpPr txBox="1">
            <a:spLocks noChangeArrowheads="1"/>
          </p:cNvSpPr>
          <p:nvPr/>
        </p:nvSpPr>
        <p:spPr bwMode="auto">
          <a:xfrm>
            <a:off x="4667250" y="4443413"/>
            <a:ext cx="3543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solidFill>
                  <a:srgbClr val="0011CF"/>
                </a:solidFill>
                <a:ea typeface="ＭＳ Ｐゴシック" charset="0"/>
              </a:rPr>
              <a:t>Inventor of LISP</a:t>
            </a:r>
          </a:p>
        </p:txBody>
      </p:sp>
      <p:sp>
        <p:nvSpPr>
          <p:cNvPr id="418825" name="Rectangle 9"/>
          <p:cNvSpPr>
            <a:spLocks noChangeArrowheads="1"/>
          </p:cNvSpPr>
          <p:nvPr/>
        </p:nvSpPr>
        <p:spPr bwMode="auto">
          <a:xfrm>
            <a:off x="4516438" y="3362325"/>
            <a:ext cx="236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>
                <a:ea typeface="ＭＳ Ｐゴシック" charset="0"/>
              </a:rPr>
              <a:t>-- John McCarthy</a:t>
            </a:r>
          </a:p>
        </p:txBody>
      </p:sp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4776788" y="5146675"/>
            <a:ext cx="11445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i="1">
                <a:solidFill>
                  <a:srgbClr val="FF0000"/>
                </a:solidFill>
                <a:ea typeface="ＭＳ Ｐゴシック" charset="0"/>
              </a:rPr>
              <a:t>1961</a:t>
            </a:r>
            <a:endParaRPr lang="en-US" i="1" u="sng">
              <a:solidFill>
                <a:srgbClr val="FF0000"/>
              </a:solidFill>
              <a:ea typeface="ＭＳ Ｐゴシック" charset="0"/>
            </a:endParaRPr>
          </a:p>
        </p:txBody>
      </p:sp>
      <p:pic>
        <p:nvPicPr>
          <p:cNvPr id="9226" name="Picture 12" descr="doing-it-wrong.jpg                                             003BA319Macintosh HD                   C63A6B94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1" y="2586606"/>
            <a:ext cx="2751137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8838" name="Rectangle 22"/>
          <p:cNvSpPr>
            <a:spLocks noChangeArrowheads="1"/>
          </p:cNvSpPr>
          <p:nvPr/>
        </p:nvSpPr>
        <p:spPr bwMode="auto">
          <a:xfrm>
            <a:off x="465138" y="5856288"/>
            <a:ext cx="2963862" cy="63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3" grpId="0" build="p" autoUpdateAnimBg="0"/>
      <p:bldP spid="418824" grpId="0" build="p" autoUpdateAnimBg="0"/>
      <p:bldP spid="418825" grpId="0" build="p" autoUpdateAnimBg="0"/>
      <p:bldP spid="41882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27976"/>
              </p:ext>
            </p:extLst>
          </p:nvPr>
        </p:nvGraphicFramePr>
        <p:xfrm>
          <a:off x="228600" y="3671015"/>
          <a:ext cx="4093038" cy="260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Performance – </a:t>
            </a:r>
            <a:r>
              <a:rPr lang="en-US" sz="36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Kmeans</a:t>
            </a:r>
            <a:r>
              <a:rPr lang="en-US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Clustering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72094" y="7848600"/>
            <a:ext cx="6096000" cy="2625485"/>
            <a:chOff x="2895600" y="1219200"/>
            <a:chExt cx="6096000" cy="2625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5600" y="1268361"/>
              <a:ext cx="2906057" cy="19320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9800" y="1219200"/>
              <a:ext cx="2971800" cy="1905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379295" y="3259910"/>
              <a:ext cx="24737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Performance with/without</a:t>
              </a:r>
            </a:p>
            <a:p>
              <a:pPr algn="ctr"/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 data caching 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3049" y="3259910"/>
              <a:ext cx="30005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Speedup gained using data cache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80127" y="10494220"/>
            <a:ext cx="6708960" cy="2510413"/>
            <a:chOff x="303633" y="3864818"/>
            <a:chExt cx="6708960" cy="2510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377" y="3864818"/>
              <a:ext cx="3017216" cy="19811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633" y="3864818"/>
              <a:ext cx="3429000" cy="2057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1241926" y="6019800"/>
              <a:ext cx="15524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Scaling speedup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7152" y="6036677"/>
              <a:ext cx="28536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Increasing number of iterations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Picture 13" descr="k-mean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80129" y="8044010"/>
            <a:ext cx="2405563" cy="20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5257800" y="3291329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Number of Executing Map Task Histogram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3183" y="6180030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Strong Scaling with 128M Data Points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43500" y="6352317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Weak Scaling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3283271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Task Execution Time Histogram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87069"/>
            <a:ext cx="8229600" cy="202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373084" y="1067374"/>
            <a:ext cx="2895600" cy="439387"/>
          </a:xfrm>
          <a:prstGeom prst="wedgeRoundRectCallout">
            <a:avLst>
              <a:gd name="adj1" fmla="val -21252"/>
              <a:gd name="adj2" fmla="val 11925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First iteration performs the initial data fetch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5246826" y="847683"/>
            <a:ext cx="2895600" cy="439387"/>
          </a:xfrm>
          <a:prstGeom prst="wedgeRoundRectCallout">
            <a:avLst>
              <a:gd name="adj1" fmla="val -22482"/>
              <a:gd name="adj2" fmla="val 9763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Overhead between iterations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1257300" y="5082058"/>
            <a:ext cx="2895600" cy="439387"/>
          </a:xfrm>
          <a:prstGeom prst="wedgeRoundRectCallout">
            <a:avLst>
              <a:gd name="adj1" fmla="val -22893"/>
              <a:gd name="adj2" fmla="val -126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Scales better than </a:t>
            </a:r>
            <a:r>
              <a:rPr lang="en-US" sz="1600" b="1" dirty="0" err="1">
                <a:solidFill>
                  <a:prstClr val="black"/>
                </a:solidFill>
              </a:rPr>
              <a:t>Hadoop</a:t>
            </a:r>
            <a:r>
              <a:rPr lang="en-US" sz="1600" b="1" dirty="0">
                <a:solidFill>
                  <a:prstClr val="black"/>
                </a:solidFill>
              </a:rPr>
              <a:t> on bare metal </a:t>
            </a: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354888"/>
              </p:ext>
            </p:extLst>
          </p:nvPr>
        </p:nvGraphicFramePr>
        <p:xfrm>
          <a:off x="4343400" y="3687112"/>
          <a:ext cx="4903671" cy="2743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3103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" y="3122549"/>
            <a:ext cx="4650903" cy="30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527" y="3119675"/>
            <a:ext cx="4441475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Performance – Multi Dimensional Scaling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3400" y="6162937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Weak Scaling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43531" y="6111065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Data Size Scaling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5821557" y="5024673"/>
            <a:ext cx="3493413" cy="439387"/>
          </a:xfrm>
          <a:prstGeom prst="wedgeRoundRectCallout">
            <a:avLst>
              <a:gd name="adj1" fmla="val -25674"/>
              <a:gd name="adj2" fmla="val -12823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Performance adjusted for sequential performance difference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483789" y="1401879"/>
            <a:ext cx="2057400" cy="838200"/>
            <a:chOff x="1066800" y="4267200"/>
            <a:chExt cx="2057400" cy="838200"/>
          </a:xfrm>
        </p:grpSpPr>
        <p:sp>
          <p:nvSpPr>
            <p:cNvPr id="20" name="Rectangle 19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X: </a:t>
              </a:r>
              <a:r>
                <a:rPr lang="en-US" b="1" dirty="0" smtClean="0">
                  <a:solidFill>
                    <a:prstClr val="white"/>
                  </a:solidFill>
                </a:rPr>
                <a:t>Calculate </a:t>
              </a:r>
              <a:r>
                <a:rPr lang="en-US" b="1" dirty="0" err="1" smtClean="0">
                  <a:solidFill>
                    <a:prstClr val="white"/>
                  </a:solidFill>
                </a:rPr>
                <a:t>invV</a:t>
              </a:r>
              <a:r>
                <a:rPr lang="en-US" b="1" dirty="0" smtClean="0">
                  <a:solidFill>
                    <a:prstClr val="white"/>
                  </a:solidFill>
                </a:rPr>
                <a:t> (BX)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</a:rPr>
                <a:t>Map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prstClr val="black"/>
                  </a:solidFill>
                </a:rPr>
                <a:t>Reduce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</a:rPr>
                <a:t>Merge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69189" y="1401879"/>
            <a:ext cx="2057400" cy="838200"/>
            <a:chOff x="1066800" y="4267200"/>
            <a:chExt cx="2057400" cy="838200"/>
          </a:xfrm>
        </p:grpSpPr>
        <p:sp>
          <p:nvSpPr>
            <p:cNvPr id="30" name="Rectangle 29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BC: </a:t>
              </a:r>
              <a:r>
                <a:rPr lang="en-US" b="1" dirty="0" smtClean="0">
                  <a:solidFill>
                    <a:prstClr val="white"/>
                  </a:solidFill>
                </a:rPr>
                <a:t>Calculate BX 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</a:rPr>
                <a:t>Map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prstClr val="black"/>
                  </a:solidFill>
                </a:rPr>
                <a:t>Reduce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</a:rPr>
                <a:t>Merge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98389" y="1401879"/>
            <a:ext cx="2057400" cy="838200"/>
            <a:chOff x="1066800" y="4267200"/>
            <a:chExt cx="2057400" cy="838200"/>
          </a:xfrm>
        </p:grpSpPr>
        <p:sp>
          <p:nvSpPr>
            <p:cNvPr id="37" name="Rectangle 36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</a:rPr>
                <a:t>Calculate </a:t>
              </a:r>
              <a:r>
                <a:rPr lang="en-US" b="1" dirty="0" smtClean="0">
                  <a:solidFill>
                    <a:srgbClr val="FF0000"/>
                  </a:solidFill>
                </a:rPr>
                <a:t>Stress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</a:rPr>
                <a:t>Map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prstClr val="black"/>
                  </a:solidFill>
                </a:rPr>
                <a:t>Reduce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</a:rPr>
                <a:t>Merge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ight Arrow 42"/>
          <p:cNvSpPr/>
          <p:nvPr/>
        </p:nvSpPr>
        <p:spPr>
          <a:xfrm>
            <a:off x="2993934" y="1706679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5508534" y="1706679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5" name="Elbow Connector 44"/>
          <p:cNvCxnSpPr>
            <a:stCxn id="37" idx="3"/>
            <a:endCxn id="30" idx="1"/>
          </p:cNvCxnSpPr>
          <p:nvPr/>
        </p:nvCxnSpPr>
        <p:spPr>
          <a:xfrm flipH="1">
            <a:off x="969189" y="1820979"/>
            <a:ext cx="7086600" cy="12700"/>
          </a:xfrm>
          <a:prstGeom prst="bentConnector5">
            <a:avLst>
              <a:gd name="adj1" fmla="val -7527"/>
              <a:gd name="adj2" fmla="val 8357142"/>
              <a:gd name="adj3" fmla="val 10553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50307" y="2604455"/>
            <a:ext cx="1209782" cy="307728"/>
          </a:xfrm>
          <a:prstGeom prst="rect">
            <a:avLst/>
          </a:prstGeom>
          <a:noFill/>
        </p:spPr>
        <p:txBody>
          <a:bodyPr wrap="none" lIns="91390" tIns="45696" rIns="91390" bIns="45696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New Iteration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-16821" y="6386733"/>
            <a:ext cx="8956104" cy="523172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Scalable Parallel Scientific Computing Using Twister4Azure. </a:t>
            </a:r>
            <a:r>
              <a:rPr lang="en-US" sz="1400" dirty="0" err="1">
                <a:solidFill>
                  <a:prstClr val="black"/>
                </a:solidFill>
              </a:rPr>
              <a:t>Thilina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Gunarathne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BingJing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Zang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Tak</a:t>
            </a:r>
            <a:r>
              <a:rPr lang="en-US" sz="1400" dirty="0">
                <a:solidFill>
                  <a:prstClr val="black"/>
                </a:solidFill>
              </a:rPr>
              <a:t>-Lon Wu and Judy </a:t>
            </a:r>
            <a:r>
              <a:rPr lang="en-US" sz="1400" dirty="0" err="1">
                <a:solidFill>
                  <a:prstClr val="black"/>
                </a:solidFill>
              </a:rPr>
              <a:t>Qiu</a:t>
            </a:r>
            <a:r>
              <a:rPr lang="en-US" sz="1400" dirty="0">
                <a:solidFill>
                  <a:prstClr val="black"/>
                </a:solidFill>
              </a:rPr>
              <a:t>. Submitted to Journal of Future Generation Computer Systems. (Invited as one of the best 6 papers of UCC 2011)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5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Data Analysis using Twister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MDS (Multi Dimensional Scaling)</a:t>
            </a:r>
          </a:p>
          <a:p>
            <a:r>
              <a:rPr lang="en-US" dirty="0" smtClean="0"/>
              <a:t>Clustering (</a:t>
            </a:r>
            <a:r>
              <a:rPr lang="en-US" dirty="0" err="1" smtClean="0"/>
              <a:t>Kmeans</a:t>
            </a:r>
            <a:r>
              <a:rPr lang="en-US" dirty="0" smtClean="0"/>
              <a:t>)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SVM (Scalable Vector Machine)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Indexing</a:t>
            </a:r>
          </a:p>
          <a:p>
            <a:pPr marL="346075" indent="0">
              <a:buNone/>
            </a:pPr>
            <a:endParaRPr lang="en-US" sz="900" dirty="0" smtClean="0"/>
          </a:p>
          <a:p>
            <a:pPr marL="346075" indent="0">
              <a:buNone/>
            </a:pPr>
            <a:endParaRPr lang="en-US" sz="900" dirty="0"/>
          </a:p>
          <a:p>
            <a:pPr marL="346075" indent="0">
              <a:buNone/>
            </a:pPr>
            <a:endParaRPr lang="en-US" sz="900" dirty="0" smtClean="0"/>
          </a:p>
          <a:p>
            <a:pPr marL="346075" indent="0">
              <a:buNone/>
            </a:pPr>
            <a:endParaRPr lang="en-US" sz="900" dirty="0"/>
          </a:p>
          <a:p>
            <a:pPr marL="346075" indent="0">
              <a:buNone/>
            </a:pPr>
            <a:endParaRPr lang="en-US" sz="900" dirty="0" smtClean="0"/>
          </a:p>
          <a:p>
            <a:pPr marL="346075" indent="0">
              <a:buNone/>
            </a:pPr>
            <a:endParaRPr lang="en-US" sz="900" dirty="0"/>
          </a:p>
          <a:p>
            <a:pPr marL="346075" indent="0">
              <a:buNone/>
            </a:pPr>
            <a:endParaRPr lang="en-US" sz="900" dirty="0" smtClean="0"/>
          </a:p>
          <a:p>
            <a:pPr marL="346075" indent="0">
              <a:buNone/>
            </a:pPr>
            <a:endParaRPr lang="en-US" sz="900" dirty="0"/>
          </a:p>
          <a:p>
            <a:pPr marL="346075" indent="0">
              <a:buNone/>
            </a:pPr>
            <a:endParaRPr lang="en-US" sz="900" dirty="0" smtClean="0"/>
          </a:p>
          <a:p>
            <a:pPr marL="346075" indent="0">
              <a:buNone/>
            </a:pPr>
            <a:r>
              <a:rPr lang="en-US" sz="900" dirty="0" err="1" smtClean="0"/>
              <a:t>Xiaoming</a:t>
            </a:r>
            <a:r>
              <a:rPr lang="en-US" sz="900" dirty="0" smtClean="0"/>
              <a:t> </a:t>
            </a:r>
            <a:r>
              <a:rPr lang="en-US" sz="900" dirty="0" err="1"/>
              <a:t>Gao</a:t>
            </a:r>
            <a:r>
              <a:rPr lang="en-US" sz="900" dirty="0"/>
              <a:t>, </a:t>
            </a:r>
            <a:r>
              <a:rPr lang="en-US" sz="900" dirty="0" err="1"/>
              <a:t>Vaibhav</a:t>
            </a:r>
            <a:r>
              <a:rPr lang="en-US" sz="900" dirty="0"/>
              <a:t> </a:t>
            </a:r>
            <a:r>
              <a:rPr lang="en-US" sz="900" dirty="0" err="1"/>
              <a:t>Nachankar</a:t>
            </a:r>
            <a:r>
              <a:rPr lang="en-US" sz="900" dirty="0"/>
              <a:t> and Judy </a:t>
            </a:r>
            <a:r>
              <a:rPr lang="en-US" sz="900" dirty="0" err="1"/>
              <a:t>Qiu</a:t>
            </a:r>
            <a:r>
              <a:rPr lang="en-US" sz="900" dirty="0"/>
              <a:t>, </a:t>
            </a:r>
            <a:r>
              <a:rPr lang="en-US" sz="900" dirty="0">
                <a:hlinkClick r:id="rId2" action="ppaction://hlinkfile"/>
              </a:rPr>
              <a:t>Experimenting </a:t>
            </a:r>
            <a:r>
              <a:rPr lang="en-US" sz="900" dirty="0" err="1">
                <a:hlinkClick r:id="rId2" action="ppaction://hlinkfile"/>
              </a:rPr>
              <a:t>Lucene</a:t>
            </a:r>
            <a:r>
              <a:rPr lang="en-US" sz="900" dirty="0">
                <a:hlinkClick r:id="rId2" action="ppaction://hlinkfile"/>
              </a:rPr>
              <a:t> Index on </a:t>
            </a:r>
            <a:r>
              <a:rPr lang="en-US" sz="900" dirty="0" err="1">
                <a:hlinkClick r:id="rId2" action="ppaction://hlinkfile"/>
              </a:rPr>
              <a:t>HBase</a:t>
            </a:r>
            <a:r>
              <a:rPr lang="en-US" sz="900" dirty="0">
                <a:hlinkClick r:id="rId2" action="ppaction://hlinkfile"/>
              </a:rPr>
              <a:t> in an HPC Environment,</a:t>
            </a:r>
            <a:r>
              <a:rPr lang="en-US" sz="900" dirty="0"/>
              <a:t> position paper in the proceedings of ACM High Performance Computing meets Databases workshop (</a:t>
            </a:r>
            <a:r>
              <a:rPr lang="en-US" sz="900" dirty="0">
                <a:hlinkClick r:id="rId3"/>
              </a:rPr>
              <a:t>HPCDB'11</a:t>
            </a:r>
            <a:r>
              <a:rPr lang="en-US" sz="900" dirty="0"/>
              <a:t>) at </a:t>
            </a:r>
            <a:r>
              <a:rPr lang="en-US" sz="900" dirty="0" err="1">
                <a:hlinkClick r:id="rId4"/>
              </a:rPr>
              <a:t>SuperComputing</a:t>
            </a:r>
            <a:r>
              <a:rPr lang="en-US" sz="900" dirty="0">
                <a:hlinkClick r:id="rId4"/>
              </a:rPr>
              <a:t> 11</a:t>
            </a:r>
            <a:r>
              <a:rPr lang="en-US" sz="900" dirty="0"/>
              <a:t>, December 6, 2011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/>
          <p:nvPr/>
        </p:nvSpPr>
        <p:spPr>
          <a:xfrm>
            <a:off x="619648" y="5928527"/>
            <a:ext cx="7772400" cy="5388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sz="1100" i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MDS </a:t>
            </a:r>
            <a:r>
              <a:rPr lang="en-US" sz="1100" i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projection of 100,000 protein sequences showing a </a:t>
            </a:r>
            <a:r>
              <a:rPr lang="en-US" sz="1100" i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few experimentally </a:t>
            </a:r>
          </a:p>
          <a:p>
            <a:pPr algn="ctr" defTabSz="914400"/>
            <a:r>
              <a:rPr lang="en-US" sz="1100" i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identified clusters in preliminary work with Seattle Children’s Research Institute</a:t>
            </a:r>
            <a:endParaRPr lang="en-US" sz="1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pic>
        <p:nvPicPr>
          <p:cNvPr id="4" name="Picture 3" descr="C:\Users\Geoffrey Fox\Desktop\100K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79" y="1447800"/>
            <a:ext cx="6886321" cy="4301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6350" stA="52000" endA="300" endPos="10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0340" y="415698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A6132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4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latin typeface="Calibri"/>
              </a:rPr>
              <a:t>Twister-MDS Output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3005" y="-2703"/>
            <a:ext cx="153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4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2"/>
    </mc:Choice>
    <mc:Fallback xmlns="">
      <p:transition spd="slow" advTm="650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Intensive </a:t>
            </a:r>
            <a:r>
              <a:rPr lang="en-US" dirty="0" err="1" smtClean="0"/>
              <a:t>Kmeans</a:t>
            </a:r>
            <a:r>
              <a:rPr lang="en-US" dirty="0" smtClean="0"/>
              <a:t> Clustering</a:t>
            </a:r>
            <a:endParaRPr lang="en-US" dirty="0"/>
          </a:p>
        </p:txBody>
      </p:sp>
      <p:pic>
        <p:nvPicPr>
          <p:cNvPr id="5" name="Picture 2" descr="colosseum_tea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532" y="2822227"/>
            <a:ext cx="7898603" cy="275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6755" y="1447800"/>
            <a:ext cx="730975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i="1" kern="0" dirty="0" smtClean="0">
                <a:latin typeface="Book Antiqua" pitchFamily="18" charset="0"/>
              </a:rPr>
              <a:t>─ Image Classification: </a:t>
            </a:r>
            <a:r>
              <a:rPr lang="en-US" sz="2000" b="1" i="1" kern="0" dirty="0" smtClean="0">
                <a:latin typeface="Book Antiqua" pitchFamily="18" charset="0"/>
              </a:rPr>
              <a:t>1.5 TB</a:t>
            </a:r>
            <a:r>
              <a:rPr lang="en-US" sz="2000" i="1" kern="0" dirty="0" smtClean="0">
                <a:latin typeface="Book Antiqua" pitchFamily="18" charset="0"/>
              </a:rPr>
              <a:t>; </a:t>
            </a:r>
            <a:r>
              <a:rPr lang="en-US" sz="2000" dirty="0" smtClean="0"/>
              <a:t>500 features per image;10k clusters</a:t>
            </a:r>
          </a:p>
          <a:p>
            <a:pPr marL="0" lvl="1"/>
            <a:r>
              <a:rPr lang="en-US" sz="2000" dirty="0" smtClean="0"/>
              <a:t> 1000 Map tasks; 1GB data transfer per Map task</a:t>
            </a:r>
            <a:endParaRPr lang="en-US" sz="2000" i="1" kern="0" dirty="0"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13645" y="0"/>
            <a:ext cx="153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594" indent="-285594">
              <a:buFont typeface="Wingdings" pitchFamily="2" charset="2"/>
              <a:buChar char="Ø"/>
            </a:pPr>
            <a:r>
              <a:rPr lang="en-US" sz="1800" dirty="0"/>
              <a:t>Broadcasting </a:t>
            </a:r>
          </a:p>
          <a:p>
            <a:pPr marL="742545" lvl="1" indent="-285594">
              <a:buFont typeface="Wingdings" pitchFamily="2" charset="2"/>
              <a:buChar char="q"/>
            </a:pPr>
            <a:r>
              <a:rPr lang="en-US" sz="1600" dirty="0"/>
              <a:t>Data could be large</a:t>
            </a:r>
          </a:p>
          <a:p>
            <a:pPr marL="742545" lvl="1" indent="-285594">
              <a:buFont typeface="Wingdings" pitchFamily="2" charset="2"/>
              <a:buChar char="q"/>
            </a:pPr>
            <a:r>
              <a:rPr lang="en-US" sz="1600" dirty="0"/>
              <a:t>Chain &amp; MST</a:t>
            </a:r>
          </a:p>
          <a:p>
            <a:pPr marL="285594" indent="-285594">
              <a:buFont typeface="Wingdings" pitchFamily="2" charset="2"/>
              <a:buChar char="Ø"/>
            </a:pPr>
            <a:endParaRPr lang="en-US" sz="1800" dirty="0"/>
          </a:p>
          <a:p>
            <a:pPr marL="285594" indent="-285594">
              <a:buFont typeface="Wingdings" pitchFamily="2" charset="2"/>
              <a:buChar char="Ø"/>
            </a:pPr>
            <a:r>
              <a:rPr lang="en-US" sz="1800" dirty="0"/>
              <a:t>Map </a:t>
            </a:r>
            <a:r>
              <a:rPr lang="en-US" sz="1800" dirty="0" smtClean="0"/>
              <a:t>Collectives </a:t>
            </a:r>
            <a:endParaRPr lang="en-US" sz="1800" dirty="0"/>
          </a:p>
          <a:p>
            <a:pPr marL="742545" lvl="1" indent="-285594">
              <a:buFont typeface="Wingdings" pitchFamily="2" charset="2"/>
              <a:buChar char="q"/>
            </a:pPr>
            <a:r>
              <a:rPr lang="en-US" sz="1600" dirty="0"/>
              <a:t>Local merge</a:t>
            </a:r>
          </a:p>
          <a:p>
            <a:endParaRPr lang="en-US" sz="1800" dirty="0"/>
          </a:p>
          <a:p>
            <a:pPr marL="285594" indent="-285594">
              <a:buFont typeface="Wingdings" pitchFamily="2" charset="2"/>
              <a:buChar char="Ø"/>
            </a:pPr>
            <a:r>
              <a:rPr lang="en-US" sz="1800" dirty="0"/>
              <a:t>Reduce </a:t>
            </a:r>
            <a:r>
              <a:rPr lang="en-US" sz="1800" dirty="0" smtClean="0"/>
              <a:t>Collectives </a:t>
            </a:r>
            <a:endParaRPr lang="en-US" sz="1800" dirty="0"/>
          </a:p>
          <a:p>
            <a:pPr marL="742545" lvl="1" indent="-285594">
              <a:buFont typeface="Wingdings" pitchFamily="2" charset="2"/>
              <a:buChar char="q"/>
            </a:pPr>
            <a:r>
              <a:rPr lang="en-US" sz="1600" dirty="0"/>
              <a:t>Collect but no merge</a:t>
            </a:r>
          </a:p>
          <a:p>
            <a:pPr marL="285594" indent="-285594">
              <a:buFont typeface="Wingdings" pitchFamily="2" charset="2"/>
              <a:buChar char="Ø"/>
            </a:pPr>
            <a:endParaRPr lang="en-US" sz="1800" dirty="0"/>
          </a:p>
          <a:p>
            <a:pPr marL="285594" indent="-285594">
              <a:buFont typeface="Wingdings" pitchFamily="2" charset="2"/>
              <a:buChar char="Ø"/>
            </a:pPr>
            <a:r>
              <a:rPr lang="en-US" sz="1800" dirty="0"/>
              <a:t>Combine</a:t>
            </a:r>
          </a:p>
          <a:p>
            <a:pPr marL="742545" lvl="1" indent="-285594">
              <a:buFont typeface="Wingdings" pitchFamily="2" charset="2"/>
              <a:buChar char="q"/>
            </a:pPr>
            <a:r>
              <a:rPr lang="en-US" sz="1600" dirty="0"/>
              <a:t>Direct download or Gather</a:t>
            </a:r>
          </a:p>
          <a:p>
            <a:pPr marL="285594" indent="-285594">
              <a:buFont typeface="Wingdings" pitchFamily="2" charset="2"/>
              <a:buChar char="Ø"/>
            </a:pPr>
            <a:endParaRPr lang="en-US" sz="1600" dirty="0"/>
          </a:p>
          <a:p>
            <a:pPr marL="285594" indent="-285594" fontAlgn="t">
              <a:buFont typeface="Wingdings" pitchFamily="2" charset="2"/>
              <a:buChar char="Ø"/>
            </a:pPr>
            <a:endParaRPr lang="en-US" sz="1600" dirty="0"/>
          </a:p>
          <a:p>
            <a:pPr marL="285594" indent="-285594">
              <a:buFont typeface="Wingdings" pitchFamily="2" charset="2"/>
              <a:buChar char="Ø"/>
            </a:pPr>
            <a:endParaRPr lang="en-US" sz="1600" dirty="0"/>
          </a:p>
          <a:p>
            <a:pPr marL="285594" indent="-285594">
              <a:buFont typeface="Wingdings" pitchFamily="2" charset="2"/>
              <a:buChar char="Ø"/>
            </a:pPr>
            <a:endParaRPr lang="en-US" sz="16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3666940" y="558208"/>
            <a:ext cx="5096060" cy="5842592"/>
            <a:chOff x="1285045" y="228600"/>
            <a:chExt cx="6230159" cy="6477000"/>
          </a:xfrm>
        </p:grpSpPr>
        <p:sp>
          <p:nvSpPr>
            <p:cNvPr id="70" name="Rounded Rectangle 69"/>
            <p:cNvSpPr/>
            <p:nvPr/>
          </p:nvSpPr>
          <p:spPr>
            <a:xfrm>
              <a:off x="5493491" y="1043577"/>
              <a:ext cx="2021713" cy="49381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395899" y="1043577"/>
              <a:ext cx="2021713" cy="49381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1285045" y="1043577"/>
              <a:ext cx="2021713" cy="49381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435012" y="1371600"/>
              <a:ext cx="1633494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Map Tasks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591759" y="1371600"/>
              <a:ext cx="1657747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Map Tasks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35012" y="2743200"/>
              <a:ext cx="1661803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Map </a:t>
              </a:r>
              <a:r>
                <a:rPr lang="en-US" sz="1400" dirty="0" smtClean="0">
                  <a:solidFill>
                    <a:prstClr val="white"/>
                  </a:solidFill>
                </a:rPr>
                <a:t>Collective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1790700" y="1810411"/>
              <a:ext cx="0" cy="91498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2013247" y="1836889"/>
              <a:ext cx="0" cy="88850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6" idx="2"/>
              <a:endCxn id="79" idx="0"/>
            </p:cNvCxnSpPr>
            <p:nvPr/>
          </p:nvCxnSpPr>
          <p:spPr>
            <a:xfrm>
              <a:off x="2251759" y="1828800"/>
              <a:ext cx="14155" cy="9144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2514600" y="1853140"/>
              <a:ext cx="0" cy="87225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2781300" y="1857998"/>
              <a:ext cx="0" cy="88520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79" idx="2"/>
              <a:endCxn id="104" idx="0"/>
            </p:cNvCxnSpPr>
            <p:nvPr/>
          </p:nvCxnSpPr>
          <p:spPr>
            <a:xfrm>
              <a:off x="2265914" y="3200400"/>
              <a:ext cx="2170187" cy="57485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98" idx="2"/>
              <a:endCxn id="88" idx="0"/>
            </p:cNvCxnSpPr>
            <p:nvPr/>
          </p:nvCxnSpPr>
          <p:spPr>
            <a:xfrm flipH="1">
              <a:off x="2295901" y="3182596"/>
              <a:ext cx="2140200" cy="57023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1435012" y="3752826"/>
              <a:ext cx="1721777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Reduce Tasks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391995" y="5191570"/>
              <a:ext cx="1809374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Reduce </a:t>
              </a:r>
              <a:r>
                <a:rPr lang="en-US" sz="1400" dirty="0" smtClean="0">
                  <a:solidFill>
                    <a:prstClr val="white"/>
                  </a:solidFill>
                </a:rPr>
                <a:t>Collective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1790700" y="4229100"/>
              <a:ext cx="0" cy="96247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2072355" y="4229100"/>
              <a:ext cx="0" cy="96247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8" idx="2"/>
              <a:endCxn id="89" idx="0"/>
            </p:cNvCxnSpPr>
            <p:nvPr/>
          </p:nvCxnSpPr>
          <p:spPr>
            <a:xfrm>
              <a:off x="2295901" y="4210026"/>
              <a:ext cx="781" cy="98154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2572640" y="4210026"/>
              <a:ext cx="0" cy="9715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2834355" y="4210026"/>
              <a:ext cx="0" cy="9715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89" idx="2"/>
              <a:endCxn id="96" idx="0"/>
            </p:cNvCxnSpPr>
            <p:nvPr/>
          </p:nvCxnSpPr>
          <p:spPr>
            <a:xfrm>
              <a:off x="2296682" y="5648770"/>
              <a:ext cx="2164658" cy="59963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3584347" y="6248400"/>
              <a:ext cx="1753986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Gather</a:t>
              </a:r>
            </a:p>
          </p:txBody>
        </p:sp>
        <p:cxnSp>
          <p:nvCxnSpPr>
            <p:cNvPr id="97" name="Straight Arrow Connector 96"/>
            <p:cNvCxnSpPr>
              <a:stCxn id="119" idx="2"/>
              <a:endCxn id="96" idx="0"/>
            </p:cNvCxnSpPr>
            <p:nvPr/>
          </p:nvCxnSpPr>
          <p:spPr>
            <a:xfrm flipH="1">
              <a:off x="4461340" y="5664437"/>
              <a:ext cx="2043007" cy="5839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3599971" y="2725396"/>
              <a:ext cx="1672259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Map </a:t>
              </a:r>
              <a:r>
                <a:rPr lang="en-US" sz="1400" dirty="0" smtClean="0">
                  <a:solidFill>
                    <a:prstClr val="white"/>
                  </a:solidFill>
                </a:rPr>
                <a:t>Collective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3810000" y="1827987"/>
              <a:ext cx="0" cy="89740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4114800" y="1857998"/>
              <a:ext cx="0" cy="87527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77" idx="2"/>
              <a:endCxn id="98" idx="0"/>
            </p:cNvCxnSpPr>
            <p:nvPr/>
          </p:nvCxnSpPr>
          <p:spPr>
            <a:xfrm>
              <a:off x="4420633" y="1828800"/>
              <a:ext cx="15468" cy="8965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4708733" y="1857998"/>
              <a:ext cx="0" cy="86739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4966531" y="1857998"/>
              <a:ext cx="0" cy="86739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3560668" y="3775259"/>
              <a:ext cx="1750866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Reduce Tasks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554347" y="5207237"/>
              <a:ext cx="176350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Reduce </a:t>
              </a:r>
              <a:r>
                <a:rPr lang="en-US" sz="1400" dirty="0" smtClean="0">
                  <a:solidFill>
                    <a:prstClr val="white"/>
                  </a:solidFill>
                </a:rPr>
                <a:t>Collective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3886200" y="4258096"/>
              <a:ext cx="0" cy="949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4114800" y="4229100"/>
              <a:ext cx="0" cy="9525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04" idx="2"/>
              <a:endCxn id="105" idx="0"/>
            </p:cNvCxnSpPr>
            <p:nvPr/>
          </p:nvCxnSpPr>
          <p:spPr>
            <a:xfrm flipH="1">
              <a:off x="4436100" y="4232459"/>
              <a:ext cx="1" cy="9747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5029200" y="4232459"/>
              <a:ext cx="0" cy="9747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4708733" y="4232459"/>
              <a:ext cx="4985" cy="9747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5650027" y="1373659"/>
              <a:ext cx="1730249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Map Tasks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662899" y="2725396"/>
              <a:ext cx="1744666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Map </a:t>
              </a:r>
              <a:r>
                <a:rPr lang="en-US" sz="1400" dirty="0" smtClean="0">
                  <a:solidFill>
                    <a:prstClr val="white"/>
                  </a:solidFill>
                </a:rPr>
                <a:t>Collective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5902432" y="1752600"/>
              <a:ext cx="0" cy="10067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6161518" y="1828800"/>
              <a:ext cx="0" cy="8965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1" idx="2"/>
              <a:endCxn id="112" idx="0"/>
            </p:cNvCxnSpPr>
            <p:nvPr/>
          </p:nvCxnSpPr>
          <p:spPr>
            <a:xfrm>
              <a:off x="6515152" y="1830859"/>
              <a:ext cx="20080" cy="89453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6803176" y="1830859"/>
              <a:ext cx="0" cy="9123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7086600" y="1828800"/>
              <a:ext cx="0" cy="9305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/>
            <p:cNvSpPr/>
            <p:nvPr/>
          </p:nvSpPr>
          <p:spPr>
            <a:xfrm>
              <a:off x="5629948" y="3771900"/>
              <a:ext cx="1748801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Reduce Tasks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601996" y="5207237"/>
              <a:ext cx="1804701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Reduce </a:t>
              </a:r>
              <a:r>
                <a:rPr lang="en-US" sz="1400" dirty="0" smtClean="0">
                  <a:solidFill>
                    <a:prstClr val="white"/>
                  </a:solidFill>
                </a:rPr>
                <a:t>Collective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>
              <a:off x="5902432" y="4229100"/>
              <a:ext cx="0" cy="9525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6161518" y="4241361"/>
              <a:ext cx="0" cy="94023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8" idx="2"/>
              <a:endCxn id="119" idx="0"/>
            </p:cNvCxnSpPr>
            <p:nvPr/>
          </p:nvCxnSpPr>
          <p:spPr>
            <a:xfrm flipH="1">
              <a:off x="6504347" y="4229100"/>
              <a:ext cx="2" cy="97813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6783948" y="4241361"/>
              <a:ext cx="0" cy="96587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7080903" y="4251331"/>
              <a:ext cx="0" cy="94023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3688522" y="228600"/>
              <a:ext cx="1447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Broadcast</a:t>
              </a:r>
            </a:p>
          </p:txBody>
        </p:sp>
        <p:cxnSp>
          <p:nvCxnSpPr>
            <p:cNvPr id="126" name="Straight Arrow Connector 125"/>
            <p:cNvCxnSpPr>
              <a:stCxn id="125" idx="2"/>
              <a:endCxn id="76" idx="0"/>
            </p:cNvCxnSpPr>
            <p:nvPr/>
          </p:nvCxnSpPr>
          <p:spPr>
            <a:xfrm flipH="1">
              <a:off x="2251759" y="685800"/>
              <a:ext cx="2160663" cy="6858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25" idx="2"/>
              <a:endCxn id="77" idx="0"/>
            </p:cNvCxnSpPr>
            <p:nvPr/>
          </p:nvCxnSpPr>
          <p:spPr>
            <a:xfrm>
              <a:off x="4412422" y="685800"/>
              <a:ext cx="8211" cy="6858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25" idx="2"/>
              <a:endCxn id="111" idx="0"/>
            </p:cNvCxnSpPr>
            <p:nvPr/>
          </p:nvCxnSpPr>
          <p:spPr>
            <a:xfrm>
              <a:off x="4412422" y="685800"/>
              <a:ext cx="2102730" cy="68785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05" idx="2"/>
              <a:endCxn id="96" idx="0"/>
            </p:cNvCxnSpPr>
            <p:nvPr/>
          </p:nvCxnSpPr>
          <p:spPr>
            <a:xfrm>
              <a:off x="4436100" y="5664437"/>
              <a:ext cx="25240" cy="5839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79" idx="2"/>
              <a:endCxn id="118" idx="0"/>
            </p:cNvCxnSpPr>
            <p:nvPr/>
          </p:nvCxnSpPr>
          <p:spPr>
            <a:xfrm>
              <a:off x="2265914" y="3200400"/>
              <a:ext cx="4238435" cy="5715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98" idx="2"/>
              <a:endCxn id="118" idx="0"/>
            </p:cNvCxnSpPr>
            <p:nvPr/>
          </p:nvCxnSpPr>
          <p:spPr>
            <a:xfrm>
              <a:off x="4436101" y="3182596"/>
              <a:ext cx="2068248" cy="58930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112" idx="2"/>
              <a:endCxn id="88" idx="0"/>
            </p:cNvCxnSpPr>
            <p:nvPr/>
          </p:nvCxnSpPr>
          <p:spPr>
            <a:xfrm flipH="1">
              <a:off x="2295901" y="3182596"/>
              <a:ext cx="4239331" cy="57023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12" idx="2"/>
              <a:endCxn id="104" idx="0"/>
            </p:cNvCxnSpPr>
            <p:nvPr/>
          </p:nvCxnSpPr>
          <p:spPr>
            <a:xfrm flipH="1">
              <a:off x="4436101" y="3182596"/>
              <a:ext cx="2099131" cy="5926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01617" y="590795"/>
            <a:ext cx="3336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Twister Communications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702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Improving Performance of Map Collectives</a:t>
            </a:r>
            <a:endParaRPr lang="en-US" sz="3600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" y="1676400"/>
            <a:ext cx="4855143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34" y="1689234"/>
            <a:ext cx="39624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791200" y="5943600"/>
            <a:ext cx="214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catter </a:t>
            </a:r>
            <a:r>
              <a:rPr lang="en-US" dirty="0"/>
              <a:t>and </a:t>
            </a:r>
            <a:r>
              <a:rPr lang="en-US" dirty="0" err="1"/>
              <a:t>A</a:t>
            </a:r>
            <a:r>
              <a:rPr lang="en-US" dirty="0" err="1" smtClean="0"/>
              <a:t>llgather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943600"/>
            <a:ext cx="267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ull </a:t>
            </a:r>
            <a:r>
              <a:rPr lang="en-US" dirty="0"/>
              <a:t>M</a:t>
            </a:r>
            <a:r>
              <a:rPr lang="en-US" dirty="0" smtClean="0"/>
              <a:t>esh </a:t>
            </a:r>
            <a:r>
              <a:rPr lang="en-US" dirty="0"/>
              <a:t>B</a:t>
            </a:r>
            <a:r>
              <a:rPr lang="en-US" dirty="0" smtClean="0"/>
              <a:t>roker </a:t>
            </a:r>
            <a:r>
              <a:rPr lang="en-US" dirty="0"/>
              <a:t>N</a:t>
            </a:r>
            <a:r>
              <a:rPr lang="en-US" dirty="0" smtClean="0"/>
              <a:t>etwork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4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Polymorphic Scatter-</a:t>
            </a:r>
            <a:r>
              <a:rPr lang="en-US" sz="3600" b="1" dirty="0" err="1" smtClean="0"/>
              <a:t>Allgather</a:t>
            </a:r>
            <a:r>
              <a:rPr lang="en-US" sz="3600" b="1" dirty="0" smtClean="0"/>
              <a:t> in Twister</a:t>
            </a:r>
            <a:endParaRPr lang="en-US" sz="36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99764984"/>
              </p:ext>
            </p:extLst>
          </p:nvPr>
        </p:nvGraphicFramePr>
        <p:xfrm>
          <a:off x="533400" y="1066800"/>
          <a:ext cx="8077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626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Twister Performance on </a:t>
            </a:r>
            <a:r>
              <a:rPr lang="en-US" sz="3600" b="1" dirty="0" err="1" smtClean="0"/>
              <a:t>Kmeans</a:t>
            </a:r>
            <a:r>
              <a:rPr lang="en-US" sz="3600" b="1" dirty="0" smtClean="0"/>
              <a:t> Clustering </a:t>
            </a:r>
            <a:endParaRPr lang="en-US" sz="3600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541855"/>
              </p:ext>
            </p:extLst>
          </p:nvPr>
        </p:nvGraphicFramePr>
        <p:xfrm>
          <a:off x="609600" y="14478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Twister on </a:t>
            </a:r>
            <a:r>
              <a:rPr lang="en-US" dirty="0" err="1" smtClean="0"/>
              <a:t>InfiniBand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InfiniBand</a:t>
            </a:r>
            <a:r>
              <a:rPr lang="en-US" dirty="0" smtClean="0"/>
              <a:t> successes in HPC community</a:t>
            </a:r>
          </a:p>
          <a:p>
            <a:pPr lvl="1"/>
            <a:r>
              <a:rPr lang="en-US" dirty="0" smtClean="0"/>
              <a:t>More than 42% of Top500 clusters use </a:t>
            </a:r>
            <a:r>
              <a:rPr lang="en-US" dirty="0" err="1" smtClean="0"/>
              <a:t>InfiniBand</a:t>
            </a:r>
            <a:endParaRPr lang="en-US" dirty="0" smtClean="0"/>
          </a:p>
          <a:p>
            <a:pPr lvl="1"/>
            <a:r>
              <a:rPr lang="en-US" dirty="0" smtClean="0"/>
              <a:t>Extremely high throughput and low latency</a:t>
            </a:r>
          </a:p>
          <a:p>
            <a:pPr lvl="2"/>
            <a:r>
              <a:rPr lang="en-US" dirty="0" smtClean="0"/>
              <a:t>Up to 40Gb/s between servers and 1</a:t>
            </a:r>
            <a:r>
              <a:rPr lang="el-GR" dirty="0" smtClean="0"/>
              <a:t>μ</a:t>
            </a:r>
            <a:r>
              <a:rPr lang="en-US" dirty="0" smtClean="0"/>
              <a:t>sec latency</a:t>
            </a:r>
          </a:p>
          <a:p>
            <a:pPr lvl="1"/>
            <a:r>
              <a:rPr lang="en-US" dirty="0" smtClean="0"/>
              <a:t>Reduce CPU overhead up to 90%</a:t>
            </a:r>
          </a:p>
          <a:p>
            <a:r>
              <a:rPr lang="en-US" dirty="0" smtClean="0"/>
              <a:t>Cloud community can benefit from </a:t>
            </a:r>
            <a:r>
              <a:rPr lang="en-US" dirty="0" err="1" smtClean="0"/>
              <a:t>InfiniBand</a:t>
            </a:r>
            <a:endParaRPr lang="en-US" dirty="0" smtClean="0"/>
          </a:p>
          <a:p>
            <a:pPr lvl="1"/>
            <a:r>
              <a:rPr lang="en-US" dirty="0" smtClean="0"/>
              <a:t>Accelerated </a:t>
            </a:r>
            <a:r>
              <a:rPr lang="en-US" dirty="0" err="1" smtClean="0"/>
              <a:t>Hadoop</a:t>
            </a:r>
            <a:r>
              <a:rPr lang="en-US" dirty="0"/>
              <a:t> </a:t>
            </a:r>
            <a:r>
              <a:rPr lang="en-US" dirty="0" smtClean="0"/>
              <a:t>(sc11)</a:t>
            </a:r>
          </a:p>
          <a:p>
            <a:pPr lvl="1"/>
            <a:r>
              <a:rPr lang="en-US" dirty="0" smtClean="0"/>
              <a:t>HDFS benchmark tests</a:t>
            </a:r>
          </a:p>
          <a:p>
            <a:r>
              <a:rPr lang="en-US" dirty="0"/>
              <a:t>RDMA can make Twister faster</a:t>
            </a:r>
          </a:p>
          <a:p>
            <a:pPr lvl="1"/>
            <a:r>
              <a:rPr lang="en-US" dirty="0"/>
              <a:t>Accelerate static data distribution</a:t>
            </a:r>
          </a:p>
          <a:p>
            <a:pPr lvl="1"/>
            <a:r>
              <a:rPr lang="en-US" dirty="0"/>
              <a:t>Accelerate data shuffling between mappers and </a:t>
            </a:r>
            <a:r>
              <a:rPr lang="en-US" dirty="0" smtClean="0"/>
              <a:t>reducer</a:t>
            </a:r>
          </a:p>
          <a:p>
            <a:r>
              <a:rPr lang="en-US" dirty="0" smtClean="0"/>
              <a:t>In collaboration with ORNL on a large </a:t>
            </a:r>
            <a:r>
              <a:rPr lang="en-US" dirty="0" err="1" smtClean="0"/>
              <a:t>InfiniBand</a:t>
            </a:r>
            <a:r>
              <a:rPr lang="en-US" dirty="0" smtClean="0"/>
              <a:t> cluster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54" y="249273"/>
            <a:ext cx="702945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858" y="6488668"/>
            <a:ext cx="293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Joseph L. </a:t>
            </a:r>
            <a:r>
              <a:rPr lang="en-US" i="1" dirty="0" err="1" smtClean="0"/>
              <a:t>Hellerstein</a:t>
            </a:r>
            <a:r>
              <a:rPr lang="en-US" i="1" dirty="0" smtClean="0"/>
              <a:t>, Google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538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RDMA for Twister on </a:t>
            </a:r>
            <a:r>
              <a:rPr lang="en-US" dirty="0" err="1" smtClean="0"/>
              <a:t>InfiniBand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629400" cy="474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Twister Broadcast </a:t>
            </a:r>
            <a:r>
              <a:rPr lang="en-US" dirty="0" smtClean="0"/>
              <a:t>Comparison: Ethernet vs. </a:t>
            </a:r>
            <a:r>
              <a:rPr lang="en-US" dirty="0" err="1" smtClean="0"/>
              <a:t>InfiniBand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538187"/>
              </p:ext>
            </p:extLst>
          </p:nvPr>
        </p:nvGraphicFramePr>
        <p:xfrm>
          <a:off x="1371600" y="1752600"/>
          <a:ext cx="6477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95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z="3600" dirty="0"/>
              <a:t>Building Virtual Clusters</a:t>
            </a:r>
            <a:br>
              <a:rPr lang="en-US" sz="3600" dirty="0"/>
            </a:br>
            <a:r>
              <a:rPr lang="en-US" sz="2000" dirty="0">
                <a:solidFill>
                  <a:schemeClr val="accent1"/>
                </a:solidFill>
              </a:rPr>
              <a:t>Towards Reproducible </a:t>
            </a:r>
            <a:r>
              <a:rPr lang="en-US" sz="2000" dirty="0" err="1">
                <a:solidFill>
                  <a:schemeClr val="accent1"/>
                </a:solidFill>
              </a:rPr>
              <a:t>eScience</a:t>
            </a:r>
            <a:r>
              <a:rPr lang="en-US" sz="2000" dirty="0">
                <a:solidFill>
                  <a:schemeClr val="accent1"/>
                </a:solidFill>
              </a:rPr>
              <a:t> in the Cloud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8153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black"/>
                </a:solidFill>
              </a:rPr>
              <a:t>Separation of concerns between two layers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Infrastructure Layer</a:t>
            </a:r>
            <a:r>
              <a:rPr lang="en-US" dirty="0" smtClean="0">
                <a:solidFill>
                  <a:prstClr val="black"/>
                </a:solidFill>
              </a:rPr>
              <a:t> – interactions with the Cloud API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Software Layer</a:t>
            </a:r>
            <a:r>
              <a:rPr lang="en-US" dirty="0" smtClean="0">
                <a:solidFill>
                  <a:prstClr val="black"/>
                </a:solidFill>
              </a:rPr>
              <a:t> – interactions with the running VM</a:t>
            </a:r>
          </a:p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 descr="layer_examp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52800"/>
            <a:ext cx="6629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Separation Leads to Reuse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67145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black"/>
                </a:solidFill>
              </a:rPr>
              <a:t>Infrastructure Layer = (*)	Software Layer = (#)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 descr="working_insta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4876800" cy="381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5703332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By separating layers, one can reuse software layer artifacts in separate clouds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Design and Implementation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752600"/>
            <a:ext cx="8153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black"/>
                </a:solidFill>
              </a:rPr>
              <a:t>E</a:t>
            </a:r>
            <a:r>
              <a:rPr lang="en-US" sz="2400" b="1" dirty="0" smtClean="0">
                <a:solidFill>
                  <a:prstClr val="black"/>
                </a:solidFill>
              </a:rPr>
              <a:t>quivalent machine images (MI) built in separate clouds</a:t>
            </a:r>
          </a:p>
          <a:p>
            <a:pPr marL="342900" indent="-342900" defTabSz="9144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Common underpinning in separate clouds for software installations </a:t>
            </a:r>
            <a:r>
              <a:rPr lang="en-US" sz="2400" dirty="0">
                <a:solidFill>
                  <a:prstClr val="black"/>
                </a:solidFill>
              </a:rPr>
              <a:t>and </a:t>
            </a:r>
            <a:r>
              <a:rPr lang="en-US" sz="2400" dirty="0" smtClean="0">
                <a:solidFill>
                  <a:prstClr val="black"/>
                </a:solidFill>
              </a:rPr>
              <a:t>configurations</a:t>
            </a:r>
            <a:endParaRPr lang="en-US" sz="2400" b="1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724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Configuration management used for software automation</a:t>
            </a:r>
          </a:p>
        </p:txBody>
      </p:sp>
      <p:pic>
        <p:nvPicPr>
          <p:cNvPr id="3" name="Picture 2" descr="mi_compari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0"/>
            <a:ext cx="50419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176" y="3495462"/>
            <a:ext cx="1572904" cy="758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3048000"/>
            <a:ext cx="167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 to Azure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Cloud Image Proliferation</a:t>
            </a:r>
            <a:endParaRPr lang="en-US" dirty="0"/>
          </a:p>
        </p:txBody>
      </p:sp>
      <p:pic>
        <p:nvPicPr>
          <p:cNvPr id="3" name="Picture 2" descr="mi_compari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5715000" cy="1600200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619342"/>
              </p:ext>
            </p:extLst>
          </p:nvPr>
        </p:nvGraphicFramePr>
        <p:xfrm>
          <a:off x="76200" y="2895600"/>
          <a:ext cx="8991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2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dy Qiu\AppData\Local\Microsoft\Windows\Temporary Internet Files\Content.IE5\L0EESJRS\hadoop_relea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315215" cy="510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>
            <a:lvl1pPr algn="ctr" defTabSz="91390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Changes of </a:t>
            </a:r>
            <a:r>
              <a:rPr lang="en-US" dirty="0" err="1" smtClean="0"/>
              <a:t>Hadoop</a:t>
            </a:r>
            <a:r>
              <a:rPr lang="en-US" dirty="0" smtClean="0"/>
              <a:t> Versions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6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Implementation - </a:t>
            </a:r>
            <a:r>
              <a:rPr lang="en-US" dirty="0" err="1" smtClean="0"/>
              <a:t>Hadoop</a:t>
            </a:r>
            <a:r>
              <a:rPr lang="en-US" dirty="0" smtClean="0"/>
              <a:t> Cluster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8153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 err="1" smtClean="0">
                <a:solidFill>
                  <a:prstClr val="black"/>
                </a:solidFill>
              </a:rPr>
              <a:t>Hadoop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cluster commands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ourier"/>
                <a:cs typeface="Courier"/>
              </a:rPr>
              <a:t>knife </a:t>
            </a:r>
            <a:r>
              <a:rPr lang="en-US" dirty="0" err="1" smtClean="0">
                <a:solidFill>
                  <a:prstClr val="black"/>
                </a:solidFill>
                <a:latin typeface="Courier"/>
                <a:cs typeface="Courier"/>
              </a:rPr>
              <a:t>hadoop</a:t>
            </a:r>
            <a:r>
              <a:rPr lang="en-US" dirty="0" smtClean="0">
                <a:solidFill>
                  <a:prstClr val="black"/>
                </a:solidFill>
                <a:latin typeface="Courier"/>
                <a:cs typeface="Courier"/>
              </a:rPr>
              <a:t> launch {name} {slave count}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ourier"/>
                <a:cs typeface="Courier"/>
              </a:rPr>
              <a:t>knife </a:t>
            </a:r>
            <a:r>
              <a:rPr lang="en-US" dirty="0" err="1" smtClean="0">
                <a:solidFill>
                  <a:prstClr val="black"/>
                </a:solidFill>
                <a:latin typeface="Courier"/>
                <a:cs typeface="Courier"/>
              </a:rPr>
              <a:t>hadoop</a:t>
            </a:r>
            <a:r>
              <a:rPr lang="en-US" dirty="0" smtClean="0">
                <a:solidFill>
                  <a:prstClr val="black"/>
                </a:solidFill>
                <a:latin typeface="Courier"/>
                <a:cs typeface="Courier"/>
              </a:rPr>
              <a:t> terminate {name}</a:t>
            </a:r>
            <a:endParaRPr lang="en-US" b="1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 descr="hadoop_clus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0800"/>
            <a:ext cx="7543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Running </a:t>
            </a:r>
            <a:r>
              <a:rPr lang="en-US" dirty="0" err="1" smtClean="0"/>
              <a:t>CloudBurst</a:t>
            </a:r>
            <a:r>
              <a:rPr lang="en-US" dirty="0" smtClean="0"/>
              <a:t> on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black"/>
                </a:solidFill>
              </a:rPr>
              <a:t>Running </a:t>
            </a:r>
            <a:r>
              <a:rPr lang="en-US" sz="2400" b="1" dirty="0" err="1" smtClean="0">
                <a:solidFill>
                  <a:prstClr val="black"/>
                </a:solidFill>
              </a:rPr>
              <a:t>CloudBurst</a:t>
            </a:r>
            <a:r>
              <a:rPr lang="en-US" sz="2400" b="1" dirty="0" smtClean="0">
                <a:solidFill>
                  <a:prstClr val="black"/>
                </a:solidFill>
              </a:rPr>
              <a:t> on a 10 node </a:t>
            </a:r>
            <a:r>
              <a:rPr lang="en-US" sz="2400" b="1" dirty="0" err="1" smtClean="0">
                <a:solidFill>
                  <a:prstClr val="black"/>
                </a:solidFill>
              </a:rPr>
              <a:t>Hadoop</a:t>
            </a:r>
            <a:r>
              <a:rPr lang="en-US" sz="2400" b="1" dirty="0" smtClean="0">
                <a:solidFill>
                  <a:prstClr val="black"/>
                </a:solidFill>
              </a:rPr>
              <a:t> Cluster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ourier"/>
                <a:cs typeface="Courier"/>
              </a:rPr>
              <a:t>knife </a:t>
            </a:r>
            <a:r>
              <a:rPr lang="en-US" sz="1400" dirty="0" err="1">
                <a:solidFill>
                  <a:prstClr val="black"/>
                </a:solidFill>
                <a:latin typeface="Courier"/>
                <a:cs typeface="Courier"/>
              </a:rPr>
              <a:t>hadoop</a:t>
            </a:r>
            <a:r>
              <a:rPr lang="en-US" sz="1400" dirty="0">
                <a:solidFill>
                  <a:prstClr val="black"/>
                </a:solidFill>
                <a:latin typeface="Courier"/>
                <a:cs typeface="Courier"/>
              </a:rPr>
              <a:t> launch cloudburst </a:t>
            </a:r>
            <a:r>
              <a:rPr lang="en-US" sz="1400" dirty="0" smtClean="0">
                <a:solidFill>
                  <a:prstClr val="black"/>
                </a:solidFill>
                <a:latin typeface="Courier"/>
                <a:cs typeface="Courier"/>
              </a:rPr>
              <a:t>9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ourier"/>
                <a:cs typeface="Courier"/>
              </a:rPr>
              <a:t>echo ‘{"run list</a:t>
            </a:r>
            <a:r>
              <a:rPr lang="en-US" sz="1400" dirty="0">
                <a:solidFill>
                  <a:prstClr val="black"/>
                </a:solidFill>
                <a:latin typeface="Courier"/>
                <a:cs typeface="Courier"/>
              </a:rPr>
              <a:t>"</a:t>
            </a:r>
            <a:r>
              <a:rPr lang="en-US" sz="1400" dirty="0" smtClean="0">
                <a:solidFill>
                  <a:prstClr val="black"/>
                </a:solidFill>
                <a:latin typeface="Courier"/>
                <a:cs typeface="Courier"/>
              </a:rPr>
              <a:t>: </a:t>
            </a:r>
            <a:r>
              <a:rPr lang="en-US" sz="1400" dirty="0">
                <a:solidFill>
                  <a:prstClr val="black"/>
                </a:solidFill>
                <a:latin typeface="Courier"/>
                <a:cs typeface="Courier"/>
              </a:rPr>
              <a:t>"</a:t>
            </a:r>
            <a:r>
              <a:rPr lang="en-US" sz="1400" dirty="0" smtClean="0">
                <a:solidFill>
                  <a:prstClr val="black"/>
                </a:solidFill>
                <a:latin typeface="Courier"/>
                <a:cs typeface="Courier"/>
              </a:rPr>
              <a:t>recipe</a:t>
            </a:r>
            <a:r>
              <a:rPr lang="en-US" sz="1400" dirty="0">
                <a:solidFill>
                  <a:prstClr val="black"/>
                </a:solidFill>
                <a:latin typeface="Courier"/>
                <a:cs typeface="Courier"/>
              </a:rPr>
              <a:t>[cloudburst</a:t>
            </a:r>
            <a:r>
              <a:rPr lang="en-US" sz="1400" dirty="0" smtClean="0">
                <a:solidFill>
                  <a:prstClr val="black"/>
                </a:solidFill>
                <a:latin typeface="Courier"/>
                <a:cs typeface="Courier"/>
              </a:rPr>
              <a:t>]"}</a:t>
            </a:r>
            <a:r>
              <a:rPr lang="en-US" sz="1400" dirty="0">
                <a:solidFill>
                  <a:prstClr val="black"/>
                </a:solidFill>
                <a:latin typeface="Courier"/>
                <a:cs typeface="Courier"/>
              </a:rPr>
              <a:t>' &gt; </a:t>
            </a:r>
            <a:r>
              <a:rPr lang="en-US" sz="1400" dirty="0" err="1" smtClean="0">
                <a:solidFill>
                  <a:prstClr val="black"/>
                </a:solidFill>
                <a:latin typeface="Courier"/>
                <a:cs typeface="Courier"/>
              </a:rPr>
              <a:t>cloudburst.json</a:t>
            </a:r>
            <a:endParaRPr lang="en-US" sz="1400" dirty="0">
              <a:solidFill>
                <a:prstClr val="black"/>
              </a:solidFill>
              <a:latin typeface="Courier"/>
              <a:cs typeface="Courier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ourier"/>
                <a:cs typeface="Courier"/>
              </a:rPr>
              <a:t>chef</a:t>
            </a:r>
            <a:r>
              <a:rPr lang="en-US" sz="1400" dirty="0">
                <a:solidFill>
                  <a:prstClr val="black"/>
                </a:solidFill>
                <a:latin typeface="Courier"/>
                <a:cs typeface="Courier"/>
              </a:rPr>
              <a:t>-client -j </a:t>
            </a:r>
            <a:r>
              <a:rPr lang="en-US" sz="1400" dirty="0" err="1">
                <a:solidFill>
                  <a:prstClr val="black"/>
                </a:solidFill>
                <a:latin typeface="Courier"/>
                <a:cs typeface="Courier"/>
              </a:rPr>
              <a:t>cloudburst.json</a:t>
            </a:r>
            <a:endParaRPr lang="en-US" sz="14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484493"/>
              </p:ext>
            </p:extLst>
          </p:nvPr>
        </p:nvGraphicFramePr>
        <p:xfrm>
          <a:off x="2133600" y="3505200"/>
          <a:ext cx="4610100" cy="260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3048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 err="1" smtClean="0">
                <a:solidFill>
                  <a:prstClr val="black"/>
                </a:solidFill>
              </a:rPr>
              <a:t>CloudBurst</a:t>
            </a:r>
            <a:r>
              <a:rPr lang="en-US" sz="2400" b="1" dirty="0" smtClean="0">
                <a:solidFill>
                  <a:prstClr val="black"/>
                </a:solidFill>
              </a:rPr>
              <a:t> on a 10, 20, and 50 node </a:t>
            </a:r>
            <a:r>
              <a:rPr lang="en-US" sz="2400" b="1" dirty="0" err="1" smtClean="0">
                <a:solidFill>
                  <a:prstClr val="black"/>
                </a:solidFill>
              </a:rPr>
              <a:t>Hadoop</a:t>
            </a:r>
            <a:r>
              <a:rPr lang="en-US" sz="2400" b="1" dirty="0" smtClean="0">
                <a:solidFill>
                  <a:prstClr val="black"/>
                </a:solidFill>
              </a:rPr>
              <a:t> Cluster</a:t>
            </a:r>
          </a:p>
        </p:txBody>
      </p:sp>
    </p:spTree>
    <p:extLst>
      <p:ext uri="{BB962C8B-B14F-4D97-AF65-F5344CB8AC3E}">
        <p14:creationId xmlns:p14="http://schemas.microsoft.com/office/powerpoint/2010/main" val="21170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82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87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and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A Programming Model instantiating the paradigm of bringing computation to data </a:t>
            </a:r>
          </a:p>
          <a:p>
            <a:pPr lvl="1"/>
            <a:r>
              <a:rPr lang="en-US" dirty="0" smtClean="0"/>
              <a:t>Supporting for Data Mining and Data Analysis</a:t>
            </a:r>
          </a:p>
          <a:p>
            <a:r>
              <a:rPr lang="en-US" dirty="0" smtClean="0"/>
              <a:t>Interoperability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the same computational </a:t>
            </a:r>
            <a:r>
              <a:rPr lang="en-US" dirty="0" smtClean="0"/>
              <a:t>tools on HPC and Cloud</a:t>
            </a:r>
          </a:p>
          <a:p>
            <a:pPr lvl="1"/>
            <a:r>
              <a:rPr lang="en-US" dirty="0"/>
              <a:t>Enabling </a:t>
            </a:r>
            <a:r>
              <a:rPr lang="en-US" dirty="0" smtClean="0"/>
              <a:t>scientists to focus </a:t>
            </a:r>
            <a:r>
              <a:rPr lang="en-US" dirty="0"/>
              <a:t>on science not programming distributed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Reproducibility</a:t>
            </a:r>
          </a:p>
          <a:p>
            <a:pPr lvl="1"/>
            <a:r>
              <a:rPr lang="en-US" dirty="0" smtClean="0"/>
              <a:t>Using Cloud Computing for Scalable, Reproducible Experimentation</a:t>
            </a:r>
          </a:p>
          <a:p>
            <a:pPr lvl="1"/>
            <a:r>
              <a:rPr lang="en-US" dirty="0" smtClean="0"/>
              <a:t>Sharing results, data, and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1"/>
            <a:ext cx="853440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6553200" cy="762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n-lt"/>
              </a:rPr>
              <a:t>Applications &amp; Different</a:t>
            </a:r>
            <a:r>
              <a:rPr lang="en-US" sz="2400" b="1" dirty="0" smtClean="0"/>
              <a:t> Interconnection Patterns</a:t>
            </a:r>
            <a:endParaRPr lang="en-US" sz="2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364151"/>
              </p:ext>
            </p:extLst>
          </p:nvPr>
        </p:nvGraphicFramePr>
        <p:xfrm>
          <a:off x="152400" y="609601"/>
          <a:ext cx="8839200" cy="583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692"/>
                <a:gridCol w="2210143"/>
                <a:gridCol w="2210143"/>
                <a:gridCol w="2131222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Map Only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Classic</a:t>
                      </a:r>
                    </a:p>
                    <a:p>
                      <a:pPr algn="ctr"/>
                      <a:r>
                        <a:rPr lang="en-US" sz="1800" dirty="0" smtClean="0"/>
                        <a:t>MapReduce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Iterative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MapReduce</a:t>
                      </a:r>
                      <a:endParaRPr lang="en-US" sz="18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Twister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Loosely Synchronous</a:t>
                      </a:r>
                      <a:endParaRPr lang="en-US" sz="1800" dirty="0"/>
                    </a:p>
                  </a:txBody>
                  <a:tcPr/>
                </a:tc>
              </a:tr>
              <a:tr h="19628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4647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CAP3</a:t>
                      </a:r>
                      <a:r>
                        <a:rPr lang="en-US" sz="1600" dirty="0" smtClean="0"/>
                        <a:t> Analysis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Document conversion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PDF -&gt; HTML)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Brute force searches in cryptography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Parametric sweeps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High Energy</a:t>
                      </a:r>
                      <a:r>
                        <a:rPr lang="en-US" sz="1600" baseline="0" dirty="0" smtClean="0"/>
                        <a:t> Physics (</a:t>
                      </a:r>
                      <a:r>
                        <a:rPr lang="en-US" sz="1600" b="1" baseline="0" dirty="0" smtClean="0"/>
                        <a:t>HEP</a:t>
                      </a:r>
                      <a:r>
                        <a:rPr lang="en-US" sz="1600" baseline="0" dirty="0" smtClean="0"/>
                        <a:t>) </a:t>
                      </a:r>
                      <a:r>
                        <a:rPr lang="en-US" sz="1600" dirty="0" smtClean="0"/>
                        <a:t>Histograms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SWG</a:t>
                      </a:r>
                      <a:r>
                        <a:rPr lang="en-US" sz="1600" baseline="0" dirty="0" smtClean="0"/>
                        <a:t> gene alignment</a:t>
                      </a:r>
                      <a:endParaRPr lang="en-US" sz="1600" dirty="0" smtClean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search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sorting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Information retrieval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Expectation maximization algorithms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Clustering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Linear Algebra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Many MPI scientific applications utilizing</a:t>
                      </a:r>
                      <a:r>
                        <a:rPr lang="en-US" sz="1600" baseline="0" dirty="0" smtClean="0"/>
                        <a:t> wide variety of communication constructs including local interactions</a:t>
                      </a:r>
                    </a:p>
                  </a:txBody>
                  <a:tcPr/>
                </a:tc>
              </a:tr>
              <a:tr h="152762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CAP3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Gene Assembly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PolarGrid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Matlab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data analysis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Information Retrieval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HEP Data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Analysis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Calculation of Pairwise Distances for ALU Sequences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Kmeans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Deterministic Annealing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Clustering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Multidimensional Scaling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MDS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Solving Differential Equations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particle dynamics with short range forces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35"/>
          <p:cNvGrpSpPr/>
          <p:nvPr/>
        </p:nvGrpSpPr>
        <p:grpSpPr>
          <a:xfrm>
            <a:off x="609600" y="1600200"/>
            <a:ext cx="1524000" cy="1512332"/>
            <a:chOff x="762000" y="1219200"/>
            <a:chExt cx="1524000" cy="1512332"/>
          </a:xfrm>
        </p:grpSpPr>
        <p:sp>
          <p:nvSpPr>
            <p:cNvPr id="37" name="TextBox 36"/>
            <p:cNvSpPr txBox="1"/>
            <p:nvPr/>
          </p:nvSpPr>
          <p:spPr>
            <a:xfrm>
              <a:off x="1066800" y="12192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Input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762000" y="1600200"/>
              <a:ext cx="1524000" cy="1131332"/>
              <a:chOff x="762000" y="1600200"/>
              <a:chExt cx="1524000" cy="113133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62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0" name="Straight Arrow Connector 39"/>
              <p:cNvCxnSpPr>
                <a:endCxn id="39" idx="0"/>
              </p:cNvCxnSpPr>
              <p:nvPr/>
            </p:nvCxnSpPr>
            <p:spPr>
              <a:xfrm rot="5400000">
                <a:off x="800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800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1143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3" name="Straight Arrow Connector 42"/>
              <p:cNvCxnSpPr>
                <a:endCxn id="42" idx="0"/>
              </p:cNvCxnSpPr>
              <p:nvPr/>
            </p:nvCxnSpPr>
            <p:spPr>
              <a:xfrm rot="5400000">
                <a:off x="1181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5400000">
                <a:off x="1181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27"/>
              <p:cNvGrpSpPr/>
              <p:nvPr/>
            </p:nvGrpSpPr>
            <p:grpSpPr>
              <a:xfrm>
                <a:off x="1981200" y="1600200"/>
                <a:ext cx="304800" cy="761206"/>
                <a:chOff x="1752600" y="1600994"/>
                <a:chExt cx="304800" cy="761206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752600" y="1828800"/>
                  <a:ext cx="3048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51" name="Straight Arrow Connector 50"/>
                <p:cNvCxnSpPr>
                  <a:endCxn id="50" idx="0"/>
                </p:cNvCxnSpPr>
                <p:nvPr/>
              </p:nvCxnSpPr>
              <p:spPr>
                <a:xfrm rot="5400000">
                  <a:off x="1790700" y="1714500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rot="5400000">
                  <a:off x="1791494" y="2247106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1143000" y="2362200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Output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6002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7526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71600" y="1600200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map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Group 105"/>
          <p:cNvGrpSpPr/>
          <p:nvPr/>
        </p:nvGrpSpPr>
        <p:grpSpPr>
          <a:xfrm>
            <a:off x="2590800" y="1524000"/>
            <a:ext cx="2129474" cy="1600200"/>
            <a:chOff x="6705600" y="1905000"/>
            <a:chExt cx="2129474" cy="1600200"/>
          </a:xfrm>
        </p:grpSpPr>
        <p:sp>
          <p:nvSpPr>
            <p:cNvPr id="54" name="TextBox 53"/>
            <p:cNvSpPr txBox="1"/>
            <p:nvPr/>
          </p:nvSpPr>
          <p:spPr>
            <a:xfrm>
              <a:off x="70866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Input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705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57" name="Straight Arrow Connector 56"/>
            <p:cNvCxnSpPr>
              <a:endCxn id="56" idx="0"/>
            </p:cNvCxnSpPr>
            <p:nvPr/>
          </p:nvCxnSpPr>
          <p:spPr>
            <a:xfrm rot="5400000">
              <a:off x="6743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6" idx="4"/>
              <a:endCxn id="70" idx="1"/>
            </p:cNvCxnSpPr>
            <p:nvPr/>
          </p:nvCxnSpPr>
          <p:spPr>
            <a:xfrm rot="16200000" flipH="1">
              <a:off x="68580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7086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60" name="Straight Arrow Connector 59"/>
            <p:cNvCxnSpPr>
              <a:endCxn id="59" idx="0"/>
            </p:cNvCxnSpPr>
            <p:nvPr/>
          </p:nvCxnSpPr>
          <p:spPr>
            <a:xfrm rot="5400000">
              <a:off x="7124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9" idx="4"/>
              <a:endCxn id="70" idx="0"/>
            </p:cNvCxnSpPr>
            <p:nvPr/>
          </p:nvCxnSpPr>
          <p:spPr>
            <a:xfrm rot="5400000">
              <a:off x="71247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68" name="Straight Arrow Connector 67"/>
            <p:cNvCxnSpPr>
              <a:endCxn id="67" idx="0"/>
            </p:cNvCxnSpPr>
            <p:nvPr/>
          </p:nvCxnSpPr>
          <p:spPr>
            <a:xfrm rot="5400000">
              <a:off x="79629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7" idx="4"/>
              <a:endCxn id="70" idx="7"/>
            </p:cNvCxnSpPr>
            <p:nvPr/>
          </p:nvCxnSpPr>
          <p:spPr>
            <a:xfrm rot="5400000">
              <a:off x="75749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3152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map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086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76962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74" name="Straight Arrow Connector 73"/>
            <p:cNvCxnSpPr>
              <a:stCxn id="56" idx="4"/>
              <a:endCxn id="71" idx="1"/>
            </p:cNvCxnSpPr>
            <p:nvPr/>
          </p:nvCxnSpPr>
          <p:spPr>
            <a:xfrm rot="16200000" flipH="1">
              <a:off x="71628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9" idx="4"/>
              <a:endCxn id="71" idx="0"/>
            </p:cNvCxnSpPr>
            <p:nvPr/>
          </p:nvCxnSpPr>
          <p:spPr>
            <a:xfrm rot="16200000" flipH="1">
              <a:off x="74295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67" idx="4"/>
              <a:endCxn id="71" idx="7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5400000">
              <a:off x="7125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5400000">
              <a:off x="77350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02"/>
            <p:cNvGrpSpPr/>
            <p:nvPr/>
          </p:nvGrpSpPr>
          <p:grpSpPr>
            <a:xfrm>
              <a:off x="7467600" y="3124200"/>
              <a:ext cx="198119" cy="45719"/>
              <a:chOff x="7696200" y="2743200"/>
              <a:chExt cx="198119" cy="4571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001000" y="29718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reduce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32" name="Arc 131"/>
          <p:cNvSpPr/>
          <p:nvPr/>
        </p:nvSpPr>
        <p:spPr>
          <a:xfrm rot="856400">
            <a:off x="5452446" y="1546558"/>
            <a:ext cx="1014734" cy="1706020"/>
          </a:xfrm>
          <a:prstGeom prst="arc">
            <a:avLst>
              <a:gd name="adj1" fmla="val 13184796"/>
              <a:gd name="adj2" fmla="val 6304267"/>
            </a:avLst>
          </a:prstGeom>
          <a:ln w="254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9" name="Group 162"/>
          <p:cNvGrpSpPr/>
          <p:nvPr/>
        </p:nvGrpSpPr>
        <p:grpSpPr>
          <a:xfrm>
            <a:off x="4724400" y="1447800"/>
            <a:ext cx="2141390" cy="1752600"/>
            <a:chOff x="4572000" y="1752600"/>
            <a:chExt cx="2141390" cy="1752600"/>
          </a:xfrm>
        </p:grpSpPr>
        <p:sp>
          <p:nvSpPr>
            <p:cNvPr id="108" name="TextBox 107"/>
            <p:cNvSpPr txBox="1"/>
            <p:nvPr/>
          </p:nvSpPr>
          <p:spPr>
            <a:xfrm>
              <a:off x="47244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Input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4572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10" name="Straight Arrow Connector 109"/>
            <p:cNvCxnSpPr>
              <a:endCxn id="109" idx="0"/>
            </p:cNvCxnSpPr>
            <p:nvPr/>
          </p:nvCxnSpPr>
          <p:spPr>
            <a:xfrm rot="5400000">
              <a:off x="4610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09" idx="4"/>
              <a:endCxn id="121" idx="1"/>
            </p:cNvCxnSpPr>
            <p:nvPr/>
          </p:nvCxnSpPr>
          <p:spPr>
            <a:xfrm rot="16200000" flipH="1">
              <a:off x="47244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953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13" name="Straight Arrow Connector 112"/>
            <p:cNvCxnSpPr>
              <a:endCxn id="112" idx="0"/>
            </p:cNvCxnSpPr>
            <p:nvPr/>
          </p:nvCxnSpPr>
          <p:spPr>
            <a:xfrm rot="5400000">
              <a:off x="4991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12" idx="4"/>
              <a:endCxn id="121" idx="0"/>
            </p:cNvCxnSpPr>
            <p:nvPr/>
          </p:nvCxnSpPr>
          <p:spPr>
            <a:xfrm rot="5400000">
              <a:off x="49911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57912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16" name="Straight Arrow Connector 115"/>
            <p:cNvCxnSpPr>
              <a:endCxn id="115" idx="0"/>
            </p:cNvCxnSpPr>
            <p:nvPr/>
          </p:nvCxnSpPr>
          <p:spPr>
            <a:xfrm rot="5400000">
              <a:off x="58293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5" idx="4"/>
              <a:endCxn id="121" idx="7"/>
            </p:cNvCxnSpPr>
            <p:nvPr/>
          </p:nvCxnSpPr>
          <p:spPr>
            <a:xfrm rot="5400000">
              <a:off x="54413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>
            <a:xfrm>
              <a:off x="5410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55626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1816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map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49530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5562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23" name="Straight Arrow Connector 122"/>
            <p:cNvCxnSpPr>
              <a:stCxn id="109" idx="4"/>
              <a:endCxn id="122" idx="1"/>
            </p:cNvCxnSpPr>
            <p:nvPr/>
          </p:nvCxnSpPr>
          <p:spPr>
            <a:xfrm rot="16200000" flipH="1">
              <a:off x="50292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2" idx="4"/>
              <a:endCxn id="122" idx="0"/>
            </p:cNvCxnSpPr>
            <p:nvPr/>
          </p:nvCxnSpPr>
          <p:spPr>
            <a:xfrm rot="16200000" flipH="1">
              <a:off x="52959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5" idx="4"/>
              <a:endCxn id="122" idx="7"/>
            </p:cNvCxnSpPr>
            <p:nvPr/>
          </p:nvCxnSpPr>
          <p:spPr>
            <a:xfrm rot="5400000">
              <a:off x="57461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rot="5400000">
              <a:off x="49918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5400000">
              <a:off x="5601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02"/>
            <p:cNvGrpSpPr/>
            <p:nvPr/>
          </p:nvGrpSpPr>
          <p:grpSpPr>
            <a:xfrm>
              <a:off x="5334000" y="3124200"/>
              <a:ext cx="198119" cy="45719"/>
              <a:chOff x="7696200" y="2743200"/>
              <a:chExt cx="198119" cy="45719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648200" y="31242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reduce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638800" y="1752600"/>
              <a:ext cx="1074590" cy="3693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iterations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61"/>
          <p:cNvGrpSpPr/>
          <p:nvPr/>
        </p:nvGrpSpPr>
        <p:grpSpPr>
          <a:xfrm>
            <a:off x="6934200" y="1524000"/>
            <a:ext cx="1752600" cy="1676400"/>
            <a:chOff x="6934200" y="1828800"/>
            <a:chExt cx="1752600" cy="1676400"/>
          </a:xfrm>
        </p:grpSpPr>
        <p:sp>
          <p:nvSpPr>
            <p:cNvPr id="135" name="Rectangle 134"/>
            <p:cNvSpPr/>
            <p:nvPr/>
          </p:nvSpPr>
          <p:spPr>
            <a:xfrm>
              <a:off x="7162800" y="2057400"/>
              <a:ext cx="1295400" cy="1295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>
            <a:xfrm rot="5400000">
              <a:off x="6973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7354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7162800" y="25146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162800" y="28194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7543800" y="25146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</a:rPr>
                <a:t>Pij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7658894" y="2247106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10800000">
              <a:off x="7239000" y="2667000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Arc 159"/>
            <p:cNvSpPr/>
            <p:nvPr/>
          </p:nvSpPr>
          <p:spPr>
            <a:xfrm flipV="1">
              <a:off x="6934200" y="2590800"/>
              <a:ext cx="17526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Arc 160"/>
            <p:cNvSpPr/>
            <p:nvPr/>
          </p:nvSpPr>
          <p:spPr>
            <a:xfrm rot="16200000" flipV="1">
              <a:off x="7162800" y="2438400"/>
              <a:ext cx="16764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219200" y="6488668"/>
            <a:ext cx="463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Domain of MapReduce and Iterative Extensions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6096000" y="6629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>
            <a:off x="304800" y="6629400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391400" y="648866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MPI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648200" y="609600"/>
            <a:ext cx="2209800" cy="5867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88"/>
            <a:ext cx="11058525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42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17040" b="30610"/>
          <a:stretch/>
        </p:blipFill>
        <p:spPr bwMode="auto">
          <a:xfrm>
            <a:off x="6934200" y="76200"/>
            <a:ext cx="2082209" cy="60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err="1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/>
                    </a:gs>
                    <a:gs pos="42000">
                      <a:srgbClr val="00B0F0"/>
                    </a:gs>
                    <a:gs pos="68738">
                      <a:srgbClr val="0000FF"/>
                    </a:gs>
                    <a:gs pos="18732">
                      <a:srgbClr val="0070C0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Ackowledgements</a:t>
            </a:r>
            <a:endParaRPr lang="en-US" b="1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00FF"/>
                  </a:gs>
                  <a:gs pos="42000">
                    <a:srgbClr val="00B0F0"/>
                  </a:gs>
                  <a:gs pos="68738">
                    <a:srgbClr val="0000FF"/>
                  </a:gs>
                  <a:gs pos="18732">
                    <a:srgbClr val="0070C0"/>
                  </a:gs>
                  <a:gs pos="100000">
                    <a:srgbClr val="0000FF"/>
                  </a:gs>
                </a:gsLst>
                <a:lin ang="5400000" scaled="1"/>
                <a:tileRect/>
              </a:gra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0454" y="23622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i="1" dirty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800" b="1" i="1" dirty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2800" b="1" i="1" dirty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2800" b="1" i="1" dirty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800" b="1" i="1" dirty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2000" b="1" i="1" dirty="0">
                <a:solidFill>
                  <a:srgbClr val="33CC33"/>
                </a:solidFill>
                <a:latin typeface="Arial" pitchFamily="34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ndara" pitchFamily="34" charset="0"/>
              </a:rPr>
              <a:t>HPC Group </a:t>
            </a:r>
            <a:endParaRPr lang="en-US" sz="28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883" indent="-342883" algn="ctr" defTabSz="914354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5"/>
              </a:rPr>
              <a:t>http://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salsahpc.indiana.edu</a:t>
            </a:r>
            <a:endParaRPr lang="en-US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School of Informatics and Computing</a:t>
            </a:r>
          </a:p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microsof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93306" y="4546331"/>
            <a:ext cx="1264706" cy="1011765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nih-logo-blu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06012" y="4813711"/>
            <a:ext cx="630120" cy="570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pixture_reloaded_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20412" y="4778237"/>
            <a:ext cx="921329" cy="653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ns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77876" y="4789775"/>
            <a:ext cx="630230" cy="630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iusportcom.files.wordpress.com/2010/07/iu_v_rgb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212" y="4783083"/>
            <a:ext cx="1910766" cy="6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60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0200" cy="684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55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96000"/>
            <a:ext cx="9144000" cy="762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Intel’s Application Stack</a:t>
            </a:r>
          </a:p>
        </p:txBody>
      </p:sp>
    </p:spTree>
    <p:extLst>
      <p:ext uri="{BB962C8B-B14F-4D97-AF65-F5344CB8AC3E}">
        <p14:creationId xmlns:p14="http://schemas.microsoft.com/office/powerpoint/2010/main" val="11427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3"/>
          <p:cNvSpPr txBox="1">
            <a:spLocks/>
          </p:cNvSpPr>
          <p:nvPr/>
        </p:nvSpPr>
        <p:spPr>
          <a:xfrm>
            <a:off x="872975" y="381004"/>
            <a:ext cx="7524751" cy="990601"/>
          </a:xfrm>
          <a:prstGeom prst="rect">
            <a:avLst/>
          </a:prstGeom>
        </p:spPr>
        <p:txBody>
          <a:bodyPr lIns="91335" tIns="45667" rIns="91335" bIns="45667" anchor="ctr">
            <a:normAutofit fontScale="92500"/>
          </a:bodyPr>
          <a:lstStyle/>
          <a:p>
            <a:pPr algn="ctr" defTabSz="913358">
              <a:spcBef>
                <a:spcPct val="0"/>
              </a:spcBef>
              <a:defRPr/>
            </a:pPr>
            <a:r>
              <a:rPr lang="en-US" sz="4400" b="1" dirty="0">
                <a:ln w="10541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 pitchFamily="34" charset="0"/>
              </a:rPr>
              <a:t>(Iterative) </a:t>
            </a:r>
            <a:r>
              <a:rPr lang="en-US" sz="4400" b="1" dirty="0" err="1">
                <a:ln w="10541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 pitchFamily="34" charset="0"/>
              </a:rPr>
              <a:t>MapReduce</a:t>
            </a:r>
            <a:r>
              <a:rPr lang="en-US" sz="4400" b="1" dirty="0">
                <a:ln w="10541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 pitchFamily="34" charset="0"/>
              </a:rPr>
              <a:t> in Context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3999" y="4865491"/>
            <a:ext cx="1295400" cy="11349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Linux HPC</a:t>
            </a:r>
          </a:p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Bare-system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819399" y="4865488"/>
            <a:ext cx="1600200" cy="6706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Amazon Cloud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419599" y="4865487"/>
            <a:ext cx="1676400" cy="11429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Windows Server  HPC</a:t>
            </a:r>
          </a:p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Bare-system</a:t>
            </a:r>
          </a:p>
          <a:p>
            <a:pPr algn="ctr" defTabSz="913404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96000" y="5563935"/>
            <a:ext cx="1752601" cy="4444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Virtualization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524004" y="3962372"/>
            <a:ext cx="7381875" cy="3969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Cross Platform Iterative </a:t>
            </a:r>
            <a:r>
              <a:rPr lang="en-US" dirty="0" err="1">
                <a:solidFill>
                  <a:prstClr val="black"/>
                </a:solidFill>
              </a:rPr>
              <a:t>MapReduce</a:t>
            </a:r>
            <a:r>
              <a:rPr lang="en-US" dirty="0">
                <a:solidFill>
                  <a:prstClr val="black"/>
                </a:solidFill>
              </a:rPr>
              <a:t> (Collectives, Fault Tolerance, Scheduling)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523999" y="1736725"/>
            <a:ext cx="7381876" cy="11000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Kernels, </a:t>
            </a:r>
            <a:r>
              <a:rPr lang="en-US" b="1" dirty="0">
                <a:solidFill>
                  <a:prstClr val="black"/>
                </a:solidFill>
              </a:rPr>
              <a:t>Genomics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Proteomics</a:t>
            </a:r>
            <a:r>
              <a:rPr lang="en-US" dirty="0">
                <a:solidFill>
                  <a:prstClr val="black"/>
                </a:solidFill>
              </a:rPr>
              <a:t>, Information Retrieval, Polar Science, Scientific Simulation Data Analysis and Management, Dissimilarity Computation, </a:t>
            </a:r>
            <a:r>
              <a:rPr lang="en-US" b="1" dirty="0">
                <a:solidFill>
                  <a:prstClr val="black"/>
                </a:solidFill>
              </a:rPr>
              <a:t>Clustering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Multidimensional Scaling</a:t>
            </a:r>
            <a:r>
              <a:rPr lang="en-US" dirty="0">
                <a:solidFill>
                  <a:prstClr val="black"/>
                </a:solidFill>
              </a:rPr>
              <a:t>, Generative Topological Mapping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524001" y="6046500"/>
            <a:ext cx="3962399" cy="361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CPU Nodes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19399" y="5563935"/>
            <a:ext cx="1600200" cy="4444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Virtualization</a:t>
            </a:r>
          </a:p>
        </p:txBody>
      </p:sp>
      <p:sp>
        <p:nvSpPr>
          <p:cNvPr id="20" name="Left Brace 19"/>
          <p:cNvSpPr/>
          <p:nvPr/>
        </p:nvSpPr>
        <p:spPr bwMode="auto">
          <a:xfrm>
            <a:off x="1333500" y="1736725"/>
            <a:ext cx="114300" cy="1100065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24" y="2138343"/>
            <a:ext cx="1421543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lIns="63940" tIns="31968" rIns="63940" bIns="31968">
            <a:spAutoFit/>
          </a:bodyPr>
          <a:lstStyle/>
          <a:p>
            <a:pPr defTabSz="913404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Applications</a:t>
            </a:r>
          </a:p>
        </p:txBody>
      </p:sp>
      <p:sp>
        <p:nvSpPr>
          <p:cNvPr id="22" name="Left Brace 21"/>
          <p:cNvSpPr/>
          <p:nvPr/>
        </p:nvSpPr>
        <p:spPr bwMode="auto">
          <a:xfrm>
            <a:off x="1320804" y="3200404"/>
            <a:ext cx="101463" cy="752441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-76199" y="3267572"/>
            <a:ext cx="1416917" cy="6185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3940" tIns="31968" rIns="63940" bIns="31968">
            <a:spAutoFit/>
          </a:bodyPr>
          <a:lstStyle/>
          <a:p>
            <a:pPr algn="r" defTabSz="913404">
              <a:spcBef>
                <a:spcPct val="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Programming Model</a:t>
            </a:r>
          </a:p>
        </p:txBody>
      </p:sp>
      <p:sp>
        <p:nvSpPr>
          <p:cNvPr id="24" name="Left Brace 23"/>
          <p:cNvSpPr/>
          <p:nvPr/>
        </p:nvSpPr>
        <p:spPr bwMode="auto">
          <a:xfrm>
            <a:off x="1333501" y="4865688"/>
            <a:ext cx="114300" cy="1135062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-34501" y="5365343"/>
            <a:ext cx="1428750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lIns="63940" tIns="31968" rIns="63940" bIns="31968">
            <a:spAutoFit/>
          </a:bodyPr>
          <a:lstStyle/>
          <a:p>
            <a:pPr algn="ctr" defTabSz="913404">
              <a:spcBef>
                <a:spcPct val="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Infrastructure</a:t>
            </a:r>
          </a:p>
        </p:txBody>
      </p:sp>
      <p:sp>
        <p:nvSpPr>
          <p:cNvPr id="26" name="Left Brace 25"/>
          <p:cNvSpPr/>
          <p:nvPr/>
        </p:nvSpPr>
        <p:spPr bwMode="auto">
          <a:xfrm>
            <a:off x="1320801" y="6096000"/>
            <a:ext cx="133350" cy="347662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121604" y="6135394"/>
            <a:ext cx="1165206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lIns="63940" tIns="31968" rIns="63940" bIns="31968">
            <a:spAutoFit/>
          </a:bodyPr>
          <a:lstStyle/>
          <a:p>
            <a:pPr algn="ctr" defTabSz="913404">
              <a:spcBef>
                <a:spcPct val="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Hardware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96000" y="4865488"/>
            <a:ext cx="1752600" cy="6706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Azure Cloud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523999" y="2862188"/>
            <a:ext cx="7381876" cy="361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Security, Provenance, Portal</a:t>
            </a:r>
          </a:p>
          <a:p>
            <a:pPr algn="ctr" defTabSz="913404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523999" y="3581400"/>
            <a:ext cx="7381876" cy="3809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High Level Language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523999" y="4376869"/>
            <a:ext cx="2514601" cy="457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Distributed File Systems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477000" y="4376869"/>
            <a:ext cx="2438400" cy="457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Data Parallel File System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7848601" y="4865490"/>
            <a:ext cx="1066799" cy="11429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Grid Appliance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486400" y="6046500"/>
            <a:ext cx="3429001" cy="361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GPU Nodes</a:t>
            </a: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828804" y="1368427"/>
            <a:ext cx="6492875" cy="36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>
            <a:spAutoFit/>
          </a:bodyPr>
          <a:lstStyle/>
          <a:p>
            <a:pPr defTabSz="913404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Support  Scientific Simulations  (Data Mining and Data Analysis)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457200" y="4038601"/>
            <a:ext cx="957778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3940" tIns="31968" rIns="63940" bIns="31968">
            <a:spAutoFit/>
          </a:bodyPr>
          <a:lstStyle/>
          <a:p>
            <a:pPr defTabSz="913404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Runtime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566222" y="4419601"/>
            <a:ext cx="957778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3940" tIns="31968" rIns="63940" bIns="31968">
            <a:spAutoFit/>
          </a:bodyPr>
          <a:lstStyle/>
          <a:p>
            <a:pPr defTabSz="913404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1524004" y="3194745"/>
            <a:ext cx="7381875" cy="3866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Services and Workflow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4038600" y="4376869"/>
            <a:ext cx="2438400" cy="457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Object Store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3999" y="3581400"/>
            <a:ext cx="7381876" cy="1252635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 defTabSz="91340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Up Arrow 40"/>
          <p:cNvSpPr/>
          <p:nvPr/>
        </p:nvSpPr>
        <p:spPr>
          <a:xfrm>
            <a:off x="4724400" y="2479949"/>
            <a:ext cx="838200" cy="1004540"/>
          </a:xfrm>
          <a:prstGeom prst="upArrow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 defTabSz="91340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Up Arrow 41"/>
          <p:cNvSpPr/>
          <p:nvPr/>
        </p:nvSpPr>
        <p:spPr>
          <a:xfrm rot="10800000">
            <a:off x="4838700" y="4974435"/>
            <a:ext cx="838200" cy="1072069"/>
          </a:xfrm>
          <a:prstGeom prst="upArrow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 defTabSz="91340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02288"/>
      </p:ext>
    </p:extLst>
  </p:cSld>
  <p:clrMapOvr>
    <a:masterClrMapping/>
  </p:clrMapOvr>
  <p:transition spd="slow" advTm="56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93815"/>
              </p:ext>
            </p:extLst>
          </p:nvPr>
        </p:nvGraphicFramePr>
        <p:xfrm>
          <a:off x="0" y="425669"/>
          <a:ext cx="9144000" cy="524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9412014" y="1079939"/>
            <a:ext cx="8229600" cy="4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31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2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r>
              <a:rPr lang="en-US" dirty="0" smtClean="0"/>
              <a:t>Simple programming model</a:t>
            </a:r>
          </a:p>
          <a:p>
            <a:pPr lvl="1"/>
            <a:r>
              <a:rPr lang="en-US" dirty="0" smtClean="0"/>
              <a:t>Excellent fault tolerance</a:t>
            </a:r>
          </a:p>
          <a:p>
            <a:pPr lvl="1"/>
            <a:r>
              <a:rPr lang="en-US" dirty="0" smtClean="0"/>
              <a:t>Moving computations to data</a:t>
            </a:r>
          </a:p>
          <a:p>
            <a:pPr lvl="1"/>
            <a:r>
              <a:rPr lang="en-US" dirty="0" smtClean="0"/>
              <a:t>Works very well for data intensive pleasingly parallel 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951714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sz="2400" b="1" dirty="0" smtClean="0"/>
              <a:t>Ideal for </a:t>
            </a:r>
            <a:r>
              <a:rPr lang="en-US" sz="2400" b="1" dirty="0"/>
              <a:t>data intensive </a:t>
            </a:r>
            <a:r>
              <a:rPr lang="en-US" sz="2400" b="1" dirty="0" smtClean="0"/>
              <a:t>loosely coupled (pleasingly parallel) </a:t>
            </a:r>
            <a:r>
              <a:rPr lang="en-US" sz="2400" b="1" dirty="0"/>
              <a:t>applications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0318" y="5269723"/>
            <a:ext cx="13620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4.bp.blogspot.com/_Xu_KuovUZlw/TTDEfp51-ZI/AAAAAAAADdg/00wuEyCEFb4/s1600/hadoop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1160" y="4381788"/>
            <a:ext cx="1072347" cy="80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1390" y="5318526"/>
            <a:ext cx="1832610" cy="53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" y="4664395"/>
            <a:ext cx="1880104" cy="539947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485" y="5350081"/>
            <a:ext cx="1909728" cy="40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9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 descr="architecture_st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8534400" cy="5105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427038"/>
            <a:ext cx="8077200" cy="56356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8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MapReduce in H</a:t>
            </a:r>
            <a:r>
              <a:rPr lang="fi-FI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eterogeneous Environment</a:t>
            </a:r>
            <a:r>
              <a:rPr lang="fi-FI" sz="280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7307" y="6519446"/>
            <a:ext cx="1266693" cy="338554"/>
          </a:xfrm>
          <a:prstGeom prst="rect">
            <a:avLst/>
          </a:prstGeom>
          <a:solidFill>
            <a:srgbClr val="DEE7F8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MICROSOFT</a:t>
            </a:r>
            <a:endParaRPr lang="en-US" sz="1600" b="1" i="1" dirty="0"/>
          </a:p>
        </p:txBody>
      </p:sp>
      <p:sp>
        <p:nvSpPr>
          <p:cNvPr id="7" name="Oval 6"/>
          <p:cNvSpPr/>
          <p:nvPr/>
        </p:nvSpPr>
        <p:spPr>
          <a:xfrm>
            <a:off x="3886200" y="2362200"/>
            <a:ext cx="13716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62600" y="2362200"/>
            <a:ext cx="13716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162800" y="2514600"/>
            <a:ext cx="15240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2667000"/>
            <a:ext cx="16002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1424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Twister</a:t>
            </a:r>
            <a:r>
              <a:rPr lang="en-US" baseline="30000" dirty="0" smtClean="0"/>
              <a:t>[1]</a:t>
            </a:r>
          </a:p>
          <a:p>
            <a:pPr lvl="1"/>
            <a:r>
              <a:rPr lang="en-US" dirty="0" smtClean="0"/>
              <a:t>Map-&gt;Reduce-&gt;Combine-&gt;Broadcast</a:t>
            </a:r>
          </a:p>
          <a:p>
            <a:pPr lvl="1"/>
            <a:r>
              <a:rPr lang="en-US" dirty="0" smtClean="0"/>
              <a:t>Long running map tasks (data in memory)</a:t>
            </a:r>
          </a:p>
          <a:p>
            <a:pPr lvl="1"/>
            <a:r>
              <a:rPr lang="en-US" dirty="0"/>
              <a:t>Centralized driver based, statically scheduled. </a:t>
            </a:r>
            <a:endParaRPr lang="en-US" dirty="0" smtClean="0"/>
          </a:p>
          <a:p>
            <a:r>
              <a:rPr lang="en-US" dirty="0" smtClean="0"/>
              <a:t>Daytona</a:t>
            </a:r>
            <a:r>
              <a:rPr lang="en-US" baseline="30000" dirty="0" smtClean="0"/>
              <a:t>[3]</a:t>
            </a:r>
          </a:p>
          <a:p>
            <a:pPr lvl="1"/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 smtClean="0"/>
              <a:t> on Azure using cloud services</a:t>
            </a:r>
          </a:p>
          <a:p>
            <a:pPr lvl="1"/>
            <a:r>
              <a:rPr lang="en-US" dirty="0" smtClean="0"/>
              <a:t>Architecture similar to Twister</a:t>
            </a:r>
          </a:p>
          <a:p>
            <a:r>
              <a:rPr lang="en-US" dirty="0" err="1" smtClean="0"/>
              <a:t>Haloop</a:t>
            </a:r>
            <a:r>
              <a:rPr lang="en-US" baseline="30000" dirty="0" smtClean="0"/>
              <a:t>[4]</a:t>
            </a:r>
          </a:p>
          <a:p>
            <a:pPr lvl="1"/>
            <a:r>
              <a:rPr lang="en-US" dirty="0" smtClean="0"/>
              <a:t>On disk caching, Map/reduce input caching, reduce output caching</a:t>
            </a:r>
            <a:endParaRPr lang="en-US" dirty="0"/>
          </a:p>
          <a:p>
            <a:pPr marL="342714" lvl="1" indent="-342714">
              <a:buFont typeface="Arial" pitchFamily="34" charset="0"/>
              <a:buChar char="•"/>
            </a:pPr>
            <a:r>
              <a:rPr lang="en-US" sz="3200" dirty="0" smtClean="0"/>
              <a:t>Spark</a:t>
            </a:r>
            <a:r>
              <a:rPr lang="en-US" baseline="30000" dirty="0" smtClean="0"/>
              <a:t>[5]</a:t>
            </a:r>
            <a:endParaRPr lang="en-US" baseline="30000" dirty="0"/>
          </a:p>
          <a:p>
            <a:pPr lvl="1"/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/>
              <a:t> </a:t>
            </a:r>
            <a:r>
              <a:rPr lang="en-US" dirty="0" smtClean="0"/>
              <a:t>Using </a:t>
            </a:r>
            <a:r>
              <a:rPr lang="en-US" dirty="0"/>
              <a:t>Resilient Distributed Dataset to ensure the fault </a:t>
            </a:r>
            <a:r>
              <a:rPr lang="en-US" dirty="0" smtClean="0"/>
              <a:t>tolerance</a:t>
            </a:r>
          </a:p>
          <a:p>
            <a:pPr marL="342714" lvl="1" indent="-342714">
              <a:buFont typeface="Arial" pitchFamily="34" charset="0"/>
              <a:buChar char="•"/>
            </a:pPr>
            <a:r>
              <a:rPr lang="en-US" sz="3200" dirty="0" err="1" smtClean="0"/>
              <a:t>Pregel</a:t>
            </a:r>
            <a:r>
              <a:rPr lang="en-US" baseline="30000" dirty="0" smtClean="0"/>
              <a:t>[6]</a:t>
            </a:r>
            <a:endParaRPr lang="en-US" baseline="30000" dirty="0"/>
          </a:p>
          <a:p>
            <a:pPr lvl="1"/>
            <a:r>
              <a:rPr lang="en-US" dirty="0" smtClean="0"/>
              <a:t>Graph processing from Google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 smtClean="0"/>
              <a:t> Frameworks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0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|1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1768</Words>
  <Application>Microsoft Office PowerPoint</Application>
  <PresentationFormat>On-screen Show (4:3)</PresentationFormat>
  <Paragraphs>421</Paragraphs>
  <Slides>43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Title Master</vt:lpstr>
      <vt:lpstr>template2[1]</vt:lpstr>
      <vt:lpstr>1_template2[1]</vt:lpstr>
      <vt:lpstr>2_template2[1]</vt:lpstr>
      <vt:lpstr>2_Office Theme</vt:lpstr>
      <vt:lpstr>3_Office Theme</vt:lpstr>
      <vt:lpstr>3_template2[1]</vt:lpstr>
      <vt:lpstr>Office Theme</vt:lpstr>
      <vt:lpstr>Scientific Data Analytics on Cloud and HPC Platforms</vt:lpstr>
      <vt:lpstr>PowerPoint Presentation</vt:lpstr>
      <vt:lpstr>PowerPoint Presentation</vt:lpstr>
      <vt:lpstr>Challenges and Opportunities</vt:lpstr>
      <vt:lpstr>Intel’s Application Stack</vt:lpstr>
      <vt:lpstr>PowerPoint Presentation</vt:lpstr>
      <vt:lpstr>PowerPoint Presentation</vt:lpstr>
      <vt:lpstr>PowerPoint Presentation</vt:lpstr>
      <vt:lpstr>Iterative MapReduce Frameworks</vt:lpstr>
      <vt:lpstr>Others</vt:lpstr>
      <vt:lpstr>PowerPoint Presentation</vt:lpstr>
      <vt:lpstr>PowerPoint Presentation</vt:lpstr>
      <vt:lpstr>PowerPoint Presentation</vt:lpstr>
      <vt:lpstr>PowerPoint Presentation</vt:lpstr>
      <vt:lpstr>Applications of Twister4Azure</vt:lpstr>
      <vt:lpstr>Twister4Azure  Architecture</vt:lpstr>
      <vt:lpstr>Data Intensive Iterative Applications</vt:lpstr>
      <vt:lpstr>PowerPoint Presentation</vt:lpstr>
      <vt:lpstr>Performance of Pleasingly Parallel Applications on Azure</vt:lpstr>
      <vt:lpstr>Performance – Kmeans Clustering</vt:lpstr>
      <vt:lpstr>Performance – Multi Dimensional Scaling</vt:lpstr>
      <vt:lpstr>Parallel Data Analysis using Twister</vt:lpstr>
      <vt:lpstr>PowerPoint Presentation</vt:lpstr>
      <vt:lpstr>Data Intensive Kmeans Clustering</vt:lpstr>
      <vt:lpstr>PowerPoint Presentation</vt:lpstr>
      <vt:lpstr>Improving Performance of Map Collectives</vt:lpstr>
      <vt:lpstr>Polymorphic Scatter-Allgather in Twister</vt:lpstr>
      <vt:lpstr>Twister Performance on Kmeans Clustering </vt:lpstr>
      <vt:lpstr>Twister on InfiniBand</vt:lpstr>
      <vt:lpstr>Using RDMA for Twister on InfiniBand</vt:lpstr>
      <vt:lpstr>Twister Broadcast Comparison: Ethernet vs. InfiniBand</vt:lpstr>
      <vt:lpstr>Building Virtual Clusters Towards Reproducible eScience in the Cloud</vt:lpstr>
      <vt:lpstr>Separation Leads to Reuse</vt:lpstr>
      <vt:lpstr>Design and Implementation</vt:lpstr>
      <vt:lpstr>Cloud Image Proliferation</vt:lpstr>
      <vt:lpstr>PowerPoint Presentation</vt:lpstr>
      <vt:lpstr>Implementation - Hadoop Cluster</vt:lpstr>
      <vt:lpstr>Running CloudBurst on Hadoop</vt:lpstr>
      <vt:lpstr>PowerPoint Presentation</vt:lpstr>
      <vt:lpstr>PowerPoint Presentation</vt:lpstr>
      <vt:lpstr>Applications &amp; Different Interconnection Patterns</vt:lpstr>
      <vt:lpstr>PowerPoint Presentation</vt:lpstr>
      <vt:lpstr>Ackowledgements</vt:lpstr>
    </vt:vector>
  </TitlesOfParts>
  <Company>Indiana University Bloomington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Yuduo</dc:creator>
  <cp:lastModifiedBy>Geoffrey Fox</cp:lastModifiedBy>
  <cp:revision>127</cp:revision>
  <dcterms:created xsi:type="dcterms:W3CDTF">2012-02-24T04:23:08Z</dcterms:created>
  <dcterms:modified xsi:type="dcterms:W3CDTF">2012-06-28T13:46:43Z</dcterms:modified>
</cp:coreProperties>
</file>