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charts/chart6.xml" ContentType="application/vnd.openxmlformats-officedocument.drawingml.chart+xml"/>
  <Override PartName="/ppt/charts/chart7.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3" r:id="rId2"/>
    <p:sldMasterId id="2147483681" r:id="rId3"/>
    <p:sldMasterId id="2147483689" r:id="rId4"/>
    <p:sldMasterId id="2147483697" r:id="rId5"/>
    <p:sldMasterId id="2147483705" r:id="rId6"/>
    <p:sldMasterId id="2147483713" r:id="rId7"/>
    <p:sldMasterId id="2147483735" r:id="rId8"/>
  </p:sldMasterIdLst>
  <p:notesMasterIdLst>
    <p:notesMasterId r:id="rId87"/>
  </p:notesMasterIdLst>
  <p:sldIdLst>
    <p:sldId id="265" r:id="rId9"/>
    <p:sldId id="313" r:id="rId10"/>
    <p:sldId id="406" r:id="rId11"/>
    <p:sldId id="432" r:id="rId12"/>
    <p:sldId id="433" r:id="rId13"/>
    <p:sldId id="434" r:id="rId14"/>
    <p:sldId id="435" r:id="rId15"/>
    <p:sldId id="438" r:id="rId16"/>
    <p:sldId id="436" r:id="rId17"/>
    <p:sldId id="437" r:id="rId18"/>
    <p:sldId id="298" r:id="rId19"/>
    <p:sldId id="314" r:id="rId20"/>
    <p:sldId id="297" r:id="rId21"/>
    <p:sldId id="316" r:id="rId22"/>
    <p:sldId id="330" r:id="rId23"/>
    <p:sldId id="331" r:id="rId24"/>
    <p:sldId id="376" r:id="rId25"/>
    <p:sldId id="312" r:id="rId26"/>
    <p:sldId id="299" r:id="rId27"/>
    <p:sldId id="300" r:id="rId28"/>
    <p:sldId id="302" r:id="rId29"/>
    <p:sldId id="399" r:id="rId30"/>
    <p:sldId id="400" r:id="rId31"/>
    <p:sldId id="401" r:id="rId32"/>
    <p:sldId id="456" r:id="rId33"/>
    <p:sldId id="457" r:id="rId34"/>
    <p:sldId id="405" r:id="rId35"/>
    <p:sldId id="415" r:id="rId36"/>
    <p:sldId id="416" r:id="rId37"/>
    <p:sldId id="333" r:id="rId38"/>
    <p:sldId id="417" r:id="rId39"/>
    <p:sldId id="334" r:id="rId40"/>
    <p:sldId id="335" r:id="rId41"/>
    <p:sldId id="418" r:id="rId42"/>
    <p:sldId id="419" r:id="rId43"/>
    <p:sldId id="420" r:id="rId44"/>
    <p:sldId id="422" r:id="rId45"/>
    <p:sldId id="458" r:id="rId46"/>
    <p:sldId id="463" r:id="rId47"/>
    <p:sldId id="464" r:id="rId48"/>
    <p:sldId id="281" r:id="rId49"/>
    <p:sldId id="308" r:id="rId50"/>
    <p:sldId id="310" r:id="rId51"/>
    <p:sldId id="465" r:id="rId52"/>
    <p:sldId id="307" r:id="rId53"/>
    <p:sldId id="467" r:id="rId54"/>
    <p:sldId id="468" r:id="rId55"/>
    <p:sldId id="421" r:id="rId56"/>
    <p:sldId id="392" r:id="rId57"/>
    <p:sldId id="283" r:id="rId58"/>
    <p:sldId id="429" r:id="rId59"/>
    <p:sldId id="469" r:id="rId60"/>
    <p:sldId id="382" r:id="rId61"/>
    <p:sldId id="466" r:id="rId62"/>
    <p:sldId id="384" r:id="rId63"/>
    <p:sldId id="459" r:id="rId64"/>
    <p:sldId id="444" r:id="rId65"/>
    <p:sldId id="440" r:id="rId66"/>
    <p:sldId id="441" r:id="rId67"/>
    <p:sldId id="442" r:id="rId68"/>
    <p:sldId id="443" r:id="rId69"/>
    <p:sldId id="445" r:id="rId70"/>
    <p:sldId id="446" r:id="rId71"/>
    <p:sldId id="447" r:id="rId72"/>
    <p:sldId id="448" r:id="rId73"/>
    <p:sldId id="449" r:id="rId74"/>
    <p:sldId id="460" r:id="rId75"/>
    <p:sldId id="461" r:id="rId76"/>
    <p:sldId id="431" r:id="rId77"/>
    <p:sldId id="430" r:id="rId78"/>
    <p:sldId id="428" r:id="rId79"/>
    <p:sldId id="462" r:id="rId80"/>
    <p:sldId id="404" r:id="rId81"/>
    <p:sldId id="408" r:id="rId82"/>
    <p:sldId id="450" r:id="rId83"/>
    <p:sldId id="451" r:id="rId84"/>
    <p:sldId id="452" r:id="rId85"/>
    <p:sldId id="453" r:id="rId86"/>
  </p:sldIdLst>
  <p:sldSz cx="9144000" cy="6858000" type="screen4x3"/>
  <p:notesSz cx="6858000" cy="9144000"/>
  <p:custDataLst>
    <p:tags r:id="rId8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44" autoAdjust="0"/>
    <p:restoredTop sz="96086" autoAdjust="0"/>
  </p:normalViewPr>
  <p:slideViewPr>
    <p:cSldViewPr snapToGrid="0" snapToObjects="1">
      <p:cViewPr varScale="1">
        <p:scale>
          <a:sx n="105" d="100"/>
          <a:sy n="105" d="100"/>
        </p:scale>
        <p:origin x="180"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101" d="100"/>
          <a:sy n="101" d="100"/>
        </p:scale>
        <p:origin x="-357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slide" Target="slides/slide68.xml"/><Relationship Id="rId84" Type="http://schemas.openxmlformats.org/officeDocument/2006/relationships/slide" Target="slides/slide76.xml"/><Relationship Id="rId89"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viewProps" Target="viewProp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tags" Target="tags/tag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4" Type="http://schemas.openxmlformats.org/officeDocument/2006/relationships/slideMaster" Target="slideMasters/slideMaster4.xml"/><Relationship Id="rId9"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D:\harpdoc\WDAMDS%20sync%20overhead%20analysi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E:\Sali\InCloud\IUBox\My%20Box%20Files\Sponge\DAVSPerformance.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E:\Sali\InCloud\IUBox\My%20Box%20Files\Sponge\DAVSPerformance.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E:\Sali\InCloud\IUBox\My%20Box%20Files\Sponge\DAVSPerformance.xlsx" TargetMode="External"/></Relationships>
</file>

<file path=ppt/charts/_rels/chart5.xml.rels><?xml version="1.0" encoding="UTF-8" standalone="yes"?>
<Relationships xmlns="http://schemas.openxmlformats.org/package/2006/relationships"><Relationship Id="rId3" Type="http://schemas.openxmlformats.org/officeDocument/2006/relationships/oleObject" Target="file:///C:\Users\Geoffrey%20Fox\Desktop\PynePaper\NewPyne.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_rels/chart6.xml.rels><?xml version="1.0" encoding="UTF-8" standalone="yes"?>
<Relationships xmlns="http://schemas.openxmlformats.org/package/2006/relationships"><Relationship Id="rId1" Type="http://schemas.openxmlformats.org/officeDocument/2006/relationships/oleObject" Target="file:///C:\Users\thilina\Dropbox\papers\collective_communication\twister4azure_7_30_2.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thilina\Dropbox\papers\collective_communication\twister4azure_7_30_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89041516277652"/>
          <c:y val="7.9508492952656301E-2"/>
          <c:w val="0.80091748023576514"/>
          <c:h val="0.64429539368655897"/>
        </c:manualLayout>
      </c:layout>
      <c:scatterChart>
        <c:scatterStyle val="lineMarker"/>
        <c:varyColors val="0"/>
        <c:ser>
          <c:idx val="0"/>
          <c:order val="0"/>
          <c:tx>
            <c:strRef>
              <c:f>Sheet15!$A$3</c:f>
              <c:strCache>
                <c:ptCount val="1"/>
                <c:pt idx="0">
                  <c:v>100K points</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Sheet15!$C$3:$C$7</c:f>
              <c:numCache>
                <c:formatCode>General</c:formatCode>
                <c:ptCount val="5"/>
                <c:pt idx="0">
                  <c:v>8</c:v>
                </c:pt>
                <c:pt idx="1">
                  <c:v>16</c:v>
                </c:pt>
                <c:pt idx="2">
                  <c:v>32</c:v>
                </c:pt>
                <c:pt idx="3">
                  <c:v>64</c:v>
                </c:pt>
                <c:pt idx="4">
                  <c:v>128</c:v>
                </c:pt>
              </c:numCache>
            </c:numRef>
          </c:xVal>
          <c:yVal>
            <c:numRef>
              <c:f>Sheet15!$P$3:$P$7</c:f>
              <c:numCache>
                <c:formatCode>0.00</c:formatCode>
                <c:ptCount val="5"/>
                <c:pt idx="0">
                  <c:v>1</c:v>
                </c:pt>
                <c:pt idx="1">
                  <c:v>0.93715810327892402</c:v>
                </c:pt>
                <c:pt idx="2">
                  <c:v>0.91881191173163135</c:v>
                </c:pt>
                <c:pt idx="3">
                  <c:v>0.77461930947020152</c:v>
                </c:pt>
                <c:pt idx="4">
                  <c:v>0.52924930382310365</c:v>
                </c:pt>
              </c:numCache>
            </c:numRef>
          </c:yVal>
          <c:smooth val="0"/>
        </c:ser>
        <c:ser>
          <c:idx val="1"/>
          <c:order val="1"/>
          <c:tx>
            <c:strRef>
              <c:f>Sheet15!$A$8</c:f>
              <c:strCache>
                <c:ptCount val="1"/>
                <c:pt idx="0">
                  <c:v>200K points</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Sheet15!$C$8:$C$10</c:f>
              <c:numCache>
                <c:formatCode>General</c:formatCode>
                <c:ptCount val="3"/>
                <c:pt idx="0">
                  <c:v>32</c:v>
                </c:pt>
                <c:pt idx="1">
                  <c:v>64</c:v>
                </c:pt>
                <c:pt idx="2">
                  <c:v>128</c:v>
                </c:pt>
              </c:numCache>
            </c:numRef>
          </c:xVal>
          <c:yVal>
            <c:numRef>
              <c:f>Sheet15!$P$8:$P$10</c:f>
              <c:numCache>
                <c:formatCode>0.00</c:formatCode>
                <c:ptCount val="3"/>
                <c:pt idx="0">
                  <c:v>1</c:v>
                </c:pt>
                <c:pt idx="1">
                  <c:v>0.87330743298640012</c:v>
                </c:pt>
                <c:pt idx="2">
                  <c:v>0.86648842621075539</c:v>
                </c:pt>
              </c:numCache>
            </c:numRef>
          </c:yVal>
          <c:smooth val="0"/>
        </c:ser>
        <c:ser>
          <c:idx val="2"/>
          <c:order val="2"/>
          <c:tx>
            <c:strRef>
              <c:f>Sheet15!$A$11</c:f>
              <c:strCache>
                <c:ptCount val="1"/>
                <c:pt idx="0">
                  <c:v>300K points</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Sheet15!$C$11:$C$12</c:f>
              <c:numCache>
                <c:formatCode>General</c:formatCode>
                <c:ptCount val="2"/>
                <c:pt idx="0">
                  <c:v>64</c:v>
                </c:pt>
                <c:pt idx="1">
                  <c:v>128</c:v>
                </c:pt>
              </c:numCache>
            </c:numRef>
          </c:xVal>
          <c:yVal>
            <c:numRef>
              <c:f>Sheet15!$P$11:$P$12</c:f>
              <c:numCache>
                <c:formatCode>0.00</c:formatCode>
                <c:ptCount val="2"/>
                <c:pt idx="0">
                  <c:v>1</c:v>
                </c:pt>
                <c:pt idx="1">
                  <c:v>0.85822837846405509</c:v>
                </c:pt>
              </c:numCache>
            </c:numRef>
          </c:yVal>
          <c:smooth val="0"/>
        </c:ser>
        <c:dLbls>
          <c:showLegendKey val="0"/>
          <c:showVal val="0"/>
          <c:showCatName val="0"/>
          <c:showSerName val="0"/>
          <c:showPercent val="0"/>
          <c:showBubbleSize val="0"/>
        </c:dLbls>
        <c:axId val="506367000"/>
        <c:axId val="506370528"/>
      </c:scatterChart>
      <c:valAx>
        <c:axId val="506367000"/>
        <c:scaling>
          <c:orientation val="minMax"/>
          <c:max val="14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Number of Nodes</a:t>
                </a:r>
              </a:p>
            </c:rich>
          </c:tx>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506370528"/>
        <c:crosses val="autoZero"/>
        <c:crossBetween val="midCat"/>
        <c:majorUnit val="20"/>
      </c:valAx>
      <c:valAx>
        <c:axId val="5063705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Parallel Efficiency</a:t>
                </a:r>
              </a:p>
            </c:rich>
          </c:tx>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506367000"/>
        <c:crosses val="autoZero"/>
        <c:crossBetween val="midCat"/>
      </c:valAx>
      <c:spPr>
        <a:noFill/>
        <a:ln>
          <a:noFill/>
        </a:ln>
        <a:effectLst/>
      </c:spPr>
    </c:plotArea>
    <c:legend>
      <c:legendPos val="b"/>
      <c:layout>
        <c:manualLayout>
          <c:xMode val="edge"/>
          <c:yMode val="edge"/>
          <c:x val="4.999989787268809E-2"/>
          <c:y val="0.8799344590596696"/>
          <c:w val="0.89999979574537614"/>
          <c:h val="7.3822766373856444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solidFill>
      <a:schemeClr val="bg1"/>
    </a:solidFill>
    <a:ln>
      <a:noFill/>
    </a:ln>
    <a:effectLst/>
  </c:spPr>
  <c:txPr>
    <a:bodyPr/>
    <a:lstStyle/>
    <a:p>
      <a:pPr>
        <a:defRPr sz="1400">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30021710249183"/>
          <c:y val="4.1402504646646902E-2"/>
          <c:w val="0.83819804931790931"/>
          <c:h val="0.8187941471187874"/>
        </c:manualLayout>
      </c:layout>
      <c:barChart>
        <c:barDir val="col"/>
        <c:grouping val="clustered"/>
        <c:varyColors val="0"/>
        <c:ser>
          <c:idx val="1"/>
          <c:order val="0"/>
          <c:tx>
            <c:strRef>
              <c:f>Charge2Runs!$K$59</c:f>
              <c:strCache>
                <c:ptCount val="1"/>
                <c:pt idx="0">
                  <c:v>MPI.NET</c:v>
                </c:pt>
              </c:strCache>
            </c:strRef>
          </c:tx>
          <c:spPr>
            <a:pattFill prst="ltDnDiag">
              <a:fgClr>
                <a:schemeClr val="tx1"/>
              </a:fgClr>
              <a:bgClr>
                <a:schemeClr val="bg1"/>
              </a:bgClr>
            </a:pattFill>
            <a:ln>
              <a:solidFill>
                <a:schemeClr val="tx1"/>
              </a:solidFill>
            </a:ln>
            <a:effectLst/>
          </c:spPr>
          <c:invertIfNegative val="0"/>
          <c:val>
            <c:numRef>
              <c:f>Charge2Runs!$M$59:$M$66</c:f>
              <c:numCache>
                <c:formatCode>General</c:formatCode>
                <c:ptCount val="8"/>
                <c:pt idx="0">
                  <c:v>24.514980000000001</c:v>
                </c:pt>
                <c:pt idx="1">
                  <c:v>14.100680000000001</c:v>
                </c:pt>
                <c:pt idx="2">
                  <c:v>14.16569</c:v>
                </c:pt>
                <c:pt idx="3">
                  <c:v>8.6192100000000007</c:v>
                </c:pt>
                <c:pt idx="4">
                  <c:v>8.7170699999999997</c:v>
                </c:pt>
                <c:pt idx="5">
                  <c:v>5.0257899999999998</c:v>
                </c:pt>
                <c:pt idx="6">
                  <c:v>4.9356799999999996</c:v>
                </c:pt>
                <c:pt idx="7">
                  <c:v>5.0713600000000003</c:v>
                </c:pt>
              </c:numCache>
            </c:numRef>
          </c:val>
        </c:ser>
        <c:ser>
          <c:idx val="2"/>
          <c:order val="1"/>
          <c:tx>
            <c:v>OMPI-nightly</c:v>
          </c:tx>
          <c:spPr>
            <a:pattFill prst="wdDnDiag">
              <a:fgClr>
                <a:schemeClr val="tx1"/>
              </a:fgClr>
              <a:bgClr>
                <a:schemeClr val="bg1"/>
              </a:bgClr>
            </a:pattFill>
            <a:ln>
              <a:solidFill>
                <a:schemeClr val="tx1"/>
              </a:solidFill>
            </a:ln>
            <a:effectLst/>
          </c:spPr>
          <c:invertIfNegative val="0"/>
          <c:cat>
            <c:strRef>
              <c:f>Charge2Runs!$B$41:$B$48</c:f>
              <c:strCache>
                <c:ptCount val="8"/>
                <c:pt idx="0">
                  <c:v>1x1x1</c:v>
                </c:pt>
                <c:pt idx="1">
                  <c:v>1x1x2</c:v>
                </c:pt>
                <c:pt idx="2">
                  <c:v>1x2x1</c:v>
                </c:pt>
                <c:pt idx="3">
                  <c:v>1x1x4</c:v>
                </c:pt>
                <c:pt idx="4">
                  <c:v>1x4x1</c:v>
                </c:pt>
                <c:pt idx="5">
                  <c:v>1x1x8</c:v>
                </c:pt>
                <c:pt idx="6">
                  <c:v>1x2x4</c:v>
                </c:pt>
                <c:pt idx="7">
                  <c:v>1x4x2</c:v>
                </c:pt>
              </c:strCache>
            </c:strRef>
          </c:cat>
          <c:val>
            <c:numRef>
              <c:f>Charge2Runs!$M$41:$M$48</c:f>
              <c:numCache>
                <c:formatCode>General</c:formatCode>
                <c:ptCount val="8"/>
                <c:pt idx="0">
                  <c:v>9.9433299999999996</c:v>
                </c:pt>
                <c:pt idx="1">
                  <c:v>6.0563900000000004</c:v>
                </c:pt>
                <c:pt idx="2">
                  <c:v>6.1536099999999996</c:v>
                </c:pt>
                <c:pt idx="3">
                  <c:v>3.58</c:v>
                </c:pt>
                <c:pt idx="4">
                  <c:v>4.3738900000000003</c:v>
                </c:pt>
                <c:pt idx="5">
                  <c:v>2.6991399999999999</c:v>
                </c:pt>
                <c:pt idx="6">
                  <c:v>2.17639</c:v>
                </c:pt>
                <c:pt idx="7">
                  <c:v>2.1511100000000001</c:v>
                </c:pt>
              </c:numCache>
            </c:numRef>
          </c:val>
        </c:ser>
        <c:ser>
          <c:idx val="0"/>
          <c:order val="2"/>
          <c:tx>
            <c:v>OMPI-trunk</c:v>
          </c:tx>
          <c:spPr>
            <a:pattFill prst="pct50">
              <a:fgClr>
                <a:schemeClr val="tx1"/>
              </a:fgClr>
              <a:bgClr>
                <a:schemeClr val="bg1"/>
              </a:bgClr>
            </a:pattFill>
            <a:ln>
              <a:solidFill>
                <a:schemeClr val="tx1"/>
              </a:solidFill>
            </a:ln>
            <a:effectLst/>
          </c:spPr>
          <c:invertIfNegative val="0"/>
          <c:cat>
            <c:strRef>
              <c:f>Charge2Runs!$B$41:$B$48</c:f>
              <c:strCache>
                <c:ptCount val="8"/>
                <c:pt idx="0">
                  <c:v>1x1x1</c:v>
                </c:pt>
                <c:pt idx="1">
                  <c:v>1x1x2</c:v>
                </c:pt>
                <c:pt idx="2">
                  <c:v>1x2x1</c:v>
                </c:pt>
                <c:pt idx="3">
                  <c:v>1x1x4</c:v>
                </c:pt>
                <c:pt idx="4">
                  <c:v>1x4x1</c:v>
                </c:pt>
                <c:pt idx="5">
                  <c:v>1x1x8</c:v>
                </c:pt>
                <c:pt idx="6">
                  <c:v>1x2x4</c:v>
                </c:pt>
                <c:pt idx="7">
                  <c:v>1x4x2</c:v>
                </c:pt>
              </c:strCache>
            </c:strRef>
          </c:cat>
          <c:val>
            <c:numRef>
              <c:f>Charge2Runs!$M$50:$M$57</c:f>
              <c:numCache>
                <c:formatCode>General</c:formatCode>
                <c:ptCount val="8"/>
                <c:pt idx="0">
                  <c:v>8.8213899999999992</c:v>
                </c:pt>
                <c:pt idx="1">
                  <c:v>5.54556</c:v>
                </c:pt>
                <c:pt idx="2">
                  <c:v>5.6463900000000002</c:v>
                </c:pt>
                <c:pt idx="3">
                  <c:v>3.1611099999999999</c:v>
                </c:pt>
                <c:pt idx="4">
                  <c:v>3.3305600000000002</c:v>
                </c:pt>
                <c:pt idx="5">
                  <c:v>2.3746100000000001</c:v>
                </c:pt>
                <c:pt idx="6">
                  <c:v>1.8435299999999999</c:v>
                </c:pt>
                <c:pt idx="7">
                  <c:v>2.0769199999999999</c:v>
                </c:pt>
              </c:numCache>
            </c:numRef>
          </c:val>
        </c:ser>
        <c:dLbls>
          <c:showLegendKey val="0"/>
          <c:showVal val="0"/>
          <c:showCatName val="0"/>
          <c:showSerName val="0"/>
          <c:showPercent val="0"/>
          <c:showBubbleSize val="0"/>
        </c:dLbls>
        <c:gapWidth val="150"/>
        <c:axId val="506372488"/>
        <c:axId val="506386208"/>
      </c:barChart>
      <c:catAx>
        <c:axId val="506372488"/>
        <c:scaling>
          <c:orientation val="minMax"/>
        </c:scaling>
        <c:delete val="0"/>
        <c:axPos val="b"/>
        <c:title>
          <c:tx>
            <c:rich>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r>
                  <a:rPr lang="en-US" sz="1200" b="1"/>
                  <a:t>TxPxN</a:t>
                </a:r>
              </a:p>
            </c:rich>
          </c:tx>
          <c:layout>
            <c:manualLayout>
              <c:xMode val="edge"/>
              <c:yMode val="edge"/>
              <c:x val="0.49617899614400052"/>
              <c:y val="0.93487092294313856"/>
            </c:manualLayout>
          </c:layout>
          <c:overlay val="0"/>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506386208"/>
        <c:crosses val="autoZero"/>
        <c:auto val="1"/>
        <c:lblAlgn val="ctr"/>
        <c:lblOffset val="100"/>
        <c:noMultiLvlLbl val="0"/>
      </c:catAx>
      <c:valAx>
        <c:axId val="506386208"/>
        <c:scaling>
          <c:orientation val="minMax"/>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US"/>
                  <a:t>Time (hours)</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506372488"/>
        <c:crosses val="autoZero"/>
        <c:crossBetween val="between"/>
      </c:valAx>
      <c:spPr>
        <a:noFill/>
        <a:ln>
          <a:solidFill>
            <a:schemeClr val="tx1"/>
          </a:solidFill>
        </a:ln>
        <a:effectLst/>
      </c:spPr>
    </c:plotArea>
    <c:legend>
      <c:legendPos val="t"/>
      <c:layout>
        <c:manualLayout>
          <c:xMode val="edge"/>
          <c:yMode val="edge"/>
          <c:x val="0.68417152717021479"/>
          <c:y val="5.6159420289855079E-2"/>
          <c:w val="0.26688663917010375"/>
          <c:h val="0.17698015329605538"/>
        </c:manualLayout>
      </c:layout>
      <c:overlay val="0"/>
      <c:spPr>
        <a:noFill/>
        <a:ln>
          <a:solidFill>
            <a:schemeClr val="tx1"/>
          </a:solid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295129775444737"/>
          <c:y val="3.8956563699109305E-2"/>
          <c:w val="0.8315182997958589"/>
          <c:h val="0.82785740364317517"/>
        </c:manualLayout>
      </c:layout>
      <c:lineChart>
        <c:grouping val="standard"/>
        <c:varyColors val="0"/>
        <c:ser>
          <c:idx val="1"/>
          <c:order val="0"/>
          <c:tx>
            <c:strRef>
              <c:f>Charge2Runs!$K$59</c:f>
              <c:strCache>
                <c:ptCount val="1"/>
                <c:pt idx="0">
                  <c:v>MPI.NET</c:v>
                </c:pt>
              </c:strCache>
            </c:strRef>
          </c:tx>
          <c:spPr>
            <a:ln w="9525" cap="rnd">
              <a:solidFill>
                <a:schemeClr val="tx1"/>
              </a:solidFill>
              <a:round/>
            </a:ln>
            <a:effectLst/>
          </c:spPr>
          <c:marker>
            <c:symbol val="square"/>
            <c:size val="4"/>
            <c:spPr>
              <a:solidFill>
                <a:schemeClr val="tx1"/>
              </a:solidFill>
              <a:ln w="9525">
                <a:solidFill>
                  <a:schemeClr val="tx1"/>
                </a:solidFill>
              </a:ln>
              <a:effectLst/>
            </c:spPr>
          </c:marker>
          <c:val>
            <c:numRef>
              <c:f>Charge2Runs!$W$59:$W$66</c:f>
              <c:numCache>
                <c:formatCode>General</c:formatCode>
                <c:ptCount val="8"/>
                <c:pt idx="0">
                  <c:v>1</c:v>
                </c:pt>
                <c:pt idx="1">
                  <c:v>1.738567218034875</c:v>
                </c:pt>
                <c:pt idx="2">
                  <c:v>1.7305884852767499</c:v>
                </c:pt>
                <c:pt idx="3">
                  <c:v>2.8442258629271127</c:v>
                </c:pt>
                <c:pt idx="4">
                  <c:v>2.8122958746459537</c:v>
                </c:pt>
                <c:pt idx="5">
                  <c:v>4.8778361212864052</c:v>
                </c:pt>
                <c:pt idx="6">
                  <c:v>4.9668900739107888</c:v>
                </c:pt>
                <c:pt idx="7">
                  <c:v>4.8340050795053005</c:v>
                </c:pt>
              </c:numCache>
            </c:numRef>
          </c:val>
          <c:smooth val="0"/>
        </c:ser>
        <c:ser>
          <c:idx val="2"/>
          <c:order val="1"/>
          <c:tx>
            <c:v>OMPI-nightly</c:v>
          </c:tx>
          <c:spPr>
            <a:ln w="9525" cap="rnd">
              <a:solidFill>
                <a:schemeClr val="tx1"/>
              </a:solidFill>
              <a:round/>
            </a:ln>
            <a:effectLst/>
          </c:spPr>
          <c:marker>
            <c:symbol val="circle"/>
            <c:size val="5"/>
            <c:spPr>
              <a:noFill/>
              <a:ln w="9525">
                <a:solidFill>
                  <a:schemeClr val="tx1"/>
                </a:solidFill>
              </a:ln>
              <a:effectLst/>
            </c:spPr>
          </c:marker>
          <c:cat>
            <c:strRef>
              <c:f>Charge2Runs!$B$41:$B$48</c:f>
              <c:strCache>
                <c:ptCount val="8"/>
                <c:pt idx="0">
                  <c:v>1x1x1</c:v>
                </c:pt>
                <c:pt idx="1">
                  <c:v>1x1x2</c:v>
                </c:pt>
                <c:pt idx="2">
                  <c:v>1x2x1</c:v>
                </c:pt>
                <c:pt idx="3">
                  <c:v>1x1x4</c:v>
                </c:pt>
                <c:pt idx="4">
                  <c:v>1x4x1</c:v>
                </c:pt>
                <c:pt idx="5">
                  <c:v>1x1x8</c:v>
                </c:pt>
                <c:pt idx="6">
                  <c:v>1x2x4</c:v>
                </c:pt>
                <c:pt idx="7">
                  <c:v>1x4x2</c:v>
                </c:pt>
              </c:strCache>
            </c:strRef>
          </c:cat>
          <c:val>
            <c:numRef>
              <c:f>Charge2Runs!$W$41:$W$48</c:f>
              <c:numCache>
                <c:formatCode>General</c:formatCode>
                <c:ptCount val="8"/>
                <c:pt idx="0">
                  <c:v>1</c:v>
                </c:pt>
                <c:pt idx="1">
                  <c:v>1.6417915623003141</c:v>
                </c:pt>
                <c:pt idx="2">
                  <c:v>1.6158531333639929</c:v>
                </c:pt>
                <c:pt idx="3">
                  <c:v>2.7774664804469271</c:v>
                </c:pt>
                <c:pt idx="4">
                  <c:v>2.2733379211639981</c:v>
                </c:pt>
                <c:pt idx="5">
                  <c:v>3.6838882014271213</c:v>
                </c:pt>
                <c:pt idx="6">
                  <c:v>4.5687261933752676</c:v>
                </c:pt>
                <c:pt idx="7">
                  <c:v>4.6224181933978272</c:v>
                </c:pt>
              </c:numCache>
            </c:numRef>
          </c:val>
          <c:smooth val="0"/>
        </c:ser>
        <c:ser>
          <c:idx val="0"/>
          <c:order val="2"/>
          <c:tx>
            <c:v>OMPI-trunk</c:v>
          </c:tx>
          <c:spPr>
            <a:ln w="9525" cap="rnd">
              <a:solidFill>
                <a:schemeClr val="tx1"/>
              </a:solidFill>
              <a:round/>
            </a:ln>
            <a:effectLst/>
          </c:spPr>
          <c:marker>
            <c:symbol val="triangle"/>
            <c:size val="6"/>
            <c:spPr>
              <a:noFill/>
              <a:ln w="9525">
                <a:solidFill>
                  <a:schemeClr val="tx1"/>
                </a:solidFill>
              </a:ln>
              <a:effectLst/>
            </c:spPr>
          </c:marker>
          <c:cat>
            <c:strRef>
              <c:f>Charge2Runs!$B$41:$B$48</c:f>
              <c:strCache>
                <c:ptCount val="8"/>
                <c:pt idx="0">
                  <c:v>1x1x1</c:v>
                </c:pt>
                <c:pt idx="1">
                  <c:v>1x1x2</c:v>
                </c:pt>
                <c:pt idx="2">
                  <c:v>1x2x1</c:v>
                </c:pt>
                <c:pt idx="3">
                  <c:v>1x1x4</c:v>
                </c:pt>
                <c:pt idx="4">
                  <c:v>1x4x1</c:v>
                </c:pt>
                <c:pt idx="5">
                  <c:v>1x1x8</c:v>
                </c:pt>
                <c:pt idx="6">
                  <c:v>1x2x4</c:v>
                </c:pt>
                <c:pt idx="7">
                  <c:v>1x4x2</c:v>
                </c:pt>
              </c:strCache>
            </c:strRef>
          </c:cat>
          <c:val>
            <c:numRef>
              <c:f>Charge2Runs!$W$50:$W$57</c:f>
              <c:numCache>
                <c:formatCode>General</c:formatCode>
                <c:ptCount val="8"/>
                <c:pt idx="0">
                  <c:v>1</c:v>
                </c:pt>
                <c:pt idx="1">
                  <c:v>1.5907122094071653</c:v>
                </c:pt>
                <c:pt idx="2">
                  <c:v>1.5623061814717012</c:v>
                </c:pt>
                <c:pt idx="3">
                  <c:v>2.790598871915245</c:v>
                </c:pt>
                <c:pt idx="4">
                  <c:v>2.6486206523827822</c:v>
                </c:pt>
                <c:pt idx="5">
                  <c:v>3.7148794960014482</c:v>
                </c:pt>
                <c:pt idx="6">
                  <c:v>4.7850536742011247</c:v>
                </c:pt>
                <c:pt idx="7">
                  <c:v>4.2473422182847678</c:v>
                </c:pt>
              </c:numCache>
            </c:numRef>
          </c:val>
          <c:smooth val="0"/>
        </c:ser>
        <c:dLbls>
          <c:showLegendKey val="0"/>
          <c:showVal val="0"/>
          <c:showCatName val="0"/>
          <c:showSerName val="0"/>
          <c:showPercent val="0"/>
          <c:showBubbleSize val="0"/>
        </c:dLbls>
        <c:marker val="1"/>
        <c:smooth val="0"/>
        <c:axId val="516724560"/>
        <c:axId val="516723776"/>
      </c:lineChart>
      <c:catAx>
        <c:axId val="516724560"/>
        <c:scaling>
          <c:orientation val="minMax"/>
        </c:scaling>
        <c:delete val="0"/>
        <c:axPos val="b"/>
        <c:title>
          <c:tx>
            <c:rich>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r>
                  <a:rPr lang="en-US" sz="1200" b="1"/>
                  <a:t>TxPxN</a:t>
                </a:r>
              </a:p>
            </c:rich>
          </c:tx>
          <c:layout/>
          <c:overlay val="0"/>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516723776"/>
        <c:crosses val="autoZero"/>
        <c:auto val="1"/>
        <c:lblAlgn val="ctr"/>
        <c:lblOffset val="100"/>
        <c:noMultiLvlLbl val="0"/>
      </c:catAx>
      <c:valAx>
        <c:axId val="516723776"/>
        <c:scaling>
          <c:orientation val="minMax"/>
          <c:min val="1"/>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US"/>
                  <a:t>Speedup</a:t>
                </a:r>
              </a:p>
            </c:rich>
          </c:tx>
          <c:layout>
            <c:manualLayout>
              <c:xMode val="edge"/>
              <c:yMode val="edge"/>
              <c:x val="0.12962962962962962"/>
              <c:y val="0.3978170135742268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title>
        <c:numFmt formatCode="General" sourceLinked="1"/>
        <c:majorTickMark val="in"/>
        <c:minorTickMark val="none"/>
        <c:tickLblPos val="nextTo"/>
        <c:spPr>
          <a:noFill/>
          <a:ln>
            <a:solidFill>
              <a:sysClr val="windowText" lastClr="000000"/>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516724560"/>
        <c:crosses val="autoZero"/>
        <c:crossBetween val="between"/>
      </c:valAx>
      <c:spPr>
        <a:noFill/>
        <a:ln>
          <a:solidFill>
            <a:schemeClr val="tx1"/>
          </a:solidFill>
        </a:ln>
        <a:effectLst/>
      </c:spPr>
    </c:plotArea>
    <c:legend>
      <c:legendPos val="t"/>
      <c:layout>
        <c:manualLayout>
          <c:xMode val="edge"/>
          <c:yMode val="edge"/>
          <c:x val="0.1480060695538058"/>
          <c:y val="5.9127953901836103E-2"/>
          <c:w val="0.30090277777777774"/>
          <c:h val="0.17692171767593109"/>
        </c:manualLayout>
      </c:layout>
      <c:overlay val="0"/>
      <c:spPr>
        <a:noFill/>
        <a:ln>
          <a:solidFill>
            <a:sysClr val="windowText" lastClr="000000"/>
          </a:solid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394932114967112"/>
          <c:y val="2.8456340009802933E-2"/>
          <c:w val="0.85030588768996473"/>
          <c:h val="0.824257209369605"/>
        </c:manualLayout>
      </c:layout>
      <c:barChart>
        <c:barDir val="col"/>
        <c:grouping val="clustered"/>
        <c:varyColors val="0"/>
        <c:ser>
          <c:idx val="1"/>
          <c:order val="0"/>
          <c:tx>
            <c:strRef>
              <c:f>Charge2RunsWThreads!$K$9</c:f>
              <c:strCache>
                <c:ptCount val="1"/>
                <c:pt idx="0">
                  <c:v>MPI.NET</c:v>
                </c:pt>
              </c:strCache>
            </c:strRef>
          </c:tx>
          <c:spPr>
            <a:pattFill prst="ltDnDiag">
              <a:fgClr>
                <a:schemeClr val="tx1"/>
              </a:fgClr>
              <a:bgClr>
                <a:schemeClr val="bg1"/>
              </a:bgClr>
            </a:pattFill>
            <a:ln>
              <a:solidFill>
                <a:schemeClr val="tx1"/>
              </a:solidFill>
            </a:ln>
            <a:effectLst/>
          </c:spPr>
          <c:invertIfNegative val="0"/>
          <c:cat>
            <c:strRef>
              <c:f>Charge2RunsWThreads!$B$3:$B$10</c:f>
              <c:strCache>
                <c:ptCount val="8"/>
                <c:pt idx="0">
                  <c:v>2x1x8</c:v>
                </c:pt>
                <c:pt idx="1">
                  <c:v>4x1x8</c:v>
                </c:pt>
                <c:pt idx="2">
                  <c:v>8x1x8</c:v>
                </c:pt>
                <c:pt idx="3">
                  <c:v>1x2x8</c:v>
                </c:pt>
                <c:pt idx="4">
                  <c:v>4x2x8</c:v>
                </c:pt>
                <c:pt idx="5">
                  <c:v>1x4x8</c:v>
                </c:pt>
                <c:pt idx="6">
                  <c:v>2x4x8</c:v>
                </c:pt>
                <c:pt idx="7">
                  <c:v>1x8x8</c:v>
                </c:pt>
              </c:strCache>
            </c:strRef>
          </c:cat>
          <c:val>
            <c:numRef>
              <c:f>Charge2RunsWThreads!$M$3:$M$10</c:f>
              <c:numCache>
                <c:formatCode>General</c:formatCode>
                <c:ptCount val="8"/>
                <c:pt idx="0">
                  <c:v>4.4577200000000001</c:v>
                </c:pt>
                <c:pt idx="1">
                  <c:v>3.3402500000000002</c:v>
                </c:pt>
                <c:pt idx="2">
                  <c:v>2.4632800000000001</c:v>
                </c:pt>
                <c:pt idx="3">
                  <c:v>2.3501599999999998</c:v>
                </c:pt>
                <c:pt idx="4">
                  <c:v>2.0471300000000001</c:v>
                </c:pt>
                <c:pt idx="5">
                  <c:v>1.5043299999999999</c:v>
                </c:pt>
                <c:pt idx="6">
                  <c:v>1.5711200000000001</c:v>
                </c:pt>
                <c:pt idx="7">
                  <c:v>1.10161</c:v>
                </c:pt>
              </c:numCache>
            </c:numRef>
          </c:val>
        </c:ser>
        <c:ser>
          <c:idx val="2"/>
          <c:order val="1"/>
          <c:tx>
            <c:v>OMPI-nightly</c:v>
          </c:tx>
          <c:spPr>
            <a:pattFill prst="wdDnDiag">
              <a:fgClr>
                <a:schemeClr val="tx1"/>
              </a:fgClr>
              <a:bgClr>
                <a:schemeClr val="bg1"/>
              </a:bgClr>
            </a:pattFill>
            <a:ln>
              <a:solidFill>
                <a:schemeClr val="tx1"/>
              </a:solidFill>
            </a:ln>
            <a:effectLst/>
          </c:spPr>
          <c:invertIfNegative val="0"/>
          <c:cat>
            <c:strRef>
              <c:f>Charge2RunsWThreads!$B$3:$B$10</c:f>
              <c:strCache>
                <c:ptCount val="8"/>
                <c:pt idx="0">
                  <c:v>2x1x8</c:v>
                </c:pt>
                <c:pt idx="1">
                  <c:v>4x1x8</c:v>
                </c:pt>
                <c:pt idx="2">
                  <c:v>8x1x8</c:v>
                </c:pt>
                <c:pt idx="3">
                  <c:v>1x2x8</c:v>
                </c:pt>
                <c:pt idx="4">
                  <c:v>4x2x8</c:v>
                </c:pt>
                <c:pt idx="5">
                  <c:v>1x4x8</c:v>
                </c:pt>
                <c:pt idx="6">
                  <c:v>2x4x8</c:v>
                </c:pt>
                <c:pt idx="7">
                  <c:v>1x8x8</c:v>
                </c:pt>
              </c:strCache>
            </c:strRef>
          </c:cat>
          <c:val>
            <c:numRef>
              <c:f>Charge2RunsWThreads!$M$19:$M$26</c:f>
              <c:numCache>
                <c:formatCode>General</c:formatCode>
                <c:ptCount val="8"/>
                <c:pt idx="0">
                  <c:v>2.1891099999999999</c:v>
                </c:pt>
                <c:pt idx="1">
                  <c:v>1.41567</c:v>
                </c:pt>
                <c:pt idx="2">
                  <c:v>1.28833</c:v>
                </c:pt>
                <c:pt idx="3">
                  <c:v>1.5380799999999999</c:v>
                </c:pt>
                <c:pt idx="4">
                  <c:v>0.97436</c:v>
                </c:pt>
                <c:pt idx="5">
                  <c:v>1.0393300000000001</c:v>
                </c:pt>
                <c:pt idx="6">
                  <c:v>1.00586</c:v>
                </c:pt>
                <c:pt idx="7">
                  <c:v>1.10917</c:v>
                </c:pt>
              </c:numCache>
            </c:numRef>
          </c:val>
        </c:ser>
        <c:ser>
          <c:idx val="0"/>
          <c:order val="2"/>
          <c:tx>
            <c:v>OMPI-trunk</c:v>
          </c:tx>
          <c:spPr>
            <a:pattFill prst="pct50">
              <a:fgClr>
                <a:schemeClr val="tx1"/>
              </a:fgClr>
              <a:bgClr>
                <a:schemeClr val="bg1"/>
              </a:bgClr>
            </a:pattFill>
            <a:ln>
              <a:solidFill>
                <a:schemeClr val="tx1"/>
              </a:solidFill>
            </a:ln>
            <a:effectLst/>
          </c:spPr>
          <c:invertIfNegative val="0"/>
          <c:cat>
            <c:strRef>
              <c:f>Charge2RunsWThreads!$B$3:$B$10</c:f>
              <c:strCache>
                <c:ptCount val="8"/>
                <c:pt idx="0">
                  <c:v>2x1x8</c:v>
                </c:pt>
                <c:pt idx="1">
                  <c:v>4x1x8</c:v>
                </c:pt>
                <c:pt idx="2">
                  <c:v>8x1x8</c:v>
                </c:pt>
                <c:pt idx="3">
                  <c:v>1x2x8</c:v>
                </c:pt>
                <c:pt idx="4">
                  <c:v>4x2x8</c:v>
                </c:pt>
                <c:pt idx="5">
                  <c:v>1x4x8</c:v>
                </c:pt>
                <c:pt idx="6">
                  <c:v>2x4x8</c:v>
                </c:pt>
                <c:pt idx="7">
                  <c:v>1x8x8</c:v>
                </c:pt>
              </c:strCache>
            </c:strRef>
          </c:cat>
          <c:val>
            <c:numRef>
              <c:f>Charge2RunsWThreads!$M$11:$M$18</c:f>
              <c:numCache>
                <c:formatCode>General</c:formatCode>
                <c:ptCount val="8"/>
                <c:pt idx="0">
                  <c:v>2.14053</c:v>
                </c:pt>
                <c:pt idx="1">
                  <c:v>1.43072</c:v>
                </c:pt>
                <c:pt idx="2">
                  <c:v>1.2724200000000001</c:v>
                </c:pt>
                <c:pt idx="3">
                  <c:v>1.0498099999999999</c:v>
                </c:pt>
                <c:pt idx="4">
                  <c:v>0.94499999999999995</c:v>
                </c:pt>
                <c:pt idx="5">
                  <c:v>0.84092</c:v>
                </c:pt>
                <c:pt idx="6">
                  <c:v>0.95764000000000005</c:v>
                </c:pt>
                <c:pt idx="7">
                  <c:v>1.4680299999999999</c:v>
                </c:pt>
              </c:numCache>
            </c:numRef>
          </c:val>
        </c:ser>
        <c:dLbls>
          <c:showLegendKey val="0"/>
          <c:showVal val="0"/>
          <c:showCatName val="0"/>
          <c:showSerName val="0"/>
          <c:showPercent val="0"/>
          <c:showBubbleSize val="0"/>
        </c:dLbls>
        <c:gapWidth val="150"/>
        <c:axId val="548937992"/>
        <c:axId val="548941128"/>
      </c:barChart>
      <c:catAx>
        <c:axId val="548937992"/>
        <c:scaling>
          <c:orientation val="minMax"/>
        </c:scaling>
        <c:delete val="0"/>
        <c:axPos val="b"/>
        <c:title>
          <c:tx>
            <c:rich>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r>
                  <a:rPr lang="en-US" sz="1200" b="1"/>
                  <a:t>TxPxN</a:t>
                </a:r>
              </a:p>
            </c:rich>
          </c:tx>
          <c:layout/>
          <c:overlay val="0"/>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548941128"/>
        <c:crosses val="autoZero"/>
        <c:auto val="1"/>
        <c:lblAlgn val="ctr"/>
        <c:lblOffset val="100"/>
        <c:noMultiLvlLbl val="0"/>
      </c:catAx>
      <c:valAx>
        <c:axId val="548941128"/>
        <c:scaling>
          <c:orientation val="minMax"/>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US"/>
                  <a:t>Time (hours)</a:t>
                </a:r>
              </a:p>
            </c:rich>
          </c:tx>
          <c:layout>
            <c:manualLayout>
              <c:xMode val="edge"/>
              <c:yMode val="edge"/>
              <c:x val="0.2139917695473251"/>
              <c:y val="6.7828327975715363E-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548937992"/>
        <c:crosses val="autoZero"/>
        <c:crossBetween val="between"/>
      </c:valAx>
      <c:spPr>
        <a:noFill/>
        <a:ln>
          <a:solidFill>
            <a:schemeClr val="tx1"/>
          </a:solidFill>
        </a:ln>
        <a:effectLst/>
      </c:spPr>
    </c:plotArea>
    <c:legend>
      <c:legendPos val="t"/>
      <c:layout>
        <c:manualLayout>
          <c:xMode val="edge"/>
          <c:yMode val="edge"/>
          <c:x val="0.6824078934577622"/>
          <c:y val="4.1062801932367152E-2"/>
          <c:w val="0.27482314710661171"/>
          <c:h val="0.1736605614515577"/>
        </c:manualLayout>
      </c:layout>
      <c:overlay val="0"/>
      <c:spPr>
        <a:noFill/>
        <a:ln>
          <a:solidFill>
            <a:schemeClr val="tx1"/>
          </a:solid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528725061170007E-2"/>
          <c:y val="9.8575910543898457E-2"/>
          <c:w val="0.83438136590629919"/>
          <c:h val="0.74535526954707443"/>
        </c:manualLayout>
      </c:layout>
      <c:scatterChart>
        <c:scatterStyle val="lineMarker"/>
        <c:varyColors val="0"/>
        <c:ser>
          <c:idx val="0"/>
          <c:order val="0"/>
          <c:tx>
            <c:v>DAVS(2)</c:v>
          </c:tx>
          <c:spPr>
            <a:ln w="28575" cap="rnd">
              <a:noFill/>
              <a:round/>
            </a:ln>
            <a:effectLst/>
          </c:spPr>
          <c:marker>
            <c:symbol val="circle"/>
            <c:size val="5"/>
            <c:spPr>
              <a:solidFill>
                <a:schemeClr val="accent1"/>
              </a:solidFill>
              <a:ln w="9525">
                <a:solidFill>
                  <a:schemeClr val="accent1"/>
                </a:solidFill>
              </a:ln>
              <a:effectLst/>
            </c:spPr>
          </c:marker>
          <c:xVal>
            <c:numRef>
              <c:f>Issues!$B$10:$B$513</c:f>
              <c:numCache>
                <c:formatCode>0.00E+00</c:formatCode>
                <c:ptCount val="504"/>
                <c:pt idx="0">
                  <c:v>522010</c:v>
                </c:pt>
                <c:pt idx="1">
                  <c:v>409560</c:v>
                </c:pt>
                <c:pt idx="2">
                  <c:v>379460</c:v>
                </c:pt>
                <c:pt idx="3">
                  <c:v>351570</c:v>
                </c:pt>
                <c:pt idx="4">
                  <c:v>325730</c:v>
                </c:pt>
                <c:pt idx="5">
                  <c:v>301780</c:v>
                </c:pt>
                <c:pt idx="6">
                  <c:v>279600</c:v>
                </c:pt>
                <c:pt idx="7">
                  <c:v>259050</c:v>
                </c:pt>
                <c:pt idx="8">
                  <c:v>240010</c:v>
                </c:pt>
                <c:pt idx="9">
                  <c:v>222370</c:v>
                </c:pt>
                <c:pt idx="10">
                  <c:v>206020</c:v>
                </c:pt>
                <c:pt idx="11">
                  <c:v>190880</c:v>
                </c:pt>
                <c:pt idx="12">
                  <c:v>176850</c:v>
                </c:pt>
                <c:pt idx="13">
                  <c:v>163850</c:v>
                </c:pt>
                <c:pt idx="14">
                  <c:v>151810</c:v>
                </c:pt>
                <c:pt idx="15">
                  <c:v>140650</c:v>
                </c:pt>
                <c:pt idx="16">
                  <c:v>130310</c:v>
                </c:pt>
                <c:pt idx="17">
                  <c:v>120730</c:v>
                </c:pt>
                <c:pt idx="18">
                  <c:v>111860</c:v>
                </c:pt>
                <c:pt idx="19">
                  <c:v>103640</c:v>
                </c:pt>
                <c:pt idx="20">
                  <c:v>96017</c:v>
                </c:pt>
                <c:pt idx="21">
                  <c:v>88960</c:v>
                </c:pt>
                <c:pt idx="22">
                  <c:v>82421</c:v>
                </c:pt>
                <c:pt idx="23">
                  <c:v>76363</c:v>
                </c:pt>
                <c:pt idx="24">
                  <c:v>70750</c:v>
                </c:pt>
                <c:pt idx="25">
                  <c:v>65549</c:v>
                </c:pt>
                <c:pt idx="26">
                  <c:v>60731</c:v>
                </c:pt>
                <c:pt idx="27">
                  <c:v>56267</c:v>
                </c:pt>
                <c:pt idx="28">
                  <c:v>52131</c:v>
                </c:pt>
                <c:pt idx="29">
                  <c:v>48299</c:v>
                </c:pt>
                <c:pt idx="30">
                  <c:v>44749</c:v>
                </c:pt>
                <c:pt idx="31">
                  <c:v>41460</c:v>
                </c:pt>
                <c:pt idx="32">
                  <c:v>38413</c:v>
                </c:pt>
                <c:pt idx="33">
                  <c:v>35589</c:v>
                </c:pt>
                <c:pt idx="34">
                  <c:v>32973</c:v>
                </c:pt>
                <c:pt idx="35">
                  <c:v>30549</c:v>
                </c:pt>
                <c:pt idx="36">
                  <c:v>28304</c:v>
                </c:pt>
                <c:pt idx="37">
                  <c:v>26224</c:v>
                </c:pt>
                <c:pt idx="38">
                  <c:v>24296</c:v>
                </c:pt>
                <c:pt idx="39">
                  <c:v>22510</c:v>
                </c:pt>
                <c:pt idx="40">
                  <c:v>20856</c:v>
                </c:pt>
                <c:pt idx="41">
                  <c:v>19323</c:v>
                </c:pt>
                <c:pt idx="42">
                  <c:v>17902</c:v>
                </c:pt>
                <c:pt idx="43">
                  <c:v>16586</c:v>
                </c:pt>
                <c:pt idx="44">
                  <c:v>15367</c:v>
                </c:pt>
                <c:pt idx="45">
                  <c:v>14238</c:v>
                </c:pt>
                <c:pt idx="46">
                  <c:v>13191</c:v>
                </c:pt>
                <c:pt idx="47">
                  <c:v>12222</c:v>
                </c:pt>
                <c:pt idx="48">
                  <c:v>11323</c:v>
                </c:pt>
                <c:pt idx="49">
                  <c:v>10491</c:v>
                </c:pt>
                <c:pt idx="50">
                  <c:v>9719.7999999999993</c:v>
                </c:pt>
                <c:pt idx="51">
                  <c:v>9005.4</c:v>
                </c:pt>
                <c:pt idx="52">
                  <c:v>8343.4</c:v>
                </c:pt>
                <c:pt idx="53">
                  <c:v>7730.2</c:v>
                </c:pt>
                <c:pt idx="54">
                  <c:v>7162</c:v>
                </c:pt>
                <c:pt idx="55">
                  <c:v>6635.5</c:v>
                </c:pt>
                <c:pt idx="56">
                  <c:v>6147.8</c:v>
                </c:pt>
                <c:pt idx="57">
                  <c:v>5695.9</c:v>
                </c:pt>
                <c:pt idx="58">
                  <c:v>5277.2</c:v>
                </c:pt>
                <c:pt idx="59">
                  <c:v>4889.3</c:v>
                </c:pt>
                <c:pt idx="60">
                  <c:v>4530</c:v>
                </c:pt>
                <c:pt idx="61">
                  <c:v>4197</c:v>
                </c:pt>
                <c:pt idx="62">
                  <c:v>3888.5</c:v>
                </c:pt>
                <c:pt idx="63">
                  <c:v>3602.7</c:v>
                </c:pt>
                <c:pt idx="64">
                  <c:v>3337.9</c:v>
                </c:pt>
                <c:pt idx="65">
                  <c:v>3092.5</c:v>
                </c:pt>
                <c:pt idx="66">
                  <c:v>2865.2</c:v>
                </c:pt>
                <c:pt idx="67">
                  <c:v>2654.6</c:v>
                </c:pt>
                <c:pt idx="68">
                  <c:v>2459.5</c:v>
                </c:pt>
                <c:pt idx="69">
                  <c:v>2278.6999999999998</c:v>
                </c:pt>
                <c:pt idx="70">
                  <c:v>2111.1999999999998</c:v>
                </c:pt>
                <c:pt idx="71">
                  <c:v>1956</c:v>
                </c:pt>
                <c:pt idx="72">
                  <c:v>1812.2</c:v>
                </c:pt>
                <c:pt idx="73">
                  <c:v>1679</c:v>
                </c:pt>
                <c:pt idx="74">
                  <c:v>1555.6</c:v>
                </c:pt>
                <c:pt idx="75">
                  <c:v>1441.3</c:v>
                </c:pt>
                <c:pt idx="76">
                  <c:v>1335.3</c:v>
                </c:pt>
                <c:pt idx="77">
                  <c:v>1237.2</c:v>
                </c:pt>
                <c:pt idx="78">
                  <c:v>1146.2</c:v>
                </c:pt>
                <c:pt idx="79">
                  <c:v>1062</c:v>
                </c:pt>
                <c:pt idx="80">
                  <c:v>983.93</c:v>
                </c:pt>
                <c:pt idx="81">
                  <c:v>911.61</c:v>
                </c:pt>
                <c:pt idx="82">
                  <c:v>844.6</c:v>
                </c:pt>
                <c:pt idx="83">
                  <c:v>782.52</c:v>
                </c:pt>
                <c:pt idx="84">
                  <c:v>725</c:v>
                </c:pt>
                <c:pt idx="85">
                  <c:v>671.71</c:v>
                </c:pt>
                <c:pt idx="86">
                  <c:v>622.34</c:v>
                </c:pt>
                <c:pt idx="87">
                  <c:v>576.59</c:v>
                </c:pt>
                <c:pt idx="88">
                  <c:v>534.21</c:v>
                </c:pt>
                <c:pt idx="89">
                  <c:v>494.95</c:v>
                </c:pt>
                <c:pt idx="90">
                  <c:v>458.57</c:v>
                </c:pt>
                <c:pt idx="91">
                  <c:v>424.86</c:v>
                </c:pt>
                <c:pt idx="92">
                  <c:v>393.63</c:v>
                </c:pt>
                <c:pt idx="93">
                  <c:v>364.7</c:v>
                </c:pt>
                <c:pt idx="94">
                  <c:v>337.89</c:v>
                </c:pt>
                <c:pt idx="95">
                  <c:v>313.05</c:v>
                </c:pt>
                <c:pt idx="96">
                  <c:v>290.04000000000002</c:v>
                </c:pt>
                <c:pt idx="97">
                  <c:v>268.72000000000003</c:v>
                </c:pt>
                <c:pt idx="98">
                  <c:v>248.97</c:v>
                </c:pt>
                <c:pt idx="99">
                  <c:v>230.67</c:v>
                </c:pt>
                <c:pt idx="100">
                  <c:v>213.72</c:v>
                </c:pt>
                <c:pt idx="101">
                  <c:v>198.01</c:v>
                </c:pt>
                <c:pt idx="102">
                  <c:v>183.45</c:v>
                </c:pt>
                <c:pt idx="103">
                  <c:v>169.97</c:v>
                </c:pt>
                <c:pt idx="104">
                  <c:v>157.47</c:v>
                </c:pt>
                <c:pt idx="105">
                  <c:v>145.9</c:v>
                </c:pt>
                <c:pt idx="106">
                  <c:v>135.18</c:v>
                </c:pt>
                <c:pt idx="107">
                  <c:v>125.24</c:v>
                </c:pt>
                <c:pt idx="108">
                  <c:v>116.03</c:v>
                </c:pt>
                <c:pt idx="109">
                  <c:v>107.51</c:v>
                </c:pt>
                <c:pt idx="110">
                  <c:v>99.602999999999994</c:v>
                </c:pt>
                <c:pt idx="111">
                  <c:v>92.281999999999996</c:v>
                </c:pt>
                <c:pt idx="112">
                  <c:v>85.498999999999995</c:v>
                </c:pt>
                <c:pt idx="113">
                  <c:v>79.213999999999999</c:v>
                </c:pt>
                <c:pt idx="114">
                  <c:v>73.391999999999996</c:v>
                </c:pt>
                <c:pt idx="115">
                  <c:v>67.997</c:v>
                </c:pt>
                <c:pt idx="116">
                  <c:v>62.999000000000002</c:v>
                </c:pt>
                <c:pt idx="117">
                  <c:v>58.368000000000002</c:v>
                </c:pt>
                <c:pt idx="118">
                  <c:v>54.078000000000003</c:v>
                </c:pt>
                <c:pt idx="119">
                  <c:v>50.103000000000002</c:v>
                </c:pt>
                <c:pt idx="120">
                  <c:v>46.42</c:v>
                </c:pt>
                <c:pt idx="121">
                  <c:v>43.008000000000003</c:v>
                </c:pt>
                <c:pt idx="122">
                  <c:v>39.847000000000001</c:v>
                </c:pt>
                <c:pt idx="123">
                  <c:v>36.917999999999999</c:v>
                </c:pt>
                <c:pt idx="124">
                  <c:v>34.204000000000001</c:v>
                </c:pt>
                <c:pt idx="125">
                  <c:v>31.69</c:v>
                </c:pt>
                <c:pt idx="126">
                  <c:v>29.832999999999998</c:v>
                </c:pt>
                <c:pt idx="127">
                  <c:v>29.27</c:v>
                </c:pt>
                <c:pt idx="128">
                  <c:v>28.716999999999999</c:v>
                </c:pt>
                <c:pt idx="129">
                  <c:v>28.175000000000001</c:v>
                </c:pt>
                <c:pt idx="130">
                  <c:v>27.641999999999999</c:v>
                </c:pt>
                <c:pt idx="131">
                  <c:v>27.12</c:v>
                </c:pt>
                <c:pt idx="132">
                  <c:v>26.608000000000001</c:v>
                </c:pt>
                <c:pt idx="133">
                  <c:v>26.106000000000002</c:v>
                </c:pt>
                <c:pt idx="134">
                  <c:v>25.611999999999998</c:v>
                </c:pt>
                <c:pt idx="135">
                  <c:v>25.129000000000001</c:v>
                </c:pt>
                <c:pt idx="136">
                  <c:v>24.654</c:v>
                </c:pt>
                <c:pt idx="137">
                  <c:v>24.187999999999999</c:v>
                </c:pt>
                <c:pt idx="138">
                  <c:v>23.731999999999999</c:v>
                </c:pt>
                <c:pt idx="139">
                  <c:v>23.283000000000001</c:v>
                </c:pt>
                <c:pt idx="140">
                  <c:v>22.844000000000001</c:v>
                </c:pt>
                <c:pt idx="141">
                  <c:v>22.411999999999999</c:v>
                </c:pt>
                <c:pt idx="142">
                  <c:v>21.989000000000001</c:v>
                </c:pt>
                <c:pt idx="143">
                  <c:v>21.573</c:v>
                </c:pt>
                <c:pt idx="144">
                  <c:v>21.166</c:v>
                </c:pt>
                <c:pt idx="145">
                  <c:v>20.765999999999998</c:v>
                </c:pt>
                <c:pt idx="146">
                  <c:v>20.373999999999999</c:v>
                </c:pt>
                <c:pt idx="147">
                  <c:v>19.989000000000001</c:v>
                </c:pt>
                <c:pt idx="148">
                  <c:v>19.611999999999998</c:v>
                </c:pt>
                <c:pt idx="149">
                  <c:v>19.241</c:v>
                </c:pt>
                <c:pt idx="150">
                  <c:v>18.878</c:v>
                </c:pt>
                <c:pt idx="151">
                  <c:v>18.521000000000001</c:v>
                </c:pt>
                <c:pt idx="152">
                  <c:v>18.170999999999999</c:v>
                </c:pt>
                <c:pt idx="153">
                  <c:v>17.827999999999999</c:v>
                </c:pt>
                <c:pt idx="154">
                  <c:v>17.491</c:v>
                </c:pt>
                <c:pt idx="155">
                  <c:v>17.161000000000001</c:v>
                </c:pt>
                <c:pt idx="156">
                  <c:v>16.837</c:v>
                </c:pt>
                <c:pt idx="157">
                  <c:v>16.518999999999998</c:v>
                </c:pt>
                <c:pt idx="158">
                  <c:v>16.207000000000001</c:v>
                </c:pt>
                <c:pt idx="159">
                  <c:v>15.901</c:v>
                </c:pt>
                <c:pt idx="160">
                  <c:v>15.6</c:v>
                </c:pt>
                <c:pt idx="161">
                  <c:v>15.305999999999999</c:v>
                </c:pt>
                <c:pt idx="162">
                  <c:v>15.016999999999999</c:v>
                </c:pt>
                <c:pt idx="163">
                  <c:v>14.733000000000001</c:v>
                </c:pt>
                <c:pt idx="164">
                  <c:v>14.455</c:v>
                </c:pt>
                <c:pt idx="165">
                  <c:v>14.182</c:v>
                </c:pt>
                <c:pt idx="166">
                  <c:v>13.914</c:v>
                </c:pt>
                <c:pt idx="167">
                  <c:v>13.651</c:v>
                </c:pt>
                <c:pt idx="168">
                  <c:v>13.393000000000001</c:v>
                </c:pt>
                <c:pt idx="169">
                  <c:v>13.14</c:v>
                </c:pt>
                <c:pt idx="170">
                  <c:v>12.891999999999999</c:v>
                </c:pt>
                <c:pt idx="171">
                  <c:v>12.648999999999999</c:v>
                </c:pt>
                <c:pt idx="172">
                  <c:v>12.41</c:v>
                </c:pt>
                <c:pt idx="173">
                  <c:v>12.175000000000001</c:v>
                </c:pt>
                <c:pt idx="174">
                  <c:v>11.945</c:v>
                </c:pt>
                <c:pt idx="175">
                  <c:v>11.72</c:v>
                </c:pt>
                <c:pt idx="176">
                  <c:v>11.497999999999999</c:v>
                </c:pt>
                <c:pt idx="177">
                  <c:v>11.281000000000001</c:v>
                </c:pt>
                <c:pt idx="178">
                  <c:v>11.068</c:v>
                </c:pt>
                <c:pt idx="179">
                  <c:v>10.859</c:v>
                </c:pt>
                <c:pt idx="180">
                  <c:v>10.654</c:v>
                </c:pt>
                <c:pt idx="181">
                  <c:v>10.452999999999999</c:v>
                </c:pt>
                <c:pt idx="182">
                  <c:v>10.255000000000001</c:v>
                </c:pt>
                <c:pt idx="183">
                  <c:v>10.061999999999999</c:v>
                </c:pt>
                <c:pt idx="184">
                  <c:v>9.8716000000000008</c:v>
                </c:pt>
                <c:pt idx="185">
                  <c:v>9.6851000000000003</c:v>
                </c:pt>
                <c:pt idx="186">
                  <c:v>9.5022000000000002</c:v>
                </c:pt>
                <c:pt idx="187">
                  <c:v>9.3226999999999993</c:v>
                </c:pt>
                <c:pt idx="188">
                  <c:v>9.1465999999999994</c:v>
                </c:pt>
                <c:pt idx="189">
                  <c:v>8.9738000000000007</c:v>
                </c:pt>
                <c:pt idx="190">
                  <c:v>8.8043999999999993</c:v>
                </c:pt>
                <c:pt idx="191">
                  <c:v>8.6380999999999997</c:v>
                </c:pt>
                <c:pt idx="192">
                  <c:v>8.4748999999999999</c:v>
                </c:pt>
                <c:pt idx="193">
                  <c:v>8.3148</c:v>
                </c:pt>
                <c:pt idx="194">
                  <c:v>8.1577999999999999</c:v>
                </c:pt>
                <c:pt idx="195">
                  <c:v>8.0037000000000003</c:v>
                </c:pt>
                <c:pt idx="196">
                  <c:v>7.8525</c:v>
                </c:pt>
                <c:pt idx="197">
                  <c:v>7.7042000000000002</c:v>
                </c:pt>
                <c:pt idx="198">
                  <c:v>7.5587</c:v>
                </c:pt>
                <c:pt idx="199">
                  <c:v>7.4158999999999997</c:v>
                </c:pt>
                <c:pt idx="200">
                  <c:v>7.2759</c:v>
                </c:pt>
                <c:pt idx="201">
                  <c:v>7.1383999999999999</c:v>
                </c:pt>
                <c:pt idx="202">
                  <c:v>7.0035999999999996</c:v>
                </c:pt>
                <c:pt idx="203">
                  <c:v>6.8712999999999997</c:v>
                </c:pt>
                <c:pt idx="204">
                  <c:v>6.7415000000000003</c:v>
                </c:pt>
                <c:pt idx="205">
                  <c:v>6.6142000000000003</c:v>
                </c:pt>
                <c:pt idx="206">
                  <c:v>6.4893000000000001</c:v>
                </c:pt>
                <c:pt idx="207">
                  <c:v>6.3666999999999998</c:v>
                </c:pt>
                <c:pt idx="208">
                  <c:v>6.2465000000000002</c:v>
                </c:pt>
                <c:pt idx="209">
                  <c:v>6.1284999999999998</c:v>
                </c:pt>
                <c:pt idx="210">
                  <c:v>6.0126999999999997</c:v>
                </c:pt>
                <c:pt idx="211">
                  <c:v>5.8992000000000004</c:v>
                </c:pt>
                <c:pt idx="212">
                  <c:v>5.7877000000000001</c:v>
                </c:pt>
                <c:pt idx="213">
                  <c:v>5.6783999999999999</c:v>
                </c:pt>
                <c:pt idx="214">
                  <c:v>5.5712000000000002</c:v>
                </c:pt>
                <c:pt idx="215">
                  <c:v>5.4659000000000004</c:v>
                </c:pt>
                <c:pt idx="216">
                  <c:v>5.3627000000000002</c:v>
                </c:pt>
                <c:pt idx="217">
                  <c:v>5.2614000000000001</c:v>
                </c:pt>
                <c:pt idx="218">
                  <c:v>5.1619999999999999</c:v>
                </c:pt>
                <c:pt idx="219">
                  <c:v>5.0644999999999998</c:v>
                </c:pt>
                <c:pt idx="220">
                  <c:v>4.9688999999999997</c:v>
                </c:pt>
                <c:pt idx="221">
                  <c:v>4.875</c:v>
                </c:pt>
                <c:pt idx="222">
                  <c:v>4.7828999999999997</c:v>
                </c:pt>
                <c:pt idx="223">
                  <c:v>4.6925999999999997</c:v>
                </c:pt>
                <c:pt idx="224">
                  <c:v>4.6040000000000001</c:v>
                </c:pt>
                <c:pt idx="225">
                  <c:v>4.5170000000000003</c:v>
                </c:pt>
                <c:pt idx="226">
                  <c:v>4.4317000000000002</c:v>
                </c:pt>
                <c:pt idx="227">
                  <c:v>4.3479999999999999</c:v>
                </c:pt>
                <c:pt idx="228">
                  <c:v>4.2659000000000002</c:v>
                </c:pt>
                <c:pt idx="229">
                  <c:v>4.1852999999999998</c:v>
                </c:pt>
                <c:pt idx="230">
                  <c:v>4.1062000000000003</c:v>
                </c:pt>
                <c:pt idx="231">
                  <c:v>4.0286999999999997</c:v>
                </c:pt>
                <c:pt idx="232">
                  <c:v>3.9525999999999999</c:v>
                </c:pt>
                <c:pt idx="233">
                  <c:v>3.8778999999999999</c:v>
                </c:pt>
                <c:pt idx="234">
                  <c:v>3.8047</c:v>
                </c:pt>
                <c:pt idx="235">
                  <c:v>3.7328000000000001</c:v>
                </c:pt>
                <c:pt idx="236">
                  <c:v>3.6623000000000001</c:v>
                </c:pt>
                <c:pt idx="237">
                  <c:v>3.5931000000000002</c:v>
                </c:pt>
                <c:pt idx="238">
                  <c:v>3.5253000000000001</c:v>
                </c:pt>
                <c:pt idx="239">
                  <c:v>3.4586999999999999</c:v>
                </c:pt>
                <c:pt idx="240">
                  <c:v>3.3934000000000002</c:v>
                </c:pt>
                <c:pt idx="241">
                  <c:v>3.3292999999999999</c:v>
                </c:pt>
                <c:pt idx="242">
                  <c:v>3.2664</c:v>
                </c:pt>
                <c:pt idx="243">
                  <c:v>3.2046999999999999</c:v>
                </c:pt>
                <c:pt idx="244">
                  <c:v>3.1442000000000001</c:v>
                </c:pt>
                <c:pt idx="245">
                  <c:v>3.0848</c:v>
                </c:pt>
                <c:pt idx="246">
                  <c:v>3.0265</c:v>
                </c:pt>
                <c:pt idx="247">
                  <c:v>2.9693999999999998</c:v>
                </c:pt>
                <c:pt idx="248">
                  <c:v>2.9133</c:v>
                </c:pt>
                <c:pt idx="249">
                  <c:v>2.8582000000000001</c:v>
                </c:pt>
                <c:pt idx="250">
                  <c:v>2.8043</c:v>
                </c:pt>
                <c:pt idx="251">
                  <c:v>2.7513000000000001</c:v>
                </c:pt>
                <c:pt idx="252">
                  <c:v>2.6993</c:v>
                </c:pt>
                <c:pt idx="253">
                  <c:v>2.6482999999999999</c:v>
                </c:pt>
                <c:pt idx="254">
                  <c:v>2.5983000000000001</c:v>
                </c:pt>
                <c:pt idx="255">
                  <c:v>2.5491999999999999</c:v>
                </c:pt>
                <c:pt idx="256">
                  <c:v>2.5011000000000001</c:v>
                </c:pt>
                <c:pt idx="257">
                  <c:v>2.4539</c:v>
                </c:pt>
                <c:pt idx="258">
                  <c:v>2.4075000000000002</c:v>
                </c:pt>
                <c:pt idx="259">
                  <c:v>2.3620000000000001</c:v>
                </c:pt>
                <c:pt idx="260">
                  <c:v>2.3174000000000001</c:v>
                </c:pt>
                <c:pt idx="261">
                  <c:v>2.2736000000000001</c:v>
                </c:pt>
                <c:pt idx="262">
                  <c:v>2.2307000000000001</c:v>
                </c:pt>
                <c:pt idx="263">
                  <c:v>2.1886000000000001</c:v>
                </c:pt>
                <c:pt idx="264">
                  <c:v>2.1472000000000002</c:v>
                </c:pt>
                <c:pt idx="265">
                  <c:v>2.1067</c:v>
                </c:pt>
                <c:pt idx="266">
                  <c:v>2.0669</c:v>
                </c:pt>
                <c:pt idx="267">
                  <c:v>2.0278</c:v>
                </c:pt>
                <c:pt idx="268">
                  <c:v>1.9895</c:v>
                </c:pt>
                <c:pt idx="269">
                  <c:v>1.952</c:v>
                </c:pt>
                <c:pt idx="270">
                  <c:v>1.9151</c:v>
                </c:pt>
                <c:pt idx="271">
                  <c:v>1.8789</c:v>
                </c:pt>
                <c:pt idx="272">
                  <c:v>1.8433999999999999</c:v>
                </c:pt>
                <c:pt idx="273">
                  <c:v>1.8086</c:v>
                </c:pt>
                <c:pt idx="274">
                  <c:v>1.7745</c:v>
                </c:pt>
                <c:pt idx="275">
                  <c:v>1.7408999999999999</c:v>
                </c:pt>
                <c:pt idx="276">
                  <c:v>1.7081</c:v>
                </c:pt>
                <c:pt idx="277">
                  <c:v>1.6758</c:v>
                </c:pt>
                <c:pt idx="278">
                  <c:v>1.6440999999999999</c:v>
                </c:pt>
                <c:pt idx="279">
                  <c:v>1.6131</c:v>
                </c:pt>
                <c:pt idx="280">
                  <c:v>1.5826</c:v>
                </c:pt>
                <c:pt idx="281">
                  <c:v>1.5527</c:v>
                </c:pt>
                <c:pt idx="282">
                  <c:v>1.5234000000000001</c:v>
                </c:pt>
                <c:pt idx="283">
                  <c:v>1.4945999999999999</c:v>
                </c:pt>
                <c:pt idx="284">
                  <c:v>1.4663999999999999</c:v>
                </c:pt>
                <c:pt idx="285">
                  <c:v>1.4387000000000001</c:v>
                </c:pt>
                <c:pt idx="286">
                  <c:v>1.4115</c:v>
                </c:pt>
                <c:pt idx="287">
                  <c:v>1.3849</c:v>
                </c:pt>
                <c:pt idx="288">
                  <c:v>1.3587</c:v>
                </c:pt>
                <c:pt idx="289">
                  <c:v>1.333</c:v>
                </c:pt>
                <c:pt idx="290">
                  <c:v>1.3079000000000001</c:v>
                </c:pt>
                <c:pt idx="291">
                  <c:v>1.2831999999999999</c:v>
                </c:pt>
                <c:pt idx="292">
                  <c:v>1.2588999999999999</c:v>
                </c:pt>
                <c:pt idx="293">
                  <c:v>1.2352000000000001</c:v>
                </c:pt>
                <c:pt idx="294">
                  <c:v>1.2118</c:v>
                </c:pt>
                <c:pt idx="295">
                  <c:v>1.1889000000000001</c:v>
                </c:pt>
                <c:pt idx="296">
                  <c:v>1.1665000000000001</c:v>
                </c:pt>
                <c:pt idx="297">
                  <c:v>1.1444000000000001</c:v>
                </c:pt>
                <c:pt idx="298">
                  <c:v>1.1228</c:v>
                </c:pt>
                <c:pt idx="299">
                  <c:v>1.1015999999999999</c:v>
                </c:pt>
                <c:pt idx="300">
                  <c:v>1.0808</c:v>
                </c:pt>
                <c:pt idx="301">
                  <c:v>1.0604</c:v>
                </c:pt>
                <c:pt idx="302">
                  <c:v>1.0404</c:v>
                </c:pt>
                <c:pt idx="303">
                  <c:v>1.0206999999999999</c:v>
                </c:pt>
                <c:pt idx="304">
                  <c:v>1.0014000000000001</c:v>
                </c:pt>
                <c:pt idx="305">
                  <c:v>0.98253000000000001</c:v>
                </c:pt>
                <c:pt idx="306">
                  <c:v>0.96396999999999999</c:v>
                </c:pt>
                <c:pt idx="307">
                  <c:v>0.94576000000000005</c:v>
                </c:pt>
                <c:pt idx="308">
                  <c:v>0.92789999999999995</c:v>
                </c:pt>
                <c:pt idx="309">
                  <c:v>0.91037000000000001</c:v>
                </c:pt>
                <c:pt idx="310">
                  <c:v>0.89317999999999997</c:v>
                </c:pt>
                <c:pt idx="311">
                  <c:v>0.87631000000000003</c:v>
                </c:pt>
                <c:pt idx="312">
                  <c:v>0.85975999999999997</c:v>
                </c:pt>
                <c:pt idx="313">
                  <c:v>0.84352000000000005</c:v>
                </c:pt>
                <c:pt idx="314">
                  <c:v>0.82759000000000005</c:v>
                </c:pt>
                <c:pt idx="315">
                  <c:v>0.81194999999999995</c:v>
                </c:pt>
                <c:pt idx="316">
                  <c:v>0.79661999999999999</c:v>
                </c:pt>
                <c:pt idx="317">
                  <c:v>0.78156999999999999</c:v>
                </c:pt>
                <c:pt idx="318">
                  <c:v>0.76680999999999999</c:v>
                </c:pt>
                <c:pt idx="319">
                  <c:v>0.75233000000000005</c:v>
                </c:pt>
                <c:pt idx="320">
                  <c:v>0.73812</c:v>
                </c:pt>
                <c:pt idx="321">
                  <c:v>0.72418000000000005</c:v>
                </c:pt>
                <c:pt idx="322">
                  <c:v>0.71050000000000002</c:v>
                </c:pt>
                <c:pt idx="323">
                  <c:v>0.69708000000000003</c:v>
                </c:pt>
                <c:pt idx="324">
                  <c:v>0.68391000000000002</c:v>
                </c:pt>
                <c:pt idx="325">
                  <c:v>0.67098999999999998</c:v>
                </c:pt>
                <c:pt idx="326">
                  <c:v>0.65832000000000002</c:v>
                </c:pt>
                <c:pt idx="327">
                  <c:v>0.64588999999999996</c:v>
                </c:pt>
                <c:pt idx="328">
                  <c:v>0.63368999999999998</c:v>
                </c:pt>
                <c:pt idx="329">
                  <c:v>0.62172000000000005</c:v>
                </c:pt>
                <c:pt idx="330">
                  <c:v>0.60997000000000001</c:v>
                </c:pt>
                <c:pt idx="331">
                  <c:v>0.59845000000000004</c:v>
                </c:pt>
                <c:pt idx="332">
                  <c:v>0.58714999999999995</c:v>
                </c:pt>
                <c:pt idx="333">
                  <c:v>0.57606000000000002</c:v>
                </c:pt>
                <c:pt idx="334">
                  <c:v>0.56518000000000002</c:v>
                </c:pt>
                <c:pt idx="335">
                  <c:v>0.55449999999999999</c:v>
                </c:pt>
                <c:pt idx="336">
                  <c:v>0.54403000000000001</c:v>
                </c:pt>
                <c:pt idx="337">
                  <c:v>0.53376000000000001</c:v>
                </c:pt>
                <c:pt idx="338">
                  <c:v>0.52366999999999997</c:v>
                </c:pt>
                <c:pt idx="339">
                  <c:v>0.51378000000000001</c:v>
                </c:pt>
                <c:pt idx="340">
                  <c:v>0.50407999999999997</c:v>
                </c:pt>
                <c:pt idx="341">
                  <c:v>0.49456</c:v>
                </c:pt>
                <c:pt idx="342">
                  <c:v>0.48521999999999998</c:v>
                </c:pt>
                <c:pt idx="343">
                  <c:v>0.47604999999999997</c:v>
                </c:pt>
                <c:pt idx="344">
                  <c:v>0.46705999999999998</c:v>
                </c:pt>
                <c:pt idx="345">
                  <c:v>0.45823999999999998</c:v>
                </c:pt>
                <c:pt idx="346">
                  <c:v>0.44957999999999998</c:v>
                </c:pt>
                <c:pt idx="347">
                  <c:v>0.44108999999999998</c:v>
                </c:pt>
                <c:pt idx="348">
                  <c:v>0.43275999999999998</c:v>
                </c:pt>
                <c:pt idx="349">
                  <c:v>0.42459000000000002</c:v>
                </c:pt>
                <c:pt idx="350">
                  <c:v>0.41657</c:v>
                </c:pt>
                <c:pt idx="351">
                  <c:v>0.40870000000000001</c:v>
                </c:pt>
                <c:pt idx="352">
                  <c:v>0.40098</c:v>
                </c:pt>
                <c:pt idx="353">
                  <c:v>0.39340999999999998</c:v>
                </c:pt>
                <c:pt idx="354">
                  <c:v>0.38597999999999999</c:v>
                </c:pt>
                <c:pt idx="355">
                  <c:v>0.37869000000000003</c:v>
                </c:pt>
                <c:pt idx="356">
                  <c:v>0.37153000000000003</c:v>
                </c:pt>
                <c:pt idx="357">
                  <c:v>0.36452000000000001</c:v>
                </c:pt>
                <c:pt idx="358">
                  <c:v>0.35763</c:v>
                </c:pt>
                <c:pt idx="359">
                  <c:v>0.35088000000000003</c:v>
                </c:pt>
                <c:pt idx="360">
                  <c:v>0.34425</c:v>
                </c:pt>
                <c:pt idx="361">
                  <c:v>0.33774999999999999</c:v>
                </c:pt>
                <c:pt idx="362">
                  <c:v>0.33137</c:v>
                </c:pt>
                <c:pt idx="363">
                  <c:v>0.32511000000000001</c:v>
                </c:pt>
                <c:pt idx="364">
                  <c:v>0.31896999999999998</c:v>
                </c:pt>
                <c:pt idx="365">
                  <c:v>0.31294</c:v>
                </c:pt>
                <c:pt idx="366">
                  <c:v>0.30703000000000003</c:v>
                </c:pt>
                <c:pt idx="367">
                  <c:v>0.30123</c:v>
                </c:pt>
                <c:pt idx="368">
                  <c:v>0.29554000000000002</c:v>
                </c:pt>
                <c:pt idx="369">
                  <c:v>0.28996</c:v>
                </c:pt>
                <c:pt idx="370">
                  <c:v>0.28448000000000001</c:v>
                </c:pt>
                <c:pt idx="371">
                  <c:v>0.27911000000000002</c:v>
                </c:pt>
                <c:pt idx="372">
                  <c:v>0.27383999999999997</c:v>
                </c:pt>
                <c:pt idx="373">
                  <c:v>0.26867000000000002</c:v>
                </c:pt>
                <c:pt idx="374">
                  <c:v>0.26358999999999999</c:v>
                </c:pt>
                <c:pt idx="375">
                  <c:v>0.25861000000000001</c:v>
                </c:pt>
                <c:pt idx="376">
                  <c:v>0.25373000000000001</c:v>
                </c:pt>
                <c:pt idx="377">
                  <c:v>0.24893999999999999</c:v>
                </c:pt>
                <c:pt idx="378">
                  <c:v>0.24424000000000001</c:v>
                </c:pt>
                <c:pt idx="379">
                  <c:v>0.23962</c:v>
                </c:pt>
                <c:pt idx="380">
                  <c:v>0.2351</c:v>
                </c:pt>
                <c:pt idx="381">
                  <c:v>0.23066</c:v>
                </c:pt>
                <c:pt idx="382">
                  <c:v>0.2263</c:v>
                </c:pt>
                <c:pt idx="383">
                  <c:v>0.22202</c:v>
                </c:pt>
                <c:pt idx="384">
                  <c:v>0.21783</c:v>
                </c:pt>
                <c:pt idx="385">
                  <c:v>0.21371999999999999</c:v>
                </c:pt>
                <c:pt idx="386">
                  <c:v>0.20968000000000001</c:v>
                </c:pt>
                <c:pt idx="387">
                  <c:v>0.20571999999999999</c:v>
                </c:pt>
                <c:pt idx="388">
                  <c:v>0.20183000000000001</c:v>
                </c:pt>
                <c:pt idx="389">
                  <c:v>0.19802</c:v>
                </c:pt>
                <c:pt idx="390">
                  <c:v>0.19428000000000001</c:v>
                </c:pt>
                <c:pt idx="391">
                  <c:v>0.19061</c:v>
                </c:pt>
                <c:pt idx="392">
                  <c:v>0.18701000000000001</c:v>
                </c:pt>
                <c:pt idx="393">
                  <c:v>0.18348</c:v>
                </c:pt>
                <c:pt idx="394">
                  <c:v>0.18001</c:v>
                </c:pt>
                <c:pt idx="395">
                  <c:v>0.17660999999999999</c:v>
                </c:pt>
                <c:pt idx="396">
                  <c:v>0.17327999999999999</c:v>
                </c:pt>
                <c:pt idx="397">
                  <c:v>0.17000999999999999</c:v>
                </c:pt>
                <c:pt idx="398">
                  <c:v>0.16678999999999999</c:v>
                </c:pt>
                <c:pt idx="399">
                  <c:v>0.16364000000000001</c:v>
                </c:pt>
                <c:pt idx="400">
                  <c:v>0.16055</c:v>
                </c:pt>
                <c:pt idx="401">
                  <c:v>0.15751999999999999</c:v>
                </c:pt>
                <c:pt idx="402">
                  <c:v>0.15454999999999999</c:v>
                </c:pt>
                <c:pt idx="403">
                  <c:v>0.15162999999999999</c:v>
                </c:pt>
                <c:pt idx="404">
                  <c:v>0.14876</c:v>
                </c:pt>
                <c:pt idx="405">
                  <c:v>0.14595</c:v>
                </c:pt>
                <c:pt idx="406">
                  <c:v>0.14319999999999999</c:v>
                </c:pt>
                <c:pt idx="407">
                  <c:v>0.14049</c:v>
                </c:pt>
                <c:pt idx="408">
                  <c:v>0.13783999999999999</c:v>
                </c:pt>
                <c:pt idx="409">
                  <c:v>0.13522999999999999</c:v>
                </c:pt>
                <c:pt idx="410">
                  <c:v>0.13267999999999999</c:v>
                </c:pt>
                <c:pt idx="411">
                  <c:v>0.13017000000000001</c:v>
                </c:pt>
                <c:pt idx="412">
                  <c:v>0.12772</c:v>
                </c:pt>
                <c:pt idx="413">
                  <c:v>0.12529999999999999</c:v>
                </c:pt>
                <c:pt idx="414">
                  <c:v>0.12293999999999999</c:v>
                </c:pt>
                <c:pt idx="415">
                  <c:v>0.12060999999999999</c:v>
                </c:pt>
                <c:pt idx="416">
                  <c:v>0.11834</c:v>
                </c:pt>
                <c:pt idx="417">
                  <c:v>0.11609999999999999</c:v>
                </c:pt>
                <c:pt idx="418">
                  <c:v>0.11391</c:v>
                </c:pt>
                <c:pt idx="419">
                  <c:v>0.11176</c:v>
                </c:pt>
                <c:pt idx="420">
                  <c:v>0.10965</c:v>
                </c:pt>
                <c:pt idx="421">
                  <c:v>0.10757</c:v>
                </c:pt>
                <c:pt idx="422">
                  <c:v>0.10553999999999999</c:v>
                </c:pt>
                <c:pt idx="423">
                  <c:v>0.10355</c:v>
                </c:pt>
                <c:pt idx="424">
                  <c:v>0.10159</c:v>
                </c:pt>
                <c:pt idx="425">
                  <c:v>9.9675E-2</c:v>
                </c:pt>
                <c:pt idx="426">
                  <c:v>9.7792000000000004E-2</c:v>
                </c:pt>
                <c:pt idx="427">
                  <c:v>9.5945000000000003E-2</c:v>
                </c:pt>
                <c:pt idx="428">
                  <c:v>9.4132999999999994E-2</c:v>
                </c:pt>
                <c:pt idx="429">
                  <c:v>9.2355000000000007E-2</c:v>
                </c:pt>
                <c:pt idx="430">
                  <c:v>9.0610999999999997E-2</c:v>
                </c:pt>
                <c:pt idx="431">
                  <c:v>8.8899000000000006E-2</c:v>
                </c:pt>
                <c:pt idx="432">
                  <c:v>8.7220000000000006E-2</c:v>
                </c:pt>
                <c:pt idx="433">
                  <c:v>8.5572999999999996E-2</c:v>
                </c:pt>
                <c:pt idx="434">
                  <c:v>8.3956000000000003E-2</c:v>
                </c:pt>
                <c:pt idx="435">
                  <c:v>8.2371E-2</c:v>
                </c:pt>
                <c:pt idx="436">
                  <c:v>8.0814999999999998E-2</c:v>
                </c:pt>
                <c:pt idx="437">
                  <c:v>7.9287999999999997E-2</c:v>
                </c:pt>
                <c:pt idx="438">
                  <c:v>7.7790999999999999E-2</c:v>
                </c:pt>
                <c:pt idx="439">
                  <c:v>7.6322000000000001E-2</c:v>
                </c:pt>
                <c:pt idx="440">
                  <c:v>7.4880000000000002E-2</c:v>
                </c:pt>
                <c:pt idx="441">
                  <c:v>7.3466000000000004E-2</c:v>
                </c:pt>
                <c:pt idx="442">
                  <c:v>7.2078000000000003E-2</c:v>
                </c:pt>
                <c:pt idx="443">
                  <c:v>7.0717000000000002E-2</c:v>
                </c:pt>
                <c:pt idx="444">
                  <c:v>6.9380999999999998E-2</c:v>
                </c:pt>
                <c:pt idx="445">
                  <c:v>6.8071000000000007E-2</c:v>
                </c:pt>
                <c:pt idx="446">
                  <c:v>6.6784999999999997E-2</c:v>
                </c:pt>
                <c:pt idx="447">
                  <c:v>6.5522999999999998E-2</c:v>
                </c:pt>
                <c:pt idx="448">
                  <c:v>6.4285999999999996E-2</c:v>
                </c:pt>
                <c:pt idx="449">
                  <c:v>6.3072000000000003E-2</c:v>
                </c:pt>
                <c:pt idx="450">
                  <c:v>6.1879999999999998E-2</c:v>
                </c:pt>
                <c:pt idx="451">
                  <c:v>6.0712000000000002E-2</c:v>
                </c:pt>
                <c:pt idx="452">
                  <c:v>5.9565E-2</c:v>
                </c:pt>
                <c:pt idx="453">
                  <c:v>5.8439999999999999E-2</c:v>
                </c:pt>
                <c:pt idx="454">
                  <c:v>5.7335999999999998E-2</c:v>
                </c:pt>
                <c:pt idx="455">
                  <c:v>5.6252999999999997E-2</c:v>
                </c:pt>
                <c:pt idx="456">
                  <c:v>5.5190999999999997E-2</c:v>
                </c:pt>
                <c:pt idx="457">
                  <c:v>5.4148000000000002E-2</c:v>
                </c:pt>
                <c:pt idx="458">
                  <c:v>5.3124999999999999E-2</c:v>
                </c:pt>
                <c:pt idx="459">
                  <c:v>5.2122000000000002E-2</c:v>
                </c:pt>
                <c:pt idx="460">
                  <c:v>5.1137000000000002E-2</c:v>
                </c:pt>
                <c:pt idx="461">
                  <c:v>5.0172000000000001E-2</c:v>
                </c:pt>
                <c:pt idx="462">
                  <c:v>4.9223999999999997E-2</c:v>
                </c:pt>
                <c:pt idx="463">
                  <c:v>4.8293999999999997E-2</c:v>
                </c:pt>
                <c:pt idx="464">
                  <c:v>4.7382000000000001E-2</c:v>
                </c:pt>
                <c:pt idx="465">
                  <c:v>4.6487000000000001E-2</c:v>
                </c:pt>
                <c:pt idx="466">
                  <c:v>4.5608999999999997E-2</c:v>
                </c:pt>
                <c:pt idx="467">
                  <c:v>4.4748000000000003E-2</c:v>
                </c:pt>
                <c:pt idx="468">
                  <c:v>4.3901999999999997E-2</c:v>
                </c:pt>
                <c:pt idx="469">
                  <c:v>4.3073E-2</c:v>
                </c:pt>
                <c:pt idx="470">
                  <c:v>4.2259999999999999E-2</c:v>
                </c:pt>
                <c:pt idx="471">
                  <c:v>4.1460999999999998E-2</c:v>
                </c:pt>
                <c:pt idx="472">
                  <c:v>4.0677999999999999E-2</c:v>
                </c:pt>
                <c:pt idx="473">
                  <c:v>3.9910000000000001E-2</c:v>
                </c:pt>
                <c:pt idx="474">
                  <c:v>3.9156000000000003E-2</c:v>
                </c:pt>
                <c:pt idx="475">
                  <c:v>3.8417E-2</c:v>
                </c:pt>
                <c:pt idx="476">
                  <c:v>3.7691000000000002E-2</c:v>
                </c:pt>
                <c:pt idx="477">
                  <c:v>3.6978999999999998E-2</c:v>
                </c:pt>
                <c:pt idx="478">
                  <c:v>3.6281000000000001E-2</c:v>
                </c:pt>
                <c:pt idx="479">
                  <c:v>3.5595000000000002E-2</c:v>
                </c:pt>
                <c:pt idx="480">
                  <c:v>3.4923000000000003E-2</c:v>
                </c:pt>
                <c:pt idx="481">
                  <c:v>3.4263000000000002E-2</c:v>
                </c:pt>
                <c:pt idx="482">
                  <c:v>3.3616E-2</c:v>
                </c:pt>
                <c:pt idx="483">
                  <c:v>3.2981000000000003E-2</c:v>
                </c:pt>
                <c:pt idx="484">
                  <c:v>3.2357999999999998E-2</c:v>
                </c:pt>
                <c:pt idx="485">
                  <c:v>3.1746999999999997E-2</c:v>
                </c:pt>
                <c:pt idx="486">
                  <c:v>3.1147999999999999E-2</c:v>
                </c:pt>
                <c:pt idx="487">
                  <c:v>3.0558999999999999E-2</c:v>
                </c:pt>
                <c:pt idx="488">
                  <c:v>2.9982000000000002E-2</c:v>
                </c:pt>
                <c:pt idx="489">
                  <c:v>2.9416000000000001E-2</c:v>
                </c:pt>
                <c:pt idx="490">
                  <c:v>2.886E-2</c:v>
                </c:pt>
                <c:pt idx="491">
                  <c:v>2.8315E-2</c:v>
                </c:pt>
                <c:pt idx="492">
                  <c:v>2.7779999999999999E-2</c:v>
                </c:pt>
                <c:pt idx="493">
                  <c:v>2.7255999999999999E-2</c:v>
                </c:pt>
                <c:pt idx="494">
                  <c:v>2.6741000000000001E-2</c:v>
                </c:pt>
                <c:pt idx="495">
                  <c:v>2.6235999999999999E-2</c:v>
                </c:pt>
                <c:pt idx="496">
                  <c:v>2.5739999999999999E-2</c:v>
                </c:pt>
                <c:pt idx="497">
                  <c:v>2.5253999999999999E-2</c:v>
                </c:pt>
                <c:pt idx="498">
                  <c:v>2.0896000000000001E-2</c:v>
                </c:pt>
                <c:pt idx="499">
                  <c:v>1.4238000000000001E-2</c:v>
                </c:pt>
                <c:pt idx="500">
                  <c:v>9.7014000000000006E-3</c:v>
                </c:pt>
                <c:pt idx="501">
                  <c:v>6.6102000000000001E-3</c:v>
                </c:pt>
                <c:pt idx="502">
                  <c:v>4.5040000000000002E-3</c:v>
                </c:pt>
                <c:pt idx="503">
                  <c:v>3.0688999999999998E-3</c:v>
                </c:pt>
              </c:numCache>
            </c:numRef>
          </c:xVal>
          <c:yVal>
            <c:numRef>
              <c:f>Issues!$C$10:$C$513</c:f>
              <c:numCache>
                <c:formatCode>General</c:formatCode>
                <c:ptCount val="504"/>
                <c:pt idx="0">
                  <c:v>1</c:v>
                </c:pt>
                <c:pt idx="1">
                  <c:v>2</c:v>
                </c:pt>
                <c:pt idx="2">
                  <c:v>3</c:v>
                </c:pt>
                <c:pt idx="3">
                  <c:v>2</c:v>
                </c:pt>
                <c:pt idx="4">
                  <c:v>3</c:v>
                </c:pt>
                <c:pt idx="5">
                  <c:v>6</c:v>
                </c:pt>
                <c:pt idx="6">
                  <c:v>7</c:v>
                </c:pt>
                <c:pt idx="7">
                  <c:v>7</c:v>
                </c:pt>
                <c:pt idx="8">
                  <c:v>8</c:v>
                </c:pt>
                <c:pt idx="9">
                  <c:v>12</c:v>
                </c:pt>
                <c:pt idx="10">
                  <c:v>9</c:v>
                </c:pt>
                <c:pt idx="11">
                  <c:v>8</c:v>
                </c:pt>
                <c:pt idx="12">
                  <c:v>14</c:v>
                </c:pt>
                <c:pt idx="13">
                  <c:v>14</c:v>
                </c:pt>
                <c:pt idx="14">
                  <c:v>14</c:v>
                </c:pt>
                <c:pt idx="15">
                  <c:v>15</c:v>
                </c:pt>
                <c:pt idx="16">
                  <c:v>10</c:v>
                </c:pt>
                <c:pt idx="17">
                  <c:v>25</c:v>
                </c:pt>
                <c:pt idx="18">
                  <c:v>26</c:v>
                </c:pt>
                <c:pt idx="19">
                  <c:v>23</c:v>
                </c:pt>
                <c:pt idx="20">
                  <c:v>20</c:v>
                </c:pt>
                <c:pt idx="21">
                  <c:v>20</c:v>
                </c:pt>
                <c:pt idx="22">
                  <c:v>20</c:v>
                </c:pt>
                <c:pt idx="23">
                  <c:v>25</c:v>
                </c:pt>
                <c:pt idx="24">
                  <c:v>32</c:v>
                </c:pt>
                <c:pt idx="25">
                  <c:v>34</c:v>
                </c:pt>
                <c:pt idx="26">
                  <c:v>33</c:v>
                </c:pt>
                <c:pt idx="27">
                  <c:v>38</c:v>
                </c:pt>
                <c:pt idx="28">
                  <c:v>39</c:v>
                </c:pt>
                <c:pt idx="29">
                  <c:v>43</c:v>
                </c:pt>
                <c:pt idx="30">
                  <c:v>46</c:v>
                </c:pt>
                <c:pt idx="31">
                  <c:v>41</c:v>
                </c:pt>
                <c:pt idx="32">
                  <c:v>42</c:v>
                </c:pt>
                <c:pt idx="33">
                  <c:v>58</c:v>
                </c:pt>
                <c:pt idx="34">
                  <c:v>56</c:v>
                </c:pt>
                <c:pt idx="35">
                  <c:v>53</c:v>
                </c:pt>
                <c:pt idx="36">
                  <c:v>77</c:v>
                </c:pt>
                <c:pt idx="37">
                  <c:v>85</c:v>
                </c:pt>
                <c:pt idx="38">
                  <c:v>84</c:v>
                </c:pt>
                <c:pt idx="39">
                  <c:v>81</c:v>
                </c:pt>
                <c:pt idx="40">
                  <c:v>91</c:v>
                </c:pt>
                <c:pt idx="41">
                  <c:v>90</c:v>
                </c:pt>
                <c:pt idx="42">
                  <c:v>88</c:v>
                </c:pt>
                <c:pt idx="43">
                  <c:v>112</c:v>
                </c:pt>
                <c:pt idx="44">
                  <c:v>128</c:v>
                </c:pt>
                <c:pt idx="45">
                  <c:v>131</c:v>
                </c:pt>
                <c:pt idx="46">
                  <c:v>137</c:v>
                </c:pt>
                <c:pt idx="47">
                  <c:v>154</c:v>
                </c:pt>
                <c:pt idx="48">
                  <c:v>163</c:v>
                </c:pt>
                <c:pt idx="49">
                  <c:v>174</c:v>
                </c:pt>
                <c:pt idx="50">
                  <c:v>191</c:v>
                </c:pt>
                <c:pt idx="51">
                  <c:v>185</c:v>
                </c:pt>
                <c:pt idx="52">
                  <c:v>218</c:v>
                </c:pt>
                <c:pt idx="53">
                  <c:v>215</c:v>
                </c:pt>
                <c:pt idx="54">
                  <c:v>303</c:v>
                </c:pt>
                <c:pt idx="55">
                  <c:v>304</c:v>
                </c:pt>
                <c:pt idx="56">
                  <c:v>332</c:v>
                </c:pt>
                <c:pt idx="57">
                  <c:v>327</c:v>
                </c:pt>
                <c:pt idx="58">
                  <c:v>371</c:v>
                </c:pt>
                <c:pt idx="59">
                  <c:v>371</c:v>
                </c:pt>
                <c:pt idx="60">
                  <c:v>379</c:v>
                </c:pt>
                <c:pt idx="61">
                  <c:v>452</c:v>
                </c:pt>
                <c:pt idx="62">
                  <c:v>458</c:v>
                </c:pt>
                <c:pt idx="63">
                  <c:v>481</c:v>
                </c:pt>
                <c:pt idx="64">
                  <c:v>495</c:v>
                </c:pt>
                <c:pt idx="65">
                  <c:v>557</c:v>
                </c:pt>
                <c:pt idx="66">
                  <c:v>572</c:v>
                </c:pt>
                <c:pt idx="67">
                  <c:v>614</c:v>
                </c:pt>
                <c:pt idx="68">
                  <c:v>698</c:v>
                </c:pt>
                <c:pt idx="69">
                  <c:v>717</c:v>
                </c:pt>
                <c:pt idx="70">
                  <c:v>768</c:v>
                </c:pt>
                <c:pt idx="71">
                  <c:v>847</c:v>
                </c:pt>
                <c:pt idx="72">
                  <c:v>890</c:v>
                </c:pt>
                <c:pt idx="73">
                  <c:v>968</c:v>
                </c:pt>
                <c:pt idx="74">
                  <c:v>996</c:v>
                </c:pt>
                <c:pt idx="75">
                  <c:v>1050</c:v>
                </c:pt>
                <c:pt idx="76">
                  <c:v>1159</c:v>
                </c:pt>
                <c:pt idx="77">
                  <c:v>1236</c:v>
                </c:pt>
                <c:pt idx="78">
                  <c:v>1358</c:v>
                </c:pt>
                <c:pt idx="79">
                  <c:v>1415</c:v>
                </c:pt>
                <c:pt idx="80">
                  <c:v>1534</c:v>
                </c:pt>
                <c:pt idx="81">
                  <c:v>1596</c:v>
                </c:pt>
                <c:pt idx="82">
                  <c:v>1809</c:v>
                </c:pt>
                <c:pt idx="83">
                  <c:v>1927</c:v>
                </c:pt>
                <c:pt idx="84">
                  <c:v>2058</c:v>
                </c:pt>
                <c:pt idx="85">
                  <c:v>2113</c:v>
                </c:pt>
                <c:pt idx="86">
                  <c:v>2291</c:v>
                </c:pt>
                <c:pt idx="87">
                  <c:v>2498</c:v>
                </c:pt>
                <c:pt idx="88">
                  <c:v>2689</c:v>
                </c:pt>
                <c:pt idx="89">
                  <c:v>2755</c:v>
                </c:pt>
                <c:pt idx="90">
                  <c:v>2904</c:v>
                </c:pt>
                <c:pt idx="91">
                  <c:v>3137</c:v>
                </c:pt>
                <c:pt idx="92">
                  <c:v>3378</c:v>
                </c:pt>
                <c:pt idx="93">
                  <c:v>3506</c:v>
                </c:pt>
                <c:pt idx="94">
                  <c:v>3634</c:v>
                </c:pt>
                <c:pt idx="95">
                  <c:v>3836</c:v>
                </c:pt>
                <c:pt idx="96">
                  <c:v>3897</c:v>
                </c:pt>
                <c:pt idx="97">
                  <c:v>4066</c:v>
                </c:pt>
                <c:pt idx="98">
                  <c:v>4238</c:v>
                </c:pt>
                <c:pt idx="99">
                  <c:v>4346</c:v>
                </c:pt>
                <c:pt idx="100">
                  <c:v>4487</c:v>
                </c:pt>
                <c:pt idx="101">
                  <c:v>4531</c:v>
                </c:pt>
                <c:pt idx="102">
                  <c:v>4640</c:v>
                </c:pt>
                <c:pt idx="103">
                  <c:v>4690</c:v>
                </c:pt>
                <c:pt idx="104">
                  <c:v>4793</c:v>
                </c:pt>
                <c:pt idx="105">
                  <c:v>4949</c:v>
                </c:pt>
                <c:pt idx="106">
                  <c:v>5121</c:v>
                </c:pt>
                <c:pt idx="107">
                  <c:v>5379</c:v>
                </c:pt>
                <c:pt idx="108">
                  <c:v>5872</c:v>
                </c:pt>
                <c:pt idx="109">
                  <c:v>6354</c:v>
                </c:pt>
                <c:pt idx="110">
                  <c:v>6767</c:v>
                </c:pt>
                <c:pt idx="111">
                  <c:v>7403</c:v>
                </c:pt>
                <c:pt idx="112">
                  <c:v>7904</c:v>
                </c:pt>
                <c:pt idx="113">
                  <c:v>8441</c:v>
                </c:pt>
                <c:pt idx="114">
                  <c:v>8837</c:v>
                </c:pt>
                <c:pt idx="115">
                  <c:v>9304</c:v>
                </c:pt>
                <c:pt idx="116">
                  <c:v>9720</c:v>
                </c:pt>
                <c:pt idx="117">
                  <c:v>10166</c:v>
                </c:pt>
                <c:pt idx="118">
                  <c:v>10708</c:v>
                </c:pt>
                <c:pt idx="119">
                  <c:v>11138</c:v>
                </c:pt>
                <c:pt idx="120">
                  <c:v>11694</c:v>
                </c:pt>
                <c:pt idx="121">
                  <c:v>12267</c:v>
                </c:pt>
                <c:pt idx="122">
                  <c:v>12944</c:v>
                </c:pt>
                <c:pt idx="123">
                  <c:v>13745</c:v>
                </c:pt>
                <c:pt idx="124">
                  <c:v>14765</c:v>
                </c:pt>
                <c:pt idx="125">
                  <c:v>15556</c:v>
                </c:pt>
                <c:pt idx="126">
                  <c:v>13442</c:v>
                </c:pt>
                <c:pt idx="127">
                  <c:v>12950</c:v>
                </c:pt>
                <c:pt idx="128">
                  <c:v>12955</c:v>
                </c:pt>
                <c:pt idx="129">
                  <c:v>13000</c:v>
                </c:pt>
                <c:pt idx="130">
                  <c:v>13003</c:v>
                </c:pt>
                <c:pt idx="131">
                  <c:v>13043</c:v>
                </c:pt>
                <c:pt idx="132">
                  <c:v>13079</c:v>
                </c:pt>
                <c:pt idx="133">
                  <c:v>13129</c:v>
                </c:pt>
                <c:pt idx="134">
                  <c:v>13210</c:v>
                </c:pt>
                <c:pt idx="135">
                  <c:v>13234</c:v>
                </c:pt>
                <c:pt idx="136">
                  <c:v>13280</c:v>
                </c:pt>
                <c:pt idx="137">
                  <c:v>13323</c:v>
                </c:pt>
                <c:pt idx="138">
                  <c:v>13437</c:v>
                </c:pt>
                <c:pt idx="139">
                  <c:v>13423</c:v>
                </c:pt>
                <c:pt idx="140">
                  <c:v>13459</c:v>
                </c:pt>
                <c:pt idx="141">
                  <c:v>13516</c:v>
                </c:pt>
                <c:pt idx="142">
                  <c:v>13559</c:v>
                </c:pt>
                <c:pt idx="143">
                  <c:v>13639</c:v>
                </c:pt>
                <c:pt idx="144">
                  <c:v>13652</c:v>
                </c:pt>
                <c:pt idx="145">
                  <c:v>13718</c:v>
                </c:pt>
                <c:pt idx="146">
                  <c:v>13773</c:v>
                </c:pt>
                <c:pt idx="147">
                  <c:v>13826</c:v>
                </c:pt>
                <c:pt idx="148">
                  <c:v>13850</c:v>
                </c:pt>
                <c:pt idx="149">
                  <c:v>13954</c:v>
                </c:pt>
                <c:pt idx="150">
                  <c:v>14017</c:v>
                </c:pt>
                <c:pt idx="151">
                  <c:v>14103</c:v>
                </c:pt>
                <c:pt idx="152">
                  <c:v>14166</c:v>
                </c:pt>
                <c:pt idx="153">
                  <c:v>14155</c:v>
                </c:pt>
                <c:pt idx="154">
                  <c:v>14274</c:v>
                </c:pt>
                <c:pt idx="155">
                  <c:v>14252</c:v>
                </c:pt>
                <c:pt idx="156">
                  <c:v>14351</c:v>
                </c:pt>
                <c:pt idx="157">
                  <c:v>14346</c:v>
                </c:pt>
                <c:pt idx="158">
                  <c:v>14480</c:v>
                </c:pt>
                <c:pt idx="159">
                  <c:v>14439</c:v>
                </c:pt>
                <c:pt idx="160">
                  <c:v>14508</c:v>
                </c:pt>
                <c:pt idx="161">
                  <c:v>14507</c:v>
                </c:pt>
                <c:pt idx="162">
                  <c:v>14611</c:v>
                </c:pt>
                <c:pt idx="163">
                  <c:v>14639</c:v>
                </c:pt>
                <c:pt idx="164">
                  <c:v>14684</c:v>
                </c:pt>
                <c:pt idx="165">
                  <c:v>14715</c:v>
                </c:pt>
                <c:pt idx="166">
                  <c:v>14781</c:v>
                </c:pt>
                <c:pt idx="167">
                  <c:v>14846</c:v>
                </c:pt>
                <c:pt idx="168">
                  <c:v>14841</c:v>
                </c:pt>
                <c:pt idx="169">
                  <c:v>14876</c:v>
                </c:pt>
                <c:pt idx="170">
                  <c:v>14955</c:v>
                </c:pt>
                <c:pt idx="171">
                  <c:v>14968</c:v>
                </c:pt>
                <c:pt idx="172">
                  <c:v>15235</c:v>
                </c:pt>
                <c:pt idx="173">
                  <c:v>15145</c:v>
                </c:pt>
                <c:pt idx="174">
                  <c:v>15190</c:v>
                </c:pt>
                <c:pt idx="175">
                  <c:v>15284</c:v>
                </c:pt>
                <c:pt idx="176">
                  <c:v>15360</c:v>
                </c:pt>
                <c:pt idx="177">
                  <c:v>15477</c:v>
                </c:pt>
                <c:pt idx="178">
                  <c:v>15474</c:v>
                </c:pt>
                <c:pt idx="179">
                  <c:v>15632</c:v>
                </c:pt>
                <c:pt idx="180">
                  <c:v>15612</c:v>
                </c:pt>
                <c:pt idx="181">
                  <c:v>15724</c:v>
                </c:pt>
                <c:pt idx="182">
                  <c:v>15789</c:v>
                </c:pt>
                <c:pt idx="183">
                  <c:v>15898</c:v>
                </c:pt>
                <c:pt idx="184">
                  <c:v>16001</c:v>
                </c:pt>
                <c:pt idx="185">
                  <c:v>15969</c:v>
                </c:pt>
                <c:pt idx="186">
                  <c:v>16027</c:v>
                </c:pt>
                <c:pt idx="187">
                  <c:v>16074</c:v>
                </c:pt>
                <c:pt idx="188">
                  <c:v>16235</c:v>
                </c:pt>
                <c:pt idx="189">
                  <c:v>12598</c:v>
                </c:pt>
                <c:pt idx="190">
                  <c:v>12765</c:v>
                </c:pt>
                <c:pt idx="191">
                  <c:v>12967</c:v>
                </c:pt>
                <c:pt idx="192">
                  <c:v>12857</c:v>
                </c:pt>
                <c:pt idx="193">
                  <c:v>13123</c:v>
                </c:pt>
                <c:pt idx="194">
                  <c:v>13157</c:v>
                </c:pt>
                <c:pt idx="195">
                  <c:v>13492</c:v>
                </c:pt>
                <c:pt idx="196">
                  <c:v>13347</c:v>
                </c:pt>
                <c:pt idx="197">
                  <c:v>13380</c:v>
                </c:pt>
                <c:pt idx="198">
                  <c:v>13534</c:v>
                </c:pt>
                <c:pt idx="199">
                  <c:v>13635</c:v>
                </c:pt>
                <c:pt idx="200">
                  <c:v>13876</c:v>
                </c:pt>
                <c:pt idx="201">
                  <c:v>13783</c:v>
                </c:pt>
                <c:pt idx="202">
                  <c:v>13954</c:v>
                </c:pt>
                <c:pt idx="203">
                  <c:v>14072</c:v>
                </c:pt>
                <c:pt idx="204">
                  <c:v>14068</c:v>
                </c:pt>
                <c:pt idx="205">
                  <c:v>14268</c:v>
                </c:pt>
                <c:pt idx="206">
                  <c:v>14311</c:v>
                </c:pt>
                <c:pt idx="207">
                  <c:v>14657</c:v>
                </c:pt>
                <c:pt idx="208">
                  <c:v>14674</c:v>
                </c:pt>
                <c:pt idx="209">
                  <c:v>14801</c:v>
                </c:pt>
                <c:pt idx="210">
                  <c:v>15080</c:v>
                </c:pt>
                <c:pt idx="211">
                  <c:v>15085</c:v>
                </c:pt>
                <c:pt idx="212">
                  <c:v>15182</c:v>
                </c:pt>
                <c:pt idx="213">
                  <c:v>15198</c:v>
                </c:pt>
                <c:pt idx="214">
                  <c:v>15353</c:v>
                </c:pt>
                <c:pt idx="215">
                  <c:v>15426</c:v>
                </c:pt>
                <c:pt idx="216">
                  <c:v>15592</c:v>
                </c:pt>
                <c:pt idx="217">
                  <c:v>15896</c:v>
                </c:pt>
                <c:pt idx="218">
                  <c:v>15937</c:v>
                </c:pt>
                <c:pt idx="219">
                  <c:v>16063</c:v>
                </c:pt>
                <c:pt idx="220">
                  <c:v>16067</c:v>
                </c:pt>
                <c:pt idx="221">
                  <c:v>16378</c:v>
                </c:pt>
                <c:pt idx="222">
                  <c:v>16541</c:v>
                </c:pt>
                <c:pt idx="223">
                  <c:v>16465</c:v>
                </c:pt>
                <c:pt idx="224">
                  <c:v>16711</c:v>
                </c:pt>
                <c:pt idx="225">
                  <c:v>16794</c:v>
                </c:pt>
                <c:pt idx="226">
                  <c:v>16855</c:v>
                </c:pt>
                <c:pt idx="227">
                  <c:v>16858</c:v>
                </c:pt>
                <c:pt idx="228">
                  <c:v>17072</c:v>
                </c:pt>
                <c:pt idx="229">
                  <c:v>17111</c:v>
                </c:pt>
                <c:pt idx="230">
                  <c:v>17310</c:v>
                </c:pt>
                <c:pt idx="231">
                  <c:v>17377</c:v>
                </c:pt>
                <c:pt idx="232">
                  <c:v>17452</c:v>
                </c:pt>
                <c:pt idx="233">
                  <c:v>17553</c:v>
                </c:pt>
                <c:pt idx="234">
                  <c:v>17725</c:v>
                </c:pt>
                <c:pt idx="235">
                  <c:v>17564</c:v>
                </c:pt>
                <c:pt idx="236">
                  <c:v>18059</c:v>
                </c:pt>
                <c:pt idx="237">
                  <c:v>17812</c:v>
                </c:pt>
                <c:pt idx="238">
                  <c:v>18156</c:v>
                </c:pt>
                <c:pt idx="239">
                  <c:v>17925</c:v>
                </c:pt>
                <c:pt idx="240">
                  <c:v>17985</c:v>
                </c:pt>
                <c:pt idx="241">
                  <c:v>18375</c:v>
                </c:pt>
                <c:pt idx="242">
                  <c:v>18447</c:v>
                </c:pt>
                <c:pt idx="243">
                  <c:v>18300</c:v>
                </c:pt>
                <c:pt idx="244">
                  <c:v>18389</c:v>
                </c:pt>
                <c:pt idx="245">
                  <c:v>18535</c:v>
                </c:pt>
                <c:pt idx="246">
                  <c:v>18557</c:v>
                </c:pt>
                <c:pt idx="247">
                  <c:v>18532</c:v>
                </c:pt>
                <c:pt idx="248">
                  <c:v>18505</c:v>
                </c:pt>
                <c:pt idx="249">
                  <c:v>18982</c:v>
                </c:pt>
                <c:pt idx="250">
                  <c:v>18922</c:v>
                </c:pt>
                <c:pt idx="251">
                  <c:v>18923</c:v>
                </c:pt>
                <c:pt idx="252">
                  <c:v>18782</c:v>
                </c:pt>
                <c:pt idx="253">
                  <c:v>18829</c:v>
                </c:pt>
                <c:pt idx="254">
                  <c:v>18739</c:v>
                </c:pt>
                <c:pt idx="255">
                  <c:v>18933</c:v>
                </c:pt>
                <c:pt idx="256">
                  <c:v>18773</c:v>
                </c:pt>
                <c:pt idx="257">
                  <c:v>18984</c:v>
                </c:pt>
                <c:pt idx="258">
                  <c:v>19051</c:v>
                </c:pt>
                <c:pt idx="259">
                  <c:v>18699</c:v>
                </c:pt>
                <c:pt idx="260">
                  <c:v>19048</c:v>
                </c:pt>
                <c:pt idx="261">
                  <c:v>18725</c:v>
                </c:pt>
                <c:pt idx="262">
                  <c:v>18497</c:v>
                </c:pt>
                <c:pt idx="263">
                  <c:v>18278</c:v>
                </c:pt>
                <c:pt idx="264">
                  <c:v>18107</c:v>
                </c:pt>
                <c:pt idx="265">
                  <c:v>17922</c:v>
                </c:pt>
                <c:pt idx="266">
                  <c:v>17731</c:v>
                </c:pt>
                <c:pt idx="267">
                  <c:v>18714</c:v>
                </c:pt>
                <c:pt idx="268">
                  <c:v>18792</c:v>
                </c:pt>
                <c:pt idx="269">
                  <c:v>18334</c:v>
                </c:pt>
                <c:pt idx="270">
                  <c:v>18548</c:v>
                </c:pt>
                <c:pt idx="271">
                  <c:v>18654</c:v>
                </c:pt>
                <c:pt idx="272">
                  <c:v>18828</c:v>
                </c:pt>
                <c:pt idx="273">
                  <c:v>19003</c:v>
                </c:pt>
                <c:pt idx="274">
                  <c:v>19176</c:v>
                </c:pt>
                <c:pt idx="275">
                  <c:v>19170</c:v>
                </c:pt>
                <c:pt idx="276">
                  <c:v>19304</c:v>
                </c:pt>
                <c:pt idx="277">
                  <c:v>19356</c:v>
                </c:pt>
                <c:pt idx="278">
                  <c:v>19475</c:v>
                </c:pt>
                <c:pt idx="279">
                  <c:v>19787</c:v>
                </c:pt>
                <c:pt idx="280">
                  <c:v>19858</c:v>
                </c:pt>
                <c:pt idx="281">
                  <c:v>19978</c:v>
                </c:pt>
                <c:pt idx="282">
                  <c:v>20158</c:v>
                </c:pt>
                <c:pt idx="283">
                  <c:v>20422</c:v>
                </c:pt>
                <c:pt idx="284">
                  <c:v>19934</c:v>
                </c:pt>
                <c:pt idx="285">
                  <c:v>20376</c:v>
                </c:pt>
                <c:pt idx="286">
                  <c:v>20437</c:v>
                </c:pt>
                <c:pt idx="287">
                  <c:v>20485</c:v>
                </c:pt>
                <c:pt idx="288">
                  <c:v>20780</c:v>
                </c:pt>
                <c:pt idx="289">
                  <c:v>20835</c:v>
                </c:pt>
                <c:pt idx="290">
                  <c:v>20936</c:v>
                </c:pt>
                <c:pt idx="291">
                  <c:v>21042</c:v>
                </c:pt>
                <c:pt idx="292">
                  <c:v>21257</c:v>
                </c:pt>
                <c:pt idx="293">
                  <c:v>20807</c:v>
                </c:pt>
                <c:pt idx="294">
                  <c:v>21095</c:v>
                </c:pt>
                <c:pt idx="295">
                  <c:v>21234</c:v>
                </c:pt>
                <c:pt idx="296">
                  <c:v>21469</c:v>
                </c:pt>
                <c:pt idx="297">
                  <c:v>21590</c:v>
                </c:pt>
                <c:pt idx="298">
                  <c:v>21729</c:v>
                </c:pt>
                <c:pt idx="299">
                  <c:v>21918</c:v>
                </c:pt>
                <c:pt idx="300">
                  <c:v>22037</c:v>
                </c:pt>
                <c:pt idx="301">
                  <c:v>22354</c:v>
                </c:pt>
                <c:pt idx="302">
                  <c:v>22394</c:v>
                </c:pt>
                <c:pt idx="303">
                  <c:v>22560</c:v>
                </c:pt>
                <c:pt idx="304">
                  <c:v>22812</c:v>
                </c:pt>
                <c:pt idx="305">
                  <c:v>22310</c:v>
                </c:pt>
                <c:pt idx="306">
                  <c:v>22827</c:v>
                </c:pt>
                <c:pt idx="307">
                  <c:v>22815</c:v>
                </c:pt>
                <c:pt idx="308">
                  <c:v>23162</c:v>
                </c:pt>
                <c:pt idx="309">
                  <c:v>23303</c:v>
                </c:pt>
                <c:pt idx="310">
                  <c:v>23170</c:v>
                </c:pt>
                <c:pt idx="311">
                  <c:v>23512</c:v>
                </c:pt>
                <c:pt idx="312">
                  <c:v>23496</c:v>
                </c:pt>
                <c:pt idx="313">
                  <c:v>23739</c:v>
                </c:pt>
                <c:pt idx="314">
                  <c:v>23726</c:v>
                </c:pt>
                <c:pt idx="315">
                  <c:v>23887</c:v>
                </c:pt>
                <c:pt idx="316">
                  <c:v>24100</c:v>
                </c:pt>
                <c:pt idx="317">
                  <c:v>24244</c:v>
                </c:pt>
                <c:pt idx="318">
                  <c:v>24393</c:v>
                </c:pt>
                <c:pt idx="319">
                  <c:v>24563</c:v>
                </c:pt>
                <c:pt idx="320">
                  <c:v>24664</c:v>
                </c:pt>
                <c:pt idx="321">
                  <c:v>24303</c:v>
                </c:pt>
                <c:pt idx="322">
                  <c:v>24618</c:v>
                </c:pt>
                <c:pt idx="323">
                  <c:v>24815</c:v>
                </c:pt>
                <c:pt idx="324">
                  <c:v>24710</c:v>
                </c:pt>
                <c:pt idx="325">
                  <c:v>24863</c:v>
                </c:pt>
                <c:pt idx="326">
                  <c:v>24971</c:v>
                </c:pt>
                <c:pt idx="327">
                  <c:v>25071</c:v>
                </c:pt>
                <c:pt idx="328">
                  <c:v>25379</c:v>
                </c:pt>
                <c:pt idx="329">
                  <c:v>25381</c:v>
                </c:pt>
                <c:pt idx="330">
                  <c:v>25475</c:v>
                </c:pt>
                <c:pt idx="331">
                  <c:v>25809</c:v>
                </c:pt>
                <c:pt idx="332">
                  <c:v>25723</c:v>
                </c:pt>
                <c:pt idx="333">
                  <c:v>25907</c:v>
                </c:pt>
                <c:pt idx="334">
                  <c:v>26043</c:v>
                </c:pt>
                <c:pt idx="335">
                  <c:v>26104</c:v>
                </c:pt>
                <c:pt idx="336">
                  <c:v>26234</c:v>
                </c:pt>
                <c:pt idx="337">
                  <c:v>26371</c:v>
                </c:pt>
                <c:pt idx="338">
                  <c:v>26428</c:v>
                </c:pt>
                <c:pt idx="339">
                  <c:v>26543</c:v>
                </c:pt>
                <c:pt idx="340">
                  <c:v>26642</c:v>
                </c:pt>
                <c:pt idx="341">
                  <c:v>26741</c:v>
                </c:pt>
                <c:pt idx="342">
                  <c:v>26469</c:v>
                </c:pt>
                <c:pt idx="343">
                  <c:v>26647</c:v>
                </c:pt>
                <c:pt idx="344">
                  <c:v>26690</c:v>
                </c:pt>
                <c:pt idx="345">
                  <c:v>26858</c:v>
                </c:pt>
                <c:pt idx="346">
                  <c:v>26947</c:v>
                </c:pt>
                <c:pt idx="347">
                  <c:v>27039</c:v>
                </c:pt>
                <c:pt idx="348">
                  <c:v>27129</c:v>
                </c:pt>
                <c:pt idx="349">
                  <c:v>27229</c:v>
                </c:pt>
                <c:pt idx="350">
                  <c:v>27327</c:v>
                </c:pt>
                <c:pt idx="351">
                  <c:v>27412</c:v>
                </c:pt>
                <c:pt idx="352">
                  <c:v>27521</c:v>
                </c:pt>
                <c:pt idx="353">
                  <c:v>27615</c:v>
                </c:pt>
                <c:pt idx="354">
                  <c:v>27728</c:v>
                </c:pt>
                <c:pt idx="355">
                  <c:v>27768</c:v>
                </c:pt>
                <c:pt idx="356">
                  <c:v>27876</c:v>
                </c:pt>
                <c:pt idx="357">
                  <c:v>27927</c:v>
                </c:pt>
                <c:pt idx="358">
                  <c:v>28002</c:v>
                </c:pt>
                <c:pt idx="359">
                  <c:v>28098</c:v>
                </c:pt>
                <c:pt idx="360">
                  <c:v>28189</c:v>
                </c:pt>
                <c:pt idx="361">
                  <c:v>28262</c:v>
                </c:pt>
                <c:pt idx="362">
                  <c:v>28367</c:v>
                </c:pt>
                <c:pt idx="363">
                  <c:v>28423</c:v>
                </c:pt>
                <c:pt idx="364">
                  <c:v>28479</c:v>
                </c:pt>
                <c:pt idx="365">
                  <c:v>28494</c:v>
                </c:pt>
                <c:pt idx="366">
                  <c:v>28580</c:v>
                </c:pt>
                <c:pt idx="367">
                  <c:v>28611</c:v>
                </c:pt>
                <c:pt idx="368">
                  <c:v>28669</c:v>
                </c:pt>
                <c:pt idx="369">
                  <c:v>28709</c:v>
                </c:pt>
                <c:pt idx="370">
                  <c:v>28770</c:v>
                </c:pt>
                <c:pt idx="371">
                  <c:v>28760</c:v>
                </c:pt>
                <c:pt idx="372">
                  <c:v>28816</c:v>
                </c:pt>
                <c:pt idx="373">
                  <c:v>28879</c:v>
                </c:pt>
                <c:pt idx="374">
                  <c:v>28872</c:v>
                </c:pt>
                <c:pt idx="375">
                  <c:v>28924</c:v>
                </c:pt>
                <c:pt idx="376">
                  <c:v>28948</c:v>
                </c:pt>
                <c:pt idx="377">
                  <c:v>28977</c:v>
                </c:pt>
                <c:pt idx="378">
                  <c:v>28982</c:v>
                </c:pt>
                <c:pt idx="379">
                  <c:v>29036</c:v>
                </c:pt>
                <c:pt idx="380">
                  <c:v>28917</c:v>
                </c:pt>
                <c:pt idx="381">
                  <c:v>28944</c:v>
                </c:pt>
                <c:pt idx="382">
                  <c:v>28977</c:v>
                </c:pt>
                <c:pt idx="383">
                  <c:v>29000</c:v>
                </c:pt>
                <c:pt idx="384">
                  <c:v>29025</c:v>
                </c:pt>
                <c:pt idx="385">
                  <c:v>29063</c:v>
                </c:pt>
                <c:pt idx="386">
                  <c:v>29091</c:v>
                </c:pt>
                <c:pt idx="387">
                  <c:v>29127</c:v>
                </c:pt>
                <c:pt idx="388">
                  <c:v>29145</c:v>
                </c:pt>
                <c:pt idx="389">
                  <c:v>29160</c:v>
                </c:pt>
                <c:pt idx="390">
                  <c:v>29180</c:v>
                </c:pt>
                <c:pt idx="391">
                  <c:v>29200</c:v>
                </c:pt>
                <c:pt idx="392">
                  <c:v>29216</c:v>
                </c:pt>
                <c:pt idx="393">
                  <c:v>29223</c:v>
                </c:pt>
                <c:pt idx="394">
                  <c:v>29248</c:v>
                </c:pt>
                <c:pt idx="395">
                  <c:v>29272</c:v>
                </c:pt>
                <c:pt idx="396">
                  <c:v>29279</c:v>
                </c:pt>
                <c:pt idx="397">
                  <c:v>29303</c:v>
                </c:pt>
                <c:pt idx="398">
                  <c:v>29315</c:v>
                </c:pt>
                <c:pt idx="399">
                  <c:v>29321</c:v>
                </c:pt>
                <c:pt idx="400">
                  <c:v>29337</c:v>
                </c:pt>
                <c:pt idx="401">
                  <c:v>29348</c:v>
                </c:pt>
                <c:pt idx="402">
                  <c:v>29370</c:v>
                </c:pt>
                <c:pt idx="403">
                  <c:v>29379</c:v>
                </c:pt>
                <c:pt idx="404">
                  <c:v>29386</c:v>
                </c:pt>
                <c:pt idx="405">
                  <c:v>29399</c:v>
                </c:pt>
                <c:pt idx="406">
                  <c:v>29411</c:v>
                </c:pt>
                <c:pt idx="407">
                  <c:v>29438</c:v>
                </c:pt>
                <c:pt idx="408">
                  <c:v>29444</c:v>
                </c:pt>
                <c:pt idx="409">
                  <c:v>29447</c:v>
                </c:pt>
                <c:pt idx="410">
                  <c:v>29476</c:v>
                </c:pt>
                <c:pt idx="411">
                  <c:v>29474</c:v>
                </c:pt>
                <c:pt idx="412">
                  <c:v>29490</c:v>
                </c:pt>
                <c:pt idx="413">
                  <c:v>29496</c:v>
                </c:pt>
                <c:pt idx="414">
                  <c:v>29524</c:v>
                </c:pt>
                <c:pt idx="415">
                  <c:v>29519</c:v>
                </c:pt>
                <c:pt idx="416">
                  <c:v>29530</c:v>
                </c:pt>
                <c:pt idx="417">
                  <c:v>29537</c:v>
                </c:pt>
                <c:pt idx="418">
                  <c:v>29547</c:v>
                </c:pt>
                <c:pt idx="419">
                  <c:v>29561</c:v>
                </c:pt>
                <c:pt idx="420">
                  <c:v>29566</c:v>
                </c:pt>
                <c:pt idx="421">
                  <c:v>29571</c:v>
                </c:pt>
                <c:pt idx="422">
                  <c:v>29581</c:v>
                </c:pt>
                <c:pt idx="423">
                  <c:v>29591</c:v>
                </c:pt>
                <c:pt idx="424">
                  <c:v>29602</c:v>
                </c:pt>
                <c:pt idx="425">
                  <c:v>29603</c:v>
                </c:pt>
                <c:pt idx="426">
                  <c:v>29609</c:v>
                </c:pt>
                <c:pt idx="427">
                  <c:v>29614</c:v>
                </c:pt>
                <c:pt idx="428">
                  <c:v>29621</c:v>
                </c:pt>
                <c:pt idx="429">
                  <c:v>29633</c:v>
                </c:pt>
                <c:pt idx="430">
                  <c:v>29636</c:v>
                </c:pt>
                <c:pt idx="431">
                  <c:v>29646</c:v>
                </c:pt>
                <c:pt idx="432">
                  <c:v>29648</c:v>
                </c:pt>
                <c:pt idx="433">
                  <c:v>29660</c:v>
                </c:pt>
                <c:pt idx="434">
                  <c:v>29663</c:v>
                </c:pt>
                <c:pt idx="435">
                  <c:v>29665</c:v>
                </c:pt>
                <c:pt idx="436">
                  <c:v>29669</c:v>
                </c:pt>
                <c:pt idx="437">
                  <c:v>29676</c:v>
                </c:pt>
                <c:pt idx="438">
                  <c:v>29681</c:v>
                </c:pt>
                <c:pt idx="439">
                  <c:v>29691</c:v>
                </c:pt>
                <c:pt idx="440">
                  <c:v>29694</c:v>
                </c:pt>
                <c:pt idx="441">
                  <c:v>29694</c:v>
                </c:pt>
                <c:pt idx="442">
                  <c:v>29699</c:v>
                </c:pt>
                <c:pt idx="443">
                  <c:v>29703</c:v>
                </c:pt>
                <c:pt idx="444">
                  <c:v>29709</c:v>
                </c:pt>
                <c:pt idx="445">
                  <c:v>29711</c:v>
                </c:pt>
                <c:pt idx="446">
                  <c:v>29715</c:v>
                </c:pt>
                <c:pt idx="447">
                  <c:v>29722</c:v>
                </c:pt>
                <c:pt idx="448">
                  <c:v>29726</c:v>
                </c:pt>
                <c:pt idx="449">
                  <c:v>29734</c:v>
                </c:pt>
                <c:pt idx="450">
                  <c:v>29737</c:v>
                </c:pt>
                <c:pt idx="451">
                  <c:v>29752</c:v>
                </c:pt>
                <c:pt idx="452">
                  <c:v>29755</c:v>
                </c:pt>
                <c:pt idx="453">
                  <c:v>29751</c:v>
                </c:pt>
                <c:pt idx="454">
                  <c:v>29755</c:v>
                </c:pt>
                <c:pt idx="455">
                  <c:v>29763</c:v>
                </c:pt>
                <c:pt idx="456">
                  <c:v>29766</c:v>
                </c:pt>
                <c:pt idx="457">
                  <c:v>29766</c:v>
                </c:pt>
                <c:pt idx="458">
                  <c:v>29768</c:v>
                </c:pt>
                <c:pt idx="459">
                  <c:v>29774</c:v>
                </c:pt>
                <c:pt idx="460">
                  <c:v>29776</c:v>
                </c:pt>
                <c:pt idx="461">
                  <c:v>29787</c:v>
                </c:pt>
                <c:pt idx="462">
                  <c:v>29782</c:v>
                </c:pt>
                <c:pt idx="463">
                  <c:v>29789</c:v>
                </c:pt>
                <c:pt idx="464">
                  <c:v>29793</c:v>
                </c:pt>
                <c:pt idx="465">
                  <c:v>29794</c:v>
                </c:pt>
                <c:pt idx="466">
                  <c:v>29796</c:v>
                </c:pt>
                <c:pt idx="467">
                  <c:v>29798</c:v>
                </c:pt>
                <c:pt idx="468">
                  <c:v>29811</c:v>
                </c:pt>
                <c:pt idx="469">
                  <c:v>29805</c:v>
                </c:pt>
                <c:pt idx="470">
                  <c:v>29806</c:v>
                </c:pt>
                <c:pt idx="471">
                  <c:v>29811</c:v>
                </c:pt>
                <c:pt idx="472">
                  <c:v>29819</c:v>
                </c:pt>
                <c:pt idx="473">
                  <c:v>29817</c:v>
                </c:pt>
                <c:pt idx="474">
                  <c:v>29824</c:v>
                </c:pt>
                <c:pt idx="475">
                  <c:v>29822</c:v>
                </c:pt>
                <c:pt idx="476">
                  <c:v>29831</c:v>
                </c:pt>
                <c:pt idx="477">
                  <c:v>29834</c:v>
                </c:pt>
                <c:pt idx="478">
                  <c:v>29833</c:v>
                </c:pt>
                <c:pt idx="479">
                  <c:v>29839</c:v>
                </c:pt>
                <c:pt idx="480">
                  <c:v>29843</c:v>
                </c:pt>
                <c:pt idx="481">
                  <c:v>29846</c:v>
                </c:pt>
                <c:pt idx="482">
                  <c:v>29851</c:v>
                </c:pt>
                <c:pt idx="483">
                  <c:v>29846</c:v>
                </c:pt>
                <c:pt idx="484">
                  <c:v>29850</c:v>
                </c:pt>
                <c:pt idx="485">
                  <c:v>29852</c:v>
                </c:pt>
                <c:pt idx="486">
                  <c:v>29858</c:v>
                </c:pt>
                <c:pt idx="487">
                  <c:v>29861</c:v>
                </c:pt>
                <c:pt idx="488">
                  <c:v>29862</c:v>
                </c:pt>
                <c:pt idx="489">
                  <c:v>29863</c:v>
                </c:pt>
                <c:pt idx="490">
                  <c:v>29869</c:v>
                </c:pt>
                <c:pt idx="491">
                  <c:v>29873</c:v>
                </c:pt>
                <c:pt idx="492">
                  <c:v>29872</c:v>
                </c:pt>
                <c:pt idx="493">
                  <c:v>29875</c:v>
                </c:pt>
                <c:pt idx="494">
                  <c:v>29882</c:v>
                </c:pt>
                <c:pt idx="495">
                  <c:v>29879</c:v>
                </c:pt>
                <c:pt idx="496">
                  <c:v>29881</c:v>
                </c:pt>
                <c:pt idx="497">
                  <c:v>29881</c:v>
                </c:pt>
                <c:pt idx="498">
                  <c:v>29883</c:v>
                </c:pt>
                <c:pt idx="499">
                  <c:v>29883</c:v>
                </c:pt>
                <c:pt idx="500">
                  <c:v>29883</c:v>
                </c:pt>
                <c:pt idx="501">
                  <c:v>29883</c:v>
                </c:pt>
                <c:pt idx="502">
                  <c:v>29883</c:v>
                </c:pt>
                <c:pt idx="503">
                  <c:v>29883</c:v>
                </c:pt>
              </c:numCache>
            </c:numRef>
          </c:yVal>
          <c:smooth val="0"/>
        </c:ser>
        <c:ser>
          <c:idx val="1"/>
          <c:order val="1"/>
          <c:tx>
            <c:v>DA2D</c:v>
          </c:tx>
          <c:spPr>
            <a:ln w="25400" cap="rnd">
              <a:noFill/>
              <a:round/>
            </a:ln>
            <a:effectLst/>
          </c:spPr>
          <c:marker>
            <c:symbol val="circle"/>
            <c:size val="5"/>
            <c:spPr>
              <a:solidFill>
                <a:schemeClr val="accent2"/>
              </a:solidFill>
              <a:ln w="9525">
                <a:solidFill>
                  <a:schemeClr val="accent2"/>
                </a:solidFill>
              </a:ln>
              <a:effectLst/>
            </c:spPr>
          </c:marker>
          <c:xVal>
            <c:numRef>
              <c:f>Issues!$D$10:$D$513</c:f>
              <c:numCache>
                <c:formatCode>0.00E+00</c:formatCode>
                <c:ptCount val="504"/>
                <c:pt idx="0">
                  <c:v>522010</c:v>
                </c:pt>
                <c:pt idx="1">
                  <c:v>416540</c:v>
                </c:pt>
                <c:pt idx="2">
                  <c:v>392500</c:v>
                </c:pt>
                <c:pt idx="3">
                  <c:v>369850</c:v>
                </c:pt>
                <c:pt idx="4">
                  <c:v>348500</c:v>
                </c:pt>
                <c:pt idx="5">
                  <c:v>328390</c:v>
                </c:pt>
                <c:pt idx="6">
                  <c:v>309430</c:v>
                </c:pt>
                <c:pt idx="7">
                  <c:v>291570</c:v>
                </c:pt>
                <c:pt idx="8">
                  <c:v>274750</c:v>
                </c:pt>
                <c:pt idx="9">
                  <c:v>258890</c:v>
                </c:pt>
                <c:pt idx="10">
                  <c:v>243950</c:v>
                </c:pt>
                <c:pt idx="11">
                  <c:v>229870</c:v>
                </c:pt>
                <c:pt idx="12">
                  <c:v>216600</c:v>
                </c:pt>
                <c:pt idx="13">
                  <c:v>204100</c:v>
                </c:pt>
                <c:pt idx="14">
                  <c:v>192320</c:v>
                </c:pt>
                <c:pt idx="15">
                  <c:v>181220</c:v>
                </c:pt>
                <c:pt idx="16">
                  <c:v>170760</c:v>
                </c:pt>
                <c:pt idx="17">
                  <c:v>160900</c:v>
                </c:pt>
                <c:pt idx="18">
                  <c:v>151620</c:v>
                </c:pt>
                <c:pt idx="19">
                  <c:v>142870</c:v>
                </c:pt>
                <c:pt idx="20">
                  <c:v>134620</c:v>
                </c:pt>
                <c:pt idx="21">
                  <c:v>126850</c:v>
                </c:pt>
                <c:pt idx="22">
                  <c:v>119530</c:v>
                </c:pt>
                <c:pt idx="23">
                  <c:v>112630</c:v>
                </c:pt>
                <c:pt idx="24">
                  <c:v>106130</c:v>
                </c:pt>
                <c:pt idx="25">
                  <c:v>100000</c:v>
                </c:pt>
                <c:pt idx="26">
                  <c:v>94232</c:v>
                </c:pt>
                <c:pt idx="27">
                  <c:v>88793</c:v>
                </c:pt>
                <c:pt idx="28">
                  <c:v>83668</c:v>
                </c:pt>
                <c:pt idx="29">
                  <c:v>78839</c:v>
                </c:pt>
                <c:pt idx="30">
                  <c:v>74289</c:v>
                </c:pt>
                <c:pt idx="31">
                  <c:v>70001</c:v>
                </c:pt>
                <c:pt idx="32">
                  <c:v>65961</c:v>
                </c:pt>
                <c:pt idx="33">
                  <c:v>62154</c:v>
                </c:pt>
                <c:pt idx="34">
                  <c:v>58566</c:v>
                </c:pt>
                <c:pt idx="35">
                  <c:v>55186</c:v>
                </c:pt>
                <c:pt idx="36">
                  <c:v>52001</c:v>
                </c:pt>
                <c:pt idx="37">
                  <c:v>49000</c:v>
                </c:pt>
                <c:pt idx="38">
                  <c:v>46172</c:v>
                </c:pt>
                <c:pt idx="39">
                  <c:v>43507</c:v>
                </c:pt>
                <c:pt idx="40">
                  <c:v>40996</c:v>
                </c:pt>
                <c:pt idx="41">
                  <c:v>38629</c:v>
                </c:pt>
                <c:pt idx="42">
                  <c:v>36400</c:v>
                </c:pt>
                <c:pt idx="43">
                  <c:v>34299</c:v>
                </c:pt>
                <c:pt idx="44">
                  <c:v>32319</c:v>
                </c:pt>
                <c:pt idx="45">
                  <c:v>30454</c:v>
                </c:pt>
                <c:pt idx="46">
                  <c:v>28696</c:v>
                </c:pt>
                <c:pt idx="47">
                  <c:v>27040</c:v>
                </c:pt>
                <c:pt idx="48">
                  <c:v>25479</c:v>
                </c:pt>
                <c:pt idx="49">
                  <c:v>24009</c:v>
                </c:pt>
                <c:pt idx="50">
                  <c:v>22623</c:v>
                </c:pt>
                <c:pt idx="51">
                  <c:v>21317</c:v>
                </c:pt>
                <c:pt idx="52">
                  <c:v>20087</c:v>
                </c:pt>
                <c:pt idx="53">
                  <c:v>18928</c:v>
                </c:pt>
                <c:pt idx="54">
                  <c:v>17835</c:v>
                </c:pt>
                <c:pt idx="55">
                  <c:v>16806</c:v>
                </c:pt>
                <c:pt idx="56">
                  <c:v>15836</c:v>
                </c:pt>
                <c:pt idx="57">
                  <c:v>14922</c:v>
                </c:pt>
                <c:pt idx="58">
                  <c:v>14061</c:v>
                </c:pt>
                <c:pt idx="59">
                  <c:v>13249</c:v>
                </c:pt>
                <c:pt idx="60">
                  <c:v>12484</c:v>
                </c:pt>
                <c:pt idx="61">
                  <c:v>11764</c:v>
                </c:pt>
                <c:pt idx="62">
                  <c:v>11085</c:v>
                </c:pt>
                <c:pt idx="63">
                  <c:v>10445</c:v>
                </c:pt>
                <c:pt idx="64">
                  <c:v>9842.2000000000007</c:v>
                </c:pt>
                <c:pt idx="65">
                  <c:v>9274.2000000000007</c:v>
                </c:pt>
                <c:pt idx="66">
                  <c:v>8738.9</c:v>
                </c:pt>
                <c:pt idx="67">
                  <c:v>8234.5</c:v>
                </c:pt>
                <c:pt idx="68">
                  <c:v>7759.2</c:v>
                </c:pt>
                <c:pt idx="69">
                  <c:v>7311.4</c:v>
                </c:pt>
                <c:pt idx="70">
                  <c:v>6889.4</c:v>
                </c:pt>
                <c:pt idx="71">
                  <c:v>6491.8</c:v>
                </c:pt>
                <c:pt idx="72">
                  <c:v>6117.1</c:v>
                </c:pt>
                <c:pt idx="73">
                  <c:v>5764</c:v>
                </c:pt>
                <c:pt idx="74">
                  <c:v>5431.4</c:v>
                </c:pt>
                <c:pt idx="75">
                  <c:v>5117.8999999999996</c:v>
                </c:pt>
                <c:pt idx="76">
                  <c:v>4822.5</c:v>
                </c:pt>
                <c:pt idx="77">
                  <c:v>4544.1000000000004</c:v>
                </c:pt>
                <c:pt idx="78">
                  <c:v>4281.8999999999996</c:v>
                </c:pt>
                <c:pt idx="79">
                  <c:v>4034.7</c:v>
                </c:pt>
                <c:pt idx="80">
                  <c:v>3801.9</c:v>
                </c:pt>
                <c:pt idx="81">
                  <c:v>3582.4</c:v>
                </c:pt>
                <c:pt idx="82">
                  <c:v>3375.7</c:v>
                </c:pt>
                <c:pt idx="83">
                  <c:v>3180.8</c:v>
                </c:pt>
                <c:pt idx="84">
                  <c:v>2997.2</c:v>
                </c:pt>
                <c:pt idx="85">
                  <c:v>2824.3</c:v>
                </c:pt>
                <c:pt idx="86">
                  <c:v>2661.2</c:v>
                </c:pt>
                <c:pt idx="87">
                  <c:v>2507.6999999999998</c:v>
                </c:pt>
                <c:pt idx="88">
                  <c:v>2362.9</c:v>
                </c:pt>
                <c:pt idx="89">
                  <c:v>2226.5</c:v>
                </c:pt>
                <c:pt idx="90">
                  <c:v>2098</c:v>
                </c:pt>
                <c:pt idx="91">
                  <c:v>1976.9</c:v>
                </c:pt>
                <c:pt idx="92">
                  <c:v>1862.8</c:v>
                </c:pt>
                <c:pt idx="93">
                  <c:v>1755.3</c:v>
                </c:pt>
                <c:pt idx="94">
                  <c:v>1654</c:v>
                </c:pt>
                <c:pt idx="95">
                  <c:v>1558.5</c:v>
                </c:pt>
                <c:pt idx="96">
                  <c:v>1468.6</c:v>
                </c:pt>
                <c:pt idx="97">
                  <c:v>1383.8</c:v>
                </c:pt>
                <c:pt idx="98">
                  <c:v>1304</c:v>
                </c:pt>
                <c:pt idx="99">
                  <c:v>1228.7</c:v>
                </c:pt>
                <c:pt idx="100">
                  <c:v>1157.8</c:v>
                </c:pt>
                <c:pt idx="101">
                  <c:v>1091</c:v>
                </c:pt>
                <c:pt idx="102">
                  <c:v>1028</c:v>
                </c:pt>
                <c:pt idx="103">
                  <c:v>968.66</c:v>
                </c:pt>
                <c:pt idx="104">
                  <c:v>912.75</c:v>
                </c:pt>
                <c:pt idx="105">
                  <c:v>860.07</c:v>
                </c:pt>
                <c:pt idx="106">
                  <c:v>810.43</c:v>
                </c:pt>
                <c:pt idx="107">
                  <c:v>763.65</c:v>
                </c:pt>
                <c:pt idx="108">
                  <c:v>719.58</c:v>
                </c:pt>
                <c:pt idx="109">
                  <c:v>678.05</c:v>
                </c:pt>
                <c:pt idx="110">
                  <c:v>638.91</c:v>
                </c:pt>
                <c:pt idx="111">
                  <c:v>602.04</c:v>
                </c:pt>
                <c:pt idx="112">
                  <c:v>567.29</c:v>
                </c:pt>
                <c:pt idx="113">
                  <c:v>534.54999999999995</c:v>
                </c:pt>
                <c:pt idx="114">
                  <c:v>503.69</c:v>
                </c:pt>
                <c:pt idx="115">
                  <c:v>474.62</c:v>
                </c:pt>
                <c:pt idx="116">
                  <c:v>447.23</c:v>
                </c:pt>
                <c:pt idx="117">
                  <c:v>421.42</c:v>
                </c:pt>
                <c:pt idx="118">
                  <c:v>397.09</c:v>
                </c:pt>
                <c:pt idx="119">
                  <c:v>374.17</c:v>
                </c:pt>
                <c:pt idx="120">
                  <c:v>352.58</c:v>
                </c:pt>
                <c:pt idx="121">
                  <c:v>332.23</c:v>
                </c:pt>
                <c:pt idx="122">
                  <c:v>313.05</c:v>
                </c:pt>
                <c:pt idx="123">
                  <c:v>294.99</c:v>
                </c:pt>
                <c:pt idx="124">
                  <c:v>277.95999999999998</c:v>
                </c:pt>
                <c:pt idx="125">
                  <c:v>261.92</c:v>
                </c:pt>
                <c:pt idx="126">
                  <c:v>246.8</c:v>
                </c:pt>
                <c:pt idx="127">
                  <c:v>232.56</c:v>
                </c:pt>
                <c:pt idx="128">
                  <c:v>219.13</c:v>
                </c:pt>
                <c:pt idx="129">
                  <c:v>206.49</c:v>
                </c:pt>
                <c:pt idx="130">
                  <c:v>194.57</c:v>
                </c:pt>
                <c:pt idx="131">
                  <c:v>183.34</c:v>
                </c:pt>
                <c:pt idx="132">
                  <c:v>172.76</c:v>
                </c:pt>
                <c:pt idx="133">
                  <c:v>162.79</c:v>
                </c:pt>
                <c:pt idx="134">
                  <c:v>153.38999999999999</c:v>
                </c:pt>
                <c:pt idx="135">
                  <c:v>144.54</c:v>
                </c:pt>
                <c:pt idx="136">
                  <c:v>136.19</c:v>
                </c:pt>
                <c:pt idx="137">
                  <c:v>128.33000000000001</c:v>
                </c:pt>
                <c:pt idx="138">
                  <c:v>120.93</c:v>
                </c:pt>
                <c:pt idx="139">
                  <c:v>113.95</c:v>
                </c:pt>
                <c:pt idx="140">
                  <c:v>107.37</c:v>
                </c:pt>
                <c:pt idx="141">
                  <c:v>101.17</c:v>
                </c:pt>
                <c:pt idx="142">
                  <c:v>95.334000000000003</c:v>
                </c:pt>
                <c:pt idx="143">
                  <c:v>89.831999999999994</c:v>
                </c:pt>
                <c:pt idx="144">
                  <c:v>84.647000000000006</c:v>
                </c:pt>
                <c:pt idx="145">
                  <c:v>79.760999999999996</c:v>
                </c:pt>
                <c:pt idx="146">
                  <c:v>75.158000000000001</c:v>
                </c:pt>
                <c:pt idx="147">
                  <c:v>70.819999999999993</c:v>
                </c:pt>
                <c:pt idx="148">
                  <c:v>66.731999999999999</c:v>
                </c:pt>
                <c:pt idx="149">
                  <c:v>62.881</c:v>
                </c:pt>
                <c:pt idx="150">
                  <c:v>59.252000000000002</c:v>
                </c:pt>
                <c:pt idx="151">
                  <c:v>55.832000000000001</c:v>
                </c:pt>
                <c:pt idx="152">
                  <c:v>52.609000000000002</c:v>
                </c:pt>
                <c:pt idx="153">
                  <c:v>49.573</c:v>
                </c:pt>
                <c:pt idx="154">
                  <c:v>46.712000000000003</c:v>
                </c:pt>
                <c:pt idx="155">
                  <c:v>44.015999999999998</c:v>
                </c:pt>
                <c:pt idx="156">
                  <c:v>41.475000000000001</c:v>
                </c:pt>
                <c:pt idx="157">
                  <c:v>39.081000000000003</c:v>
                </c:pt>
                <c:pt idx="158">
                  <c:v>36.826000000000001</c:v>
                </c:pt>
                <c:pt idx="159">
                  <c:v>34.700000000000003</c:v>
                </c:pt>
                <c:pt idx="160">
                  <c:v>32.698</c:v>
                </c:pt>
                <c:pt idx="161">
                  <c:v>30.81</c:v>
                </c:pt>
                <c:pt idx="162">
                  <c:v>29.75</c:v>
                </c:pt>
                <c:pt idx="163">
                  <c:v>29.311</c:v>
                </c:pt>
                <c:pt idx="164">
                  <c:v>28.879000000000001</c:v>
                </c:pt>
                <c:pt idx="165">
                  <c:v>28.452999999999999</c:v>
                </c:pt>
                <c:pt idx="166">
                  <c:v>28.033999999999999</c:v>
                </c:pt>
                <c:pt idx="167">
                  <c:v>27.620999999999999</c:v>
                </c:pt>
                <c:pt idx="168">
                  <c:v>27.213999999999999</c:v>
                </c:pt>
                <c:pt idx="169">
                  <c:v>26.812999999999999</c:v>
                </c:pt>
                <c:pt idx="170">
                  <c:v>26.417999999999999</c:v>
                </c:pt>
                <c:pt idx="171">
                  <c:v>26.027999999999999</c:v>
                </c:pt>
                <c:pt idx="172">
                  <c:v>25.645</c:v>
                </c:pt>
                <c:pt idx="173">
                  <c:v>25.266999999999999</c:v>
                </c:pt>
                <c:pt idx="174">
                  <c:v>24.893999999999998</c:v>
                </c:pt>
                <c:pt idx="175">
                  <c:v>24.527000000000001</c:v>
                </c:pt>
                <c:pt idx="176">
                  <c:v>24.166</c:v>
                </c:pt>
                <c:pt idx="177">
                  <c:v>23.81</c:v>
                </c:pt>
                <c:pt idx="178">
                  <c:v>23.459</c:v>
                </c:pt>
                <c:pt idx="179">
                  <c:v>23.113</c:v>
                </c:pt>
                <c:pt idx="180">
                  <c:v>22.771999999999998</c:v>
                </c:pt>
                <c:pt idx="181">
                  <c:v>22.437000000000001</c:v>
                </c:pt>
                <c:pt idx="182">
                  <c:v>22.106000000000002</c:v>
                </c:pt>
                <c:pt idx="183">
                  <c:v>21.78</c:v>
                </c:pt>
                <c:pt idx="184">
                  <c:v>21.459</c:v>
                </c:pt>
                <c:pt idx="185">
                  <c:v>21.143000000000001</c:v>
                </c:pt>
                <c:pt idx="186">
                  <c:v>20.831</c:v>
                </c:pt>
                <c:pt idx="187">
                  <c:v>20.524000000000001</c:v>
                </c:pt>
                <c:pt idx="188">
                  <c:v>20.222000000000001</c:v>
                </c:pt>
                <c:pt idx="189">
                  <c:v>19.923999999999999</c:v>
                </c:pt>
                <c:pt idx="190">
                  <c:v>19.63</c:v>
                </c:pt>
                <c:pt idx="191">
                  <c:v>19.341000000000001</c:v>
                </c:pt>
                <c:pt idx="192">
                  <c:v>19.056000000000001</c:v>
                </c:pt>
                <c:pt idx="193">
                  <c:v>18.774999999999999</c:v>
                </c:pt>
                <c:pt idx="194">
                  <c:v>18.498000000000001</c:v>
                </c:pt>
                <c:pt idx="195">
                  <c:v>18.225000000000001</c:v>
                </c:pt>
                <c:pt idx="196">
                  <c:v>17.957000000000001</c:v>
                </c:pt>
                <c:pt idx="197">
                  <c:v>17.692</c:v>
                </c:pt>
                <c:pt idx="198">
                  <c:v>17.431000000000001</c:v>
                </c:pt>
                <c:pt idx="199">
                  <c:v>17.173999999999999</c:v>
                </c:pt>
                <c:pt idx="200">
                  <c:v>16.920999999999999</c:v>
                </c:pt>
                <c:pt idx="201">
                  <c:v>16.672000000000001</c:v>
                </c:pt>
                <c:pt idx="202">
                  <c:v>16.425999999999998</c:v>
                </c:pt>
                <c:pt idx="203">
                  <c:v>16.184000000000001</c:v>
                </c:pt>
                <c:pt idx="204">
                  <c:v>15.946</c:v>
                </c:pt>
                <c:pt idx="205">
                  <c:v>15.711</c:v>
                </c:pt>
                <c:pt idx="206">
                  <c:v>15.478999999999999</c:v>
                </c:pt>
                <c:pt idx="207">
                  <c:v>15.250999999999999</c:v>
                </c:pt>
                <c:pt idx="208">
                  <c:v>15.026</c:v>
                </c:pt>
                <c:pt idx="209">
                  <c:v>14.805</c:v>
                </c:pt>
                <c:pt idx="210">
                  <c:v>14.586</c:v>
                </c:pt>
                <c:pt idx="211">
                  <c:v>14.371</c:v>
                </c:pt>
                <c:pt idx="212">
                  <c:v>14.16</c:v>
                </c:pt>
                <c:pt idx="213">
                  <c:v>13.951000000000001</c:v>
                </c:pt>
                <c:pt idx="214">
                  <c:v>13.744999999999999</c:v>
                </c:pt>
                <c:pt idx="215">
                  <c:v>13.542999999999999</c:v>
                </c:pt>
                <c:pt idx="216">
                  <c:v>13.343</c:v>
                </c:pt>
                <c:pt idx="217">
                  <c:v>13.146000000000001</c:v>
                </c:pt>
                <c:pt idx="218">
                  <c:v>12.952999999999999</c:v>
                </c:pt>
                <c:pt idx="219">
                  <c:v>12.762</c:v>
                </c:pt>
                <c:pt idx="220">
                  <c:v>12.574</c:v>
                </c:pt>
                <c:pt idx="221">
                  <c:v>12.388</c:v>
                </c:pt>
                <c:pt idx="222">
                  <c:v>12.206</c:v>
                </c:pt>
                <c:pt idx="223">
                  <c:v>12.026</c:v>
                </c:pt>
                <c:pt idx="224">
                  <c:v>11.849</c:v>
                </c:pt>
                <c:pt idx="225">
                  <c:v>11.673999999999999</c:v>
                </c:pt>
                <c:pt idx="226">
                  <c:v>11.502000000000001</c:v>
                </c:pt>
                <c:pt idx="227">
                  <c:v>11.332000000000001</c:v>
                </c:pt>
                <c:pt idx="228">
                  <c:v>11.164999999999999</c:v>
                </c:pt>
                <c:pt idx="229">
                  <c:v>11.000999999999999</c:v>
                </c:pt>
                <c:pt idx="230">
                  <c:v>10.839</c:v>
                </c:pt>
                <c:pt idx="231">
                  <c:v>10.679</c:v>
                </c:pt>
                <c:pt idx="232">
                  <c:v>10.522</c:v>
                </c:pt>
                <c:pt idx="233">
                  <c:v>10.366</c:v>
                </c:pt>
                <c:pt idx="234">
                  <c:v>10.214</c:v>
                </c:pt>
                <c:pt idx="235">
                  <c:v>10.063000000000001</c:v>
                </c:pt>
                <c:pt idx="236">
                  <c:v>9.9147999999999996</c:v>
                </c:pt>
                <c:pt idx="237">
                  <c:v>9.7687000000000008</c:v>
                </c:pt>
                <c:pt idx="238">
                  <c:v>9.6247000000000007</c:v>
                </c:pt>
                <c:pt idx="239">
                  <c:v>9.4829000000000008</c:v>
                </c:pt>
                <c:pt idx="240">
                  <c:v>9.3430999999999997</c:v>
                </c:pt>
                <c:pt idx="241">
                  <c:v>9.2053999999999991</c:v>
                </c:pt>
                <c:pt idx="242">
                  <c:v>9.0696999999999992</c:v>
                </c:pt>
                <c:pt idx="243">
                  <c:v>8.9360999999999997</c:v>
                </c:pt>
                <c:pt idx="244">
                  <c:v>8.8043999999999993</c:v>
                </c:pt>
                <c:pt idx="245">
                  <c:v>8.6745999999999999</c:v>
                </c:pt>
                <c:pt idx="246">
                  <c:v>8.5466999999999995</c:v>
                </c:pt>
                <c:pt idx="247">
                  <c:v>8.4207999999999998</c:v>
                </c:pt>
                <c:pt idx="248">
                  <c:v>8.2966999999999995</c:v>
                </c:pt>
                <c:pt idx="249">
                  <c:v>8.1744000000000003</c:v>
                </c:pt>
                <c:pt idx="250">
                  <c:v>8.0539000000000005</c:v>
                </c:pt>
                <c:pt idx="251">
                  <c:v>7.9352</c:v>
                </c:pt>
                <c:pt idx="252">
                  <c:v>7.8182</c:v>
                </c:pt>
                <c:pt idx="253">
                  <c:v>7.7030000000000003</c:v>
                </c:pt>
                <c:pt idx="254">
                  <c:v>7.5895000000000001</c:v>
                </c:pt>
                <c:pt idx="255">
                  <c:v>7.4775999999999998</c:v>
                </c:pt>
                <c:pt idx="256">
                  <c:v>7.3673999999999999</c:v>
                </c:pt>
                <c:pt idx="257">
                  <c:v>7.2587999999999999</c:v>
                </c:pt>
                <c:pt idx="258">
                  <c:v>7.1517999999999997</c:v>
                </c:pt>
                <c:pt idx="259">
                  <c:v>7.0464000000000002</c:v>
                </c:pt>
                <c:pt idx="260">
                  <c:v>6.9425999999999997</c:v>
                </c:pt>
                <c:pt idx="261">
                  <c:v>6.8402000000000003</c:v>
                </c:pt>
                <c:pt idx="262">
                  <c:v>6.7393999999999998</c:v>
                </c:pt>
                <c:pt idx="263">
                  <c:v>6.6401000000000003</c:v>
                </c:pt>
                <c:pt idx="264">
                  <c:v>6.5422000000000002</c:v>
                </c:pt>
                <c:pt idx="265">
                  <c:v>6.4458000000000002</c:v>
                </c:pt>
                <c:pt idx="266">
                  <c:v>6.3507999999999996</c:v>
                </c:pt>
                <c:pt idx="267">
                  <c:v>6.2572000000000001</c:v>
                </c:pt>
                <c:pt idx="268">
                  <c:v>6.165</c:v>
                </c:pt>
                <c:pt idx="269">
                  <c:v>6.0740999999999996</c:v>
                </c:pt>
                <c:pt idx="270">
                  <c:v>5.9846000000000004</c:v>
                </c:pt>
                <c:pt idx="271">
                  <c:v>5.8963999999999999</c:v>
                </c:pt>
                <c:pt idx="272">
                  <c:v>5.8094999999999999</c:v>
                </c:pt>
                <c:pt idx="273">
                  <c:v>5.7239000000000004</c:v>
                </c:pt>
                <c:pt idx="274">
                  <c:v>5.6395</c:v>
                </c:pt>
                <c:pt idx="275">
                  <c:v>5.5564</c:v>
                </c:pt>
                <c:pt idx="276">
                  <c:v>5.4744999999999999</c:v>
                </c:pt>
                <c:pt idx="277">
                  <c:v>5.3937999999999997</c:v>
                </c:pt>
                <c:pt idx="278">
                  <c:v>5.3143000000000002</c:v>
                </c:pt>
                <c:pt idx="279">
                  <c:v>5.2359999999999998</c:v>
                </c:pt>
                <c:pt idx="280">
                  <c:v>5.1588000000000003</c:v>
                </c:pt>
                <c:pt idx="281">
                  <c:v>5.0827999999999998</c:v>
                </c:pt>
                <c:pt idx="282">
                  <c:v>5.0079000000000002</c:v>
                </c:pt>
                <c:pt idx="283">
                  <c:v>4.9340000000000002</c:v>
                </c:pt>
                <c:pt idx="284">
                  <c:v>4.8613</c:v>
                </c:pt>
                <c:pt idx="285">
                  <c:v>4.7896999999999998</c:v>
                </c:pt>
                <c:pt idx="286">
                  <c:v>4.7191000000000001</c:v>
                </c:pt>
                <c:pt idx="287">
                  <c:v>4.6494999999999997</c:v>
                </c:pt>
                <c:pt idx="288">
                  <c:v>4.5810000000000004</c:v>
                </c:pt>
                <c:pt idx="289">
                  <c:v>4.5134999999999996</c:v>
                </c:pt>
                <c:pt idx="290">
                  <c:v>4.4470000000000001</c:v>
                </c:pt>
                <c:pt idx="291">
                  <c:v>4.3814000000000002</c:v>
                </c:pt>
                <c:pt idx="292">
                  <c:v>4.3167999999999997</c:v>
                </c:pt>
                <c:pt idx="293">
                  <c:v>4.2531999999999996</c:v>
                </c:pt>
                <c:pt idx="294">
                  <c:v>4.1905000000000001</c:v>
                </c:pt>
                <c:pt idx="295">
                  <c:v>4.1288</c:v>
                </c:pt>
                <c:pt idx="296">
                  <c:v>4.0678999999999998</c:v>
                </c:pt>
                <c:pt idx="297">
                  <c:v>4.008</c:v>
                </c:pt>
                <c:pt idx="298">
                  <c:v>3.9489000000000001</c:v>
                </c:pt>
                <c:pt idx="299">
                  <c:v>3.8906999999999998</c:v>
                </c:pt>
                <c:pt idx="300">
                  <c:v>3.8332999999999999</c:v>
                </c:pt>
                <c:pt idx="301">
                  <c:v>3.7768000000000002</c:v>
                </c:pt>
                <c:pt idx="302">
                  <c:v>3.7212000000000001</c:v>
                </c:pt>
                <c:pt idx="303">
                  <c:v>3.6663000000000001</c:v>
                </c:pt>
                <c:pt idx="304">
                  <c:v>3.6122999999999998</c:v>
                </c:pt>
                <c:pt idx="305">
                  <c:v>3.5590999999999999</c:v>
                </c:pt>
                <c:pt idx="306">
                  <c:v>3.5066000000000002</c:v>
                </c:pt>
                <c:pt idx="307">
                  <c:v>3.4548999999999999</c:v>
                </c:pt>
                <c:pt idx="308">
                  <c:v>3.4039999999999999</c:v>
                </c:pt>
                <c:pt idx="309">
                  <c:v>3.3538000000000001</c:v>
                </c:pt>
                <c:pt idx="310">
                  <c:v>3.3043999999999998</c:v>
                </c:pt>
                <c:pt idx="311">
                  <c:v>3.2557</c:v>
                </c:pt>
                <c:pt idx="312">
                  <c:v>3.2077</c:v>
                </c:pt>
                <c:pt idx="313">
                  <c:v>3.1604000000000001</c:v>
                </c:pt>
                <c:pt idx="314">
                  <c:v>3.1137999999999999</c:v>
                </c:pt>
                <c:pt idx="315">
                  <c:v>3.0680000000000001</c:v>
                </c:pt>
                <c:pt idx="316">
                  <c:v>3.0226999999999999</c:v>
                </c:pt>
                <c:pt idx="317">
                  <c:v>2.9782000000000002</c:v>
                </c:pt>
                <c:pt idx="318">
                  <c:v>2.9342999999999999</c:v>
                </c:pt>
                <c:pt idx="319">
                  <c:v>2.891</c:v>
                </c:pt>
                <c:pt idx="320">
                  <c:v>2.8483999999999998</c:v>
                </c:pt>
                <c:pt idx="321">
                  <c:v>2.8064</c:v>
                </c:pt>
                <c:pt idx="322">
                  <c:v>2.7650999999999999</c:v>
                </c:pt>
                <c:pt idx="323">
                  <c:v>2.7242999999999999</c:v>
                </c:pt>
                <c:pt idx="324">
                  <c:v>2.6842000000000001</c:v>
                </c:pt>
                <c:pt idx="325">
                  <c:v>2.6446000000000001</c:v>
                </c:pt>
                <c:pt idx="326">
                  <c:v>2.6055999999999999</c:v>
                </c:pt>
                <c:pt idx="327">
                  <c:v>2.5672000000000001</c:v>
                </c:pt>
                <c:pt idx="328">
                  <c:v>2.5293999999999999</c:v>
                </c:pt>
                <c:pt idx="329">
                  <c:v>2.4921000000000002</c:v>
                </c:pt>
                <c:pt idx="330">
                  <c:v>2.4554</c:v>
                </c:pt>
                <c:pt idx="331">
                  <c:v>2.4192</c:v>
                </c:pt>
                <c:pt idx="332">
                  <c:v>2.3835000000000002</c:v>
                </c:pt>
                <c:pt idx="333">
                  <c:v>2.3483999999999998</c:v>
                </c:pt>
                <c:pt idx="334">
                  <c:v>2.3138000000000001</c:v>
                </c:pt>
                <c:pt idx="335">
                  <c:v>2.2797000000000001</c:v>
                </c:pt>
                <c:pt idx="336">
                  <c:v>2.2461000000000002</c:v>
                </c:pt>
                <c:pt idx="337">
                  <c:v>2.2130000000000001</c:v>
                </c:pt>
                <c:pt idx="338">
                  <c:v>2.1804000000000001</c:v>
                </c:pt>
                <c:pt idx="339">
                  <c:v>2.1482000000000001</c:v>
                </c:pt>
                <c:pt idx="340">
                  <c:v>2.1166</c:v>
                </c:pt>
                <c:pt idx="341">
                  <c:v>2.0853999999999999</c:v>
                </c:pt>
                <c:pt idx="342">
                  <c:v>2.0546000000000002</c:v>
                </c:pt>
                <c:pt idx="343">
                  <c:v>2.0244</c:v>
                </c:pt>
                <c:pt idx="344">
                  <c:v>1.9944999999999999</c:v>
                </c:pt>
                <c:pt idx="345">
                  <c:v>1.9651000000000001</c:v>
                </c:pt>
                <c:pt idx="346">
                  <c:v>1.9361999999999999</c:v>
                </c:pt>
                <c:pt idx="347">
                  <c:v>1.9076</c:v>
                </c:pt>
                <c:pt idx="348">
                  <c:v>1.8794999999999999</c:v>
                </c:pt>
                <c:pt idx="349">
                  <c:v>1.8517999999999999</c:v>
                </c:pt>
                <c:pt idx="350">
                  <c:v>1.8245</c:v>
                </c:pt>
                <c:pt idx="351">
                  <c:v>1.7976000000000001</c:v>
                </c:pt>
                <c:pt idx="352">
                  <c:v>1.7710999999999999</c:v>
                </c:pt>
                <c:pt idx="353">
                  <c:v>1.7450000000000001</c:v>
                </c:pt>
                <c:pt idx="354">
                  <c:v>1.7193000000000001</c:v>
                </c:pt>
                <c:pt idx="355">
                  <c:v>1.694</c:v>
                </c:pt>
                <c:pt idx="356">
                  <c:v>1.669</c:v>
                </c:pt>
                <c:pt idx="357">
                  <c:v>1.6444000000000001</c:v>
                </c:pt>
                <c:pt idx="358">
                  <c:v>1.6202000000000001</c:v>
                </c:pt>
                <c:pt idx="359">
                  <c:v>1.5963000000000001</c:v>
                </c:pt>
                <c:pt idx="360">
                  <c:v>1.5728</c:v>
                </c:pt>
                <c:pt idx="361">
                  <c:v>1.5496000000000001</c:v>
                </c:pt>
                <c:pt idx="362">
                  <c:v>1.5266999999999999</c:v>
                </c:pt>
                <c:pt idx="363">
                  <c:v>1.5042</c:v>
                </c:pt>
                <c:pt idx="364">
                  <c:v>1.4821</c:v>
                </c:pt>
                <c:pt idx="365">
                  <c:v>1.4601999999999999</c:v>
                </c:pt>
                <c:pt idx="366">
                  <c:v>1.4387000000000001</c:v>
                </c:pt>
                <c:pt idx="367">
                  <c:v>1.4175</c:v>
                </c:pt>
                <c:pt idx="368">
                  <c:v>1.3966000000000001</c:v>
                </c:pt>
                <c:pt idx="369">
                  <c:v>1.3759999999999999</c:v>
                </c:pt>
                <c:pt idx="370">
                  <c:v>1.3556999999999999</c:v>
                </c:pt>
                <c:pt idx="371">
                  <c:v>1.3358000000000001</c:v>
                </c:pt>
                <c:pt idx="372">
                  <c:v>1.3161</c:v>
                </c:pt>
                <c:pt idx="373">
                  <c:v>1.2967</c:v>
                </c:pt>
                <c:pt idx="374">
                  <c:v>1.2776000000000001</c:v>
                </c:pt>
                <c:pt idx="375">
                  <c:v>1.2586999999999999</c:v>
                </c:pt>
                <c:pt idx="376">
                  <c:v>1.2402</c:v>
                </c:pt>
                <c:pt idx="377">
                  <c:v>1.2219</c:v>
                </c:pt>
                <c:pt idx="378">
                  <c:v>1.2039</c:v>
                </c:pt>
                <c:pt idx="379">
                  <c:v>1.1861999999999999</c:v>
                </c:pt>
                <c:pt idx="380">
                  <c:v>1.1687000000000001</c:v>
                </c:pt>
                <c:pt idx="381">
                  <c:v>1.1514</c:v>
                </c:pt>
                <c:pt idx="382">
                  <c:v>1.1345000000000001</c:v>
                </c:pt>
                <c:pt idx="383">
                  <c:v>1.1177999999999999</c:v>
                </c:pt>
                <c:pt idx="384">
                  <c:v>1.1012999999999999</c:v>
                </c:pt>
                <c:pt idx="385">
                  <c:v>1.085</c:v>
                </c:pt>
                <c:pt idx="386">
                  <c:v>1.0690999999999999</c:v>
                </c:pt>
                <c:pt idx="387">
                  <c:v>1.0532999999999999</c:v>
                </c:pt>
                <c:pt idx="388">
                  <c:v>1.0378000000000001</c:v>
                </c:pt>
                <c:pt idx="389">
                  <c:v>1.0225</c:v>
                </c:pt>
                <c:pt idx="390">
                  <c:v>1.0074000000000001</c:v>
                </c:pt>
                <c:pt idx="391">
                  <c:v>0.99256</c:v>
                </c:pt>
                <c:pt idx="392">
                  <c:v>0.97792999999999997</c:v>
                </c:pt>
                <c:pt idx="393">
                  <c:v>0.96352000000000004</c:v>
                </c:pt>
                <c:pt idx="394">
                  <c:v>0.94932000000000005</c:v>
                </c:pt>
                <c:pt idx="395">
                  <c:v>0.93532999999999999</c:v>
                </c:pt>
                <c:pt idx="396">
                  <c:v>0.92154000000000003</c:v>
                </c:pt>
                <c:pt idx="397">
                  <c:v>0.90795999999999999</c:v>
                </c:pt>
                <c:pt idx="398">
                  <c:v>0.89458000000000004</c:v>
                </c:pt>
                <c:pt idx="399">
                  <c:v>0.88139000000000001</c:v>
                </c:pt>
                <c:pt idx="400">
                  <c:v>0.86839999999999995</c:v>
                </c:pt>
                <c:pt idx="401">
                  <c:v>0.85560000000000003</c:v>
                </c:pt>
                <c:pt idx="402">
                  <c:v>0.84299000000000002</c:v>
                </c:pt>
                <c:pt idx="403">
                  <c:v>0.83057000000000003</c:v>
                </c:pt>
                <c:pt idx="404">
                  <c:v>0.81832000000000005</c:v>
                </c:pt>
                <c:pt idx="405">
                  <c:v>0.80625999999999998</c:v>
                </c:pt>
                <c:pt idx="406">
                  <c:v>0.79437999999999998</c:v>
                </c:pt>
                <c:pt idx="407">
                  <c:v>0.78266999999999998</c:v>
                </c:pt>
                <c:pt idx="408">
                  <c:v>0.77114000000000005</c:v>
                </c:pt>
                <c:pt idx="409">
                  <c:v>0.75976999999999995</c:v>
                </c:pt>
                <c:pt idx="410">
                  <c:v>0.74856999999999996</c:v>
                </c:pt>
                <c:pt idx="411">
                  <c:v>0.73753999999999997</c:v>
                </c:pt>
                <c:pt idx="412">
                  <c:v>0.72667000000000004</c:v>
                </c:pt>
                <c:pt idx="413">
                  <c:v>0.71596000000000004</c:v>
                </c:pt>
                <c:pt idx="414">
                  <c:v>0.70540999999999998</c:v>
                </c:pt>
                <c:pt idx="415">
                  <c:v>0.69501000000000002</c:v>
                </c:pt>
                <c:pt idx="416">
                  <c:v>0.68476999999999999</c:v>
                </c:pt>
                <c:pt idx="417">
                  <c:v>0.67466999999999999</c:v>
                </c:pt>
                <c:pt idx="418">
                  <c:v>0.66473000000000004</c:v>
                </c:pt>
                <c:pt idx="419">
                  <c:v>0.65493000000000001</c:v>
                </c:pt>
                <c:pt idx="420">
                  <c:v>0.64527999999999996</c:v>
                </c:pt>
                <c:pt idx="421">
                  <c:v>0.63576999999999995</c:v>
                </c:pt>
                <c:pt idx="422">
                  <c:v>0.62639999999999996</c:v>
                </c:pt>
                <c:pt idx="423">
                  <c:v>0.61717</c:v>
                </c:pt>
                <c:pt idx="424">
                  <c:v>0.60807</c:v>
                </c:pt>
                <c:pt idx="425">
                  <c:v>0.59911000000000003</c:v>
                </c:pt>
                <c:pt idx="426">
                  <c:v>0.59028000000000003</c:v>
                </c:pt>
                <c:pt idx="427">
                  <c:v>0.58157999999999999</c:v>
                </c:pt>
                <c:pt idx="428">
                  <c:v>0.57301000000000002</c:v>
                </c:pt>
                <c:pt idx="429">
                  <c:v>0.56455999999999995</c:v>
                </c:pt>
                <c:pt idx="430">
                  <c:v>0.55623999999999996</c:v>
                </c:pt>
                <c:pt idx="431">
                  <c:v>0.54803999999999997</c:v>
                </c:pt>
                <c:pt idx="432">
                  <c:v>0.53996</c:v>
                </c:pt>
                <c:pt idx="433">
                  <c:v>0.53200999999999998</c:v>
                </c:pt>
                <c:pt idx="434">
                  <c:v>0.52417000000000002</c:v>
                </c:pt>
                <c:pt idx="435">
                  <c:v>0.51644000000000001</c:v>
                </c:pt>
                <c:pt idx="436">
                  <c:v>0.50883</c:v>
                </c:pt>
                <c:pt idx="437">
                  <c:v>0.50133000000000005</c:v>
                </c:pt>
                <c:pt idx="438">
                  <c:v>0.49393999999999999</c:v>
                </c:pt>
                <c:pt idx="439">
                  <c:v>0.48665999999999998</c:v>
                </c:pt>
                <c:pt idx="440">
                  <c:v>0.47949000000000003</c:v>
                </c:pt>
                <c:pt idx="441">
                  <c:v>0.47242000000000001</c:v>
                </c:pt>
                <c:pt idx="442">
                  <c:v>0.46545999999999998</c:v>
                </c:pt>
                <c:pt idx="443">
                  <c:v>0.45860000000000001</c:v>
                </c:pt>
                <c:pt idx="444">
                  <c:v>0.45184000000000002</c:v>
                </c:pt>
                <c:pt idx="445">
                  <c:v>0.44518000000000002</c:v>
                </c:pt>
                <c:pt idx="446">
                  <c:v>0.43862000000000001</c:v>
                </c:pt>
                <c:pt idx="447">
                  <c:v>0.43214999999999998</c:v>
                </c:pt>
                <c:pt idx="448">
                  <c:v>0.42577999999999999</c:v>
                </c:pt>
                <c:pt idx="449">
                  <c:v>0.41950999999999999</c:v>
                </c:pt>
                <c:pt idx="450">
                  <c:v>0.41332000000000002</c:v>
                </c:pt>
                <c:pt idx="451">
                  <c:v>0.40722999999999998</c:v>
                </c:pt>
                <c:pt idx="452">
                  <c:v>0.40122999999999998</c:v>
                </c:pt>
                <c:pt idx="453">
                  <c:v>0.39532</c:v>
                </c:pt>
                <c:pt idx="454">
                  <c:v>0.38949</c:v>
                </c:pt>
                <c:pt idx="455">
                  <c:v>0.38374999999999998</c:v>
                </c:pt>
                <c:pt idx="456">
                  <c:v>0.37808999999999998</c:v>
                </c:pt>
                <c:pt idx="457">
                  <c:v>0.37252000000000002</c:v>
                </c:pt>
                <c:pt idx="458">
                  <c:v>0.36703000000000002</c:v>
                </c:pt>
                <c:pt idx="459">
                  <c:v>0.36162</c:v>
                </c:pt>
                <c:pt idx="460">
                  <c:v>0.35629</c:v>
                </c:pt>
                <c:pt idx="461">
                  <c:v>0.35104000000000002</c:v>
                </c:pt>
                <c:pt idx="462">
                  <c:v>0.34587000000000001</c:v>
                </c:pt>
                <c:pt idx="463">
                  <c:v>0.34077000000000002</c:v>
                </c:pt>
                <c:pt idx="464">
                  <c:v>0.33574999999999999</c:v>
                </c:pt>
                <c:pt idx="465">
                  <c:v>0.33079999999999998</c:v>
                </c:pt>
                <c:pt idx="466">
                  <c:v>0.32591999999999999</c:v>
                </c:pt>
                <c:pt idx="467">
                  <c:v>0.32112000000000002</c:v>
                </c:pt>
                <c:pt idx="468">
                  <c:v>0.31639</c:v>
                </c:pt>
                <c:pt idx="469">
                  <c:v>0.31172</c:v>
                </c:pt>
                <c:pt idx="470">
                  <c:v>0.30713000000000001</c:v>
                </c:pt>
                <c:pt idx="471">
                  <c:v>0.30259999999999998</c:v>
                </c:pt>
                <c:pt idx="472">
                  <c:v>0.29814000000000002</c:v>
                </c:pt>
                <c:pt idx="473">
                  <c:v>0.29375000000000001</c:v>
                </c:pt>
                <c:pt idx="474">
                  <c:v>0.28942000000000001</c:v>
                </c:pt>
                <c:pt idx="475">
                  <c:v>0.28515000000000001</c:v>
                </c:pt>
                <c:pt idx="476">
                  <c:v>0.28094999999999998</c:v>
                </c:pt>
                <c:pt idx="477">
                  <c:v>0.27681</c:v>
                </c:pt>
                <c:pt idx="478">
                  <c:v>0.27272999999999997</c:v>
                </c:pt>
                <c:pt idx="479">
                  <c:v>0.26871</c:v>
                </c:pt>
                <c:pt idx="480">
                  <c:v>0.26474999999999999</c:v>
                </c:pt>
                <c:pt idx="481">
                  <c:v>0.26085000000000003</c:v>
                </c:pt>
                <c:pt idx="482">
                  <c:v>0.25700000000000001</c:v>
                </c:pt>
                <c:pt idx="483">
                  <c:v>0.25320999999999999</c:v>
                </c:pt>
                <c:pt idx="484">
                  <c:v>0.24948000000000001</c:v>
                </c:pt>
                <c:pt idx="485">
                  <c:v>0.24581</c:v>
                </c:pt>
                <c:pt idx="486">
                  <c:v>0.24218000000000001</c:v>
                </c:pt>
                <c:pt idx="487">
                  <c:v>0.23860999999999999</c:v>
                </c:pt>
                <c:pt idx="488">
                  <c:v>0.2351</c:v>
                </c:pt>
                <c:pt idx="489">
                  <c:v>0.23163</c:v>
                </c:pt>
                <c:pt idx="490">
                  <c:v>0.21951999999999999</c:v>
                </c:pt>
                <c:pt idx="491">
                  <c:v>0.16283</c:v>
                </c:pt>
                <c:pt idx="492">
                  <c:v>0.12078</c:v>
                </c:pt>
                <c:pt idx="493">
                  <c:v>8.9587E-2</c:v>
                </c:pt>
                <c:pt idx="494">
                  <c:v>6.6450999999999996E-2</c:v>
                </c:pt>
                <c:pt idx="495">
                  <c:v>4.929E-2</c:v>
                </c:pt>
                <c:pt idx="496">
                  <c:v>3.6561000000000003E-2</c:v>
                </c:pt>
                <c:pt idx="497">
                  <c:v>2.7119000000000001E-2</c:v>
                </c:pt>
                <c:pt idx="498">
                  <c:v>2.0115000000000001E-2</c:v>
                </c:pt>
                <c:pt idx="499">
                  <c:v>1.4919999999999999E-2</c:v>
                </c:pt>
                <c:pt idx="500">
                  <c:v>1.1067E-2</c:v>
                </c:pt>
                <c:pt idx="501">
                  <c:v>8.2091000000000004E-3</c:v>
                </c:pt>
                <c:pt idx="502">
                  <c:v>6.0891000000000001E-3</c:v>
                </c:pt>
                <c:pt idx="503">
                  <c:v>4.5166E-3</c:v>
                </c:pt>
              </c:numCache>
            </c:numRef>
          </c:xVal>
          <c:yVal>
            <c:numRef>
              <c:f>Issues!$E$10:$E$513</c:f>
              <c:numCache>
                <c:formatCode>General</c:formatCode>
                <c:ptCount val="504"/>
                <c:pt idx="0">
                  <c:v>1</c:v>
                </c:pt>
                <c:pt idx="1">
                  <c:v>3</c:v>
                </c:pt>
                <c:pt idx="2">
                  <c:v>3</c:v>
                </c:pt>
                <c:pt idx="3">
                  <c:v>3</c:v>
                </c:pt>
                <c:pt idx="4">
                  <c:v>3</c:v>
                </c:pt>
                <c:pt idx="5">
                  <c:v>3</c:v>
                </c:pt>
                <c:pt idx="6">
                  <c:v>5</c:v>
                </c:pt>
                <c:pt idx="7">
                  <c:v>7</c:v>
                </c:pt>
                <c:pt idx="8">
                  <c:v>7</c:v>
                </c:pt>
                <c:pt idx="9">
                  <c:v>7</c:v>
                </c:pt>
                <c:pt idx="10">
                  <c:v>10</c:v>
                </c:pt>
                <c:pt idx="11">
                  <c:v>12</c:v>
                </c:pt>
                <c:pt idx="12">
                  <c:v>11</c:v>
                </c:pt>
                <c:pt idx="13">
                  <c:v>8</c:v>
                </c:pt>
                <c:pt idx="14">
                  <c:v>8</c:v>
                </c:pt>
                <c:pt idx="15">
                  <c:v>8</c:v>
                </c:pt>
                <c:pt idx="16">
                  <c:v>14</c:v>
                </c:pt>
                <c:pt idx="17">
                  <c:v>14</c:v>
                </c:pt>
                <c:pt idx="18">
                  <c:v>14</c:v>
                </c:pt>
                <c:pt idx="19">
                  <c:v>14</c:v>
                </c:pt>
                <c:pt idx="20">
                  <c:v>10</c:v>
                </c:pt>
                <c:pt idx="21">
                  <c:v>14</c:v>
                </c:pt>
                <c:pt idx="22">
                  <c:v>23</c:v>
                </c:pt>
                <c:pt idx="23">
                  <c:v>26</c:v>
                </c:pt>
                <c:pt idx="24">
                  <c:v>23</c:v>
                </c:pt>
                <c:pt idx="25">
                  <c:v>20</c:v>
                </c:pt>
                <c:pt idx="26">
                  <c:v>22</c:v>
                </c:pt>
                <c:pt idx="27">
                  <c:v>20</c:v>
                </c:pt>
                <c:pt idx="28">
                  <c:v>20</c:v>
                </c:pt>
                <c:pt idx="29">
                  <c:v>20</c:v>
                </c:pt>
                <c:pt idx="30">
                  <c:v>26</c:v>
                </c:pt>
                <c:pt idx="31">
                  <c:v>34</c:v>
                </c:pt>
                <c:pt idx="32">
                  <c:v>36</c:v>
                </c:pt>
                <c:pt idx="33">
                  <c:v>35</c:v>
                </c:pt>
                <c:pt idx="34">
                  <c:v>38</c:v>
                </c:pt>
                <c:pt idx="35">
                  <c:v>39</c:v>
                </c:pt>
                <c:pt idx="36">
                  <c:v>39</c:v>
                </c:pt>
                <c:pt idx="37">
                  <c:v>45</c:v>
                </c:pt>
                <c:pt idx="38">
                  <c:v>40</c:v>
                </c:pt>
                <c:pt idx="39">
                  <c:v>46</c:v>
                </c:pt>
                <c:pt idx="40">
                  <c:v>46</c:v>
                </c:pt>
                <c:pt idx="41">
                  <c:v>42</c:v>
                </c:pt>
                <c:pt idx="42">
                  <c:v>45</c:v>
                </c:pt>
                <c:pt idx="43">
                  <c:v>57</c:v>
                </c:pt>
                <c:pt idx="44">
                  <c:v>63</c:v>
                </c:pt>
                <c:pt idx="45">
                  <c:v>53</c:v>
                </c:pt>
                <c:pt idx="46">
                  <c:v>79</c:v>
                </c:pt>
                <c:pt idx="47">
                  <c:v>80</c:v>
                </c:pt>
                <c:pt idx="48">
                  <c:v>81</c:v>
                </c:pt>
                <c:pt idx="49">
                  <c:v>78</c:v>
                </c:pt>
                <c:pt idx="50">
                  <c:v>80</c:v>
                </c:pt>
                <c:pt idx="51">
                  <c:v>85</c:v>
                </c:pt>
                <c:pt idx="52">
                  <c:v>91</c:v>
                </c:pt>
                <c:pt idx="53">
                  <c:v>90</c:v>
                </c:pt>
                <c:pt idx="54">
                  <c:v>88</c:v>
                </c:pt>
                <c:pt idx="55">
                  <c:v>101</c:v>
                </c:pt>
                <c:pt idx="56">
                  <c:v>129</c:v>
                </c:pt>
                <c:pt idx="57">
                  <c:v>123</c:v>
                </c:pt>
                <c:pt idx="58">
                  <c:v>134</c:v>
                </c:pt>
                <c:pt idx="59">
                  <c:v>137</c:v>
                </c:pt>
                <c:pt idx="60">
                  <c:v>150</c:v>
                </c:pt>
                <c:pt idx="61">
                  <c:v>163</c:v>
                </c:pt>
                <c:pt idx="62">
                  <c:v>166</c:v>
                </c:pt>
                <c:pt idx="63">
                  <c:v>176</c:v>
                </c:pt>
                <c:pt idx="64">
                  <c:v>189</c:v>
                </c:pt>
                <c:pt idx="65">
                  <c:v>185</c:v>
                </c:pt>
                <c:pt idx="66">
                  <c:v>185</c:v>
                </c:pt>
                <c:pt idx="67">
                  <c:v>218</c:v>
                </c:pt>
                <c:pt idx="68">
                  <c:v>213</c:v>
                </c:pt>
                <c:pt idx="69">
                  <c:v>252</c:v>
                </c:pt>
                <c:pt idx="70">
                  <c:v>304</c:v>
                </c:pt>
                <c:pt idx="71">
                  <c:v>295</c:v>
                </c:pt>
                <c:pt idx="72">
                  <c:v>332</c:v>
                </c:pt>
                <c:pt idx="73">
                  <c:v>327</c:v>
                </c:pt>
                <c:pt idx="74">
                  <c:v>337</c:v>
                </c:pt>
                <c:pt idx="75">
                  <c:v>368</c:v>
                </c:pt>
                <c:pt idx="76">
                  <c:v>373</c:v>
                </c:pt>
                <c:pt idx="77">
                  <c:v>377</c:v>
                </c:pt>
                <c:pt idx="78">
                  <c:v>433</c:v>
                </c:pt>
                <c:pt idx="79">
                  <c:v>433</c:v>
                </c:pt>
                <c:pt idx="80">
                  <c:v>464</c:v>
                </c:pt>
                <c:pt idx="81">
                  <c:v>479</c:v>
                </c:pt>
                <c:pt idx="82">
                  <c:v>498</c:v>
                </c:pt>
                <c:pt idx="83">
                  <c:v>552</c:v>
                </c:pt>
                <c:pt idx="84">
                  <c:v>553</c:v>
                </c:pt>
                <c:pt idx="85">
                  <c:v>580</c:v>
                </c:pt>
                <c:pt idx="86">
                  <c:v>612</c:v>
                </c:pt>
                <c:pt idx="87">
                  <c:v>662</c:v>
                </c:pt>
                <c:pt idx="88">
                  <c:v>703</c:v>
                </c:pt>
                <c:pt idx="89">
                  <c:v>721</c:v>
                </c:pt>
                <c:pt idx="90">
                  <c:v>776</c:v>
                </c:pt>
                <c:pt idx="91">
                  <c:v>837</c:v>
                </c:pt>
                <c:pt idx="92">
                  <c:v>855</c:v>
                </c:pt>
                <c:pt idx="93">
                  <c:v>907</c:v>
                </c:pt>
                <c:pt idx="94">
                  <c:v>979</c:v>
                </c:pt>
                <c:pt idx="95">
                  <c:v>997</c:v>
                </c:pt>
                <c:pt idx="96">
                  <c:v>1032</c:v>
                </c:pt>
                <c:pt idx="97">
                  <c:v>1085</c:v>
                </c:pt>
                <c:pt idx="98">
                  <c:v>1165</c:v>
                </c:pt>
                <c:pt idx="99">
                  <c:v>1236</c:v>
                </c:pt>
                <c:pt idx="100">
                  <c:v>1373</c:v>
                </c:pt>
                <c:pt idx="101">
                  <c:v>1429</c:v>
                </c:pt>
                <c:pt idx="102">
                  <c:v>1488</c:v>
                </c:pt>
                <c:pt idx="103">
                  <c:v>1540</c:v>
                </c:pt>
                <c:pt idx="104">
                  <c:v>1597</c:v>
                </c:pt>
                <c:pt idx="105">
                  <c:v>1781</c:v>
                </c:pt>
                <c:pt idx="106">
                  <c:v>1778</c:v>
                </c:pt>
                <c:pt idx="107">
                  <c:v>1874</c:v>
                </c:pt>
                <c:pt idx="108">
                  <c:v>2091</c:v>
                </c:pt>
                <c:pt idx="109">
                  <c:v>2124</c:v>
                </c:pt>
                <c:pt idx="110">
                  <c:v>2296</c:v>
                </c:pt>
                <c:pt idx="111">
                  <c:v>2482</c:v>
                </c:pt>
                <c:pt idx="112">
                  <c:v>2535</c:v>
                </c:pt>
                <c:pt idx="113">
                  <c:v>2693</c:v>
                </c:pt>
                <c:pt idx="114">
                  <c:v>2699</c:v>
                </c:pt>
                <c:pt idx="115">
                  <c:v>2879</c:v>
                </c:pt>
                <c:pt idx="116">
                  <c:v>2976</c:v>
                </c:pt>
                <c:pt idx="117">
                  <c:v>3178</c:v>
                </c:pt>
                <c:pt idx="118">
                  <c:v>3356</c:v>
                </c:pt>
                <c:pt idx="119">
                  <c:v>3500</c:v>
                </c:pt>
                <c:pt idx="120">
                  <c:v>3573</c:v>
                </c:pt>
                <c:pt idx="121">
                  <c:v>3666</c:v>
                </c:pt>
                <c:pt idx="122">
                  <c:v>3836</c:v>
                </c:pt>
                <c:pt idx="123">
                  <c:v>3923</c:v>
                </c:pt>
                <c:pt idx="124">
                  <c:v>4039</c:v>
                </c:pt>
                <c:pt idx="125">
                  <c:v>4180</c:v>
                </c:pt>
                <c:pt idx="126">
                  <c:v>4240</c:v>
                </c:pt>
                <c:pt idx="127">
                  <c:v>4333</c:v>
                </c:pt>
                <c:pt idx="128">
                  <c:v>4426</c:v>
                </c:pt>
                <c:pt idx="129">
                  <c:v>4483</c:v>
                </c:pt>
                <c:pt idx="130">
                  <c:v>4540</c:v>
                </c:pt>
                <c:pt idx="131">
                  <c:v>4640</c:v>
                </c:pt>
                <c:pt idx="132">
                  <c:v>4683</c:v>
                </c:pt>
                <c:pt idx="133">
                  <c:v>4750</c:v>
                </c:pt>
                <c:pt idx="134">
                  <c:v>4873</c:v>
                </c:pt>
                <c:pt idx="135">
                  <c:v>4964</c:v>
                </c:pt>
                <c:pt idx="136">
                  <c:v>5077</c:v>
                </c:pt>
                <c:pt idx="137">
                  <c:v>5243</c:v>
                </c:pt>
                <c:pt idx="138">
                  <c:v>5519</c:v>
                </c:pt>
                <c:pt idx="139">
                  <c:v>5994</c:v>
                </c:pt>
                <c:pt idx="140">
                  <c:v>6353</c:v>
                </c:pt>
                <c:pt idx="141">
                  <c:v>6586</c:v>
                </c:pt>
                <c:pt idx="142">
                  <c:v>7131</c:v>
                </c:pt>
                <c:pt idx="143">
                  <c:v>7584</c:v>
                </c:pt>
                <c:pt idx="144">
                  <c:v>7885</c:v>
                </c:pt>
                <c:pt idx="145">
                  <c:v>8328</c:v>
                </c:pt>
                <c:pt idx="146">
                  <c:v>8723</c:v>
                </c:pt>
                <c:pt idx="147">
                  <c:v>9107</c:v>
                </c:pt>
                <c:pt idx="148">
                  <c:v>9401</c:v>
                </c:pt>
                <c:pt idx="149">
                  <c:v>9708</c:v>
                </c:pt>
                <c:pt idx="150">
                  <c:v>10069</c:v>
                </c:pt>
                <c:pt idx="151">
                  <c:v>10483</c:v>
                </c:pt>
                <c:pt idx="152">
                  <c:v>10829</c:v>
                </c:pt>
                <c:pt idx="153">
                  <c:v>11269</c:v>
                </c:pt>
                <c:pt idx="154">
                  <c:v>11650</c:v>
                </c:pt>
                <c:pt idx="155">
                  <c:v>12050</c:v>
                </c:pt>
                <c:pt idx="156">
                  <c:v>12492</c:v>
                </c:pt>
                <c:pt idx="157">
                  <c:v>13360</c:v>
                </c:pt>
                <c:pt idx="158">
                  <c:v>14029</c:v>
                </c:pt>
                <c:pt idx="159">
                  <c:v>14574</c:v>
                </c:pt>
                <c:pt idx="160">
                  <c:v>15199</c:v>
                </c:pt>
                <c:pt idx="161">
                  <c:v>16068</c:v>
                </c:pt>
                <c:pt idx="162">
                  <c:v>16526</c:v>
                </c:pt>
                <c:pt idx="163">
                  <c:v>16804</c:v>
                </c:pt>
                <c:pt idx="164">
                  <c:v>16887</c:v>
                </c:pt>
                <c:pt idx="165">
                  <c:v>16993</c:v>
                </c:pt>
                <c:pt idx="166">
                  <c:v>17129</c:v>
                </c:pt>
                <c:pt idx="167">
                  <c:v>17254</c:v>
                </c:pt>
                <c:pt idx="168">
                  <c:v>17370</c:v>
                </c:pt>
                <c:pt idx="169">
                  <c:v>17534</c:v>
                </c:pt>
                <c:pt idx="170">
                  <c:v>17724</c:v>
                </c:pt>
                <c:pt idx="171">
                  <c:v>17903</c:v>
                </c:pt>
                <c:pt idx="172">
                  <c:v>17993</c:v>
                </c:pt>
                <c:pt idx="173">
                  <c:v>18187</c:v>
                </c:pt>
                <c:pt idx="174">
                  <c:v>18265</c:v>
                </c:pt>
                <c:pt idx="175">
                  <c:v>18403</c:v>
                </c:pt>
                <c:pt idx="176">
                  <c:v>18559</c:v>
                </c:pt>
                <c:pt idx="177">
                  <c:v>18761</c:v>
                </c:pt>
                <c:pt idx="178">
                  <c:v>18856</c:v>
                </c:pt>
                <c:pt idx="179">
                  <c:v>19008</c:v>
                </c:pt>
                <c:pt idx="180">
                  <c:v>19122</c:v>
                </c:pt>
                <c:pt idx="181">
                  <c:v>19299</c:v>
                </c:pt>
                <c:pt idx="182">
                  <c:v>19422</c:v>
                </c:pt>
                <c:pt idx="183">
                  <c:v>19520</c:v>
                </c:pt>
                <c:pt idx="184">
                  <c:v>19615</c:v>
                </c:pt>
                <c:pt idx="185">
                  <c:v>19757</c:v>
                </c:pt>
                <c:pt idx="186">
                  <c:v>19975</c:v>
                </c:pt>
                <c:pt idx="187">
                  <c:v>20113</c:v>
                </c:pt>
                <c:pt idx="188">
                  <c:v>20319</c:v>
                </c:pt>
                <c:pt idx="189">
                  <c:v>20446</c:v>
                </c:pt>
                <c:pt idx="190">
                  <c:v>20575</c:v>
                </c:pt>
                <c:pt idx="191">
                  <c:v>20755</c:v>
                </c:pt>
                <c:pt idx="192">
                  <c:v>20846</c:v>
                </c:pt>
                <c:pt idx="193">
                  <c:v>21020</c:v>
                </c:pt>
                <c:pt idx="194">
                  <c:v>21199</c:v>
                </c:pt>
                <c:pt idx="195">
                  <c:v>21303</c:v>
                </c:pt>
                <c:pt idx="196">
                  <c:v>21384</c:v>
                </c:pt>
                <c:pt idx="197">
                  <c:v>21539</c:v>
                </c:pt>
                <c:pt idx="198">
                  <c:v>21659</c:v>
                </c:pt>
                <c:pt idx="199">
                  <c:v>21803</c:v>
                </c:pt>
                <c:pt idx="200">
                  <c:v>21968</c:v>
                </c:pt>
                <c:pt idx="201">
                  <c:v>22056</c:v>
                </c:pt>
                <c:pt idx="202">
                  <c:v>22154</c:v>
                </c:pt>
                <c:pt idx="203">
                  <c:v>22229</c:v>
                </c:pt>
                <c:pt idx="204">
                  <c:v>22375</c:v>
                </c:pt>
                <c:pt idx="205">
                  <c:v>22529</c:v>
                </c:pt>
                <c:pt idx="206">
                  <c:v>22640</c:v>
                </c:pt>
                <c:pt idx="207">
                  <c:v>22770</c:v>
                </c:pt>
                <c:pt idx="208">
                  <c:v>22925</c:v>
                </c:pt>
                <c:pt idx="209">
                  <c:v>22984</c:v>
                </c:pt>
                <c:pt idx="210">
                  <c:v>23203</c:v>
                </c:pt>
                <c:pt idx="211">
                  <c:v>23212</c:v>
                </c:pt>
                <c:pt idx="212">
                  <c:v>23336</c:v>
                </c:pt>
                <c:pt idx="213">
                  <c:v>23549</c:v>
                </c:pt>
                <c:pt idx="214">
                  <c:v>23609</c:v>
                </c:pt>
                <c:pt idx="215">
                  <c:v>23748</c:v>
                </c:pt>
                <c:pt idx="216">
                  <c:v>23811</c:v>
                </c:pt>
                <c:pt idx="217">
                  <c:v>23930</c:v>
                </c:pt>
                <c:pt idx="218">
                  <c:v>24022</c:v>
                </c:pt>
                <c:pt idx="219">
                  <c:v>24193</c:v>
                </c:pt>
                <c:pt idx="220">
                  <c:v>24311</c:v>
                </c:pt>
                <c:pt idx="221">
                  <c:v>24426</c:v>
                </c:pt>
                <c:pt idx="222">
                  <c:v>24509</c:v>
                </c:pt>
                <c:pt idx="223">
                  <c:v>24627</c:v>
                </c:pt>
                <c:pt idx="224">
                  <c:v>24772</c:v>
                </c:pt>
                <c:pt idx="225">
                  <c:v>24847</c:v>
                </c:pt>
                <c:pt idx="226">
                  <c:v>25022</c:v>
                </c:pt>
                <c:pt idx="227">
                  <c:v>25194</c:v>
                </c:pt>
                <c:pt idx="228">
                  <c:v>25354</c:v>
                </c:pt>
                <c:pt idx="229">
                  <c:v>25494</c:v>
                </c:pt>
                <c:pt idx="230">
                  <c:v>25573</c:v>
                </c:pt>
                <c:pt idx="231">
                  <c:v>25674</c:v>
                </c:pt>
                <c:pt idx="232">
                  <c:v>25806</c:v>
                </c:pt>
                <c:pt idx="233">
                  <c:v>25930</c:v>
                </c:pt>
                <c:pt idx="234">
                  <c:v>26055</c:v>
                </c:pt>
                <c:pt idx="235">
                  <c:v>26214</c:v>
                </c:pt>
                <c:pt idx="236">
                  <c:v>26333</c:v>
                </c:pt>
                <c:pt idx="237">
                  <c:v>26461</c:v>
                </c:pt>
                <c:pt idx="238">
                  <c:v>26422</c:v>
                </c:pt>
                <c:pt idx="239">
                  <c:v>26662</c:v>
                </c:pt>
                <c:pt idx="240">
                  <c:v>26809</c:v>
                </c:pt>
                <c:pt idx="241">
                  <c:v>26891</c:v>
                </c:pt>
                <c:pt idx="242">
                  <c:v>27034</c:v>
                </c:pt>
                <c:pt idx="243">
                  <c:v>17753</c:v>
                </c:pt>
                <c:pt idx="244">
                  <c:v>18053</c:v>
                </c:pt>
                <c:pt idx="245">
                  <c:v>17885</c:v>
                </c:pt>
                <c:pt idx="246">
                  <c:v>18219</c:v>
                </c:pt>
                <c:pt idx="247">
                  <c:v>18151</c:v>
                </c:pt>
                <c:pt idx="248">
                  <c:v>18374</c:v>
                </c:pt>
                <c:pt idx="249">
                  <c:v>18397</c:v>
                </c:pt>
                <c:pt idx="250">
                  <c:v>18669</c:v>
                </c:pt>
                <c:pt idx="251">
                  <c:v>18652</c:v>
                </c:pt>
                <c:pt idx="252">
                  <c:v>18907</c:v>
                </c:pt>
                <c:pt idx="253">
                  <c:v>18929</c:v>
                </c:pt>
                <c:pt idx="254">
                  <c:v>19148</c:v>
                </c:pt>
                <c:pt idx="255">
                  <c:v>18969</c:v>
                </c:pt>
                <c:pt idx="256">
                  <c:v>19236</c:v>
                </c:pt>
                <c:pt idx="257">
                  <c:v>19555</c:v>
                </c:pt>
                <c:pt idx="258">
                  <c:v>19546</c:v>
                </c:pt>
                <c:pt idx="259">
                  <c:v>19867</c:v>
                </c:pt>
                <c:pt idx="260">
                  <c:v>19759</c:v>
                </c:pt>
                <c:pt idx="261">
                  <c:v>20117</c:v>
                </c:pt>
                <c:pt idx="262">
                  <c:v>19805</c:v>
                </c:pt>
                <c:pt idx="263">
                  <c:v>20272</c:v>
                </c:pt>
                <c:pt idx="264">
                  <c:v>20521</c:v>
                </c:pt>
                <c:pt idx="265">
                  <c:v>20492</c:v>
                </c:pt>
                <c:pt idx="266">
                  <c:v>20691</c:v>
                </c:pt>
                <c:pt idx="267">
                  <c:v>20906</c:v>
                </c:pt>
                <c:pt idx="268">
                  <c:v>20854</c:v>
                </c:pt>
                <c:pt idx="269">
                  <c:v>21138</c:v>
                </c:pt>
                <c:pt idx="270">
                  <c:v>20851</c:v>
                </c:pt>
                <c:pt idx="271">
                  <c:v>21261</c:v>
                </c:pt>
                <c:pt idx="272">
                  <c:v>21550</c:v>
                </c:pt>
                <c:pt idx="273">
                  <c:v>21399</c:v>
                </c:pt>
                <c:pt idx="274">
                  <c:v>21766</c:v>
                </c:pt>
                <c:pt idx="275">
                  <c:v>22040</c:v>
                </c:pt>
                <c:pt idx="276">
                  <c:v>22009</c:v>
                </c:pt>
                <c:pt idx="277">
                  <c:v>22192</c:v>
                </c:pt>
                <c:pt idx="278">
                  <c:v>22482</c:v>
                </c:pt>
                <c:pt idx="279">
                  <c:v>22098</c:v>
                </c:pt>
                <c:pt idx="280">
                  <c:v>22652</c:v>
                </c:pt>
                <c:pt idx="281">
                  <c:v>22838</c:v>
                </c:pt>
                <c:pt idx="282">
                  <c:v>23173</c:v>
                </c:pt>
                <c:pt idx="283">
                  <c:v>22983</c:v>
                </c:pt>
                <c:pt idx="284">
                  <c:v>23230</c:v>
                </c:pt>
                <c:pt idx="285">
                  <c:v>23498</c:v>
                </c:pt>
                <c:pt idx="286">
                  <c:v>23248</c:v>
                </c:pt>
                <c:pt idx="287">
                  <c:v>23509</c:v>
                </c:pt>
                <c:pt idx="288">
                  <c:v>23792</c:v>
                </c:pt>
                <c:pt idx="289">
                  <c:v>24089</c:v>
                </c:pt>
                <c:pt idx="290">
                  <c:v>23920</c:v>
                </c:pt>
                <c:pt idx="291">
                  <c:v>24208</c:v>
                </c:pt>
                <c:pt idx="292">
                  <c:v>24475</c:v>
                </c:pt>
                <c:pt idx="293">
                  <c:v>24782</c:v>
                </c:pt>
                <c:pt idx="294">
                  <c:v>24584</c:v>
                </c:pt>
                <c:pt idx="295">
                  <c:v>24846</c:v>
                </c:pt>
                <c:pt idx="296">
                  <c:v>25099</c:v>
                </c:pt>
                <c:pt idx="297">
                  <c:v>25389</c:v>
                </c:pt>
                <c:pt idx="298">
                  <c:v>25058</c:v>
                </c:pt>
                <c:pt idx="299">
                  <c:v>25381</c:v>
                </c:pt>
                <c:pt idx="300">
                  <c:v>25650</c:v>
                </c:pt>
                <c:pt idx="301">
                  <c:v>25931</c:v>
                </c:pt>
                <c:pt idx="302">
                  <c:v>25606</c:v>
                </c:pt>
                <c:pt idx="303">
                  <c:v>25937</c:v>
                </c:pt>
                <c:pt idx="304">
                  <c:v>26247</c:v>
                </c:pt>
                <c:pt idx="305">
                  <c:v>26475</c:v>
                </c:pt>
                <c:pt idx="306">
                  <c:v>26783</c:v>
                </c:pt>
                <c:pt idx="307">
                  <c:v>26425</c:v>
                </c:pt>
                <c:pt idx="308">
                  <c:v>26768</c:v>
                </c:pt>
                <c:pt idx="309">
                  <c:v>26986</c:v>
                </c:pt>
                <c:pt idx="310">
                  <c:v>27336</c:v>
                </c:pt>
                <c:pt idx="311">
                  <c:v>27561</c:v>
                </c:pt>
                <c:pt idx="312">
                  <c:v>27236</c:v>
                </c:pt>
                <c:pt idx="313">
                  <c:v>27487</c:v>
                </c:pt>
                <c:pt idx="314">
                  <c:v>27799</c:v>
                </c:pt>
                <c:pt idx="315">
                  <c:v>28055</c:v>
                </c:pt>
                <c:pt idx="316">
                  <c:v>28366</c:v>
                </c:pt>
                <c:pt idx="317">
                  <c:v>27909</c:v>
                </c:pt>
                <c:pt idx="318">
                  <c:v>28206</c:v>
                </c:pt>
                <c:pt idx="319">
                  <c:v>28521</c:v>
                </c:pt>
                <c:pt idx="320">
                  <c:v>28791</c:v>
                </c:pt>
                <c:pt idx="321">
                  <c:v>29085</c:v>
                </c:pt>
                <c:pt idx="322">
                  <c:v>29355</c:v>
                </c:pt>
                <c:pt idx="323">
                  <c:v>28766</c:v>
                </c:pt>
                <c:pt idx="324">
                  <c:v>29058</c:v>
                </c:pt>
                <c:pt idx="325">
                  <c:v>29300</c:v>
                </c:pt>
                <c:pt idx="326">
                  <c:v>29574</c:v>
                </c:pt>
                <c:pt idx="327">
                  <c:v>29892</c:v>
                </c:pt>
                <c:pt idx="328">
                  <c:v>30145</c:v>
                </c:pt>
                <c:pt idx="329">
                  <c:v>30405</c:v>
                </c:pt>
                <c:pt idx="330">
                  <c:v>29875</c:v>
                </c:pt>
                <c:pt idx="331">
                  <c:v>30117</c:v>
                </c:pt>
                <c:pt idx="332">
                  <c:v>30368</c:v>
                </c:pt>
                <c:pt idx="333">
                  <c:v>30625</c:v>
                </c:pt>
                <c:pt idx="334">
                  <c:v>30967</c:v>
                </c:pt>
                <c:pt idx="335">
                  <c:v>31217</c:v>
                </c:pt>
                <c:pt idx="336">
                  <c:v>31533</c:v>
                </c:pt>
                <c:pt idx="337">
                  <c:v>30875</c:v>
                </c:pt>
                <c:pt idx="338">
                  <c:v>31156</c:v>
                </c:pt>
                <c:pt idx="339">
                  <c:v>31408</c:v>
                </c:pt>
                <c:pt idx="340">
                  <c:v>31733</c:v>
                </c:pt>
                <c:pt idx="341">
                  <c:v>31967</c:v>
                </c:pt>
                <c:pt idx="342">
                  <c:v>32173</c:v>
                </c:pt>
                <c:pt idx="343">
                  <c:v>32432</c:v>
                </c:pt>
                <c:pt idx="344">
                  <c:v>32717</c:v>
                </c:pt>
                <c:pt idx="345">
                  <c:v>32030</c:v>
                </c:pt>
                <c:pt idx="346">
                  <c:v>32283</c:v>
                </c:pt>
                <c:pt idx="347">
                  <c:v>32504</c:v>
                </c:pt>
                <c:pt idx="348">
                  <c:v>32775</c:v>
                </c:pt>
                <c:pt idx="349">
                  <c:v>33099</c:v>
                </c:pt>
                <c:pt idx="350">
                  <c:v>33368</c:v>
                </c:pt>
                <c:pt idx="351">
                  <c:v>33678</c:v>
                </c:pt>
                <c:pt idx="352">
                  <c:v>33911</c:v>
                </c:pt>
                <c:pt idx="353">
                  <c:v>34188</c:v>
                </c:pt>
                <c:pt idx="354">
                  <c:v>33393</c:v>
                </c:pt>
                <c:pt idx="355">
                  <c:v>33724</c:v>
                </c:pt>
                <c:pt idx="356">
                  <c:v>34012</c:v>
                </c:pt>
                <c:pt idx="357">
                  <c:v>34285</c:v>
                </c:pt>
                <c:pt idx="358">
                  <c:v>34547</c:v>
                </c:pt>
                <c:pt idx="359">
                  <c:v>34871</c:v>
                </c:pt>
                <c:pt idx="360">
                  <c:v>35089</c:v>
                </c:pt>
                <c:pt idx="361">
                  <c:v>35389</c:v>
                </c:pt>
                <c:pt idx="362">
                  <c:v>35653</c:v>
                </c:pt>
                <c:pt idx="363">
                  <c:v>35912</c:v>
                </c:pt>
                <c:pt idx="364">
                  <c:v>34895</c:v>
                </c:pt>
                <c:pt idx="365">
                  <c:v>35101</c:v>
                </c:pt>
                <c:pt idx="366">
                  <c:v>35338</c:v>
                </c:pt>
                <c:pt idx="367">
                  <c:v>35567</c:v>
                </c:pt>
                <c:pt idx="368">
                  <c:v>35836</c:v>
                </c:pt>
                <c:pt idx="369">
                  <c:v>36060</c:v>
                </c:pt>
                <c:pt idx="370">
                  <c:v>36273</c:v>
                </c:pt>
                <c:pt idx="371">
                  <c:v>36511</c:v>
                </c:pt>
                <c:pt idx="372">
                  <c:v>36772</c:v>
                </c:pt>
                <c:pt idx="373">
                  <c:v>37040</c:v>
                </c:pt>
                <c:pt idx="374">
                  <c:v>37269</c:v>
                </c:pt>
                <c:pt idx="375">
                  <c:v>37522</c:v>
                </c:pt>
                <c:pt idx="376">
                  <c:v>37842</c:v>
                </c:pt>
                <c:pt idx="377">
                  <c:v>36736</c:v>
                </c:pt>
                <c:pt idx="378">
                  <c:v>36973</c:v>
                </c:pt>
                <c:pt idx="379">
                  <c:v>37261</c:v>
                </c:pt>
                <c:pt idx="380">
                  <c:v>37489</c:v>
                </c:pt>
                <c:pt idx="381">
                  <c:v>37778</c:v>
                </c:pt>
                <c:pt idx="382">
                  <c:v>38024</c:v>
                </c:pt>
                <c:pt idx="383">
                  <c:v>38311</c:v>
                </c:pt>
                <c:pt idx="384">
                  <c:v>38539</c:v>
                </c:pt>
                <c:pt idx="385">
                  <c:v>38791</c:v>
                </c:pt>
                <c:pt idx="386">
                  <c:v>39076</c:v>
                </c:pt>
                <c:pt idx="387">
                  <c:v>39326</c:v>
                </c:pt>
                <c:pt idx="388">
                  <c:v>39553</c:v>
                </c:pt>
                <c:pt idx="389">
                  <c:v>39843</c:v>
                </c:pt>
                <c:pt idx="390">
                  <c:v>40093</c:v>
                </c:pt>
                <c:pt idx="391">
                  <c:v>40401</c:v>
                </c:pt>
                <c:pt idx="392">
                  <c:v>39009</c:v>
                </c:pt>
                <c:pt idx="393">
                  <c:v>39243</c:v>
                </c:pt>
                <c:pt idx="394">
                  <c:v>39553</c:v>
                </c:pt>
                <c:pt idx="395">
                  <c:v>39802</c:v>
                </c:pt>
                <c:pt idx="396">
                  <c:v>40033</c:v>
                </c:pt>
                <c:pt idx="397">
                  <c:v>40292</c:v>
                </c:pt>
                <c:pt idx="398">
                  <c:v>40541</c:v>
                </c:pt>
                <c:pt idx="399">
                  <c:v>40749</c:v>
                </c:pt>
                <c:pt idx="400">
                  <c:v>40983</c:v>
                </c:pt>
                <c:pt idx="401">
                  <c:v>41233</c:v>
                </c:pt>
                <c:pt idx="402">
                  <c:v>41489</c:v>
                </c:pt>
                <c:pt idx="403">
                  <c:v>41762</c:v>
                </c:pt>
                <c:pt idx="404">
                  <c:v>42012</c:v>
                </c:pt>
                <c:pt idx="405">
                  <c:v>42243</c:v>
                </c:pt>
                <c:pt idx="406">
                  <c:v>42495</c:v>
                </c:pt>
                <c:pt idx="407">
                  <c:v>42783</c:v>
                </c:pt>
                <c:pt idx="408">
                  <c:v>43029</c:v>
                </c:pt>
                <c:pt idx="409">
                  <c:v>43304</c:v>
                </c:pt>
                <c:pt idx="410">
                  <c:v>43564</c:v>
                </c:pt>
                <c:pt idx="411">
                  <c:v>41399</c:v>
                </c:pt>
                <c:pt idx="412">
                  <c:v>41990</c:v>
                </c:pt>
                <c:pt idx="413">
                  <c:v>42197</c:v>
                </c:pt>
                <c:pt idx="414">
                  <c:v>42433</c:v>
                </c:pt>
                <c:pt idx="415">
                  <c:v>42711</c:v>
                </c:pt>
                <c:pt idx="416">
                  <c:v>42951</c:v>
                </c:pt>
                <c:pt idx="417">
                  <c:v>43155</c:v>
                </c:pt>
                <c:pt idx="418">
                  <c:v>43431</c:v>
                </c:pt>
                <c:pt idx="419">
                  <c:v>43699</c:v>
                </c:pt>
                <c:pt idx="420">
                  <c:v>43912</c:v>
                </c:pt>
                <c:pt idx="421">
                  <c:v>44156</c:v>
                </c:pt>
                <c:pt idx="422">
                  <c:v>44389</c:v>
                </c:pt>
                <c:pt idx="423">
                  <c:v>44633</c:v>
                </c:pt>
                <c:pt idx="424">
                  <c:v>44864</c:v>
                </c:pt>
                <c:pt idx="425">
                  <c:v>45099</c:v>
                </c:pt>
                <c:pt idx="426">
                  <c:v>45339</c:v>
                </c:pt>
                <c:pt idx="427">
                  <c:v>45559</c:v>
                </c:pt>
                <c:pt idx="428">
                  <c:v>45785</c:v>
                </c:pt>
                <c:pt idx="429">
                  <c:v>45977</c:v>
                </c:pt>
                <c:pt idx="430">
                  <c:v>46224</c:v>
                </c:pt>
                <c:pt idx="431">
                  <c:v>46475</c:v>
                </c:pt>
                <c:pt idx="432">
                  <c:v>46646</c:v>
                </c:pt>
                <c:pt idx="433">
                  <c:v>46905</c:v>
                </c:pt>
                <c:pt idx="434">
                  <c:v>47179</c:v>
                </c:pt>
                <c:pt idx="435">
                  <c:v>47402</c:v>
                </c:pt>
                <c:pt idx="436">
                  <c:v>47602</c:v>
                </c:pt>
                <c:pt idx="437">
                  <c:v>47868</c:v>
                </c:pt>
                <c:pt idx="438">
                  <c:v>48097</c:v>
                </c:pt>
                <c:pt idx="439">
                  <c:v>45624</c:v>
                </c:pt>
                <c:pt idx="440">
                  <c:v>45959</c:v>
                </c:pt>
                <c:pt idx="441">
                  <c:v>46161</c:v>
                </c:pt>
                <c:pt idx="442">
                  <c:v>46359</c:v>
                </c:pt>
                <c:pt idx="443">
                  <c:v>46604</c:v>
                </c:pt>
                <c:pt idx="444">
                  <c:v>46805</c:v>
                </c:pt>
                <c:pt idx="445">
                  <c:v>46989</c:v>
                </c:pt>
                <c:pt idx="446">
                  <c:v>47166</c:v>
                </c:pt>
                <c:pt idx="447">
                  <c:v>47358</c:v>
                </c:pt>
                <c:pt idx="448">
                  <c:v>47495</c:v>
                </c:pt>
                <c:pt idx="449">
                  <c:v>47716</c:v>
                </c:pt>
                <c:pt idx="450">
                  <c:v>47896</c:v>
                </c:pt>
                <c:pt idx="451">
                  <c:v>48068</c:v>
                </c:pt>
                <c:pt idx="452">
                  <c:v>48217</c:v>
                </c:pt>
                <c:pt idx="453">
                  <c:v>48371</c:v>
                </c:pt>
                <c:pt idx="454">
                  <c:v>48547</c:v>
                </c:pt>
                <c:pt idx="455">
                  <c:v>48654</c:v>
                </c:pt>
                <c:pt idx="456">
                  <c:v>48767</c:v>
                </c:pt>
                <c:pt idx="457">
                  <c:v>48873</c:v>
                </c:pt>
                <c:pt idx="458">
                  <c:v>48981</c:v>
                </c:pt>
                <c:pt idx="459">
                  <c:v>49091</c:v>
                </c:pt>
                <c:pt idx="460">
                  <c:v>49194</c:v>
                </c:pt>
                <c:pt idx="461">
                  <c:v>49334</c:v>
                </c:pt>
                <c:pt idx="462">
                  <c:v>49434</c:v>
                </c:pt>
                <c:pt idx="463">
                  <c:v>49504</c:v>
                </c:pt>
                <c:pt idx="464">
                  <c:v>49585</c:v>
                </c:pt>
                <c:pt idx="465">
                  <c:v>49652</c:v>
                </c:pt>
                <c:pt idx="466">
                  <c:v>49714</c:v>
                </c:pt>
                <c:pt idx="467">
                  <c:v>49787</c:v>
                </c:pt>
                <c:pt idx="468">
                  <c:v>49839</c:v>
                </c:pt>
                <c:pt idx="469">
                  <c:v>49878</c:v>
                </c:pt>
                <c:pt idx="470">
                  <c:v>49927</c:v>
                </c:pt>
                <c:pt idx="471">
                  <c:v>49974</c:v>
                </c:pt>
                <c:pt idx="472">
                  <c:v>50012</c:v>
                </c:pt>
                <c:pt idx="473">
                  <c:v>50042</c:v>
                </c:pt>
                <c:pt idx="474">
                  <c:v>50075</c:v>
                </c:pt>
                <c:pt idx="475">
                  <c:v>50095</c:v>
                </c:pt>
                <c:pt idx="476">
                  <c:v>50112</c:v>
                </c:pt>
                <c:pt idx="477">
                  <c:v>50125</c:v>
                </c:pt>
                <c:pt idx="478">
                  <c:v>50138</c:v>
                </c:pt>
                <c:pt idx="479">
                  <c:v>50152</c:v>
                </c:pt>
                <c:pt idx="480">
                  <c:v>50160</c:v>
                </c:pt>
                <c:pt idx="481">
                  <c:v>50170</c:v>
                </c:pt>
                <c:pt idx="482">
                  <c:v>50179</c:v>
                </c:pt>
                <c:pt idx="483">
                  <c:v>50180</c:v>
                </c:pt>
                <c:pt idx="484">
                  <c:v>50189</c:v>
                </c:pt>
                <c:pt idx="485">
                  <c:v>50190</c:v>
                </c:pt>
                <c:pt idx="486">
                  <c:v>50197</c:v>
                </c:pt>
                <c:pt idx="487">
                  <c:v>50206</c:v>
                </c:pt>
                <c:pt idx="488">
                  <c:v>48598</c:v>
                </c:pt>
                <c:pt idx="489">
                  <c:v>48600</c:v>
                </c:pt>
                <c:pt idx="490">
                  <c:v>48606</c:v>
                </c:pt>
                <c:pt idx="491">
                  <c:v>48606</c:v>
                </c:pt>
                <c:pt idx="492">
                  <c:v>48606</c:v>
                </c:pt>
                <c:pt idx="493">
                  <c:v>48606</c:v>
                </c:pt>
                <c:pt idx="494">
                  <c:v>48606</c:v>
                </c:pt>
                <c:pt idx="495">
                  <c:v>48606</c:v>
                </c:pt>
                <c:pt idx="496">
                  <c:v>48606</c:v>
                </c:pt>
                <c:pt idx="497">
                  <c:v>48606</c:v>
                </c:pt>
                <c:pt idx="498">
                  <c:v>48606</c:v>
                </c:pt>
                <c:pt idx="499">
                  <c:v>48606</c:v>
                </c:pt>
                <c:pt idx="500">
                  <c:v>48606</c:v>
                </c:pt>
                <c:pt idx="501">
                  <c:v>48606</c:v>
                </c:pt>
                <c:pt idx="502">
                  <c:v>48606</c:v>
                </c:pt>
                <c:pt idx="503">
                  <c:v>48606</c:v>
                </c:pt>
              </c:numCache>
            </c:numRef>
          </c:yVal>
          <c:smooth val="0"/>
        </c:ser>
        <c:dLbls>
          <c:showLegendKey val="0"/>
          <c:showVal val="0"/>
          <c:showCatName val="0"/>
          <c:showSerName val="0"/>
          <c:showPercent val="0"/>
          <c:showBubbleSize val="0"/>
        </c:dLbls>
        <c:axId val="556227352"/>
        <c:axId val="556228136"/>
      </c:scatterChart>
      <c:valAx>
        <c:axId val="556227352"/>
        <c:scaling>
          <c:logBase val="10"/>
          <c:orientation val="maxMin"/>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400" b="1" i="0" u="none" strike="noStrike" kern="1200" baseline="0">
                    <a:solidFill>
                      <a:sysClr val="windowText" lastClr="000000"/>
                    </a:solidFill>
                    <a:latin typeface="+mn-lt"/>
                    <a:ea typeface="+mn-ea"/>
                    <a:cs typeface="+mn-cs"/>
                  </a:defRPr>
                </a:pPr>
                <a:r>
                  <a:rPr lang="en-US" sz="2400" b="1">
                    <a:solidFill>
                      <a:sysClr val="windowText" lastClr="000000"/>
                    </a:solidFill>
                  </a:rPr>
                  <a:t>Temperature</a:t>
                </a:r>
              </a:p>
            </c:rich>
          </c:tx>
          <c:layout>
            <c:manualLayout>
              <c:xMode val="edge"/>
              <c:yMode val="edge"/>
              <c:x val="0.40179902521687488"/>
              <c:y val="0.90322098416124608"/>
            </c:manualLayout>
          </c:layout>
          <c:overlay val="0"/>
          <c:spPr>
            <a:noFill/>
            <a:ln>
              <a:noFill/>
            </a:ln>
            <a:effectLst/>
          </c:spPr>
          <c:txPr>
            <a:bodyPr rot="0" spcFirstLastPara="1" vertOverflow="ellipsis" vert="horz" wrap="square" anchor="ctr" anchorCtr="1"/>
            <a:lstStyle/>
            <a:p>
              <a:pPr>
                <a:defRPr sz="2400" b="1" i="0" u="none" strike="noStrike" kern="1200" baseline="0">
                  <a:solidFill>
                    <a:sysClr val="windowText" lastClr="000000"/>
                  </a:solidFill>
                  <a:latin typeface="+mn-lt"/>
                  <a:ea typeface="+mn-ea"/>
                  <a:cs typeface="+mn-cs"/>
                </a:defRPr>
              </a:pPr>
              <a:endParaRPr lang="en-US"/>
            </a:p>
          </c:txPr>
        </c:title>
        <c:numFmt formatCode="0.00E+00" sourceLinked="1"/>
        <c:majorTickMark val="in"/>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556228136"/>
        <c:crosses val="autoZero"/>
        <c:crossBetween val="midCat"/>
      </c:valAx>
      <c:valAx>
        <c:axId val="556228136"/>
        <c:scaling>
          <c:orientation val="minMax"/>
        </c:scaling>
        <c:delete val="0"/>
        <c:axPos val="r"/>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r>
                  <a:rPr lang="en-US" sz="1600" b="1">
                    <a:solidFill>
                      <a:sysClr val="windowText" lastClr="000000"/>
                    </a:solidFill>
                  </a:rPr>
                  <a:t>Cluster Count</a:t>
                </a:r>
              </a:p>
            </c:rich>
          </c:tx>
          <c:layout/>
          <c:overlay val="0"/>
          <c:spPr>
            <a:noFill/>
            <a:ln>
              <a:noFill/>
            </a:ln>
            <a:effectLst/>
          </c:spPr>
          <c:txPr>
            <a:bodyPr rot="-54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556227352"/>
        <c:crossesAt val="1.0000000000000002E-3"/>
        <c:crossBetween val="midCat"/>
      </c:valAx>
      <c:spPr>
        <a:noFill/>
        <a:ln>
          <a:noFill/>
        </a:ln>
        <a:effectLst/>
      </c:spPr>
    </c:plotArea>
    <c:legend>
      <c:legendPos val="t"/>
      <c:layout>
        <c:manualLayout>
          <c:xMode val="edge"/>
          <c:yMode val="edge"/>
          <c:x val="0.13734071765617778"/>
          <c:y val="0.33375549706508628"/>
          <c:w val="0.22251260412574975"/>
          <c:h val="6.9008220503731052E-2"/>
        </c:manualLayout>
      </c:layout>
      <c:overlay val="0"/>
      <c:spPr>
        <a:solidFill>
          <a:schemeClr val="bg1"/>
        </a:solid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659707008674169E-2"/>
          <c:y val="4.9594642027959886E-2"/>
          <c:w val="0.70290137992146573"/>
          <c:h val="0.78384841568550845"/>
        </c:manualLayout>
      </c:layout>
      <c:barChart>
        <c:barDir val="col"/>
        <c:grouping val="clustered"/>
        <c:varyColors val="0"/>
        <c:ser>
          <c:idx val="3"/>
          <c:order val="0"/>
          <c:tx>
            <c:strRef>
              <c:f>HDInsight!$E$17</c:f>
              <c:strCache>
                <c:ptCount val="1"/>
                <c:pt idx="0">
                  <c:v>Hadoop AllReduce</c:v>
                </c:pt>
              </c:strCache>
            </c:strRef>
          </c:tx>
          <c:invertIfNegative val="0"/>
          <c:cat>
            <c:strRef>
              <c:f>HDInsight!$A$18:$A$21</c:f>
              <c:strCache>
                <c:ptCount val="4"/>
                <c:pt idx="0">
                  <c:v>32 x 32 M</c:v>
                </c:pt>
                <c:pt idx="1">
                  <c:v>64 x 64 M</c:v>
                </c:pt>
                <c:pt idx="2">
                  <c:v>128 x 128 M</c:v>
                </c:pt>
                <c:pt idx="3">
                  <c:v>256 x 256 M</c:v>
                </c:pt>
              </c:strCache>
            </c:strRef>
          </c:cat>
          <c:val>
            <c:numRef>
              <c:f>HDInsight!$E$18:$E$21</c:f>
              <c:numCache>
                <c:formatCode>General</c:formatCode>
                <c:ptCount val="4"/>
                <c:pt idx="0">
                  <c:v>275.00700000000001</c:v>
                </c:pt>
                <c:pt idx="1">
                  <c:v>277.452</c:v>
                </c:pt>
                <c:pt idx="2">
                  <c:v>286.96699999999998</c:v>
                </c:pt>
                <c:pt idx="3">
                  <c:v>349.101</c:v>
                </c:pt>
              </c:numCache>
            </c:numRef>
          </c:val>
        </c:ser>
        <c:ser>
          <c:idx val="4"/>
          <c:order val="1"/>
          <c:tx>
            <c:strRef>
              <c:f>HDInsight!$F$17</c:f>
              <c:strCache>
                <c:ptCount val="1"/>
                <c:pt idx="0">
                  <c:v>Hadoop MapReduce</c:v>
                </c:pt>
              </c:strCache>
            </c:strRef>
          </c:tx>
          <c:invertIfNegative val="0"/>
          <c:cat>
            <c:strRef>
              <c:f>HDInsight!$A$18:$A$21</c:f>
              <c:strCache>
                <c:ptCount val="4"/>
                <c:pt idx="0">
                  <c:v>32 x 32 M</c:v>
                </c:pt>
                <c:pt idx="1">
                  <c:v>64 x 64 M</c:v>
                </c:pt>
                <c:pt idx="2">
                  <c:v>128 x 128 M</c:v>
                </c:pt>
                <c:pt idx="3">
                  <c:v>256 x 256 M</c:v>
                </c:pt>
              </c:strCache>
            </c:strRef>
          </c:cat>
          <c:val>
            <c:numRef>
              <c:f>HDInsight!$F$18:$F$21</c:f>
              <c:numCache>
                <c:formatCode>General</c:formatCode>
                <c:ptCount val="4"/>
                <c:pt idx="0">
                  <c:v>405.79700000000003</c:v>
                </c:pt>
                <c:pt idx="1">
                  <c:v>407.84300000000002</c:v>
                </c:pt>
                <c:pt idx="2">
                  <c:v>437.78300000000002</c:v>
                </c:pt>
                <c:pt idx="3">
                  <c:v>524.55700000000002</c:v>
                </c:pt>
              </c:numCache>
            </c:numRef>
          </c:val>
        </c:ser>
        <c:ser>
          <c:idx val="2"/>
          <c:order val="2"/>
          <c:tx>
            <c:strRef>
              <c:f>HDInsight!$D$17</c:f>
              <c:strCache>
                <c:ptCount val="1"/>
                <c:pt idx="0">
                  <c:v>Twister4Azure AllReduce</c:v>
                </c:pt>
              </c:strCache>
            </c:strRef>
          </c:tx>
          <c:invertIfNegative val="0"/>
          <c:cat>
            <c:strRef>
              <c:f>HDInsight!$A$18:$A$21</c:f>
              <c:strCache>
                <c:ptCount val="4"/>
                <c:pt idx="0">
                  <c:v>32 x 32 M</c:v>
                </c:pt>
                <c:pt idx="1">
                  <c:v>64 x 64 M</c:v>
                </c:pt>
                <c:pt idx="2">
                  <c:v>128 x 128 M</c:v>
                </c:pt>
                <c:pt idx="3">
                  <c:v>256 x 256 M</c:v>
                </c:pt>
              </c:strCache>
            </c:strRef>
          </c:cat>
          <c:val>
            <c:numRef>
              <c:f>HDInsight!$D$18:$D$21</c:f>
              <c:numCache>
                <c:formatCode>General</c:formatCode>
                <c:ptCount val="4"/>
                <c:pt idx="0">
                  <c:v>491</c:v>
                </c:pt>
                <c:pt idx="1">
                  <c:v>491</c:v>
                </c:pt>
                <c:pt idx="2">
                  <c:v>505</c:v>
                </c:pt>
                <c:pt idx="3">
                  <c:v>520</c:v>
                </c:pt>
              </c:numCache>
            </c:numRef>
          </c:val>
        </c:ser>
        <c:ser>
          <c:idx val="1"/>
          <c:order val="3"/>
          <c:tx>
            <c:strRef>
              <c:f>HDInsight!$C$17</c:f>
              <c:strCache>
                <c:ptCount val="1"/>
                <c:pt idx="0">
                  <c:v>Twister4Azure Broadcast</c:v>
                </c:pt>
              </c:strCache>
            </c:strRef>
          </c:tx>
          <c:invertIfNegative val="0"/>
          <c:cat>
            <c:strRef>
              <c:f>HDInsight!$A$18:$A$21</c:f>
              <c:strCache>
                <c:ptCount val="4"/>
                <c:pt idx="0">
                  <c:v>32 x 32 M</c:v>
                </c:pt>
                <c:pt idx="1">
                  <c:v>64 x 64 M</c:v>
                </c:pt>
                <c:pt idx="2">
                  <c:v>128 x 128 M</c:v>
                </c:pt>
                <c:pt idx="3">
                  <c:v>256 x 256 M</c:v>
                </c:pt>
              </c:strCache>
            </c:strRef>
          </c:cat>
          <c:val>
            <c:numRef>
              <c:f>HDInsight!$C$18:$C$21</c:f>
              <c:numCache>
                <c:formatCode>General</c:formatCode>
                <c:ptCount val="4"/>
                <c:pt idx="0">
                  <c:v>505.15300000000002</c:v>
                </c:pt>
                <c:pt idx="1">
                  <c:v>515.01099999999997</c:v>
                </c:pt>
                <c:pt idx="2">
                  <c:v>534.91999999999996</c:v>
                </c:pt>
                <c:pt idx="3">
                  <c:v>566.78300000000002</c:v>
                </c:pt>
              </c:numCache>
            </c:numRef>
          </c:val>
        </c:ser>
        <c:ser>
          <c:idx val="0"/>
          <c:order val="4"/>
          <c:tx>
            <c:strRef>
              <c:f>HDInsight!$B$17</c:f>
              <c:strCache>
                <c:ptCount val="1"/>
                <c:pt idx="0">
                  <c:v>Twister4Azure</c:v>
                </c:pt>
              </c:strCache>
            </c:strRef>
          </c:tx>
          <c:invertIfNegative val="0"/>
          <c:cat>
            <c:strRef>
              <c:f>HDInsight!$A$18:$A$21</c:f>
              <c:strCache>
                <c:ptCount val="4"/>
                <c:pt idx="0">
                  <c:v>32 x 32 M</c:v>
                </c:pt>
                <c:pt idx="1">
                  <c:v>64 x 64 M</c:v>
                </c:pt>
                <c:pt idx="2">
                  <c:v>128 x 128 M</c:v>
                </c:pt>
                <c:pt idx="3">
                  <c:v>256 x 256 M</c:v>
                </c:pt>
              </c:strCache>
            </c:strRef>
          </c:cat>
          <c:val>
            <c:numRef>
              <c:f>HDInsight!$B$18:$B$21</c:f>
              <c:numCache>
                <c:formatCode>General</c:formatCode>
                <c:ptCount val="4"/>
                <c:pt idx="0">
                  <c:v>509.572</c:v>
                </c:pt>
                <c:pt idx="1">
                  <c:v>535.85199999999998</c:v>
                </c:pt>
                <c:pt idx="2">
                  <c:v>567.92600000000004</c:v>
                </c:pt>
                <c:pt idx="3">
                  <c:v>709.20799999999997</c:v>
                </c:pt>
              </c:numCache>
            </c:numRef>
          </c:val>
        </c:ser>
        <c:ser>
          <c:idx val="5"/>
          <c:order val="5"/>
          <c:tx>
            <c:strRef>
              <c:f>HDInsight!$G$17</c:f>
              <c:strCache>
                <c:ptCount val="1"/>
                <c:pt idx="0">
                  <c:v>HDInsight (AzureHadoop)</c:v>
                </c:pt>
              </c:strCache>
            </c:strRef>
          </c:tx>
          <c:invertIfNegative val="0"/>
          <c:cat>
            <c:strRef>
              <c:f>HDInsight!$A$18:$A$21</c:f>
              <c:strCache>
                <c:ptCount val="4"/>
                <c:pt idx="0">
                  <c:v>32 x 32 M</c:v>
                </c:pt>
                <c:pt idx="1">
                  <c:v>64 x 64 M</c:v>
                </c:pt>
                <c:pt idx="2">
                  <c:v>128 x 128 M</c:v>
                </c:pt>
                <c:pt idx="3">
                  <c:v>256 x 256 M</c:v>
                </c:pt>
              </c:strCache>
            </c:strRef>
          </c:cat>
          <c:val>
            <c:numRef>
              <c:f>HDInsight!$G$18:$G$21</c:f>
              <c:numCache>
                <c:formatCode>General</c:formatCode>
                <c:ptCount val="4"/>
                <c:pt idx="0">
                  <c:v>1190.0980295666666</c:v>
                </c:pt>
                <c:pt idx="1">
                  <c:v>1185.5202744000001</c:v>
                </c:pt>
                <c:pt idx="2">
                  <c:v>1283.5894976500001</c:v>
                </c:pt>
              </c:numCache>
            </c:numRef>
          </c:val>
        </c:ser>
        <c:dLbls>
          <c:showLegendKey val="0"/>
          <c:showVal val="0"/>
          <c:showCatName val="0"/>
          <c:showSerName val="0"/>
          <c:showPercent val="0"/>
          <c:showBubbleSize val="0"/>
        </c:dLbls>
        <c:gapWidth val="150"/>
        <c:axId val="556228528"/>
        <c:axId val="556225000"/>
      </c:barChart>
      <c:catAx>
        <c:axId val="556228528"/>
        <c:scaling>
          <c:orientation val="minMax"/>
        </c:scaling>
        <c:delete val="0"/>
        <c:axPos val="b"/>
        <c:title>
          <c:tx>
            <c:rich>
              <a:bodyPr/>
              <a:lstStyle/>
              <a:p>
                <a:pPr>
                  <a:defRPr/>
                </a:pPr>
                <a:r>
                  <a:rPr lang="en-US"/>
                  <a:t>Num. Cores X Num. Data Points</a:t>
                </a:r>
              </a:p>
            </c:rich>
          </c:tx>
          <c:overlay val="0"/>
        </c:title>
        <c:numFmt formatCode="General" sourceLinked="0"/>
        <c:majorTickMark val="out"/>
        <c:minorTickMark val="none"/>
        <c:tickLblPos val="nextTo"/>
        <c:crossAx val="556225000"/>
        <c:crosses val="autoZero"/>
        <c:auto val="1"/>
        <c:lblAlgn val="ctr"/>
        <c:lblOffset val="100"/>
        <c:noMultiLvlLbl val="0"/>
      </c:catAx>
      <c:valAx>
        <c:axId val="556225000"/>
        <c:scaling>
          <c:orientation val="minMax"/>
        </c:scaling>
        <c:delete val="0"/>
        <c:axPos val="l"/>
        <c:majorGridlines/>
        <c:title>
          <c:tx>
            <c:rich>
              <a:bodyPr rot="-5400000" vert="horz"/>
              <a:lstStyle/>
              <a:p>
                <a:pPr>
                  <a:defRPr/>
                </a:pPr>
                <a:r>
                  <a:rPr lang="en-US"/>
                  <a:t>Time (s)</a:t>
                </a:r>
              </a:p>
            </c:rich>
          </c:tx>
          <c:overlay val="0"/>
        </c:title>
        <c:numFmt formatCode="General" sourceLinked="1"/>
        <c:majorTickMark val="out"/>
        <c:minorTickMark val="none"/>
        <c:tickLblPos val="nextTo"/>
        <c:crossAx val="556228528"/>
        <c:crosses val="autoZero"/>
        <c:crossBetween val="between"/>
      </c:valAx>
    </c:plotArea>
    <c:legend>
      <c:legendPos val="r"/>
      <c:layout>
        <c:manualLayout>
          <c:xMode val="edge"/>
          <c:yMode val="edge"/>
          <c:x val="0.80155872112666904"/>
          <c:y val="9.2730993371591261E-4"/>
          <c:w val="0.19844122740247871"/>
          <c:h val="0.84149321603324867"/>
        </c:manualLayout>
      </c:layout>
      <c:overlay val="0"/>
      <c:txPr>
        <a:bodyPr/>
        <a:lstStyle/>
        <a:p>
          <a:pPr>
            <a:defRPr sz="1200" b="1"/>
          </a:pPr>
          <a:endParaRPr lang="en-US"/>
        </a:p>
      </c:txPr>
    </c:legend>
    <c:plotVisOnly val="1"/>
    <c:dispBlanksAs val="gap"/>
    <c:showDLblsOverMax val="0"/>
  </c:chart>
  <c:txPr>
    <a:bodyPr/>
    <a:lstStyle/>
    <a:p>
      <a:pPr>
        <a:defRPr sz="11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1594611220472444"/>
          <c:y val="5.1625151129259299E-2"/>
          <c:w val="0.84759555446194224"/>
          <c:h val="0.78657888713705704"/>
        </c:manualLayout>
      </c:layout>
      <c:barChart>
        <c:barDir val="col"/>
        <c:grouping val="clustered"/>
        <c:varyColors val="0"/>
        <c:ser>
          <c:idx val="3"/>
          <c:order val="0"/>
          <c:tx>
            <c:strRef>
              <c:f>HDInsight!$E$24</c:f>
              <c:strCache>
                <c:ptCount val="1"/>
                <c:pt idx="0">
                  <c:v>Hadoop AllReduce</c:v>
                </c:pt>
              </c:strCache>
            </c:strRef>
          </c:tx>
          <c:spPr>
            <a:pattFill prst="pct80">
              <a:fgClr>
                <a:schemeClr val="accent4">
                  <a:lumMod val="50000"/>
                </a:schemeClr>
              </a:fgClr>
              <a:bgClr>
                <a:schemeClr val="accent4"/>
              </a:bgClr>
            </a:pattFill>
          </c:spPr>
          <c:invertIfNegative val="0"/>
          <c:cat>
            <c:strRef>
              <c:f>HDInsight!$A$25:$A$28</c:f>
              <c:strCache>
                <c:ptCount val="4"/>
                <c:pt idx="0">
                  <c:v>32 x 32 M</c:v>
                </c:pt>
                <c:pt idx="1">
                  <c:v>64 x 64 M</c:v>
                </c:pt>
                <c:pt idx="2">
                  <c:v>128 x 128 M</c:v>
                </c:pt>
                <c:pt idx="3">
                  <c:v>256 x 256 M</c:v>
                </c:pt>
              </c:strCache>
            </c:strRef>
          </c:cat>
          <c:val>
            <c:numRef>
              <c:f>HDInsight!$E$25:$E$28</c:f>
              <c:numCache>
                <c:formatCode>General</c:formatCode>
                <c:ptCount val="4"/>
                <c:pt idx="0">
                  <c:v>150</c:v>
                </c:pt>
                <c:pt idx="1">
                  <c:v>150</c:v>
                </c:pt>
                <c:pt idx="2">
                  <c:v>150</c:v>
                </c:pt>
                <c:pt idx="3">
                  <c:v>150</c:v>
                </c:pt>
              </c:numCache>
            </c:numRef>
          </c:val>
        </c:ser>
        <c:ser>
          <c:idx val="4"/>
          <c:order val="1"/>
          <c:tx>
            <c:strRef>
              <c:f>HDInsight!$F$24</c:f>
              <c:strCache>
                <c:ptCount val="1"/>
                <c:pt idx="0">
                  <c:v>Hadoop MapReduce</c:v>
                </c:pt>
              </c:strCache>
            </c:strRef>
          </c:tx>
          <c:spPr>
            <a:pattFill prst="pct80">
              <a:fgClr>
                <a:schemeClr val="accent1">
                  <a:lumMod val="50000"/>
                </a:schemeClr>
              </a:fgClr>
              <a:bgClr>
                <a:srgbClr val="00B0F0"/>
              </a:bgClr>
            </a:pattFill>
          </c:spPr>
          <c:invertIfNegative val="0"/>
          <c:cat>
            <c:strRef>
              <c:f>HDInsight!$A$25:$A$28</c:f>
              <c:strCache>
                <c:ptCount val="4"/>
                <c:pt idx="0">
                  <c:v>32 x 32 M</c:v>
                </c:pt>
                <c:pt idx="1">
                  <c:v>64 x 64 M</c:v>
                </c:pt>
                <c:pt idx="2">
                  <c:v>128 x 128 M</c:v>
                </c:pt>
                <c:pt idx="3">
                  <c:v>256 x 256 M</c:v>
                </c:pt>
              </c:strCache>
            </c:strRef>
          </c:cat>
          <c:val>
            <c:numRef>
              <c:f>HDInsight!$F$25:$F$28</c:f>
              <c:numCache>
                <c:formatCode>General</c:formatCode>
                <c:ptCount val="4"/>
                <c:pt idx="0">
                  <c:v>150</c:v>
                </c:pt>
                <c:pt idx="1">
                  <c:v>150</c:v>
                </c:pt>
                <c:pt idx="2">
                  <c:v>150</c:v>
                </c:pt>
                <c:pt idx="3">
                  <c:v>150</c:v>
                </c:pt>
              </c:numCache>
            </c:numRef>
          </c:val>
        </c:ser>
        <c:ser>
          <c:idx val="2"/>
          <c:order val="2"/>
          <c:tx>
            <c:strRef>
              <c:f>HDInsight!$D$24</c:f>
              <c:strCache>
                <c:ptCount val="1"/>
                <c:pt idx="0">
                  <c:v>T4A AllRed</c:v>
                </c:pt>
              </c:strCache>
            </c:strRef>
          </c:tx>
          <c:spPr>
            <a:pattFill prst="pct80">
              <a:fgClr>
                <a:schemeClr val="accent3">
                  <a:lumMod val="50000"/>
                </a:schemeClr>
              </a:fgClr>
              <a:bgClr>
                <a:srgbClr val="92D050"/>
              </a:bgClr>
            </a:pattFill>
          </c:spPr>
          <c:invertIfNegative val="0"/>
          <c:cat>
            <c:strRef>
              <c:f>HDInsight!$A$25:$A$28</c:f>
              <c:strCache>
                <c:ptCount val="4"/>
                <c:pt idx="0">
                  <c:v>32 x 32 M</c:v>
                </c:pt>
                <c:pt idx="1">
                  <c:v>64 x 64 M</c:v>
                </c:pt>
                <c:pt idx="2">
                  <c:v>128 x 128 M</c:v>
                </c:pt>
                <c:pt idx="3">
                  <c:v>256 x 256 M</c:v>
                </c:pt>
              </c:strCache>
            </c:strRef>
          </c:cat>
          <c:val>
            <c:numRef>
              <c:f>HDInsight!$D$25:$D$28</c:f>
              <c:numCache>
                <c:formatCode>General</c:formatCode>
                <c:ptCount val="4"/>
                <c:pt idx="0">
                  <c:v>435</c:v>
                </c:pt>
                <c:pt idx="1">
                  <c:v>435</c:v>
                </c:pt>
                <c:pt idx="2">
                  <c:v>435</c:v>
                </c:pt>
                <c:pt idx="3">
                  <c:v>435</c:v>
                </c:pt>
              </c:numCache>
            </c:numRef>
          </c:val>
        </c:ser>
        <c:ser>
          <c:idx val="1"/>
          <c:order val="3"/>
          <c:tx>
            <c:strRef>
              <c:f>HDInsight!$C$24</c:f>
              <c:strCache>
                <c:ptCount val="1"/>
                <c:pt idx="0">
                  <c:v>T4A optimized broadcast</c:v>
                </c:pt>
              </c:strCache>
            </c:strRef>
          </c:tx>
          <c:spPr>
            <a:pattFill prst="pct80">
              <a:fgClr>
                <a:schemeClr val="accent2">
                  <a:lumMod val="50000"/>
                </a:schemeClr>
              </a:fgClr>
              <a:bgClr>
                <a:srgbClr val="C00000"/>
              </a:bgClr>
            </a:pattFill>
          </c:spPr>
          <c:invertIfNegative val="0"/>
          <c:cat>
            <c:strRef>
              <c:f>HDInsight!$A$25:$A$28</c:f>
              <c:strCache>
                <c:ptCount val="4"/>
                <c:pt idx="0">
                  <c:v>32 x 32 M</c:v>
                </c:pt>
                <c:pt idx="1">
                  <c:v>64 x 64 M</c:v>
                </c:pt>
                <c:pt idx="2">
                  <c:v>128 x 128 M</c:v>
                </c:pt>
                <c:pt idx="3">
                  <c:v>256 x 256 M</c:v>
                </c:pt>
              </c:strCache>
            </c:strRef>
          </c:cat>
          <c:val>
            <c:numRef>
              <c:f>HDInsight!$C$25:$C$28</c:f>
              <c:numCache>
                <c:formatCode>General</c:formatCode>
                <c:ptCount val="4"/>
                <c:pt idx="0">
                  <c:v>435</c:v>
                </c:pt>
                <c:pt idx="1">
                  <c:v>435</c:v>
                </c:pt>
                <c:pt idx="2">
                  <c:v>435</c:v>
                </c:pt>
                <c:pt idx="3">
                  <c:v>435</c:v>
                </c:pt>
              </c:numCache>
            </c:numRef>
          </c:val>
        </c:ser>
        <c:ser>
          <c:idx val="0"/>
          <c:order val="4"/>
          <c:tx>
            <c:strRef>
              <c:f>HDInsight!$B$24</c:f>
              <c:strCache>
                <c:ptCount val="1"/>
                <c:pt idx="0">
                  <c:v>Twister4Azure</c:v>
                </c:pt>
              </c:strCache>
            </c:strRef>
          </c:tx>
          <c:spPr>
            <a:pattFill prst="pct80">
              <a:fgClr>
                <a:schemeClr val="accent1">
                  <a:lumMod val="50000"/>
                </a:schemeClr>
              </a:fgClr>
              <a:bgClr>
                <a:schemeClr val="accent1"/>
              </a:bgClr>
            </a:pattFill>
          </c:spPr>
          <c:invertIfNegative val="0"/>
          <c:cat>
            <c:strRef>
              <c:f>HDInsight!$A$25:$A$28</c:f>
              <c:strCache>
                <c:ptCount val="4"/>
                <c:pt idx="0">
                  <c:v>32 x 32 M</c:v>
                </c:pt>
                <c:pt idx="1">
                  <c:v>64 x 64 M</c:v>
                </c:pt>
                <c:pt idx="2">
                  <c:v>128 x 128 M</c:v>
                </c:pt>
                <c:pt idx="3">
                  <c:v>256 x 256 M</c:v>
                </c:pt>
              </c:strCache>
            </c:strRef>
          </c:cat>
          <c:val>
            <c:numRef>
              <c:f>HDInsight!$B$25:$B$28</c:f>
              <c:numCache>
                <c:formatCode>General</c:formatCode>
                <c:ptCount val="4"/>
                <c:pt idx="0">
                  <c:v>435</c:v>
                </c:pt>
                <c:pt idx="1">
                  <c:v>435</c:v>
                </c:pt>
                <c:pt idx="2">
                  <c:v>435</c:v>
                </c:pt>
                <c:pt idx="3">
                  <c:v>435</c:v>
                </c:pt>
              </c:numCache>
            </c:numRef>
          </c:val>
        </c:ser>
        <c:ser>
          <c:idx val="5"/>
          <c:order val="5"/>
          <c:tx>
            <c:strRef>
              <c:f>HDInsight!$G$24</c:f>
              <c:strCache>
                <c:ptCount val="1"/>
                <c:pt idx="0">
                  <c:v>HDInsight</c:v>
                </c:pt>
              </c:strCache>
            </c:strRef>
          </c:tx>
          <c:spPr>
            <a:pattFill prst="pct80">
              <a:fgClr>
                <a:schemeClr val="accent6">
                  <a:lumMod val="50000"/>
                </a:schemeClr>
              </a:fgClr>
              <a:bgClr>
                <a:schemeClr val="accent6"/>
              </a:bgClr>
            </a:pattFill>
          </c:spPr>
          <c:invertIfNegative val="0"/>
          <c:cat>
            <c:strRef>
              <c:f>HDInsight!$A$25:$A$28</c:f>
              <c:strCache>
                <c:ptCount val="4"/>
                <c:pt idx="0">
                  <c:v>32 x 32 M</c:v>
                </c:pt>
                <c:pt idx="1">
                  <c:v>64 x 64 M</c:v>
                </c:pt>
                <c:pt idx="2">
                  <c:v>128 x 128 M</c:v>
                </c:pt>
                <c:pt idx="3">
                  <c:v>256 x 256 M</c:v>
                </c:pt>
              </c:strCache>
            </c:strRef>
          </c:cat>
          <c:val>
            <c:numRef>
              <c:f>HDInsight!$G$25:$G$28</c:f>
              <c:numCache>
                <c:formatCode>General</c:formatCode>
                <c:ptCount val="4"/>
                <c:pt idx="0">
                  <c:v>255</c:v>
                </c:pt>
                <c:pt idx="1">
                  <c:v>255</c:v>
                </c:pt>
                <c:pt idx="2">
                  <c:v>255</c:v>
                </c:pt>
              </c:numCache>
            </c:numRef>
          </c:val>
        </c:ser>
        <c:dLbls>
          <c:showLegendKey val="0"/>
          <c:showVal val="0"/>
          <c:showCatName val="0"/>
          <c:showSerName val="0"/>
          <c:showPercent val="0"/>
          <c:showBubbleSize val="0"/>
        </c:dLbls>
        <c:gapWidth val="150"/>
        <c:axId val="556231664"/>
        <c:axId val="556230880"/>
      </c:barChart>
      <c:catAx>
        <c:axId val="556231664"/>
        <c:scaling>
          <c:orientation val="minMax"/>
        </c:scaling>
        <c:delete val="1"/>
        <c:axPos val="b"/>
        <c:numFmt formatCode="General" sourceLinked="0"/>
        <c:majorTickMark val="out"/>
        <c:minorTickMark val="none"/>
        <c:tickLblPos val="nextTo"/>
        <c:crossAx val="556230880"/>
        <c:crosses val="autoZero"/>
        <c:auto val="1"/>
        <c:lblAlgn val="ctr"/>
        <c:lblOffset val="100"/>
        <c:noMultiLvlLbl val="0"/>
      </c:catAx>
      <c:valAx>
        <c:axId val="556230880"/>
        <c:scaling>
          <c:orientation val="minMax"/>
          <c:max val="1400"/>
        </c:scaling>
        <c:delete val="1"/>
        <c:axPos val="l"/>
        <c:majorGridlines>
          <c:spPr>
            <a:ln>
              <a:noFill/>
            </a:ln>
          </c:spPr>
        </c:majorGridlines>
        <c:numFmt formatCode="General" sourceLinked="1"/>
        <c:majorTickMark val="out"/>
        <c:minorTickMark val="none"/>
        <c:tickLblPos val="nextTo"/>
        <c:crossAx val="556231664"/>
        <c:crosses val="autoZero"/>
        <c:crossBetween val="between"/>
      </c:valAx>
      <c:spPr>
        <a:noFill/>
      </c:spPr>
    </c:plotArea>
    <c:plotVisOnly val="1"/>
    <c:dispBlanksAs val="gap"/>
    <c:showDLblsOverMax val="0"/>
  </c:chart>
  <c:spPr>
    <a:noFill/>
    <a:ln>
      <a:noFill/>
    </a:ln>
  </c:sp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0.2014</cdr:x>
      <cdr:y>0.63075</cdr:y>
    </cdr:from>
    <cdr:to>
      <cdr:x>0.39217</cdr:x>
      <cdr:y>0.70021</cdr:y>
    </cdr:to>
    <cdr:sp macro="" textlink="">
      <cdr:nvSpPr>
        <cdr:cNvPr id="2" name="TextBox 1"/>
        <cdr:cNvSpPr txBox="1"/>
      </cdr:nvSpPr>
      <cdr:spPr>
        <a:xfrm xmlns:a="http://schemas.openxmlformats.org/drawingml/2006/main">
          <a:off x="1850232" y="2940844"/>
          <a:ext cx="1752600" cy="32385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b="1" dirty="0">
              <a:solidFill>
                <a:sysClr val="windowText" lastClr="000000"/>
              </a:solidFill>
            </a:rPr>
            <a:t>Start </a:t>
          </a:r>
          <a:r>
            <a:rPr lang="en-US" sz="1400" b="1" dirty="0" smtClean="0">
              <a:solidFill>
                <a:sysClr val="windowText" lastClr="000000"/>
              </a:solidFill>
            </a:rPr>
            <a:t>Sponge DAVS(2)</a:t>
          </a:r>
          <a:endParaRPr lang="en-US" sz="1400" b="1" dirty="0">
            <a:solidFill>
              <a:sysClr val="windowText" lastClr="000000"/>
            </a:solidFill>
          </a:endParaRPr>
        </a:p>
      </cdr:txBody>
    </cdr:sp>
  </cdr:relSizeAnchor>
  <cdr:relSizeAnchor xmlns:cdr="http://schemas.openxmlformats.org/drawingml/2006/chartDrawing">
    <cdr:from>
      <cdr:x>0.45853</cdr:x>
      <cdr:y>0.76149</cdr:y>
    </cdr:from>
    <cdr:to>
      <cdr:x>0.66184</cdr:x>
      <cdr:y>0.83095</cdr:y>
    </cdr:to>
    <cdr:sp macro="" textlink="">
      <cdr:nvSpPr>
        <cdr:cNvPr id="3" name="TextBox 2"/>
        <cdr:cNvSpPr txBox="1"/>
      </cdr:nvSpPr>
      <cdr:spPr>
        <a:xfrm xmlns:a="http://schemas.openxmlformats.org/drawingml/2006/main">
          <a:off x="4212432" y="3550444"/>
          <a:ext cx="1867793" cy="32385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b="1" dirty="0">
              <a:solidFill>
                <a:sysClr val="windowText" lastClr="000000"/>
              </a:solidFill>
            </a:rPr>
            <a:t>Add Close Cluster Check</a:t>
          </a:r>
        </a:p>
      </cdr:txBody>
    </cdr:sp>
  </cdr:relSizeAnchor>
  <cdr:relSizeAnchor xmlns:cdr="http://schemas.openxmlformats.org/drawingml/2006/chartDrawing">
    <cdr:from>
      <cdr:x>0.63271</cdr:x>
      <cdr:y>0.66343</cdr:y>
    </cdr:from>
    <cdr:to>
      <cdr:x>0.86942</cdr:x>
      <cdr:y>0.73289</cdr:y>
    </cdr:to>
    <cdr:sp macro="" textlink="">
      <cdr:nvSpPr>
        <cdr:cNvPr id="4" name="TextBox 3"/>
        <cdr:cNvSpPr txBox="1"/>
      </cdr:nvSpPr>
      <cdr:spPr>
        <a:xfrm xmlns:a="http://schemas.openxmlformats.org/drawingml/2006/main">
          <a:off x="5812632" y="3093244"/>
          <a:ext cx="2174615" cy="32385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b="1" dirty="0" smtClean="0">
              <a:solidFill>
                <a:sysClr val="windowText" lastClr="000000"/>
              </a:solidFill>
            </a:rPr>
            <a:t>Sponge Reaches final value</a:t>
          </a:r>
          <a:endParaRPr lang="en-US" sz="1400" b="1" dirty="0">
            <a:solidFill>
              <a:sysClr val="windowText" lastClr="000000"/>
            </a:solidFill>
          </a:endParaRPr>
        </a:p>
      </cdr:txBody>
    </cdr:sp>
  </cdr:relSizeAnchor>
  <cdr:relSizeAnchor xmlns:cdr="http://schemas.openxmlformats.org/drawingml/2006/chartDrawing">
    <cdr:from>
      <cdr:x>0.49171</cdr:x>
      <cdr:y>0.66343</cdr:y>
    </cdr:from>
    <cdr:to>
      <cdr:x>0.50829</cdr:x>
      <cdr:y>0.76149</cdr:y>
    </cdr:to>
    <cdr:cxnSp macro="">
      <cdr:nvCxnSpPr>
        <cdr:cNvPr id="6" name="Straight Arrow Connector 5"/>
        <cdr:cNvCxnSpPr/>
      </cdr:nvCxnSpPr>
      <cdr:spPr>
        <a:xfrm xmlns:a="http://schemas.openxmlformats.org/drawingml/2006/main" flipV="1">
          <a:off x="4517232" y="3093244"/>
          <a:ext cx="152400" cy="457200"/>
        </a:xfrm>
        <a:prstGeom xmlns:a="http://schemas.openxmlformats.org/drawingml/2006/main" prst="straightConnector1">
          <a:avLst/>
        </a:prstGeom>
        <a:ln xmlns:a="http://schemas.openxmlformats.org/drawingml/2006/main" w="38100">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0.48341</cdr:x>
      <cdr:y>0.58172</cdr:y>
    </cdr:from>
    <cdr:to>
      <cdr:x>0.50829</cdr:x>
      <cdr:y>0.76149</cdr:y>
    </cdr:to>
    <cdr:cxnSp macro="">
      <cdr:nvCxnSpPr>
        <cdr:cNvPr id="8" name="Straight Arrow Connector 7"/>
        <cdr:cNvCxnSpPr/>
      </cdr:nvCxnSpPr>
      <cdr:spPr>
        <a:xfrm xmlns:a="http://schemas.openxmlformats.org/drawingml/2006/main" flipV="1">
          <a:off x="4441032" y="2712244"/>
          <a:ext cx="228600" cy="838200"/>
        </a:xfrm>
        <a:prstGeom xmlns:a="http://schemas.openxmlformats.org/drawingml/2006/main" prst="straightConnector1">
          <a:avLst/>
        </a:prstGeom>
        <a:ln xmlns:a="http://schemas.openxmlformats.org/drawingml/2006/main" w="38100">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0.40047</cdr:x>
      <cdr:y>0.66343</cdr:y>
    </cdr:from>
    <cdr:to>
      <cdr:x>0.45023</cdr:x>
      <cdr:y>0.66343</cdr:y>
    </cdr:to>
    <cdr:cxnSp macro="">
      <cdr:nvCxnSpPr>
        <cdr:cNvPr id="10" name="Straight Arrow Connector 9"/>
        <cdr:cNvCxnSpPr/>
      </cdr:nvCxnSpPr>
      <cdr:spPr>
        <a:xfrm xmlns:a="http://schemas.openxmlformats.org/drawingml/2006/main">
          <a:off x="3679032" y="3093244"/>
          <a:ext cx="457200" cy="0"/>
        </a:xfrm>
        <a:prstGeom xmlns:a="http://schemas.openxmlformats.org/drawingml/2006/main" prst="straightConnector1">
          <a:avLst/>
        </a:prstGeom>
        <a:ln xmlns:a="http://schemas.openxmlformats.org/drawingml/2006/main" w="38100">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0.57465</cdr:x>
      <cdr:y>0.63075</cdr:y>
    </cdr:from>
    <cdr:to>
      <cdr:x>0.6493</cdr:x>
      <cdr:y>0.66343</cdr:y>
    </cdr:to>
    <cdr:cxnSp macro="">
      <cdr:nvCxnSpPr>
        <cdr:cNvPr id="13" name="Straight Arrow Connector 12"/>
        <cdr:cNvCxnSpPr/>
      </cdr:nvCxnSpPr>
      <cdr:spPr>
        <a:xfrm xmlns:a="http://schemas.openxmlformats.org/drawingml/2006/main" flipH="1" flipV="1">
          <a:off x="5279232" y="2940844"/>
          <a:ext cx="685800" cy="152400"/>
        </a:xfrm>
        <a:prstGeom xmlns:a="http://schemas.openxmlformats.org/drawingml/2006/main" prst="straightConnector1">
          <a:avLst/>
        </a:prstGeom>
        <a:ln xmlns:a="http://schemas.openxmlformats.org/drawingml/2006/main" w="38100">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AC38FE-F884-4E17-A83D-543C466F79A5}" type="datetimeFigureOut">
              <a:rPr lang="en-US" smtClean="0"/>
              <a:t>6/27/2014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9C080E-B00D-4181-91FC-08D9D4473EED}" type="slidenum">
              <a:rPr lang="en-US" smtClean="0"/>
              <a:t>‹#›</a:t>
            </a:fld>
            <a:endParaRPr lang="en-US"/>
          </a:p>
        </p:txBody>
      </p:sp>
    </p:spTree>
    <p:extLst>
      <p:ext uri="{BB962C8B-B14F-4D97-AF65-F5344CB8AC3E}">
        <p14:creationId xmlns:p14="http://schemas.microsoft.com/office/powerpoint/2010/main" val="1398348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2984112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218" name="Rectangle 2"/>
          <p:cNvSpPr>
            <a:spLocks noGrp="1" noRot="1" noChangeAspect="1" noChangeArrowheads="1" noTextEdit="1"/>
          </p:cNvSpPr>
          <p:nvPr>
            <p:ph type="sldImg"/>
          </p:nvPr>
        </p:nvSpPr>
        <p:spPr>
          <a:xfrm>
            <a:off x="1147763" y="685800"/>
            <a:ext cx="4570412" cy="3429000"/>
          </a:xfrm>
          <a:ln/>
        </p:spPr>
      </p:sp>
      <p:sp>
        <p:nvSpPr>
          <p:cNvPr id="1033219"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983617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9B4EB4-5598-40D3-88E5-16B91A0484D5}" type="slidenum">
              <a:rPr lang="en-US" smtClean="0"/>
              <a:pPr/>
              <a:t>64</a:t>
            </a:fld>
            <a:endParaRPr lang="en-US"/>
          </a:p>
        </p:txBody>
      </p:sp>
    </p:spTree>
    <p:extLst>
      <p:ext uri="{BB962C8B-B14F-4D97-AF65-F5344CB8AC3E}">
        <p14:creationId xmlns:p14="http://schemas.microsoft.com/office/powerpoint/2010/main" val="1212461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9C080E-B00D-4181-91FC-08D9D4473EED}" type="slidenum">
              <a:rPr lang="en-US" smtClean="0"/>
              <a:t>69</a:t>
            </a:fld>
            <a:endParaRPr lang="en-US"/>
          </a:p>
        </p:txBody>
      </p:sp>
    </p:spTree>
    <p:extLst>
      <p:ext uri="{BB962C8B-B14F-4D97-AF65-F5344CB8AC3E}">
        <p14:creationId xmlns:p14="http://schemas.microsoft.com/office/powerpoint/2010/main" val="2978735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9C080E-B00D-4181-91FC-08D9D4473EED}" type="slidenum">
              <a:rPr lang="en-US" smtClean="0"/>
              <a:t>13</a:t>
            </a:fld>
            <a:endParaRPr lang="en-US"/>
          </a:p>
        </p:txBody>
      </p:sp>
    </p:spTree>
    <p:extLst>
      <p:ext uri="{BB962C8B-B14F-4D97-AF65-F5344CB8AC3E}">
        <p14:creationId xmlns:p14="http://schemas.microsoft.com/office/powerpoint/2010/main" val="4274863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9B4EB4-5598-40D3-88E5-16B91A0484D5}" type="slidenum">
              <a:rPr lang="en-US" smtClean="0"/>
              <a:pPr/>
              <a:t>14</a:t>
            </a:fld>
            <a:endParaRPr lang="en-US"/>
          </a:p>
        </p:txBody>
      </p:sp>
    </p:spTree>
    <p:extLst>
      <p:ext uri="{BB962C8B-B14F-4D97-AF65-F5344CB8AC3E}">
        <p14:creationId xmlns:p14="http://schemas.microsoft.com/office/powerpoint/2010/main" val="377778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9B4EB4-5598-40D3-88E5-16B91A0484D5}" type="slidenum">
              <a:rPr lang="en-US" smtClean="0"/>
              <a:pPr/>
              <a:t>24</a:t>
            </a:fld>
            <a:endParaRPr lang="en-US"/>
          </a:p>
        </p:txBody>
      </p:sp>
    </p:spTree>
    <p:extLst>
      <p:ext uri="{BB962C8B-B14F-4D97-AF65-F5344CB8AC3E}">
        <p14:creationId xmlns:p14="http://schemas.microsoft.com/office/powerpoint/2010/main" val="784766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9B4EB4-5598-40D3-88E5-16B91A0484D5}"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057125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Big</a:t>
            </a:r>
            <a:r>
              <a:rPr lang="en-US" baseline="0" dirty="0" smtClean="0"/>
              <a:t> dwarfs are Ogres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Implement Ogres  in ABDS+</a:t>
            </a:r>
          </a:p>
          <a:p>
            <a:endParaRPr lang="en-US" dirty="0"/>
          </a:p>
        </p:txBody>
      </p:sp>
      <p:sp>
        <p:nvSpPr>
          <p:cNvPr id="4" name="Slide Number Placeholder 3"/>
          <p:cNvSpPr>
            <a:spLocks noGrp="1"/>
          </p:cNvSpPr>
          <p:nvPr>
            <p:ph type="sldNum" sz="quarter" idx="10"/>
          </p:nvPr>
        </p:nvSpPr>
        <p:spPr/>
        <p:txBody>
          <a:bodyPr/>
          <a:lstStyle/>
          <a:p>
            <a:fld id="{359C080E-B00D-4181-91FC-08D9D4473EED}" type="slidenum">
              <a:rPr lang="en-US" smtClean="0"/>
              <a:t>40</a:t>
            </a:fld>
            <a:endParaRPr lang="en-US"/>
          </a:p>
        </p:txBody>
      </p:sp>
    </p:spTree>
    <p:extLst>
      <p:ext uri="{BB962C8B-B14F-4D97-AF65-F5344CB8AC3E}">
        <p14:creationId xmlns:p14="http://schemas.microsoft.com/office/powerpoint/2010/main" val="3387137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F26A48-FAFA-44C5-849D-076216A06894}" type="slidenum">
              <a:rPr lang="en-US" smtClean="0"/>
              <a:t>41</a:t>
            </a:fld>
            <a:endParaRPr lang="en-US"/>
          </a:p>
        </p:txBody>
      </p:sp>
    </p:spTree>
    <p:extLst>
      <p:ext uri="{BB962C8B-B14F-4D97-AF65-F5344CB8AC3E}">
        <p14:creationId xmlns:p14="http://schemas.microsoft.com/office/powerpoint/2010/main" val="3278336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Big</a:t>
            </a:r>
            <a:r>
              <a:rPr lang="en-US" baseline="0" dirty="0" smtClean="0"/>
              <a:t> dwarfs are Ogres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Implement Ogres  in ABDS+</a:t>
            </a:r>
          </a:p>
          <a:p>
            <a:endParaRPr lang="en-US" dirty="0"/>
          </a:p>
        </p:txBody>
      </p:sp>
      <p:sp>
        <p:nvSpPr>
          <p:cNvPr id="4" name="Slide Number Placeholder 3"/>
          <p:cNvSpPr>
            <a:spLocks noGrp="1"/>
          </p:cNvSpPr>
          <p:nvPr>
            <p:ph type="sldNum" sz="quarter" idx="10"/>
          </p:nvPr>
        </p:nvSpPr>
        <p:spPr/>
        <p:txBody>
          <a:bodyPr/>
          <a:lstStyle/>
          <a:p>
            <a:fld id="{359C080E-B00D-4181-91FC-08D9D4473EED}" type="slidenum">
              <a:rPr lang="en-US" smtClean="0"/>
              <a:t>43</a:t>
            </a:fld>
            <a:endParaRPr lang="en-US"/>
          </a:p>
        </p:txBody>
      </p:sp>
    </p:spTree>
    <p:extLst>
      <p:ext uri="{BB962C8B-B14F-4D97-AF65-F5344CB8AC3E}">
        <p14:creationId xmlns:p14="http://schemas.microsoft.com/office/powerpoint/2010/main" val="1156298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2EC38D-76F9-4D02-B218-3C9CB0039E20}" type="slidenum">
              <a:rPr lang="en-US" smtClean="0"/>
              <a:pPr/>
              <a:t>57</a:t>
            </a:fld>
            <a:endParaRPr lang="en-US"/>
          </a:p>
        </p:txBody>
      </p:sp>
    </p:spTree>
    <p:extLst>
      <p:ext uri="{BB962C8B-B14F-4D97-AF65-F5344CB8AC3E}">
        <p14:creationId xmlns:p14="http://schemas.microsoft.com/office/powerpoint/2010/main" val="13781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3408E24-CD6D-F245-BA50-44436EA38975}" type="datetimeFigureOut">
              <a:rPr lang="en-US" smtClean="0"/>
              <a:t>6/27/2014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CB78FB-1415-9B4D-996E-11F146E2B0ED}" type="slidenum">
              <a:rPr lang="en-US" smtClean="0"/>
              <a:t>‹#›</a:t>
            </a:fld>
            <a:endParaRPr lang="en-US"/>
          </a:p>
        </p:txBody>
      </p:sp>
    </p:spTree>
    <p:extLst>
      <p:ext uri="{BB962C8B-B14F-4D97-AF65-F5344CB8AC3E}">
        <p14:creationId xmlns:p14="http://schemas.microsoft.com/office/powerpoint/2010/main" val="213543687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408E24-CD6D-F245-BA50-44436EA38975}" type="datetimeFigureOut">
              <a:rPr lang="en-US" smtClean="0"/>
              <a:t>6/27/2014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CB78FB-1415-9B4D-996E-11F146E2B0ED}" type="slidenum">
              <a:rPr lang="en-US" smtClean="0"/>
              <a:t>‹#›</a:t>
            </a:fld>
            <a:endParaRPr lang="en-US"/>
          </a:p>
        </p:txBody>
      </p:sp>
    </p:spTree>
    <p:extLst>
      <p:ext uri="{BB962C8B-B14F-4D97-AF65-F5344CB8AC3E}">
        <p14:creationId xmlns:p14="http://schemas.microsoft.com/office/powerpoint/2010/main" val="2579260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408E24-CD6D-F245-BA50-44436EA38975}" type="datetimeFigureOut">
              <a:rPr lang="en-US" smtClean="0"/>
              <a:t>6/27/2014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CB78FB-1415-9B4D-996E-11F146E2B0ED}" type="slidenum">
              <a:rPr lang="en-US" smtClean="0"/>
              <a:t>‹#›</a:t>
            </a:fld>
            <a:endParaRPr lang="en-US"/>
          </a:p>
        </p:txBody>
      </p:sp>
    </p:spTree>
    <p:extLst>
      <p:ext uri="{BB962C8B-B14F-4D97-AF65-F5344CB8AC3E}">
        <p14:creationId xmlns:p14="http://schemas.microsoft.com/office/powerpoint/2010/main" val="23761510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atin typeface="Franklin Gothic Demi" pitchFamily="34" charset="0"/>
              </a:defRPr>
            </a:lvl1pPr>
          </a:lstStyle>
          <a:p>
            <a:r>
              <a:rPr lang="en-US" smtClean="0"/>
              <a:t>Click to edit Master title style</a:t>
            </a:r>
            <a:endParaRPr lang="en-US" dirty="0"/>
          </a:p>
        </p:txBody>
      </p:sp>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pPr/>
              <a:t>‹#›</a:t>
            </a:fld>
            <a:endParaRPr lang="en-US" dirty="0"/>
          </a:p>
        </p:txBody>
      </p:sp>
    </p:spTree>
    <p:extLst>
      <p:ext uri="{BB962C8B-B14F-4D97-AF65-F5344CB8AC3E}">
        <p14:creationId xmlns:p14="http://schemas.microsoft.com/office/powerpoint/2010/main" val="47553115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5" name="Group 4"/>
          <p:cNvGrpSpPr/>
          <p:nvPr/>
        </p:nvGrpSpPr>
        <p:grpSpPr>
          <a:xfrm>
            <a:off x="-7257" y="0"/>
            <a:ext cx="9153144" cy="4284096"/>
            <a:chOff x="-7257" y="0"/>
            <a:chExt cx="9153144" cy="4284096"/>
          </a:xfrm>
          <a:solidFill>
            <a:schemeClr val="accent4">
              <a:lumMod val="50000"/>
            </a:schemeClr>
          </a:solidFill>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b="93462"/>
            <a:stretch/>
          </p:blipFill>
          <p:spPr>
            <a:xfrm>
              <a:off x="377" y="0"/>
              <a:ext cx="9143245" cy="259435"/>
            </a:xfrm>
            <a:prstGeom prst="rect">
              <a:avLst/>
            </a:prstGeom>
            <a:grpFill/>
          </p:spPr>
        </p:pic>
        <p:sp>
          <p:nvSpPr>
            <p:cNvPr id="6" name="Freeform 5"/>
            <p:cNvSpPr/>
            <p:nvPr userDrawn="1"/>
          </p:nvSpPr>
          <p:spPr>
            <a:xfrm>
              <a:off x="-7257" y="3824402"/>
              <a:ext cx="9153144" cy="459694"/>
            </a:xfrm>
            <a:custGeom>
              <a:avLst/>
              <a:gdLst>
                <a:gd name="connsiteX0" fmla="*/ 0 w 9158514"/>
                <a:gd name="connsiteY0" fmla="*/ 246743 h 464457"/>
                <a:gd name="connsiteX1" fmla="*/ 2024743 w 9158514"/>
                <a:gd name="connsiteY1" fmla="*/ 246743 h 464457"/>
                <a:gd name="connsiteX2" fmla="*/ 2256971 w 9158514"/>
                <a:gd name="connsiteY2" fmla="*/ 464457 h 464457"/>
                <a:gd name="connsiteX3" fmla="*/ 9158514 w 9158514"/>
                <a:gd name="connsiteY3" fmla="*/ 464457 h 464457"/>
                <a:gd name="connsiteX4" fmla="*/ 9158514 w 9158514"/>
                <a:gd name="connsiteY4" fmla="*/ 0 h 464457"/>
                <a:gd name="connsiteX5" fmla="*/ 7257 w 9158514"/>
                <a:gd name="connsiteY5" fmla="*/ 0 h 464457"/>
                <a:gd name="connsiteX6" fmla="*/ 0 w 9158514"/>
                <a:gd name="connsiteY6" fmla="*/ 246743 h 464457"/>
                <a:gd name="connsiteX0" fmla="*/ 7043 w 9165557"/>
                <a:gd name="connsiteY0" fmla="*/ 246743 h 464457"/>
                <a:gd name="connsiteX1" fmla="*/ 2031786 w 9165557"/>
                <a:gd name="connsiteY1" fmla="*/ 246743 h 464457"/>
                <a:gd name="connsiteX2" fmla="*/ 2264014 w 9165557"/>
                <a:gd name="connsiteY2" fmla="*/ 464457 h 464457"/>
                <a:gd name="connsiteX3" fmla="*/ 9165557 w 9165557"/>
                <a:gd name="connsiteY3" fmla="*/ 464457 h 464457"/>
                <a:gd name="connsiteX4" fmla="*/ 9165557 w 9165557"/>
                <a:gd name="connsiteY4" fmla="*/ 0 h 464457"/>
                <a:gd name="connsiteX5" fmla="*/ 0 w 9165557"/>
                <a:gd name="connsiteY5" fmla="*/ 4763 h 464457"/>
                <a:gd name="connsiteX6" fmla="*/ 7043 w 9165557"/>
                <a:gd name="connsiteY6" fmla="*/ 246743 h 464457"/>
                <a:gd name="connsiteX0" fmla="*/ 2276 w 9160790"/>
                <a:gd name="connsiteY0" fmla="*/ 246743 h 464457"/>
                <a:gd name="connsiteX1" fmla="*/ 2027019 w 9160790"/>
                <a:gd name="connsiteY1" fmla="*/ 246743 h 464457"/>
                <a:gd name="connsiteX2" fmla="*/ 2259247 w 9160790"/>
                <a:gd name="connsiteY2" fmla="*/ 464457 h 464457"/>
                <a:gd name="connsiteX3" fmla="*/ 9160790 w 9160790"/>
                <a:gd name="connsiteY3" fmla="*/ 464457 h 464457"/>
                <a:gd name="connsiteX4" fmla="*/ 9160790 w 9160790"/>
                <a:gd name="connsiteY4" fmla="*/ 0 h 464457"/>
                <a:gd name="connsiteX5" fmla="*/ 0 w 9160790"/>
                <a:gd name="connsiteY5" fmla="*/ 4763 h 464457"/>
                <a:gd name="connsiteX6" fmla="*/ 2276 w 9160790"/>
                <a:gd name="connsiteY6" fmla="*/ 246743 h 464457"/>
                <a:gd name="connsiteX0" fmla="*/ 2276 w 9160790"/>
                <a:gd name="connsiteY0" fmla="*/ 241980 h 459694"/>
                <a:gd name="connsiteX1" fmla="*/ 2027019 w 9160790"/>
                <a:gd name="connsiteY1" fmla="*/ 241980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241980 h 459694"/>
                <a:gd name="connsiteX0" fmla="*/ 2276 w 9160790"/>
                <a:gd name="connsiteY0" fmla="*/ 241980 h 459694"/>
                <a:gd name="connsiteX1" fmla="*/ 1886792 w 9160790"/>
                <a:gd name="connsiteY1" fmla="*/ 116619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241980 h 459694"/>
                <a:gd name="connsiteX0" fmla="*/ 2276 w 9160790"/>
                <a:gd name="connsiteY0" fmla="*/ 241980 h 459694"/>
                <a:gd name="connsiteX1" fmla="*/ 1891558 w 9160790"/>
                <a:gd name="connsiteY1" fmla="*/ 121381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241980 h 459694"/>
                <a:gd name="connsiteX0" fmla="*/ 2276 w 9160790"/>
                <a:gd name="connsiteY0" fmla="*/ 122918 h 459694"/>
                <a:gd name="connsiteX1" fmla="*/ 1891558 w 9160790"/>
                <a:gd name="connsiteY1" fmla="*/ 121381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22918 h 459694"/>
                <a:gd name="connsiteX0" fmla="*/ 2276 w 9160790"/>
                <a:gd name="connsiteY0" fmla="*/ 122918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22918 h 459694"/>
                <a:gd name="connsiteX0" fmla="*/ 2276 w 9160790"/>
                <a:gd name="connsiteY0" fmla="*/ 144349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 name="connsiteX0" fmla="*/ 2276 w 9160790"/>
                <a:gd name="connsiteY0" fmla="*/ 144349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 name="connsiteX0" fmla="*/ 2276 w 9160790"/>
                <a:gd name="connsiteY0" fmla="*/ 144349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 name="connsiteX0" fmla="*/ 2276 w 9160790"/>
                <a:gd name="connsiteY0" fmla="*/ 144349 h 459694"/>
                <a:gd name="connsiteX1" fmla="*/ 1917774 w 9160790"/>
                <a:gd name="connsiteY1" fmla="*/ 142813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0790" h="459694">
                  <a:moveTo>
                    <a:pt x="2276" y="144349"/>
                  </a:moveTo>
                  <a:lnTo>
                    <a:pt x="1917774" y="142813"/>
                  </a:lnTo>
                  <a:lnTo>
                    <a:pt x="2259247" y="459694"/>
                  </a:lnTo>
                  <a:lnTo>
                    <a:pt x="9160790" y="459694"/>
                  </a:lnTo>
                  <a:lnTo>
                    <a:pt x="9160790" y="2381"/>
                  </a:lnTo>
                  <a:lnTo>
                    <a:pt x="0" y="0"/>
                  </a:lnTo>
                  <a:cubicBezTo>
                    <a:pt x="759" y="80660"/>
                    <a:pt x="1517" y="63689"/>
                    <a:pt x="2276" y="144349"/>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sp>
        <p:nvSpPr>
          <p:cNvPr id="2" name="Title 1"/>
          <p:cNvSpPr>
            <a:spLocks noGrp="1"/>
          </p:cNvSpPr>
          <p:nvPr>
            <p:ph type="ctrTitle"/>
          </p:nvPr>
        </p:nvSpPr>
        <p:spPr>
          <a:xfrm>
            <a:off x="2286000" y="4595647"/>
            <a:ext cx="5810063" cy="512381"/>
          </a:xfrm>
        </p:spPr>
        <p:txBody>
          <a:bodyPr>
            <a:noAutofit/>
          </a:bodyPr>
          <a:lstStyle>
            <a:lvl1pPr>
              <a:lnSpc>
                <a:spcPts val="2600"/>
              </a:lnSpc>
              <a:defRPr sz="2400" b="1" cap="none" baseline="0">
                <a:solidFill>
                  <a:schemeClr val="tx1"/>
                </a:solidFill>
                <a:latin typeface="Franklin Gothic Medium"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2286000" y="5135460"/>
            <a:ext cx="5804620" cy="401242"/>
          </a:xfrm>
        </p:spPr>
        <p:txBody>
          <a:bodyPr>
            <a:noAutofit/>
          </a:bodyPr>
          <a:lstStyle>
            <a:lvl1pPr marL="0" indent="0" algn="l">
              <a:spcBef>
                <a:spcPts val="0"/>
              </a:spcBef>
              <a:buNone/>
              <a:defRPr sz="1800" b="0" baseline="0">
                <a:solidFill>
                  <a:schemeClr val="accent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Text Placeholder 7"/>
          <p:cNvSpPr>
            <a:spLocks noGrp="1"/>
          </p:cNvSpPr>
          <p:nvPr>
            <p:ph type="body" sz="quarter" idx="10"/>
          </p:nvPr>
        </p:nvSpPr>
        <p:spPr>
          <a:xfrm>
            <a:off x="2285999" y="5733288"/>
            <a:ext cx="5809593" cy="283464"/>
          </a:xfrm>
        </p:spPr>
        <p:txBody>
          <a:bodyPr anchor="ctr" anchorCtr="0">
            <a:noAutofit/>
          </a:bodyPr>
          <a:lstStyle>
            <a:lvl1pPr marL="0" marR="0" indent="0" algn="l" defTabSz="914400" rtl="0" eaLnBrk="1" fontAlgn="auto" latinLnBrk="0" hangingPunct="1">
              <a:lnSpc>
                <a:spcPct val="100000"/>
              </a:lnSpc>
              <a:spcBef>
                <a:spcPts val="0"/>
              </a:spcBef>
              <a:spcAft>
                <a:spcPts val="0"/>
              </a:spcAft>
              <a:buClr>
                <a:schemeClr val="tx2"/>
              </a:buClr>
              <a:buSzTx/>
              <a:buFont typeface="Arial"/>
              <a:buNone/>
              <a:tabLst/>
              <a:defRPr sz="1200">
                <a:solidFill>
                  <a:schemeClr val="tx1"/>
                </a:solidFill>
                <a:latin typeface="Franklin Gothic Medium" pitchFamily="34" charset="0"/>
              </a:defRPr>
            </a:lvl1pPr>
            <a:lvl2pPr marL="342900" indent="0">
              <a:buNone/>
              <a:defRPr sz="1100"/>
            </a:lvl2pPr>
            <a:lvl3pPr marL="742950" indent="0">
              <a:buNone/>
              <a:defRPr sz="1100"/>
            </a:lvl3pPr>
            <a:lvl4pPr marL="1028700" indent="0">
              <a:buNone/>
              <a:defRPr sz="1100"/>
            </a:lvl4pPr>
            <a:lvl5pPr marL="1828800" indent="0">
              <a:buNone/>
              <a:defRPr sz="1100"/>
            </a:lvl5pPr>
          </a:lstStyle>
          <a:p>
            <a:pPr marL="0" marR="0" lvl="0" indent="0" algn="l" defTabSz="914400" rtl="0" eaLnBrk="1" fontAlgn="auto" latinLnBrk="0" hangingPunct="1">
              <a:lnSpc>
                <a:spcPct val="100000"/>
              </a:lnSpc>
              <a:spcBef>
                <a:spcPts val="0"/>
              </a:spcBef>
              <a:spcAft>
                <a:spcPts val="0"/>
              </a:spcAft>
              <a:buClr>
                <a:schemeClr val="tx2"/>
              </a:buClr>
              <a:buSzTx/>
              <a:buFont typeface="Arial"/>
              <a:buNone/>
              <a:tabLst/>
              <a:defRPr/>
            </a:pPr>
            <a:r>
              <a:rPr lang="en-US" smtClean="0"/>
              <a:t>Click to edit Master text styles</a:t>
            </a:r>
          </a:p>
        </p:txBody>
      </p:sp>
      <p:pic>
        <p:nvPicPr>
          <p:cNvPr id="9" name="Picture 4" descr="http://bigdatawg.nist.gov/NISTBigDataBanner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433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628382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2800">
                <a:solidFill>
                  <a:schemeClr val="tx1"/>
                </a:solidFill>
                <a:latin typeface="Franklin Gothic Dem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828800"/>
            <a:ext cx="8229600" cy="4114800"/>
          </a:xfrm>
        </p:spPr>
        <p:txBody>
          <a:bodyPr>
            <a:noAutofit/>
          </a:bodyPr>
          <a:lstStyle>
            <a:lvl1pPr marL="231775" indent="-231775">
              <a:defRPr sz="2200">
                <a:latin typeface="Franklin Gothic Medium" pitchFamily="34" charset="0"/>
              </a:defRPr>
            </a:lvl1pPr>
            <a:lvl2pPr>
              <a:defRPr sz="2000">
                <a:latin typeface="Franklin Gothic Medium" pitchFamily="34" charset="0"/>
              </a:defRPr>
            </a:lvl2pPr>
            <a:lvl3pPr>
              <a:defRPr sz="1800">
                <a:latin typeface="Franklin Gothic Medium" pitchFamily="34" charset="0"/>
              </a:defRPr>
            </a:lvl3pPr>
            <a:lvl4pPr>
              <a:buClr>
                <a:schemeClr val="bg1">
                  <a:lumMod val="75000"/>
                </a:schemeClr>
              </a:buClr>
              <a:defRPr sz="1600">
                <a:latin typeface="Franklin Gothic Medium" pitchFamily="34" charset="0"/>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a:xfrm>
            <a:off x="8323942" y="6291943"/>
            <a:ext cx="645887" cy="293913"/>
          </a:xfrm>
          <a:prstGeom prst="rect">
            <a:avLst/>
          </a:prstGeom>
        </p:spPr>
        <p:txBody>
          <a:bodyPr/>
          <a:lstStyle>
            <a:lvl1pPr>
              <a:defRPr sz="2000" b="0">
                <a:solidFill>
                  <a:schemeClr val="tx1"/>
                </a:solidFill>
                <a:latin typeface="Arial" panose="020B0604020202020204" pitchFamily="34" charset="0"/>
                <a:cs typeface="Arial" panose="020B0604020202020204" pitchFamily="34" charset="0"/>
              </a:defRPr>
            </a:lvl1pPr>
          </a:lstStyle>
          <a:p>
            <a:pPr defTabSz="914400"/>
            <a:fld id="{C4B85148-DB98-4269-ACE6-2DF49F9918C9}"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8065931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1744490"/>
            <a:ext cx="6111860" cy="566924"/>
          </a:xfrm>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286000" y="3689295"/>
            <a:ext cx="4283060" cy="533400"/>
          </a:xfrm>
        </p:spPr>
        <p:txBody>
          <a:bodyPr/>
          <a:lstStyle>
            <a:lvl1pPr>
              <a:defRPr/>
            </a:lvl1pPr>
          </a:lstStyle>
          <a:p>
            <a:pPr lvl="0"/>
            <a:r>
              <a:rPr lang="en-US" dirty="0" smtClean="0"/>
              <a:t>Click to edit Master text styles</a:t>
            </a:r>
          </a:p>
        </p:txBody>
      </p:sp>
      <p:sp>
        <p:nvSpPr>
          <p:cNvPr id="4" name="Slide Number Placeholder 5"/>
          <p:cNvSpPr>
            <a:spLocks noGrp="1"/>
          </p:cNvSpPr>
          <p:nvPr>
            <p:ph type="sldNum" sz="quarter" idx="12"/>
          </p:nvPr>
        </p:nvSpPr>
        <p:spPr>
          <a:xfrm>
            <a:off x="8323943" y="6291943"/>
            <a:ext cx="460828" cy="293913"/>
          </a:xfrm>
          <a:prstGeom prst="rect">
            <a:avLst/>
          </a:prstGeom>
        </p:spPr>
        <p:txBody>
          <a:bodyPr/>
          <a:lstStyle>
            <a:lvl1pPr>
              <a:defRPr sz="2000" b="0">
                <a:solidFill>
                  <a:schemeClr val="tx1"/>
                </a:solidFill>
                <a:latin typeface="Franklin Gothic Medium" pitchFamily="34" charset="0"/>
              </a:defRPr>
            </a:lvl1pPr>
          </a:lstStyle>
          <a:p>
            <a:pPr defTabSz="914400"/>
            <a:fld id="{C4B85148-DB98-4269-ACE6-2DF49F9918C9}"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35165209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1371600" y="1744490"/>
            <a:ext cx="6111860" cy="566924"/>
          </a:xfrm>
        </p:spPr>
        <p:txBody>
          <a:bodyPr/>
          <a:lstStyle>
            <a:lvl1pPr algn="ctr">
              <a:defRPr>
                <a:solidFill>
                  <a:schemeClr val="tx1"/>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286000" y="3689295"/>
            <a:ext cx="4283060" cy="533400"/>
          </a:xfrm>
        </p:spPr>
        <p:txBody>
          <a:bodyPr/>
          <a:lstStyle>
            <a:lvl1pPr>
              <a:defRPr/>
            </a:lvl1pPr>
          </a:lstStyle>
          <a:p>
            <a:pPr lvl="0"/>
            <a:r>
              <a:rPr lang="en-US" dirty="0" smtClean="0"/>
              <a:t>Click to edit Master text styles</a:t>
            </a:r>
          </a:p>
        </p:txBody>
      </p:sp>
      <p:sp>
        <p:nvSpPr>
          <p:cNvPr id="5" name="Slide Number Placeholder 5"/>
          <p:cNvSpPr txBox="1">
            <a:spLocks/>
          </p:cNvSpPr>
          <p:nvPr userDrawn="1"/>
        </p:nvSpPr>
        <p:spPr>
          <a:xfrm>
            <a:off x="8323943" y="6291943"/>
            <a:ext cx="460828" cy="293913"/>
          </a:xfrm>
          <a:prstGeom prst="rect">
            <a:avLst/>
          </a:prstGeom>
        </p:spPr>
        <p:txBody>
          <a:bodyPr/>
          <a:lstStyle>
            <a:defPPr>
              <a:defRPr lang="en-US"/>
            </a:defPPr>
            <a:lvl1pPr marL="0" algn="l" defTabSz="914400" rtl="0" eaLnBrk="1" latinLnBrk="0" hangingPunct="1">
              <a:defRPr sz="2000" b="0" kern="1200">
                <a:solidFill>
                  <a:schemeClr val="tx1"/>
                </a:solidFill>
                <a:latin typeface="Franklin Gothic Medium"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B85148-DB98-4269-ACE6-2DF49F9918C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8107376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1371600" y="1744490"/>
            <a:ext cx="6111860" cy="566924"/>
          </a:xfrm>
        </p:spPr>
        <p:txBody>
          <a:bodyPr/>
          <a:lstStyle>
            <a:lvl1pPr algn="ctr">
              <a:defRPr>
                <a:solidFill>
                  <a:schemeClr val="tx1"/>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286000" y="3689295"/>
            <a:ext cx="4283060" cy="533400"/>
          </a:xfrm>
        </p:spPr>
        <p:txBody>
          <a:bodyPr/>
          <a:lstStyle>
            <a:lvl1pPr>
              <a:defRPr/>
            </a:lvl1pPr>
          </a:lstStyle>
          <a:p>
            <a:pPr lvl="0"/>
            <a:r>
              <a:rPr lang="en-US" dirty="0" smtClean="0"/>
              <a:t>Click to edit Master text styles</a:t>
            </a:r>
          </a:p>
        </p:txBody>
      </p:sp>
      <p:sp>
        <p:nvSpPr>
          <p:cNvPr id="5" name="Slide Number Placeholder 5"/>
          <p:cNvSpPr txBox="1">
            <a:spLocks/>
          </p:cNvSpPr>
          <p:nvPr userDrawn="1"/>
        </p:nvSpPr>
        <p:spPr>
          <a:xfrm>
            <a:off x="8323942" y="6291943"/>
            <a:ext cx="602343" cy="293913"/>
          </a:xfrm>
          <a:prstGeom prst="rect">
            <a:avLst/>
          </a:prstGeom>
        </p:spPr>
        <p:txBody>
          <a:bodyPr/>
          <a:lstStyle>
            <a:defPPr>
              <a:defRPr lang="en-US"/>
            </a:defPPr>
            <a:lvl1pPr marL="0" algn="l" defTabSz="914400" rtl="0" eaLnBrk="1" latinLnBrk="0" hangingPunct="1">
              <a:defRPr sz="2000" b="0" kern="1200">
                <a:solidFill>
                  <a:schemeClr val="tx1"/>
                </a:solidFill>
                <a:latin typeface="Franklin Gothic Medium"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B85148-DB98-4269-ACE6-2DF49F9918C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9708139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E91A8F5D-09CF-4B12-BCB2-FCB998BDD8B8}" type="datetimeFigureOut">
              <a:rPr lang="en-US" smtClean="0">
                <a:solidFill>
                  <a:prstClr val="black">
                    <a:tint val="75000"/>
                  </a:prstClr>
                </a:solidFill>
              </a:rPr>
              <a:pPr defTabSz="914400"/>
              <a:t>6/27/2014</a:t>
            </a:fld>
            <a:endParaRPr lang="en-US">
              <a:solidFill>
                <a:prstClr val="black">
                  <a:tint val="75000"/>
                </a:prstClr>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tint val="75000"/>
                </a:prstClr>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16339C3C-0F6E-4C9D-9BD6-336196307036}"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72909278"/>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EF3C2F90-AF55-4721-B57A-3E9E907EFA96}" type="datetimeFigureOut">
              <a:rPr lang="en-US" smtClean="0">
                <a:solidFill>
                  <a:prstClr val="black">
                    <a:tint val="75000"/>
                  </a:prstClr>
                </a:solidFill>
              </a:rPr>
              <a:pPr defTabSz="914400"/>
              <a:t>6/27/2014</a:t>
            </a:fld>
            <a:endParaRPr lang="en-US">
              <a:solidFill>
                <a:prstClr val="black">
                  <a:tint val="75000"/>
                </a:prstClr>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277CC54B-F56B-44F2-8EAB-AB16C6971E62}"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953147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408E24-CD6D-F245-BA50-44436EA38975}" type="datetimeFigureOut">
              <a:rPr lang="en-US" smtClean="0"/>
              <a:t>6/27/2014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CB78FB-1415-9B4D-996E-11F146E2B0ED}" type="slidenum">
              <a:rPr lang="en-US" smtClean="0"/>
              <a:t>‹#›</a:t>
            </a:fld>
            <a:endParaRPr lang="en-US"/>
          </a:p>
        </p:txBody>
      </p:sp>
    </p:spTree>
    <p:extLst>
      <p:ext uri="{BB962C8B-B14F-4D97-AF65-F5344CB8AC3E}">
        <p14:creationId xmlns:p14="http://schemas.microsoft.com/office/powerpoint/2010/main" val="124620931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5" name="Group 4"/>
          <p:cNvGrpSpPr/>
          <p:nvPr/>
        </p:nvGrpSpPr>
        <p:grpSpPr>
          <a:xfrm>
            <a:off x="-7257" y="0"/>
            <a:ext cx="9153144" cy="4284096"/>
            <a:chOff x="-7257" y="0"/>
            <a:chExt cx="9153144" cy="4284096"/>
          </a:xfrm>
          <a:solidFill>
            <a:schemeClr val="accent4">
              <a:lumMod val="50000"/>
            </a:schemeClr>
          </a:solidFill>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b="93462"/>
            <a:stretch/>
          </p:blipFill>
          <p:spPr>
            <a:xfrm>
              <a:off x="377" y="0"/>
              <a:ext cx="9143245" cy="259435"/>
            </a:xfrm>
            <a:prstGeom prst="rect">
              <a:avLst/>
            </a:prstGeom>
            <a:grpFill/>
          </p:spPr>
        </p:pic>
        <p:sp>
          <p:nvSpPr>
            <p:cNvPr id="6" name="Freeform 5"/>
            <p:cNvSpPr/>
            <p:nvPr userDrawn="1"/>
          </p:nvSpPr>
          <p:spPr>
            <a:xfrm>
              <a:off x="-7257" y="3824402"/>
              <a:ext cx="9153144" cy="459694"/>
            </a:xfrm>
            <a:custGeom>
              <a:avLst/>
              <a:gdLst>
                <a:gd name="connsiteX0" fmla="*/ 0 w 9158514"/>
                <a:gd name="connsiteY0" fmla="*/ 246743 h 464457"/>
                <a:gd name="connsiteX1" fmla="*/ 2024743 w 9158514"/>
                <a:gd name="connsiteY1" fmla="*/ 246743 h 464457"/>
                <a:gd name="connsiteX2" fmla="*/ 2256971 w 9158514"/>
                <a:gd name="connsiteY2" fmla="*/ 464457 h 464457"/>
                <a:gd name="connsiteX3" fmla="*/ 9158514 w 9158514"/>
                <a:gd name="connsiteY3" fmla="*/ 464457 h 464457"/>
                <a:gd name="connsiteX4" fmla="*/ 9158514 w 9158514"/>
                <a:gd name="connsiteY4" fmla="*/ 0 h 464457"/>
                <a:gd name="connsiteX5" fmla="*/ 7257 w 9158514"/>
                <a:gd name="connsiteY5" fmla="*/ 0 h 464457"/>
                <a:gd name="connsiteX6" fmla="*/ 0 w 9158514"/>
                <a:gd name="connsiteY6" fmla="*/ 246743 h 464457"/>
                <a:gd name="connsiteX0" fmla="*/ 7043 w 9165557"/>
                <a:gd name="connsiteY0" fmla="*/ 246743 h 464457"/>
                <a:gd name="connsiteX1" fmla="*/ 2031786 w 9165557"/>
                <a:gd name="connsiteY1" fmla="*/ 246743 h 464457"/>
                <a:gd name="connsiteX2" fmla="*/ 2264014 w 9165557"/>
                <a:gd name="connsiteY2" fmla="*/ 464457 h 464457"/>
                <a:gd name="connsiteX3" fmla="*/ 9165557 w 9165557"/>
                <a:gd name="connsiteY3" fmla="*/ 464457 h 464457"/>
                <a:gd name="connsiteX4" fmla="*/ 9165557 w 9165557"/>
                <a:gd name="connsiteY4" fmla="*/ 0 h 464457"/>
                <a:gd name="connsiteX5" fmla="*/ 0 w 9165557"/>
                <a:gd name="connsiteY5" fmla="*/ 4763 h 464457"/>
                <a:gd name="connsiteX6" fmla="*/ 7043 w 9165557"/>
                <a:gd name="connsiteY6" fmla="*/ 246743 h 464457"/>
                <a:gd name="connsiteX0" fmla="*/ 2276 w 9160790"/>
                <a:gd name="connsiteY0" fmla="*/ 246743 h 464457"/>
                <a:gd name="connsiteX1" fmla="*/ 2027019 w 9160790"/>
                <a:gd name="connsiteY1" fmla="*/ 246743 h 464457"/>
                <a:gd name="connsiteX2" fmla="*/ 2259247 w 9160790"/>
                <a:gd name="connsiteY2" fmla="*/ 464457 h 464457"/>
                <a:gd name="connsiteX3" fmla="*/ 9160790 w 9160790"/>
                <a:gd name="connsiteY3" fmla="*/ 464457 h 464457"/>
                <a:gd name="connsiteX4" fmla="*/ 9160790 w 9160790"/>
                <a:gd name="connsiteY4" fmla="*/ 0 h 464457"/>
                <a:gd name="connsiteX5" fmla="*/ 0 w 9160790"/>
                <a:gd name="connsiteY5" fmla="*/ 4763 h 464457"/>
                <a:gd name="connsiteX6" fmla="*/ 2276 w 9160790"/>
                <a:gd name="connsiteY6" fmla="*/ 246743 h 464457"/>
                <a:gd name="connsiteX0" fmla="*/ 2276 w 9160790"/>
                <a:gd name="connsiteY0" fmla="*/ 241980 h 459694"/>
                <a:gd name="connsiteX1" fmla="*/ 2027019 w 9160790"/>
                <a:gd name="connsiteY1" fmla="*/ 241980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241980 h 459694"/>
                <a:gd name="connsiteX0" fmla="*/ 2276 w 9160790"/>
                <a:gd name="connsiteY0" fmla="*/ 241980 h 459694"/>
                <a:gd name="connsiteX1" fmla="*/ 1886792 w 9160790"/>
                <a:gd name="connsiteY1" fmla="*/ 116619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241980 h 459694"/>
                <a:gd name="connsiteX0" fmla="*/ 2276 w 9160790"/>
                <a:gd name="connsiteY0" fmla="*/ 241980 h 459694"/>
                <a:gd name="connsiteX1" fmla="*/ 1891558 w 9160790"/>
                <a:gd name="connsiteY1" fmla="*/ 121381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241980 h 459694"/>
                <a:gd name="connsiteX0" fmla="*/ 2276 w 9160790"/>
                <a:gd name="connsiteY0" fmla="*/ 122918 h 459694"/>
                <a:gd name="connsiteX1" fmla="*/ 1891558 w 9160790"/>
                <a:gd name="connsiteY1" fmla="*/ 121381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22918 h 459694"/>
                <a:gd name="connsiteX0" fmla="*/ 2276 w 9160790"/>
                <a:gd name="connsiteY0" fmla="*/ 122918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22918 h 459694"/>
                <a:gd name="connsiteX0" fmla="*/ 2276 w 9160790"/>
                <a:gd name="connsiteY0" fmla="*/ 144349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 name="connsiteX0" fmla="*/ 2276 w 9160790"/>
                <a:gd name="connsiteY0" fmla="*/ 144349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 name="connsiteX0" fmla="*/ 2276 w 9160790"/>
                <a:gd name="connsiteY0" fmla="*/ 144349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 name="connsiteX0" fmla="*/ 2276 w 9160790"/>
                <a:gd name="connsiteY0" fmla="*/ 144349 h 459694"/>
                <a:gd name="connsiteX1" fmla="*/ 1917774 w 9160790"/>
                <a:gd name="connsiteY1" fmla="*/ 142813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0790" h="459694">
                  <a:moveTo>
                    <a:pt x="2276" y="144349"/>
                  </a:moveTo>
                  <a:lnTo>
                    <a:pt x="1917774" y="142813"/>
                  </a:lnTo>
                  <a:lnTo>
                    <a:pt x="2259247" y="459694"/>
                  </a:lnTo>
                  <a:lnTo>
                    <a:pt x="9160790" y="459694"/>
                  </a:lnTo>
                  <a:lnTo>
                    <a:pt x="9160790" y="2381"/>
                  </a:lnTo>
                  <a:lnTo>
                    <a:pt x="0" y="0"/>
                  </a:lnTo>
                  <a:cubicBezTo>
                    <a:pt x="759" y="80660"/>
                    <a:pt x="1517" y="63689"/>
                    <a:pt x="2276" y="144349"/>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sp>
        <p:nvSpPr>
          <p:cNvPr id="2" name="Title 1"/>
          <p:cNvSpPr>
            <a:spLocks noGrp="1"/>
          </p:cNvSpPr>
          <p:nvPr>
            <p:ph type="ctrTitle"/>
          </p:nvPr>
        </p:nvSpPr>
        <p:spPr>
          <a:xfrm>
            <a:off x="2286000" y="4595647"/>
            <a:ext cx="5810063" cy="512381"/>
          </a:xfrm>
        </p:spPr>
        <p:txBody>
          <a:bodyPr>
            <a:noAutofit/>
          </a:bodyPr>
          <a:lstStyle>
            <a:lvl1pPr>
              <a:lnSpc>
                <a:spcPts val="2600"/>
              </a:lnSpc>
              <a:defRPr sz="2400" b="1" cap="none" baseline="0">
                <a:solidFill>
                  <a:schemeClr val="tx1"/>
                </a:solidFill>
                <a:latin typeface="Franklin Gothic Medium"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2286000" y="5135460"/>
            <a:ext cx="5804620" cy="401242"/>
          </a:xfrm>
        </p:spPr>
        <p:txBody>
          <a:bodyPr>
            <a:noAutofit/>
          </a:bodyPr>
          <a:lstStyle>
            <a:lvl1pPr marL="0" indent="0" algn="l">
              <a:spcBef>
                <a:spcPts val="0"/>
              </a:spcBef>
              <a:buNone/>
              <a:defRPr sz="1800" b="0" baseline="0">
                <a:solidFill>
                  <a:schemeClr val="accent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Text Placeholder 7"/>
          <p:cNvSpPr>
            <a:spLocks noGrp="1"/>
          </p:cNvSpPr>
          <p:nvPr>
            <p:ph type="body" sz="quarter" idx="10"/>
          </p:nvPr>
        </p:nvSpPr>
        <p:spPr>
          <a:xfrm>
            <a:off x="2285999" y="5733288"/>
            <a:ext cx="5809593" cy="283464"/>
          </a:xfrm>
        </p:spPr>
        <p:txBody>
          <a:bodyPr anchor="ctr" anchorCtr="0">
            <a:noAutofit/>
          </a:bodyPr>
          <a:lstStyle>
            <a:lvl1pPr marL="0" marR="0" indent="0" algn="l" defTabSz="914400" rtl="0" eaLnBrk="1" fontAlgn="auto" latinLnBrk="0" hangingPunct="1">
              <a:lnSpc>
                <a:spcPct val="100000"/>
              </a:lnSpc>
              <a:spcBef>
                <a:spcPts val="0"/>
              </a:spcBef>
              <a:spcAft>
                <a:spcPts val="0"/>
              </a:spcAft>
              <a:buClr>
                <a:schemeClr val="tx2"/>
              </a:buClr>
              <a:buSzTx/>
              <a:buFont typeface="Arial"/>
              <a:buNone/>
              <a:tabLst/>
              <a:defRPr sz="1200">
                <a:solidFill>
                  <a:schemeClr val="tx1"/>
                </a:solidFill>
                <a:latin typeface="Franklin Gothic Medium" pitchFamily="34" charset="0"/>
              </a:defRPr>
            </a:lvl1pPr>
            <a:lvl2pPr marL="342900" indent="0">
              <a:buNone/>
              <a:defRPr sz="1100"/>
            </a:lvl2pPr>
            <a:lvl3pPr marL="742950" indent="0">
              <a:buNone/>
              <a:defRPr sz="1100"/>
            </a:lvl3pPr>
            <a:lvl4pPr marL="1028700" indent="0">
              <a:buNone/>
              <a:defRPr sz="1100"/>
            </a:lvl4pPr>
            <a:lvl5pPr marL="1828800" indent="0">
              <a:buNone/>
              <a:defRPr sz="1100"/>
            </a:lvl5pPr>
          </a:lstStyle>
          <a:p>
            <a:pPr marL="0" marR="0" lvl="0" indent="0" algn="l" defTabSz="914400" rtl="0" eaLnBrk="1" fontAlgn="auto" latinLnBrk="0" hangingPunct="1">
              <a:lnSpc>
                <a:spcPct val="100000"/>
              </a:lnSpc>
              <a:spcBef>
                <a:spcPts val="0"/>
              </a:spcBef>
              <a:spcAft>
                <a:spcPts val="0"/>
              </a:spcAft>
              <a:buClr>
                <a:schemeClr val="tx2"/>
              </a:buClr>
              <a:buSzTx/>
              <a:buFont typeface="Arial"/>
              <a:buNone/>
              <a:tabLst/>
              <a:defRPr/>
            </a:pPr>
            <a:r>
              <a:rPr lang="en-US" smtClean="0"/>
              <a:t>Click to edit Master text styles</a:t>
            </a:r>
          </a:p>
        </p:txBody>
      </p:sp>
      <p:pic>
        <p:nvPicPr>
          <p:cNvPr id="9" name="Picture 4" descr="http://bigdatawg.nist.gov/NISTBigDataBanner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433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5654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2800">
                <a:solidFill>
                  <a:schemeClr val="tx1"/>
                </a:solidFill>
                <a:latin typeface="Franklin Gothic Dem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828800"/>
            <a:ext cx="8229600" cy="4114800"/>
          </a:xfrm>
        </p:spPr>
        <p:txBody>
          <a:bodyPr>
            <a:noAutofit/>
          </a:bodyPr>
          <a:lstStyle>
            <a:lvl1pPr marL="231775" indent="-231775">
              <a:defRPr sz="2200">
                <a:latin typeface="Franklin Gothic Medium" pitchFamily="34" charset="0"/>
              </a:defRPr>
            </a:lvl1pPr>
            <a:lvl2pPr>
              <a:defRPr sz="2000">
                <a:latin typeface="Franklin Gothic Medium" pitchFamily="34" charset="0"/>
              </a:defRPr>
            </a:lvl2pPr>
            <a:lvl3pPr>
              <a:defRPr sz="1800">
                <a:latin typeface="Franklin Gothic Medium" pitchFamily="34" charset="0"/>
              </a:defRPr>
            </a:lvl3pPr>
            <a:lvl4pPr>
              <a:buClr>
                <a:schemeClr val="bg1">
                  <a:lumMod val="75000"/>
                </a:schemeClr>
              </a:buClr>
              <a:defRPr sz="1600">
                <a:latin typeface="Franklin Gothic Medium" pitchFamily="34" charset="0"/>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a:xfrm>
            <a:off x="8323942" y="6291943"/>
            <a:ext cx="645887" cy="293913"/>
          </a:xfrm>
          <a:prstGeom prst="rect">
            <a:avLst/>
          </a:prstGeom>
        </p:spPr>
        <p:txBody>
          <a:bodyPr/>
          <a:lstStyle>
            <a:lvl1pPr>
              <a:defRPr sz="2000" b="0">
                <a:solidFill>
                  <a:schemeClr val="tx1"/>
                </a:solidFill>
                <a:latin typeface="Arial" panose="020B0604020202020204" pitchFamily="34" charset="0"/>
                <a:cs typeface="Arial" panose="020B0604020202020204" pitchFamily="34" charset="0"/>
              </a:defRPr>
            </a:lvl1pPr>
          </a:lstStyle>
          <a:p>
            <a:pPr defTabSz="914400"/>
            <a:fld id="{C4B85148-DB98-4269-ACE6-2DF49F9918C9}"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6090903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1744490"/>
            <a:ext cx="6111860" cy="566924"/>
          </a:xfrm>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286000" y="3689295"/>
            <a:ext cx="4283060" cy="533400"/>
          </a:xfrm>
        </p:spPr>
        <p:txBody>
          <a:bodyPr/>
          <a:lstStyle>
            <a:lvl1pPr>
              <a:defRPr/>
            </a:lvl1pPr>
          </a:lstStyle>
          <a:p>
            <a:pPr lvl="0"/>
            <a:r>
              <a:rPr lang="en-US" dirty="0" smtClean="0"/>
              <a:t>Click to edit Master text styles</a:t>
            </a:r>
          </a:p>
        </p:txBody>
      </p:sp>
      <p:sp>
        <p:nvSpPr>
          <p:cNvPr id="4" name="Slide Number Placeholder 5"/>
          <p:cNvSpPr>
            <a:spLocks noGrp="1"/>
          </p:cNvSpPr>
          <p:nvPr>
            <p:ph type="sldNum" sz="quarter" idx="12"/>
          </p:nvPr>
        </p:nvSpPr>
        <p:spPr>
          <a:xfrm>
            <a:off x="8323943" y="6291943"/>
            <a:ext cx="460828" cy="293913"/>
          </a:xfrm>
          <a:prstGeom prst="rect">
            <a:avLst/>
          </a:prstGeom>
        </p:spPr>
        <p:txBody>
          <a:bodyPr/>
          <a:lstStyle>
            <a:lvl1pPr>
              <a:defRPr sz="2000" b="0">
                <a:solidFill>
                  <a:schemeClr val="tx1"/>
                </a:solidFill>
                <a:latin typeface="Franklin Gothic Medium" pitchFamily="34" charset="0"/>
              </a:defRPr>
            </a:lvl1pPr>
          </a:lstStyle>
          <a:p>
            <a:pPr defTabSz="914400"/>
            <a:fld id="{C4B85148-DB98-4269-ACE6-2DF49F9918C9}"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24264434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1371600" y="1744490"/>
            <a:ext cx="6111860" cy="566924"/>
          </a:xfrm>
        </p:spPr>
        <p:txBody>
          <a:bodyPr/>
          <a:lstStyle>
            <a:lvl1pPr algn="ctr">
              <a:defRPr>
                <a:solidFill>
                  <a:schemeClr val="tx1"/>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286000" y="3689295"/>
            <a:ext cx="4283060" cy="533400"/>
          </a:xfrm>
        </p:spPr>
        <p:txBody>
          <a:bodyPr/>
          <a:lstStyle>
            <a:lvl1pPr>
              <a:defRPr/>
            </a:lvl1pPr>
          </a:lstStyle>
          <a:p>
            <a:pPr lvl="0"/>
            <a:r>
              <a:rPr lang="en-US" dirty="0" smtClean="0"/>
              <a:t>Click to edit Master text styles</a:t>
            </a:r>
          </a:p>
        </p:txBody>
      </p:sp>
      <p:sp>
        <p:nvSpPr>
          <p:cNvPr id="5" name="Slide Number Placeholder 5"/>
          <p:cNvSpPr txBox="1">
            <a:spLocks/>
          </p:cNvSpPr>
          <p:nvPr userDrawn="1"/>
        </p:nvSpPr>
        <p:spPr>
          <a:xfrm>
            <a:off x="8323943" y="6291943"/>
            <a:ext cx="460828" cy="293913"/>
          </a:xfrm>
          <a:prstGeom prst="rect">
            <a:avLst/>
          </a:prstGeom>
        </p:spPr>
        <p:txBody>
          <a:bodyPr/>
          <a:lstStyle>
            <a:defPPr>
              <a:defRPr lang="en-US"/>
            </a:defPPr>
            <a:lvl1pPr marL="0" algn="l" defTabSz="914400" rtl="0" eaLnBrk="1" latinLnBrk="0" hangingPunct="1">
              <a:defRPr sz="2000" b="0" kern="1200">
                <a:solidFill>
                  <a:schemeClr val="tx1"/>
                </a:solidFill>
                <a:latin typeface="Franklin Gothic Medium"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B85148-DB98-4269-ACE6-2DF49F9918C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9137795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1371600" y="1744490"/>
            <a:ext cx="6111860" cy="566924"/>
          </a:xfrm>
        </p:spPr>
        <p:txBody>
          <a:bodyPr/>
          <a:lstStyle>
            <a:lvl1pPr algn="ctr">
              <a:defRPr>
                <a:solidFill>
                  <a:schemeClr val="tx1"/>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286000" y="3689295"/>
            <a:ext cx="4283060" cy="533400"/>
          </a:xfrm>
        </p:spPr>
        <p:txBody>
          <a:bodyPr/>
          <a:lstStyle>
            <a:lvl1pPr>
              <a:defRPr/>
            </a:lvl1pPr>
          </a:lstStyle>
          <a:p>
            <a:pPr lvl="0"/>
            <a:r>
              <a:rPr lang="en-US" dirty="0" smtClean="0"/>
              <a:t>Click to edit Master text styles</a:t>
            </a:r>
          </a:p>
        </p:txBody>
      </p:sp>
      <p:sp>
        <p:nvSpPr>
          <p:cNvPr id="5" name="Slide Number Placeholder 5"/>
          <p:cNvSpPr txBox="1">
            <a:spLocks/>
          </p:cNvSpPr>
          <p:nvPr userDrawn="1"/>
        </p:nvSpPr>
        <p:spPr>
          <a:xfrm>
            <a:off x="8323942" y="6291943"/>
            <a:ext cx="602343" cy="293913"/>
          </a:xfrm>
          <a:prstGeom prst="rect">
            <a:avLst/>
          </a:prstGeom>
        </p:spPr>
        <p:txBody>
          <a:bodyPr/>
          <a:lstStyle>
            <a:defPPr>
              <a:defRPr lang="en-US"/>
            </a:defPPr>
            <a:lvl1pPr marL="0" algn="l" defTabSz="914400" rtl="0" eaLnBrk="1" latinLnBrk="0" hangingPunct="1">
              <a:defRPr sz="2000" b="0" kern="1200">
                <a:solidFill>
                  <a:schemeClr val="tx1"/>
                </a:solidFill>
                <a:latin typeface="Franklin Gothic Medium"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B85148-DB98-4269-ACE6-2DF49F9918C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084852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E91A8F5D-09CF-4B12-BCB2-FCB998BDD8B8}" type="datetimeFigureOut">
              <a:rPr lang="en-US" smtClean="0">
                <a:solidFill>
                  <a:prstClr val="black">
                    <a:tint val="75000"/>
                  </a:prstClr>
                </a:solidFill>
              </a:rPr>
              <a:pPr defTabSz="914400"/>
              <a:t>6/27/2014</a:t>
            </a:fld>
            <a:endParaRPr lang="en-US">
              <a:solidFill>
                <a:prstClr val="black">
                  <a:tint val="75000"/>
                </a:prstClr>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tint val="75000"/>
                </a:prstClr>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16339C3C-0F6E-4C9D-9BD6-336196307036}"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542874683"/>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EF3C2F90-AF55-4721-B57A-3E9E907EFA96}" type="datetimeFigureOut">
              <a:rPr lang="en-US" smtClean="0">
                <a:solidFill>
                  <a:prstClr val="black">
                    <a:tint val="75000"/>
                  </a:prstClr>
                </a:solidFill>
              </a:rPr>
              <a:pPr defTabSz="914400"/>
              <a:t>6/27/2014</a:t>
            </a:fld>
            <a:endParaRPr lang="en-US">
              <a:solidFill>
                <a:prstClr val="black">
                  <a:tint val="75000"/>
                </a:prstClr>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277CC54B-F56B-44F2-8EAB-AB16C6971E62}"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4177786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5" name="Group 4"/>
          <p:cNvGrpSpPr/>
          <p:nvPr/>
        </p:nvGrpSpPr>
        <p:grpSpPr>
          <a:xfrm>
            <a:off x="-7257" y="0"/>
            <a:ext cx="9153144" cy="4284096"/>
            <a:chOff x="-7257" y="0"/>
            <a:chExt cx="9153144" cy="4284096"/>
          </a:xfrm>
          <a:solidFill>
            <a:schemeClr val="accent4">
              <a:lumMod val="50000"/>
            </a:schemeClr>
          </a:solidFill>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b="93462"/>
            <a:stretch/>
          </p:blipFill>
          <p:spPr>
            <a:xfrm>
              <a:off x="377" y="0"/>
              <a:ext cx="9143245" cy="259435"/>
            </a:xfrm>
            <a:prstGeom prst="rect">
              <a:avLst/>
            </a:prstGeom>
            <a:grpFill/>
          </p:spPr>
        </p:pic>
        <p:sp>
          <p:nvSpPr>
            <p:cNvPr id="6" name="Freeform 5"/>
            <p:cNvSpPr/>
            <p:nvPr userDrawn="1"/>
          </p:nvSpPr>
          <p:spPr>
            <a:xfrm>
              <a:off x="-7257" y="3824402"/>
              <a:ext cx="9153144" cy="459694"/>
            </a:xfrm>
            <a:custGeom>
              <a:avLst/>
              <a:gdLst>
                <a:gd name="connsiteX0" fmla="*/ 0 w 9158514"/>
                <a:gd name="connsiteY0" fmla="*/ 246743 h 464457"/>
                <a:gd name="connsiteX1" fmla="*/ 2024743 w 9158514"/>
                <a:gd name="connsiteY1" fmla="*/ 246743 h 464457"/>
                <a:gd name="connsiteX2" fmla="*/ 2256971 w 9158514"/>
                <a:gd name="connsiteY2" fmla="*/ 464457 h 464457"/>
                <a:gd name="connsiteX3" fmla="*/ 9158514 w 9158514"/>
                <a:gd name="connsiteY3" fmla="*/ 464457 h 464457"/>
                <a:gd name="connsiteX4" fmla="*/ 9158514 w 9158514"/>
                <a:gd name="connsiteY4" fmla="*/ 0 h 464457"/>
                <a:gd name="connsiteX5" fmla="*/ 7257 w 9158514"/>
                <a:gd name="connsiteY5" fmla="*/ 0 h 464457"/>
                <a:gd name="connsiteX6" fmla="*/ 0 w 9158514"/>
                <a:gd name="connsiteY6" fmla="*/ 246743 h 464457"/>
                <a:gd name="connsiteX0" fmla="*/ 7043 w 9165557"/>
                <a:gd name="connsiteY0" fmla="*/ 246743 h 464457"/>
                <a:gd name="connsiteX1" fmla="*/ 2031786 w 9165557"/>
                <a:gd name="connsiteY1" fmla="*/ 246743 h 464457"/>
                <a:gd name="connsiteX2" fmla="*/ 2264014 w 9165557"/>
                <a:gd name="connsiteY2" fmla="*/ 464457 h 464457"/>
                <a:gd name="connsiteX3" fmla="*/ 9165557 w 9165557"/>
                <a:gd name="connsiteY3" fmla="*/ 464457 h 464457"/>
                <a:gd name="connsiteX4" fmla="*/ 9165557 w 9165557"/>
                <a:gd name="connsiteY4" fmla="*/ 0 h 464457"/>
                <a:gd name="connsiteX5" fmla="*/ 0 w 9165557"/>
                <a:gd name="connsiteY5" fmla="*/ 4763 h 464457"/>
                <a:gd name="connsiteX6" fmla="*/ 7043 w 9165557"/>
                <a:gd name="connsiteY6" fmla="*/ 246743 h 464457"/>
                <a:gd name="connsiteX0" fmla="*/ 2276 w 9160790"/>
                <a:gd name="connsiteY0" fmla="*/ 246743 h 464457"/>
                <a:gd name="connsiteX1" fmla="*/ 2027019 w 9160790"/>
                <a:gd name="connsiteY1" fmla="*/ 246743 h 464457"/>
                <a:gd name="connsiteX2" fmla="*/ 2259247 w 9160790"/>
                <a:gd name="connsiteY2" fmla="*/ 464457 h 464457"/>
                <a:gd name="connsiteX3" fmla="*/ 9160790 w 9160790"/>
                <a:gd name="connsiteY3" fmla="*/ 464457 h 464457"/>
                <a:gd name="connsiteX4" fmla="*/ 9160790 w 9160790"/>
                <a:gd name="connsiteY4" fmla="*/ 0 h 464457"/>
                <a:gd name="connsiteX5" fmla="*/ 0 w 9160790"/>
                <a:gd name="connsiteY5" fmla="*/ 4763 h 464457"/>
                <a:gd name="connsiteX6" fmla="*/ 2276 w 9160790"/>
                <a:gd name="connsiteY6" fmla="*/ 246743 h 464457"/>
                <a:gd name="connsiteX0" fmla="*/ 2276 w 9160790"/>
                <a:gd name="connsiteY0" fmla="*/ 241980 h 459694"/>
                <a:gd name="connsiteX1" fmla="*/ 2027019 w 9160790"/>
                <a:gd name="connsiteY1" fmla="*/ 241980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241980 h 459694"/>
                <a:gd name="connsiteX0" fmla="*/ 2276 w 9160790"/>
                <a:gd name="connsiteY0" fmla="*/ 241980 h 459694"/>
                <a:gd name="connsiteX1" fmla="*/ 1886792 w 9160790"/>
                <a:gd name="connsiteY1" fmla="*/ 116619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241980 h 459694"/>
                <a:gd name="connsiteX0" fmla="*/ 2276 w 9160790"/>
                <a:gd name="connsiteY0" fmla="*/ 241980 h 459694"/>
                <a:gd name="connsiteX1" fmla="*/ 1891558 w 9160790"/>
                <a:gd name="connsiteY1" fmla="*/ 121381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241980 h 459694"/>
                <a:gd name="connsiteX0" fmla="*/ 2276 w 9160790"/>
                <a:gd name="connsiteY0" fmla="*/ 122918 h 459694"/>
                <a:gd name="connsiteX1" fmla="*/ 1891558 w 9160790"/>
                <a:gd name="connsiteY1" fmla="*/ 121381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22918 h 459694"/>
                <a:gd name="connsiteX0" fmla="*/ 2276 w 9160790"/>
                <a:gd name="connsiteY0" fmla="*/ 122918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22918 h 459694"/>
                <a:gd name="connsiteX0" fmla="*/ 2276 w 9160790"/>
                <a:gd name="connsiteY0" fmla="*/ 144349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 name="connsiteX0" fmla="*/ 2276 w 9160790"/>
                <a:gd name="connsiteY0" fmla="*/ 144349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 name="connsiteX0" fmla="*/ 2276 w 9160790"/>
                <a:gd name="connsiteY0" fmla="*/ 144349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 name="connsiteX0" fmla="*/ 2276 w 9160790"/>
                <a:gd name="connsiteY0" fmla="*/ 144349 h 459694"/>
                <a:gd name="connsiteX1" fmla="*/ 1917774 w 9160790"/>
                <a:gd name="connsiteY1" fmla="*/ 142813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0790" h="459694">
                  <a:moveTo>
                    <a:pt x="2276" y="144349"/>
                  </a:moveTo>
                  <a:lnTo>
                    <a:pt x="1917774" y="142813"/>
                  </a:lnTo>
                  <a:lnTo>
                    <a:pt x="2259247" y="459694"/>
                  </a:lnTo>
                  <a:lnTo>
                    <a:pt x="9160790" y="459694"/>
                  </a:lnTo>
                  <a:lnTo>
                    <a:pt x="9160790" y="2381"/>
                  </a:lnTo>
                  <a:lnTo>
                    <a:pt x="0" y="0"/>
                  </a:lnTo>
                  <a:cubicBezTo>
                    <a:pt x="759" y="80660"/>
                    <a:pt x="1517" y="63689"/>
                    <a:pt x="2276" y="144349"/>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sp>
        <p:nvSpPr>
          <p:cNvPr id="2" name="Title 1"/>
          <p:cNvSpPr>
            <a:spLocks noGrp="1"/>
          </p:cNvSpPr>
          <p:nvPr>
            <p:ph type="ctrTitle"/>
          </p:nvPr>
        </p:nvSpPr>
        <p:spPr>
          <a:xfrm>
            <a:off x="2286000" y="4595647"/>
            <a:ext cx="5810063" cy="512381"/>
          </a:xfrm>
        </p:spPr>
        <p:txBody>
          <a:bodyPr>
            <a:noAutofit/>
          </a:bodyPr>
          <a:lstStyle>
            <a:lvl1pPr>
              <a:lnSpc>
                <a:spcPts val="2600"/>
              </a:lnSpc>
              <a:defRPr sz="2400" b="1" cap="none" baseline="0">
                <a:solidFill>
                  <a:schemeClr val="tx1"/>
                </a:solidFill>
                <a:latin typeface="Franklin Gothic Medium"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2286000" y="5135460"/>
            <a:ext cx="5804620" cy="401242"/>
          </a:xfrm>
        </p:spPr>
        <p:txBody>
          <a:bodyPr>
            <a:noAutofit/>
          </a:bodyPr>
          <a:lstStyle>
            <a:lvl1pPr marL="0" indent="0" algn="l">
              <a:spcBef>
                <a:spcPts val="0"/>
              </a:spcBef>
              <a:buNone/>
              <a:defRPr sz="1800" b="0" baseline="0">
                <a:solidFill>
                  <a:schemeClr val="accent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Text Placeholder 7"/>
          <p:cNvSpPr>
            <a:spLocks noGrp="1"/>
          </p:cNvSpPr>
          <p:nvPr>
            <p:ph type="body" sz="quarter" idx="10"/>
          </p:nvPr>
        </p:nvSpPr>
        <p:spPr>
          <a:xfrm>
            <a:off x="2285999" y="5733288"/>
            <a:ext cx="5809593" cy="283464"/>
          </a:xfrm>
        </p:spPr>
        <p:txBody>
          <a:bodyPr anchor="ctr" anchorCtr="0">
            <a:noAutofit/>
          </a:bodyPr>
          <a:lstStyle>
            <a:lvl1pPr marL="0" marR="0" indent="0" algn="l" defTabSz="914400" rtl="0" eaLnBrk="1" fontAlgn="auto" latinLnBrk="0" hangingPunct="1">
              <a:lnSpc>
                <a:spcPct val="100000"/>
              </a:lnSpc>
              <a:spcBef>
                <a:spcPts val="0"/>
              </a:spcBef>
              <a:spcAft>
                <a:spcPts val="0"/>
              </a:spcAft>
              <a:buClr>
                <a:schemeClr val="tx2"/>
              </a:buClr>
              <a:buSzTx/>
              <a:buFont typeface="Arial"/>
              <a:buNone/>
              <a:tabLst/>
              <a:defRPr sz="1200">
                <a:solidFill>
                  <a:schemeClr val="tx1"/>
                </a:solidFill>
                <a:latin typeface="Franklin Gothic Medium" pitchFamily="34" charset="0"/>
              </a:defRPr>
            </a:lvl1pPr>
            <a:lvl2pPr marL="342900" indent="0">
              <a:buNone/>
              <a:defRPr sz="1100"/>
            </a:lvl2pPr>
            <a:lvl3pPr marL="742950" indent="0">
              <a:buNone/>
              <a:defRPr sz="1100"/>
            </a:lvl3pPr>
            <a:lvl4pPr marL="1028700" indent="0">
              <a:buNone/>
              <a:defRPr sz="1100"/>
            </a:lvl4pPr>
            <a:lvl5pPr marL="1828800" indent="0">
              <a:buNone/>
              <a:defRPr sz="1100"/>
            </a:lvl5pPr>
          </a:lstStyle>
          <a:p>
            <a:pPr marL="0" marR="0" lvl="0" indent="0" algn="l" defTabSz="914400" rtl="0" eaLnBrk="1" fontAlgn="auto" latinLnBrk="0" hangingPunct="1">
              <a:lnSpc>
                <a:spcPct val="100000"/>
              </a:lnSpc>
              <a:spcBef>
                <a:spcPts val="0"/>
              </a:spcBef>
              <a:spcAft>
                <a:spcPts val="0"/>
              </a:spcAft>
              <a:buClr>
                <a:schemeClr val="tx2"/>
              </a:buClr>
              <a:buSzTx/>
              <a:buFont typeface="Arial"/>
              <a:buNone/>
              <a:tabLst/>
              <a:defRPr/>
            </a:pPr>
            <a:r>
              <a:rPr lang="en-US" smtClean="0"/>
              <a:t>Click to edit Master text styles</a:t>
            </a:r>
          </a:p>
        </p:txBody>
      </p:sp>
      <p:pic>
        <p:nvPicPr>
          <p:cNvPr id="9" name="Picture 4" descr="http://bigdatawg.nist.gov/NISTBigDataBanner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433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002117"/>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2800">
                <a:solidFill>
                  <a:schemeClr val="tx1"/>
                </a:solidFill>
                <a:latin typeface="Franklin Gothic Dem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828800"/>
            <a:ext cx="8229600" cy="4114800"/>
          </a:xfrm>
        </p:spPr>
        <p:txBody>
          <a:bodyPr>
            <a:noAutofit/>
          </a:bodyPr>
          <a:lstStyle>
            <a:lvl1pPr marL="231775" indent="-231775">
              <a:defRPr sz="2200">
                <a:latin typeface="Franklin Gothic Medium" pitchFamily="34" charset="0"/>
              </a:defRPr>
            </a:lvl1pPr>
            <a:lvl2pPr>
              <a:defRPr sz="2000">
                <a:latin typeface="Franklin Gothic Medium" pitchFamily="34" charset="0"/>
              </a:defRPr>
            </a:lvl2pPr>
            <a:lvl3pPr>
              <a:defRPr sz="1800">
                <a:latin typeface="Franklin Gothic Medium" pitchFamily="34" charset="0"/>
              </a:defRPr>
            </a:lvl3pPr>
            <a:lvl4pPr>
              <a:buClr>
                <a:schemeClr val="bg1">
                  <a:lumMod val="75000"/>
                </a:schemeClr>
              </a:buClr>
              <a:defRPr sz="1600">
                <a:latin typeface="Franklin Gothic Medium" pitchFamily="34" charset="0"/>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a:xfrm>
            <a:off x="8323942" y="6291943"/>
            <a:ext cx="645887" cy="293913"/>
          </a:xfrm>
          <a:prstGeom prst="rect">
            <a:avLst/>
          </a:prstGeom>
        </p:spPr>
        <p:txBody>
          <a:bodyPr/>
          <a:lstStyle>
            <a:lvl1pPr>
              <a:defRPr sz="2000" b="0">
                <a:solidFill>
                  <a:schemeClr val="tx1"/>
                </a:solidFill>
                <a:latin typeface="Arial" panose="020B0604020202020204" pitchFamily="34" charset="0"/>
                <a:cs typeface="Arial" panose="020B0604020202020204" pitchFamily="34" charset="0"/>
              </a:defRPr>
            </a:lvl1pPr>
          </a:lstStyle>
          <a:p>
            <a:pPr defTabSz="914400"/>
            <a:fld id="{C4B85148-DB98-4269-ACE6-2DF49F9918C9}"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26638324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1744490"/>
            <a:ext cx="6111860" cy="566924"/>
          </a:xfrm>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286000" y="3689295"/>
            <a:ext cx="4283060" cy="533400"/>
          </a:xfrm>
        </p:spPr>
        <p:txBody>
          <a:bodyPr/>
          <a:lstStyle>
            <a:lvl1pPr>
              <a:defRPr/>
            </a:lvl1pPr>
          </a:lstStyle>
          <a:p>
            <a:pPr lvl="0"/>
            <a:r>
              <a:rPr lang="en-US" dirty="0" smtClean="0"/>
              <a:t>Click to edit Master text styles</a:t>
            </a:r>
          </a:p>
        </p:txBody>
      </p:sp>
      <p:sp>
        <p:nvSpPr>
          <p:cNvPr id="4" name="Slide Number Placeholder 5"/>
          <p:cNvSpPr>
            <a:spLocks noGrp="1"/>
          </p:cNvSpPr>
          <p:nvPr>
            <p:ph type="sldNum" sz="quarter" idx="12"/>
          </p:nvPr>
        </p:nvSpPr>
        <p:spPr>
          <a:xfrm>
            <a:off x="8323943" y="6291943"/>
            <a:ext cx="460828" cy="293913"/>
          </a:xfrm>
          <a:prstGeom prst="rect">
            <a:avLst/>
          </a:prstGeom>
        </p:spPr>
        <p:txBody>
          <a:bodyPr/>
          <a:lstStyle>
            <a:lvl1pPr>
              <a:defRPr sz="2000" b="0">
                <a:solidFill>
                  <a:schemeClr val="tx1"/>
                </a:solidFill>
                <a:latin typeface="Franklin Gothic Medium" pitchFamily="34" charset="0"/>
              </a:defRPr>
            </a:lvl1pPr>
          </a:lstStyle>
          <a:p>
            <a:pPr defTabSz="914400"/>
            <a:fld id="{C4B85148-DB98-4269-ACE6-2DF49F9918C9}"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3564193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408E24-CD6D-F245-BA50-44436EA38975}" type="datetimeFigureOut">
              <a:rPr lang="en-US" smtClean="0"/>
              <a:t>6/27/2014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CB78FB-1415-9B4D-996E-11F146E2B0ED}" type="slidenum">
              <a:rPr lang="en-US" smtClean="0"/>
              <a:t>‹#›</a:t>
            </a:fld>
            <a:endParaRPr lang="en-US"/>
          </a:p>
        </p:txBody>
      </p:sp>
    </p:spTree>
    <p:extLst>
      <p:ext uri="{BB962C8B-B14F-4D97-AF65-F5344CB8AC3E}">
        <p14:creationId xmlns:p14="http://schemas.microsoft.com/office/powerpoint/2010/main" val="39938977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1371600" y="1744490"/>
            <a:ext cx="6111860" cy="566924"/>
          </a:xfrm>
        </p:spPr>
        <p:txBody>
          <a:bodyPr/>
          <a:lstStyle>
            <a:lvl1pPr algn="ctr">
              <a:defRPr>
                <a:solidFill>
                  <a:schemeClr val="tx1"/>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286000" y="3689295"/>
            <a:ext cx="4283060" cy="533400"/>
          </a:xfrm>
        </p:spPr>
        <p:txBody>
          <a:bodyPr/>
          <a:lstStyle>
            <a:lvl1pPr>
              <a:defRPr/>
            </a:lvl1pPr>
          </a:lstStyle>
          <a:p>
            <a:pPr lvl="0"/>
            <a:r>
              <a:rPr lang="en-US" dirty="0" smtClean="0"/>
              <a:t>Click to edit Master text styles</a:t>
            </a:r>
          </a:p>
        </p:txBody>
      </p:sp>
      <p:sp>
        <p:nvSpPr>
          <p:cNvPr id="5" name="Slide Number Placeholder 5"/>
          <p:cNvSpPr txBox="1">
            <a:spLocks/>
          </p:cNvSpPr>
          <p:nvPr userDrawn="1"/>
        </p:nvSpPr>
        <p:spPr>
          <a:xfrm>
            <a:off x="8323943" y="6291943"/>
            <a:ext cx="460828" cy="293913"/>
          </a:xfrm>
          <a:prstGeom prst="rect">
            <a:avLst/>
          </a:prstGeom>
        </p:spPr>
        <p:txBody>
          <a:bodyPr/>
          <a:lstStyle>
            <a:defPPr>
              <a:defRPr lang="en-US"/>
            </a:defPPr>
            <a:lvl1pPr marL="0" algn="l" defTabSz="914400" rtl="0" eaLnBrk="1" latinLnBrk="0" hangingPunct="1">
              <a:defRPr sz="2000" b="0" kern="1200">
                <a:solidFill>
                  <a:schemeClr val="tx1"/>
                </a:solidFill>
                <a:latin typeface="Franklin Gothic Medium"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B85148-DB98-4269-ACE6-2DF49F9918C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4968872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1371600" y="1744490"/>
            <a:ext cx="6111860" cy="566924"/>
          </a:xfrm>
        </p:spPr>
        <p:txBody>
          <a:bodyPr/>
          <a:lstStyle>
            <a:lvl1pPr algn="ctr">
              <a:defRPr>
                <a:solidFill>
                  <a:schemeClr val="tx1"/>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286000" y="3689295"/>
            <a:ext cx="4283060" cy="533400"/>
          </a:xfrm>
        </p:spPr>
        <p:txBody>
          <a:bodyPr/>
          <a:lstStyle>
            <a:lvl1pPr>
              <a:defRPr/>
            </a:lvl1pPr>
          </a:lstStyle>
          <a:p>
            <a:pPr lvl="0"/>
            <a:r>
              <a:rPr lang="en-US" dirty="0" smtClean="0"/>
              <a:t>Click to edit Master text styles</a:t>
            </a:r>
          </a:p>
        </p:txBody>
      </p:sp>
      <p:sp>
        <p:nvSpPr>
          <p:cNvPr id="5" name="Slide Number Placeholder 5"/>
          <p:cNvSpPr txBox="1">
            <a:spLocks/>
          </p:cNvSpPr>
          <p:nvPr userDrawn="1"/>
        </p:nvSpPr>
        <p:spPr>
          <a:xfrm>
            <a:off x="8323942" y="6291943"/>
            <a:ext cx="602343" cy="293913"/>
          </a:xfrm>
          <a:prstGeom prst="rect">
            <a:avLst/>
          </a:prstGeom>
        </p:spPr>
        <p:txBody>
          <a:bodyPr/>
          <a:lstStyle>
            <a:defPPr>
              <a:defRPr lang="en-US"/>
            </a:defPPr>
            <a:lvl1pPr marL="0" algn="l" defTabSz="914400" rtl="0" eaLnBrk="1" latinLnBrk="0" hangingPunct="1">
              <a:defRPr sz="2000" b="0" kern="1200">
                <a:solidFill>
                  <a:schemeClr val="tx1"/>
                </a:solidFill>
                <a:latin typeface="Franklin Gothic Medium"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B85148-DB98-4269-ACE6-2DF49F9918C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647613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E91A8F5D-09CF-4B12-BCB2-FCB998BDD8B8}" type="datetimeFigureOut">
              <a:rPr lang="en-US" smtClean="0">
                <a:solidFill>
                  <a:prstClr val="black">
                    <a:tint val="75000"/>
                  </a:prstClr>
                </a:solidFill>
              </a:rPr>
              <a:pPr defTabSz="914400"/>
              <a:t>6/27/2014</a:t>
            </a:fld>
            <a:endParaRPr lang="en-US">
              <a:solidFill>
                <a:prstClr val="black">
                  <a:tint val="75000"/>
                </a:prstClr>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tint val="75000"/>
                </a:prstClr>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16339C3C-0F6E-4C9D-9BD6-336196307036}"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992628117"/>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EF3C2F90-AF55-4721-B57A-3E9E907EFA96}" type="datetimeFigureOut">
              <a:rPr lang="en-US" smtClean="0">
                <a:solidFill>
                  <a:prstClr val="black">
                    <a:tint val="75000"/>
                  </a:prstClr>
                </a:solidFill>
              </a:rPr>
              <a:pPr defTabSz="914400"/>
              <a:t>6/27/2014</a:t>
            </a:fld>
            <a:endParaRPr lang="en-US">
              <a:solidFill>
                <a:prstClr val="black">
                  <a:tint val="75000"/>
                </a:prstClr>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277CC54B-F56B-44F2-8EAB-AB16C6971E62}"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7261420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5" name="Group 4"/>
          <p:cNvGrpSpPr/>
          <p:nvPr/>
        </p:nvGrpSpPr>
        <p:grpSpPr>
          <a:xfrm>
            <a:off x="-7257" y="0"/>
            <a:ext cx="9153144" cy="4284096"/>
            <a:chOff x="-7257" y="0"/>
            <a:chExt cx="9153144" cy="4284096"/>
          </a:xfrm>
          <a:solidFill>
            <a:schemeClr val="accent4">
              <a:lumMod val="50000"/>
            </a:schemeClr>
          </a:solidFill>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b="93462"/>
            <a:stretch/>
          </p:blipFill>
          <p:spPr>
            <a:xfrm>
              <a:off x="377" y="0"/>
              <a:ext cx="9143245" cy="259435"/>
            </a:xfrm>
            <a:prstGeom prst="rect">
              <a:avLst/>
            </a:prstGeom>
            <a:grpFill/>
          </p:spPr>
        </p:pic>
        <p:sp>
          <p:nvSpPr>
            <p:cNvPr id="6" name="Freeform 5"/>
            <p:cNvSpPr/>
            <p:nvPr userDrawn="1"/>
          </p:nvSpPr>
          <p:spPr>
            <a:xfrm>
              <a:off x="-7257" y="3824402"/>
              <a:ext cx="9153144" cy="459694"/>
            </a:xfrm>
            <a:custGeom>
              <a:avLst/>
              <a:gdLst>
                <a:gd name="connsiteX0" fmla="*/ 0 w 9158514"/>
                <a:gd name="connsiteY0" fmla="*/ 246743 h 464457"/>
                <a:gd name="connsiteX1" fmla="*/ 2024743 w 9158514"/>
                <a:gd name="connsiteY1" fmla="*/ 246743 h 464457"/>
                <a:gd name="connsiteX2" fmla="*/ 2256971 w 9158514"/>
                <a:gd name="connsiteY2" fmla="*/ 464457 h 464457"/>
                <a:gd name="connsiteX3" fmla="*/ 9158514 w 9158514"/>
                <a:gd name="connsiteY3" fmla="*/ 464457 h 464457"/>
                <a:gd name="connsiteX4" fmla="*/ 9158514 w 9158514"/>
                <a:gd name="connsiteY4" fmla="*/ 0 h 464457"/>
                <a:gd name="connsiteX5" fmla="*/ 7257 w 9158514"/>
                <a:gd name="connsiteY5" fmla="*/ 0 h 464457"/>
                <a:gd name="connsiteX6" fmla="*/ 0 w 9158514"/>
                <a:gd name="connsiteY6" fmla="*/ 246743 h 464457"/>
                <a:gd name="connsiteX0" fmla="*/ 7043 w 9165557"/>
                <a:gd name="connsiteY0" fmla="*/ 246743 h 464457"/>
                <a:gd name="connsiteX1" fmla="*/ 2031786 w 9165557"/>
                <a:gd name="connsiteY1" fmla="*/ 246743 h 464457"/>
                <a:gd name="connsiteX2" fmla="*/ 2264014 w 9165557"/>
                <a:gd name="connsiteY2" fmla="*/ 464457 h 464457"/>
                <a:gd name="connsiteX3" fmla="*/ 9165557 w 9165557"/>
                <a:gd name="connsiteY3" fmla="*/ 464457 h 464457"/>
                <a:gd name="connsiteX4" fmla="*/ 9165557 w 9165557"/>
                <a:gd name="connsiteY4" fmla="*/ 0 h 464457"/>
                <a:gd name="connsiteX5" fmla="*/ 0 w 9165557"/>
                <a:gd name="connsiteY5" fmla="*/ 4763 h 464457"/>
                <a:gd name="connsiteX6" fmla="*/ 7043 w 9165557"/>
                <a:gd name="connsiteY6" fmla="*/ 246743 h 464457"/>
                <a:gd name="connsiteX0" fmla="*/ 2276 w 9160790"/>
                <a:gd name="connsiteY0" fmla="*/ 246743 h 464457"/>
                <a:gd name="connsiteX1" fmla="*/ 2027019 w 9160790"/>
                <a:gd name="connsiteY1" fmla="*/ 246743 h 464457"/>
                <a:gd name="connsiteX2" fmla="*/ 2259247 w 9160790"/>
                <a:gd name="connsiteY2" fmla="*/ 464457 h 464457"/>
                <a:gd name="connsiteX3" fmla="*/ 9160790 w 9160790"/>
                <a:gd name="connsiteY3" fmla="*/ 464457 h 464457"/>
                <a:gd name="connsiteX4" fmla="*/ 9160790 w 9160790"/>
                <a:gd name="connsiteY4" fmla="*/ 0 h 464457"/>
                <a:gd name="connsiteX5" fmla="*/ 0 w 9160790"/>
                <a:gd name="connsiteY5" fmla="*/ 4763 h 464457"/>
                <a:gd name="connsiteX6" fmla="*/ 2276 w 9160790"/>
                <a:gd name="connsiteY6" fmla="*/ 246743 h 464457"/>
                <a:gd name="connsiteX0" fmla="*/ 2276 w 9160790"/>
                <a:gd name="connsiteY0" fmla="*/ 241980 h 459694"/>
                <a:gd name="connsiteX1" fmla="*/ 2027019 w 9160790"/>
                <a:gd name="connsiteY1" fmla="*/ 241980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241980 h 459694"/>
                <a:gd name="connsiteX0" fmla="*/ 2276 w 9160790"/>
                <a:gd name="connsiteY0" fmla="*/ 241980 h 459694"/>
                <a:gd name="connsiteX1" fmla="*/ 1886792 w 9160790"/>
                <a:gd name="connsiteY1" fmla="*/ 116619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241980 h 459694"/>
                <a:gd name="connsiteX0" fmla="*/ 2276 w 9160790"/>
                <a:gd name="connsiteY0" fmla="*/ 241980 h 459694"/>
                <a:gd name="connsiteX1" fmla="*/ 1891558 w 9160790"/>
                <a:gd name="connsiteY1" fmla="*/ 121381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241980 h 459694"/>
                <a:gd name="connsiteX0" fmla="*/ 2276 w 9160790"/>
                <a:gd name="connsiteY0" fmla="*/ 122918 h 459694"/>
                <a:gd name="connsiteX1" fmla="*/ 1891558 w 9160790"/>
                <a:gd name="connsiteY1" fmla="*/ 121381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22918 h 459694"/>
                <a:gd name="connsiteX0" fmla="*/ 2276 w 9160790"/>
                <a:gd name="connsiteY0" fmla="*/ 122918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22918 h 459694"/>
                <a:gd name="connsiteX0" fmla="*/ 2276 w 9160790"/>
                <a:gd name="connsiteY0" fmla="*/ 144349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 name="connsiteX0" fmla="*/ 2276 w 9160790"/>
                <a:gd name="connsiteY0" fmla="*/ 144349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 name="connsiteX0" fmla="*/ 2276 w 9160790"/>
                <a:gd name="connsiteY0" fmla="*/ 144349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 name="connsiteX0" fmla="*/ 2276 w 9160790"/>
                <a:gd name="connsiteY0" fmla="*/ 144349 h 459694"/>
                <a:gd name="connsiteX1" fmla="*/ 1917774 w 9160790"/>
                <a:gd name="connsiteY1" fmla="*/ 142813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0790" h="459694">
                  <a:moveTo>
                    <a:pt x="2276" y="144349"/>
                  </a:moveTo>
                  <a:lnTo>
                    <a:pt x="1917774" y="142813"/>
                  </a:lnTo>
                  <a:lnTo>
                    <a:pt x="2259247" y="459694"/>
                  </a:lnTo>
                  <a:lnTo>
                    <a:pt x="9160790" y="459694"/>
                  </a:lnTo>
                  <a:lnTo>
                    <a:pt x="9160790" y="2381"/>
                  </a:lnTo>
                  <a:lnTo>
                    <a:pt x="0" y="0"/>
                  </a:lnTo>
                  <a:cubicBezTo>
                    <a:pt x="759" y="80660"/>
                    <a:pt x="1517" y="63689"/>
                    <a:pt x="2276" y="144349"/>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sp>
        <p:nvSpPr>
          <p:cNvPr id="2" name="Title 1"/>
          <p:cNvSpPr>
            <a:spLocks noGrp="1"/>
          </p:cNvSpPr>
          <p:nvPr>
            <p:ph type="ctrTitle"/>
          </p:nvPr>
        </p:nvSpPr>
        <p:spPr>
          <a:xfrm>
            <a:off x="2286000" y="4595647"/>
            <a:ext cx="5810063" cy="512381"/>
          </a:xfrm>
        </p:spPr>
        <p:txBody>
          <a:bodyPr>
            <a:noAutofit/>
          </a:bodyPr>
          <a:lstStyle>
            <a:lvl1pPr>
              <a:lnSpc>
                <a:spcPts val="2600"/>
              </a:lnSpc>
              <a:defRPr sz="2400" b="1" cap="none" baseline="0">
                <a:solidFill>
                  <a:schemeClr val="tx1"/>
                </a:solidFill>
                <a:latin typeface="Franklin Gothic Medium"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2286000" y="5135460"/>
            <a:ext cx="5804620" cy="401242"/>
          </a:xfrm>
        </p:spPr>
        <p:txBody>
          <a:bodyPr>
            <a:noAutofit/>
          </a:bodyPr>
          <a:lstStyle>
            <a:lvl1pPr marL="0" indent="0" algn="l">
              <a:spcBef>
                <a:spcPts val="0"/>
              </a:spcBef>
              <a:buNone/>
              <a:defRPr sz="1800" b="0" baseline="0">
                <a:solidFill>
                  <a:schemeClr val="accent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Text Placeholder 7"/>
          <p:cNvSpPr>
            <a:spLocks noGrp="1"/>
          </p:cNvSpPr>
          <p:nvPr>
            <p:ph type="body" sz="quarter" idx="10"/>
          </p:nvPr>
        </p:nvSpPr>
        <p:spPr>
          <a:xfrm>
            <a:off x="2285999" y="5733288"/>
            <a:ext cx="5809593" cy="283464"/>
          </a:xfrm>
        </p:spPr>
        <p:txBody>
          <a:bodyPr anchor="ctr" anchorCtr="0">
            <a:noAutofit/>
          </a:bodyPr>
          <a:lstStyle>
            <a:lvl1pPr marL="0" marR="0" indent="0" algn="l" defTabSz="914400" rtl="0" eaLnBrk="1" fontAlgn="auto" latinLnBrk="0" hangingPunct="1">
              <a:lnSpc>
                <a:spcPct val="100000"/>
              </a:lnSpc>
              <a:spcBef>
                <a:spcPts val="0"/>
              </a:spcBef>
              <a:spcAft>
                <a:spcPts val="0"/>
              </a:spcAft>
              <a:buClr>
                <a:schemeClr val="tx2"/>
              </a:buClr>
              <a:buSzTx/>
              <a:buFont typeface="Arial"/>
              <a:buNone/>
              <a:tabLst/>
              <a:defRPr sz="1200">
                <a:solidFill>
                  <a:schemeClr val="tx1"/>
                </a:solidFill>
                <a:latin typeface="Franklin Gothic Medium" pitchFamily="34" charset="0"/>
              </a:defRPr>
            </a:lvl1pPr>
            <a:lvl2pPr marL="342900" indent="0">
              <a:buNone/>
              <a:defRPr sz="1100"/>
            </a:lvl2pPr>
            <a:lvl3pPr marL="742950" indent="0">
              <a:buNone/>
              <a:defRPr sz="1100"/>
            </a:lvl3pPr>
            <a:lvl4pPr marL="1028700" indent="0">
              <a:buNone/>
              <a:defRPr sz="1100"/>
            </a:lvl4pPr>
            <a:lvl5pPr marL="1828800" indent="0">
              <a:buNone/>
              <a:defRPr sz="1100"/>
            </a:lvl5pPr>
          </a:lstStyle>
          <a:p>
            <a:pPr marL="0" marR="0" lvl="0" indent="0" algn="l" defTabSz="914400" rtl="0" eaLnBrk="1" fontAlgn="auto" latinLnBrk="0" hangingPunct="1">
              <a:lnSpc>
                <a:spcPct val="100000"/>
              </a:lnSpc>
              <a:spcBef>
                <a:spcPts val="0"/>
              </a:spcBef>
              <a:spcAft>
                <a:spcPts val="0"/>
              </a:spcAft>
              <a:buClr>
                <a:schemeClr val="tx2"/>
              </a:buClr>
              <a:buSzTx/>
              <a:buFont typeface="Arial"/>
              <a:buNone/>
              <a:tabLst/>
              <a:defRPr/>
            </a:pPr>
            <a:r>
              <a:rPr lang="en-US" smtClean="0"/>
              <a:t>Click to edit Master text styles</a:t>
            </a:r>
          </a:p>
        </p:txBody>
      </p:sp>
      <p:pic>
        <p:nvPicPr>
          <p:cNvPr id="9" name="Picture 4" descr="http://bigdatawg.nist.gov/NISTBigDataBanner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433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812068"/>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2800">
                <a:solidFill>
                  <a:schemeClr val="tx1"/>
                </a:solidFill>
                <a:latin typeface="Franklin Gothic Dem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828800"/>
            <a:ext cx="8229600" cy="4114800"/>
          </a:xfrm>
        </p:spPr>
        <p:txBody>
          <a:bodyPr>
            <a:noAutofit/>
          </a:bodyPr>
          <a:lstStyle>
            <a:lvl1pPr marL="231775" indent="-231775">
              <a:defRPr sz="2200">
                <a:latin typeface="Franklin Gothic Medium" pitchFamily="34" charset="0"/>
              </a:defRPr>
            </a:lvl1pPr>
            <a:lvl2pPr>
              <a:defRPr sz="2000">
                <a:latin typeface="Franklin Gothic Medium" pitchFamily="34" charset="0"/>
              </a:defRPr>
            </a:lvl2pPr>
            <a:lvl3pPr>
              <a:defRPr sz="1800">
                <a:latin typeface="Franklin Gothic Medium" pitchFamily="34" charset="0"/>
              </a:defRPr>
            </a:lvl3pPr>
            <a:lvl4pPr>
              <a:buClr>
                <a:schemeClr val="bg1">
                  <a:lumMod val="75000"/>
                </a:schemeClr>
              </a:buClr>
              <a:defRPr sz="1600">
                <a:latin typeface="Franklin Gothic Medium" pitchFamily="34" charset="0"/>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a:xfrm>
            <a:off x="8323942" y="6291943"/>
            <a:ext cx="645887" cy="293913"/>
          </a:xfrm>
          <a:prstGeom prst="rect">
            <a:avLst/>
          </a:prstGeom>
        </p:spPr>
        <p:txBody>
          <a:bodyPr/>
          <a:lstStyle>
            <a:lvl1pPr>
              <a:defRPr sz="2000" b="0">
                <a:solidFill>
                  <a:schemeClr val="tx1"/>
                </a:solidFill>
                <a:latin typeface="Arial" panose="020B0604020202020204" pitchFamily="34" charset="0"/>
                <a:cs typeface="Arial" panose="020B0604020202020204" pitchFamily="34" charset="0"/>
              </a:defRPr>
            </a:lvl1pPr>
          </a:lstStyle>
          <a:p>
            <a:pPr defTabSz="914400"/>
            <a:fld id="{C4B85148-DB98-4269-ACE6-2DF49F9918C9}"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17464459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1744490"/>
            <a:ext cx="6111860" cy="566924"/>
          </a:xfrm>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286000" y="3689295"/>
            <a:ext cx="4283060" cy="533400"/>
          </a:xfrm>
        </p:spPr>
        <p:txBody>
          <a:bodyPr/>
          <a:lstStyle>
            <a:lvl1pPr>
              <a:defRPr/>
            </a:lvl1pPr>
          </a:lstStyle>
          <a:p>
            <a:pPr lvl="0"/>
            <a:r>
              <a:rPr lang="en-US" dirty="0" smtClean="0"/>
              <a:t>Click to edit Master text styles</a:t>
            </a:r>
          </a:p>
        </p:txBody>
      </p:sp>
      <p:sp>
        <p:nvSpPr>
          <p:cNvPr id="4" name="Slide Number Placeholder 5"/>
          <p:cNvSpPr>
            <a:spLocks noGrp="1"/>
          </p:cNvSpPr>
          <p:nvPr>
            <p:ph type="sldNum" sz="quarter" idx="12"/>
          </p:nvPr>
        </p:nvSpPr>
        <p:spPr>
          <a:xfrm>
            <a:off x="8323943" y="6291943"/>
            <a:ext cx="460828" cy="293913"/>
          </a:xfrm>
          <a:prstGeom prst="rect">
            <a:avLst/>
          </a:prstGeom>
        </p:spPr>
        <p:txBody>
          <a:bodyPr/>
          <a:lstStyle>
            <a:lvl1pPr>
              <a:defRPr sz="2000" b="0">
                <a:solidFill>
                  <a:schemeClr val="tx1"/>
                </a:solidFill>
                <a:latin typeface="Franklin Gothic Medium" pitchFamily="34" charset="0"/>
              </a:defRPr>
            </a:lvl1pPr>
          </a:lstStyle>
          <a:p>
            <a:pPr defTabSz="914400"/>
            <a:fld id="{C4B85148-DB98-4269-ACE6-2DF49F9918C9}"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37498087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1371600" y="1744490"/>
            <a:ext cx="6111860" cy="566924"/>
          </a:xfrm>
        </p:spPr>
        <p:txBody>
          <a:bodyPr/>
          <a:lstStyle>
            <a:lvl1pPr algn="ctr">
              <a:defRPr>
                <a:solidFill>
                  <a:schemeClr val="tx1"/>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286000" y="3689295"/>
            <a:ext cx="4283060" cy="533400"/>
          </a:xfrm>
        </p:spPr>
        <p:txBody>
          <a:bodyPr/>
          <a:lstStyle>
            <a:lvl1pPr>
              <a:defRPr/>
            </a:lvl1pPr>
          </a:lstStyle>
          <a:p>
            <a:pPr lvl="0"/>
            <a:r>
              <a:rPr lang="en-US" dirty="0" smtClean="0"/>
              <a:t>Click to edit Master text styles</a:t>
            </a:r>
          </a:p>
        </p:txBody>
      </p:sp>
      <p:sp>
        <p:nvSpPr>
          <p:cNvPr id="5" name="Slide Number Placeholder 5"/>
          <p:cNvSpPr txBox="1">
            <a:spLocks/>
          </p:cNvSpPr>
          <p:nvPr userDrawn="1"/>
        </p:nvSpPr>
        <p:spPr>
          <a:xfrm>
            <a:off x="8323943" y="6291943"/>
            <a:ext cx="460828" cy="293913"/>
          </a:xfrm>
          <a:prstGeom prst="rect">
            <a:avLst/>
          </a:prstGeom>
        </p:spPr>
        <p:txBody>
          <a:bodyPr/>
          <a:lstStyle>
            <a:defPPr>
              <a:defRPr lang="en-US"/>
            </a:defPPr>
            <a:lvl1pPr marL="0" algn="l" defTabSz="914400" rtl="0" eaLnBrk="1" latinLnBrk="0" hangingPunct="1">
              <a:defRPr sz="2000" b="0" kern="1200">
                <a:solidFill>
                  <a:schemeClr val="tx1"/>
                </a:solidFill>
                <a:latin typeface="Franklin Gothic Medium"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B85148-DB98-4269-ACE6-2DF49F9918C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823361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1371600" y="1744490"/>
            <a:ext cx="6111860" cy="566924"/>
          </a:xfrm>
        </p:spPr>
        <p:txBody>
          <a:bodyPr/>
          <a:lstStyle>
            <a:lvl1pPr algn="ctr">
              <a:defRPr>
                <a:solidFill>
                  <a:schemeClr val="tx1"/>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286000" y="3689295"/>
            <a:ext cx="4283060" cy="533400"/>
          </a:xfrm>
        </p:spPr>
        <p:txBody>
          <a:bodyPr/>
          <a:lstStyle>
            <a:lvl1pPr>
              <a:defRPr/>
            </a:lvl1pPr>
          </a:lstStyle>
          <a:p>
            <a:pPr lvl="0"/>
            <a:r>
              <a:rPr lang="en-US" dirty="0" smtClean="0"/>
              <a:t>Click to edit Master text styles</a:t>
            </a:r>
          </a:p>
        </p:txBody>
      </p:sp>
      <p:sp>
        <p:nvSpPr>
          <p:cNvPr id="5" name="Slide Number Placeholder 5"/>
          <p:cNvSpPr txBox="1">
            <a:spLocks/>
          </p:cNvSpPr>
          <p:nvPr userDrawn="1"/>
        </p:nvSpPr>
        <p:spPr>
          <a:xfrm>
            <a:off x="8323942" y="6291943"/>
            <a:ext cx="602343" cy="293913"/>
          </a:xfrm>
          <a:prstGeom prst="rect">
            <a:avLst/>
          </a:prstGeom>
        </p:spPr>
        <p:txBody>
          <a:bodyPr/>
          <a:lstStyle>
            <a:defPPr>
              <a:defRPr lang="en-US"/>
            </a:defPPr>
            <a:lvl1pPr marL="0" algn="l" defTabSz="914400" rtl="0" eaLnBrk="1" latinLnBrk="0" hangingPunct="1">
              <a:defRPr sz="2000" b="0" kern="1200">
                <a:solidFill>
                  <a:schemeClr val="tx1"/>
                </a:solidFill>
                <a:latin typeface="Franklin Gothic Medium"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B85148-DB98-4269-ACE6-2DF49F9918C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6395073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E91A8F5D-09CF-4B12-BCB2-FCB998BDD8B8}" type="datetimeFigureOut">
              <a:rPr lang="en-US" smtClean="0">
                <a:solidFill>
                  <a:prstClr val="black">
                    <a:tint val="75000"/>
                  </a:prstClr>
                </a:solidFill>
              </a:rPr>
              <a:pPr defTabSz="914400"/>
              <a:t>6/27/2014</a:t>
            </a:fld>
            <a:endParaRPr lang="en-US">
              <a:solidFill>
                <a:prstClr val="black">
                  <a:tint val="75000"/>
                </a:prstClr>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tint val="75000"/>
                </a:prstClr>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16339C3C-0F6E-4C9D-9BD6-336196307036}"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907352708"/>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3408E24-CD6D-F245-BA50-44436EA38975}" type="datetimeFigureOut">
              <a:rPr lang="en-US" smtClean="0"/>
              <a:t>6/27/2014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CB78FB-1415-9B4D-996E-11F146E2B0ED}" type="slidenum">
              <a:rPr lang="en-US" smtClean="0"/>
              <a:t>‹#›</a:t>
            </a:fld>
            <a:endParaRPr lang="en-US"/>
          </a:p>
        </p:txBody>
      </p:sp>
    </p:spTree>
    <p:extLst>
      <p:ext uri="{BB962C8B-B14F-4D97-AF65-F5344CB8AC3E}">
        <p14:creationId xmlns:p14="http://schemas.microsoft.com/office/powerpoint/2010/main" val="32907864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EF3C2F90-AF55-4721-B57A-3E9E907EFA96}" type="datetimeFigureOut">
              <a:rPr lang="en-US" smtClean="0">
                <a:solidFill>
                  <a:prstClr val="black">
                    <a:tint val="75000"/>
                  </a:prstClr>
                </a:solidFill>
              </a:rPr>
              <a:pPr defTabSz="914400"/>
              <a:t>6/27/2014</a:t>
            </a:fld>
            <a:endParaRPr lang="en-US">
              <a:solidFill>
                <a:prstClr val="black">
                  <a:tint val="75000"/>
                </a:prstClr>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277CC54B-F56B-44F2-8EAB-AB16C6971E62}"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4616981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5" name="Group 4"/>
          <p:cNvGrpSpPr/>
          <p:nvPr/>
        </p:nvGrpSpPr>
        <p:grpSpPr>
          <a:xfrm>
            <a:off x="-7257" y="0"/>
            <a:ext cx="9153144" cy="4284096"/>
            <a:chOff x="-7257" y="0"/>
            <a:chExt cx="9153144" cy="4284096"/>
          </a:xfrm>
          <a:solidFill>
            <a:schemeClr val="accent4">
              <a:lumMod val="50000"/>
            </a:schemeClr>
          </a:solidFill>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b="93462"/>
            <a:stretch/>
          </p:blipFill>
          <p:spPr>
            <a:xfrm>
              <a:off x="377" y="0"/>
              <a:ext cx="9143245" cy="259435"/>
            </a:xfrm>
            <a:prstGeom prst="rect">
              <a:avLst/>
            </a:prstGeom>
            <a:grpFill/>
          </p:spPr>
        </p:pic>
        <p:sp>
          <p:nvSpPr>
            <p:cNvPr id="6" name="Freeform 5"/>
            <p:cNvSpPr/>
            <p:nvPr userDrawn="1"/>
          </p:nvSpPr>
          <p:spPr>
            <a:xfrm>
              <a:off x="-7257" y="3824402"/>
              <a:ext cx="9153144" cy="459694"/>
            </a:xfrm>
            <a:custGeom>
              <a:avLst/>
              <a:gdLst>
                <a:gd name="connsiteX0" fmla="*/ 0 w 9158514"/>
                <a:gd name="connsiteY0" fmla="*/ 246743 h 464457"/>
                <a:gd name="connsiteX1" fmla="*/ 2024743 w 9158514"/>
                <a:gd name="connsiteY1" fmla="*/ 246743 h 464457"/>
                <a:gd name="connsiteX2" fmla="*/ 2256971 w 9158514"/>
                <a:gd name="connsiteY2" fmla="*/ 464457 h 464457"/>
                <a:gd name="connsiteX3" fmla="*/ 9158514 w 9158514"/>
                <a:gd name="connsiteY3" fmla="*/ 464457 h 464457"/>
                <a:gd name="connsiteX4" fmla="*/ 9158514 w 9158514"/>
                <a:gd name="connsiteY4" fmla="*/ 0 h 464457"/>
                <a:gd name="connsiteX5" fmla="*/ 7257 w 9158514"/>
                <a:gd name="connsiteY5" fmla="*/ 0 h 464457"/>
                <a:gd name="connsiteX6" fmla="*/ 0 w 9158514"/>
                <a:gd name="connsiteY6" fmla="*/ 246743 h 464457"/>
                <a:gd name="connsiteX0" fmla="*/ 7043 w 9165557"/>
                <a:gd name="connsiteY0" fmla="*/ 246743 h 464457"/>
                <a:gd name="connsiteX1" fmla="*/ 2031786 w 9165557"/>
                <a:gd name="connsiteY1" fmla="*/ 246743 h 464457"/>
                <a:gd name="connsiteX2" fmla="*/ 2264014 w 9165557"/>
                <a:gd name="connsiteY2" fmla="*/ 464457 h 464457"/>
                <a:gd name="connsiteX3" fmla="*/ 9165557 w 9165557"/>
                <a:gd name="connsiteY3" fmla="*/ 464457 h 464457"/>
                <a:gd name="connsiteX4" fmla="*/ 9165557 w 9165557"/>
                <a:gd name="connsiteY4" fmla="*/ 0 h 464457"/>
                <a:gd name="connsiteX5" fmla="*/ 0 w 9165557"/>
                <a:gd name="connsiteY5" fmla="*/ 4763 h 464457"/>
                <a:gd name="connsiteX6" fmla="*/ 7043 w 9165557"/>
                <a:gd name="connsiteY6" fmla="*/ 246743 h 464457"/>
                <a:gd name="connsiteX0" fmla="*/ 2276 w 9160790"/>
                <a:gd name="connsiteY0" fmla="*/ 246743 h 464457"/>
                <a:gd name="connsiteX1" fmla="*/ 2027019 w 9160790"/>
                <a:gd name="connsiteY1" fmla="*/ 246743 h 464457"/>
                <a:gd name="connsiteX2" fmla="*/ 2259247 w 9160790"/>
                <a:gd name="connsiteY2" fmla="*/ 464457 h 464457"/>
                <a:gd name="connsiteX3" fmla="*/ 9160790 w 9160790"/>
                <a:gd name="connsiteY3" fmla="*/ 464457 h 464457"/>
                <a:gd name="connsiteX4" fmla="*/ 9160790 w 9160790"/>
                <a:gd name="connsiteY4" fmla="*/ 0 h 464457"/>
                <a:gd name="connsiteX5" fmla="*/ 0 w 9160790"/>
                <a:gd name="connsiteY5" fmla="*/ 4763 h 464457"/>
                <a:gd name="connsiteX6" fmla="*/ 2276 w 9160790"/>
                <a:gd name="connsiteY6" fmla="*/ 246743 h 464457"/>
                <a:gd name="connsiteX0" fmla="*/ 2276 w 9160790"/>
                <a:gd name="connsiteY0" fmla="*/ 241980 h 459694"/>
                <a:gd name="connsiteX1" fmla="*/ 2027019 w 9160790"/>
                <a:gd name="connsiteY1" fmla="*/ 241980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241980 h 459694"/>
                <a:gd name="connsiteX0" fmla="*/ 2276 w 9160790"/>
                <a:gd name="connsiteY0" fmla="*/ 241980 h 459694"/>
                <a:gd name="connsiteX1" fmla="*/ 1886792 w 9160790"/>
                <a:gd name="connsiteY1" fmla="*/ 116619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241980 h 459694"/>
                <a:gd name="connsiteX0" fmla="*/ 2276 w 9160790"/>
                <a:gd name="connsiteY0" fmla="*/ 241980 h 459694"/>
                <a:gd name="connsiteX1" fmla="*/ 1891558 w 9160790"/>
                <a:gd name="connsiteY1" fmla="*/ 121381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241980 h 459694"/>
                <a:gd name="connsiteX0" fmla="*/ 2276 w 9160790"/>
                <a:gd name="connsiteY0" fmla="*/ 122918 h 459694"/>
                <a:gd name="connsiteX1" fmla="*/ 1891558 w 9160790"/>
                <a:gd name="connsiteY1" fmla="*/ 121381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22918 h 459694"/>
                <a:gd name="connsiteX0" fmla="*/ 2276 w 9160790"/>
                <a:gd name="connsiteY0" fmla="*/ 122918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22918 h 459694"/>
                <a:gd name="connsiteX0" fmla="*/ 2276 w 9160790"/>
                <a:gd name="connsiteY0" fmla="*/ 144349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 name="connsiteX0" fmla="*/ 2276 w 9160790"/>
                <a:gd name="connsiteY0" fmla="*/ 144349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 name="connsiteX0" fmla="*/ 2276 w 9160790"/>
                <a:gd name="connsiteY0" fmla="*/ 144349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 name="connsiteX0" fmla="*/ 2276 w 9160790"/>
                <a:gd name="connsiteY0" fmla="*/ 144349 h 459694"/>
                <a:gd name="connsiteX1" fmla="*/ 1917774 w 9160790"/>
                <a:gd name="connsiteY1" fmla="*/ 142813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0790" h="459694">
                  <a:moveTo>
                    <a:pt x="2276" y="144349"/>
                  </a:moveTo>
                  <a:lnTo>
                    <a:pt x="1917774" y="142813"/>
                  </a:lnTo>
                  <a:lnTo>
                    <a:pt x="2259247" y="459694"/>
                  </a:lnTo>
                  <a:lnTo>
                    <a:pt x="9160790" y="459694"/>
                  </a:lnTo>
                  <a:lnTo>
                    <a:pt x="9160790" y="2381"/>
                  </a:lnTo>
                  <a:lnTo>
                    <a:pt x="0" y="0"/>
                  </a:lnTo>
                  <a:cubicBezTo>
                    <a:pt x="759" y="80660"/>
                    <a:pt x="1517" y="63689"/>
                    <a:pt x="2276" y="144349"/>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sp>
        <p:nvSpPr>
          <p:cNvPr id="2" name="Title 1"/>
          <p:cNvSpPr>
            <a:spLocks noGrp="1"/>
          </p:cNvSpPr>
          <p:nvPr>
            <p:ph type="ctrTitle"/>
          </p:nvPr>
        </p:nvSpPr>
        <p:spPr>
          <a:xfrm>
            <a:off x="2286000" y="4595647"/>
            <a:ext cx="5810063" cy="512381"/>
          </a:xfrm>
        </p:spPr>
        <p:txBody>
          <a:bodyPr>
            <a:noAutofit/>
          </a:bodyPr>
          <a:lstStyle>
            <a:lvl1pPr>
              <a:lnSpc>
                <a:spcPts val="2600"/>
              </a:lnSpc>
              <a:defRPr sz="2400" b="1" cap="none" baseline="0">
                <a:solidFill>
                  <a:schemeClr val="tx1"/>
                </a:solidFill>
                <a:latin typeface="Franklin Gothic Medium"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2286000" y="5135460"/>
            <a:ext cx="5804620" cy="401242"/>
          </a:xfrm>
        </p:spPr>
        <p:txBody>
          <a:bodyPr>
            <a:noAutofit/>
          </a:bodyPr>
          <a:lstStyle>
            <a:lvl1pPr marL="0" indent="0" algn="l">
              <a:spcBef>
                <a:spcPts val="0"/>
              </a:spcBef>
              <a:buNone/>
              <a:defRPr sz="1800" b="0" baseline="0">
                <a:solidFill>
                  <a:schemeClr val="accent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Text Placeholder 7"/>
          <p:cNvSpPr>
            <a:spLocks noGrp="1"/>
          </p:cNvSpPr>
          <p:nvPr>
            <p:ph type="body" sz="quarter" idx="10"/>
          </p:nvPr>
        </p:nvSpPr>
        <p:spPr>
          <a:xfrm>
            <a:off x="2285999" y="5733288"/>
            <a:ext cx="5809593" cy="283464"/>
          </a:xfrm>
        </p:spPr>
        <p:txBody>
          <a:bodyPr anchor="ctr" anchorCtr="0">
            <a:noAutofit/>
          </a:bodyPr>
          <a:lstStyle>
            <a:lvl1pPr marL="0" marR="0" indent="0" algn="l" defTabSz="914400" rtl="0" eaLnBrk="1" fontAlgn="auto" latinLnBrk="0" hangingPunct="1">
              <a:lnSpc>
                <a:spcPct val="100000"/>
              </a:lnSpc>
              <a:spcBef>
                <a:spcPts val="0"/>
              </a:spcBef>
              <a:spcAft>
                <a:spcPts val="0"/>
              </a:spcAft>
              <a:buClr>
                <a:schemeClr val="tx2"/>
              </a:buClr>
              <a:buSzTx/>
              <a:buFont typeface="Arial"/>
              <a:buNone/>
              <a:tabLst/>
              <a:defRPr sz="1200">
                <a:solidFill>
                  <a:schemeClr val="tx1"/>
                </a:solidFill>
                <a:latin typeface="Franklin Gothic Medium" pitchFamily="34" charset="0"/>
              </a:defRPr>
            </a:lvl1pPr>
            <a:lvl2pPr marL="342900" indent="0">
              <a:buNone/>
              <a:defRPr sz="1100"/>
            </a:lvl2pPr>
            <a:lvl3pPr marL="742950" indent="0">
              <a:buNone/>
              <a:defRPr sz="1100"/>
            </a:lvl3pPr>
            <a:lvl4pPr marL="1028700" indent="0">
              <a:buNone/>
              <a:defRPr sz="1100"/>
            </a:lvl4pPr>
            <a:lvl5pPr marL="1828800" indent="0">
              <a:buNone/>
              <a:defRPr sz="1100"/>
            </a:lvl5pPr>
          </a:lstStyle>
          <a:p>
            <a:pPr marL="0" marR="0" lvl="0" indent="0" algn="l" defTabSz="914400" rtl="0" eaLnBrk="1" fontAlgn="auto" latinLnBrk="0" hangingPunct="1">
              <a:lnSpc>
                <a:spcPct val="100000"/>
              </a:lnSpc>
              <a:spcBef>
                <a:spcPts val="0"/>
              </a:spcBef>
              <a:spcAft>
                <a:spcPts val="0"/>
              </a:spcAft>
              <a:buClr>
                <a:schemeClr val="tx2"/>
              </a:buClr>
              <a:buSzTx/>
              <a:buFont typeface="Arial"/>
              <a:buNone/>
              <a:tabLst/>
              <a:defRPr/>
            </a:pPr>
            <a:r>
              <a:rPr lang="en-US" smtClean="0"/>
              <a:t>Click to edit Master text styles</a:t>
            </a:r>
          </a:p>
        </p:txBody>
      </p:sp>
      <p:pic>
        <p:nvPicPr>
          <p:cNvPr id="9" name="Picture 4" descr="http://bigdatawg.nist.gov/NISTBigDataBanner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433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896362"/>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2800">
                <a:solidFill>
                  <a:schemeClr val="tx1"/>
                </a:solidFill>
                <a:latin typeface="Franklin Gothic Dem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828800"/>
            <a:ext cx="8229600" cy="4114800"/>
          </a:xfrm>
        </p:spPr>
        <p:txBody>
          <a:bodyPr>
            <a:noAutofit/>
          </a:bodyPr>
          <a:lstStyle>
            <a:lvl1pPr marL="231775" indent="-231775">
              <a:defRPr sz="2200">
                <a:latin typeface="Franklin Gothic Medium" pitchFamily="34" charset="0"/>
              </a:defRPr>
            </a:lvl1pPr>
            <a:lvl2pPr>
              <a:defRPr sz="2000">
                <a:latin typeface="Franklin Gothic Medium" pitchFamily="34" charset="0"/>
              </a:defRPr>
            </a:lvl2pPr>
            <a:lvl3pPr>
              <a:defRPr sz="1800">
                <a:latin typeface="Franklin Gothic Medium" pitchFamily="34" charset="0"/>
              </a:defRPr>
            </a:lvl3pPr>
            <a:lvl4pPr>
              <a:buClr>
                <a:schemeClr val="bg1">
                  <a:lumMod val="75000"/>
                </a:schemeClr>
              </a:buClr>
              <a:defRPr sz="1600">
                <a:latin typeface="Franklin Gothic Medium" pitchFamily="34" charset="0"/>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a:xfrm>
            <a:off x="8323942" y="6291943"/>
            <a:ext cx="645887" cy="293913"/>
          </a:xfrm>
          <a:prstGeom prst="rect">
            <a:avLst/>
          </a:prstGeom>
        </p:spPr>
        <p:txBody>
          <a:bodyPr/>
          <a:lstStyle>
            <a:lvl1pPr>
              <a:defRPr sz="2000" b="0">
                <a:solidFill>
                  <a:schemeClr val="tx1"/>
                </a:solidFill>
                <a:latin typeface="Arial" panose="020B0604020202020204" pitchFamily="34" charset="0"/>
                <a:cs typeface="Arial" panose="020B0604020202020204" pitchFamily="34" charset="0"/>
              </a:defRPr>
            </a:lvl1pPr>
          </a:lstStyle>
          <a:p>
            <a:pPr defTabSz="914400"/>
            <a:fld id="{C4B85148-DB98-4269-ACE6-2DF49F9918C9}"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1110069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1744490"/>
            <a:ext cx="6111860" cy="566924"/>
          </a:xfrm>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286000" y="3689295"/>
            <a:ext cx="4283060" cy="533400"/>
          </a:xfrm>
        </p:spPr>
        <p:txBody>
          <a:bodyPr/>
          <a:lstStyle>
            <a:lvl1pPr>
              <a:defRPr/>
            </a:lvl1pPr>
          </a:lstStyle>
          <a:p>
            <a:pPr lvl="0"/>
            <a:r>
              <a:rPr lang="en-US" dirty="0" smtClean="0"/>
              <a:t>Click to edit Master text styles</a:t>
            </a:r>
          </a:p>
        </p:txBody>
      </p:sp>
      <p:sp>
        <p:nvSpPr>
          <p:cNvPr id="4" name="Slide Number Placeholder 5"/>
          <p:cNvSpPr>
            <a:spLocks noGrp="1"/>
          </p:cNvSpPr>
          <p:nvPr>
            <p:ph type="sldNum" sz="quarter" idx="12"/>
          </p:nvPr>
        </p:nvSpPr>
        <p:spPr>
          <a:xfrm>
            <a:off x="8323943" y="6291943"/>
            <a:ext cx="460828" cy="293913"/>
          </a:xfrm>
          <a:prstGeom prst="rect">
            <a:avLst/>
          </a:prstGeom>
        </p:spPr>
        <p:txBody>
          <a:bodyPr/>
          <a:lstStyle>
            <a:lvl1pPr>
              <a:defRPr sz="2000" b="0">
                <a:solidFill>
                  <a:schemeClr val="tx1"/>
                </a:solidFill>
                <a:latin typeface="Franklin Gothic Medium" pitchFamily="34" charset="0"/>
              </a:defRPr>
            </a:lvl1pPr>
          </a:lstStyle>
          <a:p>
            <a:pPr defTabSz="914400"/>
            <a:fld id="{C4B85148-DB98-4269-ACE6-2DF49F9918C9}"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12089076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1371600" y="1744490"/>
            <a:ext cx="6111860" cy="566924"/>
          </a:xfrm>
        </p:spPr>
        <p:txBody>
          <a:bodyPr/>
          <a:lstStyle>
            <a:lvl1pPr algn="ctr">
              <a:defRPr>
                <a:solidFill>
                  <a:schemeClr val="tx1"/>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286000" y="3689295"/>
            <a:ext cx="4283060" cy="533400"/>
          </a:xfrm>
        </p:spPr>
        <p:txBody>
          <a:bodyPr/>
          <a:lstStyle>
            <a:lvl1pPr>
              <a:defRPr/>
            </a:lvl1pPr>
          </a:lstStyle>
          <a:p>
            <a:pPr lvl="0"/>
            <a:r>
              <a:rPr lang="en-US" dirty="0" smtClean="0"/>
              <a:t>Click to edit Master text styles</a:t>
            </a:r>
          </a:p>
        </p:txBody>
      </p:sp>
      <p:sp>
        <p:nvSpPr>
          <p:cNvPr id="5" name="Slide Number Placeholder 5"/>
          <p:cNvSpPr txBox="1">
            <a:spLocks/>
          </p:cNvSpPr>
          <p:nvPr userDrawn="1"/>
        </p:nvSpPr>
        <p:spPr>
          <a:xfrm>
            <a:off x="8323943" y="6291943"/>
            <a:ext cx="460828" cy="293913"/>
          </a:xfrm>
          <a:prstGeom prst="rect">
            <a:avLst/>
          </a:prstGeom>
        </p:spPr>
        <p:txBody>
          <a:bodyPr/>
          <a:lstStyle>
            <a:defPPr>
              <a:defRPr lang="en-US"/>
            </a:defPPr>
            <a:lvl1pPr marL="0" algn="l" defTabSz="914400" rtl="0" eaLnBrk="1" latinLnBrk="0" hangingPunct="1">
              <a:defRPr sz="2000" b="0" kern="1200">
                <a:solidFill>
                  <a:schemeClr val="tx1"/>
                </a:solidFill>
                <a:latin typeface="Franklin Gothic Medium"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B85148-DB98-4269-ACE6-2DF49F9918C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788369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1371600" y="1744490"/>
            <a:ext cx="6111860" cy="566924"/>
          </a:xfrm>
        </p:spPr>
        <p:txBody>
          <a:bodyPr/>
          <a:lstStyle>
            <a:lvl1pPr algn="ctr">
              <a:defRPr>
                <a:solidFill>
                  <a:schemeClr val="tx1"/>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286000" y="3689295"/>
            <a:ext cx="4283060" cy="533400"/>
          </a:xfrm>
        </p:spPr>
        <p:txBody>
          <a:bodyPr/>
          <a:lstStyle>
            <a:lvl1pPr>
              <a:defRPr/>
            </a:lvl1pPr>
          </a:lstStyle>
          <a:p>
            <a:pPr lvl="0"/>
            <a:r>
              <a:rPr lang="en-US" dirty="0" smtClean="0"/>
              <a:t>Click to edit Master text styles</a:t>
            </a:r>
          </a:p>
        </p:txBody>
      </p:sp>
      <p:sp>
        <p:nvSpPr>
          <p:cNvPr id="5" name="Slide Number Placeholder 5"/>
          <p:cNvSpPr txBox="1">
            <a:spLocks/>
          </p:cNvSpPr>
          <p:nvPr userDrawn="1"/>
        </p:nvSpPr>
        <p:spPr>
          <a:xfrm>
            <a:off x="8323942" y="6291943"/>
            <a:ext cx="602343" cy="293913"/>
          </a:xfrm>
          <a:prstGeom prst="rect">
            <a:avLst/>
          </a:prstGeom>
        </p:spPr>
        <p:txBody>
          <a:bodyPr/>
          <a:lstStyle>
            <a:defPPr>
              <a:defRPr lang="en-US"/>
            </a:defPPr>
            <a:lvl1pPr marL="0" algn="l" defTabSz="914400" rtl="0" eaLnBrk="1" latinLnBrk="0" hangingPunct="1">
              <a:defRPr sz="2000" b="0" kern="1200">
                <a:solidFill>
                  <a:schemeClr val="tx1"/>
                </a:solidFill>
                <a:latin typeface="Franklin Gothic Medium"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B85148-DB98-4269-ACE6-2DF49F9918C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8157634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E91A8F5D-09CF-4B12-BCB2-FCB998BDD8B8}" type="datetimeFigureOut">
              <a:rPr lang="en-US" smtClean="0">
                <a:solidFill>
                  <a:prstClr val="black">
                    <a:tint val="75000"/>
                  </a:prstClr>
                </a:solidFill>
              </a:rPr>
              <a:pPr defTabSz="914400"/>
              <a:t>6/27/2014</a:t>
            </a:fld>
            <a:endParaRPr lang="en-US">
              <a:solidFill>
                <a:prstClr val="black">
                  <a:tint val="75000"/>
                </a:prstClr>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tint val="75000"/>
                </a:prstClr>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16339C3C-0F6E-4C9D-9BD6-336196307036}"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931687101"/>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EF3C2F90-AF55-4721-B57A-3E9E907EFA96}" type="datetimeFigureOut">
              <a:rPr lang="en-US" smtClean="0">
                <a:solidFill>
                  <a:prstClr val="black">
                    <a:tint val="75000"/>
                  </a:prstClr>
                </a:solidFill>
              </a:rPr>
              <a:pPr defTabSz="914400"/>
              <a:t>6/27/2014</a:t>
            </a:fld>
            <a:endParaRPr lang="en-US">
              <a:solidFill>
                <a:prstClr val="black">
                  <a:tint val="75000"/>
                </a:prstClr>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277CC54B-F56B-44F2-8EAB-AB16C6971E62}"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292671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5" name="Group 4"/>
          <p:cNvGrpSpPr/>
          <p:nvPr/>
        </p:nvGrpSpPr>
        <p:grpSpPr>
          <a:xfrm>
            <a:off x="-7257" y="0"/>
            <a:ext cx="9153144" cy="4284096"/>
            <a:chOff x="-7257" y="0"/>
            <a:chExt cx="9153144" cy="4284096"/>
          </a:xfrm>
          <a:solidFill>
            <a:schemeClr val="accent4">
              <a:lumMod val="50000"/>
            </a:schemeClr>
          </a:solidFill>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b="93462"/>
            <a:stretch/>
          </p:blipFill>
          <p:spPr>
            <a:xfrm>
              <a:off x="377" y="0"/>
              <a:ext cx="9143245" cy="259435"/>
            </a:xfrm>
            <a:prstGeom prst="rect">
              <a:avLst/>
            </a:prstGeom>
            <a:grpFill/>
          </p:spPr>
        </p:pic>
        <p:sp>
          <p:nvSpPr>
            <p:cNvPr id="6" name="Freeform 5"/>
            <p:cNvSpPr/>
            <p:nvPr userDrawn="1"/>
          </p:nvSpPr>
          <p:spPr>
            <a:xfrm>
              <a:off x="-7257" y="3824402"/>
              <a:ext cx="9153144" cy="459694"/>
            </a:xfrm>
            <a:custGeom>
              <a:avLst/>
              <a:gdLst>
                <a:gd name="connsiteX0" fmla="*/ 0 w 9158514"/>
                <a:gd name="connsiteY0" fmla="*/ 246743 h 464457"/>
                <a:gd name="connsiteX1" fmla="*/ 2024743 w 9158514"/>
                <a:gd name="connsiteY1" fmla="*/ 246743 h 464457"/>
                <a:gd name="connsiteX2" fmla="*/ 2256971 w 9158514"/>
                <a:gd name="connsiteY2" fmla="*/ 464457 h 464457"/>
                <a:gd name="connsiteX3" fmla="*/ 9158514 w 9158514"/>
                <a:gd name="connsiteY3" fmla="*/ 464457 h 464457"/>
                <a:gd name="connsiteX4" fmla="*/ 9158514 w 9158514"/>
                <a:gd name="connsiteY4" fmla="*/ 0 h 464457"/>
                <a:gd name="connsiteX5" fmla="*/ 7257 w 9158514"/>
                <a:gd name="connsiteY5" fmla="*/ 0 h 464457"/>
                <a:gd name="connsiteX6" fmla="*/ 0 w 9158514"/>
                <a:gd name="connsiteY6" fmla="*/ 246743 h 464457"/>
                <a:gd name="connsiteX0" fmla="*/ 7043 w 9165557"/>
                <a:gd name="connsiteY0" fmla="*/ 246743 h 464457"/>
                <a:gd name="connsiteX1" fmla="*/ 2031786 w 9165557"/>
                <a:gd name="connsiteY1" fmla="*/ 246743 h 464457"/>
                <a:gd name="connsiteX2" fmla="*/ 2264014 w 9165557"/>
                <a:gd name="connsiteY2" fmla="*/ 464457 h 464457"/>
                <a:gd name="connsiteX3" fmla="*/ 9165557 w 9165557"/>
                <a:gd name="connsiteY3" fmla="*/ 464457 h 464457"/>
                <a:gd name="connsiteX4" fmla="*/ 9165557 w 9165557"/>
                <a:gd name="connsiteY4" fmla="*/ 0 h 464457"/>
                <a:gd name="connsiteX5" fmla="*/ 0 w 9165557"/>
                <a:gd name="connsiteY5" fmla="*/ 4763 h 464457"/>
                <a:gd name="connsiteX6" fmla="*/ 7043 w 9165557"/>
                <a:gd name="connsiteY6" fmla="*/ 246743 h 464457"/>
                <a:gd name="connsiteX0" fmla="*/ 2276 w 9160790"/>
                <a:gd name="connsiteY0" fmla="*/ 246743 h 464457"/>
                <a:gd name="connsiteX1" fmla="*/ 2027019 w 9160790"/>
                <a:gd name="connsiteY1" fmla="*/ 246743 h 464457"/>
                <a:gd name="connsiteX2" fmla="*/ 2259247 w 9160790"/>
                <a:gd name="connsiteY2" fmla="*/ 464457 h 464457"/>
                <a:gd name="connsiteX3" fmla="*/ 9160790 w 9160790"/>
                <a:gd name="connsiteY3" fmla="*/ 464457 h 464457"/>
                <a:gd name="connsiteX4" fmla="*/ 9160790 w 9160790"/>
                <a:gd name="connsiteY4" fmla="*/ 0 h 464457"/>
                <a:gd name="connsiteX5" fmla="*/ 0 w 9160790"/>
                <a:gd name="connsiteY5" fmla="*/ 4763 h 464457"/>
                <a:gd name="connsiteX6" fmla="*/ 2276 w 9160790"/>
                <a:gd name="connsiteY6" fmla="*/ 246743 h 464457"/>
                <a:gd name="connsiteX0" fmla="*/ 2276 w 9160790"/>
                <a:gd name="connsiteY0" fmla="*/ 241980 h 459694"/>
                <a:gd name="connsiteX1" fmla="*/ 2027019 w 9160790"/>
                <a:gd name="connsiteY1" fmla="*/ 241980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241980 h 459694"/>
                <a:gd name="connsiteX0" fmla="*/ 2276 w 9160790"/>
                <a:gd name="connsiteY0" fmla="*/ 241980 h 459694"/>
                <a:gd name="connsiteX1" fmla="*/ 1886792 w 9160790"/>
                <a:gd name="connsiteY1" fmla="*/ 116619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241980 h 459694"/>
                <a:gd name="connsiteX0" fmla="*/ 2276 w 9160790"/>
                <a:gd name="connsiteY0" fmla="*/ 241980 h 459694"/>
                <a:gd name="connsiteX1" fmla="*/ 1891558 w 9160790"/>
                <a:gd name="connsiteY1" fmla="*/ 121381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241980 h 459694"/>
                <a:gd name="connsiteX0" fmla="*/ 2276 w 9160790"/>
                <a:gd name="connsiteY0" fmla="*/ 122918 h 459694"/>
                <a:gd name="connsiteX1" fmla="*/ 1891558 w 9160790"/>
                <a:gd name="connsiteY1" fmla="*/ 121381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22918 h 459694"/>
                <a:gd name="connsiteX0" fmla="*/ 2276 w 9160790"/>
                <a:gd name="connsiteY0" fmla="*/ 122918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22918 h 459694"/>
                <a:gd name="connsiteX0" fmla="*/ 2276 w 9160790"/>
                <a:gd name="connsiteY0" fmla="*/ 144349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 name="connsiteX0" fmla="*/ 2276 w 9160790"/>
                <a:gd name="connsiteY0" fmla="*/ 144349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 name="connsiteX0" fmla="*/ 2276 w 9160790"/>
                <a:gd name="connsiteY0" fmla="*/ 144349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 name="connsiteX0" fmla="*/ 2276 w 9160790"/>
                <a:gd name="connsiteY0" fmla="*/ 144349 h 459694"/>
                <a:gd name="connsiteX1" fmla="*/ 1917774 w 9160790"/>
                <a:gd name="connsiteY1" fmla="*/ 142813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0790" h="459694">
                  <a:moveTo>
                    <a:pt x="2276" y="144349"/>
                  </a:moveTo>
                  <a:lnTo>
                    <a:pt x="1917774" y="142813"/>
                  </a:lnTo>
                  <a:lnTo>
                    <a:pt x="2259247" y="459694"/>
                  </a:lnTo>
                  <a:lnTo>
                    <a:pt x="9160790" y="459694"/>
                  </a:lnTo>
                  <a:lnTo>
                    <a:pt x="9160790" y="2381"/>
                  </a:lnTo>
                  <a:lnTo>
                    <a:pt x="0" y="0"/>
                  </a:lnTo>
                  <a:cubicBezTo>
                    <a:pt x="759" y="80660"/>
                    <a:pt x="1517" y="63689"/>
                    <a:pt x="2276" y="144349"/>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sp>
        <p:nvSpPr>
          <p:cNvPr id="2" name="Title 1"/>
          <p:cNvSpPr>
            <a:spLocks noGrp="1"/>
          </p:cNvSpPr>
          <p:nvPr>
            <p:ph type="ctrTitle"/>
          </p:nvPr>
        </p:nvSpPr>
        <p:spPr>
          <a:xfrm>
            <a:off x="2286000" y="4595647"/>
            <a:ext cx="5810063" cy="512381"/>
          </a:xfrm>
        </p:spPr>
        <p:txBody>
          <a:bodyPr>
            <a:noAutofit/>
          </a:bodyPr>
          <a:lstStyle>
            <a:lvl1pPr>
              <a:lnSpc>
                <a:spcPts val="2600"/>
              </a:lnSpc>
              <a:defRPr sz="2400" b="1" cap="none" baseline="0">
                <a:solidFill>
                  <a:schemeClr val="tx1"/>
                </a:solidFill>
                <a:latin typeface="Franklin Gothic Medium"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2286000" y="5135460"/>
            <a:ext cx="5804620" cy="401242"/>
          </a:xfrm>
        </p:spPr>
        <p:txBody>
          <a:bodyPr>
            <a:noAutofit/>
          </a:bodyPr>
          <a:lstStyle>
            <a:lvl1pPr marL="0" indent="0" algn="l">
              <a:spcBef>
                <a:spcPts val="0"/>
              </a:spcBef>
              <a:buNone/>
              <a:defRPr sz="1800" b="0" baseline="0">
                <a:solidFill>
                  <a:schemeClr val="accent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Text Placeholder 7"/>
          <p:cNvSpPr>
            <a:spLocks noGrp="1"/>
          </p:cNvSpPr>
          <p:nvPr>
            <p:ph type="body" sz="quarter" idx="10"/>
          </p:nvPr>
        </p:nvSpPr>
        <p:spPr>
          <a:xfrm>
            <a:off x="2285999" y="5733288"/>
            <a:ext cx="5809593" cy="283464"/>
          </a:xfrm>
        </p:spPr>
        <p:txBody>
          <a:bodyPr anchor="ctr" anchorCtr="0">
            <a:noAutofit/>
          </a:bodyPr>
          <a:lstStyle>
            <a:lvl1pPr marL="0" marR="0" indent="0" algn="l" defTabSz="914400" rtl="0" eaLnBrk="1" fontAlgn="auto" latinLnBrk="0" hangingPunct="1">
              <a:lnSpc>
                <a:spcPct val="100000"/>
              </a:lnSpc>
              <a:spcBef>
                <a:spcPts val="0"/>
              </a:spcBef>
              <a:spcAft>
                <a:spcPts val="0"/>
              </a:spcAft>
              <a:buClr>
                <a:schemeClr val="tx2"/>
              </a:buClr>
              <a:buSzTx/>
              <a:buFont typeface="Arial"/>
              <a:buNone/>
              <a:tabLst/>
              <a:defRPr sz="1200">
                <a:solidFill>
                  <a:schemeClr val="tx1"/>
                </a:solidFill>
                <a:latin typeface="Franklin Gothic Medium" pitchFamily="34" charset="0"/>
              </a:defRPr>
            </a:lvl1pPr>
            <a:lvl2pPr marL="342900" indent="0">
              <a:buNone/>
              <a:defRPr sz="1100"/>
            </a:lvl2pPr>
            <a:lvl3pPr marL="742950" indent="0">
              <a:buNone/>
              <a:defRPr sz="1100"/>
            </a:lvl3pPr>
            <a:lvl4pPr marL="1028700" indent="0">
              <a:buNone/>
              <a:defRPr sz="1100"/>
            </a:lvl4pPr>
            <a:lvl5pPr marL="1828800" indent="0">
              <a:buNone/>
              <a:defRPr sz="1100"/>
            </a:lvl5pPr>
          </a:lstStyle>
          <a:p>
            <a:pPr marL="0" marR="0" lvl="0" indent="0" algn="l" defTabSz="914400" rtl="0" eaLnBrk="1" fontAlgn="auto" latinLnBrk="0" hangingPunct="1">
              <a:lnSpc>
                <a:spcPct val="100000"/>
              </a:lnSpc>
              <a:spcBef>
                <a:spcPts val="0"/>
              </a:spcBef>
              <a:spcAft>
                <a:spcPts val="0"/>
              </a:spcAft>
              <a:buClr>
                <a:schemeClr val="tx2"/>
              </a:buClr>
              <a:buSzTx/>
              <a:buFont typeface="Arial"/>
              <a:buNone/>
              <a:tabLst/>
              <a:defRPr/>
            </a:pPr>
            <a:r>
              <a:rPr lang="en-US" smtClean="0"/>
              <a:t>Click to edit Master text styles</a:t>
            </a:r>
          </a:p>
        </p:txBody>
      </p:sp>
      <p:pic>
        <p:nvPicPr>
          <p:cNvPr id="9" name="Picture 4" descr="http://bigdatawg.nist.gov/NISTBigDataBanner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433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9090494"/>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2800">
                <a:solidFill>
                  <a:schemeClr val="tx1"/>
                </a:solidFill>
                <a:latin typeface="Franklin Gothic Dem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828800"/>
            <a:ext cx="8229600" cy="4114800"/>
          </a:xfrm>
        </p:spPr>
        <p:txBody>
          <a:bodyPr>
            <a:noAutofit/>
          </a:bodyPr>
          <a:lstStyle>
            <a:lvl1pPr marL="231775" indent="-231775">
              <a:defRPr sz="2200">
                <a:latin typeface="Franklin Gothic Medium" pitchFamily="34" charset="0"/>
              </a:defRPr>
            </a:lvl1pPr>
            <a:lvl2pPr>
              <a:defRPr sz="2000">
                <a:latin typeface="Franklin Gothic Medium" pitchFamily="34" charset="0"/>
              </a:defRPr>
            </a:lvl2pPr>
            <a:lvl3pPr>
              <a:defRPr sz="1800">
                <a:latin typeface="Franklin Gothic Medium" pitchFamily="34" charset="0"/>
              </a:defRPr>
            </a:lvl3pPr>
            <a:lvl4pPr>
              <a:buClr>
                <a:schemeClr val="bg1">
                  <a:lumMod val="75000"/>
                </a:schemeClr>
              </a:buClr>
              <a:defRPr sz="1600">
                <a:latin typeface="Franklin Gothic Medium" pitchFamily="34" charset="0"/>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a:xfrm>
            <a:off x="8323942" y="6291943"/>
            <a:ext cx="645887" cy="293913"/>
          </a:xfrm>
          <a:prstGeom prst="rect">
            <a:avLst/>
          </a:prstGeom>
        </p:spPr>
        <p:txBody>
          <a:bodyPr/>
          <a:lstStyle>
            <a:lvl1pPr>
              <a:defRPr sz="2000" b="0">
                <a:solidFill>
                  <a:schemeClr val="tx1"/>
                </a:solidFill>
                <a:latin typeface="Arial" panose="020B0604020202020204" pitchFamily="34" charset="0"/>
                <a:cs typeface="Arial" panose="020B0604020202020204" pitchFamily="34" charset="0"/>
              </a:defRPr>
            </a:lvl1pPr>
          </a:lstStyle>
          <a:p>
            <a:pPr defTabSz="914400"/>
            <a:fld id="{C4B85148-DB98-4269-ACE6-2DF49F9918C9}"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353430873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3408E24-CD6D-F245-BA50-44436EA38975}" type="datetimeFigureOut">
              <a:rPr lang="en-US" smtClean="0"/>
              <a:t>6/27/2014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CB78FB-1415-9B4D-996E-11F146E2B0ED}" type="slidenum">
              <a:rPr lang="en-US" smtClean="0"/>
              <a:t>‹#›</a:t>
            </a:fld>
            <a:endParaRPr lang="en-US"/>
          </a:p>
        </p:txBody>
      </p:sp>
    </p:spTree>
    <p:extLst>
      <p:ext uri="{BB962C8B-B14F-4D97-AF65-F5344CB8AC3E}">
        <p14:creationId xmlns:p14="http://schemas.microsoft.com/office/powerpoint/2010/main" val="16534014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1744490"/>
            <a:ext cx="6111860" cy="566924"/>
          </a:xfrm>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286000" y="3689295"/>
            <a:ext cx="4283060" cy="533400"/>
          </a:xfrm>
        </p:spPr>
        <p:txBody>
          <a:bodyPr/>
          <a:lstStyle>
            <a:lvl1pPr>
              <a:defRPr/>
            </a:lvl1pPr>
          </a:lstStyle>
          <a:p>
            <a:pPr lvl="0"/>
            <a:r>
              <a:rPr lang="en-US" dirty="0" smtClean="0"/>
              <a:t>Click to edit Master text styles</a:t>
            </a:r>
          </a:p>
        </p:txBody>
      </p:sp>
      <p:sp>
        <p:nvSpPr>
          <p:cNvPr id="4" name="Slide Number Placeholder 5"/>
          <p:cNvSpPr>
            <a:spLocks noGrp="1"/>
          </p:cNvSpPr>
          <p:nvPr>
            <p:ph type="sldNum" sz="quarter" idx="12"/>
          </p:nvPr>
        </p:nvSpPr>
        <p:spPr>
          <a:xfrm>
            <a:off x="8323943" y="6291943"/>
            <a:ext cx="460828" cy="293913"/>
          </a:xfrm>
          <a:prstGeom prst="rect">
            <a:avLst/>
          </a:prstGeom>
        </p:spPr>
        <p:txBody>
          <a:bodyPr/>
          <a:lstStyle>
            <a:lvl1pPr>
              <a:defRPr sz="2000" b="0">
                <a:solidFill>
                  <a:schemeClr val="tx1"/>
                </a:solidFill>
                <a:latin typeface="Franklin Gothic Medium" pitchFamily="34" charset="0"/>
              </a:defRPr>
            </a:lvl1pPr>
          </a:lstStyle>
          <a:p>
            <a:pPr defTabSz="914400"/>
            <a:fld id="{C4B85148-DB98-4269-ACE6-2DF49F9918C9}"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15086275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solidFill>
                  <a:schemeClr val="tx1"/>
                </a:solidFill>
                <a:latin typeface="Franklin Gothic Dem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828800"/>
            <a:ext cx="8229600" cy="4114800"/>
          </a:xfrm>
        </p:spPr>
        <p:txBody>
          <a:bodyPr>
            <a:noAutofit/>
          </a:bodyPr>
          <a:lstStyle>
            <a:lvl1pPr marL="231775" indent="-231775">
              <a:defRPr sz="2200">
                <a:solidFill>
                  <a:schemeClr val="tx1"/>
                </a:solidFill>
                <a:latin typeface="Franklin Gothic Medium" pitchFamily="34" charset="0"/>
              </a:defRPr>
            </a:lvl1pPr>
            <a:lvl2pPr>
              <a:defRPr sz="2000">
                <a:solidFill>
                  <a:schemeClr val="tx1"/>
                </a:solidFill>
                <a:latin typeface="Franklin Gothic Medium" pitchFamily="34" charset="0"/>
              </a:defRPr>
            </a:lvl2pPr>
            <a:lvl3pPr>
              <a:defRPr sz="1800">
                <a:solidFill>
                  <a:schemeClr val="tx1"/>
                </a:solidFill>
                <a:latin typeface="Franklin Gothic Medium" pitchFamily="34" charset="0"/>
              </a:defRPr>
            </a:lvl3pPr>
            <a:lvl4pPr>
              <a:buClr>
                <a:schemeClr val="bg1">
                  <a:lumMod val="75000"/>
                </a:schemeClr>
              </a:buClr>
              <a:defRPr sz="1600">
                <a:solidFill>
                  <a:schemeClr val="tx1"/>
                </a:solidFill>
                <a:latin typeface="Franklin Gothic Medium" pitchFamily="34" charset="0"/>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a:xfrm>
            <a:off x="8338458" y="6343818"/>
            <a:ext cx="533400" cy="154953"/>
          </a:xfrm>
          <a:prstGeom prst="rect">
            <a:avLst/>
          </a:prstGeom>
        </p:spPr>
        <p:txBody>
          <a:bodyPr/>
          <a:lstStyle>
            <a:lvl1pPr>
              <a:defRPr b="0">
                <a:solidFill>
                  <a:schemeClr val="tx1"/>
                </a:solidFill>
                <a:latin typeface="Franklin Gothic Medium" pitchFamily="34" charset="0"/>
              </a:defRPr>
            </a:lvl1pPr>
          </a:lstStyle>
          <a:p>
            <a:pPr defTabSz="914400"/>
            <a:fld id="{F5B7371F-B25E-42BE-91F9-DCD17E1CF49D}" type="slidenum">
              <a:rPr lang="en-US" smtClean="0">
                <a:solidFill>
                  <a:prstClr val="black"/>
                </a:solidFill>
              </a:rPr>
              <a:pPr defTabSz="914400"/>
              <a:t>‹#›</a:t>
            </a:fld>
            <a:endParaRPr lang="en-US" dirty="0">
              <a:solidFill>
                <a:prstClr val="black"/>
              </a:solidFill>
            </a:endParaRPr>
          </a:p>
        </p:txBody>
      </p:sp>
      <p:sp>
        <p:nvSpPr>
          <p:cNvPr id="7" name="Rectangle 6"/>
          <p:cNvSpPr/>
          <p:nvPr userDrawn="1"/>
        </p:nvSpPr>
        <p:spPr>
          <a:xfrm>
            <a:off x="0" y="1301142"/>
            <a:ext cx="9144000" cy="50333"/>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3467155411"/>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atin typeface="Franklin Gothic Demi" pitchFamily="34" charset="0"/>
              </a:defRPr>
            </a:lvl1pPr>
          </a:lstStyle>
          <a:p>
            <a:r>
              <a:rPr lang="en-US" smtClean="0"/>
              <a:t>Click to edit Master title style</a:t>
            </a:r>
            <a:endParaRPr lang="en-US" dirty="0"/>
          </a:p>
        </p:txBody>
      </p:sp>
      <p:sp>
        <p:nvSpPr>
          <p:cNvPr id="4" name="Slide Number Placeholder 5"/>
          <p:cNvSpPr>
            <a:spLocks noGrp="1"/>
          </p:cNvSpPr>
          <p:nvPr>
            <p:ph type="sldNum" sz="quarter" idx="12"/>
          </p:nvPr>
        </p:nvSpPr>
        <p:spPr>
          <a:xfrm>
            <a:off x="8323943" y="6291943"/>
            <a:ext cx="569686" cy="293913"/>
          </a:xfrm>
          <a:prstGeom prst="rect">
            <a:avLst/>
          </a:prstGeom>
        </p:spPr>
        <p:txBody>
          <a:bodyPr/>
          <a:lstStyle>
            <a:lvl1pPr>
              <a:defRPr sz="2000" b="0">
                <a:solidFill>
                  <a:schemeClr val="tx1"/>
                </a:solidFill>
                <a:latin typeface="Franklin Gothic Medium" pitchFamily="34" charset="0"/>
              </a:defRPr>
            </a:lvl1pPr>
          </a:lstStyle>
          <a:p>
            <a:pPr defTabSz="914400"/>
            <a:fld id="{C4B85148-DB98-4269-ACE6-2DF49F9918C9}"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3314722471"/>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atin typeface="Franklin Gothic Demi" pitchFamily="34" charset="0"/>
              </a:defRPr>
            </a:lvl1pPr>
          </a:lstStyle>
          <a:p>
            <a:r>
              <a:rPr lang="en-US" smtClean="0"/>
              <a:t>Click to edit Master title style</a:t>
            </a:r>
            <a:endParaRPr lang="en-US" dirty="0"/>
          </a:p>
        </p:txBody>
      </p:sp>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pPr defTabSz="914400"/>
            <a:fld id="{C4B85148-DB98-4269-ACE6-2DF49F9918C9}"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2185089686"/>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962400" y="0"/>
            <a:ext cx="5181600" cy="914400"/>
          </a:xfrm>
        </p:spPr>
        <p:txBody>
          <a:bodyPr/>
          <a:lstStyle>
            <a:lvl1pPr>
              <a:defRPr>
                <a:solidFill>
                  <a:schemeClr val="tx1"/>
                </a:solidFill>
              </a:defRPr>
            </a:lvl1pPr>
          </a:lstStyle>
          <a:p>
            <a:r>
              <a:rPr lang="en-US" dirty="0" smtClean="0"/>
              <a:t>Click to edit Master title style</a:t>
            </a:r>
            <a:endParaRPr lang="en-US" dirty="0"/>
          </a:p>
        </p:txBody>
      </p:sp>
      <p:sp>
        <p:nvSpPr>
          <p:cNvPr id="7" name="Content Placeholder 6"/>
          <p:cNvSpPr>
            <a:spLocks noGrp="1"/>
          </p:cNvSpPr>
          <p:nvPr>
            <p:ph sz="quarter" idx="11"/>
          </p:nvPr>
        </p:nvSpPr>
        <p:spPr>
          <a:xfrm>
            <a:off x="457200" y="1828800"/>
            <a:ext cx="3931920" cy="3757613"/>
          </a:xfrm>
        </p:spPr>
        <p:txBody>
          <a:bodyPr/>
          <a:lstStyle>
            <a:lvl1pPr>
              <a:defRPr sz="2200"/>
            </a:lvl1pPr>
            <a:lvl2pPr>
              <a:defRPr sz="2000"/>
            </a:lvl2pPr>
            <a:lvl3pPr>
              <a:defRPr sz="1800"/>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Content Placeholder 6"/>
          <p:cNvSpPr>
            <a:spLocks noGrp="1"/>
          </p:cNvSpPr>
          <p:nvPr>
            <p:ph sz="quarter" idx="12"/>
          </p:nvPr>
        </p:nvSpPr>
        <p:spPr>
          <a:xfrm>
            <a:off x="4733108" y="1828800"/>
            <a:ext cx="3931920" cy="3757613"/>
          </a:xfrm>
        </p:spPr>
        <p:txBody>
          <a:bodyPr/>
          <a:lstStyle>
            <a:lvl1pPr>
              <a:defRPr sz="2200"/>
            </a:lvl1pPr>
            <a:lvl2pPr>
              <a:defRPr sz="2000"/>
            </a:lvl2pPr>
            <a:lvl3pPr>
              <a:defRPr sz="1800"/>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Slide Number Placeholder 5"/>
          <p:cNvSpPr>
            <a:spLocks noGrp="1"/>
          </p:cNvSpPr>
          <p:nvPr>
            <p:ph type="sldNum" sz="quarter" idx="13"/>
          </p:nvPr>
        </p:nvSpPr>
        <p:spPr>
          <a:xfrm>
            <a:off x="8323943" y="6291943"/>
            <a:ext cx="613228" cy="293913"/>
          </a:xfrm>
          <a:prstGeom prst="rect">
            <a:avLst/>
          </a:prstGeom>
        </p:spPr>
        <p:txBody>
          <a:bodyPr/>
          <a:lstStyle>
            <a:lvl1pPr>
              <a:defRPr sz="2000" b="0">
                <a:solidFill>
                  <a:schemeClr val="tx1"/>
                </a:solidFill>
                <a:latin typeface="Franklin Gothic Medium" pitchFamily="34" charset="0"/>
              </a:defRPr>
            </a:lvl1pPr>
          </a:lstStyle>
          <a:p>
            <a:pPr defTabSz="914400"/>
            <a:fld id="{C4B85148-DB98-4269-ACE6-2DF49F9918C9}"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4267143976"/>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1371600" y="1744490"/>
            <a:ext cx="6111860" cy="566924"/>
          </a:xfrm>
        </p:spPr>
        <p:txBody>
          <a:bodyPr/>
          <a:lstStyle>
            <a:lvl1pPr algn="ctr">
              <a:defRPr>
                <a:solidFill>
                  <a:schemeClr val="tx1"/>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286000" y="3689295"/>
            <a:ext cx="4283060" cy="533400"/>
          </a:xfrm>
        </p:spPr>
        <p:txBody>
          <a:bodyPr/>
          <a:lstStyle>
            <a:lvl1pPr>
              <a:defRPr/>
            </a:lvl1pPr>
          </a:lstStyle>
          <a:p>
            <a:pPr lvl="0"/>
            <a:r>
              <a:rPr lang="en-US" dirty="0" smtClean="0"/>
              <a:t>Click to edit Master text styles</a:t>
            </a:r>
          </a:p>
        </p:txBody>
      </p:sp>
      <p:sp>
        <p:nvSpPr>
          <p:cNvPr id="5" name="Slide Number Placeholder 5"/>
          <p:cNvSpPr txBox="1">
            <a:spLocks/>
          </p:cNvSpPr>
          <p:nvPr userDrawn="1"/>
        </p:nvSpPr>
        <p:spPr>
          <a:xfrm>
            <a:off x="8323943" y="6291943"/>
            <a:ext cx="460828" cy="293913"/>
          </a:xfrm>
          <a:prstGeom prst="rect">
            <a:avLst/>
          </a:prstGeom>
        </p:spPr>
        <p:txBody>
          <a:bodyPr/>
          <a:lstStyle>
            <a:defPPr>
              <a:defRPr lang="en-US"/>
            </a:defPPr>
            <a:lvl1pPr marL="0" algn="l" defTabSz="914400" rtl="0" eaLnBrk="1" latinLnBrk="0" hangingPunct="1">
              <a:defRPr sz="2000" b="0" kern="1200">
                <a:solidFill>
                  <a:schemeClr val="tx1"/>
                </a:solidFill>
                <a:latin typeface="Franklin Gothic Medium"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B85148-DB98-4269-ACE6-2DF49F9918C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583113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1371600" y="1744490"/>
            <a:ext cx="6111860" cy="566924"/>
          </a:xfrm>
        </p:spPr>
        <p:txBody>
          <a:bodyPr/>
          <a:lstStyle>
            <a:lvl1pPr algn="ctr">
              <a:defRPr>
                <a:solidFill>
                  <a:schemeClr val="tx1"/>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286000" y="3689295"/>
            <a:ext cx="4283060" cy="533400"/>
          </a:xfrm>
        </p:spPr>
        <p:txBody>
          <a:bodyPr/>
          <a:lstStyle>
            <a:lvl1pPr>
              <a:defRPr/>
            </a:lvl1pPr>
          </a:lstStyle>
          <a:p>
            <a:pPr lvl="0"/>
            <a:r>
              <a:rPr lang="en-US" dirty="0" smtClean="0"/>
              <a:t>Click to edit Master text styles</a:t>
            </a:r>
          </a:p>
        </p:txBody>
      </p:sp>
      <p:sp>
        <p:nvSpPr>
          <p:cNvPr id="5" name="Slide Number Placeholder 5"/>
          <p:cNvSpPr txBox="1">
            <a:spLocks/>
          </p:cNvSpPr>
          <p:nvPr userDrawn="1"/>
        </p:nvSpPr>
        <p:spPr>
          <a:xfrm>
            <a:off x="8323942" y="6291943"/>
            <a:ext cx="602343" cy="293913"/>
          </a:xfrm>
          <a:prstGeom prst="rect">
            <a:avLst/>
          </a:prstGeom>
        </p:spPr>
        <p:txBody>
          <a:bodyPr/>
          <a:lstStyle>
            <a:defPPr>
              <a:defRPr lang="en-US"/>
            </a:defPPr>
            <a:lvl1pPr marL="0" algn="l" defTabSz="914400" rtl="0" eaLnBrk="1" latinLnBrk="0" hangingPunct="1">
              <a:defRPr sz="2000" b="0" kern="1200">
                <a:solidFill>
                  <a:schemeClr val="tx1"/>
                </a:solidFill>
                <a:latin typeface="Franklin Gothic Medium"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B85148-DB98-4269-ACE6-2DF49F9918C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4243229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5" name="Group 4"/>
          <p:cNvGrpSpPr/>
          <p:nvPr/>
        </p:nvGrpSpPr>
        <p:grpSpPr>
          <a:xfrm>
            <a:off x="-7257" y="0"/>
            <a:ext cx="9153144" cy="4284096"/>
            <a:chOff x="-7257" y="0"/>
            <a:chExt cx="9153144" cy="4284096"/>
          </a:xfrm>
          <a:solidFill>
            <a:schemeClr val="accent4">
              <a:lumMod val="50000"/>
            </a:schemeClr>
          </a:solidFill>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b="93462"/>
            <a:stretch/>
          </p:blipFill>
          <p:spPr>
            <a:xfrm>
              <a:off x="377" y="0"/>
              <a:ext cx="9143245" cy="259435"/>
            </a:xfrm>
            <a:prstGeom prst="rect">
              <a:avLst/>
            </a:prstGeom>
            <a:grpFill/>
          </p:spPr>
        </p:pic>
        <p:sp>
          <p:nvSpPr>
            <p:cNvPr id="6" name="Freeform 5"/>
            <p:cNvSpPr/>
            <p:nvPr userDrawn="1"/>
          </p:nvSpPr>
          <p:spPr>
            <a:xfrm>
              <a:off x="-7257" y="3824402"/>
              <a:ext cx="9153144" cy="459694"/>
            </a:xfrm>
            <a:custGeom>
              <a:avLst/>
              <a:gdLst>
                <a:gd name="connsiteX0" fmla="*/ 0 w 9158514"/>
                <a:gd name="connsiteY0" fmla="*/ 246743 h 464457"/>
                <a:gd name="connsiteX1" fmla="*/ 2024743 w 9158514"/>
                <a:gd name="connsiteY1" fmla="*/ 246743 h 464457"/>
                <a:gd name="connsiteX2" fmla="*/ 2256971 w 9158514"/>
                <a:gd name="connsiteY2" fmla="*/ 464457 h 464457"/>
                <a:gd name="connsiteX3" fmla="*/ 9158514 w 9158514"/>
                <a:gd name="connsiteY3" fmla="*/ 464457 h 464457"/>
                <a:gd name="connsiteX4" fmla="*/ 9158514 w 9158514"/>
                <a:gd name="connsiteY4" fmla="*/ 0 h 464457"/>
                <a:gd name="connsiteX5" fmla="*/ 7257 w 9158514"/>
                <a:gd name="connsiteY5" fmla="*/ 0 h 464457"/>
                <a:gd name="connsiteX6" fmla="*/ 0 w 9158514"/>
                <a:gd name="connsiteY6" fmla="*/ 246743 h 464457"/>
                <a:gd name="connsiteX0" fmla="*/ 7043 w 9165557"/>
                <a:gd name="connsiteY0" fmla="*/ 246743 h 464457"/>
                <a:gd name="connsiteX1" fmla="*/ 2031786 w 9165557"/>
                <a:gd name="connsiteY1" fmla="*/ 246743 h 464457"/>
                <a:gd name="connsiteX2" fmla="*/ 2264014 w 9165557"/>
                <a:gd name="connsiteY2" fmla="*/ 464457 h 464457"/>
                <a:gd name="connsiteX3" fmla="*/ 9165557 w 9165557"/>
                <a:gd name="connsiteY3" fmla="*/ 464457 h 464457"/>
                <a:gd name="connsiteX4" fmla="*/ 9165557 w 9165557"/>
                <a:gd name="connsiteY4" fmla="*/ 0 h 464457"/>
                <a:gd name="connsiteX5" fmla="*/ 0 w 9165557"/>
                <a:gd name="connsiteY5" fmla="*/ 4763 h 464457"/>
                <a:gd name="connsiteX6" fmla="*/ 7043 w 9165557"/>
                <a:gd name="connsiteY6" fmla="*/ 246743 h 464457"/>
                <a:gd name="connsiteX0" fmla="*/ 2276 w 9160790"/>
                <a:gd name="connsiteY0" fmla="*/ 246743 h 464457"/>
                <a:gd name="connsiteX1" fmla="*/ 2027019 w 9160790"/>
                <a:gd name="connsiteY1" fmla="*/ 246743 h 464457"/>
                <a:gd name="connsiteX2" fmla="*/ 2259247 w 9160790"/>
                <a:gd name="connsiteY2" fmla="*/ 464457 h 464457"/>
                <a:gd name="connsiteX3" fmla="*/ 9160790 w 9160790"/>
                <a:gd name="connsiteY3" fmla="*/ 464457 h 464457"/>
                <a:gd name="connsiteX4" fmla="*/ 9160790 w 9160790"/>
                <a:gd name="connsiteY4" fmla="*/ 0 h 464457"/>
                <a:gd name="connsiteX5" fmla="*/ 0 w 9160790"/>
                <a:gd name="connsiteY5" fmla="*/ 4763 h 464457"/>
                <a:gd name="connsiteX6" fmla="*/ 2276 w 9160790"/>
                <a:gd name="connsiteY6" fmla="*/ 246743 h 464457"/>
                <a:gd name="connsiteX0" fmla="*/ 2276 w 9160790"/>
                <a:gd name="connsiteY0" fmla="*/ 241980 h 459694"/>
                <a:gd name="connsiteX1" fmla="*/ 2027019 w 9160790"/>
                <a:gd name="connsiteY1" fmla="*/ 241980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241980 h 459694"/>
                <a:gd name="connsiteX0" fmla="*/ 2276 w 9160790"/>
                <a:gd name="connsiteY0" fmla="*/ 241980 h 459694"/>
                <a:gd name="connsiteX1" fmla="*/ 1886792 w 9160790"/>
                <a:gd name="connsiteY1" fmla="*/ 116619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241980 h 459694"/>
                <a:gd name="connsiteX0" fmla="*/ 2276 w 9160790"/>
                <a:gd name="connsiteY0" fmla="*/ 241980 h 459694"/>
                <a:gd name="connsiteX1" fmla="*/ 1891558 w 9160790"/>
                <a:gd name="connsiteY1" fmla="*/ 121381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241980 h 459694"/>
                <a:gd name="connsiteX0" fmla="*/ 2276 w 9160790"/>
                <a:gd name="connsiteY0" fmla="*/ 122918 h 459694"/>
                <a:gd name="connsiteX1" fmla="*/ 1891558 w 9160790"/>
                <a:gd name="connsiteY1" fmla="*/ 121381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22918 h 459694"/>
                <a:gd name="connsiteX0" fmla="*/ 2276 w 9160790"/>
                <a:gd name="connsiteY0" fmla="*/ 122918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22918 h 459694"/>
                <a:gd name="connsiteX0" fmla="*/ 2276 w 9160790"/>
                <a:gd name="connsiteY0" fmla="*/ 144349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 name="connsiteX0" fmla="*/ 2276 w 9160790"/>
                <a:gd name="connsiteY0" fmla="*/ 144349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 name="connsiteX0" fmla="*/ 2276 w 9160790"/>
                <a:gd name="connsiteY0" fmla="*/ 144349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 name="connsiteX0" fmla="*/ 2276 w 9160790"/>
                <a:gd name="connsiteY0" fmla="*/ 144349 h 459694"/>
                <a:gd name="connsiteX1" fmla="*/ 1917774 w 9160790"/>
                <a:gd name="connsiteY1" fmla="*/ 142813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0790" h="459694">
                  <a:moveTo>
                    <a:pt x="2276" y="144349"/>
                  </a:moveTo>
                  <a:lnTo>
                    <a:pt x="1917774" y="142813"/>
                  </a:lnTo>
                  <a:lnTo>
                    <a:pt x="2259247" y="459694"/>
                  </a:lnTo>
                  <a:lnTo>
                    <a:pt x="9160790" y="459694"/>
                  </a:lnTo>
                  <a:lnTo>
                    <a:pt x="9160790" y="2381"/>
                  </a:lnTo>
                  <a:lnTo>
                    <a:pt x="0" y="0"/>
                  </a:lnTo>
                  <a:cubicBezTo>
                    <a:pt x="759" y="80660"/>
                    <a:pt x="1517" y="63689"/>
                    <a:pt x="2276" y="144349"/>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sp>
        <p:nvSpPr>
          <p:cNvPr id="2" name="Title 1"/>
          <p:cNvSpPr>
            <a:spLocks noGrp="1"/>
          </p:cNvSpPr>
          <p:nvPr>
            <p:ph type="ctrTitle"/>
          </p:nvPr>
        </p:nvSpPr>
        <p:spPr>
          <a:xfrm>
            <a:off x="2286000" y="4595647"/>
            <a:ext cx="5810063" cy="512381"/>
          </a:xfrm>
        </p:spPr>
        <p:txBody>
          <a:bodyPr>
            <a:noAutofit/>
          </a:bodyPr>
          <a:lstStyle>
            <a:lvl1pPr>
              <a:lnSpc>
                <a:spcPts val="2600"/>
              </a:lnSpc>
              <a:defRPr sz="2400" b="1" cap="none" baseline="0">
                <a:solidFill>
                  <a:schemeClr val="tx1"/>
                </a:solidFill>
                <a:latin typeface="Franklin Gothic Medium"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2286000" y="5135460"/>
            <a:ext cx="5804620" cy="401242"/>
          </a:xfrm>
        </p:spPr>
        <p:txBody>
          <a:bodyPr>
            <a:noAutofit/>
          </a:bodyPr>
          <a:lstStyle>
            <a:lvl1pPr marL="0" indent="0" algn="l">
              <a:spcBef>
                <a:spcPts val="0"/>
              </a:spcBef>
              <a:buNone/>
              <a:defRPr sz="1800" b="0" baseline="0">
                <a:solidFill>
                  <a:schemeClr val="accent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Text Placeholder 7"/>
          <p:cNvSpPr>
            <a:spLocks noGrp="1"/>
          </p:cNvSpPr>
          <p:nvPr>
            <p:ph type="body" sz="quarter" idx="10"/>
          </p:nvPr>
        </p:nvSpPr>
        <p:spPr>
          <a:xfrm>
            <a:off x="2285999" y="5733288"/>
            <a:ext cx="5809593" cy="283464"/>
          </a:xfrm>
        </p:spPr>
        <p:txBody>
          <a:bodyPr anchor="ctr" anchorCtr="0">
            <a:noAutofit/>
          </a:bodyPr>
          <a:lstStyle>
            <a:lvl1pPr marL="0" marR="0" indent="0" algn="l" defTabSz="914400" rtl="0" eaLnBrk="1" fontAlgn="auto" latinLnBrk="0" hangingPunct="1">
              <a:lnSpc>
                <a:spcPct val="100000"/>
              </a:lnSpc>
              <a:spcBef>
                <a:spcPts val="0"/>
              </a:spcBef>
              <a:spcAft>
                <a:spcPts val="0"/>
              </a:spcAft>
              <a:buClr>
                <a:schemeClr val="tx2"/>
              </a:buClr>
              <a:buSzTx/>
              <a:buFont typeface="Arial"/>
              <a:buNone/>
              <a:tabLst/>
              <a:defRPr sz="1200">
                <a:solidFill>
                  <a:schemeClr val="tx1"/>
                </a:solidFill>
                <a:latin typeface="Franklin Gothic Medium" pitchFamily="34" charset="0"/>
              </a:defRPr>
            </a:lvl1pPr>
            <a:lvl2pPr marL="342900" indent="0">
              <a:buNone/>
              <a:defRPr sz="1100"/>
            </a:lvl2pPr>
            <a:lvl3pPr marL="742950" indent="0">
              <a:buNone/>
              <a:defRPr sz="1100"/>
            </a:lvl3pPr>
            <a:lvl4pPr marL="1028700" indent="0">
              <a:buNone/>
              <a:defRPr sz="1100"/>
            </a:lvl4pPr>
            <a:lvl5pPr marL="1828800" indent="0">
              <a:buNone/>
              <a:defRPr sz="1100"/>
            </a:lvl5pPr>
          </a:lstStyle>
          <a:p>
            <a:pPr marL="0" marR="0" lvl="0" indent="0" algn="l" defTabSz="914400" rtl="0" eaLnBrk="1" fontAlgn="auto" latinLnBrk="0" hangingPunct="1">
              <a:lnSpc>
                <a:spcPct val="100000"/>
              </a:lnSpc>
              <a:spcBef>
                <a:spcPts val="0"/>
              </a:spcBef>
              <a:spcAft>
                <a:spcPts val="0"/>
              </a:spcAft>
              <a:buClr>
                <a:schemeClr val="tx2"/>
              </a:buClr>
              <a:buSzTx/>
              <a:buFont typeface="Arial"/>
              <a:buNone/>
              <a:tabLst/>
              <a:defRPr/>
            </a:pPr>
            <a:r>
              <a:rPr lang="en-US" smtClean="0"/>
              <a:t>Click to edit Master text styles</a:t>
            </a:r>
          </a:p>
        </p:txBody>
      </p:sp>
      <p:pic>
        <p:nvPicPr>
          <p:cNvPr id="9" name="Picture 4" descr="http://bigdatawg.nist.gov/NISTBigDataBanner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433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9327033"/>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2800">
                <a:solidFill>
                  <a:schemeClr val="tx1"/>
                </a:solidFill>
                <a:latin typeface="Franklin Gothic Dem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828800"/>
            <a:ext cx="8229600" cy="4114800"/>
          </a:xfrm>
        </p:spPr>
        <p:txBody>
          <a:bodyPr>
            <a:noAutofit/>
          </a:bodyPr>
          <a:lstStyle>
            <a:lvl1pPr marL="231775" indent="-231775">
              <a:defRPr sz="2200">
                <a:latin typeface="Franklin Gothic Medium" pitchFamily="34" charset="0"/>
              </a:defRPr>
            </a:lvl1pPr>
            <a:lvl2pPr>
              <a:defRPr sz="2000">
                <a:latin typeface="Franklin Gothic Medium" pitchFamily="34" charset="0"/>
              </a:defRPr>
            </a:lvl2pPr>
            <a:lvl3pPr>
              <a:defRPr sz="1800">
                <a:latin typeface="Franklin Gothic Medium" pitchFamily="34" charset="0"/>
              </a:defRPr>
            </a:lvl3pPr>
            <a:lvl4pPr>
              <a:buClr>
                <a:schemeClr val="bg1">
                  <a:lumMod val="75000"/>
                </a:schemeClr>
              </a:buClr>
              <a:defRPr sz="1600">
                <a:latin typeface="Franklin Gothic Medium" pitchFamily="34" charset="0"/>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a:xfrm>
            <a:off x="8323942" y="6291943"/>
            <a:ext cx="645887" cy="293913"/>
          </a:xfrm>
          <a:prstGeom prst="rect">
            <a:avLst/>
          </a:prstGeom>
        </p:spPr>
        <p:txBody>
          <a:bodyPr/>
          <a:lstStyle>
            <a:lvl1pPr>
              <a:defRPr sz="2000" b="0">
                <a:solidFill>
                  <a:schemeClr val="tx1"/>
                </a:solidFill>
                <a:latin typeface="Arial" panose="020B0604020202020204" pitchFamily="34" charset="0"/>
                <a:cs typeface="Arial" panose="020B0604020202020204" pitchFamily="34" charset="0"/>
              </a:defRPr>
            </a:lvl1pPr>
          </a:lstStyle>
          <a:p>
            <a:pPr defTabSz="914400"/>
            <a:fld id="{C4B85148-DB98-4269-ACE6-2DF49F9918C9}"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26976986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1744490"/>
            <a:ext cx="6111860" cy="566924"/>
          </a:xfrm>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286000" y="3689295"/>
            <a:ext cx="4283060" cy="533400"/>
          </a:xfrm>
        </p:spPr>
        <p:txBody>
          <a:bodyPr/>
          <a:lstStyle>
            <a:lvl1pPr>
              <a:defRPr/>
            </a:lvl1pPr>
          </a:lstStyle>
          <a:p>
            <a:pPr lvl="0"/>
            <a:r>
              <a:rPr lang="en-US" dirty="0" smtClean="0"/>
              <a:t>Click to edit Master text styles</a:t>
            </a:r>
          </a:p>
        </p:txBody>
      </p:sp>
      <p:sp>
        <p:nvSpPr>
          <p:cNvPr id="4" name="Slide Number Placeholder 5"/>
          <p:cNvSpPr>
            <a:spLocks noGrp="1"/>
          </p:cNvSpPr>
          <p:nvPr>
            <p:ph type="sldNum" sz="quarter" idx="12"/>
          </p:nvPr>
        </p:nvSpPr>
        <p:spPr>
          <a:xfrm>
            <a:off x="8323943" y="6291943"/>
            <a:ext cx="460828" cy="293913"/>
          </a:xfrm>
          <a:prstGeom prst="rect">
            <a:avLst/>
          </a:prstGeom>
        </p:spPr>
        <p:txBody>
          <a:bodyPr/>
          <a:lstStyle>
            <a:lvl1pPr>
              <a:defRPr sz="2000" b="0">
                <a:solidFill>
                  <a:schemeClr val="tx1"/>
                </a:solidFill>
                <a:latin typeface="Franklin Gothic Medium" pitchFamily="34" charset="0"/>
              </a:defRPr>
            </a:lvl1pPr>
          </a:lstStyle>
          <a:p>
            <a:pPr defTabSz="914400"/>
            <a:fld id="{C4B85148-DB98-4269-ACE6-2DF49F9918C9}"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1607209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3408E24-CD6D-F245-BA50-44436EA38975}" type="datetimeFigureOut">
              <a:rPr lang="en-US" smtClean="0"/>
              <a:t>6/27/2014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CB78FB-1415-9B4D-996E-11F146E2B0ED}" type="slidenum">
              <a:rPr lang="en-US" smtClean="0"/>
              <a:t>‹#›</a:t>
            </a:fld>
            <a:endParaRPr lang="en-US"/>
          </a:p>
        </p:txBody>
      </p:sp>
    </p:spTree>
    <p:extLst>
      <p:ext uri="{BB962C8B-B14F-4D97-AF65-F5344CB8AC3E}">
        <p14:creationId xmlns:p14="http://schemas.microsoft.com/office/powerpoint/2010/main" val="32008716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solidFill>
                  <a:schemeClr val="tx1"/>
                </a:solidFill>
                <a:latin typeface="Franklin Gothic Dem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828800"/>
            <a:ext cx="8229600" cy="4114800"/>
          </a:xfrm>
        </p:spPr>
        <p:txBody>
          <a:bodyPr>
            <a:noAutofit/>
          </a:bodyPr>
          <a:lstStyle>
            <a:lvl1pPr marL="231775" indent="-231775">
              <a:defRPr sz="2200">
                <a:solidFill>
                  <a:schemeClr val="tx1"/>
                </a:solidFill>
                <a:latin typeface="Franklin Gothic Medium" pitchFamily="34" charset="0"/>
              </a:defRPr>
            </a:lvl1pPr>
            <a:lvl2pPr>
              <a:defRPr sz="2000">
                <a:solidFill>
                  <a:schemeClr val="tx1"/>
                </a:solidFill>
                <a:latin typeface="Franklin Gothic Medium" pitchFamily="34" charset="0"/>
              </a:defRPr>
            </a:lvl2pPr>
            <a:lvl3pPr>
              <a:defRPr sz="1800">
                <a:solidFill>
                  <a:schemeClr val="tx1"/>
                </a:solidFill>
                <a:latin typeface="Franklin Gothic Medium" pitchFamily="34" charset="0"/>
              </a:defRPr>
            </a:lvl3pPr>
            <a:lvl4pPr>
              <a:buClr>
                <a:schemeClr val="bg1">
                  <a:lumMod val="75000"/>
                </a:schemeClr>
              </a:buClr>
              <a:defRPr sz="1600">
                <a:solidFill>
                  <a:schemeClr val="tx1"/>
                </a:solidFill>
                <a:latin typeface="Franklin Gothic Medium" pitchFamily="34" charset="0"/>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a:xfrm>
            <a:off x="8338458" y="6343818"/>
            <a:ext cx="533400" cy="154953"/>
          </a:xfrm>
          <a:prstGeom prst="rect">
            <a:avLst/>
          </a:prstGeom>
        </p:spPr>
        <p:txBody>
          <a:bodyPr/>
          <a:lstStyle>
            <a:lvl1pPr>
              <a:defRPr b="0">
                <a:solidFill>
                  <a:schemeClr val="tx1"/>
                </a:solidFill>
                <a:latin typeface="Franklin Gothic Medium" pitchFamily="34" charset="0"/>
              </a:defRPr>
            </a:lvl1pPr>
          </a:lstStyle>
          <a:p>
            <a:pPr defTabSz="914400"/>
            <a:fld id="{F5B7371F-B25E-42BE-91F9-DCD17E1CF49D}" type="slidenum">
              <a:rPr lang="en-US" smtClean="0">
                <a:solidFill>
                  <a:prstClr val="black"/>
                </a:solidFill>
              </a:rPr>
              <a:pPr defTabSz="914400"/>
              <a:t>‹#›</a:t>
            </a:fld>
            <a:endParaRPr lang="en-US" dirty="0">
              <a:solidFill>
                <a:prstClr val="black"/>
              </a:solidFill>
            </a:endParaRPr>
          </a:p>
        </p:txBody>
      </p:sp>
      <p:sp>
        <p:nvSpPr>
          <p:cNvPr id="7" name="Rectangle 6"/>
          <p:cNvSpPr/>
          <p:nvPr userDrawn="1"/>
        </p:nvSpPr>
        <p:spPr>
          <a:xfrm>
            <a:off x="0" y="1301142"/>
            <a:ext cx="9144000" cy="50333"/>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1822921393"/>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atin typeface="Franklin Gothic Demi" pitchFamily="34" charset="0"/>
              </a:defRPr>
            </a:lvl1pPr>
          </a:lstStyle>
          <a:p>
            <a:r>
              <a:rPr lang="en-US" smtClean="0"/>
              <a:t>Click to edit Master title style</a:t>
            </a:r>
            <a:endParaRPr lang="en-US" dirty="0"/>
          </a:p>
        </p:txBody>
      </p:sp>
      <p:sp>
        <p:nvSpPr>
          <p:cNvPr id="4" name="Slide Number Placeholder 5"/>
          <p:cNvSpPr>
            <a:spLocks noGrp="1"/>
          </p:cNvSpPr>
          <p:nvPr>
            <p:ph type="sldNum" sz="quarter" idx="12"/>
          </p:nvPr>
        </p:nvSpPr>
        <p:spPr>
          <a:xfrm>
            <a:off x="8323943" y="6291943"/>
            <a:ext cx="569686" cy="293913"/>
          </a:xfrm>
          <a:prstGeom prst="rect">
            <a:avLst/>
          </a:prstGeom>
        </p:spPr>
        <p:txBody>
          <a:bodyPr/>
          <a:lstStyle>
            <a:lvl1pPr>
              <a:defRPr sz="2000" b="0">
                <a:solidFill>
                  <a:schemeClr val="tx1"/>
                </a:solidFill>
                <a:latin typeface="Franklin Gothic Medium" pitchFamily="34" charset="0"/>
              </a:defRPr>
            </a:lvl1pPr>
          </a:lstStyle>
          <a:p>
            <a:pPr defTabSz="914400"/>
            <a:fld id="{C4B85148-DB98-4269-ACE6-2DF49F9918C9}"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2260531606"/>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962400" y="0"/>
            <a:ext cx="5181600" cy="914400"/>
          </a:xfrm>
        </p:spPr>
        <p:txBody>
          <a:bodyPr/>
          <a:lstStyle>
            <a:lvl1pPr>
              <a:defRPr>
                <a:solidFill>
                  <a:schemeClr val="tx1"/>
                </a:solidFill>
              </a:defRPr>
            </a:lvl1pPr>
          </a:lstStyle>
          <a:p>
            <a:r>
              <a:rPr lang="en-US" dirty="0" smtClean="0"/>
              <a:t>Click to edit Master title style</a:t>
            </a:r>
            <a:endParaRPr lang="en-US" dirty="0"/>
          </a:p>
        </p:txBody>
      </p:sp>
      <p:sp>
        <p:nvSpPr>
          <p:cNvPr id="7" name="Content Placeholder 6"/>
          <p:cNvSpPr>
            <a:spLocks noGrp="1"/>
          </p:cNvSpPr>
          <p:nvPr>
            <p:ph sz="quarter" idx="11"/>
          </p:nvPr>
        </p:nvSpPr>
        <p:spPr>
          <a:xfrm>
            <a:off x="457200" y="1828800"/>
            <a:ext cx="3931920" cy="3757613"/>
          </a:xfrm>
        </p:spPr>
        <p:txBody>
          <a:bodyPr/>
          <a:lstStyle>
            <a:lvl1pPr>
              <a:defRPr sz="2200"/>
            </a:lvl1pPr>
            <a:lvl2pPr>
              <a:defRPr sz="2000"/>
            </a:lvl2pPr>
            <a:lvl3pPr>
              <a:defRPr sz="1800"/>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Content Placeholder 6"/>
          <p:cNvSpPr>
            <a:spLocks noGrp="1"/>
          </p:cNvSpPr>
          <p:nvPr>
            <p:ph sz="quarter" idx="12"/>
          </p:nvPr>
        </p:nvSpPr>
        <p:spPr>
          <a:xfrm>
            <a:off x="4733108" y="1828800"/>
            <a:ext cx="3931920" cy="3757613"/>
          </a:xfrm>
        </p:spPr>
        <p:txBody>
          <a:bodyPr/>
          <a:lstStyle>
            <a:lvl1pPr>
              <a:defRPr sz="2200"/>
            </a:lvl1pPr>
            <a:lvl2pPr>
              <a:defRPr sz="2000"/>
            </a:lvl2pPr>
            <a:lvl3pPr>
              <a:defRPr sz="1800"/>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Slide Number Placeholder 5"/>
          <p:cNvSpPr>
            <a:spLocks noGrp="1"/>
          </p:cNvSpPr>
          <p:nvPr>
            <p:ph type="sldNum" sz="quarter" idx="13"/>
          </p:nvPr>
        </p:nvSpPr>
        <p:spPr>
          <a:xfrm>
            <a:off x="8323943" y="6291943"/>
            <a:ext cx="613228" cy="293913"/>
          </a:xfrm>
          <a:prstGeom prst="rect">
            <a:avLst/>
          </a:prstGeom>
        </p:spPr>
        <p:txBody>
          <a:bodyPr/>
          <a:lstStyle>
            <a:lvl1pPr>
              <a:defRPr sz="2000" b="0">
                <a:solidFill>
                  <a:schemeClr val="tx1"/>
                </a:solidFill>
                <a:latin typeface="Franklin Gothic Medium" pitchFamily="34" charset="0"/>
              </a:defRPr>
            </a:lvl1pPr>
          </a:lstStyle>
          <a:p>
            <a:pPr defTabSz="914400"/>
            <a:fld id="{C4B85148-DB98-4269-ACE6-2DF49F9918C9}"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1693379670"/>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1371600" y="1744490"/>
            <a:ext cx="6111860" cy="566924"/>
          </a:xfrm>
        </p:spPr>
        <p:txBody>
          <a:bodyPr/>
          <a:lstStyle>
            <a:lvl1pPr algn="ctr">
              <a:defRPr>
                <a:solidFill>
                  <a:schemeClr val="tx1"/>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286000" y="3689295"/>
            <a:ext cx="4283060" cy="533400"/>
          </a:xfrm>
        </p:spPr>
        <p:txBody>
          <a:bodyPr/>
          <a:lstStyle>
            <a:lvl1pPr>
              <a:defRPr/>
            </a:lvl1pPr>
          </a:lstStyle>
          <a:p>
            <a:pPr lvl="0"/>
            <a:r>
              <a:rPr lang="en-US" dirty="0" smtClean="0"/>
              <a:t>Click to edit Master text styles</a:t>
            </a:r>
          </a:p>
        </p:txBody>
      </p:sp>
      <p:sp>
        <p:nvSpPr>
          <p:cNvPr id="5" name="Slide Number Placeholder 5"/>
          <p:cNvSpPr txBox="1">
            <a:spLocks/>
          </p:cNvSpPr>
          <p:nvPr userDrawn="1"/>
        </p:nvSpPr>
        <p:spPr>
          <a:xfrm>
            <a:off x="8323943" y="6291943"/>
            <a:ext cx="460828" cy="293913"/>
          </a:xfrm>
          <a:prstGeom prst="rect">
            <a:avLst/>
          </a:prstGeom>
        </p:spPr>
        <p:txBody>
          <a:bodyPr/>
          <a:lstStyle>
            <a:defPPr>
              <a:defRPr lang="en-US"/>
            </a:defPPr>
            <a:lvl1pPr marL="0" algn="l" defTabSz="914400" rtl="0" eaLnBrk="1" latinLnBrk="0" hangingPunct="1">
              <a:defRPr sz="2000" b="0" kern="1200">
                <a:solidFill>
                  <a:schemeClr val="tx1"/>
                </a:solidFill>
                <a:latin typeface="Franklin Gothic Medium"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B85148-DB98-4269-ACE6-2DF49F9918C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8388064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1371600" y="1744490"/>
            <a:ext cx="6111860" cy="566924"/>
          </a:xfrm>
        </p:spPr>
        <p:txBody>
          <a:bodyPr/>
          <a:lstStyle>
            <a:lvl1pPr algn="ctr">
              <a:defRPr>
                <a:solidFill>
                  <a:schemeClr val="tx1"/>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286000" y="3689295"/>
            <a:ext cx="4283060" cy="533400"/>
          </a:xfrm>
        </p:spPr>
        <p:txBody>
          <a:bodyPr/>
          <a:lstStyle>
            <a:lvl1pPr>
              <a:defRPr/>
            </a:lvl1pPr>
          </a:lstStyle>
          <a:p>
            <a:pPr lvl="0"/>
            <a:r>
              <a:rPr lang="en-US" dirty="0" smtClean="0"/>
              <a:t>Click to edit Master text styles</a:t>
            </a:r>
          </a:p>
        </p:txBody>
      </p:sp>
      <p:sp>
        <p:nvSpPr>
          <p:cNvPr id="5" name="Slide Number Placeholder 5"/>
          <p:cNvSpPr txBox="1">
            <a:spLocks/>
          </p:cNvSpPr>
          <p:nvPr userDrawn="1"/>
        </p:nvSpPr>
        <p:spPr>
          <a:xfrm>
            <a:off x="8323942" y="6291943"/>
            <a:ext cx="602343" cy="293913"/>
          </a:xfrm>
          <a:prstGeom prst="rect">
            <a:avLst/>
          </a:prstGeom>
        </p:spPr>
        <p:txBody>
          <a:bodyPr/>
          <a:lstStyle>
            <a:defPPr>
              <a:defRPr lang="en-US"/>
            </a:defPPr>
            <a:lvl1pPr marL="0" algn="l" defTabSz="914400" rtl="0" eaLnBrk="1" latinLnBrk="0" hangingPunct="1">
              <a:defRPr sz="2000" b="0" kern="1200">
                <a:solidFill>
                  <a:schemeClr val="tx1"/>
                </a:solidFill>
                <a:latin typeface="Franklin Gothic Medium"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B85148-DB98-4269-ACE6-2DF49F9918C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710448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408E24-CD6D-F245-BA50-44436EA38975}" type="datetimeFigureOut">
              <a:rPr lang="en-US" smtClean="0"/>
              <a:t>6/27/2014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CB78FB-1415-9B4D-996E-11F146E2B0ED}" type="slidenum">
              <a:rPr lang="en-US" smtClean="0"/>
              <a:t>‹#›</a:t>
            </a:fld>
            <a:endParaRPr lang="en-US"/>
          </a:p>
        </p:txBody>
      </p:sp>
    </p:spTree>
    <p:extLst>
      <p:ext uri="{BB962C8B-B14F-4D97-AF65-F5344CB8AC3E}">
        <p14:creationId xmlns:p14="http://schemas.microsoft.com/office/powerpoint/2010/main" val="1082278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408E24-CD6D-F245-BA50-44436EA38975}" type="datetimeFigureOut">
              <a:rPr lang="en-US" smtClean="0"/>
              <a:t>6/27/2014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CB78FB-1415-9B4D-996E-11F146E2B0ED}" type="slidenum">
              <a:rPr lang="en-US" smtClean="0"/>
              <a:t>‹#›</a:t>
            </a:fld>
            <a:endParaRPr lang="en-US"/>
          </a:p>
        </p:txBody>
      </p:sp>
    </p:spTree>
    <p:extLst>
      <p:ext uri="{BB962C8B-B14F-4D97-AF65-F5344CB8AC3E}">
        <p14:creationId xmlns:p14="http://schemas.microsoft.com/office/powerpoint/2010/main" val="2568130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408E24-CD6D-F245-BA50-44436EA38975}" type="datetimeFigureOut">
              <a:rPr lang="en-US" smtClean="0"/>
              <a:t>6/27/2014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CB78FB-1415-9B4D-996E-11F146E2B0ED}" type="slidenum">
              <a:rPr lang="en-US" smtClean="0"/>
              <a:t>‹#›</a:t>
            </a:fld>
            <a:endParaRPr lang="en-US"/>
          </a:p>
        </p:txBody>
      </p:sp>
    </p:spTree>
    <p:extLst>
      <p:ext uri="{BB962C8B-B14F-4D97-AF65-F5344CB8AC3E}">
        <p14:creationId xmlns:p14="http://schemas.microsoft.com/office/powerpoint/2010/main" val="3385358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9"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 Id="rId9"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9"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9"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image" Target="../media/image2.png"/><Relationship Id="rId5" Type="http://schemas.openxmlformats.org/officeDocument/2006/relationships/slideLayout" Target="../slideLayouts/slideLayout52.xml"/><Relationship Id="rId10" Type="http://schemas.openxmlformats.org/officeDocument/2006/relationships/theme" Target="../theme/theme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10" Type="http://schemas.openxmlformats.org/officeDocument/2006/relationships/image" Target="../media/image2.png"/><Relationship Id="rId4" Type="http://schemas.openxmlformats.org/officeDocument/2006/relationships/slideLayout" Target="../slideLayouts/slideLayout60.xml"/><Relationship Id="rId9"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408E24-CD6D-F245-BA50-44436EA38975}" type="datetimeFigureOut">
              <a:rPr lang="en-US" smtClean="0"/>
              <a:t>6/27/2014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CB78FB-1415-9B4D-996E-11F146E2B0ED}" type="slidenum">
              <a:rPr lang="en-US" smtClean="0"/>
              <a:t>‹#›</a:t>
            </a:fld>
            <a:endParaRPr lang="en-US"/>
          </a:p>
        </p:txBody>
      </p:sp>
    </p:spTree>
    <p:extLst>
      <p:ext uri="{BB962C8B-B14F-4D97-AF65-F5344CB8AC3E}">
        <p14:creationId xmlns:p14="http://schemas.microsoft.com/office/powerpoint/2010/main" val="23239354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38181" y="68494"/>
            <a:ext cx="5205819" cy="810846"/>
          </a:xfrm>
          <a:prstGeom prst="rect">
            <a:avLst/>
          </a:prstGeom>
        </p:spPr>
        <p:txBody>
          <a:bodyPr vert="horz" lIns="0" tIns="0" rIns="0" bIns="0" rtlCol="0" anchor="ctr">
            <a:normAutofit/>
          </a:bodyPr>
          <a:lstStyle/>
          <a:p>
            <a:r>
              <a:rPr lang="en-US" dirty="0" smtClean="0"/>
              <a:t>Help Using This Template</a:t>
            </a:r>
            <a:endParaRPr lang="en-US" dirty="0"/>
          </a:p>
        </p:txBody>
      </p:sp>
      <p:sp>
        <p:nvSpPr>
          <p:cNvPr id="3" name="Text Placeholder 2"/>
          <p:cNvSpPr>
            <a:spLocks noGrp="1"/>
          </p:cNvSpPr>
          <p:nvPr>
            <p:ph type="body" idx="1"/>
          </p:nvPr>
        </p:nvSpPr>
        <p:spPr>
          <a:xfrm>
            <a:off x="457200" y="1828800"/>
            <a:ext cx="8229600" cy="4114800"/>
          </a:xfrm>
          <a:prstGeom prst="rect">
            <a:avLst/>
          </a:prstGeom>
        </p:spPr>
        <p:txBody>
          <a:bodyPr vert="horz" lIns="0" tIns="0" rIns="0" bIns="0" rtlCol="0">
            <a:noAutofit/>
          </a:bodyPr>
          <a:lstStyle/>
          <a:p>
            <a:pPr eaLnBrk="1" hangingPunct="1"/>
            <a:endParaRPr lang="en-US" dirty="0" smtClean="0"/>
          </a:p>
        </p:txBody>
      </p:sp>
      <p:sp>
        <p:nvSpPr>
          <p:cNvPr id="8" name="Rectangle 7"/>
          <p:cNvSpPr/>
          <p:nvPr userDrawn="1"/>
        </p:nvSpPr>
        <p:spPr>
          <a:xfrm>
            <a:off x="9525" y="947834"/>
            <a:ext cx="9144000" cy="50333"/>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4" name="TextBox 3"/>
          <p:cNvSpPr txBox="1"/>
          <p:nvPr userDrawn="1"/>
        </p:nvSpPr>
        <p:spPr>
          <a:xfrm>
            <a:off x="287323" y="6302404"/>
            <a:ext cx="752129" cy="246221"/>
          </a:xfrm>
          <a:prstGeom prst="rect">
            <a:avLst/>
          </a:prstGeom>
          <a:noFill/>
        </p:spPr>
        <p:txBody>
          <a:bodyPr wrap="none" rtlCol="0">
            <a:spAutoFit/>
          </a:bodyPr>
          <a:lstStyle/>
          <a:p>
            <a:pPr defTabSz="914400"/>
            <a:r>
              <a:rPr lang="en-US" sz="1000" dirty="0" smtClean="0">
                <a:solidFill>
                  <a:prstClr val="black"/>
                </a:solidFill>
              </a:rPr>
              <a:t>12/26/13</a:t>
            </a:r>
            <a:endParaRPr lang="en-US" sz="1000" dirty="0">
              <a:solidFill>
                <a:prstClr val="black"/>
              </a:solidFill>
            </a:endParaRPr>
          </a:p>
        </p:txBody>
      </p:sp>
      <p:pic>
        <p:nvPicPr>
          <p:cNvPr id="6" name="Picture 5"/>
          <p:cNvPicPr>
            <a:picLocks noChangeAspect="1"/>
          </p:cNvPicPr>
          <p:nvPr userDrawn="1"/>
        </p:nvPicPr>
        <p:blipFill rotWithShape="1">
          <a:blip r:embed="rId9"/>
          <a:srcRect l="19821" t="14086" r="55960" b="76569"/>
          <a:stretch/>
        </p:blipFill>
        <p:spPr>
          <a:xfrm>
            <a:off x="9525" y="0"/>
            <a:ext cx="3928656" cy="1014761"/>
          </a:xfrm>
          <a:prstGeom prst="rect">
            <a:avLst/>
          </a:prstGeom>
        </p:spPr>
      </p:pic>
    </p:spTree>
    <p:extLst>
      <p:ext uri="{BB962C8B-B14F-4D97-AF65-F5344CB8AC3E}">
        <p14:creationId xmlns:p14="http://schemas.microsoft.com/office/powerpoint/2010/main" val="306615623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Lst>
  <p:timing>
    <p:tnLst>
      <p:par>
        <p:cTn id="1" dur="indefinite" restart="never" nodeType="tmRoot"/>
      </p:par>
    </p:tnLst>
  </p:timing>
  <p:hf hdr="0" ftr="0" dt="0"/>
  <p:txStyles>
    <p:titleStyle>
      <a:lvl1pPr algn="l" defTabSz="914400" rtl="0" eaLnBrk="1" latinLnBrk="0" hangingPunct="1">
        <a:spcBef>
          <a:spcPct val="0"/>
        </a:spcBef>
        <a:buNone/>
        <a:defRPr sz="2800" b="0" i="0" kern="1200">
          <a:solidFill>
            <a:schemeClr val="bg1"/>
          </a:solidFill>
          <a:latin typeface="Franklin Gothic Demi" pitchFamily="34" charset="0"/>
          <a:ea typeface="+mj-ea"/>
          <a:cs typeface="Arial"/>
        </a:defRPr>
      </a:lvl1pPr>
    </p:titleStyle>
    <p:bodyStyle>
      <a:lvl1pPr marL="231775" indent="-231775" algn="l" defTabSz="914400" rtl="0" eaLnBrk="1" latinLnBrk="0" hangingPunct="1">
        <a:spcBef>
          <a:spcPct val="20000"/>
        </a:spcBef>
        <a:buClr>
          <a:schemeClr val="tx2"/>
        </a:buClr>
        <a:buFont typeface="Arial"/>
        <a:buChar char="•"/>
        <a:defRPr lang="en-US" sz="2400" kern="1200" dirty="0" smtClean="0">
          <a:solidFill>
            <a:schemeClr val="tx1"/>
          </a:solidFill>
          <a:latin typeface="Franklin Gothic Medium" pitchFamily="34" charset="0"/>
          <a:ea typeface="+mn-ea"/>
          <a:cs typeface="Arial" pitchFamily="34" charset="0"/>
        </a:defRPr>
      </a:lvl1pPr>
      <a:lvl2pPr marL="571500" indent="-228600" algn="l" defTabSz="914400" rtl="0" eaLnBrk="1" latinLnBrk="0" hangingPunct="1">
        <a:spcBef>
          <a:spcPct val="20000"/>
        </a:spcBef>
        <a:buClr>
          <a:schemeClr val="bg1">
            <a:lumMod val="65000"/>
          </a:schemeClr>
        </a:buClr>
        <a:buFont typeface="Arial" pitchFamily="34" charset="0"/>
        <a:buChar char="–"/>
        <a:defRPr sz="1600" kern="1200">
          <a:solidFill>
            <a:schemeClr val="tx1"/>
          </a:solidFill>
          <a:latin typeface="Arial" pitchFamily="34" charset="0"/>
          <a:ea typeface="+mn-ea"/>
          <a:cs typeface="Arial" pitchFamily="34" charset="0"/>
        </a:defRPr>
      </a:lvl2pPr>
      <a:lvl3pPr marL="914400" indent="-171450" algn="l" defTabSz="914400" rtl="0" eaLnBrk="1" latinLnBrk="0" hangingPunct="1">
        <a:spcBef>
          <a:spcPct val="20000"/>
        </a:spcBef>
        <a:buClr>
          <a:schemeClr val="tx2">
            <a:lumMod val="40000"/>
            <a:lumOff val="60000"/>
          </a:schemeClr>
        </a:buClr>
        <a:buSzPct val="80000"/>
        <a:buFont typeface="Arial"/>
        <a:buChar char="•"/>
        <a:tabLst/>
        <a:defRPr sz="1400" kern="1200">
          <a:solidFill>
            <a:schemeClr val="tx1"/>
          </a:solidFill>
          <a:latin typeface="Arial" pitchFamily="34" charset="0"/>
          <a:ea typeface="+mn-ea"/>
          <a:cs typeface="Arial" pitchFamily="34" charset="0"/>
        </a:defRPr>
      </a:lvl3pPr>
      <a:lvl4pPr marL="1200150" indent="-171450" algn="l" defTabSz="914400" rtl="0" eaLnBrk="1" latinLnBrk="0" hangingPunct="1">
        <a:spcBef>
          <a:spcPct val="20000"/>
        </a:spcBef>
        <a:buClr>
          <a:schemeClr val="bg2"/>
        </a:buClr>
        <a:buFont typeface="Arial" pitchFamily="34" charset="0"/>
        <a:buChar char="–"/>
        <a:defRPr sz="12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38181" y="68494"/>
            <a:ext cx="5205819" cy="810846"/>
          </a:xfrm>
          <a:prstGeom prst="rect">
            <a:avLst/>
          </a:prstGeom>
        </p:spPr>
        <p:txBody>
          <a:bodyPr vert="horz" lIns="0" tIns="0" rIns="0" bIns="0" rtlCol="0" anchor="ctr">
            <a:normAutofit/>
          </a:bodyPr>
          <a:lstStyle/>
          <a:p>
            <a:r>
              <a:rPr lang="en-US" dirty="0" smtClean="0"/>
              <a:t>Help Using This Template</a:t>
            </a:r>
            <a:endParaRPr lang="en-US" dirty="0"/>
          </a:p>
        </p:txBody>
      </p:sp>
      <p:sp>
        <p:nvSpPr>
          <p:cNvPr id="3" name="Text Placeholder 2"/>
          <p:cNvSpPr>
            <a:spLocks noGrp="1"/>
          </p:cNvSpPr>
          <p:nvPr>
            <p:ph type="body" idx="1"/>
          </p:nvPr>
        </p:nvSpPr>
        <p:spPr>
          <a:xfrm>
            <a:off x="457200" y="1828800"/>
            <a:ext cx="8229600" cy="4114800"/>
          </a:xfrm>
          <a:prstGeom prst="rect">
            <a:avLst/>
          </a:prstGeom>
        </p:spPr>
        <p:txBody>
          <a:bodyPr vert="horz" lIns="0" tIns="0" rIns="0" bIns="0" rtlCol="0">
            <a:noAutofit/>
          </a:bodyPr>
          <a:lstStyle/>
          <a:p>
            <a:pPr eaLnBrk="1" hangingPunct="1"/>
            <a:endParaRPr lang="en-US" dirty="0" smtClean="0"/>
          </a:p>
        </p:txBody>
      </p:sp>
      <p:sp>
        <p:nvSpPr>
          <p:cNvPr id="8" name="Rectangle 7"/>
          <p:cNvSpPr/>
          <p:nvPr userDrawn="1"/>
        </p:nvSpPr>
        <p:spPr>
          <a:xfrm>
            <a:off x="9525" y="947834"/>
            <a:ext cx="9144000" cy="50333"/>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4" name="TextBox 3"/>
          <p:cNvSpPr txBox="1"/>
          <p:nvPr userDrawn="1"/>
        </p:nvSpPr>
        <p:spPr>
          <a:xfrm>
            <a:off x="287323" y="6302404"/>
            <a:ext cx="752129" cy="246221"/>
          </a:xfrm>
          <a:prstGeom prst="rect">
            <a:avLst/>
          </a:prstGeom>
          <a:noFill/>
        </p:spPr>
        <p:txBody>
          <a:bodyPr wrap="none" rtlCol="0">
            <a:spAutoFit/>
          </a:bodyPr>
          <a:lstStyle/>
          <a:p>
            <a:pPr defTabSz="914400"/>
            <a:r>
              <a:rPr lang="en-US" sz="1000" dirty="0" smtClean="0">
                <a:solidFill>
                  <a:prstClr val="black"/>
                </a:solidFill>
              </a:rPr>
              <a:t>12/26/13</a:t>
            </a:r>
            <a:endParaRPr lang="en-US" sz="1000" dirty="0">
              <a:solidFill>
                <a:prstClr val="black"/>
              </a:solidFill>
            </a:endParaRPr>
          </a:p>
        </p:txBody>
      </p:sp>
      <p:pic>
        <p:nvPicPr>
          <p:cNvPr id="6" name="Picture 5"/>
          <p:cNvPicPr>
            <a:picLocks noChangeAspect="1"/>
          </p:cNvPicPr>
          <p:nvPr userDrawn="1"/>
        </p:nvPicPr>
        <p:blipFill rotWithShape="1">
          <a:blip r:embed="rId9"/>
          <a:srcRect l="19821" t="14086" r="55960" b="76569"/>
          <a:stretch/>
        </p:blipFill>
        <p:spPr>
          <a:xfrm>
            <a:off x="9525" y="0"/>
            <a:ext cx="3928656" cy="1014761"/>
          </a:xfrm>
          <a:prstGeom prst="rect">
            <a:avLst/>
          </a:prstGeom>
        </p:spPr>
      </p:pic>
    </p:spTree>
    <p:extLst>
      <p:ext uri="{BB962C8B-B14F-4D97-AF65-F5344CB8AC3E}">
        <p14:creationId xmlns:p14="http://schemas.microsoft.com/office/powerpoint/2010/main" val="4201334871"/>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Lst>
  <p:timing>
    <p:tnLst>
      <p:par>
        <p:cTn id="1" dur="indefinite" restart="never" nodeType="tmRoot"/>
      </p:par>
    </p:tnLst>
  </p:timing>
  <p:hf hdr="0" ftr="0" dt="0"/>
  <p:txStyles>
    <p:titleStyle>
      <a:lvl1pPr algn="l" defTabSz="914400" rtl="0" eaLnBrk="1" latinLnBrk="0" hangingPunct="1">
        <a:spcBef>
          <a:spcPct val="0"/>
        </a:spcBef>
        <a:buNone/>
        <a:defRPr sz="2800" b="0" i="0" kern="1200">
          <a:solidFill>
            <a:schemeClr val="bg1"/>
          </a:solidFill>
          <a:latin typeface="Franklin Gothic Demi" pitchFamily="34" charset="0"/>
          <a:ea typeface="+mj-ea"/>
          <a:cs typeface="Arial"/>
        </a:defRPr>
      </a:lvl1pPr>
    </p:titleStyle>
    <p:bodyStyle>
      <a:lvl1pPr marL="231775" indent="-231775" algn="l" defTabSz="914400" rtl="0" eaLnBrk="1" latinLnBrk="0" hangingPunct="1">
        <a:spcBef>
          <a:spcPct val="20000"/>
        </a:spcBef>
        <a:buClr>
          <a:schemeClr val="tx2"/>
        </a:buClr>
        <a:buFont typeface="Arial"/>
        <a:buChar char="•"/>
        <a:defRPr lang="en-US" sz="2400" kern="1200" dirty="0" smtClean="0">
          <a:solidFill>
            <a:schemeClr val="tx1"/>
          </a:solidFill>
          <a:latin typeface="Franklin Gothic Medium" pitchFamily="34" charset="0"/>
          <a:ea typeface="+mn-ea"/>
          <a:cs typeface="Arial" pitchFamily="34" charset="0"/>
        </a:defRPr>
      </a:lvl1pPr>
      <a:lvl2pPr marL="571500" indent="-228600" algn="l" defTabSz="914400" rtl="0" eaLnBrk="1" latinLnBrk="0" hangingPunct="1">
        <a:spcBef>
          <a:spcPct val="20000"/>
        </a:spcBef>
        <a:buClr>
          <a:schemeClr val="bg1">
            <a:lumMod val="65000"/>
          </a:schemeClr>
        </a:buClr>
        <a:buFont typeface="Arial" pitchFamily="34" charset="0"/>
        <a:buChar char="–"/>
        <a:defRPr sz="1600" kern="1200">
          <a:solidFill>
            <a:schemeClr val="tx1"/>
          </a:solidFill>
          <a:latin typeface="Arial" pitchFamily="34" charset="0"/>
          <a:ea typeface="+mn-ea"/>
          <a:cs typeface="Arial" pitchFamily="34" charset="0"/>
        </a:defRPr>
      </a:lvl2pPr>
      <a:lvl3pPr marL="914400" indent="-171450" algn="l" defTabSz="914400" rtl="0" eaLnBrk="1" latinLnBrk="0" hangingPunct="1">
        <a:spcBef>
          <a:spcPct val="20000"/>
        </a:spcBef>
        <a:buClr>
          <a:schemeClr val="tx2">
            <a:lumMod val="40000"/>
            <a:lumOff val="60000"/>
          </a:schemeClr>
        </a:buClr>
        <a:buSzPct val="80000"/>
        <a:buFont typeface="Arial"/>
        <a:buChar char="•"/>
        <a:tabLst/>
        <a:defRPr sz="1400" kern="1200">
          <a:solidFill>
            <a:schemeClr val="tx1"/>
          </a:solidFill>
          <a:latin typeface="Arial" pitchFamily="34" charset="0"/>
          <a:ea typeface="+mn-ea"/>
          <a:cs typeface="Arial" pitchFamily="34" charset="0"/>
        </a:defRPr>
      </a:lvl3pPr>
      <a:lvl4pPr marL="1200150" indent="-171450" algn="l" defTabSz="914400" rtl="0" eaLnBrk="1" latinLnBrk="0" hangingPunct="1">
        <a:spcBef>
          <a:spcPct val="20000"/>
        </a:spcBef>
        <a:buClr>
          <a:schemeClr val="bg2"/>
        </a:buClr>
        <a:buFont typeface="Arial" pitchFamily="34" charset="0"/>
        <a:buChar char="–"/>
        <a:defRPr sz="12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38181" y="68494"/>
            <a:ext cx="5205819" cy="810846"/>
          </a:xfrm>
          <a:prstGeom prst="rect">
            <a:avLst/>
          </a:prstGeom>
        </p:spPr>
        <p:txBody>
          <a:bodyPr vert="horz" lIns="0" tIns="0" rIns="0" bIns="0" rtlCol="0" anchor="ctr">
            <a:normAutofit/>
          </a:bodyPr>
          <a:lstStyle/>
          <a:p>
            <a:r>
              <a:rPr lang="en-US" dirty="0" smtClean="0"/>
              <a:t>Help Using This Template</a:t>
            </a:r>
            <a:endParaRPr lang="en-US" dirty="0"/>
          </a:p>
        </p:txBody>
      </p:sp>
      <p:sp>
        <p:nvSpPr>
          <p:cNvPr id="3" name="Text Placeholder 2"/>
          <p:cNvSpPr>
            <a:spLocks noGrp="1"/>
          </p:cNvSpPr>
          <p:nvPr>
            <p:ph type="body" idx="1"/>
          </p:nvPr>
        </p:nvSpPr>
        <p:spPr>
          <a:xfrm>
            <a:off x="457200" y="1828800"/>
            <a:ext cx="8229600" cy="4114800"/>
          </a:xfrm>
          <a:prstGeom prst="rect">
            <a:avLst/>
          </a:prstGeom>
        </p:spPr>
        <p:txBody>
          <a:bodyPr vert="horz" lIns="0" tIns="0" rIns="0" bIns="0" rtlCol="0">
            <a:noAutofit/>
          </a:bodyPr>
          <a:lstStyle/>
          <a:p>
            <a:pPr eaLnBrk="1" hangingPunct="1"/>
            <a:endParaRPr lang="en-US" dirty="0" smtClean="0"/>
          </a:p>
        </p:txBody>
      </p:sp>
      <p:sp>
        <p:nvSpPr>
          <p:cNvPr id="8" name="Rectangle 7"/>
          <p:cNvSpPr/>
          <p:nvPr userDrawn="1"/>
        </p:nvSpPr>
        <p:spPr>
          <a:xfrm>
            <a:off x="9525" y="947834"/>
            <a:ext cx="9144000" cy="50333"/>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4" name="TextBox 3"/>
          <p:cNvSpPr txBox="1"/>
          <p:nvPr userDrawn="1"/>
        </p:nvSpPr>
        <p:spPr>
          <a:xfrm>
            <a:off x="287323" y="6302404"/>
            <a:ext cx="752129" cy="246221"/>
          </a:xfrm>
          <a:prstGeom prst="rect">
            <a:avLst/>
          </a:prstGeom>
          <a:noFill/>
        </p:spPr>
        <p:txBody>
          <a:bodyPr wrap="none" rtlCol="0">
            <a:spAutoFit/>
          </a:bodyPr>
          <a:lstStyle/>
          <a:p>
            <a:pPr defTabSz="914400"/>
            <a:r>
              <a:rPr lang="en-US" sz="1000" dirty="0" smtClean="0">
                <a:solidFill>
                  <a:prstClr val="black"/>
                </a:solidFill>
              </a:rPr>
              <a:t>12/26/13</a:t>
            </a:r>
            <a:endParaRPr lang="en-US" sz="1000" dirty="0">
              <a:solidFill>
                <a:prstClr val="black"/>
              </a:solidFill>
            </a:endParaRPr>
          </a:p>
        </p:txBody>
      </p:sp>
      <p:pic>
        <p:nvPicPr>
          <p:cNvPr id="6" name="Picture 5"/>
          <p:cNvPicPr>
            <a:picLocks noChangeAspect="1"/>
          </p:cNvPicPr>
          <p:nvPr userDrawn="1"/>
        </p:nvPicPr>
        <p:blipFill rotWithShape="1">
          <a:blip r:embed="rId9"/>
          <a:srcRect l="19821" t="14086" r="55960" b="76569"/>
          <a:stretch/>
        </p:blipFill>
        <p:spPr>
          <a:xfrm>
            <a:off x="9525" y="0"/>
            <a:ext cx="3928656" cy="1014761"/>
          </a:xfrm>
          <a:prstGeom prst="rect">
            <a:avLst/>
          </a:prstGeom>
        </p:spPr>
      </p:pic>
    </p:spTree>
    <p:extLst>
      <p:ext uri="{BB962C8B-B14F-4D97-AF65-F5344CB8AC3E}">
        <p14:creationId xmlns:p14="http://schemas.microsoft.com/office/powerpoint/2010/main" val="393185027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Lst>
  <p:timing>
    <p:tnLst>
      <p:par>
        <p:cTn id="1" dur="indefinite" restart="never" nodeType="tmRoot"/>
      </p:par>
    </p:tnLst>
  </p:timing>
  <p:hf hdr="0" ftr="0" dt="0"/>
  <p:txStyles>
    <p:titleStyle>
      <a:lvl1pPr algn="l" defTabSz="914400" rtl="0" eaLnBrk="1" latinLnBrk="0" hangingPunct="1">
        <a:spcBef>
          <a:spcPct val="0"/>
        </a:spcBef>
        <a:buNone/>
        <a:defRPr sz="2800" b="0" i="0" kern="1200">
          <a:solidFill>
            <a:schemeClr val="bg1"/>
          </a:solidFill>
          <a:latin typeface="Franklin Gothic Demi" pitchFamily="34" charset="0"/>
          <a:ea typeface="+mj-ea"/>
          <a:cs typeface="Arial"/>
        </a:defRPr>
      </a:lvl1pPr>
    </p:titleStyle>
    <p:bodyStyle>
      <a:lvl1pPr marL="231775" indent="-231775" algn="l" defTabSz="914400" rtl="0" eaLnBrk="1" latinLnBrk="0" hangingPunct="1">
        <a:spcBef>
          <a:spcPct val="20000"/>
        </a:spcBef>
        <a:buClr>
          <a:schemeClr val="tx2"/>
        </a:buClr>
        <a:buFont typeface="Arial"/>
        <a:buChar char="•"/>
        <a:defRPr lang="en-US" sz="2400" kern="1200" dirty="0" smtClean="0">
          <a:solidFill>
            <a:schemeClr val="tx1"/>
          </a:solidFill>
          <a:latin typeface="Franklin Gothic Medium" pitchFamily="34" charset="0"/>
          <a:ea typeface="+mn-ea"/>
          <a:cs typeface="Arial" pitchFamily="34" charset="0"/>
        </a:defRPr>
      </a:lvl1pPr>
      <a:lvl2pPr marL="571500" indent="-228600" algn="l" defTabSz="914400" rtl="0" eaLnBrk="1" latinLnBrk="0" hangingPunct="1">
        <a:spcBef>
          <a:spcPct val="20000"/>
        </a:spcBef>
        <a:buClr>
          <a:schemeClr val="bg1">
            <a:lumMod val="65000"/>
          </a:schemeClr>
        </a:buClr>
        <a:buFont typeface="Arial" pitchFamily="34" charset="0"/>
        <a:buChar char="–"/>
        <a:defRPr sz="1600" kern="1200">
          <a:solidFill>
            <a:schemeClr val="tx1"/>
          </a:solidFill>
          <a:latin typeface="Arial" pitchFamily="34" charset="0"/>
          <a:ea typeface="+mn-ea"/>
          <a:cs typeface="Arial" pitchFamily="34" charset="0"/>
        </a:defRPr>
      </a:lvl2pPr>
      <a:lvl3pPr marL="914400" indent="-171450" algn="l" defTabSz="914400" rtl="0" eaLnBrk="1" latinLnBrk="0" hangingPunct="1">
        <a:spcBef>
          <a:spcPct val="20000"/>
        </a:spcBef>
        <a:buClr>
          <a:schemeClr val="tx2">
            <a:lumMod val="40000"/>
            <a:lumOff val="60000"/>
          </a:schemeClr>
        </a:buClr>
        <a:buSzPct val="80000"/>
        <a:buFont typeface="Arial"/>
        <a:buChar char="•"/>
        <a:tabLst/>
        <a:defRPr sz="1400" kern="1200">
          <a:solidFill>
            <a:schemeClr val="tx1"/>
          </a:solidFill>
          <a:latin typeface="Arial" pitchFamily="34" charset="0"/>
          <a:ea typeface="+mn-ea"/>
          <a:cs typeface="Arial" pitchFamily="34" charset="0"/>
        </a:defRPr>
      </a:lvl3pPr>
      <a:lvl4pPr marL="1200150" indent="-171450" algn="l" defTabSz="914400" rtl="0" eaLnBrk="1" latinLnBrk="0" hangingPunct="1">
        <a:spcBef>
          <a:spcPct val="20000"/>
        </a:spcBef>
        <a:buClr>
          <a:schemeClr val="bg2"/>
        </a:buClr>
        <a:buFont typeface="Arial" pitchFamily="34" charset="0"/>
        <a:buChar char="–"/>
        <a:defRPr sz="12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38181" y="68494"/>
            <a:ext cx="5205819" cy="810846"/>
          </a:xfrm>
          <a:prstGeom prst="rect">
            <a:avLst/>
          </a:prstGeom>
        </p:spPr>
        <p:txBody>
          <a:bodyPr vert="horz" lIns="0" tIns="0" rIns="0" bIns="0" rtlCol="0" anchor="ctr">
            <a:normAutofit/>
          </a:bodyPr>
          <a:lstStyle/>
          <a:p>
            <a:r>
              <a:rPr lang="en-US" dirty="0" smtClean="0"/>
              <a:t>Help Using This Template</a:t>
            </a:r>
            <a:endParaRPr lang="en-US" dirty="0"/>
          </a:p>
        </p:txBody>
      </p:sp>
      <p:sp>
        <p:nvSpPr>
          <p:cNvPr id="3" name="Text Placeholder 2"/>
          <p:cNvSpPr>
            <a:spLocks noGrp="1"/>
          </p:cNvSpPr>
          <p:nvPr>
            <p:ph type="body" idx="1"/>
          </p:nvPr>
        </p:nvSpPr>
        <p:spPr>
          <a:xfrm>
            <a:off x="457200" y="1828800"/>
            <a:ext cx="8229600" cy="4114800"/>
          </a:xfrm>
          <a:prstGeom prst="rect">
            <a:avLst/>
          </a:prstGeom>
        </p:spPr>
        <p:txBody>
          <a:bodyPr vert="horz" lIns="0" tIns="0" rIns="0" bIns="0" rtlCol="0">
            <a:noAutofit/>
          </a:bodyPr>
          <a:lstStyle/>
          <a:p>
            <a:pPr eaLnBrk="1" hangingPunct="1"/>
            <a:endParaRPr lang="en-US" dirty="0" smtClean="0"/>
          </a:p>
        </p:txBody>
      </p:sp>
      <p:sp>
        <p:nvSpPr>
          <p:cNvPr id="8" name="Rectangle 7"/>
          <p:cNvSpPr/>
          <p:nvPr userDrawn="1"/>
        </p:nvSpPr>
        <p:spPr>
          <a:xfrm>
            <a:off x="9525" y="947834"/>
            <a:ext cx="9144000" cy="50333"/>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4" name="TextBox 3"/>
          <p:cNvSpPr txBox="1"/>
          <p:nvPr userDrawn="1"/>
        </p:nvSpPr>
        <p:spPr>
          <a:xfrm>
            <a:off x="287323" y="6302404"/>
            <a:ext cx="752129" cy="246221"/>
          </a:xfrm>
          <a:prstGeom prst="rect">
            <a:avLst/>
          </a:prstGeom>
          <a:noFill/>
        </p:spPr>
        <p:txBody>
          <a:bodyPr wrap="none" rtlCol="0">
            <a:spAutoFit/>
          </a:bodyPr>
          <a:lstStyle/>
          <a:p>
            <a:pPr defTabSz="914400"/>
            <a:r>
              <a:rPr lang="en-US" sz="1000" dirty="0" smtClean="0">
                <a:solidFill>
                  <a:prstClr val="black"/>
                </a:solidFill>
              </a:rPr>
              <a:t>12/26/13</a:t>
            </a:r>
            <a:endParaRPr lang="en-US" sz="1000" dirty="0">
              <a:solidFill>
                <a:prstClr val="black"/>
              </a:solidFill>
            </a:endParaRPr>
          </a:p>
        </p:txBody>
      </p:sp>
      <p:pic>
        <p:nvPicPr>
          <p:cNvPr id="6" name="Picture 5"/>
          <p:cNvPicPr>
            <a:picLocks noChangeAspect="1"/>
          </p:cNvPicPr>
          <p:nvPr userDrawn="1"/>
        </p:nvPicPr>
        <p:blipFill rotWithShape="1">
          <a:blip r:embed="rId9"/>
          <a:srcRect l="19821" t="14086" r="55960" b="76569"/>
          <a:stretch/>
        </p:blipFill>
        <p:spPr>
          <a:xfrm>
            <a:off x="9525" y="0"/>
            <a:ext cx="3928656" cy="1014761"/>
          </a:xfrm>
          <a:prstGeom prst="rect">
            <a:avLst/>
          </a:prstGeom>
        </p:spPr>
      </p:pic>
    </p:spTree>
    <p:extLst>
      <p:ext uri="{BB962C8B-B14F-4D97-AF65-F5344CB8AC3E}">
        <p14:creationId xmlns:p14="http://schemas.microsoft.com/office/powerpoint/2010/main" val="168338876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Lst>
  <p:timing>
    <p:tnLst>
      <p:par>
        <p:cTn id="1" dur="indefinite" restart="never" nodeType="tmRoot"/>
      </p:par>
    </p:tnLst>
  </p:timing>
  <p:hf hdr="0" ftr="0" dt="0"/>
  <p:txStyles>
    <p:titleStyle>
      <a:lvl1pPr algn="l" defTabSz="914400" rtl="0" eaLnBrk="1" latinLnBrk="0" hangingPunct="1">
        <a:spcBef>
          <a:spcPct val="0"/>
        </a:spcBef>
        <a:buNone/>
        <a:defRPr sz="2800" b="0" i="0" kern="1200">
          <a:solidFill>
            <a:schemeClr val="bg1"/>
          </a:solidFill>
          <a:latin typeface="Franklin Gothic Demi" pitchFamily="34" charset="0"/>
          <a:ea typeface="+mj-ea"/>
          <a:cs typeface="Arial"/>
        </a:defRPr>
      </a:lvl1pPr>
    </p:titleStyle>
    <p:bodyStyle>
      <a:lvl1pPr marL="231775" indent="-231775" algn="l" defTabSz="914400" rtl="0" eaLnBrk="1" latinLnBrk="0" hangingPunct="1">
        <a:spcBef>
          <a:spcPct val="20000"/>
        </a:spcBef>
        <a:buClr>
          <a:schemeClr val="tx2"/>
        </a:buClr>
        <a:buFont typeface="Arial"/>
        <a:buChar char="•"/>
        <a:defRPr lang="en-US" sz="2400" kern="1200" dirty="0" smtClean="0">
          <a:solidFill>
            <a:schemeClr val="tx1"/>
          </a:solidFill>
          <a:latin typeface="Franklin Gothic Medium" pitchFamily="34" charset="0"/>
          <a:ea typeface="+mn-ea"/>
          <a:cs typeface="Arial" pitchFamily="34" charset="0"/>
        </a:defRPr>
      </a:lvl1pPr>
      <a:lvl2pPr marL="571500" indent="-228600" algn="l" defTabSz="914400" rtl="0" eaLnBrk="1" latinLnBrk="0" hangingPunct="1">
        <a:spcBef>
          <a:spcPct val="20000"/>
        </a:spcBef>
        <a:buClr>
          <a:schemeClr val="bg1">
            <a:lumMod val="65000"/>
          </a:schemeClr>
        </a:buClr>
        <a:buFont typeface="Arial" pitchFamily="34" charset="0"/>
        <a:buChar char="–"/>
        <a:defRPr sz="1600" kern="1200">
          <a:solidFill>
            <a:schemeClr val="tx1"/>
          </a:solidFill>
          <a:latin typeface="Arial" pitchFamily="34" charset="0"/>
          <a:ea typeface="+mn-ea"/>
          <a:cs typeface="Arial" pitchFamily="34" charset="0"/>
        </a:defRPr>
      </a:lvl2pPr>
      <a:lvl3pPr marL="914400" indent="-171450" algn="l" defTabSz="914400" rtl="0" eaLnBrk="1" latinLnBrk="0" hangingPunct="1">
        <a:spcBef>
          <a:spcPct val="20000"/>
        </a:spcBef>
        <a:buClr>
          <a:schemeClr val="tx2">
            <a:lumMod val="40000"/>
            <a:lumOff val="60000"/>
          </a:schemeClr>
        </a:buClr>
        <a:buSzPct val="80000"/>
        <a:buFont typeface="Arial"/>
        <a:buChar char="•"/>
        <a:tabLst/>
        <a:defRPr sz="1400" kern="1200">
          <a:solidFill>
            <a:schemeClr val="tx1"/>
          </a:solidFill>
          <a:latin typeface="Arial" pitchFamily="34" charset="0"/>
          <a:ea typeface="+mn-ea"/>
          <a:cs typeface="Arial" pitchFamily="34" charset="0"/>
        </a:defRPr>
      </a:lvl3pPr>
      <a:lvl4pPr marL="1200150" indent="-171450" algn="l" defTabSz="914400" rtl="0" eaLnBrk="1" latinLnBrk="0" hangingPunct="1">
        <a:spcBef>
          <a:spcPct val="20000"/>
        </a:spcBef>
        <a:buClr>
          <a:schemeClr val="bg2"/>
        </a:buClr>
        <a:buFont typeface="Arial" pitchFamily="34" charset="0"/>
        <a:buChar char="–"/>
        <a:defRPr sz="12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38181" y="68494"/>
            <a:ext cx="5205819" cy="810846"/>
          </a:xfrm>
          <a:prstGeom prst="rect">
            <a:avLst/>
          </a:prstGeom>
        </p:spPr>
        <p:txBody>
          <a:bodyPr vert="horz" lIns="0" tIns="0" rIns="0" bIns="0" rtlCol="0" anchor="ctr">
            <a:normAutofit/>
          </a:bodyPr>
          <a:lstStyle/>
          <a:p>
            <a:r>
              <a:rPr lang="en-US" dirty="0" smtClean="0"/>
              <a:t>Help Using This Template</a:t>
            </a:r>
            <a:endParaRPr lang="en-US" dirty="0"/>
          </a:p>
        </p:txBody>
      </p:sp>
      <p:sp>
        <p:nvSpPr>
          <p:cNvPr id="3" name="Text Placeholder 2"/>
          <p:cNvSpPr>
            <a:spLocks noGrp="1"/>
          </p:cNvSpPr>
          <p:nvPr>
            <p:ph type="body" idx="1"/>
          </p:nvPr>
        </p:nvSpPr>
        <p:spPr>
          <a:xfrm>
            <a:off x="457200" y="1828800"/>
            <a:ext cx="8229600" cy="4114800"/>
          </a:xfrm>
          <a:prstGeom prst="rect">
            <a:avLst/>
          </a:prstGeom>
        </p:spPr>
        <p:txBody>
          <a:bodyPr vert="horz" lIns="0" tIns="0" rIns="0" bIns="0" rtlCol="0">
            <a:noAutofit/>
          </a:bodyPr>
          <a:lstStyle/>
          <a:p>
            <a:pPr eaLnBrk="1" hangingPunct="1"/>
            <a:endParaRPr lang="en-US" dirty="0" smtClean="0"/>
          </a:p>
        </p:txBody>
      </p:sp>
      <p:sp>
        <p:nvSpPr>
          <p:cNvPr id="8" name="Rectangle 7"/>
          <p:cNvSpPr/>
          <p:nvPr userDrawn="1"/>
        </p:nvSpPr>
        <p:spPr>
          <a:xfrm>
            <a:off x="9525" y="947834"/>
            <a:ext cx="9144000" cy="50333"/>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4" name="TextBox 3"/>
          <p:cNvSpPr txBox="1"/>
          <p:nvPr userDrawn="1"/>
        </p:nvSpPr>
        <p:spPr>
          <a:xfrm>
            <a:off x="287323" y="6302404"/>
            <a:ext cx="752129" cy="246221"/>
          </a:xfrm>
          <a:prstGeom prst="rect">
            <a:avLst/>
          </a:prstGeom>
          <a:noFill/>
        </p:spPr>
        <p:txBody>
          <a:bodyPr wrap="none" rtlCol="0">
            <a:spAutoFit/>
          </a:bodyPr>
          <a:lstStyle/>
          <a:p>
            <a:pPr defTabSz="914400"/>
            <a:r>
              <a:rPr lang="en-US" sz="1000" dirty="0" smtClean="0">
                <a:solidFill>
                  <a:prstClr val="black"/>
                </a:solidFill>
              </a:rPr>
              <a:t>12/26/13</a:t>
            </a:r>
            <a:endParaRPr lang="en-US" sz="1000" dirty="0">
              <a:solidFill>
                <a:prstClr val="black"/>
              </a:solidFill>
            </a:endParaRPr>
          </a:p>
        </p:txBody>
      </p:sp>
      <p:pic>
        <p:nvPicPr>
          <p:cNvPr id="6" name="Picture 5"/>
          <p:cNvPicPr>
            <a:picLocks noChangeAspect="1"/>
          </p:cNvPicPr>
          <p:nvPr userDrawn="1"/>
        </p:nvPicPr>
        <p:blipFill rotWithShape="1">
          <a:blip r:embed="rId9"/>
          <a:srcRect l="19821" t="14086" r="55960" b="76569"/>
          <a:stretch/>
        </p:blipFill>
        <p:spPr>
          <a:xfrm>
            <a:off x="9525" y="0"/>
            <a:ext cx="3928656" cy="1014761"/>
          </a:xfrm>
          <a:prstGeom prst="rect">
            <a:avLst/>
          </a:prstGeom>
        </p:spPr>
      </p:pic>
    </p:spTree>
    <p:extLst>
      <p:ext uri="{BB962C8B-B14F-4D97-AF65-F5344CB8AC3E}">
        <p14:creationId xmlns:p14="http://schemas.microsoft.com/office/powerpoint/2010/main" val="2477597017"/>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Lst>
  <p:timing>
    <p:tnLst>
      <p:par>
        <p:cTn id="1" dur="indefinite" restart="never" nodeType="tmRoot"/>
      </p:par>
    </p:tnLst>
  </p:timing>
  <p:hf hdr="0" ftr="0" dt="0"/>
  <p:txStyles>
    <p:titleStyle>
      <a:lvl1pPr algn="l" defTabSz="914400" rtl="0" eaLnBrk="1" latinLnBrk="0" hangingPunct="1">
        <a:spcBef>
          <a:spcPct val="0"/>
        </a:spcBef>
        <a:buNone/>
        <a:defRPr sz="2800" b="0" i="0" kern="1200">
          <a:solidFill>
            <a:schemeClr val="bg1"/>
          </a:solidFill>
          <a:latin typeface="Franklin Gothic Demi" pitchFamily="34" charset="0"/>
          <a:ea typeface="+mj-ea"/>
          <a:cs typeface="Arial"/>
        </a:defRPr>
      </a:lvl1pPr>
    </p:titleStyle>
    <p:bodyStyle>
      <a:lvl1pPr marL="231775" indent="-231775" algn="l" defTabSz="914400" rtl="0" eaLnBrk="1" latinLnBrk="0" hangingPunct="1">
        <a:spcBef>
          <a:spcPct val="20000"/>
        </a:spcBef>
        <a:buClr>
          <a:schemeClr val="tx2"/>
        </a:buClr>
        <a:buFont typeface="Arial"/>
        <a:buChar char="•"/>
        <a:defRPr lang="en-US" sz="2400" kern="1200" dirty="0" smtClean="0">
          <a:solidFill>
            <a:schemeClr val="tx1"/>
          </a:solidFill>
          <a:latin typeface="Franklin Gothic Medium" pitchFamily="34" charset="0"/>
          <a:ea typeface="+mn-ea"/>
          <a:cs typeface="Arial" pitchFamily="34" charset="0"/>
        </a:defRPr>
      </a:lvl1pPr>
      <a:lvl2pPr marL="571500" indent="-228600" algn="l" defTabSz="914400" rtl="0" eaLnBrk="1" latinLnBrk="0" hangingPunct="1">
        <a:spcBef>
          <a:spcPct val="20000"/>
        </a:spcBef>
        <a:buClr>
          <a:schemeClr val="bg1">
            <a:lumMod val="65000"/>
          </a:schemeClr>
        </a:buClr>
        <a:buFont typeface="Arial" pitchFamily="34" charset="0"/>
        <a:buChar char="–"/>
        <a:defRPr sz="1600" kern="1200">
          <a:solidFill>
            <a:schemeClr val="tx1"/>
          </a:solidFill>
          <a:latin typeface="Arial" pitchFamily="34" charset="0"/>
          <a:ea typeface="+mn-ea"/>
          <a:cs typeface="Arial" pitchFamily="34" charset="0"/>
        </a:defRPr>
      </a:lvl2pPr>
      <a:lvl3pPr marL="914400" indent="-171450" algn="l" defTabSz="914400" rtl="0" eaLnBrk="1" latinLnBrk="0" hangingPunct="1">
        <a:spcBef>
          <a:spcPct val="20000"/>
        </a:spcBef>
        <a:buClr>
          <a:schemeClr val="tx2">
            <a:lumMod val="40000"/>
            <a:lumOff val="60000"/>
          </a:schemeClr>
        </a:buClr>
        <a:buSzPct val="80000"/>
        <a:buFont typeface="Arial"/>
        <a:buChar char="•"/>
        <a:tabLst/>
        <a:defRPr sz="1400" kern="1200">
          <a:solidFill>
            <a:schemeClr val="tx1"/>
          </a:solidFill>
          <a:latin typeface="Arial" pitchFamily="34" charset="0"/>
          <a:ea typeface="+mn-ea"/>
          <a:cs typeface="Arial" pitchFamily="34" charset="0"/>
        </a:defRPr>
      </a:lvl3pPr>
      <a:lvl4pPr marL="1200150" indent="-171450" algn="l" defTabSz="914400" rtl="0" eaLnBrk="1" latinLnBrk="0" hangingPunct="1">
        <a:spcBef>
          <a:spcPct val="20000"/>
        </a:spcBef>
        <a:buClr>
          <a:schemeClr val="bg2"/>
        </a:buClr>
        <a:buFont typeface="Arial" pitchFamily="34" charset="0"/>
        <a:buChar char="–"/>
        <a:defRPr sz="12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38181" y="68494"/>
            <a:ext cx="5205819" cy="810846"/>
          </a:xfrm>
          <a:prstGeom prst="rect">
            <a:avLst/>
          </a:prstGeom>
        </p:spPr>
        <p:txBody>
          <a:bodyPr vert="horz" lIns="0" tIns="0" rIns="0" bIns="0" rtlCol="0" anchor="ctr">
            <a:normAutofit/>
          </a:bodyPr>
          <a:lstStyle/>
          <a:p>
            <a:r>
              <a:rPr lang="en-US" dirty="0" smtClean="0"/>
              <a:t>Help Using This Template</a:t>
            </a:r>
            <a:endParaRPr lang="en-US" dirty="0"/>
          </a:p>
        </p:txBody>
      </p:sp>
      <p:sp>
        <p:nvSpPr>
          <p:cNvPr id="3" name="Text Placeholder 2"/>
          <p:cNvSpPr>
            <a:spLocks noGrp="1"/>
          </p:cNvSpPr>
          <p:nvPr>
            <p:ph type="body" idx="1"/>
          </p:nvPr>
        </p:nvSpPr>
        <p:spPr>
          <a:xfrm>
            <a:off x="457200" y="1828800"/>
            <a:ext cx="8229600" cy="4114800"/>
          </a:xfrm>
          <a:prstGeom prst="rect">
            <a:avLst/>
          </a:prstGeom>
        </p:spPr>
        <p:txBody>
          <a:bodyPr vert="horz" lIns="0" tIns="0" rIns="0" bIns="0" rtlCol="0">
            <a:noAutofit/>
          </a:bodyPr>
          <a:lstStyle/>
          <a:p>
            <a:pPr eaLnBrk="1" hangingPunct="1"/>
            <a:endParaRPr lang="en-US" dirty="0" smtClean="0"/>
          </a:p>
        </p:txBody>
      </p:sp>
      <p:sp>
        <p:nvSpPr>
          <p:cNvPr id="8" name="Rectangle 7"/>
          <p:cNvSpPr/>
          <p:nvPr userDrawn="1"/>
        </p:nvSpPr>
        <p:spPr>
          <a:xfrm>
            <a:off x="9525" y="947834"/>
            <a:ext cx="9144000" cy="50333"/>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4" name="TextBox 3"/>
          <p:cNvSpPr txBox="1"/>
          <p:nvPr userDrawn="1"/>
        </p:nvSpPr>
        <p:spPr>
          <a:xfrm>
            <a:off x="287323" y="6302404"/>
            <a:ext cx="752129" cy="246221"/>
          </a:xfrm>
          <a:prstGeom prst="rect">
            <a:avLst/>
          </a:prstGeom>
          <a:noFill/>
        </p:spPr>
        <p:txBody>
          <a:bodyPr wrap="none" rtlCol="0">
            <a:spAutoFit/>
          </a:bodyPr>
          <a:lstStyle/>
          <a:p>
            <a:pPr defTabSz="914400"/>
            <a:r>
              <a:rPr lang="en-US" sz="1000" dirty="0" smtClean="0">
                <a:solidFill>
                  <a:prstClr val="black"/>
                </a:solidFill>
              </a:rPr>
              <a:t>12/26/13</a:t>
            </a:r>
            <a:endParaRPr lang="en-US" sz="1000" dirty="0">
              <a:solidFill>
                <a:prstClr val="black"/>
              </a:solidFill>
            </a:endParaRPr>
          </a:p>
        </p:txBody>
      </p:sp>
      <p:pic>
        <p:nvPicPr>
          <p:cNvPr id="6" name="Picture 5"/>
          <p:cNvPicPr>
            <a:picLocks noChangeAspect="1"/>
          </p:cNvPicPr>
          <p:nvPr userDrawn="1"/>
        </p:nvPicPr>
        <p:blipFill rotWithShape="1">
          <a:blip r:embed="rId11"/>
          <a:srcRect l="19821" t="14086" r="55960" b="76569"/>
          <a:stretch/>
        </p:blipFill>
        <p:spPr>
          <a:xfrm>
            <a:off x="9525" y="0"/>
            <a:ext cx="3928656" cy="1014761"/>
          </a:xfrm>
          <a:prstGeom prst="rect">
            <a:avLst/>
          </a:prstGeom>
        </p:spPr>
      </p:pic>
    </p:spTree>
    <p:extLst>
      <p:ext uri="{BB962C8B-B14F-4D97-AF65-F5344CB8AC3E}">
        <p14:creationId xmlns:p14="http://schemas.microsoft.com/office/powerpoint/2010/main" val="265773701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Lst>
  <p:timing>
    <p:tnLst>
      <p:par>
        <p:cTn id="1" dur="indefinite" restart="never" nodeType="tmRoot"/>
      </p:par>
    </p:tnLst>
  </p:timing>
  <p:hf hdr="0" ftr="0" dt="0"/>
  <p:txStyles>
    <p:titleStyle>
      <a:lvl1pPr algn="l" defTabSz="914400" rtl="0" eaLnBrk="1" latinLnBrk="0" hangingPunct="1">
        <a:spcBef>
          <a:spcPct val="0"/>
        </a:spcBef>
        <a:buNone/>
        <a:defRPr sz="2800" b="0" i="0" kern="1200">
          <a:solidFill>
            <a:schemeClr val="bg1"/>
          </a:solidFill>
          <a:latin typeface="Franklin Gothic Demi" pitchFamily="34" charset="0"/>
          <a:ea typeface="+mj-ea"/>
          <a:cs typeface="Arial"/>
        </a:defRPr>
      </a:lvl1pPr>
    </p:titleStyle>
    <p:bodyStyle>
      <a:lvl1pPr marL="231775" indent="-231775" algn="l" defTabSz="914400" rtl="0" eaLnBrk="1" latinLnBrk="0" hangingPunct="1">
        <a:spcBef>
          <a:spcPct val="20000"/>
        </a:spcBef>
        <a:buClr>
          <a:schemeClr val="tx2"/>
        </a:buClr>
        <a:buFont typeface="Arial"/>
        <a:buChar char="•"/>
        <a:defRPr lang="en-US" sz="2400" kern="1200" dirty="0" smtClean="0">
          <a:solidFill>
            <a:schemeClr val="tx1"/>
          </a:solidFill>
          <a:latin typeface="Franklin Gothic Medium" pitchFamily="34" charset="0"/>
          <a:ea typeface="+mn-ea"/>
          <a:cs typeface="Arial" pitchFamily="34" charset="0"/>
        </a:defRPr>
      </a:lvl1pPr>
      <a:lvl2pPr marL="571500" indent="-228600" algn="l" defTabSz="914400" rtl="0" eaLnBrk="1" latinLnBrk="0" hangingPunct="1">
        <a:spcBef>
          <a:spcPct val="20000"/>
        </a:spcBef>
        <a:buClr>
          <a:schemeClr val="bg1">
            <a:lumMod val="65000"/>
          </a:schemeClr>
        </a:buClr>
        <a:buFont typeface="Arial" pitchFamily="34" charset="0"/>
        <a:buChar char="–"/>
        <a:defRPr sz="1600" kern="1200">
          <a:solidFill>
            <a:schemeClr val="tx1"/>
          </a:solidFill>
          <a:latin typeface="Arial" pitchFamily="34" charset="0"/>
          <a:ea typeface="+mn-ea"/>
          <a:cs typeface="Arial" pitchFamily="34" charset="0"/>
        </a:defRPr>
      </a:lvl2pPr>
      <a:lvl3pPr marL="914400" indent="-171450" algn="l" defTabSz="914400" rtl="0" eaLnBrk="1" latinLnBrk="0" hangingPunct="1">
        <a:spcBef>
          <a:spcPct val="20000"/>
        </a:spcBef>
        <a:buClr>
          <a:schemeClr val="tx2">
            <a:lumMod val="40000"/>
            <a:lumOff val="60000"/>
          </a:schemeClr>
        </a:buClr>
        <a:buSzPct val="80000"/>
        <a:buFont typeface="Arial"/>
        <a:buChar char="•"/>
        <a:tabLst/>
        <a:defRPr sz="1400" kern="1200">
          <a:solidFill>
            <a:schemeClr val="tx1"/>
          </a:solidFill>
          <a:latin typeface="Arial" pitchFamily="34" charset="0"/>
          <a:ea typeface="+mn-ea"/>
          <a:cs typeface="Arial" pitchFamily="34" charset="0"/>
        </a:defRPr>
      </a:lvl3pPr>
      <a:lvl4pPr marL="1200150" indent="-171450" algn="l" defTabSz="914400" rtl="0" eaLnBrk="1" latinLnBrk="0" hangingPunct="1">
        <a:spcBef>
          <a:spcPct val="20000"/>
        </a:spcBef>
        <a:buClr>
          <a:schemeClr val="bg2"/>
        </a:buClr>
        <a:buFont typeface="Arial" pitchFamily="34" charset="0"/>
        <a:buChar char="–"/>
        <a:defRPr sz="12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38181" y="68494"/>
            <a:ext cx="5205819" cy="810846"/>
          </a:xfrm>
          <a:prstGeom prst="rect">
            <a:avLst/>
          </a:prstGeom>
        </p:spPr>
        <p:txBody>
          <a:bodyPr vert="horz" lIns="0" tIns="0" rIns="0" bIns="0" rtlCol="0" anchor="ctr">
            <a:normAutofit/>
          </a:bodyPr>
          <a:lstStyle/>
          <a:p>
            <a:r>
              <a:rPr lang="en-US" dirty="0" smtClean="0"/>
              <a:t>Help Using This Template</a:t>
            </a:r>
            <a:endParaRPr lang="en-US" dirty="0"/>
          </a:p>
        </p:txBody>
      </p:sp>
      <p:sp>
        <p:nvSpPr>
          <p:cNvPr id="3" name="Text Placeholder 2"/>
          <p:cNvSpPr>
            <a:spLocks noGrp="1"/>
          </p:cNvSpPr>
          <p:nvPr>
            <p:ph type="body" idx="1"/>
          </p:nvPr>
        </p:nvSpPr>
        <p:spPr>
          <a:xfrm>
            <a:off x="457200" y="1828800"/>
            <a:ext cx="8229600" cy="4114800"/>
          </a:xfrm>
          <a:prstGeom prst="rect">
            <a:avLst/>
          </a:prstGeom>
        </p:spPr>
        <p:txBody>
          <a:bodyPr vert="horz" lIns="0" tIns="0" rIns="0" bIns="0" rtlCol="0">
            <a:noAutofit/>
          </a:bodyPr>
          <a:lstStyle/>
          <a:p>
            <a:pPr eaLnBrk="1" hangingPunct="1"/>
            <a:endParaRPr lang="en-US" dirty="0" smtClean="0"/>
          </a:p>
        </p:txBody>
      </p:sp>
      <p:sp>
        <p:nvSpPr>
          <p:cNvPr id="8" name="Rectangle 7"/>
          <p:cNvSpPr/>
          <p:nvPr userDrawn="1"/>
        </p:nvSpPr>
        <p:spPr>
          <a:xfrm>
            <a:off x="9525" y="947834"/>
            <a:ext cx="9144000" cy="50333"/>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4" name="TextBox 3"/>
          <p:cNvSpPr txBox="1"/>
          <p:nvPr userDrawn="1"/>
        </p:nvSpPr>
        <p:spPr>
          <a:xfrm>
            <a:off x="287323" y="6302404"/>
            <a:ext cx="752129" cy="246221"/>
          </a:xfrm>
          <a:prstGeom prst="rect">
            <a:avLst/>
          </a:prstGeom>
          <a:noFill/>
        </p:spPr>
        <p:txBody>
          <a:bodyPr wrap="none" rtlCol="0">
            <a:spAutoFit/>
          </a:bodyPr>
          <a:lstStyle/>
          <a:p>
            <a:pPr defTabSz="914400"/>
            <a:r>
              <a:rPr lang="en-US" sz="1000" dirty="0" smtClean="0">
                <a:solidFill>
                  <a:prstClr val="black"/>
                </a:solidFill>
              </a:rPr>
              <a:t>12/26/13</a:t>
            </a:r>
            <a:endParaRPr lang="en-US" sz="1000" dirty="0">
              <a:solidFill>
                <a:prstClr val="black"/>
              </a:solidFill>
            </a:endParaRPr>
          </a:p>
        </p:txBody>
      </p:sp>
      <p:pic>
        <p:nvPicPr>
          <p:cNvPr id="6" name="Picture 5"/>
          <p:cNvPicPr>
            <a:picLocks noChangeAspect="1"/>
          </p:cNvPicPr>
          <p:nvPr userDrawn="1"/>
        </p:nvPicPr>
        <p:blipFill rotWithShape="1">
          <a:blip r:embed="rId10"/>
          <a:srcRect l="19821" t="14086" r="55960" b="76569"/>
          <a:stretch/>
        </p:blipFill>
        <p:spPr>
          <a:xfrm>
            <a:off x="9525" y="0"/>
            <a:ext cx="3928656" cy="1014761"/>
          </a:xfrm>
          <a:prstGeom prst="rect">
            <a:avLst/>
          </a:prstGeom>
        </p:spPr>
      </p:pic>
    </p:spTree>
    <p:extLst>
      <p:ext uri="{BB962C8B-B14F-4D97-AF65-F5344CB8AC3E}">
        <p14:creationId xmlns:p14="http://schemas.microsoft.com/office/powerpoint/2010/main" val="218666703"/>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2" r:id="rId6"/>
    <p:sldLayoutId id="2147483743" r:id="rId7"/>
    <p:sldLayoutId id="2147483744" r:id="rId8"/>
  </p:sldLayoutIdLst>
  <p:timing>
    <p:tnLst>
      <p:par>
        <p:cTn id="1" dur="indefinite" restart="never" nodeType="tmRoot"/>
      </p:par>
    </p:tnLst>
  </p:timing>
  <p:hf hdr="0" ftr="0" dt="0"/>
  <p:txStyles>
    <p:titleStyle>
      <a:lvl1pPr algn="l" defTabSz="914400" rtl="0" eaLnBrk="1" latinLnBrk="0" hangingPunct="1">
        <a:spcBef>
          <a:spcPct val="0"/>
        </a:spcBef>
        <a:buNone/>
        <a:defRPr sz="2800" b="0" i="0" kern="1200">
          <a:solidFill>
            <a:schemeClr val="bg1"/>
          </a:solidFill>
          <a:latin typeface="Franklin Gothic Demi" pitchFamily="34" charset="0"/>
          <a:ea typeface="+mj-ea"/>
          <a:cs typeface="Arial"/>
        </a:defRPr>
      </a:lvl1pPr>
    </p:titleStyle>
    <p:bodyStyle>
      <a:lvl1pPr marL="231775" indent="-231775" algn="l" defTabSz="914400" rtl="0" eaLnBrk="1" latinLnBrk="0" hangingPunct="1">
        <a:spcBef>
          <a:spcPct val="20000"/>
        </a:spcBef>
        <a:buClr>
          <a:schemeClr val="tx2"/>
        </a:buClr>
        <a:buFont typeface="Arial"/>
        <a:buChar char="•"/>
        <a:defRPr lang="en-US" sz="2400" kern="1200" dirty="0" smtClean="0">
          <a:solidFill>
            <a:schemeClr val="tx1"/>
          </a:solidFill>
          <a:latin typeface="Franklin Gothic Medium" pitchFamily="34" charset="0"/>
          <a:ea typeface="+mn-ea"/>
          <a:cs typeface="Arial" pitchFamily="34" charset="0"/>
        </a:defRPr>
      </a:lvl1pPr>
      <a:lvl2pPr marL="571500" indent="-228600" algn="l" defTabSz="914400" rtl="0" eaLnBrk="1" latinLnBrk="0" hangingPunct="1">
        <a:spcBef>
          <a:spcPct val="20000"/>
        </a:spcBef>
        <a:buClr>
          <a:schemeClr val="bg1">
            <a:lumMod val="65000"/>
          </a:schemeClr>
        </a:buClr>
        <a:buFont typeface="Arial" pitchFamily="34" charset="0"/>
        <a:buChar char="–"/>
        <a:defRPr sz="1600" kern="1200">
          <a:solidFill>
            <a:schemeClr val="tx1"/>
          </a:solidFill>
          <a:latin typeface="Arial" pitchFamily="34" charset="0"/>
          <a:ea typeface="+mn-ea"/>
          <a:cs typeface="Arial" pitchFamily="34" charset="0"/>
        </a:defRPr>
      </a:lvl2pPr>
      <a:lvl3pPr marL="914400" indent="-171450" algn="l" defTabSz="914400" rtl="0" eaLnBrk="1" latinLnBrk="0" hangingPunct="1">
        <a:spcBef>
          <a:spcPct val="20000"/>
        </a:spcBef>
        <a:buClr>
          <a:schemeClr val="tx2">
            <a:lumMod val="40000"/>
            <a:lumOff val="60000"/>
          </a:schemeClr>
        </a:buClr>
        <a:buSzPct val="80000"/>
        <a:buFont typeface="Arial"/>
        <a:buChar char="•"/>
        <a:tabLst/>
        <a:defRPr sz="1400" kern="1200">
          <a:solidFill>
            <a:schemeClr val="tx1"/>
          </a:solidFill>
          <a:latin typeface="Arial" pitchFamily="34" charset="0"/>
          <a:ea typeface="+mn-ea"/>
          <a:cs typeface="Arial" pitchFamily="34" charset="0"/>
        </a:defRPr>
      </a:lvl3pPr>
      <a:lvl4pPr marL="1200150" indent="-171450" algn="l" defTabSz="914400" rtl="0" eaLnBrk="1" latinLnBrk="0" hangingPunct="1">
        <a:spcBef>
          <a:spcPct val="20000"/>
        </a:spcBef>
        <a:buClr>
          <a:schemeClr val="bg2"/>
        </a:buClr>
        <a:buFont typeface="Arial" pitchFamily="34" charset="0"/>
        <a:buChar char="–"/>
        <a:defRPr sz="12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cf@indiana.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www.infomall.org/"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bigdatawg.nist.gov/usecases.php"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bigdatacoursespring2014.appspot.com/cours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hyperlink" Target="https://bigdatacoursespring2014.appspot.com/preview" TargetMode="Externa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 Id="rId9" Type="http://schemas.openxmlformats.org/officeDocument/2006/relationships/image" Target="../media/image30.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48.wmf"/><Relationship Id="rId3" Type="http://schemas.openxmlformats.org/officeDocument/2006/relationships/image" Target="../media/image33.wmf"/><Relationship Id="rId21" Type="http://schemas.openxmlformats.org/officeDocument/2006/relationships/image" Target="../media/image51.png"/><Relationship Id="rId7" Type="http://schemas.openxmlformats.org/officeDocument/2006/relationships/image" Target="../media/image37.jpeg"/><Relationship Id="rId12" Type="http://schemas.openxmlformats.org/officeDocument/2006/relationships/image" Target="../media/image42.png"/><Relationship Id="rId17" Type="http://schemas.openxmlformats.org/officeDocument/2006/relationships/image" Target="../media/image47.jpeg"/><Relationship Id="rId2" Type="http://schemas.openxmlformats.org/officeDocument/2006/relationships/notesSlide" Target="../notesSlides/notesSlide10.xml"/><Relationship Id="rId16" Type="http://schemas.openxmlformats.org/officeDocument/2006/relationships/image" Target="../media/image46.png"/><Relationship Id="rId20" Type="http://schemas.openxmlformats.org/officeDocument/2006/relationships/image" Target="../media/image50.png"/><Relationship Id="rId1" Type="http://schemas.openxmlformats.org/officeDocument/2006/relationships/slideLayout" Target="../slideLayouts/slideLayout6.xml"/><Relationship Id="rId6" Type="http://schemas.openxmlformats.org/officeDocument/2006/relationships/image" Target="../media/image36.wmf"/><Relationship Id="rId11" Type="http://schemas.openxmlformats.org/officeDocument/2006/relationships/image" Target="../media/image41.png"/><Relationship Id="rId5" Type="http://schemas.openxmlformats.org/officeDocument/2006/relationships/image" Target="../media/image35.jpeg"/><Relationship Id="rId15" Type="http://schemas.openxmlformats.org/officeDocument/2006/relationships/image" Target="../media/image45.png"/><Relationship Id="rId10" Type="http://schemas.openxmlformats.org/officeDocument/2006/relationships/image" Target="../media/image40.png"/><Relationship Id="rId19" Type="http://schemas.openxmlformats.org/officeDocument/2006/relationships/image" Target="../media/image49.jpeg"/><Relationship Id="rId4" Type="http://schemas.openxmlformats.org/officeDocument/2006/relationships/image" Target="../media/image34.jpeg"/><Relationship Id="rId9" Type="http://schemas.openxmlformats.org/officeDocument/2006/relationships/image" Target="../media/image39.png"/><Relationship Id="rId14" Type="http://schemas.openxmlformats.org/officeDocument/2006/relationships/image" Target="../media/image44.png"/></Relationships>
</file>

<file path=ppt/slides/_rels/slide6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6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7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4744" y="740229"/>
            <a:ext cx="8474511" cy="1470025"/>
          </a:xfrm>
        </p:spPr>
        <p:txBody>
          <a:bodyPr>
            <a:noAutofit/>
          </a:bodyPr>
          <a:lstStyle/>
          <a:p>
            <a:r>
              <a:rPr lang="en-US" b="1" dirty="0"/>
              <a:t>Matching Data Intensive Applications and Hardware/Software Architectures </a:t>
            </a:r>
          </a:p>
        </p:txBody>
      </p:sp>
      <p:sp>
        <p:nvSpPr>
          <p:cNvPr id="3" name="Subtitle 2"/>
          <p:cNvSpPr>
            <a:spLocks noGrp="1"/>
          </p:cNvSpPr>
          <p:nvPr>
            <p:ph type="subTitle" idx="1"/>
          </p:nvPr>
        </p:nvSpPr>
        <p:spPr>
          <a:xfrm>
            <a:off x="0" y="2864127"/>
            <a:ext cx="9144000" cy="1316523"/>
          </a:xfrm>
        </p:spPr>
        <p:txBody>
          <a:bodyPr>
            <a:noAutofit/>
          </a:bodyPr>
          <a:lstStyle/>
          <a:p>
            <a:r>
              <a:rPr lang="en-US" sz="2400" b="1" dirty="0" smtClean="0">
                <a:solidFill>
                  <a:schemeClr val="tx1">
                    <a:lumMod val="75000"/>
                    <a:lumOff val="25000"/>
                  </a:schemeClr>
                </a:solidFill>
              </a:rPr>
              <a:t>LBNL</a:t>
            </a:r>
            <a:r>
              <a:rPr lang="en-US" sz="2400" b="1" dirty="0">
                <a:solidFill>
                  <a:schemeClr val="tx1">
                    <a:lumMod val="75000"/>
                    <a:lumOff val="25000"/>
                  </a:schemeClr>
                </a:solidFill>
              </a:rPr>
              <a:t> </a:t>
            </a:r>
            <a:r>
              <a:rPr lang="en-US" sz="2400" b="1" dirty="0" smtClean="0">
                <a:solidFill>
                  <a:schemeClr val="tx1">
                    <a:lumMod val="75000"/>
                    <a:lumOff val="25000"/>
                  </a:schemeClr>
                </a:solidFill>
              </a:rPr>
              <a:t>Berkeley CA</a:t>
            </a:r>
          </a:p>
          <a:p>
            <a:r>
              <a:rPr lang="en-US" sz="2400" b="1" dirty="0" smtClean="0">
                <a:solidFill>
                  <a:schemeClr val="tx1">
                    <a:lumMod val="75000"/>
                    <a:lumOff val="25000"/>
                  </a:schemeClr>
                </a:solidFill>
              </a:rPr>
              <a:t>June 19 2014</a:t>
            </a:r>
            <a:endParaRPr lang="it-IT" sz="2400" b="1" dirty="0">
              <a:solidFill>
                <a:schemeClr val="tx1">
                  <a:lumMod val="75000"/>
                  <a:lumOff val="25000"/>
                </a:schemeClr>
              </a:solidFill>
            </a:endParaRPr>
          </a:p>
        </p:txBody>
      </p:sp>
      <p:sp>
        <p:nvSpPr>
          <p:cNvPr id="5" name="Subtitle 2"/>
          <p:cNvSpPr txBox="1">
            <a:spLocks/>
          </p:cNvSpPr>
          <p:nvPr/>
        </p:nvSpPr>
        <p:spPr>
          <a:xfrm>
            <a:off x="0" y="4025584"/>
            <a:ext cx="9144000" cy="2832415"/>
          </a:xfrm>
          <a:prstGeom prst="rect">
            <a:avLst/>
          </a:prstGeom>
        </p:spPr>
        <p:txBody>
          <a:bodyPr vert="horz" lIns="91440" tIns="45720" rIns="91440" bIns="45720" rtlCol="0">
            <a:normAutofit/>
          </a:bodyPr>
          <a:lstStyle/>
          <a:p>
            <a:pPr algn="ctr">
              <a:spcBef>
                <a:spcPct val="20000"/>
              </a:spcBef>
              <a:defRPr/>
            </a:pPr>
            <a:r>
              <a:rPr lang="en-US" sz="2400" b="1" dirty="0" smtClean="0">
                <a:solidFill>
                  <a:prstClr val="black"/>
                </a:solidFill>
                <a:cs typeface="Times New Roman" pitchFamily="18" charset="0"/>
              </a:rPr>
              <a:t>Geoffrey </a:t>
            </a:r>
            <a:r>
              <a:rPr lang="en-US" sz="2400" b="1" dirty="0">
                <a:solidFill>
                  <a:prstClr val="black"/>
                </a:solidFill>
                <a:cs typeface="Times New Roman" pitchFamily="18" charset="0"/>
              </a:rPr>
              <a:t>Fox </a:t>
            </a:r>
            <a:endParaRPr lang="en-US" sz="2400" b="1" dirty="0" smtClean="0">
              <a:solidFill>
                <a:prstClr val="black"/>
              </a:solidFill>
              <a:cs typeface="Times New Roman" pitchFamily="18" charset="0"/>
            </a:endParaRPr>
          </a:p>
          <a:p>
            <a:pPr algn="ctr">
              <a:spcBef>
                <a:spcPct val="20000"/>
              </a:spcBef>
              <a:buFont typeface="Arial" pitchFamily="34" charset="0"/>
              <a:buNone/>
              <a:defRPr/>
            </a:pPr>
            <a:r>
              <a:rPr lang="en-US" sz="2400" dirty="0" smtClean="0">
                <a:solidFill>
                  <a:prstClr val="black"/>
                </a:solidFill>
                <a:hlinkClick r:id="rId3"/>
              </a:rPr>
              <a:t>gcf@indiana.edu</a:t>
            </a:r>
            <a:r>
              <a:rPr lang="en-US" sz="2400" dirty="0" smtClean="0">
                <a:solidFill>
                  <a:prstClr val="black"/>
                </a:solidFill>
              </a:rPr>
              <a:t>            </a:t>
            </a:r>
          </a:p>
          <a:p>
            <a:pPr algn="ctr">
              <a:spcBef>
                <a:spcPct val="20000"/>
              </a:spcBef>
              <a:defRPr/>
            </a:pPr>
            <a:r>
              <a:rPr lang="en-US" sz="2400" dirty="0" smtClean="0">
                <a:solidFill>
                  <a:prstClr val="black"/>
                </a:solidFill>
              </a:rPr>
              <a:t> </a:t>
            </a:r>
            <a:r>
              <a:rPr lang="en-US" sz="2400" dirty="0" smtClean="0">
                <a:solidFill>
                  <a:prstClr val="black"/>
                </a:solidFill>
                <a:hlinkClick r:id="rId4"/>
              </a:rPr>
              <a:t>http://www.infomall.org</a:t>
            </a:r>
            <a:endParaRPr lang="en-US" sz="2000" dirty="0">
              <a:solidFill>
                <a:prstClr val="black"/>
              </a:solidFill>
            </a:endParaRPr>
          </a:p>
          <a:p>
            <a:pPr algn="ctr">
              <a:spcBef>
                <a:spcPct val="20000"/>
              </a:spcBef>
            </a:pPr>
            <a:r>
              <a:rPr lang="en-US" sz="2000" dirty="0" smtClean="0">
                <a:solidFill>
                  <a:prstClr val="black"/>
                </a:solidFill>
                <a:cs typeface="Times New Roman" pitchFamily="18" charset="0"/>
              </a:rPr>
              <a:t>School of Informatics and Computing</a:t>
            </a:r>
          </a:p>
          <a:p>
            <a:pPr algn="ctr">
              <a:spcBef>
                <a:spcPct val="20000"/>
              </a:spcBef>
            </a:pPr>
            <a:r>
              <a:rPr lang="en-US" sz="2000" dirty="0" smtClean="0">
                <a:solidFill>
                  <a:prstClr val="black"/>
                </a:solidFill>
                <a:cs typeface="Times New Roman" pitchFamily="18" charset="0"/>
              </a:rPr>
              <a:t>Digital Science Center</a:t>
            </a:r>
          </a:p>
          <a:p>
            <a:pPr algn="ctr">
              <a:spcBef>
                <a:spcPct val="20000"/>
              </a:spcBef>
            </a:pPr>
            <a:r>
              <a:rPr lang="en-US" sz="2000" dirty="0" smtClean="0">
                <a:solidFill>
                  <a:prstClr val="black"/>
                </a:solidFill>
                <a:cs typeface="Times New Roman" pitchFamily="18" charset="0"/>
              </a:rPr>
              <a:t>Indiana University Bloomington</a:t>
            </a:r>
            <a:endParaRPr lang="en-US" sz="2000" dirty="0" smtClean="0">
              <a:solidFill>
                <a:prstClr val="black"/>
              </a:solidFill>
            </a:endParaRPr>
          </a:p>
        </p:txBody>
      </p:sp>
    </p:spTree>
    <p:extLst>
      <p:ext uri="{BB962C8B-B14F-4D97-AF65-F5344CB8AC3E}">
        <p14:creationId xmlns:p14="http://schemas.microsoft.com/office/powerpoint/2010/main" val="37069022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302125" y="66675"/>
            <a:ext cx="4841875" cy="741363"/>
          </a:xfrm>
        </p:spPr>
        <p:txBody>
          <a:bodyPr>
            <a:normAutofit fontScale="90000"/>
          </a:bodyPr>
          <a:lstStyle/>
          <a:p>
            <a:r>
              <a:rPr lang="en-US" b="1" dirty="0" smtClean="0"/>
              <a:t>HPC-ABDS Hourglass</a:t>
            </a:r>
            <a:endParaRPr lang="en-US" b="1" dirty="0"/>
          </a:p>
        </p:txBody>
      </p:sp>
      <p:grpSp>
        <p:nvGrpSpPr>
          <p:cNvPr id="4" name="Group 3"/>
          <p:cNvGrpSpPr/>
          <p:nvPr/>
        </p:nvGrpSpPr>
        <p:grpSpPr>
          <a:xfrm>
            <a:off x="325067" y="-11723"/>
            <a:ext cx="3846714" cy="6858000"/>
            <a:chOff x="495545" y="-11723"/>
            <a:chExt cx="3846714" cy="6858000"/>
          </a:xfrm>
        </p:grpSpPr>
        <p:pic>
          <p:nvPicPr>
            <p:cNvPr id="1026" name="Picture 2" descr="http://fc02.deviantart.net/fs70/i/2011/188/1/8/hourglass_cutie_mark_by_rildraw-d3lbp6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545" y="-11723"/>
              <a:ext cx="3846714"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7997" y="686025"/>
              <a:ext cx="3365280" cy="954107"/>
            </a:xfrm>
            <a:prstGeom prst="rect">
              <a:avLst/>
            </a:prstGeom>
            <a:noFill/>
          </p:spPr>
          <p:txBody>
            <a:bodyPr wrap="none" rtlCol="0">
              <a:spAutoFit/>
            </a:bodyPr>
            <a:lstStyle/>
            <a:p>
              <a:r>
                <a:rPr lang="en-US" sz="2800" b="1" dirty="0" smtClean="0">
                  <a:solidFill>
                    <a:srgbClr val="7030A0"/>
                  </a:solidFill>
                </a:rPr>
                <a:t>HPC ABDS</a:t>
              </a:r>
            </a:p>
            <a:p>
              <a:r>
                <a:rPr lang="en-US" sz="2800" b="1" dirty="0" smtClean="0">
                  <a:solidFill>
                    <a:srgbClr val="7030A0"/>
                  </a:solidFill>
                </a:rPr>
                <a:t>System (Middleware)</a:t>
              </a:r>
              <a:endParaRPr lang="en-US" sz="2800" b="1" dirty="0">
                <a:solidFill>
                  <a:srgbClr val="7030A0"/>
                </a:solidFill>
              </a:endParaRPr>
            </a:p>
          </p:txBody>
        </p:sp>
        <p:sp>
          <p:nvSpPr>
            <p:cNvPr id="5" name="TextBox 4"/>
            <p:cNvSpPr txBox="1"/>
            <p:nvPr/>
          </p:nvSpPr>
          <p:spPr>
            <a:xfrm>
              <a:off x="725865" y="5399056"/>
              <a:ext cx="2867452" cy="954107"/>
            </a:xfrm>
            <a:prstGeom prst="rect">
              <a:avLst/>
            </a:prstGeom>
            <a:noFill/>
          </p:spPr>
          <p:txBody>
            <a:bodyPr wrap="none" rtlCol="0">
              <a:spAutoFit/>
            </a:bodyPr>
            <a:lstStyle/>
            <a:p>
              <a:r>
                <a:rPr lang="en-US" sz="2800" b="1" dirty="0" smtClean="0">
                  <a:solidFill>
                    <a:srgbClr val="7030A0"/>
                  </a:solidFill>
                </a:rPr>
                <a:t>High performance</a:t>
              </a:r>
            </a:p>
            <a:p>
              <a:r>
                <a:rPr lang="en-US" sz="2800" b="1" dirty="0" smtClean="0">
                  <a:solidFill>
                    <a:srgbClr val="7030A0"/>
                  </a:solidFill>
                </a:rPr>
                <a:t>Applications</a:t>
              </a:r>
              <a:endParaRPr lang="en-US" sz="2800" b="1" dirty="0">
                <a:solidFill>
                  <a:srgbClr val="7030A0"/>
                </a:solidFill>
              </a:endParaRPr>
            </a:p>
          </p:txBody>
        </p:sp>
      </p:grpSp>
      <p:sp>
        <p:nvSpPr>
          <p:cNvPr id="6" name="TextBox 5"/>
          <p:cNvSpPr txBox="1"/>
          <p:nvPr/>
        </p:nvSpPr>
        <p:spPr>
          <a:xfrm>
            <a:off x="2183697" y="2935581"/>
            <a:ext cx="5861176" cy="1323439"/>
          </a:xfrm>
          <a:prstGeom prst="rect">
            <a:avLst/>
          </a:prstGeom>
          <a:noFill/>
        </p:spPr>
        <p:txBody>
          <a:bodyPr wrap="square" rtlCol="0">
            <a:spAutoFit/>
          </a:bodyPr>
          <a:lstStyle/>
          <a:p>
            <a:pPr marL="285750" indent="-285750">
              <a:buFont typeface="Arial" panose="020B0604020202020204" pitchFamily="34" charset="0"/>
              <a:buChar char="•"/>
            </a:pPr>
            <a:r>
              <a:rPr lang="en-US" sz="2000" b="1" dirty="0" smtClean="0"/>
              <a:t>HPC Yarn for Resource management</a:t>
            </a:r>
          </a:p>
          <a:p>
            <a:pPr marL="285750" indent="-285750">
              <a:buFont typeface="Arial" panose="020B0604020202020204" pitchFamily="34" charset="0"/>
              <a:buChar char="•"/>
            </a:pPr>
            <a:r>
              <a:rPr lang="en-US" sz="2000" b="1" dirty="0" smtClean="0"/>
              <a:t>Horizontally scalable parallel programming model</a:t>
            </a:r>
          </a:p>
          <a:p>
            <a:pPr marL="285750" indent="-285750">
              <a:buFont typeface="Arial" panose="020B0604020202020204" pitchFamily="34" charset="0"/>
              <a:buChar char="•"/>
            </a:pPr>
            <a:r>
              <a:rPr lang="en-US" sz="2000" b="1" dirty="0" smtClean="0"/>
              <a:t>Collective </a:t>
            </a:r>
            <a:r>
              <a:rPr lang="en-US" sz="2000" b="1" dirty="0"/>
              <a:t>and </a:t>
            </a:r>
            <a:r>
              <a:rPr lang="en-US" sz="2000" b="1" dirty="0" smtClean="0"/>
              <a:t>Point-to-Point </a:t>
            </a:r>
            <a:r>
              <a:rPr lang="en-US" sz="2000" b="1" dirty="0"/>
              <a:t>communication</a:t>
            </a:r>
          </a:p>
          <a:p>
            <a:pPr marL="285750" indent="-285750">
              <a:buFont typeface="Arial" panose="020B0604020202020204" pitchFamily="34" charset="0"/>
              <a:buChar char="•"/>
            </a:pPr>
            <a:r>
              <a:rPr lang="en-US" sz="2000" b="1" dirty="0"/>
              <a:t>Support of </a:t>
            </a:r>
            <a:r>
              <a:rPr lang="en-US" sz="2000" b="1" dirty="0" smtClean="0"/>
              <a:t>iteration (in memory databases)</a:t>
            </a:r>
            <a:endParaRPr lang="en-US" sz="2000" b="1" dirty="0"/>
          </a:p>
        </p:txBody>
      </p:sp>
      <p:sp>
        <p:nvSpPr>
          <p:cNvPr id="7" name="TextBox 6"/>
          <p:cNvSpPr txBox="1"/>
          <p:nvPr/>
        </p:nvSpPr>
        <p:spPr>
          <a:xfrm>
            <a:off x="3523254" y="1811098"/>
            <a:ext cx="3479222" cy="1015663"/>
          </a:xfrm>
          <a:prstGeom prst="rect">
            <a:avLst/>
          </a:prstGeom>
          <a:noFill/>
        </p:spPr>
        <p:txBody>
          <a:bodyPr wrap="none" rtlCol="0">
            <a:spAutoFit/>
          </a:bodyPr>
          <a:lstStyle/>
          <a:p>
            <a:r>
              <a:rPr lang="en-US" sz="2000" b="1" dirty="0" smtClean="0"/>
              <a:t>System Abstractions/standards</a:t>
            </a:r>
          </a:p>
          <a:p>
            <a:pPr marL="285750" indent="-285750">
              <a:buFont typeface="Arial" panose="020B0604020202020204" pitchFamily="34" charset="0"/>
              <a:buChar char="•"/>
            </a:pPr>
            <a:r>
              <a:rPr lang="en-US" sz="2000" dirty="0" smtClean="0"/>
              <a:t>Data format</a:t>
            </a:r>
          </a:p>
          <a:p>
            <a:pPr marL="285750" indent="-285750">
              <a:buFont typeface="Arial" panose="020B0604020202020204" pitchFamily="34" charset="0"/>
              <a:buChar char="•"/>
            </a:pPr>
            <a:r>
              <a:rPr lang="en-US" sz="2000" dirty="0" smtClean="0"/>
              <a:t>Storage</a:t>
            </a:r>
          </a:p>
        </p:txBody>
      </p:sp>
      <p:sp>
        <p:nvSpPr>
          <p:cNvPr id="8" name="TextBox 7"/>
          <p:cNvSpPr txBox="1"/>
          <p:nvPr/>
        </p:nvSpPr>
        <p:spPr>
          <a:xfrm>
            <a:off x="4509012" y="901469"/>
            <a:ext cx="3442545" cy="523220"/>
          </a:xfrm>
          <a:prstGeom prst="rect">
            <a:avLst/>
          </a:prstGeom>
          <a:noFill/>
          <a:ln w="38100">
            <a:solidFill>
              <a:srgbClr val="00B0F0"/>
            </a:solidFill>
          </a:ln>
        </p:spPr>
        <p:txBody>
          <a:bodyPr wrap="none" rtlCol="0">
            <a:spAutoFit/>
          </a:bodyPr>
          <a:lstStyle/>
          <a:p>
            <a:r>
              <a:rPr lang="en-US" sz="2800" b="1" dirty="0">
                <a:cs typeface="Times New Roman" pitchFamily="18" charset="0"/>
              </a:rPr>
              <a:t>120 Software Projects</a:t>
            </a:r>
          </a:p>
        </p:txBody>
      </p:sp>
      <p:sp>
        <p:nvSpPr>
          <p:cNvPr id="10" name="TextBox 9"/>
          <p:cNvSpPr txBox="1"/>
          <p:nvPr/>
        </p:nvSpPr>
        <p:spPr>
          <a:xfrm>
            <a:off x="3109473" y="4351984"/>
            <a:ext cx="4009624" cy="646331"/>
          </a:xfrm>
          <a:prstGeom prst="rect">
            <a:avLst/>
          </a:prstGeom>
          <a:noFill/>
        </p:spPr>
        <p:txBody>
          <a:bodyPr wrap="none" rtlCol="0">
            <a:spAutoFit/>
          </a:bodyPr>
          <a:lstStyle/>
          <a:p>
            <a:r>
              <a:rPr lang="en-US" b="1" dirty="0" smtClean="0"/>
              <a:t>Application Abstractions/standards</a:t>
            </a:r>
          </a:p>
          <a:p>
            <a:r>
              <a:rPr lang="en-US" dirty="0" smtClean="0"/>
              <a:t>Graphs, Networks, Images, Geospatial ….</a:t>
            </a:r>
          </a:p>
        </p:txBody>
      </p:sp>
      <p:sp>
        <p:nvSpPr>
          <p:cNvPr id="11" name="TextBox 10"/>
          <p:cNvSpPr txBox="1"/>
          <p:nvPr/>
        </p:nvSpPr>
        <p:spPr>
          <a:xfrm>
            <a:off x="3653159" y="5091280"/>
            <a:ext cx="4910336" cy="1569660"/>
          </a:xfrm>
          <a:prstGeom prst="rect">
            <a:avLst/>
          </a:prstGeom>
          <a:noFill/>
          <a:ln w="38100">
            <a:solidFill>
              <a:srgbClr val="00B0F0"/>
            </a:solidFill>
          </a:ln>
        </p:spPr>
        <p:txBody>
          <a:bodyPr wrap="square" rtlCol="0">
            <a:spAutoFit/>
          </a:bodyPr>
          <a:lstStyle/>
          <a:p>
            <a:r>
              <a:rPr lang="en-US" sz="2400" b="1" dirty="0">
                <a:cs typeface="Times New Roman" pitchFamily="18" charset="0"/>
              </a:rPr>
              <a:t>SPIDAL (Scalable Parallel Interoperable Data Analytics Library) </a:t>
            </a:r>
            <a:r>
              <a:rPr lang="en-US" sz="2400" b="1" dirty="0" smtClean="0"/>
              <a:t>or High performance Mahout, R, </a:t>
            </a:r>
            <a:r>
              <a:rPr lang="en-US" sz="2400" b="1" dirty="0" err="1" smtClean="0"/>
              <a:t>Matlab</a:t>
            </a:r>
            <a:r>
              <a:rPr lang="en-US" sz="2400" b="1" dirty="0" smtClean="0"/>
              <a:t>…</a:t>
            </a:r>
            <a:endParaRPr lang="en-US" sz="2400" b="1" dirty="0"/>
          </a:p>
        </p:txBody>
      </p:sp>
    </p:spTree>
    <p:extLst>
      <p:ext uri="{BB962C8B-B14F-4D97-AF65-F5344CB8AC3E}">
        <p14:creationId xmlns:p14="http://schemas.microsoft.com/office/powerpoint/2010/main" val="28250548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b="1" dirty="0" smtClean="0"/>
              <a:t>NIST Big Data Use Cases</a:t>
            </a:r>
            <a:endParaRPr lang="en-US" b="1" dirty="0"/>
          </a:p>
        </p:txBody>
      </p:sp>
      <p:sp>
        <p:nvSpPr>
          <p:cNvPr id="2" name="Subtitle 1"/>
          <p:cNvSpPr>
            <a:spLocks noGrp="1"/>
          </p:cNvSpPr>
          <p:nvPr>
            <p:ph type="subTitle" idx="1"/>
          </p:nvPr>
        </p:nvSpPr>
        <p:spPr>
          <a:xfrm>
            <a:off x="1371600" y="3895344"/>
            <a:ext cx="6400800" cy="1752600"/>
          </a:xfrm>
        </p:spPr>
        <p:txBody>
          <a:bodyPr/>
          <a:lstStyle/>
          <a:p>
            <a:r>
              <a:rPr lang="en-US" dirty="0" err="1" smtClean="0">
                <a:solidFill>
                  <a:schemeClr val="tx1">
                    <a:lumMod val="65000"/>
                    <a:lumOff val="35000"/>
                  </a:schemeClr>
                </a:solidFill>
              </a:rPr>
              <a:t>Chaitin</a:t>
            </a:r>
            <a:r>
              <a:rPr lang="en-US" dirty="0" smtClean="0">
                <a:solidFill>
                  <a:schemeClr val="tx1">
                    <a:lumMod val="65000"/>
                    <a:lumOff val="35000"/>
                  </a:schemeClr>
                </a:solidFill>
              </a:rPr>
              <a:t> </a:t>
            </a:r>
            <a:r>
              <a:rPr lang="en-US" dirty="0" err="1" smtClean="0">
                <a:solidFill>
                  <a:schemeClr val="tx1">
                    <a:lumMod val="65000"/>
                    <a:lumOff val="35000"/>
                  </a:schemeClr>
                </a:solidFill>
              </a:rPr>
              <a:t>Baru</a:t>
            </a:r>
            <a:r>
              <a:rPr lang="en-US" dirty="0" smtClean="0">
                <a:solidFill>
                  <a:schemeClr val="tx1">
                    <a:lumMod val="65000"/>
                    <a:lumOff val="35000"/>
                  </a:schemeClr>
                </a:solidFill>
              </a:rPr>
              <a:t>, Bob Marcus, </a:t>
            </a:r>
            <a:r>
              <a:rPr lang="en-US" dirty="0" err="1" smtClean="0">
                <a:solidFill>
                  <a:schemeClr val="tx1">
                    <a:lumMod val="65000"/>
                    <a:lumOff val="35000"/>
                  </a:schemeClr>
                </a:solidFill>
              </a:rPr>
              <a:t>Wo</a:t>
            </a:r>
            <a:r>
              <a:rPr lang="en-US" dirty="0" smtClean="0">
                <a:solidFill>
                  <a:schemeClr val="tx1">
                    <a:lumMod val="65000"/>
                    <a:lumOff val="35000"/>
                  </a:schemeClr>
                </a:solidFill>
              </a:rPr>
              <a:t> Chang co-leaders</a:t>
            </a:r>
            <a:endParaRPr lang="en-US" dirty="0">
              <a:solidFill>
                <a:schemeClr val="tx1">
                  <a:lumMod val="65000"/>
                  <a:lumOff val="35000"/>
                </a:schemeClr>
              </a:solidFill>
            </a:endParaRPr>
          </a:p>
        </p:txBody>
      </p:sp>
    </p:spTree>
    <p:extLst>
      <p:ext uri="{BB962C8B-B14F-4D97-AF65-F5344CB8AC3E}">
        <p14:creationId xmlns:p14="http://schemas.microsoft.com/office/powerpoint/2010/main" val="2383504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31639" t="12913" r="11218" b="1787"/>
          <a:stretch/>
        </p:blipFill>
        <p:spPr>
          <a:xfrm>
            <a:off x="0" y="0"/>
            <a:ext cx="5006186" cy="6858000"/>
          </a:xfrm>
          <a:prstGeom prst="rect">
            <a:avLst/>
          </a:prstGeom>
        </p:spPr>
      </p:pic>
      <p:sp>
        <p:nvSpPr>
          <p:cNvPr id="6" name="Title 5"/>
          <p:cNvSpPr>
            <a:spLocks noGrp="1"/>
          </p:cNvSpPr>
          <p:nvPr>
            <p:ph type="title"/>
          </p:nvPr>
        </p:nvSpPr>
        <p:spPr>
          <a:xfrm>
            <a:off x="5006186" y="242659"/>
            <a:ext cx="4137814" cy="847499"/>
          </a:xfrm>
        </p:spPr>
        <p:txBody>
          <a:bodyPr>
            <a:normAutofit/>
          </a:bodyPr>
          <a:lstStyle/>
          <a:p>
            <a:r>
              <a:rPr lang="en-US" sz="4000" b="1" dirty="0" smtClean="0">
                <a:latin typeface="+mn-lt"/>
              </a:rPr>
              <a:t>Use Case Template</a:t>
            </a:r>
            <a:endParaRPr lang="en-US" sz="4000" b="1" dirty="0">
              <a:latin typeface="+mn-lt"/>
            </a:endParaRPr>
          </a:p>
        </p:txBody>
      </p:sp>
      <p:sp>
        <p:nvSpPr>
          <p:cNvPr id="7" name="Content Placeholder 6"/>
          <p:cNvSpPr>
            <a:spLocks noGrp="1"/>
          </p:cNvSpPr>
          <p:nvPr>
            <p:ph idx="1"/>
          </p:nvPr>
        </p:nvSpPr>
        <p:spPr>
          <a:xfrm>
            <a:off x="5006186" y="1090158"/>
            <a:ext cx="3898328" cy="5615441"/>
          </a:xfrm>
        </p:spPr>
        <p:txBody>
          <a:bodyPr>
            <a:normAutofit fontScale="70000" lnSpcReduction="20000"/>
          </a:bodyPr>
          <a:lstStyle/>
          <a:p>
            <a:r>
              <a:rPr lang="en-US" dirty="0" smtClean="0"/>
              <a:t>26 fields completed for 51 areas</a:t>
            </a:r>
          </a:p>
          <a:p>
            <a:r>
              <a:rPr lang="en-US" b="1" dirty="0"/>
              <a:t>Government Operation</a:t>
            </a:r>
            <a:r>
              <a:rPr lang="en-US" b="1" dirty="0" smtClean="0"/>
              <a:t>: 4</a:t>
            </a:r>
            <a:endParaRPr lang="en-US" dirty="0"/>
          </a:p>
          <a:p>
            <a:r>
              <a:rPr lang="en-US" b="1" dirty="0"/>
              <a:t>Commercial: </a:t>
            </a:r>
            <a:r>
              <a:rPr lang="en-US" b="1" dirty="0" smtClean="0"/>
              <a:t>8</a:t>
            </a:r>
          </a:p>
          <a:p>
            <a:r>
              <a:rPr lang="en-US" b="1" dirty="0" smtClean="0"/>
              <a:t>Defense: 3</a:t>
            </a:r>
            <a:endParaRPr lang="en-US" dirty="0"/>
          </a:p>
          <a:p>
            <a:r>
              <a:rPr lang="en-US" b="1" dirty="0"/>
              <a:t>Healthcare and Life Sciences: </a:t>
            </a:r>
            <a:r>
              <a:rPr lang="en-US" b="1" dirty="0" smtClean="0"/>
              <a:t>10</a:t>
            </a:r>
          </a:p>
          <a:p>
            <a:r>
              <a:rPr lang="en-US" b="1" dirty="0" smtClean="0"/>
              <a:t>Deep </a:t>
            </a:r>
            <a:r>
              <a:rPr lang="en-US" b="1" dirty="0"/>
              <a:t>Learning and Social Media</a:t>
            </a:r>
            <a:r>
              <a:rPr lang="en-US" b="1" dirty="0" smtClean="0"/>
              <a:t>: 6</a:t>
            </a:r>
            <a:endParaRPr lang="en-US" dirty="0"/>
          </a:p>
          <a:p>
            <a:r>
              <a:rPr lang="en-US" b="1" dirty="0"/>
              <a:t>The Ecosystem for Research: </a:t>
            </a:r>
            <a:r>
              <a:rPr lang="en-US" b="1" dirty="0" smtClean="0"/>
              <a:t>4</a:t>
            </a:r>
          </a:p>
          <a:p>
            <a:r>
              <a:rPr lang="en-US" b="1" dirty="0" smtClean="0"/>
              <a:t>Astronomy </a:t>
            </a:r>
            <a:r>
              <a:rPr lang="en-US" b="1" dirty="0"/>
              <a:t>and Physics: </a:t>
            </a:r>
            <a:r>
              <a:rPr lang="en-US" b="1" dirty="0" smtClean="0"/>
              <a:t>5</a:t>
            </a:r>
          </a:p>
          <a:p>
            <a:r>
              <a:rPr lang="en-US" b="1" dirty="0" smtClean="0"/>
              <a:t>Earth</a:t>
            </a:r>
            <a:r>
              <a:rPr lang="en-US" b="1" dirty="0"/>
              <a:t>, Environmental and Polar Science: </a:t>
            </a:r>
            <a:r>
              <a:rPr lang="en-US" b="1" dirty="0" smtClean="0"/>
              <a:t>10</a:t>
            </a:r>
          </a:p>
          <a:p>
            <a:r>
              <a:rPr lang="en-US" b="1" dirty="0" smtClean="0"/>
              <a:t>Energy: 1</a:t>
            </a:r>
            <a:endParaRPr lang="en-US" dirty="0"/>
          </a:p>
        </p:txBody>
      </p:sp>
      <p:sp>
        <p:nvSpPr>
          <p:cNvPr id="3" name="Slide Number Placeholder 2"/>
          <p:cNvSpPr>
            <a:spLocks noGrp="1"/>
          </p:cNvSpPr>
          <p:nvPr>
            <p:ph type="sldNum" sz="quarter" idx="12"/>
          </p:nvPr>
        </p:nvSpPr>
        <p:spPr/>
        <p:txBody>
          <a:bodyPr/>
          <a:lstStyle/>
          <a:p>
            <a:fld id="{C4B85148-DB98-4269-ACE6-2DF49F9918C9}" type="slidenum">
              <a:rPr lang="en-US" smtClean="0"/>
              <a:pPr/>
              <a:t>12</a:t>
            </a:fld>
            <a:endParaRPr lang="en-US" dirty="0"/>
          </a:p>
        </p:txBody>
      </p:sp>
    </p:spTree>
    <p:extLst>
      <p:ext uri="{BB962C8B-B14F-4D97-AF65-F5344CB8AC3E}">
        <p14:creationId xmlns:p14="http://schemas.microsoft.com/office/powerpoint/2010/main" val="29427185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5661"/>
            <a:ext cx="9144000" cy="718039"/>
          </a:xfrm>
        </p:spPr>
        <p:txBody>
          <a:bodyPr>
            <a:normAutofit fontScale="90000"/>
          </a:bodyPr>
          <a:lstStyle/>
          <a:p>
            <a:pPr algn="ctr"/>
            <a:r>
              <a:rPr lang="en-US" sz="3600" b="1" dirty="0" smtClean="0">
                <a:latin typeface="+mn-lt"/>
              </a:rPr>
              <a:t>51 Detailed Use Cases: </a:t>
            </a:r>
            <a:r>
              <a:rPr lang="en-US" sz="3100" b="1" dirty="0" smtClean="0">
                <a:latin typeface="+mn-lt"/>
              </a:rPr>
              <a:t>Contributed July-September 2013</a:t>
            </a:r>
            <a:br>
              <a:rPr lang="en-US" sz="3100" b="1" dirty="0" smtClean="0">
                <a:latin typeface="+mn-lt"/>
              </a:rPr>
            </a:br>
            <a:r>
              <a:rPr lang="en-US" sz="3100" b="1" dirty="0" smtClean="0">
                <a:latin typeface="+mn-lt"/>
              </a:rPr>
              <a:t>Covers goals, data features such as 3 V’s, software, hardware</a:t>
            </a:r>
            <a:endParaRPr lang="en-US" sz="3100" b="1" dirty="0">
              <a:latin typeface="+mn-lt"/>
            </a:endParaRPr>
          </a:p>
        </p:txBody>
      </p:sp>
      <p:sp>
        <p:nvSpPr>
          <p:cNvPr id="3" name="Content Placeholder 2"/>
          <p:cNvSpPr>
            <a:spLocks noGrp="1"/>
          </p:cNvSpPr>
          <p:nvPr>
            <p:ph idx="1"/>
          </p:nvPr>
        </p:nvSpPr>
        <p:spPr>
          <a:xfrm>
            <a:off x="0" y="958233"/>
            <a:ext cx="9144000" cy="5898036"/>
          </a:xfrm>
        </p:spPr>
        <p:txBody>
          <a:bodyPr>
            <a:noAutofit/>
          </a:bodyPr>
          <a:lstStyle/>
          <a:p>
            <a:pPr lvl="0"/>
            <a:r>
              <a:rPr lang="en-US" sz="1800" u="sng" dirty="0">
                <a:solidFill>
                  <a:srgbClr val="0070C0"/>
                </a:solidFill>
                <a:hlinkClick r:id="rId3"/>
              </a:rPr>
              <a:t>http://bigdatawg.nist.gov/usecases.php</a:t>
            </a:r>
            <a:endParaRPr lang="en-US" sz="1800" u="sng" dirty="0">
              <a:solidFill>
                <a:srgbClr val="0070C0"/>
              </a:solidFill>
            </a:endParaRPr>
          </a:p>
          <a:p>
            <a:r>
              <a:rPr lang="en-US" sz="1800" dirty="0">
                <a:hlinkClick r:id="rId4"/>
              </a:rPr>
              <a:t>https://</a:t>
            </a:r>
            <a:r>
              <a:rPr lang="en-US" sz="1800" dirty="0" smtClean="0">
                <a:hlinkClick r:id="rId4"/>
              </a:rPr>
              <a:t>bigdatacoursespring2014.appspot.com/course</a:t>
            </a:r>
            <a:r>
              <a:rPr lang="en-US" sz="1800" dirty="0" smtClean="0"/>
              <a:t> (Section 5)</a:t>
            </a:r>
          </a:p>
          <a:p>
            <a:r>
              <a:rPr lang="en-US" sz="1800" b="1" dirty="0" smtClean="0"/>
              <a:t>Government Operation(4): </a:t>
            </a:r>
            <a:r>
              <a:rPr lang="en-US" sz="1800" dirty="0"/>
              <a:t>National Archives and Records </a:t>
            </a:r>
            <a:r>
              <a:rPr lang="en-US" sz="1800" dirty="0" smtClean="0"/>
              <a:t>Administration, Census Bureau</a:t>
            </a:r>
          </a:p>
          <a:p>
            <a:r>
              <a:rPr lang="en-US" sz="1800" b="1" dirty="0" smtClean="0"/>
              <a:t>Commercial(8): </a:t>
            </a:r>
            <a:r>
              <a:rPr lang="en-US" sz="1800" dirty="0" smtClean="0"/>
              <a:t>Finance in Cloud, Cloud Backup, </a:t>
            </a:r>
            <a:r>
              <a:rPr lang="en-US" sz="1800" dirty="0" err="1" smtClean="0"/>
              <a:t>Mendeley</a:t>
            </a:r>
            <a:r>
              <a:rPr lang="en-US" sz="1800" dirty="0" smtClean="0"/>
              <a:t> (Citations), Netflix, Web Search, Digital Materials, Cargo shipping (as in UPS)</a:t>
            </a:r>
          </a:p>
          <a:p>
            <a:r>
              <a:rPr lang="en-US" sz="1800" b="1" dirty="0" smtClean="0"/>
              <a:t>Defense(3): </a:t>
            </a:r>
            <a:r>
              <a:rPr lang="en-US" sz="1800" dirty="0" smtClean="0"/>
              <a:t>Sensors, Image surveillance, Situation Assessment</a:t>
            </a:r>
          </a:p>
          <a:p>
            <a:r>
              <a:rPr lang="en-US" sz="1800" b="1" dirty="0" smtClean="0"/>
              <a:t>Healthcare and Life Sciences(10): </a:t>
            </a:r>
            <a:r>
              <a:rPr lang="en-US" sz="1800" dirty="0" smtClean="0"/>
              <a:t>Medical records, Graph and Probabilistic analysis, Pathology, </a:t>
            </a:r>
            <a:r>
              <a:rPr lang="en-US" sz="1800" dirty="0" err="1" smtClean="0"/>
              <a:t>Bioimaging</a:t>
            </a:r>
            <a:r>
              <a:rPr lang="en-US" sz="1800" dirty="0" smtClean="0"/>
              <a:t>, Genomics, Epidemiology, People Activity models, Biodiversity</a:t>
            </a:r>
          </a:p>
          <a:p>
            <a:r>
              <a:rPr lang="en-US" sz="1800" b="1" dirty="0"/>
              <a:t>Deep Learning and Social </a:t>
            </a:r>
            <a:r>
              <a:rPr lang="en-US" sz="1800" b="1" dirty="0" smtClean="0"/>
              <a:t>Media(6): </a:t>
            </a:r>
            <a:r>
              <a:rPr lang="en-US" sz="1800" dirty="0" smtClean="0"/>
              <a:t>Driving Car, </a:t>
            </a:r>
            <a:r>
              <a:rPr lang="en-US" sz="1800" dirty="0" err="1" smtClean="0"/>
              <a:t>Geolocate</a:t>
            </a:r>
            <a:r>
              <a:rPr lang="en-US" sz="1800" dirty="0" smtClean="0"/>
              <a:t> images/cameras, Twitter, Crowd Sourcing, Network Science, NIST benchmark datasets</a:t>
            </a:r>
          </a:p>
          <a:p>
            <a:r>
              <a:rPr lang="en-US" sz="1800" b="1" dirty="0"/>
              <a:t>The Ecosystem for </a:t>
            </a:r>
            <a:r>
              <a:rPr lang="en-US" sz="1800" b="1" dirty="0" smtClean="0"/>
              <a:t>Research(4): </a:t>
            </a:r>
            <a:r>
              <a:rPr lang="en-US" sz="1800" dirty="0" smtClean="0"/>
              <a:t>Metadata, Collaboration, Language Translation, Light source experiments</a:t>
            </a:r>
          </a:p>
          <a:p>
            <a:r>
              <a:rPr lang="en-US" sz="1800" b="1" dirty="0"/>
              <a:t>Astronomy and </a:t>
            </a:r>
            <a:r>
              <a:rPr lang="en-US" sz="1800" b="1" dirty="0" smtClean="0"/>
              <a:t>Physics(5): </a:t>
            </a:r>
            <a:r>
              <a:rPr lang="en-US" sz="1800" dirty="0" smtClean="0"/>
              <a:t>Sky Surveys including comparison to simulation, Large Hadron Collider at CERN, Belle Accelerator II in Japan</a:t>
            </a:r>
          </a:p>
          <a:p>
            <a:r>
              <a:rPr lang="en-US" sz="1800" b="1" dirty="0" smtClean="0"/>
              <a:t>Earth</a:t>
            </a:r>
            <a:r>
              <a:rPr lang="en-US" sz="1800" b="1" dirty="0"/>
              <a:t>, Environmental and Polar </a:t>
            </a:r>
            <a:r>
              <a:rPr lang="en-US" sz="1800" b="1" dirty="0" smtClean="0"/>
              <a:t>Science(10): </a:t>
            </a:r>
            <a:r>
              <a:rPr lang="en-US" sz="1800" dirty="0" smtClean="0"/>
              <a:t>Radar Scattering in Atmosphere, Earthquake, Ocean, Earth Observation, Ice sheet Radar scattering, Earth radar mapping, Climate simulation datasets, Atmospheric </a:t>
            </a:r>
            <a:r>
              <a:rPr lang="en-US" sz="1800" dirty="0"/>
              <a:t>turbulence identification, Subsurface </a:t>
            </a:r>
            <a:r>
              <a:rPr lang="en-US" sz="1800" dirty="0" smtClean="0"/>
              <a:t>Biogeochemistry (microbes </a:t>
            </a:r>
            <a:r>
              <a:rPr lang="en-US" sz="1800" dirty="0"/>
              <a:t>to watersheds), AmeriFlux and FLUXNET </a:t>
            </a:r>
            <a:r>
              <a:rPr lang="en-US" sz="1800" dirty="0" smtClean="0"/>
              <a:t>gas sensors</a:t>
            </a:r>
          </a:p>
          <a:p>
            <a:r>
              <a:rPr lang="en-US" sz="1800" b="1" dirty="0" smtClean="0"/>
              <a:t>Energy(1): </a:t>
            </a:r>
            <a:r>
              <a:rPr lang="en-US" sz="1800" dirty="0" smtClean="0"/>
              <a:t>Smart grid</a:t>
            </a:r>
          </a:p>
          <a:p>
            <a:pPr marL="0" indent="0">
              <a:buNone/>
            </a:pPr>
            <a:endParaRPr lang="en-US" sz="1800" dirty="0"/>
          </a:p>
        </p:txBody>
      </p:sp>
      <p:sp>
        <p:nvSpPr>
          <p:cNvPr id="5" name="Slide Number Placeholder 4"/>
          <p:cNvSpPr>
            <a:spLocks noGrp="1"/>
          </p:cNvSpPr>
          <p:nvPr>
            <p:ph type="sldNum" sz="quarter" idx="12"/>
          </p:nvPr>
        </p:nvSpPr>
        <p:spPr/>
        <p:txBody>
          <a:bodyPr/>
          <a:lstStyle/>
          <a:p>
            <a:fld id="{C4B85148-DB98-4269-ACE6-2DF49F9918C9}" type="slidenum">
              <a:rPr lang="en-US" smtClean="0"/>
              <a:pPr/>
              <a:t>13</a:t>
            </a:fld>
            <a:endParaRPr lang="en-US" dirty="0"/>
          </a:p>
        </p:txBody>
      </p:sp>
      <p:sp>
        <p:nvSpPr>
          <p:cNvPr id="4" name="TextBox 3"/>
          <p:cNvSpPr txBox="1"/>
          <p:nvPr/>
        </p:nvSpPr>
        <p:spPr>
          <a:xfrm>
            <a:off x="4834079" y="829865"/>
            <a:ext cx="4048096" cy="830997"/>
          </a:xfrm>
          <a:prstGeom prst="rect">
            <a:avLst/>
          </a:prstGeom>
          <a:noFill/>
        </p:spPr>
        <p:txBody>
          <a:bodyPr wrap="none" rtlCol="0">
            <a:spAutoFit/>
          </a:bodyPr>
          <a:lstStyle/>
          <a:p>
            <a:r>
              <a:rPr lang="en-US" sz="2400" dirty="0" smtClean="0">
                <a:solidFill>
                  <a:srgbClr val="0070C0"/>
                </a:solidFill>
                <a:cs typeface="Times New Roman" panose="02020603050405020304" pitchFamily="18" charset="0"/>
              </a:rPr>
              <a:t>26 Features for each use case</a:t>
            </a:r>
          </a:p>
          <a:p>
            <a:r>
              <a:rPr lang="en-US" sz="2400" dirty="0" smtClean="0">
                <a:solidFill>
                  <a:srgbClr val="0070C0"/>
                </a:solidFill>
                <a:cs typeface="Times New Roman" panose="02020603050405020304" pitchFamily="18" charset="0"/>
              </a:rPr>
              <a:t>                         Biased to science</a:t>
            </a:r>
            <a:endParaRPr lang="en-US" sz="2400" dirty="0">
              <a:solidFill>
                <a:srgbClr val="0070C0"/>
              </a:solidFill>
              <a:cs typeface="Times New Roman" panose="02020603050405020304" pitchFamily="18" charset="0"/>
            </a:endParaRPr>
          </a:p>
        </p:txBody>
      </p:sp>
    </p:spTree>
    <p:extLst>
      <p:ext uri="{BB962C8B-B14F-4D97-AF65-F5344CB8AC3E}">
        <p14:creationId xmlns:p14="http://schemas.microsoft.com/office/powerpoint/2010/main" val="12386943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5" name="Slide Number Placeholder 4"/>
          <p:cNvSpPr>
            <a:spLocks noGrp="1"/>
          </p:cNvSpPr>
          <p:nvPr>
            <p:ph type="sldNum" sz="quarter" idx="12"/>
          </p:nvPr>
        </p:nvSpPr>
        <p:spPr/>
        <p:txBody>
          <a:bodyPr/>
          <a:lstStyle/>
          <a:p>
            <a:fld id="{C4B85148-DB98-4269-ACE6-2DF49F9918C9}" type="slidenum">
              <a:rPr lang="en-US" smtClean="0"/>
              <a:pPr/>
              <a:t>14</a:t>
            </a:fld>
            <a:endParaRPr lang="en-US" dirty="0"/>
          </a:p>
        </p:txBody>
      </p:sp>
      <p:pic>
        <p:nvPicPr>
          <p:cNvPr id="7" name="Picture 6"/>
          <p:cNvPicPr>
            <a:picLocks noChangeAspect="1"/>
          </p:cNvPicPr>
          <p:nvPr/>
        </p:nvPicPr>
        <p:blipFill rotWithShape="1">
          <a:blip r:embed="rId3"/>
          <a:srcRect l="9392" t="21131" r="9445" b="1397"/>
          <a:stretch/>
        </p:blipFill>
        <p:spPr>
          <a:xfrm>
            <a:off x="0" y="0"/>
            <a:ext cx="8778240" cy="6837421"/>
          </a:xfrm>
          <a:prstGeom prst="rect">
            <a:avLst/>
          </a:prstGeom>
        </p:spPr>
      </p:pic>
      <p:sp>
        <p:nvSpPr>
          <p:cNvPr id="8" name="TextBox 7"/>
          <p:cNvSpPr txBox="1"/>
          <p:nvPr/>
        </p:nvSpPr>
        <p:spPr>
          <a:xfrm>
            <a:off x="206828" y="6021178"/>
            <a:ext cx="4303422" cy="461665"/>
          </a:xfrm>
          <a:prstGeom prst="rect">
            <a:avLst/>
          </a:prstGeom>
          <a:solidFill>
            <a:schemeClr val="bg1"/>
          </a:solidFill>
        </p:spPr>
        <p:txBody>
          <a:bodyPr wrap="none" rtlCol="0">
            <a:spAutoFit/>
          </a:bodyPr>
          <a:lstStyle/>
          <a:p>
            <a:r>
              <a:rPr lang="en-US" sz="2400" b="1" dirty="0" smtClean="0"/>
              <a:t>Part of Property Summary Table</a:t>
            </a:r>
            <a:endParaRPr lang="en-US" sz="2400" b="1" dirty="0"/>
          </a:p>
        </p:txBody>
      </p:sp>
    </p:spTree>
    <p:extLst>
      <p:ext uri="{BB962C8B-B14F-4D97-AF65-F5344CB8AC3E}">
        <p14:creationId xmlns:p14="http://schemas.microsoft.com/office/powerpoint/2010/main" val="29188077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74700"/>
          </a:xfrm>
        </p:spPr>
        <p:txBody>
          <a:bodyPr/>
          <a:lstStyle/>
          <a:p>
            <a:r>
              <a:rPr lang="en-US" b="1" dirty="0" smtClean="0"/>
              <a:t>10 Suggested Generic Use Cases</a:t>
            </a:r>
            <a:endParaRPr lang="en-US" b="1" dirty="0"/>
          </a:p>
        </p:txBody>
      </p:sp>
      <p:sp>
        <p:nvSpPr>
          <p:cNvPr id="3" name="Content Placeholder 2"/>
          <p:cNvSpPr>
            <a:spLocks noGrp="1"/>
          </p:cNvSpPr>
          <p:nvPr>
            <p:ph idx="1"/>
          </p:nvPr>
        </p:nvSpPr>
        <p:spPr>
          <a:xfrm>
            <a:off x="0" y="774700"/>
            <a:ext cx="9144000" cy="6083300"/>
          </a:xfrm>
        </p:spPr>
        <p:txBody>
          <a:bodyPr>
            <a:normAutofit fontScale="70000" lnSpcReduction="20000"/>
          </a:bodyPr>
          <a:lstStyle/>
          <a:p>
            <a:pPr marL="514350" indent="-514350">
              <a:buFont typeface="+mj-lt"/>
              <a:buAutoNum type="arabicParenR"/>
            </a:pPr>
            <a:r>
              <a:rPr lang="en-US" dirty="0" smtClean="0"/>
              <a:t>Multiple </a:t>
            </a:r>
            <a:r>
              <a:rPr lang="en-US" dirty="0"/>
              <a:t>users performing interactive queries and updates on a database with basic availability and eventual consistency (BASE)</a:t>
            </a:r>
          </a:p>
          <a:p>
            <a:pPr marL="514350" indent="-514350">
              <a:buFont typeface="+mj-lt"/>
              <a:buAutoNum type="arabicParenR"/>
            </a:pPr>
            <a:r>
              <a:rPr lang="en-US" dirty="0" smtClean="0"/>
              <a:t>Perform </a:t>
            </a:r>
            <a:r>
              <a:rPr lang="en-US" dirty="0"/>
              <a:t>real time analytics on data source streams and notify users when specified events occur</a:t>
            </a:r>
          </a:p>
          <a:p>
            <a:pPr marL="514350" indent="-514350">
              <a:buFont typeface="+mj-lt"/>
              <a:buAutoNum type="arabicParenR"/>
            </a:pPr>
            <a:r>
              <a:rPr lang="en-US" dirty="0" smtClean="0"/>
              <a:t>Move </a:t>
            </a:r>
            <a:r>
              <a:rPr lang="en-US" dirty="0"/>
              <a:t>data from external data sources into a highly horizontally scalable data store, transform it using highly horizontally scalable processing (e.g. Map-Reduce), and return it to the horizontally scalable data store (ELT)</a:t>
            </a:r>
          </a:p>
          <a:p>
            <a:pPr marL="514350" indent="-514350">
              <a:buFont typeface="+mj-lt"/>
              <a:buAutoNum type="arabicParenR"/>
            </a:pPr>
            <a:r>
              <a:rPr lang="en-US" dirty="0" smtClean="0"/>
              <a:t>Perform </a:t>
            </a:r>
            <a:r>
              <a:rPr lang="en-US" dirty="0"/>
              <a:t>batch analytics on the data in a highly horizontally scalable data store using highly horizontally scalable processing (</a:t>
            </a:r>
            <a:r>
              <a:rPr lang="en-US" dirty="0" err="1"/>
              <a:t>e.g</a:t>
            </a:r>
            <a:r>
              <a:rPr lang="en-US" dirty="0"/>
              <a:t> </a:t>
            </a:r>
            <a:r>
              <a:rPr lang="en-US" dirty="0" smtClean="0"/>
              <a:t>MapReduce</a:t>
            </a:r>
            <a:r>
              <a:rPr lang="en-US" dirty="0"/>
              <a:t>) with a user-friendly interface (e.g. </a:t>
            </a:r>
            <a:r>
              <a:rPr lang="en-US" dirty="0" smtClean="0"/>
              <a:t>SQL-like</a:t>
            </a:r>
            <a:r>
              <a:rPr lang="en-US" dirty="0"/>
              <a:t>)</a:t>
            </a:r>
          </a:p>
          <a:p>
            <a:pPr marL="514350" indent="-514350">
              <a:buFont typeface="+mj-lt"/>
              <a:buAutoNum type="arabicParenR"/>
            </a:pPr>
            <a:r>
              <a:rPr lang="en-US" dirty="0" smtClean="0"/>
              <a:t>Perform </a:t>
            </a:r>
            <a:r>
              <a:rPr lang="en-US" dirty="0"/>
              <a:t>interactive analytics on data in analytics-optimized database</a:t>
            </a:r>
          </a:p>
          <a:p>
            <a:pPr marL="514350" indent="-514350">
              <a:buFont typeface="+mj-lt"/>
              <a:buAutoNum type="arabicParenR"/>
            </a:pPr>
            <a:r>
              <a:rPr lang="en-US" dirty="0" smtClean="0"/>
              <a:t>Visualize </a:t>
            </a:r>
            <a:r>
              <a:rPr lang="en-US" dirty="0"/>
              <a:t>data extracted from horizontally scalable Big Data score</a:t>
            </a:r>
          </a:p>
          <a:p>
            <a:pPr marL="514350" indent="-514350">
              <a:buFont typeface="+mj-lt"/>
              <a:buAutoNum type="arabicParenR"/>
            </a:pPr>
            <a:r>
              <a:rPr lang="en-US" dirty="0" smtClean="0"/>
              <a:t>Move </a:t>
            </a:r>
            <a:r>
              <a:rPr lang="en-US" dirty="0"/>
              <a:t>data from a highly horizontally scalable data store into a traditional Enterprise Data Warehouse</a:t>
            </a:r>
          </a:p>
          <a:p>
            <a:pPr marL="514350" indent="-514350">
              <a:buFont typeface="+mj-lt"/>
              <a:buAutoNum type="arabicParenR"/>
            </a:pPr>
            <a:r>
              <a:rPr lang="en-US" dirty="0" smtClean="0"/>
              <a:t>Extract</a:t>
            </a:r>
            <a:r>
              <a:rPr lang="en-US" dirty="0"/>
              <a:t>, process, and move data from data stores to archives</a:t>
            </a:r>
          </a:p>
          <a:p>
            <a:pPr marL="514350" indent="-514350">
              <a:buFont typeface="+mj-lt"/>
              <a:buAutoNum type="arabicParenR"/>
            </a:pPr>
            <a:r>
              <a:rPr lang="en-US" dirty="0" smtClean="0"/>
              <a:t>Combine </a:t>
            </a:r>
            <a:r>
              <a:rPr lang="en-US" dirty="0"/>
              <a:t>data from Cloud databases and on premise data stores for analytics, data mining, and/or machine learning</a:t>
            </a:r>
          </a:p>
          <a:p>
            <a:pPr marL="514350" indent="-514350">
              <a:buFont typeface="+mj-lt"/>
              <a:buAutoNum type="arabicParenR"/>
            </a:pPr>
            <a:r>
              <a:rPr lang="en-US" dirty="0" smtClean="0"/>
              <a:t>Orchestrate </a:t>
            </a:r>
            <a:r>
              <a:rPr lang="en-US" dirty="0"/>
              <a:t>multiple sequential and parallel data transformations and/or analytic processing using a workflow manager</a:t>
            </a:r>
          </a:p>
          <a:p>
            <a:pPr marL="514350" indent="-514350">
              <a:buFont typeface="+mj-lt"/>
              <a:buAutoNum type="arabicParenR"/>
            </a:pPr>
            <a:endParaRPr lang="en-US" dirty="0"/>
          </a:p>
        </p:txBody>
      </p:sp>
    </p:spTree>
    <p:extLst>
      <p:ext uri="{BB962C8B-B14F-4D97-AF65-F5344CB8AC3E}">
        <p14:creationId xmlns:p14="http://schemas.microsoft.com/office/powerpoint/2010/main" val="23733227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551491"/>
          </a:xfrm>
        </p:spPr>
        <p:txBody>
          <a:bodyPr>
            <a:normAutofit fontScale="90000"/>
          </a:bodyPr>
          <a:lstStyle/>
          <a:p>
            <a:r>
              <a:rPr lang="en-US" b="1" dirty="0" smtClean="0"/>
              <a:t>10 Security &amp; Privacy Use Cases</a:t>
            </a:r>
            <a:endParaRPr lang="en-US" b="1" dirty="0"/>
          </a:p>
        </p:txBody>
      </p:sp>
      <p:sp>
        <p:nvSpPr>
          <p:cNvPr id="3" name="Content Placeholder 2"/>
          <p:cNvSpPr>
            <a:spLocks noGrp="1"/>
          </p:cNvSpPr>
          <p:nvPr>
            <p:ph idx="1"/>
          </p:nvPr>
        </p:nvSpPr>
        <p:spPr>
          <a:xfrm>
            <a:off x="0" y="703907"/>
            <a:ext cx="9144000" cy="5257800"/>
          </a:xfrm>
        </p:spPr>
        <p:txBody>
          <a:bodyPr>
            <a:normAutofit fontScale="77500" lnSpcReduction="20000"/>
          </a:bodyPr>
          <a:lstStyle/>
          <a:p>
            <a:pPr lvl="0"/>
            <a:r>
              <a:rPr lang="en-US" dirty="0"/>
              <a:t>Consumer Digital Media Usage</a:t>
            </a:r>
          </a:p>
          <a:p>
            <a:pPr lvl="0"/>
            <a:r>
              <a:rPr lang="en-US" dirty="0"/>
              <a:t>Nielsen </a:t>
            </a:r>
            <a:r>
              <a:rPr lang="en-US" dirty="0" err="1"/>
              <a:t>Homescan</a:t>
            </a:r>
            <a:endParaRPr lang="en-US" dirty="0"/>
          </a:p>
          <a:p>
            <a:r>
              <a:rPr lang="en-US" dirty="0" smtClean="0"/>
              <a:t>Web </a:t>
            </a:r>
            <a:r>
              <a:rPr lang="en-US" dirty="0"/>
              <a:t>Traffic Analytics</a:t>
            </a:r>
          </a:p>
          <a:p>
            <a:pPr lvl="0"/>
            <a:r>
              <a:rPr lang="en-US" dirty="0" smtClean="0"/>
              <a:t>Health </a:t>
            </a:r>
            <a:r>
              <a:rPr lang="en-US" dirty="0"/>
              <a:t>Information </a:t>
            </a:r>
            <a:r>
              <a:rPr lang="en-US" dirty="0" smtClean="0"/>
              <a:t>Exchange</a:t>
            </a:r>
          </a:p>
          <a:p>
            <a:pPr lvl="0"/>
            <a:r>
              <a:rPr lang="en-US" dirty="0" smtClean="0"/>
              <a:t>Personal </a:t>
            </a:r>
            <a:r>
              <a:rPr lang="en-US" dirty="0"/>
              <a:t>Genetic Privacy</a:t>
            </a:r>
          </a:p>
          <a:p>
            <a:r>
              <a:rPr lang="en-US" dirty="0" err="1" smtClean="0"/>
              <a:t>Pharma</a:t>
            </a:r>
            <a:r>
              <a:rPr lang="en-US" dirty="0" smtClean="0"/>
              <a:t> </a:t>
            </a:r>
            <a:r>
              <a:rPr lang="en-US" dirty="0"/>
              <a:t>Clinic Trial Data Sharing </a:t>
            </a:r>
          </a:p>
          <a:p>
            <a:pPr lvl="0"/>
            <a:r>
              <a:rPr lang="en-US" dirty="0" smtClean="0"/>
              <a:t>Cyber-security</a:t>
            </a:r>
          </a:p>
          <a:p>
            <a:pPr lvl="0"/>
            <a:r>
              <a:rPr lang="en-US" dirty="0"/>
              <a:t>Aviation Industry</a:t>
            </a:r>
          </a:p>
          <a:p>
            <a:pPr lvl="0"/>
            <a:r>
              <a:rPr lang="en-US" dirty="0"/>
              <a:t>Military - Unmanned Vehicle sensor data</a:t>
            </a:r>
          </a:p>
          <a:p>
            <a:pPr lvl="0"/>
            <a:r>
              <a:rPr lang="en-US" dirty="0"/>
              <a:t>Education - “Common Core” Student Performance </a:t>
            </a:r>
            <a:r>
              <a:rPr lang="en-US" dirty="0" smtClean="0"/>
              <a:t>Reporting</a:t>
            </a:r>
          </a:p>
          <a:p>
            <a:pPr lvl="0"/>
            <a:endParaRPr lang="en-US" dirty="0"/>
          </a:p>
          <a:p>
            <a:pPr lvl="0"/>
            <a:r>
              <a:rPr lang="en-US" b="1" dirty="0" smtClean="0"/>
              <a:t>Need to integrate 10 “generic” and 10 “security &amp; privacy” with 51 “full use cases” </a:t>
            </a:r>
            <a:endParaRPr lang="en-US" b="1" dirty="0"/>
          </a:p>
          <a:p>
            <a:endParaRPr lang="en-US" dirty="0"/>
          </a:p>
        </p:txBody>
      </p:sp>
    </p:spTree>
    <p:extLst>
      <p:ext uri="{BB962C8B-B14F-4D97-AF65-F5344CB8AC3E}">
        <p14:creationId xmlns:p14="http://schemas.microsoft.com/office/powerpoint/2010/main" val="34000426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b="1" dirty="0" smtClean="0"/>
              <a:t>Big Data Patterns – the Ogres</a:t>
            </a:r>
            <a:endParaRPr lang="en-US" b="1" dirty="0"/>
          </a:p>
        </p:txBody>
      </p:sp>
    </p:spTree>
    <p:extLst>
      <p:ext uri="{BB962C8B-B14F-4D97-AF65-F5344CB8AC3E}">
        <p14:creationId xmlns:p14="http://schemas.microsoft.com/office/powerpoint/2010/main" val="9440357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84200" y="911225"/>
            <a:ext cx="7772400" cy="1470025"/>
          </a:xfrm>
        </p:spPr>
        <p:txBody>
          <a:bodyPr/>
          <a:lstStyle/>
          <a:p>
            <a:r>
              <a:rPr lang="en-US" dirty="0" smtClean="0"/>
              <a:t>Would like to capture “essence of these use cases”</a:t>
            </a:r>
            <a:endParaRPr lang="en-US" dirty="0"/>
          </a:p>
        </p:txBody>
      </p:sp>
      <p:sp>
        <p:nvSpPr>
          <p:cNvPr id="5" name="Subtitle 4"/>
          <p:cNvSpPr>
            <a:spLocks noGrp="1"/>
          </p:cNvSpPr>
          <p:nvPr>
            <p:ph type="subTitle" idx="1"/>
          </p:nvPr>
        </p:nvSpPr>
        <p:spPr>
          <a:xfrm>
            <a:off x="292100" y="2775437"/>
            <a:ext cx="8521700" cy="3676163"/>
          </a:xfrm>
        </p:spPr>
        <p:txBody>
          <a:bodyPr>
            <a:normAutofit fontScale="85000" lnSpcReduction="20000"/>
          </a:bodyPr>
          <a:lstStyle/>
          <a:p>
            <a:r>
              <a:rPr lang="en-US" dirty="0" smtClean="0">
                <a:solidFill>
                  <a:schemeClr val="tx1">
                    <a:lumMod val="75000"/>
                    <a:lumOff val="25000"/>
                  </a:schemeClr>
                </a:solidFill>
              </a:rPr>
              <a:t>“small” kernels, mini-apps</a:t>
            </a:r>
          </a:p>
          <a:p>
            <a:r>
              <a:rPr lang="en-US" dirty="0" smtClean="0">
                <a:solidFill>
                  <a:schemeClr val="tx1">
                    <a:lumMod val="75000"/>
                    <a:lumOff val="25000"/>
                  </a:schemeClr>
                </a:solidFill>
              </a:rPr>
              <a:t>Or Classify applications into patterns</a:t>
            </a:r>
            <a:br>
              <a:rPr lang="en-US" dirty="0" smtClean="0">
                <a:solidFill>
                  <a:schemeClr val="tx1">
                    <a:lumMod val="75000"/>
                    <a:lumOff val="25000"/>
                  </a:schemeClr>
                </a:solidFill>
              </a:rPr>
            </a:br>
            <a:endParaRPr lang="en-US" dirty="0" smtClean="0">
              <a:solidFill>
                <a:schemeClr val="tx1">
                  <a:lumMod val="75000"/>
                  <a:lumOff val="25000"/>
                </a:schemeClr>
              </a:solidFill>
            </a:endParaRPr>
          </a:p>
          <a:p>
            <a:r>
              <a:rPr lang="en-US" dirty="0" smtClean="0">
                <a:solidFill>
                  <a:schemeClr val="tx1">
                    <a:lumMod val="75000"/>
                    <a:lumOff val="25000"/>
                  </a:schemeClr>
                </a:solidFill>
              </a:rPr>
              <a:t>Do it from HPC background </a:t>
            </a:r>
            <a:r>
              <a:rPr lang="en-US" b="1" dirty="0" smtClean="0">
                <a:solidFill>
                  <a:schemeClr val="tx1">
                    <a:lumMod val="75000"/>
                    <a:lumOff val="25000"/>
                  </a:schemeClr>
                </a:solidFill>
              </a:rPr>
              <a:t>not database </a:t>
            </a:r>
            <a:r>
              <a:rPr lang="en-US" dirty="0" smtClean="0">
                <a:solidFill>
                  <a:schemeClr val="tx1">
                    <a:lumMod val="75000"/>
                    <a:lumOff val="25000"/>
                  </a:schemeClr>
                </a:solidFill>
              </a:rPr>
              <a:t>viewpoint</a:t>
            </a:r>
          </a:p>
          <a:p>
            <a:r>
              <a:rPr lang="en-US" dirty="0" smtClean="0">
                <a:solidFill>
                  <a:schemeClr val="tx1">
                    <a:lumMod val="75000"/>
                    <a:lumOff val="25000"/>
                  </a:schemeClr>
                </a:solidFill>
              </a:rPr>
              <a:t>e.g. focus on cases with detailed analytics</a:t>
            </a:r>
          </a:p>
          <a:p>
            <a:endParaRPr lang="en-US" dirty="0" smtClean="0">
              <a:solidFill>
                <a:schemeClr val="tx1">
                  <a:lumMod val="75000"/>
                  <a:lumOff val="25000"/>
                </a:schemeClr>
              </a:solidFill>
            </a:endParaRPr>
          </a:p>
          <a:p>
            <a:r>
              <a:rPr lang="en-US" dirty="0">
                <a:solidFill>
                  <a:schemeClr val="tx1">
                    <a:lumMod val="75000"/>
                    <a:lumOff val="25000"/>
                  </a:schemeClr>
                </a:solidFill>
              </a:rPr>
              <a:t>Section 5 of my class </a:t>
            </a:r>
            <a:r>
              <a:rPr lang="en-US" sz="2800" dirty="0">
                <a:solidFill>
                  <a:schemeClr val="tx1">
                    <a:lumMod val="75000"/>
                    <a:lumOff val="25000"/>
                  </a:schemeClr>
                </a:solidFill>
                <a:hlinkClick r:id="rId2"/>
              </a:rPr>
              <a:t>https://bigdatacoursespring2014.appspot.com/preview</a:t>
            </a:r>
            <a:r>
              <a:rPr lang="en-US" sz="2800" dirty="0">
                <a:solidFill>
                  <a:schemeClr val="tx1">
                    <a:lumMod val="75000"/>
                    <a:lumOff val="25000"/>
                  </a:schemeClr>
                </a:solidFill>
              </a:rPr>
              <a:t> </a:t>
            </a:r>
            <a:r>
              <a:rPr lang="en-US" dirty="0">
                <a:solidFill>
                  <a:schemeClr val="tx1">
                    <a:lumMod val="75000"/>
                    <a:lumOff val="25000"/>
                  </a:schemeClr>
                </a:solidFill>
              </a:rPr>
              <a:t>classifies 51 use cases with </a:t>
            </a:r>
            <a:r>
              <a:rPr lang="en-US" dirty="0" smtClean="0">
                <a:solidFill>
                  <a:schemeClr val="tx1">
                    <a:lumMod val="75000"/>
                    <a:lumOff val="25000"/>
                  </a:schemeClr>
                </a:solidFill>
              </a:rPr>
              <a:t>ogre facets</a:t>
            </a:r>
            <a:endParaRPr lang="en-US" dirty="0">
              <a:solidFill>
                <a:schemeClr val="tx1">
                  <a:lumMod val="75000"/>
                  <a:lumOff val="25000"/>
                </a:schemeClr>
              </a:solidFill>
            </a:endParaRPr>
          </a:p>
          <a:p>
            <a:endParaRPr lang="en-US" dirty="0">
              <a:solidFill>
                <a:schemeClr val="tx1">
                  <a:lumMod val="75000"/>
                  <a:lumOff val="25000"/>
                </a:schemeClr>
              </a:solidFill>
            </a:endParaRPr>
          </a:p>
        </p:txBody>
      </p:sp>
    </p:spTree>
    <p:extLst>
      <p:ext uri="{BB962C8B-B14F-4D97-AF65-F5344CB8AC3E}">
        <p14:creationId xmlns:p14="http://schemas.microsoft.com/office/powerpoint/2010/main" val="31107989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53"/>
            <a:ext cx="8229600" cy="915254"/>
          </a:xfrm>
        </p:spPr>
        <p:txBody>
          <a:bodyPr>
            <a:normAutofit/>
          </a:bodyPr>
          <a:lstStyle/>
          <a:p>
            <a:r>
              <a:rPr lang="en-US" b="1" dirty="0" smtClean="0"/>
              <a:t>What are “mini-Applications”</a:t>
            </a:r>
            <a:endParaRPr lang="en-US" b="1" dirty="0"/>
          </a:p>
        </p:txBody>
      </p:sp>
      <p:sp>
        <p:nvSpPr>
          <p:cNvPr id="3" name="Content Placeholder 2"/>
          <p:cNvSpPr>
            <a:spLocks noGrp="1"/>
          </p:cNvSpPr>
          <p:nvPr>
            <p:ph idx="1"/>
          </p:nvPr>
        </p:nvSpPr>
        <p:spPr>
          <a:xfrm>
            <a:off x="82062" y="943706"/>
            <a:ext cx="9061938" cy="5914293"/>
          </a:xfrm>
        </p:spPr>
        <p:txBody>
          <a:bodyPr>
            <a:normAutofit fontScale="85000" lnSpcReduction="20000"/>
          </a:bodyPr>
          <a:lstStyle/>
          <a:p>
            <a:r>
              <a:rPr lang="en-US" dirty="0" smtClean="0"/>
              <a:t>Use for benchmarks of computers and software (is my parallel compiler any good?)</a:t>
            </a:r>
          </a:p>
          <a:p>
            <a:r>
              <a:rPr lang="en-US" dirty="0" smtClean="0"/>
              <a:t>In parallel computing, this is well established</a:t>
            </a:r>
          </a:p>
          <a:p>
            <a:pPr lvl="1"/>
            <a:r>
              <a:rPr lang="en-US" b="1" dirty="0" err="1" smtClean="0"/>
              <a:t>Linpack</a:t>
            </a:r>
            <a:r>
              <a:rPr lang="en-US" dirty="0" smtClean="0"/>
              <a:t> for measuring performance to rank machines in Top500 (changing?)</a:t>
            </a:r>
          </a:p>
          <a:p>
            <a:pPr lvl="1"/>
            <a:r>
              <a:rPr lang="en-US" b="1" dirty="0" smtClean="0"/>
              <a:t>NAS Parallel Benchmarks </a:t>
            </a:r>
            <a:r>
              <a:rPr lang="en-US" dirty="0" smtClean="0"/>
              <a:t>(originally a pencil and paper specification to allow optimal implementations; then MPI library)</a:t>
            </a:r>
          </a:p>
          <a:p>
            <a:pPr lvl="1"/>
            <a:r>
              <a:rPr lang="en-US" dirty="0" smtClean="0"/>
              <a:t>Other </a:t>
            </a:r>
            <a:r>
              <a:rPr lang="en-US" b="1" dirty="0" smtClean="0"/>
              <a:t>specialized Benchmark sets </a:t>
            </a:r>
            <a:r>
              <a:rPr lang="en-US" dirty="0" smtClean="0"/>
              <a:t>keep changing and used to guide procurements</a:t>
            </a:r>
          </a:p>
          <a:p>
            <a:pPr lvl="2"/>
            <a:r>
              <a:rPr lang="en-US" sz="2800" dirty="0" smtClean="0"/>
              <a:t>Last 2 NSF hardware solicitations had NO preset benchmarks – perhaps as no agreement on key applications for clouds and data intensive applications</a:t>
            </a:r>
          </a:p>
          <a:p>
            <a:pPr lvl="1"/>
            <a:r>
              <a:rPr lang="en-US" b="1" dirty="0" smtClean="0"/>
              <a:t>Berkeley dwarfs </a:t>
            </a:r>
            <a:r>
              <a:rPr lang="en-US" dirty="0" smtClean="0"/>
              <a:t>capture different structures that any approach to parallel computing must address</a:t>
            </a:r>
          </a:p>
          <a:p>
            <a:pPr lvl="1"/>
            <a:r>
              <a:rPr lang="en-US" b="1" dirty="0" smtClean="0"/>
              <a:t>Templates </a:t>
            </a:r>
            <a:r>
              <a:rPr lang="en-US" dirty="0" smtClean="0"/>
              <a:t>used to capture parallel computing patterns</a:t>
            </a:r>
          </a:p>
          <a:p>
            <a:r>
              <a:rPr lang="en-US" dirty="0" smtClean="0"/>
              <a:t>Also database benchmarks like TPC</a:t>
            </a:r>
            <a:endParaRPr lang="en-US" dirty="0"/>
          </a:p>
        </p:txBody>
      </p:sp>
    </p:spTree>
    <p:extLst>
      <p:ext uri="{BB962C8B-B14F-4D97-AF65-F5344CB8AC3E}">
        <p14:creationId xmlns:p14="http://schemas.microsoft.com/office/powerpoint/2010/main" val="40031217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7167"/>
            <a:ext cx="8229600" cy="685800"/>
          </a:xfrm>
        </p:spPr>
        <p:txBody>
          <a:bodyPr>
            <a:normAutofit fontScale="90000"/>
          </a:bodyPr>
          <a:lstStyle/>
          <a:p>
            <a:r>
              <a:rPr lang="en-US" b="1" dirty="0" smtClean="0"/>
              <a:t>Abstract</a:t>
            </a:r>
            <a:endParaRPr lang="en-US" b="1" dirty="0"/>
          </a:p>
        </p:txBody>
      </p:sp>
      <p:sp>
        <p:nvSpPr>
          <p:cNvPr id="3" name="Content Placeholder 2"/>
          <p:cNvSpPr>
            <a:spLocks noGrp="1"/>
          </p:cNvSpPr>
          <p:nvPr>
            <p:ph idx="1"/>
          </p:nvPr>
        </p:nvSpPr>
        <p:spPr>
          <a:xfrm>
            <a:off x="0" y="688294"/>
            <a:ext cx="9144000" cy="6169705"/>
          </a:xfrm>
        </p:spPr>
        <p:txBody>
          <a:bodyPr>
            <a:noAutofit/>
          </a:bodyPr>
          <a:lstStyle/>
          <a:p>
            <a:pPr>
              <a:spcBef>
                <a:spcPts val="0"/>
              </a:spcBef>
            </a:pPr>
            <a:r>
              <a:rPr lang="en-US" sz="2100" dirty="0"/>
              <a:t>There is perhaps a broad consensus as to important issues in practical parallel computing as applied to large scale simulations; this is reflected in supercomputer architectures, algorithms, libraries, languages, compilers and best practice for application development. However the same is not so true for data intensive problems even though commercial clouds presumably devote more resources to data analytics than supercomputers devote to simulations. We try to establish some principles that allow one to compare data intensive architectures and decide which applications fit which machines and which </a:t>
            </a:r>
            <a:r>
              <a:rPr lang="en-US" sz="2100" dirty="0" smtClean="0"/>
              <a:t>software.</a:t>
            </a:r>
          </a:p>
          <a:p>
            <a:pPr>
              <a:spcBef>
                <a:spcPts val="0"/>
              </a:spcBef>
            </a:pPr>
            <a:r>
              <a:rPr lang="en-US" sz="2100" dirty="0" smtClean="0"/>
              <a:t>We </a:t>
            </a:r>
            <a:r>
              <a:rPr lang="en-US" sz="2100" dirty="0"/>
              <a:t>use a sample of over 50 big data applications to identify characteristics of data intensive applications and  propose  a big data version of the famous Berkeley dwarfs and NAS parallel benchmarks. We consider hardware from clouds to HPC. Our software analysis builds on the Apache software stack (ABDS) that is well used in modern cloud computing, which we enhance with HPC concepts to derive HPC-ABDS. </a:t>
            </a:r>
            <a:endParaRPr lang="en-US" sz="2100" dirty="0" smtClean="0"/>
          </a:p>
          <a:p>
            <a:pPr>
              <a:spcBef>
                <a:spcPts val="0"/>
              </a:spcBef>
            </a:pPr>
            <a:r>
              <a:rPr lang="en-US" sz="2100" dirty="0" smtClean="0"/>
              <a:t>We </a:t>
            </a:r>
            <a:r>
              <a:rPr lang="en-US" sz="2100" dirty="0"/>
              <a:t>illustrate issues with examples including kernels like clustering, and multi-dimensional scaling; cyberphysical systems; databases; and variants of image processing from beam lines, Facebook and deep-learning.</a:t>
            </a:r>
          </a:p>
        </p:txBody>
      </p:sp>
    </p:spTree>
    <p:extLst>
      <p:ext uri="{BB962C8B-B14F-4D97-AF65-F5344CB8AC3E}">
        <p14:creationId xmlns:p14="http://schemas.microsoft.com/office/powerpoint/2010/main" val="32655749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53"/>
            <a:ext cx="8229600" cy="827332"/>
          </a:xfrm>
        </p:spPr>
        <p:txBody>
          <a:bodyPr/>
          <a:lstStyle/>
          <a:p>
            <a:r>
              <a:rPr lang="en-US" b="1" dirty="0" smtClean="0"/>
              <a:t>HPC Benchmark Classics</a:t>
            </a:r>
            <a:endParaRPr lang="en-US" b="1" dirty="0"/>
          </a:p>
        </p:txBody>
      </p:sp>
      <p:sp>
        <p:nvSpPr>
          <p:cNvPr id="3" name="Content Placeholder 2"/>
          <p:cNvSpPr>
            <a:spLocks noGrp="1"/>
          </p:cNvSpPr>
          <p:nvPr>
            <p:ph idx="1"/>
          </p:nvPr>
        </p:nvSpPr>
        <p:spPr>
          <a:xfrm>
            <a:off x="0" y="873370"/>
            <a:ext cx="9061938" cy="4525963"/>
          </a:xfrm>
        </p:spPr>
        <p:txBody>
          <a:bodyPr>
            <a:noAutofit/>
          </a:bodyPr>
          <a:lstStyle/>
          <a:p>
            <a:r>
              <a:rPr lang="en-US" sz="2800" b="1" dirty="0" err="1" smtClean="0"/>
              <a:t>Linpack</a:t>
            </a:r>
            <a:r>
              <a:rPr lang="en-US" sz="2800" b="1" dirty="0" smtClean="0"/>
              <a:t> </a:t>
            </a:r>
            <a:r>
              <a:rPr lang="en-US" sz="2800" dirty="0" smtClean="0"/>
              <a:t>or HPL: Parallel LU factorization for solution of linear equations</a:t>
            </a:r>
          </a:p>
          <a:p>
            <a:r>
              <a:rPr lang="en-US" sz="2800" b="1" dirty="0" smtClean="0"/>
              <a:t>NPB</a:t>
            </a:r>
            <a:r>
              <a:rPr lang="en-US" sz="2800" dirty="0" smtClean="0"/>
              <a:t> version 1: Mainly classic HPC solver kernels</a:t>
            </a:r>
          </a:p>
          <a:p>
            <a:pPr lvl="1"/>
            <a:r>
              <a:rPr lang="en-US" dirty="0" smtClean="0"/>
              <a:t>MG: </a:t>
            </a:r>
            <a:r>
              <a:rPr lang="en-US" dirty="0" err="1" smtClean="0"/>
              <a:t>Multigrid</a:t>
            </a:r>
            <a:endParaRPr lang="en-US" dirty="0" smtClean="0"/>
          </a:p>
          <a:p>
            <a:pPr lvl="1"/>
            <a:r>
              <a:rPr lang="en-US" dirty="0" smtClean="0"/>
              <a:t>CG: Conjugate Gradient</a:t>
            </a:r>
          </a:p>
          <a:p>
            <a:pPr lvl="1"/>
            <a:r>
              <a:rPr lang="en-US" dirty="0" smtClean="0"/>
              <a:t>FT: Fast Fourier Transform</a:t>
            </a:r>
          </a:p>
          <a:p>
            <a:pPr lvl="1"/>
            <a:r>
              <a:rPr lang="en-US" dirty="0" smtClean="0"/>
              <a:t>IS: Integer sort</a:t>
            </a:r>
          </a:p>
          <a:p>
            <a:pPr lvl="1"/>
            <a:r>
              <a:rPr lang="en-US" dirty="0" smtClean="0"/>
              <a:t>EP: Embarrassingly Parallel</a:t>
            </a:r>
          </a:p>
          <a:p>
            <a:pPr lvl="1"/>
            <a:r>
              <a:rPr lang="en-US" dirty="0" smtClean="0"/>
              <a:t>BT: Block </a:t>
            </a:r>
            <a:r>
              <a:rPr lang="en-US" dirty="0" err="1" smtClean="0"/>
              <a:t>Tridiagonal</a:t>
            </a:r>
            <a:endParaRPr lang="en-US" dirty="0" smtClean="0"/>
          </a:p>
          <a:p>
            <a:pPr lvl="1"/>
            <a:r>
              <a:rPr lang="en-US" dirty="0" smtClean="0"/>
              <a:t>SP: Scalar </a:t>
            </a:r>
            <a:r>
              <a:rPr lang="en-US" dirty="0" err="1" smtClean="0"/>
              <a:t>Pentadiagonal</a:t>
            </a:r>
            <a:endParaRPr lang="en-US" dirty="0" smtClean="0"/>
          </a:p>
          <a:p>
            <a:pPr lvl="1"/>
            <a:r>
              <a:rPr lang="en-US" dirty="0" smtClean="0"/>
              <a:t> LU: Lower-Upper symmetric Gauss Seidel</a:t>
            </a:r>
          </a:p>
          <a:p>
            <a:pPr marL="457200" lvl="1" indent="0">
              <a:buNone/>
            </a:pPr>
            <a:endParaRPr lang="en-US" dirty="0"/>
          </a:p>
        </p:txBody>
      </p:sp>
    </p:spTree>
    <p:extLst>
      <p:ext uri="{BB962C8B-B14F-4D97-AF65-F5344CB8AC3E}">
        <p14:creationId xmlns:p14="http://schemas.microsoft.com/office/powerpoint/2010/main" val="29951791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523" y="0"/>
            <a:ext cx="8229600" cy="867508"/>
          </a:xfrm>
        </p:spPr>
        <p:txBody>
          <a:bodyPr/>
          <a:lstStyle/>
          <a:p>
            <a:r>
              <a:rPr lang="en-US" b="1" dirty="0" smtClean="0"/>
              <a:t>13 Berkeley Dwarfs</a:t>
            </a:r>
            <a:endParaRPr lang="en-US" b="1" dirty="0"/>
          </a:p>
        </p:txBody>
      </p:sp>
      <p:sp>
        <p:nvSpPr>
          <p:cNvPr id="3" name="Content Placeholder 2"/>
          <p:cNvSpPr>
            <a:spLocks noGrp="1"/>
          </p:cNvSpPr>
          <p:nvPr>
            <p:ph idx="1"/>
          </p:nvPr>
        </p:nvSpPr>
        <p:spPr>
          <a:xfrm>
            <a:off x="0" y="685800"/>
            <a:ext cx="9144000" cy="6066692"/>
          </a:xfrm>
        </p:spPr>
        <p:txBody>
          <a:bodyPr>
            <a:normAutofit fontScale="92500" lnSpcReduction="20000"/>
          </a:bodyPr>
          <a:lstStyle/>
          <a:p>
            <a:r>
              <a:rPr lang="en-US" dirty="0" smtClean="0">
                <a:solidFill>
                  <a:srgbClr val="0070C0"/>
                </a:solidFill>
              </a:rPr>
              <a:t>Dense </a:t>
            </a:r>
            <a:r>
              <a:rPr lang="en-US" dirty="0">
                <a:solidFill>
                  <a:srgbClr val="0070C0"/>
                </a:solidFill>
              </a:rPr>
              <a:t>Linear </a:t>
            </a:r>
            <a:r>
              <a:rPr lang="en-US" dirty="0" smtClean="0">
                <a:solidFill>
                  <a:srgbClr val="0070C0"/>
                </a:solidFill>
              </a:rPr>
              <a:t>Algebra </a:t>
            </a:r>
            <a:endParaRPr lang="en-US" dirty="0">
              <a:solidFill>
                <a:srgbClr val="0070C0"/>
              </a:solidFill>
            </a:endParaRPr>
          </a:p>
          <a:p>
            <a:r>
              <a:rPr lang="en-US" dirty="0">
                <a:solidFill>
                  <a:srgbClr val="0070C0"/>
                </a:solidFill>
              </a:rPr>
              <a:t>Sparse Linear Algebra</a:t>
            </a:r>
          </a:p>
          <a:p>
            <a:r>
              <a:rPr lang="en-US" dirty="0">
                <a:solidFill>
                  <a:srgbClr val="0070C0"/>
                </a:solidFill>
              </a:rPr>
              <a:t>Spectral Methods</a:t>
            </a:r>
          </a:p>
          <a:p>
            <a:r>
              <a:rPr lang="en-US" dirty="0">
                <a:solidFill>
                  <a:srgbClr val="0070C0"/>
                </a:solidFill>
              </a:rPr>
              <a:t>N-Body Methods</a:t>
            </a:r>
          </a:p>
          <a:p>
            <a:r>
              <a:rPr lang="en-US" dirty="0">
                <a:solidFill>
                  <a:srgbClr val="0070C0"/>
                </a:solidFill>
              </a:rPr>
              <a:t>Structured Grids</a:t>
            </a:r>
          </a:p>
          <a:p>
            <a:r>
              <a:rPr lang="en-US" dirty="0">
                <a:solidFill>
                  <a:srgbClr val="0070C0"/>
                </a:solidFill>
              </a:rPr>
              <a:t>Unstructured Grids</a:t>
            </a:r>
          </a:p>
          <a:p>
            <a:r>
              <a:rPr lang="en-US" dirty="0"/>
              <a:t>MapReduce</a:t>
            </a:r>
          </a:p>
          <a:p>
            <a:r>
              <a:rPr lang="en-US" dirty="0"/>
              <a:t>Combinational Logic</a:t>
            </a:r>
          </a:p>
          <a:p>
            <a:r>
              <a:rPr lang="en-US" dirty="0"/>
              <a:t>Graph Traversal</a:t>
            </a:r>
          </a:p>
          <a:p>
            <a:r>
              <a:rPr lang="en-US" dirty="0"/>
              <a:t>Dynamic Programming</a:t>
            </a:r>
          </a:p>
          <a:p>
            <a:r>
              <a:rPr lang="en-US" dirty="0"/>
              <a:t>Backtrack and Branch-and-Bound</a:t>
            </a:r>
          </a:p>
          <a:p>
            <a:r>
              <a:rPr lang="en-US" dirty="0"/>
              <a:t>Graphical Models</a:t>
            </a:r>
          </a:p>
          <a:p>
            <a:r>
              <a:rPr lang="en-US" dirty="0"/>
              <a:t>Finite State Machines</a:t>
            </a:r>
          </a:p>
        </p:txBody>
      </p:sp>
      <p:sp>
        <p:nvSpPr>
          <p:cNvPr id="4" name="TextBox 3"/>
          <p:cNvSpPr txBox="1"/>
          <p:nvPr/>
        </p:nvSpPr>
        <p:spPr>
          <a:xfrm>
            <a:off x="4185138" y="844062"/>
            <a:ext cx="4712677" cy="4154984"/>
          </a:xfrm>
          <a:prstGeom prst="rect">
            <a:avLst/>
          </a:prstGeom>
          <a:noFill/>
        </p:spPr>
        <p:txBody>
          <a:bodyPr wrap="square" rtlCol="0">
            <a:spAutoFit/>
          </a:bodyPr>
          <a:lstStyle/>
          <a:p>
            <a:r>
              <a:rPr lang="en-US" sz="2400" dirty="0" smtClean="0"/>
              <a:t>First 6 of these correspond to </a:t>
            </a:r>
            <a:r>
              <a:rPr lang="en-US" sz="2400" dirty="0" err="1" smtClean="0"/>
              <a:t>Colella’s</a:t>
            </a:r>
            <a:r>
              <a:rPr lang="en-US" sz="2400" dirty="0" smtClean="0"/>
              <a:t> original. </a:t>
            </a:r>
          </a:p>
          <a:p>
            <a:r>
              <a:rPr lang="en-US" sz="2400" dirty="0" smtClean="0"/>
              <a:t>Monte Carlo dropped.</a:t>
            </a:r>
            <a:endParaRPr lang="en-US" sz="2400" dirty="0"/>
          </a:p>
          <a:p>
            <a:r>
              <a:rPr lang="en-US" sz="2400" dirty="0" smtClean="0"/>
              <a:t>N-body methods are a subset of Particle in </a:t>
            </a:r>
            <a:r>
              <a:rPr lang="en-US" sz="2400" dirty="0" err="1" smtClean="0"/>
              <a:t>Colella</a:t>
            </a:r>
            <a:r>
              <a:rPr lang="en-US" sz="2400" dirty="0" smtClean="0"/>
              <a:t>.</a:t>
            </a:r>
            <a:br>
              <a:rPr lang="en-US" sz="2400" dirty="0" smtClean="0"/>
            </a:br>
            <a:endParaRPr lang="en-US" sz="2400" dirty="0" smtClean="0"/>
          </a:p>
          <a:p>
            <a:r>
              <a:rPr lang="en-US" sz="2400" dirty="0" smtClean="0"/>
              <a:t>Note a little inconsistent in that MapReduce is a programming model and spectral method is a numerical method.</a:t>
            </a:r>
          </a:p>
          <a:p>
            <a:r>
              <a:rPr lang="en-US" sz="2400" dirty="0" smtClean="0"/>
              <a:t>Need multiple facets!</a:t>
            </a:r>
            <a:endParaRPr lang="en-US" sz="2400" dirty="0"/>
          </a:p>
        </p:txBody>
      </p:sp>
    </p:spTree>
    <p:extLst>
      <p:ext uri="{BB962C8B-B14F-4D97-AF65-F5344CB8AC3E}">
        <p14:creationId xmlns:p14="http://schemas.microsoft.com/office/powerpoint/2010/main" val="21955804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00"/>
            <a:ext cx="9144000" cy="788254"/>
          </a:xfrm>
        </p:spPr>
        <p:txBody>
          <a:bodyPr>
            <a:normAutofit fontScale="90000"/>
          </a:bodyPr>
          <a:lstStyle/>
          <a:p>
            <a:r>
              <a:rPr lang="en-US" b="1" dirty="0"/>
              <a:t>51 Use Cases: What </a:t>
            </a:r>
            <a:r>
              <a:rPr lang="en-US" b="1" dirty="0" smtClean="0"/>
              <a:t>is Parallelism Over?</a:t>
            </a:r>
            <a:endParaRPr lang="en-US" b="1" dirty="0"/>
          </a:p>
        </p:txBody>
      </p:sp>
      <p:sp>
        <p:nvSpPr>
          <p:cNvPr id="3" name="Content Placeholder 2"/>
          <p:cNvSpPr>
            <a:spLocks noGrp="1"/>
          </p:cNvSpPr>
          <p:nvPr>
            <p:ph idx="1"/>
          </p:nvPr>
        </p:nvSpPr>
        <p:spPr>
          <a:xfrm>
            <a:off x="0" y="700493"/>
            <a:ext cx="9144000" cy="6098891"/>
          </a:xfrm>
        </p:spPr>
        <p:txBody>
          <a:bodyPr>
            <a:normAutofit/>
          </a:bodyPr>
          <a:lstStyle/>
          <a:p>
            <a:r>
              <a:rPr lang="en-US" sz="2000" b="1" dirty="0">
                <a:solidFill>
                  <a:srgbClr val="006BB5"/>
                </a:solidFill>
              </a:rPr>
              <a:t>People</a:t>
            </a:r>
            <a:r>
              <a:rPr lang="en-US" sz="2000" dirty="0">
                <a:solidFill>
                  <a:srgbClr val="006BB5"/>
                </a:solidFill>
              </a:rPr>
              <a:t>: </a:t>
            </a:r>
            <a:r>
              <a:rPr lang="en-US" sz="2000" dirty="0"/>
              <a:t>either the users (but see below) or subjects of </a:t>
            </a:r>
            <a:r>
              <a:rPr lang="en-US" sz="2000" dirty="0" smtClean="0"/>
              <a:t>application and often both</a:t>
            </a:r>
            <a:endParaRPr lang="en-US" sz="2000" dirty="0"/>
          </a:p>
          <a:p>
            <a:r>
              <a:rPr lang="en-US" sz="2000" b="1" dirty="0">
                <a:solidFill>
                  <a:srgbClr val="006BB5"/>
                </a:solidFill>
              </a:rPr>
              <a:t>Decision makers </a:t>
            </a:r>
            <a:r>
              <a:rPr lang="en-US" sz="2000" dirty="0"/>
              <a:t>like researchers or doctors (users of application)</a:t>
            </a:r>
          </a:p>
          <a:p>
            <a:r>
              <a:rPr lang="en-US" sz="2000" b="1" dirty="0" smtClean="0">
                <a:solidFill>
                  <a:srgbClr val="006BB5"/>
                </a:solidFill>
              </a:rPr>
              <a:t>Items</a:t>
            </a:r>
            <a:r>
              <a:rPr lang="en-US" sz="2000" dirty="0" smtClean="0"/>
              <a:t> </a:t>
            </a:r>
            <a:r>
              <a:rPr lang="en-US" sz="2000" dirty="0"/>
              <a:t>such as Images, EMR, Sequences below; observations or contents of online store</a:t>
            </a:r>
          </a:p>
          <a:p>
            <a:pPr lvl="1"/>
            <a:r>
              <a:rPr lang="en-US" sz="1800" b="1" dirty="0">
                <a:solidFill>
                  <a:srgbClr val="006BB5"/>
                </a:solidFill>
              </a:rPr>
              <a:t>Images </a:t>
            </a:r>
            <a:r>
              <a:rPr lang="en-US" sz="1800" dirty="0"/>
              <a:t>or “Electronic Information nuggets”</a:t>
            </a:r>
          </a:p>
          <a:p>
            <a:pPr lvl="1"/>
            <a:r>
              <a:rPr lang="en-US" sz="1800" b="1" dirty="0">
                <a:solidFill>
                  <a:srgbClr val="006BB5"/>
                </a:solidFill>
              </a:rPr>
              <a:t>EMR</a:t>
            </a:r>
            <a:r>
              <a:rPr lang="en-US" sz="1800" dirty="0"/>
              <a:t>: Electronic Medical Records (often similar to people parallelism)</a:t>
            </a:r>
          </a:p>
          <a:p>
            <a:pPr lvl="1"/>
            <a:r>
              <a:rPr lang="en-US" sz="1800" dirty="0"/>
              <a:t>Protein or Gene </a:t>
            </a:r>
            <a:r>
              <a:rPr lang="en-US" sz="1800" b="1" dirty="0">
                <a:solidFill>
                  <a:srgbClr val="006BB5"/>
                </a:solidFill>
              </a:rPr>
              <a:t>Sequences</a:t>
            </a:r>
            <a:r>
              <a:rPr lang="en-US" sz="1800" dirty="0"/>
              <a:t>;</a:t>
            </a:r>
          </a:p>
          <a:p>
            <a:pPr lvl="1"/>
            <a:r>
              <a:rPr lang="en-US" sz="1800" b="1" dirty="0">
                <a:solidFill>
                  <a:srgbClr val="006BB5"/>
                </a:solidFill>
              </a:rPr>
              <a:t>Material</a:t>
            </a:r>
            <a:r>
              <a:rPr lang="en-US" sz="1800" dirty="0"/>
              <a:t> properties, </a:t>
            </a:r>
            <a:r>
              <a:rPr lang="en-US" sz="1800" b="1" dirty="0">
                <a:solidFill>
                  <a:srgbClr val="006BB5"/>
                </a:solidFill>
              </a:rPr>
              <a:t>Manufactured Object </a:t>
            </a:r>
            <a:r>
              <a:rPr lang="en-US" sz="1800" dirty="0" smtClean="0"/>
              <a:t>specifications, </a:t>
            </a:r>
            <a:r>
              <a:rPr lang="en-US" sz="1800" dirty="0"/>
              <a:t>etc</a:t>
            </a:r>
            <a:r>
              <a:rPr lang="en-US" sz="1800" dirty="0" smtClean="0"/>
              <a:t>., </a:t>
            </a:r>
            <a:r>
              <a:rPr lang="en-US" sz="1800" dirty="0"/>
              <a:t>in custom dataset</a:t>
            </a:r>
          </a:p>
          <a:p>
            <a:pPr lvl="1"/>
            <a:r>
              <a:rPr lang="en-US" sz="1800" b="1" dirty="0">
                <a:solidFill>
                  <a:srgbClr val="006BB5"/>
                </a:solidFill>
              </a:rPr>
              <a:t>Modelled</a:t>
            </a:r>
            <a:r>
              <a:rPr lang="en-US" sz="1800" b="1" dirty="0"/>
              <a:t> </a:t>
            </a:r>
            <a:r>
              <a:rPr lang="en-US" sz="1800" b="1" dirty="0">
                <a:solidFill>
                  <a:srgbClr val="006BB5"/>
                </a:solidFill>
              </a:rPr>
              <a:t>entities</a:t>
            </a:r>
            <a:r>
              <a:rPr lang="en-US" sz="1800" b="1" dirty="0"/>
              <a:t> </a:t>
            </a:r>
            <a:r>
              <a:rPr lang="en-US" sz="1800" dirty="0"/>
              <a:t>like vehicles and people</a:t>
            </a:r>
          </a:p>
          <a:p>
            <a:r>
              <a:rPr lang="en-US" sz="2000" b="1" dirty="0" smtClean="0">
                <a:solidFill>
                  <a:srgbClr val="006BB5"/>
                </a:solidFill>
              </a:rPr>
              <a:t>Sensors</a:t>
            </a:r>
            <a:r>
              <a:rPr lang="en-US" sz="2000" dirty="0" smtClean="0"/>
              <a:t> – Internet of Things</a:t>
            </a:r>
          </a:p>
          <a:p>
            <a:r>
              <a:rPr lang="en-US" sz="2000" b="1" dirty="0" smtClean="0">
                <a:solidFill>
                  <a:srgbClr val="006BB5"/>
                </a:solidFill>
              </a:rPr>
              <a:t>Events</a:t>
            </a:r>
            <a:r>
              <a:rPr lang="en-US" sz="2000" dirty="0" smtClean="0"/>
              <a:t> such as detected anomalies in telescope or credit card data or atmosphere</a:t>
            </a:r>
          </a:p>
          <a:p>
            <a:r>
              <a:rPr lang="en-US" sz="2000" b="1" dirty="0" smtClean="0">
                <a:solidFill>
                  <a:srgbClr val="0070C0"/>
                </a:solidFill>
              </a:rPr>
              <a:t>(Complex) </a:t>
            </a:r>
            <a:r>
              <a:rPr lang="en-US" sz="2000" b="1" dirty="0" smtClean="0">
                <a:solidFill>
                  <a:srgbClr val="006BB5"/>
                </a:solidFill>
              </a:rPr>
              <a:t>Nodes</a:t>
            </a:r>
            <a:r>
              <a:rPr lang="en-US" sz="2000" b="1" dirty="0" smtClean="0"/>
              <a:t> </a:t>
            </a:r>
            <a:r>
              <a:rPr lang="en-US" sz="2000" dirty="0" smtClean="0"/>
              <a:t>in RDF Graph</a:t>
            </a:r>
          </a:p>
          <a:p>
            <a:r>
              <a:rPr lang="en-US" sz="2000" b="1" dirty="0" smtClean="0">
                <a:solidFill>
                  <a:srgbClr val="006BB5"/>
                </a:solidFill>
              </a:rPr>
              <a:t>Simple nodes </a:t>
            </a:r>
            <a:r>
              <a:rPr lang="en-US" sz="2000" dirty="0" smtClean="0"/>
              <a:t>as in a learning network</a:t>
            </a:r>
          </a:p>
          <a:p>
            <a:r>
              <a:rPr lang="en-US" sz="2000" b="1" dirty="0" smtClean="0">
                <a:solidFill>
                  <a:srgbClr val="006BB5"/>
                </a:solidFill>
              </a:rPr>
              <a:t>Tweets</a:t>
            </a:r>
            <a:r>
              <a:rPr lang="en-US" sz="2000" dirty="0" smtClean="0"/>
              <a:t>, </a:t>
            </a:r>
            <a:r>
              <a:rPr lang="en-US" sz="2000" b="1" dirty="0" smtClean="0">
                <a:solidFill>
                  <a:srgbClr val="006BB5"/>
                </a:solidFill>
              </a:rPr>
              <a:t>Blogs</a:t>
            </a:r>
            <a:r>
              <a:rPr lang="en-US" sz="2000" dirty="0" smtClean="0"/>
              <a:t>, </a:t>
            </a:r>
            <a:r>
              <a:rPr lang="en-US" sz="2000" b="1" dirty="0" smtClean="0">
                <a:solidFill>
                  <a:srgbClr val="006BB5"/>
                </a:solidFill>
              </a:rPr>
              <a:t>Documents</a:t>
            </a:r>
            <a:r>
              <a:rPr lang="en-US" sz="2000" dirty="0" smtClean="0"/>
              <a:t>, </a:t>
            </a:r>
            <a:r>
              <a:rPr lang="en-US" sz="2000" b="1" dirty="0" smtClean="0">
                <a:solidFill>
                  <a:srgbClr val="006BB5"/>
                </a:solidFill>
              </a:rPr>
              <a:t>Web Pages, </a:t>
            </a:r>
            <a:r>
              <a:rPr lang="en-US" sz="2000" dirty="0" smtClean="0"/>
              <a:t>etc.</a:t>
            </a:r>
          </a:p>
          <a:p>
            <a:pPr lvl="1"/>
            <a:r>
              <a:rPr lang="en-US" sz="2000" dirty="0" smtClean="0"/>
              <a:t>And characters/words in them</a:t>
            </a:r>
          </a:p>
          <a:p>
            <a:r>
              <a:rPr lang="en-US" sz="2000" b="1" dirty="0" smtClean="0">
                <a:solidFill>
                  <a:srgbClr val="006BB5"/>
                </a:solidFill>
              </a:rPr>
              <a:t>Files</a:t>
            </a:r>
            <a:r>
              <a:rPr lang="en-US" sz="2000" dirty="0" smtClean="0"/>
              <a:t> or data to be backed up, moved or assigned metadata</a:t>
            </a:r>
          </a:p>
          <a:p>
            <a:r>
              <a:rPr lang="en-US" sz="2000" b="1" dirty="0">
                <a:solidFill>
                  <a:srgbClr val="006BB5"/>
                </a:solidFill>
              </a:rPr>
              <a:t>Particles</a:t>
            </a:r>
            <a:r>
              <a:rPr lang="en-US" sz="2000" b="1" dirty="0"/>
              <a:t>/</a:t>
            </a:r>
            <a:r>
              <a:rPr lang="en-US" sz="2000" b="1" dirty="0">
                <a:solidFill>
                  <a:srgbClr val="006BB5"/>
                </a:solidFill>
              </a:rPr>
              <a:t>cells</a:t>
            </a:r>
            <a:r>
              <a:rPr lang="en-US" sz="2000" b="1" dirty="0"/>
              <a:t>/</a:t>
            </a:r>
            <a:r>
              <a:rPr lang="en-US" sz="2000" b="1" dirty="0">
                <a:solidFill>
                  <a:srgbClr val="006BB5"/>
                </a:solidFill>
              </a:rPr>
              <a:t>mesh</a:t>
            </a:r>
            <a:r>
              <a:rPr lang="en-US" sz="2000" b="1" dirty="0"/>
              <a:t> </a:t>
            </a:r>
            <a:r>
              <a:rPr lang="en-US" sz="2000" b="1" dirty="0">
                <a:solidFill>
                  <a:srgbClr val="006BB5"/>
                </a:solidFill>
              </a:rPr>
              <a:t>points</a:t>
            </a:r>
            <a:r>
              <a:rPr lang="en-US" sz="2000" b="1" dirty="0"/>
              <a:t> </a:t>
            </a:r>
            <a:r>
              <a:rPr lang="en-US" sz="2000" dirty="0"/>
              <a:t>as in parallel </a:t>
            </a:r>
            <a:r>
              <a:rPr lang="en-US" sz="2000" dirty="0" smtClean="0"/>
              <a:t>simulations</a:t>
            </a:r>
          </a:p>
          <a:p>
            <a:endParaRPr lang="en-US" sz="2000" dirty="0"/>
          </a:p>
        </p:txBody>
      </p:sp>
      <p:sp>
        <p:nvSpPr>
          <p:cNvPr id="4" name="Slide Number Placeholder 3"/>
          <p:cNvSpPr>
            <a:spLocks noGrp="1"/>
          </p:cNvSpPr>
          <p:nvPr>
            <p:ph type="sldNum" sz="quarter" idx="12"/>
          </p:nvPr>
        </p:nvSpPr>
        <p:spPr/>
        <p:txBody>
          <a:bodyPr/>
          <a:lstStyle/>
          <a:p>
            <a:fld id="{C4B85148-DB98-4269-ACE6-2DF49F9918C9}" type="slidenum">
              <a:rPr lang="en-US" smtClean="0"/>
              <a:pPr/>
              <a:t>22</a:t>
            </a:fld>
            <a:endParaRPr lang="en-US" dirty="0"/>
          </a:p>
        </p:txBody>
      </p:sp>
    </p:spTree>
    <p:extLst>
      <p:ext uri="{BB962C8B-B14F-4D97-AF65-F5344CB8AC3E}">
        <p14:creationId xmlns:p14="http://schemas.microsoft.com/office/powerpoint/2010/main" val="36266249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029" y="139823"/>
            <a:ext cx="8229600" cy="1143000"/>
          </a:xfrm>
        </p:spPr>
        <p:txBody>
          <a:bodyPr>
            <a:normAutofit fontScale="90000"/>
          </a:bodyPr>
          <a:lstStyle/>
          <a:p>
            <a:r>
              <a:rPr lang="en-US" b="1" dirty="0" smtClean="0"/>
              <a:t>51 Use Cases: Low-Level (Run-time) Computational Types</a:t>
            </a:r>
            <a:endParaRPr lang="en-US" b="1" dirty="0"/>
          </a:p>
        </p:txBody>
      </p:sp>
      <p:sp>
        <p:nvSpPr>
          <p:cNvPr id="3" name="Content Placeholder 2"/>
          <p:cNvSpPr>
            <a:spLocks noGrp="1"/>
          </p:cNvSpPr>
          <p:nvPr>
            <p:ph idx="1"/>
          </p:nvPr>
        </p:nvSpPr>
        <p:spPr>
          <a:xfrm>
            <a:off x="0" y="1252025"/>
            <a:ext cx="9049658" cy="5605975"/>
          </a:xfrm>
        </p:spPr>
        <p:txBody>
          <a:bodyPr>
            <a:normAutofit/>
          </a:bodyPr>
          <a:lstStyle/>
          <a:p>
            <a:r>
              <a:rPr lang="en-US" sz="2800" b="1" dirty="0" smtClean="0">
                <a:solidFill>
                  <a:srgbClr val="0070C0"/>
                </a:solidFill>
              </a:rPr>
              <a:t>PP(26): </a:t>
            </a:r>
            <a:r>
              <a:rPr lang="en-US" sz="2800" dirty="0" smtClean="0"/>
              <a:t>Pleasingly Parallel or Map Only</a:t>
            </a:r>
          </a:p>
          <a:p>
            <a:r>
              <a:rPr lang="en-US" sz="2800" b="1" dirty="0" smtClean="0">
                <a:solidFill>
                  <a:srgbClr val="0070C0"/>
                </a:solidFill>
              </a:rPr>
              <a:t>MR(18 +7 </a:t>
            </a:r>
            <a:r>
              <a:rPr lang="en-US" sz="2800" b="1" dirty="0" err="1" smtClean="0">
                <a:solidFill>
                  <a:srgbClr val="0070C0"/>
                </a:solidFill>
              </a:rPr>
              <a:t>MRStat</a:t>
            </a:r>
            <a:r>
              <a:rPr lang="en-US" sz="2800" b="1" dirty="0" smtClean="0">
                <a:solidFill>
                  <a:srgbClr val="0070C0"/>
                </a:solidFill>
              </a:rPr>
              <a:t>): </a:t>
            </a:r>
            <a:r>
              <a:rPr lang="en-US" sz="2800" dirty="0" smtClean="0"/>
              <a:t>Classic MapReduce</a:t>
            </a:r>
          </a:p>
          <a:p>
            <a:r>
              <a:rPr lang="en-US" sz="2800" b="1" dirty="0" err="1" smtClean="0">
                <a:solidFill>
                  <a:srgbClr val="0070C0"/>
                </a:solidFill>
              </a:rPr>
              <a:t>MRStat</a:t>
            </a:r>
            <a:r>
              <a:rPr lang="en-US" sz="2800" b="1" dirty="0" smtClean="0">
                <a:solidFill>
                  <a:srgbClr val="0070C0"/>
                </a:solidFill>
              </a:rPr>
              <a:t>(7): </a:t>
            </a:r>
            <a:r>
              <a:rPr lang="en-US" sz="2800" dirty="0" smtClean="0"/>
              <a:t>Simple version of MR where key computations are simple reduction as coming in statistical averages</a:t>
            </a:r>
          </a:p>
          <a:p>
            <a:r>
              <a:rPr lang="en-US" sz="2800" b="1" dirty="0" err="1" smtClean="0">
                <a:solidFill>
                  <a:srgbClr val="0070C0"/>
                </a:solidFill>
              </a:rPr>
              <a:t>MRIter</a:t>
            </a:r>
            <a:r>
              <a:rPr lang="en-US" sz="2800" b="1" dirty="0" smtClean="0">
                <a:solidFill>
                  <a:srgbClr val="0070C0"/>
                </a:solidFill>
              </a:rPr>
              <a:t>(23): </a:t>
            </a:r>
            <a:r>
              <a:rPr lang="en-US" sz="2800" dirty="0" smtClean="0"/>
              <a:t>Iterative MapReduce</a:t>
            </a:r>
          </a:p>
          <a:p>
            <a:r>
              <a:rPr lang="en-US" sz="2800" b="1" dirty="0" smtClean="0">
                <a:solidFill>
                  <a:srgbClr val="0070C0"/>
                </a:solidFill>
              </a:rPr>
              <a:t>Graph(9): </a:t>
            </a:r>
            <a:r>
              <a:rPr lang="en-US" sz="2800" dirty="0" smtClean="0"/>
              <a:t>complex graph data structure needed in analysis </a:t>
            </a:r>
          </a:p>
          <a:p>
            <a:r>
              <a:rPr lang="en-US" sz="2800" b="1" dirty="0" smtClean="0">
                <a:solidFill>
                  <a:srgbClr val="0070C0"/>
                </a:solidFill>
              </a:rPr>
              <a:t>Fusion(11): </a:t>
            </a:r>
            <a:r>
              <a:rPr lang="en-US" sz="2800" dirty="0"/>
              <a:t>Integrate diverse data to aid discovery/decision </a:t>
            </a:r>
            <a:r>
              <a:rPr lang="en-US" sz="2800" dirty="0" smtClean="0"/>
              <a:t>making; could involve sophisticated algorithms or could just be a portal</a:t>
            </a:r>
            <a:endParaRPr lang="en-US" sz="2800" dirty="0"/>
          </a:p>
          <a:p>
            <a:r>
              <a:rPr lang="en-US" sz="2800" b="1" dirty="0" smtClean="0">
                <a:solidFill>
                  <a:srgbClr val="0070C0"/>
                </a:solidFill>
              </a:rPr>
              <a:t>Streaming(41): </a:t>
            </a:r>
            <a:r>
              <a:rPr lang="en-US" sz="2800" dirty="0" smtClean="0"/>
              <a:t>some data comes in incrementally and is processed this way</a:t>
            </a:r>
          </a:p>
          <a:p>
            <a:endParaRPr lang="en-US" sz="2800" dirty="0" smtClean="0"/>
          </a:p>
        </p:txBody>
      </p:sp>
      <p:sp>
        <p:nvSpPr>
          <p:cNvPr id="4" name="Slide Number Placeholder 3"/>
          <p:cNvSpPr>
            <a:spLocks noGrp="1"/>
          </p:cNvSpPr>
          <p:nvPr>
            <p:ph type="sldNum" sz="quarter" idx="12"/>
          </p:nvPr>
        </p:nvSpPr>
        <p:spPr/>
        <p:txBody>
          <a:bodyPr/>
          <a:lstStyle/>
          <a:p>
            <a:fld id="{C4B85148-DB98-4269-ACE6-2DF49F9918C9}" type="slidenum">
              <a:rPr lang="en-US" smtClean="0"/>
              <a:pPr/>
              <a:t>23</a:t>
            </a:fld>
            <a:endParaRPr lang="en-US" dirty="0"/>
          </a:p>
        </p:txBody>
      </p:sp>
      <p:sp>
        <p:nvSpPr>
          <p:cNvPr id="5" name="TextBox 4"/>
          <p:cNvSpPr txBox="1"/>
          <p:nvPr/>
        </p:nvSpPr>
        <p:spPr>
          <a:xfrm>
            <a:off x="4987636" y="6174696"/>
            <a:ext cx="1795171" cy="369332"/>
          </a:xfrm>
          <a:prstGeom prst="rect">
            <a:avLst/>
          </a:prstGeom>
          <a:noFill/>
        </p:spPr>
        <p:txBody>
          <a:bodyPr wrap="none" rtlCol="0">
            <a:spAutoFit/>
          </a:bodyPr>
          <a:lstStyle/>
          <a:p>
            <a:r>
              <a:rPr lang="en-US" dirty="0" smtClean="0"/>
              <a:t>(Count) out of 51</a:t>
            </a:r>
            <a:endParaRPr lang="en-US" dirty="0"/>
          </a:p>
        </p:txBody>
      </p:sp>
    </p:spTree>
    <p:extLst>
      <p:ext uri="{BB962C8B-B14F-4D97-AF65-F5344CB8AC3E}">
        <p14:creationId xmlns:p14="http://schemas.microsoft.com/office/powerpoint/2010/main" val="4079173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2378"/>
            <a:ext cx="8229600" cy="1143000"/>
          </a:xfrm>
        </p:spPr>
        <p:txBody>
          <a:bodyPr>
            <a:normAutofit fontScale="90000"/>
          </a:bodyPr>
          <a:lstStyle/>
          <a:p>
            <a:r>
              <a:rPr lang="en-US" b="1" dirty="0"/>
              <a:t>51 Use Cases: </a:t>
            </a:r>
            <a:r>
              <a:rPr lang="en-US" b="1" dirty="0" smtClean="0"/>
              <a:t>Higher-Level Computational Types or Features</a:t>
            </a:r>
            <a:endParaRPr lang="en-US" b="1" dirty="0"/>
          </a:p>
        </p:txBody>
      </p:sp>
      <p:sp>
        <p:nvSpPr>
          <p:cNvPr id="3" name="Content Placeholder 2"/>
          <p:cNvSpPr>
            <a:spLocks noGrp="1"/>
          </p:cNvSpPr>
          <p:nvPr>
            <p:ph idx="1"/>
          </p:nvPr>
        </p:nvSpPr>
        <p:spPr>
          <a:xfrm>
            <a:off x="94342" y="1476528"/>
            <a:ext cx="9049658" cy="5276076"/>
          </a:xfrm>
        </p:spPr>
        <p:txBody>
          <a:bodyPr>
            <a:normAutofit fontScale="92500" lnSpcReduction="10000"/>
          </a:bodyPr>
          <a:lstStyle/>
          <a:p>
            <a:r>
              <a:rPr lang="en-US" sz="2400" b="1" dirty="0" smtClean="0">
                <a:solidFill>
                  <a:srgbClr val="0070C0"/>
                </a:solidFill>
              </a:rPr>
              <a:t>Classification(30): </a:t>
            </a:r>
            <a:r>
              <a:rPr lang="en-US" sz="2400" dirty="0" smtClean="0"/>
              <a:t>divide data into categories</a:t>
            </a:r>
            <a:endParaRPr lang="en-US" sz="2400" dirty="0"/>
          </a:p>
          <a:p>
            <a:r>
              <a:rPr lang="en-US" sz="2400" b="1" dirty="0" smtClean="0">
                <a:solidFill>
                  <a:srgbClr val="0070C0"/>
                </a:solidFill>
              </a:rPr>
              <a:t>S/Q/Index(12): </a:t>
            </a:r>
            <a:r>
              <a:rPr lang="en-US" sz="2400" dirty="0"/>
              <a:t>Search and </a:t>
            </a:r>
            <a:r>
              <a:rPr lang="en-US" sz="2400" dirty="0" smtClean="0"/>
              <a:t>Query</a:t>
            </a:r>
          </a:p>
          <a:p>
            <a:r>
              <a:rPr lang="en-US" sz="2400" b="1" dirty="0" smtClean="0">
                <a:solidFill>
                  <a:srgbClr val="0070C0"/>
                </a:solidFill>
              </a:rPr>
              <a:t>CF(4): </a:t>
            </a:r>
            <a:r>
              <a:rPr lang="en-US" sz="2400" dirty="0"/>
              <a:t>Collaborative Filtering</a:t>
            </a:r>
          </a:p>
          <a:p>
            <a:r>
              <a:rPr lang="en-US" sz="2400" b="1" dirty="0" smtClean="0">
                <a:solidFill>
                  <a:srgbClr val="0070C0"/>
                </a:solidFill>
              </a:rPr>
              <a:t>Local ML(36): </a:t>
            </a:r>
            <a:r>
              <a:rPr lang="en-US" sz="2400" dirty="0" smtClean="0"/>
              <a:t>Local</a:t>
            </a:r>
            <a:r>
              <a:rPr lang="en-US" sz="2400" b="1" dirty="0" smtClean="0">
                <a:solidFill>
                  <a:srgbClr val="002060"/>
                </a:solidFill>
              </a:rPr>
              <a:t> </a:t>
            </a:r>
            <a:r>
              <a:rPr lang="en-US" sz="2400" dirty="0" smtClean="0"/>
              <a:t>Machine </a:t>
            </a:r>
            <a:r>
              <a:rPr lang="en-US" sz="2400" dirty="0"/>
              <a:t>Learning </a:t>
            </a:r>
            <a:endParaRPr lang="en-US" sz="2400" dirty="0" smtClean="0"/>
          </a:p>
          <a:p>
            <a:r>
              <a:rPr lang="en-US" sz="2400" b="1" dirty="0" smtClean="0">
                <a:solidFill>
                  <a:srgbClr val="0070C0"/>
                </a:solidFill>
              </a:rPr>
              <a:t>Global ML(23): </a:t>
            </a:r>
            <a:r>
              <a:rPr lang="en-US" sz="2400" dirty="0" smtClean="0"/>
              <a:t>Deep Learning, Clustering, LDA, PLSI, </a:t>
            </a:r>
            <a:r>
              <a:rPr lang="en-US" sz="2400" dirty="0"/>
              <a:t>MDS, Large Scale Optimizations </a:t>
            </a:r>
            <a:r>
              <a:rPr lang="en-US" sz="2400" dirty="0" smtClean="0"/>
              <a:t>as </a:t>
            </a:r>
            <a:r>
              <a:rPr lang="en-US" sz="2400" dirty="0"/>
              <a:t>in Variational Bayes, Lifted Belief Propagation, Stochastic Gradient Descent, L-BFGS, </a:t>
            </a:r>
            <a:r>
              <a:rPr lang="en-US" sz="2400" dirty="0" err="1" smtClean="0"/>
              <a:t>Levenberg</a:t>
            </a:r>
            <a:r>
              <a:rPr lang="en-US" sz="2400" dirty="0" smtClean="0"/>
              <a:t>-Marquardt (Sometimes call </a:t>
            </a:r>
            <a:r>
              <a:rPr lang="en-US" sz="2400" b="1" dirty="0">
                <a:solidFill>
                  <a:srgbClr val="0070C0"/>
                </a:solidFill>
              </a:rPr>
              <a:t>EGO</a:t>
            </a:r>
            <a:r>
              <a:rPr lang="en-US" sz="2400" dirty="0"/>
              <a:t> or Exascale Global </a:t>
            </a:r>
            <a:r>
              <a:rPr lang="en-US" sz="2400" dirty="0" smtClean="0"/>
              <a:t>Optimization)</a:t>
            </a:r>
          </a:p>
          <a:p>
            <a:r>
              <a:rPr lang="en-US" sz="2400" b="1" dirty="0" smtClean="0">
                <a:solidFill>
                  <a:srgbClr val="0070C0"/>
                </a:solidFill>
              </a:rPr>
              <a:t>Workflow: </a:t>
            </a:r>
            <a:r>
              <a:rPr lang="en-US" sz="2400" dirty="0" smtClean="0"/>
              <a:t>(Left out of analysis but very common)</a:t>
            </a:r>
            <a:endParaRPr lang="en-US" sz="2400" dirty="0"/>
          </a:p>
          <a:p>
            <a:r>
              <a:rPr lang="en-US" sz="2400" b="1" dirty="0" smtClean="0">
                <a:solidFill>
                  <a:srgbClr val="0070C0"/>
                </a:solidFill>
              </a:rPr>
              <a:t>GIS(16): </a:t>
            </a:r>
            <a:r>
              <a:rPr lang="en-US" sz="2400" dirty="0"/>
              <a:t>Geotagged </a:t>
            </a:r>
            <a:r>
              <a:rPr lang="en-US" sz="2400" dirty="0" smtClean="0"/>
              <a:t>data and often displayed in ESRI, Microsoft Virtual Earth, Google Earth, </a:t>
            </a:r>
            <a:r>
              <a:rPr lang="en-US" sz="2400" dirty="0" err="1" smtClean="0"/>
              <a:t>GeoServer</a:t>
            </a:r>
            <a:r>
              <a:rPr lang="en-US" sz="2400" dirty="0" smtClean="0"/>
              <a:t> etc.</a:t>
            </a:r>
          </a:p>
          <a:p>
            <a:r>
              <a:rPr lang="en-US" sz="2400" b="1" dirty="0" smtClean="0">
                <a:solidFill>
                  <a:srgbClr val="0070C0"/>
                </a:solidFill>
              </a:rPr>
              <a:t>HPC(5): </a:t>
            </a:r>
            <a:r>
              <a:rPr lang="en-US" sz="2400" dirty="0"/>
              <a:t>Classic </a:t>
            </a:r>
            <a:r>
              <a:rPr lang="en-US" sz="2400" dirty="0" smtClean="0"/>
              <a:t>large-scale </a:t>
            </a:r>
            <a:r>
              <a:rPr lang="en-US" sz="2400" dirty="0"/>
              <a:t>simulation of cosmos, </a:t>
            </a:r>
            <a:r>
              <a:rPr lang="en-US" sz="2400" dirty="0" smtClean="0"/>
              <a:t>materials, </a:t>
            </a:r>
            <a:r>
              <a:rPr lang="en-US" sz="2400" dirty="0"/>
              <a:t>etc</a:t>
            </a:r>
            <a:r>
              <a:rPr lang="en-US" sz="2400" dirty="0" smtClean="0"/>
              <a:t>. generates big data</a:t>
            </a:r>
          </a:p>
          <a:p>
            <a:r>
              <a:rPr lang="en-US" sz="2400" b="1" dirty="0" smtClean="0">
                <a:solidFill>
                  <a:srgbClr val="0070C0"/>
                </a:solidFill>
              </a:rPr>
              <a:t>Agent(2): </a:t>
            </a:r>
            <a:r>
              <a:rPr lang="en-US" sz="2400" dirty="0" smtClean="0"/>
              <a:t>Simulations of models of data-defined macroscopic entities represented as agents</a:t>
            </a:r>
            <a:endParaRPr lang="en-US" sz="2400" dirty="0"/>
          </a:p>
          <a:p>
            <a:endParaRPr lang="en-US" sz="2400" dirty="0"/>
          </a:p>
          <a:p>
            <a:endParaRPr lang="en-US" sz="2400" dirty="0"/>
          </a:p>
          <a:p>
            <a:endParaRPr lang="en-US" sz="2400" dirty="0" smtClean="0"/>
          </a:p>
        </p:txBody>
      </p:sp>
      <p:sp>
        <p:nvSpPr>
          <p:cNvPr id="4" name="Slide Number Placeholder 3"/>
          <p:cNvSpPr>
            <a:spLocks noGrp="1"/>
          </p:cNvSpPr>
          <p:nvPr>
            <p:ph type="sldNum" sz="quarter" idx="12"/>
          </p:nvPr>
        </p:nvSpPr>
        <p:spPr/>
        <p:txBody>
          <a:bodyPr/>
          <a:lstStyle/>
          <a:p>
            <a:fld id="{C4B85148-DB98-4269-ACE6-2DF49F9918C9}" type="slidenum">
              <a:rPr lang="en-US" smtClean="0"/>
              <a:pPr/>
              <a:t>24</a:t>
            </a:fld>
            <a:endParaRPr lang="en-US" dirty="0"/>
          </a:p>
        </p:txBody>
      </p:sp>
      <p:sp>
        <p:nvSpPr>
          <p:cNvPr id="5" name="TextBox 4"/>
          <p:cNvSpPr txBox="1"/>
          <p:nvPr/>
        </p:nvSpPr>
        <p:spPr>
          <a:xfrm>
            <a:off x="7001914" y="1496092"/>
            <a:ext cx="1872116" cy="369332"/>
          </a:xfrm>
          <a:prstGeom prst="rect">
            <a:avLst/>
          </a:prstGeom>
          <a:noFill/>
        </p:spPr>
        <p:txBody>
          <a:bodyPr wrap="none" rtlCol="0">
            <a:spAutoFit/>
          </a:bodyPr>
          <a:lstStyle/>
          <a:p>
            <a:r>
              <a:rPr lang="en-US" b="1" dirty="0" smtClean="0"/>
              <a:t>Not Independent </a:t>
            </a:r>
            <a:endParaRPr lang="en-US" b="1" dirty="0"/>
          </a:p>
        </p:txBody>
      </p:sp>
    </p:spTree>
    <p:extLst>
      <p:ext uri="{BB962C8B-B14F-4D97-AF65-F5344CB8AC3E}">
        <p14:creationId xmlns:p14="http://schemas.microsoft.com/office/powerpoint/2010/main" val="31025817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0044"/>
            <a:ext cx="9144000" cy="1143000"/>
          </a:xfrm>
        </p:spPr>
        <p:txBody>
          <a:bodyPr>
            <a:normAutofit fontScale="90000"/>
          </a:bodyPr>
          <a:lstStyle/>
          <a:p>
            <a:r>
              <a:rPr lang="en-US" b="1" dirty="0" smtClean="0"/>
              <a:t>Global Machine Learning aka EGO – Exascale Global Optimization</a:t>
            </a:r>
            <a:endParaRPr lang="en-US" b="1" dirty="0"/>
          </a:p>
        </p:txBody>
      </p:sp>
      <p:sp>
        <p:nvSpPr>
          <p:cNvPr id="3" name="Content Placeholder 2"/>
          <p:cNvSpPr>
            <a:spLocks noGrp="1"/>
          </p:cNvSpPr>
          <p:nvPr>
            <p:ph idx="1"/>
          </p:nvPr>
        </p:nvSpPr>
        <p:spPr>
          <a:xfrm>
            <a:off x="0" y="1398864"/>
            <a:ext cx="9144000" cy="5396219"/>
          </a:xfrm>
        </p:spPr>
        <p:txBody>
          <a:bodyPr>
            <a:normAutofit fontScale="85000" lnSpcReduction="20000"/>
          </a:bodyPr>
          <a:lstStyle/>
          <a:p>
            <a:r>
              <a:rPr lang="en-US" dirty="0" smtClean="0"/>
              <a:t>Typically maximum likelihood or </a:t>
            </a:r>
            <a:r>
              <a:rPr lang="en-US" dirty="0" smtClean="0">
                <a:sym typeface="Symbol" panose="05050102010706020507" pitchFamily="18" charset="2"/>
              </a:rPr>
              <a:t></a:t>
            </a:r>
            <a:r>
              <a:rPr lang="en-US" baseline="30000" dirty="0" smtClean="0">
                <a:sym typeface="Symbol" panose="05050102010706020507" pitchFamily="18" charset="2"/>
              </a:rPr>
              <a:t>2</a:t>
            </a:r>
            <a:r>
              <a:rPr lang="en-US" dirty="0" smtClean="0">
                <a:sym typeface="Symbol" panose="05050102010706020507" pitchFamily="18" charset="2"/>
              </a:rPr>
              <a:t> with a sum over the N data items – documents, sequences, items to be sold, images etc. and often </a:t>
            </a:r>
            <a:r>
              <a:rPr lang="en-US" dirty="0">
                <a:sym typeface="Symbol" panose="05050102010706020507" pitchFamily="18" charset="2"/>
              </a:rPr>
              <a:t>links (point-pairs</a:t>
            </a:r>
            <a:r>
              <a:rPr lang="en-US" dirty="0" smtClean="0">
                <a:sym typeface="Symbol" panose="05050102010706020507" pitchFamily="18" charset="2"/>
              </a:rPr>
              <a:t>). Usually it’s a sum of positive number as in least squares</a:t>
            </a:r>
          </a:p>
          <a:p>
            <a:r>
              <a:rPr lang="en-US" dirty="0" smtClean="0">
                <a:sym typeface="Symbol" panose="05050102010706020507" pitchFamily="18" charset="2"/>
              </a:rPr>
              <a:t>Covering clustering/community detection, mixture models, topic determination, Multidimensional scaling, (Deep) Learning Networks</a:t>
            </a:r>
          </a:p>
          <a:p>
            <a:r>
              <a:rPr lang="en-US" dirty="0" smtClean="0">
                <a:sym typeface="Symbol" panose="05050102010706020507" pitchFamily="18" charset="2"/>
              </a:rPr>
              <a:t>PageRank is “just” parallel linear algebra</a:t>
            </a:r>
          </a:p>
          <a:p>
            <a:r>
              <a:rPr lang="en-US" dirty="0" smtClean="0">
                <a:sym typeface="Symbol" panose="05050102010706020507" pitchFamily="18" charset="2"/>
              </a:rPr>
              <a:t>Note many Mahout algorithms are sequential – partly as MapReduce limited; partly because parallelism unclear</a:t>
            </a:r>
          </a:p>
          <a:p>
            <a:pPr lvl="1"/>
            <a:r>
              <a:rPr lang="en-US" dirty="0" err="1" smtClean="0">
                <a:sym typeface="Symbol" panose="05050102010706020507" pitchFamily="18" charset="2"/>
              </a:rPr>
              <a:t>MLLib</a:t>
            </a:r>
            <a:r>
              <a:rPr lang="en-US" dirty="0" smtClean="0">
                <a:sym typeface="Symbol" panose="05050102010706020507" pitchFamily="18" charset="2"/>
              </a:rPr>
              <a:t> (Spark based) better</a:t>
            </a:r>
          </a:p>
          <a:p>
            <a:r>
              <a:rPr lang="en-US" dirty="0" smtClean="0">
                <a:sym typeface="Symbol" panose="05050102010706020507" pitchFamily="18" charset="2"/>
              </a:rPr>
              <a:t>SVM and Hidden Markov Models do not use large scale parallelization in practice?</a:t>
            </a:r>
          </a:p>
          <a:p>
            <a:r>
              <a:rPr lang="en-US" dirty="0" smtClean="0">
                <a:sym typeface="Symbol" panose="05050102010706020507" pitchFamily="18" charset="2"/>
              </a:rPr>
              <a:t>Detailed papers on particular parallel graph algorithms</a:t>
            </a:r>
          </a:p>
        </p:txBody>
      </p:sp>
    </p:spTree>
    <p:extLst>
      <p:ext uri="{BB962C8B-B14F-4D97-AF65-F5344CB8AC3E}">
        <p14:creationId xmlns:p14="http://schemas.microsoft.com/office/powerpoint/2010/main" val="9976252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b="1" dirty="0" smtClean="0"/>
              <a:t>Image based Applications</a:t>
            </a:r>
            <a:endParaRPr lang="en-US" b="1" dirty="0"/>
          </a:p>
        </p:txBody>
      </p:sp>
    </p:spTree>
    <p:extLst>
      <p:ext uri="{BB962C8B-B14F-4D97-AF65-F5344CB8AC3E}">
        <p14:creationId xmlns:p14="http://schemas.microsoft.com/office/powerpoint/2010/main" val="10072091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0"/>
            <a:ext cx="9144000" cy="6866765"/>
            <a:chOff x="0" y="0"/>
            <a:chExt cx="9144000" cy="6866765"/>
          </a:xfrm>
        </p:grpSpPr>
        <p:pic>
          <p:nvPicPr>
            <p:cNvPr id="7" name="Picture 6"/>
            <p:cNvPicPr>
              <a:picLocks noChangeAspect="1"/>
            </p:cNvPicPr>
            <p:nvPr/>
          </p:nvPicPr>
          <p:blipFill>
            <a:blip r:embed="rId2"/>
            <a:stretch>
              <a:fillRect/>
            </a:stretch>
          </p:blipFill>
          <p:spPr>
            <a:xfrm>
              <a:off x="0" y="0"/>
              <a:ext cx="9144000" cy="6858000"/>
            </a:xfrm>
            <a:prstGeom prst="rect">
              <a:avLst/>
            </a:prstGeom>
          </p:spPr>
        </p:pic>
        <p:sp>
          <p:nvSpPr>
            <p:cNvPr id="8" name="Rectangle 7"/>
            <p:cNvSpPr/>
            <p:nvPr/>
          </p:nvSpPr>
          <p:spPr>
            <a:xfrm>
              <a:off x="5061884" y="6497433"/>
              <a:ext cx="3783152" cy="369332"/>
            </a:xfrm>
            <a:prstGeom prst="rect">
              <a:avLst/>
            </a:prstGeom>
          </p:spPr>
          <p:txBody>
            <a:bodyPr wrap="none">
              <a:spAutoFit/>
            </a:bodyPr>
            <a:lstStyle/>
            <a:p>
              <a:r>
                <a:rPr lang="en-US" dirty="0"/>
                <a:t>http://www.kpcb.com/internet-trends</a:t>
              </a:r>
            </a:p>
          </p:txBody>
        </p:sp>
      </p:grpSp>
    </p:spTree>
    <p:extLst>
      <p:ext uri="{BB962C8B-B14F-4D97-AF65-F5344CB8AC3E}">
        <p14:creationId xmlns:p14="http://schemas.microsoft.com/office/powerpoint/2010/main" val="23324213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0488" y="-168160"/>
            <a:ext cx="8229600" cy="1143000"/>
          </a:xfrm>
        </p:spPr>
        <p:txBody>
          <a:bodyPr>
            <a:noAutofit/>
          </a:bodyPr>
          <a:lstStyle/>
          <a:p>
            <a:r>
              <a:rPr lang="en-US" sz="3200" dirty="0" smtClean="0"/>
              <a:t>17:</a:t>
            </a:r>
            <a:r>
              <a:rPr lang="en-US" sz="3200" dirty="0"/>
              <a:t>Pathology Imaging</a:t>
            </a:r>
            <a:r>
              <a:rPr lang="en-US" sz="3200" dirty="0" smtClean="0"/>
              <a:t>/ Digital Pathology I</a:t>
            </a:r>
            <a:endParaRPr lang="en-US" sz="3200" dirty="0"/>
          </a:p>
        </p:txBody>
      </p:sp>
      <p:sp>
        <p:nvSpPr>
          <p:cNvPr id="3" name="Content Placeholder 2"/>
          <p:cNvSpPr>
            <a:spLocks noGrp="1"/>
          </p:cNvSpPr>
          <p:nvPr>
            <p:ph idx="1"/>
          </p:nvPr>
        </p:nvSpPr>
        <p:spPr>
          <a:xfrm>
            <a:off x="95250" y="855293"/>
            <a:ext cx="9048750" cy="2021912"/>
          </a:xfrm>
        </p:spPr>
        <p:txBody>
          <a:bodyPr>
            <a:noAutofit/>
          </a:bodyPr>
          <a:lstStyle/>
          <a:p>
            <a:r>
              <a:rPr lang="en-US" sz="2000" b="1" dirty="0">
                <a:solidFill>
                  <a:srgbClr val="00B0F0"/>
                </a:solidFill>
              </a:rPr>
              <a:t>Application:</a:t>
            </a:r>
            <a:r>
              <a:rPr lang="en-US" sz="2000" dirty="0">
                <a:solidFill>
                  <a:srgbClr val="00B0F0"/>
                </a:solidFill>
              </a:rPr>
              <a:t> </a:t>
            </a:r>
            <a:r>
              <a:rPr lang="en-US" sz="2000" dirty="0"/>
              <a:t>Digital pathology imaging is an emerging field where examination of high resolution images of tissue specimens enables novel and more effective ways for disease diagnosis. Pathology image analysis segments massive (millions per image) spatial objects such as nuclei and blood vessels, represented with their boundaries, along with many extracted image features from these objects. The derived information is used for many complex queries and analytics to support biomedical research and clinical diagnosis. </a:t>
            </a:r>
            <a:endParaRPr lang="en-US" sz="2000" dirty="0" smtClean="0"/>
          </a:p>
        </p:txBody>
      </p:sp>
      <p:sp>
        <p:nvSpPr>
          <p:cNvPr id="5" name="Slide Number Placeholder 4"/>
          <p:cNvSpPr>
            <a:spLocks noGrp="1"/>
          </p:cNvSpPr>
          <p:nvPr>
            <p:ph type="sldNum" sz="quarter" idx="12"/>
          </p:nvPr>
        </p:nvSpPr>
        <p:spPr/>
        <p:txBody>
          <a:bodyPr/>
          <a:lstStyle/>
          <a:p>
            <a:fld id="{C4B85148-DB98-4269-ACE6-2DF49F9918C9}" type="slidenum">
              <a:rPr lang="en-US" smtClean="0"/>
              <a:pPr/>
              <a:t>28</a:t>
            </a:fld>
            <a:endParaRPr lang="en-US" dirty="0"/>
          </a:p>
        </p:txBody>
      </p:sp>
      <p:sp>
        <p:nvSpPr>
          <p:cNvPr id="7" name="Rounded Rectangle 6"/>
          <p:cNvSpPr/>
          <p:nvPr/>
        </p:nvSpPr>
        <p:spPr>
          <a:xfrm>
            <a:off x="95250" y="78963"/>
            <a:ext cx="1648917" cy="7150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smtClean="0">
                <a:solidFill>
                  <a:schemeClr val="tx1"/>
                </a:solidFill>
              </a:rPr>
              <a:t>Healthcare</a:t>
            </a:r>
          </a:p>
          <a:p>
            <a:pPr algn="ctr"/>
            <a:r>
              <a:rPr lang="en-US" b="1" dirty="0" smtClean="0">
                <a:solidFill>
                  <a:schemeClr val="tx1"/>
                </a:solidFill>
              </a:rPr>
              <a:t>Life Sciences</a:t>
            </a:r>
            <a:endParaRPr lang="en-US" b="1" dirty="0">
              <a:solidFill>
                <a:schemeClr val="tx1"/>
              </a:solidFill>
            </a:endParaRPr>
          </a:p>
        </p:txBody>
      </p:sp>
      <p:pic>
        <p:nvPicPr>
          <p:cNvPr id="8" name="Picture 7"/>
          <p:cNvPicPr/>
          <p:nvPr/>
        </p:nvPicPr>
        <p:blipFill>
          <a:blip r:embed="rId2">
            <a:extLst>
              <a:ext uri="{28A0092B-C50C-407E-A947-70E740481C1C}">
                <a14:useLocalDpi xmlns:a14="http://schemas.microsoft.com/office/drawing/2010/main" val="0"/>
              </a:ext>
            </a:extLst>
          </a:blip>
          <a:srcRect/>
          <a:stretch>
            <a:fillRect/>
          </a:stretch>
        </p:blipFill>
        <p:spPr bwMode="auto">
          <a:xfrm>
            <a:off x="395383" y="3196111"/>
            <a:ext cx="7555046" cy="2966872"/>
          </a:xfrm>
          <a:prstGeom prst="rect">
            <a:avLst/>
          </a:prstGeom>
          <a:noFill/>
        </p:spPr>
      </p:pic>
      <p:sp>
        <p:nvSpPr>
          <p:cNvPr id="9" name="Rectangle 8"/>
          <p:cNvSpPr/>
          <p:nvPr/>
        </p:nvSpPr>
        <p:spPr>
          <a:xfrm>
            <a:off x="539644" y="6331997"/>
            <a:ext cx="3010990" cy="369332"/>
          </a:xfrm>
          <a:prstGeom prst="rect">
            <a:avLst/>
          </a:prstGeom>
          <a:solidFill>
            <a:schemeClr val="bg2">
              <a:lumMod val="60000"/>
              <a:lumOff val="40000"/>
            </a:schemeClr>
          </a:solidFill>
        </p:spPr>
        <p:txBody>
          <a:bodyPr wrap="square">
            <a:spAutoFit/>
          </a:bodyPr>
          <a:lstStyle/>
          <a:p>
            <a:r>
              <a:rPr lang="en-US" dirty="0">
                <a:solidFill>
                  <a:srgbClr val="006BB5"/>
                </a:solidFill>
              </a:rPr>
              <a:t>MR, </a:t>
            </a:r>
            <a:r>
              <a:rPr lang="en-US" dirty="0" err="1">
                <a:solidFill>
                  <a:srgbClr val="006BB5"/>
                </a:solidFill>
              </a:rPr>
              <a:t>MRIter</a:t>
            </a:r>
            <a:r>
              <a:rPr lang="en-US" dirty="0">
                <a:solidFill>
                  <a:srgbClr val="006BB5"/>
                </a:solidFill>
              </a:rPr>
              <a:t>, PP, Classification</a:t>
            </a:r>
          </a:p>
        </p:txBody>
      </p:sp>
      <p:sp>
        <p:nvSpPr>
          <p:cNvPr id="10" name="Rectangle 9"/>
          <p:cNvSpPr/>
          <p:nvPr/>
        </p:nvSpPr>
        <p:spPr>
          <a:xfrm>
            <a:off x="4795178" y="6347806"/>
            <a:ext cx="2512166" cy="369332"/>
          </a:xfrm>
          <a:prstGeom prst="rect">
            <a:avLst/>
          </a:prstGeom>
          <a:solidFill>
            <a:schemeClr val="bg2">
              <a:lumMod val="60000"/>
              <a:lumOff val="40000"/>
            </a:schemeClr>
          </a:solidFill>
        </p:spPr>
        <p:txBody>
          <a:bodyPr wrap="square">
            <a:spAutoFit/>
          </a:bodyPr>
          <a:lstStyle/>
          <a:p>
            <a:r>
              <a:rPr lang="en-US" dirty="0" smtClean="0">
                <a:solidFill>
                  <a:srgbClr val="00B0F0"/>
                </a:solidFill>
              </a:rPr>
              <a:t>Parallelism </a:t>
            </a:r>
            <a:r>
              <a:rPr lang="en-US" dirty="0">
                <a:solidFill>
                  <a:srgbClr val="00B0F0"/>
                </a:solidFill>
              </a:rPr>
              <a:t>over </a:t>
            </a:r>
            <a:r>
              <a:rPr lang="en-US" dirty="0" smtClean="0">
                <a:solidFill>
                  <a:srgbClr val="00B0F0"/>
                </a:solidFill>
              </a:rPr>
              <a:t>Images</a:t>
            </a:r>
            <a:endParaRPr lang="en-US" dirty="0">
              <a:solidFill>
                <a:srgbClr val="00B0F0"/>
              </a:solidFill>
            </a:endParaRPr>
          </a:p>
        </p:txBody>
      </p:sp>
      <p:sp>
        <p:nvSpPr>
          <p:cNvPr id="11" name="Rectangle 10"/>
          <p:cNvSpPr/>
          <p:nvPr/>
        </p:nvSpPr>
        <p:spPr>
          <a:xfrm>
            <a:off x="3550634" y="6347806"/>
            <a:ext cx="1244544" cy="369332"/>
          </a:xfrm>
          <a:prstGeom prst="rect">
            <a:avLst/>
          </a:prstGeom>
          <a:solidFill>
            <a:schemeClr val="bg2">
              <a:lumMod val="60000"/>
              <a:lumOff val="40000"/>
            </a:schemeClr>
          </a:solidFill>
        </p:spPr>
        <p:txBody>
          <a:bodyPr wrap="square">
            <a:spAutoFit/>
          </a:bodyPr>
          <a:lstStyle/>
          <a:p>
            <a:r>
              <a:rPr lang="en-US" dirty="0" smtClean="0">
                <a:solidFill>
                  <a:srgbClr val="00B0F0"/>
                </a:solidFill>
              </a:rPr>
              <a:t>Streaming</a:t>
            </a:r>
            <a:endParaRPr lang="en-US" dirty="0">
              <a:solidFill>
                <a:srgbClr val="00B0F0"/>
              </a:solidFill>
            </a:endParaRPr>
          </a:p>
        </p:txBody>
      </p:sp>
    </p:spTree>
    <p:extLst>
      <p:ext uri="{BB962C8B-B14F-4D97-AF65-F5344CB8AC3E}">
        <p14:creationId xmlns:p14="http://schemas.microsoft.com/office/powerpoint/2010/main" val="17634414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1658" y="16865"/>
            <a:ext cx="7862342" cy="694952"/>
          </a:xfrm>
        </p:spPr>
        <p:txBody>
          <a:bodyPr>
            <a:noAutofit/>
          </a:bodyPr>
          <a:lstStyle/>
          <a:p>
            <a:r>
              <a:rPr lang="en-US" sz="3200" dirty="0" smtClean="0"/>
              <a:t>17:</a:t>
            </a:r>
            <a:r>
              <a:rPr lang="en-US" sz="3200" dirty="0"/>
              <a:t>Pathology Imaging</a:t>
            </a:r>
            <a:r>
              <a:rPr lang="en-US" sz="3200" dirty="0" smtClean="0"/>
              <a:t>/ Digital Pathology II</a:t>
            </a:r>
            <a:endParaRPr lang="en-US" sz="3200" dirty="0"/>
          </a:p>
        </p:txBody>
      </p:sp>
      <p:sp>
        <p:nvSpPr>
          <p:cNvPr id="3" name="Content Placeholder 2"/>
          <p:cNvSpPr>
            <a:spLocks noGrp="1"/>
          </p:cNvSpPr>
          <p:nvPr>
            <p:ph idx="1"/>
          </p:nvPr>
        </p:nvSpPr>
        <p:spPr>
          <a:xfrm>
            <a:off x="95250" y="1036081"/>
            <a:ext cx="9048750" cy="1512247"/>
          </a:xfrm>
        </p:spPr>
        <p:txBody>
          <a:bodyPr/>
          <a:lstStyle/>
          <a:p>
            <a:r>
              <a:rPr lang="en-US" sz="1800" b="1" dirty="0" smtClean="0">
                <a:solidFill>
                  <a:srgbClr val="00B0F0"/>
                </a:solidFill>
              </a:rPr>
              <a:t>Current </a:t>
            </a:r>
            <a:r>
              <a:rPr lang="en-US" sz="1800" b="1" dirty="0">
                <a:solidFill>
                  <a:srgbClr val="00B0F0"/>
                </a:solidFill>
              </a:rPr>
              <a:t>Approach:</a:t>
            </a:r>
            <a:r>
              <a:rPr lang="en-US" sz="1800" dirty="0">
                <a:solidFill>
                  <a:srgbClr val="00B0F0"/>
                </a:solidFill>
              </a:rPr>
              <a:t> </a:t>
            </a:r>
            <a:r>
              <a:rPr lang="en-US" sz="1800" dirty="0"/>
              <a:t>1GB raw image data + 1.5GB analytical results per 2D image. MPI for image analysis; MapReduce + Hive with spatial extension on supercomputers and clouds. GPU’s used effectively. Figure </a:t>
            </a:r>
            <a:r>
              <a:rPr lang="en-US" sz="1800" dirty="0" smtClean="0"/>
              <a:t>below shows the </a:t>
            </a:r>
            <a:r>
              <a:rPr lang="en-US" sz="1800" dirty="0"/>
              <a:t>architecture of Hadoop-GIS, a spatial data warehousing system over MapReduce to support spatial analytics for analytical pathology imaging</a:t>
            </a:r>
            <a:r>
              <a:rPr lang="en-US" sz="1800" dirty="0" smtClean="0"/>
              <a:t>.</a:t>
            </a:r>
          </a:p>
        </p:txBody>
      </p:sp>
      <p:sp>
        <p:nvSpPr>
          <p:cNvPr id="5" name="Slide Number Placeholder 4"/>
          <p:cNvSpPr>
            <a:spLocks noGrp="1"/>
          </p:cNvSpPr>
          <p:nvPr>
            <p:ph type="sldNum" sz="quarter" idx="12"/>
          </p:nvPr>
        </p:nvSpPr>
        <p:spPr/>
        <p:txBody>
          <a:bodyPr/>
          <a:lstStyle/>
          <a:p>
            <a:fld id="{C4B85148-DB98-4269-ACE6-2DF49F9918C9}" type="slidenum">
              <a:rPr lang="en-US" smtClean="0"/>
              <a:pPr/>
              <a:t>29</a:t>
            </a:fld>
            <a:endParaRPr lang="en-US" dirty="0"/>
          </a:p>
        </p:txBody>
      </p:sp>
      <p:sp>
        <p:nvSpPr>
          <p:cNvPr id="7" name="Rounded Rectangle 6"/>
          <p:cNvSpPr/>
          <p:nvPr/>
        </p:nvSpPr>
        <p:spPr>
          <a:xfrm>
            <a:off x="0" y="111373"/>
            <a:ext cx="1648917" cy="7150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smtClean="0">
                <a:solidFill>
                  <a:schemeClr val="tx1"/>
                </a:solidFill>
              </a:rPr>
              <a:t>Healthcare</a:t>
            </a:r>
          </a:p>
          <a:p>
            <a:pPr algn="ctr"/>
            <a:r>
              <a:rPr lang="en-US" b="1" dirty="0" smtClean="0">
                <a:solidFill>
                  <a:schemeClr val="tx1"/>
                </a:solidFill>
              </a:rPr>
              <a:t>Life Sciences</a:t>
            </a:r>
            <a:endParaRPr lang="en-US" b="1" dirty="0">
              <a:solidFill>
                <a:schemeClr val="tx1"/>
              </a:solidFill>
            </a:endParaRPr>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3552670" y="2146409"/>
            <a:ext cx="5591330" cy="3682546"/>
          </a:xfrm>
          <a:prstGeom prst="rect">
            <a:avLst/>
          </a:prstGeom>
          <a:noFill/>
        </p:spPr>
      </p:pic>
      <p:sp>
        <p:nvSpPr>
          <p:cNvPr id="8" name="Content Placeholder 2"/>
          <p:cNvSpPr txBox="1">
            <a:spLocks/>
          </p:cNvSpPr>
          <p:nvPr/>
        </p:nvSpPr>
        <p:spPr>
          <a:xfrm>
            <a:off x="0" y="2550353"/>
            <a:ext cx="3777520" cy="3161165"/>
          </a:xfrm>
          <a:prstGeom prst="rect">
            <a:avLst/>
          </a:prstGeom>
        </p:spPr>
        <p:txBody>
          <a:bodyPr vert="horz" lIns="0" tIns="0" rIns="0" bIns="0" rtlCol="0">
            <a:noAutofit/>
          </a:bodyPr>
          <a:lstStyle>
            <a:lvl1pPr marL="231775" indent="-231775" algn="l" defTabSz="914400" rtl="0" eaLnBrk="1" latinLnBrk="0" hangingPunct="1">
              <a:spcBef>
                <a:spcPct val="20000"/>
              </a:spcBef>
              <a:buClr>
                <a:schemeClr val="tx2"/>
              </a:buClr>
              <a:buFont typeface="Arial"/>
              <a:buChar char="•"/>
              <a:defRPr lang="en-US" sz="2200" kern="1200">
                <a:solidFill>
                  <a:schemeClr val="tx1"/>
                </a:solidFill>
                <a:latin typeface="Franklin Gothic Medium" pitchFamily="34" charset="0"/>
                <a:ea typeface="+mn-ea"/>
                <a:cs typeface="Arial" pitchFamily="34" charset="0"/>
              </a:defRPr>
            </a:lvl1pPr>
            <a:lvl2pPr marL="571500" indent="-228600" algn="l" defTabSz="914400" rtl="0" eaLnBrk="1" latinLnBrk="0" hangingPunct="1">
              <a:spcBef>
                <a:spcPct val="20000"/>
              </a:spcBef>
              <a:buClr>
                <a:schemeClr val="bg1">
                  <a:lumMod val="65000"/>
                </a:schemeClr>
              </a:buClr>
              <a:buFont typeface="Arial" pitchFamily="34" charset="0"/>
              <a:buChar char="–"/>
              <a:defRPr sz="2000" kern="1200">
                <a:solidFill>
                  <a:schemeClr val="tx1"/>
                </a:solidFill>
                <a:latin typeface="Franklin Gothic Medium" pitchFamily="34" charset="0"/>
                <a:ea typeface="+mn-ea"/>
                <a:cs typeface="Arial" pitchFamily="34" charset="0"/>
              </a:defRPr>
            </a:lvl2pPr>
            <a:lvl3pPr marL="914400" indent="-171450" algn="l" defTabSz="914400" rtl="0" eaLnBrk="1" latinLnBrk="0" hangingPunct="1">
              <a:spcBef>
                <a:spcPct val="20000"/>
              </a:spcBef>
              <a:buClr>
                <a:schemeClr val="tx2">
                  <a:lumMod val="40000"/>
                  <a:lumOff val="60000"/>
                </a:schemeClr>
              </a:buClr>
              <a:buSzPct val="80000"/>
              <a:buFont typeface="Arial"/>
              <a:buChar char="•"/>
              <a:tabLst/>
              <a:defRPr sz="1800" kern="1200">
                <a:solidFill>
                  <a:schemeClr val="tx1"/>
                </a:solidFill>
                <a:latin typeface="Franklin Gothic Medium" pitchFamily="34" charset="0"/>
                <a:ea typeface="+mn-ea"/>
                <a:cs typeface="Arial" pitchFamily="34" charset="0"/>
              </a:defRPr>
            </a:lvl3pPr>
            <a:lvl4pPr marL="1200150" indent="-171450" algn="l" defTabSz="914400" rtl="0" eaLnBrk="1" latinLnBrk="0" hangingPunct="1">
              <a:spcBef>
                <a:spcPct val="20000"/>
              </a:spcBef>
              <a:buClr>
                <a:schemeClr val="bg1">
                  <a:lumMod val="75000"/>
                </a:schemeClr>
              </a:buClr>
              <a:buFont typeface="Arial" pitchFamily="34" charset="0"/>
              <a:buChar char="–"/>
              <a:defRPr sz="1600" kern="1200">
                <a:solidFill>
                  <a:schemeClr val="tx1"/>
                </a:solidFill>
                <a:latin typeface="Franklin Gothic Medium"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b="1" dirty="0" smtClean="0">
                <a:solidFill>
                  <a:srgbClr val="00B0F0"/>
                </a:solidFill>
              </a:rPr>
              <a:t>Futures:</a:t>
            </a:r>
            <a:r>
              <a:rPr lang="en-US" sz="1600" dirty="0" smtClean="0">
                <a:solidFill>
                  <a:srgbClr val="00B0F0"/>
                </a:solidFill>
              </a:rPr>
              <a:t> </a:t>
            </a:r>
            <a:r>
              <a:rPr lang="en-US" sz="1600" dirty="0" smtClean="0"/>
              <a:t>Recently, 3D pathology imaging is made possible through 3D laser technologies or serially sectioning hundreds of tissue sections onto slides and scanning them into digital images. Segmenting 3D </a:t>
            </a:r>
            <a:r>
              <a:rPr lang="en-US" sz="1600" dirty="0" err="1" smtClean="0"/>
              <a:t>microanatomic</a:t>
            </a:r>
            <a:r>
              <a:rPr lang="en-US" sz="1600" dirty="0" smtClean="0"/>
              <a:t> objects from registered serial images could produce tens of millions of 3D objects from a single image. This provides a deep “map” of human tissues for next generation diagnosis. 1TB raw image data + 1TB analytical results per 3D image and 1PB data per moderated hospital per year.</a:t>
            </a:r>
            <a:endParaRPr lang="en-US" sz="1600" dirty="0"/>
          </a:p>
        </p:txBody>
      </p:sp>
      <p:sp>
        <p:nvSpPr>
          <p:cNvPr id="4" name="TextBox 3"/>
          <p:cNvSpPr txBox="1"/>
          <p:nvPr/>
        </p:nvSpPr>
        <p:spPr>
          <a:xfrm>
            <a:off x="2142222" y="5786456"/>
            <a:ext cx="6841225" cy="584775"/>
          </a:xfrm>
          <a:prstGeom prst="rect">
            <a:avLst/>
          </a:prstGeom>
          <a:noFill/>
          <a:ln>
            <a:solidFill>
              <a:schemeClr val="tx1"/>
            </a:solidFill>
          </a:ln>
        </p:spPr>
        <p:txBody>
          <a:bodyPr wrap="square" rtlCol="0">
            <a:spAutoFit/>
          </a:bodyPr>
          <a:lstStyle/>
          <a:p>
            <a:r>
              <a:rPr lang="en-US" sz="1600" dirty="0"/>
              <a:t>Architecture of Hadoop-GIS, a spatial data warehousing system over MapReduce to support spatial analytics for analytical pathology imaging</a:t>
            </a:r>
          </a:p>
        </p:txBody>
      </p:sp>
      <p:sp>
        <p:nvSpPr>
          <p:cNvPr id="9" name="Rectangle 8"/>
          <p:cNvSpPr/>
          <p:nvPr/>
        </p:nvSpPr>
        <p:spPr>
          <a:xfrm>
            <a:off x="364620" y="6446169"/>
            <a:ext cx="6825799" cy="369332"/>
          </a:xfrm>
          <a:prstGeom prst="rect">
            <a:avLst/>
          </a:prstGeom>
          <a:solidFill>
            <a:schemeClr val="bg2">
              <a:lumMod val="60000"/>
              <a:lumOff val="40000"/>
            </a:schemeClr>
          </a:solidFill>
        </p:spPr>
        <p:txBody>
          <a:bodyPr wrap="square">
            <a:spAutoFit/>
          </a:bodyPr>
          <a:lstStyle/>
          <a:p>
            <a:r>
              <a:rPr lang="en-US" dirty="0" smtClean="0">
                <a:solidFill>
                  <a:srgbClr val="006BB5"/>
                </a:solidFill>
              </a:rPr>
              <a:t>Parallelism over images or over pixels within image (especially for GPU)</a:t>
            </a:r>
            <a:endParaRPr lang="en-US" dirty="0">
              <a:solidFill>
                <a:srgbClr val="006BB5"/>
              </a:solidFill>
            </a:endParaRPr>
          </a:p>
        </p:txBody>
      </p:sp>
    </p:spTree>
    <p:extLst>
      <p:ext uri="{BB962C8B-B14F-4D97-AF65-F5344CB8AC3E}">
        <p14:creationId xmlns:p14="http://schemas.microsoft.com/office/powerpoint/2010/main" val="38033485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9144000" cy="6858000"/>
            <a:chOff x="0" y="0"/>
            <a:chExt cx="9144000" cy="685800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Rectangle 2"/>
            <p:cNvSpPr/>
            <p:nvPr/>
          </p:nvSpPr>
          <p:spPr>
            <a:xfrm>
              <a:off x="4800626" y="6488668"/>
              <a:ext cx="3783152" cy="369332"/>
            </a:xfrm>
            <a:prstGeom prst="rect">
              <a:avLst/>
            </a:prstGeom>
          </p:spPr>
          <p:txBody>
            <a:bodyPr wrap="none">
              <a:spAutoFit/>
            </a:bodyPr>
            <a:lstStyle/>
            <a:p>
              <a:r>
                <a:rPr lang="en-US" dirty="0"/>
                <a:t>http://www.kpcb.com/internet-trends</a:t>
              </a:r>
            </a:p>
          </p:txBody>
        </p:sp>
      </p:grpSp>
      <p:sp>
        <p:nvSpPr>
          <p:cNvPr id="5" name="TextBox 4"/>
          <p:cNvSpPr txBox="1"/>
          <p:nvPr/>
        </p:nvSpPr>
        <p:spPr>
          <a:xfrm>
            <a:off x="1210963" y="2154881"/>
            <a:ext cx="5778954" cy="400110"/>
          </a:xfrm>
          <a:prstGeom prst="rect">
            <a:avLst/>
          </a:prstGeom>
          <a:noFill/>
        </p:spPr>
        <p:txBody>
          <a:bodyPr wrap="none" rtlCol="0">
            <a:spAutoFit/>
          </a:bodyPr>
          <a:lstStyle/>
          <a:p>
            <a:r>
              <a:rPr lang="en-US" sz="2000" b="1" dirty="0" smtClean="0"/>
              <a:t>Note largest science ~100 petabytes = 0.000025 total</a:t>
            </a:r>
            <a:endParaRPr lang="en-US" sz="2000" b="1" dirty="0"/>
          </a:p>
        </p:txBody>
      </p:sp>
    </p:spTree>
    <p:extLst>
      <p:ext uri="{BB962C8B-B14F-4D97-AF65-F5344CB8AC3E}">
        <p14:creationId xmlns:p14="http://schemas.microsoft.com/office/powerpoint/2010/main" val="25675657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3520" y="50079"/>
            <a:ext cx="5366480" cy="810846"/>
          </a:xfrm>
        </p:spPr>
        <p:txBody>
          <a:bodyPr>
            <a:noAutofit/>
          </a:bodyPr>
          <a:lstStyle/>
          <a:p>
            <a:r>
              <a:rPr lang="en-US" sz="3200" b="1" dirty="0" smtClean="0"/>
              <a:t>18: </a:t>
            </a:r>
            <a:r>
              <a:rPr lang="en-US" sz="3200" b="1" dirty="0"/>
              <a:t>Computational </a:t>
            </a:r>
            <a:r>
              <a:rPr lang="en-US" sz="3200" b="1" dirty="0" err="1"/>
              <a:t>Bioimaging</a:t>
            </a:r>
            <a:endParaRPr lang="en-US" sz="3200" b="1" dirty="0"/>
          </a:p>
        </p:txBody>
      </p:sp>
      <p:sp>
        <p:nvSpPr>
          <p:cNvPr id="3" name="Content Placeholder 2"/>
          <p:cNvSpPr>
            <a:spLocks noGrp="1"/>
          </p:cNvSpPr>
          <p:nvPr>
            <p:ph idx="1"/>
          </p:nvPr>
        </p:nvSpPr>
        <p:spPr>
          <a:xfrm>
            <a:off x="95250" y="1036081"/>
            <a:ext cx="9048750" cy="5168472"/>
          </a:xfrm>
        </p:spPr>
        <p:txBody>
          <a:bodyPr/>
          <a:lstStyle/>
          <a:p>
            <a:r>
              <a:rPr lang="en-US" sz="2000" b="1" dirty="0">
                <a:solidFill>
                  <a:srgbClr val="0070C0"/>
                </a:solidFill>
              </a:rPr>
              <a:t>Application:</a:t>
            </a:r>
            <a:r>
              <a:rPr lang="en-US" sz="2000" dirty="0">
                <a:solidFill>
                  <a:srgbClr val="0070C0"/>
                </a:solidFill>
              </a:rPr>
              <a:t> </a:t>
            </a:r>
            <a:r>
              <a:rPr lang="en-US" sz="2000" dirty="0"/>
              <a:t>Data delivered from </a:t>
            </a:r>
            <a:r>
              <a:rPr lang="en-US" sz="2000" dirty="0" err="1"/>
              <a:t>bioimaging</a:t>
            </a:r>
            <a:r>
              <a:rPr lang="en-US" sz="2000" dirty="0"/>
              <a:t> is increasingly automated, higher resolution, and multi-modal. This has created a data analysis bottleneck that, if resolved, can advance the biosciences discovery through Big Data techniques. </a:t>
            </a:r>
            <a:endParaRPr lang="en-US" sz="2000" dirty="0" smtClean="0"/>
          </a:p>
          <a:p>
            <a:r>
              <a:rPr lang="en-US" sz="2000" b="1" dirty="0" smtClean="0">
                <a:solidFill>
                  <a:srgbClr val="0070C0"/>
                </a:solidFill>
              </a:rPr>
              <a:t>Current </a:t>
            </a:r>
            <a:r>
              <a:rPr lang="en-US" sz="2000" b="1" dirty="0">
                <a:solidFill>
                  <a:srgbClr val="0070C0"/>
                </a:solidFill>
              </a:rPr>
              <a:t>Approach:</a:t>
            </a:r>
            <a:r>
              <a:rPr lang="en-US" sz="2000" dirty="0">
                <a:solidFill>
                  <a:srgbClr val="0070C0"/>
                </a:solidFill>
              </a:rPr>
              <a:t> </a:t>
            </a:r>
            <a:r>
              <a:rPr lang="en-US" sz="2000" dirty="0"/>
              <a:t>The current piecemeal analysis approach does not scale to situation where a single scan on emerging machines is </a:t>
            </a:r>
            <a:r>
              <a:rPr lang="en-US" sz="2000" dirty="0" smtClean="0"/>
              <a:t>32 TB </a:t>
            </a:r>
            <a:r>
              <a:rPr lang="en-US" sz="2000" dirty="0"/>
              <a:t>and medical diagnostic imaging is annually around 70 PB </a:t>
            </a:r>
            <a:r>
              <a:rPr lang="en-US" sz="2000" dirty="0" smtClean="0"/>
              <a:t>even excluding </a:t>
            </a:r>
            <a:r>
              <a:rPr lang="en-US" sz="2000" dirty="0"/>
              <a:t>cardiology. One needs a web-based one-stop-shop for high performance, high throughput image processing for producers and consumers of models built on bio-imaging data.</a:t>
            </a:r>
            <a:endParaRPr lang="en-US" sz="2000" dirty="0" smtClean="0"/>
          </a:p>
          <a:p>
            <a:r>
              <a:rPr lang="en-US" sz="2000" b="1" dirty="0" smtClean="0">
                <a:solidFill>
                  <a:srgbClr val="0070C0"/>
                </a:solidFill>
              </a:rPr>
              <a:t>Futures:</a:t>
            </a:r>
            <a:r>
              <a:rPr lang="en-US" sz="2000" dirty="0" smtClean="0">
                <a:solidFill>
                  <a:srgbClr val="0070C0"/>
                </a:solidFill>
              </a:rPr>
              <a:t> </a:t>
            </a:r>
            <a:r>
              <a:rPr lang="en-US" sz="2000" dirty="0"/>
              <a:t>G</a:t>
            </a:r>
            <a:r>
              <a:rPr lang="en-US" sz="2000" dirty="0" smtClean="0"/>
              <a:t>oal </a:t>
            </a:r>
            <a:r>
              <a:rPr lang="en-US" sz="2000" dirty="0"/>
              <a:t>is to solve that bottleneck with extreme scale computing with community-focused science gateways to support the application of massive data analysis toward massive imaging data sets. Workflow components include data acquisition, storage, enhancement, minimizing noise, segmentation of regions of interest, crowd-based selection and extraction of features, and object classification, </a:t>
            </a:r>
            <a:r>
              <a:rPr lang="en-US" sz="2000" dirty="0" smtClean="0"/>
              <a:t>organization</a:t>
            </a:r>
            <a:r>
              <a:rPr lang="en-US" sz="2000" dirty="0"/>
              <a:t>, and search. Use </a:t>
            </a:r>
            <a:r>
              <a:rPr lang="en-US" sz="2000" dirty="0" err="1"/>
              <a:t>ImageJ</a:t>
            </a:r>
            <a:r>
              <a:rPr lang="en-US" sz="2000" dirty="0"/>
              <a:t>, OMERO, </a:t>
            </a:r>
            <a:r>
              <a:rPr lang="en-US" sz="2000" dirty="0" err="1"/>
              <a:t>VolRover</a:t>
            </a:r>
            <a:r>
              <a:rPr lang="en-US" sz="2000" dirty="0"/>
              <a:t>, advanced segmentation and feature detection software. </a:t>
            </a:r>
          </a:p>
        </p:txBody>
      </p:sp>
      <p:sp>
        <p:nvSpPr>
          <p:cNvPr id="5" name="Slide Number Placeholder 4"/>
          <p:cNvSpPr>
            <a:spLocks noGrp="1"/>
          </p:cNvSpPr>
          <p:nvPr>
            <p:ph type="sldNum" sz="quarter" idx="12"/>
          </p:nvPr>
        </p:nvSpPr>
        <p:spPr/>
        <p:txBody>
          <a:bodyPr/>
          <a:lstStyle/>
          <a:p>
            <a:fld id="{C4B85148-DB98-4269-ACE6-2DF49F9918C9}" type="slidenum">
              <a:rPr lang="en-US" smtClean="0">
                <a:solidFill>
                  <a:prstClr val="black"/>
                </a:solidFill>
              </a:rPr>
              <a:pPr/>
              <a:t>30</a:t>
            </a:fld>
            <a:endParaRPr lang="en-US" dirty="0">
              <a:solidFill>
                <a:prstClr val="black"/>
              </a:solidFill>
            </a:endParaRPr>
          </a:p>
        </p:txBody>
      </p:sp>
      <p:sp>
        <p:nvSpPr>
          <p:cNvPr id="7" name="Rounded Rectangle 6"/>
          <p:cNvSpPr/>
          <p:nvPr/>
        </p:nvSpPr>
        <p:spPr>
          <a:xfrm>
            <a:off x="219416" y="108005"/>
            <a:ext cx="1648917" cy="7150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defTabSz="914400"/>
            <a:r>
              <a:rPr lang="en-US" b="1" dirty="0" smtClean="0">
                <a:solidFill>
                  <a:prstClr val="black"/>
                </a:solidFill>
              </a:rPr>
              <a:t>Healthcare</a:t>
            </a:r>
          </a:p>
          <a:p>
            <a:pPr algn="ctr" defTabSz="914400"/>
            <a:r>
              <a:rPr lang="en-US" b="1" dirty="0" smtClean="0">
                <a:solidFill>
                  <a:prstClr val="black"/>
                </a:solidFill>
              </a:rPr>
              <a:t>Life Sciences</a:t>
            </a:r>
            <a:endParaRPr lang="en-US" b="1" dirty="0">
              <a:solidFill>
                <a:prstClr val="black"/>
              </a:solidFill>
            </a:endParaRPr>
          </a:p>
        </p:txBody>
      </p:sp>
      <p:sp>
        <p:nvSpPr>
          <p:cNvPr id="6" name="Rectangle 5"/>
          <p:cNvSpPr/>
          <p:nvPr/>
        </p:nvSpPr>
        <p:spPr>
          <a:xfrm>
            <a:off x="539643" y="5810061"/>
            <a:ext cx="5452583" cy="369332"/>
          </a:xfrm>
          <a:prstGeom prst="rect">
            <a:avLst/>
          </a:prstGeom>
          <a:solidFill>
            <a:schemeClr val="bg2">
              <a:lumMod val="60000"/>
              <a:lumOff val="40000"/>
            </a:schemeClr>
          </a:solidFill>
        </p:spPr>
        <p:txBody>
          <a:bodyPr wrap="none">
            <a:spAutoFit/>
          </a:bodyPr>
          <a:lstStyle/>
          <a:p>
            <a:pPr defTabSz="914400"/>
            <a:r>
              <a:rPr lang="en-US" b="1" dirty="0" smtClean="0">
                <a:solidFill>
                  <a:srgbClr val="006BB5"/>
                </a:solidFill>
              </a:rPr>
              <a:t>Largely Local Machine Learning and Pleasingly Parallel</a:t>
            </a:r>
            <a:endParaRPr lang="en-US" b="1" dirty="0">
              <a:solidFill>
                <a:srgbClr val="006BB5"/>
              </a:solidFill>
            </a:endParaRPr>
          </a:p>
        </p:txBody>
      </p:sp>
    </p:spTree>
    <p:extLst>
      <p:ext uri="{BB962C8B-B14F-4D97-AF65-F5344CB8AC3E}">
        <p14:creationId xmlns:p14="http://schemas.microsoft.com/office/powerpoint/2010/main" val="14701786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0601" y="47001"/>
            <a:ext cx="7103399" cy="773231"/>
          </a:xfrm>
        </p:spPr>
        <p:txBody>
          <a:bodyPr>
            <a:normAutofit/>
          </a:bodyPr>
          <a:lstStyle/>
          <a:p>
            <a:r>
              <a:rPr lang="en-US" dirty="0" smtClean="0"/>
              <a:t>26: Large-scale </a:t>
            </a:r>
            <a:r>
              <a:rPr lang="en-US" dirty="0"/>
              <a:t>Deep Learning</a:t>
            </a:r>
          </a:p>
        </p:txBody>
      </p:sp>
      <p:sp>
        <p:nvSpPr>
          <p:cNvPr id="3" name="Content Placeholder 2"/>
          <p:cNvSpPr>
            <a:spLocks noGrp="1"/>
          </p:cNvSpPr>
          <p:nvPr>
            <p:ph idx="1"/>
          </p:nvPr>
        </p:nvSpPr>
        <p:spPr>
          <a:xfrm>
            <a:off x="0" y="876803"/>
            <a:ext cx="9048750" cy="2533838"/>
          </a:xfrm>
        </p:spPr>
        <p:txBody>
          <a:bodyPr>
            <a:normAutofit lnSpcReduction="10000"/>
          </a:bodyPr>
          <a:lstStyle/>
          <a:p>
            <a:r>
              <a:rPr lang="en-US" sz="1600" b="1" dirty="0">
                <a:solidFill>
                  <a:srgbClr val="0070C0"/>
                </a:solidFill>
              </a:rPr>
              <a:t>Application: </a:t>
            </a:r>
            <a:r>
              <a:rPr lang="en-US" sz="1600" dirty="0" smtClean="0"/>
              <a:t>Large </a:t>
            </a:r>
            <a:r>
              <a:rPr lang="en-US" sz="1600" dirty="0"/>
              <a:t>models (e.g., neural networks with more neurons and connections) combined with large datasets are increasingly the top performers in benchmark tasks for vision, speech, and Natural Language Processing. One needs to train a deep neural network from a large (&gt;&gt;1TB) corpus of data (typically imagery, video, audio, or text).  Such training procedures often require customization of the neural network architecture, learning criteria, and dataset pre-processing.  In addition to the computational expense demanded by the learning algorithms, the need for rapid prototyping and ease of development is extremely high</a:t>
            </a:r>
            <a:r>
              <a:rPr lang="en-US" sz="1600" dirty="0" smtClean="0"/>
              <a:t>.</a:t>
            </a:r>
          </a:p>
          <a:p>
            <a:r>
              <a:rPr lang="en-US" sz="1600" b="1" dirty="0" smtClean="0">
                <a:solidFill>
                  <a:srgbClr val="0070C0"/>
                </a:solidFill>
              </a:rPr>
              <a:t>Current </a:t>
            </a:r>
            <a:r>
              <a:rPr lang="en-US" sz="1600" b="1" dirty="0">
                <a:solidFill>
                  <a:srgbClr val="0070C0"/>
                </a:solidFill>
              </a:rPr>
              <a:t>Approach: </a:t>
            </a:r>
            <a:r>
              <a:rPr lang="en-US" sz="1600" dirty="0"/>
              <a:t>The</a:t>
            </a:r>
            <a:r>
              <a:rPr lang="en-US" sz="1600" b="1" dirty="0"/>
              <a:t> </a:t>
            </a:r>
            <a:r>
              <a:rPr lang="en-US" sz="1600" dirty="0"/>
              <a:t>largest applications so far are to image recognition and scientific studies of unsupervised learning with 10 million images and up to 11 billion parameters on a 64 GPU HPC Infiniband cluster. Both supervised (using existing classified images) and unsupervised </a:t>
            </a:r>
            <a:r>
              <a:rPr lang="en-US" sz="1600" dirty="0" smtClean="0"/>
              <a:t>applications</a:t>
            </a:r>
            <a:endParaRPr lang="en-US" sz="1600" b="1" dirty="0" smtClean="0">
              <a:solidFill>
                <a:srgbClr val="FF0000"/>
              </a:solidFill>
            </a:endParaRPr>
          </a:p>
        </p:txBody>
      </p:sp>
      <p:sp>
        <p:nvSpPr>
          <p:cNvPr id="5" name="Slide Number Placeholder 4"/>
          <p:cNvSpPr>
            <a:spLocks noGrp="1"/>
          </p:cNvSpPr>
          <p:nvPr>
            <p:ph type="sldNum" sz="quarter" idx="12"/>
          </p:nvPr>
        </p:nvSpPr>
        <p:spPr/>
        <p:txBody>
          <a:bodyPr/>
          <a:lstStyle/>
          <a:p>
            <a:fld id="{C4B85148-DB98-4269-ACE6-2DF49F9918C9}" type="slidenum">
              <a:rPr lang="en-US" smtClean="0"/>
              <a:pPr/>
              <a:t>31</a:t>
            </a:fld>
            <a:endParaRPr lang="en-US" dirty="0"/>
          </a:p>
        </p:txBody>
      </p:sp>
      <p:sp>
        <p:nvSpPr>
          <p:cNvPr id="7" name="Rounded Rectangle 6"/>
          <p:cNvSpPr/>
          <p:nvPr/>
        </p:nvSpPr>
        <p:spPr>
          <a:xfrm>
            <a:off x="95250" y="131049"/>
            <a:ext cx="2038662" cy="7150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smtClean="0">
                <a:solidFill>
                  <a:schemeClr val="tx1"/>
                </a:solidFill>
              </a:rPr>
              <a:t>Deep Learning</a:t>
            </a:r>
          </a:p>
          <a:p>
            <a:pPr algn="ctr"/>
            <a:r>
              <a:rPr lang="en-US" b="1" dirty="0" smtClean="0">
                <a:solidFill>
                  <a:schemeClr val="tx1"/>
                </a:solidFill>
              </a:rPr>
              <a:t>Social Networking</a:t>
            </a:r>
            <a:endParaRPr lang="en-US" b="1" dirty="0">
              <a:solidFill>
                <a:schemeClr val="tx1"/>
              </a:solidFill>
            </a:endParaRPr>
          </a:p>
        </p:txBody>
      </p:sp>
      <p:sp>
        <p:nvSpPr>
          <p:cNvPr id="9" name="Content Placeholder 2"/>
          <p:cNvSpPr txBox="1">
            <a:spLocks/>
          </p:cNvSpPr>
          <p:nvPr/>
        </p:nvSpPr>
        <p:spPr>
          <a:xfrm>
            <a:off x="89769" y="3131856"/>
            <a:ext cx="5225304" cy="2533838"/>
          </a:xfrm>
          <a:prstGeom prst="rect">
            <a:avLst/>
          </a:prstGeom>
        </p:spPr>
        <p:txBody>
          <a:bodyPr vert="horz" lIns="0" tIns="0" rIns="0" bIns="0" rtlCol="0">
            <a:noAutofit/>
          </a:bodyPr>
          <a:lstStyle>
            <a:lvl1pPr marL="231775" indent="-231775" algn="l" defTabSz="914400" rtl="0" eaLnBrk="1" latinLnBrk="0" hangingPunct="1">
              <a:spcBef>
                <a:spcPct val="20000"/>
              </a:spcBef>
              <a:buClr>
                <a:schemeClr val="tx2"/>
              </a:buClr>
              <a:buFont typeface="Arial"/>
              <a:buChar char="•"/>
              <a:defRPr lang="en-US" sz="2200" kern="1200">
                <a:solidFill>
                  <a:schemeClr val="tx1"/>
                </a:solidFill>
                <a:latin typeface="Franklin Gothic Medium" pitchFamily="34" charset="0"/>
                <a:ea typeface="+mn-ea"/>
                <a:cs typeface="Arial" pitchFamily="34" charset="0"/>
              </a:defRPr>
            </a:lvl1pPr>
            <a:lvl2pPr marL="571500" indent="-228600" algn="l" defTabSz="914400" rtl="0" eaLnBrk="1" latinLnBrk="0" hangingPunct="1">
              <a:spcBef>
                <a:spcPct val="20000"/>
              </a:spcBef>
              <a:buClr>
                <a:schemeClr val="bg1">
                  <a:lumMod val="65000"/>
                </a:schemeClr>
              </a:buClr>
              <a:buFont typeface="Arial" pitchFamily="34" charset="0"/>
              <a:buChar char="–"/>
              <a:defRPr sz="2000" kern="1200">
                <a:solidFill>
                  <a:schemeClr val="tx1"/>
                </a:solidFill>
                <a:latin typeface="Franklin Gothic Medium" pitchFamily="34" charset="0"/>
                <a:ea typeface="+mn-ea"/>
                <a:cs typeface="Arial" pitchFamily="34" charset="0"/>
              </a:defRPr>
            </a:lvl2pPr>
            <a:lvl3pPr marL="914400" indent="-171450" algn="l" defTabSz="914400" rtl="0" eaLnBrk="1" latinLnBrk="0" hangingPunct="1">
              <a:spcBef>
                <a:spcPct val="20000"/>
              </a:spcBef>
              <a:buClr>
                <a:schemeClr val="tx2">
                  <a:lumMod val="40000"/>
                  <a:lumOff val="60000"/>
                </a:schemeClr>
              </a:buClr>
              <a:buSzPct val="80000"/>
              <a:buFont typeface="Arial"/>
              <a:buChar char="•"/>
              <a:tabLst/>
              <a:defRPr sz="1800" kern="1200">
                <a:solidFill>
                  <a:schemeClr val="tx1"/>
                </a:solidFill>
                <a:latin typeface="Franklin Gothic Medium" pitchFamily="34" charset="0"/>
                <a:ea typeface="+mn-ea"/>
                <a:cs typeface="Arial" pitchFamily="34" charset="0"/>
              </a:defRPr>
            </a:lvl3pPr>
            <a:lvl4pPr marL="1200150" indent="-171450" algn="l" defTabSz="914400" rtl="0" eaLnBrk="1" latinLnBrk="0" hangingPunct="1">
              <a:spcBef>
                <a:spcPct val="20000"/>
              </a:spcBef>
              <a:buClr>
                <a:schemeClr val="bg1">
                  <a:lumMod val="75000"/>
                </a:schemeClr>
              </a:buClr>
              <a:buFont typeface="Arial" pitchFamily="34" charset="0"/>
              <a:buChar char="–"/>
              <a:defRPr sz="1600" kern="1200">
                <a:solidFill>
                  <a:schemeClr val="tx1"/>
                </a:solidFill>
                <a:latin typeface="Franklin Gothic Medium"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b="1" dirty="0">
                <a:solidFill>
                  <a:srgbClr val="0070C0"/>
                </a:solidFill>
              </a:rPr>
              <a:t>Futures: </a:t>
            </a:r>
            <a:r>
              <a:rPr lang="en-US" sz="1600" dirty="0"/>
              <a:t>Large datasets of 100TB or more may be necessary in order to exploit the representational power of the larger models. Training a self-driving car could take 100 million images at megapixel resolution. Deep Learning shares many characteristics with the broader field of machine learning.  The paramount requirements are high computational throughput for mostly dense linear algebra operations, and extremely high productivity for researcher exploration.  One needs integration of high performance libraries with high level (python) prototyping environments</a:t>
            </a:r>
            <a:endParaRPr lang="en-US" sz="1600" b="1" dirty="0" smtClean="0">
              <a:solidFill>
                <a:srgbClr val="FF0000"/>
              </a:solidFill>
            </a:endParaRPr>
          </a:p>
        </p:txBody>
      </p:sp>
      <p:grpSp>
        <p:nvGrpSpPr>
          <p:cNvPr id="12" name="Group 11"/>
          <p:cNvGrpSpPr/>
          <p:nvPr/>
        </p:nvGrpSpPr>
        <p:grpSpPr>
          <a:xfrm>
            <a:off x="5404842" y="3410641"/>
            <a:ext cx="3589270" cy="2164164"/>
            <a:chOff x="5315073" y="3983277"/>
            <a:chExt cx="3589270" cy="2164164"/>
          </a:xfrm>
        </p:grpSpPr>
        <p:pic>
          <p:nvPicPr>
            <p:cNvPr id="8" name="Picture 7"/>
            <p:cNvPicPr>
              <a:picLocks noChangeAspect="1"/>
            </p:cNvPicPr>
            <p:nvPr/>
          </p:nvPicPr>
          <p:blipFill>
            <a:blip r:embed="rId2"/>
            <a:stretch>
              <a:fillRect/>
            </a:stretch>
          </p:blipFill>
          <p:spPr>
            <a:xfrm>
              <a:off x="5315073" y="3983277"/>
              <a:ext cx="3589270" cy="2164164"/>
            </a:xfrm>
            <a:prstGeom prst="rect">
              <a:avLst/>
            </a:prstGeom>
            <a:solidFill>
              <a:schemeClr val="tx1"/>
            </a:solidFill>
          </p:spPr>
        </p:pic>
        <p:sp>
          <p:nvSpPr>
            <p:cNvPr id="10" name="TextBox 9"/>
            <p:cNvSpPr txBox="1"/>
            <p:nvPr/>
          </p:nvSpPr>
          <p:spPr>
            <a:xfrm>
              <a:off x="5315073" y="5665694"/>
              <a:ext cx="394660" cy="369332"/>
            </a:xfrm>
            <a:prstGeom prst="rect">
              <a:avLst/>
            </a:prstGeom>
            <a:noFill/>
          </p:spPr>
          <p:txBody>
            <a:bodyPr wrap="none" rtlCol="0">
              <a:spAutoFit/>
            </a:bodyPr>
            <a:lstStyle/>
            <a:p>
              <a:r>
                <a:rPr lang="en-US" dirty="0" smtClean="0">
                  <a:solidFill>
                    <a:schemeClr val="bg1"/>
                  </a:solidFill>
                </a:rPr>
                <a:t>IN</a:t>
              </a:r>
              <a:endParaRPr lang="en-US" dirty="0">
                <a:solidFill>
                  <a:schemeClr val="bg1"/>
                </a:solidFill>
              </a:endParaRPr>
            </a:p>
          </p:txBody>
        </p:sp>
        <p:sp>
          <p:nvSpPr>
            <p:cNvPr id="11" name="TextBox 10"/>
            <p:cNvSpPr txBox="1"/>
            <p:nvPr/>
          </p:nvSpPr>
          <p:spPr>
            <a:xfrm>
              <a:off x="5315073" y="3996508"/>
              <a:ext cx="1173409" cy="646331"/>
            </a:xfrm>
            <a:prstGeom prst="rect">
              <a:avLst/>
            </a:prstGeom>
            <a:noFill/>
          </p:spPr>
          <p:txBody>
            <a:bodyPr wrap="square" rtlCol="0">
              <a:spAutoFit/>
            </a:bodyPr>
            <a:lstStyle/>
            <a:p>
              <a:r>
                <a:rPr lang="en-US" dirty="0" smtClean="0">
                  <a:solidFill>
                    <a:schemeClr val="bg1"/>
                  </a:solidFill>
                </a:rPr>
                <a:t>Classified OUT</a:t>
              </a:r>
              <a:endParaRPr lang="en-US" dirty="0">
                <a:solidFill>
                  <a:schemeClr val="bg1"/>
                </a:solidFill>
              </a:endParaRPr>
            </a:p>
          </p:txBody>
        </p:sp>
      </p:grpSp>
      <p:sp>
        <p:nvSpPr>
          <p:cNvPr id="13" name="Rectangle 12"/>
          <p:cNvSpPr/>
          <p:nvPr/>
        </p:nvSpPr>
        <p:spPr>
          <a:xfrm>
            <a:off x="364460" y="5798934"/>
            <a:ext cx="2654188" cy="369332"/>
          </a:xfrm>
          <a:prstGeom prst="rect">
            <a:avLst/>
          </a:prstGeom>
          <a:solidFill>
            <a:schemeClr val="bg2">
              <a:lumMod val="60000"/>
              <a:lumOff val="40000"/>
            </a:schemeClr>
          </a:solidFill>
        </p:spPr>
        <p:txBody>
          <a:bodyPr wrap="none">
            <a:spAutoFit/>
          </a:bodyPr>
          <a:lstStyle/>
          <a:p>
            <a:r>
              <a:rPr lang="en-US" dirty="0" err="1">
                <a:solidFill>
                  <a:srgbClr val="006BB5"/>
                </a:solidFill>
              </a:rPr>
              <a:t>MRIter,EGO</a:t>
            </a:r>
            <a:r>
              <a:rPr lang="en-US" dirty="0">
                <a:solidFill>
                  <a:srgbClr val="006BB5"/>
                </a:solidFill>
              </a:rPr>
              <a:t> Classification</a:t>
            </a:r>
          </a:p>
        </p:txBody>
      </p:sp>
      <p:sp>
        <p:nvSpPr>
          <p:cNvPr id="14" name="Rectangle 13"/>
          <p:cNvSpPr/>
          <p:nvPr/>
        </p:nvSpPr>
        <p:spPr>
          <a:xfrm>
            <a:off x="3240386" y="5798934"/>
            <a:ext cx="5118232" cy="369332"/>
          </a:xfrm>
          <a:prstGeom prst="rect">
            <a:avLst/>
          </a:prstGeom>
          <a:solidFill>
            <a:schemeClr val="bg2">
              <a:lumMod val="60000"/>
              <a:lumOff val="40000"/>
            </a:schemeClr>
          </a:solidFill>
        </p:spPr>
        <p:txBody>
          <a:bodyPr wrap="square">
            <a:spAutoFit/>
          </a:bodyPr>
          <a:lstStyle/>
          <a:p>
            <a:r>
              <a:rPr lang="en-US" dirty="0" smtClean="0">
                <a:solidFill>
                  <a:srgbClr val="0070C0"/>
                </a:solidFill>
              </a:rPr>
              <a:t>Parallelism </a:t>
            </a:r>
            <a:r>
              <a:rPr lang="en-US" dirty="0">
                <a:solidFill>
                  <a:srgbClr val="0070C0"/>
                </a:solidFill>
              </a:rPr>
              <a:t>over Nodes in NN, Data being classified</a:t>
            </a:r>
          </a:p>
        </p:txBody>
      </p:sp>
      <p:sp>
        <p:nvSpPr>
          <p:cNvPr id="15" name="Rectangle 14"/>
          <p:cNvSpPr/>
          <p:nvPr/>
        </p:nvSpPr>
        <p:spPr>
          <a:xfrm>
            <a:off x="364460" y="6169379"/>
            <a:ext cx="8566264" cy="646331"/>
          </a:xfrm>
          <a:prstGeom prst="rect">
            <a:avLst/>
          </a:prstGeom>
          <a:solidFill>
            <a:schemeClr val="bg2">
              <a:lumMod val="60000"/>
              <a:lumOff val="40000"/>
            </a:schemeClr>
          </a:solidFill>
        </p:spPr>
        <p:txBody>
          <a:bodyPr wrap="square">
            <a:spAutoFit/>
          </a:bodyPr>
          <a:lstStyle/>
          <a:p>
            <a:r>
              <a:rPr lang="en-US" dirty="0" smtClean="0">
                <a:solidFill>
                  <a:srgbClr val="0070C0"/>
                </a:solidFill>
              </a:rPr>
              <a:t>Global Machine Learning but Stochastic Gradient Descent only use small fraction of total images (100’s) at each iteration so parallelism over images not clearly useful</a:t>
            </a:r>
            <a:endParaRPr lang="en-US" dirty="0">
              <a:solidFill>
                <a:srgbClr val="0070C0"/>
              </a:solidFill>
            </a:endParaRPr>
          </a:p>
        </p:txBody>
      </p:sp>
    </p:spTree>
    <p:extLst>
      <p:ext uri="{BB962C8B-B14F-4D97-AF65-F5344CB8AC3E}">
        <p14:creationId xmlns:p14="http://schemas.microsoft.com/office/powerpoint/2010/main" val="13435156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25" y="85493"/>
            <a:ext cx="9048749" cy="1143000"/>
          </a:xfrm>
        </p:spPr>
        <p:txBody>
          <a:bodyPr>
            <a:noAutofit/>
          </a:bodyPr>
          <a:lstStyle/>
          <a:p>
            <a:r>
              <a:rPr lang="en-US" sz="3200" b="1" dirty="0" smtClean="0"/>
              <a:t>27: </a:t>
            </a:r>
            <a:r>
              <a:rPr lang="en-US" sz="3200" b="1" dirty="0"/>
              <a:t>Organizing large-scale, unstructured collections of consumer </a:t>
            </a:r>
            <a:r>
              <a:rPr lang="en-US" sz="3200" b="1" dirty="0" smtClean="0"/>
              <a:t>photos I</a:t>
            </a:r>
            <a:endParaRPr lang="en-US" sz="3200" b="1" dirty="0"/>
          </a:p>
        </p:txBody>
      </p:sp>
      <p:sp>
        <p:nvSpPr>
          <p:cNvPr id="3" name="Content Placeholder 2"/>
          <p:cNvSpPr>
            <a:spLocks noGrp="1"/>
          </p:cNvSpPr>
          <p:nvPr>
            <p:ph idx="1"/>
          </p:nvPr>
        </p:nvSpPr>
        <p:spPr>
          <a:xfrm>
            <a:off x="18096" y="1277471"/>
            <a:ext cx="9048750" cy="4965494"/>
          </a:xfrm>
        </p:spPr>
        <p:txBody>
          <a:bodyPr>
            <a:normAutofit fontScale="92500"/>
          </a:bodyPr>
          <a:lstStyle/>
          <a:p>
            <a:r>
              <a:rPr lang="en-US" sz="2400" b="1" dirty="0">
                <a:solidFill>
                  <a:srgbClr val="0070C0"/>
                </a:solidFill>
              </a:rPr>
              <a:t>Application:</a:t>
            </a:r>
            <a:r>
              <a:rPr lang="en-US" sz="2400" dirty="0">
                <a:solidFill>
                  <a:srgbClr val="0070C0"/>
                </a:solidFill>
              </a:rPr>
              <a:t> </a:t>
            </a:r>
            <a:r>
              <a:rPr lang="en-US" sz="2400" dirty="0"/>
              <a:t>Produce 3D reconstructions of scenes using collections of millions to billions of consumer images, where neither the scene structure nor the camera positions are known a priori. Use resulting </a:t>
            </a:r>
            <a:r>
              <a:rPr lang="en-US" sz="2400" dirty="0" smtClean="0"/>
              <a:t>3D </a:t>
            </a:r>
            <a:r>
              <a:rPr lang="en-US" sz="2400" dirty="0"/>
              <a:t>models to allow efficient </a:t>
            </a:r>
            <a:r>
              <a:rPr lang="en-US" sz="2400" dirty="0" smtClean="0"/>
              <a:t>browsing </a:t>
            </a:r>
            <a:r>
              <a:rPr lang="en-US" sz="2400" dirty="0"/>
              <a:t>of large-scale photo collections by geographic position. </a:t>
            </a:r>
            <a:r>
              <a:rPr lang="en-US" sz="2400" dirty="0" err="1"/>
              <a:t>Geolocate</a:t>
            </a:r>
            <a:r>
              <a:rPr lang="en-US" sz="2400" dirty="0"/>
              <a:t> new images by matching to </a:t>
            </a:r>
            <a:r>
              <a:rPr lang="en-US" sz="2400" dirty="0" smtClean="0"/>
              <a:t>3D </a:t>
            </a:r>
            <a:r>
              <a:rPr lang="en-US" sz="2400" dirty="0"/>
              <a:t>models. Perform object recognition on each image. </a:t>
            </a:r>
            <a:r>
              <a:rPr lang="en-US" sz="2400" dirty="0" smtClean="0"/>
              <a:t>3D </a:t>
            </a:r>
            <a:r>
              <a:rPr lang="en-US" sz="2400" dirty="0"/>
              <a:t>reconstruction </a:t>
            </a:r>
            <a:r>
              <a:rPr lang="en-US" sz="2400" dirty="0" smtClean="0"/>
              <a:t>posed </a:t>
            </a:r>
            <a:r>
              <a:rPr lang="en-US" sz="2400" dirty="0"/>
              <a:t>as a robust non-linear least squares optimization problem </a:t>
            </a:r>
            <a:r>
              <a:rPr lang="en-US" sz="2400" dirty="0" smtClean="0"/>
              <a:t>where observed relations </a:t>
            </a:r>
            <a:r>
              <a:rPr lang="en-US" sz="2400" dirty="0"/>
              <a:t>between images are constraints and unknowns are </a:t>
            </a:r>
            <a:r>
              <a:rPr lang="en-US" sz="2400" dirty="0" smtClean="0"/>
              <a:t>6-D </a:t>
            </a:r>
            <a:r>
              <a:rPr lang="en-US" sz="2400" dirty="0"/>
              <a:t>camera pose of each image and </a:t>
            </a:r>
            <a:r>
              <a:rPr lang="en-US" sz="2400" dirty="0" smtClean="0"/>
              <a:t>3D </a:t>
            </a:r>
            <a:r>
              <a:rPr lang="en-US" sz="2400" dirty="0"/>
              <a:t>position of each point in the scene</a:t>
            </a:r>
            <a:r>
              <a:rPr lang="en-US" sz="2400" dirty="0" smtClean="0"/>
              <a:t>.</a:t>
            </a:r>
          </a:p>
          <a:p>
            <a:pPr marL="0" indent="0">
              <a:buNone/>
            </a:pPr>
            <a:endParaRPr lang="en-US" sz="2400" dirty="0" smtClean="0"/>
          </a:p>
          <a:p>
            <a:r>
              <a:rPr lang="en-US" sz="2400" b="1" dirty="0" smtClean="0">
                <a:solidFill>
                  <a:srgbClr val="0070C0"/>
                </a:solidFill>
              </a:rPr>
              <a:t>Current </a:t>
            </a:r>
            <a:r>
              <a:rPr lang="en-US" sz="2400" b="1" dirty="0">
                <a:solidFill>
                  <a:srgbClr val="0070C0"/>
                </a:solidFill>
              </a:rPr>
              <a:t>Approach:</a:t>
            </a:r>
            <a:r>
              <a:rPr lang="en-US" sz="2400" dirty="0">
                <a:solidFill>
                  <a:srgbClr val="0070C0"/>
                </a:solidFill>
              </a:rPr>
              <a:t> </a:t>
            </a:r>
            <a:r>
              <a:rPr lang="en-US" sz="2400" dirty="0"/>
              <a:t>Hadoop cluster with 480 cores processing data of initial applications. Note over 500 billion images </a:t>
            </a:r>
            <a:r>
              <a:rPr lang="en-US" sz="2400" dirty="0" smtClean="0"/>
              <a:t>(too small) on </a:t>
            </a:r>
            <a:r>
              <a:rPr lang="en-US" sz="2400" dirty="0"/>
              <a:t>Facebook and over 5 billion on Flickr with over </a:t>
            </a:r>
            <a:r>
              <a:rPr lang="en-US" sz="2400" dirty="0" smtClean="0"/>
              <a:t>1800 (was 500 a year ago) million </a:t>
            </a:r>
            <a:r>
              <a:rPr lang="en-US" sz="2400" dirty="0"/>
              <a:t>images added to social media sites each day</a:t>
            </a:r>
            <a:r>
              <a:rPr lang="en-US" sz="2400" dirty="0" smtClean="0"/>
              <a:t>.</a:t>
            </a:r>
          </a:p>
        </p:txBody>
      </p:sp>
      <p:sp>
        <p:nvSpPr>
          <p:cNvPr id="5" name="Slide Number Placeholder 4"/>
          <p:cNvSpPr>
            <a:spLocks noGrp="1"/>
          </p:cNvSpPr>
          <p:nvPr>
            <p:ph type="sldNum" sz="quarter" idx="12"/>
          </p:nvPr>
        </p:nvSpPr>
        <p:spPr/>
        <p:txBody>
          <a:bodyPr/>
          <a:lstStyle/>
          <a:p>
            <a:fld id="{C4B85148-DB98-4269-ACE6-2DF49F9918C9}" type="slidenum">
              <a:rPr lang="en-US" smtClean="0">
                <a:solidFill>
                  <a:prstClr val="black"/>
                </a:solidFill>
              </a:rPr>
              <a:pPr/>
              <a:t>32</a:t>
            </a:fld>
            <a:endParaRPr lang="en-US" dirty="0">
              <a:solidFill>
                <a:prstClr val="black"/>
              </a:solidFill>
            </a:endParaRPr>
          </a:p>
        </p:txBody>
      </p:sp>
      <p:sp>
        <p:nvSpPr>
          <p:cNvPr id="6" name="Rounded Rectangle 5"/>
          <p:cNvSpPr/>
          <p:nvPr/>
        </p:nvSpPr>
        <p:spPr>
          <a:xfrm>
            <a:off x="5970494" y="5957408"/>
            <a:ext cx="2038662" cy="7150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defTabSz="914400"/>
            <a:r>
              <a:rPr lang="en-US" b="1" dirty="0" smtClean="0">
                <a:solidFill>
                  <a:prstClr val="black"/>
                </a:solidFill>
              </a:rPr>
              <a:t>Deep Learning</a:t>
            </a:r>
          </a:p>
          <a:p>
            <a:pPr algn="ctr" defTabSz="914400"/>
            <a:r>
              <a:rPr lang="en-US" b="1" dirty="0" smtClean="0">
                <a:solidFill>
                  <a:prstClr val="black"/>
                </a:solidFill>
              </a:rPr>
              <a:t>Social Networking</a:t>
            </a:r>
            <a:endParaRPr lang="en-US" b="1" dirty="0">
              <a:solidFill>
                <a:prstClr val="black"/>
              </a:solidFill>
            </a:endParaRPr>
          </a:p>
        </p:txBody>
      </p:sp>
      <p:sp>
        <p:nvSpPr>
          <p:cNvPr id="7" name="Rectangle 6"/>
          <p:cNvSpPr/>
          <p:nvPr/>
        </p:nvSpPr>
        <p:spPr>
          <a:xfrm>
            <a:off x="910056" y="6291943"/>
            <a:ext cx="4873514" cy="369332"/>
          </a:xfrm>
          <a:prstGeom prst="rect">
            <a:avLst/>
          </a:prstGeom>
          <a:solidFill>
            <a:schemeClr val="bg2">
              <a:lumMod val="60000"/>
              <a:lumOff val="40000"/>
            </a:schemeClr>
          </a:solidFill>
        </p:spPr>
        <p:txBody>
          <a:bodyPr wrap="none">
            <a:spAutoFit/>
          </a:bodyPr>
          <a:lstStyle/>
          <a:p>
            <a:pPr defTabSz="914400"/>
            <a:r>
              <a:rPr lang="en-US" b="1" dirty="0" smtClean="0">
                <a:solidFill>
                  <a:srgbClr val="006BB5"/>
                </a:solidFill>
              </a:rPr>
              <a:t>Global Machine Learning after Initial Local steps</a:t>
            </a:r>
            <a:endParaRPr lang="en-US" b="1" dirty="0">
              <a:solidFill>
                <a:srgbClr val="006BB5"/>
              </a:solidFill>
            </a:endParaRPr>
          </a:p>
        </p:txBody>
      </p:sp>
    </p:spTree>
    <p:extLst>
      <p:ext uri="{BB962C8B-B14F-4D97-AF65-F5344CB8AC3E}">
        <p14:creationId xmlns:p14="http://schemas.microsoft.com/office/powerpoint/2010/main" val="40966009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898"/>
            <a:ext cx="9144000" cy="1143000"/>
          </a:xfrm>
        </p:spPr>
        <p:txBody>
          <a:bodyPr>
            <a:noAutofit/>
          </a:bodyPr>
          <a:lstStyle/>
          <a:p>
            <a:r>
              <a:rPr lang="en-US" sz="3200" b="1" dirty="0" smtClean="0"/>
              <a:t>27: </a:t>
            </a:r>
            <a:r>
              <a:rPr lang="en-US" sz="3200" b="1" dirty="0"/>
              <a:t>Organizing large-scale, unstructured collections of consumer </a:t>
            </a:r>
            <a:r>
              <a:rPr lang="en-US" sz="3200" b="1" dirty="0" smtClean="0"/>
              <a:t>photos II</a:t>
            </a:r>
            <a:endParaRPr lang="en-US" sz="3200" b="1" dirty="0"/>
          </a:p>
        </p:txBody>
      </p:sp>
      <p:sp>
        <p:nvSpPr>
          <p:cNvPr id="3" name="Content Placeholder 2"/>
          <p:cNvSpPr>
            <a:spLocks noGrp="1"/>
          </p:cNvSpPr>
          <p:nvPr>
            <p:ph idx="1"/>
          </p:nvPr>
        </p:nvSpPr>
        <p:spPr>
          <a:xfrm>
            <a:off x="0" y="4256399"/>
            <a:ext cx="9048750" cy="2035544"/>
          </a:xfrm>
        </p:spPr>
        <p:txBody>
          <a:bodyPr>
            <a:normAutofit fontScale="70000" lnSpcReduction="20000"/>
          </a:bodyPr>
          <a:lstStyle/>
          <a:p>
            <a:r>
              <a:rPr lang="en-US" b="1" dirty="0" smtClean="0">
                <a:solidFill>
                  <a:srgbClr val="0070C0"/>
                </a:solidFill>
              </a:rPr>
              <a:t>Futures:</a:t>
            </a:r>
            <a:r>
              <a:rPr lang="en-US" dirty="0" smtClean="0">
                <a:solidFill>
                  <a:srgbClr val="0070C0"/>
                </a:solidFill>
              </a:rPr>
              <a:t> </a:t>
            </a:r>
            <a:r>
              <a:rPr lang="en-US" dirty="0"/>
              <a:t>Need </a:t>
            </a:r>
            <a:r>
              <a:rPr lang="en-US" dirty="0" smtClean="0"/>
              <a:t>many analytics, </a:t>
            </a:r>
            <a:r>
              <a:rPr lang="en-US" dirty="0"/>
              <a:t>including feature extraction, feature matching, and large-scale probabilistic inference, which appear in many or most computer vision and image processing problems, including recognition, stereo resolution, and image denoising. Need to visualize large-scale </a:t>
            </a:r>
            <a:r>
              <a:rPr lang="en-US" dirty="0" smtClean="0"/>
              <a:t>3D </a:t>
            </a:r>
            <a:r>
              <a:rPr lang="en-US" dirty="0"/>
              <a:t>reconstructions, and navigate large-scale collections of images that have been aligned to maps.</a:t>
            </a:r>
          </a:p>
        </p:txBody>
      </p:sp>
      <p:sp>
        <p:nvSpPr>
          <p:cNvPr id="5" name="Slide Number Placeholder 4"/>
          <p:cNvSpPr>
            <a:spLocks noGrp="1"/>
          </p:cNvSpPr>
          <p:nvPr>
            <p:ph type="sldNum" sz="quarter" idx="12"/>
          </p:nvPr>
        </p:nvSpPr>
        <p:spPr/>
        <p:txBody>
          <a:bodyPr/>
          <a:lstStyle/>
          <a:p>
            <a:fld id="{C4B85148-DB98-4269-ACE6-2DF49F9918C9}" type="slidenum">
              <a:rPr lang="en-US" smtClean="0">
                <a:solidFill>
                  <a:prstClr val="black"/>
                </a:solidFill>
              </a:rPr>
              <a:pPr/>
              <a:t>33</a:t>
            </a:fld>
            <a:endParaRPr lang="en-US" dirty="0">
              <a:solidFill>
                <a:prstClr val="black"/>
              </a:solidFill>
            </a:endParaRPr>
          </a:p>
        </p:txBody>
      </p:sp>
      <p:sp>
        <p:nvSpPr>
          <p:cNvPr id="6" name="Rounded Rectangle 5"/>
          <p:cNvSpPr/>
          <p:nvPr/>
        </p:nvSpPr>
        <p:spPr>
          <a:xfrm>
            <a:off x="7105338" y="5739746"/>
            <a:ext cx="2038662" cy="7150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defTabSz="914400"/>
            <a:r>
              <a:rPr lang="en-US" b="1" dirty="0" smtClean="0">
                <a:solidFill>
                  <a:prstClr val="black"/>
                </a:solidFill>
              </a:rPr>
              <a:t>Deep Learning</a:t>
            </a:r>
          </a:p>
          <a:p>
            <a:pPr algn="ctr" defTabSz="914400"/>
            <a:r>
              <a:rPr lang="en-US" b="1" dirty="0" smtClean="0">
                <a:solidFill>
                  <a:prstClr val="black"/>
                </a:solidFill>
              </a:rPr>
              <a:t>Social Networking</a:t>
            </a:r>
            <a:endParaRPr lang="en-US" b="1" dirty="0">
              <a:solidFill>
                <a:prstClr val="black"/>
              </a:solidFill>
            </a:endParaRPr>
          </a:p>
        </p:txBody>
      </p:sp>
      <p:pic>
        <p:nvPicPr>
          <p:cNvPr id="7" name="Picture 2" descr="colosseum_teaser"/>
          <p:cNvPicPr>
            <a:picLocks noChangeAspect="1" noChangeArrowheads="1"/>
          </p:cNvPicPr>
          <p:nvPr/>
        </p:nvPicPr>
        <p:blipFill>
          <a:blip r:embed="rId2"/>
          <a:srcRect/>
          <a:stretch>
            <a:fillRect/>
          </a:stretch>
        </p:blipFill>
        <p:spPr bwMode="auto">
          <a:xfrm>
            <a:off x="0" y="1035621"/>
            <a:ext cx="9144000" cy="3190688"/>
          </a:xfrm>
          <a:prstGeom prst="rect">
            <a:avLst/>
          </a:prstGeom>
          <a:noFill/>
          <a:ln w="9525">
            <a:noFill/>
            <a:miter lim="800000"/>
            <a:headEnd/>
            <a:tailEnd/>
          </a:ln>
        </p:spPr>
      </p:pic>
      <p:sp>
        <p:nvSpPr>
          <p:cNvPr id="8" name="Rectangle 7"/>
          <p:cNvSpPr/>
          <p:nvPr/>
        </p:nvSpPr>
        <p:spPr>
          <a:xfrm>
            <a:off x="75524" y="6265049"/>
            <a:ext cx="6983065" cy="369332"/>
          </a:xfrm>
          <a:prstGeom prst="rect">
            <a:avLst/>
          </a:prstGeom>
          <a:solidFill>
            <a:schemeClr val="bg2">
              <a:lumMod val="60000"/>
              <a:lumOff val="40000"/>
            </a:schemeClr>
          </a:solidFill>
        </p:spPr>
        <p:txBody>
          <a:bodyPr wrap="none">
            <a:spAutoFit/>
          </a:bodyPr>
          <a:lstStyle/>
          <a:p>
            <a:pPr defTabSz="914400"/>
            <a:r>
              <a:rPr lang="en-US" b="1" dirty="0" smtClean="0">
                <a:solidFill>
                  <a:srgbClr val="006BB5"/>
                </a:solidFill>
              </a:rPr>
              <a:t>Global Machine Learning after Initial Local ML pleasingly parallel steps</a:t>
            </a:r>
            <a:endParaRPr lang="en-US" b="1" dirty="0">
              <a:solidFill>
                <a:srgbClr val="006BB5"/>
              </a:solidFill>
            </a:endParaRPr>
          </a:p>
        </p:txBody>
      </p:sp>
    </p:spTree>
    <p:extLst>
      <p:ext uri="{BB962C8B-B14F-4D97-AF65-F5344CB8AC3E}">
        <p14:creationId xmlns:p14="http://schemas.microsoft.com/office/powerpoint/2010/main" val="23302728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4454" y="70326"/>
            <a:ext cx="6879545" cy="563988"/>
          </a:xfrm>
        </p:spPr>
        <p:txBody>
          <a:bodyPr>
            <a:noAutofit/>
          </a:bodyPr>
          <a:lstStyle/>
          <a:p>
            <a:r>
              <a:rPr lang="en-US" sz="2400" b="1" dirty="0" smtClean="0"/>
              <a:t>36: </a:t>
            </a:r>
            <a:r>
              <a:rPr lang="en-US" sz="2400" b="1" dirty="0"/>
              <a:t>Catalina Real-Time Transient Survey (CRTS): a digital, panoramic, synoptic sky </a:t>
            </a:r>
            <a:r>
              <a:rPr lang="en-US" sz="2400" b="1" dirty="0" smtClean="0"/>
              <a:t>survey I</a:t>
            </a:r>
            <a:endParaRPr lang="en-US" sz="2400" b="1" dirty="0"/>
          </a:p>
        </p:txBody>
      </p:sp>
      <p:sp>
        <p:nvSpPr>
          <p:cNvPr id="3" name="Content Placeholder 2"/>
          <p:cNvSpPr>
            <a:spLocks noGrp="1"/>
          </p:cNvSpPr>
          <p:nvPr>
            <p:ph idx="1"/>
          </p:nvPr>
        </p:nvSpPr>
        <p:spPr>
          <a:xfrm>
            <a:off x="15929" y="684443"/>
            <a:ext cx="9128069" cy="5516542"/>
          </a:xfrm>
        </p:spPr>
        <p:txBody>
          <a:bodyPr>
            <a:noAutofit/>
          </a:bodyPr>
          <a:lstStyle/>
          <a:p>
            <a:r>
              <a:rPr lang="en-US" sz="1900" b="1" dirty="0">
                <a:solidFill>
                  <a:srgbClr val="0070C0"/>
                </a:solidFill>
              </a:rPr>
              <a:t>Application:</a:t>
            </a:r>
            <a:r>
              <a:rPr lang="en-US" sz="1900" dirty="0">
                <a:solidFill>
                  <a:srgbClr val="0070C0"/>
                </a:solidFill>
              </a:rPr>
              <a:t> </a:t>
            </a:r>
            <a:r>
              <a:rPr lang="en-US" sz="1900" dirty="0"/>
              <a:t>The survey explores the variable universe in the visible light regime, on time scales ranging from minutes to years, by searching for variable and transient sources.  It discovers a broad variety of astrophysical objects and phenomena, including various types of cosmic explosions (e.g., Supernovae), variable stars, phenomena associated with accretion to massive black holes (active galactic nuclei) and their relativistic jets, high proper motion stars, etc. The data are collected from 3 telescopes (2 in Arizona and 1 in Australia), with additional ones expected in the near future (in Chile).  </a:t>
            </a:r>
            <a:endParaRPr lang="en-US" sz="1900" dirty="0" smtClean="0"/>
          </a:p>
          <a:p>
            <a:r>
              <a:rPr lang="en-US" sz="1900" b="1" dirty="0" smtClean="0">
                <a:solidFill>
                  <a:srgbClr val="0070C0"/>
                </a:solidFill>
              </a:rPr>
              <a:t>Current </a:t>
            </a:r>
            <a:r>
              <a:rPr lang="en-US" sz="1900" b="1" dirty="0">
                <a:solidFill>
                  <a:srgbClr val="0070C0"/>
                </a:solidFill>
              </a:rPr>
              <a:t>Approach:</a:t>
            </a:r>
            <a:r>
              <a:rPr lang="en-US" sz="1900" dirty="0">
                <a:solidFill>
                  <a:srgbClr val="0070C0"/>
                </a:solidFill>
              </a:rPr>
              <a:t> </a:t>
            </a:r>
            <a:r>
              <a:rPr lang="en-US" sz="1900" dirty="0"/>
              <a:t>The survey generates up to ~ 0.1 TB on a clear night with a total of ~100 TB in current data holdings.  The data are preprocessed at the telescope, and transferred to Univ. of Arizona and Caltech, for further analysis, distribution, and archiving.  The data are processed in real time, and detected transient events are published electronically through a variety of dissemination mechanisms, with no proprietary withholding period (CRTS has a completely open data policy). Further data analysis includes classification of the detected transient events, additional observations using other telescopes, scientific interpretation, and publishing.  In this process, it makes a heavy use of the archival data (several PB’s) from a wide variety of geographically distributed resources connected through the Virtual Observatory (VO) framework</a:t>
            </a:r>
            <a:r>
              <a:rPr lang="en-US" sz="1900" dirty="0" smtClean="0"/>
              <a:t>.</a:t>
            </a:r>
          </a:p>
        </p:txBody>
      </p:sp>
      <p:sp>
        <p:nvSpPr>
          <p:cNvPr id="5" name="Slide Number Placeholder 4"/>
          <p:cNvSpPr>
            <a:spLocks noGrp="1"/>
          </p:cNvSpPr>
          <p:nvPr>
            <p:ph type="sldNum" sz="quarter" idx="12"/>
          </p:nvPr>
        </p:nvSpPr>
        <p:spPr>
          <a:xfrm>
            <a:off x="6553200" y="6433246"/>
            <a:ext cx="2133600" cy="365125"/>
          </a:xfrm>
        </p:spPr>
        <p:txBody>
          <a:bodyPr/>
          <a:lstStyle/>
          <a:p>
            <a:fld id="{C4B85148-DB98-4269-ACE6-2DF49F9918C9}" type="slidenum">
              <a:rPr lang="en-US" smtClean="0"/>
              <a:pPr/>
              <a:t>34</a:t>
            </a:fld>
            <a:endParaRPr lang="en-US" dirty="0"/>
          </a:p>
        </p:txBody>
      </p:sp>
      <p:sp>
        <p:nvSpPr>
          <p:cNvPr id="6" name="Rounded Rectangle 5"/>
          <p:cNvSpPr/>
          <p:nvPr/>
        </p:nvSpPr>
        <p:spPr>
          <a:xfrm>
            <a:off x="15930" y="70326"/>
            <a:ext cx="2248525" cy="4086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smtClean="0">
                <a:solidFill>
                  <a:schemeClr val="tx1"/>
                </a:solidFill>
              </a:rPr>
              <a:t>Astronomy &amp; Physics</a:t>
            </a:r>
            <a:endParaRPr lang="en-US" b="1" dirty="0">
              <a:solidFill>
                <a:schemeClr val="tx1"/>
              </a:solidFill>
            </a:endParaRPr>
          </a:p>
        </p:txBody>
      </p:sp>
      <p:sp>
        <p:nvSpPr>
          <p:cNvPr id="7" name="Rectangle 6"/>
          <p:cNvSpPr/>
          <p:nvPr/>
        </p:nvSpPr>
        <p:spPr>
          <a:xfrm>
            <a:off x="4051233" y="6053786"/>
            <a:ext cx="2250681" cy="369332"/>
          </a:xfrm>
          <a:prstGeom prst="rect">
            <a:avLst/>
          </a:prstGeom>
          <a:solidFill>
            <a:schemeClr val="bg2">
              <a:lumMod val="60000"/>
              <a:lumOff val="40000"/>
            </a:schemeClr>
          </a:solidFill>
        </p:spPr>
        <p:txBody>
          <a:bodyPr wrap="none">
            <a:spAutoFit/>
          </a:bodyPr>
          <a:lstStyle/>
          <a:p>
            <a:r>
              <a:rPr lang="en-US" dirty="0" smtClean="0">
                <a:solidFill>
                  <a:srgbClr val="006BB5"/>
                </a:solidFill>
              </a:rPr>
              <a:t>PP, ML, Classification</a:t>
            </a:r>
            <a:endParaRPr lang="en-US" dirty="0">
              <a:solidFill>
                <a:srgbClr val="006BB5"/>
              </a:solidFill>
            </a:endParaRPr>
          </a:p>
        </p:txBody>
      </p:sp>
      <p:sp>
        <p:nvSpPr>
          <p:cNvPr id="8" name="Rectangle 7"/>
          <p:cNvSpPr/>
          <p:nvPr/>
        </p:nvSpPr>
        <p:spPr>
          <a:xfrm>
            <a:off x="15930" y="6477534"/>
            <a:ext cx="7901650" cy="369332"/>
          </a:xfrm>
          <a:prstGeom prst="rect">
            <a:avLst/>
          </a:prstGeom>
          <a:solidFill>
            <a:schemeClr val="bg2">
              <a:lumMod val="60000"/>
              <a:lumOff val="40000"/>
            </a:schemeClr>
          </a:solidFill>
        </p:spPr>
        <p:txBody>
          <a:bodyPr wrap="none">
            <a:spAutoFit/>
          </a:bodyPr>
          <a:lstStyle/>
          <a:p>
            <a:r>
              <a:rPr lang="en-US" dirty="0" smtClean="0">
                <a:solidFill>
                  <a:srgbClr val="0070C0"/>
                </a:solidFill>
              </a:rPr>
              <a:t>Parallelism </a:t>
            </a:r>
            <a:r>
              <a:rPr lang="en-US" dirty="0">
                <a:solidFill>
                  <a:srgbClr val="0070C0"/>
                </a:solidFill>
              </a:rPr>
              <a:t>over Images and Events: Celestial events identified in Telescope Images</a:t>
            </a:r>
          </a:p>
        </p:txBody>
      </p:sp>
      <p:sp>
        <p:nvSpPr>
          <p:cNvPr id="9" name="Rectangle 8"/>
          <p:cNvSpPr/>
          <p:nvPr/>
        </p:nvSpPr>
        <p:spPr>
          <a:xfrm>
            <a:off x="6478411" y="6067757"/>
            <a:ext cx="2208389" cy="369332"/>
          </a:xfrm>
          <a:prstGeom prst="rect">
            <a:avLst/>
          </a:prstGeom>
          <a:solidFill>
            <a:schemeClr val="bg2">
              <a:lumMod val="60000"/>
              <a:lumOff val="40000"/>
            </a:schemeClr>
          </a:solidFill>
        </p:spPr>
        <p:txBody>
          <a:bodyPr wrap="square">
            <a:spAutoFit/>
          </a:bodyPr>
          <a:lstStyle/>
          <a:p>
            <a:r>
              <a:rPr lang="en-US" dirty="0" smtClean="0">
                <a:solidFill>
                  <a:srgbClr val="0070C0"/>
                </a:solidFill>
              </a:rPr>
              <a:t>Streaming, workflow</a:t>
            </a:r>
            <a:endParaRPr lang="en-US" dirty="0">
              <a:solidFill>
                <a:srgbClr val="0070C0"/>
              </a:solidFill>
            </a:endParaRPr>
          </a:p>
        </p:txBody>
      </p:sp>
    </p:spTree>
    <p:extLst>
      <p:ext uri="{BB962C8B-B14F-4D97-AF65-F5344CB8AC3E}">
        <p14:creationId xmlns:p14="http://schemas.microsoft.com/office/powerpoint/2010/main" val="595857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3774" y="27503"/>
            <a:ext cx="6343025" cy="672713"/>
          </a:xfrm>
        </p:spPr>
        <p:txBody>
          <a:bodyPr>
            <a:noAutofit/>
          </a:bodyPr>
          <a:lstStyle/>
          <a:p>
            <a:r>
              <a:rPr lang="en-US" sz="2400" b="1" dirty="0" smtClean="0"/>
              <a:t>36: </a:t>
            </a:r>
            <a:r>
              <a:rPr lang="en-US" sz="2400" b="1" dirty="0"/>
              <a:t>Catalina Real-Time Transient Survey (CRTS): a digital, panoramic, synoptic sky </a:t>
            </a:r>
            <a:r>
              <a:rPr lang="en-US" sz="2400" b="1" dirty="0" smtClean="0"/>
              <a:t>survey II</a:t>
            </a:r>
            <a:endParaRPr lang="en-US" sz="2400" b="1" dirty="0"/>
          </a:p>
        </p:txBody>
      </p:sp>
      <p:sp>
        <p:nvSpPr>
          <p:cNvPr id="3" name="Content Placeholder 2"/>
          <p:cNvSpPr>
            <a:spLocks noGrp="1"/>
          </p:cNvSpPr>
          <p:nvPr>
            <p:ph idx="1"/>
          </p:nvPr>
        </p:nvSpPr>
        <p:spPr>
          <a:xfrm>
            <a:off x="0" y="1116706"/>
            <a:ext cx="9048750" cy="683812"/>
          </a:xfrm>
        </p:spPr>
        <p:txBody>
          <a:bodyPr>
            <a:noAutofit/>
          </a:bodyPr>
          <a:lstStyle/>
          <a:p>
            <a:r>
              <a:rPr lang="en-US" sz="1800" b="1" dirty="0" smtClean="0">
                <a:solidFill>
                  <a:srgbClr val="0070C0"/>
                </a:solidFill>
              </a:rPr>
              <a:t>Futures:</a:t>
            </a:r>
            <a:r>
              <a:rPr lang="en-US" sz="1800" dirty="0" smtClean="0">
                <a:solidFill>
                  <a:srgbClr val="0070C0"/>
                </a:solidFill>
              </a:rPr>
              <a:t> </a:t>
            </a:r>
            <a:r>
              <a:rPr lang="en-US" sz="1800" dirty="0" smtClean="0"/>
              <a:t>CRTS </a:t>
            </a:r>
            <a:r>
              <a:rPr lang="en-US" sz="1800" dirty="0"/>
              <a:t>is a scientific and methodological testbed and precursor of larger surveys to come, notably the Large Synoptic Survey Telescope (LSST), expected to operate in 2020’s and selected as the highest-priority ground-based instrument in the 2010 Astronomy and Astrophysics Decadal Survey. LSST will gather about 30 TB per night. </a:t>
            </a:r>
          </a:p>
        </p:txBody>
      </p:sp>
      <p:sp>
        <p:nvSpPr>
          <p:cNvPr id="5" name="Slide Number Placeholder 4"/>
          <p:cNvSpPr>
            <a:spLocks noGrp="1"/>
          </p:cNvSpPr>
          <p:nvPr>
            <p:ph type="sldNum" sz="quarter" idx="12"/>
          </p:nvPr>
        </p:nvSpPr>
        <p:spPr/>
        <p:txBody>
          <a:bodyPr/>
          <a:lstStyle/>
          <a:p>
            <a:fld id="{C4B85148-DB98-4269-ACE6-2DF49F9918C9}" type="slidenum">
              <a:rPr lang="en-US" smtClean="0"/>
              <a:pPr/>
              <a:t>35</a:t>
            </a:fld>
            <a:endParaRPr lang="en-US" dirty="0"/>
          </a:p>
        </p:txBody>
      </p:sp>
      <p:sp>
        <p:nvSpPr>
          <p:cNvPr id="6" name="Rounded Rectangle 5"/>
          <p:cNvSpPr/>
          <p:nvPr/>
        </p:nvSpPr>
        <p:spPr>
          <a:xfrm>
            <a:off x="95250" y="101737"/>
            <a:ext cx="2248525" cy="4086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smtClean="0">
                <a:solidFill>
                  <a:schemeClr val="tx1"/>
                </a:solidFill>
              </a:rPr>
              <a:t>Astronomy &amp; Physics</a:t>
            </a:r>
            <a:endParaRPr lang="en-US" b="1" dirty="0">
              <a:solidFill>
                <a:schemeClr val="tx1"/>
              </a:solidFill>
            </a:endParaRPr>
          </a:p>
        </p:txBody>
      </p:sp>
      <p:pic>
        <p:nvPicPr>
          <p:cNvPr id="7" name="Picture 6" descr="C:\Users\Geoffrey Fox\Downloads\TimeDomainAstro.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410128"/>
            <a:ext cx="9083921" cy="3773321"/>
          </a:xfrm>
          <a:prstGeom prst="rect">
            <a:avLst/>
          </a:prstGeom>
          <a:noFill/>
          <a:ln>
            <a:noFill/>
          </a:ln>
        </p:spPr>
      </p:pic>
    </p:spTree>
    <p:extLst>
      <p:ext uri="{BB962C8B-B14F-4D97-AF65-F5344CB8AC3E}">
        <p14:creationId xmlns:p14="http://schemas.microsoft.com/office/powerpoint/2010/main" val="36178615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3442" y="3159"/>
            <a:ext cx="6770558" cy="1143000"/>
          </a:xfrm>
        </p:spPr>
        <p:txBody>
          <a:bodyPr>
            <a:noAutofit/>
          </a:bodyPr>
          <a:lstStyle/>
          <a:p>
            <a:r>
              <a:rPr lang="en-US" sz="3600" b="1" dirty="0" smtClean="0"/>
              <a:t>43: </a:t>
            </a:r>
            <a:r>
              <a:rPr lang="en-US" sz="3600" b="1" dirty="0"/>
              <a:t>Radar Data Analysis for CReSIS Remote Sensing of Ice </a:t>
            </a:r>
            <a:r>
              <a:rPr lang="en-US" sz="3600" b="1" dirty="0" smtClean="0"/>
              <a:t>Sheets IV</a:t>
            </a:r>
            <a:endParaRPr lang="en-US" sz="3600" b="1" dirty="0"/>
          </a:p>
        </p:txBody>
      </p:sp>
      <p:sp>
        <p:nvSpPr>
          <p:cNvPr id="3" name="Content Placeholder 2"/>
          <p:cNvSpPr>
            <a:spLocks noGrp="1"/>
          </p:cNvSpPr>
          <p:nvPr>
            <p:ph idx="1"/>
          </p:nvPr>
        </p:nvSpPr>
        <p:spPr>
          <a:xfrm>
            <a:off x="0" y="1065411"/>
            <a:ext cx="9144000" cy="379360"/>
          </a:xfrm>
        </p:spPr>
        <p:txBody>
          <a:bodyPr>
            <a:noAutofit/>
          </a:bodyPr>
          <a:lstStyle/>
          <a:p>
            <a:r>
              <a:rPr lang="en-US" sz="2000" dirty="0"/>
              <a:t>Typical </a:t>
            </a:r>
            <a:r>
              <a:rPr lang="en-US" sz="2000" dirty="0" smtClean="0"/>
              <a:t>CReSIS echogram </a:t>
            </a:r>
            <a:r>
              <a:rPr lang="en-US" sz="2000" dirty="0"/>
              <a:t>with Detected Boundaries.  The upper (green) boundary is between air and ice layer while the lower (red) boundary is between ice and terrain</a:t>
            </a:r>
          </a:p>
        </p:txBody>
      </p:sp>
      <p:sp>
        <p:nvSpPr>
          <p:cNvPr id="5" name="Slide Number Placeholder 4"/>
          <p:cNvSpPr>
            <a:spLocks noGrp="1"/>
          </p:cNvSpPr>
          <p:nvPr>
            <p:ph type="sldNum" sz="quarter" idx="12"/>
          </p:nvPr>
        </p:nvSpPr>
        <p:spPr/>
        <p:txBody>
          <a:bodyPr/>
          <a:lstStyle/>
          <a:p>
            <a:fld id="{C4B85148-DB98-4269-ACE6-2DF49F9918C9}" type="slidenum">
              <a:rPr lang="en-US" smtClean="0"/>
              <a:pPr/>
              <a:t>36</a:t>
            </a:fld>
            <a:endParaRPr lang="en-US" dirty="0"/>
          </a:p>
        </p:txBody>
      </p:sp>
      <p:sp>
        <p:nvSpPr>
          <p:cNvPr id="6" name="Rounded Rectangle 5"/>
          <p:cNvSpPr/>
          <p:nvPr/>
        </p:nvSpPr>
        <p:spPr>
          <a:xfrm>
            <a:off x="-9993" y="370"/>
            <a:ext cx="2383436" cy="7150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a:solidFill>
                  <a:schemeClr val="tx1"/>
                </a:solidFill>
              </a:rPr>
              <a:t>Earth, Environmental </a:t>
            </a:r>
            <a:r>
              <a:rPr lang="en-US" b="1">
                <a:solidFill>
                  <a:schemeClr val="tx1"/>
                </a:solidFill>
              </a:rPr>
              <a:t>and </a:t>
            </a:r>
            <a:r>
              <a:rPr lang="en-US" b="1" smtClean="0">
                <a:solidFill>
                  <a:schemeClr val="tx1"/>
                </a:solidFill>
              </a:rPr>
              <a:t>Polar Science</a:t>
            </a:r>
            <a:endParaRPr lang="en-US" b="1" dirty="0">
              <a:solidFill>
                <a:schemeClr val="tx1"/>
              </a:solidFill>
            </a:endParaRPr>
          </a:p>
        </p:txBody>
      </p:sp>
      <p:pic>
        <p:nvPicPr>
          <p:cNvPr id="7" name="Picture 6"/>
          <p:cNvPicPr>
            <a:picLocks noChangeAspect="1"/>
          </p:cNvPicPr>
          <p:nvPr/>
        </p:nvPicPr>
        <p:blipFill>
          <a:blip r:embed="rId2"/>
          <a:stretch>
            <a:fillRect/>
          </a:stretch>
        </p:blipFill>
        <p:spPr>
          <a:xfrm>
            <a:off x="-9993" y="2040434"/>
            <a:ext cx="8934656" cy="4304244"/>
          </a:xfrm>
          <a:prstGeom prst="rect">
            <a:avLst/>
          </a:prstGeom>
        </p:spPr>
      </p:pic>
      <p:sp>
        <p:nvSpPr>
          <p:cNvPr id="8" name="Rectangle 7"/>
          <p:cNvSpPr/>
          <p:nvPr/>
        </p:nvSpPr>
        <p:spPr>
          <a:xfrm>
            <a:off x="1149364" y="6472156"/>
            <a:ext cx="813300" cy="369332"/>
          </a:xfrm>
          <a:prstGeom prst="rect">
            <a:avLst/>
          </a:prstGeom>
          <a:solidFill>
            <a:schemeClr val="bg2">
              <a:lumMod val="60000"/>
              <a:lumOff val="40000"/>
            </a:schemeClr>
          </a:solidFill>
        </p:spPr>
        <p:txBody>
          <a:bodyPr wrap="none">
            <a:spAutoFit/>
          </a:bodyPr>
          <a:lstStyle/>
          <a:p>
            <a:r>
              <a:rPr lang="en-US" dirty="0" smtClean="0">
                <a:solidFill>
                  <a:srgbClr val="0070C0"/>
                </a:solidFill>
              </a:rPr>
              <a:t>PP, </a:t>
            </a:r>
            <a:r>
              <a:rPr lang="en-US" dirty="0">
                <a:solidFill>
                  <a:srgbClr val="0070C0"/>
                </a:solidFill>
              </a:rPr>
              <a:t>GIS</a:t>
            </a:r>
          </a:p>
        </p:txBody>
      </p:sp>
      <p:sp>
        <p:nvSpPr>
          <p:cNvPr id="9" name="Rectangle 8"/>
          <p:cNvSpPr/>
          <p:nvPr/>
        </p:nvSpPr>
        <p:spPr>
          <a:xfrm>
            <a:off x="3269469" y="6466218"/>
            <a:ext cx="2986267" cy="369332"/>
          </a:xfrm>
          <a:prstGeom prst="rect">
            <a:avLst/>
          </a:prstGeom>
          <a:solidFill>
            <a:schemeClr val="bg2">
              <a:lumMod val="60000"/>
              <a:lumOff val="40000"/>
            </a:schemeClr>
          </a:solidFill>
        </p:spPr>
        <p:txBody>
          <a:bodyPr wrap="none">
            <a:spAutoFit/>
          </a:bodyPr>
          <a:lstStyle/>
          <a:p>
            <a:r>
              <a:rPr lang="en-US" dirty="0" smtClean="0">
                <a:solidFill>
                  <a:srgbClr val="0070C0"/>
                </a:solidFill>
              </a:rPr>
              <a:t>Parallelism </a:t>
            </a:r>
            <a:r>
              <a:rPr lang="en-US" dirty="0">
                <a:solidFill>
                  <a:srgbClr val="0070C0"/>
                </a:solidFill>
              </a:rPr>
              <a:t>over </a:t>
            </a:r>
            <a:r>
              <a:rPr lang="en-US" dirty="0" smtClean="0">
                <a:solidFill>
                  <a:srgbClr val="0070C0"/>
                </a:solidFill>
              </a:rPr>
              <a:t>Radar Images</a:t>
            </a:r>
            <a:endParaRPr lang="en-US" dirty="0">
              <a:solidFill>
                <a:srgbClr val="0070C0"/>
              </a:solidFill>
            </a:endParaRPr>
          </a:p>
        </p:txBody>
      </p:sp>
      <p:sp>
        <p:nvSpPr>
          <p:cNvPr id="10" name="Rectangle 9"/>
          <p:cNvSpPr/>
          <p:nvPr/>
        </p:nvSpPr>
        <p:spPr>
          <a:xfrm>
            <a:off x="2024925" y="6466218"/>
            <a:ext cx="1244544" cy="369332"/>
          </a:xfrm>
          <a:prstGeom prst="rect">
            <a:avLst/>
          </a:prstGeom>
          <a:solidFill>
            <a:schemeClr val="bg2">
              <a:lumMod val="60000"/>
              <a:lumOff val="40000"/>
            </a:schemeClr>
          </a:solidFill>
        </p:spPr>
        <p:txBody>
          <a:bodyPr wrap="square">
            <a:spAutoFit/>
          </a:bodyPr>
          <a:lstStyle/>
          <a:p>
            <a:r>
              <a:rPr lang="en-US" dirty="0" smtClean="0">
                <a:solidFill>
                  <a:srgbClr val="0070C0"/>
                </a:solidFill>
              </a:rPr>
              <a:t>Streaming</a:t>
            </a:r>
            <a:endParaRPr lang="en-US" dirty="0">
              <a:solidFill>
                <a:srgbClr val="0070C0"/>
              </a:solidFill>
            </a:endParaRPr>
          </a:p>
        </p:txBody>
      </p:sp>
    </p:spTree>
    <p:extLst>
      <p:ext uri="{BB962C8B-B14F-4D97-AF65-F5344CB8AC3E}">
        <p14:creationId xmlns:p14="http://schemas.microsoft.com/office/powerpoint/2010/main" val="26689891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4031" y="68494"/>
            <a:ext cx="6729969" cy="810846"/>
          </a:xfrm>
          <a:solidFill>
            <a:schemeClr val="bg1"/>
          </a:solidFill>
        </p:spPr>
        <p:txBody>
          <a:bodyPr>
            <a:noAutofit/>
          </a:bodyPr>
          <a:lstStyle/>
          <a:p>
            <a:r>
              <a:rPr lang="en-US" sz="3200" b="1" dirty="0" smtClean="0"/>
              <a:t>44: </a:t>
            </a:r>
            <a:r>
              <a:rPr lang="en-US" sz="3200" b="1" dirty="0"/>
              <a:t>UAVSAR Data Processing, Data Product Delivery, and Data </a:t>
            </a:r>
            <a:r>
              <a:rPr lang="en-US" sz="3200" b="1" dirty="0" smtClean="0"/>
              <a:t>Services II</a:t>
            </a:r>
            <a:endParaRPr lang="en-US" sz="3200" b="1" dirty="0"/>
          </a:p>
        </p:txBody>
      </p:sp>
      <p:sp>
        <p:nvSpPr>
          <p:cNvPr id="3" name="Content Placeholder 2"/>
          <p:cNvSpPr>
            <a:spLocks noGrp="1"/>
          </p:cNvSpPr>
          <p:nvPr>
            <p:ph idx="1"/>
          </p:nvPr>
        </p:nvSpPr>
        <p:spPr>
          <a:xfrm>
            <a:off x="7390701" y="888338"/>
            <a:ext cx="1753299" cy="4114800"/>
          </a:xfrm>
        </p:spPr>
        <p:txBody>
          <a:bodyPr>
            <a:noAutofit/>
          </a:bodyPr>
          <a:lstStyle/>
          <a:p>
            <a:r>
              <a:rPr lang="en-US" sz="1600" dirty="0"/>
              <a:t>Combined unwrapped </a:t>
            </a:r>
            <a:r>
              <a:rPr lang="en-US" sz="1600" dirty="0" err="1"/>
              <a:t>coseismic</a:t>
            </a:r>
            <a:r>
              <a:rPr lang="en-US" sz="1600" dirty="0"/>
              <a:t> interferograms for flight lines 26501, 26505, and 08508 for the October 2009 – April 2010 time period. End points where slip can be seen on the Imperial, Superstition Hills, and Elmore Ranch faults are noted. GPS stations are marked by dots and are labeled.</a:t>
            </a:r>
          </a:p>
        </p:txBody>
      </p:sp>
      <p:sp>
        <p:nvSpPr>
          <p:cNvPr id="5" name="Slide Number Placeholder 4"/>
          <p:cNvSpPr>
            <a:spLocks noGrp="1"/>
          </p:cNvSpPr>
          <p:nvPr>
            <p:ph type="sldNum" sz="quarter" idx="12"/>
          </p:nvPr>
        </p:nvSpPr>
        <p:spPr/>
        <p:txBody>
          <a:bodyPr/>
          <a:lstStyle/>
          <a:p>
            <a:fld id="{C4B85148-DB98-4269-ACE6-2DF49F9918C9}" type="slidenum">
              <a:rPr lang="en-US" smtClean="0"/>
              <a:pPr/>
              <a:t>37</a:t>
            </a:fld>
            <a:endParaRPr lang="en-US" dirty="0"/>
          </a:p>
        </p:txBody>
      </p:sp>
      <p:sp>
        <p:nvSpPr>
          <p:cNvPr id="6" name="Rounded Rectangle 5"/>
          <p:cNvSpPr/>
          <p:nvPr/>
        </p:nvSpPr>
        <p:spPr>
          <a:xfrm>
            <a:off x="30595" y="116372"/>
            <a:ext cx="2383436" cy="7150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a:solidFill>
                  <a:schemeClr val="tx1"/>
                </a:solidFill>
              </a:rPr>
              <a:t>Earth, Environmental </a:t>
            </a:r>
            <a:r>
              <a:rPr lang="en-US" b="1">
                <a:solidFill>
                  <a:schemeClr val="tx1"/>
                </a:solidFill>
              </a:rPr>
              <a:t>and </a:t>
            </a:r>
            <a:r>
              <a:rPr lang="en-US" b="1" smtClean="0">
                <a:solidFill>
                  <a:schemeClr val="tx1"/>
                </a:solidFill>
              </a:rPr>
              <a:t>Polar Science</a:t>
            </a:r>
            <a:endParaRPr lang="en-US" b="1" dirty="0">
              <a:solidFill>
                <a:schemeClr val="tx1"/>
              </a:solidFill>
            </a:endParaRPr>
          </a:p>
        </p:txBody>
      </p:sp>
      <p:pic>
        <p:nvPicPr>
          <p:cNvPr id="4" name="Picture 3"/>
          <p:cNvPicPr>
            <a:picLocks noChangeAspect="1"/>
          </p:cNvPicPr>
          <p:nvPr/>
        </p:nvPicPr>
        <p:blipFill>
          <a:blip r:embed="rId2"/>
          <a:stretch>
            <a:fillRect/>
          </a:stretch>
        </p:blipFill>
        <p:spPr>
          <a:xfrm>
            <a:off x="30595" y="1036081"/>
            <a:ext cx="7715678" cy="5255862"/>
          </a:xfrm>
          <a:prstGeom prst="rect">
            <a:avLst/>
          </a:prstGeom>
        </p:spPr>
      </p:pic>
      <p:sp>
        <p:nvSpPr>
          <p:cNvPr id="7" name="Rectangle 6"/>
          <p:cNvSpPr/>
          <p:nvPr/>
        </p:nvSpPr>
        <p:spPr>
          <a:xfrm>
            <a:off x="916198" y="6422573"/>
            <a:ext cx="813300" cy="369332"/>
          </a:xfrm>
          <a:prstGeom prst="rect">
            <a:avLst/>
          </a:prstGeom>
          <a:solidFill>
            <a:schemeClr val="bg2">
              <a:lumMod val="60000"/>
              <a:lumOff val="40000"/>
            </a:schemeClr>
          </a:solidFill>
        </p:spPr>
        <p:txBody>
          <a:bodyPr wrap="none">
            <a:spAutoFit/>
          </a:bodyPr>
          <a:lstStyle/>
          <a:p>
            <a:r>
              <a:rPr lang="en-US" dirty="0" smtClean="0">
                <a:solidFill>
                  <a:srgbClr val="0070C0"/>
                </a:solidFill>
              </a:rPr>
              <a:t>PP, </a:t>
            </a:r>
            <a:r>
              <a:rPr lang="en-US" dirty="0">
                <a:solidFill>
                  <a:srgbClr val="0070C0"/>
                </a:solidFill>
              </a:rPr>
              <a:t>GIS</a:t>
            </a:r>
          </a:p>
        </p:txBody>
      </p:sp>
      <p:sp>
        <p:nvSpPr>
          <p:cNvPr id="8" name="Rectangle 7"/>
          <p:cNvSpPr/>
          <p:nvPr/>
        </p:nvSpPr>
        <p:spPr>
          <a:xfrm>
            <a:off x="3036303" y="6422573"/>
            <a:ext cx="2986267" cy="369332"/>
          </a:xfrm>
          <a:prstGeom prst="rect">
            <a:avLst/>
          </a:prstGeom>
          <a:solidFill>
            <a:schemeClr val="bg2">
              <a:lumMod val="60000"/>
              <a:lumOff val="40000"/>
            </a:schemeClr>
          </a:solidFill>
        </p:spPr>
        <p:txBody>
          <a:bodyPr wrap="none">
            <a:spAutoFit/>
          </a:bodyPr>
          <a:lstStyle/>
          <a:p>
            <a:r>
              <a:rPr lang="en-US" dirty="0" smtClean="0">
                <a:solidFill>
                  <a:srgbClr val="0070C0"/>
                </a:solidFill>
              </a:rPr>
              <a:t>Parallelism </a:t>
            </a:r>
            <a:r>
              <a:rPr lang="en-US" dirty="0">
                <a:solidFill>
                  <a:srgbClr val="0070C0"/>
                </a:solidFill>
              </a:rPr>
              <a:t>over </a:t>
            </a:r>
            <a:r>
              <a:rPr lang="en-US" dirty="0" smtClean="0">
                <a:solidFill>
                  <a:srgbClr val="0070C0"/>
                </a:solidFill>
              </a:rPr>
              <a:t>Radar Images</a:t>
            </a:r>
            <a:endParaRPr lang="en-US" dirty="0">
              <a:solidFill>
                <a:srgbClr val="0070C0"/>
              </a:solidFill>
            </a:endParaRPr>
          </a:p>
        </p:txBody>
      </p:sp>
      <p:sp>
        <p:nvSpPr>
          <p:cNvPr id="9" name="Rectangle 8"/>
          <p:cNvSpPr/>
          <p:nvPr/>
        </p:nvSpPr>
        <p:spPr>
          <a:xfrm>
            <a:off x="1791759" y="6422573"/>
            <a:ext cx="1244544" cy="369332"/>
          </a:xfrm>
          <a:prstGeom prst="rect">
            <a:avLst/>
          </a:prstGeom>
          <a:solidFill>
            <a:schemeClr val="bg2">
              <a:lumMod val="60000"/>
              <a:lumOff val="40000"/>
            </a:schemeClr>
          </a:solidFill>
        </p:spPr>
        <p:txBody>
          <a:bodyPr wrap="square">
            <a:spAutoFit/>
          </a:bodyPr>
          <a:lstStyle/>
          <a:p>
            <a:r>
              <a:rPr lang="en-US" dirty="0" smtClean="0">
                <a:solidFill>
                  <a:srgbClr val="0070C0"/>
                </a:solidFill>
              </a:rPr>
              <a:t>Streaming</a:t>
            </a:r>
            <a:endParaRPr lang="en-US" dirty="0">
              <a:solidFill>
                <a:srgbClr val="0070C0"/>
              </a:solidFill>
            </a:endParaRPr>
          </a:p>
        </p:txBody>
      </p:sp>
    </p:spTree>
    <p:extLst>
      <p:ext uri="{BB962C8B-B14F-4D97-AF65-F5344CB8AC3E}">
        <p14:creationId xmlns:p14="http://schemas.microsoft.com/office/powerpoint/2010/main" val="11800861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b="1" dirty="0" smtClean="0"/>
              <a:t>Facets </a:t>
            </a:r>
            <a:r>
              <a:rPr lang="en-US" b="1" dirty="0" smtClean="0"/>
              <a:t>of the Ogres</a:t>
            </a:r>
            <a:endParaRPr lang="en-US" b="1" dirty="0"/>
          </a:p>
        </p:txBody>
      </p:sp>
    </p:spTree>
    <p:extLst>
      <p:ext uri="{BB962C8B-B14F-4D97-AF65-F5344CB8AC3E}">
        <p14:creationId xmlns:p14="http://schemas.microsoft.com/office/powerpoint/2010/main" val="53696645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3224"/>
            <a:ext cx="8229600" cy="828948"/>
          </a:xfrm>
        </p:spPr>
        <p:txBody>
          <a:bodyPr/>
          <a:lstStyle/>
          <a:p>
            <a:r>
              <a:rPr lang="en-US" b="1" dirty="0">
                <a:solidFill>
                  <a:srgbClr val="0070C0"/>
                </a:solidFill>
              </a:rPr>
              <a:t>Application Class Facet </a:t>
            </a:r>
            <a:r>
              <a:rPr lang="en-US" b="1" dirty="0"/>
              <a:t>of Ogres</a:t>
            </a:r>
          </a:p>
        </p:txBody>
      </p:sp>
      <p:sp>
        <p:nvSpPr>
          <p:cNvPr id="3" name="Content Placeholder 2"/>
          <p:cNvSpPr>
            <a:spLocks noGrp="1"/>
          </p:cNvSpPr>
          <p:nvPr>
            <p:ph idx="1"/>
          </p:nvPr>
        </p:nvSpPr>
        <p:spPr>
          <a:xfrm>
            <a:off x="0" y="735724"/>
            <a:ext cx="9144000" cy="5981597"/>
          </a:xfrm>
        </p:spPr>
        <p:txBody>
          <a:bodyPr>
            <a:noAutofit/>
          </a:bodyPr>
          <a:lstStyle/>
          <a:p>
            <a:r>
              <a:rPr lang="en-US" sz="2400" b="1" dirty="0" smtClean="0"/>
              <a:t>Classification </a:t>
            </a:r>
            <a:r>
              <a:rPr lang="en-US" sz="2400" b="1" dirty="0" smtClean="0">
                <a:solidFill>
                  <a:srgbClr val="0070C0"/>
                </a:solidFill>
              </a:rPr>
              <a:t>(30) </a:t>
            </a:r>
            <a:r>
              <a:rPr lang="en-US" sz="2400" dirty="0"/>
              <a:t>divide data into </a:t>
            </a:r>
            <a:r>
              <a:rPr lang="en-US" sz="2400" dirty="0" smtClean="0"/>
              <a:t>categories</a:t>
            </a:r>
            <a:endParaRPr lang="en-US" sz="2400" b="1" dirty="0" smtClean="0"/>
          </a:p>
          <a:p>
            <a:r>
              <a:rPr lang="en-US" sz="2400" b="1" dirty="0" smtClean="0"/>
              <a:t>Search Index </a:t>
            </a:r>
            <a:r>
              <a:rPr lang="en-US" sz="2400" dirty="0" smtClean="0"/>
              <a:t>and </a:t>
            </a:r>
            <a:r>
              <a:rPr lang="en-US" sz="2400" b="1" dirty="0" smtClean="0"/>
              <a:t>query</a:t>
            </a:r>
            <a:r>
              <a:rPr lang="en-US" sz="2400" dirty="0" smtClean="0"/>
              <a:t> </a:t>
            </a:r>
            <a:r>
              <a:rPr lang="en-US" sz="2400" b="1" dirty="0" smtClean="0">
                <a:solidFill>
                  <a:srgbClr val="0070C0"/>
                </a:solidFill>
              </a:rPr>
              <a:t>(12)</a:t>
            </a:r>
          </a:p>
          <a:p>
            <a:r>
              <a:rPr lang="en-US" sz="2400" b="1" dirty="0" smtClean="0"/>
              <a:t>Maximum Likelihood</a:t>
            </a:r>
            <a:r>
              <a:rPr lang="en-US" sz="2400" dirty="0"/>
              <a:t> </a:t>
            </a:r>
            <a:r>
              <a:rPr lang="en-US" sz="2400" dirty="0" smtClean="0"/>
              <a:t>or </a:t>
            </a:r>
            <a:r>
              <a:rPr lang="en-US" sz="2400" b="1" dirty="0" smtClean="0">
                <a:sym typeface="Symbol" panose="05050102010706020507" pitchFamily="18" charset="2"/>
              </a:rPr>
              <a:t></a:t>
            </a:r>
            <a:r>
              <a:rPr lang="en-US" sz="2400" b="1" baseline="30000" dirty="0">
                <a:sym typeface="Symbol" panose="05050102010706020507" pitchFamily="18" charset="2"/>
              </a:rPr>
              <a:t>2</a:t>
            </a:r>
            <a:r>
              <a:rPr lang="en-US" sz="2400" b="1" dirty="0">
                <a:sym typeface="Symbol" panose="05050102010706020507" pitchFamily="18" charset="2"/>
              </a:rPr>
              <a:t> </a:t>
            </a:r>
            <a:r>
              <a:rPr lang="en-US" sz="2400" dirty="0" smtClean="0">
                <a:sym typeface="Symbol" panose="05050102010706020507" pitchFamily="18" charset="2"/>
              </a:rPr>
              <a:t>minimizations</a:t>
            </a:r>
            <a:endParaRPr lang="en-US" sz="2400" dirty="0">
              <a:sym typeface="Symbol" panose="05050102010706020507" pitchFamily="18" charset="2"/>
            </a:endParaRPr>
          </a:p>
          <a:p>
            <a:r>
              <a:rPr lang="en-US" sz="2400" b="1" dirty="0"/>
              <a:t>Expectation Maximization </a:t>
            </a:r>
            <a:r>
              <a:rPr lang="en-US" sz="2400" dirty="0"/>
              <a:t>(often Steepest descent) </a:t>
            </a:r>
          </a:p>
          <a:p>
            <a:r>
              <a:rPr lang="en-US" sz="2400" b="1" dirty="0" smtClean="0"/>
              <a:t>Local (pleasingly parallel) Machine Learning </a:t>
            </a:r>
            <a:r>
              <a:rPr lang="en-US" sz="2400" b="1" dirty="0" smtClean="0">
                <a:solidFill>
                  <a:srgbClr val="0070C0"/>
                </a:solidFill>
              </a:rPr>
              <a:t>(36) </a:t>
            </a:r>
            <a:r>
              <a:rPr lang="en-US" sz="2400" dirty="0" smtClean="0"/>
              <a:t>contrasted to</a:t>
            </a:r>
          </a:p>
          <a:p>
            <a:r>
              <a:rPr lang="en-US" sz="2400" b="1" dirty="0" smtClean="0"/>
              <a:t>(Exascale) Global </a:t>
            </a:r>
            <a:r>
              <a:rPr lang="en-US" sz="2400" b="1" dirty="0"/>
              <a:t>Optimization </a:t>
            </a:r>
            <a:r>
              <a:rPr lang="en-US" sz="2400" b="1" dirty="0" smtClean="0">
                <a:solidFill>
                  <a:srgbClr val="0070C0"/>
                </a:solidFill>
              </a:rPr>
              <a:t>(23) </a:t>
            </a:r>
            <a:r>
              <a:rPr lang="en-US" sz="2400" dirty="0" smtClean="0"/>
              <a:t>(such as Learning Networks, </a:t>
            </a:r>
            <a:r>
              <a:rPr lang="en-US" sz="2400" dirty="0" err="1" smtClean="0"/>
              <a:t>Variational</a:t>
            </a:r>
            <a:r>
              <a:rPr lang="en-US" sz="2400" dirty="0" smtClean="0"/>
              <a:t> </a:t>
            </a:r>
            <a:r>
              <a:rPr lang="en-US" sz="2400" dirty="0"/>
              <a:t>Bayes and Gibbs Sampling</a:t>
            </a:r>
            <a:r>
              <a:rPr lang="en-US" sz="2400" dirty="0" smtClean="0"/>
              <a:t>) </a:t>
            </a:r>
          </a:p>
          <a:p>
            <a:r>
              <a:rPr lang="en-US" sz="2400" dirty="0"/>
              <a:t>Do they </a:t>
            </a:r>
            <a:r>
              <a:rPr lang="en-US" sz="2400" b="1" dirty="0"/>
              <a:t>Use </a:t>
            </a:r>
            <a:r>
              <a:rPr lang="en-US" sz="2400" b="1" dirty="0" smtClean="0"/>
              <a:t>Agents </a:t>
            </a:r>
            <a:r>
              <a:rPr lang="en-US" sz="2400" b="1" dirty="0" smtClean="0">
                <a:solidFill>
                  <a:srgbClr val="0070C0"/>
                </a:solidFill>
              </a:rPr>
              <a:t>(2)</a:t>
            </a:r>
            <a:r>
              <a:rPr lang="en-US" sz="2400" dirty="0" smtClean="0">
                <a:solidFill>
                  <a:srgbClr val="0070C0"/>
                </a:solidFill>
              </a:rPr>
              <a:t> </a:t>
            </a:r>
            <a:r>
              <a:rPr lang="en-US" sz="2400" dirty="0"/>
              <a:t>as in epidemiology (swarm approaches</a:t>
            </a:r>
            <a:r>
              <a:rPr lang="en-US" sz="2400" dirty="0" smtClean="0"/>
              <a:t>)?</a:t>
            </a:r>
          </a:p>
          <a:p>
            <a:endParaRPr lang="en-US" sz="2400" dirty="0"/>
          </a:p>
        </p:txBody>
      </p:sp>
      <p:sp>
        <p:nvSpPr>
          <p:cNvPr id="4" name="Rectangle 3"/>
          <p:cNvSpPr/>
          <p:nvPr/>
        </p:nvSpPr>
        <p:spPr>
          <a:xfrm>
            <a:off x="296367" y="4370397"/>
            <a:ext cx="7579005" cy="2246769"/>
          </a:xfrm>
          <a:prstGeom prst="rect">
            <a:avLst/>
          </a:prstGeom>
          <a:solidFill>
            <a:schemeClr val="bg1"/>
          </a:solidFill>
        </p:spPr>
        <p:txBody>
          <a:bodyPr wrap="square">
            <a:spAutoFit/>
          </a:bodyPr>
          <a:lstStyle/>
          <a:p>
            <a:r>
              <a:rPr lang="en-US" sz="2000" b="1" dirty="0"/>
              <a:t>Higher-Level Computational Types or Features </a:t>
            </a:r>
            <a:r>
              <a:rPr lang="en-US" sz="2000" b="1" dirty="0" smtClean="0"/>
              <a:t>in earlier slide </a:t>
            </a:r>
            <a:r>
              <a:rPr lang="en-US" sz="2000" dirty="0" smtClean="0"/>
              <a:t>also has</a:t>
            </a:r>
          </a:p>
          <a:p>
            <a:r>
              <a:rPr lang="en-US" sz="2000" b="1" dirty="0" smtClean="0">
                <a:solidFill>
                  <a:srgbClr val="0070C0"/>
                </a:solidFill>
              </a:rPr>
              <a:t>CF(4</a:t>
            </a:r>
            <a:r>
              <a:rPr lang="en-US" sz="2000" b="1" dirty="0">
                <a:solidFill>
                  <a:srgbClr val="0070C0"/>
                </a:solidFill>
              </a:rPr>
              <a:t>): </a:t>
            </a:r>
            <a:r>
              <a:rPr lang="en-US" sz="2000" dirty="0"/>
              <a:t>Collaborative </a:t>
            </a:r>
            <a:r>
              <a:rPr lang="en-US" sz="2000" dirty="0" smtClean="0"/>
              <a:t>Filtering in </a:t>
            </a:r>
            <a:r>
              <a:rPr lang="en-US" sz="2000" b="1" dirty="0">
                <a:solidFill>
                  <a:srgbClr val="0070C0"/>
                </a:solidFill>
              </a:rPr>
              <a:t>Core Analytics Facet </a:t>
            </a:r>
            <a:endParaRPr lang="en-US" sz="2000" dirty="0"/>
          </a:p>
          <a:p>
            <a:r>
              <a:rPr lang="en-US" sz="2000" b="1" dirty="0" smtClean="0">
                <a:solidFill>
                  <a:srgbClr val="0070C0"/>
                </a:solidFill>
              </a:rPr>
              <a:t>and two categories in data source and style</a:t>
            </a:r>
          </a:p>
          <a:p>
            <a:r>
              <a:rPr lang="en-US" sz="2000" b="1" dirty="0" smtClean="0">
                <a:solidFill>
                  <a:srgbClr val="0070C0"/>
                </a:solidFill>
              </a:rPr>
              <a:t>GIS(16</a:t>
            </a:r>
            <a:r>
              <a:rPr lang="en-US" sz="2000" b="1" dirty="0">
                <a:solidFill>
                  <a:srgbClr val="0070C0"/>
                </a:solidFill>
              </a:rPr>
              <a:t>): </a:t>
            </a:r>
            <a:r>
              <a:rPr lang="en-US" sz="2000" dirty="0"/>
              <a:t>Geotagged data and often displayed in ESRI, Microsoft Virtual Earth, Google Earth, </a:t>
            </a:r>
            <a:r>
              <a:rPr lang="en-US" sz="2000" dirty="0" err="1"/>
              <a:t>GeoServer</a:t>
            </a:r>
            <a:r>
              <a:rPr lang="en-US" sz="2000" dirty="0"/>
              <a:t> etc.</a:t>
            </a:r>
          </a:p>
          <a:p>
            <a:r>
              <a:rPr lang="en-US" sz="2000" b="1" dirty="0">
                <a:solidFill>
                  <a:srgbClr val="0070C0"/>
                </a:solidFill>
              </a:rPr>
              <a:t>HPC(5): </a:t>
            </a:r>
            <a:r>
              <a:rPr lang="en-US" sz="2000" dirty="0"/>
              <a:t>Classic large-scale simulation of cosmos, materials, etc. generates big </a:t>
            </a:r>
            <a:r>
              <a:rPr lang="en-US" sz="2000" dirty="0" smtClean="0"/>
              <a:t>data</a:t>
            </a:r>
            <a:endParaRPr lang="en-US" sz="2000" dirty="0"/>
          </a:p>
        </p:txBody>
      </p:sp>
    </p:spTree>
    <p:extLst>
      <p:ext uri="{BB962C8B-B14F-4D97-AF65-F5344CB8AC3E}">
        <p14:creationId xmlns:p14="http://schemas.microsoft.com/office/powerpoint/2010/main" val="26292829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22288" y="1835150"/>
            <a:ext cx="7772400" cy="1362075"/>
          </a:xfrm>
        </p:spPr>
        <p:txBody>
          <a:bodyPr/>
          <a:lstStyle/>
          <a:p>
            <a:pPr algn="ctr"/>
            <a:r>
              <a:rPr lang="en-US" dirty="0" smtClean="0"/>
              <a:t>HPC-ABDS</a:t>
            </a:r>
            <a:br>
              <a:rPr lang="en-US" dirty="0" smtClean="0"/>
            </a:br>
            <a:endParaRPr lang="en-US" dirty="0"/>
          </a:p>
        </p:txBody>
      </p:sp>
      <p:sp>
        <p:nvSpPr>
          <p:cNvPr id="8" name="Text Placeholder 7"/>
          <p:cNvSpPr>
            <a:spLocks noGrp="1"/>
          </p:cNvSpPr>
          <p:nvPr>
            <p:ph type="body" idx="1"/>
          </p:nvPr>
        </p:nvSpPr>
        <p:spPr>
          <a:xfrm>
            <a:off x="808038" y="2856706"/>
            <a:ext cx="7772400" cy="1500187"/>
          </a:xfrm>
        </p:spPr>
        <p:txBody>
          <a:bodyPr>
            <a:normAutofit fontScale="92500" lnSpcReduction="10000"/>
          </a:bodyPr>
          <a:lstStyle/>
          <a:p>
            <a:pPr algn="ctr"/>
            <a:r>
              <a:rPr lang="en-US" sz="3200" dirty="0" smtClean="0">
                <a:solidFill>
                  <a:schemeClr val="tx1">
                    <a:lumMod val="75000"/>
                    <a:lumOff val="25000"/>
                  </a:schemeClr>
                </a:solidFill>
              </a:rPr>
              <a:t>Integrating High Performance Computing with Apache Big Data Stack</a:t>
            </a:r>
          </a:p>
          <a:p>
            <a:pPr algn="ctr"/>
            <a:r>
              <a:rPr lang="en-US" sz="3200" dirty="0" err="1" smtClean="0">
                <a:solidFill>
                  <a:schemeClr val="tx1">
                    <a:lumMod val="75000"/>
                    <a:lumOff val="25000"/>
                  </a:schemeClr>
                </a:solidFill>
              </a:rPr>
              <a:t>Shantenu</a:t>
            </a:r>
            <a:r>
              <a:rPr lang="en-US" sz="3200" dirty="0" smtClean="0">
                <a:solidFill>
                  <a:schemeClr val="tx1">
                    <a:lumMod val="75000"/>
                    <a:lumOff val="25000"/>
                  </a:schemeClr>
                </a:solidFill>
              </a:rPr>
              <a:t> </a:t>
            </a:r>
            <a:r>
              <a:rPr lang="en-US" sz="3200" dirty="0" err="1" smtClean="0">
                <a:solidFill>
                  <a:schemeClr val="tx1">
                    <a:lumMod val="75000"/>
                    <a:lumOff val="25000"/>
                  </a:schemeClr>
                </a:solidFill>
              </a:rPr>
              <a:t>Jha</a:t>
            </a:r>
            <a:r>
              <a:rPr lang="en-US" sz="3200" dirty="0" smtClean="0">
                <a:solidFill>
                  <a:schemeClr val="tx1">
                    <a:lumMod val="75000"/>
                    <a:lumOff val="25000"/>
                  </a:schemeClr>
                </a:solidFill>
              </a:rPr>
              <a:t>, Judy Qiu, Andre </a:t>
            </a:r>
            <a:r>
              <a:rPr lang="en-US" sz="3200" dirty="0" err="1" smtClean="0">
                <a:solidFill>
                  <a:schemeClr val="tx1">
                    <a:lumMod val="75000"/>
                    <a:lumOff val="25000"/>
                  </a:schemeClr>
                </a:solidFill>
              </a:rPr>
              <a:t>Luckow</a:t>
            </a:r>
            <a:endParaRPr lang="en-US" sz="3200" dirty="0">
              <a:solidFill>
                <a:schemeClr val="tx1">
                  <a:lumMod val="75000"/>
                  <a:lumOff val="25000"/>
                </a:schemeClr>
              </a:solidFill>
            </a:endParaRPr>
          </a:p>
        </p:txBody>
      </p:sp>
    </p:spTree>
    <p:extLst>
      <p:ext uri="{BB962C8B-B14F-4D97-AF65-F5344CB8AC3E}">
        <p14:creationId xmlns:p14="http://schemas.microsoft.com/office/powerpoint/2010/main" val="29491921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10101"/>
          </a:xfrm>
        </p:spPr>
        <p:txBody>
          <a:bodyPr>
            <a:normAutofit/>
          </a:bodyPr>
          <a:lstStyle/>
          <a:p>
            <a:r>
              <a:rPr lang="en-US" sz="2800" b="1" dirty="0" smtClean="0">
                <a:solidFill>
                  <a:srgbClr val="0070C0"/>
                </a:solidFill>
              </a:rPr>
              <a:t>Problem Architecture Facet </a:t>
            </a:r>
            <a:r>
              <a:rPr lang="en-US" sz="2800" b="1" dirty="0" smtClean="0"/>
              <a:t>of Ogres (Meta or </a:t>
            </a:r>
            <a:r>
              <a:rPr lang="en-US" sz="2800" b="1" dirty="0" err="1" smtClean="0"/>
              <a:t>MacroPattern</a:t>
            </a:r>
            <a:r>
              <a:rPr lang="en-US" sz="2800" b="1" dirty="0"/>
              <a:t>)</a:t>
            </a:r>
          </a:p>
        </p:txBody>
      </p:sp>
      <p:sp>
        <p:nvSpPr>
          <p:cNvPr id="3" name="Content Placeholder 2"/>
          <p:cNvSpPr>
            <a:spLocks noGrp="1"/>
          </p:cNvSpPr>
          <p:nvPr>
            <p:ph idx="1"/>
          </p:nvPr>
        </p:nvSpPr>
        <p:spPr>
          <a:xfrm>
            <a:off x="0" y="621323"/>
            <a:ext cx="9144000" cy="6242539"/>
          </a:xfrm>
        </p:spPr>
        <p:txBody>
          <a:bodyPr>
            <a:noAutofit/>
          </a:bodyPr>
          <a:lstStyle/>
          <a:p>
            <a:pPr marL="571500" indent="-514350">
              <a:buFont typeface="+mj-lt"/>
              <a:buAutoNum type="romanLcPeriod"/>
            </a:pPr>
            <a:r>
              <a:rPr lang="en-US" sz="2400" b="1" dirty="0" smtClean="0"/>
              <a:t>Pleasingly </a:t>
            </a:r>
            <a:r>
              <a:rPr lang="en-US" sz="2400" b="1" dirty="0"/>
              <a:t>Parallel </a:t>
            </a:r>
            <a:r>
              <a:rPr lang="en-US" sz="2400" dirty="0"/>
              <a:t>– as in </a:t>
            </a:r>
            <a:r>
              <a:rPr lang="en-US" sz="2400" dirty="0" smtClean="0"/>
              <a:t>BLAST, Protein docking, some (bio-)imagery  including </a:t>
            </a:r>
            <a:r>
              <a:rPr lang="en-US" sz="2400" b="1" dirty="0" smtClean="0"/>
              <a:t>Local Analytics or Machine </a:t>
            </a:r>
            <a:r>
              <a:rPr lang="en-US" sz="2400" b="1" dirty="0"/>
              <a:t>Learning </a:t>
            </a:r>
            <a:r>
              <a:rPr lang="en-US" sz="2400" dirty="0"/>
              <a:t>– ML or filtering pleasingly </a:t>
            </a:r>
            <a:r>
              <a:rPr lang="en-US" sz="2400" dirty="0" smtClean="0"/>
              <a:t>parallel, </a:t>
            </a:r>
            <a:r>
              <a:rPr lang="en-US" sz="2400" dirty="0"/>
              <a:t>as in bio-imagery, radar </a:t>
            </a:r>
            <a:r>
              <a:rPr lang="en-US" sz="2400" dirty="0" smtClean="0"/>
              <a:t>images (pleasingly parallel but sophisticated local analytics)</a:t>
            </a:r>
          </a:p>
          <a:p>
            <a:pPr marL="571500" indent="-514350">
              <a:buFont typeface="+mj-lt"/>
              <a:buAutoNum type="romanLcPeriod"/>
            </a:pPr>
            <a:r>
              <a:rPr lang="en-US" sz="2400" b="1" dirty="0" smtClean="0"/>
              <a:t>Classic MapReduce </a:t>
            </a:r>
            <a:r>
              <a:rPr lang="en-US" sz="2400" dirty="0" smtClean="0"/>
              <a:t>for Search and Query</a:t>
            </a:r>
          </a:p>
          <a:p>
            <a:pPr marL="571500" indent="-514350">
              <a:buFont typeface="+mj-lt"/>
              <a:buAutoNum type="romanLcPeriod"/>
            </a:pPr>
            <a:r>
              <a:rPr lang="en-US" sz="2400" b="1" dirty="0" smtClean="0"/>
              <a:t>Global Analytics or Machine </a:t>
            </a:r>
            <a:r>
              <a:rPr lang="en-US" sz="2400" b="1" dirty="0"/>
              <a:t>Learning </a:t>
            </a:r>
            <a:r>
              <a:rPr lang="en-US" sz="2400" dirty="0" smtClean="0"/>
              <a:t>requiring iterative programming models</a:t>
            </a:r>
          </a:p>
          <a:p>
            <a:pPr marL="571500" indent="-514350">
              <a:buFont typeface="+mj-lt"/>
              <a:buAutoNum type="romanLcPeriod"/>
            </a:pPr>
            <a:r>
              <a:rPr lang="en-US" sz="2400" b="1" dirty="0" smtClean="0"/>
              <a:t>Problem set up as a graph </a:t>
            </a:r>
            <a:r>
              <a:rPr lang="en-US" sz="2400" dirty="0" smtClean="0"/>
              <a:t>as opposed to vector, grid</a:t>
            </a:r>
          </a:p>
          <a:p>
            <a:pPr marL="571500" indent="-514350">
              <a:buFont typeface="+mj-lt"/>
              <a:buAutoNum type="romanLcPeriod"/>
            </a:pPr>
            <a:r>
              <a:rPr lang="en-US" sz="2400" b="1" dirty="0" smtClean="0"/>
              <a:t>SPMD (Single Program Multiple Data)</a:t>
            </a:r>
          </a:p>
          <a:p>
            <a:pPr marL="571500" indent="-514350">
              <a:buFont typeface="+mj-lt"/>
              <a:buAutoNum type="romanLcPeriod"/>
            </a:pPr>
            <a:r>
              <a:rPr lang="en-US" sz="2400" b="1" dirty="0" smtClean="0"/>
              <a:t>Bulk Synchronous Processing: </a:t>
            </a:r>
            <a:r>
              <a:rPr lang="en-US" sz="2400" dirty="0" smtClean="0"/>
              <a:t>well-defined compute-communication phases</a:t>
            </a:r>
          </a:p>
          <a:p>
            <a:pPr marL="571500" indent="-514350">
              <a:buFont typeface="+mj-lt"/>
              <a:buAutoNum type="romanLcPeriod"/>
            </a:pPr>
            <a:r>
              <a:rPr lang="en-US" sz="2400" b="1" dirty="0" smtClean="0"/>
              <a:t>Fusion</a:t>
            </a:r>
            <a:r>
              <a:rPr lang="en-US" sz="2400" b="1" dirty="0"/>
              <a:t>: </a:t>
            </a:r>
            <a:r>
              <a:rPr lang="en-US" sz="2400" dirty="0"/>
              <a:t>Knowledge discovery often involves fusion of multiple </a:t>
            </a:r>
            <a:r>
              <a:rPr lang="en-US" sz="2400" dirty="0" smtClean="0"/>
              <a:t>methods</a:t>
            </a:r>
            <a:r>
              <a:rPr lang="en-US" sz="2400" dirty="0"/>
              <a:t>. </a:t>
            </a:r>
            <a:endParaRPr lang="en-US" sz="2400" dirty="0" smtClean="0"/>
          </a:p>
          <a:p>
            <a:pPr marL="571500" indent="-514350">
              <a:buFont typeface="+mj-lt"/>
              <a:buAutoNum type="romanLcPeriod"/>
            </a:pPr>
            <a:r>
              <a:rPr lang="en-US" sz="2400" b="1" dirty="0" smtClean="0"/>
              <a:t>Workflow </a:t>
            </a:r>
            <a:r>
              <a:rPr lang="en-US" sz="2400" dirty="0" smtClean="0"/>
              <a:t>(often used in fusion)</a:t>
            </a:r>
          </a:p>
          <a:p>
            <a:pPr marL="0" indent="0">
              <a:buNone/>
            </a:pPr>
            <a:r>
              <a:rPr lang="en-US" sz="2400" b="1" dirty="0" smtClean="0"/>
              <a:t>Note </a:t>
            </a:r>
            <a:r>
              <a:rPr lang="en-US" sz="2400" b="1" dirty="0"/>
              <a:t>problem and machine architectures are related</a:t>
            </a:r>
          </a:p>
          <a:p>
            <a:pPr marL="57150" indent="0">
              <a:buNone/>
            </a:pPr>
            <a:endParaRPr lang="en-US" sz="2400" dirty="0"/>
          </a:p>
        </p:txBody>
      </p:sp>
      <p:sp>
        <p:nvSpPr>
          <p:cNvPr id="4" name="TextBox 3"/>
          <p:cNvSpPr txBox="1"/>
          <p:nvPr/>
        </p:nvSpPr>
        <p:spPr>
          <a:xfrm>
            <a:off x="4850844" y="1766360"/>
            <a:ext cx="4293156" cy="5078313"/>
          </a:xfrm>
          <a:prstGeom prst="rect">
            <a:avLst/>
          </a:prstGeom>
          <a:solidFill>
            <a:schemeClr val="bg1"/>
          </a:solidFill>
        </p:spPr>
        <p:txBody>
          <a:bodyPr wrap="square" rtlCol="0">
            <a:spAutoFit/>
          </a:bodyPr>
          <a:lstStyle/>
          <a:p>
            <a:r>
              <a:rPr lang="en-US" b="1" dirty="0" smtClean="0"/>
              <a:t>Slight expansion of an earlier slides on:</a:t>
            </a:r>
          </a:p>
          <a:p>
            <a:endParaRPr lang="en-US" b="1" dirty="0"/>
          </a:p>
          <a:p>
            <a:r>
              <a:rPr lang="en-US" b="1" dirty="0" smtClean="0"/>
              <a:t>Major </a:t>
            </a:r>
            <a:r>
              <a:rPr lang="en-US" b="1" dirty="0"/>
              <a:t>Analytics Architectures in Use </a:t>
            </a:r>
            <a:r>
              <a:rPr lang="en-US" b="1" dirty="0" smtClean="0"/>
              <a:t>Cases</a:t>
            </a:r>
            <a:endParaRPr lang="en-US" b="1" dirty="0"/>
          </a:p>
          <a:p>
            <a:r>
              <a:rPr lang="en-US" dirty="0" smtClean="0">
                <a:solidFill>
                  <a:srgbClr val="0070C0"/>
                </a:solidFill>
              </a:rPr>
              <a:t>Pleasingly parallel</a:t>
            </a:r>
          </a:p>
          <a:p>
            <a:r>
              <a:rPr lang="en-US" dirty="0" smtClean="0">
                <a:solidFill>
                  <a:srgbClr val="0070C0"/>
                </a:solidFill>
              </a:rPr>
              <a:t>Search (MapReduce)</a:t>
            </a:r>
          </a:p>
          <a:p>
            <a:r>
              <a:rPr lang="en-US" dirty="0" smtClean="0">
                <a:solidFill>
                  <a:srgbClr val="0070C0"/>
                </a:solidFill>
              </a:rPr>
              <a:t>Map-Collective</a:t>
            </a:r>
          </a:p>
          <a:p>
            <a:r>
              <a:rPr lang="en-US" dirty="0" smtClean="0">
                <a:solidFill>
                  <a:srgbClr val="0070C0"/>
                </a:solidFill>
              </a:rPr>
              <a:t>Map-Communication as in MPI</a:t>
            </a:r>
          </a:p>
          <a:p>
            <a:r>
              <a:rPr lang="en-US" dirty="0" smtClean="0">
                <a:solidFill>
                  <a:srgbClr val="0070C0"/>
                </a:solidFill>
              </a:rPr>
              <a:t>Shared Memory</a:t>
            </a:r>
            <a:br>
              <a:rPr lang="en-US" dirty="0" smtClean="0">
                <a:solidFill>
                  <a:srgbClr val="0070C0"/>
                </a:solidFill>
              </a:rPr>
            </a:br>
            <a:endParaRPr lang="en-US" b="1" dirty="0"/>
          </a:p>
          <a:p>
            <a:r>
              <a:rPr lang="en-US" b="1" dirty="0"/>
              <a:t>Low-Level (Run-time) Computational </a:t>
            </a:r>
            <a:r>
              <a:rPr lang="en-US" b="1" dirty="0" smtClean="0"/>
              <a:t>Types used to label 51 use cases</a:t>
            </a:r>
          </a:p>
          <a:p>
            <a:r>
              <a:rPr lang="en-US" dirty="0">
                <a:solidFill>
                  <a:srgbClr val="0070C0"/>
                </a:solidFill>
              </a:rPr>
              <a:t>PP(26): </a:t>
            </a:r>
            <a:r>
              <a:rPr lang="en-US" dirty="0"/>
              <a:t>Pleasingly Parallel </a:t>
            </a:r>
            <a:endParaRPr lang="en-US" dirty="0" smtClean="0"/>
          </a:p>
          <a:p>
            <a:r>
              <a:rPr lang="en-US" dirty="0" smtClean="0">
                <a:solidFill>
                  <a:srgbClr val="0070C0"/>
                </a:solidFill>
              </a:rPr>
              <a:t>MR(18 </a:t>
            </a:r>
            <a:r>
              <a:rPr lang="en-US" dirty="0">
                <a:solidFill>
                  <a:srgbClr val="0070C0"/>
                </a:solidFill>
              </a:rPr>
              <a:t>+7 </a:t>
            </a:r>
            <a:r>
              <a:rPr lang="en-US" dirty="0" err="1">
                <a:solidFill>
                  <a:srgbClr val="0070C0"/>
                </a:solidFill>
              </a:rPr>
              <a:t>MRStat</a:t>
            </a:r>
            <a:r>
              <a:rPr lang="en-US" dirty="0">
                <a:solidFill>
                  <a:srgbClr val="0070C0"/>
                </a:solidFill>
              </a:rPr>
              <a:t>): </a:t>
            </a:r>
            <a:r>
              <a:rPr lang="en-US" dirty="0"/>
              <a:t>Classic MapReduce</a:t>
            </a:r>
          </a:p>
          <a:p>
            <a:r>
              <a:rPr lang="en-US" dirty="0" err="1" smtClean="0">
                <a:solidFill>
                  <a:srgbClr val="0070C0"/>
                </a:solidFill>
              </a:rPr>
              <a:t>MRStat</a:t>
            </a:r>
            <a:r>
              <a:rPr lang="en-US" dirty="0" smtClean="0">
                <a:solidFill>
                  <a:srgbClr val="0070C0"/>
                </a:solidFill>
              </a:rPr>
              <a:t>(7)</a:t>
            </a:r>
          </a:p>
          <a:p>
            <a:r>
              <a:rPr lang="en-US" dirty="0" err="1" smtClean="0">
                <a:solidFill>
                  <a:srgbClr val="0070C0"/>
                </a:solidFill>
              </a:rPr>
              <a:t>MRIter</a:t>
            </a:r>
            <a:r>
              <a:rPr lang="en-US" dirty="0" smtClean="0">
                <a:solidFill>
                  <a:srgbClr val="0070C0"/>
                </a:solidFill>
              </a:rPr>
              <a:t>(23)</a:t>
            </a:r>
          </a:p>
          <a:p>
            <a:r>
              <a:rPr lang="en-US" dirty="0" smtClean="0">
                <a:solidFill>
                  <a:srgbClr val="0070C0"/>
                </a:solidFill>
              </a:rPr>
              <a:t>Graph(9) </a:t>
            </a:r>
            <a:endParaRPr lang="en-US" dirty="0"/>
          </a:p>
          <a:p>
            <a:r>
              <a:rPr lang="en-US" dirty="0">
                <a:solidFill>
                  <a:srgbClr val="0070C0"/>
                </a:solidFill>
              </a:rPr>
              <a:t>Fusion(11</a:t>
            </a:r>
            <a:r>
              <a:rPr lang="en-US" dirty="0" smtClean="0">
                <a:solidFill>
                  <a:srgbClr val="0070C0"/>
                </a:solidFill>
              </a:rPr>
              <a:t>)</a:t>
            </a:r>
          </a:p>
          <a:p>
            <a:r>
              <a:rPr lang="en-US" dirty="0" smtClean="0">
                <a:solidFill>
                  <a:srgbClr val="0070C0"/>
                </a:solidFill>
              </a:rPr>
              <a:t>Streaming(41) </a:t>
            </a:r>
            <a:r>
              <a:rPr lang="en-US" dirty="0" smtClean="0"/>
              <a:t>In data source</a:t>
            </a:r>
            <a:endParaRPr lang="en-US" dirty="0"/>
          </a:p>
        </p:txBody>
      </p:sp>
    </p:spTree>
    <p:extLst>
      <p:ext uri="{BB962C8B-B14F-4D97-AF65-F5344CB8AC3E}">
        <p14:creationId xmlns:p14="http://schemas.microsoft.com/office/powerpoint/2010/main" val="2931898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99153" cy="1143000"/>
          </a:xfrm>
        </p:spPr>
        <p:txBody>
          <a:bodyPr>
            <a:normAutofit/>
          </a:bodyPr>
          <a:lstStyle/>
          <a:p>
            <a:r>
              <a:rPr lang="en-US" sz="3600" b="1" dirty="0" smtClean="0"/>
              <a:t>4 Forms of </a:t>
            </a:r>
            <a:r>
              <a:rPr lang="en-US" sz="3600" b="1" dirty="0" smtClean="0"/>
              <a:t>MapReduce</a:t>
            </a:r>
            <a:endParaRPr lang="en-US" sz="3600" b="1"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41</a:t>
            </a:fld>
            <a:endParaRPr lang="en-US"/>
          </a:p>
        </p:txBody>
      </p:sp>
      <p:grpSp>
        <p:nvGrpSpPr>
          <p:cNvPr id="5" name="Canvas 17"/>
          <p:cNvGrpSpPr/>
          <p:nvPr/>
        </p:nvGrpSpPr>
        <p:grpSpPr>
          <a:xfrm>
            <a:off x="0" y="877755"/>
            <a:ext cx="9159814" cy="5105867"/>
            <a:chOff x="0" y="0"/>
            <a:chExt cx="6191250" cy="2872050"/>
          </a:xfrm>
          <a:effectLst>
            <a:outerShdw blurRad="50800" dist="38100" dir="2700000" algn="tl" rotWithShape="0">
              <a:prstClr val="black">
                <a:alpha val="40000"/>
              </a:prstClr>
            </a:outerShdw>
          </a:effectLst>
        </p:grpSpPr>
        <p:sp>
          <p:nvSpPr>
            <p:cNvPr id="6" name="Rectangle 5"/>
            <p:cNvSpPr/>
            <p:nvPr/>
          </p:nvSpPr>
          <p:spPr>
            <a:xfrm>
              <a:off x="4607862" y="543201"/>
              <a:ext cx="1383363" cy="1359904"/>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182880" rIns="91440" bIns="45720" numCol="1" spcCol="0" rtlCol="0" fromWordArt="0" anchor="ctr" anchorCtr="0" forceAA="0" compatLnSpc="1">
              <a:noAutofit/>
            </a:bodyPr>
            <a:lstStyle/>
            <a:p>
              <a:pPr marL="228600" marR="0">
                <a:lnSpc>
                  <a:spcPct val="115000"/>
                </a:lnSpc>
                <a:spcBef>
                  <a:spcPts val="0"/>
                </a:spcBef>
                <a:spcAft>
                  <a:spcPts val="1000"/>
                </a:spcAft>
              </a:pPr>
              <a:r>
                <a:rPr lang="en-US" sz="1200">
                  <a:effectLst/>
                  <a:latin typeface="Times New Roman"/>
                  <a:ea typeface="Times New Roman"/>
                </a:rPr>
                <a:t> </a:t>
              </a:r>
            </a:p>
          </p:txBody>
        </p:sp>
        <p:sp>
          <p:nvSpPr>
            <p:cNvPr id="7" name="Rectangle 6"/>
            <p:cNvSpPr/>
            <p:nvPr/>
          </p:nvSpPr>
          <p:spPr>
            <a:xfrm>
              <a:off x="0" y="0"/>
              <a:ext cx="6191250" cy="2872050"/>
            </a:xfrm>
            <a:prstGeom prst="rect">
              <a:avLst/>
            </a:prstGeom>
          </p:spPr>
          <p:style>
            <a:lnRef idx="1">
              <a:schemeClr val="dk1"/>
            </a:lnRef>
            <a:fillRef idx="2">
              <a:schemeClr val="dk1"/>
            </a:fillRef>
            <a:effectRef idx="1">
              <a:schemeClr val="dk1"/>
            </a:effectRef>
            <a:fontRef idx="minor">
              <a:schemeClr val="dk1"/>
            </a:fontRef>
          </p:style>
        </p:sp>
        <p:sp>
          <p:nvSpPr>
            <p:cNvPr id="8" name="Rectangle 7"/>
            <p:cNvSpPr/>
            <p:nvPr/>
          </p:nvSpPr>
          <p:spPr>
            <a:xfrm>
              <a:off x="90090" y="57151"/>
              <a:ext cx="1356156" cy="487751"/>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137160" rIns="91440" bIns="45720" numCol="1" spcCol="0" rtlCol="0" fromWordArt="0" anchor="ctr" anchorCtr="0" forceAA="0" compatLnSpc="1">
              <a:noAutofit/>
            </a:bodyPr>
            <a:lstStyle/>
            <a:p>
              <a:pPr marL="0" marR="0" algn="ctr">
                <a:lnSpc>
                  <a:spcPct val="115000"/>
                </a:lnSpc>
                <a:spcBef>
                  <a:spcPts val="0"/>
                </a:spcBef>
                <a:spcAft>
                  <a:spcPts val="1000"/>
                </a:spcAft>
              </a:pPr>
              <a:r>
                <a:rPr lang="en-US" b="1" dirty="0">
                  <a:solidFill>
                    <a:srgbClr val="000000"/>
                  </a:solidFill>
                  <a:effectLst/>
                  <a:latin typeface="Arial"/>
                  <a:ea typeface="Times New Roman"/>
                  <a:cs typeface="Times New Roman"/>
                </a:rPr>
                <a:t>(a) Map Only</a:t>
              </a:r>
              <a:endParaRPr lang="en-US" sz="2400" b="1" dirty="0">
                <a:effectLst/>
                <a:ea typeface="Times New Roman"/>
                <a:cs typeface="Times New Roman"/>
              </a:endParaRPr>
            </a:p>
          </p:txBody>
        </p:sp>
        <p:sp>
          <p:nvSpPr>
            <p:cNvPr id="9" name="Rectangle 8"/>
            <p:cNvSpPr/>
            <p:nvPr/>
          </p:nvSpPr>
          <p:spPr>
            <a:xfrm>
              <a:off x="4607862" y="57151"/>
              <a:ext cx="1383363" cy="487751"/>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27432" rIns="91440" bIns="45720" numCol="1" spcCol="0" rtlCol="0" fromWordArt="0" anchor="ctr" anchorCtr="0" forceAA="0" compatLnSpc="1">
              <a:noAutofit/>
            </a:bodyPr>
            <a:lstStyle/>
            <a:p>
              <a:pPr marL="0" marR="0" algn="ctr">
                <a:lnSpc>
                  <a:spcPct val="115000"/>
                </a:lnSpc>
                <a:spcBef>
                  <a:spcPts val="0"/>
                </a:spcBef>
                <a:spcAft>
                  <a:spcPts val="1000"/>
                </a:spcAft>
              </a:pPr>
              <a:r>
                <a:rPr lang="en-US" b="1" dirty="0">
                  <a:solidFill>
                    <a:srgbClr val="000000"/>
                  </a:solidFill>
                  <a:effectLst/>
                  <a:latin typeface="Arial"/>
                  <a:ea typeface="Times New Roman"/>
                  <a:cs typeface="Times New Roman"/>
                </a:rPr>
                <a:t>(d) </a:t>
              </a:r>
              <a:r>
                <a:rPr lang="en-US" b="1" dirty="0" smtClean="0">
                  <a:solidFill>
                    <a:srgbClr val="000000"/>
                  </a:solidFill>
                  <a:effectLst/>
                  <a:latin typeface="Arial"/>
                  <a:ea typeface="Times New Roman"/>
                  <a:cs typeface="Times New Roman"/>
                </a:rPr>
                <a:t>Point to Point</a:t>
              </a:r>
              <a:endParaRPr lang="en-US" sz="2800" b="1" dirty="0">
                <a:effectLst/>
                <a:latin typeface="Times New Roman"/>
                <a:ea typeface="Times New Roman"/>
              </a:endParaRPr>
            </a:p>
          </p:txBody>
        </p:sp>
        <p:sp>
          <p:nvSpPr>
            <p:cNvPr id="10" name="Rectangle 9"/>
            <p:cNvSpPr/>
            <p:nvPr/>
          </p:nvSpPr>
          <p:spPr>
            <a:xfrm>
              <a:off x="2979435" y="57151"/>
              <a:ext cx="1628427" cy="487751"/>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0" tIns="137160" rIns="0" bIns="45720" numCol="1" spcCol="0" rtlCol="0" fromWordArt="0" anchor="ctr" anchorCtr="0" forceAA="0" compatLnSpc="1">
              <a:noAutofit/>
            </a:bodyPr>
            <a:lstStyle/>
            <a:p>
              <a:pPr marL="0" marR="0" algn="ctr">
                <a:lnSpc>
                  <a:spcPct val="115000"/>
                </a:lnSpc>
                <a:spcBef>
                  <a:spcPts val="0"/>
                </a:spcBef>
                <a:spcAft>
                  <a:spcPts val="1000"/>
                </a:spcAft>
              </a:pPr>
              <a:r>
                <a:rPr lang="en-US" sz="1600" b="1" dirty="0">
                  <a:solidFill>
                    <a:srgbClr val="000000"/>
                  </a:solidFill>
                  <a:effectLst/>
                  <a:latin typeface="Arial"/>
                  <a:ea typeface="Times New Roman"/>
                  <a:cs typeface="Times New Roman"/>
                </a:rPr>
                <a:t>(c) Iterative </a:t>
              </a:r>
              <a:r>
                <a:rPr lang="en-US" sz="1600" b="1" dirty="0" smtClean="0">
                  <a:solidFill>
                    <a:srgbClr val="000000"/>
                  </a:solidFill>
                  <a:effectLst/>
                  <a:latin typeface="Arial"/>
                  <a:ea typeface="Times New Roman"/>
                  <a:cs typeface="Times New Roman"/>
                </a:rPr>
                <a:t>Map Reduce or Map-Collective</a:t>
              </a:r>
              <a:endParaRPr lang="en-US" sz="2400" b="1" dirty="0">
                <a:effectLst/>
                <a:latin typeface="Times New Roman"/>
                <a:ea typeface="Times New Roman"/>
              </a:endParaRPr>
            </a:p>
          </p:txBody>
        </p:sp>
        <p:sp>
          <p:nvSpPr>
            <p:cNvPr id="11" name="Rectangle 10"/>
            <p:cNvSpPr/>
            <p:nvPr/>
          </p:nvSpPr>
          <p:spPr>
            <a:xfrm>
              <a:off x="1446245" y="57150"/>
              <a:ext cx="1533193" cy="487752"/>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137160" rIns="91440" bIns="45720" numCol="1" spcCol="0" rtlCol="0" fromWordArt="0" anchor="ctr" anchorCtr="0" forceAA="0" compatLnSpc="1">
              <a:noAutofit/>
            </a:bodyPr>
            <a:lstStyle/>
            <a:p>
              <a:pPr marL="0" marR="0" algn="ctr">
                <a:lnSpc>
                  <a:spcPct val="115000"/>
                </a:lnSpc>
                <a:spcBef>
                  <a:spcPts val="0"/>
                </a:spcBef>
                <a:spcAft>
                  <a:spcPts val="1000"/>
                </a:spcAft>
              </a:pPr>
              <a:r>
                <a:rPr lang="en-US" b="1">
                  <a:solidFill>
                    <a:srgbClr val="000000"/>
                  </a:solidFill>
                  <a:effectLst/>
                  <a:latin typeface="Arial"/>
                  <a:ea typeface="Times New Roman"/>
                  <a:cs typeface="Times New Roman"/>
                </a:rPr>
                <a:t>(b) Classic MapReduce</a:t>
              </a:r>
              <a:endParaRPr lang="en-US" sz="2800" b="1">
                <a:effectLst/>
                <a:latin typeface="Times New Roman"/>
                <a:ea typeface="Times New Roman"/>
              </a:endParaRPr>
            </a:p>
          </p:txBody>
        </p:sp>
        <p:sp>
          <p:nvSpPr>
            <p:cNvPr id="12" name="Rectangle 11"/>
            <p:cNvSpPr/>
            <p:nvPr/>
          </p:nvSpPr>
          <p:spPr>
            <a:xfrm>
              <a:off x="90090" y="544901"/>
              <a:ext cx="1356155" cy="1359905"/>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182880" rIns="91440" bIns="45720" numCol="1" spcCol="0" rtlCol="0" fromWordArt="0" anchor="ctr" anchorCtr="0" forceAA="0" compatLnSpc="1">
              <a:noAutofit/>
            </a:bodyPr>
            <a:lstStyle/>
            <a:p>
              <a:pPr marL="228600" marR="0">
                <a:lnSpc>
                  <a:spcPct val="115000"/>
                </a:lnSpc>
                <a:spcBef>
                  <a:spcPts val="0"/>
                </a:spcBef>
                <a:spcAft>
                  <a:spcPts val="1000"/>
                </a:spcAft>
              </a:pPr>
              <a:r>
                <a:rPr lang="en-US" sz="1200">
                  <a:effectLst/>
                  <a:latin typeface="Times New Roman"/>
                  <a:ea typeface="Times New Roman"/>
                </a:rPr>
                <a:t> </a:t>
              </a:r>
            </a:p>
          </p:txBody>
        </p:sp>
        <p:sp>
          <p:nvSpPr>
            <p:cNvPr id="13" name="Rectangle 12"/>
            <p:cNvSpPr/>
            <p:nvPr/>
          </p:nvSpPr>
          <p:spPr>
            <a:xfrm>
              <a:off x="1452542" y="546757"/>
              <a:ext cx="1533192" cy="1359904"/>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182880" rIns="91440" bIns="45720" numCol="1" spcCol="0" rtlCol="0" fromWordArt="0" anchor="ctr" anchorCtr="0" forceAA="0" compatLnSpc="1">
              <a:noAutofit/>
            </a:bodyPr>
            <a:lstStyle/>
            <a:p>
              <a:pPr marL="228600" marR="0">
                <a:lnSpc>
                  <a:spcPct val="115000"/>
                </a:lnSpc>
                <a:spcBef>
                  <a:spcPts val="0"/>
                </a:spcBef>
                <a:spcAft>
                  <a:spcPts val="1000"/>
                </a:spcAft>
              </a:pPr>
              <a:r>
                <a:rPr lang="en-US" sz="1200">
                  <a:effectLst/>
                  <a:latin typeface="Times New Roman"/>
                  <a:ea typeface="Times New Roman"/>
                </a:rPr>
                <a:t> </a:t>
              </a:r>
            </a:p>
          </p:txBody>
        </p:sp>
        <p:grpSp>
          <p:nvGrpSpPr>
            <p:cNvPr id="14" name="Group 13"/>
            <p:cNvGrpSpPr/>
            <p:nvPr/>
          </p:nvGrpSpPr>
          <p:grpSpPr>
            <a:xfrm>
              <a:off x="1488648" y="592084"/>
              <a:ext cx="1621694" cy="1252943"/>
              <a:chOff x="4697170" y="1719596"/>
              <a:chExt cx="1622044" cy="1316378"/>
            </a:xfrm>
          </p:grpSpPr>
          <p:sp>
            <p:nvSpPr>
              <p:cNvPr id="78" name="TextBox 36"/>
              <p:cNvSpPr txBox="1"/>
              <p:nvPr/>
            </p:nvSpPr>
            <p:spPr>
              <a:xfrm>
                <a:off x="5197273" y="1719596"/>
                <a:ext cx="526359" cy="237490"/>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a:solidFill>
                      <a:srgbClr val="000000"/>
                    </a:solidFill>
                    <a:effectLst/>
                    <a:latin typeface="Arial"/>
                    <a:ea typeface="Times New Roman"/>
                  </a:rPr>
                  <a:t>Input</a:t>
                </a:r>
                <a:endParaRPr lang="en-US" sz="2000">
                  <a:effectLst/>
                  <a:latin typeface="Times New Roman"/>
                  <a:ea typeface="Times New Roman"/>
                </a:endParaRPr>
              </a:p>
            </p:txBody>
          </p:sp>
          <p:sp>
            <p:nvSpPr>
              <p:cNvPr id="79" name="Oval 78"/>
              <p:cNvSpPr/>
              <p:nvPr/>
            </p:nvSpPr>
            <p:spPr>
              <a:xfrm>
                <a:off x="5672629" y="2120780"/>
                <a:ext cx="228501" cy="228600"/>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cxnSp>
            <p:nvCxnSpPr>
              <p:cNvPr id="80" name="Straight Arrow Connector 79"/>
              <p:cNvCxnSpPr/>
              <p:nvPr/>
            </p:nvCxnSpPr>
            <p:spPr>
              <a:xfrm>
                <a:off x="5786879" y="1893768"/>
                <a:ext cx="0" cy="227012"/>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grpSp>
            <p:nvGrpSpPr>
              <p:cNvPr id="81" name="Group 80"/>
              <p:cNvGrpSpPr/>
              <p:nvPr/>
            </p:nvGrpSpPr>
            <p:grpSpPr>
              <a:xfrm>
                <a:off x="5358435" y="2227111"/>
                <a:ext cx="170613" cy="18288"/>
                <a:chOff x="661555" y="648462"/>
                <a:chExt cx="170688" cy="18288"/>
              </a:xfrm>
            </p:grpSpPr>
            <p:sp>
              <p:nvSpPr>
                <p:cNvPr id="101" name="Oval 100"/>
                <p:cNvSpPr/>
                <p:nvPr/>
              </p:nvSpPr>
              <p:spPr>
                <a:xfrm>
                  <a:off x="661555" y="648462"/>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sp>
              <p:nvSpPr>
                <p:cNvPr id="102" name="Oval 101"/>
                <p:cNvSpPr/>
                <p:nvPr/>
              </p:nvSpPr>
              <p:spPr>
                <a:xfrm>
                  <a:off x="813955" y="648462"/>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grpSp>
          <p:sp>
            <p:nvSpPr>
              <p:cNvPr id="82" name="TextBox 48"/>
              <p:cNvSpPr txBox="1"/>
              <p:nvPr/>
            </p:nvSpPr>
            <p:spPr>
              <a:xfrm>
                <a:off x="5834738" y="2005819"/>
                <a:ext cx="453839" cy="237490"/>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dirty="0">
                    <a:solidFill>
                      <a:srgbClr val="000000"/>
                    </a:solidFill>
                    <a:effectLst/>
                    <a:latin typeface="Arial"/>
                    <a:ea typeface="Times New Roman"/>
                  </a:rPr>
                  <a:t>map</a:t>
                </a:r>
                <a:endParaRPr lang="en-US" sz="2000" dirty="0">
                  <a:effectLst/>
                  <a:latin typeface="Times New Roman"/>
                  <a:ea typeface="Times New Roman"/>
                </a:endParaRPr>
              </a:p>
            </p:txBody>
          </p:sp>
          <p:cxnSp>
            <p:nvCxnSpPr>
              <p:cNvPr id="83" name="Straight Arrow Connector 82"/>
              <p:cNvCxnSpPr>
                <a:stCxn id="79" idx="4"/>
                <a:endCxn id="91" idx="7"/>
              </p:cNvCxnSpPr>
              <p:nvPr/>
            </p:nvCxnSpPr>
            <p:spPr>
              <a:xfrm flipH="1">
                <a:off x="5723633" y="2349380"/>
                <a:ext cx="63247" cy="262712"/>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84" name="Oval 83"/>
              <p:cNvSpPr/>
              <p:nvPr/>
            </p:nvSpPr>
            <p:spPr>
              <a:xfrm>
                <a:off x="4697170" y="2120780"/>
                <a:ext cx="228501" cy="228600"/>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cxnSp>
            <p:nvCxnSpPr>
              <p:cNvPr id="85" name="Straight Arrow Connector 84"/>
              <p:cNvCxnSpPr/>
              <p:nvPr/>
            </p:nvCxnSpPr>
            <p:spPr>
              <a:xfrm>
                <a:off x="4811421" y="1894085"/>
                <a:ext cx="0" cy="226695"/>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86" name="Straight Arrow Connector 85"/>
              <p:cNvCxnSpPr>
                <a:stCxn id="84" idx="4"/>
                <a:endCxn id="90" idx="1"/>
              </p:cNvCxnSpPr>
              <p:nvPr/>
            </p:nvCxnSpPr>
            <p:spPr>
              <a:xfrm>
                <a:off x="4811421" y="2349380"/>
                <a:ext cx="186638" cy="271262"/>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87" name="Oval 86"/>
              <p:cNvSpPr/>
              <p:nvPr/>
            </p:nvSpPr>
            <p:spPr>
              <a:xfrm>
                <a:off x="4966474" y="2120780"/>
                <a:ext cx="228501" cy="228600"/>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cxnSp>
            <p:nvCxnSpPr>
              <p:cNvPr id="88" name="Straight Arrow Connector 87"/>
              <p:cNvCxnSpPr/>
              <p:nvPr/>
            </p:nvCxnSpPr>
            <p:spPr>
              <a:xfrm>
                <a:off x="5080724" y="1894085"/>
                <a:ext cx="0" cy="226695"/>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89" name="Straight Arrow Connector 88"/>
              <p:cNvCxnSpPr>
                <a:stCxn id="87" idx="4"/>
                <a:endCxn id="90" idx="0"/>
              </p:cNvCxnSpPr>
              <p:nvPr/>
            </p:nvCxnSpPr>
            <p:spPr>
              <a:xfrm flipH="1">
                <a:off x="5078657" y="2349380"/>
                <a:ext cx="2068" cy="237784"/>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90" name="Oval 89"/>
              <p:cNvSpPr/>
              <p:nvPr/>
            </p:nvSpPr>
            <p:spPr>
              <a:xfrm>
                <a:off x="4964674" y="2587164"/>
                <a:ext cx="227965" cy="228600"/>
              </a:xfrm>
              <a:prstGeom prst="ellipse">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sp>
            <p:nvSpPr>
              <p:cNvPr id="91" name="Oval 90"/>
              <p:cNvSpPr/>
              <p:nvPr/>
            </p:nvSpPr>
            <p:spPr>
              <a:xfrm>
                <a:off x="5529053" y="2578614"/>
                <a:ext cx="227965" cy="228600"/>
              </a:xfrm>
              <a:prstGeom prst="ellipse">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grpSp>
            <p:nvGrpSpPr>
              <p:cNvPr id="92" name="Group 91"/>
              <p:cNvGrpSpPr/>
              <p:nvPr/>
            </p:nvGrpSpPr>
            <p:grpSpPr>
              <a:xfrm>
                <a:off x="5291814" y="2739565"/>
                <a:ext cx="170184" cy="17780"/>
                <a:chOff x="0" y="0"/>
                <a:chExt cx="170688" cy="18288"/>
              </a:xfrm>
            </p:grpSpPr>
            <p:sp>
              <p:nvSpPr>
                <p:cNvPr id="99" name="Oval 98"/>
                <p:cNvSpPr/>
                <p:nvPr/>
              </p:nvSpPr>
              <p:spPr>
                <a:xfrm>
                  <a:off x="0" y="0"/>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sp>
              <p:nvSpPr>
                <p:cNvPr id="100" name="Oval 99"/>
                <p:cNvSpPr/>
                <p:nvPr/>
              </p:nvSpPr>
              <p:spPr>
                <a:xfrm>
                  <a:off x="152400" y="0"/>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grpSp>
          <p:cxnSp>
            <p:nvCxnSpPr>
              <p:cNvPr id="93" name="Straight Arrow Connector 92"/>
              <p:cNvCxnSpPr>
                <a:stCxn id="84" idx="4"/>
                <a:endCxn id="91" idx="1"/>
              </p:cNvCxnSpPr>
              <p:nvPr/>
            </p:nvCxnSpPr>
            <p:spPr>
              <a:xfrm>
                <a:off x="4811421" y="2349380"/>
                <a:ext cx="751017" cy="262712"/>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94" name="Straight Arrow Connector 93"/>
              <p:cNvCxnSpPr>
                <a:stCxn id="87" idx="4"/>
                <a:endCxn id="91" idx="0"/>
              </p:cNvCxnSpPr>
              <p:nvPr/>
            </p:nvCxnSpPr>
            <p:spPr>
              <a:xfrm>
                <a:off x="5080725" y="2349380"/>
                <a:ext cx="562311" cy="229234"/>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95" name="Straight Arrow Connector 94"/>
              <p:cNvCxnSpPr>
                <a:stCxn id="79" idx="4"/>
                <a:endCxn id="90" idx="7"/>
              </p:cNvCxnSpPr>
              <p:nvPr/>
            </p:nvCxnSpPr>
            <p:spPr>
              <a:xfrm flipH="1">
                <a:off x="5159254" y="2349380"/>
                <a:ext cx="627626" cy="271262"/>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96" name="TextBox 48"/>
              <p:cNvSpPr txBox="1"/>
              <p:nvPr/>
            </p:nvSpPr>
            <p:spPr>
              <a:xfrm>
                <a:off x="5732474" y="2578274"/>
                <a:ext cx="586740" cy="237490"/>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dirty="0">
                    <a:solidFill>
                      <a:srgbClr val="000000"/>
                    </a:solidFill>
                    <a:effectLst/>
                    <a:latin typeface="Arial"/>
                    <a:ea typeface="Times New Roman"/>
                  </a:rPr>
                  <a:t>reduce</a:t>
                </a:r>
                <a:endParaRPr lang="en-US" sz="2000" dirty="0">
                  <a:effectLst/>
                  <a:latin typeface="Times New Roman"/>
                  <a:ea typeface="Times New Roman"/>
                </a:endParaRPr>
              </a:p>
            </p:txBody>
          </p:sp>
          <p:cxnSp>
            <p:nvCxnSpPr>
              <p:cNvPr id="97" name="Straight Arrow Connector 96"/>
              <p:cNvCxnSpPr>
                <a:stCxn id="90" idx="4"/>
              </p:cNvCxnSpPr>
              <p:nvPr/>
            </p:nvCxnSpPr>
            <p:spPr>
              <a:xfrm>
                <a:off x="5078657" y="2815764"/>
                <a:ext cx="2068" cy="220210"/>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98" name="Straight Arrow Connector 97"/>
              <p:cNvCxnSpPr>
                <a:stCxn id="91" idx="4"/>
              </p:cNvCxnSpPr>
              <p:nvPr/>
            </p:nvCxnSpPr>
            <p:spPr>
              <a:xfrm flipH="1">
                <a:off x="5641120" y="2807214"/>
                <a:ext cx="1916" cy="228760"/>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grpSp>
        <p:sp>
          <p:nvSpPr>
            <p:cNvPr id="15" name="Rectangle 14"/>
            <p:cNvSpPr/>
            <p:nvPr/>
          </p:nvSpPr>
          <p:spPr>
            <a:xfrm>
              <a:off x="2979316" y="543201"/>
              <a:ext cx="1628546" cy="1359904"/>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182880" rIns="91440" bIns="45720" numCol="1" spcCol="0" rtlCol="0" fromWordArt="0" anchor="ctr" anchorCtr="0" forceAA="0" compatLnSpc="1">
              <a:noAutofit/>
            </a:bodyPr>
            <a:lstStyle/>
            <a:p>
              <a:pPr marL="228600" marR="0">
                <a:lnSpc>
                  <a:spcPct val="115000"/>
                </a:lnSpc>
                <a:spcBef>
                  <a:spcPts val="0"/>
                </a:spcBef>
                <a:spcAft>
                  <a:spcPts val="1000"/>
                </a:spcAft>
              </a:pPr>
              <a:r>
                <a:rPr lang="en-US" sz="1200">
                  <a:effectLst/>
                  <a:latin typeface="Times New Roman"/>
                  <a:ea typeface="Times New Roman"/>
                </a:rPr>
                <a:t> </a:t>
              </a:r>
            </a:p>
          </p:txBody>
        </p:sp>
        <p:grpSp>
          <p:nvGrpSpPr>
            <p:cNvPr id="16" name="Group 15"/>
            <p:cNvGrpSpPr/>
            <p:nvPr/>
          </p:nvGrpSpPr>
          <p:grpSpPr>
            <a:xfrm>
              <a:off x="2967247" y="539684"/>
              <a:ext cx="1564537" cy="1366075"/>
              <a:chOff x="4658943" y="1765169"/>
              <a:chExt cx="1564875" cy="1435231"/>
            </a:xfrm>
          </p:grpSpPr>
          <p:sp>
            <p:nvSpPr>
              <p:cNvPr id="51" name="Arc 50"/>
              <p:cNvSpPr/>
              <p:nvPr/>
            </p:nvSpPr>
            <p:spPr>
              <a:xfrm rot="1016732">
                <a:off x="5498175" y="1860873"/>
                <a:ext cx="725643" cy="1339527"/>
              </a:xfrm>
              <a:prstGeom prst="arc">
                <a:avLst>
                  <a:gd name="adj1" fmla="val 13599321"/>
                  <a:gd name="adj2" fmla="val 6208161"/>
                </a:avLst>
              </a:prstGeom>
              <a:noFill/>
              <a:ln>
                <a:headEnd type="triangle" w="med" len="med"/>
                <a:tailEnd type="none" w="med" len="med"/>
              </a:ln>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noAutofit/>
              </a:bodyPr>
              <a:lstStyle/>
              <a:p>
                <a:endParaRPr lang="en-US"/>
              </a:p>
            </p:txBody>
          </p:sp>
          <p:sp>
            <p:nvSpPr>
              <p:cNvPr id="52" name="TextBox 36"/>
              <p:cNvSpPr txBox="1"/>
              <p:nvPr/>
            </p:nvSpPr>
            <p:spPr>
              <a:xfrm>
                <a:off x="4843706" y="1765169"/>
                <a:ext cx="526326" cy="237461"/>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a:solidFill>
                      <a:srgbClr val="000000"/>
                    </a:solidFill>
                    <a:effectLst/>
                    <a:latin typeface="Arial"/>
                    <a:ea typeface="Times New Roman"/>
                  </a:rPr>
                  <a:t>Input</a:t>
                </a:r>
                <a:endParaRPr lang="en-US" sz="2000">
                  <a:effectLst/>
                  <a:latin typeface="Times New Roman"/>
                  <a:ea typeface="Times New Roman"/>
                </a:endParaRPr>
              </a:p>
            </p:txBody>
          </p:sp>
          <p:sp>
            <p:nvSpPr>
              <p:cNvPr id="53" name="Oval 52"/>
              <p:cNvSpPr/>
              <p:nvPr/>
            </p:nvSpPr>
            <p:spPr>
              <a:xfrm>
                <a:off x="5785757" y="2213929"/>
                <a:ext cx="228487" cy="228572"/>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cxnSp>
            <p:nvCxnSpPr>
              <p:cNvPr id="54" name="Straight Arrow Connector 53"/>
              <p:cNvCxnSpPr/>
              <p:nvPr/>
            </p:nvCxnSpPr>
            <p:spPr>
              <a:xfrm>
                <a:off x="5900000" y="1986945"/>
                <a:ext cx="0" cy="226984"/>
              </a:xfrm>
              <a:prstGeom prst="straightConnector1">
                <a:avLst/>
              </a:prstGeom>
              <a:ln>
                <a:tailEnd type="triangle" w="lg" len="med"/>
              </a:ln>
            </p:spPr>
            <p:style>
              <a:lnRef idx="1">
                <a:schemeClr val="dk1"/>
              </a:lnRef>
              <a:fillRef idx="2">
                <a:schemeClr val="dk1"/>
              </a:fillRef>
              <a:effectRef idx="1">
                <a:schemeClr val="dk1"/>
              </a:effectRef>
              <a:fontRef idx="minor">
                <a:schemeClr val="dk1"/>
              </a:fontRef>
            </p:style>
          </p:cxnSp>
          <p:grpSp>
            <p:nvGrpSpPr>
              <p:cNvPr id="55" name="Group 54"/>
              <p:cNvGrpSpPr/>
              <p:nvPr/>
            </p:nvGrpSpPr>
            <p:grpSpPr>
              <a:xfrm>
                <a:off x="5471591" y="2320247"/>
                <a:ext cx="170604" cy="18286"/>
                <a:chOff x="661269" y="507515"/>
                <a:chExt cx="170688" cy="18288"/>
              </a:xfrm>
            </p:grpSpPr>
            <p:sp>
              <p:nvSpPr>
                <p:cNvPr id="76" name="Oval 75"/>
                <p:cNvSpPr/>
                <p:nvPr/>
              </p:nvSpPr>
              <p:spPr>
                <a:xfrm>
                  <a:off x="661269" y="507515"/>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sp>
              <p:nvSpPr>
                <p:cNvPr id="77" name="Oval 76"/>
                <p:cNvSpPr/>
                <p:nvPr/>
              </p:nvSpPr>
              <p:spPr>
                <a:xfrm>
                  <a:off x="813669" y="507515"/>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grpSp>
          <p:sp>
            <p:nvSpPr>
              <p:cNvPr id="56" name="TextBox 48"/>
              <p:cNvSpPr txBox="1"/>
              <p:nvPr/>
            </p:nvSpPr>
            <p:spPr>
              <a:xfrm>
                <a:off x="5202023" y="2002630"/>
                <a:ext cx="473549" cy="303986"/>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a:solidFill>
                      <a:srgbClr val="000000"/>
                    </a:solidFill>
                    <a:effectLst/>
                    <a:latin typeface="Arial"/>
                    <a:ea typeface="Times New Roman"/>
                  </a:rPr>
                  <a:t>map</a:t>
                </a:r>
                <a:endParaRPr lang="en-US" sz="2000">
                  <a:effectLst/>
                  <a:latin typeface="Times New Roman"/>
                  <a:ea typeface="Times New Roman"/>
                </a:endParaRPr>
              </a:p>
            </p:txBody>
          </p:sp>
          <p:cxnSp>
            <p:nvCxnSpPr>
              <p:cNvPr id="57" name="Straight Arrow Connector 56"/>
              <p:cNvCxnSpPr/>
              <p:nvPr/>
            </p:nvCxnSpPr>
            <p:spPr>
              <a:xfrm flipH="1">
                <a:off x="5836758" y="2442501"/>
                <a:ext cx="63243" cy="262680"/>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58" name="Oval 57"/>
              <p:cNvSpPr/>
              <p:nvPr/>
            </p:nvSpPr>
            <p:spPr>
              <a:xfrm>
                <a:off x="4810359" y="2213929"/>
                <a:ext cx="228487" cy="228572"/>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cxnSp>
            <p:nvCxnSpPr>
              <p:cNvPr id="59" name="Straight Arrow Connector 58"/>
              <p:cNvCxnSpPr/>
              <p:nvPr/>
            </p:nvCxnSpPr>
            <p:spPr>
              <a:xfrm>
                <a:off x="4924603" y="1987262"/>
                <a:ext cx="0" cy="226667"/>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60" name="Straight Arrow Connector 59"/>
              <p:cNvCxnSpPr/>
              <p:nvPr/>
            </p:nvCxnSpPr>
            <p:spPr>
              <a:xfrm>
                <a:off x="4924603" y="2442501"/>
                <a:ext cx="186626" cy="271229"/>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61" name="Oval 60"/>
              <p:cNvSpPr/>
              <p:nvPr/>
            </p:nvSpPr>
            <p:spPr>
              <a:xfrm>
                <a:off x="5079646" y="2213929"/>
                <a:ext cx="228487" cy="228572"/>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cxnSp>
            <p:nvCxnSpPr>
              <p:cNvPr id="62" name="Straight Arrow Connector 61"/>
              <p:cNvCxnSpPr/>
              <p:nvPr/>
            </p:nvCxnSpPr>
            <p:spPr>
              <a:xfrm>
                <a:off x="5193889" y="1987262"/>
                <a:ext cx="0" cy="226667"/>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63" name="Straight Arrow Connector 62"/>
              <p:cNvCxnSpPr/>
              <p:nvPr/>
            </p:nvCxnSpPr>
            <p:spPr>
              <a:xfrm flipH="1">
                <a:off x="5191822" y="2442501"/>
                <a:ext cx="2068" cy="237755"/>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64" name="Oval 63"/>
              <p:cNvSpPr/>
              <p:nvPr/>
            </p:nvSpPr>
            <p:spPr>
              <a:xfrm>
                <a:off x="5077846" y="2680256"/>
                <a:ext cx="227951" cy="228572"/>
              </a:xfrm>
              <a:prstGeom prst="ellipse">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sp>
            <p:nvSpPr>
              <p:cNvPr id="65" name="Oval 64"/>
              <p:cNvSpPr/>
              <p:nvPr/>
            </p:nvSpPr>
            <p:spPr>
              <a:xfrm>
                <a:off x="5642190" y="2671707"/>
                <a:ext cx="227951" cy="228572"/>
              </a:xfrm>
              <a:prstGeom prst="ellipse">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grpSp>
            <p:nvGrpSpPr>
              <p:cNvPr id="66" name="Group 65"/>
              <p:cNvGrpSpPr/>
              <p:nvPr/>
            </p:nvGrpSpPr>
            <p:grpSpPr>
              <a:xfrm>
                <a:off x="5404973" y="2832638"/>
                <a:ext cx="170175" cy="17778"/>
                <a:chOff x="594644" y="1019969"/>
                <a:chExt cx="170688" cy="18288"/>
              </a:xfrm>
            </p:grpSpPr>
            <p:sp>
              <p:nvSpPr>
                <p:cNvPr id="74" name="Oval 73"/>
                <p:cNvSpPr/>
                <p:nvPr/>
              </p:nvSpPr>
              <p:spPr>
                <a:xfrm>
                  <a:off x="594644" y="1019969"/>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sp>
              <p:nvSpPr>
                <p:cNvPr id="75" name="Oval 74"/>
                <p:cNvSpPr/>
                <p:nvPr/>
              </p:nvSpPr>
              <p:spPr>
                <a:xfrm>
                  <a:off x="747044" y="1019969"/>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grpSp>
          <p:cxnSp>
            <p:nvCxnSpPr>
              <p:cNvPr id="67" name="Straight Arrow Connector 66"/>
              <p:cNvCxnSpPr/>
              <p:nvPr/>
            </p:nvCxnSpPr>
            <p:spPr>
              <a:xfrm>
                <a:off x="4924603" y="2442501"/>
                <a:ext cx="750970" cy="262680"/>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68" name="Straight Arrow Connector 67"/>
              <p:cNvCxnSpPr/>
              <p:nvPr/>
            </p:nvCxnSpPr>
            <p:spPr>
              <a:xfrm>
                <a:off x="5193890" y="2442501"/>
                <a:ext cx="562276" cy="229206"/>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69" name="Straight Arrow Connector 68"/>
              <p:cNvCxnSpPr/>
              <p:nvPr/>
            </p:nvCxnSpPr>
            <p:spPr>
              <a:xfrm flipH="1">
                <a:off x="5272414" y="2442501"/>
                <a:ext cx="627587" cy="271229"/>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70" name="TextBox 48"/>
              <p:cNvSpPr txBox="1"/>
              <p:nvPr/>
            </p:nvSpPr>
            <p:spPr>
              <a:xfrm>
                <a:off x="4658943" y="2789025"/>
                <a:ext cx="586704" cy="237461"/>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dirty="0">
                    <a:solidFill>
                      <a:srgbClr val="000000"/>
                    </a:solidFill>
                    <a:effectLst/>
                    <a:latin typeface="Arial"/>
                    <a:ea typeface="Times New Roman"/>
                  </a:rPr>
                  <a:t>reduce</a:t>
                </a:r>
                <a:endParaRPr lang="en-US" sz="2000" dirty="0">
                  <a:effectLst/>
                  <a:latin typeface="Times New Roman"/>
                  <a:ea typeface="Times New Roman"/>
                </a:endParaRPr>
              </a:p>
            </p:txBody>
          </p:sp>
          <p:cxnSp>
            <p:nvCxnSpPr>
              <p:cNvPr id="71" name="Straight Arrow Connector 70"/>
              <p:cNvCxnSpPr/>
              <p:nvPr/>
            </p:nvCxnSpPr>
            <p:spPr>
              <a:xfrm>
                <a:off x="5191822" y="2908828"/>
                <a:ext cx="2068" cy="220183"/>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72" name="Straight Arrow Connector 71"/>
              <p:cNvCxnSpPr/>
              <p:nvPr/>
            </p:nvCxnSpPr>
            <p:spPr>
              <a:xfrm flipH="1">
                <a:off x="5754250" y="2900279"/>
                <a:ext cx="1916" cy="228732"/>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73" name="TextBox 36"/>
              <p:cNvSpPr txBox="1"/>
              <p:nvPr/>
            </p:nvSpPr>
            <p:spPr>
              <a:xfrm>
                <a:off x="5318971" y="1778126"/>
                <a:ext cx="714375" cy="237490"/>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dirty="0">
                    <a:solidFill>
                      <a:srgbClr val="000000"/>
                    </a:solidFill>
                    <a:effectLst/>
                    <a:latin typeface="Arial"/>
                    <a:ea typeface="Times New Roman"/>
                  </a:rPr>
                  <a:t>Iterations</a:t>
                </a:r>
                <a:endParaRPr lang="en-US" sz="2000" dirty="0">
                  <a:effectLst/>
                  <a:latin typeface="Times New Roman"/>
                  <a:ea typeface="Times New Roman"/>
                </a:endParaRPr>
              </a:p>
            </p:txBody>
          </p:sp>
        </p:grpSp>
        <p:grpSp>
          <p:nvGrpSpPr>
            <p:cNvPr id="17" name="Group 16"/>
            <p:cNvGrpSpPr/>
            <p:nvPr/>
          </p:nvGrpSpPr>
          <p:grpSpPr>
            <a:xfrm>
              <a:off x="187860" y="632890"/>
              <a:ext cx="1204219" cy="1250507"/>
              <a:chOff x="5025142" y="1886585"/>
              <a:chExt cx="1204480" cy="1313815"/>
            </a:xfrm>
          </p:grpSpPr>
          <p:sp>
            <p:nvSpPr>
              <p:cNvPr id="36" name="TextBox 36"/>
              <p:cNvSpPr txBox="1"/>
              <p:nvPr/>
            </p:nvSpPr>
            <p:spPr>
              <a:xfrm>
                <a:off x="5372372" y="1886585"/>
                <a:ext cx="485013" cy="237490"/>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dirty="0">
                    <a:solidFill>
                      <a:srgbClr val="000000"/>
                    </a:solidFill>
                    <a:effectLst/>
                    <a:latin typeface="Arial"/>
                    <a:ea typeface="Times New Roman"/>
                  </a:rPr>
                  <a:t>Input</a:t>
                </a:r>
                <a:endParaRPr lang="en-US" sz="2000" dirty="0">
                  <a:effectLst/>
                  <a:latin typeface="Times New Roman"/>
                  <a:ea typeface="Times New Roman"/>
                </a:endParaRPr>
              </a:p>
            </p:txBody>
          </p:sp>
          <p:sp>
            <p:nvSpPr>
              <p:cNvPr id="37" name="Oval 36"/>
              <p:cNvSpPr/>
              <p:nvPr/>
            </p:nvSpPr>
            <p:spPr>
              <a:xfrm>
                <a:off x="6001022" y="2428716"/>
                <a:ext cx="228600" cy="228600"/>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a:effectLst/>
                    <a:ea typeface="Times New Roman"/>
                    <a:cs typeface="Times New Roman"/>
                  </a:rPr>
                  <a:t> </a:t>
                </a:r>
              </a:p>
            </p:txBody>
          </p:sp>
          <p:cxnSp>
            <p:nvCxnSpPr>
              <p:cNvPr id="38" name="Straight Arrow Connector 37"/>
              <p:cNvCxnSpPr>
                <a:endCxn id="37" idx="0"/>
              </p:cNvCxnSpPr>
              <p:nvPr/>
            </p:nvCxnSpPr>
            <p:spPr>
              <a:xfrm>
                <a:off x="6115322" y="2201704"/>
                <a:ext cx="0" cy="227012"/>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39" name="TextBox 45"/>
              <p:cNvSpPr txBox="1"/>
              <p:nvPr/>
            </p:nvSpPr>
            <p:spPr>
              <a:xfrm>
                <a:off x="5368042" y="2962910"/>
                <a:ext cx="564515" cy="237490"/>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a:solidFill>
                      <a:srgbClr val="000000"/>
                    </a:solidFill>
                    <a:effectLst/>
                    <a:latin typeface="Arial"/>
                    <a:ea typeface="Times New Roman"/>
                  </a:rPr>
                  <a:t>Output</a:t>
                </a:r>
                <a:endParaRPr lang="en-US" sz="2000">
                  <a:effectLst/>
                  <a:latin typeface="Times New Roman"/>
                  <a:ea typeface="Times New Roman"/>
                </a:endParaRPr>
              </a:p>
            </p:txBody>
          </p:sp>
          <p:grpSp>
            <p:nvGrpSpPr>
              <p:cNvPr id="40" name="Group 39"/>
              <p:cNvGrpSpPr/>
              <p:nvPr/>
            </p:nvGrpSpPr>
            <p:grpSpPr>
              <a:xfrm>
                <a:off x="5686697" y="2535047"/>
                <a:ext cx="170688" cy="18288"/>
                <a:chOff x="2753360" y="2094366"/>
                <a:chExt cx="170688" cy="18288"/>
              </a:xfrm>
            </p:grpSpPr>
            <p:sp>
              <p:nvSpPr>
                <p:cNvPr id="49" name="Oval 48"/>
                <p:cNvSpPr/>
                <p:nvPr/>
              </p:nvSpPr>
              <p:spPr>
                <a:xfrm>
                  <a:off x="2753360" y="2094366"/>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ea typeface="Times New Roman"/>
                      <a:cs typeface="Times New Roman"/>
                    </a:rPr>
                    <a:t> </a:t>
                  </a:r>
                </a:p>
              </p:txBody>
            </p:sp>
            <p:sp>
              <p:nvSpPr>
                <p:cNvPr id="50" name="Oval 49"/>
                <p:cNvSpPr/>
                <p:nvPr/>
              </p:nvSpPr>
              <p:spPr>
                <a:xfrm>
                  <a:off x="2905760" y="2094366"/>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ea typeface="Times New Roman"/>
                      <a:cs typeface="Times New Roman"/>
                    </a:rPr>
                    <a:t> </a:t>
                  </a:r>
                </a:p>
              </p:txBody>
            </p:sp>
          </p:grpSp>
          <p:sp>
            <p:nvSpPr>
              <p:cNvPr id="41" name="TextBox 48"/>
              <p:cNvSpPr txBox="1"/>
              <p:nvPr/>
            </p:nvSpPr>
            <p:spPr>
              <a:xfrm>
                <a:off x="5572397" y="2200910"/>
                <a:ext cx="430530" cy="237490"/>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dirty="0">
                    <a:solidFill>
                      <a:srgbClr val="000000"/>
                    </a:solidFill>
                    <a:effectLst/>
                    <a:latin typeface="Arial"/>
                    <a:ea typeface="Times New Roman"/>
                  </a:rPr>
                  <a:t>map</a:t>
                </a:r>
                <a:endParaRPr lang="en-US" sz="2000" dirty="0">
                  <a:effectLst/>
                  <a:latin typeface="Times New Roman"/>
                  <a:ea typeface="Times New Roman"/>
                </a:endParaRPr>
              </a:p>
            </p:txBody>
          </p:sp>
          <p:cxnSp>
            <p:nvCxnSpPr>
              <p:cNvPr id="42" name="Straight Arrow Connector 41"/>
              <p:cNvCxnSpPr>
                <a:stCxn id="37" idx="4"/>
              </p:cNvCxnSpPr>
              <p:nvPr/>
            </p:nvCxnSpPr>
            <p:spPr>
              <a:xfrm>
                <a:off x="6115322" y="2657316"/>
                <a:ext cx="0" cy="240053"/>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43" name="Oval 42"/>
              <p:cNvSpPr/>
              <p:nvPr/>
            </p:nvSpPr>
            <p:spPr>
              <a:xfrm>
                <a:off x="5025142" y="2428716"/>
                <a:ext cx="228600" cy="228600"/>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cxnSp>
            <p:nvCxnSpPr>
              <p:cNvPr id="44" name="Straight Arrow Connector 43"/>
              <p:cNvCxnSpPr/>
              <p:nvPr/>
            </p:nvCxnSpPr>
            <p:spPr>
              <a:xfrm>
                <a:off x="5139442" y="2202021"/>
                <a:ext cx="0" cy="226695"/>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45" name="Straight Arrow Connector 44"/>
              <p:cNvCxnSpPr/>
              <p:nvPr/>
            </p:nvCxnSpPr>
            <p:spPr>
              <a:xfrm>
                <a:off x="5139442" y="2657316"/>
                <a:ext cx="0" cy="240030"/>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46" name="Oval 45"/>
              <p:cNvSpPr/>
              <p:nvPr/>
            </p:nvSpPr>
            <p:spPr>
              <a:xfrm>
                <a:off x="5294562" y="2428716"/>
                <a:ext cx="228600" cy="228600"/>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dirty="0">
                    <a:effectLst/>
                    <a:latin typeface="Times New Roman"/>
                    <a:ea typeface="Times New Roman"/>
                  </a:rPr>
                  <a:t> </a:t>
                </a:r>
                <a:endParaRPr lang="en-US" sz="1200" dirty="0">
                  <a:effectLst/>
                  <a:latin typeface="Times New Roman"/>
                  <a:ea typeface="Times New Roman"/>
                </a:endParaRPr>
              </a:p>
            </p:txBody>
          </p:sp>
          <p:cxnSp>
            <p:nvCxnSpPr>
              <p:cNvPr id="47" name="Straight Arrow Connector 46"/>
              <p:cNvCxnSpPr/>
              <p:nvPr/>
            </p:nvCxnSpPr>
            <p:spPr>
              <a:xfrm>
                <a:off x="5408862" y="2202021"/>
                <a:ext cx="0" cy="226695"/>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48" name="Straight Arrow Connector 47"/>
              <p:cNvCxnSpPr/>
              <p:nvPr/>
            </p:nvCxnSpPr>
            <p:spPr>
              <a:xfrm>
                <a:off x="5408862" y="2657316"/>
                <a:ext cx="0" cy="240030"/>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grpSp>
        <p:sp>
          <p:nvSpPr>
            <p:cNvPr id="18" name="Rectangle 17"/>
            <p:cNvSpPr/>
            <p:nvPr/>
          </p:nvSpPr>
          <p:spPr>
            <a:xfrm>
              <a:off x="4820094" y="696000"/>
              <a:ext cx="989087" cy="975762"/>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ea typeface="Times New Roman"/>
                  <a:cs typeface="Times New Roman"/>
                </a:rPr>
                <a:t> </a:t>
              </a:r>
            </a:p>
          </p:txBody>
        </p:sp>
        <p:sp>
          <p:nvSpPr>
            <p:cNvPr id="19" name="Arc 18"/>
            <p:cNvSpPr/>
            <p:nvPr/>
          </p:nvSpPr>
          <p:spPr>
            <a:xfrm flipV="1">
              <a:off x="4772025" y="1094688"/>
              <a:ext cx="1123950" cy="435169"/>
            </a:xfrm>
            <a:prstGeom prst="arc">
              <a:avLst>
                <a:gd name="adj1" fmla="val 10327336"/>
                <a:gd name="adj2" fmla="val 598130"/>
              </a:avLst>
            </a:prstGeom>
            <a:noFill/>
            <a:ln>
              <a:headEnd type="none" w="med" len="med"/>
              <a:tailEnd type="triangle" w="med" len="med"/>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ea typeface="Times New Roman"/>
                  <a:cs typeface="Times New Roman"/>
                </a:rPr>
                <a:t> </a:t>
              </a:r>
            </a:p>
          </p:txBody>
        </p:sp>
        <p:sp>
          <p:nvSpPr>
            <p:cNvPr id="20" name="Arc 19"/>
            <p:cNvSpPr/>
            <p:nvPr/>
          </p:nvSpPr>
          <p:spPr>
            <a:xfrm rot="16200000" flipV="1">
              <a:off x="4893613" y="958004"/>
              <a:ext cx="1107331" cy="457101"/>
            </a:xfrm>
            <a:prstGeom prst="arc">
              <a:avLst>
                <a:gd name="adj1" fmla="val 10327336"/>
                <a:gd name="adj2" fmla="val 598130"/>
              </a:avLst>
            </a:prstGeom>
            <a:noFill/>
            <a:ln>
              <a:headEnd type="triangle" w="med" len="med"/>
              <a:tailEnd type="none" w="med" len="med"/>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ea typeface="Times New Roman"/>
                  <a:cs typeface="Times New Roman"/>
                </a:rPr>
                <a:t> </a:t>
              </a:r>
            </a:p>
          </p:txBody>
        </p:sp>
        <p:cxnSp>
          <p:nvCxnSpPr>
            <p:cNvPr id="21" name="Straight Connector 20"/>
            <p:cNvCxnSpPr/>
            <p:nvPr/>
          </p:nvCxnSpPr>
          <p:spPr>
            <a:xfrm>
              <a:off x="5199713" y="709945"/>
              <a:ext cx="0" cy="969137"/>
            </a:xfrm>
            <a:prstGeom prst="line">
              <a:avLst/>
            </a:prstGeom>
            <a:ln/>
          </p:spPr>
          <p:style>
            <a:lnRef idx="1">
              <a:schemeClr val="dk1"/>
            </a:lnRef>
            <a:fillRef idx="2">
              <a:schemeClr val="dk1"/>
            </a:fillRef>
            <a:effectRef idx="1">
              <a:schemeClr val="dk1"/>
            </a:effectRef>
            <a:fontRef idx="minor">
              <a:schemeClr val="dk1"/>
            </a:fontRef>
          </p:style>
        </p:cxnSp>
        <p:cxnSp>
          <p:nvCxnSpPr>
            <p:cNvPr id="22" name="Straight Connector 21"/>
            <p:cNvCxnSpPr/>
            <p:nvPr/>
          </p:nvCxnSpPr>
          <p:spPr>
            <a:xfrm>
              <a:off x="4820094" y="1055038"/>
              <a:ext cx="989087" cy="0"/>
            </a:xfrm>
            <a:prstGeom prst="line">
              <a:avLst/>
            </a:prstGeom>
            <a:ln/>
          </p:spPr>
          <p:style>
            <a:lnRef idx="1">
              <a:schemeClr val="dk1"/>
            </a:lnRef>
            <a:fillRef idx="2">
              <a:schemeClr val="dk1"/>
            </a:fillRef>
            <a:effectRef idx="1">
              <a:schemeClr val="dk1"/>
            </a:effectRef>
            <a:fontRef idx="minor">
              <a:schemeClr val="dk1"/>
            </a:fontRef>
          </p:style>
        </p:cxnSp>
        <p:cxnSp>
          <p:nvCxnSpPr>
            <p:cNvPr id="23" name="Straight Connector 22"/>
            <p:cNvCxnSpPr/>
            <p:nvPr/>
          </p:nvCxnSpPr>
          <p:spPr>
            <a:xfrm>
              <a:off x="4820094" y="1343640"/>
              <a:ext cx="989087" cy="0"/>
            </a:xfrm>
            <a:prstGeom prst="line">
              <a:avLst/>
            </a:prstGeom>
            <a:ln/>
          </p:spPr>
          <p:style>
            <a:lnRef idx="1">
              <a:schemeClr val="dk1"/>
            </a:lnRef>
            <a:fillRef idx="2">
              <a:schemeClr val="dk1"/>
            </a:fillRef>
            <a:effectRef idx="1">
              <a:schemeClr val="dk1"/>
            </a:effectRef>
            <a:fontRef idx="minor">
              <a:schemeClr val="dk1"/>
            </a:fontRef>
          </p:style>
        </p:cxnSp>
        <p:sp>
          <p:nvSpPr>
            <p:cNvPr id="24" name="TextBox 144"/>
            <p:cNvSpPr txBox="1"/>
            <p:nvPr/>
          </p:nvSpPr>
          <p:spPr>
            <a:xfrm>
              <a:off x="5196424" y="1002620"/>
              <a:ext cx="369490" cy="406763"/>
            </a:xfrm>
            <a:prstGeom prst="rect">
              <a:avLst/>
            </a:prstGeom>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800" kern="1200">
                  <a:solidFill>
                    <a:srgbClr val="000000"/>
                  </a:solidFill>
                  <a:effectLst/>
                  <a:latin typeface="Calibri"/>
                  <a:ea typeface="Times New Roman"/>
                  <a:cs typeface="Times New Roman"/>
                </a:rPr>
                <a:t>P</a:t>
              </a:r>
              <a:r>
                <a:rPr lang="en-US" sz="1800" kern="1200" baseline="-25000">
                  <a:solidFill>
                    <a:srgbClr val="000000"/>
                  </a:solidFill>
                  <a:effectLst/>
                  <a:latin typeface="Calibri"/>
                  <a:ea typeface="Times New Roman"/>
                  <a:cs typeface="Times New Roman"/>
                </a:rPr>
                <a:t>ij</a:t>
              </a:r>
              <a:endParaRPr lang="en-US" sz="1200">
                <a:effectLst/>
                <a:latin typeface="Times New Roman"/>
                <a:ea typeface="Times New Roman"/>
              </a:endParaRPr>
            </a:p>
          </p:txBody>
        </p:sp>
        <p:cxnSp>
          <p:nvCxnSpPr>
            <p:cNvPr id="25" name="Straight Arrow Connector 24"/>
            <p:cNvCxnSpPr/>
            <p:nvPr/>
          </p:nvCxnSpPr>
          <p:spPr>
            <a:xfrm rot="5400000" flipH="1" flipV="1">
              <a:off x="5273170" y="862346"/>
              <a:ext cx="217585" cy="1588"/>
            </a:xfrm>
            <a:prstGeom prst="straightConnector1">
              <a:avLst/>
            </a:prstGeom>
            <a:ln>
              <a:tailEnd type="arrow"/>
            </a:ln>
          </p:spPr>
          <p:style>
            <a:lnRef idx="1">
              <a:schemeClr val="dk1"/>
            </a:lnRef>
            <a:fillRef idx="2">
              <a:schemeClr val="dk1"/>
            </a:fillRef>
            <a:effectRef idx="1">
              <a:schemeClr val="dk1"/>
            </a:effectRef>
            <a:fontRef idx="minor">
              <a:schemeClr val="dk1"/>
            </a:fontRef>
          </p:style>
        </p:cxnSp>
        <p:cxnSp>
          <p:nvCxnSpPr>
            <p:cNvPr id="26" name="Straight Arrow Connector 25"/>
            <p:cNvCxnSpPr/>
            <p:nvPr/>
          </p:nvCxnSpPr>
          <p:spPr>
            <a:xfrm rot="10800000">
              <a:off x="4918111" y="1198583"/>
              <a:ext cx="228551" cy="1511"/>
            </a:xfrm>
            <a:prstGeom prst="straightConnector1">
              <a:avLst/>
            </a:prstGeom>
            <a:ln>
              <a:tailEnd type="arrow"/>
            </a:ln>
          </p:spPr>
          <p:style>
            <a:lnRef idx="1">
              <a:schemeClr val="dk1"/>
            </a:lnRef>
            <a:fillRef idx="2">
              <a:schemeClr val="dk1"/>
            </a:fillRef>
            <a:effectRef idx="1">
              <a:schemeClr val="dk1"/>
            </a:effectRef>
            <a:fontRef idx="minor">
              <a:schemeClr val="dk1"/>
            </a:fontRef>
          </p:style>
        </p:cxnSp>
        <p:cxnSp>
          <p:nvCxnSpPr>
            <p:cNvPr id="27" name="Straight Connector 26"/>
            <p:cNvCxnSpPr/>
            <p:nvPr/>
          </p:nvCxnSpPr>
          <p:spPr>
            <a:xfrm>
              <a:off x="5503294" y="709017"/>
              <a:ext cx="0" cy="968856"/>
            </a:xfrm>
            <a:prstGeom prst="line">
              <a:avLst/>
            </a:prstGeom>
            <a:ln/>
          </p:spPr>
          <p:style>
            <a:lnRef idx="1">
              <a:schemeClr val="dk1"/>
            </a:lnRef>
            <a:fillRef idx="2">
              <a:schemeClr val="dk1"/>
            </a:fillRef>
            <a:effectRef idx="1">
              <a:schemeClr val="dk1"/>
            </a:effectRef>
            <a:fontRef idx="minor">
              <a:schemeClr val="dk1"/>
            </a:fontRef>
          </p:style>
        </p:cxnSp>
        <p:sp>
          <p:nvSpPr>
            <p:cNvPr id="28" name="Rectangle 27"/>
            <p:cNvSpPr/>
            <p:nvPr/>
          </p:nvSpPr>
          <p:spPr>
            <a:xfrm>
              <a:off x="90090" y="1904806"/>
              <a:ext cx="1360465" cy="586966"/>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18288" tIns="45720" rIns="0" bIns="45720" numCol="1" spcCol="0" rtlCol="0" fromWordArt="0" anchor="t" anchorCtr="0" forceAA="0" compatLnSpc="1">
              <a:noAutofit/>
            </a:bodyPr>
            <a:lstStyle/>
            <a:p>
              <a:pPr marL="0" marR="0">
                <a:lnSpc>
                  <a:spcPct val="150000"/>
                </a:lnSpc>
                <a:spcBef>
                  <a:spcPts val="0"/>
                </a:spcBef>
                <a:spcAft>
                  <a:spcPts val="0"/>
                </a:spcAft>
              </a:pPr>
              <a:r>
                <a:rPr lang="en-US" sz="1400" dirty="0" smtClean="0">
                  <a:solidFill>
                    <a:srgbClr val="000000"/>
                  </a:solidFill>
                  <a:effectLst/>
                  <a:latin typeface="Arial" pitchFamily="34" charset="0"/>
                  <a:ea typeface="Times New Roman"/>
                  <a:cs typeface="Arial" pitchFamily="34" charset="0"/>
                </a:rPr>
                <a:t>BLAST Analysis</a:t>
              </a:r>
              <a:endParaRPr lang="en-US" sz="1400" dirty="0">
                <a:effectLst/>
                <a:latin typeface="Arial" pitchFamily="34" charset="0"/>
                <a:ea typeface="Times New Roman"/>
                <a:cs typeface="Arial" pitchFamily="34" charset="0"/>
              </a:endParaRPr>
            </a:p>
            <a:p>
              <a:pPr marL="0" marR="0">
                <a:lnSpc>
                  <a:spcPct val="150000"/>
                </a:lnSpc>
                <a:spcBef>
                  <a:spcPts val="0"/>
                </a:spcBef>
                <a:spcAft>
                  <a:spcPts val="0"/>
                </a:spcAft>
              </a:pPr>
              <a:r>
                <a:rPr lang="en-US" sz="1400" dirty="0" smtClean="0">
                  <a:solidFill>
                    <a:srgbClr val="000000"/>
                  </a:solidFill>
                  <a:effectLst/>
                  <a:latin typeface="Arial" pitchFamily="34" charset="0"/>
                  <a:ea typeface="Times New Roman"/>
                  <a:cs typeface="Arial" pitchFamily="34" charset="0"/>
                </a:rPr>
                <a:t>Local Machine Learning</a:t>
              </a:r>
            </a:p>
            <a:p>
              <a:pPr marL="0" marR="0">
                <a:lnSpc>
                  <a:spcPct val="150000"/>
                </a:lnSpc>
                <a:spcBef>
                  <a:spcPts val="0"/>
                </a:spcBef>
                <a:spcAft>
                  <a:spcPts val="0"/>
                </a:spcAft>
              </a:pPr>
              <a:r>
                <a:rPr lang="en-US" sz="1400" dirty="0" smtClean="0">
                  <a:solidFill>
                    <a:srgbClr val="000000"/>
                  </a:solidFill>
                  <a:latin typeface="Arial" pitchFamily="34" charset="0"/>
                  <a:ea typeface="Times New Roman"/>
                  <a:cs typeface="Arial" pitchFamily="34" charset="0"/>
                </a:rPr>
                <a:t>Pleasingly Parallel</a:t>
              </a:r>
              <a:endParaRPr lang="en-US" sz="1400" dirty="0">
                <a:effectLst/>
                <a:latin typeface="Arial" pitchFamily="34" charset="0"/>
                <a:ea typeface="Times New Roman"/>
                <a:cs typeface="Arial" pitchFamily="34" charset="0"/>
              </a:endParaRPr>
            </a:p>
          </p:txBody>
        </p:sp>
        <p:sp>
          <p:nvSpPr>
            <p:cNvPr id="29" name="Rectangle 28"/>
            <p:cNvSpPr/>
            <p:nvPr/>
          </p:nvSpPr>
          <p:spPr>
            <a:xfrm>
              <a:off x="1446245" y="1906661"/>
              <a:ext cx="1533071" cy="585111"/>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t" anchorCtr="0" forceAA="0" compatLnSpc="1">
              <a:noAutofit/>
            </a:bodyPr>
            <a:lstStyle/>
            <a:p>
              <a:pPr marL="0" marR="0">
                <a:lnSpc>
                  <a:spcPct val="150000"/>
                </a:lnSpc>
                <a:spcBef>
                  <a:spcPts val="0"/>
                </a:spcBef>
                <a:spcAft>
                  <a:spcPts val="0"/>
                </a:spcAft>
              </a:pPr>
              <a:r>
                <a:rPr lang="en-US" sz="1400" dirty="0">
                  <a:solidFill>
                    <a:srgbClr val="000000"/>
                  </a:solidFill>
                  <a:effectLst/>
                  <a:latin typeface="Arial" pitchFamily="34" charset="0"/>
                  <a:ea typeface="Times New Roman"/>
                  <a:cs typeface="Arial" pitchFamily="34" charset="0"/>
                </a:rPr>
                <a:t>High Energy Physics (HEP) Histograms</a:t>
              </a:r>
              <a:endParaRPr lang="en-US" sz="1400" dirty="0">
                <a:effectLst/>
                <a:latin typeface="Arial" pitchFamily="34" charset="0"/>
                <a:ea typeface="Times New Roman"/>
                <a:cs typeface="Arial" pitchFamily="34" charset="0"/>
              </a:endParaRPr>
            </a:p>
            <a:p>
              <a:pPr marL="0" marR="0">
                <a:lnSpc>
                  <a:spcPct val="150000"/>
                </a:lnSpc>
                <a:spcBef>
                  <a:spcPts val="0"/>
                </a:spcBef>
                <a:spcAft>
                  <a:spcPts val="0"/>
                </a:spcAft>
              </a:pPr>
              <a:r>
                <a:rPr lang="en-US" sz="1400" dirty="0">
                  <a:solidFill>
                    <a:srgbClr val="000000"/>
                  </a:solidFill>
                  <a:effectLst/>
                  <a:latin typeface="Arial" pitchFamily="34" charset="0"/>
                  <a:ea typeface="Times New Roman"/>
                  <a:cs typeface="Arial" pitchFamily="34" charset="0"/>
                </a:rPr>
                <a:t>Distributed search</a:t>
              </a:r>
              <a:endParaRPr lang="en-US" sz="1400" dirty="0">
                <a:effectLst/>
                <a:latin typeface="Arial" pitchFamily="34" charset="0"/>
                <a:ea typeface="Times New Roman"/>
                <a:cs typeface="Arial" pitchFamily="34" charset="0"/>
              </a:endParaRPr>
            </a:p>
            <a:p>
              <a:pPr marL="0" marR="0">
                <a:lnSpc>
                  <a:spcPct val="150000"/>
                </a:lnSpc>
                <a:spcBef>
                  <a:spcPts val="0"/>
                </a:spcBef>
                <a:spcAft>
                  <a:spcPts val="0"/>
                </a:spcAft>
              </a:pPr>
              <a:r>
                <a:rPr lang="en-US" sz="1400" dirty="0">
                  <a:effectLst/>
                  <a:latin typeface="Arial" pitchFamily="34" charset="0"/>
                  <a:ea typeface="Times New Roman"/>
                  <a:cs typeface="Arial" pitchFamily="34" charset="0"/>
                </a:rPr>
                <a:t> </a:t>
              </a:r>
            </a:p>
          </p:txBody>
        </p:sp>
        <p:sp>
          <p:nvSpPr>
            <p:cNvPr id="30" name="Rectangle 29"/>
            <p:cNvSpPr/>
            <p:nvPr/>
          </p:nvSpPr>
          <p:spPr>
            <a:xfrm>
              <a:off x="4607862" y="1900603"/>
              <a:ext cx="1383363" cy="594199"/>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91440" rIns="91440" bIns="45720" numCol="1" spcCol="0" rtlCol="0" fromWordArt="0" anchor="t" anchorCtr="0" forceAA="0" compatLnSpc="1">
              <a:noAutofit/>
            </a:bodyPr>
            <a:lstStyle/>
            <a:p>
              <a:pPr marL="0" marR="0">
                <a:lnSpc>
                  <a:spcPct val="150000"/>
                </a:lnSpc>
                <a:spcBef>
                  <a:spcPts val="0"/>
                </a:spcBef>
                <a:spcAft>
                  <a:spcPts val="0"/>
                </a:spcAft>
              </a:pPr>
              <a:r>
                <a:rPr lang="en-US" sz="1400" dirty="0" smtClean="0">
                  <a:solidFill>
                    <a:srgbClr val="000000"/>
                  </a:solidFill>
                  <a:effectLst/>
                  <a:latin typeface="Arial" pitchFamily="34" charset="0"/>
                  <a:ea typeface="Times New Roman"/>
                  <a:cs typeface="Arial" pitchFamily="34" charset="0"/>
                </a:rPr>
                <a:t>Classic MPI</a:t>
              </a:r>
            </a:p>
            <a:p>
              <a:pPr marL="0" marR="0">
                <a:lnSpc>
                  <a:spcPct val="150000"/>
                </a:lnSpc>
                <a:spcBef>
                  <a:spcPts val="0"/>
                </a:spcBef>
                <a:spcAft>
                  <a:spcPts val="0"/>
                </a:spcAft>
              </a:pPr>
              <a:r>
                <a:rPr lang="en-US" sz="1400" dirty="0" smtClean="0">
                  <a:solidFill>
                    <a:srgbClr val="000000"/>
                  </a:solidFill>
                  <a:effectLst/>
                  <a:latin typeface="Arial" pitchFamily="34" charset="0"/>
                  <a:ea typeface="Times New Roman"/>
                  <a:cs typeface="Arial" pitchFamily="34" charset="0"/>
                </a:rPr>
                <a:t>PDE Solvers and </a:t>
              </a:r>
              <a:r>
                <a:rPr lang="en-US" sz="1400" dirty="0">
                  <a:solidFill>
                    <a:srgbClr val="000000"/>
                  </a:solidFill>
                  <a:effectLst/>
                  <a:latin typeface="Arial" pitchFamily="34" charset="0"/>
                  <a:ea typeface="Times New Roman"/>
                  <a:cs typeface="Arial" pitchFamily="34" charset="0"/>
                </a:rPr>
                <a:t>particle dynamics</a:t>
              </a:r>
              <a:endParaRPr lang="en-US" sz="1400" dirty="0">
                <a:effectLst/>
                <a:latin typeface="Arial" pitchFamily="34" charset="0"/>
                <a:ea typeface="Times New Roman"/>
                <a:cs typeface="Arial" pitchFamily="34" charset="0"/>
              </a:endParaRPr>
            </a:p>
            <a:p>
              <a:pPr marL="0" marR="0">
                <a:lnSpc>
                  <a:spcPct val="150000"/>
                </a:lnSpc>
                <a:spcBef>
                  <a:spcPts val="0"/>
                </a:spcBef>
                <a:spcAft>
                  <a:spcPts val="0"/>
                </a:spcAft>
              </a:pPr>
              <a:r>
                <a:rPr lang="en-US" sz="1400" dirty="0">
                  <a:effectLst/>
                  <a:latin typeface="Arial" pitchFamily="34" charset="0"/>
                  <a:ea typeface="Times New Roman"/>
                  <a:cs typeface="Arial" pitchFamily="34" charset="0"/>
                </a:rPr>
                <a:t> </a:t>
              </a:r>
            </a:p>
          </p:txBody>
        </p:sp>
        <p:sp>
          <p:nvSpPr>
            <p:cNvPr id="31" name="Rectangle 30"/>
            <p:cNvSpPr/>
            <p:nvPr/>
          </p:nvSpPr>
          <p:spPr>
            <a:xfrm>
              <a:off x="90090" y="2508846"/>
              <a:ext cx="4517773" cy="363204"/>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91440" rIns="91440" bIns="45720" numCol="1" spcCol="0" rtlCol="0" fromWordArt="0" anchor="ctr" anchorCtr="0" forceAA="0" compatLnSpc="1">
              <a:noAutofit/>
            </a:bodyPr>
            <a:lstStyle/>
            <a:p>
              <a:pPr marL="0" marR="0" algn="ctr">
                <a:lnSpc>
                  <a:spcPct val="150000"/>
                </a:lnSpc>
                <a:spcBef>
                  <a:spcPts val="0"/>
                </a:spcBef>
                <a:spcAft>
                  <a:spcPts val="0"/>
                </a:spcAft>
              </a:pPr>
              <a:r>
                <a:rPr lang="en-US" b="1" dirty="0">
                  <a:solidFill>
                    <a:srgbClr val="000000"/>
                  </a:solidFill>
                  <a:effectLst/>
                  <a:latin typeface="Arial"/>
                  <a:ea typeface="Times New Roman"/>
                </a:rPr>
                <a:t>Domain of MapReduce and Iterative </a:t>
              </a:r>
              <a:r>
                <a:rPr lang="en-US" b="1" dirty="0" smtClean="0">
                  <a:solidFill>
                    <a:srgbClr val="000000"/>
                  </a:solidFill>
                  <a:effectLst/>
                  <a:latin typeface="Arial"/>
                  <a:ea typeface="Times New Roman"/>
                </a:rPr>
                <a:t>Extensions</a:t>
              </a:r>
            </a:p>
          </p:txBody>
        </p:sp>
        <p:sp>
          <p:nvSpPr>
            <p:cNvPr id="32" name="Rectangle 31"/>
            <p:cNvSpPr/>
            <p:nvPr/>
          </p:nvSpPr>
          <p:spPr>
            <a:xfrm>
              <a:off x="4607862" y="2507092"/>
              <a:ext cx="1383363" cy="364957"/>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91440" rIns="91440" bIns="45720" numCol="1" spcCol="0" rtlCol="0" fromWordArt="0" anchor="ctr" anchorCtr="0" forceAA="0" compatLnSpc="1">
              <a:noAutofit/>
            </a:bodyPr>
            <a:lstStyle/>
            <a:p>
              <a:pPr marL="0" marR="0" algn="ctr">
                <a:lnSpc>
                  <a:spcPct val="150000"/>
                </a:lnSpc>
                <a:spcBef>
                  <a:spcPts val="0"/>
                </a:spcBef>
                <a:spcAft>
                  <a:spcPts val="0"/>
                </a:spcAft>
              </a:pPr>
              <a:r>
                <a:rPr lang="en-US" sz="1400" b="1" dirty="0" smtClean="0">
                  <a:solidFill>
                    <a:srgbClr val="000000"/>
                  </a:solidFill>
                  <a:effectLst/>
                  <a:latin typeface="Arial"/>
                  <a:ea typeface="Times New Roman"/>
                </a:rPr>
                <a:t>MPI</a:t>
              </a:r>
            </a:p>
            <a:p>
              <a:pPr marL="0" marR="0" algn="ctr">
                <a:lnSpc>
                  <a:spcPct val="150000"/>
                </a:lnSpc>
                <a:spcBef>
                  <a:spcPts val="0"/>
                </a:spcBef>
                <a:spcAft>
                  <a:spcPts val="0"/>
                </a:spcAft>
              </a:pPr>
              <a:r>
                <a:rPr lang="en-US" sz="1600" b="1" dirty="0" err="1" smtClean="0">
                  <a:solidFill>
                    <a:srgbClr val="000000"/>
                  </a:solidFill>
                  <a:latin typeface="Arial"/>
                  <a:ea typeface="Times New Roman"/>
                </a:rPr>
                <a:t>Giraph</a:t>
              </a:r>
              <a:endParaRPr lang="en-US" sz="1600" b="1" dirty="0" smtClean="0">
                <a:solidFill>
                  <a:srgbClr val="000000"/>
                </a:solidFill>
                <a:effectLst/>
                <a:latin typeface="Arial"/>
                <a:ea typeface="Times New Roman"/>
              </a:endParaRPr>
            </a:p>
          </p:txBody>
        </p:sp>
        <p:cxnSp>
          <p:nvCxnSpPr>
            <p:cNvPr id="33" name="Straight Arrow Connector 32"/>
            <p:cNvCxnSpPr/>
            <p:nvPr/>
          </p:nvCxnSpPr>
          <p:spPr>
            <a:xfrm>
              <a:off x="4208035" y="2692336"/>
              <a:ext cx="295075" cy="0"/>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34" name="Straight Arrow Connector 33"/>
            <p:cNvCxnSpPr/>
            <p:nvPr/>
          </p:nvCxnSpPr>
          <p:spPr>
            <a:xfrm flipH="1">
              <a:off x="175816" y="2683268"/>
              <a:ext cx="281405" cy="0"/>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35" name="Rectangle 34"/>
            <p:cNvSpPr/>
            <p:nvPr/>
          </p:nvSpPr>
          <p:spPr>
            <a:xfrm>
              <a:off x="2979437" y="1906662"/>
              <a:ext cx="1628425" cy="588140"/>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91440" rIns="91440" bIns="45720" numCol="1" spcCol="0" rtlCol="0" fromWordArt="0" anchor="t" anchorCtr="0" forceAA="0" compatLnSpc="1">
              <a:noAutofit/>
            </a:bodyPr>
            <a:lstStyle/>
            <a:p>
              <a:pPr marL="0" marR="0">
                <a:lnSpc>
                  <a:spcPct val="150000"/>
                </a:lnSpc>
                <a:spcBef>
                  <a:spcPts val="0"/>
                </a:spcBef>
                <a:spcAft>
                  <a:spcPts val="0"/>
                </a:spcAft>
              </a:pPr>
              <a:r>
                <a:rPr lang="en-US" sz="1400" dirty="0">
                  <a:solidFill>
                    <a:srgbClr val="000000"/>
                  </a:solidFill>
                  <a:effectLst/>
                  <a:latin typeface="Arial" pitchFamily="34" charset="0"/>
                  <a:ea typeface="Times New Roman"/>
                  <a:cs typeface="Arial" pitchFamily="34" charset="0"/>
                </a:rPr>
                <a:t>Expectation maximization </a:t>
              </a:r>
              <a:r>
                <a:rPr lang="en-US" sz="1400" dirty="0" smtClean="0">
                  <a:solidFill>
                    <a:srgbClr val="000000"/>
                  </a:solidFill>
                  <a:effectLst/>
                  <a:latin typeface="Arial" pitchFamily="34" charset="0"/>
                  <a:ea typeface="Times New Roman"/>
                  <a:cs typeface="Arial" pitchFamily="34" charset="0"/>
                </a:rPr>
                <a:t>Clustering </a:t>
              </a:r>
              <a:r>
                <a:rPr lang="en-US" sz="1400" dirty="0">
                  <a:solidFill>
                    <a:srgbClr val="000000"/>
                  </a:solidFill>
                  <a:effectLst/>
                  <a:latin typeface="Arial" pitchFamily="34" charset="0"/>
                  <a:ea typeface="Times New Roman"/>
                  <a:cs typeface="Arial" pitchFamily="34" charset="0"/>
                </a:rPr>
                <a:t>e.g. </a:t>
              </a:r>
              <a:r>
                <a:rPr lang="en-US" sz="1400" dirty="0" smtClean="0">
                  <a:solidFill>
                    <a:srgbClr val="000000"/>
                  </a:solidFill>
                  <a:effectLst/>
                  <a:latin typeface="Arial" pitchFamily="34" charset="0"/>
                  <a:ea typeface="Times New Roman"/>
                  <a:cs typeface="Arial" pitchFamily="34" charset="0"/>
                </a:rPr>
                <a:t>K-means</a:t>
              </a:r>
              <a:endParaRPr lang="en-US" sz="1400" dirty="0">
                <a:effectLst/>
                <a:latin typeface="Arial" pitchFamily="34" charset="0"/>
                <a:ea typeface="Times New Roman"/>
                <a:cs typeface="Arial" pitchFamily="34" charset="0"/>
              </a:endParaRPr>
            </a:p>
            <a:p>
              <a:pPr marL="0" marR="0">
                <a:lnSpc>
                  <a:spcPct val="150000"/>
                </a:lnSpc>
                <a:spcBef>
                  <a:spcPts val="0"/>
                </a:spcBef>
                <a:spcAft>
                  <a:spcPts val="0"/>
                </a:spcAft>
              </a:pPr>
              <a:r>
                <a:rPr lang="en-US" sz="1400" dirty="0">
                  <a:solidFill>
                    <a:srgbClr val="000000"/>
                  </a:solidFill>
                  <a:effectLst/>
                  <a:latin typeface="Arial" pitchFamily="34" charset="0"/>
                  <a:ea typeface="Times New Roman"/>
                  <a:cs typeface="Arial" pitchFamily="34" charset="0"/>
                </a:rPr>
                <a:t>Linear </a:t>
              </a:r>
              <a:r>
                <a:rPr lang="en-US" sz="1400" dirty="0" smtClean="0">
                  <a:solidFill>
                    <a:srgbClr val="000000"/>
                  </a:solidFill>
                  <a:effectLst/>
                  <a:latin typeface="Arial" pitchFamily="34" charset="0"/>
                  <a:ea typeface="Times New Roman"/>
                  <a:cs typeface="Arial" pitchFamily="34" charset="0"/>
                </a:rPr>
                <a:t>Algebra</a:t>
              </a:r>
              <a:r>
                <a:rPr lang="en-US" sz="1400" dirty="0" smtClean="0">
                  <a:latin typeface="Arial" pitchFamily="34" charset="0"/>
                  <a:ea typeface="Times New Roman"/>
                  <a:cs typeface="Arial" pitchFamily="34" charset="0"/>
                </a:rPr>
                <a:t>, </a:t>
              </a:r>
              <a:r>
                <a:rPr lang="en-US" sz="1400" dirty="0" smtClean="0">
                  <a:solidFill>
                    <a:srgbClr val="000000"/>
                  </a:solidFill>
                  <a:effectLst/>
                  <a:latin typeface="Arial" pitchFamily="34" charset="0"/>
                  <a:ea typeface="Times New Roman"/>
                  <a:cs typeface="Arial" pitchFamily="34" charset="0"/>
                </a:rPr>
                <a:t>PageRank</a:t>
              </a:r>
              <a:endParaRPr lang="en-US" sz="1400" dirty="0">
                <a:effectLst/>
                <a:latin typeface="Arial" pitchFamily="34" charset="0"/>
                <a:ea typeface="Times New Roman"/>
                <a:cs typeface="Arial" pitchFamily="34" charset="0"/>
              </a:endParaRPr>
            </a:p>
            <a:p>
              <a:pPr marL="0" marR="0">
                <a:lnSpc>
                  <a:spcPct val="115000"/>
                </a:lnSpc>
                <a:spcBef>
                  <a:spcPts val="0"/>
                </a:spcBef>
                <a:spcAft>
                  <a:spcPts val="0"/>
                </a:spcAft>
              </a:pPr>
              <a:r>
                <a:rPr lang="en-US" sz="1400" dirty="0">
                  <a:solidFill>
                    <a:srgbClr val="000000"/>
                  </a:solidFill>
                  <a:effectLst/>
                  <a:latin typeface="Arial" pitchFamily="34" charset="0"/>
                  <a:ea typeface="Times New Roman"/>
                  <a:cs typeface="Arial" pitchFamily="34" charset="0"/>
                </a:rPr>
                <a:t> </a:t>
              </a:r>
              <a:endParaRPr lang="en-US" sz="1400" dirty="0">
                <a:effectLst/>
                <a:latin typeface="Arial" pitchFamily="34" charset="0"/>
                <a:ea typeface="Times New Roman"/>
                <a:cs typeface="Arial" pitchFamily="34" charset="0"/>
              </a:endParaRPr>
            </a:p>
          </p:txBody>
        </p:sp>
      </p:grpSp>
      <p:sp>
        <p:nvSpPr>
          <p:cNvPr id="103" name="TextBox 102"/>
          <p:cNvSpPr txBox="1"/>
          <p:nvPr/>
        </p:nvSpPr>
        <p:spPr>
          <a:xfrm>
            <a:off x="60661" y="6054110"/>
            <a:ext cx="9038492" cy="461665"/>
          </a:xfrm>
          <a:prstGeom prst="rect">
            <a:avLst/>
          </a:prstGeom>
          <a:solidFill>
            <a:schemeClr val="bg1"/>
          </a:solidFill>
        </p:spPr>
        <p:txBody>
          <a:bodyPr wrap="square" rtlCol="0">
            <a:spAutoFit/>
          </a:bodyPr>
          <a:lstStyle/>
          <a:p>
            <a:pPr algn="ctr"/>
            <a:r>
              <a:rPr lang="en-US" sz="2400" b="1" dirty="0" smtClean="0"/>
              <a:t>All of them are Map-Communication?</a:t>
            </a:r>
            <a:endParaRPr lang="en-US" sz="2400" b="1" dirty="0"/>
          </a:p>
        </p:txBody>
      </p:sp>
    </p:spTree>
    <p:extLst>
      <p:ext uri="{BB962C8B-B14F-4D97-AF65-F5344CB8AC3E}">
        <p14:creationId xmlns:p14="http://schemas.microsoft.com/office/powerpoint/2010/main" val="203658540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113"/>
            <a:ext cx="9144000" cy="590529"/>
          </a:xfrm>
        </p:spPr>
        <p:txBody>
          <a:bodyPr>
            <a:noAutofit/>
          </a:bodyPr>
          <a:lstStyle/>
          <a:p>
            <a:r>
              <a:rPr lang="en-US" sz="3200" b="1" dirty="0" smtClean="0">
                <a:solidFill>
                  <a:srgbClr val="0070C0"/>
                </a:solidFill>
              </a:rPr>
              <a:t>One Facet </a:t>
            </a:r>
            <a:r>
              <a:rPr lang="en-US" sz="3200" b="1" dirty="0" smtClean="0"/>
              <a:t>of Ogres has </a:t>
            </a:r>
            <a:r>
              <a:rPr lang="en-US" sz="3200" b="1" dirty="0" smtClean="0">
                <a:solidFill>
                  <a:srgbClr val="0070C0"/>
                </a:solidFill>
              </a:rPr>
              <a:t>Computational Features</a:t>
            </a:r>
            <a:endParaRPr lang="en-US" sz="3200" b="1" dirty="0">
              <a:solidFill>
                <a:srgbClr val="0070C0"/>
              </a:solidFill>
            </a:endParaRPr>
          </a:p>
        </p:txBody>
      </p:sp>
      <p:sp>
        <p:nvSpPr>
          <p:cNvPr id="3" name="Content Placeholder 2"/>
          <p:cNvSpPr>
            <a:spLocks noGrp="1"/>
          </p:cNvSpPr>
          <p:nvPr>
            <p:ph idx="1"/>
          </p:nvPr>
        </p:nvSpPr>
        <p:spPr>
          <a:xfrm>
            <a:off x="0" y="493288"/>
            <a:ext cx="9144000" cy="6136112"/>
          </a:xfrm>
        </p:spPr>
        <p:txBody>
          <a:bodyPr>
            <a:noAutofit/>
          </a:bodyPr>
          <a:lstStyle/>
          <a:p>
            <a:pPr marL="514350" indent="-514350">
              <a:buFont typeface="+mj-lt"/>
              <a:buAutoNum type="alphaLcParenR"/>
            </a:pPr>
            <a:r>
              <a:rPr lang="en-US" sz="2800" dirty="0" smtClean="0"/>
              <a:t>Flops </a:t>
            </a:r>
            <a:r>
              <a:rPr lang="en-US" sz="2800" dirty="0"/>
              <a:t>per </a:t>
            </a:r>
            <a:r>
              <a:rPr lang="en-US" sz="2800" dirty="0" smtClean="0"/>
              <a:t>byte; </a:t>
            </a:r>
          </a:p>
          <a:p>
            <a:pPr marL="514350" indent="-514350">
              <a:buFont typeface="+mj-lt"/>
              <a:buAutoNum type="alphaLcParenR"/>
            </a:pPr>
            <a:r>
              <a:rPr lang="en-US" sz="2800" dirty="0" smtClean="0"/>
              <a:t>Communication </a:t>
            </a:r>
            <a:r>
              <a:rPr lang="en-US" sz="2800" dirty="0"/>
              <a:t>Interconnect </a:t>
            </a:r>
            <a:r>
              <a:rPr lang="en-US" sz="2800" dirty="0" smtClean="0"/>
              <a:t>requirements; </a:t>
            </a:r>
          </a:p>
          <a:p>
            <a:pPr marL="514350" indent="-514350">
              <a:buFont typeface="+mj-lt"/>
              <a:buAutoNum type="alphaLcParenR"/>
            </a:pPr>
            <a:r>
              <a:rPr lang="en-US" sz="2800" dirty="0" smtClean="0"/>
              <a:t>Is application (graph) </a:t>
            </a:r>
            <a:r>
              <a:rPr lang="en-US" sz="2800" b="1" dirty="0" smtClean="0"/>
              <a:t>constant </a:t>
            </a:r>
            <a:r>
              <a:rPr lang="en-US" sz="2800" dirty="0" smtClean="0"/>
              <a:t>or </a:t>
            </a:r>
            <a:r>
              <a:rPr lang="en-US" sz="2800" b="1" dirty="0" smtClean="0"/>
              <a:t>dynamic?</a:t>
            </a:r>
          </a:p>
          <a:p>
            <a:pPr marL="514350" indent="-514350">
              <a:buFont typeface="+mj-lt"/>
              <a:buAutoNum type="alphaLcParenR"/>
            </a:pPr>
            <a:r>
              <a:rPr lang="en-US" sz="2800" dirty="0" smtClean="0"/>
              <a:t>Most applications consist of a set of interconnected entities; is this </a:t>
            </a:r>
            <a:r>
              <a:rPr lang="en-US" sz="2800" b="1" dirty="0" smtClean="0"/>
              <a:t>regular </a:t>
            </a:r>
            <a:r>
              <a:rPr lang="en-US" sz="2800" dirty="0" smtClean="0"/>
              <a:t>as a set of pixels or is it a complicated </a:t>
            </a:r>
            <a:r>
              <a:rPr lang="en-US" sz="2800" b="1" dirty="0" smtClean="0"/>
              <a:t>irregular graph?</a:t>
            </a:r>
          </a:p>
          <a:p>
            <a:pPr marL="514350" indent="-514350">
              <a:buFont typeface="+mj-lt"/>
              <a:buAutoNum type="alphaLcParenR"/>
            </a:pPr>
            <a:r>
              <a:rPr lang="en-US" sz="2800" dirty="0" smtClean="0"/>
              <a:t>Is communication </a:t>
            </a:r>
            <a:r>
              <a:rPr lang="en-US" sz="2800" b="1" dirty="0" smtClean="0"/>
              <a:t>BSP</a:t>
            </a:r>
            <a:r>
              <a:rPr lang="en-US" sz="2800" dirty="0" smtClean="0"/>
              <a:t> or </a:t>
            </a:r>
            <a:r>
              <a:rPr lang="en-US" sz="2800" b="1" dirty="0" smtClean="0"/>
              <a:t>Asynchronous? </a:t>
            </a:r>
            <a:r>
              <a:rPr lang="en-US" sz="2800" dirty="0"/>
              <a:t>I</a:t>
            </a:r>
            <a:r>
              <a:rPr lang="en-US" sz="2800" dirty="0" smtClean="0"/>
              <a:t>n latter case </a:t>
            </a:r>
            <a:r>
              <a:rPr lang="en-US" sz="2800" b="1" dirty="0" smtClean="0"/>
              <a:t>shared memory </a:t>
            </a:r>
            <a:r>
              <a:rPr lang="en-US" sz="2800" dirty="0" smtClean="0"/>
              <a:t>may be attractive;</a:t>
            </a:r>
          </a:p>
          <a:p>
            <a:pPr marL="514350" indent="-514350">
              <a:buFont typeface="+mj-lt"/>
              <a:buAutoNum type="alphaLcParenR"/>
            </a:pPr>
            <a:r>
              <a:rPr lang="en-US" sz="2800" dirty="0" smtClean="0"/>
              <a:t>Are algorithms </a:t>
            </a:r>
            <a:r>
              <a:rPr lang="en-US" sz="2800" b="1" dirty="0" smtClean="0"/>
              <a:t>Iterative </a:t>
            </a:r>
            <a:r>
              <a:rPr lang="en-US" sz="2800" dirty="0" smtClean="0"/>
              <a:t>or</a:t>
            </a:r>
            <a:r>
              <a:rPr lang="en-US" sz="2800" b="1" dirty="0" smtClean="0"/>
              <a:t> not?</a:t>
            </a:r>
          </a:p>
          <a:p>
            <a:pPr marL="514350" indent="-514350">
              <a:buFont typeface="+mj-lt"/>
              <a:buAutoNum type="alphaLcParenR"/>
            </a:pPr>
            <a:r>
              <a:rPr lang="en-US" sz="2800" b="1" dirty="0" smtClean="0"/>
              <a:t>Data Abstraction: </a:t>
            </a:r>
            <a:r>
              <a:rPr lang="en-US" sz="2800" dirty="0" smtClean="0"/>
              <a:t>key-value, pixel, graph, vector</a:t>
            </a:r>
          </a:p>
          <a:p>
            <a:pPr marL="914400" lvl="1" indent="-514350">
              <a:buFont typeface="Wingdings" panose="05000000000000000000" pitchFamily="2" charset="2"/>
              <a:buChar char="§"/>
            </a:pPr>
            <a:r>
              <a:rPr lang="en-US" sz="2400" dirty="0"/>
              <a:t>Are data points in </a:t>
            </a:r>
            <a:r>
              <a:rPr lang="en-US" sz="2400" b="1" dirty="0"/>
              <a:t>metric or non-metric spaces? </a:t>
            </a:r>
            <a:endParaRPr lang="en-US" sz="2400" dirty="0" smtClean="0"/>
          </a:p>
          <a:p>
            <a:pPr marL="514350" indent="-514350">
              <a:buFont typeface="+mj-lt"/>
              <a:buAutoNum type="alphaLcParenR"/>
            </a:pPr>
            <a:r>
              <a:rPr lang="en-US" sz="2800" b="1" dirty="0" smtClean="0"/>
              <a:t>Core libraries needed: </a:t>
            </a:r>
            <a:r>
              <a:rPr lang="en-US" sz="2800" dirty="0" smtClean="0"/>
              <a:t>matrix-matrix/vector algebra, conjugate gradient, reduction, broadcast</a:t>
            </a:r>
          </a:p>
          <a:p>
            <a:endParaRPr lang="en-US" sz="2800" dirty="0"/>
          </a:p>
          <a:p>
            <a:endParaRPr lang="en-US" sz="2800" dirty="0"/>
          </a:p>
        </p:txBody>
      </p:sp>
    </p:spTree>
    <p:extLst>
      <p:ext uri="{BB962C8B-B14F-4D97-AF65-F5344CB8AC3E}">
        <p14:creationId xmlns:p14="http://schemas.microsoft.com/office/powerpoint/2010/main" val="108751501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10101"/>
          </a:xfrm>
        </p:spPr>
        <p:txBody>
          <a:bodyPr>
            <a:normAutofit/>
          </a:bodyPr>
          <a:lstStyle/>
          <a:p>
            <a:r>
              <a:rPr lang="en-US" sz="3600" b="1" dirty="0" smtClean="0">
                <a:solidFill>
                  <a:srgbClr val="0070C0"/>
                </a:solidFill>
              </a:rPr>
              <a:t>Data Source and Style Facet </a:t>
            </a:r>
            <a:r>
              <a:rPr lang="en-US" sz="3600" b="1" dirty="0" smtClean="0"/>
              <a:t>of Ogres</a:t>
            </a:r>
            <a:endParaRPr lang="en-US" sz="3600" b="1" dirty="0"/>
          </a:p>
        </p:txBody>
      </p:sp>
      <p:sp>
        <p:nvSpPr>
          <p:cNvPr id="3" name="Content Placeholder 2"/>
          <p:cNvSpPr>
            <a:spLocks noGrp="1"/>
          </p:cNvSpPr>
          <p:nvPr>
            <p:ph idx="1"/>
          </p:nvPr>
        </p:nvSpPr>
        <p:spPr>
          <a:xfrm>
            <a:off x="0" y="644734"/>
            <a:ext cx="9144000" cy="6242539"/>
          </a:xfrm>
        </p:spPr>
        <p:txBody>
          <a:bodyPr>
            <a:noAutofit/>
          </a:bodyPr>
          <a:lstStyle/>
          <a:p>
            <a:pPr>
              <a:spcBef>
                <a:spcPts val="200"/>
              </a:spcBef>
            </a:pPr>
            <a:r>
              <a:rPr lang="en-US" sz="2200" dirty="0" smtClean="0"/>
              <a:t>(</a:t>
            </a:r>
            <a:r>
              <a:rPr lang="en-US" sz="2200" dirty="0" err="1" smtClean="0"/>
              <a:t>i</a:t>
            </a:r>
            <a:r>
              <a:rPr lang="en-US" sz="2200" dirty="0"/>
              <a:t>) </a:t>
            </a:r>
            <a:r>
              <a:rPr lang="en-US" sz="2200" b="1" dirty="0" smtClean="0"/>
              <a:t>SQL</a:t>
            </a:r>
            <a:endParaRPr lang="en-US" sz="2200" dirty="0" smtClean="0"/>
          </a:p>
          <a:p>
            <a:pPr>
              <a:spcBef>
                <a:spcPts val="200"/>
              </a:spcBef>
            </a:pPr>
            <a:r>
              <a:rPr lang="en-US" sz="2200" dirty="0" smtClean="0"/>
              <a:t>(</a:t>
            </a:r>
            <a:r>
              <a:rPr lang="en-US" sz="2200" dirty="0"/>
              <a:t>ii) </a:t>
            </a:r>
            <a:r>
              <a:rPr lang="en-US" sz="2200" b="1" dirty="0"/>
              <a:t>NOSQL </a:t>
            </a:r>
            <a:r>
              <a:rPr lang="en-US" sz="2200" dirty="0" smtClean="0"/>
              <a:t>based</a:t>
            </a:r>
          </a:p>
          <a:p>
            <a:pPr>
              <a:spcBef>
                <a:spcPts val="200"/>
              </a:spcBef>
            </a:pPr>
            <a:r>
              <a:rPr lang="en-US" sz="2200" dirty="0" smtClean="0"/>
              <a:t>(</a:t>
            </a:r>
            <a:r>
              <a:rPr lang="en-US" sz="2200" dirty="0"/>
              <a:t>iii) </a:t>
            </a:r>
            <a:r>
              <a:rPr lang="en-US" sz="2200" dirty="0" smtClean="0"/>
              <a:t>Other Enterprise data systems (10 examples from Bob Marcus) </a:t>
            </a:r>
          </a:p>
          <a:p>
            <a:pPr>
              <a:spcBef>
                <a:spcPts val="200"/>
              </a:spcBef>
            </a:pPr>
            <a:r>
              <a:rPr lang="en-US" sz="2200" dirty="0" smtClean="0"/>
              <a:t>(iv) </a:t>
            </a:r>
            <a:r>
              <a:rPr lang="en-US" sz="2200" b="1" dirty="0" smtClean="0"/>
              <a:t>Set </a:t>
            </a:r>
            <a:r>
              <a:rPr lang="en-US" sz="2200" b="1" dirty="0"/>
              <a:t>of Files </a:t>
            </a:r>
            <a:r>
              <a:rPr lang="en-US" sz="2200" dirty="0"/>
              <a:t>(as managed in </a:t>
            </a:r>
            <a:r>
              <a:rPr lang="en-US" sz="2200" dirty="0" err="1"/>
              <a:t>iRODS</a:t>
            </a:r>
            <a:r>
              <a:rPr lang="en-US" sz="2200" dirty="0" smtClean="0"/>
              <a:t>)</a:t>
            </a:r>
          </a:p>
          <a:p>
            <a:pPr>
              <a:spcBef>
                <a:spcPts val="200"/>
              </a:spcBef>
            </a:pPr>
            <a:r>
              <a:rPr lang="en-US" sz="2200" dirty="0" smtClean="0"/>
              <a:t>(v</a:t>
            </a:r>
            <a:r>
              <a:rPr lang="en-US" sz="2200" dirty="0"/>
              <a:t>) </a:t>
            </a:r>
            <a:r>
              <a:rPr lang="en-US" sz="2200" b="1" dirty="0"/>
              <a:t>Internet of </a:t>
            </a:r>
            <a:r>
              <a:rPr lang="en-US" sz="2200" b="1" dirty="0" smtClean="0"/>
              <a:t>Things</a:t>
            </a:r>
            <a:endParaRPr lang="en-US" sz="2200" dirty="0" smtClean="0"/>
          </a:p>
          <a:p>
            <a:pPr>
              <a:spcBef>
                <a:spcPts val="200"/>
              </a:spcBef>
            </a:pPr>
            <a:r>
              <a:rPr lang="en-US" sz="2200" dirty="0" smtClean="0"/>
              <a:t>(vi) </a:t>
            </a:r>
            <a:r>
              <a:rPr lang="en-US" sz="2200" b="1" dirty="0"/>
              <a:t>Streaming</a:t>
            </a:r>
            <a:r>
              <a:rPr lang="en-US" sz="2200" dirty="0"/>
              <a:t> and </a:t>
            </a:r>
            <a:endParaRPr lang="en-US" sz="2200" dirty="0" smtClean="0"/>
          </a:p>
          <a:p>
            <a:pPr>
              <a:spcBef>
                <a:spcPts val="200"/>
              </a:spcBef>
            </a:pPr>
            <a:r>
              <a:rPr lang="en-US" sz="2200" dirty="0" smtClean="0"/>
              <a:t>(vii) </a:t>
            </a:r>
            <a:r>
              <a:rPr lang="en-US" sz="2200" b="1" dirty="0"/>
              <a:t>HPC </a:t>
            </a:r>
            <a:r>
              <a:rPr lang="en-US" sz="2200" b="1" dirty="0" smtClean="0"/>
              <a:t>simulations</a:t>
            </a:r>
            <a:endParaRPr lang="en-US" sz="2200" dirty="0" smtClean="0"/>
          </a:p>
          <a:p>
            <a:pPr>
              <a:spcBef>
                <a:spcPts val="200"/>
              </a:spcBef>
            </a:pPr>
            <a:r>
              <a:rPr lang="en-US" sz="2200" dirty="0" smtClean="0"/>
              <a:t>(viii) Involve </a:t>
            </a:r>
            <a:r>
              <a:rPr lang="en-US" sz="2200" b="1" dirty="0"/>
              <a:t>GIS</a:t>
            </a:r>
            <a:r>
              <a:rPr lang="en-US" sz="2200" dirty="0"/>
              <a:t> (Geographical Information </a:t>
            </a:r>
            <a:r>
              <a:rPr lang="en-US" sz="2200" dirty="0" smtClean="0"/>
              <a:t>Systems</a:t>
            </a:r>
            <a:r>
              <a:rPr lang="en-US" sz="2200" dirty="0"/>
              <a:t>)</a:t>
            </a:r>
            <a:endParaRPr lang="en-US" sz="2200" dirty="0" smtClean="0"/>
          </a:p>
          <a:p>
            <a:pPr>
              <a:spcBef>
                <a:spcPts val="200"/>
              </a:spcBef>
            </a:pPr>
            <a:r>
              <a:rPr lang="en-US" sz="2200" dirty="0" smtClean="0"/>
              <a:t>Before data gets to compute system, there is often an </a:t>
            </a:r>
            <a:r>
              <a:rPr lang="en-US" sz="2200" b="1" dirty="0" smtClean="0"/>
              <a:t>initial data gathering phase</a:t>
            </a:r>
            <a:r>
              <a:rPr lang="en-US" sz="2200" dirty="0" smtClean="0"/>
              <a:t> which is characterized by a </a:t>
            </a:r>
            <a:r>
              <a:rPr lang="en-US" sz="2200" b="1" dirty="0" smtClean="0"/>
              <a:t>block size and timing</a:t>
            </a:r>
            <a:r>
              <a:rPr lang="en-US" sz="2200" dirty="0" smtClean="0"/>
              <a:t>. Block size varies from month (Remote Sensing, Seismic) to day (genomic) to seconds or lower (Real time control, streaming)</a:t>
            </a:r>
          </a:p>
          <a:p>
            <a:pPr>
              <a:spcBef>
                <a:spcPts val="200"/>
              </a:spcBef>
            </a:pPr>
            <a:r>
              <a:rPr lang="en-US" sz="2200" dirty="0" smtClean="0"/>
              <a:t>There are </a:t>
            </a:r>
            <a:r>
              <a:rPr lang="en-US" sz="2200" b="1" dirty="0" smtClean="0"/>
              <a:t>storage/compute system styles: </a:t>
            </a:r>
            <a:r>
              <a:rPr lang="en-US" sz="2200" dirty="0" smtClean="0"/>
              <a:t>Shared, Dedicated, Permanent, Transient</a:t>
            </a:r>
          </a:p>
          <a:p>
            <a:pPr>
              <a:spcBef>
                <a:spcPts val="200"/>
              </a:spcBef>
            </a:pPr>
            <a:r>
              <a:rPr lang="en-US" sz="2200" dirty="0" smtClean="0"/>
              <a:t>Other characteristics are needed for permanent </a:t>
            </a:r>
            <a:r>
              <a:rPr lang="en-US" sz="2200" b="1" dirty="0" smtClean="0"/>
              <a:t>auxiliary/comparison datasets</a:t>
            </a:r>
            <a:r>
              <a:rPr lang="en-US" sz="2200" b="1" dirty="0"/>
              <a:t> </a:t>
            </a:r>
            <a:r>
              <a:rPr lang="en-US" sz="2200" b="1" dirty="0" smtClean="0"/>
              <a:t>a</a:t>
            </a:r>
            <a:r>
              <a:rPr lang="en-US" sz="2200" dirty="0" smtClean="0"/>
              <a:t>nd these could be interdisciplinary, implying nontrivial data movement/replication</a:t>
            </a:r>
          </a:p>
        </p:txBody>
      </p:sp>
    </p:spTree>
    <p:extLst>
      <p:ext uri="{BB962C8B-B14F-4D97-AF65-F5344CB8AC3E}">
        <p14:creationId xmlns:p14="http://schemas.microsoft.com/office/powerpoint/2010/main" val="399503960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b="1" dirty="0" smtClean="0"/>
              <a:t>Analytics Facet (kernels) of the Ogres</a:t>
            </a:r>
            <a:endParaRPr lang="en-US" b="1" dirty="0"/>
          </a:p>
        </p:txBody>
      </p:sp>
    </p:spTree>
    <p:extLst>
      <p:ext uri="{BB962C8B-B14F-4D97-AF65-F5344CB8AC3E}">
        <p14:creationId xmlns:p14="http://schemas.microsoft.com/office/powerpoint/2010/main" val="35966186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3224"/>
            <a:ext cx="9144000" cy="702824"/>
          </a:xfrm>
        </p:spPr>
        <p:txBody>
          <a:bodyPr>
            <a:normAutofit/>
          </a:bodyPr>
          <a:lstStyle/>
          <a:p>
            <a:r>
              <a:rPr lang="en-US" sz="3600" b="1" dirty="0">
                <a:solidFill>
                  <a:srgbClr val="0070C0"/>
                </a:solidFill>
              </a:rPr>
              <a:t>Core Analytics </a:t>
            </a:r>
            <a:r>
              <a:rPr lang="en-US" sz="3600" b="1" dirty="0" smtClean="0">
                <a:solidFill>
                  <a:srgbClr val="0070C0"/>
                </a:solidFill>
              </a:rPr>
              <a:t>Facet </a:t>
            </a:r>
            <a:r>
              <a:rPr lang="en-US" sz="3600" b="1" dirty="0" smtClean="0"/>
              <a:t>of</a:t>
            </a:r>
            <a:r>
              <a:rPr lang="en-US" sz="3600" b="1" dirty="0" smtClean="0">
                <a:solidFill>
                  <a:srgbClr val="FF0000"/>
                </a:solidFill>
              </a:rPr>
              <a:t> </a:t>
            </a:r>
            <a:r>
              <a:rPr lang="en-US" sz="3600" b="1" dirty="0" smtClean="0"/>
              <a:t>Ogres (</a:t>
            </a:r>
            <a:r>
              <a:rPr lang="en-US" sz="3600" b="1" dirty="0" err="1" smtClean="0"/>
              <a:t>microPattern</a:t>
            </a:r>
            <a:r>
              <a:rPr lang="en-US" sz="3600" b="1" dirty="0" smtClean="0"/>
              <a:t>) I</a:t>
            </a:r>
            <a:endParaRPr lang="en-US" sz="3600" b="1" dirty="0"/>
          </a:p>
        </p:txBody>
      </p:sp>
      <p:sp>
        <p:nvSpPr>
          <p:cNvPr id="3" name="Content Placeholder 2"/>
          <p:cNvSpPr>
            <a:spLocks noGrp="1"/>
          </p:cNvSpPr>
          <p:nvPr>
            <p:ph idx="1"/>
          </p:nvPr>
        </p:nvSpPr>
        <p:spPr>
          <a:xfrm>
            <a:off x="0" y="497305"/>
            <a:ext cx="9144000" cy="6360695"/>
          </a:xfrm>
        </p:spPr>
        <p:txBody>
          <a:bodyPr>
            <a:noAutofit/>
          </a:bodyPr>
          <a:lstStyle/>
          <a:p>
            <a:pPr>
              <a:buFont typeface="Arial" panose="020B0604020202020204" pitchFamily="34" charset="0"/>
              <a:buChar char="•"/>
            </a:pPr>
            <a:r>
              <a:rPr lang="en-US" sz="2400" b="1" dirty="0" smtClean="0">
                <a:solidFill>
                  <a:srgbClr val="0070C0"/>
                </a:solidFill>
              </a:rPr>
              <a:t>Map-Only</a:t>
            </a:r>
          </a:p>
          <a:p>
            <a:pPr>
              <a:buFont typeface="Arial" panose="020B0604020202020204" pitchFamily="34" charset="0"/>
              <a:buChar char="•"/>
            </a:pPr>
            <a:r>
              <a:rPr lang="en-US" sz="2400" dirty="0" smtClean="0"/>
              <a:t>Pleasingly parallel - </a:t>
            </a:r>
            <a:r>
              <a:rPr lang="en-US" sz="2400" b="1" dirty="0" smtClean="0"/>
              <a:t>Local </a:t>
            </a:r>
            <a:r>
              <a:rPr lang="en-US" sz="2400" b="1" dirty="0"/>
              <a:t>Machine Learning </a:t>
            </a:r>
            <a:endParaRPr lang="en-US" sz="2400" dirty="0" smtClean="0"/>
          </a:p>
          <a:p>
            <a:pPr>
              <a:buFont typeface="Arial" panose="020B0604020202020204" pitchFamily="34" charset="0"/>
              <a:buChar char="•"/>
            </a:pPr>
            <a:r>
              <a:rPr lang="en-US" sz="2400" b="1" dirty="0" smtClean="0">
                <a:solidFill>
                  <a:srgbClr val="0070C0"/>
                </a:solidFill>
              </a:rPr>
              <a:t>MapReduce: </a:t>
            </a:r>
            <a:r>
              <a:rPr lang="en-US" sz="2400" b="1" dirty="0" smtClean="0"/>
              <a:t>Search/Query</a:t>
            </a:r>
          </a:p>
          <a:p>
            <a:pPr>
              <a:buFont typeface="Arial" panose="020B0604020202020204" pitchFamily="34" charset="0"/>
              <a:buChar char="•"/>
            </a:pPr>
            <a:r>
              <a:rPr lang="en-US" sz="2400" dirty="0" smtClean="0"/>
              <a:t>Summarizing </a:t>
            </a:r>
            <a:r>
              <a:rPr lang="en-US" sz="2400" b="1" dirty="0" smtClean="0"/>
              <a:t>statistics </a:t>
            </a:r>
            <a:r>
              <a:rPr lang="en-US" sz="2400" dirty="0" smtClean="0"/>
              <a:t>as in LHC Data analysis (histograms)</a:t>
            </a:r>
          </a:p>
          <a:p>
            <a:pPr>
              <a:buFont typeface="Arial" panose="020B0604020202020204" pitchFamily="34" charset="0"/>
              <a:buChar char="•"/>
            </a:pPr>
            <a:r>
              <a:rPr lang="en-US" sz="2400" dirty="0" smtClean="0"/>
              <a:t>Recommender </a:t>
            </a:r>
            <a:r>
              <a:rPr lang="en-US" sz="2400" dirty="0"/>
              <a:t>Systems (</a:t>
            </a:r>
            <a:r>
              <a:rPr lang="en-US" sz="2400" b="1" dirty="0"/>
              <a:t>Collaborative </a:t>
            </a:r>
            <a:r>
              <a:rPr lang="en-US" sz="2400" b="1" dirty="0" smtClean="0"/>
              <a:t>Filtering</a:t>
            </a:r>
            <a:r>
              <a:rPr lang="en-US" sz="2400" dirty="0" smtClean="0"/>
              <a:t>) </a:t>
            </a:r>
          </a:p>
          <a:p>
            <a:pPr>
              <a:buFont typeface="Arial" panose="020B0604020202020204" pitchFamily="34" charset="0"/>
              <a:buChar char="•"/>
            </a:pPr>
            <a:r>
              <a:rPr lang="en-US" sz="2400" dirty="0"/>
              <a:t>Linear Classifiers (</a:t>
            </a:r>
            <a:r>
              <a:rPr lang="en-US" sz="2400" b="1" dirty="0"/>
              <a:t>Bayes, Random </a:t>
            </a:r>
            <a:r>
              <a:rPr lang="en-US" sz="2400" b="1" dirty="0" smtClean="0"/>
              <a:t>Forests</a:t>
            </a:r>
            <a:r>
              <a:rPr lang="en-US" sz="2400" dirty="0" smtClean="0"/>
              <a:t>)</a:t>
            </a:r>
          </a:p>
          <a:p>
            <a:pPr>
              <a:buFont typeface="Arial" panose="020B0604020202020204" pitchFamily="34" charset="0"/>
              <a:buChar char="•"/>
            </a:pPr>
            <a:r>
              <a:rPr lang="en-US" sz="2400" b="1" dirty="0" smtClean="0">
                <a:solidFill>
                  <a:srgbClr val="0070C0"/>
                </a:solidFill>
              </a:rPr>
              <a:t>Global Analytics</a:t>
            </a:r>
          </a:p>
          <a:p>
            <a:pPr>
              <a:spcBef>
                <a:spcPts val="200"/>
              </a:spcBef>
              <a:buFont typeface="Arial" panose="020B0604020202020204" pitchFamily="34" charset="0"/>
              <a:buChar char="•"/>
            </a:pPr>
            <a:r>
              <a:rPr lang="en-US" sz="2400" b="1" dirty="0" smtClean="0">
                <a:solidFill>
                  <a:srgbClr val="0070C0"/>
                </a:solidFill>
              </a:rPr>
              <a:t>Nonlinear Solvers </a:t>
            </a:r>
            <a:r>
              <a:rPr lang="en-US" sz="2400" b="1" dirty="0" smtClean="0"/>
              <a:t>(structure depends on objective function)</a:t>
            </a:r>
            <a:endParaRPr lang="en-US" sz="2400" b="1" dirty="0"/>
          </a:p>
          <a:p>
            <a:pPr lvl="1"/>
            <a:r>
              <a:rPr lang="en-US" sz="2000" dirty="0"/>
              <a:t>Stochastic Gradient Descent SGD</a:t>
            </a:r>
          </a:p>
          <a:p>
            <a:pPr lvl="1"/>
            <a:r>
              <a:rPr lang="en-US" sz="2000" dirty="0"/>
              <a:t>(L-)BFGS approximation to Newton’s Method</a:t>
            </a:r>
          </a:p>
          <a:p>
            <a:pPr lvl="1"/>
            <a:r>
              <a:rPr lang="en-US" sz="2000" dirty="0" err="1"/>
              <a:t>Levenberg</a:t>
            </a:r>
            <a:r>
              <a:rPr lang="en-US" sz="2000" dirty="0"/>
              <a:t>-Marquardt solver</a:t>
            </a:r>
          </a:p>
          <a:p>
            <a:pPr>
              <a:buFont typeface="Arial" panose="020B0604020202020204" pitchFamily="34" charset="0"/>
              <a:buChar char="•"/>
            </a:pPr>
            <a:r>
              <a:rPr lang="en-US" sz="2400" b="1" dirty="0" smtClean="0">
                <a:solidFill>
                  <a:srgbClr val="0070C0"/>
                </a:solidFill>
              </a:rPr>
              <a:t>Map-Collective I (need to improve/extend Mahout, </a:t>
            </a:r>
            <a:r>
              <a:rPr lang="en-US" sz="2400" b="1" dirty="0" err="1" smtClean="0">
                <a:solidFill>
                  <a:srgbClr val="0070C0"/>
                </a:solidFill>
              </a:rPr>
              <a:t>MLlib</a:t>
            </a:r>
            <a:r>
              <a:rPr lang="en-US" sz="2400" b="1" dirty="0" smtClean="0">
                <a:solidFill>
                  <a:srgbClr val="0070C0"/>
                </a:solidFill>
              </a:rPr>
              <a:t>)</a:t>
            </a:r>
          </a:p>
          <a:p>
            <a:pPr>
              <a:buFont typeface="Arial" panose="020B0604020202020204" pitchFamily="34" charset="0"/>
              <a:buChar char="•"/>
            </a:pPr>
            <a:r>
              <a:rPr lang="en-US" sz="2400" b="1" dirty="0" smtClean="0"/>
              <a:t>Outlier Detection</a:t>
            </a:r>
            <a:r>
              <a:rPr lang="en-US" sz="2400" dirty="0" smtClean="0"/>
              <a:t>, </a:t>
            </a:r>
            <a:r>
              <a:rPr lang="en-US" sz="2400" b="1" dirty="0" smtClean="0"/>
              <a:t>Clustering</a:t>
            </a:r>
            <a:r>
              <a:rPr lang="en-US" sz="2400" dirty="0" smtClean="0"/>
              <a:t> </a:t>
            </a:r>
            <a:r>
              <a:rPr lang="en-US" sz="2400" dirty="0"/>
              <a:t>(many methods), </a:t>
            </a:r>
            <a:endParaRPr lang="en-US" sz="2400" dirty="0" smtClean="0"/>
          </a:p>
          <a:p>
            <a:pPr>
              <a:buFont typeface="Arial" panose="020B0604020202020204" pitchFamily="34" charset="0"/>
              <a:buChar char="•"/>
            </a:pPr>
            <a:r>
              <a:rPr lang="en-US" sz="2400" b="1" dirty="0" smtClean="0"/>
              <a:t>Mixture Models, LDA </a:t>
            </a:r>
            <a:r>
              <a:rPr lang="en-US" sz="2400" dirty="0"/>
              <a:t>(Latent </a:t>
            </a:r>
            <a:r>
              <a:rPr lang="en-US" sz="2400" dirty="0" err="1"/>
              <a:t>Dirichlet</a:t>
            </a:r>
            <a:r>
              <a:rPr lang="en-US" sz="2400" dirty="0"/>
              <a:t> </a:t>
            </a:r>
            <a:r>
              <a:rPr lang="en-US" sz="2400" dirty="0" smtClean="0"/>
              <a:t>Allocation), </a:t>
            </a:r>
            <a:r>
              <a:rPr lang="en-US" sz="2400" b="1" dirty="0" smtClean="0"/>
              <a:t>PLSI </a:t>
            </a:r>
            <a:r>
              <a:rPr lang="en-US" sz="2400" dirty="0"/>
              <a:t>(Probabilistic Latent Semantic Indexing</a:t>
            </a:r>
            <a:r>
              <a:rPr lang="en-US" sz="2400" dirty="0" smtClean="0"/>
              <a:t>)</a:t>
            </a:r>
            <a:endParaRPr lang="en-US" sz="2400" dirty="0"/>
          </a:p>
        </p:txBody>
      </p:sp>
    </p:spTree>
    <p:extLst>
      <p:ext uri="{BB962C8B-B14F-4D97-AF65-F5344CB8AC3E}">
        <p14:creationId xmlns:p14="http://schemas.microsoft.com/office/powerpoint/2010/main" val="104779068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3224"/>
            <a:ext cx="9144000" cy="702824"/>
          </a:xfrm>
        </p:spPr>
        <p:txBody>
          <a:bodyPr>
            <a:normAutofit/>
          </a:bodyPr>
          <a:lstStyle/>
          <a:p>
            <a:r>
              <a:rPr lang="en-US" sz="3600" b="1" dirty="0">
                <a:solidFill>
                  <a:srgbClr val="0070C0"/>
                </a:solidFill>
              </a:rPr>
              <a:t>Core Analytics </a:t>
            </a:r>
            <a:r>
              <a:rPr lang="en-US" sz="3600" b="1" dirty="0" smtClean="0">
                <a:solidFill>
                  <a:srgbClr val="0070C0"/>
                </a:solidFill>
              </a:rPr>
              <a:t>Facet </a:t>
            </a:r>
            <a:r>
              <a:rPr lang="en-US" sz="3600" b="1" dirty="0" smtClean="0"/>
              <a:t>of</a:t>
            </a:r>
            <a:r>
              <a:rPr lang="en-US" sz="3600" b="1" dirty="0" smtClean="0">
                <a:solidFill>
                  <a:srgbClr val="FF0000"/>
                </a:solidFill>
              </a:rPr>
              <a:t> </a:t>
            </a:r>
            <a:r>
              <a:rPr lang="en-US" sz="3600" b="1" dirty="0" smtClean="0"/>
              <a:t>Ogres (</a:t>
            </a:r>
            <a:r>
              <a:rPr lang="en-US" sz="3600" b="1" dirty="0" err="1" smtClean="0"/>
              <a:t>microPattern</a:t>
            </a:r>
            <a:r>
              <a:rPr lang="en-US" sz="3600" b="1" dirty="0" smtClean="0"/>
              <a:t>) II</a:t>
            </a:r>
            <a:endParaRPr lang="en-US" sz="3600" b="1" dirty="0"/>
          </a:p>
        </p:txBody>
      </p:sp>
      <p:sp>
        <p:nvSpPr>
          <p:cNvPr id="3" name="Content Placeholder 2"/>
          <p:cNvSpPr>
            <a:spLocks noGrp="1"/>
          </p:cNvSpPr>
          <p:nvPr>
            <p:ph idx="1"/>
          </p:nvPr>
        </p:nvSpPr>
        <p:spPr>
          <a:xfrm>
            <a:off x="0" y="611114"/>
            <a:ext cx="9144000" cy="6007768"/>
          </a:xfrm>
        </p:spPr>
        <p:txBody>
          <a:bodyPr>
            <a:noAutofit/>
          </a:bodyPr>
          <a:lstStyle/>
          <a:p>
            <a:pPr>
              <a:spcBef>
                <a:spcPts val="200"/>
              </a:spcBef>
              <a:buFont typeface="Arial" panose="020B0604020202020204" pitchFamily="34" charset="0"/>
              <a:buChar char="•"/>
            </a:pPr>
            <a:r>
              <a:rPr lang="en-US" sz="2400" b="1" dirty="0" smtClean="0">
                <a:solidFill>
                  <a:srgbClr val="0070C0"/>
                </a:solidFill>
              </a:rPr>
              <a:t>Map-Collective II</a:t>
            </a:r>
          </a:p>
          <a:p>
            <a:pPr>
              <a:spcBef>
                <a:spcPts val="200"/>
              </a:spcBef>
              <a:buFont typeface="Arial" panose="020B0604020202020204" pitchFamily="34" charset="0"/>
              <a:buChar char="•"/>
            </a:pPr>
            <a:r>
              <a:rPr lang="en-US" sz="2400" b="1" dirty="0" smtClean="0">
                <a:solidFill>
                  <a:srgbClr val="0070C0"/>
                </a:solidFill>
              </a:rPr>
              <a:t>Use matrix-matrix,-vector operations, solvers (conjugate gradient)</a:t>
            </a:r>
          </a:p>
          <a:p>
            <a:pPr>
              <a:spcBef>
                <a:spcPts val="200"/>
              </a:spcBef>
              <a:buFont typeface="Arial" panose="020B0604020202020204" pitchFamily="34" charset="0"/>
              <a:buChar char="•"/>
            </a:pPr>
            <a:r>
              <a:rPr lang="en-US" sz="2400" b="1" dirty="0"/>
              <a:t>SVM </a:t>
            </a:r>
            <a:r>
              <a:rPr lang="en-US" sz="2400" dirty="0"/>
              <a:t>and </a:t>
            </a:r>
            <a:r>
              <a:rPr lang="en-US" sz="2400" b="1" dirty="0"/>
              <a:t>Logistic Regression</a:t>
            </a:r>
          </a:p>
          <a:p>
            <a:pPr>
              <a:spcBef>
                <a:spcPts val="200"/>
              </a:spcBef>
              <a:buFont typeface="Arial" panose="020B0604020202020204" pitchFamily="34" charset="0"/>
              <a:buChar char="•"/>
            </a:pPr>
            <a:r>
              <a:rPr lang="en-US" sz="2400" b="1" dirty="0"/>
              <a:t>PageRank</a:t>
            </a:r>
            <a:r>
              <a:rPr lang="en-US" sz="2400" dirty="0"/>
              <a:t>, </a:t>
            </a:r>
            <a:r>
              <a:rPr lang="en-US" sz="2400" dirty="0" smtClean="0"/>
              <a:t>(find </a:t>
            </a:r>
            <a:r>
              <a:rPr lang="en-US" sz="2400" dirty="0"/>
              <a:t>leading eigenvector of sparse matrix)</a:t>
            </a:r>
          </a:p>
          <a:p>
            <a:pPr>
              <a:spcBef>
                <a:spcPts val="200"/>
              </a:spcBef>
              <a:buFont typeface="Arial" panose="020B0604020202020204" pitchFamily="34" charset="0"/>
              <a:buChar char="•"/>
            </a:pPr>
            <a:r>
              <a:rPr lang="en-US" sz="2400" b="1" dirty="0"/>
              <a:t>SVD</a:t>
            </a:r>
            <a:r>
              <a:rPr lang="en-US" sz="2400" dirty="0"/>
              <a:t> (Singular Value Decomposition</a:t>
            </a:r>
            <a:r>
              <a:rPr lang="en-US" sz="2400" dirty="0" smtClean="0"/>
              <a:t>)</a:t>
            </a:r>
          </a:p>
          <a:p>
            <a:pPr>
              <a:spcBef>
                <a:spcPts val="200"/>
              </a:spcBef>
              <a:buFont typeface="Arial" panose="020B0604020202020204" pitchFamily="34" charset="0"/>
              <a:buChar char="•"/>
            </a:pPr>
            <a:r>
              <a:rPr lang="en-US" sz="2400" b="1" dirty="0"/>
              <a:t>MDS</a:t>
            </a:r>
            <a:r>
              <a:rPr lang="en-US" sz="2400" dirty="0"/>
              <a:t> (Multidimensional Scaling</a:t>
            </a:r>
            <a:r>
              <a:rPr lang="en-US" sz="2400" dirty="0" smtClean="0"/>
              <a:t>)</a:t>
            </a:r>
          </a:p>
          <a:p>
            <a:pPr>
              <a:spcBef>
                <a:spcPts val="200"/>
              </a:spcBef>
              <a:buFont typeface="Arial" panose="020B0604020202020204" pitchFamily="34" charset="0"/>
              <a:buChar char="•"/>
            </a:pPr>
            <a:r>
              <a:rPr lang="en-US" sz="2400" dirty="0" smtClean="0"/>
              <a:t>Learning </a:t>
            </a:r>
            <a:r>
              <a:rPr lang="en-US" sz="2400" dirty="0"/>
              <a:t>Neural Networks (</a:t>
            </a:r>
            <a:r>
              <a:rPr lang="en-US" sz="2400" b="1" dirty="0"/>
              <a:t>Deep Learning</a:t>
            </a:r>
            <a:r>
              <a:rPr lang="en-US" sz="2400" dirty="0" smtClean="0"/>
              <a:t>)</a:t>
            </a:r>
          </a:p>
          <a:p>
            <a:pPr>
              <a:spcBef>
                <a:spcPts val="200"/>
              </a:spcBef>
              <a:buFont typeface="Arial" panose="020B0604020202020204" pitchFamily="34" charset="0"/>
              <a:buChar char="•"/>
            </a:pPr>
            <a:r>
              <a:rPr lang="en-US" sz="2400" b="1" dirty="0"/>
              <a:t>Hidden Markov </a:t>
            </a:r>
            <a:r>
              <a:rPr lang="en-US" sz="2400" b="1" dirty="0" smtClean="0"/>
              <a:t>Models</a:t>
            </a:r>
            <a:endParaRPr lang="en-US" sz="2400" b="1" dirty="0">
              <a:solidFill>
                <a:srgbClr val="0070C0"/>
              </a:solidFill>
            </a:endParaRPr>
          </a:p>
          <a:p>
            <a:pPr>
              <a:spcBef>
                <a:spcPts val="200"/>
              </a:spcBef>
              <a:buFont typeface="Arial" panose="020B0604020202020204" pitchFamily="34" charset="0"/>
              <a:buChar char="•"/>
            </a:pPr>
            <a:r>
              <a:rPr lang="en-US" sz="2400" b="1" dirty="0" smtClean="0">
                <a:solidFill>
                  <a:srgbClr val="0070C0"/>
                </a:solidFill>
              </a:rPr>
              <a:t>Map-Communication</a:t>
            </a:r>
          </a:p>
          <a:p>
            <a:pPr>
              <a:spcBef>
                <a:spcPts val="200"/>
              </a:spcBef>
              <a:buFont typeface="Arial" panose="020B0604020202020204" pitchFamily="34" charset="0"/>
              <a:buChar char="•"/>
            </a:pPr>
            <a:r>
              <a:rPr lang="en-US" sz="2400" b="1" dirty="0" smtClean="0"/>
              <a:t>Graph Structure (Communities, </a:t>
            </a:r>
            <a:r>
              <a:rPr lang="en-US" sz="2400" b="1" dirty="0" err="1" smtClean="0"/>
              <a:t>subgraphs</a:t>
            </a:r>
            <a:r>
              <a:rPr lang="en-US" sz="2400" b="1" dirty="0" smtClean="0"/>
              <a:t>/motifs, diameter, maximal cliques, connected components)</a:t>
            </a:r>
            <a:endParaRPr lang="en-US" sz="2400" b="1" dirty="0"/>
          </a:p>
          <a:p>
            <a:pPr>
              <a:spcBef>
                <a:spcPts val="200"/>
              </a:spcBef>
              <a:buFont typeface="Arial" panose="020B0604020202020204" pitchFamily="34" charset="0"/>
              <a:buChar char="•"/>
            </a:pPr>
            <a:r>
              <a:rPr lang="en-US" sz="2400" b="1" dirty="0"/>
              <a:t>Network Dynamics - Graph simulation Algorithms </a:t>
            </a:r>
            <a:r>
              <a:rPr lang="en-US" sz="2400" dirty="0"/>
              <a:t>(epidemiology</a:t>
            </a:r>
            <a:r>
              <a:rPr lang="en-US" sz="2400" dirty="0" smtClean="0"/>
              <a:t>)</a:t>
            </a:r>
            <a:endParaRPr lang="en-US" sz="2400" b="1" dirty="0" smtClean="0"/>
          </a:p>
          <a:p>
            <a:pPr>
              <a:spcBef>
                <a:spcPts val="200"/>
              </a:spcBef>
              <a:buFont typeface="Arial" panose="020B0604020202020204" pitchFamily="34" charset="0"/>
              <a:buChar char="•"/>
            </a:pPr>
            <a:r>
              <a:rPr lang="en-US" sz="2400" b="1" dirty="0" smtClean="0">
                <a:solidFill>
                  <a:srgbClr val="0070C0"/>
                </a:solidFill>
              </a:rPr>
              <a:t>Asynchronous Shared Memory</a:t>
            </a:r>
          </a:p>
          <a:p>
            <a:pPr>
              <a:spcBef>
                <a:spcPts val="200"/>
              </a:spcBef>
              <a:buFont typeface="Arial" panose="020B0604020202020204" pitchFamily="34" charset="0"/>
              <a:buChar char="•"/>
            </a:pPr>
            <a:r>
              <a:rPr lang="en-US" sz="2400" b="1" dirty="0"/>
              <a:t>Graph Structure </a:t>
            </a:r>
            <a:r>
              <a:rPr lang="en-US" sz="2400" b="1" dirty="0" smtClean="0"/>
              <a:t>(</a:t>
            </a:r>
            <a:r>
              <a:rPr lang="en-US" sz="2400" b="1" dirty="0" err="1" smtClean="0"/>
              <a:t>Betweenness</a:t>
            </a:r>
            <a:r>
              <a:rPr lang="en-US" sz="2400" b="1" dirty="0" smtClean="0"/>
              <a:t> centrality, shortest path)</a:t>
            </a:r>
          </a:p>
          <a:p>
            <a:pPr marL="0" indent="0">
              <a:spcBef>
                <a:spcPts val="200"/>
              </a:spcBef>
              <a:buNone/>
            </a:pPr>
            <a:endParaRPr lang="en-US" sz="2400" b="1" dirty="0" smtClean="0"/>
          </a:p>
        </p:txBody>
      </p:sp>
    </p:spTree>
    <p:extLst>
      <p:ext uri="{BB962C8B-B14F-4D97-AF65-F5344CB8AC3E}">
        <p14:creationId xmlns:p14="http://schemas.microsoft.com/office/powerpoint/2010/main" val="175000268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96562" y="2176677"/>
            <a:ext cx="8515865" cy="1470025"/>
          </a:xfrm>
        </p:spPr>
        <p:txBody>
          <a:bodyPr/>
          <a:lstStyle/>
          <a:p>
            <a:r>
              <a:rPr lang="en-US" b="1" dirty="0" smtClean="0"/>
              <a:t>Parallel Global Machine Learning Examples</a:t>
            </a:r>
            <a:endParaRPr lang="en-US" b="1" dirty="0"/>
          </a:p>
        </p:txBody>
      </p:sp>
    </p:spTree>
    <p:extLst>
      <p:ext uri="{BB962C8B-B14F-4D97-AF65-F5344CB8AC3E}">
        <p14:creationId xmlns:p14="http://schemas.microsoft.com/office/powerpoint/2010/main" val="140600592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9265"/>
            <a:ext cx="9144000" cy="557384"/>
          </a:xfrm>
        </p:spPr>
        <p:txBody>
          <a:bodyPr>
            <a:noAutofit/>
          </a:bodyPr>
          <a:lstStyle/>
          <a:p>
            <a:r>
              <a:rPr lang="en-US" sz="3600" b="1" dirty="0" smtClean="0"/>
              <a:t>Clustering and MDS Large Scale O(N</a:t>
            </a:r>
            <a:r>
              <a:rPr lang="en-US" sz="3600" b="1" baseline="30000" dirty="0" smtClean="0"/>
              <a:t>2</a:t>
            </a:r>
            <a:r>
              <a:rPr lang="en-US" sz="3600" b="1" dirty="0" smtClean="0"/>
              <a:t>) GML</a:t>
            </a:r>
            <a:endParaRPr lang="en-US" sz="3600"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4869"/>
            <a:ext cx="9144000" cy="608313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4868"/>
            <a:ext cx="9144000" cy="6083131"/>
          </a:xfrm>
          <a:prstGeom prst="rect">
            <a:avLst/>
          </a:prstGeom>
        </p:spPr>
      </p:pic>
    </p:spTree>
    <p:extLst>
      <p:ext uri="{BB962C8B-B14F-4D97-AF65-F5344CB8AC3E}">
        <p14:creationId xmlns:p14="http://schemas.microsoft.com/office/powerpoint/2010/main" val="325685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31" y="595070"/>
            <a:ext cx="8847014" cy="1143000"/>
          </a:xfrm>
        </p:spPr>
        <p:txBody>
          <a:bodyPr>
            <a:normAutofit fontScale="90000"/>
          </a:bodyPr>
          <a:lstStyle/>
          <a:p>
            <a:r>
              <a:rPr lang="en-US" b="1" dirty="0"/>
              <a:t>WDA SMACOF MDS (Multidimensional Scaling) </a:t>
            </a:r>
            <a:r>
              <a:rPr lang="en-US" b="1" dirty="0" smtClean="0"/>
              <a:t>using </a:t>
            </a:r>
            <a:r>
              <a:rPr lang="en-US" b="1" dirty="0"/>
              <a:t>Harp </a:t>
            </a:r>
            <a:r>
              <a:rPr lang="en-US" b="1" dirty="0" smtClean="0"/>
              <a:t>on Big </a:t>
            </a:r>
            <a:r>
              <a:rPr lang="en-US" b="1" dirty="0"/>
              <a:t>Red 2 </a:t>
            </a:r>
            <a:r>
              <a:rPr lang="en-US" b="1" dirty="0" smtClean="0"/>
              <a:t/>
            </a:r>
            <a:br>
              <a:rPr lang="en-US" b="1" dirty="0" smtClean="0"/>
            </a:br>
            <a:r>
              <a:rPr lang="en-US" sz="4000" b="1" dirty="0" smtClean="0"/>
              <a:t>Parallel Efficiency: on 100-300K sequences</a:t>
            </a:r>
            <a:r>
              <a:rPr lang="en-US" b="1" dirty="0" smtClean="0"/>
              <a:t/>
            </a:r>
            <a:br>
              <a:rPr lang="en-US" b="1" dirty="0" smtClean="0"/>
            </a:br>
            <a:endParaRPr lang="en-US" b="1" dirty="0"/>
          </a:p>
        </p:txBody>
      </p:sp>
      <p:sp>
        <p:nvSpPr>
          <p:cNvPr id="3" name="TextBox 2"/>
          <p:cNvSpPr txBox="1"/>
          <p:nvPr/>
        </p:nvSpPr>
        <p:spPr>
          <a:xfrm>
            <a:off x="1586523" y="6304002"/>
            <a:ext cx="6151299" cy="369332"/>
          </a:xfrm>
          <a:prstGeom prst="rect">
            <a:avLst/>
          </a:prstGeom>
          <a:noFill/>
        </p:spPr>
        <p:txBody>
          <a:bodyPr wrap="none" rtlCol="0">
            <a:spAutoFit/>
          </a:bodyPr>
          <a:lstStyle/>
          <a:p>
            <a:r>
              <a:rPr lang="en-US" b="1" dirty="0" smtClean="0"/>
              <a:t>Conjugate Gradient </a:t>
            </a:r>
            <a:r>
              <a:rPr lang="en-US" b="1" smtClean="0"/>
              <a:t>(dominant </a:t>
            </a:r>
            <a:r>
              <a:rPr lang="en-US" b="1" dirty="0" smtClean="0"/>
              <a:t>time) and Matrix Multiplication</a:t>
            </a:r>
            <a:endParaRPr lang="en-US" b="1" dirty="0"/>
          </a:p>
        </p:txBody>
      </p:sp>
      <p:graphicFrame>
        <p:nvGraphicFramePr>
          <p:cNvPr id="6" name="Chart 5"/>
          <p:cNvGraphicFramePr/>
          <p:nvPr>
            <p:extLst>
              <p:ext uri="{D42A27DB-BD31-4B8C-83A1-F6EECF244321}">
                <p14:modId xmlns:p14="http://schemas.microsoft.com/office/powerpoint/2010/main" val="554026712"/>
              </p:ext>
            </p:extLst>
          </p:nvPr>
        </p:nvGraphicFramePr>
        <p:xfrm>
          <a:off x="1098568" y="1830359"/>
          <a:ext cx="6345712" cy="439488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2009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977778" cy="6858000"/>
          </a:xfrm>
          <a:prstGeom prst="rect">
            <a:avLst/>
          </a:prstGeom>
          <a:noFill/>
        </p:spPr>
      </p:pic>
    </p:spTree>
    <p:extLst>
      <p:ext uri="{BB962C8B-B14F-4D97-AF65-F5344CB8AC3E}">
        <p14:creationId xmlns:p14="http://schemas.microsoft.com/office/powerpoint/2010/main" val="44307248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466" y="271274"/>
            <a:ext cx="7886700" cy="994172"/>
          </a:xfrm>
        </p:spPr>
        <p:txBody>
          <a:bodyPr/>
          <a:lstStyle/>
          <a:p>
            <a:r>
              <a:rPr lang="en-US" b="1" dirty="0" smtClean="0">
                <a:latin typeface="+mn-lt"/>
              </a:rPr>
              <a:t>Features of Harp </a:t>
            </a:r>
            <a:r>
              <a:rPr lang="en-US" b="1" dirty="0" err="1" smtClean="0">
                <a:latin typeface="+mn-lt"/>
              </a:rPr>
              <a:t>Hadoop</a:t>
            </a:r>
            <a:r>
              <a:rPr lang="en-US" b="1" dirty="0" smtClean="0">
                <a:latin typeface="+mn-lt"/>
              </a:rPr>
              <a:t> Plugin</a:t>
            </a:r>
            <a:endParaRPr lang="en-US" b="1" dirty="0">
              <a:latin typeface="+mn-lt"/>
            </a:endParaRPr>
          </a:p>
        </p:txBody>
      </p:sp>
      <p:sp>
        <p:nvSpPr>
          <p:cNvPr id="3" name="Content Placeholder 2"/>
          <p:cNvSpPr>
            <a:spLocks noGrp="1"/>
          </p:cNvSpPr>
          <p:nvPr>
            <p:ph idx="1"/>
          </p:nvPr>
        </p:nvSpPr>
        <p:spPr>
          <a:xfrm>
            <a:off x="230065" y="1157410"/>
            <a:ext cx="7886700" cy="5700590"/>
          </a:xfrm>
        </p:spPr>
        <p:txBody>
          <a:bodyPr>
            <a:noAutofit/>
          </a:bodyPr>
          <a:lstStyle/>
          <a:p>
            <a:r>
              <a:rPr lang="en-US" sz="2800" dirty="0" smtClean="0"/>
              <a:t>Hadoop Plugin (on Hadoop 1.2.1 and Hadoop 2.2.0)</a:t>
            </a:r>
          </a:p>
          <a:p>
            <a:r>
              <a:rPr lang="en-US" sz="2800" dirty="0" smtClean="0"/>
              <a:t>Hierarchical data abstraction on arrays, key-values and graphs for easy programming expressiveness.</a:t>
            </a:r>
          </a:p>
          <a:p>
            <a:r>
              <a:rPr lang="en-US" sz="2800" dirty="0" smtClean="0"/>
              <a:t>Collective communication model to support various communication operations on the data abstractions</a:t>
            </a:r>
          </a:p>
          <a:p>
            <a:r>
              <a:rPr lang="en-US" sz="2800" dirty="0" smtClean="0"/>
              <a:t>Caching with buffer management for memory allocation required from computation and communication </a:t>
            </a:r>
          </a:p>
          <a:p>
            <a:r>
              <a:rPr lang="en-US" sz="2800" dirty="0" smtClean="0"/>
              <a:t>BSP style parallelism</a:t>
            </a:r>
          </a:p>
          <a:p>
            <a:r>
              <a:rPr lang="en-US" sz="2800" dirty="0" smtClean="0"/>
              <a:t>Fault tolerance with </a:t>
            </a:r>
            <a:r>
              <a:rPr lang="en-US" sz="2800" dirty="0" err="1" smtClean="0"/>
              <a:t>checkpointing</a:t>
            </a:r>
            <a:endParaRPr lang="en-US" sz="2800" dirty="0"/>
          </a:p>
        </p:txBody>
      </p:sp>
    </p:spTree>
    <p:extLst>
      <p:ext uri="{BB962C8B-B14F-4D97-AF65-F5344CB8AC3E}">
        <p14:creationId xmlns:p14="http://schemas.microsoft.com/office/powerpoint/2010/main" val="247736840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380"/>
            <a:ext cx="8686800" cy="1143000"/>
          </a:xfrm>
        </p:spPr>
        <p:txBody>
          <a:bodyPr>
            <a:noAutofit/>
          </a:bodyPr>
          <a:lstStyle/>
          <a:p>
            <a:r>
              <a:rPr lang="en-US" sz="3600" b="1" dirty="0" smtClean="0">
                <a:latin typeface="Cambria"/>
                <a:cs typeface="Cambria"/>
              </a:rPr>
              <a:t>Summarize a million Fungi Sequences</a:t>
            </a:r>
            <a:br>
              <a:rPr lang="en-US" sz="3600" b="1" dirty="0" smtClean="0">
                <a:latin typeface="Cambria"/>
                <a:cs typeface="Cambria"/>
              </a:rPr>
            </a:br>
            <a:r>
              <a:rPr lang="en-US" sz="3600" b="1" dirty="0" smtClean="0">
                <a:latin typeface="Cambria"/>
                <a:cs typeface="Cambria"/>
              </a:rPr>
              <a:t>Spherical Phylogram Visualization</a:t>
            </a:r>
            <a:endParaRPr lang="en-US" sz="3600" b="1" dirty="0">
              <a:latin typeface="Cambria"/>
              <a:cs typeface="Cambria"/>
            </a:endParaRPr>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457200" y="1352332"/>
            <a:ext cx="2862492" cy="5153342"/>
          </a:xfrm>
          <a:prstGeom prst="rect">
            <a:avLst/>
          </a:prstGeom>
        </p:spPr>
      </p:pic>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3773832" y="1417638"/>
            <a:ext cx="4912968" cy="4373562"/>
          </a:xfrm>
          <a:prstGeom prst="rect">
            <a:avLst/>
          </a:prstGeom>
        </p:spPr>
      </p:pic>
      <p:sp>
        <p:nvSpPr>
          <p:cNvPr id="7" name="Rectangle 6"/>
          <p:cNvSpPr/>
          <p:nvPr/>
        </p:nvSpPr>
        <p:spPr>
          <a:xfrm>
            <a:off x="457200" y="6471359"/>
            <a:ext cx="3605974" cy="369332"/>
          </a:xfrm>
          <a:prstGeom prst="rect">
            <a:avLst/>
          </a:prstGeom>
        </p:spPr>
        <p:txBody>
          <a:bodyPr wrap="square">
            <a:spAutoFit/>
          </a:bodyPr>
          <a:lstStyle/>
          <a:p>
            <a:r>
              <a:rPr lang="en-US" b="1" dirty="0" err="1" smtClean="0"/>
              <a:t>RAxML</a:t>
            </a:r>
            <a:r>
              <a:rPr lang="en-US" b="1" dirty="0" smtClean="0"/>
              <a:t> result visualized to right.</a:t>
            </a:r>
            <a:r>
              <a:rPr lang="en-US" dirty="0" smtClean="0">
                <a:effectLst/>
              </a:rPr>
              <a:t> </a:t>
            </a:r>
            <a:endParaRPr lang="en-US" dirty="0"/>
          </a:p>
        </p:txBody>
      </p:sp>
      <p:sp>
        <p:nvSpPr>
          <p:cNvPr id="8" name="Rectangle 7"/>
          <p:cNvSpPr/>
          <p:nvPr/>
        </p:nvSpPr>
        <p:spPr>
          <a:xfrm>
            <a:off x="4707089" y="5935001"/>
            <a:ext cx="4278831" cy="646331"/>
          </a:xfrm>
          <a:prstGeom prst="rect">
            <a:avLst/>
          </a:prstGeom>
        </p:spPr>
        <p:txBody>
          <a:bodyPr wrap="square">
            <a:spAutoFit/>
          </a:bodyPr>
          <a:lstStyle/>
          <a:p>
            <a:r>
              <a:rPr lang="en-US" b="1" dirty="0" smtClean="0"/>
              <a:t>Spherical </a:t>
            </a:r>
            <a:r>
              <a:rPr lang="en-US" b="1" dirty="0" err="1" smtClean="0"/>
              <a:t>Phylogram</a:t>
            </a:r>
            <a:r>
              <a:rPr lang="en-US" b="1" dirty="0" smtClean="0"/>
              <a:t> from new MDS method visualized in </a:t>
            </a:r>
            <a:r>
              <a:rPr lang="en-US" b="1" dirty="0" err="1" smtClean="0"/>
              <a:t>PlotViz</a:t>
            </a:r>
            <a:endParaRPr lang="en-US" dirty="0"/>
          </a:p>
        </p:txBody>
      </p:sp>
    </p:spTree>
    <p:extLst>
      <p:ext uri="{BB962C8B-B14F-4D97-AF65-F5344CB8AC3E}">
        <p14:creationId xmlns:p14="http://schemas.microsoft.com/office/powerpoint/2010/main" val="192935034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96562" y="2176677"/>
            <a:ext cx="8515865" cy="1470025"/>
          </a:xfrm>
        </p:spPr>
        <p:txBody>
          <a:bodyPr/>
          <a:lstStyle/>
          <a:p>
            <a:r>
              <a:rPr lang="en-US" b="1" dirty="0" smtClean="0"/>
              <a:t>Comparing Data Intensive and Simulation Problems</a:t>
            </a:r>
            <a:endParaRPr lang="en-US" b="1" dirty="0"/>
          </a:p>
        </p:txBody>
      </p:sp>
    </p:spTree>
    <p:extLst>
      <p:ext uri="{BB962C8B-B14F-4D97-AF65-F5344CB8AC3E}">
        <p14:creationId xmlns:p14="http://schemas.microsoft.com/office/powerpoint/2010/main" val="78964950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8546"/>
            <a:ext cx="8686800" cy="721895"/>
          </a:xfrm>
        </p:spPr>
        <p:txBody>
          <a:bodyPr>
            <a:normAutofit fontScale="90000"/>
          </a:bodyPr>
          <a:lstStyle/>
          <a:p>
            <a:r>
              <a:rPr lang="en-US" b="1" dirty="0" smtClean="0"/>
              <a:t>Comparison of Data Analytics with Simulation I</a:t>
            </a:r>
            <a:endParaRPr lang="en-US" b="1" dirty="0"/>
          </a:p>
        </p:txBody>
      </p:sp>
      <p:sp>
        <p:nvSpPr>
          <p:cNvPr id="3" name="Content Placeholder 2"/>
          <p:cNvSpPr>
            <a:spLocks noGrp="1"/>
          </p:cNvSpPr>
          <p:nvPr>
            <p:ph idx="1"/>
          </p:nvPr>
        </p:nvSpPr>
        <p:spPr>
          <a:xfrm>
            <a:off x="0" y="1122947"/>
            <a:ext cx="9144000" cy="5735053"/>
          </a:xfrm>
        </p:spPr>
        <p:txBody>
          <a:bodyPr>
            <a:normAutofit lnSpcReduction="10000"/>
          </a:bodyPr>
          <a:lstStyle/>
          <a:p>
            <a:r>
              <a:rPr lang="en-US" sz="2800" b="1" dirty="0" smtClean="0"/>
              <a:t>Pleasingly parallel </a:t>
            </a:r>
            <a:r>
              <a:rPr lang="en-US" sz="2800" dirty="0" smtClean="0"/>
              <a:t>often important in both</a:t>
            </a:r>
          </a:p>
          <a:p>
            <a:r>
              <a:rPr lang="en-US" sz="2800" dirty="0"/>
              <a:t>Both are often </a:t>
            </a:r>
            <a:r>
              <a:rPr lang="en-US" sz="2800" b="1" dirty="0"/>
              <a:t>SPMD</a:t>
            </a:r>
            <a:r>
              <a:rPr lang="en-US" sz="2800" dirty="0"/>
              <a:t> and </a:t>
            </a:r>
            <a:r>
              <a:rPr lang="en-US" sz="2800" b="1" dirty="0"/>
              <a:t>BSP</a:t>
            </a:r>
          </a:p>
          <a:p>
            <a:pPr marL="342900" lvl="1" indent="-342900">
              <a:buFont typeface="Arial"/>
              <a:buChar char="•"/>
            </a:pPr>
            <a:r>
              <a:rPr lang="en-US" sz="2800" b="1" dirty="0" smtClean="0"/>
              <a:t>Non-iterative MapReduce </a:t>
            </a:r>
            <a:r>
              <a:rPr lang="en-US" sz="2800" dirty="0" smtClean="0"/>
              <a:t>is </a:t>
            </a:r>
            <a:r>
              <a:rPr lang="en-US" dirty="0"/>
              <a:t>major big data paradigm</a:t>
            </a:r>
          </a:p>
          <a:p>
            <a:pPr lvl="1"/>
            <a:r>
              <a:rPr lang="en-US" sz="2400" dirty="0" smtClean="0"/>
              <a:t>not a common simulation paradigm except where “Reduce” summarizes pleasingly parallel execution</a:t>
            </a:r>
          </a:p>
          <a:p>
            <a:r>
              <a:rPr lang="en-US" sz="2800" dirty="0" smtClean="0"/>
              <a:t>Big Data often has </a:t>
            </a:r>
            <a:r>
              <a:rPr lang="en-US" sz="2800" b="1" dirty="0" smtClean="0"/>
              <a:t>large collective communication</a:t>
            </a:r>
          </a:p>
          <a:p>
            <a:pPr lvl="1"/>
            <a:r>
              <a:rPr lang="en-US" dirty="0" smtClean="0"/>
              <a:t>Classic simulation has a lot of smallish point-to-point messages</a:t>
            </a:r>
          </a:p>
          <a:p>
            <a:r>
              <a:rPr lang="en-US" sz="2800" dirty="0" smtClean="0"/>
              <a:t>Simulation dominantly </a:t>
            </a:r>
            <a:r>
              <a:rPr lang="en-US" sz="2800" b="1" dirty="0" smtClean="0"/>
              <a:t>sparse</a:t>
            </a:r>
            <a:r>
              <a:rPr lang="en-US" sz="2800" dirty="0" smtClean="0"/>
              <a:t> (nearest neighbor) data structures</a:t>
            </a:r>
          </a:p>
          <a:p>
            <a:pPr lvl="1"/>
            <a:r>
              <a:rPr lang="en-US" dirty="0" smtClean="0"/>
              <a:t>“Bag of words (users, rankings, images..)” algorithms are sparse, as is PageRank </a:t>
            </a:r>
          </a:p>
          <a:p>
            <a:pPr lvl="1"/>
            <a:r>
              <a:rPr lang="en-US" dirty="0" smtClean="0"/>
              <a:t>Important data analytics involves full matrix algorithms</a:t>
            </a:r>
          </a:p>
          <a:p>
            <a:pPr marL="457200" lvl="1" indent="0">
              <a:buNone/>
            </a:pPr>
            <a:endParaRPr lang="en-US" dirty="0"/>
          </a:p>
        </p:txBody>
      </p:sp>
    </p:spTree>
    <p:extLst>
      <p:ext uri="{BB962C8B-B14F-4D97-AF65-F5344CB8AC3E}">
        <p14:creationId xmlns:p14="http://schemas.microsoft.com/office/powerpoint/2010/main" val="249982349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447"/>
            <a:ext cx="9144000" cy="1075765"/>
          </a:xfrm>
        </p:spPr>
        <p:txBody>
          <a:bodyPr>
            <a:normAutofit fontScale="90000"/>
          </a:bodyPr>
          <a:lstStyle/>
          <a:p>
            <a:r>
              <a:rPr lang="en-US" b="1" dirty="0" smtClean="0"/>
              <a:t>Comparison of Data Analytics with Simulation II</a:t>
            </a:r>
            <a:endParaRPr lang="en-US" b="1" dirty="0"/>
          </a:p>
        </p:txBody>
      </p:sp>
      <p:sp>
        <p:nvSpPr>
          <p:cNvPr id="3" name="Content Placeholder 2"/>
          <p:cNvSpPr>
            <a:spLocks noGrp="1"/>
          </p:cNvSpPr>
          <p:nvPr>
            <p:ph idx="1"/>
          </p:nvPr>
        </p:nvSpPr>
        <p:spPr>
          <a:xfrm>
            <a:off x="0" y="997676"/>
            <a:ext cx="9144000" cy="5927559"/>
          </a:xfrm>
        </p:spPr>
        <p:txBody>
          <a:bodyPr>
            <a:normAutofit lnSpcReduction="10000"/>
          </a:bodyPr>
          <a:lstStyle/>
          <a:p>
            <a:r>
              <a:rPr lang="en-US" sz="2400" dirty="0" smtClean="0"/>
              <a:t>There are similarities between some </a:t>
            </a:r>
            <a:r>
              <a:rPr lang="en-US" sz="2400" b="1" dirty="0" smtClean="0"/>
              <a:t>graph problems and particle simulations </a:t>
            </a:r>
            <a:r>
              <a:rPr lang="en-US" sz="2400" dirty="0" smtClean="0"/>
              <a:t>with a </a:t>
            </a:r>
            <a:r>
              <a:rPr lang="en-US" sz="2400" b="1" dirty="0" smtClean="0"/>
              <a:t>strange cutoff force.</a:t>
            </a:r>
          </a:p>
          <a:p>
            <a:pPr lvl="1"/>
            <a:r>
              <a:rPr lang="en-US" sz="2400" dirty="0" smtClean="0"/>
              <a:t>Both </a:t>
            </a:r>
            <a:r>
              <a:rPr lang="en-US" sz="2400" b="1" dirty="0" smtClean="0"/>
              <a:t>Map-Communication</a:t>
            </a:r>
          </a:p>
          <a:p>
            <a:r>
              <a:rPr lang="en-US" sz="2400" dirty="0" smtClean="0"/>
              <a:t>Note many big data problems are “</a:t>
            </a:r>
            <a:r>
              <a:rPr lang="en-US" sz="2400" b="1" dirty="0" smtClean="0"/>
              <a:t>long range force</a:t>
            </a:r>
            <a:r>
              <a:rPr lang="en-US" sz="2400" dirty="0" smtClean="0"/>
              <a:t>” as all points are linked.</a:t>
            </a:r>
          </a:p>
          <a:p>
            <a:pPr lvl="1"/>
            <a:r>
              <a:rPr lang="en-US" sz="2400" dirty="0" smtClean="0"/>
              <a:t>Easiest to parallelize. Often full matrix algorithms</a:t>
            </a:r>
          </a:p>
          <a:p>
            <a:pPr lvl="1"/>
            <a:r>
              <a:rPr lang="en-US" sz="2400" dirty="0" smtClean="0"/>
              <a:t>e.g. in </a:t>
            </a:r>
            <a:r>
              <a:rPr lang="en-US" sz="2400" dirty="0"/>
              <a:t>DNA sequence studies, </a:t>
            </a:r>
            <a:r>
              <a:rPr lang="en-US" sz="2400" dirty="0" smtClean="0"/>
              <a:t>distance </a:t>
            </a:r>
            <a:r>
              <a:rPr lang="en-US" sz="2400" dirty="0">
                <a:sym typeface="Symbol"/>
              </a:rPr>
              <a:t></a:t>
            </a:r>
            <a:r>
              <a:rPr lang="en-US" sz="2400" dirty="0"/>
              <a:t>(</a:t>
            </a:r>
            <a:r>
              <a:rPr lang="en-US" sz="2400" i="1" dirty="0" err="1"/>
              <a:t>i</a:t>
            </a:r>
            <a:r>
              <a:rPr lang="en-US" sz="2400" dirty="0"/>
              <a:t>, </a:t>
            </a:r>
            <a:r>
              <a:rPr lang="en-US" sz="2400" i="1" dirty="0">
                <a:sym typeface="Symbol"/>
              </a:rPr>
              <a:t>j</a:t>
            </a:r>
            <a:r>
              <a:rPr lang="en-US" sz="2400" dirty="0"/>
              <a:t>) </a:t>
            </a:r>
            <a:r>
              <a:rPr lang="en-US" sz="2400" dirty="0" smtClean="0"/>
              <a:t>defined by BLAST, Smith-Waterman, etc., between all sequences </a:t>
            </a:r>
            <a:r>
              <a:rPr lang="en-US" sz="2400" i="1" dirty="0" err="1"/>
              <a:t>i</a:t>
            </a:r>
            <a:r>
              <a:rPr lang="en-US" sz="2400" dirty="0"/>
              <a:t>, </a:t>
            </a:r>
            <a:r>
              <a:rPr lang="en-US" sz="2400" i="1" dirty="0" smtClean="0">
                <a:sym typeface="Symbol"/>
              </a:rPr>
              <a:t>j.</a:t>
            </a:r>
          </a:p>
          <a:p>
            <a:pPr lvl="1"/>
            <a:r>
              <a:rPr lang="en-US" sz="2400" dirty="0">
                <a:sym typeface="Symbol"/>
              </a:rPr>
              <a:t>Opportunity for “fast </a:t>
            </a:r>
            <a:r>
              <a:rPr lang="en-US" sz="2400" dirty="0" err="1">
                <a:sym typeface="Symbol"/>
              </a:rPr>
              <a:t>multipole</a:t>
            </a:r>
            <a:r>
              <a:rPr lang="en-US" sz="2400" dirty="0">
                <a:sym typeface="Symbol"/>
              </a:rPr>
              <a:t>” ideas in big data</a:t>
            </a:r>
            <a:r>
              <a:rPr lang="en-US" sz="2400" dirty="0" smtClean="0">
                <a:sym typeface="Symbol"/>
              </a:rPr>
              <a:t>.</a:t>
            </a:r>
            <a:endParaRPr lang="en-US" sz="2400" i="1" dirty="0" smtClean="0">
              <a:sym typeface="Symbol"/>
            </a:endParaRPr>
          </a:p>
          <a:p>
            <a:r>
              <a:rPr lang="en-US" sz="2400" dirty="0" smtClean="0">
                <a:sym typeface="Symbol"/>
              </a:rPr>
              <a:t>In image-based </a:t>
            </a:r>
            <a:r>
              <a:rPr lang="en-US" sz="2400" b="1" dirty="0" smtClean="0">
                <a:sym typeface="Symbol"/>
              </a:rPr>
              <a:t>deep learning</a:t>
            </a:r>
            <a:r>
              <a:rPr lang="en-US" sz="2400" dirty="0" smtClean="0">
                <a:sym typeface="Symbol"/>
              </a:rPr>
              <a:t>, neural network weights are block sparse (corresponding to links to pixel blocks) but can be formulated as full matrix operations on GPUs and MPI in blocks.</a:t>
            </a:r>
          </a:p>
          <a:p>
            <a:r>
              <a:rPr lang="en-US" sz="2400" dirty="0" smtClean="0"/>
              <a:t>In HPC benchmarking, </a:t>
            </a:r>
            <a:r>
              <a:rPr lang="en-US" sz="2400" dirty="0" err="1" smtClean="0"/>
              <a:t>Linpack</a:t>
            </a:r>
            <a:r>
              <a:rPr lang="en-US" sz="2400" dirty="0" smtClean="0"/>
              <a:t> being challenged by a new sparse conjugate gradient benchmark HPCG, while I am diligently using </a:t>
            </a:r>
            <a:r>
              <a:rPr lang="en-US" sz="2400" b="1" dirty="0" smtClean="0"/>
              <a:t>non- sparse conjugate gradient solvers </a:t>
            </a:r>
            <a:r>
              <a:rPr lang="en-US" sz="2400" dirty="0" smtClean="0"/>
              <a:t>in clustering and Multi-dimensional scaling.</a:t>
            </a:r>
          </a:p>
        </p:txBody>
      </p:sp>
    </p:spTree>
    <p:extLst>
      <p:ext uri="{BB962C8B-B14F-4D97-AF65-F5344CB8AC3E}">
        <p14:creationId xmlns:p14="http://schemas.microsoft.com/office/powerpoint/2010/main" val="310499650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0"/>
            <a:ext cx="9144000" cy="6858000"/>
            <a:chOff x="0" y="0"/>
            <a:chExt cx="9144000" cy="6858000"/>
          </a:xfrm>
        </p:grpSpPr>
        <p:pic>
          <p:nvPicPr>
            <p:cNvPr id="1026" name="Picture 2" descr="http://bioengineering.skku.ac.kr/kosmos/tutorial_img/connection_rule.png"/>
            <p:cNvPicPr>
              <a:picLocks noChangeAspect="1" noChangeArrowheads="1"/>
            </p:cNvPicPr>
            <p:nvPr/>
          </p:nvPicPr>
          <p:blipFill rotWithShape="1">
            <a:blip r:embed="rId2">
              <a:extLst>
                <a:ext uri="{28A0092B-C50C-407E-A947-70E740481C1C}">
                  <a14:useLocalDpi xmlns:a14="http://schemas.microsoft.com/office/drawing/2010/main" val="0"/>
                </a:ext>
              </a:extLst>
            </a:blip>
            <a:srcRect l="51223"/>
            <a:stretch/>
          </p:blipFill>
          <p:spPr bwMode="auto">
            <a:xfrm>
              <a:off x="0" y="0"/>
              <a:ext cx="477879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files.ianrenton.com/sites/blog/2012/12/Screenshot-1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4880" y="1203242"/>
              <a:ext cx="4389120" cy="564999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a:off x="7471508" y="1039446"/>
              <a:ext cx="0" cy="625231"/>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3305908" y="966940"/>
              <a:ext cx="746369" cy="477066"/>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3" name="Content Placeholder 2"/>
          <p:cNvSpPr>
            <a:spLocks noGrp="1"/>
          </p:cNvSpPr>
          <p:nvPr>
            <p:ph idx="1"/>
          </p:nvPr>
        </p:nvSpPr>
        <p:spPr>
          <a:xfrm>
            <a:off x="4052277" y="0"/>
            <a:ext cx="5100113" cy="1191487"/>
          </a:xfrm>
          <a:solidFill>
            <a:schemeClr val="bg1">
              <a:lumMod val="65000"/>
            </a:schemeClr>
          </a:solidFill>
        </p:spPr>
        <p:txBody>
          <a:bodyPr>
            <a:normAutofit fontScale="92500"/>
          </a:bodyPr>
          <a:lstStyle/>
          <a:p>
            <a:pPr marL="0" indent="0">
              <a:buNone/>
            </a:pPr>
            <a:r>
              <a:rPr lang="en-US" dirty="0" smtClean="0"/>
              <a:t>“Force Diagrams” for macromolecules and Facebook</a:t>
            </a:r>
            <a:endParaRPr lang="en-US" dirty="0"/>
          </a:p>
        </p:txBody>
      </p:sp>
    </p:spTree>
    <p:extLst>
      <p:ext uri="{BB962C8B-B14F-4D97-AF65-F5344CB8AC3E}">
        <p14:creationId xmlns:p14="http://schemas.microsoft.com/office/powerpoint/2010/main" val="139844601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492890"/>
            <a:ext cx="7772400" cy="1470025"/>
          </a:xfrm>
        </p:spPr>
        <p:txBody>
          <a:bodyPr>
            <a:normAutofit fontScale="90000"/>
          </a:bodyPr>
          <a:lstStyle/>
          <a:p>
            <a:r>
              <a:rPr lang="en-US" b="1" dirty="0" smtClean="0"/>
              <a:t>Sensors and the Internet of Things</a:t>
            </a:r>
            <a:br>
              <a:rPr lang="en-US" b="1" dirty="0" smtClean="0"/>
            </a:br>
            <a:r>
              <a:rPr lang="en-US" b="1" dirty="0" smtClean="0"/>
              <a:t/>
            </a:r>
            <a:br>
              <a:rPr lang="en-US" b="1" dirty="0" smtClean="0"/>
            </a:br>
            <a:r>
              <a:rPr lang="en-US" b="1" dirty="0" smtClean="0"/>
              <a:t>Covers many streaming applications</a:t>
            </a:r>
            <a:br>
              <a:rPr lang="en-US" b="1" dirty="0" smtClean="0"/>
            </a:br>
            <a:endParaRPr lang="en-US" b="1" dirty="0"/>
          </a:p>
        </p:txBody>
      </p:sp>
    </p:spTree>
    <p:extLst>
      <p:ext uri="{BB962C8B-B14F-4D97-AF65-F5344CB8AC3E}">
        <p14:creationId xmlns:p14="http://schemas.microsoft.com/office/powerpoint/2010/main" val="344518764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 descr="http://reviews.cnet.com/i/tim/2010/06/14/product_005_540x33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2204" y="4832760"/>
            <a:ext cx="1550724" cy="9706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encrypted-tbn1.gstatic.com/images?q=tbn:ANd9GcTNFD18uF3R3MLqpaOMc-iQAB-LbaaOOlfjbq2xV3ZJIArOqW9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6016" y="5837708"/>
            <a:ext cx="1879806" cy="690954"/>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2254384" y="4626872"/>
            <a:ext cx="4728315" cy="1200329"/>
            <a:chOff x="2133600" y="4876800"/>
            <a:chExt cx="4114800" cy="1200329"/>
          </a:xfrm>
        </p:grpSpPr>
        <p:sp>
          <p:nvSpPr>
            <p:cNvPr id="4" name="Rounded Rectangle 3"/>
            <p:cNvSpPr/>
            <p:nvPr/>
          </p:nvSpPr>
          <p:spPr>
            <a:xfrm>
              <a:off x="2133600" y="4876800"/>
              <a:ext cx="4114800" cy="1143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5" name="TextBox 4"/>
            <p:cNvSpPr txBox="1"/>
            <p:nvPr/>
          </p:nvSpPr>
          <p:spPr>
            <a:xfrm>
              <a:off x="2133600" y="5125134"/>
              <a:ext cx="1447800" cy="707886"/>
            </a:xfrm>
            <a:prstGeom prst="rect">
              <a:avLst/>
            </a:prstGeom>
            <a:noFill/>
          </p:spPr>
          <p:txBody>
            <a:bodyPr wrap="square" rtlCol="0">
              <a:spAutoFit/>
            </a:bodyPr>
            <a:lstStyle/>
            <a:p>
              <a:r>
                <a:rPr lang="en-US" sz="4000" dirty="0" smtClean="0">
                  <a:latin typeface="Cooper Std Black" pitchFamily="18" charset="0"/>
                  <a:ea typeface="Adobe Gothic Std B" pitchFamily="34" charset="-128"/>
                </a:rPr>
                <a:t>IaaS</a:t>
              </a:r>
              <a:endParaRPr lang="en-US" sz="4000" dirty="0">
                <a:latin typeface="Cooper Std Black" pitchFamily="18" charset="0"/>
                <a:ea typeface="Adobe Gothic Std B" pitchFamily="34" charset="-128"/>
              </a:endParaRPr>
            </a:p>
          </p:txBody>
        </p:sp>
        <p:sp>
          <p:nvSpPr>
            <p:cNvPr id="6" name="TextBox 5"/>
            <p:cNvSpPr txBox="1"/>
            <p:nvPr/>
          </p:nvSpPr>
          <p:spPr>
            <a:xfrm>
              <a:off x="3277759" y="4876800"/>
              <a:ext cx="2970641" cy="1200329"/>
            </a:xfrm>
            <a:prstGeom prst="rect">
              <a:avLst/>
            </a:prstGeom>
            <a:noFill/>
          </p:spPr>
          <p:txBody>
            <a:bodyPr wrap="square" rtlCol="0">
              <a:spAutoFit/>
            </a:bodyPr>
            <a:lstStyle/>
            <a:p>
              <a:pPr marL="285750" indent="-285750">
                <a:buFont typeface="Wingdings" pitchFamily="2" charset="2"/>
                <a:buChar char="Ø"/>
              </a:pPr>
              <a:r>
                <a:rPr lang="en-US" b="1" dirty="0" smtClean="0"/>
                <a:t>Virtual Clusters, Networks (software defined system)</a:t>
              </a:r>
            </a:p>
            <a:p>
              <a:pPr marL="285750" indent="-285750">
                <a:buFont typeface="Wingdings" pitchFamily="2" charset="2"/>
                <a:buChar char="Ø"/>
              </a:pPr>
              <a:r>
                <a:rPr lang="en-US" b="1" dirty="0" smtClean="0"/>
                <a:t>Hypervisor</a:t>
              </a:r>
            </a:p>
            <a:p>
              <a:pPr marL="285750" indent="-285750">
                <a:buFont typeface="Wingdings" pitchFamily="2" charset="2"/>
                <a:buChar char="Ø"/>
              </a:pPr>
              <a:r>
                <a:rPr lang="en-US" b="1" dirty="0"/>
                <a:t>GPU, Multi-core </a:t>
              </a:r>
              <a:r>
                <a:rPr lang="en-US" b="1" dirty="0" smtClean="0"/>
                <a:t>CPU</a:t>
              </a:r>
              <a:endParaRPr lang="en-US" b="1" dirty="0"/>
            </a:p>
          </p:txBody>
        </p:sp>
      </p:grpSp>
      <p:grpSp>
        <p:nvGrpSpPr>
          <p:cNvPr id="23" name="Group 22"/>
          <p:cNvGrpSpPr/>
          <p:nvPr/>
        </p:nvGrpSpPr>
        <p:grpSpPr>
          <a:xfrm>
            <a:off x="2279012" y="2988106"/>
            <a:ext cx="4679059" cy="1799696"/>
            <a:chOff x="896056" y="3080132"/>
            <a:chExt cx="4679059" cy="1799696"/>
          </a:xfrm>
        </p:grpSpPr>
        <p:sp>
          <p:nvSpPr>
            <p:cNvPr id="10" name="Rounded Rectangle 9"/>
            <p:cNvSpPr/>
            <p:nvPr/>
          </p:nvSpPr>
          <p:spPr>
            <a:xfrm>
              <a:off x="911394" y="3080132"/>
              <a:ext cx="4587522" cy="1576722"/>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896056" y="3514550"/>
              <a:ext cx="1524000" cy="707886"/>
            </a:xfrm>
            <a:prstGeom prst="rect">
              <a:avLst/>
            </a:prstGeom>
            <a:noFill/>
          </p:spPr>
          <p:txBody>
            <a:bodyPr wrap="square" rtlCol="0">
              <a:spAutoFit/>
            </a:bodyPr>
            <a:lstStyle/>
            <a:p>
              <a:r>
                <a:rPr lang="en-US" sz="4000" dirty="0" err="1" smtClean="0">
                  <a:latin typeface="Cooper Std Black" pitchFamily="18" charset="0"/>
                  <a:ea typeface="Adobe Gothic Std B" pitchFamily="34" charset="-128"/>
                </a:rPr>
                <a:t>PaaS</a:t>
              </a:r>
              <a:endParaRPr lang="en-US" sz="4000" dirty="0">
                <a:latin typeface="Cooper Std Black" pitchFamily="18" charset="0"/>
                <a:ea typeface="Adobe Gothic Std B" pitchFamily="34" charset="-128"/>
              </a:endParaRPr>
            </a:p>
          </p:txBody>
        </p:sp>
        <p:sp>
          <p:nvSpPr>
            <p:cNvPr id="12" name="TextBox 11"/>
            <p:cNvSpPr txBox="1"/>
            <p:nvPr/>
          </p:nvSpPr>
          <p:spPr>
            <a:xfrm>
              <a:off x="2222316" y="3125502"/>
              <a:ext cx="3352799" cy="1754326"/>
            </a:xfrm>
            <a:prstGeom prst="rect">
              <a:avLst/>
            </a:prstGeom>
            <a:noFill/>
          </p:spPr>
          <p:txBody>
            <a:bodyPr wrap="square" rtlCol="0">
              <a:spAutoFit/>
            </a:bodyPr>
            <a:lstStyle/>
            <a:p>
              <a:pPr marL="285750" indent="-285750">
                <a:buFont typeface="Wingdings" pitchFamily="2" charset="2"/>
                <a:buChar char="Ø"/>
              </a:pPr>
              <a:r>
                <a:rPr lang="en-US" b="1" dirty="0" smtClean="0"/>
                <a:t>Secure Publish Subscribe</a:t>
              </a:r>
            </a:p>
            <a:p>
              <a:pPr marL="285750" indent="-285750">
                <a:buFont typeface="Wingdings" pitchFamily="2" charset="2"/>
                <a:buChar char="Ø"/>
              </a:pPr>
              <a:r>
                <a:rPr lang="en-US" b="1" dirty="0" smtClean="0"/>
                <a:t>MapReduce, Workflow</a:t>
              </a:r>
            </a:p>
            <a:p>
              <a:pPr marL="285750" indent="-285750">
                <a:buFont typeface="Wingdings" pitchFamily="2" charset="2"/>
                <a:buChar char="Ø"/>
              </a:pPr>
              <a:r>
                <a:rPr lang="en-US" b="1" dirty="0" smtClean="0"/>
                <a:t>Metadata(</a:t>
              </a:r>
              <a:r>
                <a:rPr lang="en-US" b="1" dirty="0" err="1" smtClean="0"/>
                <a:t>iRODS</a:t>
              </a:r>
              <a:r>
                <a:rPr lang="en-US" b="1" dirty="0" smtClean="0"/>
                <a:t>)</a:t>
              </a:r>
            </a:p>
            <a:p>
              <a:pPr marL="285750" indent="-285750">
                <a:buFont typeface="Wingdings" pitchFamily="2" charset="2"/>
                <a:buChar char="Ø"/>
              </a:pPr>
              <a:r>
                <a:rPr lang="en-US" b="1" dirty="0" smtClean="0"/>
                <a:t>SQL/</a:t>
              </a:r>
              <a:r>
                <a:rPr lang="en-US" b="1" dirty="0" err="1" smtClean="0"/>
                <a:t>noSQL</a:t>
              </a:r>
              <a:r>
                <a:rPr lang="en-US" b="1" dirty="0" smtClean="0"/>
                <a:t> stores (</a:t>
              </a:r>
              <a:r>
                <a:rPr lang="en-US" b="1" dirty="0" err="1" smtClean="0"/>
                <a:t>MongoDB</a:t>
              </a:r>
              <a:r>
                <a:rPr lang="en-US" b="1" dirty="0" smtClean="0"/>
                <a:t>)</a:t>
              </a:r>
            </a:p>
            <a:p>
              <a:pPr marL="285750" indent="-285750">
                <a:buFont typeface="Wingdings" pitchFamily="2" charset="2"/>
                <a:buChar char="Ø"/>
              </a:pPr>
              <a:r>
                <a:rPr lang="en-US" b="1" dirty="0" smtClean="0"/>
                <a:t>Automatic Cloud Bursting</a:t>
              </a:r>
            </a:p>
            <a:p>
              <a:pPr marL="285750" indent="-285750">
                <a:buFont typeface="Wingdings" pitchFamily="2" charset="2"/>
                <a:buChar char="Ø"/>
              </a:pPr>
              <a:endParaRPr lang="en-US" b="1" dirty="0" smtClean="0"/>
            </a:p>
          </p:txBody>
        </p:sp>
      </p:grpSp>
      <p:grpSp>
        <p:nvGrpSpPr>
          <p:cNvPr id="19" name="Group 18"/>
          <p:cNvGrpSpPr/>
          <p:nvPr/>
        </p:nvGrpSpPr>
        <p:grpSpPr>
          <a:xfrm>
            <a:off x="2545619" y="1742406"/>
            <a:ext cx="4114800" cy="1200329"/>
            <a:chOff x="2133600" y="2089936"/>
            <a:chExt cx="4114800" cy="1200329"/>
          </a:xfrm>
          <a:solidFill>
            <a:schemeClr val="accent6">
              <a:lumMod val="40000"/>
              <a:lumOff val="60000"/>
            </a:schemeClr>
          </a:solidFill>
        </p:grpSpPr>
        <p:sp>
          <p:nvSpPr>
            <p:cNvPr id="20" name="Rounded Rectangle 19"/>
            <p:cNvSpPr/>
            <p:nvPr/>
          </p:nvSpPr>
          <p:spPr>
            <a:xfrm>
              <a:off x="2133600" y="2133600"/>
              <a:ext cx="4114800" cy="1143000"/>
            </a:xfrm>
            <a:prstGeom prst="round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2133600" y="2381934"/>
              <a:ext cx="1600200" cy="707886"/>
            </a:xfrm>
            <a:prstGeom prst="rect">
              <a:avLst/>
            </a:prstGeom>
            <a:noFill/>
          </p:spPr>
          <p:txBody>
            <a:bodyPr wrap="square" rtlCol="0">
              <a:spAutoFit/>
            </a:bodyPr>
            <a:lstStyle/>
            <a:p>
              <a:r>
                <a:rPr lang="en-US" sz="4000" dirty="0" err="1" smtClean="0">
                  <a:latin typeface="Cooper Std Black" pitchFamily="18" charset="0"/>
                  <a:ea typeface="Adobe Gothic Std B" pitchFamily="34" charset="-128"/>
                </a:rPr>
                <a:t>SaaS</a:t>
              </a:r>
              <a:endParaRPr lang="en-US" sz="4000" dirty="0">
                <a:latin typeface="Cooper Std Black" pitchFamily="18" charset="0"/>
                <a:ea typeface="Adobe Gothic Std B" pitchFamily="34" charset="-128"/>
              </a:endParaRPr>
            </a:p>
          </p:txBody>
        </p:sp>
        <p:sp>
          <p:nvSpPr>
            <p:cNvPr id="22" name="TextBox 21"/>
            <p:cNvSpPr txBox="1"/>
            <p:nvPr/>
          </p:nvSpPr>
          <p:spPr>
            <a:xfrm>
              <a:off x="3506031" y="2089936"/>
              <a:ext cx="2667000" cy="1200329"/>
            </a:xfrm>
            <a:prstGeom prst="rect">
              <a:avLst/>
            </a:prstGeom>
            <a:noFill/>
          </p:spPr>
          <p:txBody>
            <a:bodyPr wrap="square" rtlCol="0">
              <a:spAutoFit/>
            </a:bodyPr>
            <a:lstStyle/>
            <a:p>
              <a:pPr marL="285750" indent="-285750">
                <a:buFont typeface="Wingdings" pitchFamily="2" charset="2"/>
                <a:buChar char="Ø"/>
              </a:pPr>
              <a:r>
                <a:rPr lang="en-US" b="1" dirty="0" smtClean="0"/>
                <a:t>Manage Sensors and their data</a:t>
              </a:r>
            </a:p>
            <a:p>
              <a:pPr marL="285750" indent="-285750">
                <a:buFont typeface="Wingdings" pitchFamily="2" charset="2"/>
                <a:buChar char="Ø"/>
              </a:pPr>
              <a:r>
                <a:rPr lang="en-US" b="1" dirty="0" smtClean="0"/>
                <a:t>Image Processing</a:t>
              </a:r>
            </a:p>
            <a:p>
              <a:pPr marL="285750" indent="-285750">
                <a:buFont typeface="Wingdings" pitchFamily="2" charset="2"/>
                <a:buChar char="Ø"/>
              </a:pPr>
              <a:r>
                <a:rPr lang="en-US" b="1" dirty="0" smtClean="0"/>
                <a:t>Robot Planning</a:t>
              </a:r>
            </a:p>
          </p:txBody>
        </p:sp>
      </p:grpSp>
      <p:sp>
        <p:nvSpPr>
          <p:cNvPr id="26" name="Trapezoid 25"/>
          <p:cNvSpPr/>
          <p:nvPr/>
        </p:nvSpPr>
        <p:spPr>
          <a:xfrm>
            <a:off x="1158485" y="1792112"/>
            <a:ext cx="6747185" cy="4999195"/>
          </a:xfrm>
          <a:prstGeom prst="trapezoid">
            <a:avLst>
              <a:gd name="adj" fmla="val 11343"/>
            </a:avLst>
          </a:prstGeom>
          <a:solidFill>
            <a:schemeClr val="bg1">
              <a:lumMod val="65000"/>
              <a:alpha val="2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TextBox 26"/>
          <p:cNvSpPr txBox="1"/>
          <p:nvPr/>
        </p:nvSpPr>
        <p:spPr>
          <a:xfrm>
            <a:off x="1881981" y="-60396"/>
            <a:ext cx="5307863" cy="1938992"/>
          </a:xfrm>
          <a:prstGeom prst="rect">
            <a:avLst/>
          </a:prstGeom>
          <a:noFill/>
        </p:spPr>
        <p:txBody>
          <a:bodyPr wrap="none" rtlCol="0">
            <a:spAutoFit/>
          </a:bodyPr>
          <a:lstStyle/>
          <a:p>
            <a:pPr algn="ctr"/>
            <a:r>
              <a:rPr lang="en-US" sz="3600" b="1" dirty="0" smtClean="0"/>
              <a:t>Sensors as a Service</a:t>
            </a:r>
          </a:p>
          <a:p>
            <a:r>
              <a:rPr lang="en-US" sz="2800" b="1" dirty="0"/>
              <a:t>Military Command &amp; Control</a:t>
            </a:r>
          </a:p>
          <a:p>
            <a:r>
              <a:rPr lang="en-US" sz="2800" b="1" dirty="0" smtClean="0"/>
              <a:t>Personalized </a:t>
            </a:r>
            <a:r>
              <a:rPr lang="en-US" sz="2800" b="1" dirty="0"/>
              <a:t>Medicine</a:t>
            </a:r>
          </a:p>
          <a:p>
            <a:r>
              <a:rPr lang="en-US" sz="2800" b="1" dirty="0" smtClean="0"/>
              <a:t>Disaster Informatics (Earthquakes)</a:t>
            </a:r>
          </a:p>
        </p:txBody>
      </p:sp>
      <p:grpSp>
        <p:nvGrpSpPr>
          <p:cNvPr id="9" name="Group 8"/>
          <p:cNvGrpSpPr/>
          <p:nvPr/>
        </p:nvGrpSpPr>
        <p:grpSpPr>
          <a:xfrm>
            <a:off x="2301656" y="5769872"/>
            <a:ext cx="4681043" cy="971729"/>
            <a:chOff x="896056" y="5861898"/>
            <a:chExt cx="4681043" cy="971729"/>
          </a:xfrm>
        </p:grpSpPr>
        <p:sp>
          <p:nvSpPr>
            <p:cNvPr id="3" name="Rectangle 2"/>
            <p:cNvSpPr/>
            <p:nvPr/>
          </p:nvSpPr>
          <p:spPr>
            <a:xfrm>
              <a:off x="896056" y="5919227"/>
              <a:ext cx="4633770" cy="914400"/>
            </a:xfrm>
            <a:prstGeom prst="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p:cNvSpPr txBox="1"/>
            <p:nvPr/>
          </p:nvSpPr>
          <p:spPr>
            <a:xfrm>
              <a:off x="903725" y="5861898"/>
              <a:ext cx="4618432" cy="507831"/>
            </a:xfrm>
            <a:prstGeom prst="rect">
              <a:avLst/>
            </a:prstGeom>
            <a:noFill/>
          </p:spPr>
          <p:txBody>
            <a:bodyPr wrap="square" rtlCol="0">
              <a:spAutoFit/>
            </a:bodyPr>
            <a:lstStyle/>
            <a:p>
              <a:r>
                <a:rPr lang="en-US" sz="2700" dirty="0" smtClean="0">
                  <a:latin typeface="Cooper Std Black" pitchFamily="18" charset="0"/>
                  <a:ea typeface="Adobe Gothic Std B" pitchFamily="34" charset="-128"/>
                </a:rPr>
                <a:t>Execution Environment</a:t>
              </a:r>
              <a:endParaRPr lang="en-US" sz="2700" dirty="0">
                <a:latin typeface="Cooper Std Black" pitchFamily="18" charset="0"/>
                <a:ea typeface="Adobe Gothic Std B" pitchFamily="34" charset="-128"/>
              </a:endParaRPr>
            </a:p>
          </p:txBody>
        </p:sp>
        <p:sp>
          <p:nvSpPr>
            <p:cNvPr id="7" name="TextBox 6"/>
            <p:cNvSpPr txBox="1"/>
            <p:nvPr/>
          </p:nvSpPr>
          <p:spPr>
            <a:xfrm>
              <a:off x="944612" y="6357029"/>
              <a:ext cx="4632487" cy="369332"/>
            </a:xfrm>
            <a:prstGeom prst="rect">
              <a:avLst/>
            </a:prstGeom>
            <a:noFill/>
          </p:spPr>
          <p:txBody>
            <a:bodyPr wrap="none" rtlCol="0">
              <a:spAutoFit/>
            </a:bodyPr>
            <a:lstStyle/>
            <a:p>
              <a:r>
                <a:rPr lang="en-US" b="1" dirty="0" smtClean="0"/>
                <a:t>Sensor, Local Cluster, XSEDE, FutureGrid, Cloud</a:t>
              </a:r>
              <a:endParaRPr lang="en-US" b="1" dirty="0"/>
            </a:p>
          </p:txBody>
        </p:sp>
      </p:grpSp>
      <p:pic>
        <p:nvPicPr>
          <p:cNvPr id="29" name="Picture 2"/>
          <p:cNvPicPr>
            <a:picLocks noChangeAspect="1" noChangeArrowheads="1"/>
          </p:cNvPicPr>
          <p:nvPr/>
        </p:nvPicPr>
        <p:blipFill>
          <a:blip r:embed="rId5" cstate="print"/>
          <a:srcRect/>
          <a:stretch>
            <a:fillRect/>
          </a:stretch>
        </p:blipFill>
        <p:spPr bwMode="auto">
          <a:xfrm>
            <a:off x="7471231" y="1507799"/>
            <a:ext cx="1325526" cy="569976"/>
          </a:xfrm>
          <a:prstGeom prst="rect">
            <a:avLst/>
          </a:prstGeom>
          <a:noFill/>
          <a:ln w="9525">
            <a:noFill/>
            <a:miter lim="800000"/>
            <a:headEnd/>
            <a:tailEnd/>
          </a:ln>
        </p:spPr>
      </p:pic>
      <p:pic>
        <p:nvPicPr>
          <p:cNvPr id="30"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45387" y="4291710"/>
            <a:ext cx="823718" cy="823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8148" y="3422523"/>
            <a:ext cx="1702197" cy="830997"/>
          </a:xfrm>
          <a:prstGeom prst="rect">
            <a:avLst/>
          </a:prstGeom>
          <a:noFill/>
        </p:spPr>
        <p:txBody>
          <a:bodyPr wrap="none" rtlCol="0">
            <a:spAutoFit/>
          </a:bodyPr>
          <a:lstStyle/>
          <a:p>
            <a:r>
              <a:rPr lang="en-US" sz="2400" b="1" dirty="0" smtClean="0"/>
              <a:t>Platform</a:t>
            </a:r>
          </a:p>
          <a:p>
            <a:r>
              <a:rPr lang="en-US" sz="2400" b="1" dirty="0" smtClean="0"/>
              <a:t>As a Service</a:t>
            </a:r>
            <a:endParaRPr lang="en-US" sz="2400" b="1" dirty="0"/>
          </a:p>
        </p:txBody>
      </p:sp>
      <p:sp>
        <p:nvSpPr>
          <p:cNvPr id="32" name="TextBox 31"/>
          <p:cNvSpPr txBox="1"/>
          <p:nvPr/>
        </p:nvSpPr>
        <p:spPr>
          <a:xfrm>
            <a:off x="58148" y="1942071"/>
            <a:ext cx="1702197" cy="830997"/>
          </a:xfrm>
          <a:prstGeom prst="rect">
            <a:avLst/>
          </a:prstGeom>
          <a:noFill/>
        </p:spPr>
        <p:txBody>
          <a:bodyPr wrap="none" rtlCol="0">
            <a:spAutoFit/>
          </a:bodyPr>
          <a:lstStyle/>
          <a:p>
            <a:r>
              <a:rPr lang="en-US" sz="2400" b="1" dirty="0" smtClean="0"/>
              <a:t>Software</a:t>
            </a:r>
          </a:p>
          <a:p>
            <a:r>
              <a:rPr lang="en-US" sz="2400" b="1" dirty="0" smtClean="0"/>
              <a:t>As a Service</a:t>
            </a:r>
            <a:endParaRPr lang="en-US" sz="2400" b="1" dirty="0"/>
          </a:p>
        </p:txBody>
      </p:sp>
      <p:sp>
        <p:nvSpPr>
          <p:cNvPr id="33" name="TextBox 32"/>
          <p:cNvSpPr txBox="1"/>
          <p:nvPr/>
        </p:nvSpPr>
        <p:spPr>
          <a:xfrm>
            <a:off x="-63488" y="4749635"/>
            <a:ext cx="1945469" cy="830997"/>
          </a:xfrm>
          <a:prstGeom prst="rect">
            <a:avLst/>
          </a:prstGeom>
          <a:noFill/>
        </p:spPr>
        <p:txBody>
          <a:bodyPr wrap="none" rtlCol="0">
            <a:spAutoFit/>
          </a:bodyPr>
          <a:lstStyle/>
          <a:p>
            <a:r>
              <a:rPr lang="en-US" sz="2400" b="1" dirty="0" smtClean="0"/>
              <a:t>Infrastructure</a:t>
            </a:r>
          </a:p>
          <a:p>
            <a:r>
              <a:rPr lang="en-US" sz="2400" b="1" dirty="0" smtClean="0"/>
              <a:t>As a Service</a:t>
            </a:r>
            <a:endParaRPr lang="en-US" sz="2400" b="1" dirty="0"/>
          </a:p>
        </p:txBody>
      </p:sp>
      <p:pic>
        <p:nvPicPr>
          <p:cNvPr id="35" name="Picture 1"/>
          <p:cNvPicPr>
            <a:picLocks noChangeAspect="1" noChangeArrowheads="1"/>
          </p:cNvPicPr>
          <p:nvPr/>
        </p:nvPicPr>
        <p:blipFill>
          <a:blip r:embed="rId7" cstate="print"/>
          <a:srcRect/>
          <a:stretch>
            <a:fillRect/>
          </a:stretch>
        </p:blipFill>
        <p:spPr bwMode="auto">
          <a:xfrm>
            <a:off x="7784697" y="3129666"/>
            <a:ext cx="1051566" cy="1051566"/>
          </a:xfrm>
          <a:prstGeom prst="rect">
            <a:avLst/>
          </a:prstGeom>
          <a:noFill/>
          <a:ln w="9525">
            <a:noFill/>
            <a:miter lim="800000"/>
            <a:headEnd/>
            <a:tailEnd/>
          </a:ln>
        </p:spPr>
      </p:pic>
      <p:pic>
        <p:nvPicPr>
          <p:cNvPr id="1030" name="Picture 6" descr="https://encrypted-tbn1.gstatic.com/images?q=tbn:ANd9GcQN6QTlWwLOCDMdnuzltcWwevIZ0IGpZG_mAV4yCVoWoePa8H4E_w"/>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8533" r="9546"/>
          <a:stretch/>
        </p:blipFill>
        <p:spPr bwMode="auto">
          <a:xfrm>
            <a:off x="8052175" y="2391222"/>
            <a:ext cx="939526" cy="6422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encrypted-tbn2.gstatic.com/images?q=tbn:ANd9GcSHVauOL_jZlQIrL4uYWh8uehUvUDyXoyt3FWtju1JhxGviORhVzg"/>
          <p:cNvPicPr>
            <a:picLocks noChangeAspect="1" noChangeArrowheads="1"/>
          </p:cNvPicPr>
          <p:nvPr/>
        </p:nvPicPr>
        <p:blipFill rotWithShape="1">
          <a:blip r:embed="rId9">
            <a:extLst>
              <a:ext uri="{28A0092B-C50C-407E-A947-70E740481C1C}">
                <a14:useLocalDpi xmlns:a14="http://schemas.microsoft.com/office/drawing/2010/main" val="0"/>
              </a:ext>
            </a:extLst>
          </a:blip>
          <a:srcRect l="16143" r="15821"/>
          <a:stretch/>
        </p:blipFill>
        <p:spPr bwMode="auto">
          <a:xfrm>
            <a:off x="7592204" y="2423316"/>
            <a:ext cx="313466" cy="61016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816122" y="1942071"/>
            <a:ext cx="438262" cy="4799530"/>
          </a:xfrm>
          <a:prstGeom prst="rect">
            <a:avLst/>
          </a:prstGeom>
          <a:solidFill>
            <a:srgbClr val="FFFF99"/>
          </a:solidFill>
        </p:spPr>
        <p:txBody>
          <a:bodyPr vert="wordArtVert" wrap="square" lIns="0" tIns="0" rIns="0" bIns="0" rtlCol="0" anchor="ctr">
            <a:spAutoFit/>
          </a:bodyPr>
          <a:lstStyle/>
          <a:p>
            <a:pPr algn="ctr"/>
            <a:r>
              <a:rPr lang="en-US" sz="2400" b="1" dirty="0" smtClean="0"/>
              <a:t>Security</a:t>
            </a:r>
            <a:endParaRPr lang="en-US" sz="2400" b="1" dirty="0"/>
          </a:p>
        </p:txBody>
      </p:sp>
      <p:sp>
        <p:nvSpPr>
          <p:cNvPr id="36" name="TextBox 35"/>
          <p:cNvSpPr txBox="1"/>
          <p:nvPr/>
        </p:nvSpPr>
        <p:spPr>
          <a:xfrm>
            <a:off x="6905986" y="2893528"/>
            <a:ext cx="438262" cy="1656774"/>
          </a:xfrm>
          <a:prstGeom prst="rect">
            <a:avLst/>
          </a:prstGeom>
          <a:solidFill>
            <a:schemeClr val="accent2">
              <a:lumMod val="20000"/>
              <a:lumOff val="80000"/>
            </a:schemeClr>
          </a:solidFill>
        </p:spPr>
        <p:txBody>
          <a:bodyPr vert="wordArtVert" wrap="square" lIns="0" tIns="0" rIns="0" bIns="0" rtlCol="0" anchor="ctr">
            <a:spAutoFit/>
          </a:bodyPr>
          <a:lstStyle/>
          <a:p>
            <a:pPr algn="ctr"/>
            <a:r>
              <a:rPr lang="en-US" sz="2400" b="1" dirty="0" smtClean="0"/>
              <a:t>API</a:t>
            </a:r>
            <a:endParaRPr lang="en-US" sz="2400" b="1" dirty="0"/>
          </a:p>
        </p:txBody>
      </p:sp>
      <p:cxnSp>
        <p:nvCxnSpPr>
          <p:cNvPr id="15" name="Straight Arrow Connector 14"/>
          <p:cNvCxnSpPr/>
          <p:nvPr/>
        </p:nvCxnSpPr>
        <p:spPr>
          <a:xfrm flipV="1">
            <a:off x="7125117" y="2127446"/>
            <a:ext cx="346114" cy="614844"/>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7274023" y="2893528"/>
            <a:ext cx="290449" cy="378189"/>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7308488" y="3726428"/>
            <a:ext cx="440449" cy="1"/>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endCxn id="26" idx="3"/>
          </p:cNvCxnSpPr>
          <p:nvPr/>
        </p:nvCxnSpPr>
        <p:spPr>
          <a:xfrm flipH="1" flipV="1">
            <a:off x="7622141" y="4291710"/>
            <a:ext cx="450568" cy="384868"/>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flipV="1">
            <a:off x="7344248" y="4564828"/>
            <a:ext cx="501139" cy="530396"/>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flipV="1">
            <a:off x="7125117" y="4626872"/>
            <a:ext cx="346831" cy="1169399"/>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900445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b="1" dirty="0" smtClean="0"/>
              <a:t>Internet of Things and the Cloud </a:t>
            </a:r>
            <a:endParaRPr lang="en-US" b="1" dirty="0"/>
          </a:p>
        </p:txBody>
      </p:sp>
      <p:sp>
        <p:nvSpPr>
          <p:cNvPr id="3" name="Content Placeholder 2"/>
          <p:cNvSpPr>
            <a:spLocks noGrp="1"/>
          </p:cNvSpPr>
          <p:nvPr>
            <p:ph idx="1"/>
          </p:nvPr>
        </p:nvSpPr>
        <p:spPr>
          <a:xfrm>
            <a:off x="58132" y="838199"/>
            <a:ext cx="9110221" cy="5883275"/>
          </a:xfrm>
        </p:spPr>
        <p:txBody>
          <a:bodyPr>
            <a:normAutofit lnSpcReduction="10000"/>
          </a:bodyPr>
          <a:lstStyle/>
          <a:p>
            <a:r>
              <a:rPr lang="en-US" sz="2400" dirty="0" smtClean="0"/>
              <a:t>It </a:t>
            </a:r>
            <a:r>
              <a:rPr lang="en-US" sz="2400" dirty="0"/>
              <a:t>is projected that there will </a:t>
            </a:r>
            <a:r>
              <a:rPr lang="en-US" sz="2400" dirty="0" smtClean="0"/>
              <a:t>be </a:t>
            </a:r>
            <a:r>
              <a:rPr lang="en-US" sz="2400" b="1" dirty="0" smtClean="0">
                <a:solidFill>
                  <a:srgbClr val="00B0F0"/>
                </a:solidFill>
              </a:rPr>
              <a:t>24 (Mobile Industry Group) -50 (Cisco) </a:t>
            </a:r>
            <a:r>
              <a:rPr lang="en-US" sz="2400" b="1" dirty="0">
                <a:solidFill>
                  <a:srgbClr val="00B0F0"/>
                </a:solidFill>
              </a:rPr>
              <a:t>billion devices </a:t>
            </a:r>
            <a:r>
              <a:rPr lang="en-US" sz="2400" dirty="0"/>
              <a:t>on the </a:t>
            </a:r>
            <a:r>
              <a:rPr lang="en-US" sz="2400" dirty="0" smtClean="0"/>
              <a:t>Internet by 2020.  </a:t>
            </a:r>
            <a:r>
              <a:rPr lang="en-US" sz="2400" dirty="0"/>
              <a:t>Most will be small sensors that send streams of information into the cloud where it will be processed and integrated with other streams and turned into knowledge that will help our lives in a </a:t>
            </a:r>
            <a:r>
              <a:rPr lang="en-US" sz="2400" dirty="0" smtClean="0"/>
              <a:t>multitude of </a:t>
            </a:r>
            <a:r>
              <a:rPr lang="en-US" sz="2400" dirty="0"/>
              <a:t>small and big ways.  </a:t>
            </a:r>
            <a:endParaRPr lang="en-US" sz="2400" dirty="0" smtClean="0"/>
          </a:p>
          <a:p>
            <a:r>
              <a:rPr lang="en-US" sz="2400" dirty="0" smtClean="0"/>
              <a:t>The</a:t>
            </a:r>
            <a:r>
              <a:rPr lang="en-US" sz="2400" b="1" dirty="0" smtClean="0"/>
              <a:t> </a:t>
            </a:r>
            <a:r>
              <a:rPr lang="en-US" sz="2400" b="1" dirty="0"/>
              <a:t>cloud </a:t>
            </a:r>
            <a:r>
              <a:rPr lang="en-US" sz="2400" dirty="0"/>
              <a:t>will become increasing important as a controller of and </a:t>
            </a:r>
            <a:r>
              <a:rPr lang="en-US" sz="2400" b="1" dirty="0"/>
              <a:t>resource provider for the Internet of Things. </a:t>
            </a:r>
            <a:endParaRPr lang="en-US" sz="2400" b="1" dirty="0" smtClean="0"/>
          </a:p>
          <a:p>
            <a:r>
              <a:rPr lang="en-US" sz="2400" dirty="0" smtClean="0"/>
              <a:t>As </a:t>
            </a:r>
            <a:r>
              <a:rPr lang="en-US" sz="2400" dirty="0"/>
              <a:t>well as today’s use for smart phone and gaming console support, </a:t>
            </a:r>
            <a:r>
              <a:rPr lang="en-US" sz="2400" dirty="0" smtClean="0"/>
              <a:t>“Intelligent River” “smart homes and grid” </a:t>
            </a:r>
            <a:r>
              <a:rPr lang="en-US" sz="2400" dirty="0"/>
              <a:t>and “ubiquitous cities” build on this vision and we could expect a growth in cloud supported/controlled</a:t>
            </a:r>
            <a:r>
              <a:rPr lang="en-US" sz="2400" b="1" dirty="0"/>
              <a:t> robotics</a:t>
            </a:r>
            <a:r>
              <a:rPr lang="en-US" sz="2400" dirty="0" smtClean="0"/>
              <a:t>.</a:t>
            </a:r>
          </a:p>
          <a:p>
            <a:r>
              <a:rPr lang="en-US" sz="2400" dirty="0" smtClean="0"/>
              <a:t>Some of these “things” will be supporting science</a:t>
            </a:r>
          </a:p>
          <a:p>
            <a:r>
              <a:rPr lang="en-US" sz="2400" dirty="0" smtClean="0"/>
              <a:t>Natural parallelism over “things”</a:t>
            </a:r>
          </a:p>
          <a:p>
            <a:r>
              <a:rPr lang="en-US" sz="2400" dirty="0" smtClean="0"/>
              <a:t>“Things” are distributed and so form a Grid</a:t>
            </a:r>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58</a:t>
            </a:fld>
            <a:endParaRPr lang="en-US"/>
          </a:p>
        </p:txBody>
      </p:sp>
    </p:spTree>
    <p:extLst>
      <p:ext uri="{BB962C8B-B14F-4D97-AF65-F5344CB8AC3E}">
        <p14:creationId xmlns:p14="http://schemas.microsoft.com/office/powerpoint/2010/main" val="390329861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9144000" cy="6868048"/>
            <a:chOff x="0" y="0"/>
            <a:chExt cx="9144000" cy="6868048"/>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Rectangle 2"/>
            <p:cNvSpPr/>
            <p:nvPr/>
          </p:nvSpPr>
          <p:spPr>
            <a:xfrm>
              <a:off x="4572000" y="6498716"/>
              <a:ext cx="3783152" cy="369332"/>
            </a:xfrm>
            <a:prstGeom prst="rect">
              <a:avLst/>
            </a:prstGeom>
          </p:spPr>
          <p:txBody>
            <a:bodyPr wrap="none">
              <a:spAutoFit/>
            </a:bodyPr>
            <a:lstStyle/>
            <a:p>
              <a:r>
                <a:rPr lang="en-US" dirty="0"/>
                <a:t>http://www.kpcb.com/internet-trends</a:t>
              </a:r>
            </a:p>
          </p:txBody>
        </p:sp>
      </p:gr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Tree>
    <p:extLst>
      <p:ext uri="{BB962C8B-B14F-4D97-AF65-F5344CB8AC3E}">
        <p14:creationId xmlns:p14="http://schemas.microsoft.com/office/powerpoint/2010/main" val="384583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977778" cy="6858000"/>
          </a:xfrm>
          <a:prstGeom prst="rect">
            <a:avLst/>
          </a:prstGeom>
          <a:noFill/>
        </p:spPr>
      </p:pic>
      <p:sp>
        <p:nvSpPr>
          <p:cNvPr id="9" name="TextBox 8"/>
          <p:cNvSpPr txBox="1"/>
          <p:nvPr/>
        </p:nvSpPr>
        <p:spPr>
          <a:xfrm>
            <a:off x="0" y="3823927"/>
            <a:ext cx="9144000" cy="3046988"/>
          </a:xfrm>
          <a:prstGeom prst="rect">
            <a:avLst/>
          </a:prstGeom>
          <a:solidFill>
            <a:schemeClr val="bg1"/>
          </a:solidFill>
        </p:spPr>
        <p:txBody>
          <a:bodyPr wrap="square" rtlCol="0">
            <a:spAutoFit/>
          </a:bodyPr>
          <a:lstStyle/>
          <a:p>
            <a:pPr marL="342900" indent="-342900">
              <a:buFont typeface="Arial" panose="020B0604020202020204" pitchFamily="34" charset="0"/>
              <a:buChar char="•"/>
            </a:pPr>
            <a:r>
              <a:rPr lang="en-US" sz="2400" dirty="0" smtClean="0"/>
              <a:t>HPC-ABDS</a:t>
            </a:r>
          </a:p>
          <a:p>
            <a:pPr marL="342900" indent="-342900">
              <a:buFont typeface="Arial" panose="020B0604020202020204" pitchFamily="34" charset="0"/>
              <a:buChar char="•"/>
            </a:pPr>
            <a:r>
              <a:rPr lang="en-US" sz="2400" dirty="0" smtClean="0"/>
              <a:t>~120 Capabilities</a:t>
            </a:r>
          </a:p>
          <a:p>
            <a:pPr marL="342900" indent="-342900">
              <a:buFont typeface="Arial" panose="020B0604020202020204" pitchFamily="34" charset="0"/>
              <a:buChar char="•"/>
            </a:pPr>
            <a:r>
              <a:rPr lang="en-US" sz="2400" dirty="0" smtClean="0"/>
              <a:t>&gt;40 Apache</a:t>
            </a:r>
          </a:p>
          <a:p>
            <a:pPr marL="342900" indent="-342900">
              <a:buFont typeface="Arial" panose="020B0604020202020204" pitchFamily="34" charset="0"/>
              <a:buChar char="•"/>
            </a:pPr>
            <a:r>
              <a:rPr lang="en-US" sz="2400" b="1" dirty="0" smtClean="0">
                <a:solidFill>
                  <a:schemeClr val="accent3">
                    <a:lumMod val="75000"/>
                  </a:schemeClr>
                </a:solidFill>
              </a:rPr>
              <a:t>Green </a:t>
            </a:r>
            <a:r>
              <a:rPr lang="en-US" sz="2400" b="1" dirty="0">
                <a:solidFill>
                  <a:schemeClr val="accent3">
                    <a:lumMod val="75000"/>
                  </a:schemeClr>
                </a:solidFill>
              </a:rPr>
              <a:t>layers have strong HPC Integration </a:t>
            </a:r>
            <a:r>
              <a:rPr lang="en-US" sz="2400" b="1" dirty="0" smtClean="0">
                <a:solidFill>
                  <a:schemeClr val="accent3">
                    <a:lumMod val="75000"/>
                  </a:schemeClr>
                </a:solidFill>
              </a:rPr>
              <a:t>opportunities</a:t>
            </a:r>
            <a:br>
              <a:rPr lang="en-US" sz="2400" b="1" dirty="0" smtClean="0">
                <a:solidFill>
                  <a:schemeClr val="accent3">
                    <a:lumMod val="75000"/>
                  </a:schemeClr>
                </a:solidFill>
              </a:rPr>
            </a:br>
            <a:endParaRPr lang="en-US" sz="2400" b="1" dirty="0" smtClean="0">
              <a:solidFill>
                <a:schemeClr val="accent3">
                  <a:lumMod val="75000"/>
                </a:schemeClr>
              </a:solidFill>
            </a:endParaRPr>
          </a:p>
          <a:p>
            <a:pPr marL="342900" indent="-342900">
              <a:buFont typeface="Arial" panose="020B0604020202020204" pitchFamily="34" charset="0"/>
              <a:buChar char="•"/>
            </a:pPr>
            <a:r>
              <a:rPr lang="en-US" sz="2400" b="1" dirty="0" smtClean="0"/>
              <a:t>Goal</a:t>
            </a:r>
          </a:p>
          <a:p>
            <a:pPr marL="342900" indent="-342900">
              <a:buFont typeface="Arial" panose="020B0604020202020204" pitchFamily="34" charset="0"/>
              <a:buChar char="•"/>
            </a:pPr>
            <a:r>
              <a:rPr lang="en-US" sz="2400" b="1" dirty="0" smtClean="0"/>
              <a:t>Functionality </a:t>
            </a:r>
            <a:r>
              <a:rPr lang="en-US" sz="2400" b="1" dirty="0"/>
              <a:t>of </a:t>
            </a:r>
            <a:r>
              <a:rPr lang="en-US" sz="2400" b="1" dirty="0" smtClean="0"/>
              <a:t>ABDS</a:t>
            </a:r>
          </a:p>
          <a:p>
            <a:pPr marL="342900" indent="-342900">
              <a:buFont typeface="Arial" panose="020B0604020202020204" pitchFamily="34" charset="0"/>
              <a:buChar char="•"/>
            </a:pPr>
            <a:r>
              <a:rPr lang="en-US" sz="2400" b="1" dirty="0" smtClean="0"/>
              <a:t>Performance </a:t>
            </a:r>
            <a:r>
              <a:rPr lang="en-US" sz="2400" b="1" dirty="0"/>
              <a:t>of HPC</a:t>
            </a:r>
            <a:endParaRPr lang="en-US" sz="2400" dirty="0"/>
          </a:p>
        </p:txBody>
      </p:sp>
    </p:spTree>
    <p:extLst>
      <p:ext uri="{BB962C8B-B14F-4D97-AF65-F5344CB8AC3E}">
        <p14:creationId xmlns:p14="http://schemas.microsoft.com/office/powerpoint/2010/main" val="379246798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Line 4"/>
          <p:cNvSpPr>
            <a:spLocks noChangeShapeType="1"/>
          </p:cNvSpPr>
          <p:nvPr/>
        </p:nvSpPr>
        <p:spPr bwMode="auto">
          <a:xfrm flipV="1">
            <a:off x="1639041" y="2032341"/>
            <a:ext cx="5192365" cy="1620730"/>
          </a:xfrm>
          <a:prstGeom prst="line">
            <a:avLst/>
          </a:prstGeom>
          <a:noFill/>
          <a:ln w="76200">
            <a:solidFill>
              <a:schemeClr val="tx1"/>
            </a:solidFill>
            <a:round/>
            <a:headEnd/>
            <a:tailEnd type="triangle" w="med" len="med"/>
          </a:ln>
          <a:effectLst/>
        </p:spPr>
        <p:txBody>
          <a:bodyPr/>
          <a:lstStyle/>
          <a:p>
            <a:endParaRPr lang="en-US"/>
          </a:p>
        </p:txBody>
      </p:sp>
      <p:sp>
        <p:nvSpPr>
          <p:cNvPr id="208" name="Line 2"/>
          <p:cNvSpPr>
            <a:spLocks noChangeShapeType="1"/>
          </p:cNvSpPr>
          <p:nvPr/>
        </p:nvSpPr>
        <p:spPr bwMode="auto">
          <a:xfrm flipV="1">
            <a:off x="3574922" y="2353468"/>
            <a:ext cx="3401520" cy="2701925"/>
          </a:xfrm>
          <a:prstGeom prst="line">
            <a:avLst/>
          </a:prstGeom>
          <a:noFill/>
          <a:ln w="76200">
            <a:solidFill>
              <a:schemeClr val="tx1"/>
            </a:solidFill>
            <a:round/>
            <a:headEnd/>
            <a:tailEnd type="triangle" w="med" len="med"/>
          </a:ln>
          <a:effectLst/>
        </p:spPr>
        <p:txBody>
          <a:bodyPr/>
          <a:lstStyle/>
          <a:p>
            <a:endParaRPr lang="en-US"/>
          </a:p>
        </p:txBody>
      </p:sp>
      <p:sp>
        <p:nvSpPr>
          <p:cNvPr id="1032194" name="Line 2"/>
          <p:cNvSpPr>
            <a:spLocks noChangeShapeType="1"/>
          </p:cNvSpPr>
          <p:nvPr/>
        </p:nvSpPr>
        <p:spPr bwMode="auto">
          <a:xfrm flipV="1">
            <a:off x="6711927" y="2667000"/>
            <a:ext cx="603273" cy="2582503"/>
          </a:xfrm>
          <a:prstGeom prst="line">
            <a:avLst/>
          </a:prstGeom>
          <a:noFill/>
          <a:ln w="76200">
            <a:solidFill>
              <a:schemeClr val="tx1"/>
            </a:solidFill>
            <a:round/>
            <a:headEnd/>
            <a:tailEnd type="triangle" w="med" len="med"/>
          </a:ln>
          <a:effectLst/>
        </p:spPr>
        <p:txBody>
          <a:bodyPr/>
          <a:lstStyle/>
          <a:p>
            <a:endParaRPr lang="en-US"/>
          </a:p>
        </p:txBody>
      </p:sp>
      <p:sp>
        <p:nvSpPr>
          <p:cNvPr id="1032195" name="Line 3"/>
          <p:cNvSpPr>
            <a:spLocks noChangeShapeType="1"/>
          </p:cNvSpPr>
          <p:nvPr/>
        </p:nvSpPr>
        <p:spPr bwMode="auto">
          <a:xfrm flipV="1">
            <a:off x="1584325" y="1904998"/>
            <a:ext cx="5197475" cy="14678"/>
          </a:xfrm>
          <a:prstGeom prst="line">
            <a:avLst/>
          </a:prstGeom>
          <a:noFill/>
          <a:ln w="76200">
            <a:solidFill>
              <a:schemeClr val="tx1"/>
            </a:solidFill>
            <a:round/>
            <a:headEnd/>
            <a:tailEnd type="triangle" w="med" len="med"/>
          </a:ln>
          <a:effectLst/>
        </p:spPr>
        <p:txBody>
          <a:bodyPr/>
          <a:lstStyle/>
          <a:p>
            <a:endParaRPr lang="en-US"/>
          </a:p>
        </p:txBody>
      </p:sp>
      <p:sp>
        <p:nvSpPr>
          <p:cNvPr id="1032196" name="Line 4"/>
          <p:cNvSpPr>
            <a:spLocks noChangeShapeType="1"/>
          </p:cNvSpPr>
          <p:nvPr/>
        </p:nvSpPr>
        <p:spPr bwMode="auto">
          <a:xfrm flipV="1">
            <a:off x="1280650" y="2133600"/>
            <a:ext cx="5638800" cy="3124200"/>
          </a:xfrm>
          <a:prstGeom prst="line">
            <a:avLst/>
          </a:prstGeom>
          <a:noFill/>
          <a:ln w="76200">
            <a:solidFill>
              <a:schemeClr val="tx1"/>
            </a:solidFill>
            <a:round/>
            <a:headEnd/>
            <a:tailEnd type="triangle" w="med" len="med"/>
          </a:ln>
          <a:effectLst/>
        </p:spPr>
        <p:txBody>
          <a:bodyPr/>
          <a:lstStyle/>
          <a:p>
            <a:endParaRPr lang="en-US"/>
          </a:p>
        </p:txBody>
      </p:sp>
      <p:pic>
        <p:nvPicPr>
          <p:cNvPr id="1032197" name="Picture 5"/>
          <p:cNvPicPr>
            <a:picLocks noChangeArrowheads="1"/>
          </p:cNvPicPr>
          <p:nvPr/>
        </p:nvPicPr>
        <p:blipFill>
          <a:blip r:embed="rId3"/>
          <a:srcRect/>
          <a:stretch>
            <a:fillRect/>
          </a:stretch>
        </p:blipFill>
        <p:spPr bwMode="auto">
          <a:xfrm flipH="1">
            <a:off x="1371600" y="533400"/>
            <a:ext cx="838200" cy="361950"/>
          </a:xfrm>
          <a:prstGeom prst="rect">
            <a:avLst/>
          </a:prstGeom>
          <a:noFill/>
          <a:ln w="12700">
            <a:noFill/>
            <a:miter lim="800000"/>
            <a:headEnd/>
            <a:tailEnd/>
          </a:ln>
          <a:effectLst/>
        </p:spPr>
      </p:pic>
      <p:pic>
        <p:nvPicPr>
          <p:cNvPr id="1032198" name="Picture 6"/>
          <p:cNvPicPr>
            <a:picLocks noChangeAspect="1" noChangeArrowheads="1"/>
          </p:cNvPicPr>
          <p:nvPr/>
        </p:nvPicPr>
        <p:blipFill>
          <a:blip r:embed="rId4" cstate="print"/>
          <a:srcRect/>
          <a:stretch>
            <a:fillRect/>
          </a:stretch>
        </p:blipFill>
        <p:spPr bwMode="auto">
          <a:xfrm>
            <a:off x="0" y="5526088"/>
            <a:ext cx="914400" cy="646112"/>
          </a:xfrm>
          <a:prstGeom prst="rect">
            <a:avLst/>
          </a:prstGeom>
          <a:noFill/>
        </p:spPr>
      </p:pic>
      <p:pic>
        <p:nvPicPr>
          <p:cNvPr id="1032199" name="Picture 7" descr="chapte13ii"/>
          <p:cNvPicPr>
            <a:picLocks noChangeAspect="1" noChangeArrowheads="1"/>
          </p:cNvPicPr>
          <p:nvPr/>
        </p:nvPicPr>
        <p:blipFill>
          <a:blip r:embed="rId5" cstate="print">
            <a:lum bright="12000" contrast="6000"/>
          </a:blip>
          <a:srcRect/>
          <a:stretch>
            <a:fillRect/>
          </a:stretch>
        </p:blipFill>
        <p:spPr bwMode="auto">
          <a:xfrm>
            <a:off x="1371600" y="6127750"/>
            <a:ext cx="476250" cy="730250"/>
          </a:xfrm>
          <a:prstGeom prst="rect">
            <a:avLst/>
          </a:prstGeom>
          <a:noFill/>
        </p:spPr>
      </p:pic>
      <p:pic>
        <p:nvPicPr>
          <p:cNvPr id="1032200" name="Picture 8"/>
          <p:cNvPicPr>
            <a:picLocks noChangeAspect="1" noChangeArrowheads="1"/>
          </p:cNvPicPr>
          <p:nvPr/>
        </p:nvPicPr>
        <p:blipFill>
          <a:blip r:embed="rId6"/>
          <a:srcRect/>
          <a:stretch>
            <a:fillRect/>
          </a:stretch>
        </p:blipFill>
        <p:spPr bwMode="auto">
          <a:xfrm>
            <a:off x="4876800" y="6170613"/>
            <a:ext cx="838200" cy="687387"/>
          </a:xfrm>
          <a:prstGeom prst="rect">
            <a:avLst/>
          </a:prstGeom>
          <a:noFill/>
        </p:spPr>
      </p:pic>
      <p:pic>
        <p:nvPicPr>
          <p:cNvPr id="1032201" name="Picture 9"/>
          <p:cNvPicPr>
            <a:picLocks noChangeAspect="1" noChangeArrowheads="1"/>
          </p:cNvPicPr>
          <p:nvPr/>
        </p:nvPicPr>
        <p:blipFill>
          <a:blip r:embed="rId7" cstate="print"/>
          <a:srcRect l="29417" t="-19330" r="28354" b="-2440"/>
          <a:stretch>
            <a:fillRect/>
          </a:stretch>
        </p:blipFill>
        <p:spPr bwMode="auto">
          <a:xfrm>
            <a:off x="0" y="4495800"/>
            <a:ext cx="838200" cy="533400"/>
          </a:xfrm>
          <a:prstGeom prst="rect">
            <a:avLst/>
          </a:prstGeom>
          <a:noFill/>
        </p:spPr>
      </p:pic>
      <p:pic>
        <p:nvPicPr>
          <p:cNvPr id="1032202" name="Picture 10"/>
          <p:cNvPicPr>
            <a:picLocks noChangeAspect="1" noChangeArrowheads="1"/>
          </p:cNvPicPr>
          <p:nvPr/>
        </p:nvPicPr>
        <p:blipFill>
          <a:blip r:embed="rId8"/>
          <a:srcRect/>
          <a:stretch>
            <a:fillRect/>
          </a:stretch>
        </p:blipFill>
        <p:spPr bwMode="auto">
          <a:xfrm>
            <a:off x="2438400" y="457200"/>
            <a:ext cx="609600" cy="555625"/>
          </a:xfrm>
          <a:prstGeom prst="rect">
            <a:avLst/>
          </a:prstGeom>
          <a:noFill/>
          <a:ln w="9525">
            <a:noFill/>
            <a:miter lim="800000"/>
            <a:headEnd/>
            <a:tailEnd/>
          </a:ln>
        </p:spPr>
      </p:pic>
      <p:grpSp>
        <p:nvGrpSpPr>
          <p:cNvPr id="2" name="Group 11"/>
          <p:cNvGrpSpPr>
            <a:grpSpLocks/>
          </p:cNvGrpSpPr>
          <p:nvPr/>
        </p:nvGrpSpPr>
        <p:grpSpPr bwMode="auto">
          <a:xfrm>
            <a:off x="0" y="6248400"/>
            <a:ext cx="1143000" cy="609600"/>
            <a:chOff x="506" y="717"/>
            <a:chExt cx="790" cy="445"/>
          </a:xfrm>
        </p:grpSpPr>
        <p:sp>
          <p:nvSpPr>
            <p:cNvPr id="1032204" name="Oval 12"/>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032205" name="Line 13"/>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a:p>
          </p:txBody>
        </p:sp>
        <p:sp>
          <p:nvSpPr>
            <p:cNvPr id="1032206" name="Line 14"/>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a:p>
          </p:txBody>
        </p:sp>
        <p:sp>
          <p:nvSpPr>
            <p:cNvPr id="1032207" name="Line 15"/>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a:p>
          </p:txBody>
        </p:sp>
        <p:sp>
          <p:nvSpPr>
            <p:cNvPr id="1032208" name="Rectangle 16"/>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a:p>
          </p:txBody>
        </p:sp>
        <p:sp>
          <p:nvSpPr>
            <p:cNvPr id="1032209" name="Rectangle 17"/>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a:p>
          </p:txBody>
        </p:sp>
        <p:sp>
          <p:nvSpPr>
            <p:cNvPr id="1032210" name="Rectangle 18"/>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a:p>
          </p:txBody>
        </p:sp>
        <p:sp>
          <p:nvSpPr>
            <p:cNvPr id="1032211" name="Rectangle 19"/>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a:p>
          </p:txBody>
        </p:sp>
        <p:sp>
          <p:nvSpPr>
            <p:cNvPr id="1032212" name="Rectangle 20"/>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a:p>
          </p:txBody>
        </p:sp>
        <p:sp>
          <p:nvSpPr>
            <p:cNvPr id="1032213" name="Rectangle 21"/>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a:p>
          </p:txBody>
        </p:sp>
        <p:sp>
          <p:nvSpPr>
            <p:cNvPr id="1032214" name="Rectangle 22"/>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a:p>
          </p:txBody>
        </p:sp>
        <p:sp>
          <p:nvSpPr>
            <p:cNvPr id="1032215" name="Rectangle 23"/>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a:p>
          </p:txBody>
        </p:sp>
        <p:sp>
          <p:nvSpPr>
            <p:cNvPr id="1032216" name="Oval 24"/>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032217" name="Line 25"/>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a:p>
          </p:txBody>
        </p:sp>
        <p:sp>
          <p:nvSpPr>
            <p:cNvPr id="1032218" name="Text Box 26"/>
            <p:cNvSpPr txBox="1">
              <a:spLocks noChangeArrowheads="1"/>
            </p:cNvSpPr>
            <p:nvPr/>
          </p:nvSpPr>
          <p:spPr bwMode="auto">
            <a:xfrm>
              <a:off x="506" y="873"/>
              <a:ext cx="790" cy="268"/>
            </a:xfrm>
            <a:prstGeom prst="rect">
              <a:avLst/>
            </a:prstGeom>
            <a:noFill/>
            <a:ln w="9525">
              <a:noFill/>
              <a:miter lim="800000"/>
              <a:headEnd/>
              <a:tailEnd/>
            </a:ln>
            <a:effectLst/>
          </p:spPr>
          <p:txBody>
            <a:bodyPr anchor="ctr">
              <a:spAutoFit/>
            </a:bodyPr>
            <a:lstStyle/>
            <a:p>
              <a:pPr eaLnBrk="0" hangingPunct="0"/>
              <a:r>
                <a:rPr kumimoji="1" lang="en-US" sz="1800"/>
                <a:t>Database</a:t>
              </a:r>
              <a:endParaRPr kumimoji="1" lang="en-US" sz="1800">
                <a:solidFill>
                  <a:schemeClr val="bg1"/>
                </a:solidFill>
              </a:endParaRPr>
            </a:p>
          </p:txBody>
        </p:sp>
      </p:grpSp>
      <p:grpSp>
        <p:nvGrpSpPr>
          <p:cNvPr id="3" name="Group 27"/>
          <p:cNvGrpSpPr>
            <a:grpSpLocks/>
          </p:cNvGrpSpPr>
          <p:nvPr/>
        </p:nvGrpSpPr>
        <p:grpSpPr bwMode="auto">
          <a:xfrm>
            <a:off x="6946900" y="6096000"/>
            <a:ext cx="685800" cy="762000"/>
            <a:chOff x="1968" y="576"/>
            <a:chExt cx="475" cy="528"/>
          </a:xfrm>
        </p:grpSpPr>
        <p:sp>
          <p:nvSpPr>
            <p:cNvPr id="1032220" name="Oval 28"/>
            <p:cNvSpPr>
              <a:spLocks noChangeArrowheads="1"/>
            </p:cNvSpPr>
            <p:nvPr/>
          </p:nvSpPr>
          <p:spPr bwMode="auto">
            <a:xfrm>
              <a:off x="1968" y="1005"/>
              <a:ext cx="99" cy="99"/>
            </a:xfrm>
            <a:prstGeom prst="ellipse">
              <a:avLst/>
            </a:prstGeom>
            <a:solidFill>
              <a:srgbClr val="FF0000"/>
            </a:solidFill>
            <a:ln w="28575">
              <a:noFill/>
              <a:round/>
              <a:headEnd/>
              <a:tailEnd/>
            </a:ln>
            <a:effectLst/>
          </p:spPr>
          <p:txBody>
            <a:bodyPr wrap="none" anchor="ctr"/>
            <a:lstStyle/>
            <a:p>
              <a:pPr eaLnBrk="0" hangingPunct="0"/>
              <a:endParaRPr lang="en-US" sz="2000" b="0">
                <a:solidFill>
                  <a:srgbClr val="FF0000"/>
                </a:solidFill>
              </a:endParaRPr>
            </a:p>
          </p:txBody>
        </p:sp>
        <p:sp>
          <p:nvSpPr>
            <p:cNvPr id="1032221" name="Oval 29"/>
            <p:cNvSpPr>
              <a:spLocks noChangeArrowheads="1"/>
            </p:cNvSpPr>
            <p:nvPr/>
          </p:nvSpPr>
          <p:spPr bwMode="auto">
            <a:xfrm>
              <a:off x="2093" y="1005"/>
              <a:ext cx="99" cy="99"/>
            </a:xfrm>
            <a:prstGeom prst="ellipse">
              <a:avLst/>
            </a:prstGeom>
            <a:solidFill>
              <a:srgbClr val="FF0000"/>
            </a:solidFill>
            <a:ln w="28575">
              <a:noFill/>
              <a:round/>
              <a:headEnd/>
              <a:tailEnd/>
            </a:ln>
            <a:effectLst/>
          </p:spPr>
          <p:txBody>
            <a:bodyPr wrap="none" anchor="ctr"/>
            <a:lstStyle/>
            <a:p>
              <a:pPr eaLnBrk="0" hangingPunct="0"/>
              <a:endParaRPr lang="en-US" sz="2000" b="0">
                <a:solidFill>
                  <a:srgbClr val="FF0000"/>
                </a:solidFill>
              </a:endParaRPr>
            </a:p>
          </p:txBody>
        </p:sp>
        <p:sp>
          <p:nvSpPr>
            <p:cNvPr id="1032222" name="Oval 30"/>
            <p:cNvSpPr>
              <a:spLocks noChangeArrowheads="1"/>
            </p:cNvSpPr>
            <p:nvPr/>
          </p:nvSpPr>
          <p:spPr bwMode="auto">
            <a:xfrm>
              <a:off x="2219" y="1005"/>
              <a:ext cx="99" cy="99"/>
            </a:xfrm>
            <a:prstGeom prst="ellipse">
              <a:avLst/>
            </a:prstGeom>
            <a:solidFill>
              <a:srgbClr val="FF0000"/>
            </a:solidFill>
            <a:ln w="28575">
              <a:noFill/>
              <a:round/>
              <a:headEnd/>
              <a:tailEnd/>
            </a:ln>
            <a:effectLst/>
          </p:spPr>
          <p:txBody>
            <a:bodyPr wrap="none" anchor="ctr"/>
            <a:lstStyle/>
            <a:p>
              <a:pPr eaLnBrk="0" hangingPunct="0"/>
              <a:endParaRPr lang="en-US" sz="2000" b="0">
                <a:solidFill>
                  <a:srgbClr val="FF0000"/>
                </a:solidFill>
              </a:endParaRPr>
            </a:p>
          </p:txBody>
        </p:sp>
        <p:sp>
          <p:nvSpPr>
            <p:cNvPr id="1032223" name="Oval 31"/>
            <p:cNvSpPr>
              <a:spLocks noChangeArrowheads="1"/>
            </p:cNvSpPr>
            <p:nvPr/>
          </p:nvSpPr>
          <p:spPr bwMode="auto">
            <a:xfrm>
              <a:off x="2344" y="1005"/>
              <a:ext cx="99" cy="99"/>
            </a:xfrm>
            <a:prstGeom prst="ellipse">
              <a:avLst/>
            </a:prstGeom>
            <a:solidFill>
              <a:srgbClr val="FF0000"/>
            </a:solidFill>
            <a:ln w="28575">
              <a:noFill/>
              <a:round/>
              <a:headEnd/>
              <a:tailEnd/>
            </a:ln>
            <a:effectLst/>
          </p:spPr>
          <p:txBody>
            <a:bodyPr wrap="none" anchor="ctr"/>
            <a:lstStyle/>
            <a:p>
              <a:pPr eaLnBrk="0" hangingPunct="0"/>
              <a:endParaRPr lang="en-US" sz="2000" b="0">
                <a:solidFill>
                  <a:srgbClr val="FF0000"/>
                </a:solidFill>
              </a:endParaRPr>
            </a:p>
          </p:txBody>
        </p:sp>
        <p:sp>
          <p:nvSpPr>
            <p:cNvPr id="1032224" name="Oval 32"/>
            <p:cNvSpPr>
              <a:spLocks noChangeArrowheads="1"/>
            </p:cNvSpPr>
            <p:nvPr/>
          </p:nvSpPr>
          <p:spPr bwMode="auto">
            <a:xfrm>
              <a:off x="1968" y="862"/>
              <a:ext cx="99" cy="99"/>
            </a:xfrm>
            <a:prstGeom prst="ellipse">
              <a:avLst/>
            </a:prstGeom>
            <a:solidFill>
              <a:srgbClr val="FF0000"/>
            </a:solidFill>
            <a:ln w="28575">
              <a:noFill/>
              <a:round/>
              <a:headEnd/>
              <a:tailEnd/>
            </a:ln>
            <a:effectLst/>
          </p:spPr>
          <p:txBody>
            <a:bodyPr wrap="none" anchor="ctr"/>
            <a:lstStyle/>
            <a:p>
              <a:pPr eaLnBrk="0" hangingPunct="0"/>
              <a:endParaRPr lang="en-US" sz="2000" b="0">
                <a:solidFill>
                  <a:srgbClr val="FF0000"/>
                </a:solidFill>
              </a:endParaRPr>
            </a:p>
          </p:txBody>
        </p:sp>
        <p:sp>
          <p:nvSpPr>
            <p:cNvPr id="1032225" name="Oval 33"/>
            <p:cNvSpPr>
              <a:spLocks noChangeArrowheads="1"/>
            </p:cNvSpPr>
            <p:nvPr/>
          </p:nvSpPr>
          <p:spPr bwMode="auto">
            <a:xfrm>
              <a:off x="2093" y="862"/>
              <a:ext cx="99" cy="99"/>
            </a:xfrm>
            <a:prstGeom prst="ellipse">
              <a:avLst/>
            </a:prstGeom>
            <a:solidFill>
              <a:srgbClr val="FF0000"/>
            </a:solidFill>
            <a:ln w="28575">
              <a:noFill/>
              <a:round/>
              <a:headEnd/>
              <a:tailEnd/>
            </a:ln>
            <a:effectLst/>
          </p:spPr>
          <p:txBody>
            <a:bodyPr wrap="none" anchor="ctr"/>
            <a:lstStyle/>
            <a:p>
              <a:pPr eaLnBrk="0" hangingPunct="0"/>
              <a:endParaRPr lang="en-US" sz="2000" b="0">
                <a:solidFill>
                  <a:srgbClr val="FF0000"/>
                </a:solidFill>
              </a:endParaRPr>
            </a:p>
          </p:txBody>
        </p:sp>
        <p:sp>
          <p:nvSpPr>
            <p:cNvPr id="1032226" name="Oval 34"/>
            <p:cNvSpPr>
              <a:spLocks noChangeArrowheads="1"/>
            </p:cNvSpPr>
            <p:nvPr/>
          </p:nvSpPr>
          <p:spPr bwMode="auto">
            <a:xfrm>
              <a:off x="2219" y="862"/>
              <a:ext cx="99" cy="99"/>
            </a:xfrm>
            <a:prstGeom prst="ellipse">
              <a:avLst/>
            </a:prstGeom>
            <a:solidFill>
              <a:srgbClr val="FF0000"/>
            </a:solidFill>
            <a:ln w="28575">
              <a:noFill/>
              <a:round/>
              <a:headEnd/>
              <a:tailEnd/>
            </a:ln>
            <a:effectLst/>
          </p:spPr>
          <p:txBody>
            <a:bodyPr wrap="none" anchor="ctr"/>
            <a:lstStyle/>
            <a:p>
              <a:pPr eaLnBrk="0" hangingPunct="0"/>
              <a:endParaRPr lang="en-US" sz="2000" b="0">
                <a:solidFill>
                  <a:srgbClr val="FF0000"/>
                </a:solidFill>
              </a:endParaRPr>
            </a:p>
          </p:txBody>
        </p:sp>
        <p:sp>
          <p:nvSpPr>
            <p:cNvPr id="1032227" name="Oval 35"/>
            <p:cNvSpPr>
              <a:spLocks noChangeArrowheads="1"/>
            </p:cNvSpPr>
            <p:nvPr/>
          </p:nvSpPr>
          <p:spPr bwMode="auto">
            <a:xfrm>
              <a:off x="2344" y="862"/>
              <a:ext cx="99" cy="99"/>
            </a:xfrm>
            <a:prstGeom prst="ellipse">
              <a:avLst/>
            </a:prstGeom>
            <a:solidFill>
              <a:srgbClr val="FF0000"/>
            </a:solidFill>
            <a:ln w="28575">
              <a:noFill/>
              <a:round/>
              <a:headEnd/>
              <a:tailEnd/>
            </a:ln>
            <a:effectLst/>
          </p:spPr>
          <p:txBody>
            <a:bodyPr wrap="none" anchor="ctr"/>
            <a:lstStyle/>
            <a:p>
              <a:pPr eaLnBrk="0" hangingPunct="0"/>
              <a:endParaRPr lang="en-US" sz="2000" b="0">
                <a:solidFill>
                  <a:srgbClr val="FF0000"/>
                </a:solidFill>
              </a:endParaRPr>
            </a:p>
          </p:txBody>
        </p:sp>
        <p:sp>
          <p:nvSpPr>
            <p:cNvPr id="1032228" name="Oval 36"/>
            <p:cNvSpPr>
              <a:spLocks noChangeArrowheads="1"/>
            </p:cNvSpPr>
            <p:nvPr/>
          </p:nvSpPr>
          <p:spPr bwMode="auto">
            <a:xfrm>
              <a:off x="1968" y="719"/>
              <a:ext cx="99" cy="99"/>
            </a:xfrm>
            <a:prstGeom prst="ellipse">
              <a:avLst/>
            </a:prstGeom>
            <a:solidFill>
              <a:srgbClr val="FF0000"/>
            </a:solidFill>
            <a:ln w="28575">
              <a:noFill/>
              <a:round/>
              <a:headEnd/>
              <a:tailEnd/>
            </a:ln>
            <a:effectLst/>
          </p:spPr>
          <p:txBody>
            <a:bodyPr wrap="none" anchor="ctr"/>
            <a:lstStyle/>
            <a:p>
              <a:pPr eaLnBrk="0" hangingPunct="0"/>
              <a:endParaRPr lang="en-US" sz="2000" b="0">
                <a:solidFill>
                  <a:srgbClr val="FF0000"/>
                </a:solidFill>
              </a:endParaRPr>
            </a:p>
          </p:txBody>
        </p:sp>
        <p:sp>
          <p:nvSpPr>
            <p:cNvPr id="1032229" name="Oval 37"/>
            <p:cNvSpPr>
              <a:spLocks noChangeArrowheads="1"/>
            </p:cNvSpPr>
            <p:nvPr/>
          </p:nvSpPr>
          <p:spPr bwMode="auto">
            <a:xfrm>
              <a:off x="2093" y="719"/>
              <a:ext cx="99" cy="99"/>
            </a:xfrm>
            <a:prstGeom prst="ellipse">
              <a:avLst/>
            </a:prstGeom>
            <a:solidFill>
              <a:srgbClr val="FF0000"/>
            </a:solidFill>
            <a:ln w="28575">
              <a:noFill/>
              <a:round/>
              <a:headEnd/>
              <a:tailEnd/>
            </a:ln>
            <a:effectLst/>
          </p:spPr>
          <p:txBody>
            <a:bodyPr wrap="none" anchor="ctr"/>
            <a:lstStyle/>
            <a:p>
              <a:pPr eaLnBrk="0" hangingPunct="0"/>
              <a:endParaRPr lang="en-US" sz="2000" b="0">
                <a:solidFill>
                  <a:srgbClr val="FF0000"/>
                </a:solidFill>
              </a:endParaRPr>
            </a:p>
          </p:txBody>
        </p:sp>
        <p:sp>
          <p:nvSpPr>
            <p:cNvPr id="1032230" name="Oval 38"/>
            <p:cNvSpPr>
              <a:spLocks noChangeArrowheads="1"/>
            </p:cNvSpPr>
            <p:nvPr/>
          </p:nvSpPr>
          <p:spPr bwMode="auto">
            <a:xfrm>
              <a:off x="2219" y="719"/>
              <a:ext cx="99" cy="99"/>
            </a:xfrm>
            <a:prstGeom prst="ellipse">
              <a:avLst/>
            </a:prstGeom>
            <a:solidFill>
              <a:srgbClr val="FF0000"/>
            </a:solidFill>
            <a:ln w="28575">
              <a:noFill/>
              <a:round/>
              <a:headEnd/>
              <a:tailEnd/>
            </a:ln>
            <a:effectLst/>
          </p:spPr>
          <p:txBody>
            <a:bodyPr wrap="none" anchor="ctr"/>
            <a:lstStyle/>
            <a:p>
              <a:pPr eaLnBrk="0" hangingPunct="0"/>
              <a:endParaRPr lang="en-US" sz="2000" b="0">
                <a:solidFill>
                  <a:srgbClr val="FF0000"/>
                </a:solidFill>
              </a:endParaRPr>
            </a:p>
          </p:txBody>
        </p:sp>
        <p:sp>
          <p:nvSpPr>
            <p:cNvPr id="1032231" name="Oval 39"/>
            <p:cNvSpPr>
              <a:spLocks noChangeArrowheads="1"/>
            </p:cNvSpPr>
            <p:nvPr/>
          </p:nvSpPr>
          <p:spPr bwMode="auto">
            <a:xfrm>
              <a:off x="2344" y="719"/>
              <a:ext cx="99" cy="99"/>
            </a:xfrm>
            <a:prstGeom prst="ellipse">
              <a:avLst/>
            </a:prstGeom>
            <a:solidFill>
              <a:srgbClr val="FF0000"/>
            </a:solidFill>
            <a:ln w="28575">
              <a:noFill/>
              <a:round/>
              <a:headEnd/>
              <a:tailEnd/>
            </a:ln>
            <a:effectLst/>
          </p:spPr>
          <p:txBody>
            <a:bodyPr wrap="none" anchor="ctr"/>
            <a:lstStyle/>
            <a:p>
              <a:pPr eaLnBrk="0" hangingPunct="0"/>
              <a:endParaRPr lang="en-US" sz="2000" b="0">
                <a:solidFill>
                  <a:srgbClr val="FF0000"/>
                </a:solidFill>
              </a:endParaRPr>
            </a:p>
          </p:txBody>
        </p:sp>
        <p:sp>
          <p:nvSpPr>
            <p:cNvPr id="1032232" name="Oval 40"/>
            <p:cNvSpPr>
              <a:spLocks noChangeArrowheads="1"/>
            </p:cNvSpPr>
            <p:nvPr/>
          </p:nvSpPr>
          <p:spPr bwMode="auto">
            <a:xfrm>
              <a:off x="1968" y="576"/>
              <a:ext cx="99" cy="99"/>
            </a:xfrm>
            <a:prstGeom prst="ellipse">
              <a:avLst/>
            </a:prstGeom>
            <a:solidFill>
              <a:srgbClr val="FF0000"/>
            </a:solidFill>
            <a:ln w="28575">
              <a:noFill/>
              <a:round/>
              <a:headEnd/>
              <a:tailEnd/>
            </a:ln>
            <a:effectLst/>
          </p:spPr>
          <p:txBody>
            <a:bodyPr wrap="none" anchor="ctr"/>
            <a:lstStyle/>
            <a:p>
              <a:pPr eaLnBrk="0" hangingPunct="0"/>
              <a:endParaRPr lang="en-US" sz="2000" b="0">
                <a:solidFill>
                  <a:srgbClr val="FF0000"/>
                </a:solidFill>
              </a:endParaRPr>
            </a:p>
          </p:txBody>
        </p:sp>
        <p:sp>
          <p:nvSpPr>
            <p:cNvPr id="1032233" name="Oval 41"/>
            <p:cNvSpPr>
              <a:spLocks noChangeArrowheads="1"/>
            </p:cNvSpPr>
            <p:nvPr/>
          </p:nvSpPr>
          <p:spPr bwMode="auto">
            <a:xfrm>
              <a:off x="2093" y="576"/>
              <a:ext cx="99" cy="99"/>
            </a:xfrm>
            <a:prstGeom prst="ellipse">
              <a:avLst/>
            </a:prstGeom>
            <a:solidFill>
              <a:srgbClr val="FF0000"/>
            </a:solidFill>
            <a:ln w="28575">
              <a:noFill/>
              <a:round/>
              <a:headEnd/>
              <a:tailEnd/>
            </a:ln>
            <a:effectLst/>
          </p:spPr>
          <p:txBody>
            <a:bodyPr wrap="none" anchor="ctr"/>
            <a:lstStyle/>
            <a:p>
              <a:pPr eaLnBrk="0" hangingPunct="0"/>
              <a:endParaRPr lang="en-US" sz="2000" b="0">
                <a:solidFill>
                  <a:srgbClr val="FF0000"/>
                </a:solidFill>
              </a:endParaRPr>
            </a:p>
          </p:txBody>
        </p:sp>
        <p:sp>
          <p:nvSpPr>
            <p:cNvPr id="1032234" name="Oval 42"/>
            <p:cNvSpPr>
              <a:spLocks noChangeArrowheads="1"/>
            </p:cNvSpPr>
            <p:nvPr/>
          </p:nvSpPr>
          <p:spPr bwMode="auto">
            <a:xfrm>
              <a:off x="2219" y="576"/>
              <a:ext cx="99" cy="99"/>
            </a:xfrm>
            <a:prstGeom prst="ellipse">
              <a:avLst/>
            </a:prstGeom>
            <a:solidFill>
              <a:srgbClr val="FF0000"/>
            </a:solidFill>
            <a:ln w="28575">
              <a:noFill/>
              <a:round/>
              <a:headEnd/>
              <a:tailEnd/>
            </a:ln>
            <a:effectLst/>
          </p:spPr>
          <p:txBody>
            <a:bodyPr wrap="none" anchor="ctr"/>
            <a:lstStyle/>
            <a:p>
              <a:pPr eaLnBrk="0" hangingPunct="0"/>
              <a:endParaRPr lang="en-US" sz="2000" b="0">
                <a:solidFill>
                  <a:srgbClr val="FF0000"/>
                </a:solidFill>
              </a:endParaRPr>
            </a:p>
          </p:txBody>
        </p:sp>
        <p:sp>
          <p:nvSpPr>
            <p:cNvPr id="1032235" name="Oval 43"/>
            <p:cNvSpPr>
              <a:spLocks noChangeArrowheads="1"/>
            </p:cNvSpPr>
            <p:nvPr/>
          </p:nvSpPr>
          <p:spPr bwMode="auto">
            <a:xfrm>
              <a:off x="2344" y="576"/>
              <a:ext cx="99" cy="99"/>
            </a:xfrm>
            <a:prstGeom prst="ellipse">
              <a:avLst/>
            </a:prstGeom>
            <a:solidFill>
              <a:srgbClr val="FF0000"/>
            </a:solidFill>
            <a:ln w="28575">
              <a:noFill/>
              <a:round/>
              <a:headEnd/>
              <a:tailEnd/>
            </a:ln>
            <a:effectLst/>
          </p:spPr>
          <p:txBody>
            <a:bodyPr wrap="none" anchor="ctr"/>
            <a:lstStyle/>
            <a:p>
              <a:pPr eaLnBrk="0" hangingPunct="0"/>
              <a:endParaRPr lang="en-US" sz="2000" b="0">
                <a:solidFill>
                  <a:srgbClr val="FF0000"/>
                </a:solidFill>
              </a:endParaRPr>
            </a:p>
          </p:txBody>
        </p:sp>
        <p:sp>
          <p:nvSpPr>
            <p:cNvPr id="1032236" name="Line 44"/>
            <p:cNvSpPr>
              <a:spLocks noChangeShapeType="1"/>
            </p:cNvSpPr>
            <p:nvPr/>
          </p:nvSpPr>
          <p:spPr bwMode="auto">
            <a:xfrm>
              <a:off x="2021" y="1055"/>
              <a:ext cx="369" cy="0"/>
            </a:xfrm>
            <a:prstGeom prst="line">
              <a:avLst/>
            </a:prstGeom>
            <a:noFill/>
            <a:ln w="28575">
              <a:solidFill>
                <a:srgbClr val="FF9999"/>
              </a:solidFill>
              <a:round/>
              <a:headEnd/>
              <a:tailEnd/>
            </a:ln>
            <a:effectLst/>
          </p:spPr>
          <p:txBody>
            <a:bodyPr wrap="none" anchor="ctr"/>
            <a:lstStyle/>
            <a:p>
              <a:endParaRPr lang="en-US"/>
            </a:p>
          </p:txBody>
        </p:sp>
        <p:sp>
          <p:nvSpPr>
            <p:cNvPr id="1032237" name="Line 45"/>
            <p:cNvSpPr>
              <a:spLocks noChangeShapeType="1"/>
            </p:cNvSpPr>
            <p:nvPr/>
          </p:nvSpPr>
          <p:spPr bwMode="auto">
            <a:xfrm>
              <a:off x="2021" y="909"/>
              <a:ext cx="369" cy="0"/>
            </a:xfrm>
            <a:prstGeom prst="line">
              <a:avLst/>
            </a:prstGeom>
            <a:noFill/>
            <a:ln w="28575">
              <a:solidFill>
                <a:srgbClr val="FF9999"/>
              </a:solidFill>
              <a:round/>
              <a:headEnd/>
              <a:tailEnd/>
            </a:ln>
            <a:effectLst/>
          </p:spPr>
          <p:txBody>
            <a:bodyPr wrap="none" anchor="ctr"/>
            <a:lstStyle/>
            <a:p>
              <a:endParaRPr lang="en-US"/>
            </a:p>
          </p:txBody>
        </p:sp>
        <p:sp>
          <p:nvSpPr>
            <p:cNvPr id="1032238" name="Line 46"/>
            <p:cNvSpPr>
              <a:spLocks noChangeShapeType="1"/>
            </p:cNvSpPr>
            <p:nvPr/>
          </p:nvSpPr>
          <p:spPr bwMode="auto">
            <a:xfrm>
              <a:off x="2021" y="764"/>
              <a:ext cx="369" cy="0"/>
            </a:xfrm>
            <a:prstGeom prst="line">
              <a:avLst/>
            </a:prstGeom>
            <a:noFill/>
            <a:ln w="28575">
              <a:solidFill>
                <a:srgbClr val="FF9999"/>
              </a:solidFill>
              <a:round/>
              <a:headEnd/>
              <a:tailEnd/>
            </a:ln>
            <a:effectLst/>
          </p:spPr>
          <p:txBody>
            <a:bodyPr wrap="none" anchor="ctr"/>
            <a:lstStyle/>
            <a:p>
              <a:endParaRPr lang="en-US"/>
            </a:p>
          </p:txBody>
        </p:sp>
        <p:sp>
          <p:nvSpPr>
            <p:cNvPr id="1032239" name="Line 47"/>
            <p:cNvSpPr>
              <a:spLocks noChangeShapeType="1"/>
            </p:cNvSpPr>
            <p:nvPr/>
          </p:nvSpPr>
          <p:spPr bwMode="auto">
            <a:xfrm>
              <a:off x="2021" y="619"/>
              <a:ext cx="369" cy="0"/>
            </a:xfrm>
            <a:prstGeom prst="line">
              <a:avLst/>
            </a:prstGeom>
            <a:noFill/>
            <a:ln w="28575">
              <a:solidFill>
                <a:srgbClr val="FF9999"/>
              </a:solidFill>
              <a:round/>
              <a:headEnd/>
              <a:tailEnd/>
            </a:ln>
            <a:effectLst/>
          </p:spPr>
          <p:txBody>
            <a:bodyPr wrap="none" anchor="ctr"/>
            <a:lstStyle/>
            <a:p>
              <a:endParaRPr lang="en-US"/>
            </a:p>
          </p:txBody>
        </p:sp>
        <p:sp>
          <p:nvSpPr>
            <p:cNvPr id="1032240" name="Line 48"/>
            <p:cNvSpPr>
              <a:spLocks noChangeShapeType="1"/>
            </p:cNvSpPr>
            <p:nvPr/>
          </p:nvSpPr>
          <p:spPr bwMode="auto">
            <a:xfrm flipV="1">
              <a:off x="2390" y="619"/>
              <a:ext cx="0" cy="449"/>
            </a:xfrm>
            <a:prstGeom prst="line">
              <a:avLst/>
            </a:prstGeom>
            <a:noFill/>
            <a:ln w="28575">
              <a:solidFill>
                <a:srgbClr val="FF9999"/>
              </a:solidFill>
              <a:round/>
              <a:headEnd/>
              <a:tailEnd/>
            </a:ln>
            <a:effectLst/>
          </p:spPr>
          <p:txBody>
            <a:bodyPr wrap="none" anchor="ctr"/>
            <a:lstStyle/>
            <a:p>
              <a:endParaRPr lang="en-US"/>
            </a:p>
          </p:txBody>
        </p:sp>
        <p:sp>
          <p:nvSpPr>
            <p:cNvPr id="1032241" name="Line 49"/>
            <p:cNvSpPr>
              <a:spLocks noChangeShapeType="1"/>
            </p:cNvSpPr>
            <p:nvPr/>
          </p:nvSpPr>
          <p:spPr bwMode="auto">
            <a:xfrm flipV="1">
              <a:off x="2267" y="624"/>
              <a:ext cx="0" cy="444"/>
            </a:xfrm>
            <a:prstGeom prst="line">
              <a:avLst/>
            </a:prstGeom>
            <a:noFill/>
            <a:ln w="28575">
              <a:solidFill>
                <a:srgbClr val="FF9999"/>
              </a:solidFill>
              <a:round/>
              <a:headEnd/>
              <a:tailEnd/>
            </a:ln>
            <a:effectLst/>
          </p:spPr>
          <p:txBody>
            <a:bodyPr wrap="none" anchor="ctr"/>
            <a:lstStyle/>
            <a:p>
              <a:endParaRPr lang="en-US"/>
            </a:p>
          </p:txBody>
        </p:sp>
        <p:sp>
          <p:nvSpPr>
            <p:cNvPr id="1032242" name="Line 50"/>
            <p:cNvSpPr>
              <a:spLocks noChangeShapeType="1"/>
            </p:cNvSpPr>
            <p:nvPr/>
          </p:nvSpPr>
          <p:spPr bwMode="auto">
            <a:xfrm flipV="1">
              <a:off x="2144" y="624"/>
              <a:ext cx="0" cy="432"/>
            </a:xfrm>
            <a:prstGeom prst="line">
              <a:avLst/>
            </a:prstGeom>
            <a:noFill/>
            <a:ln w="28575">
              <a:solidFill>
                <a:srgbClr val="FF9999"/>
              </a:solidFill>
              <a:round/>
              <a:headEnd/>
              <a:tailEnd/>
            </a:ln>
            <a:effectLst/>
          </p:spPr>
          <p:txBody>
            <a:bodyPr wrap="none" anchor="ctr"/>
            <a:lstStyle/>
            <a:p>
              <a:endParaRPr lang="en-US"/>
            </a:p>
          </p:txBody>
        </p:sp>
        <p:sp>
          <p:nvSpPr>
            <p:cNvPr id="1032243" name="Line 51"/>
            <p:cNvSpPr>
              <a:spLocks noChangeShapeType="1"/>
            </p:cNvSpPr>
            <p:nvPr/>
          </p:nvSpPr>
          <p:spPr bwMode="auto">
            <a:xfrm flipV="1">
              <a:off x="2021" y="619"/>
              <a:ext cx="0" cy="437"/>
            </a:xfrm>
            <a:prstGeom prst="line">
              <a:avLst/>
            </a:prstGeom>
            <a:noFill/>
            <a:ln w="28575">
              <a:solidFill>
                <a:srgbClr val="FF9999"/>
              </a:solidFill>
              <a:round/>
              <a:headEnd/>
              <a:tailEnd/>
            </a:ln>
            <a:effectLst/>
          </p:spPr>
          <p:txBody>
            <a:bodyPr wrap="none" anchor="ctr"/>
            <a:lstStyle/>
            <a:p>
              <a:endParaRPr lang="en-US"/>
            </a:p>
          </p:txBody>
        </p:sp>
      </p:grpSp>
      <p:pic>
        <p:nvPicPr>
          <p:cNvPr id="1032244" name="Picture 52"/>
          <p:cNvPicPr>
            <a:picLocks noChangeAspect="1" noChangeArrowheads="1"/>
          </p:cNvPicPr>
          <p:nvPr/>
        </p:nvPicPr>
        <p:blipFill>
          <a:blip r:embed="rId9" cstate="print"/>
          <a:srcRect/>
          <a:stretch>
            <a:fillRect/>
          </a:stretch>
        </p:blipFill>
        <p:spPr bwMode="auto">
          <a:xfrm>
            <a:off x="3429000" y="457200"/>
            <a:ext cx="685800" cy="557213"/>
          </a:xfrm>
          <a:prstGeom prst="rect">
            <a:avLst/>
          </a:prstGeom>
          <a:noFill/>
          <a:ln w="9525">
            <a:noFill/>
            <a:miter lim="800000"/>
            <a:headEnd/>
            <a:tailEnd/>
          </a:ln>
        </p:spPr>
      </p:pic>
      <p:pic>
        <p:nvPicPr>
          <p:cNvPr id="1032245" name="Picture 53"/>
          <p:cNvPicPr>
            <a:picLocks noChangeAspect="1" noChangeArrowheads="1"/>
          </p:cNvPicPr>
          <p:nvPr/>
        </p:nvPicPr>
        <p:blipFill>
          <a:blip r:embed="rId10"/>
          <a:srcRect/>
          <a:stretch>
            <a:fillRect/>
          </a:stretch>
        </p:blipFill>
        <p:spPr bwMode="auto">
          <a:xfrm>
            <a:off x="0" y="3962400"/>
            <a:ext cx="590550" cy="609600"/>
          </a:xfrm>
          <a:prstGeom prst="rect">
            <a:avLst/>
          </a:prstGeom>
          <a:noFill/>
        </p:spPr>
      </p:pic>
      <p:pic>
        <p:nvPicPr>
          <p:cNvPr id="1032246" name="Picture 54"/>
          <p:cNvPicPr>
            <a:picLocks noChangeAspect="1" noChangeArrowheads="1"/>
          </p:cNvPicPr>
          <p:nvPr/>
        </p:nvPicPr>
        <p:blipFill>
          <a:blip r:embed="rId11"/>
          <a:srcRect/>
          <a:stretch>
            <a:fillRect/>
          </a:stretch>
        </p:blipFill>
        <p:spPr bwMode="auto">
          <a:xfrm>
            <a:off x="3733800" y="6172200"/>
            <a:ext cx="609600" cy="547688"/>
          </a:xfrm>
          <a:prstGeom prst="rect">
            <a:avLst/>
          </a:prstGeom>
          <a:noFill/>
          <a:ln w="9525">
            <a:noFill/>
            <a:miter lim="800000"/>
            <a:headEnd/>
            <a:tailEnd/>
          </a:ln>
          <a:effectLst/>
        </p:spPr>
      </p:pic>
      <p:pic>
        <p:nvPicPr>
          <p:cNvPr id="1032247" name="Picture 55"/>
          <p:cNvPicPr>
            <a:picLocks noChangeAspect="1" noChangeArrowheads="1"/>
          </p:cNvPicPr>
          <p:nvPr/>
        </p:nvPicPr>
        <p:blipFill>
          <a:blip r:embed="rId12"/>
          <a:srcRect/>
          <a:stretch>
            <a:fillRect/>
          </a:stretch>
        </p:blipFill>
        <p:spPr bwMode="auto">
          <a:xfrm>
            <a:off x="0" y="1447800"/>
            <a:ext cx="762000" cy="531813"/>
          </a:xfrm>
          <a:prstGeom prst="rect">
            <a:avLst/>
          </a:prstGeom>
          <a:noFill/>
          <a:ln w="9525">
            <a:noFill/>
            <a:miter lim="800000"/>
            <a:headEnd/>
            <a:tailEnd/>
          </a:ln>
          <a:effectLst/>
        </p:spPr>
      </p:pic>
      <p:pic>
        <p:nvPicPr>
          <p:cNvPr id="1032248" name="Picture 56"/>
          <p:cNvPicPr>
            <a:picLocks noChangeAspect="1" noChangeArrowheads="1"/>
          </p:cNvPicPr>
          <p:nvPr/>
        </p:nvPicPr>
        <p:blipFill>
          <a:blip r:embed="rId13"/>
          <a:srcRect/>
          <a:stretch>
            <a:fillRect/>
          </a:stretch>
        </p:blipFill>
        <p:spPr bwMode="auto">
          <a:xfrm>
            <a:off x="4343400" y="6172200"/>
            <a:ext cx="441325" cy="685800"/>
          </a:xfrm>
          <a:prstGeom prst="rect">
            <a:avLst/>
          </a:prstGeom>
          <a:noFill/>
          <a:ln w="9525" algn="ctr">
            <a:noFill/>
            <a:miter lim="800000"/>
            <a:headEnd/>
            <a:tailEnd/>
          </a:ln>
          <a:effectLst/>
        </p:spPr>
      </p:pic>
      <p:pic>
        <p:nvPicPr>
          <p:cNvPr id="1032249" name="Picture 57"/>
          <p:cNvPicPr>
            <a:picLocks noChangeAspect="1" noChangeArrowheads="1"/>
          </p:cNvPicPr>
          <p:nvPr/>
        </p:nvPicPr>
        <p:blipFill>
          <a:blip r:embed="rId14"/>
          <a:srcRect/>
          <a:stretch>
            <a:fillRect/>
          </a:stretch>
        </p:blipFill>
        <p:spPr bwMode="auto">
          <a:xfrm>
            <a:off x="1905000" y="6172200"/>
            <a:ext cx="530225" cy="685800"/>
          </a:xfrm>
          <a:prstGeom prst="rect">
            <a:avLst/>
          </a:prstGeom>
          <a:noFill/>
          <a:ln w="9525" algn="ctr">
            <a:noFill/>
            <a:miter lim="800000"/>
            <a:headEnd/>
            <a:tailEnd/>
          </a:ln>
          <a:effectLst/>
        </p:spPr>
      </p:pic>
      <p:pic>
        <p:nvPicPr>
          <p:cNvPr id="1032250" name="Picture 58"/>
          <p:cNvPicPr>
            <a:picLocks noChangeAspect="1" noChangeArrowheads="1"/>
          </p:cNvPicPr>
          <p:nvPr/>
        </p:nvPicPr>
        <p:blipFill>
          <a:blip r:embed="rId15"/>
          <a:srcRect/>
          <a:stretch>
            <a:fillRect/>
          </a:stretch>
        </p:blipFill>
        <p:spPr bwMode="auto">
          <a:xfrm>
            <a:off x="0" y="2133600"/>
            <a:ext cx="766763" cy="501650"/>
          </a:xfrm>
          <a:prstGeom prst="rect">
            <a:avLst/>
          </a:prstGeom>
          <a:noFill/>
          <a:ln w="9525" algn="ctr">
            <a:noFill/>
            <a:miter lim="800000"/>
            <a:headEnd/>
            <a:tailEnd/>
          </a:ln>
          <a:effectLst/>
        </p:spPr>
      </p:pic>
      <p:sp>
        <p:nvSpPr>
          <p:cNvPr id="1032251" name="AutoShape 59"/>
          <p:cNvSpPr>
            <a:spLocks noChangeArrowheads="1"/>
          </p:cNvSpPr>
          <p:nvPr/>
        </p:nvSpPr>
        <p:spPr bwMode="auto">
          <a:xfrm rot="-2866024">
            <a:off x="975519" y="5796756"/>
            <a:ext cx="390525" cy="360363"/>
          </a:xfrm>
          <a:prstGeom prst="flowChartDelay">
            <a:avLst/>
          </a:prstGeom>
          <a:noFill/>
          <a:ln w="9525" algn="ctr">
            <a:solidFill>
              <a:schemeClr val="tx1"/>
            </a:solidFill>
            <a:miter lim="800000"/>
            <a:headEnd/>
            <a:tailEnd/>
          </a:ln>
          <a:effectLst/>
        </p:spPr>
        <p:txBody>
          <a:bodyPr wrap="none" anchor="ctr">
            <a:spAutoFit/>
          </a:bodyPr>
          <a:lstStyle/>
          <a:p>
            <a:r>
              <a:rPr lang="en-US" sz="1200"/>
              <a:t>SS</a:t>
            </a:r>
          </a:p>
        </p:txBody>
      </p:sp>
      <p:sp>
        <p:nvSpPr>
          <p:cNvPr id="1032252" name="AutoShape 60"/>
          <p:cNvSpPr>
            <a:spLocks noChangeArrowheads="1"/>
          </p:cNvSpPr>
          <p:nvPr/>
        </p:nvSpPr>
        <p:spPr bwMode="auto">
          <a:xfrm rot="16200000">
            <a:off x="1450182" y="5645944"/>
            <a:ext cx="407987" cy="339725"/>
          </a:xfrm>
          <a:prstGeom prst="flowChartDelay">
            <a:avLst/>
          </a:prstGeom>
          <a:noFill/>
          <a:ln w="9525" algn="ctr">
            <a:solidFill>
              <a:schemeClr val="tx1"/>
            </a:solidFill>
            <a:miter lim="800000"/>
            <a:headEnd/>
            <a:tailEnd/>
          </a:ln>
          <a:effectLst/>
        </p:spPr>
        <p:txBody>
          <a:bodyPr vert="eaVert" anchor="ctr">
            <a:spAutoFit/>
          </a:bodyPr>
          <a:lstStyle/>
          <a:p>
            <a:r>
              <a:rPr lang="en-US" sz="1200"/>
              <a:t>SS</a:t>
            </a:r>
          </a:p>
        </p:txBody>
      </p:sp>
      <p:sp>
        <p:nvSpPr>
          <p:cNvPr id="1032253" name="AutoShape 61"/>
          <p:cNvSpPr>
            <a:spLocks noChangeArrowheads="1"/>
          </p:cNvSpPr>
          <p:nvPr/>
        </p:nvSpPr>
        <p:spPr bwMode="auto">
          <a:xfrm rot="16200000">
            <a:off x="2023269" y="5645944"/>
            <a:ext cx="407987" cy="339725"/>
          </a:xfrm>
          <a:prstGeom prst="flowChartDelay">
            <a:avLst/>
          </a:prstGeom>
          <a:noFill/>
          <a:ln w="9525" algn="ctr">
            <a:solidFill>
              <a:schemeClr val="tx1"/>
            </a:solidFill>
            <a:miter lim="800000"/>
            <a:headEnd/>
            <a:tailEnd/>
          </a:ln>
          <a:effectLst/>
        </p:spPr>
        <p:txBody>
          <a:bodyPr vert="eaVert" anchor="ctr">
            <a:spAutoFit/>
          </a:bodyPr>
          <a:lstStyle/>
          <a:p>
            <a:r>
              <a:rPr lang="en-US" sz="1200"/>
              <a:t>SS</a:t>
            </a:r>
          </a:p>
        </p:txBody>
      </p:sp>
      <p:sp>
        <p:nvSpPr>
          <p:cNvPr id="1032254" name="AutoShape 62"/>
          <p:cNvSpPr>
            <a:spLocks noChangeArrowheads="1"/>
          </p:cNvSpPr>
          <p:nvPr/>
        </p:nvSpPr>
        <p:spPr bwMode="auto">
          <a:xfrm rot="16200000">
            <a:off x="3852069" y="5596731"/>
            <a:ext cx="407988" cy="339725"/>
          </a:xfrm>
          <a:prstGeom prst="flowChartDelay">
            <a:avLst/>
          </a:prstGeom>
          <a:noFill/>
          <a:ln w="9525" algn="ctr">
            <a:solidFill>
              <a:schemeClr val="tx1"/>
            </a:solidFill>
            <a:miter lim="800000"/>
            <a:headEnd/>
            <a:tailEnd/>
          </a:ln>
          <a:effectLst/>
        </p:spPr>
        <p:txBody>
          <a:bodyPr vert="eaVert" anchor="ctr">
            <a:spAutoFit/>
          </a:bodyPr>
          <a:lstStyle/>
          <a:p>
            <a:r>
              <a:rPr lang="en-US" sz="1200"/>
              <a:t>SS</a:t>
            </a:r>
          </a:p>
        </p:txBody>
      </p:sp>
      <p:sp>
        <p:nvSpPr>
          <p:cNvPr id="1032255" name="AutoShape 63"/>
          <p:cNvSpPr>
            <a:spLocks noChangeArrowheads="1"/>
          </p:cNvSpPr>
          <p:nvPr/>
        </p:nvSpPr>
        <p:spPr bwMode="auto">
          <a:xfrm rot="16200000">
            <a:off x="4309269" y="5645944"/>
            <a:ext cx="407987" cy="339725"/>
          </a:xfrm>
          <a:prstGeom prst="flowChartDelay">
            <a:avLst/>
          </a:prstGeom>
          <a:noFill/>
          <a:ln w="9525" algn="ctr">
            <a:solidFill>
              <a:schemeClr val="tx1"/>
            </a:solidFill>
            <a:miter lim="800000"/>
            <a:headEnd/>
            <a:tailEnd/>
          </a:ln>
          <a:effectLst/>
        </p:spPr>
        <p:txBody>
          <a:bodyPr vert="eaVert" anchor="ctr">
            <a:spAutoFit/>
          </a:bodyPr>
          <a:lstStyle/>
          <a:p>
            <a:r>
              <a:rPr lang="en-US" sz="1200"/>
              <a:t>SS</a:t>
            </a:r>
          </a:p>
        </p:txBody>
      </p:sp>
      <p:sp>
        <p:nvSpPr>
          <p:cNvPr id="1032256" name="AutoShape 64"/>
          <p:cNvSpPr>
            <a:spLocks noChangeArrowheads="1"/>
          </p:cNvSpPr>
          <p:nvPr/>
        </p:nvSpPr>
        <p:spPr bwMode="auto">
          <a:xfrm rot="16200000">
            <a:off x="5071269" y="5645944"/>
            <a:ext cx="407987" cy="339725"/>
          </a:xfrm>
          <a:prstGeom prst="flowChartDelay">
            <a:avLst/>
          </a:prstGeom>
          <a:noFill/>
          <a:ln w="9525" algn="ctr">
            <a:solidFill>
              <a:schemeClr val="tx1"/>
            </a:solidFill>
            <a:miter lim="800000"/>
            <a:headEnd/>
            <a:tailEnd/>
          </a:ln>
          <a:effectLst/>
        </p:spPr>
        <p:txBody>
          <a:bodyPr vert="eaVert" anchor="ctr">
            <a:spAutoFit/>
          </a:bodyPr>
          <a:lstStyle/>
          <a:p>
            <a:r>
              <a:rPr lang="en-US" sz="1200"/>
              <a:t>SS</a:t>
            </a:r>
          </a:p>
        </p:txBody>
      </p:sp>
      <p:sp>
        <p:nvSpPr>
          <p:cNvPr id="1032257" name="AutoShape 65"/>
          <p:cNvSpPr>
            <a:spLocks noChangeArrowheads="1"/>
          </p:cNvSpPr>
          <p:nvPr/>
        </p:nvSpPr>
        <p:spPr bwMode="auto">
          <a:xfrm rot="16200000">
            <a:off x="7094934" y="5622295"/>
            <a:ext cx="407987" cy="339725"/>
          </a:xfrm>
          <a:prstGeom prst="flowChartDelay">
            <a:avLst/>
          </a:prstGeom>
          <a:noFill/>
          <a:ln w="9525" algn="ctr">
            <a:solidFill>
              <a:schemeClr val="tx1"/>
            </a:solidFill>
            <a:miter lim="800000"/>
            <a:headEnd/>
            <a:tailEnd/>
          </a:ln>
          <a:effectLst/>
        </p:spPr>
        <p:txBody>
          <a:bodyPr vert="eaVert" anchor="ctr">
            <a:spAutoFit/>
          </a:bodyPr>
          <a:lstStyle/>
          <a:p>
            <a:r>
              <a:rPr lang="en-US" sz="1200"/>
              <a:t>SS</a:t>
            </a:r>
          </a:p>
        </p:txBody>
      </p:sp>
      <p:pic>
        <p:nvPicPr>
          <p:cNvPr id="1032258" name="Picture 66"/>
          <p:cNvPicPr>
            <a:picLocks noChangeAspect="1" noChangeArrowheads="1"/>
          </p:cNvPicPr>
          <p:nvPr/>
        </p:nvPicPr>
        <p:blipFill>
          <a:blip r:embed="rId16"/>
          <a:srcRect/>
          <a:stretch>
            <a:fillRect/>
          </a:stretch>
        </p:blipFill>
        <p:spPr bwMode="auto">
          <a:xfrm>
            <a:off x="0" y="3352800"/>
            <a:ext cx="838200" cy="566738"/>
          </a:xfrm>
          <a:prstGeom prst="rect">
            <a:avLst/>
          </a:prstGeom>
          <a:noFill/>
          <a:ln w="9525" algn="ctr">
            <a:noFill/>
            <a:miter lim="800000"/>
            <a:headEnd/>
            <a:tailEnd/>
          </a:ln>
          <a:effectLst/>
        </p:spPr>
      </p:pic>
      <p:pic>
        <p:nvPicPr>
          <p:cNvPr id="1032259" name="Picture 67" descr="via2"/>
          <p:cNvPicPr>
            <a:picLocks noChangeAspect="1" noChangeArrowheads="1"/>
          </p:cNvPicPr>
          <p:nvPr/>
        </p:nvPicPr>
        <p:blipFill>
          <a:blip r:embed="rId17"/>
          <a:srcRect/>
          <a:stretch>
            <a:fillRect/>
          </a:stretch>
        </p:blipFill>
        <p:spPr bwMode="auto">
          <a:xfrm rot="2924733">
            <a:off x="7835106" y="1080294"/>
            <a:ext cx="484188" cy="609600"/>
          </a:xfrm>
          <a:prstGeom prst="rect">
            <a:avLst/>
          </a:prstGeom>
          <a:noFill/>
        </p:spPr>
      </p:pic>
      <p:pic>
        <p:nvPicPr>
          <p:cNvPr id="1032260" name="Picture 68" descr="B_OEQ127"/>
          <p:cNvPicPr>
            <a:picLocks noChangeAspect="1" noChangeArrowheads="1"/>
          </p:cNvPicPr>
          <p:nvPr/>
        </p:nvPicPr>
        <p:blipFill>
          <a:blip r:embed="rId18"/>
          <a:srcRect/>
          <a:stretch>
            <a:fillRect/>
          </a:stretch>
        </p:blipFill>
        <p:spPr bwMode="auto">
          <a:xfrm rot="2730464">
            <a:off x="8396288" y="1738312"/>
            <a:ext cx="528638" cy="557213"/>
          </a:xfrm>
          <a:prstGeom prst="rect">
            <a:avLst/>
          </a:prstGeom>
          <a:noFill/>
        </p:spPr>
      </p:pic>
      <p:pic>
        <p:nvPicPr>
          <p:cNvPr id="1032261" name="Picture 69" descr="rocketebook"/>
          <p:cNvPicPr>
            <a:picLocks noChangeAspect="1" noChangeArrowheads="1"/>
          </p:cNvPicPr>
          <p:nvPr/>
        </p:nvPicPr>
        <p:blipFill>
          <a:blip r:embed="rId19"/>
          <a:srcRect/>
          <a:stretch>
            <a:fillRect/>
          </a:stretch>
        </p:blipFill>
        <p:spPr bwMode="auto">
          <a:xfrm>
            <a:off x="8612188" y="914400"/>
            <a:ext cx="531812" cy="712788"/>
          </a:xfrm>
          <a:prstGeom prst="rect">
            <a:avLst/>
          </a:prstGeom>
          <a:noFill/>
          <a:ln w="9525">
            <a:noFill/>
            <a:miter lim="800000"/>
            <a:headEnd/>
            <a:tailEnd/>
          </a:ln>
          <a:effectLst/>
        </p:spPr>
      </p:pic>
      <p:sp>
        <p:nvSpPr>
          <p:cNvPr id="1032262" name="Oval 70"/>
          <p:cNvSpPr>
            <a:spLocks noChangeArrowheads="1"/>
          </p:cNvSpPr>
          <p:nvPr/>
        </p:nvSpPr>
        <p:spPr bwMode="auto">
          <a:xfrm rot="2650181">
            <a:off x="6629400" y="1828800"/>
            <a:ext cx="2514600" cy="617538"/>
          </a:xfrm>
          <a:prstGeom prst="ellipse">
            <a:avLst/>
          </a:prstGeom>
          <a:solidFill>
            <a:schemeClr val="bg1">
              <a:lumMod val="85000"/>
            </a:schemeClr>
          </a:solidFill>
          <a:ln w="9525" algn="ctr">
            <a:solidFill>
              <a:schemeClr val="tx1"/>
            </a:solidFill>
            <a:round/>
            <a:headEnd/>
            <a:tailEnd/>
          </a:ln>
          <a:effectLst/>
        </p:spPr>
        <p:txBody>
          <a:bodyPr wrap="none" anchor="ctr"/>
          <a:lstStyle/>
          <a:p>
            <a:pPr algn="ctr"/>
            <a:r>
              <a:rPr lang="en-US" sz="2400"/>
              <a:t>Portal</a:t>
            </a:r>
          </a:p>
        </p:txBody>
      </p:sp>
      <p:sp>
        <p:nvSpPr>
          <p:cNvPr id="1032263" name="Text Box 71"/>
          <p:cNvSpPr txBox="1">
            <a:spLocks noChangeArrowheads="1"/>
          </p:cNvSpPr>
          <p:nvPr/>
        </p:nvSpPr>
        <p:spPr bwMode="auto">
          <a:xfrm>
            <a:off x="7489765" y="4025799"/>
            <a:ext cx="1713707" cy="1815882"/>
          </a:xfrm>
          <a:prstGeom prst="rect">
            <a:avLst/>
          </a:prstGeom>
          <a:noFill/>
          <a:ln w="9525" algn="ctr">
            <a:noFill/>
            <a:miter lim="800000"/>
            <a:headEnd/>
            <a:tailEnd/>
          </a:ln>
          <a:effectLst/>
        </p:spPr>
        <p:txBody>
          <a:bodyPr wrap="square">
            <a:spAutoFit/>
          </a:bodyPr>
          <a:lstStyle/>
          <a:p>
            <a:r>
              <a:rPr lang="en-US" sz="1600" b="1" dirty="0" smtClean="0"/>
              <a:t>SS: </a:t>
            </a:r>
            <a:r>
              <a:rPr lang="en-US" sz="1600" dirty="0" smtClean="0"/>
              <a:t>Sensor </a:t>
            </a:r>
            <a:r>
              <a:rPr lang="en-US" sz="1600" dirty="0"/>
              <a:t>or Data</a:t>
            </a:r>
          </a:p>
          <a:p>
            <a:r>
              <a:rPr lang="en-US" sz="1600" dirty="0"/>
              <a:t>Interchange</a:t>
            </a:r>
          </a:p>
          <a:p>
            <a:r>
              <a:rPr lang="en-US" sz="1600" dirty="0" smtClean="0"/>
              <a:t>Service</a:t>
            </a:r>
          </a:p>
          <a:p>
            <a:r>
              <a:rPr lang="en-US" sz="1600" b="1" dirty="0" smtClean="0"/>
              <a:t>Workflow </a:t>
            </a:r>
            <a:r>
              <a:rPr lang="en-US" sz="1600" dirty="0" smtClean="0"/>
              <a:t>through multiple filter/discovery clouds</a:t>
            </a:r>
          </a:p>
        </p:txBody>
      </p:sp>
      <p:sp>
        <p:nvSpPr>
          <p:cNvPr id="1032264" name="Rectangle 72"/>
          <p:cNvSpPr>
            <a:spLocks noChangeArrowheads="1"/>
          </p:cNvSpPr>
          <p:nvPr/>
        </p:nvSpPr>
        <p:spPr bwMode="auto">
          <a:xfrm>
            <a:off x="0" y="5001310"/>
            <a:ext cx="955711" cy="646331"/>
          </a:xfrm>
          <a:prstGeom prst="rect">
            <a:avLst/>
          </a:prstGeom>
          <a:solidFill>
            <a:schemeClr val="bg1"/>
          </a:solidFill>
          <a:ln w="9525" algn="ctr">
            <a:solidFill>
              <a:schemeClr val="tx1"/>
            </a:solidFill>
            <a:miter lim="800000"/>
            <a:headEnd/>
            <a:tailEnd/>
          </a:ln>
          <a:effectLst/>
        </p:spPr>
        <p:txBody>
          <a:bodyPr wrap="none" anchor="ctr">
            <a:spAutoFit/>
          </a:bodyPr>
          <a:lstStyle/>
          <a:p>
            <a:r>
              <a:rPr lang="en-US" dirty="0"/>
              <a:t>Another</a:t>
            </a:r>
            <a:br>
              <a:rPr lang="en-US" dirty="0"/>
            </a:br>
            <a:r>
              <a:rPr lang="en-US" dirty="0" smtClean="0"/>
              <a:t>Cloud</a:t>
            </a:r>
            <a:endParaRPr lang="en-US" dirty="0"/>
          </a:p>
        </p:txBody>
      </p:sp>
      <p:sp>
        <p:nvSpPr>
          <p:cNvPr id="1032265" name="Text Box 73"/>
          <p:cNvSpPr txBox="1">
            <a:spLocks noChangeArrowheads="1"/>
          </p:cNvSpPr>
          <p:nvPr/>
        </p:nvSpPr>
        <p:spPr bwMode="auto">
          <a:xfrm>
            <a:off x="179388" y="115888"/>
            <a:ext cx="8859837" cy="366712"/>
          </a:xfrm>
          <a:prstGeom prst="rect">
            <a:avLst/>
          </a:prstGeom>
          <a:noFill/>
          <a:ln w="9525">
            <a:noFill/>
            <a:miter lim="800000"/>
            <a:headEnd/>
            <a:tailEnd/>
          </a:ln>
          <a:effectLst/>
        </p:spPr>
        <p:txBody>
          <a:bodyPr wrap="none">
            <a:spAutoFit/>
          </a:bodyPr>
          <a:lstStyle/>
          <a:p>
            <a:pPr algn="l"/>
            <a:r>
              <a:rPr lang="en-US" sz="1800" b="1" dirty="0">
                <a:latin typeface="Arial" pitchFamily="34" charset="0"/>
              </a:rPr>
              <a:t>Raw Data </a:t>
            </a:r>
            <a:r>
              <a:rPr lang="en-US" sz="1800" b="1" dirty="0">
                <a:latin typeface="Arial" pitchFamily="34" charset="0"/>
                <a:sym typeface="Wingdings" pitchFamily="2" charset="2"/>
              </a:rPr>
              <a:t>     Data    Information     Knowledge      Wisdom    </a:t>
            </a:r>
            <a:r>
              <a:rPr lang="en-US" sz="1800" b="1" dirty="0">
                <a:latin typeface="Arial" pitchFamily="34" charset="0"/>
              </a:rPr>
              <a:t>Decisions</a:t>
            </a:r>
          </a:p>
        </p:txBody>
      </p:sp>
      <p:sp>
        <p:nvSpPr>
          <p:cNvPr id="1032266" name="AutoShape 74"/>
          <p:cNvSpPr>
            <a:spLocks noChangeArrowheads="1"/>
          </p:cNvSpPr>
          <p:nvPr/>
        </p:nvSpPr>
        <p:spPr bwMode="auto">
          <a:xfrm rot="5400000">
            <a:off x="2556669" y="1100931"/>
            <a:ext cx="407988" cy="339725"/>
          </a:xfrm>
          <a:prstGeom prst="flowChartDelay">
            <a:avLst/>
          </a:prstGeom>
          <a:noFill/>
          <a:ln w="9525" algn="ctr">
            <a:solidFill>
              <a:schemeClr val="tx1"/>
            </a:solidFill>
            <a:miter lim="800000"/>
            <a:headEnd/>
            <a:tailEnd/>
          </a:ln>
          <a:effectLst/>
        </p:spPr>
        <p:txBody>
          <a:bodyPr vert="eaVert" anchor="ctr">
            <a:spAutoFit/>
          </a:bodyPr>
          <a:lstStyle/>
          <a:p>
            <a:r>
              <a:rPr lang="en-US" sz="1200"/>
              <a:t>SS</a:t>
            </a:r>
          </a:p>
        </p:txBody>
      </p:sp>
      <p:sp>
        <p:nvSpPr>
          <p:cNvPr id="1032267" name="AutoShape 75"/>
          <p:cNvSpPr>
            <a:spLocks noChangeArrowheads="1"/>
          </p:cNvSpPr>
          <p:nvPr/>
        </p:nvSpPr>
        <p:spPr bwMode="auto">
          <a:xfrm rot="5400000">
            <a:off x="1566069" y="1024731"/>
            <a:ext cx="407988" cy="339725"/>
          </a:xfrm>
          <a:prstGeom prst="flowChartDelay">
            <a:avLst/>
          </a:prstGeom>
          <a:noFill/>
          <a:ln w="9525" algn="ctr">
            <a:solidFill>
              <a:schemeClr val="tx1"/>
            </a:solidFill>
            <a:miter lim="800000"/>
            <a:headEnd/>
            <a:tailEnd/>
          </a:ln>
          <a:effectLst/>
        </p:spPr>
        <p:txBody>
          <a:bodyPr vert="eaVert" anchor="ctr">
            <a:spAutoFit/>
          </a:bodyPr>
          <a:lstStyle/>
          <a:p>
            <a:r>
              <a:rPr lang="en-US" sz="1200"/>
              <a:t>SS</a:t>
            </a:r>
          </a:p>
        </p:txBody>
      </p:sp>
      <p:sp>
        <p:nvSpPr>
          <p:cNvPr id="1032268" name="Rectangle 76"/>
          <p:cNvSpPr>
            <a:spLocks noChangeArrowheads="1"/>
          </p:cNvSpPr>
          <p:nvPr/>
        </p:nvSpPr>
        <p:spPr bwMode="auto">
          <a:xfrm>
            <a:off x="0" y="2743200"/>
            <a:ext cx="915988" cy="590550"/>
          </a:xfrm>
          <a:prstGeom prst="rect">
            <a:avLst/>
          </a:prstGeom>
          <a:solidFill>
            <a:schemeClr val="bg1"/>
          </a:solidFill>
          <a:ln w="9525" algn="ctr">
            <a:solidFill>
              <a:schemeClr val="tx1"/>
            </a:solidFill>
            <a:miter lim="800000"/>
            <a:headEnd/>
            <a:tailEnd/>
          </a:ln>
          <a:effectLst/>
        </p:spPr>
        <p:txBody>
          <a:bodyPr wrap="none" anchor="ctr">
            <a:spAutoFit/>
          </a:bodyPr>
          <a:lstStyle/>
          <a:p>
            <a:r>
              <a:rPr lang="en-US"/>
              <a:t>Another</a:t>
            </a:r>
            <a:br>
              <a:rPr lang="en-US"/>
            </a:br>
            <a:r>
              <a:rPr lang="en-US"/>
              <a:t>Service</a:t>
            </a:r>
          </a:p>
        </p:txBody>
      </p:sp>
      <p:sp>
        <p:nvSpPr>
          <p:cNvPr id="1032269" name="AutoShape 77"/>
          <p:cNvSpPr>
            <a:spLocks noChangeArrowheads="1"/>
          </p:cNvSpPr>
          <p:nvPr/>
        </p:nvSpPr>
        <p:spPr bwMode="auto">
          <a:xfrm rot="5400000">
            <a:off x="3547269" y="1100931"/>
            <a:ext cx="407988" cy="339725"/>
          </a:xfrm>
          <a:prstGeom prst="flowChartDelay">
            <a:avLst/>
          </a:prstGeom>
          <a:noFill/>
          <a:ln w="9525" algn="ctr">
            <a:solidFill>
              <a:schemeClr val="tx1"/>
            </a:solidFill>
            <a:miter lim="800000"/>
            <a:headEnd/>
            <a:tailEnd/>
          </a:ln>
          <a:effectLst/>
        </p:spPr>
        <p:txBody>
          <a:bodyPr vert="eaVert" anchor="ctr">
            <a:spAutoFit/>
          </a:bodyPr>
          <a:lstStyle/>
          <a:p>
            <a:r>
              <a:rPr lang="en-US" sz="1200"/>
              <a:t>SS</a:t>
            </a:r>
          </a:p>
        </p:txBody>
      </p:sp>
      <p:sp>
        <p:nvSpPr>
          <p:cNvPr id="1032270" name="Rectangle 78"/>
          <p:cNvSpPr>
            <a:spLocks noChangeArrowheads="1"/>
          </p:cNvSpPr>
          <p:nvPr/>
        </p:nvSpPr>
        <p:spPr bwMode="auto">
          <a:xfrm>
            <a:off x="0" y="838200"/>
            <a:ext cx="915988" cy="590550"/>
          </a:xfrm>
          <a:prstGeom prst="rect">
            <a:avLst/>
          </a:prstGeom>
          <a:solidFill>
            <a:schemeClr val="bg1"/>
          </a:solidFill>
          <a:ln w="9525" algn="ctr">
            <a:solidFill>
              <a:schemeClr val="tx1"/>
            </a:solidFill>
            <a:miter lim="800000"/>
            <a:headEnd/>
            <a:tailEnd/>
          </a:ln>
          <a:effectLst/>
        </p:spPr>
        <p:txBody>
          <a:bodyPr wrap="none" anchor="ctr">
            <a:spAutoFit/>
          </a:bodyPr>
          <a:lstStyle/>
          <a:p>
            <a:r>
              <a:rPr lang="en-US" dirty="0"/>
              <a:t>Another</a:t>
            </a:r>
            <a:br>
              <a:rPr lang="en-US" dirty="0"/>
            </a:br>
            <a:r>
              <a:rPr lang="en-US" dirty="0"/>
              <a:t>Grid</a:t>
            </a:r>
          </a:p>
        </p:txBody>
      </p:sp>
      <p:sp>
        <p:nvSpPr>
          <p:cNvPr id="1032271" name="AutoShape 79"/>
          <p:cNvSpPr>
            <a:spLocks noChangeArrowheads="1"/>
          </p:cNvSpPr>
          <p:nvPr/>
        </p:nvSpPr>
        <p:spPr bwMode="auto">
          <a:xfrm rot="5400000">
            <a:off x="4842669" y="1150144"/>
            <a:ext cx="407987" cy="339725"/>
          </a:xfrm>
          <a:prstGeom prst="flowChartDelay">
            <a:avLst/>
          </a:prstGeom>
          <a:noFill/>
          <a:ln w="9525" algn="ctr">
            <a:solidFill>
              <a:schemeClr val="tx1"/>
            </a:solidFill>
            <a:miter lim="800000"/>
            <a:headEnd/>
            <a:tailEnd/>
          </a:ln>
          <a:effectLst/>
        </p:spPr>
        <p:txBody>
          <a:bodyPr vert="eaVert" anchor="ctr">
            <a:spAutoFit/>
          </a:bodyPr>
          <a:lstStyle/>
          <a:p>
            <a:r>
              <a:rPr lang="en-US" sz="1200" dirty="0"/>
              <a:t>SS</a:t>
            </a:r>
          </a:p>
        </p:txBody>
      </p:sp>
      <p:grpSp>
        <p:nvGrpSpPr>
          <p:cNvPr id="4" name="Group 81"/>
          <p:cNvGrpSpPr>
            <a:grpSpLocks/>
          </p:cNvGrpSpPr>
          <p:nvPr/>
        </p:nvGrpSpPr>
        <p:grpSpPr bwMode="auto">
          <a:xfrm>
            <a:off x="990600" y="1198563"/>
            <a:ext cx="533400" cy="4537075"/>
            <a:chOff x="624" y="755"/>
            <a:chExt cx="336" cy="2858"/>
          </a:xfrm>
        </p:grpSpPr>
        <p:sp>
          <p:nvSpPr>
            <p:cNvPr id="1032274" name="AutoShape 82"/>
            <p:cNvSpPr>
              <a:spLocks noChangeArrowheads="1"/>
            </p:cNvSpPr>
            <p:nvPr/>
          </p:nvSpPr>
          <p:spPr bwMode="auto">
            <a:xfrm rot="2360223">
              <a:off x="693" y="755"/>
              <a:ext cx="267" cy="253"/>
            </a:xfrm>
            <a:prstGeom prst="flowChartDelay">
              <a:avLst/>
            </a:prstGeom>
            <a:noFill/>
            <a:ln w="9525" algn="ctr">
              <a:solidFill>
                <a:schemeClr val="tx1"/>
              </a:solidFill>
              <a:miter lim="800000"/>
              <a:headEnd/>
              <a:tailEnd/>
            </a:ln>
            <a:effectLst/>
          </p:spPr>
          <p:txBody>
            <a:bodyPr wrap="none" anchor="ctr">
              <a:spAutoFit/>
            </a:bodyPr>
            <a:lstStyle/>
            <a:p>
              <a:r>
                <a:rPr lang="en-US" sz="1400"/>
                <a:t>SS</a:t>
              </a:r>
            </a:p>
          </p:txBody>
        </p:sp>
        <p:sp>
          <p:nvSpPr>
            <p:cNvPr id="1032275" name="AutoShape 83"/>
            <p:cNvSpPr>
              <a:spLocks noChangeArrowheads="1"/>
            </p:cNvSpPr>
            <p:nvPr/>
          </p:nvSpPr>
          <p:spPr bwMode="auto">
            <a:xfrm>
              <a:off x="624" y="1109"/>
              <a:ext cx="267" cy="253"/>
            </a:xfrm>
            <a:prstGeom prst="flowChartDelay">
              <a:avLst/>
            </a:prstGeom>
            <a:solidFill>
              <a:schemeClr val="bg1"/>
            </a:solidFill>
            <a:ln w="9525" algn="ctr">
              <a:solidFill>
                <a:schemeClr val="tx1"/>
              </a:solidFill>
              <a:miter lim="800000"/>
              <a:headEnd/>
              <a:tailEnd/>
            </a:ln>
            <a:effectLst/>
          </p:spPr>
          <p:txBody>
            <a:bodyPr wrap="none" anchor="ctr">
              <a:spAutoFit/>
            </a:bodyPr>
            <a:lstStyle/>
            <a:p>
              <a:r>
                <a:rPr lang="en-US" sz="1400"/>
                <a:t>SS</a:t>
              </a:r>
            </a:p>
          </p:txBody>
        </p:sp>
        <p:sp>
          <p:nvSpPr>
            <p:cNvPr id="1032276" name="AutoShape 84"/>
            <p:cNvSpPr>
              <a:spLocks noChangeArrowheads="1"/>
            </p:cNvSpPr>
            <p:nvPr/>
          </p:nvSpPr>
          <p:spPr bwMode="auto">
            <a:xfrm>
              <a:off x="624" y="1484"/>
              <a:ext cx="267" cy="253"/>
            </a:xfrm>
            <a:prstGeom prst="flowChartDelay">
              <a:avLst/>
            </a:prstGeom>
            <a:noFill/>
            <a:ln w="9525" algn="ctr">
              <a:solidFill>
                <a:schemeClr val="tx1"/>
              </a:solidFill>
              <a:miter lim="800000"/>
              <a:headEnd/>
              <a:tailEnd/>
            </a:ln>
            <a:effectLst/>
          </p:spPr>
          <p:txBody>
            <a:bodyPr wrap="none" anchor="ctr">
              <a:spAutoFit/>
            </a:bodyPr>
            <a:lstStyle/>
            <a:p>
              <a:r>
                <a:rPr lang="en-US" sz="1400"/>
                <a:t>SS</a:t>
              </a:r>
            </a:p>
          </p:txBody>
        </p:sp>
        <p:sp>
          <p:nvSpPr>
            <p:cNvPr id="1032277" name="AutoShape 85"/>
            <p:cNvSpPr>
              <a:spLocks noChangeArrowheads="1"/>
            </p:cNvSpPr>
            <p:nvPr/>
          </p:nvSpPr>
          <p:spPr bwMode="auto">
            <a:xfrm>
              <a:off x="624" y="1859"/>
              <a:ext cx="267" cy="253"/>
            </a:xfrm>
            <a:prstGeom prst="flowChartDelay">
              <a:avLst/>
            </a:prstGeom>
            <a:noFill/>
            <a:ln w="9525" algn="ctr">
              <a:solidFill>
                <a:schemeClr val="tx1"/>
              </a:solidFill>
              <a:miter lim="800000"/>
              <a:headEnd/>
              <a:tailEnd/>
            </a:ln>
            <a:effectLst/>
          </p:spPr>
          <p:txBody>
            <a:bodyPr wrap="none" anchor="ctr">
              <a:spAutoFit/>
            </a:bodyPr>
            <a:lstStyle/>
            <a:p>
              <a:r>
                <a:rPr lang="en-US" sz="1400"/>
                <a:t>SS</a:t>
              </a:r>
            </a:p>
          </p:txBody>
        </p:sp>
        <p:sp>
          <p:nvSpPr>
            <p:cNvPr id="1032278" name="AutoShape 86"/>
            <p:cNvSpPr>
              <a:spLocks noChangeArrowheads="1"/>
            </p:cNvSpPr>
            <p:nvPr/>
          </p:nvSpPr>
          <p:spPr bwMode="auto">
            <a:xfrm>
              <a:off x="624" y="2234"/>
              <a:ext cx="267" cy="253"/>
            </a:xfrm>
            <a:prstGeom prst="flowChartDelay">
              <a:avLst/>
            </a:prstGeom>
            <a:noFill/>
            <a:ln w="9525" algn="ctr">
              <a:solidFill>
                <a:schemeClr val="tx1"/>
              </a:solidFill>
              <a:miter lim="800000"/>
              <a:headEnd/>
              <a:tailEnd/>
            </a:ln>
            <a:effectLst/>
          </p:spPr>
          <p:txBody>
            <a:bodyPr wrap="none" anchor="ctr">
              <a:spAutoFit/>
            </a:bodyPr>
            <a:lstStyle/>
            <a:p>
              <a:r>
                <a:rPr lang="en-US" sz="1400"/>
                <a:t>SS</a:t>
              </a:r>
            </a:p>
          </p:txBody>
        </p:sp>
        <p:sp>
          <p:nvSpPr>
            <p:cNvPr id="1032279" name="AutoShape 87"/>
            <p:cNvSpPr>
              <a:spLocks noChangeArrowheads="1"/>
            </p:cNvSpPr>
            <p:nvPr/>
          </p:nvSpPr>
          <p:spPr bwMode="auto">
            <a:xfrm>
              <a:off x="624" y="2609"/>
              <a:ext cx="267" cy="253"/>
            </a:xfrm>
            <a:prstGeom prst="flowChartDelay">
              <a:avLst/>
            </a:prstGeom>
            <a:noFill/>
            <a:ln w="9525" algn="ctr">
              <a:solidFill>
                <a:schemeClr val="tx1"/>
              </a:solidFill>
              <a:miter lim="800000"/>
              <a:headEnd/>
              <a:tailEnd/>
            </a:ln>
            <a:effectLst/>
          </p:spPr>
          <p:txBody>
            <a:bodyPr wrap="none" anchor="ctr">
              <a:spAutoFit/>
            </a:bodyPr>
            <a:lstStyle/>
            <a:p>
              <a:r>
                <a:rPr lang="en-US" sz="1400"/>
                <a:t>SS</a:t>
              </a:r>
            </a:p>
          </p:txBody>
        </p:sp>
        <p:sp>
          <p:nvSpPr>
            <p:cNvPr id="1032280" name="AutoShape 88"/>
            <p:cNvSpPr>
              <a:spLocks noChangeArrowheads="1"/>
            </p:cNvSpPr>
            <p:nvPr/>
          </p:nvSpPr>
          <p:spPr bwMode="auto">
            <a:xfrm>
              <a:off x="624" y="2984"/>
              <a:ext cx="267" cy="253"/>
            </a:xfrm>
            <a:prstGeom prst="flowChartDelay">
              <a:avLst/>
            </a:prstGeom>
            <a:solidFill>
              <a:schemeClr val="bg1"/>
            </a:solidFill>
            <a:ln w="9525" algn="ctr">
              <a:solidFill>
                <a:schemeClr val="tx1"/>
              </a:solidFill>
              <a:miter lim="800000"/>
              <a:headEnd/>
              <a:tailEnd/>
            </a:ln>
            <a:effectLst/>
          </p:spPr>
          <p:txBody>
            <a:bodyPr wrap="none" anchor="ctr">
              <a:spAutoFit/>
            </a:bodyPr>
            <a:lstStyle/>
            <a:p>
              <a:r>
                <a:rPr lang="en-US" sz="1400"/>
                <a:t>SS</a:t>
              </a:r>
            </a:p>
          </p:txBody>
        </p:sp>
        <p:sp>
          <p:nvSpPr>
            <p:cNvPr id="1032281" name="AutoShape 89"/>
            <p:cNvSpPr>
              <a:spLocks noChangeArrowheads="1"/>
            </p:cNvSpPr>
            <p:nvPr/>
          </p:nvSpPr>
          <p:spPr bwMode="auto">
            <a:xfrm>
              <a:off x="624" y="3360"/>
              <a:ext cx="267" cy="253"/>
            </a:xfrm>
            <a:prstGeom prst="flowChartDelay">
              <a:avLst/>
            </a:prstGeom>
            <a:noFill/>
            <a:ln w="9525" algn="ctr">
              <a:solidFill>
                <a:schemeClr val="tx1"/>
              </a:solidFill>
              <a:miter lim="800000"/>
              <a:headEnd/>
              <a:tailEnd/>
            </a:ln>
            <a:effectLst/>
          </p:spPr>
          <p:txBody>
            <a:bodyPr wrap="none" anchor="ctr">
              <a:spAutoFit/>
            </a:bodyPr>
            <a:lstStyle/>
            <a:p>
              <a:r>
                <a:rPr lang="en-US" sz="1400"/>
                <a:t>SS</a:t>
              </a:r>
            </a:p>
          </p:txBody>
        </p:sp>
      </p:grpSp>
      <p:sp>
        <p:nvSpPr>
          <p:cNvPr id="1032282" name="Text Box 90"/>
          <p:cNvSpPr txBox="1">
            <a:spLocks noChangeArrowheads="1"/>
          </p:cNvSpPr>
          <p:nvPr/>
        </p:nvSpPr>
        <p:spPr bwMode="auto">
          <a:xfrm rot="2671048">
            <a:off x="5934378" y="2284690"/>
            <a:ext cx="3352200" cy="369332"/>
          </a:xfrm>
          <a:prstGeom prst="rect">
            <a:avLst/>
          </a:prstGeom>
          <a:noFill/>
          <a:ln w="9525">
            <a:noFill/>
            <a:miter lim="800000"/>
            <a:headEnd/>
            <a:tailEnd/>
          </a:ln>
          <a:effectLst/>
        </p:spPr>
        <p:txBody>
          <a:bodyPr wrap="none">
            <a:spAutoFit/>
          </a:bodyPr>
          <a:lstStyle/>
          <a:p>
            <a:pPr algn="l"/>
            <a:r>
              <a:rPr lang="en-US" sz="1800" dirty="0" smtClean="0">
                <a:latin typeface="Arial" pitchFamily="34" charset="0"/>
              </a:rPr>
              <a:t>Fusion for Discovery/Decisions</a:t>
            </a:r>
            <a:endParaRPr lang="en-US" sz="1800" dirty="0">
              <a:latin typeface="Arial" pitchFamily="34" charset="0"/>
            </a:endParaRPr>
          </a:p>
        </p:txBody>
      </p:sp>
      <p:grpSp>
        <p:nvGrpSpPr>
          <p:cNvPr id="5" name="Group 91"/>
          <p:cNvGrpSpPr>
            <a:grpSpLocks/>
          </p:cNvGrpSpPr>
          <p:nvPr/>
        </p:nvGrpSpPr>
        <p:grpSpPr bwMode="auto">
          <a:xfrm>
            <a:off x="5715000" y="6091238"/>
            <a:ext cx="1143000" cy="766762"/>
            <a:chOff x="2256" y="2641"/>
            <a:chExt cx="720" cy="483"/>
          </a:xfrm>
        </p:grpSpPr>
        <p:sp>
          <p:nvSpPr>
            <p:cNvPr id="1032284"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1032285" name="Text Box 93"/>
            <p:cNvSpPr txBox="1">
              <a:spLocks noChangeArrowheads="1"/>
            </p:cNvSpPr>
            <p:nvPr/>
          </p:nvSpPr>
          <p:spPr bwMode="auto">
            <a:xfrm>
              <a:off x="2389" y="2688"/>
              <a:ext cx="483" cy="326"/>
            </a:xfrm>
            <a:prstGeom prst="rect">
              <a:avLst/>
            </a:prstGeom>
            <a:noFill/>
            <a:ln w="9525" algn="ctr">
              <a:noFill/>
              <a:miter lim="800000"/>
              <a:headEnd/>
              <a:tailEnd/>
            </a:ln>
            <a:effectLst/>
          </p:spPr>
          <p:txBody>
            <a:bodyPr wrap="none">
              <a:spAutoFit/>
            </a:bodyPr>
            <a:lstStyle/>
            <a:p>
              <a:r>
                <a:rPr lang="en-US" sz="1400"/>
                <a:t>Storage</a:t>
              </a:r>
              <a:br>
                <a:rPr lang="en-US" sz="1400"/>
              </a:br>
              <a:r>
                <a:rPr lang="en-US" sz="1400"/>
                <a:t>Cloud</a:t>
              </a:r>
            </a:p>
          </p:txBody>
        </p:sp>
      </p:grpSp>
      <p:grpSp>
        <p:nvGrpSpPr>
          <p:cNvPr id="6" name="Group 94"/>
          <p:cNvGrpSpPr>
            <a:grpSpLocks/>
          </p:cNvGrpSpPr>
          <p:nvPr/>
        </p:nvGrpSpPr>
        <p:grpSpPr bwMode="auto">
          <a:xfrm>
            <a:off x="2514600" y="6019800"/>
            <a:ext cx="1143000" cy="766763"/>
            <a:chOff x="2256" y="2641"/>
            <a:chExt cx="720" cy="483"/>
          </a:xfrm>
        </p:grpSpPr>
        <p:sp>
          <p:nvSpPr>
            <p:cNvPr id="1032287"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1032288" name="Text Box 96"/>
            <p:cNvSpPr txBox="1">
              <a:spLocks noChangeArrowheads="1"/>
            </p:cNvSpPr>
            <p:nvPr/>
          </p:nvSpPr>
          <p:spPr bwMode="auto">
            <a:xfrm>
              <a:off x="2352" y="2688"/>
              <a:ext cx="557" cy="326"/>
            </a:xfrm>
            <a:prstGeom prst="rect">
              <a:avLst/>
            </a:prstGeom>
            <a:noFill/>
            <a:ln w="9525" algn="ctr">
              <a:noFill/>
              <a:miter lim="800000"/>
              <a:headEnd/>
              <a:tailEnd/>
            </a:ln>
            <a:effectLst/>
          </p:spPr>
          <p:txBody>
            <a:bodyPr wrap="none">
              <a:spAutoFit/>
            </a:bodyPr>
            <a:lstStyle/>
            <a:p>
              <a:r>
                <a:rPr lang="en-US" sz="1400"/>
                <a:t>Compute</a:t>
              </a:r>
              <a:br>
                <a:rPr lang="en-US" sz="1400"/>
              </a:br>
              <a:r>
                <a:rPr lang="en-US" sz="1400"/>
                <a:t>Cloud</a:t>
              </a:r>
            </a:p>
          </p:txBody>
        </p:sp>
      </p:grpSp>
      <p:grpSp>
        <p:nvGrpSpPr>
          <p:cNvPr id="7" name="Group 97"/>
          <p:cNvGrpSpPr>
            <a:grpSpLocks/>
          </p:cNvGrpSpPr>
          <p:nvPr/>
        </p:nvGrpSpPr>
        <p:grpSpPr bwMode="auto">
          <a:xfrm>
            <a:off x="2590800" y="5257800"/>
            <a:ext cx="339725" cy="762000"/>
            <a:chOff x="1632" y="3312"/>
            <a:chExt cx="214" cy="480"/>
          </a:xfrm>
        </p:grpSpPr>
        <p:sp>
          <p:nvSpPr>
            <p:cNvPr id="1032290" name="Line 98"/>
            <p:cNvSpPr>
              <a:spLocks noChangeShapeType="1"/>
            </p:cNvSpPr>
            <p:nvPr/>
          </p:nvSpPr>
          <p:spPr bwMode="auto">
            <a:xfrm>
              <a:off x="1632" y="3312"/>
              <a:ext cx="192" cy="480"/>
            </a:xfrm>
            <a:prstGeom prst="line">
              <a:avLst/>
            </a:prstGeom>
            <a:noFill/>
            <a:ln w="28575">
              <a:solidFill>
                <a:schemeClr val="tx1"/>
              </a:solidFill>
              <a:round/>
              <a:headEnd/>
              <a:tailEnd type="triangle" w="med" len="med"/>
            </a:ln>
            <a:effectLst/>
          </p:spPr>
          <p:txBody>
            <a:bodyPr anchor="ctr">
              <a:spAutoFit/>
            </a:bodyPr>
            <a:lstStyle/>
            <a:p>
              <a:endParaRPr lang="en-US"/>
            </a:p>
          </p:txBody>
        </p:sp>
        <p:sp>
          <p:nvSpPr>
            <p:cNvPr id="1032291" name="AutoShape 99"/>
            <p:cNvSpPr>
              <a:spLocks noChangeArrowheads="1"/>
            </p:cNvSpPr>
            <p:nvPr/>
          </p:nvSpPr>
          <p:spPr bwMode="auto">
            <a:xfrm rot="16200000">
              <a:off x="1610" y="3382"/>
              <a:ext cx="257" cy="214"/>
            </a:xfrm>
            <a:prstGeom prst="flowChartDelay">
              <a:avLst/>
            </a:prstGeom>
            <a:solidFill>
              <a:schemeClr val="bg1"/>
            </a:solidFill>
            <a:ln w="9525" algn="ctr">
              <a:solidFill>
                <a:schemeClr val="tx1"/>
              </a:solidFill>
              <a:miter lim="800000"/>
              <a:headEnd/>
              <a:tailEnd/>
            </a:ln>
            <a:effectLst/>
          </p:spPr>
          <p:txBody>
            <a:bodyPr vert="eaVert" anchor="ctr">
              <a:spAutoFit/>
            </a:bodyPr>
            <a:lstStyle/>
            <a:p>
              <a:r>
                <a:rPr lang="en-US" sz="1200"/>
                <a:t>SS</a:t>
              </a:r>
            </a:p>
          </p:txBody>
        </p:sp>
      </p:grpSp>
      <p:grpSp>
        <p:nvGrpSpPr>
          <p:cNvPr id="8" name="Group 100"/>
          <p:cNvGrpSpPr>
            <a:grpSpLocks/>
          </p:cNvGrpSpPr>
          <p:nvPr/>
        </p:nvGrpSpPr>
        <p:grpSpPr bwMode="auto">
          <a:xfrm>
            <a:off x="5638800" y="5334000"/>
            <a:ext cx="339725" cy="762000"/>
            <a:chOff x="1632" y="3312"/>
            <a:chExt cx="214" cy="480"/>
          </a:xfrm>
        </p:grpSpPr>
        <p:sp>
          <p:nvSpPr>
            <p:cNvPr id="1032293" name="Line 101"/>
            <p:cNvSpPr>
              <a:spLocks noChangeShapeType="1"/>
            </p:cNvSpPr>
            <p:nvPr/>
          </p:nvSpPr>
          <p:spPr bwMode="auto">
            <a:xfrm>
              <a:off x="1632" y="3312"/>
              <a:ext cx="192" cy="480"/>
            </a:xfrm>
            <a:prstGeom prst="line">
              <a:avLst/>
            </a:prstGeom>
            <a:noFill/>
            <a:ln w="28575">
              <a:solidFill>
                <a:schemeClr val="tx1"/>
              </a:solidFill>
              <a:round/>
              <a:headEnd/>
              <a:tailEnd type="triangle" w="med" len="med"/>
            </a:ln>
            <a:effectLst/>
          </p:spPr>
          <p:txBody>
            <a:bodyPr anchor="ctr">
              <a:spAutoFit/>
            </a:bodyPr>
            <a:lstStyle/>
            <a:p>
              <a:endParaRPr lang="en-US"/>
            </a:p>
          </p:txBody>
        </p:sp>
        <p:sp>
          <p:nvSpPr>
            <p:cNvPr id="1032294" name="AutoShape 102"/>
            <p:cNvSpPr>
              <a:spLocks noChangeArrowheads="1"/>
            </p:cNvSpPr>
            <p:nvPr/>
          </p:nvSpPr>
          <p:spPr bwMode="auto">
            <a:xfrm rot="16200000">
              <a:off x="1610" y="3382"/>
              <a:ext cx="257" cy="214"/>
            </a:xfrm>
            <a:prstGeom prst="flowChartDelay">
              <a:avLst/>
            </a:prstGeom>
            <a:solidFill>
              <a:schemeClr val="bg1"/>
            </a:solidFill>
            <a:ln w="9525" algn="ctr">
              <a:solidFill>
                <a:schemeClr val="tx1"/>
              </a:solidFill>
              <a:miter lim="800000"/>
              <a:headEnd/>
              <a:tailEnd/>
            </a:ln>
            <a:effectLst/>
          </p:spPr>
          <p:txBody>
            <a:bodyPr vert="eaVert" anchor="ctr">
              <a:spAutoFit/>
            </a:bodyPr>
            <a:lstStyle/>
            <a:p>
              <a:r>
                <a:rPr lang="en-US" sz="1200"/>
                <a:t>SS</a:t>
              </a:r>
            </a:p>
          </p:txBody>
        </p:sp>
      </p:grpSp>
      <p:grpSp>
        <p:nvGrpSpPr>
          <p:cNvPr id="9" name="Group 103"/>
          <p:cNvGrpSpPr>
            <a:grpSpLocks/>
          </p:cNvGrpSpPr>
          <p:nvPr/>
        </p:nvGrpSpPr>
        <p:grpSpPr bwMode="auto">
          <a:xfrm>
            <a:off x="3352800" y="5181600"/>
            <a:ext cx="339725" cy="762000"/>
            <a:chOff x="2208" y="3312"/>
            <a:chExt cx="214" cy="480"/>
          </a:xfrm>
        </p:grpSpPr>
        <p:sp>
          <p:nvSpPr>
            <p:cNvPr id="1032296" name="Line 104"/>
            <p:cNvSpPr>
              <a:spLocks noChangeShapeType="1"/>
            </p:cNvSpPr>
            <p:nvPr/>
          </p:nvSpPr>
          <p:spPr bwMode="auto">
            <a:xfrm flipH="1">
              <a:off x="2208" y="3312"/>
              <a:ext cx="192" cy="480"/>
            </a:xfrm>
            <a:prstGeom prst="line">
              <a:avLst/>
            </a:prstGeom>
            <a:noFill/>
            <a:ln w="28575">
              <a:solidFill>
                <a:schemeClr val="tx1"/>
              </a:solidFill>
              <a:round/>
              <a:headEnd type="triangle" w="med" len="med"/>
              <a:tailEnd/>
            </a:ln>
            <a:effectLst/>
          </p:spPr>
          <p:txBody>
            <a:bodyPr anchor="ctr">
              <a:spAutoFit/>
            </a:bodyPr>
            <a:lstStyle/>
            <a:p>
              <a:endParaRPr lang="en-US"/>
            </a:p>
          </p:txBody>
        </p:sp>
        <p:sp>
          <p:nvSpPr>
            <p:cNvPr id="1032297" name="AutoShape 105"/>
            <p:cNvSpPr>
              <a:spLocks noChangeArrowheads="1"/>
            </p:cNvSpPr>
            <p:nvPr/>
          </p:nvSpPr>
          <p:spPr bwMode="auto">
            <a:xfrm rot="16200000">
              <a:off x="2186" y="3461"/>
              <a:ext cx="257" cy="214"/>
            </a:xfrm>
            <a:prstGeom prst="flowChartDelay">
              <a:avLst/>
            </a:prstGeom>
            <a:solidFill>
              <a:schemeClr val="bg1"/>
            </a:solidFill>
            <a:ln w="9525" algn="ctr">
              <a:solidFill>
                <a:schemeClr val="tx1"/>
              </a:solidFill>
              <a:miter lim="800000"/>
              <a:headEnd/>
              <a:tailEnd/>
            </a:ln>
            <a:effectLst/>
          </p:spPr>
          <p:txBody>
            <a:bodyPr vert="eaVert" anchor="ctr">
              <a:spAutoFit/>
            </a:bodyPr>
            <a:lstStyle/>
            <a:p>
              <a:r>
                <a:rPr lang="en-US" sz="1200"/>
                <a:t>SS</a:t>
              </a:r>
            </a:p>
          </p:txBody>
        </p:sp>
      </p:grpSp>
      <p:grpSp>
        <p:nvGrpSpPr>
          <p:cNvPr id="10" name="Group 106"/>
          <p:cNvGrpSpPr>
            <a:grpSpLocks/>
          </p:cNvGrpSpPr>
          <p:nvPr/>
        </p:nvGrpSpPr>
        <p:grpSpPr bwMode="auto">
          <a:xfrm>
            <a:off x="6477000" y="5257800"/>
            <a:ext cx="339725" cy="762000"/>
            <a:chOff x="2208" y="3312"/>
            <a:chExt cx="214" cy="480"/>
          </a:xfrm>
        </p:grpSpPr>
        <p:sp>
          <p:nvSpPr>
            <p:cNvPr id="1032299" name="Line 107"/>
            <p:cNvSpPr>
              <a:spLocks noChangeShapeType="1"/>
            </p:cNvSpPr>
            <p:nvPr/>
          </p:nvSpPr>
          <p:spPr bwMode="auto">
            <a:xfrm flipH="1">
              <a:off x="2208" y="3312"/>
              <a:ext cx="192" cy="480"/>
            </a:xfrm>
            <a:prstGeom prst="line">
              <a:avLst/>
            </a:prstGeom>
            <a:noFill/>
            <a:ln w="28575">
              <a:solidFill>
                <a:schemeClr val="tx1"/>
              </a:solidFill>
              <a:round/>
              <a:headEnd type="triangle" w="med" len="med"/>
              <a:tailEnd/>
            </a:ln>
            <a:effectLst/>
          </p:spPr>
          <p:txBody>
            <a:bodyPr anchor="ctr">
              <a:spAutoFit/>
            </a:bodyPr>
            <a:lstStyle/>
            <a:p>
              <a:endParaRPr lang="en-US"/>
            </a:p>
          </p:txBody>
        </p:sp>
        <p:sp>
          <p:nvSpPr>
            <p:cNvPr id="1032300" name="AutoShape 108"/>
            <p:cNvSpPr>
              <a:spLocks noChangeArrowheads="1"/>
            </p:cNvSpPr>
            <p:nvPr/>
          </p:nvSpPr>
          <p:spPr bwMode="auto">
            <a:xfrm rot="16200000">
              <a:off x="2186" y="3461"/>
              <a:ext cx="257" cy="214"/>
            </a:xfrm>
            <a:prstGeom prst="flowChartDelay">
              <a:avLst/>
            </a:prstGeom>
            <a:solidFill>
              <a:schemeClr val="bg1"/>
            </a:solidFill>
            <a:ln w="9525" algn="ctr">
              <a:solidFill>
                <a:schemeClr val="tx1"/>
              </a:solidFill>
              <a:miter lim="800000"/>
              <a:headEnd/>
              <a:tailEnd/>
            </a:ln>
            <a:effectLst/>
          </p:spPr>
          <p:txBody>
            <a:bodyPr vert="eaVert" anchor="ctr">
              <a:spAutoFit/>
            </a:bodyPr>
            <a:lstStyle/>
            <a:p>
              <a:r>
                <a:rPr lang="en-US" sz="1200"/>
                <a:t>SS</a:t>
              </a:r>
            </a:p>
          </p:txBody>
        </p:sp>
      </p:grpSp>
      <p:grpSp>
        <p:nvGrpSpPr>
          <p:cNvPr id="11" name="Group 109"/>
          <p:cNvGrpSpPr>
            <a:grpSpLocks/>
          </p:cNvGrpSpPr>
          <p:nvPr/>
        </p:nvGrpSpPr>
        <p:grpSpPr bwMode="auto">
          <a:xfrm>
            <a:off x="5795963" y="2241550"/>
            <a:ext cx="827087" cy="766763"/>
            <a:chOff x="2256" y="2641"/>
            <a:chExt cx="720" cy="483"/>
          </a:xfrm>
        </p:grpSpPr>
        <p:sp>
          <p:nvSpPr>
            <p:cNvPr id="1032302"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1032303" name="Text Box 111"/>
            <p:cNvSpPr txBox="1">
              <a:spLocks noChangeArrowheads="1"/>
            </p:cNvSpPr>
            <p:nvPr/>
          </p:nvSpPr>
          <p:spPr bwMode="auto">
            <a:xfrm>
              <a:off x="2349" y="2688"/>
              <a:ext cx="563" cy="326"/>
            </a:xfrm>
            <a:prstGeom prst="rect">
              <a:avLst/>
            </a:prstGeom>
            <a:noFill/>
            <a:ln w="9525" algn="ctr">
              <a:noFill/>
              <a:miter lim="800000"/>
              <a:headEnd/>
              <a:tailEnd/>
            </a:ln>
            <a:effectLst/>
          </p:spPr>
          <p:txBody>
            <a:bodyPr wrap="none">
              <a:spAutoFit/>
            </a:bodyPr>
            <a:lstStyle/>
            <a:p>
              <a:r>
                <a:rPr lang="en-US" sz="1400" dirty="0"/>
                <a:t>Filter</a:t>
              </a:r>
              <a:br>
                <a:rPr lang="en-US" sz="1400" dirty="0"/>
              </a:br>
              <a:r>
                <a:rPr lang="en-US" sz="1400" dirty="0"/>
                <a:t>Cloud</a:t>
              </a:r>
            </a:p>
          </p:txBody>
        </p:sp>
      </p:grpSp>
      <p:grpSp>
        <p:nvGrpSpPr>
          <p:cNvPr id="12" name="Group 112"/>
          <p:cNvGrpSpPr>
            <a:grpSpLocks/>
          </p:cNvGrpSpPr>
          <p:nvPr/>
        </p:nvGrpSpPr>
        <p:grpSpPr bwMode="auto">
          <a:xfrm>
            <a:off x="4810919" y="4429919"/>
            <a:ext cx="827087" cy="766762"/>
            <a:chOff x="2256" y="2641"/>
            <a:chExt cx="720" cy="483"/>
          </a:xfrm>
        </p:grpSpPr>
        <p:sp>
          <p:nvSpPr>
            <p:cNvPr id="1032305"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1032306" name="Text Box 114"/>
            <p:cNvSpPr txBox="1">
              <a:spLocks noChangeArrowheads="1"/>
            </p:cNvSpPr>
            <p:nvPr/>
          </p:nvSpPr>
          <p:spPr bwMode="auto">
            <a:xfrm>
              <a:off x="2349" y="2688"/>
              <a:ext cx="563" cy="326"/>
            </a:xfrm>
            <a:prstGeom prst="rect">
              <a:avLst/>
            </a:prstGeom>
            <a:noFill/>
            <a:ln w="9525" algn="ctr">
              <a:noFill/>
              <a:miter lim="800000"/>
              <a:headEnd/>
              <a:tailEnd/>
            </a:ln>
            <a:effectLst/>
          </p:spPr>
          <p:txBody>
            <a:bodyPr wrap="none">
              <a:spAutoFit/>
            </a:bodyPr>
            <a:lstStyle/>
            <a:p>
              <a:r>
                <a:rPr lang="en-US" sz="1400"/>
                <a:t>Filter</a:t>
              </a:r>
              <a:br>
                <a:rPr lang="en-US" sz="1400"/>
              </a:br>
              <a:r>
                <a:rPr lang="en-US" sz="1400"/>
                <a:t>Cloud</a:t>
              </a:r>
            </a:p>
          </p:txBody>
        </p:sp>
      </p:grpSp>
      <p:grpSp>
        <p:nvGrpSpPr>
          <p:cNvPr id="13" name="Group 115"/>
          <p:cNvGrpSpPr>
            <a:grpSpLocks/>
          </p:cNvGrpSpPr>
          <p:nvPr/>
        </p:nvGrpSpPr>
        <p:grpSpPr bwMode="auto">
          <a:xfrm>
            <a:off x="1636226" y="1713254"/>
            <a:ext cx="827088" cy="766763"/>
            <a:chOff x="2256" y="2641"/>
            <a:chExt cx="720" cy="483"/>
          </a:xfrm>
        </p:grpSpPr>
        <p:sp>
          <p:nvSpPr>
            <p:cNvPr id="1032308"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1032309" name="Text Box 117"/>
            <p:cNvSpPr txBox="1">
              <a:spLocks noChangeArrowheads="1"/>
            </p:cNvSpPr>
            <p:nvPr/>
          </p:nvSpPr>
          <p:spPr bwMode="auto">
            <a:xfrm>
              <a:off x="2349" y="2688"/>
              <a:ext cx="563" cy="326"/>
            </a:xfrm>
            <a:prstGeom prst="rect">
              <a:avLst/>
            </a:prstGeom>
            <a:noFill/>
            <a:ln w="9525" algn="ctr">
              <a:noFill/>
              <a:miter lim="800000"/>
              <a:headEnd/>
              <a:tailEnd/>
            </a:ln>
            <a:effectLst/>
          </p:spPr>
          <p:txBody>
            <a:bodyPr wrap="none">
              <a:spAutoFit/>
            </a:bodyPr>
            <a:lstStyle/>
            <a:p>
              <a:r>
                <a:rPr lang="en-US" sz="1400"/>
                <a:t>Filter</a:t>
              </a:r>
              <a:br>
                <a:rPr lang="en-US" sz="1400"/>
              </a:br>
              <a:r>
                <a:rPr lang="en-US" sz="1400"/>
                <a:t>Cloud</a:t>
              </a:r>
            </a:p>
          </p:txBody>
        </p:sp>
      </p:grpSp>
      <p:grpSp>
        <p:nvGrpSpPr>
          <p:cNvPr id="14" name="Group 118"/>
          <p:cNvGrpSpPr>
            <a:grpSpLocks/>
          </p:cNvGrpSpPr>
          <p:nvPr/>
        </p:nvGrpSpPr>
        <p:grpSpPr bwMode="auto">
          <a:xfrm>
            <a:off x="4859338" y="1592263"/>
            <a:ext cx="981075" cy="647700"/>
            <a:chOff x="2256" y="2641"/>
            <a:chExt cx="720" cy="483"/>
          </a:xfrm>
          <a:solidFill>
            <a:schemeClr val="bg1">
              <a:lumMod val="85000"/>
            </a:schemeClr>
          </a:solidFill>
        </p:grpSpPr>
        <p:sp>
          <p:nvSpPr>
            <p:cNvPr id="1032311"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p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1032312" name="Text Box 120"/>
            <p:cNvSpPr txBox="1">
              <a:spLocks noChangeArrowheads="1"/>
            </p:cNvSpPr>
            <p:nvPr/>
          </p:nvSpPr>
          <p:spPr bwMode="auto">
            <a:xfrm>
              <a:off x="2287" y="2688"/>
              <a:ext cx="688" cy="386"/>
            </a:xfrm>
            <a:prstGeom prst="rect">
              <a:avLst/>
            </a:prstGeom>
            <a:noFill/>
            <a:ln w="9525" algn="ctr">
              <a:noFill/>
              <a:miter lim="800000"/>
              <a:headEnd/>
              <a:tailEnd/>
            </a:ln>
            <a:effectLst/>
          </p:spPr>
          <p:txBody>
            <a:bodyPr wrap="none">
              <a:spAutoFit/>
            </a:bodyPr>
            <a:lstStyle/>
            <a:p>
              <a:r>
                <a:rPr lang="en-US" sz="1400" dirty="0"/>
                <a:t>Discovery</a:t>
              </a:r>
              <a:br>
                <a:rPr lang="en-US" sz="1400" dirty="0"/>
              </a:br>
              <a:r>
                <a:rPr lang="en-US" sz="1400" dirty="0"/>
                <a:t>Cloud</a:t>
              </a:r>
            </a:p>
          </p:txBody>
        </p:sp>
      </p:grpSp>
      <p:grpSp>
        <p:nvGrpSpPr>
          <p:cNvPr id="15" name="Group 121"/>
          <p:cNvGrpSpPr>
            <a:grpSpLocks/>
          </p:cNvGrpSpPr>
          <p:nvPr/>
        </p:nvGrpSpPr>
        <p:grpSpPr bwMode="auto">
          <a:xfrm>
            <a:off x="6858000" y="3365539"/>
            <a:ext cx="981075" cy="647700"/>
            <a:chOff x="2256" y="2641"/>
            <a:chExt cx="720" cy="483"/>
          </a:xfrm>
          <a:solidFill>
            <a:schemeClr val="bg1">
              <a:lumMod val="85000"/>
            </a:schemeClr>
          </a:solidFill>
        </p:grpSpPr>
        <p:sp>
          <p:nvSpPr>
            <p:cNvPr id="1032314"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p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1032315" name="Text Box 123"/>
            <p:cNvSpPr txBox="1">
              <a:spLocks noChangeArrowheads="1"/>
            </p:cNvSpPr>
            <p:nvPr/>
          </p:nvSpPr>
          <p:spPr bwMode="auto">
            <a:xfrm>
              <a:off x="2287" y="2688"/>
              <a:ext cx="688" cy="386"/>
            </a:xfrm>
            <a:prstGeom prst="rect">
              <a:avLst/>
            </a:prstGeom>
            <a:noFill/>
            <a:ln w="9525" algn="ctr">
              <a:noFill/>
              <a:miter lim="800000"/>
              <a:headEnd/>
              <a:tailEnd/>
            </a:ln>
            <a:effectLst/>
          </p:spPr>
          <p:txBody>
            <a:bodyPr wrap="none">
              <a:spAutoFit/>
            </a:bodyPr>
            <a:lstStyle/>
            <a:p>
              <a:r>
                <a:rPr lang="en-US" sz="1400" dirty="0"/>
                <a:t>Discovery</a:t>
              </a:r>
              <a:br>
                <a:rPr lang="en-US" sz="1400" dirty="0"/>
              </a:br>
              <a:r>
                <a:rPr lang="en-US" sz="1400" dirty="0"/>
                <a:t>Cloud</a:t>
              </a:r>
            </a:p>
          </p:txBody>
        </p:sp>
      </p:grpSp>
      <p:grpSp>
        <p:nvGrpSpPr>
          <p:cNvPr id="1032203" name="Group 166"/>
          <p:cNvGrpSpPr>
            <a:grpSpLocks/>
          </p:cNvGrpSpPr>
          <p:nvPr/>
        </p:nvGrpSpPr>
        <p:grpSpPr bwMode="auto">
          <a:xfrm>
            <a:off x="6335826" y="4246563"/>
            <a:ext cx="827087" cy="766763"/>
            <a:chOff x="2256" y="2641"/>
            <a:chExt cx="720" cy="483"/>
          </a:xfrm>
        </p:grpSpPr>
        <p:sp>
          <p:nvSpPr>
            <p:cNvPr id="1032359"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1032360" name="Text Box 168"/>
            <p:cNvSpPr txBox="1">
              <a:spLocks noChangeArrowheads="1"/>
            </p:cNvSpPr>
            <p:nvPr/>
          </p:nvSpPr>
          <p:spPr bwMode="auto">
            <a:xfrm>
              <a:off x="2349" y="2688"/>
              <a:ext cx="563" cy="326"/>
            </a:xfrm>
            <a:prstGeom prst="rect">
              <a:avLst/>
            </a:prstGeom>
            <a:noFill/>
            <a:ln w="9525" algn="ctr">
              <a:noFill/>
              <a:miter lim="800000"/>
              <a:headEnd/>
              <a:tailEnd/>
            </a:ln>
            <a:effectLst/>
          </p:spPr>
          <p:txBody>
            <a:bodyPr wrap="none">
              <a:spAutoFit/>
            </a:bodyPr>
            <a:lstStyle/>
            <a:p>
              <a:r>
                <a:rPr lang="en-US" sz="1400" dirty="0"/>
                <a:t>Filter</a:t>
              </a:r>
              <a:br>
                <a:rPr lang="en-US" sz="1400" dirty="0"/>
              </a:br>
              <a:r>
                <a:rPr lang="en-US" sz="1400" dirty="0"/>
                <a:t>Cloud</a:t>
              </a:r>
            </a:p>
          </p:txBody>
        </p:sp>
      </p:grpSp>
      <p:grpSp>
        <p:nvGrpSpPr>
          <p:cNvPr id="1032219" name="Group 169"/>
          <p:cNvGrpSpPr>
            <a:grpSpLocks/>
          </p:cNvGrpSpPr>
          <p:nvPr/>
        </p:nvGrpSpPr>
        <p:grpSpPr bwMode="auto">
          <a:xfrm>
            <a:off x="3816350" y="2889250"/>
            <a:ext cx="827088" cy="766763"/>
            <a:chOff x="2256" y="2641"/>
            <a:chExt cx="720" cy="483"/>
          </a:xfrm>
        </p:grpSpPr>
        <p:sp>
          <p:nvSpPr>
            <p:cNvPr id="1032362"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1032363" name="Text Box 171"/>
            <p:cNvSpPr txBox="1">
              <a:spLocks noChangeArrowheads="1"/>
            </p:cNvSpPr>
            <p:nvPr/>
          </p:nvSpPr>
          <p:spPr bwMode="auto">
            <a:xfrm>
              <a:off x="2349" y="2688"/>
              <a:ext cx="563" cy="326"/>
            </a:xfrm>
            <a:prstGeom prst="rect">
              <a:avLst/>
            </a:prstGeom>
            <a:noFill/>
            <a:ln w="9525" algn="ctr">
              <a:noFill/>
              <a:miter lim="800000"/>
              <a:headEnd/>
              <a:tailEnd/>
            </a:ln>
            <a:effectLst/>
          </p:spPr>
          <p:txBody>
            <a:bodyPr wrap="none">
              <a:spAutoFit/>
            </a:bodyPr>
            <a:lstStyle/>
            <a:p>
              <a:r>
                <a:rPr lang="en-US" sz="1400"/>
                <a:t>Filter</a:t>
              </a:r>
              <a:br>
                <a:rPr lang="en-US" sz="1400"/>
              </a:br>
              <a:r>
                <a:rPr lang="en-US" sz="1400"/>
                <a:t>Cloud</a:t>
              </a:r>
            </a:p>
          </p:txBody>
        </p:sp>
      </p:grpSp>
      <p:grpSp>
        <p:nvGrpSpPr>
          <p:cNvPr id="1032273" name="Group 172"/>
          <p:cNvGrpSpPr>
            <a:grpSpLocks/>
          </p:cNvGrpSpPr>
          <p:nvPr/>
        </p:nvGrpSpPr>
        <p:grpSpPr bwMode="auto">
          <a:xfrm>
            <a:off x="1584325" y="4292600"/>
            <a:ext cx="827088" cy="766763"/>
            <a:chOff x="2256" y="2641"/>
            <a:chExt cx="720" cy="483"/>
          </a:xfrm>
        </p:grpSpPr>
        <p:sp>
          <p:nvSpPr>
            <p:cNvPr id="1032365"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1032366" name="Text Box 174"/>
            <p:cNvSpPr txBox="1">
              <a:spLocks noChangeArrowheads="1"/>
            </p:cNvSpPr>
            <p:nvPr/>
          </p:nvSpPr>
          <p:spPr bwMode="auto">
            <a:xfrm>
              <a:off x="2349" y="2688"/>
              <a:ext cx="563" cy="326"/>
            </a:xfrm>
            <a:prstGeom prst="rect">
              <a:avLst/>
            </a:prstGeom>
            <a:noFill/>
            <a:ln w="9525" algn="ctr">
              <a:noFill/>
              <a:miter lim="800000"/>
              <a:headEnd/>
              <a:tailEnd/>
            </a:ln>
            <a:effectLst/>
          </p:spPr>
          <p:txBody>
            <a:bodyPr wrap="none">
              <a:spAutoFit/>
            </a:bodyPr>
            <a:lstStyle/>
            <a:p>
              <a:r>
                <a:rPr lang="en-US" sz="1400"/>
                <a:t>Filter</a:t>
              </a:r>
              <a:br>
                <a:rPr lang="en-US" sz="1400"/>
              </a:br>
              <a:r>
                <a:rPr lang="en-US" sz="1400"/>
                <a:t>Cloud</a:t>
              </a:r>
            </a:p>
          </p:txBody>
        </p:sp>
      </p:grpSp>
      <p:pic>
        <p:nvPicPr>
          <p:cNvPr id="193" name="Picture 192"/>
          <p:cNvPicPr/>
          <p:nvPr/>
        </p:nvPicPr>
        <p:blipFill>
          <a:blip r:embed="rId20" cstate="print"/>
          <a:srcRect/>
          <a:stretch>
            <a:fillRect/>
          </a:stretch>
        </p:blipFill>
        <p:spPr bwMode="auto">
          <a:xfrm>
            <a:off x="4571949" y="542290"/>
            <a:ext cx="798697" cy="459813"/>
          </a:xfrm>
          <a:prstGeom prst="rect">
            <a:avLst/>
          </a:prstGeom>
          <a:noFill/>
          <a:ln w="9525">
            <a:noFill/>
            <a:miter lim="800000"/>
            <a:headEnd/>
            <a:tailEnd/>
          </a:ln>
        </p:spPr>
      </p:pic>
      <p:pic>
        <p:nvPicPr>
          <p:cNvPr id="1026" name="Picture 2"/>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l="23333" r="20416" b="22016"/>
          <a:stretch/>
        </p:blipFill>
        <p:spPr bwMode="auto">
          <a:xfrm>
            <a:off x="5649334" y="454072"/>
            <a:ext cx="793211" cy="636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5" name="AutoShape 79"/>
          <p:cNvSpPr>
            <a:spLocks noChangeArrowheads="1"/>
          </p:cNvSpPr>
          <p:nvPr/>
        </p:nvSpPr>
        <p:spPr bwMode="auto">
          <a:xfrm rot="5400000">
            <a:off x="5859234" y="1199501"/>
            <a:ext cx="407987" cy="339725"/>
          </a:xfrm>
          <a:prstGeom prst="flowChartDelay">
            <a:avLst/>
          </a:prstGeom>
          <a:noFill/>
          <a:ln w="9525" algn="ctr">
            <a:solidFill>
              <a:schemeClr val="tx1"/>
            </a:solidFill>
            <a:miter lim="800000"/>
            <a:headEnd/>
            <a:tailEnd/>
          </a:ln>
          <a:effectLst/>
        </p:spPr>
        <p:txBody>
          <a:bodyPr vert="eaVert" anchor="ctr">
            <a:spAutoFit/>
          </a:bodyPr>
          <a:lstStyle/>
          <a:p>
            <a:r>
              <a:rPr lang="en-US" sz="1200" dirty="0"/>
              <a:t>SS</a:t>
            </a:r>
          </a:p>
        </p:txBody>
      </p:sp>
      <p:grpSp>
        <p:nvGrpSpPr>
          <p:cNvPr id="194" name="Group 169"/>
          <p:cNvGrpSpPr>
            <a:grpSpLocks/>
          </p:cNvGrpSpPr>
          <p:nvPr/>
        </p:nvGrpSpPr>
        <p:grpSpPr bwMode="auto">
          <a:xfrm>
            <a:off x="3726888" y="4208462"/>
            <a:ext cx="827088" cy="766763"/>
            <a:chOff x="2256" y="2641"/>
            <a:chExt cx="720" cy="483"/>
          </a:xfrm>
        </p:grpSpPr>
        <p:sp>
          <p:nvSpPr>
            <p:cNvPr id="196"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197" name="Text Box 171"/>
            <p:cNvSpPr txBox="1">
              <a:spLocks noChangeArrowheads="1"/>
            </p:cNvSpPr>
            <p:nvPr/>
          </p:nvSpPr>
          <p:spPr bwMode="auto">
            <a:xfrm>
              <a:off x="2349" y="2688"/>
              <a:ext cx="563" cy="326"/>
            </a:xfrm>
            <a:prstGeom prst="rect">
              <a:avLst/>
            </a:prstGeom>
            <a:noFill/>
            <a:ln w="9525" algn="ctr">
              <a:noFill/>
              <a:miter lim="800000"/>
              <a:headEnd/>
              <a:tailEnd/>
            </a:ln>
            <a:effectLst/>
          </p:spPr>
          <p:txBody>
            <a:bodyPr wrap="none">
              <a:spAutoFit/>
            </a:bodyPr>
            <a:lstStyle/>
            <a:p>
              <a:r>
                <a:rPr lang="en-US" sz="1400" dirty="0"/>
                <a:t>Filter</a:t>
              </a:r>
              <a:br>
                <a:rPr lang="en-US" sz="1400" dirty="0"/>
              </a:br>
              <a:r>
                <a:rPr lang="en-US" sz="1400" dirty="0"/>
                <a:t>Cloud</a:t>
              </a:r>
            </a:p>
          </p:txBody>
        </p:sp>
      </p:grpSp>
      <p:grpSp>
        <p:nvGrpSpPr>
          <p:cNvPr id="198" name="Group 169"/>
          <p:cNvGrpSpPr>
            <a:grpSpLocks/>
          </p:cNvGrpSpPr>
          <p:nvPr/>
        </p:nvGrpSpPr>
        <p:grpSpPr bwMode="auto">
          <a:xfrm>
            <a:off x="2114597" y="2980532"/>
            <a:ext cx="827088" cy="766763"/>
            <a:chOff x="2256" y="2641"/>
            <a:chExt cx="720" cy="483"/>
          </a:xfrm>
        </p:grpSpPr>
        <p:sp>
          <p:nvSpPr>
            <p:cNvPr id="199"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200" name="Text Box 171"/>
            <p:cNvSpPr txBox="1">
              <a:spLocks noChangeArrowheads="1"/>
            </p:cNvSpPr>
            <p:nvPr/>
          </p:nvSpPr>
          <p:spPr bwMode="auto">
            <a:xfrm>
              <a:off x="2349" y="2688"/>
              <a:ext cx="563" cy="326"/>
            </a:xfrm>
            <a:prstGeom prst="rect">
              <a:avLst/>
            </a:prstGeom>
            <a:noFill/>
            <a:ln w="9525" algn="ctr">
              <a:noFill/>
              <a:miter lim="800000"/>
              <a:headEnd/>
              <a:tailEnd/>
            </a:ln>
            <a:effectLst/>
          </p:spPr>
          <p:txBody>
            <a:bodyPr wrap="none">
              <a:spAutoFit/>
            </a:bodyPr>
            <a:lstStyle/>
            <a:p>
              <a:r>
                <a:rPr lang="en-US" sz="1400"/>
                <a:t>Filter</a:t>
              </a:r>
              <a:br>
                <a:rPr lang="en-US" sz="1400"/>
              </a:br>
              <a:r>
                <a:rPr lang="en-US" sz="1400"/>
                <a:t>Cloud</a:t>
              </a:r>
            </a:p>
          </p:txBody>
        </p:sp>
      </p:grpSp>
      <p:grpSp>
        <p:nvGrpSpPr>
          <p:cNvPr id="201" name="Group 169"/>
          <p:cNvGrpSpPr>
            <a:grpSpLocks/>
          </p:cNvGrpSpPr>
          <p:nvPr/>
        </p:nvGrpSpPr>
        <p:grpSpPr bwMode="auto">
          <a:xfrm>
            <a:off x="5010174" y="3271043"/>
            <a:ext cx="827088" cy="766763"/>
            <a:chOff x="2256" y="2641"/>
            <a:chExt cx="720" cy="483"/>
          </a:xfrm>
        </p:grpSpPr>
        <p:sp>
          <p:nvSpPr>
            <p:cNvPr id="202"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203" name="Text Box 171"/>
            <p:cNvSpPr txBox="1">
              <a:spLocks noChangeArrowheads="1"/>
            </p:cNvSpPr>
            <p:nvPr/>
          </p:nvSpPr>
          <p:spPr bwMode="auto">
            <a:xfrm>
              <a:off x="2349" y="2688"/>
              <a:ext cx="563" cy="326"/>
            </a:xfrm>
            <a:prstGeom prst="rect">
              <a:avLst/>
            </a:prstGeom>
            <a:noFill/>
            <a:ln w="9525" algn="ctr">
              <a:noFill/>
              <a:miter lim="800000"/>
              <a:headEnd/>
              <a:tailEnd/>
            </a:ln>
            <a:effectLst/>
          </p:spPr>
          <p:txBody>
            <a:bodyPr wrap="none">
              <a:spAutoFit/>
            </a:bodyPr>
            <a:lstStyle/>
            <a:p>
              <a:r>
                <a:rPr lang="en-US" sz="1400"/>
                <a:t>Filter</a:t>
              </a:r>
              <a:br>
                <a:rPr lang="en-US" sz="1400"/>
              </a:br>
              <a:r>
                <a:rPr lang="en-US" sz="1400"/>
                <a:t>Cloud</a:t>
              </a:r>
            </a:p>
          </p:txBody>
        </p:sp>
      </p:grpSp>
      <p:grpSp>
        <p:nvGrpSpPr>
          <p:cNvPr id="204" name="Group 169"/>
          <p:cNvGrpSpPr>
            <a:grpSpLocks/>
          </p:cNvGrpSpPr>
          <p:nvPr/>
        </p:nvGrpSpPr>
        <p:grpSpPr bwMode="auto">
          <a:xfrm>
            <a:off x="3145172" y="2130425"/>
            <a:ext cx="827088" cy="766763"/>
            <a:chOff x="2256" y="2641"/>
            <a:chExt cx="720" cy="483"/>
          </a:xfrm>
        </p:grpSpPr>
        <p:sp>
          <p:nvSpPr>
            <p:cNvPr id="205"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206" name="Text Box 171"/>
            <p:cNvSpPr txBox="1">
              <a:spLocks noChangeArrowheads="1"/>
            </p:cNvSpPr>
            <p:nvPr/>
          </p:nvSpPr>
          <p:spPr bwMode="auto">
            <a:xfrm>
              <a:off x="2349" y="2688"/>
              <a:ext cx="563" cy="326"/>
            </a:xfrm>
            <a:prstGeom prst="rect">
              <a:avLst/>
            </a:prstGeom>
            <a:noFill/>
            <a:ln w="9525" algn="ctr">
              <a:noFill/>
              <a:miter lim="800000"/>
              <a:headEnd/>
              <a:tailEnd/>
            </a:ln>
            <a:effectLst/>
          </p:spPr>
          <p:txBody>
            <a:bodyPr wrap="none">
              <a:spAutoFit/>
            </a:bodyPr>
            <a:lstStyle/>
            <a:p>
              <a:r>
                <a:rPr lang="en-US" sz="1400"/>
                <a:t>Filter</a:t>
              </a:r>
              <a:br>
                <a:rPr lang="en-US" sz="1400"/>
              </a:br>
              <a:r>
                <a:rPr lang="en-US" sz="1400"/>
                <a:t>Cloud</a:t>
              </a:r>
            </a:p>
          </p:txBody>
        </p:sp>
      </p:grpSp>
      <p:sp>
        <p:nvSpPr>
          <p:cNvPr id="207" name="Line 2"/>
          <p:cNvSpPr>
            <a:spLocks noChangeShapeType="1"/>
          </p:cNvSpPr>
          <p:nvPr/>
        </p:nvSpPr>
        <p:spPr bwMode="auto">
          <a:xfrm flipV="1">
            <a:off x="5702477" y="2600181"/>
            <a:ext cx="1375043" cy="1873251"/>
          </a:xfrm>
          <a:prstGeom prst="line">
            <a:avLst/>
          </a:prstGeom>
          <a:noFill/>
          <a:ln w="76200">
            <a:solidFill>
              <a:schemeClr val="tx1"/>
            </a:solidFill>
            <a:round/>
            <a:headEnd/>
            <a:tailEnd type="triangle" w="med" len="med"/>
          </a:ln>
          <a:effectLst/>
        </p:spPr>
        <p:txBody>
          <a:bodyPr/>
          <a:lstStyle/>
          <a:p>
            <a:endParaRPr lang="en-US"/>
          </a:p>
        </p:txBody>
      </p:sp>
      <p:sp>
        <p:nvSpPr>
          <p:cNvPr id="210" name="Rectangle 78"/>
          <p:cNvSpPr>
            <a:spLocks noChangeArrowheads="1"/>
          </p:cNvSpPr>
          <p:nvPr/>
        </p:nvSpPr>
        <p:spPr bwMode="auto">
          <a:xfrm>
            <a:off x="7810285" y="6169709"/>
            <a:ext cx="1232773" cy="646331"/>
          </a:xfrm>
          <a:prstGeom prst="rect">
            <a:avLst/>
          </a:prstGeom>
          <a:solidFill>
            <a:schemeClr val="bg1"/>
          </a:solidFill>
          <a:ln w="9525" algn="ctr">
            <a:solidFill>
              <a:schemeClr val="tx1"/>
            </a:solidFill>
            <a:miter lim="800000"/>
            <a:headEnd/>
            <a:tailEnd/>
          </a:ln>
          <a:effectLst/>
        </p:spPr>
        <p:txBody>
          <a:bodyPr wrap="none" anchor="ctr">
            <a:spAutoFit/>
          </a:bodyPr>
          <a:lstStyle/>
          <a:p>
            <a:r>
              <a:rPr lang="en-US" dirty="0" smtClean="0"/>
              <a:t>Distributed</a:t>
            </a:r>
            <a:r>
              <a:rPr lang="en-US" dirty="0"/>
              <a:t/>
            </a:r>
            <a:br>
              <a:rPr lang="en-US" dirty="0"/>
            </a:br>
            <a:r>
              <a:rPr lang="en-US" dirty="0"/>
              <a:t>Grid</a:t>
            </a:r>
          </a:p>
        </p:txBody>
      </p:sp>
      <p:sp>
        <p:nvSpPr>
          <p:cNvPr id="211" name="Rectangle 78"/>
          <p:cNvSpPr>
            <a:spLocks noChangeArrowheads="1"/>
          </p:cNvSpPr>
          <p:nvPr/>
        </p:nvSpPr>
        <p:spPr bwMode="auto">
          <a:xfrm>
            <a:off x="6994066" y="6246306"/>
            <a:ext cx="649503" cy="430887"/>
          </a:xfrm>
          <a:prstGeom prst="rect">
            <a:avLst/>
          </a:prstGeom>
          <a:solidFill>
            <a:schemeClr val="bg1"/>
          </a:solidFill>
          <a:ln w="9525" algn="ctr">
            <a:solidFill>
              <a:schemeClr val="tx1"/>
            </a:solidFill>
            <a:miter lim="800000"/>
            <a:headEnd/>
            <a:tailEnd/>
          </a:ln>
          <a:effectLst/>
        </p:spPr>
        <p:txBody>
          <a:bodyPr wrap="square" lIns="18288" tIns="0" rIns="18288" bIns="0" anchor="ctr">
            <a:spAutoFit/>
          </a:bodyPr>
          <a:lstStyle/>
          <a:p>
            <a:r>
              <a:rPr lang="en-US" sz="1400" dirty="0" smtClean="0"/>
              <a:t>Hadoop Cluster</a:t>
            </a:r>
            <a:endParaRPr lang="en-US" sz="1400" dirty="0"/>
          </a:p>
        </p:txBody>
      </p:sp>
      <p:sp>
        <p:nvSpPr>
          <p:cNvPr id="212" name="AutoShape 65"/>
          <p:cNvSpPr>
            <a:spLocks noChangeArrowheads="1"/>
          </p:cNvSpPr>
          <p:nvPr/>
        </p:nvSpPr>
        <p:spPr bwMode="auto">
          <a:xfrm rot="16200000">
            <a:off x="8142624" y="5679281"/>
            <a:ext cx="407987" cy="339725"/>
          </a:xfrm>
          <a:prstGeom prst="flowChartDelay">
            <a:avLst/>
          </a:prstGeom>
          <a:noFill/>
          <a:ln w="9525" algn="ctr">
            <a:solidFill>
              <a:schemeClr val="tx1"/>
            </a:solidFill>
            <a:miter lim="800000"/>
            <a:headEnd/>
            <a:tailEnd/>
          </a:ln>
          <a:effectLst/>
        </p:spPr>
        <p:txBody>
          <a:bodyPr vert="eaVert" anchor="ctr">
            <a:spAutoFit/>
          </a:bodyPr>
          <a:lstStyle/>
          <a:p>
            <a:r>
              <a:rPr lang="en-US" sz="1200"/>
              <a:t>SS</a:t>
            </a:r>
          </a:p>
        </p:txBody>
      </p:sp>
    </p:spTree>
    <p:extLst>
      <p:ext uri="{BB962C8B-B14F-4D97-AF65-F5344CB8AC3E}">
        <p14:creationId xmlns:p14="http://schemas.microsoft.com/office/powerpoint/2010/main" val="265263129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941074" y="83720"/>
            <a:ext cx="3120013" cy="760342"/>
          </a:xfrm>
        </p:spPr>
        <p:txBody>
          <a:bodyPr>
            <a:normAutofit fontScale="90000"/>
          </a:bodyPr>
          <a:lstStyle/>
          <a:p>
            <a:r>
              <a:rPr lang="en-US" dirty="0" err="1" smtClean="0"/>
              <a:t>IOTCloud</a:t>
            </a:r>
            <a:endParaRPr lang="en-US" dirty="0"/>
          </a:p>
        </p:txBody>
      </p:sp>
      <p:sp>
        <p:nvSpPr>
          <p:cNvPr id="4" name="Content Placeholder 3"/>
          <p:cNvSpPr>
            <a:spLocks noGrp="1"/>
          </p:cNvSpPr>
          <p:nvPr>
            <p:ph idx="1"/>
          </p:nvPr>
        </p:nvSpPr>
        <p:spPr>
          <a:xfrm>
            <a:off x="5941074" y="723481"/>
            <a:ext cx="3202926" cy="6134519"/>
          </a:xfrm>
        </p:spPr>
        <p:txBody>
          <a:bodyPr>
            <a:normAutofit/>
          </a:bodyPr>
          <a:lstStyle/>
          <a:p>
            <a:r>
              <a:rPr lang="en-US" sz="2000" b="1" dirty="0" smtClean="0"/>
              <a:t>Device </a:t>
            </a:r>
            <a:r>
              <a:rPr lang="en-US" sz="2000" b="1" dirty="0" smtClean="0">
                <a:sym typeface="Wingdings" panose="05000000000000000000" pitchFamily="2" charset="2"/>
              </a:rPr>
              <a:t> </a:t>
            </a:r>
            <a:r>
              <a:rPr lang="en-US" sz="2000" b="1" dirty="0" err="1" smtClean="0">
                <a:sym typeface="Wingdings" panose="05000000000000000000" pitchFamily="2" charset="2"/>
              </a:rPr>
              <a:t>Pub-SubStorm</a:t>
            </a:r>
            <a:r>
              <a:rPr lang="en-US" sz="2000" b="1" dirty="0" smtClean="0">
                <a:sym typeface="Wingdings" panose="05000000000000000000" pitchFamily="2" charset="2"/>
              </a:rPr>
              <a:t>  </a:t>
            </a:r>
            <a:r>
              <a:rPr lang="en-US" sz="2000" b="1" dirty="0" err="1" smtClean="0">
                <a:sym typeface="Wingdings" panose="05000000000000000000" pitchFamily="2" charset="2"/>
              </a:rPr>
              <a:t>Datastore</a:t>
            </a:r>
            <a:r>
              <a:rPr lang="en-US" sz="2000" b="1" dirty="0" smtClean="0">
                <a:sym typeface="Wingdings" panose="05000000000000000000" pitchFamily="2" charset="2"/>
              </a:rPr>
              <a:t>  Data Analysis</a:t>
            </a:r>
          </a:p>
          <a:p>
            <a:r>
              <a:rPr lang="en-US" sz="2000" b="1" dirty="0" smtClean="0"/>
              <a:t>Apache Storm </a:t>
            </a:r>
            <a:r>
              <a:rPr lang="en-US" sz="2000" dirty="0"/>
              <a:t>provides scalable distributed system for processing </a:t>
            </a:r>
            <a:r>
              <a:rPr lang="en-US" sz="2000" dirty="0" smtClean="0"/>
              <a:t>data </a:t>
            </a:r>
            <a:r>
              <a:rPr lang="en-US" sz="2000" dirty="0"/>
              <a:t>streams coming from </a:t>
            </a:r>
            <a:r>
              <a:rPr lang="en-US" sz="2000" dirty="0" smtClean="0"/>
              <a:t>devices </a:t>
            </a:r>
            <a:r>
              <a:rPr lang="en-US" sz="2000" dirty="0"/>
              <a:t>in real time. </a:t>
            </a:r>
            <a:endParaRPr lang="en-US" sz="2000" dirty="0" smtClean="0"/>
          </a:p>
          <a:p>
            <a:r>
              <a:rPr lang="en-US" sz="2000" dirty="0" smtClean="0"/>
              <a:t>For </a:t>
            </a:r>
            <a:r>
              <a:rPr lang="en-US" sz="2000" dirty="0"/>
              <a:t>example Storm layer can decide to store the data in cloud storage for further analysis or to send control data back to the </a:t>
            </a:r>
            <a:r>
              <a:rPr lang="en-US" sz="2000" dirty="0" smtClean="0"/>
              <a:t>devices</a:t>
            </a:r>
          </a:p>
          <a:p>
            <a:r>
              <a:rPr lang="en-US" sz="2000" dirty="0" smtClean="0"/>
              <a:t>Evaluating Pub-Sub Systems </a:t>
            </a:r>
            <a:r>
              <a:rPr lang="en-US" sz="2000" dirty="0" err="1" smtClean="0"/>
              <a:t>ActiveMQ</a:t>
            </a:r>
            <a:r>
              <a:rPr lang="en-US" sz="2000" dirty="0" smtClean="0"/>
              <a:t>, </a:t>
            </a:r>
            <a:r>
              <a:rPr lang="en-US" sz="2000" dirty="0" err="1" smtClean="0"/>
              <a:t>RabbitMQ</a:t>
            </a:r>
            <a:r>
              <a:rPr lang="en-US" sz="2000" dirty="0" smtClean="0"/>
              <a:t>, Kafka, Kestrel</a:t>
            </a:r>
            <a:endParaRPr lang="en-US" sz="2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426110" cy="6858000"/>
          </a:xfrm>
          <a:prstGeom prst="rect">
            <a:avLst/>
          </a:prstGeom>
        </p:spPr>
      </p:pic>
    </p:spTree>
    <p:extLst>
      <p:ext uri="{BB962C8B-B14F-4D97-AF65-F5344CB8AC3E}">
        <p14:creationId xmlns:p14="http://schemas.microsoft.com/office/powerpoint/2010/main" val="342625074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5825" y="13381"/>
            <a:ext cx="4198174" cy="1143000"/>
          </a:xfrm>
        </p:spPr>
        <p:txBody>
          <a:bodyPr>
            <a:noAutofit/>
          </a:bodyPr>
          <a:lstStyle/>
          <a:p>
            <a:r>
              <a:rPr lang="en-US" sz="3600" dirty="0" smtClean="0"/>
              <a:t>Performance</a:t>
            </a:r>
            <a:br>
              <a:rPr lang="en-US" sz="3600" dirty="0" smtClean="0"/>
            </a:br>
            <a:r>
              <a:rPr lang="en-US" sz="3600" dirty="0" smtClean="0"/>
              <a:t>From Device to Cloud</a:t>
            </a:r>
            <a:endParaRPr lang="en-US" sz="3600" dirty="0"/>
          </a:p>
        </p:txBody>
      </p:sp>
      <p:sp>
        <p:nvSpPr>
          <p:cNvPr id="3" name="Content Placeholder 2"/>
          <p:cNvSpPr>
            <a:spLocks noGrp="1"/>
          </p:cNvSpPr>
          <p:nvPr>
            <p:ph idx="1"/>
          </p:nvPr>
        </p:nvSpPr>
        <p:spPr>
          <a:xfrm>
            <a:off x="4945825" y="1169762"/>
            <a:ext cx="4198174" cy="5688238"/>
          </a:xfrm>
        </p:spPr>
        <p:txBody>
          <a:bodyPr>
            <a:normAutofit fontScale="92500" lnSpcReduction="20000"/>
          </a:bodyPr>
          <a:lstStyle/>
          <a:p>
            <a:r>
              <a:rPr lang="en-US" sz="2800" dirty="0"/>
              <a:t>6 FutureGrid India Medium OpenStack machines </a:t>
            </a:r>
          </a:p>
          <a:p>
            <a:r>
              <a:rPr lang="en-US" sz="2800" dirty="0"/>
              <a:t>1 Broker machine, </a:t>
            </a:r>
            <a:r>
              <a:rPr lang="en-US" sz="2800" dirty="0" err="1" smtClean="0"/>
              <a:t>RabbitMQ</a:t>
            </a:r>
            <a:r>
              <a:rPr lang="en-US" sz="2800" dirty="0" smtClean="0"/>
              <a:t> or </a:t>
            </a:r>
            <a:r>
              <a:rPr lang="en-US" sz="2800" dirty="0" err="1" smtClean="0"/>
              <a:t>ActiveMQ</a:t>
            </a:r>
            <a:endParaRPr lang="en-US" sz="2800" dirty="0" smtClean="0"/>
          </a:p>
          <a:p>
            <a:r>
              <a:rPr lang="en-US" sz="2800" dirty="0" smtClean="0"/>
              <a:t>1 </a:t>
            </a:r>
            <a:r>
              <a:rPr lang="en-US" sz="2800" dirty="0"/>
              <a:t>machine hosting </a:t>
            </a:r>
            <a:r>
              <a:rPr lang="en-US" sz="2800" dirty="0" err="1"/>
              <a:t>ZooKeeper</a:t>
            </a:r>
            <a:r>
              <a:rPr lang="en-US" sz="2800" dirty="0"/>
              <a:t> and Storm </a:t>
            </a:r>
            <a:r>
              <a:rPr lang="en-US" sz="2800" dirty="0" smtClean="0"/>
              <a:t>– Nimbus (Master for Storm)</a:t>
            </a:r>
            <a:endParaRPr lang="en-US" sz="2800" dirty="0"/>
          </a:p>
          <a:p>
            <a:r>
              <a:rPr lang="en-US" sz="2800" dirty="0"/>
              <a:t>2 Sensor sites generating data</a:t>
            </a:r>
          </a:p>
          <a:p>
            <a:r>
              <a:rPr lang="en-US" sz="2800" dirty="0"/>
              <a:t>2 Storm nodes sending back the same data and we measure the </a:t>
            </a:r>
            <a:r>
              <a:rPr lang="en-US" sz="2800" dirty="0" smtClean="0"/>
              <a:t>unidirectional latency</a:t>
            </a:r>
            <a:br>
              <a:rPr lang="en-US" sz="2800" dirty="0" smtClean="0"/>
            </a:br>
            <a:endParaRPr lang="en-US" sz="2800" dirty="0"/>
          </a:p>
          <a:p>
            <a:r>
              <a:rPr lang="en-US" sz="2800" dirty="0" smtClean="0"/>
              <a:t>Using drones and Kinects</a:t>
            </a:r>
            <a:endParaRPr lang="en-US" sz="2800" dirty="0"/>
          </a:p>
        </p:txBody>
      </p:sp>
      <p:pic>
        <p:nvPicPr>
          <p:cNvPr id="6"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 y="0"/>
            <a:ext cx="4945819" cy="338328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42269"/>
            <a:ext cx="4945825" cy="3615731"/>
          </a:xfrm>
          <a:prstGeom prst="rect">
            <a:avLst/>
          </a:prstGeom>
        </p:spPr>
      </p:pic>
    </p:spTree>
    <p:extLst>
      <p:ext uri="{BB962C8B-B14F-4D97-AF65-F5344CB8AC3E}">
        <p14:creationId xmlns:p14="http://schemas.microsoft.com/office/powerpoint/2010/main" val="337041541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0082" y="22968"/>
            <a:ext cx="6883918" cy="622984"/>
          </a:xfrm>
        </p:spPr>
        <p:txBody>
          <a:bodyPr>
            <a:noAutofit/>
          </a:bodyPr>
          <a:lstStyle/>
          <a:p>
            <a:pPr algn="l"/>
            <a:r>
              <a:rPr lang="en-US" sz="1900" b="1" dirty="0" smtClean="0"/>
              <a:t>39: </a:t>
            </a:r>
            <a:r>
              <a:rPr lang="en-US" sz="1900" b="1" dirty="0"/>
              <a:t>Particle Physics: Analysis of LHC Large Hadron Collider Data: Discovery of Higgs </a:t>
            </a:r>
            <a:r>
              <a:rPr lang="en-US" sz="1900" b="1" dirty="0" smtClean="0"/>
              <a:t>particle I</a:t>
            </a:r>
            <a:endParaRPr lang="en-US" sz="1900" b="1" dirty="0"/>
          </a:p>
        </p:txBody>
      </p:sp>
      <p:sp>
        <p:nvSpPr>
          <p:cNvPr id="3" name="Content Placeholder 2"/>
          <p:cNvSpPr>
            <a:spLocks noGrp="1"/>
          </p:cNvSpPr>
          <p:nvPr>
            <p:ph idx="1"/>
          </p:nvPr>
        </p:nvSpPr>
        <p:spPr>
          <a:xfrm>
            <a:off x="0" y="3696593"/>
            <a:ext cx="9144000" cy="2233213"/>
          </a:xfrm>
        </p:spPr>
        <p:txBody>
          <a:bodyPr>
            <a:noAutofit/>
          </a:bodyPr>
          <a:lstStyle/>
          <a:p>
            <a:r>
              <a:rPr lang="en-US" sz="2000" b="1" dirty="0">
                <a:solidFill>
                  <a:srgbClr val="0070C0"/>
                </a:solidFill>
              </a:rPr>
              <a:t>Application:</a:t>
            </a:r>
            <a:r>
              <a:rPr lang="en-US" sz="2000" dirty="0">
                <a:solidFill>
                  <a:srgbClr val="0070C0"/>
                </a:solidFill>
              </a:rPr>
              <a:t> </a:t>
            </a:r>
            <a:r>
              <a:rPr lang="en-US" sz="2000" dirty="0"/>
              <a:t>One analyses collisions at the CERN LHC (Large Hadron Collider) Accelerator </a:t>
            </a:r>
            <a:r>
              <a:rPr lang="en-US" sz="2000" dirty="0" smtClean="0"/>
              <a:t>and </a:t>
            </a:r>
            <a:r>
              <a:rPr lang="en-US" sz="2000" dirty="0"/>
              <a:t>Monte Carlo producing events describing particle-apparatus interaction. Processed information defines physics properties of events (lists of particles with type and momenta). These events are analyzed to find new effects; both new particles (Higgs) and present evidence that conjectured particles (</a:t>
            </a:r>
            <a:r>
              <a:rPr lang="en-US" sz="2000" dirty="0" err="1"/>
              <a:t>Supersymmetry</a:t>
            </a:r>
            <a:r>
              <a:rPr lang="en-US" sz="2000" dirty="0"/>
              <a:t>) have not been detected. LHC has a few major experiments including ATLAS and CMS. These experiments have global participants (for example CMS has 3600 participants from 183 institutions in 38 countries), and so the data at all levels is transported and accessed across continents</a:t>
            </a:r>
            <a:r>
              <a:rPr lang="en-US" sz="2000" dirty="0" smtClean="0"/>
              <a:t>.</a:t>
            </a:r>
          </a:p>
        </p:txBody>
      </p:sp>
      <p:sp>
        <p:nvSpPr>
          <p:cNvPr id="5" name="Slide Number Placeholder 4"/>
          <p:cNvSpPr>
            <a:spLocks noGrp="1"/>
          </p:cNvSpPr>
          <p:nvPr>
            <p:ph type="sldNum" sz="quarter" idx="12"/>
          </p:nvPr>
        </p:nvSpPr>
        <p:spPr/>
        <p:txBody>
          <a:bodyPr/>
          <a:lstStyle/>
          <a:p>
            <a:fld id="{C4B85148-DB98-4269-ACE6-2DF49F9918C9}" type="slidenum">
              <a:rPr lang="en-US" smtClean="0"/>
              <a:pPr/>
              <a:t>63</a:t>
            </a:fld>
            <a:endParaRPr lang="en-US" dirty="0"/>
          </a:p>
        </p:txBody>
      </p:sp>
      <p:sp>
        <p:nvSpPr>
          <p:cNvPr id="6" name="Rounded Rectangle 5"/>
          <p:cNvSpPr/>
          <p:nvPr/>
        </p:nvSpPr>
        <p:spPr>
          <a:xfrm>
            <a:off x="11557" y="48135"/>
            <a:ext cx="2248525" cy="4086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smtClean="0">
                <a:solidFill>
                  <a:schemeClr val="tx1"/>
                </a:solidFill>
              </a:rPr>
              <a:t>Astronomy &amp; Physics</a:t>
            </a:r>
            <a:endParaRPr lang="en-US" b="1" dirty="0">
              <a:solidFill>
                <a:schemeClr val="tx1"/>
              </a:solidFill>
            </a:endParaRPr>
          </a:p>
        </p:txBody>
      </p:sp>
      <p:pic>
        <p:nvPicPr>
          <p:cNvPr id="8" name="Picture 7" descr="https://encrypted-tbn1.gstatic.com/images?q=tbn:ANd9GcSG8sdGzz20REq-sTl2f4zQOzOwqVkUQ7mkqjWeeUMCw5Y08oWk"/>
          <p:cNvPicPr/>
          <p:nvPr/>
        </p:nvPicPr>
        <p:blipFill>
          <a:blip r:embed="rId2">
            <a:extLst>
              <a:ext uri="{28A0092B-C50C-407E-A947-70E740481C1C}">
                <a14:useLocalDpi xmlns:a14="http://schemas.microsoft.com/office/drawing/2010/main" val="0"/>
              </a:ext>
            </a:extLst>
          </a:blip>
          <a:srcRect/>
          <a:stretch>
            <a:fillRect/>
          </a:stretch>
        </p:blipFill>
        <p:spPr bwMode="auto">
          <a:xfrm>
            <a:off x="0" y="709480"/>
            <a:ext cx="6999540" cy="29734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999540" y="721874"/>
            <a:ext cx="2004164" cy="2862322"/>
          </a:xfrm>
          <a:prstGeom prst="rect">
            <a:avLst/>
          </a:prstGeom>
          <a:noFill/>
        </p:spPr>
        <p:txBody>
          <a:bodyPr wrap="square" rtlCol="0">
            <a:spAutoFit/>
          </a:bodyPr>
          <a:lstStyle/>
          <a:p>
            <a:r>
              <a:rPr lang="en-US" sz="2000" dirty="0" smtClean="0"/>
              <a:t>CERN LHC Accelerator Ring (27 km circumference. Up to 175m depth) at Geneva with 4 Experiment positions marked</a:t>
            </a:r>
            <a:endParaRPr lang="en-US" sz="2000" dirty="0"/>
          </a:p>
        </p:txBody>
      </p:sp>
      <p:sp>
        <p:nvSpPr>
          <p:cNvPr id="9" name="Rectangle 8"/>
          <p:cNvSpPr/>
          <p:nvPr/>
        </p:nvSpPr>
        <p:spPr>
          <a:xfrm>
            <a:off x="1119397" y="6461664"/>
            <a:ext cx="1816844" cy="369332"/>
          </a:xfrm>
          <a:prstGeom prst="rect">
            <a:avLst/>
          </a:prstGeom>
          <a:solidFill>
            <a:schemeClr val="bg2">
              <a:lumMod val="60000"/>
              <a:lumOff val="40000"/>
            </a:schemeClr>
          </a:solidFill>
        </p:spPr>
        <p:txBody>
          <a:bodyPr wrap="none">
            <a:spAutoFit/>
          </a:bodyPr>
          <a:lstStyle/>
          <a:p>
            <a:r>
              <a:rPr lang="en-US" dirty="0" err="1">
                <a:solidFill>
                  <a:srgbClr val="0070C0"/>
                </a:solidFill>
              </a:rPr>
              <a:t>MRStat</a:t>
            </a:r>
            <a:r>
              <a:rPr lang="en-US" dirty="0">
                <a:solidFill>
                  <a:srgbClr val="0070C0"/>
                </a:solidFill>
              </a:rPr>
              <a:t> or PP, MC</a:t>
            </a:r>
          </a:p>
        </p:txBody>
      </p:sp>
      <p:sp>
        <p:nvSpPr>
          <p:cNvPr id="10" name="Rectangle 9"/>
          <p:cNvSpPr/>
          <p:nvPr/>
        </p:nvSpPr>
        <p:spPr>
          <a:xfrm>
            <a:off x="3011262" y="6461664"/>
            <a:ext cx="3494739" cy="369332"/>
          </a:xfrm>
          <a:prstGeom prst="rect">
            <a:avLst/>
          </a:prstGeom>
          <a:solidFill>
            <a:schemeClr val="bg2">
              <a:lumMod val="60000"/>
              <a:lumOff val="40000"/>
            </a:schemeClr>
          </a:solidFill>
        </p:spPr>
        <p:txBody>
          <a:bodyPr wrap="none">
            <a:spAutoFit/>
          </a:bodyPr>
          <a:lstStyle/>
          <a:p>
            <a:r>
              <a:rPr lang="en-US" dirty="0" smtClean="0">
                <a:solidFill>
                  <a:srgbClr val="0070C0"/>
                </a:solidFill>
              </a:rPr>
              <a:t>Parallelism </a:t>
            </a:r>
            <a:r>
              <a:rPr lang="en-US" dirty="0">
                <a:solidFill>
                  <a:srgbClr val="0070C0"/>
                </a:solidFill>
              </a:rPr>
              <a:t>over observed collisions</a:t>
            </a:r>
          </a:p>
        </p:txBody>
      </p:sp>
      <p:sp>
        <p:nvSpPr>
          <p:cNvPr id="7" name="TextBox 6"/>
          <p:cNvSpPr txBox="1"/>
          <p:nvPr/>
        </p:nvSpPr>
        <p:spPr>
          <a:xfrm>
            <a:off x="77500" y="6461664"/>
            <a:ext cx="8988999" cy="369332"/>
          </a:xfrm>
          <a:prstGeom prst="rect">
            <a:avLst/>
          </a:prstGeom>
          <a:solidFill>
            <a:schemeClr val="bg1"/>
          </a:solidFill>
        </p:spPr>
        <p:txBody>
          <a:bodyPr wrap="none" rtlCol="0">
            <a:spAutoFit/>
          </a:bodyPr>
          <a:lstStyle/>
          <a:p>
            <a:r>
              <a:rPr lang="en-US" dirty="0" smtClean="0"/>
              <a:t>June 19 2014: </a:t>
            </a:r>
            <a:r>
              <a:rPr lang="en-US" dirty="0" err="1" smtClean="0"/>
              <a:t>Kaggle</a:t>
            </a:r>
            <a:r>
              <a:rPr lang="en-US" dirty="0" smtClean="0"/>
              <a:t> competition for machine learning to uncover Higgs to pair of tau leptons</a:t>
            </a:r>
            <a:endParaRPr lang="en-US" dirty="0"/>
          </a:p>
        </p:txBody>
      </p:sp>
    </p:spTree>
    <p:extLst>
      <p:ext uri="{BB962C8B-B14F-4D97-AF65-F5344CB8AC3E}">
        <p14:creationId xmlns:p14="http://schemas.microsoft.com/office/powerpoint/2010/main" val="229493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7408" y="29102"/>
            <a:ext cx="8016592" cy="791850"/>
          </a:xfrm>
        </p:spPr>
        <p:txBody>
          <a:bodyPr>
            <a:noAutofit/>
          </a:bodyPr>
          <a:lstStyle/>
          <a:p>
            <a:r>
              <a:rPr lang="en-US" sz="3200" b="1" dirty="0" smtClean="0"/>
              <a:t>13: Large Scale Geospatial Analysis and Visualization</a:t>
            </a:r>
            <a:endParaRPr lang="en-US" sz="3200" b="1" dirty="0"/>
          </a:p>
        </p:txBody>
      </p:sp>
      <p:sp>
        <p:nvSpPr>
          <p:cNvPr id="3" name="Content Placeholder 2"/>
          <p:cNvSpPr>
            <a:spLocks noGrp="1"/>
          </p:cNvSpPr>
          <p:nvPr>
            <p:ph idx="1"/>
          </p:nvPr>
        </p:nvSpPr>
        <p:spPr>
          <a:xfrm>
            <a:off x="4345" y="878458"/>
            <a:ext cx="9048750" cy="1436663"/>
          </a:xfrm>
        </p:spPr>
        <p:txBody>
          <a:bodyPr/>
          <a:lstStyle/>
          <a:p>
            <a:r>
              <a:rPr lang="en-US" sz="2400" b="1" dirty="0">
                <a:solidFill>
                  <a:srgbClr val="0070C0"/>
                </a:solidFill>
              </a:rPr>
              <a:t>Application:</a:t>
            </a:r>
            <a:r>
              <a:rPr lang="en-US" sz="2400" dirty="0">
                <a:solidFill>
                  <a:srgbClr val="0070C0"/>
                </a:solidFill>
              </a:rPr>
              <a:t> </a:t>
            </a:r>
            <a:r>
              <a:rPr lang="en-US" sz="2400" dirty="0"/>
              <a:t>Need to support large scale geospatial data analysis and visualization with number of geospatially aware sensors and the number of geospatially tagged data sources rapidly increasing.</a:t>
            </a:r>
          </a:p>
          <a:p>
            <a:endParaRPr lang="en-US" sz="2400" dirty="0"/>
          </a:p>
        </p:txBody>
      </p:sp>
      <p:sp>
        <p:nvSpPr>
          <p:cNvPr id="5" name="Slide Number Placeholder 4"/>
          <p:cNvSpPr>
            <a:spLocks noGrp="1"/>
          </p:cNvSpPr>
          <p:nvPr>
            <p:ph type="sldNum" sz="quarter" idx="12"/>
          </p:nvPr>
        </p:nvSpPr>
        <p:spPr/>
        <p:txBody>
          <a:bodyPr/>
          <a:lstStyle/>
          <a:p>
            <a:fld id="{C4B85148-DB98-4269-ACE6-2DF49F9918C9}" type="slidenum">
              <a:rPr lang="en-US" smtClean="0"/>
              <a:pPr/>
              <a:t>64</a:t>
            </a:fld>
            <a:endParaRPr lang="en-US" dirty="0"/>
          </a:p>
        </p:txBody>
      </p:sp>
      <p:sp>
        <p:nvSpPr>
          <p:cNvPr id="7" name="Rounded Rectangle 6"/>
          <p:cNvSpPr/>
          <p:nvPr/>
        </p:nvSpPr>
        <p:spPr>
          <a:xfrm>
            <a:off x="78096" y="42425"/>
            <a:ext cx="1049312" cy="4086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smtClean="0">
                <a:solidFill>
                  <a:schemeClr val="tx1"/>
                </a:solidFill>
              </a:rPr>
              <a:t>Defense</a:t>
            </a:r>
            <a:endParaRPr lang="en-US" b="1" dirty="0">
              <a:solidFill>
                <a:schemeClr val="tx1"/>
              </a:solidFill>
            </a:endParaRPr>
          </a:p>
        </p:txBody>
      </p:sp>
      <p:sp>
        <p:nvSpPr>
          <p:cNvPr id="6" name="Rectangle 5"/>
          <p:cNvSpPr/>
          <p:nvPr/>
        </p:nvSpPr>
        <p:spPr>
          <a:xfrm>
            <a:off x="0" y="5991339"/>
            <a:ext cx="2144561" cy="369332"/>
          </a:xfrm>
          <a:prstGeom prst="rect">
            <a:avLst/>
          </a:prstGeom>
          <a:solidFill>
            <a:schemeClr val="bg2">
              <a:lumMod val="60000"/>
              <a:lumOff val="40000"/>
            </a:schemeClr>
          </a:solidFill>
        </p:spPr>
        <p:txBody>
          <a:bodyPr wrap="none">
            <a:spAutoFit/>
          </a:bodyPr>
          <a:lstStyle/>
          <a:p>
            <a:r>
              <a:rPr lang="en-US" dirty="0">
                <a:solidFill>
                  <a:srgbClr val="0070C0"/>
                </a:solidFill>
              </a:rPr>
              <a:t>PP, GIS, Classification</a:t>
            </a:r>
          </a:p>
        </p:txBody>
      </p:sp>
      <p:sp>
        <p:nvSpPr>
          <p:cNvPr id="8" name="Rectangle 7"/>
          <p:cNvSpPr/>
          <p:nvPr/>
        </p:nvSpPr>
        <p:spPr>
          <a:xfrm>
            <a:off x="3728522" y="5998392"/>
            <a:ext cx="4955780" cy="369332"/>
          </a:xfrm>
          <a:prstGeom prst="rect">
            <a:avLst/>
          </a:prstGeom>
          <a:solidFill>
            <a:schemeClr val="bg2">
              <a:lumMod val="60000"/>
              <a:lumOff val="40000"/>
            </a:schemeClr>
          </a:solidFill>
        </p:spPr>
        <p:txBody>
          <a:bodyPr wrap="none">
            <a:spAutoFit/>
          </a:bodyPr>
          <a:lstStyle/>
          <a:p>
            <a:r>
              <a:rPr lang="en-US" dirty="0" smtClean="0">
                <a:solidFill>
                  <a:srgbClr val="0070C0"/>
                </a:solidFill>
              </a:rPr>
              <a:t>Parallelism </a:t>
            </a:r>
            <a:r>
              <a:rPr lang="en-US" dirty="0">
                <a:solidFill>
                  <a:srgbClr val="0070C0"/>
                </a:solidFill>
              </a:rPr>
              <a:t>over Sensors and people accessing data</a:t>
            </a:r>
          </a:p>
        </p:txBody>
      </p:sp>
      <p:sp>
        <p:nvSpPr>
          <p:cNvPr id="9" name="Rectangle 8"/>
          <p:cNvSpPr/>
          <p:nvPr/>
        </p:nvSpPr>
        <p:spPr>
          <a:xfrm>
            <a:off x="2391373" y="5998392"/>
            <a:ext cx="1183337" cy="369332"/>
          </a:xfrm>
          <a:prstGeom prst="rect">
            <a:avLst/>
          </a:prstGeom>
          <a:solidFill>
            <a:schemeClr val="bg2">
              <a:lumMod val="60000"/>
              <a:lumOff val="40000"/>
            </a:schemeClr>
          </a:solidFill>
        </p:spPr>
        <p:txBody>
          <a:bodyPr wrap="none">
            <a:spAutoFit/>
          </a:bodyPr>
          <a:lstStyle/>
          <a:p>
            <a:r>
              <a:rPr lang="en-US" dirty="0" smtClean="0">
                <a:solidFill>
                  <a:srgbClr val="0070C0"/>
                </a:solidFill>
              </a:rPr>
              <a:t>Streaming</a:t>
            </a:r>
            <a:endParaRPr lang="en-US" dirty="0">
              <a:solidFill>
                <a:srgbClr val="0070C0"/>
              </a:solidFill>
            </a:endParaRPr>
          </a:p>
        </p:txBody>
      </p:sp>
      <p:pic>
        <p:nvPicPr>
          <p:cNvPr id="1026" name="Picture 2" descr="https://encrypted-tbn0.gstatic.com/images?q=tbn:ANd9GcRhdZEjYZ5aEAMQYGShA4dFhTHmhkbezZ68cts6Zu44F6GQLB5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 y="3847732"/>
            <a:ext cx="2825436" cy="188019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3885504" y="2226642"/>
            <a:ext cx="4927341" cy="3469886"/>
          </a:xfrm>
          <a:prstGeom prst="rect">
            <a:avLst/>
          </a:prstGeom>
        </p:spPr>
      </p:pic>
      <p:pic>
        <p:nvPicPr>
          <p:cNvPr id="1028" name="Picture 4" descr="http://www.mouser.com/images/microsites/SMARTmilitarytruc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5" y="2198373"/>
            <a:ext cx="2283204" cy="17023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6"/>
          <a:stretch>
            <a:fillRect/>
          </a:stretch>
        </p:blipFill>
        <p:spPr>
          <a:xfrm>
            <a:off x="2391373" y="2226642"/>
            <a:ext cx="1411852" cy="1884896"/>
          </a:xfrm>
          <a:prstGeom prst="rect">
            <a:avLst/>
          </a:prstGeom>
        </p:spPr>
      </p:pic>
    </p:spTree>
    <p:extLst>
      <p:ext uri="{BB962C8B-B14F-4D97-AF65-F5344CB8AC3E}">
        <p14:creationId xmlns:p14="http://schemas.microsoft.com/office/powerpoint/2010/main" val="128815530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0827" y="0"/>
            <a:ext cx="6738160" cy="1143000"/>
          </a:xfrm>
        </p:spPr>
        <p:txBody>
          <a:bodyPr>
            <a:noAutofit/>
          </a:bodyPr>
          <a:lstStyle/>
          <a:p>
            <a:pPr algn="l"/>
            <a:r>
              <a:rPr lang="en-US" sz="3200" b="1" dirty="0" smtClean="0"/>
              <a:t>50: </a:t>
            </a:r>
            <a:r>
              <a:rPr lang="en-US" sz="3200" b="1" dirty="0"/>
              <a:t>DOE-BER AmeriFlux and FLUXNET </a:t>
            </a:r>
            <a:r>
              <a:rPr lang="en-US" sz="3200" b="1" dirty="0" smtClean="0"/>
              <a:t>Networks I</a:t>
            </a:r>
            <a:endParaRPr lang="en-US" sz="3200" b="1" dirty="0"/>
          </a:p>
        </p:txBody>
      </p:sp>
      <p:sp>
        <p:nvSpPr>
          <p:cNvPr id="3" name="Content Placeholder 2"/>
          <p:cNvSpPr>
            <a:spLocks noGrp="1"/>
          </p:cNvSpPr>
          <p:nvPr>
            <p:ph idx="1"/>
          </p:nvPr>
        </p:nvSpPr>
        <p:spPr>
          <a:xfrm>
            <a:off x="5013" y="1065733"/>
            <a:ext cx="9133974" cy="3808324"/>
          </a:xfrm>
        </p:spPr>
        <p:txBody>
          <a:bodyPr>
            <a:normAutofit lnSpcReduction="10000"/>
          </a:bodyPr>
          <a:lstStyle/>
          <a:p>
            <a:r>
              <a:rPr lang="en-US" sz="2000" b="1" dirty="0">
                <a:solidFill>
                  <a:srgbClr val="0070C0"/>
                </a:solidFill>
              </a:rPr>
              <a:t>Application:</a:t>
            </a:r>
            <a:r>
              <a:rPr lang="en-US" sz="2000" dirty="0">
                <a:solidFill>
                  <a:srgbClr val="0070C0"/>
                </a:solidFill>
              </a:rPr>
              <a:t> </a:t>
            </a:r>
            <a:r>
              <a:rPr lang="en-US" sz="2000" dirty="0"/>
              <a:t>AmeriFlux and FLUXNET are US and world collections respectively of sensors that observe trace gas fluxes (</a:t>
            </a:r>
            <a:r>
              <a:rPr lang="en-US" sz="2000" dirty="0" smtClean="0"/>
              <a:t>CO</a:t>
            </a:r>
            <a:r>
              <a:rPr lang="en-US" sz="2000" baseline="-25000" dirty="0" smtClean="0"/>
              <a:t>2</a:t>
            </a:r>
            <a:r>
              <a:rPr lang="en-US" sz="2000" dirty="0" smtClean="0"/>
              <a:t>, </a:t>
            </a:r>
            <a:r>
              <a:rPr lang="en-US" sz="2000" dirty="0"/>
              <a:t>water vapor) across a broad spectrum of times (hours, days, seasons, years, and decades) and space. Moreover, such datasets provide the crucial linkages among organisms, ecosystems, and process-scale studies—at climate-relevant scales of landscapes, regions, and continents—for incorporation into biogeochemical and climate models.</a:t>
            </a:r>
            <a:endParaRPr lang="en-US" sz="2000" dirty="0" smtClean="0"/>
          </a:p>
          <a:p>
            <a:r>
              <a:rPr lang="en-US" sz="2000" b="1" dirty="0" smtClean="0">
                <a:solidFill>
                  <a:srgbClr val="0070C0"/>
                </a:solidFill>
              </a:rPr>
              <a:t>Current </a:t>
            </a:r>
            <a:r>
              <a:rPr lang="en-US" sz="2000" b="1" dirty="0">
                <a:solidFill>
                  <a:srgbClr val="0070C0"/>
                </a:solidFill>
              </a:rPr>
              <a:t>Approach:</a:t>
            </a:r>
            <a:r>
              <a:rPr lang="en-US" sz="2000" dirty="0">
                <a:solidFill>
                  <a:srgbClr val="0070C0"/>
                </a:solidFill>
              </a:rPr>
              <a:t>  </a:t>
            </a:r>
            <a:r>
              <a:rPr lang="en-US" sz="2000" dirty="0"/>
              <a:t>Software includes </a:t>
            </a:r>
            <a:r>
              <a:rPr lang="en-US" sz="2000" dirty="0" err="1"/>
              <a:t>EddyPro</a:t>
            </a:r>
            <a:r>
              <a:rPr lang="en-US" sz="2000" dirty="0"/>
              <a:t>, Custom analysis software, R, python, neural networks, Matlab. There are ~150 towers in AmeriFlux and over 500 towers distributed globally collecting flux measurements.</a:t>
            </a:r>
          </a:p>
          <a:p>
            <a:r>
              <a:rPr lang="en-US" sz="2000" b="1" dirty="0" smtClean="0">
                <a:solidFill>
                  <a:srgbClr val="0070C0"/>
                </a:solidFill>
              </a:rPr>
              <a:t>Futures:</a:t>
            </a:r>
            <a:r>
              <a:rPr lang="en-US" sz="2000" dirty="0">
                <a:solidFill>
                  <a:srgbClr val="0070C0"/>
                </a:solidFill>
              </a:rPr>
              <a:t> </a:t>
            </a:r>
            <a:r>
              <a:rPr lang="en-US" sz="2000" dirty="0"/>
              <a:t>Field experiment data taking would be improved by access to existing data and automated entry of new data via mobile devices. Need to support interdisciplinary </a:t>
            </a:r>
            <a:r>
              <a:rPr lang="en-US" sz="2000" dirty="0" smtClean="0"/>
              <a:t>study </a:t>
            </a:r>
            <a:r>
              <a:rPr lang="en-US" sz="2000" dirty="0"/>
              <a:t>integrating diverse data sources.</a:t>
            </a:r>
          </a:p>
        </p:txBody>
      </p:sp>
      <p:sp>
        <p:nvSpPr>
          <p:cNvPr id="5" name="Slide Number Placeholder 4"/>
          <p:cNvSpPr>
            <a:spLocks noGrp="1"/>
          </p:cNvSpPr>
          <p:nvPr>
            <p:ph type="sldNum" sz="quarter" idx="12"/>
          </p:nvPr>
        </p:nvSpPr>
        <p:spPr/>
        <p:txBody>
          <a:bodyPr/>
          <a:lstStyle/>
          <a:p>
            <a:fld id="{C4B85148-DB98-4269-ACE6-2DF49F9918C9}" type="slidenum">
              <a:rPr lang="en-US" smtClean="0"/>
              <a:pPr/>
              <a:t>65</a:t>
            </a:fld>
            <a:endParaRPr lang="en-US" dirty="0"/>
          </a:p>
        </p:txBody>
      </p:sp>
      <p:sp>
        <p:nvSpPr>
          <p:cNvPr id="6" name="Rounded Rectangle 5"/>
          <p:cNvSpPr/>
          <p:nvPr/>
        </p:nvSpPr>
        <p:spPr>
          <a:xfrm>
            <a:off x="17391" y="60285"/>
            <a:ext cx="2383436" cy="7150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a:solidFill>
                  <a:schemeClr val="tx1"/>
                </a:solidFill>
              </a:rPr>
              <a:t>Earth, Environmental </a:t>
            </a:r>
            <a:r>
              <a:rPr lang="en-US" b="1">
                <a:solidFill>
                  <a:schemeClr val="tx1"/>
                </a:solidFill>
              </a:rPr>
              <a:t>and </a:t>
            </a:r>
            <a:r>
              <a:rPr lang="en-US" b="1" smtClean="0">
                <a:solidFill>
                  <a:schemeClr val="tx1"/>
                </a:solidFill>
              </a:rPr>
              <a:t>Polar Science</a:t>
            </a:r>
            <a:endParaRPr lang="en-US" b="1" dirty="0">
              <a:solidFill>
                <a:schemeClr val="tx1"/>
              </a:solidFill>
            </a:endParaRPr>
          </a:p>
        </p:txBody>
      </p:sp>
      <p:sp>
        <p:nvSpPr>
          <p:cNvPr id="8" name="AutoShape 6" descr="data:image/jpeg;base64,/9j/4AAQSkZJRgABAQAAAQABAAD/2wCEAAkGBhQSERQUEhQVFRUUGBQVFBcUFBgYGBgYFhUVFRQUFxcXHCYeFxkjGhcXHy8gIycpLCwsFx4xNTAqNSYrLCkBCQoKDgwOGg8PGiwkHyQpLCwsLCwsLCwsKSwsLCwsLCwsLCwsKSwsLCwsLCwsLCwsLCwsLCwsKSwsLCwsKSwsLP/AABEIAOEA4QMBIgACEQEDEQH/xAAcAAACAwEBAQEAAAAAAAAAAAACAwABBAUGBwj/xABDEAABAwIDBAcFBQcDAwUAAAABAAIRAyESMUEEUWFxBRMigZGh8AYUMrHBQlLR4fEHFSNicoKSM1Oys8LSRGNzg6L/xAAZAQEBAQEBAQAAAAAAAAAAAAABAAIDBAX/xAAgEQEBAQADAAMAAwEAAAAAAAAAARECEiEDMUETUWEy/9oADAMBAAIRAxEAPwD3oRAoFYK9TmNqKUAVypDBVylhHCEKVCFQCINUSyFRCbhVEBSKhWo5USoDYQtNJ4WNq0UyEUxrFZWawSusbCy1K8LMmnW5zggwyuf74nU9uCcq1ods86K27Oqbt7VD0mNEerwbtngLO/YyU9u3ymt2gI2w+OY/YnaKm7G7cuoajUPvICe1GRz/AHRwzCtj4WyttkrDVdKZd+w0N2veqqbZKwOBQGtCeq1u64KLn+9cFFdRrSGIsCe2mqcxOnCUQarLUbGqShTRdWnBqMNRqwjCqWo00Ipo0srghhanMS3U06CQxWKEo8KrAVaiTThGwqyEEpTbRqN1CqtRa7JZAUJqFZ6nR1NiCzO2eEZrFUai1NZKLSqxonOQErSLrbaGCTMcASeUBF71InQ5IajIkhpdlZokqU9m7I5K8Ce9FENrKWaCrq0+D1pbt8aJw6RH3VjbT4Ky3gsWQ+tNTap+ystQ8PNG1iYykNVfRZJ4Klv93buUV2ix0AxUaSs1EONYaFgVlkIS9DjSjhUEcUbXjRZMQRtAOQhGJoJUAlYatQTc+CoVzxKcWtDq0JJrpRbOiQ9p3eK1INa8YVdasReQhG0rXUa6DagUKxN2lWapRi1rwq8KxtqlaqNaEVCLVAOCc6qCjpgLOlipPLqjmGkQ1oaQ+ey7FNm8RBkaW3hOdsm4LUAJPIfVMawxn5LPZrHMds4BM4cXZnLFE24xnCZ7kSuXtuxPG04jIDhRu06sqBuAgg5h8z/KunW6Rc0ZSd1gfOAnaEPRxTafRg3lKb0w1oBc5s6hzxY7rGFl6T9pqTGh5cR2XuaKeJxdgaS6MIO6OfejbV46J6OI18kLtlI3Fc/ZukH1GMqNc4io1jxyc0EeRWsdIPIjXkIKfV4qT93JMaeAKSK78wB4IWVH6gHnZNB2Pgole9/y+vBRBFjRB6UrC2yYXoCVJVOKkuVfckyra4qRqJrwEvGVYQRuqegldaU0FGx4QmWo0HMDwKWaQ0C6NWo2LAjisz9qiw80y1Yx1WHckyVqftCU566RilisrbWTBUVGqpCbXTPfSs2NXiVi1qpdJZ9w8P1TG9Ilchm2jE8BlRxDjihlh2WxckAyBNt6aNtP+1U8G/8AkueRr1s6Q2hz2ODcOIGmW4xLcQe1wLuF07GHNbugQN0DJcjaOkiwFxp1A0YS5xww2CO1AcSRFoA3Iqe2kC9KpNzEs1Mx8SMa10hG5croqqfetvpuxljjRcJJwFrqLWPpwbZgkhGNvd/tVP8A8D5uU2bbJLpY5hm+KLzEQW2dYcdysGuh2WgBtgAAANAAAAO4K21AsnWqY04Nb2gHWOSZYfaPkuZ7yodqlHU66XXt3nyVrk9ZxVK6rW8PVhyQHjNWaoG/uC3sHp8q5SevbvCD3pu9CaVZC59XpG3ZEnjksrtte4ZkcrI047KsFctj6jRczzuo7bHnWOEDuR2h6112lMlcL95P4eHzTaXSLpuZG4iAORGSFjquckuS2bY0+reKbiTFSXMQYFoL0suWtZKIQFqaUBWtBZaFUIigKtCWVhyWc1IUS9sfPVsF+srUWXyvUBJPABpKewggEEkG4JsSNCdxSqLZ2mgNzsZ8cI+vgUqhMEfdJHMHtNPg6O5Z/T+NZdCAuSirC1gFKuUCuUFA1WKStoTWotWFdWrTYURpwL6RdhcbTleY8rlCQA43Mkb48tO9IbWx3DtMwZjlxRVKzQYcYNu/cbBebvP7d+t/poGyMOpn+oT32SnMAkKveqQ+3H9rvKVR22kCe1JF/gMeKO8PT/BUWCbiBHrJW+iMVsrcM1VPpVgzOeuEgc4Vu6QZM4iB/S6/gFd/T1axEWWTaacXiRwVHa6epcd8NdqiZtDDo8gZdlwjmicpDeNrNX2YxIk/PvGqjNke5otEb8z3FOb0kwOPa1tY24FNd0gwn4oPIrX8jP8AGQ2g4G8jKNUbarm5i+nHvTBtzJkOg65i/CyF+1sIPakGbfnoZV3XQxzi4Wd3SAfzWf3h2RPlCyM2lrZmpAG+/Ll3IWdIYpBcCQNx/Bbnyf6xfj38anbW/RCOlCMxbgshru0LSOGR3wYVN2jeARzPkd66z5OLF+OunT21jsnRzt+SbZcd20NH1BF++FQ2jF8JwjeFd+K6cnWdEjv+ShIXHO1OBEvMcQVTtufNjM5S3NM5cb+i8eU/GzaB2wZjE+i224Fz5ngTp5p7LOJLpkARAzac7cDC5lTa7sJGT2Ex3g53mAVo2rpBrXwJMCJsJvJOfHyVs0etxqBUagWE7e2JOL/FD+8Wbz4Fa8GVvxhWCueek2A/a54TCY3pCn98d9vmpN4RBYP3hT++3/IIv3gz77f8gs0tqiwfvSn/ALlP/MKITn0tuZig07jVpPjM/gn0arCS3DEavEjug6blwK3SwblfEB8JAPHv/BH0d0rSIcIDHQQ4uc4mJyDhcTuF1857dju7TVAyYOYy/wAZS6FeAXYYboQ0G537vC65G1dNYXATTwC0AAiI0nXRKrbdSOZaSBiy0F4B0IV+LY67um26Ru5k63udUbemm2z4XEz+G9buhSXU24jNtWt/BeZ6b20NqvLmhrpLQ2W5CMDiW2AIvETeCt8+Fk8Ynya7DulqgdoARETAPhms1XpaobOBBg2BmOIJyEb8oC8w7plzmxMzcxpf9UOMOBAJ1zMk6nmsyf2ez0DOkJDj1jeA1gcYjisrun6YLQXONiARMZjTM3XmDtE5FoIzO/vlB2jlhG6+XEELp0i716TaOkXdeASerLRcEixJmDpCdV6Rp9qHnDYAFvaBGbgdQV52iC0du+7CfFMlujp8fp4I6wzk7FHpRgzdPGDOfAZRC0M22k4QX78+yfL5rhOYHAlumYucs4JWTaqhpxJBxZQdyukp749VWqtEEVWN/qIIIyjNGalsTXEg6scMJOtptuXjtnBq3OG1r313bjvWqrVLXdlt8uyLnfbORvCzeFlwfyf49BUe+LYhvD9Tu3GVTtrcLDFO7F603Lj09qc4EgmImxE/llCxN2uoZl5EXmRqmcdP8j0rOkHNMdoRcbjvg71r6P2k1S5hEi1pse0ATYzIB8Vwqb3PoNAe3E175xPDOyWswGXwM2u5WnNX1TwARWpNcN1YRG+WnfotzjlZvLY9z7VdF0tlDH0w8HGDD3uc2GNe6O1eIFhOi89W25ppNfjDmlzg0kjESAC6JiLvHeUrYqwNEittTXHHFQ9a58giqbF1iZIMHOy5nSWwU3UWtbWpAUnNaZx4cVQOdUMgS04ptFwG5LdjlxuNOze0ogtdLZsWkhzTpHPimN6RpvIh7cowgi0ZdoBeaPRNMf8AqKP9prR/01o2DoRpe3DUa+C17gxlZxwtcC6RgyiZm17o6T+2u7t7L0lPwQbw6LjxnzSNt29zQCSJk4SGDTQzrGpWOj0TSq7TWHXFrS6u/Cxha5gDnuDXBwAaBkQJI0CTX2RlGvUArY2tcQ2QT2ZsH2guAsYtIMK6Z7p7/jZ+8YHxxle2cXEC/go7pAixde04Tlxgwuax9gQBBubTcm+eX5rM9/8AELZz03SLDy+UrF9+lrse+j758FS5vU/zHy/BRXq7UxtcuyuRc2J3+XBNo1nTBIO62d5tbcnde77zlXvTx9orG630h1WkHwJIIEyAL248FyNtoubrizvGfhqt/vLt/mnbJtLpIxBuMYcVhBkET/LIg8+CobxfQugh/CbxA+UrxntRSp+91i5wDiGgCYPwNkxqbZIaG01nNqHG8GnBziDOEi4mcx4rBtVd9SOsh0auAn/KJXXnyljnw4XWNrbyMjbPnfh+RWum8CTIiZMAiJgAxG+UmmxrZhov6tKJxvJG+545rnrp1NfslIkdkTmItPHjdD1TWXDHbt/dmh63+nwRNrmItEkxFp3rPrWRlq1GAEdq8g2749ZKqYbazgTlDTun6LX7yeHh5ZZK3bUSZ13jPLPwTtHWKo48E4DOcHhlZHUo9YIc0mCDlu00XY9nug6+2dYaZI6tpIkk43xLaQuIJ35DVckbe4ZyCMwSbHIgzqi9vtScWHauiy0jAwxrBJ8c7XSNvomQO0CMwLXgRA0/NdRu3G6H32ZBgg857ymcuSvCfjPsr3NjEYIF2xp60RUtno1HFuNtNxMABtQ4pPZ+EGT4I/eWTOGCdbrf0DtOytrB+0ThZdsU8UuBsTFwBnxKZdrN45HXq+ydB+wsZSfW69ji4zRqlhdUDBUBcKeLCA2W6714x1XACG1GVALSzHhMjKHtaZsNF9n2b2w2KjS6z+K1jiAT7vUgmDAPdK+UdJ0tlbWedlLzSJlmNsFoP2IMkgaE6Z5Lpyxz4S0jYQG9RUd22guxA5Tid4C403wvZdGezWz7RSZTqOry806jntdTEvIc0WwG3bNzJgNzheMqVhDRNpacgMidy+jeywvR5Ufx+i3w9+2fk8Y+kv2YUKNKo9lapLQ4txNa4WBdDoAMW+IZbl5f2d2ylSaK1Rjqgc7C0NMEhhbUecxaTTEc+K+tdP1ANmriYLqNdrd5PUvMCNYlfG9uw0y2i02oNFLLN4l1V3fULh/aFnl56eE7eGdObRQr7UX7Ox1NrzJa4gnrCSXuEE2cbxvJXL2nYwPtTpll3InEYiQ6P7fzQVnFwjGI1hsT5rn2rr1ibOJaBPw5HyF9yutsbcWM1LgfZAtzQ0WhuRB3hwMcCjqPkR2RyHlkjVOPi/d2ffKiVfh4lRW/6MacXFauipNZgMEEwQ4AjI5jVIi9itXRZHX0/wCreNxTx+41fp7TozDjY00NnIJAMUmAxwkQvWDoqkLdVTjL4Gf+K8n0X/rU+f0K9uvTXkji9L9CUBs+0EUmgmm9zsJLcRa0uaTBvBC+Rh48gvtXTFQt2eu4ZilVI5hhIXyXpPZmtLMIjEwOzm5JBicuS485+u3x33HPkKYwiNP1CW+nlF++47ozXJ3MbUbnHrxUxN9FLdSUc3hO/hykKWjka93a/Jbuh+h37RUwMgaucTIa3eYz4DUrntPA+P5L6H7C7EGUQ6O1UOI8hZg8AT3lb+Pj2rnz59Y73s97MDZmEU69btTN2gYjbGG4TB5kryPtj7AvosfXoONVoJfUa+A9smXPloAe2SSbAidRl9K2ZF0gcIAPqy73jL4885Wevz9ScT93S8/QK3gzmI3Qvp/7QNga7ZHODGzTLXYg0Ai4a4TuM35BfMWM3HuXDlOtenhe0UXcAoSNyt9Ph5qizn4hYadGv0+92ze7ugsxNdMuLpaOyM4ju0XLIB1Vmn6P6oC36eilfS3Ux2SSI1voMRK9J0X7YVKOB4pseGlo+Ij4AbEibkHujuXlds2x1NsiMrjlmve0NhpBgb1NMicfbBeQ5wEu7Rg8jZd+O548/OzfTT+0WpWD52ei1tOm9+LE97gSMDA2YALnuYLjKV4FzSbkknMmczqV9p2b2a2XqxNCkcQYXdgAOIu0wLRckDivmXtzs7ae3Vm02Na0dXAa0AD+G0mALZmVnlLnta4WfkefwFCWonngUPd4rDoHuyUm2Q4wVeX5FU83vbj9PBQVbcopDfRKtIdFzNb+f6J3RVACsx1zLxcmdD9EmTFzyBmOdkzZ9oLXtdHw5brRGWma48eeV3vDY9xsGzfx6TpPYfYAkA4mkdoCzrb8ivcBfMOiPaimHsNWWQZdEugAZwLr1Tv2h7GIh9R0/dpO5fbheu8+N914+nKeY7PTYJ2avGfU1o59W6Ml8f23bjUwHDGFjWnncmOEle62z9o1JzXspUqpcadQtLurABgAEjEZu4W4L50WvxXHiRfU2XLnydOHCy+jdVcLW+SrGT+ipwIsT5x80DnN3rm7CcT+CFzjp3pbK7Rm4iDYgT3q27aTMSYzMZTlzUmikx7yGtALnEACQJJyC+r9C7Nga1sfCAPAQvkVHasXCLjLTlcR+C37J7Q7TSFq9Tl8QE5NEg2G88V04c5x3XPn8d5/T7lsyLpe4Zx/ABfHtn/aBtoIArYjIAHV07ycpw2nKdE/ZPbnbX1QK9Q4WNe4taymC0sJ7OQxAwGm4Iuc10nyS1y5fFyke+9pmYtk2kf+1UP+IxD5L40B5cfXNeu6V/aI+tTqCgCwA4KhcGEhjxhBw3wgklszYxvC8hECIm2QNxbK65c+U12+PjZFtcfXmixHhHHOO5SrVbAwtJF5MkEWyj6hJccoy4zcR5LnsdMpjn4ZmBnu+SDZ9rDhNraHXj4Ixwyg5QRbQ7ioAN/iI3BWxZQ1s2kxAN+QaYHC69405f2/RfNulXwDABMNBj4sP3TvyseML2Gye2NB4aTiabHBBJGUi27evXwkjyc7a+rUPgb/AEj5a8V8m9vKh/eFeIGEsHP+Gy5438gvfVfbTZKbRNUEhrZDAXEWFjEwea+Ye0G3nadpq1mh7BUMhpgkANa2CR/TK5c7Mb+PjXPDz90XOh/TVUbjLKZIn66I/d3HU/P5IOqIuDB1sdcxyXHx39LdzCsx/L3jyuo0P+7O79FZYdR5j9VpkEDe1RHfcVFajmjSbG8T9rUT+aYHTAvbj4G+S5+x1Q/mLm2mRWsHmRwG/gudjrKYAT5iPqn9I7KG4IEABwGeeI3PySg42ubH9Fv6UdBbn9rl8ZWp/wA1m/8AUc/ZQZdP+283H81MQqZSxusb554ZB3yL/km0Wkkx9x+Y3uZAtxGqqOV4IkXG8eSL9Qz7oXU9CD64/VZ3bEJxCJzjQ8N8LUBnl4I20+Z18LeCzLjVmuZ7o7MES2OB132S/dCL4TprbhZdUAb8/Q9BU5v0zOWf5LXejrHPrUy1obEmxeWxb7rZGgzMangpQ20yARJ3AeGdit2ERkNJvu1Go5IHUhBmCNJmR9CFdtE44S6rabg5zfMGe7dqu5trY2qu64a4vdYW7Ra8x/lJXDOxy2HE5ES10b5ltyN3FbtteHuxNfiD6VAG2TmsYH58Wea1wsjPOXkx0dqDXYiWvMFpm2JjhDqZ1gjTSxEQmV9kAwljsTSDgcc4yIdH2mnsniJ1CjmiMgco7pE7wVTQIlvnYxF4jPLVY1vPWdwcDFjyt9VOvA0cLRGfcOC2ClO6OcDx3ckvqGuBkyLA5WJy43VqxVHbKeTw6fvNIEzvBsiNale77HLsnPkUmp0c0eJzPeYnJV7g0aO3i2ecE7u5OwWVv2LYmOJxTEEnsA9gAEx6+SGrTY1rSwYceMkQZhsQ2dYMgb0hlSC4h57QgjcJBhoPIaJbnON84td1yOZ3Hct3lPWJxv6aTBtJndGgy3780Xvca5cPms5qEm4icpuOfL80ZDoEybQIM5zuXPHQzr+HeBGSIv5j1vWKptNoEycuyZ/BVQ2p2IAiAeEJxm2Nz3TYEzuMXSi2eapvMCDGvoLS2k61x5ev0VuCs/u7uPiFa2worVjz7dgdTcbWOsQYOVrpwqFs53A0MDPlBiTddNp3D163ICJiCI1EXMxkSrs11JpVxaL3zy1yXR6WN26R1kn/AOwwsWESbCbEk59nK+ibUeXfEcp4ZnE78VdpmDrdlFsBxdbhII6qL8ajZ+Stzt1tBBn5/LihpQ3EYkvaGnlOIOHy/RUQZN87HK+VjxnVFsuGSy0ZaRMzMkRqOJUd3xfeltHnlHfa+qtz5FiOGd9LhZaGCNZzAupjB/FKcwm7Rl2nkGC1ggF05mCW2zummDaeehz+R4bpTi0LjaRqhPI6eimPvGvzsAJ7gEm5PDLUHMnMaDipDLfPMjydIuULz4GfHQ+s0VISLg3jX1Bsm4LZk/TcAhMzqczpxjnaFHEn4YsJ103E63WllP1peya0+BzH4pTJMBowumSAItJyAG828UFQk9lwyMEGJBkyCDHh+C0dUCZgWsLmd6j6IzvfPPfmoEtaQ7M8R5ATOneqFIm0gCZtnvMRrGq0DZRpOtvrzQtpQN/O58rKWkN2eYJ1tl9d6b7seB3X+ZUJk/j+qsM3R3JCqezHOROfr1omEEfjl4oST9fBA2pOvr6JAnOSyBuGqLvM8IVYfVkJRdwF+F1fvWnrwUw8R3hLc3y9BITrTw8CrQ4+XmrVi1o6o8DGWWqLD3+R4qg3DkQYki9r5gg3lahRIFwIMGSCRnMbx6BWW2V7YzBE5W3ZEIcQzjy8ck7I6/nuVU8wSO6bg6ERnyUWdvAm4A8I35I2cfLdlHHmnOp65WmNeAtpodyECXRGcCMpI1GpJH1QimMBJ8JmwG896XWpAGYBjIgkc1qqUQTGECJntbj2mxPNBUpsBmCBkIO+wbe8fgmJjpmM3mDuOGRmKbiM24hPgtVGsHzcEnSb5zYDOYy0RPoUxYYSZght4tkfw5pgYLRF94AN7xMZptEhT2EmId/UIiBz+XBPYOG+bX8VdIbxzFhlndXPqfAxoghDScoz0iOI8Pmo7SwHMnL6Kw6PzCFzzHC+9Sxe+Bfu9BLLToD8kYOLLyG8/nvSzViQdDAPL5K0Yo21HESZ0udP0VMMnNMLs4n+6/yzQB6UsUjrJB1BhDUZH5klR1T0FGVAM/UKAHQLzh9b1AdZJ3QtDSDOQ8EirWEwCDnu9RkrRiF0oHMvMndGnPmqZtEzlbLiPpqpiIN4iOPBKOweihe3f8ihLhNpMDXv3oS7jBOv6qCi3lwn8UnEdbE55oqe0mTPn61V164g2kC/FaCsHqT+KiR1zNwUSz46RpuxA4hh3XmdRMLT1xiAbZCD36pVB2IgZTrewFoIOv0RPpgEif6ouATcRouVd4E1bm/gPxKhsfwkHjackAe05Xgagz3k332Q1ax1435W0z/NSLqbfEiCSBaRbePmm0tonnmJtfhPekspF84JOE3aIkkyIwnO0pzmmwBccs4yjS0ymqUdQ5ZXFhN4nPLfrwUYIzmDM5nuF/JU/ZwQQbHhaABedQZgJtao5wAcTeMxEEDhpcXQixSaSXAQeIg9/FMcRaxEZ56bt+sIDnM3O/I5g/JBhO+2kSYjUWy03qRoqjSBuOe713qcoO7f3bwkuYSATvvJ7wPW9PouibmXADkoBcbZC0zOZEeHBVjiJ8svzVvAvP5+SR1kcM92n18lLTSdxt5HfOvBAHAWNhpAOnrJTrxFr6nvtdBWvEAj7pG/XmlCqxEi8QDaDvtBSm1yTM9xGqrEbCxk2i19M9dyjtncwCcTQbg/Z3m+XgkCFWRE67t+nFDry3oqrc9deJGQjelCsJibxAvwNsrqCqgk/hblwQvoAEFwvl8M56clVjac9f0Ttnq1KZlrrm/bY1x7jMjuPckF02ToNxjmfH81VRxuJOnw6ePco7anuJFWDkRDZvItHC5udQkUa5LbgzYzvBkHD3jLmpHtBAzmd8eBhGxwhJDbAyTM25fqoyrE7rRvVg1dYCYNhmfmFG0RYiCDqENQAmYg6g+rquu0b5EytA6Aok4nfzeIUVi11NnzH9v/ACKlfJnI/JRRcnZB8TfWgWN/+m3l9VFExOj0R/rP50/qlbR/qf3u+aiir9ifSVPj/wA/k5Xu7vkVFFUwp/xDkm1cxzUUUISNf6P+5idr63KKKQq2Q5LFU07/AKqKKiC74Xc2f8XIdm+A/wDyH/i1RRaCmfZ7l1Omf9Kj/b8nKKIv21Pqubq3l/2hBRzd/UPmVFExzv1GtnwHmP8AiEt/2OR+qiiyUZkUn7J5/gookIz4PH5hL+0eY+iii1GaJyVT15D6qlFqKukooosN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0" name="Group 9"/>
          <p:cNvGrpSpPr/>
          <p:nvPr/>
        </p:nvGrpSpPr>
        <p:grpSpPr>
          <a:xfrm>
            <a:off x="5013" y="4572000"/>
            <a:ext cx="9133974" cy="2295659"/>
            <a:chOff x="5013" y="4572000"/>
            <a:chExt cx="9133974" cy="2295659"/>
          </a:xfrm>
        </p:grpSpPr>
        <p:pic>
          <p:nvPicPr>
            <p:cNvPr id="5128" name="Picture 8" descr="https://encrypted-tbn0.gstatic.com/images?q=tbn:ANd9GcRgjT__qyZaDD3NSHlavDchf_ivZqPY5aXO6UvlPGSrbV-mOxh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3" y="4846320"/>
              <a:ext cx="2011682" cy="2011680"/>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http://cdiac.esd.ornl.gov/programs/ameriflux/data_system/sylvani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887527" y="4572000"/>
              <a:ext cx="125146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http://ucanr.edu/blogs/Hopland/blogfiles/19168_origina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16695" y="5221739"/>
              <a:ext cx="2782922" cy="1645920"/>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http://www.climatetechnology.gov/images/cctp-brochure-images360pix/thumbnails/yale-towerameriflux.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645" y="4945881"/>
              <a:ext cx="1524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http://hpwren.ucsd.edu/news/20080516/images/image0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40645" y="4695441"/>
              <a:ext cx="1616580" cy="2155440"/>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Rectangle 12"/>
          <p:cNvSpPr/>
          <p:nvPr/>
        </p:nvSpPr>
        <p:spPr>
          <a:xfrm>
            <a:off x="5013" y="4725303"/>
            <a:ext cx="1537857" cy="369332"/>
          </a:xfrm>
          <a:prstGeom prst="rect">
            <a:avLst/>
          </a:prstGeom>
          <a:solidFill>
            <a:schemeClr val="bg2">
              <a:lumMod val="60000"/>
              <a:lumOff val="40000"/>
            </a:schemeClr>
          </a:solidFill>
        </p:spPr>
        <p:txBody>
          <a:bodyPr wrap="none">
            <a:spAutoFit/>
          </a:bodyPr>
          <a:lstStyle/>
          <a:p>
            <a:r>
              <a:rPr lang="en-US" dirty="0">
                <a:solidFill>
                  <a:srgbClr val="0070C0"/>
                </a:solidFill>
              </a:rPr>
              <a:t>Fusion, PP, GIS</a:t>
            </a:r>
          </a:p>
        </p:txBody>
      </p:sp>
      <p:sp>
        <p:nvSpPr>
          <p:cNvPr id="14" name="Rectangle 13"/>
          <p:cNvSpPr/>
          <p:nvPr/>
        </p:nvSpPr>
        <p:spPr>
          <a:xfrm>
            <a:off x="2886630" y="4725303"/>
            <a:ext cx="2566942" cy="369332"/>
          </a:xfrm>
          <a:prstGeom prst="rect">
            <a:avLst/>
          </a:prstGeom>
          <a:solidFill>
            <a:schemeClr val="bg2">
              <a:lumMod val="60000"/>
              <a:lumOff val="40000"/>
            </a:schemeClr>
          </a:solidFill>
        </p:spPr>
        <p:txBody>
          <a:bodyPr wrap="square">
            <a:spAutoFit/>
          </a:bodyPr>
          <a:lstStyle/>
          <a:p>
            <a:r>
              <a:rPr lang="en-US" dirty="0" smtClean="0">
                <a:solidFill>
                  <a:srgbClr val="0070C0"/>
                </a:solidFill>
              </a:rPr>
              <a:t>Parallelism </a:t>
            </a:r>
            <a:r>
              <a:rPr lang="en-US" dirty="0">
                <a:solidFill>
                  <a:srgbClr val="0070C0"/>
                </a:solidFill>
              </a:rPr>
              <a:t>over </a:t>
            </a:r>
            <a:r>
              <a:rPr lang="en-US" dirty="0" smtClean="0">
                <a:solidFill>
                  <a:srgbClr val="0070C0"/>
                </a:solidFill>
              </a:rPr>
              <a:t>Sensors</a:t>
            </a:r>
            <a:endParaRPr lang="en-US" dirty="0">
              <a:solidFill>
                <a:srgbClr val="0070C0"/>
              </a:solidFill>
            </a:endParaRPr>
          </a:p>
        </p:txBody>
      </p:sp>
      <p:sp>
        <p:nvSpPr>
          <p:cNvPr id="15" name="Rectangle 14"/>
          <p:cNvSpPr/>
          <p:nvPr/>
        </p:nvSpPr>
        <p:spPr>
          <a:xfrm>
            <a:off x="1638901" y="4725303"/>
            <a:ext cx="1244544" cy="369332"/>
          </a:xfrm>
          <a:prstGeom prst="rect">
            <a:avLst/>
          </a:prstGeom>
          <a:solidFill>
            <a:schemeClr val="bg2">
              <a:lumMod val="60000"/>
              <a:lumOff val="40000"/>
            </a:schemeClr>
          </a:solidFill>
        </p:spPr>
        <p:txBody>
          <a:bodyPr wrap="square">
            <a:spAutoFit/>
          </a:bodyPr>
          <a:lstStyle/>
          <a:p>
            <a:r>
              <a:rPr lang="en-US" dirty="0" smtClean="0">
                <a:solidFill>
                  <a:srgbClr val="0070C0"/>
                </a:solidFill>
              </a:rPr>
              <a:t>Streaming</a:t>
            </a:r>
            <a:endParaRPr lang="en-US" dirty="0">
              <a:solidFill>
                <a:srgbClr val="0070C0"/>
              </a:solidFill>
            </a:endParaRPr>
          </a:p>
        </p:txBody>
      </p:sp>
    </p:spTree>
    <p:extLst>
      <p:ext uri="{BB962C8B-B14F-4D97-AF65-F5344CB8AC3E}">
        <p14:creationId xmlns:p14="http://schemas.microsoft.com/office/powerpoint/2010/main" val="139910226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2180" y="40652"/>
            <a:ext cx="8061820" cy="513021"/>
          </a:xfrm>
        </p:spPr>
        <p:txBody>
          <a:bodyPr>
            <a:noAutofit/>
          </a:bodyPr>
          <a:lstStyle/>
          <a:p>
            <a:r>
              <a:rPr lang="en-US" sz="3200" b="1" dirty="0" smtClean="0"/>
              <a:t>51: Consumption </a:t>
            </a:r>
            <a:r>
              <a:rPr lang="en-US" sz="3200" b="1" dirty="0"/>
              <a:t>forecasting in Smart Grids</a:t>
            </a:r>
          </a:p>
        </p:txBody>
      </p:sp>
      <p:sp>
        <p:nvSpPr>
          <p:cNvPr id="3" name="Content Placeholder 2"/>
          <p:cNvSpPr>
            <a:spLocks noGrp="1"/>
          </p:cNvSpPr>
          <p:nvPr>
            <p:ph idx="1"/>
          </p:nvPr>
        </p:nvSpPr>
        <p:spPr>
          <a:xfrm>
            <a:off x="0" y="597733"/>
            <a:ext cx="9048750" cy="4771381"/>
          </a:xfrm>
        </p:spPr>
        <p:txBody>
          <a:bodyPr>
            <a:noAutofit/>
          </a:bodyPr>
          <a:lstStyle/>
          <a:p>
            <a:r>
              <a:rPr lang="en-US" sz="2200" b="1" dirty="0">
                <a:solidFill>
                  <a:srgbClr val="0070C0"/>
                </a:solidFill>
              </a:rPr>
              <a:t>Application: </a:t>
            </a:r>
            <a:r>
              <a:rPr lang="en-US" sz="2200" dirty="0"/>
              <a:t>Predict energy consumption for customers, transformers, sub-stations and the electrical grid service area using smart meters providing measurements every 15-mins at the granularity of individual consumers within the service area of smart power utilities. Combine Head-end of smart meters (distributed), Utility databases (Customer Information, Network topology; centralized), US Census data (distributed), NOAA weather data (distributed), Micro-grid building information system (centralized), Micro-grid sensor network (distributed). This generalizes to real-time data-driven analytics  for time series from cyber physical systems</a:t>
            </a:r>
            <a:endParaRPr lang="en-US" sz="2200" dirty="0" smtClean="0"/>
          </a:p>
          <a:p>
            <a:r>
              <a:rPr lang="en-US" sz="2200" b="1" dirty="0" smtClean="0">
                <a:solidFill>
                  <a:srgbClr val="0070C0"/>
                </a:solidFill>
              </a:rPr>
              <a:t>Current </a:t>
            </a:r>
            <a:r>
              <a:rPr lang="en-US" sz="2200" b="1" dirty="0">
                <a:solidFill>
                  <a:srgbClr val="0070C0"/>
                </a:solidFill>
              </a:rPr>
              <a:t>Approach: </a:t>
            </a:r>
            <a:r>
              <a:rPr lang="en-US" sz="2200" dirty="0"/>
              <a:t>GIS based visualization. Data is around 4 TB a year for a city with 1.4M sensors in Los Angeles. Uses R/Matlab, </a:t>
            </a:r>
            <a:r>
              <a:rPr lang="en-US" sz="2200" dirty="0" err="1"/>
              <a:t>Weka</a:t>
            </a:r>
            <a:r>
              <a:rPr lang="en-US" sz="2200" dirty="0"/>
              <a:t>, Hadoop software. Significant privacy issues requiring anonymization by aggregation. Combine real time and historic data with machine learning for predicting consumption</a:t>
            </a:r>
            <a:r>
              <a:rPr lang="en-US" sz="2200" dirty="0" smtClean="0"/>
              <a:t>.</a:t>
            </a:r>
          </a:p>
          <a:p>
            <a:r>
              <a:rPr lang="en-US" sz="2200" b="1" dirty="0" smtClean="0">
                <a:solidFill>
                  <a:srgbClr val="0070C0"/>
                </a:solidFill>
              </a:rPr>
              <a:t>Futures: </a:t>
            </a:r>
            <a:r>
              <a:rPr lang="en-US" sz="2200" dirty="0"/>
              <a:t>Wide spread deployment of Smart Grids with new analytics integrating diverse data and supporting curtailment requests. Mobile applications for client interactions.</a:t>
            </a:r>
          </a:p>
        </p:txBody>
      </p:sp>
      <p:sp>
        <p:nvSpPr>
          <p:cNvPr id="5" name="Slide Number Placeholder 4"/>
          <p:cNvSpPr>
            <a:spLocks noGrp="1"/>
          </p:cNvSpPr>
          <p:nvPr>
            <p:ph type="sldNum" sz="quarter" idx="12"/>
          </p:nvPr>
        </p:nvSpPr>
        <p:spPr/>
        <p:txBody>
          <a:bodyPr/>
          <a:lstStyle/>
          <a:p>
            <a:fld id="{C4B85148-DB98-4269-ACE6-2DF49F9918C9}" type="slidenum">
              <a:rPr lang="en-US" smtClean="0"/>
              <a:pPr/>
              <a:t>66</a:t>
            </a:fld>
            <a:endParaRPr lang="en-US" dirty="0"/>
          </a:p>
        </p:txBody>
      </p:sp>
      <p:sp>
        <p:nvSpPr>
          <p:cNvPr id="6" name="Rounded Rectangle 5"/>
          <p:cNvSpPr/>
          <p:nvPr/>
        </p:nvSpPr>
        <p:spPr>
          <a:xfrm>
            <a:off x="62849" y="84712"/>
            <a:ext cx="1019331" cy="4086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smtClean="0">
                <a:solidFill>
                  <a:schemeClr val="tx1"/>
                </a:solidFill>
              </a:rPr>
              <a:t>Energy</a:t>
            </a:r>
            <a:endParaRPr lang="en-US" b="1" dirty="0">
              <a:solidFill>
                <a:schemeClr val="tx1"/>
              </a:solidFill>
            </a:endParaRPr>
          </a:p>
        </p:txBody>
      </p:sp>
      <p:sp>
        <p:nvSpPr>
          <p:cNvPr id="7" name="Rectangle 6"/>
          <p:cNvSpPr/>
          <p:nvPr/>
        </p:nvSpPr>
        <p:spPr>
          <a:xfrm>
            <a:off x="118197" y="6488668"/>
            <a:ext cx="3903504" cy="369332"/>
          </a:xfrm>
          <a:prstGeom prst="rect">
            <a:avLst/>
          </a:prstGeom>
          <a:solidFill>
            <a:schemeClr val="bg2">
              <a:lumMod val="60000"/>
              <a:lumOff val="40000"/>
            </a:schemeClr>
          </a:solidFill>
        </p:spPr>
        <p:txBody>
          <a:bodyPr wrap="none">
            <a:spAutoFit/>
          </a:bodyPr>
          <a:lstStyle/>
          <a:p>
            <a:r>
              <a:rPr lang="en-US" dirty="0">
                <a:solidFill>
                  <a:srgbClr val="006BB5"/>
                </a:solidFill>
              </a:rPr>
              <a:t>Fusion, PP, MR, ML, GIS, Classification</a:t>
            </a:r>
          </a:p>
        </p:txBody>
      </p:sp>
      <p:sp>
        <p:nvSpPr>
          <p:cNvPr id="8" name="Rectangle 7"/>
          <p:cNvSpPr/>
          <p:nvPr/>
        </p:nvSpPr>
        <p:spPr>
          <a:xfrm>
            <a:off x="5485985" y="6459863"/>
            <a:ext cx="2566942" cy="369332"/>
          </a:xfrm>
          <a:prstGeom prst="rect">
            <a:avLst/>
          </a:prstGeom>
          <a:solidFill>
            <a:schemeClr val="bg2">
              <a:lumMod val="60000"/>
              <a:lumOff val="40000"/>
            </a:schemeClr>
          </a:solidFill>
        </p:spPr>
        <p:txBody>
          <a:bodyPr wrap="square">
            <a:spAutoFit/>
          </a:bodyPr>
          <a:lstStyle/>
          <a:p>
            <a:r>
              <a:rPr lang="en-US" dirty="0" smtClean="0">
                <a:solidFill>
                  <a:srgbClr val="0070C0"/>
                </a:solidFill>
              </a:rPr>
              <a:t>Parallelism </a:t>
            </a:r>
            <a:r>
              <a:rPr lang="en-US" dirty="0">
                <a:solidFill>
                  <a:srgbClr val="0070C0"/>
                </a:solidFill>
              </a:rPr>
              <a:t>over </a:t>
            </a:r>
            <a:r>
              <a:rPr lang="en-US" dirty="0" smtClean="0">
                <a:solidFill>
                  <a:srgbClr val="0070C0"/>
                </a:solidFill>
              </a:rPr>
              <a:t>Sensors</a:t>
            </a:r>
            <a:endParaRPr lang="en-US" dirty="0">
              <a:solidFill>
                <a:srgbClr val="0070C0"/>
              </a:solidFill>
            </a:endParaRPr>
          </a:p>
        </p:txBody>
      </p:sp>
      <p:sp>
        <p:nvSpPr>
          <p:cNvPr id="9" name="Rectangle 8"/>
          <p:cNvSpPr/>
          <p:nvPr/>
        </p:nvSpPr>
        <p:spPr>
          <a:xfrm>
            <a:off x="4241441" y="6459863"/>
            <a:ext cx="1244544" cy="369332"/>
          </a:xfrm>
          <a:prstGeom prst="rect">
            <a:avLst/>
          </a:prstGeom>
          <a:solidFill>
            <a:schemeClr val="bg2">
              <a:lumMod val="60000"/>
              <a:lumOff val="40000"/>
            </a:schemeClr>
          </a:solidFill>
        </p:spPr>
        <p:txBody>
          <a:bodyPr wrap="square">
            <a:spAutoFit/>
          </a:bodyPr>
          <a:lstStyle/>
          <a:p>
            <a:r>
              <a:rPr lang="en-US" dirty="0" smtClean="0">
                <a:solidFill>
                  <a:srgbClr val="0070C0"/>
                </a:solidFill>
              </a:rPr>
              <a:t>Streaming</a:t>
            </a:r>
            <a:endParaRPr lang="en-US" dirty="0">
              <a:solidFill>
                <a:srgbClr val="0070C0"/>
              </a:solidFill>
            </a:endParaRPr>
          </a:p>
        </p:txBody>
      </p:sp>
    </p:spTree>
    <p:extLst>
      <p:ext uri="{BB962C8B-B14F-4D97-AF65-F5344CB8AC3E}">
        <p14:creationId xmlns:p14="http://schemas.microsoft.com/office/powerpoint/2010/main" val="109267195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b="1" dirty="0" smtClean="0"/>
              <a:t>Java Grande</a:t>
            </a:r>
            <a:endParaRPr lang="en-US" b="1" dirty="0"/>
          </a:p>
        </p:txBody>
      </p:sp>
    </p:spTree>
    <p:extLst>
      <p:ext uri="{BB962C8B-B14F-4D97-AF65-F5344CB8AC3E}">
        <p14:creationId xmlns:p14="http://schemas.microsoft.com/office/powerpoint/2010/main" val="210311712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81538"/>
          </a:xfrm>
        </p:spPr>
        <p:txBody>
          <a:bodyPr>
            <a:normAutofit/>
          </a:bodyPr>
          <a:lstStyle/>
          <a:p>
            <a:r>
              <a:rPr lang="en-US" b="1" dirty="0" smtClean="0"/>
              <a:t>Java Grande</a:t>
            </a:r>
            <a:endParaRPr lang="en-US" b="1" dirty="0"/>
          </a:p>
        </p:txBody>
      </p:sp>
      <p:sp>
        <p:nvSpPr>
          <p:cNvPr id="3" name="Content Placeholder 2"/>
          <p:cNvSpPr>
            <a:spLocks noGrp="1"/>
          </p:cNvSpPr>
          <p:nvPr>
            <p:ph idx="1"/>
          </p:nvPr>
        </p:nvSpPr>
        <p:spPr>
          <a:xfrm>
            <a:off x="0" y="779583"/>
            <a:ext cx="9144000" cy="5894756"/>
          </a:xfrm>
        </p:spPr>
        <p:txBody>
          <a:bodyPr>
            <a:normAutofit fontScale="92500" lnSpcReduction="10000"/>
          </a:bodyPr>
          <a:lstStyle/>
          <a:p>
            <a:r>
              <a:rPr lang="en-US" sz="2800" dirty="0" smtClean="0"/>
              <a:t>I once tried to encourage use of Java in HPC with Java Grande Forum but </a:t>
            </a:r>
            <a:r>
              <a:rPr lang="en-US" sz="2800" dirty="0"/>
              <a:t>Fortran, C and C++ remain central HPC languages. </a:t>
            </a:r>
            <a:endParaRPr lang="en-US" sz="2800" dirty="0" smtClean="0"/>
          </a:p>
          <a:p>
            <a:pPr lvl="1"/>
            <a:r>
              <a:rPr lang="en-US" sz="2400" dirty="0" smtClean="0"/>
              <a:t>Not helped by .com and Sun collapse in 2000-2005</a:t>
            </a:r>
          </a:p>
          <a:p>
            <a:r>
              <a:rPr lang="en-US" sz="2800" dirty="0" smtClean="0"/>
              <a:t>The </a:t>
            </a:r>
            <a:r>
              <a:rPr lang="en-US" sz="2800" dirty="0"/>
              <a:t>pure Java </a:t>
            </a:r>
            <a:r>
              <a:rPr lang="en-US" sz="2800" dirty="0" err="1"/>
              <a:t>CartaBlanca</a:t>
            </a:r>
            <a:r>
              <a:rPr lang="en-US" sz="2800" dirty="0"/>
              <a:t>, a 2005 R&amp;D100 award-winning project, was an early successful example of HPC use of Java in a simulation tool for non-linear physics on unstructured grids. </a:t>
            </a:r>
            <a:r>
              <a:rPr lang="en-US" sz="2800" dirty="0" smtClean="0"/>
              <a:t> </a:t>
            </a:r>
          </a:p>
          <a:p>
            <a:r>
              <a:rPr lang="en-US" sz="2800" dirty="0" smtClean="0"/>
              <a:t>Of course Java is a major language in ABDS and as data analysis and simulation are naturally linked, should consider broader use of Java</a:t>
            </a:r>
          </a:p>
          <a:p>
            <a:r>
              <a:rPr lang="en-US" sz="2800" dirty="0" smtClean="0"/>
              <a:t>Using Habanero Java (from Rice University) for Threads and </a:t>
            </a:r>
            <a:r>
              <a:rPr lang="en-US" sz="2800" dirty="0" err="1" smtClean="0"/>
              <a:t>mpiJava</a:t>
            </a:r>
            <a:r>
              <a:rPr lang="en-US" sz="2800" dirty="0" smtClean="0"/>
              <a:t> or </a:t>
            </a:r>
            <a:r>
              <a:rPr lang="en-US" sz="2800" dirty="0" err="1" smtClean="0"/>
              <a:t>FastMPJ</a:t>
            </a:r>
            <a:r>
              <a:rPr lang="en-US" sz="2800" dirty="0" smtClean="0"/>
              <a:t> for MPI, gathering collection of high performance parallel Java analytics</a:t>
            </a:r>
          </a:p>
          <a:p>
            <a:pPr lvl="1"/>
            <a:r>
              <a:rPr lang="en-US" sz="2400" dirty="0" smtClean="0"/>
              <a:t>Converted from C# and sequential Java faster than sequential C#</a:t>
            </a:r>
          </a:p>
          <a:p>
            <a:r>
              <a:rPr lang="en-US" sz="2800" dirty="0" smtClean="0"/>
              <a:t>So will have either </a:t>
            </a:r>
            <a:r>
              <a:rPr lang="en-US" sz="2800" dirty="0" err="1" smtClean="0"/>
              <a:t>Hadoop+Harp</a:t>
            </a:r>
            <a:r>
              <a:rPr lang="en-US" sz="2800" dirty="0" smtClean="0"/>
              <a:t> of classic Threads/MPI versions in Java Grande version of mahout</a:t>
            </a:r>
          </a:p>
          <a:p>
            <a:pPr lvl="1"/>
            <a:endParaRPr lang="en-US" sz="2400" dirty="0"/>
          </a:p>
          <a:p>
            <a:pPr marL="457200" lvl="1" indent="0">
              <a:buNone/>
            </a:pPr>
            <a:endParaRPr lang="en-US" sz="2400" dirty="0" smtClean="0"/>
          </a:p>
          <a:p>
            <a:endParaRPr lang="en-US" sz="2800" dirty="0"/>
          </a:p>
        </p:txBody>
      </p:sp>
    </p:spTree>
    <p:extLst>
      <p:ext uri="{BB962C8B-B14F-4D97-AF65-F5344CB8AC3E}">
        <p14:creationId xmlns:p14="http://schemas.microsoft.com/office/powerpoint/2010/main" val="220075650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66"/>
            <a:ext cx="9144000" cy="757238"/>
          </a:xfrm>
        </p:spPr>
        <p:txBody>
          <a:bodyPr>
            <a:normAutofit fontScale="90000"/>
          </a:bodyPr>
          <a:lstStyle/>
          <a:p>
            <a:pPr algn="ctr"/>
            <a:r>
              <a:rPr lang="en-US" dirty="0" smtClean="0"/>
              <a:t>Performance of MPI Kernel Operations</a:t>
            </a:r>
            <a:endParaRPr lang="en-US" dirty="0"/>
          </a:p>
        </p:txBody>
      </p:sp>
      <p:pic>
        <p:nvPicPr>
          <p:cNvPr id="4" name="Picture 3"/>
          <p:cNvPicPr>
            <a:picLocks noChangeAspect="1"/>
          </p:cNvPicPr>
          <p:nvPr/>
        </p:nvPicPr>
        <p:blipFill>
          <a:blip r:embed="rId3"/>
          <a:stretch>
            <a:fillRect/>
          </a:stretch>
        </p:blipFill>
        <p:spPr>
          <a:xfrm>
            <a:off x="227749" y="758704"/>
            <a:ext cx="7727210" cy="5939657"/>
          </a:xfrm>
          <a:prstGeom prst="rect">
            <a:avLst/>
          </a:prstGeom>
        </p:spPr>
      </p:pic>
      <p:sp>
        <p:nvSpPr>
          <p:cNvPr id="5" name="TextBox 4"/>
          <p:cNvSpPr txBox="1"/>
          <p:nvPr/>
        </p:nvSpPr>
        <p:spPr>
          <a:xfrm>
            <a:off x="7725508" y="1779372"/>
            <a:ext cx="1418492" cy="2031325"/>
          </a:xfrm>
          <a:prstGeom prst="rect">
            <a:avLst/>
          </a:prstGeom>
          <a:noFill/>
        </p:spPr>
        <p:txBody>
          <a:bodyPr wrap="square" rtlCol="0">
            <a:spAutoFit/>
          </a:bodyPr>
          <a:lstStyle/>
          <a:p>
            <a:r>
              <a:rPr lang="en-US" dirty="0" smtClean="0"/>
              <a:t>Pure Java as in </a:t>
            </a:r>
            <a:r>
              <a:rPr lang="en-US" dirty="0" err="1" smtClean="0"/>
              <a:t>FastMPJ</a:t>
            </a:r>
            <a:r>
              <a:rPr lang="en-US" dirty="0" smtClean="0"/>
              <a:t> slower than Java interfacing to C version of MPI</a:t>
            </a:r>
            <a:endParaRPr lang="en-US" dirty="0"/>
          </a:p>
        </p:txBody>
      </p:sp>
    </p:spTree>
    <p:extLst>
      <p:ext uri="{BB962C8B-B14F-4D97-AF65-F5344CB8AC3E}">
        <p14:creationId xmlns:p14="http://schemas.microsoft.com/office/powerpoint/2010/main" val="5756760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2858"/>
            <a:ext cx="8229600" cy="909393"/>
          </a:xfrm>
        </p:spPr>
        <p:txBody>
          <a:bodyPr/>
          <a:lstStyle/>
          <a:p>
            <a:r>
              <a:rPr lang="en-US" b="1" dirty="0" smtClean="0"/>
              <a:t>Broad Layers in HPC-ABDS</a:t>
            </a:r>
            <a:endParaRPr lang="en-US" b="1" dirty="0"/>
          </a:p>
        </p:txBody>
      </p:sp>
      <p:sp>
        <p:nvSpPr>
          <p:cNvPr id="3" name="Content Placeholder 2"/>
          <p:cNvSpPr>
            <a:spLocks noGrp="1"/>
          </p:cNvSpPr>
          <p:nvPr>
            <p:ph idx="1"/>
          </p:nvPr>
        </p:nvSpPr>
        <p:spPr>
          <a:xfrm>
            <a:off x="0" y="703385"/>
            <a:ext cx="9144000" cy="6154615"/>
          </a:xfrm>
        </p:spPr>
        <p:txBody>
          <a:bodyPr>
            <a:normAutofit fontScale="62500" lnSpcReduction="20000"/>
          </a:bodyPr>
          <a:lstStyle/>
          <a:p>
            <a:r>
              <a:rPr lang="en-US" dirty="0" smtClean="0">
                <a:solidFill>
                  <a:schemeClr val="accent3">
                    <a:lumMod val="50000"/>
                  </a:schemeClr>
                </a:solidFill>
              </a:rPr>
              <a:t>Workflow-Orchestration</a:t>
            </a:r>
          </a:p>
          <a:p>
            <a:r>
              <a:rPr lang="en-US" b="1" dirty="0" smtClean="0">
                <a:solidFill>
                  <a:schemeClr val="accent3">
                    <a:lumMod val="50000"/>
                  </a:schemeClr>
                </a:solidFill>
              </a:rPr>
              <a:t>Application and Analytics: </a:t>
            </a:r>
            <a:r>
              <a:rPr lang="en-US" dirty="0" smtClean="0">
                <a:solidFill>
                  <a:schemeClr val="accent3">
                    <a:lumMod val="50000"/>
                  </a:schemeClr>
                </a:solidFill>
              </a:rPr>
              <a:t>Mahout, </a:t>
            </a:r>
            <a:r>
              <a:rPr lang="en-US" dirty="0" err="1" smtClean="0">
                <a:solidFill>
                  <a:schemeClr val="accent3">
                    <a:lumMod val="50000"/>
                  </a:schemeClr>
                </a:solidFill>
              </a:rPr>
              <a:t>MLlib</a:t>
            </a:r>
            <a:r>
              <a:rPr lang="en-US" dirty="0" smtClean="0">
                <a:solidFill>
                  <a:schemeClr val="accent3">
                    <a:lumMod val="50000"/>
                  </a:schemeClr>
                </a:solidFill>
              </a:rPr>
              <a:t>, R…</a:t>
            </a:r>
          </a:p>
          <a:p>
            <a:r>
              <a:rPr lang="en-US" dirty="0" smtClean="0"/>
              <a:t>High level Programming</a:t>
            </a:r>
          </a:p>
          <a:p>
            <a:r>
              <a:rPr lang="en-US" dirty="0" smtClean="0">
                <a:solidFill>
                  <a:schemeClr val="accent3">
                    <a:lumMod val="50000"/>
                  </a:schemeClr>
                </a:solidFill>
              </a:rPr>
              <a:t>Basic Programming model and runtime</a:t>
            </a:r>
          </a:p>
          <a:p>
            <a:pPr lvl="1"/>
            <a:r>
              <a:rPr lang="en-US" dirty="0" smtClean="0">
                <a:solidFill>
                  <a:schemeClr val="accent3">
                    <a:lumMod val="50000"/>
                  </a:schemeClr>
                </a:solidFill>
              </a:rPr>
              <a:t>SPMD, Streaming, MapReduce, MPI</a:t>
            </a:r>
          </a:p>
          <a:p>
            <a:r>
              <a:rPr lang="en-US" b="1" dirty="0" smtClean="0">
                <a:solidFill>
                  <a:schemeClr val="accent3">
                    <a:lumMod val="50000"/>
                  </a:schemeClr>
                </a:solidFill>
              </a:rPr>
              <a:t>Inter process communication</a:t>
            </a:r>
          </a:p>
          <a:p>
            <a:pPr lvl="1"/>
            <a:r>
              <a:rPr lang="en-US" dirty="0" smtClean="0">
                <a:solidFill>
                  <a:schemeClr val="accent3">
                    <a:lumMod val="50000"/>
                  </a:schemeClr>
                </a:solidFill>
              </a:rPr>
              <a:t>Collectives, point-to-point, publish-subscribe</a:t>
            </a:r>
          </a:p>
          <a:p>
            <a:r>
              <a:rPr lang="en-US" dirty="0" smtClean="0"/>
              <a:t>In-memory databases/caches</a:t>
            </a:r>
          </a:p>
          <a:p>
            <a:r>
              <a:rPr lang="en-US" dirty="0" smtClean="0"/>
              <a:t>Object-relational mapping</a:t>
            </a:r>
          </a:p>
          <a:p>
            <a:r>
              <a:rPr lang="en-US" dirty="0" smtClean="0"/>
              <a:t>SQL and </a:t>
            </a:r>
            <a:r>
              <a:rPr lang="en-US" dirty="0" err="1" smtClean="0"/>
              <a:t>NoSQL</a:t>
            </a:r>
            <a:r>
              <a:rPr lang="en-US" dirty="0" smtClean="0"/>
              <a:t>, File management</a:t>
            </a:r>
          </a:p>
          <a:p>
            <a:r>
              <a:rPr lang="en-US" dirty="0" smtClean="0"/>
              <a:t>Data Transport</a:t>
            </a:r>
          </a:p>
          <a:p>
            <a:r>
              <a:rPr lang="en-US" dirty="0" smtClean="0">
                <a:solidFill>
                  <a:schemeClr val="accent3">
                    <a:lumMod val="50000"/>
                  </a:schemeClr>
                </a:solidFill>
              </a:rPr>
              <a:t>Cluster Resource Management (Yarn, </a:t>
            </a:r>
            <a:r>
              <a:rPr lang="en-US" dirty="0" err="1" smtClean="0">
                <a:solidFill>
                  <a:schemeClr val="accent3">
                    <a:lumMod val="50000"/>
                  </a:schemeClr>
                </a:solidFill>
              </a:rPr>
              <a:t>Slurm</a:t>
            </a:r>
            <a:r>
              <a:rPr lang="en-US" dirty="0" smtClean="0">
                <a:solidFill>
                  <a:schemeClr val="accent3">
                    <a:lumMod val="50000"/>
                  </a:schemeClr>
                </a:solidFill>
              </a:rPr>
              <a:t>, SGE)</a:t>
            </a:r>
          </a:p>
          <a:p>
            <a:r>
              <a:rPr lang="en-US" dirty="0" smtClean="0">
                <a:solidFill>
                  <a:schemeClr val="accent3">
                    <a:lumMod val="50000"/>
                  </a:schemeClr>
                </a:solidFill>
              </a:rPr>
              <a:t>File systems(HDFS, </a:t>
            </a:r>
            <a:r>
              <a:rPr lang="en-US" dirty="0" err="1" smtClean="0">
                <a:solidFill>
                  <a:schemeClr val="accent3">
                    <a:lumMod val="50000"/>
                  </a:schemeClr>
                </a:solidFill>
              </a:rPr>
              <a:t>Lustre</a:t>
            </a:r>
            <a:r>
              <a:rPr lang="en-US" dirty="0" smtClean="0">
                <a:solidFill>
                  <a:schemeClr val="accent3">
                    <a:lumMod val="50000"/>
                  </a:schemeClr>
                </a:solidFill>
              </a:rPr>
              <a:t> …)</a:t>
            </a:r>
          </a:p>
          <a:p>
            <a:r>
              <a:rPr lang="en-US" dirty="0" smtClean="0"/>
              <a:t>DevOps (Puppet, Chef …)</a:t>
            </a:r>
          </a:p>
          <a:p>
            <a:r>
              <a:rPr lang="en-US" dirty="0" err="1" smtClean="0"/>
              <a:t>IaaS</a:t>
            </a:r>
            <a:r>
              <a:rPr lang="en-US" dirty="0" smtClean="0"/>
              <a:t> Management from HPC to hypervisors (</a:t>
            </a:r>
            <a:r>
              <a:rPr lang="en-US" dirty="0" err="1" smtClean="0"/>
              <a:t>OpenStack</a:t>
            </a:r>
            <a:r>
              <a:rPr lang="en-US" dirty="0" smtClean="0"/>
              <a:t>)</a:t>
            </a:r>
          </a:p>
          <a:p>
            <a:r>
              <a:rPr lang="en-US" dirty="0" smtClean="0"/>
              <a:t>Cross Cutting</a:t>
            </a:r>
          </a:p>
          <a:p>
            <a:pPr lvl="1"/>
            <a:r>
              <a:rPr lang="en-US" dirty="0" smtClean="0"/>
              <a:t>Message Protocols</a:t>
            </a:r>
          </a:p>
          <a:p>
            <a:pPr lvl="1"/>
            <a:r>
              <a:rPr lang="en-US" dirty="0" smtClean="0"/>
              <a:t>Distributed Coordination</a:t>
            </a:r>
          </a:p>
          <a:p>
            <a:pPr lvl="1"/>
            <a:r>
              <a:rPr lang="en-US" dirty="0" smtClean="0"/>
              <a:t>Security &amp; Privacy</a:t>
            </a:r>
          </a:p>
          <a:p>
            <a:pPr lvl="1"/>
            <a:r>
              <a:rPr lang="en-US" dirty="0" smtClean="0">
                <a:solidFill>
                  <a:schemeClr val="accent3">
                    <a:lumMod val="50000"/>
                  </a:schemeClr>
                </a:solidFill>
              </a:rPr>
              <a:t>Monitoring</a:t>
            </a:r>
          </a:p>
          <a:p>
            <a:endParaRPr lang="en-US" dirty="0"/>
          </a:p>
        </p:txBody>
      </p:sp>
    </p:spTree>
    <p:extLst>
      <p:ext uri="{BB962C8B-B14F-4D97-AF65-F5344CB8AC3E}">
        <p14:creationId xmlns:p14="http://schemas.microsoft.com/office/powerpoint/2010/main" val="403510972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408"/>
            <a:ext cx="8229600" cy="859618"/>
          </a:xfrm>
        </p:spPr>
        <p:txBody>
          <a:bodyPr>
            <a:normAutofit/>
          </a:bodyPr>
          <a:lstStyle/>
          <a:p>
            <a:r>
              <a:rPr lang="en-US" b="1" dirty="0" smtClean="0"/>
              <a:t>DAVS Performance</a:t>
            </a:r>
            <a:endParaRPr lang="en-US" b="1" dirty="0"/>
          </a:p>
        </p:txBody>
      </p:sp>
      <p:sp>
        <p:nvSpPr>
          <p:cNvPr id="3" name="Content Placeholder 2"/>
          <p:cNvSpPr>
            <a:spLocks noGrp="1"/>
          </p:cNvSpPr>
          <p:nvPr>
            <p:ph idx="1"/>
          </p:nvPr>
        </p:nvSpPr>
        <p:spPr>
          <a:xfrm>
            <a:off x="310198" y="786499"/>
            <a:ext cx="8845551" cy="2107407"/>
          </a:xfrm>
        </p:spPr>
        <p:txBody>
          <a:bodyPr/>
          <a:lstStyle/>
          <a:p>
            <a:r>
              <a:rPr lang="en-US" dirty="0" smtClean="0"/>
              <a:t>Charge2 Proteomics 241605 points</a:t>
            </a:r>
            <a:endParaRPr lang="en-US" dirty="0"/>
          </a:p>
        </p:txBody>
      </p:sp>
      <p:sp>
        <p:nvSpPr>
          <p:cNvPr id="4" name="Date Placeholder 3"/>
          <p:cNvSpPr>
            <a:spLocks noGrp="1"/>
          </p:cNvSpPr>
          <p:nvPr>
            <p:ph type="dt" sz="half" idx="10"/>
          </p:nvPr>
        </p:nvSpPr>
        <p:spPr/>
        <p:txBody>
          <a:bodyPr/>
          <a:lstStyle/>
          <a:p>
            <a:r>
              <a:rPr lang="en-US" smtClean="0"/>
              <a:t>4/1/2013</a:t>
            </a:r>
            <a:endParaRPr lang="en-US"/>
          </a:p>
        </p:txBody>
      </p:sp>
      <p:sp>
        <p:nvSpPr>
          <p:cNvPr id="6" name="Slide Number Placeholder 5"/>
          <p:cNvSpPr>
            <a:spLocks noGrp="1"/>
          </p:cNvSpPr>
          <p:nvPr>
            <p:ph type="sldNum" sz="quarter" idx="12"/>
          </p:nvPr>
        </p:nvSpPr>
        <p:spPr/>
        <p:txBody>
          <a:bodyPr/>
          <a:lstStyle/>
          <a:p>
            <a:fld id="{F5FD00B0-B11D-49C6-A9C3-DA2F8CB27388}" type="slidenum">
              <a:rPr lang="en-US" smtClean="0"/>
              <a:t>70</a:t>
            </a:fld>
            <a:endParaRPr lang="en-US"/>
          </a:p>
        </p:txBody>
      </p:sp>
      <p:sp>
        <p:nvSpPr>
          <p:cNvPr id="10" name="TextBox 9"/>
          <p:cNvSpPr txBox="1"/>
          <p:nvPr/>
        </p:nvSpPr>
        <p:spPr>
          <a:xfrm>
            <a:off x="847567" y="5848350"/>
            <a:ext cx="1614488" cy="307777"/>
          </a:xfrm>
          <a:prstGeom prst="rect">
            <a:avLst/>
          </a:prstGeom>
          <a:noFill/>
        </p:spPr>
        <p:txBody>
          <a:bodyPr wrap="square" rtlCol="0">
            <a:spAutoFit/>
          </a:bodyPr>
          <a:lstStyle/>
          <a:p>
            <a:pPr algn="ctr"/>
            <a:r>
              <a:rPr lang="en-US" sz="1400" b="1" dirty="0"/>
              <a:t>Pure </a:t>
            </a:r>
            <a:r>
              <a:rPr lang="en-US" sz="1400" b="1" dirty="0" smtClean="0"/>
              <a:t>MPI Times</a:t>
            </a:r>
            <a:endParaRPr lang="en-US" sz="1400" b="1" dirty="0"/>
          </a:p>
        </p:txBody>
      </p:sp>
      <p:sp>
        <p:nvSpPr>
          <p:cNvPr id="11" name="TextBox 10"/>
          <p:cNvSpPr txBox="1"/>
          <p:nvPr/>
        </p:nvSpPr>
        <p:spPr>
          <a:xfrm>
            <a:off x="3912236" y="5848350"/>
            <a:ext cx="1614488" cy="307777"/>
          </a:xfrm>
          <a:prstGeom prst="rect">
            <a:avLst/>
          </a:prstGeom>
          <a:noFill/>
        </p:spPr>
        <p:txBody>
          <a:bodyPr wrap="square" rtlCol="0">
            <a:spAutoFit/>
          </a:bodyPr>
          <a:lstStyle/>
          <a:p>
            <a:pPr algn="ctr"/>
            <a:r>
              <a:rPr lang="en-US" sz="1400" b="1" dirty="0"/>
              <a:t>MPI with Threads</a:t>
            </a:r>
          </a:p>
        </p:txBody>
      </p:sp>
      <p:sp>
        <p:nvSpPr>
          <p:cNvPr id="12" name="TextBox 11"/>
          <p:cNvSpPr txBox="1"/>
          <p:nvPr/>
        </p:nvSpPr>
        <p:spPr>
          <a:xfrm>
            <a:off x="6976905" y="5848350"/>
            <a:ext cx="1614488" cy="307777"/>
          </a:xfrm>
          <a:prstGeom prst="rect">
            <a:avLst/>
          </a:prstGeom>
          <a:noFill/>
        </p:spPr>
        <p:txBody>
          <a:bodyPr wrap="square" rtlCol="0">
            <a:spAutoFit/>
          </a:bodyPr>
          <a:lstStyle/>
          <a:p>
            <a:pPr algn="ctr"/>
            <a:r>
              <a:rPr lang="en-US" sz="1400" b="1" dirty="0"/>
              <a:t>Pure MPI Speedup</a:t>
            </a:r>
          </a:p>
        </p:txBody>
      </p:sp>
      <p:graphicFrame>
        <p:nvGraphicFramePr>
          <p:cNvPr id="13" name="Chart 12"/>
          <p:cNvGraphicFramePr/>
          <p:nvPr>
            <p:extLst/>
          </p:nvPr>
        </p:nvGraphicFramePr>
        <p:xfrm>
          <a:off x="0" y="1958746"/>
          <a:ext cx="3086100" cy="377530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Chart 13"/>
          <p:cNvGraphicFramePr/>
          <p:nvPr>
            <p:extLst/>
          </p:nvPr>
        </p:nvGraphicFramePr>
        <p:xfrm>
          <a:off x="6412549" y="1750318"/>
          <a:ext cx="2743200" cy="409803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14"/>
          <p:cNvGraphicFramePr/>
          <p:nvPr>
            <p:extLst/>
          </p:nvPr>
        </p:nvGraphicFramePr>
        <p:xfrm>
          <a:off x="3143243" y="2004602"/>
          <a:ext cx="3086100" cy="384374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6723018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nvPr>
        </p:nvGraphicFramePr>
        <p:xfrm>
          <a:off x="0" y="533400"/>
          <a:ext cx="9186864" cy="4662488"/>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title"/>
          </p:nvPr>
        </p:nvSpPr>
        <p:spPr>
          <a:xfrm>
            <a:off x="152400" y="0"/>
            <a:ext cx="8610600" cy="1143000"/>
          </a:xfrm>
        </p:spPr>
        <p:txBody>
          <a:bodyPr/>
          <a:lstStyle/>
          <a:p>
            <a:r>
              <a:rPr lang="en-US" sz="4000" b="1" dirty="0">
                <a:solidFill>
                  <a:sysClr val="windowText" lastClr="000000"/>
                </a:solidFill>
              </a:rPr>
              <a:t>Cluster Count v. Temperature for 2 </a:t>
            </a:r>
            <a:r>
              <a:rPr lang="en-US" sz="4000" b="1" dirty="0" smtClean="0">
                <a:solidFill>
                  <a:sysClr val="windowText" lastClr="000000"/>
                </a:solidFill>
              </a:rPr>
              <a:t>Runs</a:t>
            </a:r>
            <a:endParaRPr lang="en-US" sz="4000" b="1" dirty="0"/>
          </a:p>
        </p:txBody>
      </p:sp>
      <p:sp>
        <p:nvSpPr>
          <p:cNvPr id="4" name="Content Placeholder 3"/>
          <p:cNvSpPr>
            <a:spLocks noGrp="1"/>
          </p:cNvSpPr>
          <p:nvPr>
            <p:ph idx="1"/>
          </p:nvPr>
        </p:nvSpPr>
        <p:spPr>
          <a:xfrm>
            <a:off x="0" y="5410200"/>
            <a:ext cx="9118600" cy="1371600"/>
          </a:xfrm>
          <a:solidFill>
            <a:schemeClr val="bg1"/>
          </a:solidFill>
        </p:spPr>
        <p:txBody>
          <a:bodyPr/>
          <a:lstStyle/>
          <a:p>
            <a:r>
              <a:rPr lang="en-US" sz="2400" dirty="0" smtClean="0"/>
              <a:t>All start with one cluster at far left</a:t>
            </a:r>
          </a:p>
          <a:p>
            <a:r>
              <a:rPr lang="en-US" sz="2400" dirty="0" smtClean="0"/>
              <a:t>T=1 special as measurement errors divided out</a:t>
            </a:r>
          </a:p>
          <a:p>
            <a:r>
              <a:rPr lang="en-US" sz="2400" dirty="0" smtClean="0"/>
              <a:t>DA2D counts clusters with 1 member as clusters. DAVS(2) does not</a:t>
            </a:r>
            <a:endParaRPr lang="en-US" sz="2400" dirty="0"/>
          </a:p>
        </p:txBody>
      </p:sp>
    </p:spTree>
    <p:extLst>
      <p:ext uri="{BB962C8B-B14F-4D97-AF65-F5344CB8AC3E}">
        <p14:creationId xmlns:p14="http://schemas.microsoft.com/office/powerpoint/2010/main" val="212449820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44062"/>
          </a:xfrm>
        </p:spPr>
        <p:txBody>
          <a:bodyPr/>
          <a:lstStyle/>
          <a:p>
            <a:r>
              <a:rPr lang="en-US" b="1" dirty="0" smtClean="0"/>
              <a:t>Lessons / Insights</a:t>
            </a:r>
            <a:endParaRPr lang="en-US" b="1" dirty="0"/>
          </a:p>
        </p:txBody>
      </p:sp>
      <p:sp>
        <p:nvSpPr>
          <p:cNvPr id="3" name="Content Placeholder 2"/>
          <p:cNvSpPr>
            <a:spLocks noGrp="1"/>
          </p:cNvSpPr>
          <p:nvPr>
            <p:ph idx="1"/>
          </p:nvPr>
        </p:nvSpPr>
        <p:spPr>
          <a:xfrm>
            <a:off x="55266" y="852000"/>
            <a:ext cx="9144000" cy="6006000"/>
          </a:xfrm>
        </p:spPr>
        <p:txBody>
          <a:bodyPr>
            <a:normAutofit fontScale="92500" lnSpcReduction="20000"/>
          </a:bodyPr>
          <a:lstStyle/>
          <a:p>
            <a:r>
              <a:rPr lang="en-US" b="1" dirty="0" smtClean="0"/>
              <a:t>Integrate </a:t>
            </a:r>
            <a:r>
              <a:rPr lang="en-US" dirty="0" smtClean="0"/>
              <a:t>(don’t compete) </a:t>
            </a:r>
            <a:r>
              <a:rPr lang="en-US" b="1" dirty="0" smtClean="0"/>
              <a:t>HPC with “Commodity Big data” </a:t>
            </a:r>
            <a:r>
              <a:rPr lang="en-US" dirty="0" smtClean="0"/>
              <a:t>(Google to Amazon to Enterprise Data Analytics) </a:t>
            </a:r>
          </a:p>
          <a:p>
            <a:pPr lvl="1"/>
            <a:r>
              <a:rPr lang="en-US" dirty="0" smtClean="0"/>
              <a:t>i.e. </a:t>
            </a:r>
            <a:r>
              <a:rPr lang="en-US" b="1" dirty="0" smtClean="0"/>
              <a:t>improve Mahout</a:t>
            </a:r>
            <a:r>
              <a:rPr lang="en-US" dirty="0" smtClean="0"/>
              <a:t>; don’t compete with it</a:t>
            </a:r>
          </a:p>
          <a:p>
            <a:pPr lvl="1"/>
            <a:r>
              <a:rPr lang="en-US" dirty="0" smtClean="0"/>
              <a:t>Use </a:t>
            </a:r>
            <a:r>
              <a:rPr lang="en-US" b="1" dirty="0" smtClean="0"/>
              <a:t>Hadoop plug-ins </a:t>
            </a:r>
            <a:r>
              <a:rPr lang="en-US" dirty="0" smtClean="0"/>
              <a:t>rather than replacing Hadoop</a:t>
            </a:r>
          </a:p>
          <a:p>
            <a:r>
              <a:rPr lang="en-US" dirty="0" smtClean="0"/>
              <a:t>Enhanced Apache Big Data Stack </a:t>
            </a:r>
            <a:r>
              <a:rPr lang="en-US" b="1" dirty="0" smtClean="0"/>
              <a:t>HPC-ABDS has ~120 members </a:t>
            </a:r>
          </a:p>
          <a:p>
            <a:r>
              <a:rPr lang="en-US" dirty="0" smtClean="0"/>
              <a:t>Opportunities at Resource management, Data/File, Streaming, Programming, monitoring, workflow layers for HPC and ABDS integration</a:t>
            </a:r>
          </a:p>
          <a:p>
            <a:r>
              <a:rPr lang="en-US" dirty="0" smtClean="0"/>
              <a:t>Data intensive algorithms do not have the well developed </a:t>
            </a:r>
            <a:r>
              <a:rPr lang="en-US" b="1" dirty="0" smtClean="0"/>
              <a:t>high performance libraries </a:t>
            </a:r>
            <a:r>
              <a:rPr lang="en-US" dirty="0" smtClean="0"/>
              <a:t>familiar from HPC</a:t>
            </a:r>
          </a:p>
          <a:p>
            <a:r>
              <a:rPr lang="en-US" dirty="0" smtClean="0"/>
              <a:t>Strong case for high performance Java (Grande) run time supporting all forms of parallelism</a:t>
            </a:r>
          </a:p>
          <a:p>
            <a:endParaRPr lang="en-US" dirty="0" smtClean="0"/>
          </a:p>
        </p:txBody>
      </p:sp>
    </p:spTree>
    <p:extLst>
      <p:ext uri="{BB962C8B-B14F-4D97-AF65-F5344CB8AC3E}">
        <p14:creationId xmlns:p14="http://schemas.microsoft.com/office/powerpoint/2010/main" val="18639978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b="1" dirty="0" smtClean="0"/>
              <a:t>Spare Slides</a:t>
            </a:r>
            <a:endParaRPr lang="en-US" b="1" dirty="0"/>
          </a:p>
        </p:txBody>
      </p:sp>
    </p:spTree>
    <p:extLst>
      <p:ext uri="{BB962C8B-B14F-4D97-AF65-F5344CB8AC3E}">
        <p14:creationId xmlns:p14="http://schemas.microsoft.com/office/powerpoint/2010/main" val="109541701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9144000" cy="6858000"/>
            <a:chOff x="0" y="0"/>
            <a:chExt cx="9144000" cy="685800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Rectangle 2"/>
            <p:cNvSpPr/>
            <p:nvPr/>
          </p:nvSpPr>
          <p:spPr>
            <a:xfrm>
              <a:off x="4840820" y="5967437"/>
              <a:ext cx="3783152" cy="369332"/>
            </a:xfrm>
            <a:prstGeom prst="rect">
              <a:avLst/>
            </a:prstGeom>
          </p:spPr>
          <p:txBody>
            <a:bodyPr wrap="none">
              <a:spAutoFit/>
            </a:bodyPr>
            <a:lstStyle/>
            <a:p>
              <a:r>
                <a:rPr lang="en-US" dirty="0"/>
                <a:t>http://www.kpcb.com/internet-trends</a:t>
              </a:r>
            </a:p>
          </p:txBody>
        </p:sp>
      </p:grpSp>
    </p:spTree>
    <p:extLst>
      <p:ext uri="{BB962C8B-B14F-4D97-AF65-F5344CB8AC3E}">
        <p14:creationId xmlns:p14="http://schemas.microsoft.com/office/powerpoint/2010/main" val="194703819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b="1" dirty="0" smtClean="0"/>
              <a:t>Iterative </a:t>
            </a:r>
            <a:r>
              <a:rPr lang="en-US" b="1" dirty="0"/>
              <a:t>MapReduce</a:t>
            </a:r>
            <a:br>
              <a:rPr lang="en-US" b="1" dirty="0"/>
            </a:br>
            <a:r>
              <a:rPr lang="en-US" b="1" dirty="0"/>
              <a:t>Implementing HPC-ABDS</a:t>
            </a:r>
          </a:p>
        </p:txBody>
      </p:sp>
      <p:sp>
        <p:nvSpPr>
          <p:cNvPr id="2" name="Subtitle 1"/>
          <p:cNvSpPr>
            <a:spLocks noGrp="1"/>
          </p:cNvSpPr>
          <p:nvPr>
            <p:ph type="subTitle" idx="1"/>
          </p:nvPr>
        </p:nvSpPr>
        <p:spPr/>
        <p:txBody>
          <a:bodyPr>
            <a:normAutofit/>
          </a:bodyPr>
          <a:lstStyle/>
          <a:p>
            <a:r>
              <a:rPr lang="en-US" dirty="0" smtClean="0">
                <a:solidFill>
                  <a:schemeClr val="tx1">
                    <a:lumMod val="75000"/>
                    <a:lumOff val="25000"/>
                  </a:schemeClr>
                </a:solidFill>
              </a:rPr>
              <a:t>Judy Qiu, Bingjing Zhang, Dennis Gannon, </a:t>
            </a:r>
            <a:r>
              <a:rPr lang="en-US" dirty="0" err="1" smtClean="0">
                <a:solidFill>
                  <a:schemeClr val="tx1">
                    <a:lumMod val="75000"/>
                    <a:lumOff val="25000"/>
                  </a:schemeClr>
                </a:solidFill>
              </a:rPr>
              <a:t>Thilina</a:t>
            </a:r>
            <a:r>
              <a:rPr lang="en-US" dirty="0" smtClean="0">
                <a:solidFill>
                  <a:schemeClr val="tx1">
                    <a:lumMod val="75000"/>
                    <a:lumOff val="25000"/>
                  </a:schemeClr>
                </a:solidFill>
              </a:rPr>
              <a:t> </a:t>
            </a:r>
            <a:r>
              <a:rPr lang="en-US" dirty="0" err="1" smtClean="0">
                <a:solidFill>
                  <a:schemeClr val="tx1">
                    <a:lumMod val="75000"/>
                    <a:lumOff val="25000"/>
                  </a:schemeClr>
                </a:solidFill>
              </a:rPr>
              <a:t>Gunarathne</a:t>
            </a:r>
            <a:endParaRPr lang="en-US" dirty="0">
              <a:solidFill>
                <a:schemeClr val="tx1">
                  <a:lumMod val="75000"/>
                  <a:lumOff val="25000"/>
                </a:schemeClr>
              </a:solidFill>
            </a:endParaRPr>
          </a:p>
        </p:txBody>
      </p:sp>
    </p:spTree>
    <p:extLst>
      <p:ext uri="{BB962C8B-B14F-4D97-AF65-F5344CB8AC3E}">
        <p14:creationId xmlns:p14="http://schemas.microsoft.com/office/powerpoint/2010/main" val="368005213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602"/>
            <a:ext cx="9144000" cy="894798"/>
          </a:xfrm>
        </p:spPr>
        <p:txBody>
          <a:bodyPr>
            <a:normAutofit/>
          </a:bodyPr>
          <a:lstStyle/>
          <a:p>
            <a:r>
              <a:rPr lang="en-US" b="1" dirty="0" smtClean="0"/>
              <a:t>Using Optimal “Collective” Operations</a:t>
            </a:r>
            <a:endParaRPr lang="en-US" b="1" dirty="0"/>
          </a:p>
        </p:txBody>
      </p:sp>
      <p:sp>
        <p:nvSpPr>
          <p:cNvPr id="5" name="Content Placeholder 4"/>
          <p:cNvSpPr>
            <a:spLocks noGrp="1"/>
          </p:cNvSpPr>
          <p:nvPr>
            <p:ph idx="1"/>
          </p:nvPr>
        </p:nvSpPr>
        <p:spPr>
          <a:xfrm>
            <a:off x="86008" y="914401"/>
            <a:ext cx="9057992" cy="1294646"/>
          </a:xfrm>
        </p:spPr>
        <p:txBody>
          <a:bodyPr>
            <a:normAutofit fontScale="77500" lnSpcReduction="20000"/>
          </a:bodyPr>
          <a:lstStyle/>
          <a:p>
            <a:r>
              <a:rPr lang="en-US" dirty="0" smtClean="0"/>
              <a:t>Twister4Azure Iterative MapReduce with enhanced collectives</a:t>
            </a:r>
          </a:p>
          <a:p>
            <a:pPr lvl="1"/>
            <a:r>
              <a:rPr lang="en-US" dirty="0"/>
              <a:t>Map-</a:t>
            </a:r>
            <a:r>
              <a:rPr lang="en-US" dirty="0" err="1"/>
              <a:t>AllReduce</a:t>
            </a:r>
            <a:r>
              <a:rPr lang="en-US" dirty="0"/>
              <a:t> primitive and </a:t>
            </a:r>
            <a:r>
              <a:rPr lang="en-US" dirty="0" err="1" smtClean="0"/>
              <a:t>MapReduce-MergeBroadcast</a:t>
            </a:r>
            <a:endParaRPr lang="en-US" dirty="0" smtClean="0"/>
          </a:p>
          <a:p>
            <a:r>
              <a:rPr lang="en-US" dirty="0" smtClean="0"/>
              <a:t>Strong Scaling on K-means for up to 256 cores on Azure</a:t>
            </a:r>
            <a:endParaRPr lang="en-US" dirty="0"/>
          </a:p>
        </p:txBody>
      </p:sp>
      <p:pic>
        <p:nvPicPr>
          <p:cNvPr id="4" name="Picture 3"/>
          <p:cNvPicPr>
            <a:picLocks noChangeAspect="1"/>
          </p:cNvPicPr>
          <p:nvPr/>
        </p:nvPicPr>
        <p:blipFill>
          <a:blip r:embed="rId2"/>
          <a:stretch>
            <a:fillRect/>
          </a:stretch>
        </p:blipFill>
        <p:spPr>
          <a:xfrm>
            <a:off x="951743" y="2209047"/>
            <a:ext cx="6650916" cy="4314570"/>
          </a:xfrm>
          <a:prstGeom prst="rect">
            <a:avLst/>
          </a:prstGeom>
        </p:spPr>
      </p:pic>
    </p:spTree>
    <p:extLst>
      <p:ext uri="{BB962C8B-B14F-4D97-AF65-F5344CB8AC3E}">
        <p14:creationId xmlns:p14="http://schemas.microsoft.com/office/powerpoint/2010/main" val="5823843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8965"/>
            <a:ext cx="7086600" cy="627530"/>
          </a:xfrm>
          <a:solidFill>
            <a:schemeClr val="bg1"/>
          </a:solidFill>
        </p:spPr>
        <p:txBody>
          <a:bodyPr>
            <a:normAutofit fontScale="90000"/>
          </a:bodyPr>
          <a:lstStyle/>
          <a:p>
            <a:r>
              <a:rPr lang="en-US" sz="3600" b="1" dirty="0" smtClean="0"/>
              <a:t>Kmeans and (Iterative) MapReduce</a:t>
            </a:r>
            <a:endParaRPr lang="en-US" sz="3600" b="1" dirty="0"/>
          </a:p>
        </p:txBody>
      </p:sp>
      <p:sp>
        <p:nvSpPr>
          <p:cNvPr id="9" name="Content Placeholder 8"/>
          <p:cNvSpPr>
            <a:spLocks noGrp="1"/>
          </p:cNvSpPr>
          <p:nvPr>
            <p:ph idx="1"/>
          </p:nvPr>
        </p:nvSpPr>
        <p:spPr>
          <a:xfrm>
            <a:off x="0" y="4784725"/>
            <a:ext cx="9144000" cy="2073275"/>
          </a:xfrm>
          <a:solidFill>
            <a:schemeClr val="bg1"/>
          </a:solidFill>
        </p:spPr>
        <p:txBody>
          <a:bodyPr/>
          <a:lstStyle/>
          <a:p>
            <a:r>
              <a:rPr lang="en-US" sz="2400" dirty="0" smtClean="0"/>
              <a:t>Shaded areas are computing only where Hadoop on HPC cluster is fastest</a:t>
            </a:r>
          </a:p>
          <a:p>
            <a:r>
              <a:rPr lang="en-US" sz="2400" dirty="0"/>
              <a:t>A</a:t>
            </a:r>
            <a:r>
              <a:rPr lang="en-US" sz="2400" dirty="0" smtClean="0"/>
              <a:t>reas above shading are overheads where T4A smallest and T4A with </a:t>
            </a:r>
            <a:r>
              <a:rPr lang="en-US" sz="2400" dirty="0" err="1" smtClean="0"/>
              <a:t>AllReduce</a:t>
            </a:r>
            <a:r>
              <a:rPr lang="en-US" sz="2400" dirty="0" smtClean="0"/>
              <a:t> collective have lowest overhead</a:t>
            </a:r>
          </a:p>
          <a:p>
            <a:r>
              <a:rPr lang="en-US" sz="2400" dirty="0" smtClean="0"/>
              <a:t>Note even on Azure Java (Orange) faster than T4A C# for compute</a:t>
            </a:r>
            <a:endParaRPr lang="en-US" sz="2400" dirty="0"/>
          </a:p>
        </p:txBody>
      </p:sp>
      <p:sp>
        <p:nvSpPr>
          <p:cNvPr id="4" name="Slide Number Placeholder 3"/>
          <p:cNvSpPr>
            <a:spLocks noGrp="1"/>
          </p:cNvSpPr>
          <p:nvPr>
            <p:ph type="sldNum" sz="quarter" idx="12"/>
          </p:nvPr>
        </p:nvSpPr>
        <p:spPr>
          <a:xfrm>
            <a:off x="8426513" y="6356350"/>
            <a:ext cx="520574" cy="365125"/>
          </a:xfrm>
        </p:spPr>
        <p:txBody>
          <a:bodyPr/>
          <a:lstStyle/>
          <a:p>
            <a:fld id="{94CC141A-9CC6-41A7-A7D0-011D836CC6E2}" type="slidenum">
              <a:rPr lang="en-US" smtClean="0"/>
              <a:pPr/>
              <a:t>77</a:t>
            </a:fld>
            <a:endParaRPr lang="en-US" dirty="0"/>
          </a:p>
        </p:txBody>
      </p:sp>
      <p:grpSp>
        <p:nvGrpSpPr>
          <p:cNvPr id="5" name="Group 4"/>
          <p:cNvGrpSpPr/>
          <p:nvPr/>
        </p:nvGrpSpPr>
        <p:grpSpPr>
          <a:xfrm>
            <a:off x="0" y="457200"/>
            <a:ext cx="8991602" cy="4495800"/>
            <a:chOff x="0" y="0"/>
            <a:chExt cx="5876925" cy="2998787"/>
          </a:xfrm>
        </p:grpSpPr>
        <p:graphicFrame>
          <p:nvGraphicFramePr>
            <p:cNvPr id="6" name="Chart 5"/>
            <p:cNvGraphicFramePr/>
            <p:nvPr>
              <p:extLst/>
            </p:nvPr>
          </p:nvGraphicFramePr>
          <p:xfrm>
            <a:off x="0" y="0"/>
            <a:ext cx="5876925" cy="299878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p:nvPr/>
          </p:nvGraphicFramePr>
          <p:xfrm>
            <a:off x="0" y="4761"/>
            <a:ext cx="4876800" cy="2979738"/>
          </p:xfrm>
          <a:graphic>
            <a:graphicData uri="http://schemas.openxmlformats.org/drawingml/2006/chart">
              <c:chart xmlns:c="http://schemas.openxmlformats.org/drawingml/2006/chart" xmlns:r="http://schemas.openxmlformats.org/officeDocument/2006/relationships" r:id="rId3"/>
            </a:graphicData>
          </a:graphic>
        </p:graphicFrame>
      </p:grpSp>
    </p:spTree>
    <p:extLst>
      <p:ext uri="{BB962C8B-B14F-4D97-AF65-F5344CB8AC3E}">
        <p14:creationId xmlns:p14="http://schemas.microsoft.com/office/powerpoint/2010/main" val="47614413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b="1" dirty="0" smtClean="0"/>
              <a:t>Collectives improve traditional MapReduce</a:t>
            </a:r>
            <a:endParaRPr lang="en-US" b="1" dirty="0"/>
          </a:p>
        </p:txBody>
      </p:sp>
      <p:sp>
        <p:nvSpPr>
          <p:cNvPr id="3" name="Content Placeholder 2"/>
          <p:cNvSpPr>
            <a:spLocks noGrp="1"/>
          </p:cNvSpPr>
          <p:nvPr>
            <p:ph idx="1"/>
          </p:nvPr>
        </p:nvSpPr>
        <p:spPr>
          <a:xfrm>
            <a:off x="104114" y="1256169"/>
            <a:ext cx="9039885" cy="1749582"/>
          </a:xfrm>
        </p:spPr>
        <p:txBody>
          <a:bodyPr>
            <a:normAutofit fontScale="70000" lnSpcReduction="20000"/>
          </a:bodyPr>
          <a:lstStyle/>
          <a:p>
            <a:r>
              <a:rPr lang="en-US" dirty="0" smtClean="0"/>
              <a:t>Poly-algorithms choose the best collective implementation for machine and collective at hand</a:t>
            </a:r>
          </a:p>
          <a:p>
            <a:r>
              <a:rPr lang="en-US" dirty="0" smtClean="0"/>
              <a:t>This is K-means running within basic Hadoop but with optimal </a:t>
            </a:r>
            <a:r>
              <a:rPr lang="en-US" dirty="0" err="1" smtClean="0"/>
              <a:t>AllReduce</a:t>
            </a:r>
            <a:r>
              <a:rPr lang="en-US" dirty="0" smtClean="0"/>
              <a:t> collective operations</a:t>
            </a:r>
          </a:p>
          <a:p>
            <a:r>
              <a:rPr lang="en-US" dirty="0" smtClean="0"/>
              <a:t>Running on </a:t>
            </a:r>
            <a:r>
              <a:rPr lang="en-US" dirty="0" err="1" smtClean="0"/>
              <a:t>Infiniband</a:t>
            </a:r>
            <a:r>
              <a:rPr lang="en-US" dirty="0" smtClean="0"/>
              <a:t> Linux Cluster</a:t>
            </a:r>
            <a:endParaRPr lang="en-US" dirty="0"/>
          </a:p>
        </p:txBody>
      </p:sp>
      <p:pic>
        <p:nvPicPr>
          <p:cNvPr id="5" name="Picture 4"/>
          <p:cNvPicPr>
            <a:picLocks noChangeAspect="1"/>
          </p:cNvPicPr>
          <p:nvPr/>
        </p:nvPicPr>
        <p:blipFill>
          <a:blip r:embed="rId2"/>
          <a:stretch>
            <a:fillRect/>
          </a:stretch>
        </p:blipFill>
        <p:spPr>
          <a:xfrm>
            <a:off x="1174808" y="3118920"/>
            <a:ext cx="5727913" cy="3548958"/>
          </a:xfrm>
          <a:prstGeom prst="rect">
            <a:avLst/>
          </a:prstGeom>
        </p:spPr>
      </p:pic>
    </p:spTree>
    <p:extLst>
      <p:ext uri="{BB962C8B-B14F-4D97-AF65-F5344CB8AC3E}">
        <p14:creationId xmlns:p14="http://schemas.microsoft.com/office/powerpoint/2010/main" val="3827458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162"/>
            <a:ext cx="9144000" cy="931862"/>
          </a:xfrm>
        </p:spPr>
        <p:txBody>
          <a:bodyPr>
            <a:normAutofit/>
          </a:bodyPr>
          <a:lstStyle/>
          <a:p>
            <a:r>
              <a:rPr lang="en-US" b="1" dirty="0" smtClean="0"/>
              <a:t>Useful Set of Analytics Architectures</a:t>
            </a:r>
            <a:endParaRPr lang="en-US" b="1" dirty="0"/>
          </a:p>
        </p:txBody>
      </p:sp>
      <p:sp>
        <p:nvSpPr>
          <p:cNvPr id="3" name="Content Placeholder 2"/>
          <p:cNvSpPr>
            <a:spLocks noGrp="1"/>
          </p:cNvSpPr>
          <p:nvPr>
            <p:ph idx="1"/>
          </p:nvPr>
        </p:nvSpPr>
        <p:spPr>
          <a:xfrm>
            <a:off x="0" y="889000"/>
            <a:ext cx="9144000" cy="5969000"/>
          </a:xfrm>
        </p:spPr>
        <p:txBody>
          <a:bodyPr>
            <a:normAutofit fontScale="92500" lnSpcReduction="10000"/>
          </a:bodyPr>
          <a:lstStyle/>
          <a:p>
            <a:r>
              <a:rPr lang="en-US" sz="2800" b="1" dirty="0" smtClean="0">
                <a:solidFill>
                  <a:srgbClr val="0070C0"/>
                </a:solidFill>
              </a:rPr>
              <a:t>Pleasingly Parallel: </a:t>
            </a:r>
            <a:r>
              <a:rPr lang="en-US" sz="2800" dirty="0" smtClean="0"/>
              <a:t>including </a:t>
            </a:r>
            <a:r>
              <a:rPr lang="en-US" sz="2800" b="1" dirty="0" smtClean="0"/>
              <a:t>local machine learning </a:t>
            </a:r>
            <a:r>
              <a:rPr lang="en-US" sz="2800" dirty="0" smtClean="0"/>
              <a:t>as in parallel over images and apply image processing to each image</a:t>
            </a:r>
          </a:p>
          <a:p>
            <a:pPr marL="0" indent="0">
              <a:buNone/>
            </a:pPr>
            <a:r>
              <a:rPr lang="en-US" sz="2800" dirty="0"/>
              <a:t>	</a:t>
            </a:r>
            <a:r>
              <a:rPr lang="en-US" sz="2800" dirty="0" smtClean="0"/>
              <a:t>- Hadoop could be used but many other HTC, Many task tools</a:t>
            </a:r>
          </a:p>
          <a:p>
            <a:r>
              <a:rPr lang="en-US" sz="2800" b="1" dirty="0" smtClean="0">
                <a:solidFill>
                  <a:srgbClr val="0070C0"/>
                </a:solidFill>
              </a:rPr>
              <a:t>Search:</a:t>
            </a:r>
            <a:r>
              <a:rPr lang="en-US" sz="2800" b="1" dirty="0" smtClean="0">
                <a:solidFill>
                  <a:srgbClr val="FF0000"/>
                </a:solidFill>
              </a:rPr>
              <a:t> </a:t>
            </a:r>
            <a:r>
              <a:rPr lang="en-US" sz="2800" dirty="0" smtClean="0"/>
              <a:t>including collaborative filtering and motif finding implemented using </a:t>
            </a:r>
            <a:r>
              <a:rPr lang="en-US" sz="2800" b="1" dirty="0" smtClean="0"/>
              <a:t>classic MapReduce </a:t>
            </a:r>
            <a:r>
              <a:rPr lang="en-US" sz="2800" dirty="0" smtClean="0"/>
              <a:t>(Hadoop) </a:t>
            </a:r>
          </a:p>
          <a:p>
            <a:r>
              <a:rPr lang="en-US" sz="2800" b="1" dirty="0" smtClean="0">
                <a:solidFill>
                  <a:srgbClr val="0070C0"/>
                </a:solidFill>
              </a:rPr>
              <a:t>Map-Collective</a:t>
            </a:r>
            <a:r>
              <a:rPr lang="en-US" sz="2800" b="1" dirty="0" smtClean="0">
                <a:solidFill>
                  <a:srgbClr val="FF0000"/>
                </a:solidFill>
              </a:rPr>
              <a:t> </a:t>
            </a:r>
            <a:r>
              <a:rPr lang="en-US" sz="2800" b="1" dirty="0" smtClean="0"/>
              <a:t>or Iterative </a:t>
            </a:r>
            <a:r>
              <a:rPr lang="en-US" sz="2800" b="1" dirty="0" err="1" smtClean="0"/>
              <a:t>MapReduce</a:t>
            </a:r>
            <a:r>
              <a:rPr lang="en-US" sz="2800" b="1" dirty="0" smtClean="0"/>
              <a:t> </a:t>
            </a:r>
            <a:r>
              <a:rPr lang="en-US" sz="2800" dirty="0" smtClean="0"/>
              <a:t>using Collective Communication (clustering) – Hadoop with Harp, Spark …..</a:t>
            </a:r>
          </a:p>
          <a:p>
            <a:r>
              <a:rPr lang="en-US" sz="2800" b="1" dirty="0" smtClean="0">
                <a:solidFill>
                  <a:srgbClr val="0070C0"/>
                </a:solidFill>
              </a:rPr>
              <a:t>Map-Communication</a:t>
            </a:r>
            <a:r>
              <a:rPr lang="en-US" sz="2800" b="1" dirty="0" smtClean="0"/>
              <a:t> or Iterative </a:t>
            </a:r>
            <a:r>
              <a:rPr lang="en-US" sz="2800" b="1" dirty="0" err="1" smtClean="0"/>
              <a:t>Giraph</a:t>
            </a:r>
            <a:r>
              <a:rPr lang="en-US" sz="2800" b="1" dirty="0" smtClean="0"/>
              <a:t>: </a:t>
            </a:r>
            <a:r>
              <a:rPr lang="en-US" sz="2800" dirty="0" smtClean="0"/>
              <a:t>(MapReduce) with point-to-point communication (most graph algorithms such as maximum clique, connected component, finding diameter, community detection)</a:t>
            </a:r>
          </a:p>
          <a:p>
            <a:pPr lvl="1"/>
            <a:r>
              <a:rPr lang="en-US" sz="2400" dirty="0" smtClean="0"/>
              <a:t>Vary in difficulty of finding partitioning (classic parallel load balancing)</a:t>
            </a:r>
          </a:p>
          <a:p>
            <a:r>
              <a:rPr lang="en-US" sz="2800" b="1" dirty="0" smtClean="0">
                <a:solidFill>
                  <a:srgbClr val="0070C0"/>
                </a:solidFill>
              </a:rPr>
              <a:t>Shared memory: </a:t>
            </a:r>
            <a:r>
              <a:rPr lang="en-US" sz="2800" b="1" dirty="0" smtClean="0"/>
              <a:t>thread-based </a:t>
            </a:r>
            <a:r>
              <a:rPr lang="en-US" sz="2800" dirty="0"/>
              <a:t>(event driven) graph algorithms (shortest path, </a:t>
            </a:r>
            <a:r>
              <a:rPr lang="en-US" sz="2800" dirty="0" err="1"/>
              <a:t>Betweenness</a:t>
            </a:r>
            <a:r>
              <a:rPr lang="en-US" sz="2800" dirty="0"/>
              <a:t> centrality)</a:t>
            </a:r>
          </a:p>
          <a:p>
            <a:pPr lvl="1"/>
            <a:endParaRPr lang="en-US" sz="2400" dirty="0"/>
          </a:p>
        </p:txBody>
      </p:sp>
      <p:sp>
        <p:nvSpPr>
          <p:cNvPr id="4" name="TextBox 3"/>
          <p:cNvSpPr txBox="1"/>
          <p:nvPr/>
        </p:nvSpPr>
        <p:spPr>
          <a:xfrm>
            <a:off x="4074617" y="6392195"/>
            <a:ext cx="4256743" cy="369332"/>
          </a:xfrm>
          <a:prstGeom prst="rect">
            <a:avLst/>
          </a:prstGeom>
          <a:noFill/>
          <a:ln>
            <a:solidFill>
              <a:schemeClr val="tx1"/>
            </a:solidFill>
          </a:ln>
        </p:spPr>
        <p:txBody>
          <a:bodyPr wrap="none" rtlCol="0">
            <a:spAutoFit/>
          </a:bodyPr>
          <a:lstStyle/>
          <a:p>
            <a:r>
              <a:rPr lang="en-US" dirty="0" smtClean="0">
                <a:solidFill>
                  <a:srgbClr val="0070C0"/>
                </a:solidFill>
              </a:rPr>
              <a:t>Ideas like workflow are “orthogonal” to this</a:t>
            </a:r>
            <a:endParaRPr lang="en-US" dirty="0">
              <a:solidFill>
                <a:srgbClr val="0070C0"/>
              </a:solidFill>
            </a:endParaRPr>
          </a:p>
        </p:txBody>
      </p:sp>
    </p:spTree>
    <p:extLst>
      <p:ext uri="{BB962C8B-B14F-4D97-AF65-F5344CB8AC3E}">
        <p14:creationId xmlns:p14="http://schemas.microsoft.com/office/powerpoint/2010/main" val="26368983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417"/>
            <a:ext cx="9144000" cy="1143000"/>
          </a:xfrm>
        </p:spPr>
        <p:txBody>
          <a:bodyPr>
            <a:noAutofit/>
          </a:bodyPr>
          <a:lstStyle/>
          <a:p>
            <a:r>
              <a:rPr lang="en-US" sz="3600" b="1" dirty="0" smtClean="0"/>
              <a:t>Getting High Performance on Data Analytics (e.g. Mahout, R…)</a:t>
            </a:r>
            <a:endParaRPr lang="en-US" sz="3600" b="1" dirty="0"/>
          </a:p>
        </p:txBody>
      </p:sp>
      <p:sp>
        <p:nvSpPr>
          <p:cNvPr id="3" name="Content Placeholder 2"/>
          <p:cNvSpPr>
            <a:spLocks noGrp="1"/>
          </p:cNvSpPr>
          <p:nvPr>
            <p:ph idx="1"/>
          </p:nvPr>
        </p:nvSpPr>
        <p:spPr>
          <a:xfrm>
            <a:off x="0" y="992221"/>
            <a:ext cx="9144000" cy="5979685"/>
          </a:xfrm>
        </p:spPr>
        <p:txBody>
          <a:bodyPr>
            <a:noAutofit/>
          </a:bodyPr>
          <a:lstStyle/>
          <a:p>
            <a:pPr>
              <a:spcBef>
                <a:spcPts val="0"/>
              </a:spcBef>
            </a:pPr>
            <a:r>
              <a:rPr lang="en-US" sz="2000" dirty="0"/>
              <a:t>On the systems side, we have two </a:t>
            </a:r>
            <a:r>
              <a:rPr lang="en-US" sz="2000" dirty="0" smtClean="0"/>
              <a:t>principles:</a:t>
            </a:r>
            <a:endParaRPr lang="en-US" sz="2000" dirty="0"/>
          </a:p>
          <a:p>
            <a:pPr lvl="1">
              <a:spcBef>
                <a:spcPts val="0"/>
              </a:spcBef>
            </a:pPr>
            <a:r>
              <a:rPr lang="en-US" sz="2000" dirty="0" smtClean="0">
                <a:solidFill>
                  <a:srgbClr val="0070C0"/>
                </a:solidFill>
              </a:rPr>
              <a:t>The </a:t>
            </a:r>
            <a:r>
              <a:rPr lang="en-US" sz="2000" dirty="0">
                <a:solidFill>
                  <a:srgbClr val="0070C0"/>
                </a:solidFill>
              </a:rPr>
              <a:t>Apache Big Data Stack with ~120 projects has important broad functionality with a vital large support organization</a:t>
            </a:r>
          </a:p>
          <a:p>
            <a:pPr lvl="1">
              <a:spcBef>
                <a:spcPts val="0"/>
              </a:spcBef>
            </a:pPr>
            <a:r>
              <a:rPr lang="en-US" sz="2000" dirty="0" smtClean="0">
                <a:solidFill>
                  <a:srgbClr val="0070C0"/>
                </a:solidFill>
              </a:rPr>
              <a:t>HPC </a:t>
            </a:r>
            <a:r>
              <a:rPr lang="en-US" sz="2000" dirty="0">
                <a:solidFill>
                  <a:srgbClr val="0070C0"/>
                </a:solidFill>
              </a:rPr>
              <a:t>including MPI has striking success in delivering high performance, </a:t>
            </a:r>
            <a:endParaRPr lang="en-US" sz="2000" dirty="0" smtClean="0">
              <a:solidFill>
                <a:srgbClr val="0070C0"/>
              </a:solidFill>
            </a:endParaRPr>
          </a:p>
          <a:p>
            <a:pPr marL="457200" lvl="1" indent="0">
              <a:spcBef>
                <a:spcPts val="0"/>
              </a:spcBef>
              <a:buNone/>
            </a:pPr>
            <a:r>
              <a:rPr lang="en-US" sz="2000" dirty="0">
                <a:solidFill>
                  <a:srgbClr val="0070C0"/>
                </a:solidFill>
              </a:rPr>
              <a:t> </a:t>
            </a:r>
            <a:r>
              <a:rPr lang="en-US" sz="2000" dirty="0" smtClean="0">
                <a:solidFill>
                  <a:srgbClr val="0070C0"/>
                </a:solidFill>
              </a:rPr>
              <a:t>    however </a:t>
            </a:r>
            <a:r>
              <a:rPr lang="en-US" sz="2000" dirty="0">
                <a:solidFill>
                  <a:srgbClr val="0070C0"/>
                </a:solidFill>
              </a:rPr>
              <a:t>with </a:t>
            </a:r>
            <a:r>
              <a:rPr lang="en-US" sz="2000" dirty="0" smtClean="0">
                <a:solidFill>
                  <a:srgbClr val="0070C0"/>
                </a:solidFill>
              </a:rPr>
              <a:t>a </a:t>
            </a:r>
            <a:r>
              <a:rPr lang="en-US" sz="2000" dirty="0">
                <a:solidFill>
                  <a:srgbClr val="0070C0"/>
                </a:solidFill>
              </a:rPr>
              <a:t>fragile sustainability </a:t>
            </a:r>
            <a:r>
              <a:rPr lang="en-US" sz="2000" dirty="0" smtClean="0">
                <a:solidFill>
                  <a:srgbClr val="0070C0"/>
                </a:solidFill>
              </a:rPr>
              <a:t>model</a:t>
            </a:r>
            <a:endParaRPr lang="en-US" sz="2000" dirty="0">
              <a:solidFill>
                <a:srgbClr val="0070C0"/>
              </a:solidFill>
            </a:endParaRPr>
          </a:p>
          <a:p>
            <a:pPr>
              <a:spcBef>
                <a:spcPts val="0"/>
              </a:spcBef>
            </a:pPr>
            <a:r>
              <a:rPr lang="en-US" sz="2000" dirty="0" smtClean="0"/>
              <a:t>There are </a:t>
            </a:r>
            <a:r>
              <a:rPr lang="en-US" sz="2000" dirty="0" smtClean="0">
                <a:solidFill>
                  <a:srgbClr val="0070C0"/>
                </a:solidFill>
              </a:rPr>
              <a:t>key systems </a:t>
            </a:r>
            <a:r>
              <a:rPr lang="en-US" sz="2000" dirty="0">
                <a:solidFill>
                  <a:srgbClr val="0070C0"/>
                </a:solidFill>
              </a:rPr>
              <a:t>abstractions </a:t>
            </a:r>
            <a:r>
              <a:rPr lang="en-US" sz="2000" dirty="0"/>
              <a:t>which are levels in </a:t>
            </a:r>
            <a:r>
              <a:rPr lang="en-US" sz="2000" dirty="0" smtClean="0"/>
              <a:t>HPC-ABDS software </a:t>
            </a:r>
            <a:r>
              <a:rPr lang="en-US" sz="2000" dirty="0"/>
              <a:t>stack </a:t>
            </a:r>
            <a:r>
              <a:rPr lang="en-US" sz="2000" dirty="0" smtClean="0"/>
              <a:t>where </a:t>
            </a:r>
            <a:r>
              <a:rPr lang="en-US" sz="2000" dirty="0"/>
              <a:t>Apache approach needs careful integration with HPC</a:t>
            </a:r>
          </a:p>
          <a:p>
            <a:pPr lvl="1">
              <a:spcBef>
                <a:spcPts val="0"/>
              </a:spcBef>
            </a:pPr>
            <a:r>
              <a:rPr lang="en-US" sz="2000" dirty="0"/>
              <a:t>Resource management</a:t>
            </a:r>
          </a:p>
          <a:p>
            <a:pPr lvl="1">
              <a:spcBef>
                <a:spcPts val="0"/>
              </a:spcBef>
            </a:pPr>
            <a:r>
              <a:rPr lang="en-US" sz="2000" dirty="0"/>
              <a:t>Storage</a:t>
            </a:r>
          </a:p>
          <a:p>
            <a:pPr lvl="1">
              <a:spcBef>
                <a:spcPts val="0"/>
              </a:spcBef>
            </a:pPr>
            <a:r>
              <a:rPr lang="en-US" sz="2000" dirty="0"/>
              <a:t>Programming model -- horizontal scaling parallelism</a:t>
            </a:r>
          </a:p>
          <a:p>
            <a:pPr lvl="1">
              <a:spcBef>
                <a:spcPts val="0"/>
              </a:spcBef>
            </a:pPr>
            <a:r>
              <a:rPr lang="en-US" sz="2000" dirty="0"/>
              <a:t>Collective and </a:t>
            </a:r>
            <a:r>
              <a:rPr lang="en-US" sz="2000" dirty="0" smtClean="0"/>
              <a:t>Point-to-Point </a:t>
            </a:r>
            <a:r>
              <a:rPr lang="en-US" sz="2000" dirty="0"/>
              <a:t>communication</a:t>
            </a:r>
          </a:p>
          <a:p>
            <a:pPr lvl="1">
              <a:spcBef>
                <a:spcPts val="0"/>
              </a:spcBef>
            </a:pPr>
            <a:r>
              <a:rPr lang="en-US" sz="2000" dirty="0"/>
              <a:t>Support of iteration</a:t>
            </a:r>
          </a:p>
          <a:p>
            <a:pPr lvl="1">
              <a:spcBef>
                <a:spcPts val="0"/>
              </a:spcBef>
            </a:pPr>
            <a:r>
              <a:rPr lang="en-US" sz="2000" dirty="0"/>
              <a:t>Data interface (not just key-value</a:t>
            </a:r>
            <a:r>
              <a:rPr lang="en-US" sz="2000" dirty="0" smtClean="0"/>
              <a:t>)</a:t>
            </a:r>
            <a:endParaRPr lang="en-US" sz="2000" dirty="0"/>
          </a:p>
          <a:p>
            <a:pPr>
              <a:spcBef>
                <a:spcPts val="0"/>
              </a:spcBef>
            </a:pPr>
            <a:r>
              <a:rPr lang="en-US" sz="2000" dirty="0"/>
              <a:t>In application areas, we define </a:t>
            </a:r>
            <a:r>
              <a:rPr lang="en-US" sz="2000" dirty="0" smtClean="0">
                <a:solidFill>
                  <a:srgbClr val="0070C0"/>
                </a:solidFill>
              </a:rPr>
              <a:t>application abstractions </a:t>
            </a:r>
            <a:r>
              <a:rPr lang="en-US" sz="2000" dirty="0"/>
              <a:t>to </a:t>
            </a:r>
            <a:r>
              <a:rPr lang="en-US" sz="2000" dirty="0" smtClean="0"/>
              <a:t>support:</a:t>
            </a:r>
            <a:endParaRPr lang="en-US" sz="2000" dirty="0"/>
          </a:p>
          <a:p>
            <a:pPr lvl="1">
              <a:spcBef>
                <a:spcPts val="0"/>
              </a:spcBef>
            </a:pPr>
            <a:r>
              <a:rPr lang="en-US" sz="2000" dirty="0"/>
              <a:t>Graphs/network </a:t>
            </a:r>
          </a:p>
          <a:p>
            <a:pPr lvl="1">
              <a:spcBef>
                <a:spcPts val="0"/>
              </a:spcBef>
            </a:pPr>
            <a:r>
              <a:rPr lang="en-US" sz="2000" dirty="0" smtClean="0"/>
              <a:t>Geospatial</a:t>
            </a:r>
            <a:endParaRPr lang="en-US" sz="2000" dirty="0"/>
          </a:p>
          <a:p>
            <a:pPr lvl="1">
              <a:spcBef>
                <a:spcPts val="0"/>
              </a:spcBef>
            </a:pPr>
            <a:r>
              <a:rPr lang="en-US" sz="2000" dirty="0" smtClean="0"/>
              <a:t>Genes</a:t>
            </a:r>
          </a:p>
          <a:p>
            <a:pPr lvl="1">
              <a:spcBef>
                <a:spcPts val="0"/>
              </a:spcBef>
            </a:pPr>
            <a:r>
              <a:rPr lang="en-US" sz="2000" dirty="0" smtClean="0"/>
              <a:t>Images, etc.</a:t>
            </a:r>
            <a:endParaRPr lang="en-US" sz="2000" dirty="0"/>
          </a:p>
          <a:p>
            <a:pPr>
              <a:spcBef>
                <a:spcPts val="0"/>
              </a:spcBef>
            </a:pPr>
            <a:endParaRPr lang="en-US" sz="2400" dirty="0"/>
          </a:p>
        </p:txBody>
      </p:sp>
    </p:spTree>
    <p:extLst>
      <p:ext uri="{BB962C8B-B14F-4D97-AF65-F5344CB8AC3E}">
        <p14:creationId xmlns:p14="http://schemas.microsoft.com/office/powerpoint/2010/main" val="179954173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8.0&quot;&gt;&lt;object type=&quot;1&quot; unique_id=&quot;10001&quot;&gt;&lt;object type=&quot;2&quot; unique_id=&quot;10002&quot;&gt;&lt;object type=&quot;3&quot; unique_id=&quot;145521&quot;&gt;&lt;property id=&quot;20148&quot; value=&quot;5&quot;/&gt;&lt;property id=&quot;20300&quot; value=&quot;Slide 1 - &amp;quot;Matching Data Intensive Applications and Hardware/Software Architectures &amp;quot;&quot;/&gt;&lt;property id=&quot;20307&quot; value=&quot;265&quot;/&gt;&lt;/object&gt;&lt;object type=&quot;3&quot; unique_id=&quot;152581&quot;&gt;&lt;property id=&quot;20148&quot; value=&quot;5&quot;/&gt;&lt;property id=&quot;20300&quot; value=&quot;Slide 41 - &amp;quot;4 Forms of MapReduce&amp;quot;&quot;/&gt;&lt;property id=&quot;20307&quot; value=&quot;281&quot;/&gt;&lt;/object&gt;&lt;object type=&quot;3&quot; unique_id=&quot;152817&quot;&gt;&lt;property id=&quot;20148&quot; value=&quot;5&quot;/&gt;&lt;property id=&quot;20300&quot; value=&quot;Slide 50 - &amp;quot;Features of Harp Hadoop Plugin&amp;quot;&quot;/&gt;&lt;property id=&quot;20307&quot; value=&quot;283&quot;/&gt;&lt;/object&gt;&lt;object type=&quot;3&quot; unique_id=&quot;154282&quot;&gt;&lt;property id=&quot;20148&quot; value=&quot;5&quot;/&gt;&lt;property id=&quot;20300&quot; value=&quot;Slide 2 - &amp;quot;Abstract&amp;quot;&quot;/&gt;&lt;property id=&quot;20307&quot; value=&quot;313&quot;/&gt;&lt;/object&gt;&lt;object type=&quot;3&quot; unique_id=&quot;154283&quot;&gt;&lt;property id=&quot;20148&quot; value=&quot;5&quot;/&gt;&lt;property id=&quot;20300&quot; value=&quot;Slide 11 - &amp;quot;NIST Big Data Use Cases&amp;quot;&quot;/&gt;&lt;property id=&quot;20307&quot; value=&quot;298&quot;/&gt;&lt;/object&gt;&lt;object type=&quot;3&quot; unique_id=&quot;154284&quot;&gt;&lt;property id=&quot;20148&quot; value=&quot;5&quot;/&gt;&lt;property id=&quot;20300&quot; value=&quot;Slide 13 - &amp;quot;51 Detailed Use Cases: Contributed July-September 2013 Covers goals, data features such as 3 V’s, software, hardwa&quot;/&gt;&lt;property id=&quot;20307&quot; value=&quot;297&quot;/&gt;&lt;/object&gt;&lt;object type=&quot;3&quot; unique_id=&quot;154285&quot;&gt;&lt;property id=&quot;20148&quot; value=&quot;5&quot;/&gt;&lt;property id=&quot;20300&quot; value=&quot;Slide 18 - &amp;quot;Would like to capture “essence of these use cases”&amp;quot;&quot;/&gt;&lt;property id=&quot;20307&quot; value=&quot;312&quot;/&gt;&lt;/object&gt;&lt;object type=&quot;3&quot; unique_id=&quot;154286&quot;&gt;&lt;property id=&quot;20148&quot; value=&quot;5&quot;/&gt;&lt;property id=&quot;20300&quot; value=&quot;Slide 19 - &amp;quot;What are “mini-Applications”&amp;quot;&quot;/&gt;&lt;property id=&quot;20307&quot; value=&quot;299&quot;/&gt;&lt;/object&gt;&lt;object type=&quot;3&quot; unique_id=&quot;154287&quot;&gt;&lt;property id=&quot;20148&quot; value=&quot;5&quot;/&gt;&lt;property id=&quot;20300&quot; value=&quot;Slide 20 - &amp;quot;HPC Benchmark Classics&amp;quot;&quot;/&gt;&lt;property id=&quot;20307&quot; value=&quot;300&quot;/&gt;&lt;/object&gt;&lt;object type=&quot;3&quot; unique_id=&quot;154289&quot;&gt;&lt;property id=&quot;20148&quot; value=&quot;5&quot;/&gt;&lt;property id=&quot;20300&quot; value=&quot;Slide 21 - &amp;quot;13 Berkeley Dwarfs&amp;quot;&quot;/&gt;&lt;property id=&quot;20307&quot; value=&quot;302&quot;/&gt;&lt;/object&gt;&lt;object type=&quot;3&quot; unique_id=&quot;154294&quot;&gt;&lt;property id=&quot;20148&quot; value=&quot;5&quot;/&gt;&lt;property id=&quot;20300&quot; value=&quot;Slide 45 - &amp;quot;Core Analytics Facet of Ogres (microPattern) I&amp;quot;&quot;/&gt;&lt;property id=&quot;20307&quot; value=&quot;307&quot;/&gt;&lt;/object&gt;&lt;object type=&quot;3&quot; unique_id=&quot;154295&quot;&gt;&lt;property id=&quot;20148&quot; value=&quot;5&quot;/&gt;&lt;property id=&quot;20300&quot; value=&quot;Slide 42 - &amp;quot;One Facet of Ogres has Computational Features&amp;quot;&quot;/&gt;&lt;property id=&quot;20307&quot; value=&quot;308&quot;/&gt;&lt;/object&gt;&lt;object type=&quot;3&quot; unique_id=&quot;154297&quot;&gt;&lt;property id=&quot;20148&quot; value=&quot;5&quot;/&gt;&lt;property id=&quot;20300&quot; value=&quot;Slide 43 - &amp;quot;Data Source and Style Facet of Ogres&amp;quot;&quot;/&gt;&lt;property id=&quot;20307&quot; value=&quot;310&quot;/&gt;&lt;/object&gt;&lt;object type=&quot;3&quot; unique_id=&quot;154833&quot;&gt;&lt;property id=&quot;20148&quot; value=&quot;5&quot;/&gt;&lt;property id=&quot;20300&quot; value=&quot;Slide 12 - &amp;quot;Use Case Template&amp;quot;&quot;/&gt;&lt;property id=&quot;20307&quot; value=&quot;314&quot;/&gt;&lt;/object&gt;&lt;object type=&quot;3&quot; unique_id=&quot;154834&quot;&gt;&lt;property id=&quot;20148&quot; value=&quot;5&quot;/&gt;&lt;property id=&quot;20300&quot; value=&quot;Slide 14&quot;/&gt;&lt;property id=&quot;20307&quot; value=&quot;316&quot;/&gt;&lt;/object&gt;&lt;object type=&quot;3&quot; unique_id=&quot;155019&quot;&gt;&lt;property id=&quot;20148&quot; value=&quot;5&quot;/&gt;&lt;property id=&quot;20300&quot; value=&quot;Slide 15 - &amp;quot;10 Suggested Generic Use Cases&amp;quot;&quot;/&gt;&lt;property id=&quot;20307&quot; value=&quot;330&quot;/&gt;&lt;/object&gt;&lt;object type=&quot;3&quot; unique_id=&quot;155231&quot;&gt;&lt;property id=&quot;20148&quot; value=&quot;5&quot;/&gt;&lt;property id=&quot;20300&quot; value=&quot;Slide 16 - &amp;quot;10 Security &amp;amp; Privacy Use Cases&amp;quot;&quot;/&gt;&lt;property id=&quot;20307&quot; value=&quot;331&quot;/&gt;&lt;/object&gt;&lt;object type=&quot;3&quot; unique_id=&quot;156515&quot;&gt;&lt;property id=&quot;20148&quot; value=&quot;5&quot;/&gt;&lt;property id=&quot;20300&quot; value=&quot;Slide 30 - &amp;quot;18: Computational Bioimaging&amp;quot;&quot;/&gt;&lt;property id=&quot;20307&quot; value=&quot;333&quot;/&gt;&lt;/object&gt;&lt;object type=&quot;3&quot; unique_id=&quot;156516&quot;&gt;&lt;property id=&quot;20148&quot; value=&quot;5&quot;/&gt;&lt;property id=&quot;20300&quot; value=&quot;Slide 32 - &amp;quot;27: Organizing large-scale, unstructured collections of consumer photos I&amp;quot;&quot;/&gt;&lt;property id=&quot;20307&quot; value=&quot;334&quot;/&gt;&lt;/object&gt;&lt;object type=&quot;3&quot; unique_id=&quot;156517&quot;&gt;&lt;property id=&quot;20148&quot; value=&quot;5&quot;/&gt;&lt;property id=&quot;20300&quot; value=&quot;Slide 33 - &amp;quot;27: Organizing large-scale, unstructured collections of consumer photos II&amp;quot;&quot;/&gt;&lt;property id=&quot;20307&quot; value=&quot;335&quot;/&gt;&lt;/object&gt;&lt;object type=&quot;3&quot; unique_id=&quot;168000&quot;&gt;&lt;property id=&quot;20148&quot; value=&quot;5&quot;/&gt;&lt;property id=&quot;20300&quot; value=&quot;Slide 17 - &amp;quot;Big Data Patterns – the Ogres&amp;quot;&quot;/&gt;&lt;property id=&quot;20307&quot; value=&quot;376&quot;/&gt;&lt;/object&gt;&lt;object type=&quot;3&quot; unique_id=&quot;169780&quot;&gt;&lt;property id=&quot;20148&quot; value=&quot;5&quot;/&gt;&lt;property id=&quot;20300&quot; value=&quot;Slide 53 - &amp;quot;Comparison of Data Analytics with Simulation I&amp;quot;&quot;/&gt;&lt;property id=&quot;20307&quot; value=&quot;382&quot;/&gt;&lt;/object&gt;&lt;object type=&quot;3&quot; unique_id=&quot;169782&quot;&gt;&lt;property id=&quot;20148&quot; value=&quot;5&quot;/&gt;&lt;property id=&quot;20300&quot; value=&quot;Slide 55&quot;/&gt;&lt;property id=&quot;20307&quot; value=&quot;384&quot;/&gt;&lt;/object&gt;&lt;object type=&quot;3&quot; unique_id=&quot;170873&quot;&gt;&lt;property id=&quot;20148&quot; value=&quot;5&quot;/&gt;&lt;property id=&quot;20300&quot; value=&quot;Slide 49 - &amp;quot;WDA SMACOF MDS (Multidimensional Scaling) using Harp on Big Red 2  Parallel Efficiency: on 100-300K sequences &amp;quot;&quot;/&gt;&lt;property id=&quot;20307&quot; value=&quot;392&quot;/&gt;&lt;/object&gt;&lt;object type=&quot;3&quot; unique_id=&quot;172593&quot;&gt;&lt;property id=&quot;20148&quot; value=&quot;5&quot;/&gt;&lt;property id=&quot;20300&quot; value=&quot;Slide 22 - &amp;quot;51 Use Cases: What is Parallelism Over?&amp;quot;&quot;/&gt;&lt;property id=&quot;20307&quot; value=&quot;399&quot;/&gt;&lt;/object&gt;&lt;object type=&quot;3&quot; unique_id=&quot;172594&quot;&gt;&lt;property id=&quot;20148&quot; value=&quot;5&quot;/&gt;&lt;property id=&quot;20300&quot; value=&quot;Slide 23 - &amp;quot;51 Use Cases: Low-Level (Run-time) Computational Types&amp;quot;&quot;/&gt;&lt;property id=&quot;20307&quot; value=&quot;400&quot;/&gt;&lt;/object&gt;&lt;object type=&quot;3&quot; unique_id=&quot;172595&quot;&gt;&lt;property id=&quot;20148&quot; value=&quot;5&quot;/&gt;&lt;property id=&quot;20300&quot; value=&quot;Slide 24 - &amp;quot;51 Use Cases: Higher-Level Computational Types or Features&amp;quot;&quot;/&gt;&lt;property id=&quot;20307&quot; value=&quot;401&quot;/&gt;&lt;/object&gt;&lt;object type=&quot;3&quot; unique_id=&quot;172834&quot;&gt;&lt;property id=&quot;20148&quot; value=&quot;5&quot;/&gt;&lt;property id=&quot;20300&quot; value=&quot;Slide 73 - &amp;quot;Spare Slides&amp;quot;&quot;/&gt;&lt;property id=&quot;20307&quot; value=&quot;404&quot;/&gt;&lt;/object&gt;&lt;object type=&quot;3&quot; unique_id=&quot;173558&quot;&gt;&lt;property id=&quot;20148&quot; value=&quot;5&quot;/&gt;&lt;property id=&quot;20300&quot; value=&quot;Slide 27&quot;/&gt;&lt;property id=&quot;20307&quot; value=&quot;405&quot;/&gt;&lt;/object&gt;&lt;object type=&quot;3&quot; unique_id=&quot;173559&quot;&gt;&lt;property id=&quot;20148&quot; value=&quot;5&quot;/&gt;&lt;property id=&quot;20300&quot; value=&quot;Slide 3&quot;/&gt;&lt;property id=&quot;20307&quot; value=&quot;406&quot;/&gt;&lt;/object&gt;&lt;object type=&quot;3&quot; unique_id=&quot;173714&quot;&gt;&lt;property id=&quot;20148&quot; value=&quot;5&quot;/&gt;&lt;property id=&quot;20300&quot; value=&quot;Slide 74&quot;/&gt;&lt;property id=&quot;20307&quot; value=&quot;408&quot;/&gt;&lt;/object&gt;&lt;object type=&quot;3&quot; unique_id=&quot;175462&quot;&gt;&lt;property id=&quot;20148&quot; value=&quot;5&quot;/&gt;&lt;property id=&quot;20300&quot; value=&quot;Slide 28 - &amp;quot;17:Pathology Imaging/ Digital Pathology I&amp;quot;&quot;/&gt;&lt;property id=&quot;20307&quot; value=&quot;415&quot;/&gt;&lt;/object&gt;&lt;object type=&quot;3&quot; unique_id=&quot;175463&quot;&gt;&lt;property id=&quot;20148&quot; value=&quot;5&quot;/&gt;&lt;property id=&quot;20300&quot; value=&quot;Slide 29 - &amp;quot;17:Pathology Imaging/ Digital Pathology II&amp;quot;&quot;/&gt;&lt;property id=&quot;20307&quot; value=&quot;416&quot;/&gt;&lt;/object&gt;&lt;object type=&quot;3&quot; unique_id=&quot;175700&quot;&gt;&lt;property id=&quot;20148&quot; value=&quot;5&quot;/&gt;&lt;property id=&quot;20300&quot; value=&quot;Slide 31 - &amp;quot;26: Large-scale Deep Learning&amp;quot;&quot;/&gt;&lt;property id=&quot;20307&quot; value=&quot;417&quot;/&gt;&lt;/object&gt;&lt;object type=&quot;3&quot; unique_id=&quot;176237&quot;&gt;&lt;property id=&quot;20148&quot; value=&quot;5&quot;/&gt;&lt;property id=&quot;20300&quot; value=&quot;Slide 34 - &amp;quot;36: Catalina Real-Time Transient Survey (CRTS): a digital, panoramic, synoptic sky survey I&amp;quot;&quot;/&gt;&lt;property id=&quot;20307&quot; value=&quot;418&quot;/&gt;&lt;/object&gt;&lt;object type=&quot;3&quot; unique_id=&quot;176238&quot;&gt;&lt;property id=&quot;20148&quot; value=&quot;5&quot;/&gt;&lt;property id=&quot;20300&quot; value=&quot;Slide 35 - &amp;quot;36: Catalina Real-Time Transient Survey (CRTS): a digital, panoramic, synoptic sky survey II&amp;quot;&quot;/&gt;&lt;property id=&quot;20307&quot; value=&quot;419&quot;/&gt;&lt;/object&gt;&lt;object type=&quot;3&quot; unique_id=&quot;176239&quot;&gt;&lt;property id=&quot;20148&quot; value=&quot;5&quot;/&gt;&lt;property id=&quot;20300&quot; value=&quot;Slide 36 - &amp;quot;43: Radar Data Analysis for CReSIS Remote Sensing of Ice Sheets IV&amp;quot;&quot;/&gt;&lt;property id=&quot;20307&quot; value=&quot;420&quot;/&gt;&lt;/object&gt;&lt;object type=&quot;3&quot; unique_id=&quot;176426&quot;&gt;&lt;property id=&quot;20148&quot; value=&quot;5&quot;/&gt;&lt;property id=&quot;20300&quot; value=&quot;Slide 48 - &amp;quot;Clustering and MDS Large Scale O(N2) GML&amp;quot;&quot;/&gt;&lt;property id=&quot;20307&quot; value=&quot;421&quot;/&gt;&lt;/object&gt;&lt;object type=&quot;3&quot; unique_id=&quot;176805&quot;&gt;&lt;property id=&quot;20148&quot; value=&quot;5&quot;/&gt;&lt;property id=&quot;20300&quot; value=&quot;Slide 37 - &amp;quot;44: UAVSAR Data Processing, Data Product Delivery, and Data Services II&amp;quot;&quot;/&gt;&lt;property id=&quot;20307&quot; value=&quot;422&quot;/&gt;&lt;/object&gt;&lt;object type=&quot;3&quot; unique_id=&quot;178629&quot;&gt;&lt;property id=&quot;20148&quot; value=&quot;5&quot;/&gt;&lt;property id=&quot;20300&quot; value=&quot;Slide 4 - &amp;quot;HPC-ABDS &amp;quot;&quot;/&gt;&lt;property id=&quot;20307&quot; value=&quot;432&quot;/&gt;&lt;/object&gt;&lt;object type=&quot;3&quot; unique_id=&quot;178630&quot;&gt;&lt;property id=&quot;20148&quot; value=&quot;5&quot;/&gt;&lt;property id=&quot;20300&quot; value=&quot;Slide 5&quot;/&gt;&lt;property id=&quot;20307&quot; value=&quot;433&quot;/&gt;&lt;/object&gt;&lt;object type=&quot;3&quot; unique_id=&quot;178631&quot;&gt;&lt;property id=&quot;20148&quot; value=&quot;5&quot;/&gt;&lt;property id=&quot;20300&quot; value=&quot;Slide 6&quot;/&gt;&lt;property id=&quot;20307&quot; value=&quot;434&quot;/&gt;&lt;/object&gt;&lt;object type=&quot;3&quot; unique_id=&quot;178632&quot;&gt;&lt;property id=&quot;20148&quot; value=&quot;5&quot;/&gt;&lt;property id=&quot;20300&quot; value=&quot;Slide 7 - &amp;quot;Broad Layers in HPC-ABDS&amp;quot;&quot;/&gt;&lt;property id=&quot;20307&quot; value=&quot;435&quot;/&gt;&lt;/object&gt;&lt;object type=&quot;3&quot; unique_id=&quot;178633&quot;&gt;&lt;property id=&quot;20148&quot; value=&quot;5&quot;/&gt;&lt;property id=&quot;20300&quot; value=&quot;Slide 9 - &amp;quot;Getting High Performance on Data Analytics (e.g. Mahout, R…)&amp;quot;&quot;/&gt;&lt;property id=&quot;20307&quot; value=&quot;436&quot;/&gt;&lt;/object&gt;&lt;object type=&quot;3&quot; unique_id=&quot;178634&quot;&gt;&lt;property id=&quot;20148&quot; value=&quot;5&quot;/&gt;&lt;property id=&quot;20300&quot; value=&quot;Slide 10 - &amp;quot;HPC-ABDS Hourglass&amp;quot;&quot;/&gt;&lt;property id=&quot;20307&quot; value=&quot;437&quot;/&gt;&lt;/object&gt;&lt;object type=&quot;3&quot; unique_id=&quot;178635&quot;&gt;&lt;property id=&quot;20148&quot; value=&quot;5&quot;/&gt;&lt;property id=&quot;20300&quot; value=&quot;Slide 51 - &amp;quot;Summarize a million Fungi Sequences Spherical Phylogram Visualization&amp;quot;&quot;/&gt;&lt;property id=&quot;20307&quot; value=&quot;429&quot;/&gt;&lt;/object&gt;&lt;object type=&quot;3&quot; unique_id=&quot;178636&quot;&gt;&lt;property id=&quot;20148&quot; value=&quot;5&quot;/&gt;&lt;property id=&quot;20300&quot; value=&quot;Slide 69 - &amp;quot;Performance of MPI Kernel Operations&amp;quot;&quot;/&gt;&lt;property id=&quot;20307&quot; value=&quot;431&quot;/&gt;&lt;/object&gt;&lt;object type=&quot;3&quot; unique_id=&quot;178637&quot;&gt;&lt;property id=&quot;20148&quot; value=&quot;5&quot;/&gt;&lt;property id=&quot;20300&quot; value=&quot;Slide 71 - &amp;quot;Cluster Count v. Temperature for 2 Runs&amp;quot;&quot;/&gt;&lt;property id=&quot;20307&quot; value=&quot;428&quot;/&gt;&lt;/object&gt;&lt;object type=&quot;3&quot; unique_id=&quot;178638&quot;&gt;&lt;property id=&quot;20148&quot; value=&quot;5&quot;/&gt;&lt;property id=&quot;20300&quot; value=&quot;Slide 70 - &amp;quot;DAVS Performance&amp;quot;&quot;/&gt;&lt;property id=&quot;20307&quot; value=&quot;430&quot;/&gt;&lt;/object&gt;&lt;object type=&quot;3&quot; unique_id=&quot;179034&quot;&gt;&lt;property id=&quot;20148&quot; value=&quot;5&quot;/&gt;&lt;property id=&quot;20300&quot; value=&quot;Slide 8 - &amp;quot;Useful Set of Analytics Architectures&amp;quot;&quot;/&gt;&lt;property id=&quot;20307&quot; value=&quot;438&quot;/&gt;&lt;/object&gt;&lt;object type=&quot;3&quot; unique_id=&quot;180358&quot;&gt;&lt;property id=&quot;20148&quot; value=&quot;5&quot;/&gt;&lt;property id=&quot;20300&quot; value=&quot;Slide 58 - &amp;quot;Internet of Things and the Cloud &amp;quot;&quot;/&gt;&lt;property id=&quot;20307&quot; value=&quot;440&quot;/&gt;&lt;/object&gt;&lt;object type=&quot;3&quot; unique_id=&quot;180359&quot;&gt;&lt;property id=&quot;20148&quot; value=&quot;5&quot;/&gt;&lt;property id=&quot;20300&quot; value=&quot;Slide 59&quot;/&gt;&lt;property id=&quot;20307&quot; value=&quot;441&quot;/&gt;&lt;/object&gt;&lt;object type=&quot;3&quot; unique_id=&quot;180360&quot;&gt;&lt;property id=&quot;20148&quot; value=&quot;5&quot;/&gt;&lt;property id=&quot;20300&quot; value=&quot;Slide 60&quot;/&gt;&lt;property id=&quot;20307&quot; value=&quot;442&quot;/&gt;&lt;/object&gt;&lt;object type=&quot;3&quot; unique_id=&quot;180361&quot;&gt;&lt;property id=&quot;20148&quot; value=&quot;5&quot;/&gt;&lt;property id=&quot;20300&quot; value=&quot;Slide 61 - &amp;quot;IOTCloud&amp;quot;&quot;/&gt;&lt;property id=&quot;20307&quot; value=&quot;443&quot;/&gt;&lt;/object&gt;&lt;object type=&quot;3&quot; unique_id=&quot;180362&quot;&gt;&lt;property id=&quot;20148&quot; value=&quot;5&quot;/&gt;&lt;property id=&quot;20300&quot; value=&quot;Slide 57&quot;/&gt;&lt;property id=&quot;20307&quot; value=&quot;444&quot;/&gt;&lt;/object&gt;&lt;object type=&quot;3&quot; unique_id=&quot;180363&quot;&gt;&lt;property id=&quot;20148&quot; value=&quot;5&quot;/&gt;&lt;property id=&quot;20300&quot; value=&quot;Slide 62 - &amp;quot;Performance From Device to Cloud&amp;quot;&quot;/&gt;&lt;property id=&quot;20307&quot; value=&quot;445&quot;/&gt;&lt;/object&gt;&lt;object type=&quot;3&quot; unique_id=&quot;180364&quot;&gt;&lt;property id=&quot;20148&quot; value=&quot;5&quot;/&gt;&lt;property id=&quot;20300&quot; value=&quot;Slide 63 - &amp;quot;39: Particle Physics: Analysis of LHC Large Hadron Collider Data: Discovery of Higgs particle I&amp;quot;&quot;/&gt;&lt;property id=&quot;20307&quot; value=&quot;446&quot;/&gt;&lt;/object&gt;&lt;object type=&quot;3&quot; unique_id=&quot;180365&quot;&gt;&lt;property id=&quot;20148&quot; value=&quot;5&quot;/&gt;&lt;property id=&quot;20300&quot; value=&quot;Slide 64 - &amp;quot;13: Large Scale Geospatial Analysis and Visualization&amp;quot;&quot;/&gt;&lt;property id=&quot;20307&quot; value=&quot;447&quot;/&gt;&lt;/object&gt;&lt;object type=&quot;3&quot; unique_id=&quot;180366&quot;&gt;&lt;property id=&quot;20148&quot; value=&quot;5&quot;/&gt;&lt;property id=&quot;20300&quot; value=&quot;Slide 65 - &amp;quot;50: DOE-BER AmeriFlux and FLUXNET Networks I&amp;quot;&quot;/&gt;&lt;property id=&quot;20307&quot; value=&quot;448&quot;/&gt;&lt;/object&gt;&lt;object type=&quot;3&quot; unique_id=&quot;180367&quot;&gt;&lt;property id=&quot;20148&quot; value=&quot;5&quot;/&gt;&lt;property id=&quot;20300&quot; value=&quot;Slide 66 - &amp;quot;51: Consumption forecasting in Smart Grids&amp;quot;&quot;/&gt;&lt;property id=&quot;20307&quot; value=&quot;449&quot;/&gt;&lt;/object&gt;&lt;object type=&quot;3&quot; unique_id=&quot;180368&quot;&gt;&lt;property id=&quot;20148&quot; value=&quot;5&quot;/&gt;&lt;property id=&quot;20300&quot; value=&quot;Slide 75 - &amp;quot;Iterative MapReduce Implementing HPC-ABDS&amp;quot;&quot;/&gt;&lt;property id=&quot;20307&quot; value=&quot;450&quot;/&gt;&lt;/object&gt;&lt;object type=&quot;3&quot; unique_id=&quot;180369&quot;&gt;&lt;property id=&quot;20148&quot; value=&quot;5&quot;/&gt;&lt;property id=&quot;20300&quot; value=&quot;Slide 76 - &amp;quot;Using Optimal “Collective” Operations&amp;quot;&quot;/&gt;&lt;property id=&quot;20307&quot; value=&quot;451&quot;/&gt;&lt;/object&gt;&lt;object type=&quot;3&quot; unique_id=&quot;180370&quot;&gt;&lt;property id=&quot;20148&quot; value=&quot;5&quot;/&gt;&lt;property id=&quot;20300&quot; value=&quot;Slide 77 - &amp;quot;Kmeans and (Iterative) MapReduce&amp;quot;&quot;/&gt;&lt;property id=&quot;20307&quot; value=&quot;452&quot;/&gt;&lt;/object&gt;&lt;object type=&quot;3&quot; unique_id=&quot;180371&quot;&gt;&lt;property id=&quot;20148&quot; value=&quot;5&quot;/&gt;&lt;property id=&quot;20300&quot; value=&quot;Slide 78 - &amp;quot;Collectives improve traditional MapReduce&amp;quot;&quot;/&gt;&lt;property id=&quot;20307&quot; value=&quot;453&quot;/&gt;&lt;/object&gt;&lt;object type=&quot;3&quot; unique_id=&quot;181166&quot;&gt;&lt;property id=&quot;20148&quot; value=&quot;5&quot;/&gt;&lt;property id=&quot;20300&quot; value=&quot;Slide 25 - &amp;quot;Global Machine Learning aka EGO – Exascale Global Optimization&amp;quot;&quot;/&gt;&lt;property id=&quot;20307&quot; value=&quot;456&quot;/&gt;&lt;/object&gt;&lt;object type=&quot;3&quot; unique_id=&quot;181167&quot;&gt;&lt;property id=&quot;20148&quot; value=&quot;5&quot;/&gt;&lt;property id=&quot;20300&quot; value=&quot;Slide 26 - &amp;quot;Image based Applications&amp;quot;&quot;/&gt;&lt;property id=&quot;20307&quot; value=&quot;457&quot;/&gt;&lt;/object&gt;&lt;object type=&quot;3&quot; unique_id=&quot;181168&quot;&gt;&lt;property id=&quot;20148&quot; value=&quot;5&quot;/&gt;&lt;property id=&quot;20300&quot; value=&quot;Slide 38 - &amp;quot;Facets of the Ogres&amp;quot;&quot;/&gt;&lt;property id=&quot;20307&quot; value=&quot;458&quot;/&gt;&lt;/object&gt;&lt;object type=&quot;3&quot; unique_id=&quot;181169&quot;&gt;&lt;property id=&quot;20148&quot; value=&quot;5&quot;/&gt;&lt;property id=&quot;20300&quot; value=&quot;Slide 56 - &amp;quot;Sensors and the Internet of Things  Covers many streaming applications &amp;quot;&quot;/&gt;&lt;property id=&quot;20307&quot; value=&quot;459&quot;/&gt;&lt;/object&gt;&lt;object type=&quot;3&quot; unique_id=&quot;181170&quot;&gt;&lt;property id=&quot;20148&quot; value=&quot;5&quot;/&gt;&lt;property id=&quot;20300&quot; value=&quot;Slide 67 - &amp;quot;Java Grande&amp;quot;&quot;/&gt;&lt;property id=&quot;20307&quot; value=&quot;460&quot;/&gt;&lt;/object&gt;&lt;object type=&quot;3&quot; unique_id=&quot;181171&quot;&gt;&lt;property id=&quot;20148&quot; value=&quot;5&quot;/&gt;&lt;property id=&quot;20300&quot; value=&quot;Slide 68 - &amp;quot;Java Grande&amp;quot;&quot;/&gt;&lt;property id=&quot;20307&quot; value=&quot;461&quot;/&gt;&lt;/object&gt;&lt;object type=&quot;3&quot; unique_id=&quot;181172&quot;&gt;&lt;property id=&quot;20148&quot; value=&quot;5&quot;/&gt;&lt;property id=&quot;20300&quot; value=&quot;Slide 72 - &amp;quot;Lessons / Insights&amp;quot;&quot;/&gt;&lt;property id=&quot;20307&quot; value=&quot;462&quot;/&gt;&lt;/object&gt;&lt;object type=&quot;3&quot; unique_id=&quot;181791&quot;&gt;&lt;property id=&quot;20148&quot; value=&quot;5&quot;/&gt;&lt;property id=&quot;20300&quot; value=&quot;Slide 39 - &amp;quot;Application Class Facet of Ogres&amp;quot;&quot;/&gt;&lt;property id=&quot;20307&quot; value=&quot;463&quot;/&gt;&lt;/object&gt;&lt;object type=&quot;3&quot; unique_id=&quot;181792&quot;&gt;&lt;property id=&quot;20148&quot; value=&quot;5&quot;/&gt;&lt;property id=&quot;20300&quot; value=&quot;Slide 40 - &amp;quot;Problem Architecture Facet of Ogres (Meta or MacroPattern)&amp;quot;&quot;/&gt;&lt;property id=&quot;20307&quot; value=&quot;464&quot;/&gt;&lt;/object&gt;&lt;object type=&quot;3&quot; unique_id=&quot;181793&quot;&gt;&lt;property id=&quot;20148&quot; value=&quot;5&quot;/&gt;&lt;property id=&quot;20300&quot; value=&quot;Slide 44 - &amp;quot;Analytics Facet (kernels) of the Ogres&amp;quot;&quot;/&gt;&lt;property id=&quot;20307&quot; value=&quot;465&quot;/&gt;&lt;/object&gt;&lt;object type=&quot;3&quot; unique_id=&quot;181794&quot;&gt;&lt;property id=&quot;20148&quot; value=&quot;5&quot;/&gt;&lt;property id=&quot;20300&quot; value=&quot;Slide 46 - &amp;quot;Core Analytics Facet of Ogres (microPattern) II&amp;quot;&quot;/&gt;&lt;property id=&quot;20307&quot; value=&quot;467&quot;/&gt;&lt;/object&gt;&lt;object type=&quot;3&quot; unique_id=&quot;181795&quot;&gt;&lt;property id=&quot;20148&quot; value=&quot;5&quot;/&gt;&lt;property id=&quot;20300&quot; value=&quot;Slide 54 - &amp;quot;Comparison of Data Analytics with Simulation II&amp;quot;&quot;/&gt;&lt;property id=&quot;20307&quot; value=&quot;466&quot;/&gt;&lt;/object&gt;&lt;object type=&quot;3&quot; unique_id=&quot;182584&quot;&gt;&lt;property id=&quot;20148&quot; value=&quot;5&quot;/&gt;&lt;property id=&quot;20300&quot; value=&quot;Slide 47 - &amp;quot;Parallel Global Machine Learning Examples&amp;quot;&quot;/&gt;&lt;property id=&quot;20307&quot; value=&quot;468&quot;/&gt;&lt;/object&gt;&lt;object type=&quot;3&quot; unique_id=&quot;182822&quot;&gt;&lt;property id=&quot;20148&quot; value=&quot;5&quot;/&gt;&lt;property id=&quot;20300&quot; value=&quot;Slide 52 - &amp;quot;Comparing Data Intensive and Simulation Problems&amp;quot;&quot;/&gt;&lt;property id=&quot;20307&quot; value=&quot;469&quot;/&gt;&lt;/object&gt;&lt;/object&gt;&lt;object type=&quot;8&quot; unique_id=&quot;10016&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2-0623-Sample-1img-full_V5">
  <a:themeElements>
    <a:clrScheme name="SAIC Color Palette">
      <a:dk1>
        <a:sysClr val="windowText" lastClr="000000"/>
      </a:dk1>
      <a:lt1>
        <a:sysClr val="window" lastClr="FFFFFF"/>
      </a:lt1>
      <a:dk2>
        <a:srgbClr val="006BB5"/>
      </a:dk2>
      <a:lt2>
        <a:srgbClr val="C1A01E"/>
      </a:lt2>
      <a:accent1>
        <a:srgbClr val="949A90"/>
      </a:accent1>
      <a:accent2>
        <a:srgbClr val="002855"/>
      </a:accent2>
      <a:accent3>
        <a:srgbClr val="546223"/>
      </a:accent3>
      <a:accent4>
        <a:srgbClr val="512D6D"/>
      </a:accent4>
      <a:accent5>
        <a:srgbClr val="EAAA00"/>
      </a:accent5>
      <a:accent6>
        <a:srgbClr val="E03C31"/>
      </a:accent6>
      <a:hlink>
        <a:srgbClr val="006BB5"/>
      </a:hlink>
      <a:folHlink>
        <a:srgbClr val="512D6D"/>
      </a:folHlink>
    </a:clrScheme>
    <a:fontScheme name="SAIC Brand Theme Fonts">
      <a:majorFont>
        <a:latin typeface="Franklin Gothic Medium"/>
        <a:ea typeface=""/>
        <a:cs typeface=""/>
      </a:majorFont>
      <a:minorFont>
        <a:latin typeface="Franklin Gothic Book"/>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12-0623-Sample-1img-full_V5">
  <a:themeElements>
    <a:clrScheme name="SAIC Color Palette">
      <a:dk1>
        <a:sysClr val="windowText" lastClr="000000"/>
      </a:dk1>
      <a:lt1>
        <a:sysClr val="window" lastClr="FFFFFF"/>
      </a:lt1>
      <a:dk2>
        <a:srgbClr val="006BB5"/>
      </a:dk2>
      <a:lt2>
        <a:srgbClr val="C1A01E"/>
      </a:lt2>
      <a:accent1>
        <a:srgbClr val="949A90"/>
      </a:accent1>
      <a:accent2>
        <a:srgbClr val="002855"/>
      </a:accent2>
      <a:accent3>
        <a:srgbClr val="546223"/>
      </a:accent3>
      <a:accent4>
        <a:srgbClr val="512D6D"/>
      </a:accent4>
      <a:accent5>
        <a:srgbClr val="EAAA00"/>
      </a:accent5>
      <a:accent6>
        <a:srgbClr val="E03C31"/>
      </a:accent6>
      <a:hlink>
        <a:srgbClr val="006BB5"/>
      </a:hlink>
      <a:folHlink>
        <a:srgbClr val="512D6D"/>
      </a:folHlink>
    </a:clrScheme>
    <a:fontScheme name="SAIC Brand Theme Fonts">
      <a:majorFont>
        <a:latin typeface="Franklin Gothic Medium"/>
        <a:ea typeface=""/>
        <a:cs typeface=""/>
      </a:majorFont>
      <a:minorFont>
        <a:latin typeface="Franklin Gothic Book"/>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12-0623-Sample-1img-full_V5">
  <a:themeElements>
    <a:clrScheme name="SAIC Color Palette">
      <a:dk1>
        <a:sysClr val="windowText" lastClr="000000"/>
      </a:dk1>
      <a:lt1>
        <a:sysClr val="window" lastClr="FFFFFF"/>
      </a:lt1>
      <a:dk2>
        <a:srgbClr val="006BB5"/>
      </a:dk2>
      <a:lt2>
        <a:srgbClr val="C1A01E"/>
      </a:lt2>
      <a:accent1>
        <a:srgbClr val="949A90"/>
      </a:accent1>
      <a:accent2>
        <a:srgbClr val="002855"/>
      </a:accent2>
      <a:accent3>
        <a:srgbClr val="546223"/>
      </a:accent3>
      <a:accent4>
        <a:srgbClr val="512D6D"/>
      </a:accent4>
      <a:accent5>
        <a:srgbClr val="EAAA00"/>
      </a:accent5>
      <a:accent6>
        <a:srgbClr val="E03C31"/>
      </a:accent6>
      <a:hlink>
        <a:srgbClr val="006BB5"/>
      </a:hlink>
      <a:folHlink>
        <a:srgbClr val="512D6D"/>
      </a:folHlink>
    </a:clrScheme>
    <a:fontScheme name="SAIC Brand Theme Fonts">
      <a:majorFont>
        <a:latin typeface="Franklin Gothic Medium"/>
        <a:ea typeface=""/>
        <a:cs typeface=""/>
      </a:majorFont>
      <a:minorFont>
        <a:latin typeface="Franklin Gothic Book"/>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12-0623-Sample-1img-full_V5">
  <a:themeElements>
    <a:clrScheme name="SAIC Color Palette">
      <a:dk1>
        <a:sysClr val="windowText" lastClr="000000"/>
      </a:dk1>
      <a:lt1>
        <a:sysClr val="window" lastClr="FFFFFF"/>
      </a:lt1>
      <a:dk2>
        <a:srgbClr val="006BB5"/>
      </a:dk2>
      <a:lt2>
        <a:srgbClr val="C1A01E"/>
      </a:lt2>
      <a:accent1>
        <a:srgbClr val="949A90"/>
      </a:accent1>
      <a:accent2>
        <a:srgbClr val="002855"/>
      </a:accent2>
      <a:accent3>
        <a:srgbClr val="546223"/>
      </a:accent3>
      <a:accent4>
        <a:srgbClr val="512D6D"/>
      </a:accent4>
      <a:accent5>
        <a:srgbClr val="EAAA00"/>
      </a:accent5>
      <a:accent6>
        <a:srgbClr val="E03C31"/>
      </a:accent6>
      <a:hlink>
        <a:srgbClr val="006BB5"/>
      </a:hlink>
      <a:folHlink>
        <a:srgbClr val="512D6D"/>
      </a:folHlink>
    </a:clrScheme>
    <a:fontScheme name="SAIC Brand Theme Fonts">
      <a:majorFont>
        <a:latin typeface="Franklin Gothic Medium"/>
        <a:ea typeface=""/>
        <a:cs typeface=""/>
      </a:majorFont>
      <a:minorFont>
        <a:latin typeface="Franklin Gothic Book"/>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12-0623-Sample-1img-full_V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AIC Brand Theme Fonts">
      <a:majorFont>
        <a:latin typeface="Franklin Gothic Medium"/>
        <a:ea typeface=""/>
        <a:cs typeface=""/>
      </a:majorFont>
      <a:minorFont>
        <a:latin typeface="Franklin Gothic Book"/>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12-0623-Sample-1img-full_V5">
  <a:themeElements>
    <a:clrScheme name="SAIC Color Palette">
      <a:dk1>
        <a:sysClr val="windowText" lastClr="000000"/>
      </a:dk1>
      <a:lt1>
        <a:sysClr val="window" lastClr="FFFFFF"/>
      </a:lt1>
      <a:dk2>
        <a:srgbClr val="006BB5"/>
      </a:dk2>
      <a:lt2>
        <a:srgbClr val="C1A01E"/>
      </a:lt2>
      <a:accent1>
        <a:srgbClr val="949A90"/>
      </a:accent1>
      <a:accent2>
        <a:srgbClr val="002855"/>
      </a:accent2>
      <a:accent3>
        <a:srgbClr val="546223"/>
      </a:accent3>
      <a:accent4>
        <a:srgbClr val="512D6D"/>
      </a:accent4>
      <a:accent5>
        <a:srgbClr val="EAAA00"/>
      </a:accent5>
      <a:accent6>
        <a:srgbClr val="E03C31"/>
      </a:accent6>
      <a:hlink>
        <a:srgbClr val="006BB5"/>
      </a:hlink>
      <a:folHlink>
        <a:srgbClr val="512D6D"/>
      </a:folHlink>
    </a:clrScheme>
    <a:fontScheme name="SAIC Brand Theme Fonts">
      <a:majorFont>
        <a:latin typeface="Franklin Gothic Medium"/>
        <a:ea typeface=""/>
        <a:cs typeface=""/>
      </a:majorFont>
      <a:minorFont>
        <a:latin typeface="Franklin Gothic Book"/>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12-0623-Sample-1img-full_V5">
  <a:themeElements>
    <a:clrScheme name="SAIC Color Palette">
      <a:dk1>
        <a:sysClr val="windowText" lastClr="000000"/>
      </a:dk1>
      <a:lt1>
        <a:sysClr val="window" lastClr="FFFFFF"/>
      </a:lt1>
      <a:dk2>
        <a:srgbClr val="006BB5"/>
      </a:dk2>
      <a:lt2>
        <a:srgbClr val="C1A01E"/>
      </a:lt2>
      <a:accent1>
        <a:srgbClr val="949A90"/>
      </a:accent1>
      <a:accent2>
        <a:srgbClr val="002855"/>
      </a:accent2>
      <a:accent3>
        <a:srgbClr val="546223"/>
      </a:accent3>
      <a:accent4>
        <a:srgbClr val="512D6D"/>
      </a:accent4>
      <a:accent5>
        <a:srgbClr val="EAAA00"/>
      </a:accent5>
      <a:accent6>
        <a:srgbClr val="E03C31"/>
      </a:accent6>
      <a:hlink>
        <a:srgbClr val="006BB5"/>
      </a:hlink>
      <a:folHlink>
        <a:srgbClr val="512D6D"/>
      </a:folHlink>
    </a:clrScheme>
    <a:fontScheme name="SAIC Brand Theme Fonts">
      <a:majorFont>
        <a:latin typeface="Franklin Gothic Medium"/>
        <a:ea typeface=""/>
        <a:cs typeface=""/>
      </a:majorFont>
      <a:minorFont>
        <a:latin typeface="Franklin Gothic Book"/>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15491</TotalTime>
  <Words>6080</Words>
  <Application>Microsoft Office PowerPoint</Application>
  <PresentationFormat>On-screen Show (4:3)</PresentationFormat>
  <Paragraphs>721</Paragraphs>
  <Slides>78</Slides>
  <Notes>12</Notes>
  <HiddenSlides>0</HiddenSlides>
  <MMClips>0</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78</vt:i4>
      </vt:variant>
    </vt:vector>
  </HeadingPairs>
  <TitlesOfParts>
    <vt:vector size="97" baseType="lpstr">
      <vt:lpstr>Adobe Gothic Std B</vt:lpstr>
      <vt:lpstr>Arial</vt:lpstr>
      <vt:lpstr>Calibri</vt:lpstr>
      <vt:lpstr>Cambria</vt:lpstr>
      <vt:lpstr>Cooper Std Black</vt:lpstr>
      <vt:lpstr>Franklin Gothic Book</vt:lpstr>
      <vt:lpstr>Franklin Gothic Demi</vt:lpstr>
      <vt:lpstr>Franklin Gothic Medium</vt:lpstr>
      <vt:lpstr>Symbol</vt:lpstr>
      <vt:lpstr>Times New Roman</vt:lpstr>
      <vt:lpstr>Wingdings</vt:lpstr>
      <vt:lpstr>Office Theme</vt:lpstr>
      <vt:lpstr>12-0623-Sample-1img-full_V5</vt:lpstr>
      <vt:lpstr>1_12-0623-Sample-1img-full_V5</vt:lpstr>
      <vt:lpstr>2_12-0623-Sample-1img-full_V5</vt:lpstr>
      <vt:lpstr>3_12-0623-Sample-1img-full_V5</vt:lpstr>
      <vt:lpstr>4_12-0623-Sample-1img-full_V5</vt:lpstr>
      <vt:lpstr>5_12-0623-Sample-1img-full_V5</vt:lpstr>
      <vt:lpstr>6_12-0623-Sample-1img-full_V5</vt:lpstr>
      <vt:lpstr>Matching Data Intensive Applications and Hardware/Software Architectures </vt:lpstr>
      <vt:lpstr>Abstract</vt:lpstr>
      <vt:lpstr>PowerPoint Presentation</vt:lpstr>
      <vt:lpstr>HPC-ABDS </vt:lpstr>
      <vt:lpstr>PowerPoint Presentation</vt:lpstr>
      <vt:lpstr>PowerPoint Presentation</vt:lpstr>
      <vt:lpstr>Broad Layers in HPC-ABDS</vt:lpstr>
      <vt:lpstr>Useful Set of Analytics Architectures</vt:lpstr>
      <vt:lpstr>Getting High Performance on Data Analytics (e.g. Mahout, R…)</vt:lpstr>
      <vt:lpstr>HPC-ABDS Hourglass</vt:lpstr>
      <vt:lpstr>NIST Big Data Use Cases</vt:lpstr>
      <vt:lpstr>Use Case Template</vt:lpstr>
      <vt:lpstr>51 Detailed Use Cases: Contributed July-September 2013 Covers goals, data features such as 3 V’s, software, hardware</vt:lpstr>
      <vt:lpstr>PowerPoint Presentation</vt:lpstr>
      <vt:lpstr>10 Suggested Generic Use Cases</vt:lpstr>
      <vt:lpstr>10 Security &amp; Privacy Use Cases</vt:lpstr>
      <vt:lpstr>Big Data Patterns – the Ogres</vt:lpstr>
      <vt:lpstr>Would like to capture “essence of these use cases”</vt:lpstr>
      <vt:lpstr>What are “mini-Applications”</vt:lpstr>
      <vt:lpstr>HPC Benchmark Classics</vt:lpstr>
      <vt:lpstr>13 Berkeley Dwarfs</vt:lpstr>
      <vt:lpstr>51 Use Cases: What is Parallelism Over?</vt:lpstr>
      <vt:lpstr>51 Use Cases: Low-Level (Run-time) Computational Types</vt:lpstr>
      <vt:lpstr>51 Use Cases: Higher-Level Computational Types or Features</vt:lpstr>
      <vt:lpstr>Global Machine Learning aka EGO – Exascale Global Optimization</vt:lpstr>
      <vt:lpstr>Image based Applications</vt:lpstr>
      <vt:lpstr>PowerPoint Presentation</vt:lpstr>
      <vt:lpstr>17:Pathology Imaging/ Digital Pathology I</vt:lpstr>
      <vt:lpstr>17:Pathology Imaging/ Digital Pathology II</vt:lpstr>
      <vt:lpstr>18: Computational Bioimaging</vt:lpstr>
      <vt:lpstr>26: Large-scale Deep Learning</vt:lpstr>
      <vt:lpstr>27: Organizing large-scale, unstructured collections of consumer photos I</vt:lpstr>
      <vt:lpstr>27: Organizing large-scale, unstructured collections of consumer photos II</vt:lpstr>
      <vt:lpstr>36: Catalina Real-Time Transient Survey (CRTS): a digital, panoramic, synoptic sky survey I</vt:lpstr>
      <vt:lpstr>36: Catalina Real-Time Transient Survey (CRTS): a digital, panoramic, synoptic sky survey II</vt:lpstr>
      <vt:lpstr>43: Radar Data Analysis for CReSIS Remote Sensing of Ice Sheets IV</vt:lpstr>
      <vt:lpstr>44: UAVSAR Data Processing, Data Product Delivery, and Data Services II</vt:lpstr>
      <vt:lpstr>Facets of the Ogres</vt:lpstr>
      <vt:lpstr>Application Class Facet of Ogres</vt:lpstr>
      <vt:lpstr>Problem Architecture Facet of Ogres (Meta or MacroPattern)</vt:lpstr>
      <vt:lpstr>4 Forms of MapReduce</vt:lpstr>
      <vt:lpstr>One Facet of Ogres has Computational Features</vt:lpstr>
      <vt:lpstr>Data Source and Style Facet of Ogres</vt:lpstr>
      <vt:lpstr>Analytics Facet (kernels) of the Ogres</vt:lpstr>
      <vt:lpstr>Core Analytics Facet of Ogres (microPattern) I</vt:lpstr>
      <vt:lpstr>Core Analytics Facet of Ogres (microPattern) II</vt:lpstr>
      <vt:lpstr>Parallel Global Machine Learning Examples</vt:lpstr>
      <vt:lpstr>Clustering and MDS Large Scale O(N2) GML</vt:lpstr>
      <vt:lpstr>WDA SMACOF MDS (Multidimensional Scaling) using Harp on Big Red 2  Parallel Efficiency: on 100-300K sequences </vt:lpstr>
      <vt:lpstr>Features of Harp Hadoop Plugin</vt:lpstr>
      <vt:lpstr>Summarize a million Fungi Sequences Spherical Phylogram Visualization</vt:lpstr>
      <vt:lpstr>Comparing Data Intensive and Simulation Problems</vt:lpstr>
      <vt:lpstr>Comparison of Data Analytics with Simulation I</vt:lpstr>
      <vt:lpstr>Comparison of Data Analytics with Simulation II</vt:lpstr>
      <vt:lpstr>PowerPoint Presentation</vt:lpstr>
      <vt:lpstr>Sensors and the Internet of Things  Covers many streaming applications </vt:lpstr>
      <vt:lpstr>PowerPoint Presentation</vt:lpstr>
      <vt:lpstr>Internet of Things and the Cloud </vt:lpstr>
      <vt:lpstr>PowerPoint Presentation</vt:lpstr>
      <vt:lpstr>PowerPoint Presentation</vt:lpstr>
      <vt:lpstr>IOTCloud</vt:lpstr>
      <vt:lpstr>Performance From Device to Cloud</vt:lpstr>
      <vt:lpstr>39: Particle Physics: Analysis of LHC Large Hadron Collider Data: Discovery of Higgs particle I</vt:lpstr>
      <vt:lpstr>13: Large Scale Geospatial Analysis and Visualization</vt:lpstr>
      <vt:lpstr>50: DOE-BER AmeriFlux and FLUXNET Networks I</vt:lpstr>
      <vt:lpstr>51: Consumption forecasting in Smart Grids</vt:lpstr>
      <vt:lpstr>Java Grande</vt:lpstr>
      <vt:lpstr>Java Grande</vt:lpstr>
      <vt:lpstr>Performance of MPI Kernel Operations</vt:lpstr>
      <vt:lpstr>DAVS Performance</vt:lpstr>
      <vt:lpstr>Cluster Count v. Temperature for 2 Runs</vt:lpstr>
      <vt:lpstr>Lessons / Insights</vt:lpstr>
      <vt:lpstr>Spare Slides</vt:lpstr>
      <vt:lpstr>PowerPoint Presentation</vt:lpstr>
      <vt:lpstr>Iterative MapReduce Implementing HPC-ABDS</vt:lpstr>
      <vt:lpstr>Using Optimal “Collective” Operations</vt:lpstr>
      <vt:lpstr>Kmeans and (Iterative) MapReduce</vt:lpstr>
      <vt:lpstr>Collectives improve traditional MapReduce</vt:lpstr>
    </vt:vector>
  </TitlesOfParts>
  <Company>CCT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Shantenu Jha</dc:creator>
  <cp:lastModifiedBy>Geoffrey Fox</cp:lastModifiedBy>
  <cp:revision>294</cp:revision>
  <dcterms:created xsi:type="dcterms:W3CDTF">2014-02-25T01:32:12Z</dcterms:created>
  <dcterms:modified xsi:type="dcterms:W3CDTF">2014-06-27T21:52:46Z</dcterms:modified>
</cp:coreProperties>
</file>