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73" r:id="rId2"/>
  </p:sldMasterIdLst>
  <p:notesMasterIdLst>
    <p:notesMasterId r:id="rId50"/>
  </p:notesMasterIdLst>
  <p:sldIdLst>
    <p:sldId id="256" r:id="rId3"/>
    <p:sldId id="410" r:id="rId4"/>
    <p:sldId id="412" r:id="rId5"/>
    <p:sldId id="413" r:id="rId6"/>
    <p:sldId id="411" r:id="rId7"/>
    <p:sldId id="415" r:id="rId8"/>
    <p:sldId id="414" r:id="rId9"/>
    <p:sldId id="423" r:id="rId10"/>
    <p:sldId id="416" r:id="rId11"/>
    <p:sldId id="418" r:id="rId12"/>
    <p:sldId id="419" r:id="rId13"/>
    <p:sldId id="420" r:id="rId14"/>
    <p:sldId id="421" r:id="rId15"/>
    <p:sldId id="424" r:id="rId16"/>
    <p:sldId id="425" r:id="rId17"/>
    <p:sldId id="374" r:id="rId18"/>
    <p:sldId id="375" r:id="rId19"/>
    <p:sldId id="380" r:id="rId20"/>
    <p:sldId id="363" r:id="rId21"/>
    <p:sldId id="347" r:id="rId22"/>
    <p:sldId id="349" r:id="rId23"/>
    <p:sldId id="427" r:id="rId24"/>
    <p:sldId id="350" r:id="rId25"/>
    <p:sldId id="351" r:id="rId26"/>
    <p:sldId id="356" r:id="rId27"/>
    <p:sldId id="312" r:id="rId28"/>
    <p:sldId id="357" r:id="rId29"/>
    <p:sldId id="358" r:id="rId30"/>
    <p:sldId id="389" r:id="rId31"/>
    <p:sldId id="388" r:id="rId32"/>
    <p:sldId id="392" r:id="rId33"/>
    <p:sldId id="373" r:id="rId34"/>
    <p:sldId id="372" r:id="rId35"/>
    <p:sldId id="426" r:id="rId36"/>
    <p:sldId id="338" r:id="rId37"/>
    <p:sldId id="385" r:id="rId38"/>
    <p:sldId id="386" r:id="rId39"/>
    <p:sldId id="387" r:id="rId40"/>
    <p:sldId id="428" r:id="rId41"/>
    <p:sldId id="429" r:id="rId42"/>
    <p:sldId id="430" r:id="rId43"/>
    <p:sldId id="362" r:id="rId44"/>
    <p:sldId id="334" r:id="rId45"/>
    <p:sldId id="337" r:id="rId46"/>
    <p:sldId id="332" r:id="rId47"/>
    <p:sldId id="339" r:id="rId48"/>
    <p:sldId id="40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7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4648" autoAdjust="0"/>
  </p:normalViewPr>
  <p:slideViewPr>
    <p:cSldViewPr>
      <p:cViewPr varScale="1">
        <p:scale>
          <a:sx n="55" d="100"/>
          <a:sy n="55" d="100"/>
        </p:scale>
        <p:origin x="-408"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673840769903771"/>
          <c:y val="5.1400554097404488E-2"/>
          <c:w val="0.82137328805463306"/>
          <c:h val="0.79822506561679785"/>
        </c:manualLayout>
      </c:layout>
      <c:barChart>
        <c:barDir val="col"/>
        <c:grouping val="clustered"/>
        <c:ser>
          <c:idx val="0"/>
          <c:order val="0"/>
          <c:tx>
            <c:v>DryadLINQ</c:v>
          </c:tx>
          <c:cat>
            <c:numRef>
              <c:f>Sheet1!$A$1:$A$2</c:f>
              <c:numCache>
                <c:formatCode>0</c:formatCode>
                <c:ptCount val="2"/>
                <c:pt idx="0">
                  <c:v>35339</c:v>
                </c:pt>
                <c:pt idx="1">
                  <c:v>50000</c:v>
                </c:pt>
              </c:numCache>
            </c:numRef>
          </c:cat>
          <c:val>
            <c:numRef>
              <c:f>Sheet1!$B$1:$B$2</c:f>
              <c:numCache>
                <c:formatCode>0</c:formatCode>
                <c:ptCount val="2"/>
                <c:pt idx="0">
                  <c:v>8510.4749999999785</c:v>
                </c:pt>
                <c:pt idx="1">
                  <c:v>17200.413</c:v>
                </c:pt>
              </c:numCache>
            </c:numRef>
          </c:val>
        </c:ser>
        <c:ser>
          <c:idx val="1"/>
          <c:order val="1"/>
          <c:tx>
            <c:v>MPI</c:v>
          </c:tx>
          <c:cat>
            <c:numRef>
              <c:f>Sheet1!$A$1:$A$2</c:f>
              <c:numCache>
                <c:formatCode>0</c:formatCode>
                <c:ptCount val="2"/>
                <c:pt idx="0">
                  <c:v>35339</c:v>
                </c:pt>
                <c:pt idx="1">
                  <c:v>50000</c:v>
                </c:pt>
              </c:numCache>
            </c:numRef>
          </c:cat>
          <c:val>
            <c:numRef>
              <c:f>Sheet1!$C$1:$C$2</c:f>
              <c:numCache>
                <c:formatCode>0</c:formatCode>
                <c:ptCount val="2"/>
                <c:pt idx="0">
                  <c:v>8138.3140000000003</c:v>
                </c:pt>
                <c:pt idx="1">
                  <c:v>16588.741000000005</c:v>
                </c:pt>
              </c:numCache>
            </c:numRef>
          </c:val>
        </c:ser>
        <c:axId val="94240768"/>
        <c:axId val="94242304"/>
      </c:barChart>
      <c:catAx>
        <c:axId val="94240768"/>
        <c:scaling>
          <c:orientation val="minMax"/>
        </c:scaling>
        <c:axPos val="b"/>
        <c:numFmt formatCode="0" sourceLinked="1"/>
        <c:tickLblPos val="nextTo"/>
        <c:crossAx val="94242304"/>
        <c:crosses val="autoZero"/>
        <c:auto val="1"/>
        <c:lblAlgn val="ctr"/>
        <c:lblOffset val="100"/>
      </c:catAx>
      <c:valAx>
        <c:axId val="94242304"/>
        <c:scaling>
          <c:orientation val="minMax"/>
        </c:scaling>
        <c:axPos val="l"/>
        <c:majorGridlines/>
        <c:numFmt formatCode="0" sourceLinked="1"/>
        <c:tickLblPos val="nextTo"/>
        <c:crossAx val="94240768"/>
        <c:crosses val="autoZero"/>
        <c:crossBetween val="between"/>
      </c:valAx>
    </c:plotArea>
    <c:legend>
      <c:legendPos val="r"/>
      <c:layout>
        <c:manualLayout>
          <c:xMode val="edge"/>
          <c:yMode val="edge"/>
          <c:x val="0.14694575678040314"/>
          <c:y val="6.9060586176728028E-2"/>
          <c:w val="0.41657023850279584"/>
          <c:h val="0.23458005249343841"/>
        </c:manualLayout>
      </c:layout>
      <c:spPr>
        <a:solidFill>
          <a:schemeClr val="bg1"/>
        </a:solidFill>
        <a:ln>
          <a:solidFill>
            <a:schemeClr val="tx1"/>
          </a:solidFill>
        </a:ln>
      </c:spPr>
      <c:txPr>
        <a:bodyPr/>
        <a:lstStyle/>
        <a:p>
          <a:pPr>
            <a:defRPr sz="1600"/>
          </a:pPr>
          <a:endParaRPr lang="en-US"/>
        </a:p>
      </c:txPr>
    </c:legend>
    <c:plotVisOnly val="1"/>
  </c:chart>
  <c:spPr>
    <a:solidFill>
      <a:schemeClr val="bg1"/>
    </a:solidFill>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2C4FAC-5D83-482A-9809-B34FBC9884EF}" type="datetimeFigureOut">
              <a:rPr lang="en-US" smtClean="0"/>
              <a:pPr/>
              <a:t>9/24/2009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D4677B-C5CE-4183-A13D-EB29CCD2130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pPr>
              <a:spcBef>
                <a:spcPct val="0"/>
              </a:spcBef>
            </a:pPr>
            <a:endParaRPr lang="en-US">
              <a:latin typeface="Arial" charset="0"/>
              <a:ea typeface="Arial" charset="0"/>
              <a:cs typeface="Arial" charset="0"/>
            </a:endParaRPr>
          </a:p>
        </p:txBody>
      </p:sp>
      <p:sp>
        <p:nvSpPr>
          <p:cNvPr id="26628" name="Slide Number Placeholder 3"/>
          <p:cNvSpPr>
            <a:spLocks noGrp="1"/>
          </p:cNvSpPr>
          <p:nvPr>
            <p:ph type="sldNum" sz="quarter" idx="5"/>
          </p:nvPr>
        </p:nvSpPr>
        <p:spPr bwMode="auto">
          <a:noFill/>
          <a:ln>
            <a:miter lim="800000"/>
            <a:headEnd/>
            <a:tailEnd/>
          </a:ln>
        </p:spPr>
        <p:txBody>
          <a:bodyPr/>
          <a:lstStyle/>
          <a:p>
            <a:fld id="{898E4CB8-763A-8540-B7E9-E8A51EAAAF33}" type="slidenum">
              <a:rPr lang="en-US">
                <a:ea typeface="Arial" charset="0"/>
                <a:cs typeface="Arial" charset="0"/>
              </a:rPr>
              <a:pPr/>
              <a:t>10</a:t>
            </a:fld>
            <a:endParaRPr lang="en-US">
              <a:ea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BD8AB7-2ECE-2945-AD66-C8BD25B3958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BD8AB7-2ECE-2945-AD66-C8BD25B3958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BD8AB7-2ECE-2945-AD66-C8BD25B3958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BD8AB7-2ECE-2945-AD66-C8BD25B3958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BD8AB7-2ECE-2945-AD66-C8BD25B3958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1A7A4C-FA8F-461A-A241-2985397A9D6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1~180</a:t>
            </a:r>
            <a:r>
              <a:rPr lang="en-US" sz="1200" kern="1200" baseline="0" dirty="0" smtClean="0">
                <a:solidFill>
                  <a:schemeClr val="tx1"/>
                </a:solidFill>
                <a:latin typeface="+mn-lt"/>
                <a:ea typeface="+mn-ea"/>
                <a:cs typeface="+mn-cs"/>
              </a:rPr>
              <a:t> lines without threading in DryadLINQ, with threading, it is about 400 lines</a:t>
            </a:r>
          </a:p>
          <a:p>
            <a:r>
              <a:rPr lang="en-US" sz="1200" kern="1200" baseline="0" dirty="0" smtClean="0">
                <a:solidFill>
                  <a:schemeClr val="tx1"/>
                </a:solidFill>
                <a:latin typeface="+mn-lt"/>
                <a:ea typeface="+mn-ea"/>
                <a:cs typeface="+mn-cs"/>
              </a:rPr>
              <a:t>MPI ~500 lines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t>
            </a:r>
            <a:r>
              <a:rPr lang="en-US" sz="1200" kern="1200" dirty="0" err="1" smtClean="0">
                <a:solidFill>
                  <a:schemeClr val="tx1"/>
                </a:solidFill>
                <a:latin typeface="+mn-lt"/>
                <a:ea typeface="+mn-ea"/>
                <a:cs typeface="+mn-cs"/>
              </a:rPr>
              <a:t>Alu</a:t>
            </a:r>
            <a:r>
              <a:rPr lang="en-US" sz="1200" kern="1200" dirty="0" smtClean="0">
                <a:solidFill>
                  <a:schemeClr val="tx1"/>
                </a:solidFill>
                <a:latin typeface="+mn-lt"/>
                <a:ea typeface="+mn-ea"/>
                <a:cs typeface="+mn-cs"/>
              </a:rPr>
              <a:t> clustering problem [27] is one of the most challenging problems for sequencing clustering because </a:t>
            </a:r>
            <a:r>
              <a:rPr lang="en-US" sz="1200" kern="1200" dirty="0" err="1" smtClean="0">
                <a:solidFill>
                  <a:schemeClr val="tx1"/>
                </a:solidFill>
                <a:latin typeface="+mn-lt"/>
                <a:ea typeface="+mn-ea"/>
                <a:cs typeface="+mn-cs"/>
              </a:rPr>
              <a:t>Alus</a:t>
            </a:r>
            <a:r>
              <a:rPr lang="en-US" sz="1200" kern="1200" dirty="0" smtClean="0">
                <a:solidFill>
                  <a:schemeClr val="tx1"/>
                </a:solidFill>
                <a:latin typeface="+mn-lt"/>
                <a:ea typeface="+mn-ea"/>
                <a:cs typeface="+mn-cs"/>
              </a:rPr>
              <a:t> represent the largest repeat families in human genome. There are about 1 million copies of </a:t>
            </a:r>
            <a:r>
              <a:rPr lang="en-US" sz="1200" kern="1200" dirty="0" err="1" smtClean="0">
                <a:solidFill>
                  <a:schemeClr val="tx1"/>
                </a:solidFill>
                <a:latin typeface="+mn-lt"/>
                <a:ea typeface="+mn-ea"/>
                <a:cs typeface="+mn-cs"/>
              </a:rPr>
              <a:t>Alu</a:t>
            </a:r>
            <a:r>
              <a:rPr lang="en-US" sz="1200" kern="1200" dirty="0" smtClean="0">
                <a:solidFill>
                  <a:schemeClr val="tx1"/>
                </a:solidFill>
                <a:latin typeface="+mn-lt"/>
                <a:ea typeface="+mn-ea"/>
                <a:cs typeface="+mn-cs"/>
              </a:rPr>
              <a:t> sequences in human genome, in which most insertions can be found in other primates and only a small fraction (~ 7000) are human-specific. This indicates that the classification of </a:t>
            </a:r>
            <a:r>
              <a:rPr lang="en-US" sz="1200" kern="1200" dirty="0" err="1" smtClean="0">
                <a:solidFill>
                  <a:schemeClr val="tx1"/>
                </a:solidFill>
                <a:latin typeface="+mn-lt"/>
                <a:ea typeface="+mn-ea"/>
                <a:cs typeface="+mn-cs"/>
              </a:rPr>
              <a:t>Alu</a:t>
            </a:r>
            <a:r>
              <a:rPr lang="en-US" sz="1200" kern="1200" dirty="0" smtClean="0">
                <a:solidFill>
                  <a:schemeClr val="tx1"/>
                </a:solidFill>
                <a:latin typeface="+mn-lt"/>
                <a:ea typeface="+mn-ea"/>
                <a:cs typeface="+mn-cs"/>
              </a:rPr>
              <a:t> repeats can be deduced solely from the 1 million human </a:t>
            </a:r>
            <a:r>
              <a:rPr lang="en-US" sz="1200" kern="1200" dirty="0" err="1" smtClean="0">
                <a:solidFill>
                  <a:schemeClr val="tx1"/>
                </a:solidFill>
                <a:latin typeface="+mn-lt"/>
                <a:ea typeface="+mn-ea"/>
                <a:cs typeface="+mn-cs"/>
              </a:rPr>
              <a:t>Alu</a:t>
            </a:r>
            <a:r>
              <a:rPr lang="en-US" sz="1200" kern="1200" dirty="0" smtClean="0">
                <a:solidFill>
                  <a:schemeClr val="tx1"/>
                </a:solidFill>
                <a:latin typeface="+mn-lt"/>
                <a:ea typeface="+mn-ea"/>
                <a:cs typeface="+mn-cs"/>
              </a:rPr>
              <a:t> elements. Notable, </a:t>
            </a:r>
            <a:r>
              <a:rPr lang="en-US" sz="1200" kern="1200" dirty="0" err="1" smtClean="0">
                <a:solidFill>
                  <a:schemeClr val="tx1"/>
                </a:solidFill>
                <a:latin typeface="+mn-lt"/>
                <a:ea typeface="+mn-ea"/>
                <a:cs typeface="+mn-cs"/>
              </a:rPr>
              <a:t>Alu</a:t>
            </a:r>
            <a:r>
              <a:rPr lang="en-US" sz="1200" kern="1200" dirty="0" smtClean="0">
                <a:solidFill>
                  <a:schemeClr val="tx1"/>
                </a:solidFill>
                <a:latin typeface="+mn-lt"/>
                <a:ea typeface="+mn-ea"/>
                <a:cs typeface="+mn-cs"/>
              </a:rPr>
              <a:t> clustering can be viewed as a classical case study for the capacity of computational infrastructures because it is not only of great intrinsic biological interests, but also a problem of a scale that will remain as the upper limit of many other clustering problem in bioinformatics for the next few years, e.g. the automated protein family classification for a few millions of proteins predicted from large </a:t>
            </a:r>
            <a:r>
              <a:rPr lang="en-US" sz="1200" kern="1200" dirty="0" err="1" smtClean="0">
                <a:solidFill>
                  <a:schemeClr val="tx1"/>
                </a:solidFill>
                <a:latin typeface="+mn-lt"/>
                <a:ea typeface="+mn-ea"/>
                <a:cs typeface="+mn-cs"/>
              </a:rPr>
              <a:t>metagenomics</a:t>
            </a:r>
            <a:r>
              <a:rPr lang="en-US" sz="1200" kern="1200" dirty="0" smtClean="0">
                <a:solidFill>
                  <a:schemeClr val="tx1"/>
                </a:solidFill>
                <a:latin typeface="+mn-lt"/>
                <a:ea typeface="+mn-ea"/>
                <a:cs typeface="+mn-cs"/>
              </a:rPr>
              <a:t> projects. In our work here we examine </a:t>
            </a:r>
            <a:r>
              <a:rPr lang="en-US" sz="1200" kern="1200" dirty="0" err="1" smtClean="0">
                <a:solidFill>
                  <a:schemeClr val="tx1"/>
                </a:solidFill>
                <a:latin typeface="+mn-lt"/>
                <a:ea typeface="+mn-ea"/>
                <a:cs typeface="+mn-cs"/>
              </a:rPr>
              <a:t>Alu</a:t>
            </a:r>
            <a:r>
              <a:rPr lang="en-US" sz="1200" kern="1200" dirty="0" smtClean="0">
                <a:solidFill>
                  <a:schemeClr val="tx1"/>
                </a:solidFill>
                <a:latin typeface="+mn-lt"/>
                <a:ea typeface="+mn-ea"/>
                <a:cs typeface="+mn-cs"/>
              </a:rPr>
              <a:t> samples of 35339 and 50,000 sequences.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3D4677B-C5CE-4183-A13D-EB29CCD2130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a:fld id="{74AEDF52-565E-4A29-804B-6E4AAEC28544}" type="slidenum">
              <a:rPr lang="en-US" sz="1200" kern="1200">
                <a:solidFill>
                  <a:prstClr val="black"/>
                </a:solidFill>
                <a:latin typeface="Calibri"/>
                <a:ea typeface="+mn-ea"/>
                <a:cs typeface="+mn-cs"/>
              </a:rPr>
              <a:pPr algn="r" rtl="0"/>
              <a:t>35</a:t>
            </a:fld>
            <a:endParaRPr lang="en-US" sz="1200" kern="1200">
              <a:solidFill>
                <a:prstClr val="black"/>
              </a:solidFill>
              <a:latin typeface="Calibri"/>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B4BD610-5845-43A1-970E-26DBB55F25B4}"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B4BD610-5845-43A1-970E-26DBB55F25B4}"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a:fld id="{74AEDF52-565E-4A29-804B-6E4AAEC28544}" type="slidenum">
              <a:rPr lang="en-US" sz="1200" kern="1200">
                <a:solidFill>
                  <a:prstClr val="black"/>
                </a:solidFill>
                <a:latin typeface="Calibri"/>
                <a:ea typeface="+mn-ea"/>
                <a:cs typeface="+mn-cs"/>
              </a:rPr>
              <a:pPr algn="r" rtl="0"/>
              <a:t>46</a:t>
            </a:fld>
            <a:endParaRPr lang="en-US" sz="1200" kern="1200">
              <a:solidFill>
                <a:prstClr val="black"/>
              </a:solidFill>
              <a:latin typeface="Calibri"/>
              <a:ea typeface="+mn-ea"/>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47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62" name="Rectangle 2"/>
          <p:cNvSpPr txBox="1">
            <a:spLocks noGrp="1" noRot="1" noChangeAspect="1" noChangeArrowheads="1" noTextEdit="1"/>
          </p:cNvSpPr>
          <p:nvPr>
            <p:ph type="sldImg"/>
          </p:nvPr>
        </p:nvSpPr>
        <p:spPr>
          <a:xfrm>
            <a:off x="1146175" y="693738"/>
            <a:ext cx="4567238" cy="3427412"/>
          </a:xfrm>
          <a:ln/>
        </p:spPr>
      </p:sp>
      <p:sp>
        <p:nvSpPr>
          <p:cNvPr id="1218563" name="Rectangle 3"/>
          <p:cNvSpPr txBox="1">
            <a:spLocks noGrp="1" noChangeArrowheads="1"/>
          </p:cNvSpPr>
          <p:nvPr>
            <p:ph type="body" idx="1"/>
          </p:nvPr>
        </p:nvSpPr>
        <p:spPr>
          <a:xfrm>
            <a:off x="685800" y="4343320"/>
            <a:ext cx="5486400" cy="4031484"/>
          </a:xfrm>
          <a:noFill/>
          <a:ln/>
        </p:spPr>
        <p:txBody>
          <a:bodyPr wrap="none" anchor="ct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BD8AB7-2ECE-2945-AD66-C8BD25B3958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fontAlgn="auto">
              <a:spcBef>
                <a:spcPts val="0"/>
              </a:spcBef>
              <a:spcAft>
                <a:spcPts val="0"/>
              </a:spcAft>
              <a:defRPr/>
            </a:pPr>
            <a:r>
              <a:rPr lang="en-US" b="1" i="1" dirty="0">
                <a:solidFill>
                  <a:srgbClr val="1851CE"/>
                </a:solidFill>
                <a:latin typeface="Calibri" pitchFamily="34" charset="0"/>
              </a:rPr>
              <a:t>S</a:t>
            </a:r>
            <a:r>
              <a:rPr lang="en-US" b="1" i="1" dirty="0">
                <a:solidFill>
                  <a:srgbClr val="E40701"/>
                </a:solidFill>
                <a:latin typeface="Calibri" pitchFamily="34" charset="0"/>
              </a:rPr>
              <a:t>A</a:t>
            </a:r>
            <a:r>
              <a:rPr lang="en-US" b="1" i="1" dirty="0">
                <a:solidFill>
                  <a:srgbClr val="EFBA00"/>
                </a:solidFill>
                <a:latin typeface="Calibri" pitchFamily="34" charset="0"/>
              </a:rPr>
              <a:t>L</a:t>
            </a:r>
            <a:r>
              <a:rPr lang="en-US" b="1" i="1" dirty="0">
                <a:solidFill>
                  <a:srgbClr val="1851CE"/>
                </a:solidFill>
                <a:latin typeface="Calibri" pitchFamily="34" charset="0"/>
              </a:rPr>
              <a:t>S</a:t>
            </a:r>
            <a:r>
              <a:rPr lang="en-US" b="1" i="1" dirty="0">
                <a:solidFill>
                  <a:srgbClr val="18A221"/>
                </a:solidFill>
                <a:latin typeface="Calibri" pitchFamily="34" charset="0"/>
              </a:rPr>
              <a:t>A</a:t>
            </a:r>
            <a:endParaRPr lang="en-US" dirty="0">
              <a:latin typeface="Corbel" pitchFamily="34" charset="0"/>
            </a:endParaRPr>
          </a:p>
        </p:txBody>
      </p:sp>
      <p:pic>
        <p:nvPicPr>
          <p:cNvPr id="7" name="Picture 6" descr="350px-Zuoshangjiao.jpg"/>
          <p:cNvPicPr>
            <a:picLocks noChangeAspect="1"/>
          </p:cNvPicPr>
          <p:nvPr userDrawn="1"/>
        </p:nvPicPr>
        <p:blipFill>
          <a:blip r:embed="rId2"/>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9/24/2009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9/24/2009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9/24/2009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6425"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4963"/>
            <a:ext cx="8226425" cy="4524375"/>
          </a:xfrm>
        </p:spPr>
        <p:txBody>
          <a:bodyPr/>
          <a:lstStyle/>
          <a:p>
            <a:endParaRPr lang="en-US"/>
          </a:p>
        </p:txBody>
      </p:sp>
      <p:sp>
        <p:nvSpPr>
          <p:cNvPr id="4" name="Date Placeholder 3"/>
          <p:cNvSpPr>
            <a:spLocks noGrp="1"/>
          </p:cNvSpPr>
          <p:nvPr>
            <p:ph type="dt" idx="10"/>
          </p:nvPr>
        </p:nvSpPr>
        <p:spPr>
          <a:xfrm>
            <a:off x="457200" y="6246813"/>
            <a:ext cx="2125663" cy="473075"/>
          </a:xfrm>
        </p:spPr>
        <p:txBody>
          <a:bodyPr/>
          <a:lstStyle>
            <a:lvl1pPr>
              <a:defRPr/>
            </a:lvl1pPr>
          </a:lstStyle>
          <a:p>
            <a:fld id="{1CF38E74-0795-4C1D-94D5-E9F826DF6C89}" type="datetimeFigureOut">
              <a:rPr lang="en-GB"/>
              <a:pPr/>
              <a:t>24/09/2009</a:t>
            </a:fld>
            <a:endParaRPr lang="en-GB"/>
          </a:p>
        </p:txBody>
      </p:sp>
      <p:sp>
        <p:nvSpPr>
          <p:cNvPr id="5" name="Footer Placeholder 4"/>
          <p:cNvSpPr>
            <a:spLocks noGrp="1"/>
          </p:cNvSpPr>
          <p:nvPr>
            <p:ph type="ftr" idx="11"/>
          </p:nvPr>
        </p:nvSpPr>
        <p:spPr>
          <a:xfrm>
            <a:off x="3127375" y="6246813"/>
            <a:ext cx="2895600" cy="473075"/>
          </a:xfrm>
        </p:spPr>
        <p:txBody>
          <a:bodyPr/>
          <a:lstStyle>
            <a:lvl1pPr>
              <a:defRPr/>
            </a:lvl1pPr>
          </a:lstStyle>
          <a:p>
            <a:endParaRPr lang="en-GB"/>
          </a:p>
        </p:txBody>
      </p:sp>
      <p:sp>
        <p:nvSpPr>
          <p:cNvPr id="6" name="Slide Number Placeholder 5"/>
          <p:cNvSpPr>
            <a:spLocks noGrp="1"/>
          </p:cNvSpPr>
          <p:nvPr>
            <p:ph type="sldNum" idx="12"/>
          </p:nvPr>
        </p:nvSpPr>
        <p:spPr>
          <a:xfrm>
            <a:off x="7016750" y="6384925"/>
            <a:ext cx="2127250" cy="473075"/>
          </a:xfrm>
          <a:solidFill>
            <a:srgbClr val="DEE7F8"/>
          </a:solidFill>
        </p:spPr>
        <p:txBody>
          <a:bodyPr/>
          <a:lstStyle>
            <a:lvl1pPr>
              <a:defRPr/>
            </a:lvl1pPr>
          </a:lstStyle>
          <a:p>
            <a:fld id="{487E03E8-23EC-4C7C-B218-7D94F2E08843}"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lgn="l" rtl="0">
              <a:defRPr/>
            </a:pPr>
            <a:r>
              <a:rPr lang="en-US" b="1" i="1" kern="1200" dirty="0">
                <a:solidFill>
                  <a:srgbClr val="1851CE"/>
                </a:solidFill>
                <a:latin typeface="Calibri" pitchFamily="34" charset="0"/>
                <a:ea typeface="+mn-ea"/>
                <a:cs typeface="+mn-cs"/>
              </a:rPr>
              <a:t>S</a:t>
            </a:r>
            <a:r>
              <a:rPr lang="en-US" b="1" i="1" kern="1200" dirty="0">
                <a:solidFill>
                  <a:srgbClr val="E40701"/>
                </a:solidFill>
                <a:latin typeface="Calibri" pitchFamily="34" charset="0"/>
                <a:ea typeface="+mn-ea"/>
                <a:cs typeface="+mn-cs"/>
              </a:rPr>
              <a:t>A</a:t>
            </a:r>
            <a:r>
              <a:rPr lang="en-US" b="1" i="1" kern="1200" dirty="0">
                <a:solidFill>
                  <a:srgbClr val="EFBA00"/>
                </a:solidFill>
                <a:latin typeface="Calibri" pitchFamily="34" charset="0"/>
                <a:ea typeface="+mn-ea"/>
                <a:cs typeface="+mn-cs"/>
              </a:rPr>
              <a:t>L</a:t>
            </a:r>
            <a:r>
              <a:rPr lang="en-US" b="1" i="1" kern="1200" dirty="0">
                <a:solidFill>
                  <a:srgbClr val="1851CE"/>
                </a:solidFill>
                <a:latin typeface="Calibri" pitchFamily="34" charset="0"/>
                <a:ea typeface="+mn-ea"/>
                <a:cs typeface="+mn-cs"/>
              </a:rPr>
              <a:t>S</a:t>
            </a:r>
            <a:r>
              <a:rPr lang="en-US" b="1" i="1" kern="1200" dirty="0">
                <a:solidFill>
                  <a:srgbClr val="18A221"/>
                </a:solidFill>
                <a:latin typeface="Calibri" pitchFamily="34" charset="0"/>
                <a:ea typeface="+mn-ea"/>
                <a:cs typeface="+mn-cs"/>
              </a:rPr>
              <a:t>A</a:t>
            </a:r>
            <a:endParaRPr lang="en-US" kern="1200" dirty="0">
              <a:solidFill>
                <a:prstClr val="black"/>
              </a:solidFill>
              <a:latin typeface="Corbel" pitchFamily="34" charset="0"/>
              <a:ea typeface="+mn-ea"/>
              <a:cs typeface="+mn-cs"/>
            </a:endParaRPr>
          </a:p>
        </p:txBody>
      </p:sp>
      <p:pic>
        <p:nvPicPr>
          <p:cNvPr id="7" name="Picture 6" descr="350px-Zuoshangjiao.jpg"/>
          <p:cNvPicPr>
            <a:picLocks noChangeAspect="1"/>
          </p:cNvPicPr>
          <p:nvPr userDrawn="1"/>
        </p:nvPicPr>
        <p:blipFill>
          <a:blip r:embed="rId2"/>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lgn="l" rtl="0"/>
            <a:fld id="{06015A1C-A950-4BF7-9F1F-2CA7C903A8EE}" type="datetimeFigureOut">
              <a:rPr lang="en-US" sz="1200" kern="1200">
                <a:solidFill>
                  <a:prstClr val="black">
                    <a:tint val="75000"/>
                  </a:prstClr>
                </a:solidFill>
                <a:latin typeface="Calibri"/>
                <a:ea typeface="+mn-ea"/>
                <a:cs typeface="+mn-cs"/>
              </a:rPr>
              <a:pPr algn="l" rtl="0"/>
              <a:t>9/24/2009</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04EFFF6C-AE4E-4FE6-A064-67A5E3D5DC7A}"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06015A1C-A950-4BF7-9F1F-2CA7C903A8EE}" type="datetimeFigureOut">
              <a:rPr lang="en-US" sz="1200" kern="1200">
                <a:solidFill>
                  <a:prstClr val="black">
                    <a:tint val="75000"/>
                  </a:prstClr>
                </a:solidFill>
                <a:latin typeface="Calibri"/>
                <a:ea typeface="+mn-ea"/>
                <a:cs typeface="+mn-cs"/>
              </a:rPr>
              <a:pPr algn="l" rtl="0"/>
              <a:t>9/24/2009</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a:xfrm>
            <a:off x="7010400" y="6492875"/>
            <a:ext cx="2133600" cy="365125"/>
          </a:xfrm>
          <a:solidFill>
            <a:srgbClr val="DEE7F8"/>
          </a:solidFill>
        </p:spPr>
        <p:txBody>
          <a:bodyPr/>
          <a:lstStyle/>
          <a:p>
            <a:pPr algn="r" rtl="0"/>
            <a:fld id="{04EFFF6C-AE4E-4FE6-A064-67A5E3D5DC7A}"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rtl="0"/>
            <a:fld id="{06015A1C-A950-4BF7-9F1F-2CA7C903A8EE}" type="datetimeFigureOut">
              <a:rPr lang="en-US" sz="1200" kern="1200">
                <a:solidFill>
                  <a:prstClr val="black">
                    <a:tint val="75000"/>
                  </a:prstClr>
                </a:solidFill>
                <a:latin typeface="Calibri"/>
                <a:ea typeface="+mn-ea"/>
                <a:cs typeface="+mn-cs"/>
              </a:rPr>
              <a:pPr algn="l" rtl="0"/>
              <a:t>9/24/2009</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04EFFF6C-AE4E-4FE6-A064-67A5E3D5DC7A}"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l" rtl="0"/>
            <a:fld id="{06015A1C-A950-4BF7-9F1F-2CA7C903A8EE}" type="datetimeFigureOut">
              <a:rPr lang="en-US" sz="1200" kern="1200">
                <a:solidFill>
                  <a:prstClr val="black">
                    <a:tint val="75000"/>
                  </a:prstClr>
                </a:solidFill>
                <a:latin typeface="Calibri"/>
                <a:ea typeface="+mn-ea"/>
                <a:cs typeface="+mn-cs"/>
              </a:rPr>
              <a:pPr algn="l" rtl="0"/>
              <a:t>9/24/2009</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04EFFF6C-AE4E-4FE6-A064-67A5E3D5DC7A}"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lgn="l" rtl="0"/>
            <a:fld id="{06015A1C-A950-4BF7-9F1F-2CA7C903A8EE}" type="datetimeFigureOut">
              <a:rPr lang="en-US" sz="1200" kern="1200">
                <a:solidFill>
                  <a:prstClr val="black">
                    <a:tint val="75000"/>
                  </a:prstClr>
                </a:solidFill>
                <a:latin typeface="Calibri"/>
                <a:ea typeface="+mn-ea"/>
                <a:cs typeface="+mn-cs"/>
              </a:rPr>
              <a:pPr algn="l" rtl="0"/>
              <a:t>9/24/2009</a:t>
            </a:fld>
            <a:endParaRPr lang="en-US" sz="1200"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algn="r" rtl="0"/>
            <a:fld id="{04EFFF6C-AE4E-4FE6-A064-67A5E3D5DC7A}"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l" rtl="0"/>
            <a:fld id="{06015A1C-A950-4BF7-9F1F-2CA7C903A8EE}" type="datetimeFigureOut">
              <a:rPr lang="en-US" sz="1200" kern="1200">
                <a:solidFill>
                  <a:prstClr val="black">
                    <a:tint val="75000"/>
                  </a:prstClr>
                </a:solidFill>
                <a:latin typeface="Calibri"/>
                <a:ea typeface="+mn-ea"/>
                <a:cs typeface="+mn-cs"/>
              </a:rPr>
              <a:pPr algn="l" rtl="0"/>
              <a:t>9/24/2009</a:t>
            </a:fld>
            <a:endParaRPr lang="en-US" sz="1200"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algn="r" rtl="0"/>
            <a:fld id="{04EFFF6C-AE4E-4FE6-A064-67A5E3D5DC7A}"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a:fld id="{06015A1C-A950-4BF7-9F1F-2CA7C903A8EE}" type="datetimeFigureOut">
              <a:rPr lang="en-US" sz="1200" kern="1200">
                <a:solidFill>
                  <a:prstClr val="black">
                    <a:tint val="75000"/>
                  </a:prstClr>
                </a:solidFill>
                <a:latin typeface="Calibri"/>
                <a:ea typeface="+mn-ea"/>
                <a:cs typeface="+mn-cs"/>
              </a:rPr>
              <a:pPr algn="l" rtl="0"/>
              <a:t>9/24/2009</a:t>
            </a:fld>
            <a:endParaRPr lang="en-US" sz="1200"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algn="r" rtl="0"/>
            <a:fld id="{04EFFF6C-AE4E-4FE6-A064-67A5E3D5DC7A}"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9/24/2009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06015A1C-A950-4BF7-9F1F-2CA7C903A8EE}" type="datetimeFigureOut">
              <a:rPr lang="en-US" sz="1200" kern="1200">
                <a:solidFill>
                  <a:prstClr val="black">
                    <a:tint val="75000"/>
                  </a:prstClr>
                </a:solidFill>
                <a:latin typeface="Calibri"/>
                <a:ea typeface="+mn-ea"/>
                <a:cs typeface="+mn-cs"/>
              </a:rPr>
              <a:pPr algn="l" rtl="0"/>
              <a:t>9/24/2009</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04EFFF6C-AE4E-4FE6-A064-67A5E3D5DC7A}"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06015A1C-A950-4BF7-9F1F-2CA7C903A8EE}" type="datetimeFigureOut">
              <a:rPr lang="en-US" sz="1200" kern="1200">
                <a:solidFill>
                  <a:prstClr val="black">
                    <a:tint val="75000"/>
                  </a:prstClr>
                </a:solidFill>
                <a:latin typeface="Calibri"/>
                <a:ea typeface="+mn-ea"/>
                <a:cs typeface="+mn-cs"/>
              </a:rPr>
              <a:pPr algn="l" rtl="0"/>
              <a:t>9/24/2009</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04EFFF6C-AE4E-4FE6-A064-67A5E3D5DC7A}"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06015A1C-A950-4BF7-9F1F-2CA7C903A8EE}" type="datetimeFigureOut">
              <a:rPr lang="en-US" sz="1200" kern="1200">
                <a:solidFill>
                  <a:prstClr val="black">
                    <a:tint val="75000"/>
                  </a:prstClr>
                </a:solidFill>
                <a:latin typeface="Calibri"/>
                <a:ea typeface="+mn-ea"/>
                <a:cs typeface="+mn-cs"/>
              </a:rPr>
              <a:pPr algn="l" rtl="0"/>
              <a:t>9/24/2009</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04EFFF6C-AE4E-4FE6-A064-67A5E3D5DC7A}"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06015A1C-A950-4BF7-9F1F-2CA7C903A8EE}" type="datetimeFigureOut">
              <a:rPr lang="en-US" sz="1200" kern="1200">
                <a:solidFill>
                  <a:prstClr val="black">
                    <a:tint val="75000"/>
                  </a:prstClr>
                </a:solidFill>
                <a:latin typeface="Calibri"/>
                <a:ea typeface="+mn-ea"/>
                <a:cs typeface="+mn-cs"/>
              </a:rPr>
              <a:pPr algn="l" rtl="0"/>
              <a:t>9/24/2009</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04EFFF6C-AE4E-4FE6-A064-67A5E3D5DC7A}"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054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629400" y="6248400"/>
            <a:ext cx="1905000" cy="457200"/>
          </a:xfrm>
        </p:spPr>
        <p:txBody>
          <a:bodyPr/>
          <a:lstStyle>
            <a:lvl1pPr>
              <a:defRPr/>
            </a:lvl1pPr>
          </a:lstStyle>
          <a:p>
            <a:pPr algn="l" rtl="0"/>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a:xfrm>
            <a:off x="3276600" y="6248400"/>
            <a:ext cx="2895600" cy="457200"/>
          </a:xfrm>
        </p:spPr>
        <p:txBody>
          <a:bodyPr/>
          <a:lstStyle>
            <a:lvl1pPr>
              <a:defRPr/>
            </a:lvl1pPr>
          </a:lstStyle>
          <a:p>
            <a:pPr algn="ctr" rtl="0"/>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a:xfrm>
            <a:off x="1524000" y="6248400"/>
            <a:ext cx="1295400" cy="457200"/>
          </a:xfrm>
        </p:spPr>
        <p:txBody>
          <a:bodyPr/>
          <a:lstStyle>
            <a:lvl1pPr>
              <a:defRPr/>
            </a:lvl1pPr>
          </a:lstStyle>
          <a:p>
            <a:pPr algn="r" rtl="0"/>
            <a:fld id="{EB221654-0E17-4502-910A-E9A48320A18D}" type="slidenum">
              <a:rPr lang="en-US" sz="1200" kern="1200">
                <a:solidFill>
                  <a:prstClr val="black">
                    <a:tint val="75000"/>
                  </a:prstClr>
                </a:solidFill>
                <a:latin typeface="Calibri"/>
                <a:ea typeface="+mn-ea"/>
                <a:cs typeface="+mn-cs"/>
              </a:rPr>
              <a:pPr algn="r" rtl="0"/>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pPr/>
              <a:t>9/24/2009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pPr/>
              <a:t>9/24/2009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pPr/>
              <a:t>9/24/2009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pPr/>
              <a:t>9/24/2009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pPr/>
              <a:t>9/24/2009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pPr/>
              <a:t>9/24/2009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pPr/>
              <a:t>9/24/2009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pPr/>
              <a:t>9/24/2009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pPr/>
              <a:t>‹#›</a:t>
            </a:fld>
            <a:endParaRPr lang="en-US"/>
          </a:p>
        </p:txBody>
      </p:sp>
      <p:pic>
        <p:nvPicPr>
          <p:cNvPr id="7" name="Picture 6" descr="350px-Zuoshangjiao.jpg"/>
          <p:cNvPicPr>
            <a:picLocks noChangeAspect="1"/>
          </p:cNvPicPr>
          <p:nvPr userDrawn="1"/>
        </p:nvPicPr>
        <p:blipFill>
          <a:blip r:embed="rId14"/>
          <a:stretch>
            <a:fillRect/>
          </a:stretch>
        </p:blipFill>
        <p:spPr>
          <a:xfrm>
            <a:off x="0" y="0"/>
            <a:ext cx="1600200" cy="1540764"/>
          </a:xfrm>
          <a:prstGeom prst="rect">
            <a:avLst/>
          </a:prstGeom>
        </p:spPr>
      </p:pic>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fontAlgn="auto">
              <a:spcBef>
                <a:spcPts val="0"/>
              </a:spcBef>
              <a:spcAft>
                <a:spcPts val="0"/>
              </a:spcAft>
              <a:defRPr/>
            </a:pPr>
            <a:r>
              <a:rPr lang="en-US" b="1" i="1" dirty="0">
                <a:solidFill>
                  <a:srgbClr val="1851CE"/>
                </a:solidFill>
                <a:latin typeface="Calibri" pitchFamily="34" charset="0"/>
              </a:rPr>
              <a:t>S</a:t>
            </a:r>
            <a:r>
              <a:rPr lang="en-US" b="1" i="1" dirty="0">
                <a:solidFill>
                  <a:srgbClr val="E40701"/>
                </a:solidFill>
                <a:latin typeface="Calibri" pitchFamily="34" charset="0"/>
              </a:rPr>
              <a:t>A</a:t>
            </a:r>
            <a:r>
              <a:rPr lang="en-US" b="1" i="1" dirty="0">
                <a:solidFill>
                  <a:srgbClr val="EFBA00"/>
                </a:solidFill>
                <a:latin typeface="Calibri" pitchFamily="34" charset="0"/>
              </a:rPr>
              <a:t>L</a:t>
            </a:r>
            <a:r>
              <a:rPr lang="en-US" b="1" i="1" dirty="0">
                <a:solidFill>
                  <a:srgbClr val="1851CE"/>
                </a:solidFill>
                <a:latin typeface="Calibri" pitchFamily="34" charset="0"/>
              </a:rPr>
              <a:t>S</a:t>
            </a:r>
            <a:r>
              <a:rPr lang="en-US" b="1" i="1" dirty="0">
                <a:solidFill>
                  <a:srgbClr val="18A221"/>
                </a:solidFill>
                <a:latin typeface="Calibri" pitchFamily="34" charset="0"/>
              </a:rPr>
              <a:t>A</a:t>
            </a:r>
            <a:endParaRPr lang="en-US" dirty="0">
              <a:latin typeface="Corbe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06015A1C-A950-4BF7-9F1F-2CA7C903A8EE}" type="datetimeFigureOut">
              <a:rPr lang="en-US" kern="1200" smtClean="0">
                <a:solidFill>
                  <a:prstClr val="black">
                    <a:tint val="75000"/>
                  </a:prstClr>
                </a:solidFill>
                <a:latin typeface="Calibri"/>
                <a:ea typeface="+mn-ea"/>
                <a:cs typeface="+mn-cs"/>
              </a:rPr>
              <a:pPr rtl="0"/>
              <a:t>9/24/2009</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04EFFF6C-AE4E-4FE6-A064-67A5E3D5DC7A}" type="slidenum">
              <a:rPr lang="en-US" kern="1200" smtClean="0">
                <a:solidFill>
                  <a:prstClr val="black">
                    <a:tint val="75000"/>
                  </a:prstClr>
                </a:solidFill>
                <a:latin typeface="Calibri"/>
                <a:ea typeface="+mn-ea"/>
                <a:cs typeface="+mn-cs"/>
              </a:rPr>
              <a:pPr rtl="0"/>
              <a:t>‹#›</a:t>
            </a:fld>
            <a:endParaRPr lang="en-US" kern="1200">
              <a:solidFill>
                <a:prstClr val="black">
                  <a:tint val="75000"/>
                </a:prstClr>
              </a:solidFill>
              <a:latin typeface="Calibri"/>
              <a:ea typeface="+mn-ea"/>
              <a:cs typeface="+mn-cs"/>
            </a:endParaRPr>
          </a:p>
        </p:txBody>
      </p:sp>
      <p:pic>
        <p:nvPicPr>
          <p:cNvPr id="7" name="Picture 6" descr="350px-Zuoshangjiao.jpg"/>
          <p:cNvPicPr>
            <a:picLocks noChangeAspect="1"/>
          </p:cNvPicPr>
          <p:nvPr userDrawn="1"/>
        </p:nvPicPr>
        <p:blipFill>
          <a:blip r:embed="rId14"/>
          <a:stretch>
            <a:fillRect/>
          </a:stretch>
        </p:blipFill>
        <p:spPr>
          <a:xfrm>
            <a:off x="0" y="0"/>
            <a:ext cx="1600200" cy="1540764"/>
          </a:xfrm>
          <a:prstGeom prst="rect">
            <a:avLst/>
          </a:prstGeom>
        </p:spPr>
      </p:pic>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lgn="l" rtl="0">
              <a:defRPr/>
            </a:pPr>
            <a:r>
              <a:rPr lang="en-US" b="1" i="1" kern="1200" dirty="0">
                <a:solidFill>
                  <a:srgbClr val="1851CE"/>
                </a:solidFill>
                <a:latin typeface="Calibri" pitchFamily="34" charset="0"/>
                <a:ea typeface="+mn-ea"/>
                <a:cs typeface="+mn-cs"/>
              </a:rPr>
              <a:t>S</a:t>
            </a:r>
            <a:r>
              <a:rPr lang="en-US" b="1" i="1" kern="1200" dirty="0">
                <a:solidFill>
                  <a:srgbClr val="E40701"/>
                </a:solidFill>
                <a:latin typeface="Calibri" pitchFamily="34" charset="0"/>
                <a:ea typeface="+mn-ea"/>
                <a:cs typeface="+mn-cs"/>
              </a:rPr>
              <a:t>A</a:t>
            </a:r>
            <a:r>
              <a:rPr lang="en-US" b="1" i="1" kern="1200" dirty="0">
                <a:solidFill>
                  <a:srgbClr val="EFBA00"/>
                </a:solidFill>
                <a:latin typeface="Calibri" pitchFamily="34" charset="0"/>
                <a:ea typeface="+mn-ea"/>
                <a:cs typeface="+mn-cs"/>
              </a:rPr>
              <a:t>L</a:t>
            </a:r>
            <a:r>
              <a:rPr lang="en-US" b="1" i="1" kern="1200" dirty="0">
                <a:solidFill>
                  <a:srgbClr val="1851CE"/>
                </a:solidFill>
                <a:latin typeface="Calibri" pitchFamily="34" charset="0"/>
                <a:ea typeface="+mn-ea"/>
                <a:cs typeface="+mn-cs"/>
              </a:rPr>
              <a:t>S</a:t>
            </a:r>
            <a:r>
              <a:rPr lang="en-US" b="1" i="1" kern="1200" dirty="0">
                <a:solidFill>
                  <a:srgbClr val="18A221"/>
                </a:solidFill>
                <a:latin typeface="Calibri" pitchFamily="34" charset="0"/>
                <a:ea typeface="+mn-ea"/>
                <a:cs typeface="+mn-cs"/>
              </a:rPr>
              <a:t>A</a:t>
            </a:r>
            <a:endParaRPr lang="en-US" kern="1200" dirty="0">
              <a:solidFill>
                <a:prstClr val="black"/>
              </a:solidFill>
              <a:latin typeface="Corbel"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chart" Target="../charts/char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uitspress.iu.edu/news/page/normal/11841.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434975"/>
            <a:ext cx="7772400" cy="1470025"/>
          </a:xfrm>
        </p:spPr>
        <p:txBody>
          <a:bodyPr>
            <a:noAutofit/>
          </a:bodyPr>
          <a:lstStyle/>
          <a:p>
            <a:r>
              <a:rPr lang="en-US" sz="4000" b="1" dirty="0" smtClean="0"/>
              <a:t>New Approaches to Scientific Computing</a:t>
            </a:r>
            <a:endParaRPr lang="en-US" sz="4000" dirty="0"/>
          </a:p>
        </p:txBody>
      </p:sp>
      <p:sp>
        <p:nvSpPr>
          <p:cNvPr id="3" name="Subtitle 2"/>
          <p:cNvSpPr>
            <a:spLocks noGrp="1"/>
          </p:cNvSpPr>
          <p:nvPr>
            <p:ph type="subTitle" idx="1"/>
          </p:nvPr>
        </p:nvSpPr>
        <p:spPr>
          <a:xfrm>
            <a:off x="457200" y="2209800"/>
            <a:ext cx="8686800" cy="609600"/>
          </a:xfrm>
        </p:spPr>
        <p:txBody>
          <a:bodyPr>
            <a:noAutofit/>
          </a:bodyPr>
          <a:lstStyle/>
          <a:p>
            <a:r>
              <a:rPr lang="en-US" sz="1800" b="1" i="1" dirty="0" smtClean="0"/>
              <a:t>Presentation to visitors from Lilly</a:t>
            </a:r>
          </a:p>
          <a:p>
            <a:r>
              <a:rPr lang="en-US" sz="1800" dirty="0" smtClean="0">
                <a:solidFill>
                  <a:srgbClr val="7030A0"/>
                </a:solidFill>
              </a:rPr>
              <a:t>September 25, 2009, Bloomington</a:t>
            </a:r>
            <a:endParaRPr lang="en-US" sz="1800" dirty="0">
              <a:solidFill>
                <a:srgbClr val="7030A0"/>
              </a:solidFill>
            </a:endParaRPr>
          </a:p>
        </p:txBody>
      </p:sp>
      <p:sp>
        <p:nvSpPr>
          <p:cNvPr id="5" name="Subtitle 2"/>
          <p:cNvSpPr txBox="1">
            <a:spLocks/>
          </p:cNvSpPr>
          <p:nvPr/>
        </p:nvSpPr>
        <p:spPr>
          <a:xfrm>
            <a:off x="914400" y="3124200"/>
            <a:ext cx="7239000" cy="3352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Geoffrey Fox</a:t>
            </a:r>
            <a:endParaRPr kumimoji="0" lang="en-US" sz="2400" b="0" i="0" u="none" strike="noStrike" kern="1200" cap="none" spc="0" normalizeH="0" noProof="0" dirty="0" smtClean="0">
              <a:ln>
                <a:noFill/>
              </a:ln>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000" baseline="0" dirty="0" smtClean="0">
                <a:hlinkClick r:id="rId3"/>
              </a:rPr>
              <a:t>gcf@indiana.edu</a:t>
            </a:r>
            <a:r>
              <a:rPr lang="en-US" sz="2000" dirty="0" smtClean="0"/>
              <a:t>   </a:t>
            </a:r>
            <a:r>
              <a:rPr lang="en-US" sz="2000" dirty="0" smtClean="0">
                <a:hlinkClick r:id="rId4"/>
              </a:rPr>
              <a:t>www.infomall.org</a:t>
            </a:r>
            <a:r>
              <a:rPr lang="en-US" sz="2000" dirty="0" smtClean="0"/>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baseline="0" dirty="0"/>
          </a:p>
          <a:p>
            <a:pPr lvl="0" algn="ctr">
              <a:spcBef>
                <a:spcPct val="20000"/>
              </a:spcBef>
            </a:pPr>
            <a:r>
              <a:rPr lang="en-US" sz="1900" dirty="0" smtClean="0">
                <a:latin typeface="Times New Roman" pitchFamily="18" charset="0"/>
                <a:cs typeface="Times New Roman" pitchFamily="18" charset="0"/>
              </a:rPr>
              <a:t>School of Informatics and Computing</a:t>
            </a:r>
          </a:p>
          <a:p>
            <a:pPr lvl="0" algn="ctr">
              <a:spcBef>
                <a:spcPct val="20000"/>
              </a:spcBef>
            </a:pPr>
            <a:r>
              <a:rPr lang="en-US" sz="1900" dirty="0" smtClean="0">
                <a:latin typeface="Times New Roman" pitchFamily="18" charset="0"/>
                <a:cs typeface="Times New Roman" pitchFamily="18" charset="0"/>
              </a:rPr>
              <a:t>and Community Grids Laboratory, </a:t>
            </a:r>
          </a:p>
          <a:p>
            <a:pPr lvl="0" algn="ctr">
              <a:spcBef>
                <a:spcPct val="20000"/>
              </a:spcBef>
            </a:pPr>
            <a:r>
              <a:rPr lang="en-US" sz="1900" dirty="0" smtClean="0">
                <a:latin typeface="Times New Roman" pitchFamily="18" charset="0"/>
                <a:cs typeface="Times New Roman" pitchFamily="18" charset="0"/>
              </a:rPr>
              <a:t>Digital Science Center</a:t>
            </a:r>
          </a:p>
          <a:p>
            <a:pPr lvl="0" algn="ctr">
              <a:spcBef>
                <a:spcPct val="20000"/>
              </a:spcBef>
            </a:pPr>
            <a:r>
              <a:rPr lang="en-US" sz="1900" dirty="0" smtClean="0">
                <a:latin typeface="Times New Roman" pitchFamily="18" charset="0"/>
                <a:cs typeface="Times New Roman" pitchFamily="18" charset="0"/>
              </a:rPr>
              <a:t>Pervasive Technology Institute</a:t>
            </a:r>
          </a:p>
          <a:p>
            <a:pPr lvl="0" algn="ctr">
              <a:spcBef>
                <a:spcPct val="20000"/>
              </a:spcBef>
            </a:pPr>
            <a:r>
              <a:rPr lang="en-US" sz="1900" dirty="0" smtClean="0">
                <a:latin typeface="Times New Roman" pitchFamily="18" charset="0"/>
                <a:cs typeface="Times New Roman" pitchFamily="18" charset="0"/>
              </a:rPr>
              <a:t>Indiana University</a:t>
            </a:r>
            <a:endParaRPr kumimoji="0" lang="en-US" sz="24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pic2.bmp"/>
          <p:cNvPicPr>
            <a:picLocks noChangeAspect="1"/>
          </p:cNvPicPr>
          <p:nvPr/>
        </p:nvPicPr>
        <p:blipFill>
          <a:blip r:embed="rId3"/>
          <a:srcRect/>
          <a:stretch>
            <a:fillRect/>
          </a:stretch>
        </p:blipFill>
        <p:spPr bwMode="auto">
          <a:xfrm>
            <a:off x="669925" y="1025594"/>
            <a:ext cx="7804150" cy="5403850"/>
          </a:xfrm>
          <a:prstGeom prst="rect">
            <a:avLst/>
          </a:prstGeom>
          <a:noFill/>
          <a:ln w="9525">
            <a:noFill/>
            <a:miter lim="800000"/>
            <a:headEnd/>
            <a:tailEnd/>
          </a:ln>
        </p:spPr>
      </p:pic>
      <p:sp>
        <p:nvSpPr>
          <p:cNvPr id="5" name="Rounded Rectangular Callout 4"/>
          <p:cNvSpPr/>
          <p:nvPr/>
        </p:nvSpPr>
        <p:spPr>
          <a:xfrm>
            <a:off x="2438400" y="4724400"/>
            <a:ext cx="1676400" cy="762000"/>
          </a:xfrm>
          <a:prstGeom prst="wedgeRoundRectCallout">
            <a:avLst>
              <a:gd name="adj1" fmla="val -83742"/>
              <a:gd name="adj2" fmla="val -155750"/>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n-US" sz="1400">
                <a:solidFill>
                  <a:schemeClr val="tx1"/>
                </a:solidFill>
                <a:ea typeface="Arial" charset="0"/>
                <a:cs typeface="Arial" charset="0"/>
              </a:rPr>
              <a:t>WRF-Static running on Tungsten</a:t>
            </a:r>
          </a:p>
        </p:txBody>
      </p:sp>
      <p:sp>
        <p:nvSpPr>
          <p:cNvPr id="25604" name="Title 1"/>
          <p:cNvSpPr>
            <a:spLocks noGrp="1"/>
          </p:cNvSpPr>
          <p:nvPr>
            <p:ph type="title"/>
          </p:nvPr>
        </p:nvSpPr>
        <p:spPr>
          <a:xfrm>
            <a:off x="320675" y="58738"/>
            <a:ext cx="8229600" cy="855662"/>
          </a:xfrm>
        </p:spPr>
        <p:txBody>
          <a:bodyPr>
            <a:normAutofit fontScale="90000"/>
          </a:bodyPr>
          <a:lstStyle/>
          <a:p>
            <a:r>
              <a:rPr lang="en-US" sz="3200" dirty="0" smtClean="0">
                <a:ea typeface="ＭＳ Ｐゴシック" charset="-128"/>
                <a:cs typeface="ＭＳ Ｐゴシック" charset="-128"/>
              </a:rPr>
              <a:t>OGCE Workflow Tools Wrap and Execute Codes on the </a:t>
            </a:r>
            <a:r>
              <a:rPr lang="en-US" sz="3200" dirty="0" err="1" smtClean="0">
                <a:ea typeface="ＭＳ Ｐゴシック" charset="-128"/>
                <a:cs typeface="ＭＳ Ｐゴシック" charset="-128"/>
              </a:rPr>
              <a:t>TeraGrid</a:t>
            </a:r>
            <a:endParaRPr lang="en-US" sz="3200" dirty="0" smtClean="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5.png"/>
          <p:cNvPicPr>
            <a:picLocks noChangeAspect="1"/>
          </p:cNvPicPr>
          <p:nvPr/>
        </p:nvPicPr>
        <p:blipFill>
          <a:blip r:embed="rId3"/>
          <a:srcRect r="2361"/>
          <a:stretch>
            <a:fillRect/>
          </a:stretch>
        </p:blipFill>
        <p:spPr>
          <a:xfrm>
            <a:off x="0" y="0"/>
            <a:ext cx="5575300" cy="3773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Picture 4.png"/>
          <p:cNvPicPr>
            <a:picLocks noChangeAspect="1"/>
          </p:cNvPicPr>
          <p:nvPr/>
        </p:nvPicPr>
        <p:blipFill>
          <a:blip r:embed="rId4"/>
          <a:stretch>
            <a:fillRect/>
          </a:stretch>
        </p:blipFill>
        <p:spPr>
          <a:xfrm>
            <a:off x="3330575" y="3003550"/>
            <a:ext cx="5813425" cy="3778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Picture 6.png"/>
          <p:cNvPicPr>
            <a:picLocks noChangeAspect="1"/>
          </p:cNvPicPr>
          <p:nvPr/>
        </p:nvPicPr>
        <p:blipFill>
          <a:blip r:embed="rId5"/>
          <a:srcRect b="4468"/>
          <a:stretch>
            <a:fillRect/>
          </a:stretch>
        </p:blipFill>
        <p:spPr>
          <a:xfrm>
            <a:off x="3048000" y="0"/>
            <a:ext cx="6096000" cy="2851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42863" y="3951288"/>
            <a:ext cx="3309937" cy="2308324"/>
          </a:xfrm>
          <a:prstGeom prst="rect">
            <a:avLst/>
          </a:prstGeom>
        </p:spPr>
        <p:style>
          <a:lnRef idx="3">
            <a:schemeClr val="lt1"/>
          </a:lnRef>
          <a:fillRef idx="1">
            <a:schemeClr val="accent4"/>
          </a:fillRef>
          <a:effectRef idx="1">
            <a:schemeClr val="accent4"/>
          </a:effectRef>
          <a:fontRef idx="minor">
            <a:schemeClr val="lt1"/>
          </a:fontRef>
        </p:style>
        <p:txBody>
          <a:bodyPr>
            <a:prstTxWarp prst="textNoShape">
              <a:avLst/>
            </a:prstTxWarp>
            <a:spAutoFit/>
          </a:bodyPr>
          <a:lstStyle/>
          <a:p>
            <a:r>
              <a:rPr lang="en-US" sz="2400" dirty="0">
                <a:solidFill>
                  <a:srgbClr val="FFFFFF"/>
                </a:solidFill>
                <a:ea typeface="ＭＳ Ｐゴシック" charset="-128"/>
                <a:cs typeface="ＭＳ Ｐゴシック" charset="-128"/>
              </a:rPr>
              <a:t>Various </a:t>
            </a:r>
            <a:r>
              <a:rPr lang="en-US" sz="2400" dirty="0" smtClean="0">
                <a:solidFill>
                  <a:srgbClr val="FFFFFF"/>
                </a:solidFill>
                <a:ea typeface="ＭＳ Ｐゴシック" charset="-128"/>
                <a:cs typeface="ＭＳ Ｐゴシック" charset="-128"/>
              </a:rPr>
              <a:t>portal services deployed as portlets</a:t>
            </a:r>
            <a:r>
              <a:rPr lang="en-US" sz="2400" dirty="0">
                <a:solidFill>
                  <a:srgbClr val="FFFFFF"/>
                </a:solidFill>
                <a:ea typeface="ＭＳ Ｐゴシック" charset="-128"/>
                <a:cs typeface="ＭＳ Ｐゴシック" charset="-128"/>
              </a:rPr>
              <a:t>: </a:t>
            </a:r>
          </a:p>
          <a:p>
            <a:r>
              <a:rPr lang="en-US" sz="2400" dirty="0">
                <a:solidFill>
                  <a:srgbClr val="FFFFFF"/>
                </a:solidFill>
                <a:ea typeface="ＭＳ Ｐゴシック" charset="-128"/>
                <a:cs typeface="ＭＳ Ｐゴシック" charset="-128"/>
              </a:rPr>
              <a:t>Remote directory browsing, proxy management, and </a:t>
            </a:r>
            <a:r>
              <a:rPr lang="en-US" sz="2400" dirty="0" err="1">
                <a:solidFill>
                  <a:srgbClr val="FFFFFF"/>
                </a:solidFill>
                <a:ea typeface="ＭＳ Ｐゴシック" charset="-128"/>
                <a:cs typeface="ＭＳ Ｐゴシック" charset="-128"/>
              </a:rPr>
              <a:t>LoadLeveler</a:t>
            </a:r>
            <a:r>
              <a:rPr lang="en-US" sz="2400" dirty="0">
                <a:solidFill>
                  <a:srgbClr val="FFFFFF"/>
                </a:solidFill>
                <a:ea typeface="ＭＳ Ｐゴシック" charset="-128"/>
                <a:cs typeface="ＭＳ Ｐゴシック" charset="-128"/>
              </a:rPr>
              <a:t> queues.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Picture 7.png"/>
          <p:cNvPicPr>
            <a:picLocks noChangeAspect="1"/>
          </p:cNvPicPr>
          <p:nvPr/>
        </p:nvPicPr>
        <p:blipFill>
          <a:blip r:embed="rId3"/>
          <a:srcRect/>
          <a:stretch>
            <a:fillRect/>
          </a:stretch>
        </p:blipFill>
        <p:spPr bwMode="auto">
          <a:xfrm>
            <a:off x="0" y="0"/>
            <a:ext cx="9144000" cy="4597400"/>
          </a:xfrm>
          <a:prstGeom prst="rect">
            <a:avLst/>
          </a:prstGeom>
          <a:noFill/>
          <a:ln w="9525">
            <a:noFill/>
            <a:miter lim="800000"/>
            <a:headEnd/>
            <a:tailEnd/>
          </a:ln>
        </p:spPr>
      </p:pic>
      <p:sp>
        <p:nvSpPr>
          <p:cNvPr id="6" name="TextBox 5"/>
          <p:cNvSpPr txBox="1"/>
          <p:nvPr/>
        </p:nvSpPr>
        <p:spPr>
          <a:xfrm>
            <a:off x="1219200" y="4940300"/>
            <a:ext cx="6781800" cy="13843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prstTxWarp prst="textNoShape">
              <a:avLst/>
            </a:prstTxWarp>
            <a:spAutoFit/>
          </a:bodyPr>
          <a:lstStyle/>
          <a:p>
            <a:r>
              <a:rPr lang="en-US" sz="2800" dirty="0" smtClean="0">
                <a:solidFill>
                  <a:srgbClr val="FFFFFF"/>
                </a:solidFill>
                <a:ea typeface="ＭＳ Ｐゴシック" charset="-128"/>
                <a:cs typeface="ＭＳ Ｐゴシック" charset="-128"/>
              </a:rPr>
              <a:t>Similar set of services deployed as </a:t>
            </a:r>
            <a:r>
              <a:rPr lang="en-US" sz="2800" dirty="0">
                <a:solidFill>
                  <a:srgbClr val="FFFFFF"/>
                </a:solidFill>
                <a:ea typeface="ＭＳ Ｐゴシック" charset="-128"/>
                <a:cs typeface="ＭＳ Ｐゴシック" charset="-128"/>
              </a:rPr>
              <a:t>Google Gadgets: MOAB dashboard, remote directory browser, and proxy management.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icture 3.png"/>
          <p:cNvPicPr>
            <a:picLocks noGrp="1" noChangeAspect="1"/>
          </p:cNvPicPr>
          <p:nvPr>
            <p:ph idx="1"/>
          </p:nvPr>
        </p:nvPicPr>
        <p:blipFill>
          <a:blip r:embed="rId3"/>
          <a:srcRect l="-2026" r="-2026"/>
          <a:stretch>
            <a:fillRect/>
          </a:stretch>
        </p:blipFill>
        <p:spPr>
          <a:xfrm>
            <a:off x="0" y="0"/>
            <a:ext cx="9086166" cy="6248400"/>
          </a:xfrm>
        </p:spPr>
      </p:pic>
      <p:sp>
        <p:nvSpPr>
          <p:cNvPr id="3" name="TextBox 2"/>
          <p:cNvSpPr txBox="1"/>
          <p:nvPr/>
        </p:nvSpPr>
        <p:spPr>
          <a:xfrm>
            <a:off x="1752600" y="6248400"/>
            <a:ext cx="3322063" cy="461665"/>
          </a:xfrm>
          <a:prstGeom prst="rect">
            <a:avLst/>
          </a:prstGeom>
          <a:noFill/>
        </p:spPr>
        <p:txBody>
          <a:bodyPr wrap="none" rtlCol="0">
            <a:spAutoFit/>
          </a:bodyPr>
          <a:lstStyle/>
          <a:p>
            <a:r>
              <a:rPr lang="en-US" sz="2400" b="1" dirty="0" smtClean="0"/>
              <a:t>Web 2.0 PolarGrid Portal</a:t>
            </a:r>
            <a:endParaRPr lang="en-US"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ORE-CHEM Project</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r>
              <a:rPr lang="en-US" dirty="0" smtClean="0"/>
              <a:t>Object Reuse and Exchange (ORE): simple semantic markup for describing distributed digital documents.</a:t>
            </a:r>
          </a:p>
          <a:p>
            <a:pPr lvl="1"/>
            <a:r>
              <a:rPr lang="en-US" dirty="0" smtClean="0"/>
              <a:t>Atom/XML and RDF bindings</a:t>
            </a:r>
          </a:p>
          <a:p>
            <a:pPr lvl="1"/>
            <a:r>
              <a:rPr lang="en-US" dirty="0" smtClean="0"/>
              <a:t>Multiple versions, formats, supplemental data, authors, citations, etc are all </a:t>
            </a:r>
            <a:r>
              <a:rPr lang="en-US" dirty="0" err="1" smtClean="0"/>
              <a:t>URIs</a:t>
            </a:r>
            <a:r>
              <a:rPr lang="en-US" dirty="0" smtClean="0"/>
              <a:t> in a master document.</a:t>
            </a:r>
          </a:p>
          <a:p>
            <a:r>
              <a:rPr lang="en-US" dirty="0" smtClean="0"/>
              <a:t>ORE-CHEM project is Semantic web application applied to chemistry.</a:t>
            </a:r>
          </a:p>
          <a:p>
            <a:pPr lvl="1"/>
            <a:r>
              <a:rPr lang="en-US" dirty="0" smtClean="0"/>
              <a:t>Link papers to experiments, computing runs.</a:t>
            </a:r>
          </a:p>
          <a:p>
            <a:pPr lvl="1"/>
            <a:r>
              <a:rPr lang="en-US" dirty="0" smtClean="0"/>
              <a:t>Create searchable RDF triple stores of linked information.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9455" y="140966"/>
            <a:ext cx="8229600" cy="966629"/>
          </a:xfrm>
        </p:spPr>
        <p:txBody>
          <a:bodyPr>
            <a:normAutofit/>
          </a:bodyPr>
          <a:lstStyle/>
          <a:p>
            <a:r>
              <a:rPr lang="en-US" sz="3600" dirty="0" err="1" smtClean="0"/>
              <a:t>IU’s</a:t>
            </a:r>
            <a:r>
              <a:rPr lang="en-US" sz="3600" dirty="0" smtClean="0"/>
              <a:t> ORE-CHEM Pipeline (Phase I)</a:t>
            </a:r>
            <a:endParaRPr lang="en-US" sz="3600" dirty="0"/>
          </a:p>
        </p:txBody>
      </p:sp>
      <p:sp>
        <p:nvSpPr>
          <p:cNvPr id="5" name="Rectangle 4"/>
          <p:cNvSpPr/>
          <p:nvPr/>
        </p:nvSpPr>
        <p:spPr>
          <a:xfrm>
            <a:off x="420143" y="1145044"/>
            <a:ext cx="1728301" cy="9937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Harvest NIH </a:t>
            </a:r>
            <a:r>
              <a:rPr lang="en-US" dirty="0" err="1" smtClean="0"/>
              <a:t>PubChem</a:t>
            </a:r>
            <a:r>
              <a:rPr lang="en-US" dirty="0" smtClean="0"/>
              <a:t> for 3D Structures</a:t>
            </a:r>
            <a:endParaRPr lang="en-US" dirty="0"/>
          </a:p>
        </p:txBody>
      </p:sp>
      <p:sp>
        <p:nvSpPr>
          <p:cNvPr id="13" name="Rectangle 12"/>
          <p:cNvSpPr/>
          <p:nvPr/>
        </p:nvSpPr>
        <p:spPr>
          <a:xfrm>
            <a:off x="420143" y="2531102"/>
            <a:ext cx="1728301" cy="9937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Convert </a:t>
            </a:r>
            <a:r>
              <a:rPr lang="en-US" dirty="0" err="1" smtClean="0"/>
              <a:t>PubChem</a:t>
            </a:r>
            <a:r>
              <a:rPr lang="en-US" dirty="0" smtClean="0"/>
              <a:t> XML to CML</a:t>
            </a:r>
            <a:endParaRPr lang="en-US" dirty="0"/>
          </a:p>
        </p:txBody>
      </p:sp>
      <p:sp>
        <p:nvSpPr>
          <p:cNvPr id="14" name="Rectangle 13"/>
          <p:cNvSpPr/>
          <p:nvPr/>
        </p:nvSpPr>
        <p:spPr>
          <a:xfrm>
            <a:off x="420143" y="4000715"/>
            <a:ext cx="1728301" cy="9937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Convert </a:t>
            </a:r>
            <a:r>
              <a:rPr lang="en-US" dirty="0" err="1" smtClean="0"/>
              <a:t>PubChem</a:t>
            </a:r>
            <a:r>
              <a:rPr lang="en-US" dirty="0" smtClean="0"/>
              <a:t> XML to CML</a:t>
            </a:r>
            <a:endParaRPr lang="en-US" dirty="0"/>
          </a:p>
        </p:txBody>
      </p:sp>
      <p:sp>
        <p:nvSpPr>
          <p:cNvPr id="15" name="Rectangle 14"/>
          <p:cNvSpPr/>
          <p:nvPr/>
        </p:nvSpPr>
        <p:spPr>
          <a:xfrm>
            <a:off x="3631649" y="4000715"/>
            <a:ext cx="1728301" cy="9937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Convert CML to Gaussian Input</a:t>
            </a:r>
            <a:endParaRPr lang="en-US" dirty="0"/>
          </a:p>
        </p:txBody>
      </p:sp>
      <p:sp>
        <p:nvSpPr>
          <p:cNvPr id="16" name="Rectangle 15"/>
          <p:cNvSpPr/>
          <p:nvPr/>
        </p:nvSpPr>
        <p:spPr>
          <a:xfrm>
            <a:off x="3631649" y="2531102"/>
            <a:ext cx="1728301" cy="9937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Submit Jobs to </a:t>
            </a:r>
            <a:r>
              <a:rPr lang="en-US" dirty="0" err="1" smtClean="0"/>
              <a:t>TeraGrid</a:t>
            </a:r>
            <a:r>
              <a:rPr lang="en-US" dirty="0" smtClean="0"/>
              <a:t> with Swarm</a:t>
            </a:r>
            <a:endParaRPr lang="en-US" dirty="0"/>
          </a:p>
        </p:txBody>
      </p:sp>
      <p:sp>
        <p:nvSpPr>
          <p:cNvPr id="17" name="Rectangle 16"/>
          <p:cNvSpPr/>
          <p:nvPr/>
        </p:nvSpPr>
        <p:spPr>
          <a:xfrm>
            <a:off x="3631649" y="1145044"/>
            <a:ext cx="1728301" cy="9937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Convert Gaussian Output to CML</a:t>
            </a:r>
            <a:endParaRPr lang="en-US" dirty="0"/>
          </a:p>
        </p:txBody>
      </p:sp>
      <p:sp>
        <p:nvSpPr>
          <p:cNvPr id="18" name="Rectangle 17"/>
          <p:cNvSpPr/>
          <p:nvPr/>
        </p:nvSpPr>
        <p:spPr>
          <a:xfrm>
            <a:off x="6734574" y="1145044"/>
            <a:ext cx="1728301" cy="9937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Convert CML to RDF-&gt;ORE-</a:t>
            </a:r>
            <a:r>
              <a:rPr lang="en-US" dirty="0" err="1" smtClean="0"/>
              <a:t>Chem</a:t>
            </a:r>
            <a:endParaRPr lang="en-US" dirty="0"/>
          </a:p>
        </p:txBody>
      </p:sp>
      <p:sp>
        <p:nvSpPr>
          <p:cNvPr id="20" name="Rectangle 19"/>
          <p:cNvSpPr/>
          <p:nvPr/>
        </p:nvSpPr>
        <p:spPr>
          <a:xfrm>
            <a:off x="6734574" y="2531102"/>
            <a:ext cx="1728301" cy="9937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Insert RDF into RDF Triple Store</a:t>
            </a:r>
            <a:endParaRPr lang="en-US" dirty="0"/>
          </a:p>
        </p:txBody>
      </p:sp>
      <p:sp>
        <p:nvSpPr>
          <p:cNvPr id="21" name="TextBox 20"/>
          <p:cNvSpPr txBox="1"/>
          <p:nvPr/>
        </p:nvSpPr>
        <p:spPr>
          <a:xfrm>
            <a:off x="458338" y="5700281"/>
            <a:ext cx="8042733"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smtClean="0"/>
              <a:t>Conversions are done with Jumbo/CML tools from Peter Murray Rust’s group at Cambridge.  Swarm is a Web service capable of managing 10,000’s of jobs on the </a:t>
            </a:r>
            <a:r>
              <a:rPr lang="en-US" sz="2000" dirty="0" err="1" smtClean="0"/>
              <a:t>TeraGrid</a:t>
            </a:r>
            <a:r>
              <a:rPr lang="en-US" sz="2000" dirty="0" smtClean="0"/>
              <a:t>.  We hope to use Dryad to manage this pipeline. </a:t>
            </a:r>
            <a:endParaRPr lang="en-US" sz="2000" dirty="0"/>
          </a:p>
        </p:txBody>
      </p:sp>
      <p:cxnSp>
        <p:nvCxnSpPr>
          <p:cNvPr id="23" name="Straight Arrow Connector 22"/>
          <p:cNvCxnSpPr>
            <a:stCxn id="5" idx="2"/>
            <a:endCxn id="13" idx="0"/>
          </p:cNvCxnSpPr>
          <p:nvPr/>
        </p:nvCxnSpPr>
        <p:spPr>
          <a:xfrm rot="5400000">
            <a:off x="1088147" y="2334954"/>
            <a:ext cx="39229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3" idx="2"/>
            <a:endCxn id="14" idx="0"/>
          </p:cNvCxnSpPr>
          <p:nvPr/>
        </p:nvCxnSpPr>
        <p:spPr>
          <a:xfrm rot="5400000">
            <a:off x="1046369" y="3762790"/>
            <a:ext cx="47585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4" idx="3"/>
            <a:endCxn id="15" idx="1"/>
          </p:cNvCxnSpPr>
          <p:nvPr/>
        </p:nvCxnSpPr>
        <p:spPr>
          <a:xfrm>
            <a:off x="2148444" y="4497597"/>
            <a:ext cx="148320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5" idx="0"/>
            <a:endCxn id="16" idx="2"/>
          </p:cNvCxnSpPr>
          <p:nvPr/>
        </p:nvCxnSpPr>
        <p:spPr>
          <a:xfrm rot="5400000" flipH="1" flipV="1">
            <a:off x="4257875" y="3762790"/>
            <a:ext cx="47585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6" idx="0"/>
            <a:endCxn id="17" idx="2"/>
          </p:cNvCxnSpPr>
          <p:nvPr/>
        </p:nvCxnSpPr>
        <p:spPr>
          <a:xfrm rot="5400000" flipH="1" flipV="1">
            <a:off x="4299653" y="2334955"/>
            <a:ext cx="39229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17" idx="3"/>
          </p:cNvCxnSpPr>
          <p:nvPr/>
        </p:nvCxnSpPr>
        <p:spPr>
          <a:xfrm>
            <a:off x="5359950" y="1641926"/>
            <a:ext cx="1374624" cy="99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8" idx="2"/>
            <a:endCxn id="20" idx="0"/>
          </p:cNvCxnSpPr>
          <p:nvPr/>
        </p:nvCxnSpPr>
        <p:spPr>
          <a:xfrm rot="5400000">
            <a:off x="7402578" y="2334954"/>
            <a:ext cx="39229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6187508" y="3723823"/>
            <a:ext cx="2284916" cy="175432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Goal is to create a public, searchable triple store populated with ORE-CHEM data on drug-like molecules.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152400"/>
            <a:ext cx="7543800" cy="762000"/>
          </a:xfrm>
        </p:spPr>
        <p:txBody>
          <a:bodyPr/>
          <a:lstStyle/>
          <a:p>
            <a:pPr algn="ctr"/>
            <a:r>
              <a:rPr lang="en-US" sz="3200" dirty="0" smtClean="0"/>
              <a:t>Data Intensive (Science) Applications</a:t>
            </a:r>
            <a:endParaRPr lang="en-US" sz="3200" dirty="0"/>
          </a:p>
        </p:txBody>
      </p:sp>
      <p:sp>
        <p:nvSpPr>
          <p:cNvPr id="4" name="Content Placeholder 3"/>
          <p:cNvSpPr>
            <a:spLocks noGrp="1"/>
          </p:cNvSpPr>
          <p:nvPr>
            <p:ph idx="1"/>
          </p:nvPr>
        </p:nvSpPr>
        <p:spPr>
          <a:xfrm>
            <a:off x="0" y="1143000"/>
            <a:ext cx="8915400" cy="5715000"/>
          </a:xfrm>
        </p:spPr>
        <p:txBody>
          <a:bodyPr>
            <a:normAutofit/>
          </a:bodyPr>
          <a:lstStyle/>
          <a:p>
            <a:r>
              <a:rPr lang="en-US" sz="2000" dirty="0" smtClean="0"/>
              <a:t>From 1980-200?, we largely looked at HPC for simulation; now we have </a:t>
            </a:r>
            <a:r>
              <a:rPr lang="en-US" sz="2000" dirty="0" smtClean="0">
                <a:solidFill>
                  <a:srgbClr val="FF0000"/>
                </a:solidFill>
              </a:rPr>
              <a:t>data deluge</a:t>
            </a:r>
            <a:endParaRPr lang="en-US" sz="2000" dirty="0" smtClean="0"/>
          </a:p>
          <a:p>
            <a:r>
              <a:rPr lang="en-US" sz="2000" dirty="0" smtClean="0"/>
              <a:t>1) Data starts on some disk/sensor/instrument</a:t>
            </a:r>
          </a:p>
          <a:p>
            <a:pPr lvl="1"/>
            <a:r>
              <a:rPr lang="en-US" sz="2000" dirty="0" smtClean="0"/>
              <a:t>It needs to be</a:t>
            </a:r>
            <a:r>
              <a:rPr lang="en-US" sz="2000" dirty="0" smtClean="0">
                <a:solidFill>
                  <a:srgbClr val="FFC000"/>
                </a:solidFill>
              </a:rPr>
              <a:t> </a:t>
            </a:r>
            <a:r>
              <a:rPr lang="en-US" sz="2000" dirty="0" smtClean="0">
                <a:solidFill>
                  <a:srgbClr val="0070C0"/>
                </a:solidFill>
              </a:rPr>
              <a:t>decomposed/partitioned</a:t>
            </a:r>
            <a:r>
              <a:rPr lang="en-US" sz="2000" dirty="0" smtClean="0"/>
              <a:t>; often partitioning natural from source of data</a:t>
            </a:r>
          </a:p>
          <a:p>
            <a:r>
              <a:rPr lang="en-US" sz="2000" dirty="0" smtClean="0"/>
              <a:t>2) One runs a </a:t>
            </a:r>
            <a:r>
              <a:rPr lang="en-US" sz="2000" dirty="0" smtClean="0">
                <a:solidFill>
                  <a:srgbClr val="0070C0"/>
                </a:solidFill>
              </a:rPr>
              <a:t>filter</a:t>
            </a:r>
            <a:r>
              <a:rPr lang="en-US" sz="2000" dirty="0" smtClean="0">
                <a:solidFill>
                  <a:srgbClr val="FFC000"/>
                </a:solidFill>
              </a:rPr>
              <a:t> </a:t>
            </a:r>
            <a:r>
              <a:rPr lang="en-US" sz="2000" dirty="0" smtClean="0"/>
              <a:t>of some sort extracting data of interest and (re)formatting it</a:t>
            </a:r>
          </a:p>
          <a:p>
            <a:pPr lvl="1"/>
            <a:r>
              <a:rPr lang="en-US" sz="2000" dirty="0" smtClean="0">
                <a:solidFill>
                  <a:srgbClr val="0070C0"/>
                </a:solidFill>
              </a:rPr>
              <a:t>Pleasingly parallel </a:t>
            </a:r>
            <a:r>
              <a:rPr lang="en-US" sz="2000" dirty="0" smtClean="0"/>
              <a:t>with often “millions” of jobs</a:t>
            </a:r>
          </a:p>
          <a:p>
            <a:pPr lvl="1"/>
            <a:r>
              <a:rPr lang="en-US" sz="2000" dirty="0" smtClean="0"/>
              <a:t>Communication latencies can be many </a:t>
            </a:r>
            <a:r>
              <a:rPr lang="en-US" sz="2000" dirty="0" smtClean="0">
                <a:solidFill>
                  <a:srgbClr val="0070C0"/>
                </a:solidFill>
              </a:rPr>
              <a:t>milliseconds</a:t>
            </a:r>
            <a:r>
              <a:rPr lang="en-US" sz="2000" dirty="0" smtClean="0">
                <a:solidFill>
                  <a:srgbClr val="FFFF00"/>
                </a:solidFill>
              </a:rPr>
              <a:t> </a:t>
            </a:r>
            <a:r>
              <a:rPr lang="en-US" sz="2000" dirty="0" smtClean="0"/>
              <a:t>and can involve </a:t>
            </a:r>
            <a:r>
              <a:rPr lang="en-US" sz="2000" dirty="0" smtClean="0">
                <a:solidFill>
                  <a:srgbClr val="0070C0"/>
                </a:solidFill>
              </a:rPr>
              <a:t>disks</a:t>
            </a:r>
          </a:p>
          <a:p>
            <a:r>
              <a:rPr lang="en-US" sz="2000" dirty="0" smtClean="0"/>
              <a:t>3) Using same (or map to a new) decomposition, one runs a possibly parallel application that could  require </a:t>
            </a:r>
            <a:r>
              <a:rPr lang="en-US" sz="2000" dirty="0" smtClean="0">
                <a:solidFill>
                  <a:srgbClr val="0070C0"/>
                </a:solidFill>
              </a:rPr>
              <a:t>iterative </a:t>
            </a:r>
            <a:r>
              <a:rPr lang="en-US" sz="2000" dirty="0" smtClean="0"/>
              <a:t>steps between communicating processes or could be pleasing parallel</a:t>
            </a:r>
          </a:p>
          <a:p>
            <a:pPr lvl="1"/>
            <a:r>
              <a:rPr lang="en-US" sz="2000" dirty="0" smtClean="0"/>
              <a:t>Communication latencies may be at most some </a:t>
            </a:r>
            <a:r>
              <a:rPr lang="en-US" sz="2000" dirty="0" smtClean="0">
                <a:solidFill>
                  <a:srgbClr val="0070C0"/>
                </a:solidFill>
              </a:rPr>
              <a:t>microseconds</a:t>
            </a:r>
            <a:r>
              <a:rPr lang="en-US" sz="2000" dirty="0" smtClean="0">
                <a:solidFill>
                  <a:srgbClr val="FFFF00"/>
                </a:solidFill>
              </a:rPr>
              <a:t> </a:t>
            </a:r>
            <a:r>
              <a:rPr lang="en-US" sz="2000" dirty="0" smtClean="0"/>
              <a:t>and involves </a:t>
            </a:r>
            <a:r>
              <a:rPr lang="en-US" sz="2000" dirty="0" smtClean="0">
                <a:solidFill>
                  <a:srgbClr val="0070C0"/>
                </a:solidFill>
              </a:rPr>
              <a:t>shared memory </a:t>
            </a:r>
            <a:r>
              <a:rPr lang="en-US" sz="2000" dirty="0" smtClean="0"/>
              <a:t>or</a:t>
            </a:r>
            <a:r>
              <a:rPr lang="en-US" sz="2000" dirty="0" smtClean="0">
                <a:solidFill>
                  <a:srgbClr val="FFFF00"/>
                </a:solidFill>
              </a:rPr>
              <a:t> </a:t>
            </a:r>
            <a:r>
              <a:rPr lang="en-US" sz="2000" dirty="0" smtClean="0">
                <a:solidFill>
                  <a:srgbClr val="0070C0"/>
                </a:solidFill>
              </a:rPr>
              <a:t>high speed networks</a:t>
            </a:r>
          </a:p>
          <a:p>
            <a:r>
              <a:rPr lang="en-US" sz="2000" dirty="0" smtClean="0">
                <a:solidFill>
                  <a:srgbClr val="0070C0"/>
                </a:solidFill>
              </a:rPr>
              <a:t>Workflow</a:t>
            </a:r>
            <a:r>
              <a:rPr lang="en-US" sz="2000" dirty="0" smtClean="0"/>
              <a:t> links 1) 2) 3) with multiple instances of 2) 3)</a:t>
            </a:r>
          </a:p>
          <a:p>
            <a:pPr lvl="1"/>
            <a:r>
              <a:rPr lang="en-US" sz="2000" dirty="0" smtClean="0"/>
              <a:t>Pipeline or more complex graphs</a:t>
            </a:r>
          </a:p>
          <a:p>
            <a:r>
              <a:rPr lang="en-US" sz="2000" dirty="0" smtClean="0"/>
              <a:t>Filters are “</a:t>
            </a:r>
            <a:r>
              <a:rPr lang="en-US" sz="2000" dirty="0" smtClean="0">
                <a:solidFill>
                  <a:srgbClr val="0070C0"/>
                </a:solidFill>
              </a:rPr>
              <a:t>Maps</a:t>
            </a:r>
            <a:r>
              <a:rPr lang="en-US" sz="2000" dirty="0" smtClean="0"/>
              <a:t>” or “</a:t>
            </a:r>
            <a:r>
              <a:rPr lang="en-US" sz="2000" dirty="0" smtClean="0">
                <a:solidFill>
                  <a:srgbClr val="0070C0"/>
                </a:solidFill>
              </a:rPr>
              <a:t>Reductions</a:t>
            </a:r>
            <a:r>
              <a:rPr lang="en-US" sz="2000" dirty="0" smtClean="0"/>
              <a:t>” in MapReduce language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467600" cy="685800"/>
          </a:xfrm>
        </p:spPr>
        <p:txBody>
          <a:bodyPr>
            <a:normAutofit fontScale="90000"/>
          </a:bodyPr>
          <a:lstStyle/>
          <a:p>
            <a:r>
              <a:rPr lang="en-US" sz="3200" b="1" dirty="0" smtClean="0"/>
              <a:t>MapReduce “File/Data Repository” Parallelism</a:t>
            </a:r>
            <a:endParaRPr lang="en-US" sz="3200" b="1" dirty="0"/>
          </a:p>
        </p:txBody>
      </p:sp>
      <p:grpSp>
        <p:nvGrpSpPr>
          <p:cNvPr id="3" name="Group 65"/>
          <p:cNvGrpSpPr/>
          <p:nvPr/>
        </p:nvGrpSpPr>
        <p:grpSpPr>
          <a:xfrm>
            <a:off x="228600" y="2819400"/>
            <a:ext cx="7696200" cy="3810000"/>
            <a:chOff x="228600" y="3048000"/>
            <a:chExt cx="7696200" cy="3810000"/>
          </a:xfrm>
        </p:grpSpPr>
        <p:grpSp>
          <p:nvGrpSpPr>
            <p:cNvPr id="4" name="Group 51"/>
            <p:cNvGrpSpPr/>
            <p:nvPr/>
          </p:nvGrpSpPr>
          <p:grpSpPr>
            <a:xfrm>
              <a:off x="228600" y="3048000"/>
              <a:ext cx="7696200" cy="3810000"/>
              <a:chOff x="228600" y="3048000"/>
              <a:chExt cx="7696200" cy="3810000"/>
            </a:xfrm>
          </p:grpSpPr>
          <p:pic>
            <p:nvPicPr>
              <p:cNvPr id="2050" name="Picture 2"/>
              <p:cNvPicPr>
                <a:picLocks noChangeAspect="1" noChangeArrowheads="1"/>
              </p:cNvPicPr>
              <p:nvPr/>
            </p:nvPicPr>
            <p:blipFill>
              <a:blip r:embed="rId3"/>
              <a:srcRect/>
              <a:stretch>
                <a:fillRect/>
              </a:stretch>
            </p:blipFill>
            <p:spPr bwMode="auto">
              <a:xfrm>
                <a:off x="228600" y="3048000"/>
                <a:ext cx="2857500" cy="3810000"/>
              </a:xfrm>
              <a:prstGeom prst="rect">
                <a:avLst/>
              </a:prstGeom>
              <a:noFill/>
              <a:ln w="9525">
                <a:noFill/>
                <a:miter lim="800000"/>
                <a:headEnd/>
                <a:tailEnd/>
              </a:ln>
              <a:effectLst/>
            </p:spPr>
          </p:pic>
          <p:grpSp>
            <p:nvGrpSpPr>
              <p:cNvPr id="9" name="Group 13"/>
              <p:cNvGrpSpPr/>
              <p:nvPr/>
            </p:nvGrpSpPr>
            <p:grpSpPr>
              <a:xfrm>
                <a:off x="3581400" y="3080658"/>
                <a:ext cx="457200" cy="3668485"/>
                <a:chOff x="3581400" y="3037115"/>
                <a:chExt cx="457200" cy="3668485"/>
              </a:xfrm>
              <a:solidFill>
                <a:srgbClr val="92D050"/>
              </a:solidFill>
            </p:grpSpPr>
            <p:sp>
              <p:nvSpPr>
                <p:cNvPr id="5" name="Oval 4"/>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4"/>
              <p:cNvGrpSpPr/>
              <p:nvPr/>
            </p:nvGrpSpPr>
            <p:grpSpPr>
              <a:xfrm>
                <a:off x="4838700" y="3080658"/>
                <a:ext cx="457200" cy="3668485"/>
                <a:chOff x="3581400" y="3037115"/>
                <a:chExt cx="457200" cy="3668485"/>
              </a:xfrm>
              <a:solidFill>
                <a:srgbClr val="92D050"/>
              </a:solidFill>
            </p:grpSpPr>
            <p:sp>
              <p:nvSpPr>
                <p:cNvPr id="16" name="Oval 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1"/>
              <p:cNvGrpSpPr/>
              <p:nvPr/>
            </p:nvGrpSpPr>
            <p:grpSpPr>
              <a:xfrm>
                <a:off x="6096000" y="3080658"/>
                <a:ext cx="457200" cy="3668485"/>
                <a:chOff x="3581400" y="3037115"/>
                <a:chExt cx="457200" cy="3668485"/>
              </a:xfrm>
              <a:solidFill>
                <a:srgbClr val="92D050"/>
              </a:solidFill>
            </p:grpSpPr>
            <p:sp>
              <p:nvSpPr>
                <p:cNvPr id="23" name="Oval 22"/>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p:cNvSpPr/>
              <p:nvPr/>
            </p:nvSpPr>
            <p:spPr>
              <a:xfrm>
                <a:off x="7467600" y="3048000"/>
                <a:ext cx="457200" cy="3733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4" name="Straight Arrow Connector 53"/>
            <p:cNvCxnSpPr/>
            <p:nvPr/>
          </p:nvCxnSpPr>
          <p:spPr>
            <a:xfrm>
              <a:off x="1219200" y="6553200"/>
              <a:ext cx="22860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447800" y="5867400"/>
              <a:ext cx="20574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524000" y="5257800"/>
              <a:ext cx="19812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133600" y="4572000"/>
              <a:ext cx="13716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438400" y="3963988"/>
              <a:ext cx="1066800" cy="37941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2667000" y="3276600"/>
              <a:ext cx="838200" cy="8382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72"/>
          <p:cNvGrpSpPr/>
          <p:nvPr/>
        </p:nvGrpSpPr>
        <p:grpSpPr>
          <a:xfrm>
            <a:off x="4114800" y="3048000"/>
            <a:ext cx="685800" cy="3278188"/>
            <a:chOff x="4114800" y="3276600"/>
            <a:chExt cx="685800" cy="3278188"/>
          </a:xfrm>
        </p:grpSpPr>
        <p:cxnSp>
          <p:nvCxnSpPr>
            <p:cNvPr id="55" name="Straight Arrow Connector 54"/>
            <p:cNvCxnSpPr/>
            <p:nvPr/>
          </p:nvCxnSpPr>
          <p:spPr>
            <a:xfrm>
              <a:off x="4114800" y="65532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114800" y="58978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114800" y="52425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4114800" y="458724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114800" y="393192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114800" y="3276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p:cNvCxnSpPr/>
          <p:nvPr/>
        </p:nvCxnSpPr>
        <p:spPr>
          <a:xfrm rot="5400000" flipH="1" flipV="1">
            <a:off x="4724400" y="5029200"/>
            <a:ext cx="1905000" cy="6858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334000" y="56692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334000" y="50139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16200000" flipH="1">
            <a:off x="4693920" y="4998720"/>
            <a:ext cx="1965960" cy="6858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5334000" y="3124200"/>
            <a:ext cx="685800" cy="57912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16200000" flipH="1">
            <a:off x="5334000" y="3048000"/>
            <a:ext cx="685800" cy="6858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629400" y="3124200"/>
            <a:ext cx="8382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629400" y="37338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6629400" y="44196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629400" y="50292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6629400" y="5410200"/>
            <a:ext cx="685800" cy="2286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6629400" y="59436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98"/>
          <p:cNvGrpSpPr/>
          <p:nvPr/>
        </p:nvGrpSpPr>
        <p:grpSpPr>
          <a:xfrm>
            <a:off x="228600" y="1218177"/>
            <a:ext cx="2743200" cy="915423"/>
            <a:chOff x="152400" y="1371600"/>
            <a:chExt cx="3048000" cy="1067823"/>
          </a:xfrm>
        </p:grpSpPr>
        <p:pic>
          <p:nvPicPr>
            <p:cNvPr id="2051" name="Picture 3"/>
            <p:cNvPicPr>
              <a:picLocks noChangeAspect="1" noChangeArrowheads="1"/>
            </p:cNvPicPr>
            <p:nvPr/>
          </p:nvPicPr>
          <p:blipFill>
            <a:blip r:embed="rId4" cstate="print"/>
            <a:srcRect/>
            <a:stretch>
              <a:fillRect/>
            </a:stretch>
          </p:blipFill>
          <p:spPr bwMode="auto">
            <a:xfrm>
              <a:off x="152400" y="1371600"/>
              <a:ext cx="1100137" cy="1035423"/>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t="42278"/>
            <a:stretch>
              <a:fillRect/>
            </a:stretch>
          </p:blipFill>
          <p:spPr bwMode="auto">
            <a:xfrm>
              <a:off x="1371600" y="1371600"/>
              <a:ext cx="1828800" cy="1067823"/>
            </a:xfrm>
            <a:prstGeom prst="rect">
              <a:avLst/>
            </a:prstGeom>
            <a:noFill/>
            <a:ln w="9525">
              <a:noFill/>
              <a:miter lim="800000"/>
              <a:headEnd/>
              <a:tailEnd/>
            </a:ln>
            <a:effectLst/>
          </p:spPr>
        </p:pic>
      </p:grpSp>
      <p:sp>
        <p:nvSpPr>
          <p:cNvPr id="100" name="TextBox 99"/>
          <p:cNvSpPr txBox="1"/>
          <p:nvPr/>
        </p:nvSpPr>
        <p:spPr>
          <a:xfrm>
            <a:off x="914400" y="838200"/>
            <a:ext cx="1390124" cy="369332"/>
          </a:xfrm>
          <a:prstGeom prst="rect">
            <a:avLst/>
          </a:prstGeom>
          <a:noFill/>
        </p:spPr>
        <p:txBody>
          <a:bodyPr wrap="none" rtlCol="0">
            <a:spAutoFit/>
          </a:bodyPr>
          <a:lstStyle/>
          <a:p>
            <a:r>
              <a:rPr lang="en-US" dirty="0" smtClean="0">
                <a:latin typeface="Arial" pitchFamily="34" charset="0"/>
                <a:cs typeface="Arial" pitchFamily="34" charset="0"/>
              </a:rPr>
              <a:t>Instruments</a:t>
            </a:r>
            <a:endParaRPr lang="en-US" dirty="0">
              <a:latin typeface="Arial" pitchFamily="34" charset="0"/>
              <a:cs typeface="Arial" pitchFamily="34" charset="0"/>
            </a:endParaRPr>
          </a:p>
        </p:txBody>
      </p:sp>
      <p:sp>
        <p:nvSpPr>
          <p:cNvPr id="101" name="TextBox 100"/>
          <p:cNvSpPr txBox="1"/>
          <p:nvPr/>
        </p:nvSpPr>
        <p:spPr>
          <a:xfrm>
            <a:off x="990600" y="2438400"/>
            <a:ext cx="748923" cy="369332"/>
          </a:xfrm>
          <a:prstGeom prst="rect">
            <a:avLst/>
          </a:prstGeom>
          <a:noFill/>
        </p:spPr>
        <p:txBody>
          <a:bodyPr wrap="none" rtlCol="0">
            <a:spAutoFit/>
          </a:bodyPr>
          <a:lstStyle/>
          <a:p>
            <a:r>
              <a:rPr lang="en-US" dirty="0" smtClean="0">
                <a:latin typeface="Arial" pitchFamily="34" charset="0"/>
                <a:cs typeface="Arial" pitchFamily="34" charset="0"/>
              </a:rPr>
              <a:t>Disks</a:t>
            </a:r>
            <a:endParaRPr lang="en-US" dirty="0">
              <a:latin typeface="Arial" pitchFamily="34" charset="0"/>
              <a:cs typeface="Arial" pitchFamily="34" charset="0"/>
            </a:endParaRPr>
          </a:p>
        </p:txBody>
      </p:sp>
      <p:cxnSp>
        <p:nvCxnSpPr>
          <p:cNvPr id="102" name="Straight Arrow Connector 101"/>
          <p:cNvCxnSpPr/>
          <p:nvPr/>
        </p:nvCxnSpPr>
        <p:spPr>
          <a:xfrm rot="5400000">
            <a:off x="380206"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905000"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4572000" y="6488668"/>
            <a:ext cx="1941557" cy="369332"/>
          </a:xfrm>
          <a:prstGeom prst="rect">
            <a:avLst/>
          </a:prstGeom>
          <a:noFill/>
        </p:spPr>
        <p:txBody>
          <a:bodyPr wrap="none" rtlCol="0">
            <a:spAutoFit/>
          </a:bodyPr>
          <a:lstStyle/>
          <a:p>
            <a:r>
              <a:rPr lang="en-US" dirty="0" smtClean="0">
                <a:latin typeface="Arial" pitchFamily="34" charset="0"/>
                <a:cs typeface="Arial" pitchFamily="34" charset="0"/>
              </a:rPr>
              <a:t>Computers/Disks</a:t>
            </a:r>
            <a:endParaRPr lang="en-US" dirty="0">
              <a:latin typeface="Arial" pitchFamily="34" charset="0"/>
              <a:cs typeface="Arial" pitchFamily="34" charset="0"/>
            </a:endParaRPr>
          </a:p>
        </p:txBody>
      </p:sp>
      <p:sp>
        <p:nvSpPr>
          <p:cNvPr id="108" name="TextBox 107"/>
          <p:cNvSpPr txBox="1"/>
          <p:nvPr/>
        </p:nvSpPr>
        <p:spPr>
          <a:xfrm>
            <a:off x="34290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1</a:t>
            </a:r>
            <a:endParaRPr lang="en-US" b="1" baseline="-25000" dirty="0">
              <a:solidFill>
                <a:srgbClr val="00B050"/>
              </a:solidFill>
            </a:endParaRPr>
          </a:p>
        </p:txBody>
      </p:sp>
      <p:sp>
        <p:nvSpPr>
          <p:cNvPr id="109" name="TextBox 108"/>
          <p:cNvSpPr txBox="1"/>
          <p:nvPr/>
        </p:nvSpPr>
        <p:spPr>
          <a:xfrm>
            <a:off x="47244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2</a:t>
            </a:r>
            <a:endParaRPr lang="en-US" b="1" baseline="-25000" dirty="0">
              <a:solidFill>
                <a:srgbClr val="00B050"/>
              </a:solidFill>
            </a:endParaRPr>
          </a:p>
        </p:txBody>
      </p:sp>
      <p:sp>
        <p:nvSpPr>
          <p:cNvPr id="110" name="TextBox 109"/>
          <p:cNvSpPr txBox="1"/>
          <p:nvPr/>
        </p:nvSpPr>
        <p:spPr>
          <a:xfrm>
            <a:off x="59436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3</a:t>
            </a:r>
            <a:endParaRPr lang="en-US" b="1" baseline="-25000" dirty="0">
              <a:solidFill>
                <a:srgbClr val="00B050"/>
              </a:solidFill>
            </a:endParaRPr>
          </a:p>
        </p:txBody>
      </p:sp>
      <p:sp>
        <p:nvSpPr>
          <p:cNvPr id="111" name="TextBox 110"/>
          <p:cNvSpPr txBox="1"/>
          <p:nvPr/>
        </p:nvSpPr>
        <p:spPr>
          <a:xfrm>
            <a:off x="6858000" y="2373868"/>
            <a:ext cx="884986" cy="369332"/>
          </a:xfrm>
          <a:prstGeom prst="rect">
            <a:avLst/>
          </a:prstGeom>
          <a:noFill/>
        </p:spPr>
        <p:txBody>
          <a:bodyPr wrap="none" rtlCol="0">
            <a:spAutoFit/>
          </a:bodyPr>
          <a:lstStyle/>
          <a:p>
            <a:r>
              <a:rPr lang="en-US" b="1" dirty="0" smtClean="0">
                <a:solidFill>
                  <a:srgbClr val="FFC000"/>
                </a:solidFill>
              </a:rPr>
              <a:t>Reduce</a:t>
            </a:r>
            <a:endParaRPr lang="en-US" b="1" baseline="-25000" dirty="0">
              <a:solidFill>
                <a:srgbClr val="FFC000"/>
              </a:solidFill>
            </a:endParaRPr>
          </a:p>
        </p:txBody>
      </p:sp>
      <p:sp>
        <p:nvSpPr>
          <p:cNvPr id="112" name="TextBox 111"/>
          <p:cNvSpPr txBox="1"/>
          <p:nvPr/>
        </p:nvSpPr>
        <p:spPr>
          <a:xfrm>
            <a:off x="3733800" y="1905000"/>
            <a:ext cx="3813865" cy="369332"/>
          </a:xfrm>
          <a:prstGeom prst="rect">
            <a:avLst/>
          </a:prstGeom>
          <a:noFill/>
        </p:spPr>
        <p:txBody>
          <a:bodyPr wrap="none" rtlCol="0">
            <a:spAutoFit/>
          </a:bodyPr>
          <a:lstStyle/>
          <a:p>
            <a:r>
              <a:rPr lang="en-US" dirty="0" smtClean="0">
                <a:latin typeface="Arial" pitchFamily="34" charset="0"/>
                <a:cs typeface="Arial" pitchFamily="34" charset="0"/>
              </a:rPr>
              <a:t>Communication via Messages/Files</a:t>
            </a:r>
            <a:endParaRPr lang="en-US" dirty="0">
              <a:latin typeface="Arial" pitchFamily="34" charset="0"/>
              <a:cs typeface="Arial" pitchFamily="34" charset="0"/>
            </a:endParaRPr>
          </a:p>
        </p:txBody>
      </p:sp>
      <p:cxnSp>
        <p:nvCxnSpPr>
          <p:cNvPr id="114" name="Straight Arrow Connector 113"/>
          <p:cNvCxnSpPr/>
          <p:nvPr/>
        </p:nvCxnSpPr>
        <p:spPr>
          <a:xfrm rot="5400000">
            <a:off x="4114800"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5334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5400000">
            <a:off x="6477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3200400" y="838200"/>
            <a:ext cx="6096000" cy="923330"/>
          </a:xfrm>
          <a:prstGeom prst="rect">
            <a:avLst/>
          </a:prstGeom>
          <a:noFill/>
        </p:spPr>
        <p:txBody>
          <a:bodyPr wrap="square" rtlCol="0">
            <a:spAutoFit/>
          </a:bodyPr>
          <a:lstStyle/>
          <a:p>
            <a:r>
              <a:rPr lang="en-US" b="1" dirty="0" smtClean="0"/>
              <a:t>Map</a:t>
            </a:r>
            <a:r>
              <a:rPr lang="en-US" dirty="0" smtClean="0"/>
              <a:t>      = (data parallel) computation reading and writing data</a:t>
            </a:r>
          </a:p>
          <a:p>
            <a:r>
              <a:rPr lang="en-US" b="1" dirty="0" smtClean="0"/>
              <a:t>Reduce</a:t>
            </a:r>
            <a:r>
              <a:rPr lang="en-US" dirty="0" smtClean="0"/>
              <a:t> = Collective/Consolidation phase e.g. forming multiple global sums as in histogram</a:t>
            </a:r>
            <a:endParaRPr lang="en-US" dirty="0"/>
          </a:p>
        </p:txBody>
      </p:sp>
      <p:sp>
        <p:nvSpPr>
          <p:cNvPr id="118" name="TextBox 117"/>
          <p:cNvSpPr txBox="1"/>
          <p:nvPr/>
        </p:nvSpPr>
        <p:spPr>
          <a:xfrm>
            <a:off x="8153400" y="2133600"/>
            <a:ext cx="848758" cy="646331"/>
          </a:xfrm>
          <a:prstGeom prst="rect">
            <a:avLst/>
          </a:prstGeom>
          <a:noFill/>
        </p:spPr>
        <p:txBody>
          <a:bodyPr wrap="none" rtlCol="0">
            <a:spAutoFit/>
          </a:bodyPr>
          <a:lstStyle/>
          <a:p>
            <a:r>
              <a:rPr lang="en-US" b="1" dirty="0" smtClean="0"/>
              <a:t>Portals</a:t>
            </a:r>
            <a:br>
              <a:rPr lang="en-US" b="1" dirty="0" smtClean="0"/>
            </a:br>
            <a:r>
              <a:rPr lang="en-US" b="1" dirty="0" smtClean="0"/>
              <a:t>/Users</a:t>
            </a:r>
            <a:endParaRPr lang="en-US" b="1" dirty="0"/>
          </a:p>
        </p:txBody>
      </p:sp>
      <p:pic>
        <p:nvPicPr>
          <p:cNvPr id="2053" name="Picture 5"/>
          <p:cNvPicPr>
            <a:picLocks noChangeAspect="1" noChangeArrowheads="1"/>
          </p:cNvPicPr>
          <p:nvPr/>
        </p:nvPicPr>
        <p:blipFill>
          <a:blip r:embed="rId6" cstate="print"/>
          <a:srcRect/>
          <a:stretch>
            <a:fillRect/>
          </a:stretch>
        </p:blipFill>
        <p:spPr bwMode="auto">
          <a:xfrm>
            <a:off x="8229600" y="3124200"/>
            <a:ext cx="765149" cy="771525"/>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a:srcRect/>
          <a:stretch>
            <a:fillRect/>
          </a:stretch>
        </p:blipFill>
        <p:spPr bwMode="auto">
          <a:xfrm flipH="1">
            <a:off x="8229600" y="4191000"/>
            <a:ext cx="762000" cy="762000"/>
          </a:xfrm>
          <a:prstGeom prst="rect">
            <a:avLst/>
          </a:prstGeom>
          <a:noFill/>
          <a:ln w="9525">
            <a:noFill/>
            <a:miter lim="800000"/>
            <a:headEnd/>
            <a:tailEnd/>
          </a:ln>
          <a:effectLst/>
        </p:spPr>
      </p:pic>
      <p:pic>
        <p:nvPicPr>
          <p:cNvPr id="2055" name="Picture 7"/>
          <p:cNvPicPr>
            <a:picLocks noChangeAspect="1" noChangeArrowheads="1"/>
          </p:cNvPicPr>
          <p:nvPr/>
        </p:nvPicPr>
        <p:blipFill>
          <a:blip r:embed="rId8"/>
          <a:srcRect/>
          <a:stretch>
            <a:fillRect/>
          </a:stretch>
        </p:blipFill>
        <p:spPr bwMode="auto">
          <a:xfrm>
            <a:off x="8153400" y="5257800"/>
            <a:ext cx="866775" cy="733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6200"/>
            <a:ext cx="6629400" cy="1143000"/>
          </a:xfrm>
        </p:spPr>
        <p:txBody>
          <a:bodyPr>
            <a:normAutofit fontScale="90000"/>
          </a:bodyPr>
          <a:lstStyle/>
          <a:p>
            <a:pPr algn="r"/>
            <a:r>
              <a:rPr lang="en-US" dirty="0" smtClean="0"/>
              <a:t>Cloud Computing: Infrastructure and Runtimes</a:t>
            </a:r>
            <a:endParaRPr lang="en-US" dirty="0"/>
          </a:p>
        </p:txBody>
      </p:sp>
      <p:sp>
        <p:nvSpPr>
          <p:cNvPr id="3" name="Content Placeholder 2"/>
          <p:cNvSpPr>
            <a:spLocks noGrp="1"/>
          </p:cNvSpPr>
          <p:nvPr>
            <p:ph idx="1"/>
          </p:nvPr>
        </p:nvSpPr>
        <p:spPr>
          <a:xfrm>
            <a:off x="304800" y="1295400"/>
            <a:ext cx="8534400" cy="5410200"/>
          </a:xfrm>
        </p:spPr>
        <p:txBody>
          <a:bodyPr>
            <a:normAutofit/>
          </a:bodyPr>
          <a:lstStyle/>
          <a:p>
            <a:r>
              <a:rPr lang="en-US" sz="2400" dirty="0" smtClean="0">
                <a:solidFill>
                  <a:srgbClr val="FF0000"/>
                </a:solidFill>
              </a:rPr>
              <a:t>Cloud infrastructure: </a:t>
            </a:r>
            <a:r>
              <a:rPr lang="en-US" sz="2400" dirty="0" smtClean="0"/>
              <a:t>outsourcing of servers, computing, data, file space, etc.</a:t>
            </a:r>
          </a:p>
          <a:p>
            <a:pPr lvl="1"/>
            <a:r>
              <a:rPr lang="en-US" sz="2400" dirty="0" smtClean="0"/>
              <a:t>Handled through Web services that control virtual machine lifecycles.</a:t>
            </a:r>
          </a:p>
          <a:p>
            <a:r>
              <a:rPr lang="en-US" sz="2400" dirty="0" smtClean="0">
                <a:solidFill>
                  <a:srgbClr val="FF0000"/>
                </a:solidFill>
              </a:rPr>
              <a:t>Cloud runtimes:</a:t>
            </a:r>
            <a:r>
              <a:rPr lang="en-US" sz="2400" dirty="0" smtClean="0">
                <a:solidFill>
                  <a:srgbClr val="DDF53D"/>
                </a:solidFill>
              </a:rPr>
              <a:t>: </a:t>
            </a:r>
            <a:r>
              <a:rPr lang="en-US" sz="2400" dirty="0" smtClean="0"/>
              <a:t>tools (for using clouds) to do data-parallel computations. </a:t>
            </a:r>
          </a:p>
          <a:p>
            <a:pPr lvl="1"/>
            <a:r>
              <a:rPr lang="en-US" sz="2400" dirty="0" smtClean="0"/>
              <a:t>Apache </a:t>
            </a:r>
            <a:r>
              <a:rPr lang="en-US" sz="2400" dirty="0" err="1" smtClean="0"/>
              <a:t>Hadoop</a:t>
            </a:r>
            <a:r>
              <a:rPr lang="en-US" sz="2400" dirty="0" smtClean="0"/>
              <a:t>, Google </a:t>
            </a:r>
            <a:r>
              <a:rPr lang="en-US" sz="2400" dirty="0" err="1" smtClean="0"/>
              <a:t>MapReduce</a:t>
            </a:r>
            <a:r>
              <a:rPr lang="en-US" sz="2400" dirty="0" smtClean="0"/>
              <a:t>, Microsoft Dryad, and others </a:t>
            </a:r>
          </a:p>
          <a:p>
            <a:pPr lvl="1"/>
            <a:r>
              <a:rPr lang="en-US" sz="2400" dirty="0" smtClean="0"/>
              <a:t>Designed for information retrieval but are excellent for a wide range of </a:t>
            </a:r>
            <a:r>
              <a:rPr lang="en-US" sz="2400" dirty="0" smtClean="0">
                <a:solidFill>
                  <a:srgbClr val="FF0000"/>
                </a:solidFill>
              </a:rPr>
              <a:t>science data analysis applications</a:t>
            </a:r>
            <a:endParaRPr lang="en-US" sz="2400" dirty="0" smtClean="0"/>
          </a:p>
          <a:p>
            <a:pPr lvl="1"/>
            <a:r>
              <a:rPr lang="en-US" sz="2400" dirty="0" smtClean="0"/>
              <a:t>Can also do much traditional parallel computing for data-mining if extended to support </a:t>
            </a:r>
            <a:r>
              <a:rPr lang="en-US" sz="2400" dirty="0" smtClean="0">
                <a:solidFill>
                  <a:srgbClr val="FF0000"/>
                </a:solidFill>
              </a:rPr>
              <a:t>iterative</a:t>
            </a:r>
            <a:r>
              <a:rPr lang="en-US" sz="2400" dirty="0" smtClean="0"/>
              <a:t> operations</a:t>
            </a:r>
          </a:p>
          <a:p>
            <a:pPr lvl="1"/>
            <a:r>
              <a:rPr lang="en-US" sz="2400" dirty="0" smtClean="0"/>
              <a:t>Not usually on Virtual Machines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Application Classes </a:t>
            </a:r>
            <a:endParaRPr lang="en-US" dirty="0"/>
          </a:p>
        </p:txBody>
      </p:sp>
      <p:sp>
        <p:nvSpPr>
          <p:cNvPr id="3" name="Content Placeholder 2"/>
          <p:cNvSpPr>
            <a:spLocks noGrp="1"/>
          </p:cNvSpPr>
          <p:nvPr>
            <p:ph idx="1"/>
          </p:nvPr>
        </p:nvSpPr>
        <p:spPr>
          <a:xfrm>
            <a:off x="0" y="838200"/>
            <a:ext cx="8991600" cy="6019800"/>
          </a:xfrm>
        </p:spPr>
        <p:txBody>
          <a:bodyPr>
            <a:noAutofit/>
          </a:bodyPr>
          <a:lstStyle/>
          <a:p>
            <a:r>
              <a:rPr lang="en-US" sz="2000" dirty="0" smtClean="0">
                <a:cs typeface="Arial" pitchFamily="34" charset="0"/>
              </a:rPr>
              <a:t>          In the past I discussed application—parallel software/hardware in terms of 5 “Application Architecture” Structures</a:t>
            </a:r>
          </a:p>
          <a:p>
            <a:pPr lvl="1"/>
            <a:r>
              <a:rPr lang="en-US" sz="1600" dirty="0" smtClean="0">
                <a:solidFill>
                  <a:srgbClr val="FF0000"/>
                </a:solidFill>
                <a:cs typeface="Arial" pitchFamily="34" charset="0"/>
              </a:rPr>
              <a:t>1) Synchronous </a:t>
            </a:r>
            <a:r>
              <a:rPr lang="en-US" sz="1600" dirty="0" smtClean="0">
                <a:cs typeface="Arial" pitchFamily="34" charset="0"/>
              </a:rPr>
              <a:t>– Lockstep Operation as in SIMD architectures</a:t>
            </a:r>
          </a:p>
          <a:p>
            <a:pPr lvl="1"/>
            <a:r>
              <a:rPr lang="en-US" sz="1600" dirty="0" smtClean="0">
                <a:solidFill>
                  <a:srgbClr val="FF0000"/>
                </a:solidFill>
                <a:cs typeface="Arial" pitchFamily="34" charset="0"/>
              </a:rPr>
              <a:t>2) Loosely Synchronous </a:t>
            </a:r>
            <a:r>
              <a:rPr lang="en-US" sz="1600" dirty="0" smtClean="0">
                <a:cs typeface="Arial" pitchFamily="34" charset="0"/>
              </a:rPr>
              <a:t>– Iterative Compute-Communication stages with independent compute (map) operations for each CPU. Heart of most MPI jobs</a:t>
            </a:r>
          </a:p>
          <a:p>
            <a:pPr lvl="1"/>
            <a:r>
              <a:rPr lang="en-US" sz="1600" dirty="0" smtClean="0">
                <a:solidFill>
                  <a:srgbClr val="FF0000"/>
                </a:solidFill>
                <a:cs typeface="Arial" pitchFamily="34" charset="0"/>
              </a:rPr>
              <a:t>3) Asynchronous </a:t>
            </a:r>
            <a:r>
              <a:rPr lang="en-US" sz="1600" dirty="0" smtClean="0">
                <a:cs typeface="Arial" pitchFamily="34" charset="0"/>
              </a:rPr>
              <a:t>– Compute Chess; Combinatorial Search often supported by dynamic threads</a:t>
            </a:r>
          </a:p>
          <a:p>
            <a:pPr lvl="1"/>
            <a:r>
              <a:rPr lang="en-US" sz="1600" dirty="0" smtClean="0">
                <a:solidFill>
                  <a:srgbClr val="FF0000"/>
                </a:solidFill>
                <a:cs typeface="Arial" pitchFamily="34" charset="0"/>
              </a:rPr>
              <a:t>4) Pleasingly Parallel </a:t>
            </a:r>
            <a:r>
              <a:rPr lang="en-US" sz="1600" dirty="0" smtClean="0">
                <a:cs typeface="Arial" pitchFamily="34" charset="0"/>
              </a:rPr>
              <a:t>– Each component independent – in 1988, I estimated at 20% total in hypercube conference</a:t>
            </a:r>
          </a:p>
          <a:p>
            <a:pPr lvl="1"/>
            <a:r>
              <a:rPr lang="en-US" sz="1600" dirty="0" smtClean="0">
                <a:solidFill>
                  <a:srgbClr val="FF0000"/>
                </a:solidFill>
                <a:cs typeface="Arial" pitchFamily="34" charset="0"/>
              </a:rPr>
              <a:t>5) </a:t>
            </a:r>
            <a:r>
              <a:rPr lang="en-US" sz="1600" dirty="0" err="1" smtClean="0">
                <a:solidFill>
                  <a:srgbClr val="FF0000"/>
                </a:solidFill>
                <a:cs typeface="Arial" pitchFamily="34" charset="0"/>
              </a:rPr>
              <a:t>Metaproblems</a:t>
            </a:r>
            <a:r>
              <a:rPr lang="en-US" sz="1600" dirty="0" smtClean="0">
                <a:solidFill>
                  <a:srgbClr val="FF0000"/>
                </a:solidFill>
                <a:cs typeface="Arial" pitchFamily="34" charset="0"/>
              </a:rPr>
              <a:t> </a:t>
            </a:r>
            <a:r>
              <a:rPr lang="en-US" sz="1600" dirty="0" smtClean="0">
                <a:cs typeface="Arial" pitchFamily="34" charset="0"/>
              </a:rPr>
              <a:t>– Coarse grain (asynchronous) combinations of classes 1)-4). The preserve of workflow.</a:t>
            </a:r>
          </a:p>
          <a:p>
            <a:r>
              <a:rPr lang="en-US" sz="2000" dirty="0" smtClean="0">
                <a:cs typeface="Arial" pitchFamily="34" charset="0"/>
              </a:rPr>
              <a:t>Grids greatly increased work in classes 4) and 5)</a:t>
            </a:r>
          </a:p>
          <a:p>
            <a:r>
              <a:rPr lang="en-US" sz="2000" dirty="0" smtClean="0">
                <a:cs typeface="Arial" pitchFamily="34" charset="0"/>
              </a:rPr>
              <a:t>The above largely described simulations and not data processing. Now we should admit the class which crosses classes 2) 4) 5) above</a:t>
            </a:r>
          </a:p>
          <a:p>
            <a:pPr lvl="1"/>
            <a:r>
              <a:rPr lang="en-US" sz="1600" dirty="0" smtClean="0">
                <a:solidFill>
                  <a:srgbClr val="FF0000"/>
                </a:solidFill>
                <a:cs typeface="Arial" pitchFamily="34" charset="0"/>
              </a:rPr>
              <a:t>6) MapReduce++ </a:t>
            </a:r>
            <a:r>
              <a:rPr lang="en-US" sz="1600" dirty="0" smtClean="0">
                <a:cs typeface="Arial" pitchFamily="34" charset="0"/>
              </a:rPr>
              <a:t>which describe file(database) to file(database) operations</a:t>
            </a:r>
          </a:p>
          <a:p>
            <a:pPr lvl="1"/>
            <a:r>
              <a:rPr lang="en-US" sz="1600" dirty="0" smtClean="0">
                <a:solidFill>
                  <a:srgbClr val="FF0000"/>
                </a:solidFill>
                <a:cs typeface="Arial" pitchFamily="34" charset="0"/>
              </a:rPr>
              <a:t>6a) Pleasing Parallel Map Only</a:t>
            </a:r>
          </a:p>
          <a:p>
            <a:pPr lvl="1"/>
            <a:r>
              <a:rPr lang="en-US" sz="1600" dirty="0" smtClean="0">
                <a:solidFill>
                  <a:srgbClr val="FF0000"/>
                </a:solidFill>
                <a:cs typeface="Arial" pitchFamily="34" charset="0"/>
              </a:rPr>
              <a:t>6b) Map followed by reductions</a:t>
            </a:r>
          </a:p>
          <a:p>
            <a:pPr lvl="1"/>
            <a:r>
              <a:rPr lang="en-US" sz="1600" dirty="0" smtClean="0">
                <a:solidFill>
                  <a:srgbClr val="FF0000"/>
                </a:solidFill>
                <a:cs typeface="Arial" pitchFamily="34" charset="0"/>
              </a:rPr>
              <a:t>6c) Iterative “Map followed by reductions” </a:t>
            </a:r>
            <a:r>
              <a:rPr lang="en-US" sz="1600" dirty="0" smtClean="0">
                <a:cs typeface="Arial" pitchFamily="34" charset="0"/>
              </a:rPr>
              <a:t>– Extension of Current Technologies that supports much linear algebra and datamining</a:t>
            </a:r>
          </a:p>
          <a:p>
            <a:r>
              <a:rPr lang="en-US" sz="2000" dirty="0" smtClean="0">
                <a:cs typeface="Arial" pitchFamily="34" charset="0"/>
              </a:rPr>
              <a:t>Note overheads in 1) 2) 6c) go like Communication Time/Calculation Time and basic MapReduce pays file read/write costs while MPI is microseconds</a:t>
            </a:r>
            <a:br>
              <a:rPr lang="en-US" sz="2000" dirty="0" smtClean="0">
                <a:cs typeface="Arial" pitchFamily="34" charset="0"/>
              </a:rPr>
            </a:br>
            <a:r>
              <a:rPr lang="en-US" sz="2000" dirty="0" smtClean="0">
                <a:cs typeface="Arial" pitchFamily="34" charset="0"/>
              </a:rPr>
              <a:t/>
            </a:r>
            <a:br>
              <a:rPr lang="en-US" sz="2000" dirty="0" smtClean="0">
                <a:cs typeface="Arial" pitchFamily="34" charset="0"/>
              </a:rPr>
            </a:br>
            <a:endParaRPr lang="en-US" sz="2000" dirty="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fontScale="90000"/>
          </a:bodyPr>
          <a:lstStyle/>
          <a:p>
            <a:r>
              <a:rPr lang="en-US" dirty="0" smtClean="0"/>
              <a:t>PTI Activities in Digital Science Center</a:t>
            </a:r>
            <a:endParaRPr lang="en-US" dirty="0"/>
          </a:p>
        </p:txBody>
      </p:sp>
      <p:sp>
        <p:nvSpPr>
          <p:cNvPr id="3" name="Content Placeholder 2"/>
          <p:cNvSpPr>
            <a:spLocks noGrp="1"/>
          </p:cNvSpPr>
          <p:nvPr>
            <p:ph idx="1"/>
          </p:nvPr>
        </p:nvSpPr>
        <p:spPr>
          <a:xfrm>
            <a:off x="0" y="1295400"/>
            <a:ext cx="9144000" cy="5334000"/>
          </a:xfrm>
        </p:spPr>
        <p:txBody>
          <a:bodyPr>
            <a:normAutofit fontScale="92500" lnSpcReduction="20000"/>
          </a:bodyPr>
          <a:lstStyle/>
          <a:p>
            <a:r>
              <a:rPr lang="en-US" dirty="0" smtClean="0">
                <a:solidFill>
                  <a:srgbClr val="FF0000"/>
                </a:solidFill>
              </a:rPr>
              <a:t>Community Grids Laboratory </a:t>
            </a:r>
            <a:r>
              <a:rPr lang="en-US" dirty="0" smtClean="0"/>
              <a:t>led by Fox</a:t>
            </a:r>
          </a:p>
          <a:p>
            <a:pPr lvl="1"/>
            <a:r>
              <a:rPr lang="en-US" dirty="0" err="1" smtClean="0"/>
              <a:t>Gregor</a:t>
            </a:r>
            <a:r>
              <a:rPr lang="en-US" dirty="0" smtClean="0"/>
              <a:t> von </a:t>
            </a:r>
            <a:r>
              <a:rPr lang="en-US" dirty="0" err="1" smtClean="0"/>
              <a:t>Lazewski</a:t>
            </a:r>
            <a:r>
              <a:rPr lang="en-US" dirty="0" smtClean="0"/>
              <a:t>: FutureGrid architect </a:t>
            </a:r>
          </a:p>
          <a:p>
            <a:pPr lvl="1"/>
            <a:r>
              <a:rPr lang="en-US" dirty="0" smtClean="0"/>
              <a:t>Marlon Pierce: Grids, Services, Portals including Chemistry and Polar Science applications</a:t>
            </a:r>
          </a:p>
          <a:p>
            <a:pPr lvl="1"/>
            <a:r>
              <a:rPr lang="en-US" dirty="0" smtClean="0"/>
              <a:t>Judy Qiu: Multicore and Data Intensive Computing including Biology and Cheminformatics applications</a:t>
            </a:r>
          </a:p>
          <a:p>
            <a:r>
              <a:rPr lang="en-US" dirty="0" smtClean="0">
                <a:solidFill>
                  <a:srgbClr val="FF0000"/>
                </a:solidFill>
              </a:rPr>
              <a:t>Open Software Laboratory </a:t>
            </a:r>
            <a:r>
              <a:rPr lang="en-US" dirty="0" smtClean="0"/>
              <a:t>led by Andrew </a:t>
            </a:r>
            <a:r>
              <a:rPr lang="en-US" dirty="0" err="1" smtClean="0"/>
              <a:t>Lumsdaine</a:t>
            </a:r>
            <a:endParaRPr lang="en-US" dirty="0" smtClean="0"/>
          </a:p>
          <a:p>
            <a:pPr lvl="1"/>
            <a:r>
              <a:rPr lang="en-US" dirty="0" smtClean="0"/>
              <a:t>Software like MPI, Scientific Computing Environments</a:t>
            </a:r>
          </a:p>
          <a:p>
            <a:pPr lvl="1"/>
            <a:r>
              <a:rPr lang="en-US" dirty="0" smtClean="0"/>
              <a:t>Parallel Graph Algorithms</a:t>
            </a:r>
          </a:p>
          <a:p>
            <a:r>
              <a:rPr lang="en-US" dirty="0" smtClean="0">
                <a:solidFill>
                  <a:srgbClr val="FF0000"/>
                </a:solidFill>
              </a:rPr>
              <a:t>Complex Networks and Systems </a:t>
            </a:r>
            <a:r>
              <a:rPr lang="en-US" dirty="0" smtClean="0"/>
              <a:t>led by Alex </a:t>
            </a:r>
            <a:r>
              <a:rPr lang="en-US" dirty="0" err="1" smtClean="0"/>
              <a:t>Vespignani</a:t>
            </a:r>
            <a:endParaRPr lang="en-US" dirty="0" smtClean="0"/>
          </a:p>
          <a:p>
            <a:pPr lvl="1"/>
            <a:r>
              <a:rPr lang="en-US" dirty="0" smtClean="0"/>
              <a:t>Very successful H1N1 spread simulations run on Big Red</a:t>
            </a:r>
          </a:p>
          <a:p>
            <a:pPr lvl="1"/>
            <a:r>
              <a:rPr lang="en-US" dirty="0" smtClean="0"/>
              <a:t>Can be extended to other epidemics and to “critical infrastructure” simulations such as transportation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686800" cy="762000"/>
          </a:xfrm>
        </p:spPr>
        <p:txBody>
          <a:bodyPr>
            <a:normAutofit/>
          </a:bodyPr>
          <a:lstStyle/>
          <a:p>
            <a:r>
              <a:rPr lang="en-US" sz="3200" dirty="0" smtClean="0">
                <a:latin typeface="+mn-lt"/>
              </a:rPr>
              <a:t>Applications &amp; Different</a:t>
            </a:r>
            <a:r>
              <a:rPr lang="en-US" sz="3200" dirty="0" smtClean="0"/>
              <a:t> Interconnection Patterns</a:t>
            </a:r>
            <a:endParaRPr lang="en-US" sz="3200" dirty="0"/>
          </a:p>
        </p:txBody>
      </p:sp>
      <p:graphicFrame>
        <p:nvGraphicFramePr>
          <p:cNvPr id="8" name="Table 7"/>
          <p:cNvGraphicFramePr>
            <a:graphicFrameLocks noGrp="1"/>
          </p:cNvGraphicFramePr>
          <p:nvPr/>
        </p:nvGraphicFramePr>
        <p:xfrm>
          <a:off x="304800" y="609601"/>
          <a:ext cx="8534400" cy="5837464"/>
        </p:xfrm>
        <a:graphic>
          <a:graphicData uri="http://schemas.openxmlformats.org/drawingml/2006/table">
            <a:tbl>
              <a:tblPr firstRow="1" bandRow="1">
                <a:tableStyleId>{5C22544A-7EE6-4342-B048-85BDC9FD1C3A}</a:tableStyleId>
              </a:tblPr>
              <a:tblGrid>
                <a:gridCol w="2208806"/>
                <a:gridCol w="2133931"/>
                <a:gridCol w="2133931"/>
                <a:gridCol w="2057732"/>
              </a:tblGrid>
              <a:tr h="792480">
                <a:tc>
                  <a:txBody>
                    <a:bodyPr/>
                    <a:lstStyle/>
                    <a:p>
                      <a:pPr algn="ctr"/>
                      <a:r>
                        <a:rPr lang="en-US" sz="1800" dirty="0" smtClean="0"/>
                        <a:t>Map Only</a:t>
                      </a:r>
                      <a:endParaRPr lang="en-US" sz="1800" dirty="0"/>
                    </a:p>
                  </a:txBody>
                  <a:tcPr/>
                </a:tc>
                <a:tc>
                  <a:txBody>
                    <a:bodyPr/>
                    <a:lstStyle/>
                    <a:p>
                      <a:pPr algn="ctr"/>
                      <a:r>
                        <a:rPr lang="en-US" sz="1800" dirty="0" smtClean="0"/>
                        <a:t>Classic</a:t>
                      </a:r>
                    </a:p>
                    <a:p>
                      <a:pPr algn="ctr"/>
                      <a:r>
                        <a:rPr lang="en-US" sz="1800" dirty="0" smtClean="0"/>
                        <a:t>MapReduce</a:t>
                      </a:r>
                      <a:endParaRPr lang="en-US" sz="1800" dirty="0"/>
                    </a:p>
                  </a:txBody>
                  <a:tcPr/>
                </a:tc>
                <a:tc>
                  <a:txBody>
                    <a:bodyPr/>
                    <a:lstStyle/>
                    <a:p>
                      <a:pPr algn="ctr"/>
                      <a:r>
                        <a:rPr lang="en-US" sz="1800" dirty="0" smtClean="0"/>
                        <a:t>Iterative</a:t>
                      </a:r>
                      <a:r>
                        <a:rPr lang="en-US" sz="1800" baseline="0" dirty="0" smtClean="0"/>
                        <a:t> Reductions</a:t>
                      </a:r>
                      <a:endParaRPr lang="en-US" sz="1800" dirty="0"/>
                    </a:p>
                  </a:txBody>
                  <a:tcPr/>
                </a:tc>
                <a:tc>
                  <a:txBody>
                    <a:bodyPr/>
                    <a:lstStyle/>
                    <a:p>
                      <a:pPr algn="ctr"/>
                      <a:r>
                        <a:rPr lang="en-US" sz="1800" dirty="0" smtClean="0"/>
                        <a:t>Loosely Synchronous</a:t>
                      </a:r>
                      <a:endParaRPr lang="en-US" sz="1800" dirty="0"/>
                    </a:p>
                  </a:txBody>
                  <a:tcPr/>
                </a:tc>
              </a:tr>
              <a:tr h="1962877">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1464747">
                <a:tc>
                  <a:txBody>
                    <a:bodyPr/>
                    <a:lstStyle/>
                    <a:p>
                      <a:pPr marL="0" marR="0">
                        <a:spcBef>
                          <a:spcPts val="0"/>
                        </a:spcBef>
                        <a:spcAft>
                          <a:spcPts val="0"/>
                        </a:spcAft>
                      </a:pPr>
                      <a:r>
                        <a:rPr lang="en-US" sz="1600" dirty="0" smtClean="0"/>
                        <a:t>CAP3 Analysis</a:t>
                      </a:r>
                    </a:p>
                    <a:p>
                      <a:pPr marL="0" marR="0">
                        <a:spcBef>
                          <a:spcPts val="0"/>
                        </a:spcBef>
                        <a:spcAft>
                          <a:spcPts val="0"/>
                        </a:spcAft>
                      </a:pPr>
                      <a:r>
                        <a:rPr lang="en-US" sz="1600" dirty="0" smtClean="0"/>
                        <a:t>Document conversion</a:t>
                      </a:r>
                      <a:r>
                        <a:rPr lang="en-US" sz="1600" baseline="0" dirty="0" smtClean="0"/>
                        <a:t> (</a:t>
                      </a:r>
                      <a:r>
                        <a:rPr lang="en-US" sz="1600" dirty="0" smtClean="0"/>
                        <a:t>PDF -&gt; HTML)</a:t>
                      </a:r>
                    </a:p>
                    <a:p>
                      <a:pPr marL="0" marR="0">
                        <a:spcBef>
                          <a:spcPts val="0"/>
                        </a:spcBef>
                        <a:spcAft>
                          <a:spcPts val="0"/>
                        </a:spcAft>
                      </a:pPr>
                      <a:r>
                        <a:rPr lang="en-US" sz="1600" dirty="0" smtClean="0"/>
                        <a:t>Brute force searches in cryptography</a:t>
                      </a:r>
                    </a:p>
                    <a:p>
                      <a:pPr marL="0" marR="0">
                        <a:spcBef>
                          <a:spcPts val="0"/>
                        </a:spcBef>
                        <a:spcAft>
                          <a:spcPts val="0"/>
                        </a:spcAft>
                      </a:pPr>
                      <a:r>
                        <a:rPr lang="en-US" sz="1600" dirty="0" smtClean="0"/>
                        <a:t>Parametric sweeps</a:t>
                      </a:r>
                      <a:endParaRPr lang="en-US" sz="1600" dirty="0">
                        <a:latin typeface="+mn-lt"/>
                      </a:endParaRPr>
                    </a:p>
                  </a:txBody>
                  <a:tcPr/>
                </a:tc>
                <a:tc>
                  <a:txBody>
                    <a:bodyPr/>
                    <a:lstStyle/>
                    <a:p>
                      <a:pPr marL="0" marR="0">
                        <a:spcBef>
                          <a:spcPts val="0"/>
                        </a:spcBef>
                        <a:spcAft>
                          <a:spcPts val="0"/>
                        </a:spcAft>
                      </a:pPr>
                      <a:r>
                        <a:rPr lang="en-US" sz="1600" dirty="0" smtClean="0"/>
                        <a:t>High Energy</a:t>
                      </a:r>
                      <a:r>
                        <a:rPr lang="en-US" sz="1600" baseline="0" dirty="0" smtClean="0"/>
                        <a:t> Physics (HEP) </a:t>
                      </a:r>
                      <a:r>
                        <a:rPr lang="en-US" sz="1600" dirty="0" smtClean="0"/>
                        <a:t>Histograms</a:t>
                      </a:r>
                    </a:p>
                    <a:p>
                      <a:pPr marL="0" marR="0">
                        <a:spcBef>
                          <a:spcPts val="0"/>
                        </a:spcBef>
                        <a:spcAft>
                          <a:spcPts val="0"/>
                        </a:spcAft>
                      </a:pPr>
                      <a:r>
                        <a:rPr lang="en-US" sz="1600" dirty="0" smtClean="0"/>
                        <a:t>Distributed search</a:t>
                      </a:r>
                    </a:p>
                    <a:p>
                      <a:pPr marL="0" marR="0">
                        <a:spcBef>
                          <a:spcPts val="0"/>
                        </a:spcBef>
                        <a:spcAft>
                          <a:spcPts val="0"/>
                        </a:spcAft>
                      </a:pPr>
                      <a:r>
                        <a:rPr lang="en-US" sz="1600" dirty="0" smtClean="0"/>
                        <a:t>Distributed sorting</a:t>
                      </a:r>
                    </a:p>
                    <a:p>
                      <a:pPr marL="0" marR="0">
                        <a:spcBef>
                          <a:spcPts val="0"/>
                        </a:spcBef>
                        <a:spcAft>
                          <a:spcPts val="0"/>
                        </a:spcAft>
                      </a:pPr>
                      <a:r>
                        <a:rPr lang="en-US" sz="1600" dirty="0" smtClean="0"/>
                        <a:t>Information retrieval</a:t>
                      </a:r>
                      <a:endParaRPr lang="en-US" sz="1600" dirty="0">
                        <a:latin typeface="+mn-lt"/>
                        <a:ea typeface="Times New Roman"/>
                        <a:cs typeface="Times New Roman"/>
                      </a:endParaRPr>
                    </a:p>
                  </a:txBody>
                  <a:tcPr/>
                </a:tc>
                <a:tc>
                  <a:txBody>
                    <a:bodyPr/>
                    <a:lstStyle/>
                    <a:p>
                      <a:pPr marL="0" marR="0">
                        <a:spcBef>
                          <a:spcPts val="0"/>
                        </a:spcBef>
                        <a:spcAft>
                          <a:spcPts val="0"/>
                        </a:spcAft>
                      </a:pPr>
                      <a:r>
                        <a:rPr lang="en-US" sz="1600" dirty="0" smtClean="0"/>
                        <a:t>Expectation maximization algorithms</a:t>
                      </a:r>
                    </a:p>
                    <a:p>
                      <a:pPr marL="0" marR="0">
                        <a:spcBef>
                          <a:spcPts val="0"/>
                        </a:spcBef>
                        <a:spcAft>
                          <a:spcPts val="0"/>
                        </a:spcAft>
                      </a:pPr>
                      <a:r>
                        <a:rPr lang="en-US" sz="1600" dirty="0" smtClean="0"/>
                        <a:t>Clustering</a:t>
                      </a:r>
                    </a:p>
                    <a:p>
                      <a:pPr marL="0" marR="0">
                        <a:spcBef>
                          <a:spcPts val="0"/>
                        </a:spcBef>
                        <a:spcAft>
                          <a:spcPts val="0"/>
                        </a:spcAft>
                      </a:pPr>
                      <a:r>
                        <a:rPr lang="en-US" sz="1600" dirty="0" smtClean="0"/>
                        <a:t>Linear Algebra</a:t>
                      </a:r>
                    </a:p>
                    <a:p>
                      <a:endParaRPr lang="en-US" sz="1600" dirty="0">
                        <a:latin typeface="+mn-lt"/>
                      </a:endParaRPr>
                    </a:p>
                  </a:txBody>
                  <a:tcPr/>
                </a:tc>
                <a:tc>
                  <a:txBody>
                    <a:bodyPr/>
                    <a:lstStyle/>
                    <a:p>
                      <a:r>
                        <a:rPr lang="en-US" sz="1600" dirty="0" smtClean="0"/>
                        <a:t>Many MPI scientific applications utilizing</a:t>
                      </a:r>
                      <a:r>
                        <a:rPr lang="en-US" sz="1600" baseline="0" dirty="0" smtClean="0"/>
                        <a:t> wide variety of communication constructs including local interactions</a:t>
                      </a:r>
                    </a:p>
                  </a:txBody>
                  <a:tcPr/>
                </a:tc>
              </a:tr>
              <a:tr h="1527627">
                <a:tc>
                  <a:txBody>
                    <a:bodyPr/>
                    <a:lstStyle/>
                    <a:p>
                      <a:r>
                        <a:rPr lang="en-US" sz="1600" dirty="0" smtClean="0">
                          <a:solidFill>
                            <a:schemeClr val="tx1"/>
                          </a:solidFill>
                        </a:rPr>
                        <a:t>- CAP3</a:t>
                      </a:r>
                      <a:r>
                        <a:rPr lang="en-US" sz="1600" baseline="0" dirty="0" smtClean="0">
                          <a:solidFill>
                            <a:schemeClr val="tx1"/>
                          </a:solidFill>
                        </a:rPr>
                        <a:t> </a:t>
                      </a:r>
                      <a:r>
                        <a:rPr lang="en-US" sz="1600" dirty="0" smtClean="0">
                          <a:solidFill>
                            <a:schemeClr val="tx1"/>
                          </a:solidFill>
                        </a:rPr>
                        <a:t>Gene Assembly</a:t>
                      </a:r>
                      <a:br>
                        <a:rPr lang="en-US" sz="1600" dirty="0" smtClean="0">
                          <a:solidFill>
                            <a:schemeClr val="tx1"/>
                          </a:solidFill>
                        </a:rPr>
                      </a:br>
                      <a:r>
                        <a:rPr lang="en-US" sz="1600" dirty="0" smtClean="0">
                          <a:solidFill>
                            <a:schemeClr val="tx1"/>
                          </a:solidFill>
                        </a:rPr>
                        <a:t>- PolarGrid </a:t>
                      </a:r>
                      <a:r>
                        <a:rPr lang="en-US" sz="1600" dirty="0" err="1" smtClean="0">
                          <a:solidFill>
                            <a:schemeClr val="tx1"/>
                          </a:solidFill>
                        </a:rPr>
                        <a:t>Matlab</a:t>
                      </a:r>
                      <a:r>
                        <a:rPr lang="en-US" sz="1600" dirty="0" smtClean="0">
                          <a:solidFill>
                            <a:schemeClr val="tx1"/>
                          </a:solidFill>
                        </a:rPr>
                        <a:t> data analysis</a:t>
                      </a:r>
                      <a:endParaRPr lang="en-US" sz="1600" b="1" dirty="0">
                        <a:solidFill>
                          <a:schemeClr val="tx1"/>
                        </a:solidFill>
                      </a:endParaRPr>
                    </a:p>
                  </a:txBody>
                  <a:tcPr/>
                </a:tc>
                <a:tc>
                  <a:txBody>
                    <a:bodyPr/>
                    <a:lstStyle/>
                    <a:p>
                      <a:r>
                        <a:rPr lang="en-US" sz="1600" dirty="0" smtClean="0">
                          <a:solidFill>
                            <a:schemeClr val="tx1"/>
                          </a:solidFill>
                        </a:rPr>
                        <a:t>- Information Retrieval</a:t>
                      </a:r>
                      <a:r>
                        <a:rPr lang="en-US" sz="1600" baseline="0" dirty="0" smtClean="0">
                          <a:solidFill>
                            <a:schemeClr val="tx1"/>
                          </a:solidFill>
                        </a:rPr>
                        <a:t> - </a:t>
                      </a:r>
                      <a:r>
                        <a:rPr lang="en-US" sz="1600" dirty="0" smtClean="0">
                          <a:solidFill>
                            <a:schemeClr val="tx1"/>
                          </a:solidFill>
                        </a:rPr>
                        <a:t>HEP Data</a:t>
                      </a:r>
                      <a:r>
                        <a:rPr lang="en-US" sz="1600" baseline="0" dirty="0" smtClean="0">
                          <a:solidFill>
                            <a:schemeClr val="tx1"/>
                          </a:solidFill>
                        </a:rPr>
                        <a:t> Analysis</a:t>
                      </a:r>
                    </a:p>
                    <a:p>
                      <a:r>
                        <a:rPr lang="en-US" sz="1600" baseline="0" dirty="0" smtClean="0">
                          <a:solidFill>
                            <a:schemeClr val="tx1"/>
                          </a:solidFill>
                        </a:rPr>
                        <a:t>- Calculation of Pairwise Distances for ALU Sequences</a:t>
                      </a:r>
                      <a:endParaRPr lang="en-US" sz="1600" b="1" dirty="0">
                        <a:solidFill>
                          <a:schemeClr val="tx1"/>
                        </a:solidFill>
                      </a:endParaRPr>
                    </a:p>
                  </a:txBody>
                  <a:tcPr/>
                </a:tc>
                <a:tc>
                  <a:txBody>
                    <a:bodyPr/>
                    <a:lstStyle/>
                    <a:p>
                      <a:pPr>
                        <a:buFontTx/>
                        <a:buChar char="-"/>
                      </a:pPr>
                      <a:r>
                        <a:rPr lang="en-US" sz="1600" dirty="0" smtClean="0">
                          <a:solidFill>
                            <a:schemeClr val="tx1"/>
                          </a:solidFill>
                        </a:rPr>
                        <a:t> Kmeans </a:t>
                      </a:r>
                    </a:p>
                    <a:p>
                      <a:pPr>
                        <a:buFontTx/>
                        <a:buChar char="-"/>
                      </a:pPr>
                      <a:r>
                        <a:rPr lang="en-US" sz="1600" baseline="0" dirty="0" smtClean="0">
                          <a:solidFill>
                            <a:schemeClr val="tx1"/>
                          </a:solidFill>
                        </a:rPr>
                        <a:t> </a:t>
                      </a:r>
                      <a:r>
                        <a:rPr lang="en-US" sz="1600" dirty="0" smtClean="0">
                          <a:solidFill>
                            <a:schemeClr val="tx1"/>
                          </a:solidFill>
                        </a:rPr>
                        <a:t>Deterministic Annealing </a:t>
                      </a:r>
                      <a:r>
                        <a:rPr lang="en-US" sz="1600" baseline="0" dirty="0" smtClean="0">
                          <a:solidFill>
                            <a:schemeClr val="tx1"/>
                          </a:solidFill>
                        </a:rPr>
                        <a:t> </a:t>
                      </a:r>
                      <a:r>
                        <a:rPr lang="en-US" sz="1600" dirty="0" smtClean="0">
                          <a:solidFill>
                            <a:schemeClr val="tx1"/>
                          </a:solidFill>
                        </a:rPr>
                        <a:t>Clustering</a:t>
                      </a:r>
                    </a:p>
                    <a:p>
                      <a:r>
                        <a:rPr lang="en-US" sz="1600" b="1" dirty="0" smtClean="0">
                          <a:solidFill>
                            <a:schemeClr val="tx1"/>
                          </a:solidFill>
                        </a:rPr>
                        <a:t>- </a:t>
                      </a:r>
                      <a:r>
                        <a:rPr lang="en-US" sz="1600" b="0" dirty="0" smtClean="0">
                          <a:solidFill>
                            <a:schemeClr val="tx1"/>
                          </a:solidFill>
                        </a:rPr>
                        <a:t>Multidimensional Scaling MDS </a:t>
                      </a:r>
                      <a:endParaRPr lang="en-US" sz="1600"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 Solving Differential Equations</a:t>
                      </a:r>
                      <a:r>
                        <a:rPr lang="en-US" sz="1600" baseline="0" dirty="0" smtClean="0">
                          <a:solidFill>
                            <a:schemeClr val="tx1"/>
                          </a:solidFill>
                        </a:rPr>
                        <a:t> and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solidFill>
                        </a:rPr>
                        <a:t>- particle dynamics with short range forces</a:t>
                      </a:r>
                      <a:endParaRPr lang="en-US" sz="1600" dirty="0" smtClean="0">
                        <a:solidFill>
                          <a:schemeClr val="tx1"/>
                        </a:solidFill>
                      </a:endParaRPr>
                    </a:p>
                  </a:txBody>
                  <a:tcPr/>
                </a:tc>
              </a:tr>
            </a:tbl>
          </a:graphicData>
        </a:graphic>
      </p:graphicFrame>
      <p:sp>
        <p:nvSpPr>
          <p:cNvPr id="11" name="Freeform 10"/>
          <p:cNvSpPr/>
          <p:nvPr/>
        </p:nvSpPr>
        <p:spPr>
          <a:xfrm>
            <a:off x="6241002" y="11904955"/>
            <a:ext cx="1420427" cy="612560"/>
          </a:xfrm>
          <a:custGeom>
            <a:avLst/>
            <a:gdLst>
              <a:gd name="connsiteX0" fmla="*/ 1420427 w 1420427"/>
              <a:gd name="connsiteY0" fmla="*/ 0 h 612560"/>
              <a:gd name="connsiteX1" fmla="*/ 914400 w 1420427"/>
              <a:gd name="connsiteY1" fmla="*/ 443884 h 612560"/>
              <a:gd name="connsiteX2" fmla="*/ 0 w 1420427"/>
              <a:gd name="connsiteY2" fmla="*/ 612560 h 612560"/>
            </a:gdLst>
            <a:ahLst/>
            <a:cxnLst>
              <a:cxn ang="0">
                <a:pos x="connsiteX0" y="connsiteY0"/>
              </a:cxn>
              <a:cxn ang="0">
                <a:pos x="connsiteX1" y="connsiteY1"/>
              </a:cxn>
              <a:cxn ang="0">
                <a:pos x="connsiteX2" y="connsiteY2"/>
              </a:cxn>
            </a:cxnLst>
            <a:rect l="l" t="t" r="r" b="b"/>
            <a:pathLst>
              <a:path w="1420427" h="612560">
                <a:moveTo>
                  <a:pt x="1420427" y="0"/>
                </a:moveTo>
                <a:cubicBezTo>
                  <a:pt x="1285782" y="170895"/>
                  <a:pt x="1151138" y="341791"/>
                  <a:pt x="914400" y="443884"/>
                </a:cubicBezTo>
                <a:cubicBezTo>
                  <a:pt x="677662" y="545977"/>
                  <a:pt x="338831" y="579268"/>
                  <a:pt x="0" y="612560"/>
                </a:cubicBezTo>
              </a:path>
            </a:pathLst>
          </a:custGeom>
          <a:ln w="4445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7162800" y="11049000"/>
            <a:ext cx="429827" cy="76200"/>
          </a:xfrm>
          <a:custGeom>
            <a:avLst/>
            <a:gdLst>
              <a:gd name="connsiteX0" fmla="*/ 1420427 w 1420427"/>
              <a:gd name="connsiteY0" fmla="*/ 0 h 612560"/>
              <a:gd name="connsiteX1" fmla="*/ 914400 w 1420427"/>
              <a:gd name="connsiteY1" fmla="*/ 443884 h 612560"/>
              <a:gd name="connsiteX2" fmla="*/ 0 w 1420427"/>
              <a:gd name="connsiteY2" fmla="*/ 612560 h 612560"/>
            </a:gdLst>
            <a:ahLst/>
            <a:cxnLst>
              <a:cxn ang="0">
                <a:pos x="connsiteX0" y="connsiteY0"/>
              </a:cxn>
              <a:cxn ang="0">
                <a:pos x="connsiteX1" y="connsiteY1"/>
              </a:cxn>
              <a:cxn ang="0">
                <a:pos x="connsiteX2" y="connsiteY2"/>
              </a:cxn>
            </a:cxnLst>
            <a:rect l="l" t="t" r="r" b="b"/>
            <a:pathLst>
              <a:path w="1420427" h="612560">
                <a:moveTo>
                  <a:pt x="1420427" y="0"/>
                </a:moveTo>
                <a:cubicBezTo>
                  <a:pt x="1285782" y="170895"/>
                  <a:pt x="1151138" y="341791"/>
                  <a:pt x="914400" y="443884"/>
                </a:cubicBezTo>
                <a:cubicBezTo>
                  <a:pt x="677662" y="545977"/>
                  <a:pt x="338831" y="579268"/>
                  <a:pt x="0" y="612560"/>
                </a:cubicBezTo>
              </a:path>
            </a:pathLst>
          </a:custGeom>
          <a:ln w="381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 name="Group 35"/>
          <p:cNvGrpSpPr/>
          <p:nvPr/>
        </p:nvGrpSpPr>
        <p:grpSpPr>
          <a:xfrm>
            <a:off x="609600" y="1600200"/>
            <a:ext cx="1524000" cy="1512332"/>
            <a:chOff x="762000" y="1219200"/>
            <a:chExt cx="1524000" cy="1512332"/>
          </a:xfrm>
        </p:grpSpPr>
        <p:sp>
          <p:nvSpPr>
            <p:cNvPr id="37" name="TextBox 36"/>
            <p:cNvSpPr txBox="1"/>
            <p:nvPr/>
          </p:nvSpPr>
          <p:spPr>
            <a:xfrm>
              <a:off x="1066800" y="1219200"/>
              <a:ext cx="684803" cy="369332"/>
            </a:xfrm>
            <a:prstGeom prst="rect">
              <a:avLst/>
            </a:prstGeom>
            <a:noFill/>
          </p:spPr>
          <p:txBody>
            <a:bodyPr wrap="none" rtlCol="0">
              <a:spAutoFit/>
            </a:bodyPr>
            <a:lstStyle/>
            <a:p>
              <a:r>
                <a:rPr lang="en-US" dirty="0" smtClean="0"/>
                <a:t>Input</a:t>
              </a:r>
              <a:endParaRPr lang="en-US" dirty="0"/>
            </a:p>
          </p:txBody>
        </p:sp>
        <p:grpSp>
          <p:nvGrpSpPr>
            <p:cNvPr id="4" name="Group 33"/>
            <p:cNvGrpSpPr/>
            <p:nvPr/>
          </p:nvGrpSpPr>
          <p:grpSpPr>
            <a:xfrm>
              <a:off x="762000" y="1600200"/>
              <a:ext cx="1524000" cy="1131332"/>
              <a:chOff x="762000" y="1600200"/>
              <a:chExt cx="1524000" cy="1131332"/>
            </a:xfrm>
          </p:grpSpPr>
          <p:sp>
            <p:nvSpPr>
              <p:cNvPr id="39" name="Oval 38"/>
              <p:cNvSpPr/>
              <p:nvPr/>
            </p:nvSpPr>
            <p:spPr>
              <a:xfrm>
                <a:off x="762000" y="1828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40" name="Straight Arrow Connector 39"/>
              <p:cNvCxnSpPr>
                <a:endCxn id="39" idx="0"/>
              </p:cNvCxnSpPr>
              <p:nvPr/>
            </p:nvCxnSpPr>
            <p:spPr>
              <a:xfrm rot="5400000">
                <a:off x="800100" y="1714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800894" y="2247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1143000" y="1828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43" name="Straight Arrow Connector 42"/>
              <p:cNvCxnSpPr>
                <a:endCxn id="42" idx="0"/>
              </p:cNvCxnSpPr>
              <p:nvPr/>
            </p:nvCxnSpPr>
            <p:spPr>
              <a:xfrm rot="5400000">
                <a:off x="1181100" y="1714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1181894" y="2247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5" name="Group 27"/>
              <p:cNvGrpSpPr/>
              <p:nvPr/>
            </p:nvGrpSpPr>
            <p:grpSpPr>
              <a:xfrm>
                <a:off x="1981200" y="1600200"/>
                <a:ext cx="304800" cy="761206"/>
                <a:chOff x="1752600" y="1600994"/>
                <a:chExt cx="304800" cy="761206"/>
              </a:xfrm>
            </p:grpSpPr>
            <p:sp>
              <p:nvSpPr>
                <p:cNvPr id="50" name="Oval 49"/>
                <p:cNvSpPr/>
                <p:nvPr/>
              </p:nvSpPr>
              <p:spPr>
                <a:xfrm>
                  <a:off x="1752600" y="1828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51" name="Straight Arrow Connector 50"/>
                <p:cNvCxnSpPr>
                  <a:endCxn id="50" idx="0"/>
                </p:cNvCxnSpPr>
                <p:nvPr/>
              </p:nvCxnSpPr>
              <p:spPr>
                <a:xfrm rot="5400000">
                  <a:off x="1790700" y="1714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1791494" y="2247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1143000" y="2362200"/>
                <a:ext cx="856325" cy="369332"/>
              </a:xfrm>
              <a:prstGeom prst="rect">
                <a:avLst/>
              </a:prstGeom>
              <a:noFill/>
            </p:spPr>
            <p:txBody>
              <a:bodyPr wrap="none" rtlCol="0">
                <a:spAutoFit/>
              </a:bodyPr>
              <a:lstStyle/>
              <a:p>
                <a:r>
                  <a:rPr lang="en-US" dirty="0" smtClean="0"/>
                  <a:t>Output</a:t>
                </a:r>
                <a:endParaRPr lang="en-US" dirty="0"/>
              </a:p>
            </p:txBody>
          </p:sp>
          <p:sp>
            <p:nvSpPr>
              <p:cNvPr id="47" name="Oval 46"/>
              <p:cNvSpPr/>
              <p:nvPr/>
            </p:nvSpPr>
            <p:spPr>
              <a:xfrm>
                <a:off x="1600200" y="1981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752600" y="1981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371600" y="1600200"/>
                <a:ext cx="601447" cy="369332"/>
              </a:xfrm>
              <a:prstGeom prst="rect">
                <a:avLst/>
              </a:prstGeom>
              <a:noFill/>
            </p:spPr>
            <p:txBody>
              <a:bodyPr wrap="none" rtlCol="0">
                <a:spAutoFit/>
              </a:bodyPr>
              <a:lstStyle/>
              <a:p>
                <a:r>
                  <a:rPr lang="en-US" dirty="0" smtClean="0"/>
                  <a:t>map</a:t>
                </a:r>
                <a:endParaRPr lang="en-US" dirty="0"/>
              </a:p>
            </p:txBody>
          </p:sp>
        </p:grpSp>
      </p:grpSp>
      <p:grpSp>
        <p:nvGrpSpPr>
          <p:cNvPr id="6" name="Group 105"/>
          <p:cNvGrpSpPr/>
          <p:nvPr/>
        </p:nvGrpSpPr>
        <p:grpSpPr>
          <a:xfrm>
            <a:off x="2590800" y="1524000"/>
            <a:ext cx="2129474" cy="1600200"/>
            <a:chOff x="6705600" y="1905000"/>
            <a:chExt cx="2129474" cy="1600200"/>
          </a:xfrm>
        </p:grpSpPr>
        <p:sp>
          <p:nvSpPr>
            <p:cNvPr id="54" name="TextBox 53"/>
            <p:cNvSpPr txBox="1"/>
            <p:nvPr/>
          </p:nvSpPr>
          <p:spPr>
            <a:xfrm>
              <a:off x="7086600" y="1905000"/>
              <a:ext cx="684803" cy="369332"/>
            </a:xfrm>
            <a:prstGeom prst="rect">
              <a:avLst/>
            </a:prstGeom>
            <a:noFill/>
          </p:spPr>
          <p:txBody>
            <a:bodyPr wrap="none" rtlCol="0">
              <a:spAutoFit/>
            </a:bodyPr>
            <a:lstStyle/>
            <a:p>
              <a:r>
                <a:rPr lang="en-US" dirty="0" smtClean="0"/>
                <a:t>Input</a:t>
              </a:r>
              <a:endParaRPr lang="en-US" dirty="0"/>
            </a:p>
          </p:txBody>
        </p:sp>
        <p:sp>
          <p:nvSpPr>
            <p:cNvPr id="56" name="Oval 55"/>
            <p:cNvSpPr/>
            <p:nvPr/>
          </p:nvSpPr>
          <p:spPr>
            <a:xfrm>
              <a:off x="67056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57" name="Straight Arrow Connector 56"/>
            <p:cNvCxnSpPr>
              <a:endCxn id="56" idx="0"/>
            </p:cNvCxnSpPr>
            <p:nvPr/>
          </p:nvCxnSpPr>
          <p:spPr>
            <a:xfrm rot="5400000">
              <a:off x="67437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6" idx="4"/>
              <a:endCxn id="70" idx="1"/>
            </p:cNvCxnSpPr>
            <p:nvPr/>
          </p:nvCxnSpPr>
          <p:spPr>
            <a:xfrm rot="16200000" flipH="1">
              <a:off x="6858000" y="2743199"/>
              <a:ext cx="273237" cy="2732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70866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60" name="Straight Arrow Connector 59"/>
            <p:cNvCxnSpPr>
              <a:endCxn id="59" idx="0"/>
            </p:cNvCxnSpPr>
            <p:nvPr/>
          </p:nvCxnSpPr>
          <p:spPr>
            <a:xfrm rot="5400000">
              <a:off x="71247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9" idx="4"/>
              <a:endCxn id="70" idx="0"/>
            </p:cNvCxnSpPr>
            <p:nvPr/>
          </p:nvCxnSpPr>
          <p:spPr>
            <a:xfrm rot="5400000">
              <a:off x="7124700" y="2857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7924800" y="2437606"/>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68" name="Straight Arrow Connector 67"/>
            <p:cNvCxnSpPr>
              <a:endCxn id="67" idx="0"/>
            </p:cNvCxnSpPr>
            <p:nvPr/>
          </p:nvCxnSpPr>
          <p:spPr>
            <a:xfrm rot="5400000">
              <a:off x="7962900" y="23233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7" idx="4"/>
              <a:endCxn id="70" idx="7"/>
            </p:cNvCxnSpPr>
            <p:nvPr/>
          </p:nvCxnSpPr>
          <p:spPr>
            <a:xfrm rot="5400000">
              <a:off x="7574967" y="2514203"/>
              <a:ext cx="274031" cy="7304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75438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76962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7315200" y="2209800"/>
              <a:ext cx="601447" cy="369332"/>
            </a:xfrm>
            <a:prstGeom prst="rect">
              <a:avLst/>
            </a:prstGeom>
            <a:noFill/>
          </p:spPr>
          <p:txBody>
            <a:bodyPr wrap="none" rtlCol="0">
              <a:spAutoFit/>
            </a:bodyPr>
            <a:lstStyle/>
            <a:p>
              <a:r>
                <a:rPr lang="en-US" dirty="0" smtClean="0"/>
                <a:t>map</a:t>
              </a:r>
              <a:endParaRPr lang="en-US" dirty="0"/>
            </a:p>
          </p:txBody>
        </p:sp>
        <p:sp>
          <p:nvSpPr>
            <p:cNvPr id="70" name="Oval 69"/>
            <p:cNvSpPr/>
            <p:nvPr/>
          </p:nvSpPr>
          <p:spPr>
            <a:xfrm>
              <a:off x="70866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1" name="Oval 70"/>
            <p:cNvSpPr/>
            <p:nvPr/>
          </p:nvSpPr>
          <p:spPr>
            <a:xfrm>
              <a:off x="76962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74" name="Straight Arrow Connector 73"/>
            <p:cNvCxnSpPr>
              <a:stCxn id="56" idx="4"/>
              <a:endCxn id="71" idx="1"/>
            </p:cNvCxnSpPr>
            <p:nvPr/>
          </p:nvCxnSpPr>
          <p:spPr>
            <a:xfrm rot="16200000" flipH="1">
              <a:off x="7162800" y="2438399"/>
              <a:ext cx="273237" cy="882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59" idx="4"/>
              <a:endCxn id="71" idx="0"/>
            </p:cNvCxnSpPr>
            <p:nvPr/>
          </p:nvCxnSpPr>
          <p:spPr>
            <a:xfrm rot="16200000" flipH="1">
              <a:off x="7429500" y="2552700"/>
              <a:ext cx="228600" cy="609600"/>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67" idx="4"/>
              <a:endCxn id="71" idx="7"/>
            </p:cNvCxnSpPr>
            <p:nvPr/>
          </p:nvCxnSpPr>
          <p:spPr>
            <a:xfrm rot="5400000">
              <a:off x="7879767" y="2819003"/>
              <a:ext cx="274031" cy="120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5400000">
              <a:off x="71254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5400000">
              <a:off x="77350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7" name="Group 102"/>
            <p:cNvGrpSpPr/>
            <p:nvPr/>
          </p:nvGrpSpPr>
          <p:grpSpPr>
            <a:xfrm>
              <a:off x="7467600" y="3124200"/>
              <a:ext cx="198119" cy="45719"/>
              <a:chOff x="7696200" y="2743200"/>
              <a:chExt cx="198119" cy="45719"/>
            </a:xfrm>
          </p:grpSpPr>
          <p:sp>
            <p:nvSpPr>
              <p:cNvPr id="101" name="Oval 100"/>
              <p:cNvSpPr/>
              <p:nvPr/>
            </p:nvSpPr>
            <p:spPr>
              <a:xfrm>
                <a:off x="76962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78486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TextBox 103"/>
            <p:cNvSpPr txBox="1"/>
            <p:nvPr/>
          </p:nvSpPr>
          <p:spPr>
            <a:xfrm>
              <a:off x="8001000" y="2971800"/>
              <a:ext cx="834074" cy="369332"/>
            </a:xfrm>
            <a:prstGeom prst="rect">
              <a:avLst/>
            </a:prstGeom>
            <a:noFill/>
          </p:spPr>
          <p:txBody>
            <a:bodyPr wrap="none" rtlCol="0">
              <a:spAutoFit/>
            </a:bodyPr>
            <a:lstStyle/>
            <a:p>
              <a:r>
                <a:rPr lang="en-US" dirty="0" smtClean="0"/>
                <a:t>reduce</a:t>
              </a:r>
              <a:endParaRPr lang="en-US" dirty="0"/>
            </a:p>
          </p:txBody>
        </p:sp>
      </p:grpSp>
      <p:sp>
        <p:nvSpPr>
          <p:cNvPr id="132" name="Arc 131"/>
          <p:cNvSpPr/>
          <p:nvPr/>
        </p:nvSpPr>
        <p:spPr>
          <a:xfrm rot="856400">
            <a:off x="5452446" y="1546558"/>
            <a:ext cx="1014734" cy="1706020"/>
          </a:xfrm>
          <a:prstGeom prst="arc">
            <a:avLst>
              <a:gd name="adj1" fmla="val 13184796"/>
              <a:gd name="adj2" fmla="val 6304267"/>
            </a:avLst>
          </a:prstGeom>
          <a:ln w="25400">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Group 162"/>
          <p:cNvGrpSpPr/>
          <p:nvPr/>
        </p:nvGrpSpPr>
        <p:grpSpPr>
          <a:xfrm>
            <a:off x="4724400" y="1447800"/>
            <a:ext cx="2141390" cy="1752600"/>
            <a:chOff x="4572000" y="1752600"/>
            <a:chExt cx="2141390" cy="1752600"/>
          </a:xfrm>
        </p:grpSpPr>
        <p:sp>
          <p:nvSpPr>
            <p:cNvPr id="108" name="TextBox 107"/>
            <p:cNvSpPr txBox="1"/>
            <p:nvPr/>
          </p:nvSpPr>
          <p:spPr>
            <a:xfrm>
              <a:off x="4724400" y="1905000"/>
              <a:ext cx="684803" cy="369332"/>
            </a:xfrm>
            <a:prstGeom prst="rect">
              <a:avLst/>
            </a:prstGeom>
            <a:noFill/>
          </p:spPr>
          <p:txBody>
            <a:bodyPr wrap="none" rtlCol="0">
              <a:spAutoFit/>
            </a:bodyPr>
            <a:lstStyle/>
            <a:p>
              <a:r>
                <a:rPr lang="en-US" dirty="0" smtClean="0"/>
                <a:t>Input</a:t>
              </a:r>
              <a:endParaRPr lang="en-US" dirty="0"/>
            </a:p>
          </p:txBody>
        </p:sp>
        <p:sp>
          <p:nvSpPr>
            <p:cNvPr id="109" name="Oval 108"/>
            <p:cNvSpPr/>
            <p:nvPr/>
          </p:nvSpPr>
          <p:spPr>
            <a:xfrm>
              <a:off x="45720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10" name="Straight Arrow Connector 109"/>
            <p:cNvCxnSpPr>
              <a:endCxn id="109" idx="0"/>
            </p:cNvCxnSpPr>
            <p:nvPr/>
          </p:nvCxnSpPr>
          <p:spPr>
            <a:xfrm rot="5400000">
              <a:off x="46101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109" idx="4"/>
              <a:endCxn id="121" idx="1"/>
            </p:cNvCxnSpPr>
            <p:nvPr/>
          </p:nvCxnSpPr>
          <p:spPr>
            <a:xfrm rot="16200000" flipH="1">
              <a:off x="4724400" y="2743199"/>
              <a:ext cx="273237" cy="2732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112" name="Oval 111"/>
            <p:cNvSpPr/>
            <p:nvPr/>
          </p:nvSpPr>
          <p:spPr>
            <a:xfrm>
              <a:off x="49530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13" name="Straight Arrow Connector 112"/>
            <p:cNvCxnSpPr>
              <a:endCxn id="112" idx="0"/>
            </p:cNvCxnSpPr>
            <p:nvPr/>
          </p:nvCxnSpPr>
          <p:spPr>
            <a:xfrm rot="5400000">
              <a:off x="49911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12" idx="4"/>
              <a:endCxn id="121" idx="0"/>
            </p:cNvCxnSpPr>
            <p:nvPr/>
          </p:nvCxnSpPr>
          <p:spPr>
            <a:xfrm rot="5400000">
              <a:off x="4991100" y="2857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a:off x="5791200" y="2437606"/>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16" name="Straight Arrow Connector 115"/>
            <p:cNvCxnSpPr>
              <a:endCxn id="115" idx="0"/>
            </p:cNvCxnSpPr>
            <p:nvPr/>
          </p:nvCxnSpPr>
          <p:spPr>
            <a:xfrm rot="5400000">
              <a:off x="5829300" y="23233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115" idx="4"/>
              <a:endCxn id="121" idx="7"/>
            </p:cNvCxnSpPr>
            <p:nvPr/>
          </p:nvCxnSpPr>
          <p:spPr>
            <a:xfrm rot="5400000">
              <a:off x="5441367" y="2514203"/>
              <a:ext cx="274031" cy="7304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118" name="Oval 117"/>
            <p:cNvSpPr/>
            <p:nvPr/>
          </p:nvSpPr>
          <p:spPr>
            <a:xfrm>
              <a:off x="54102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55626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p:cNvSpPr txBox="1"/>
            <p:nvPr/>
          </p:nvSpPr>
          <p:spPr>
            <a:xfrm>
              <a:off x="5181600" y="2209800"/>
              <a:ext cx="601447" cy="369332"/>
            </a:xfrm>
            <a:prstGeom prst="rect">
              <a:avLst/>
            </a:prstGeom>
            <a:noFill/>
          </p:spPr>
          <p:txBody>
            <a:bodyPr wrap="none" rtlCol="0">
              <a:spAutoFit/>
            </a:bodyPr>
            <a:lstStyle/>
            <a:p>
              <a:r>
                <a:rPr lang="en-US" dirty="0" smtClean="0"/>
                <a:t>map</a:t>
              </a:r>
              <a:endParaRPr lang="en-US" dirty="0"/>
            </a:p>
          </p:txBody>
        </p:sp>
        <p:sp>
          <p:nvSpPr>
            <p:cNvPr id="121" name="Oval 120"/>
            <p:cNvSpPr/>
            <p:nvPr/>
          </p:nvSpPr>
          <p:spPr>
            <a:xfrm>
              <a:off x="49530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2" name="Oval 121"/>
            <p:cNvSpPr/>
            <p:nvPr/>
          </p:nvSpPr>
          <p:spPr>
            <a:xfrm>
              <a:off x="55626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23" name="Straight Arrow Connector 122"/>
            <p:cNvCxnSpPr>
              <a:stCxn id="109" idx="4"/>
              <a:endCxn id="122" idx="1"/>
            </p:cNvCxnSpPr>
            <p:nvPr/>
          </p:nvCxnSpPr>
          <p:spPr>
            <a:xfrm rot="16200000" flipH="1">
              <a:off x="5029200" y="2438399"/>
              <a:ext cx="273237" cy="882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2" idx="4"/>
              <a:endCxn id="122" idx="0"/>
            </p:cNvCxnSpPr>
            <p:nvPr/>
          </p:nvCxnSpPr>
          <p:spPr>
            <a:xfrm rot="16200000" flipH="1">
              <a:off x="5295900" y="2552700"/>
              <a:ext cx="228600" cy="609600"/>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15" idx="4"/>
              <a:endCxn id="122" idx="7"/>
            </p:cNvCxnSpPr>
            <p:nvPr/>
          </p:nvCxnSpPr>
          <p:spPr>
            <a:xfrm rot="5400000">
              <a:off x="5746167" y="2819003"/>
              <a:ext cx="274031" cy="120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rot="5400000">
              <a:off x="49918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a:off x="56014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10" name="Group 102"/>
            <p:cNvGrpSpPr/>
            <p:nvPr/>
          </p:nvGrpSpPr>
          <p:grpSpPr>
            <a:xfrm>
              <a:off x="5334000" y="3124200"/>
              <a:ext cx="198119" cy="45719"/>
              <a:chOff x="7696200" y="2743200"/>
              <a:chExt cx="198119" cy="45719"/>
            </a:xfrm>
          </p:grpSpPr>
          <p:sp>
            <p:nvSpPr>
              <p:cNvPr id="130" name="Oval 129"/>
              <p:cNvSpPr/>
              <p:nvPr/>
            </p:nvSpPr>
            <p:spPr>
              <a:xfrm>
                <a:off x="76962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78486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TextBox 128"/>
            <p:cNvSpPr txBox="1"/>
            <p:nvPr/>
          </p:nvSpPr>
          <p:spPr>
            <a:xfrm>
              <a:off x="4648200" y="3124200"/>
              <a:ext cx="834074" cy="369332"/>
            </a:xfrm>
            <a:prstGeom prst="rect">
              <a:avLst/>
            </a:prstGeom>
            <a:noFill/>
          </p:spPr>
          <p:txBody>
            <a:bodyPr wrap="none" rtlCol="0">
              <a:spAutoFit/>
            </a:bodyPr>
            <a:lstStyle/>
            <a:p>
              <a:r>
                <a:rPr lang="en-US" dirty="0" smtClean="0"/>
                <a:t>reduce</a:t>
              </a:r>
              <a:endParaRPr lang="en-US" dirty="0"/>
            </a:p>
          </p:txBody>
        </p:sp>
        <p:sp>
          <p:nvSpPr>
            <p:cNvPr id="133" name="TextBox 132"/>
            <p:cNvSpPr txBox="1"/>
            <p:nvPr/>
          </p:nvSpPr>
          <p:spPr>
            <a:xfrm>
              <a:off x="5638800" y="1752600"/>
              <a:ext cx="1074590" cy="369332"/>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iterations</a:t>
              </a:r>
              <a:endParaRPr lang="en-US" dirty="0"/>
            </a:p>
          </p:txBody>
        </p:sp>
      </p:grpSp>
      <p:grpSp>
        <p:nvGrpSpPr>
          <p:cNvPr id="13" name="Group 161"/>
          <p:cNvGrpSpPr/>
          <p:nvPr/>
        </p:nvGrpSpPr>
        <p:grpSpPr>
          <a:xfrm>
            <a:off x="6934200" y="1524000"/>
            <a:ext cx="1752600" cy="1676400"/>
            <a:chOff x="6934200" y="1828800"/>
            <a:chExt cx="1752600" cy="1676400"/>
          </a:xfrm>
        </p:grpSpPr>
        <p:sp>
          <p:nvSpPr>
            <p:cNvPr id="135" name="Rectangle 134"/>
            <p:cNvSpPr/>
            <p:nvPr/>
          </p:nvSpPr>
          <p:spPr>
            <a:xfrm>
              <a:off x="7162800" y="2057400"/>
              <a:ext cx="1295400" cy="1295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37" name="Straight Connector 136"/>
            <p:cNvCxnSpPr/>
            <p:nvPr/>
          </p:nvCxnSpPr>
          <p:spPr>
            <a:xfrm rot="5400000">
              <a:off x="6973094" y="27043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5400000">
              <a:off x="7354094" y="27043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7162800" y="2514600"/>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7162800" y="2819400"/>
              <a:ext cx="1295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7543800" y="2514600"/>
              <a:ext cx="410690" cy="369332"/>
            </a:xfrm>
            <a:prstGeom prst="rect">
              <a:avLst/>
            </a:prstGeom>
            <a:noFill/>
          </p:spPr>
          <p:txBody>
            <a:bodyPr wrap="none" rtlCol="0">
              <a:spAutoFit/>
            </a:bodyPr>
            <a:lstStyle/>
            <a:p>
              <a:r>
                <a:rPr lang="en-US" dirty="0" err="1" smtClean="0"/>
                <a:t>Pij</a:t>
              </a:r>
              <a:endParaRPr lang="en-US" dirty="0"/>
            </a:p>
          </p:txBody>
        </p:sp>
        <p:cxnSp>
          <p:nvCxnSpPr>
            <p:cNvPr id="147" name="Straight Arrow Connector 146"/>
            <p:cNvCxnSpPr/>
            <p:nvPr/>
          </p:nvCxnSpPr>
          <p:spPr>
            <a:xfrm rot="5400000" flipH="1" flipV="1">
              <a:off x="7658894" y="2247106"/>
              <a:ext cx="2286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rot="10800000">
              <a:off x="7239000" y="2667000"/>
              <a:ext cx="2286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0" name="Arc 159"/>
            <p:cNvSpPr/>
            <p:nvPr/>
          </p:nvSpPr>
          <p:spPr>
            <a:xfrm flipV="1">
              <a:off x="6934200" y="2590800"/>
              <a:ext cx="1752600" cy="457200"/>
            </a:xfrm>
            <a:prstGeom prst="arc">
              <a:avLst>
                <a:gd name="adj1" fmla="val 10327336"/>
                <a:gd name="adj2" fmla="val 598130"/>
              </a:avLst>
            </a:prstGeom>
            <a:ln w="22225">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Arc 160"/>
            <p:cNvSpPr/>
            <p:nvPr/>
          </p:nvSpPr>
          <p:spPr>
            <a:xfrm rot="16200000" flipV="1">
              <a:off x="7162800" y="2438400"/>
              <a:ext cx="1676400" cy="457200"/>
            </a:xfrm>
            <a:prstGeom prst="arc">
              <a:avLst>
                <a:gd name="adj1" fmla="val 10327336"/>
                <a:gd name="adj2" fmla="val 598130"/>
              </a:avLst>
            </a:prstGeom>
            <a:ln w="22225">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6" name="TextBox 85"/>
          <p:cNvSpPr txBox="1"/>
          <p:nvPr/>
        </p:nvSpPr>
        <p:spPr>
          <a:xfrm>
            <a:off x="1219200" y="6488668"/>
            <a:ext cx="4631589" cy="369332"/>
          </a:xfrm>
          <a:prstGeom prst="rect">
            <a:avLst/>
          </a:prstGeom>
          <a:noFill/>
        </p:spPr>
        <p:txBody>
          <a:bodyPr wrap="none" rtlCol="0">
            <a:spAutoFit/>
          </a:bodyPr>
          <a:lstStyle/>
          <a:p>
            <a:r>
              <a:rPr lang="en-US" dirty="0" smtClean="0">
                <a:solidFill>
                  <a:srgbClr val="FF0000"/>
                </a:solidFill>
              </a:rPr>
              <a:t>Domain of MapReduce and Iterative Extensions</a:t>
            </a:r>
            <a:endParaRPr lang="en-US" dirty="0">
              <a:solidFill>
                <a:srgbClr val="FF0000"/>
              </a:solidFill>
            </a:endParaRPr>
          </a:p>
        </p:txBody>
      </p:sp>
      <p:cxnSp>
        <p:nvCxnSpPr>
          <p:cNvPr id="88" name="Straight Arrow Connector 87"/>
          <p:cNvCxnSpPr/>
          <p:nvPr/>
        </p:nvCxnSpPr>
        <p:spPr>
          <a:xfrm>
            <a:off x="6096000" y="6629400"/>
            <a:ext cx="609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10800000">
            <a:off x="304800" y="6629400"/>
            <a:ext cx="762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7391400" y="6488668"/>
            <a:ext cx="558166" cy="369332"/>
          </a:xfrm>
          <a:prstGeom prst="rect">
            <a:avLst/>
          </a:prstGeom>
          <a:noFill/>
        </p:spPr>
        <p:txBody>
          <a:bodyPr wrap="none" rtlCol="0">
            <a:spAutoFit/>
          </a:bodyPr>
          <a:lstStyle/>
          <a:p>
            <a:r>
              <a:rPr lang="en-US" dirty="0" smtClean="0">
                <a:solidFill>
                  <a:srgbClr val="FF0000"/>
                </a:solidFill>
              </a:rPr>
              <a:t>MPI</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990600"/>
          </a:xfrm>
        </p:spPr>
        <p:txBody>
          <a:bodyPr>
            <a:normAutofit/>
          </a:bodyPr>
          <a:lstStyle/>
          <a:p>
            <a:r>
              <a:rPr lang="en-US" sz="3600" dirty="0" smtClean="0"/>
              <a:t>Cluster Configurations</a:t>
            </a:r>
            <a:endParaRPr lang="en-US" sz="3600" dirty="0"/>
          </a:p>
        </p:txBody>
      </p:sp>
      <p:graphicFrame>
        <p:nvGraphicFramePr>
          <p:cNvPr id="6" name="Table 5"/>
          <p:cNvGraphicFramePr>
            <a:graphicFrameLocks noGrp="1"/>
          </p:cNvGraphicFramePr>
          <p:nvPr/>
        </p:nvGraphicFramePr>
        <p:xfrm>
          <a:off x="304800" y="1066800"/>
          <a:ext cx="8534400" cy="4714240"/>
        </p:xfrm>
        <a:graphic>
          <a:graphicData uri="http://schemas.openxmlformats.org/drawingml/2006/table">
            <a:tbl>
              <a:tblPr firstRow="1" bandRow="1">
                <a:tableStyleId>{5C22544A-7EE6-4342-B048-85BDC9FD1C3A}</a:tableStyleId>
              </a:tblPr>
              <a:tblGrid>
                <a:gridCol w="2209800"/>
                <a:gridCol w="2057400"/>
                <a:gridCol w="2133600"/>
                <a:gridCol w="2133600"/>
              </a:tblGrid>
              <a:tr h="370840">
                <a:tc>
                  <a:txBody>
                    <a:bodyPr/>
                    <a:lstStyle/>
                    <a:p>
                      <a:r>
                        <a:rPr lang="en-US" sz="2000" dirty="0" smtClean="0">
                          <a:latin typeface="+mn-lt"/>
                        </a:rPr>
                        <a:t>Feature</a:t>
                      </a:r>
                      <a:endParaRPr lang="en-US" sz="2000" dirty="0">
                        <a:latin typeface="+mn-lt"/>
                      </a:endParaRPr>
                    </a:p>
                  </a:txBody>
                  <a:tcPr/>
                </a:tc>
                <a:tc>
                  <a:txBody>
                    <a:bodyPr/>
                    <a:lstStyle/>
                    <a:p>
                      <a:r>
                        <a:rPr lang="en-US" sz="2000" dirty="0" smtClean="0">
                          <a:latin typeface="+mn-lt"/>
                        </a:rPr>
                        <a:t>GCB-K18 @ MSR</a:t>
                      </a:r>
                      <a:endParaRPr lang="en-US" sz="2000" dirty="0">
                        <a:latin typeface="+mn-lt"/>
                      </a:endParaRPr>
                    </a:p>
                  </a:txBody>
                  <a:tcPr/>
                </a:tc>
                <a:tc>
                  <a:txBody>
                    <a:bodyPr/>
                    <a:lstStyle/>
                    <a:p>
                      <a:r>
                        <a:rPr lang="en-US" sz="2000" dirty="0" err="1" smtClean="0">
                          <a:latin typeface="+mn-lt"/>
                        </a:rPr>
                        <a:t>iDataplex</a:t>
                      </a:r>
                      <a:r>
                        <a:rPr lang="en-US" sz="2000" dirty="0" smtClean="0">
                          <a:latin typeface="+mn-lt"/>
                        </a:rPr>
                        <a:t> @ IU</a:t>
                      </a:r>
                      <a:endParaRPr lang="en-US" sz="2000" dirty="0">
                        <a:latin typeface="+mn-lt"/>
                      </a:endParaRPr>
                    </a:p>
                  </a:txBody>
                  <a:tcPr/>
                </a:tc>
                <a:tc>
                  <a:txBody>
                    <a:bodyPr/>
                    <a:lstStyle/>
                    <a:p>
                      <a:r>
                        <a:rPr lang="en-US" sz="2000" dirty="0" smtClean="0">
                          <a:latin typeface="+mn-lt"/>
                        </a:rPr>
                        <a:t>Tempest @ IU</a:t>
                      </a:r>
                      <a:endParaRPr lang="en-US" sz="2000" dirty="0">
                        <a:latin typeface="+mn-lt"/>
                      </a:endParaRPr>
                    </a:p>
                  </a:txBody>
                  <a:tcPr/>
                </a:tc>
              </a:tr>
              <a:tr h="370840">
                <a:tc>
                  <a:txBody>
                    <a:bodyPr/>
                    <a:lstStyle/>
                    <a:p>
                      <a:r>
                        <a:rPr lang="en-US" sz="1800" dirty="0" smtClean="0">
                          <a:latin typeface="+mn-lt"/>
                        </a:rPr>
                        <a:t>CPU</a:t>
                      </a:r>
                      <a:endParaRPr lang="en-US"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ea typeface="Times New Roman"/>
                        </a:rPr>
                        <a:t>Intel Xeon CPU L5420  2.50GHz</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ea typeface="Times New Roman"/>
                        </a:rPr>
                        <a:t>Intel Xeon CPU L5420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ea typeface="Times New Roman"/>
                        </a:rPr>
                        <a:t>2.50GHz</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ea typeface="Times New Roman"/>
                        </a:rPr>
                        <a:t>Intel Xeon CPU </a:t>
                      </a:r>
                      <a:r>
                        <a:rPr lang="en-US" sz="1800" kern="1200" dirty="0" smtClean="0">
                          <a:solidFill>
                            <a:schemeClr val="dk1"/>
                          </a:solidFill>
                          <a:latin typeface="+mn-lt"/>
                          <a:ea typeface="+mn-ea"/>
                          <a:cs typeface="+mn-cs"/>
                        </a:rPr>
                        <a:t>E7450</a:t>
                      </a:r>
                      <a:r>
                        <a:rPr lang="en-US" sz="1800" dirty="0" smtClean="0">
                          <a:latin typeface="+mn-lt"/>
                          <a:ea typeface="Times New Roman"/>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ea typeface="Times New Roman"/>
                        </a:rPr>
                        <a:t>2.40GHz</a:t>
                      </a:r>
                      <a:endParaRPr lang="en-US" sz="1800" dirty="0">
                        <a:latin typeface="+mn-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ea typeface="Times New Roman"/>
                        </a:rPr>
                        <a:t># CPU /# Cores per node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ea typeface="Times New Roman"/>
                        </a:rPr>
                        <a:t>2 / 8</a:t>
                      </a:r>
                      <a:endParaRPr lang="en-US" sz="1800" dirty="0" smtClean="0">
                        <a:latin typeface="+mn-lt"/>
                        <a:ea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ea typeface="Times New Roman"/>
                        </a:rPr>
                        <a:t>2 / 8</a:t>
                      </a:r>
                      <a:endParaRPr lang="en-US" sz="1800" dirty="0" smtClean="0">
                        <a:latin typeface="+mn-lt"/>
                        <a:ea typeface="Times New Roman"/>
                      </a:endParaRPr>
                    </a:p>
                  </a:txBody>
                  <a:tcPr/>
                </a:tc>
                <a:tc>
                  <a:txBody>
                    <a:bodyPr/>
                    <a:lstStyle/>
                    <a:p>
                      <a:r>
                        <a:rPr lang="en-US" sz="1800" dirty="0" smtClean="0">
                          <a:latin typeface="+mn-lt"/>
                        </a:rPr>
                        <a:t>4 / 24</a:t>
                      </a:r>
                      <a:endParaRPr lang="en-US" sz="1800" dirty="0">
                        <a:latin typeface="+mn-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ea typeface="Times New Roman"/>
                        </a:rPr>
                        <a:t>Memory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ea typeface="Times New Roman"/>
                        </a:rPr>
                        <a:t>16 GB</a:t>
                      </a:r>
                      <a:endParaRPr lang="en-US" sz="1800" dirty="0" smtClean="0">
                        <a:latin typeface="+mn-lt"/>
                        <a:ea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ea typeface="Times New Roman"/>
                        </a:rPr>
                        <a:t>32GB</a:t>
                      </a:r>
                      <a:endParaRPr lang="en-US" sz="1800" dirty="0" smtClean="0">
                        <a:latin typeface="+mn-lt"/>
                        <a:ea typeface="Times New Roman"/>
                      </a:endParaRPr>
                    </a:p>
                  </a:txBody>
                  <a:tcPr/>
                </a:tc>
                <a:tc>
                  <a:txBody>
                    <a:bodyPr/>
                    <a:lstStyle/>
                    <a:p>
                      <a:r>
                        <a:rPr lang="en-US" sz="1800" dirty="0" smtClean="0">
                          <a:latin typeface="+mn-lt"/>
                        </a:rPr>
                        <a:t>48GB</a:t>
                      </a:r>
                      <a:endParaRPr lang="en-US" sz="1800" dirty="0">
                        <a:latin typeface="+mn-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ea typeface="Times New Roman"/>
                        </a:rPr>
                        <a:t># Disks</a:t>
                      </a:r>
                    </a:p>
                  </a:txBody>
                  <a:tcPr/>
                </a:tc>
                <a:tc>
                  <a:txBody>
                    <a:bodyPr/>
                    <a:lstStyle/>
                    <a:p>
                      <a:r>
                        <a:rPr lang="en-US" sz="1800" dirty="0" smtClean="0">
                          <a:latin typeface="+mn-lt"/>
                        </a:rPr>
                        <a:t>2</a:t>
                      </a:r>
                      <a:endParaRPr lang="en-US" sz="1800" dirty="0">
                        <a:latin typeface="+mn-lt"/>
                      </a:endParaRPr>
                    </a:p>
                  </a:txBody>
                  <a:tcPr/>
                </a:tc>
                <a:tc>
                  <a:txBody>
                    <a:bodyPr/>
                    <a:lstStyle/>
                    <a:p>
                      <a:r>
                        <a:rPr lang="en-US" sz="1800" dirty="0" smtClean="0">
                          <a:latin typeface="+mn-lt"/>
                        </a:rPr>
                        <a:t>1</a:t>
                      </a:r>
                      <a:endParaRPr lang="en-US" sz="1800" dirty="0">
                        <a:latin typeface="+mn-lt"/>
                      </a:endParaRPr>
                    </a:p>
                  </a:txBody>
                  <a:tcPr/>
                </a:tc>
                <a:tc>
                  <a:txBody>
                    <a:bodyPr/>
                    <a:lstStyle/>
                    <a:p>
                      <a:r>
                        <a:rPr lang="en-US" sz="1800" dirty="0" smtClean="0">
                          <a:latin typeface="+mn-lt"/>
                        </a:rPr>
                        <a:t>2</a:t>
                      </a:r>
                      <a:endParaRPr lang="en-US" sz="1800" dirty="0">
                        <a:latin typeface="+mn-lt"/>
                      </a:endParaRPr>
                    </a:p>
                  </a:txBody>
                  <a:tcPr/>
                </a:tc>
              </a:tr>
              <a:tr h="370840">
                <a:tc>
                  <a:txBody>
                    <a:bodyPr/>
                    <a:lstStyle/>
                    <a:p>
                      <a:r>
                        <a:rPr lang="en-US" sz="1800" dirty="0" smtClean="0">
                          <a:latin typeface="+mn-lt"/>
                        </a:rPr>
                        <a:t>Network</a:t>
                      </a:r>
                      <a:endParaRPr lang="en-US"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ea typeface="Times New Roman"/>
                        </a:rPr>
                        <a:t>Giga bit Ethernet</a:t>
                      </a:r>
                      <a:endParaRPr lang="en-US"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ea typeface="Times New Roman"/>
                        </a:rPr>
                        <a:t>Giga bit Ethernet</a:t>
                      </a:r>
                      <a:endParaRPr lang="en-US" sz="1800" dirty="0" smtClean="0">
                        <a:latin typeface="+mn-lt"/>
                        <a:ea typeface="Times New Roman"/>
                      </a:endParaRPr>
                    </a:p>
                    <a:p>
                      <a:endParaRPr lang="en-US"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ea typeface="Times New Roman"/>
                        </a:rPr>
                        <a:t>Giga bit Ethernet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20 </a:t>
                      </a:r>
                      <a:r>
                        <a:rPr lang="en-US" sz="1800" kern="1200" dirty="0" err="1" smtClean="0">
                          <a:solidFill>
                            <a:schemeClr val="dk1"/>
                          </a:solidFill>
                          <a:latin typeface="+mn-lt"/>
                          <a:ea typeface="+mn-ea"/>
                          <a:cs typeface="+mn-cs"/>
                        </a:rPr>
                        <a:t>Gbps</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Infiniband</a:t>
                      </a:r>
                      <a:endParaRPr lang="en-US" sz="1800" dirty="0">
                        <a:latin typeface="+mn-lt"/>
                      </a:endParaRPr>
                    </a:p>
                  </a:txBody>
                  <a:tcPr/>
                </a:tc>
              </a:tr>
              <a:tr h="370840">
                <a:tc>
                  <a:txBody>
                    <a:bodyPr/>
                    <a:lstStyle/>
                    <a:p>
                      <a:r>
                        <a:rPr lang="en-US" sz="1800" dirty="0" smtClean="0">
                          <a:latin typeface="+mn-lt"/>
                        </a:rPr>
                        <a:t>Operating</a:t>
                      </a:r>
                      <a:r>
                        <a:rPr lang="en-US" sz="1800" baseline="0" dirty="0" smtClean="0">
                          <a:latin typeface="+mn-lt"/>
                        </a:rPr>
                        <a:t> System</a:t>
                      </a:r>
                      <a:endParaRPr lang="en-US"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ea typeface="Times New Roman"/>
                        </a:rPr>
                        <a:t>Windows Server Enterprise - 64 bit</a:t>
                      </a:r>
                      <a:endParaRPr lang="en-US"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ea typeface="Times New Roman"/>
                        </a:rPr>
                        <a:t>Red Hat Enterprise Linux Server -64 bit</a:t>
                      </a:r>
                      <a:endParaRPr lang="en-US"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ea typeface="Times New Roman"/>
                        </a:rPr>
                        <a:t>Windows Server Enterprise - 64 bit</a:t>
                      </a:r>
                      <a:endParaRPr lang="en-US" sz="1800" dirty="0">
                        <a:latin typeface="+mn-lt"/>
                      </a:endParaRPr>
                    </a:p>
                  </a:txBody>
                  <a:tcPr/>
                </a:tc>
              </a:tr>
              <a:tr h="370840">
                <a:tc>
                  <a:txBody>
                    <a:bodyPr/>
                    <a:lstStyle/>
                    <a:p>
                      <a:r>
                        <a:rPr lang="en-US" sz="1800" dirty="0" smtClean="0">
                          <a:latin typeface="+mn-lt"/>
                        </a:rPr>
                        <a:t># Nodes Used</a:t>
                      </a:r>
                      <a:endParaRPr lang="en-US" sz="1800" dirty="0">
                        <a:latin typeface="+mn-lt"/>
                      </a:endParaRPr>
                    </a:p>
                  </a:txBody>
                  <a:tcPr/>
                </a:tc>
                <a:tc>
                  <a:txBody>
                    <a:bodyPr/>
                    <a:lstStyle/>
                    <a:p>
                      <a:r>
                        <a:rPr lang="en-US" sz="1800" dirty="0" smtClean="0">
                          <a:latin typeface="+mn-lt"/>
                        </a:rPr>
                        <a:t>32</a:t>
                      </a:r>
                      <a:endParaRPr lang="en-US" sz="1800" dirty="0">
                        <a:latin typeface="+mn-lt"/>
                      </a:endParaRPr>
                    </a:p>
                  </a:txBody>
                  <a:tcPr/>
                </a:tc>
                <a:tc>
                  <a:txBody>
                    <a:bodyPr/>
                    <a:lstStyle/>
                    <a:p>
                      <a:r>
                        <a:rPr lang="en-US" sz="1800" dirty="0" smtClean="0">
                          <a:latin typeface="+mn-lt"/>
                        </a:rPr>
                        <a:t>32</a:t>
                      </a:r>
                      <a:endParaRPr lang="en-US" sz="1800" dirty="0">
                        <a:latin typeface="+mn-lt"/>
                      </a:endParaRPr>
                    </a:p>
                  </a:txBody>
                  <a:tcPr/>
                </a:tc>
                <a:tc>
                  <a:txBody>
                    <a:bodyPr/>
                    <a:lstStyle/>
                    <a:p>
                      <a:r>
                        <a:rPr lang="en-US" sz="1800" dirty="0" smtClean="0">
                          <a:latin typeface="+mn-lt"/>
                        </a:rPr>
                        <a:t>32</a:t>
                      </a:r>
                      <a:endParaRPr lang="en-US" sz="1800" dirty="0">
                        <a:latin typeface="+mn-lt"/>
                      </a:endParaRPr>
                    </a:p>
                  </a:txBody>
                  <a:tcPr/>
                </a:tc>
              </a:tr>
              <a:tr h="370840">
                <a:tc>
                  <a:txBody>
                    <a:bodyPr/>
                    <a:lstStyle/>
                    <a:p>
                      <a:r>
                        <a:rPr lang="en-US" sz="1800" dirty="0" smtClean="0">
                          <a:latin typeface="+mn-lt"/>
                        </a:rPr>
                        <a:t>Total CPU</a:t>
                      </a:r>
                      <a:r>
                        <a:rPr lang="en-US" sz="1800" baseline="0" dirty="0" smtClean="0">
                          <a:latin typeface="+mn-lt"/>
                        </a:rPr>
                        <a:t> Cores Used</a:t>
                      </a:r>
                      <a:endParaRPr lang="en-US" sz="1800" dirty="0">
                        <a:latin typeface="+mn-lt"/>
                      </a:endParaRPr>
                    </a:p>
                  </a:txBody>
                  <a:tcPr/>
                </a:tc>
                <a:tc>
                  <a:txBody>
                    <a:bodyPr/>
                    <a:lstStyle/>
                    <a:p>
                      <a:r>
                        <a:rPr lang="en-US" sz="1800" dirty="0" smtClean="0">
                          <a:latin typeface="+mn-lt"/>
                        </a:rPr>
                        <a:t>256</a:t>
                      </a:r>
                      <a:endParaRPr lang="en-US" sz="1800" dirty="0">
                        <a:latin typeface="+mn-lt"/>
                      </a:endParaRPr>
                    </a:p>
                  </a:txBody>
                  <a:tcPr/>
                </a:tc>
                <a:tc>
                  <a:txBody>
                    <a:bodyPr/>
                    <a:lstStyle/>
                    <a:p>
                      <a:r>
                        <a:rPr lang="en-US" sz="1800" dirty="0" smtClean="0">
                          <a:latin typeface="+mn-lt"/>
                        </a:rPr>
                        <a:t>256</a:t>
                      </a:r>
                      <a:endParaRPr lang="en-US" sz="1800" dirty="0">
                        <a:latin typeface="+mn-lt"/>
                      </a:endParaRPr>
                    </a:p>
                  </a:txBody>
                  <a:tcPr/>
                </a:tc>
                <a:tc>
                  <a:txBody>
                    <a:bodyPr/>
                    <a:lstStyle/>
                    <a:p>
                      <a:r>
                        <a:rPr lang="en-US" sz="1800" dirty="0" smtClean="0">
                          <a:latin typeface="+mn-lt"/>
                        </a:rPr>
                        <a:t>768</a:t>
                      </a:r>
                      <a:endParaRPr lang="en-US" sz="1800" dirty="0">
                        <a:latin typeface="+mn-lt"/>
                      </a:endParaRPr>
                    </a:p>
                  </a:txBody>
                  <a:tcPr/>
                </a:tc>
              </a:tr>
            </a:tbl>
          </a:graphicData>
        </a:graphic>
      </p:graphicFrame>
      <p:sp>
        <p:nvSpPr>
          <p:cNvPr id="8" name="Up Arrow Callout 7"/>
          <p:cNvSpPr/>
          <p:nvPr/>
        </p:nvSpPr>
        <p:spPr>
          <a:xfrm>
            <a:off x="2667000" y="5867400"/>
            <a:ext cx="1905000" cy="685800"/>
          </a:xfrm>
          <a:prstGeom prst="up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DryadLINQ</a:t>
            </a:r>
            <a:endParaRPr lang="en-US" dirty="0"/>
          </a:p>
        </p:txBody>
      </p:sp>
      <p:sp>
        <p:nvSpPr>
          <p:cNvPr id="10" name="Up Arrow Callout 9"/>
          <p:cNvSpPr/>
          <p:nvPr/>
        </p:nvSpPr>
        <p:spPr>
          <a:xfrm>
            <a:off x="4572000" y="5867400"/>
            <a:ext cx="1905000" cy="685800"/>
          </a:xfrm>
          <a:prstGeom prst="up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Hadoop / MPI</a:t>
            </a:r>
            <a:endParaRPr lang="en-US" dirty="0"/>
          </a:p>
        </p:txBody>
      </p:sp>
      <p:sp>
        <p:nvSpPr>
          <p:cNvPr id="11" name="Up Arrow Callout 10"/>
          <p:cNvSpPr/>
          <p:nvPr/>
        </p:nvSpPr>
        <p:spPr>
          <a:xfrm>
            <a:off x="6781800" y="5867400"/>
            <a:ext cx="1905000" cy="685800"/>
          </a:xfrm>
          <a:prstGeom prst="up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DryadLINQ / MPI</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p:spPr>
        <p:txBody>
          <a:bodyPr/>
          <a:lstStyle/>
          <a:p>
            <a:r>
              <a:rPr lang="en-US" dirty="0" smtClean="0"/>
              <a:t>Current Bio/Cheminformatics work</a:t>
            </a:r>
            <a:endParaRPr lang="en-US" dirty="0"/>
          </a:p>
        </p:txBody>
      </p:sp>
      <p:sp>
        <p:nvSpPr>
          <p:cNvPr id="3" name="Content Placeholder 2"/>
          <p:cNvSpPr>
            <a:spLocks noGrp="1"/>
          </p:cNvSpPr>
          <p:nvPr>
            <p:ph idx="1"/>
          </p:nvPr>
        </p:nvSpPr>
        <p:spPr>
          <a:xfrm>
            <a:off x="0" y="1600200"/>
            <a:ext cx="8915400" cy="5029200"/>
          </a:xfrm>
        </p:spPr>
        <p:txBody>
          <a:bodyPr>
            <a:normAutofit fontScale="77500" lnSpcReduction="20000"/>
          </a:bodyPr>
          <a:lstStyle/>
          <a:p>
            <a:r>
              <a:rPr lang="en-US" dirty="0" smtClean="0">
                <a:solidFill>
                  <a:srgbClr val="FF0000"/>
                </a:solidFill>
              </a:rPr>
              <a:t>EST (Expressed Sequence Tag) sequence assembly </a:t>
            </a:r>
            <a:r>
              <a:rPr lang="en-US" dirty="0" smtClean="0"/>
              <a:t>program using DNA sequence assembly program software CAP3.</a:t>
            </a:r>
          </a:p>
          <a:p>
            <a:r>
              <a:rPr lang="en-US" dirty="0" smtClean="0">
                <a:solidFill>
                  <a:srgbClr val="FF0000"/>
                </a:solidFill>
              </a:rPr>
              <a:t>Metagenomics and Pairwise Alu </a:t>
            </a:r>
            <a:r>
              <a:rPr lang="en-US" dirty="0" smtClean="0"/>
              <a:t>gene alignment using Smith Waterman dissimilarity computations followed by MPI applications for Clustering and MDS (Multi Dimensional Scaling)</a:t>
            </a:r>
          </a:p>
          <a:p>
            <a:r>
              <a:rPr lang="en-US" dirty="0" smtClean="0">
                <a:solidFill>
                  <a:srgbClr val="FF0000"/>
                </a:solidFill>
              </a:rPr>
              <a:t>Correlating Childhood obesity with environmental factors </a:t>
            </a:r>
            <a:r>
              <a:rPr lang="en-US" dirty="0" smtClean="0"/>
              <a:t>by combining medical records with Geographical Information data with over 100 attributes using correlation computation, MDS and genetic algorithms for choosing optimal environmental factors.</a:t>
            </a:r>
          </a:p>
          <a:p>
            <a:r>
              <a:rPr lang="en-US" dirty="0" smtClean="0">
                <a:solidFill>
                  <a:srgbClr val="FF0000"/>
                </a:solidFill>
              </a:rPr>
              <a:t>Mapping the &gt;20 million entries in PubChem </a:t>
            </a:r>
            <a:r>
              <a:rPr lang="en-US" dirty="0" smtClean="0"/>
              <a:t>into two or three dimensions to aid selection of related chemicals with convenient Google Earth like Browser. This uses either hierarchical MDS (which cannot be applied directly as O(N</a:t>
            </a:r>
            <a:r>
              <a:rPr lang="en-US" baseline="30000" dirty="0" smtClean="0"/>
              <a:t>2</a:t>
            </a:r>
            <a:r>
              <a:rPr lang="en-US" dirty="0" smtClean="0"/>
              <a:t>)) or GTM (Generative Topographic Mapping).</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a:bodyPr>
          <a:lstStyle/>
          <a:p>
            <a:r>
              <a:rPr lang="en-US" sz="3600" dirty="0" smtClean="0"/>
              <a:t>CAP3 - DNA Sequence Assembly Program</a:t>
            </a:r>
            <a:endParaRPr lang="en-US" sz="3600" dirty="0"/>
          </a:p>
        </p:txBody>
      </p:sp>
      <p:sp>
        <p:nvSpPr>
          <p:cNvPr id="3" name="Content Placeholder 2"/>
          <p:cNvSpPr>
            <a:spLocks noGrp="1"/>
          </p:cNvSpPr>
          <p:nvPr>
            <p:ph idx="1"/>
          </p:nvPr>
        </p:nvSpPr>
        <p:spPr>
          <a:xfrm>
            <a:off x="381000" y="5334000"/>
            <a:ext cx="8534400" cy="1066800"/>
          </a:xfrm>
          <a:ln/>
        </p:spPr>
        <p:style>
          <a:lnRef idx="1">
            <a:schemeClr val="accent1"/>
          </a:lnRef>
          <a:fillRef idx="2">
            <a:schemeClr val="accent1"/>
          </a:fillRef>
          <a:effectRef idx="1">
            <a:schemeClr val="accent1"/>
          </a:effectRef>
          <a:fontRef idx="minor">
            <a:schemeClr val="dk1"/>
          </a:fontRef>
        </p:style>
        <p:txBody>
          <a:bodyPr>
            <a:noAutofit/>
          </a:bodyPr>
          <a:lstStyle/>
          <a:p>
            <a:pPr>
              <a:buNone/>
            </a:pPr>
            <a:r>
              <a:rPr lang="en-US" sz="1600" b="1" dirty="0" err="1" smtClean="0">
                <a:latin typeface="Courier New" pitchFamily="49" charset="0"/>
                <a:cs typeface="Courier New" pitchFamily="49" charset="0"/>
              </a:rPr>
              <a:t>IQueryable</a:t>
            </a:r>
            <a:r>
              <a:rPr lang="en-US" sz="1600" b="1" dirty="0" smtClean="0">
                <a:latin typeface="Courier New" pitchFamily="49" charset="0"/>
                <a:cs typeface="Courier New" pitchFamily="49" charset="0"/>
              </a:rPr>
              <a:t>&lt;</a:t>
            </a:r>
            <a:r>
              <a:rPr lang="en-US" sz="1600" b="1" dirty="0" err="1" smtClean="0">
                <a:latin typeface="Courier New" pitchFamily="49" charset="0"/>
                <a:cs typeface="Courier New" pitchFamily="49" charset="0"/>
              </a:rPr>
              <a:t>LineRecord</a:t>
            </a:r>
            <a:r>
              <a:rPr lang="en-US" sz="1600" b="1" dirty="0" smtClean="0">
                <a:latin typeface="Courier New" pitchFamily="49" charset="0"/>
                <a:cs typeface="Courier New" pitchFamily="49" charset="0"/>
              </a:rPr>
              <a:t>&gt; </a:t>
            </a:r>
            <a:r>
              <a:rPr lang="en-US" sz="1600" b="1" dirty="0" err="1" smtClean="0">
                <a:latin typeface="Courier New" pitchFamily="49" charset="0"/>
                <a:cs typeface="Courier New" pitchFamily="49" charset="0"/>
              </a:rPr>
              <a:t>inputFiles</a:t>
            </a:r>
            <a:r>
              <a:rPr lang="en-US" sz="1600" b="1" dirty="0" smtClean="0">
                <a:latin typeface="Courier New" pitchFamily="49" charset="0"/>
                <a:cs typeface="Courier New" pitchFamily="49" charset="0"/>
              </a:rPr>
              <a:t>=</a:t>
            </a:r>
            <a:r>
              <a:rPr lang="en-US" sz="1600" b="1" dirty="0" err="1" smtClean="0">
                <a:latin typeface="Courier New" pitchFamily="49" charset="0"/>
                <a:cs typeface="Courier New" pitchFamily="49" charset="0"/>
              </a:rPr>
              <a:t>PartitionedTable.Get</a:t>
            </a:r>
            <a:r>
              <a:rPr lang="en-US" sz="1600" b="1" dirty="0" smtClean="0">
                <a:latin typeface="Courier New" pitchFamily="49" charset="0"/>
                <a:cs typeface="Courier New" pitchFamily="49" charset="0"/>
              </a:rPr>
              <a:t> &lt;</a:t>
            </a:r>
            <a:r>
              <a:rPr lang="en-US" sz="1600" b="1" dirty="0" err="1" smtClean="0">
                <a:latin typeface="Courier New" pitchFamily="49" charset="0"/>
                <a:cs typeface="Courier New" pitchFamily="49" charset="0"/>
              </a:rPr>
              <a:t>LineRecord</a:t>
            </a:r>
            <a:r>
              <a:rPr lang="en-US" sz="1600" b="1" dirty="0" smtClean="0">
                <a:latin typeface="Courier New" pitchFamily="49" charset="0"/>
                <a:cs typeface="Courier New" pitchFamily="49" charset="0"/>
              </a:rPr>
              <a:t>&gt;(</a:t>
            </a:r>
            <a:r>
              <a:rPr lang="en-US" sz="1600" b="1" dirty="0" err="1" smtClean="0">
                <a:latin typeface="Courier New" pitchFamily="49" charset="0"/>
                <a:cs typeface="Courier New" pitchFamily="49" charset="0"/>
              </a:rPr>
              <a:t>uri</a:t>
            </a:r>
            <a:r>
              <a:rPr lang="en-US" sz="1600" b="1" dirty="0" smtClean="0">
                <a:latin typeface="Courier New" pitchFamily="49" charset="0"/>
                <a:cs typeface="Courier New" pitchFamily="49" charset="0"/>
              </a:rPr>
              <a:t>);</a:t>
            </a:r>
          </a:p>
          <a:p>
            <a:pPr>
              <a:buNone/>
            </a:pPr>
            <a:r>
              <a:rPr lang="en-US" sz="1600" b="1" dirty="0" err="1" smtClean="0">
                <a:latin typeface="Courier New" pitchFamily="49" charset="0"/>
                <a:cs typeface="Courier New" pitchFamily="49" charset="0"/>
              </a:rPr>
              <a:t>IQueryable</a:t>
            </a:r>
            <a:r>
              <a:rPr lang="en-US" sz="1600" b="1" dirty="0" smtClean="0">
                <a:latin typeface="Courier New" pitchFamily="49" charset="0"/>
                <a:cs typeface="Courier New" pitchFamily="49" charset="0"/>
              </a:rPr>
              <a:t>&lt;</a:t>
            </a:r>
            <a:r>
              <a:rPr lang="en-US" sz="1600" b="1" dirty="0" err="1" smtClean="0">
                <a:latin typeface="Courier New" pitchFamily="49" charset="0"/>
                <a:cs typeface="Courier New" pitchFamily="49" charset="0"/>
              </a:rPr>
              <a:t>OutputInfo</a:t>
            </a:r>
            <a:r>
              <a:rPr lang="en-US" sz="1600" b="1" dirty="0" smtClean="0">
                <a:latin typeface="Courier New" pitchFamily="49" charset="0"/>
                <a:cs typeface="Courier New" pitchFamily="49" charset="0"/>
              </a:rPr>
              <a:t>&gt; = </a:t>
            </a:r>
            <a:r>
              <a:rPr lang="en-US" sz="1600" b="1" dirty="0" err="1" smtClean="0">
                <a:latin typeface="Courier New" pitchFamily="49" charset="0"/>
                <a:cs typeface="Courier New" pitchFamily="49" charset="0"/>
              </a:rPr>
              <a:t>inputFiles.Select</a:t>
            </a:r>
            <a:r>
              <a:rPr lang="en-US" sz="1600" b="1" dirty="0" smtClean="0">
                <a:latin typeface="Courier New" pitchFamily="49" charset="0"/>
                <a:cs typeface="Courier New" pitchFamily="49" charset="0"/>
              </a:rPr>
              <a:t>(x=&gt;ExecuteCAP3(</a:t>
            </a:r>
            <a:r>
              <a:rPr lang="en-US" sz="1600" b="1" dirty="0" err="1" smtClean="0">
                <a:latin typeface="Courier New" pitchFamily="49" charset="0"/>
                <a:cs typeface="Courier New" pitchFamily="49" charset="0"/>
              </a:rPr>
              <a:t>x.line</a:t>
            </a:r>
            <a:r>
              <a:rPr lang="en-US" sz="1600" b="1" dirty="0" smtClean="0">
                <a:latin typeface="Courier New" pitchFamily="49" charset="0"/>
                <a:cs typeface="Courier New" pitchFamily="49" charset="0"/>
              </a:rPr>
              <a:t>));</a:t>
            </a:r>
          </a:p>
        </p:txBody>
      </p:sp>
      <p:sp>
        <p:nvSpPr>
          <p:cNvPr id="4" name="TextBox 3"/>
          <p:cNvSpPr txBox="1"/>
          <p:nvPr/>
        </p:nvSpPr>
        <p:spPr>
          <a:xfrm>
            <a:off x="161220" y="6565612"/>
            <a:ext cx="8982780" cy="584775"/>
          </a:xfrm>
          <a:prstGeom prst="rect">
            <a:avLst/>
          </a:prstGeom>
          <a:noFill/>
        </p:spPr>
        <p:txBody>
          <a:bodyPr wrap="square" rtlCol="0">
            <a:spAutoFit/>
          </a:bodyPr>
          <a:lstStyle/>
          <a:p>
            <a:r>
              <a:rPr lang="en-US" sz="1400" dirty="0" smtClean="0"/>
              <a:t>[1] X. Huang, A. </a:t>
            </a:r>
            <a:r>
              <a:rPr lang="en-US" sz="1400" dirty="0" err="1" smtClean="0"/>
              <a:t>Madan</a:t>
            </a:r>
            <a:r>
              <a:rPr lang="en-US" sz="1400" dirty="0" smtClean="0"/>
              <a:t>, “CAP3: A DNA Sequence Assembly Program,” Genome Research, vol. 9, no. 9, pp. 868-877, 1999.</a:t>
            </a:r>
          </a:p>
          <a:p>
            <a:endParaRPr lang="en-US" dirty="0"/>
          </a:p>
        </p:txBody>
      </p:sp>
      <p:sp>
        <p:nvSpPr>
          <p:cNvPr id="5" name="TextBox 4"/>
          <p:cNvSpPr txBox="1"/>
          <p:nvPr/>
        </p:nvSpPr>
        <p:spPr>
          <a:xfrm>
            <a:off x="914400" y="838200"/>
            <a:ext cx="7391399" cy="738664"/>
          </a:xfrm>
          <a:prstGeom prst="rect">
            <a:avLst/>
          </a:prstGeom>
          <a:noFill/>
        </p:spPr>
        <p:txBody>
          <a:bodyPr wrap="square" rtlCol="0">
            <a:spAutoFit/>
          </a:bodyPr>
          <a:lstStyle/>
          <a:p>
            <a:r>
              <a:rPr lang="en-US" sz="1400" b="1" dirty="0" smtClean="0">
                <a:solidFill>
                  <a:srgbClr val="7030A0"/>
                </a:solidFill>
              </a:rPr>
              <a:t>EST (Expressed Sequence Tag) corresponds to messenger RNAs (mRNAs) transcribed from the genes residing on chromosomes. Each individual EST sequence represents a fragment of mRNA, and the EST assembly aims to re-construct full-length mRNA sequences for each expressed gene. </a:t>
            </a:r>
            <a:endParaRPr lang="en-US" sz="1400" b="1" dirty="0">
              <a:solidFill>
                <a:srgbClr val="7030A0"/>
              </a:solidFill>
            </a:endParaRPr>
          </a:p>
        </p:txBody>
      </p:sp>
      <p:grpSp>
        <p:nvGrpSpPr>
          <p:cNvPr id="6" name="Group 55"/>
          <p:cNvGrpSpPr/>
          <p:nvPr/>
        </p:nvGrpSpPr>
        <p:grpSpPr>
          <a:xfrm>
            <a:off x="381000" y="1676400"/>
            <a:ext cx="1895475" cy="2731532"/>
            <a:chOff x="381000" y="2133600"/>
            <a:chExt cx="1895475" cy="2731532"/>
          </a:xfrm>
        </p:grpSpPr>
        <p:grpSp>
          <p:nvGrpSpPr>
            <p:cNvPr id="7" name="Group 33"/>
            <p:cNvGrpSpPr/>
            <p:nvPr/>
          </p:nvGrpSpPr>
          <p:grpSpPr>
            <a:xfrm>
              <a:off x="381000" y="2438400"/>
              <a:ext cx="1895475" cy="2139950"/>
              <a:chOff x="381000" y="2133600"/>
              <a:chExt cx="1895475" cy="2139950"/>
            </a:xfrm>
          </p:grpSpPr>
          <p:grpSp>
            <p:nvGrpSpPr>
              <p:cNvPr id="9" name="Group 32"/>
              <p:cNvGrpSpPr/>
              <p:nvPr/>
            </p:nvGrpSpPr>
            <p:grpSpPr>
              <a:xfrm>
                <a:off x="381000" y="2133600"/>
                <a:ext cx="752475" cy="2139950"/>
                <a:chOff x="381000" y="2133600"/>
                <a:chExt cx="752475" cy="2139950"/>
              </a:xfrm>
            </p:grpSpPr>
            <p:sp>
              <p:nvSpPr>
                <p:cNvPr id="8" name="Oval 7"/>
                <p:cNvSpPr/>
                <p:nvPr/>
              </p:nvSpPr>
              <p:spPr>
                <a:xfrm>
                  <a:off x="4572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V</a:t>
                  </a:r>
                  <a:endParaRPr lang="en-US" dirty="0"/>
                </a:p>
              </p:txBody>
            </p:sp>
            <p:pic>
              <p:nvPicPr>
                <p:cNvPr id="1027" name="Picture 3" descr="C:\Users\jaliya\AppData\Local\Microsoft\Windows\Temporary Internet Files\Content.IE5\ZADX9HCR\MCj04325990000[1].png"/>
                <p:cNvPicPr>
                  <a:picLocks noChangeAspect="1" noChangeArrowheads="1"/>
                </p:cNvPicPr>
                <p:nvPr/>
              </p:nvPicPr>
              <p:blipFill>
                <a:blip r:embed="rId3"/>
                <a:srcRect/>
                <a:stretch>
                  <a:fillRect/>
                </a:stretch>
              </p:blipFill>
              <p:spPr bwMode="auto">
                <a:xfrm>
                  <a:off x="381000" y="2133600"/>
                  <a:ext cx="752475" cy="752475"/>
                </a:xfrm>
                <a:prstGeom prst="rect">
                  <a:avLst/>
                </a:prstGeom>
                <a:noFill/>
              </p:spPr>
            </p:pic>
            <p:pic>
              <p:nvPicPr>
                <p:cNvPr id="1028" name="Picture 4" descr="C:\Users\jaliya\AppData\Local\Microsoft\Windows\Temporary Internet Files\Content.IE5\FAU9V9F3\MCj04326050000[1].png"/>
                <p:cNvPicPr>
                  <a:picLocks noChangeAspect="1" noChangeArrowheads="1"/>
                </p:cNvPicPr>
                <p:nvPr/>
              </p:nvPicPr>
              <p:blipFill>
                <a:blip r:embed="rId4"/>
                <a:srcRect/>
                <a:stretch>
                  <a:fillRect/>
                </a:stretch>
              </p:blipFill>
              <p:spPr bwMode="auto">
                <a:xfrm>
                  <a:off x="381000" y="3581400"/>
                  <a:ext cx="692150" cy="692150"/>
                </a:xfrm>
                <a:prstGeom prst="rect">
                  <a:avLst/>
                </a:prstGeom>
                <a:noFill/>
              </p:spPr>
            </p:pic>
            <p:cxnSp>
              <p:nvCxnSpPr>
                <p:cNvPr id="20" name="Straight Arrow Connector 19"/>
                <p:cNvCxnSpPr/>
                <p:nvPr/>
              </p:nvCxnSpPr>
              <p:spPr>
                <a:xfrm rot="5400000">
                  <a:off x="6484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6484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10" name="Group 28"/>
              <p:cNvGrpSpPr/>
              <p:nvPr/>
            </p:nvGrpSpPr>
            <p:grpSpPr>
              <a:xfrm>
                <a:off x="1524000" y="2133600"/>
                <a:ext cx="752475" cy="2139950"/>
                <a:chOff x="1295400" y="2133600"/>
                <a:chExt cx="752475" cy="2139950"/>
              </a:xfrm>
            </p:grpSpPr>
            <p:sp>
              <p:nvSpPr>
                <p:cNvPr id="22" name="Oval 21"/>
                <p:cNvSpPr/>
                <p:nvPr/>
              </p:nvSpPr>
              <p:spPr>
                <a:xfrm>
                  <a:off x="13716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V</a:t>
                  </a:r>
                  <a:endParaRPr lang="en-US" dirty="0"/>
                </a:p>
              </p:txBody>
            </p:sp>
            <p:pic>
              <p:nvPicPr>
                <p:cNvPr id="23" name="Picture 3" descr="C:\Users\jaliya\AppData\Local\Microsoft\Windows\Temporary Internet Files\Content.IE5\ZADX9HCR\MCj04325990000[1].png"/>
                <p:cNvPicPr>
                  <a:picLocks noChangeAspect="1" noChangeArrowheads="1"/>
                </p:cNvPicPr>
                <p:nvPr/>
              </p:nvPicPr>
              <p:blipFill>
                <a:blip r:embed="rId3"/>
                <a:srcRect/>
                <a:stretch>
                  <a:fillRect/>
                </a:stretch>
              </p:blipFill>
              <p:spPr bwMode="auto">
                <a:xfrm>
                  <a:off x="1295400" y="2133600"/>
                  <a:ext cx="752475" cy="752475"/>
                </a:xfrm>
                <a:prstGeom prst="rect">
                  <a:avLst/>
                </a:prstGeom>
                <a:noFill/>
              </p:spPr>
            </p:pic>
            <p:pic>
              <p:nvPicPr>
                <p:cNvPr id="24" name="Picture 4" descr="C:\Users\jaliya\AppData\Local\Microsoft\Windows\Temporary Internet Files\Content.IE5\FAU9V9F3\MCj04326050000[1].png"/>
                <p:cNvPicPr>
                  <a:picLocks noChangeAspect="1" noChangeArrowheads="1"/>
                </p:cNvPicPr>
                <p:nvPr/>
              </p:nvPicPr>
              <p:blipFill>
                <a:blip r:embed="rId4"/>
                <a:srcRect/>
                <a:stretch>
                  <a:fillRect/>
                </a:stretch>
              </p:blipFill>
              <p:spPr bwMode="auto">
                <a:xfrm>
                  <a:off x="1295400" y="3581400"/>
                  <a:ext cx="692150" cy="692150"/>
                </a:xfrm>
                <a:prstGeom prst="rect">
                  <a:avLst/>
                </a:prstGeom>
                <a:noFill/>
              </p:spPr>
            </p:pic>
            <p:cxnSp>
              <p:nvCxnSpPr>
                <p:cNvPr id="25" name="Straight Arrow Connector 24"/>
                <p:cNvCxnSpPr/>
                <p:nvPr/>
              </p:nvCxnSpPr>
              <p:spPr>
                <a:xfrm rot="5400000">
                  <a:off x="15628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15628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11" name="Group 31"/>
              <p:cNvGrpSpPr/>
              <p:nvPr/>
            </p:nvGrpSpPr>
            <p:grpSpPr>
              <a:xfrm>
                <a:off x="1219200" y="3200400"/>
                <a:ext cx="228600" cy="76200"/>
                <a:chOff x="1219200" y="3200400"/>
                <a:chExt cx="228600" cy="76200"/>
              </a:xfrm>
            </p:grpSpPr>
            <p:sp>
              <p:nvSpPr>
                <p:cNvPr id="28" name="Oval 27"/>
                <p:cNvSpPr/>
                <p:nvPr/>
              </p:nvSpPr>
              <p:spPr>
                <a:xfrm>
                  <a:off x="1371600" y="3200400"/>
                  <a:ext cx="76200" cy="762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219200" y="3200400"/>
                  <a:ext cx="76200" cy="762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 name="TextBox 34"/>
            <p:cNvSpPr txBox="1"/>
            <p:nvPr/>
          </p:nvSpPr>
          <p:spPr>
            <a:xfrm>
              <a:off x="381000" y="2133600"/>
              <a:ext cx="1870512" cy="369332"/>
            </a:xfrm>
            <a:prstGeom prst="rect">
              <a:avLst/>
            </a:prstGeom>
            <a:noFill/>
          </p:spPr>
          <p:txBody>
            <a:bodyPr wrap="none" rtlCol="0">
              <a:spAutoFit/>
            </a:bodyPr>
            <a:lstStyle/>
            <a:p>
              <a:r>
                <a:rPr lang="en-US" dirty="0" smtClean="0"/>
                <a:t>Input files (FASTA)</a:t>
              </a:r>
              <a:endParaRPr lang="en-US" dirty="0"/>
            </a:p>
          </p:txBody>
        </p:sp>
        <p:sp>
          <p:nvSpPr>
            <p:cNvPr id="36" name="TextBox 35"/>
            <p:cNvSpPr txBox="1"/>
            <p:nvPr/>
          </p:nvSpPr>
          <p:spPr>
            <a:xfrm>
              <a:off x="685800" y="4495800"/>
              <a:ext cx="1290738" cy="369332"/>
            </a:xfrm>
            <a:prstGeom prst="rect">
              <a:avLst/>
            </a:prstGeom>
            <a:noFill/>
          </p:spPr>
          <p:txBody>
            <a:bodyPr wrap="none" rtlCol="0">
              <a:spAutoFit/>
            </a:bodyPr>
            <a:lstStyle/>
            <a:p>
              <a:r>
                <a:rPr lang="en-US" dirty="0" smtClean="0"/>
                <a:t>Output files</a:t>
              </a:r>
              <a:endParaRPr lang="en-US" dirty="0"/>
            </a:p>
          </p:txBody>
        </p:sp>
      </p:grpSp>
      <p:sp>
        <p:nvSpPr>
          <p:cNvPr id="45" name="TextBox 44"/>
          <p:cNvSpPr txBox="1"/>
          <p:nvPr/>
        </p:nvSpPr>
        <p:spPr>
          <a:xfrm>
            <a:off x="5486400" y="3200400"/>
            <a:ext cx="3352800" cy="107721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smtClean="0"/>
              <a:t>\\GCB-K18-N01\DryadData\cap3\cluster34442.fsa</a:t>
            </a:r>
          </a:p>
          <a:p>
            <a:r>
              <a:rPr lang="en-US" sz="1200" dirty="0" smtClean="0"/>
              <a:t>\\GCB-K18-N01\DryadData\cap3\cluster34443.fsa</a:t>
            </a:r>
            <a:endParaRPr lang="en-US" sz="2800" dirty="0" smtClean="0"/>
          </a:p>
          <a:p>
            <a:r>
              <a:rPr lang="en-US" sz="2800" b="1" dirty="0" smtClean="0"/>
              <a:t>...</a:t>
            </a:r>
          </a:p>
          <a:p>
            <a:r>
              <a:rPr lang="en-US" sz="1200" dirty="0" smtClean="0"/>
              <a:t>\\GCB-K18-N01\DryadData\cap3\cluster34467.fsa</a:t>
            </a:r>
          </a:p>
        </p:txBody>
      </p:sp>
      <p:sp>
        <p:nvSpPr>
          <p:cNvPr id="49" name="TextBox 48"/>
          <p:cNvSpPr txBox="1"/>
          <p:nvPr/>
        </p:nvSpPr>
        <p:spPr>
          <a:xfrm>
            <a:off x="5486400" y="1752600"/>
            <a:ext cx="3352800" cy="1292662"/>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200" dirty="0" smtClean="0"/>
              <a:t>\</a:t>
            </a:r>
            <a:r>
              <a:rPr lang="en-US" sz="1200" dirty="0" err="1" smtClean="0"/>
              <a:t>DryadData</a:t>
            </a:r>
            <a:r>
              <a:rPr lang="en-US" sz="1200" dirty="0" smtClean="0"/>
              <a:t>\cap3\cap3data</a:t>
            </a:r>
          </a:p>
          <a:p>
            <a:r>
              <a:rPr lang="en-US" sz="1200" dirty="0" smtClean="0"/>
              <a:t>10</a:t>
            </a:r>
          </a:p>
          <a:p>
            <a:r>
              <a:rPr lang="en-US" sz="1200" dirty="0" smtClean="0"/>
              <a:t>0,344,CGB-K18-N01</a:t>
            </a:r>
          </a:p>
          <a:p>
            <a:r>
              <a:rPr lang="en-US" sz="1200" dirty="0" smtClean="0"/>
              <a:t>1,344,CGB-K18-N01</a:t>
            </a:r>
          </a:p>
          <a:p>
            <a:r>
              <a:rPr lang="en-US" b="1" dirty="0" smtClean="0"/>
              <a:t>…</a:t>
            </a:r>
          </a:p>
          <a:p>
            <a:r>
              <a:rPr lang="en-US" sz="1200" dirty="0" smtClean="0"/>
              <a:t>9,344,CGB-K18-N01</a:t>
            </a:r>
          </a:p>
        </p:txBody>
      </p:sp>
      <p:grpSp>
        <p:nvGrpSpPr>
          <p:cNvPr id="12" name="Group 51"/>
          <p:cNvGrpSpPr/>
          <p:nvPr/>
        </p:nvGrpSpPr>
        <p:grpSpPr>
          <a:xfrm>
            <a:off x="2895600" y="1600200"/>
            <a:ext cx="2209800" cy="3505200"/>
            <a:chOff x="2971800" y="2209800"/>
            <a:chExt cx="2209800" cy="3505200"/>
          </a:xfrm>
        </p:grpSpPr>
        <p:grpSp>
          <p:nvGrpSpPr>
            <p:cNvPr id="13" name="Group 49"/>
            <p:cNvGrpSpPr/>
            <p:nvPr/>
          </p:nvGrpSpPr>
          <p:grpSpPr>
            <a:xfrm>
              <a:off x="2971800" y="2514600"/>
              <a:ext cx="2209800" cy="3200400"/>
              <a:chOff x="2895600" y="2133600"/>
              <a:chExt cx="2209800" cy="3200400"/>
            </a:xfrm>
          </p:grpSpPr>
          <p:sp>
            <p:nvSpPr>
              <p:cNvPr id="41" name="Rectangle 40"/>
              <p:cNvSpPr/>
              <p:nvPr/>
            </p:nvSpPr>
            <p:spPr>
              <a:xfrm>
                <a:off x="2895600" y="2133600"/>
                <a:ext cx="2209800" cy="3200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nvGrpSpPr>
              <p:cNvPr id="14" name="Group 39"/>
              <p:cNvGrpSpPr/>
              <p:nvPr/>
            </p:nvGrpSpPr>
            <p:grpSpPr>
              <a:xfrm>
                <a:off x="2895600" y="4343400"/>
                <a:ext cx="996950" cy="990600"/>
                <a:chOff x="4489450" y="3276600"/>
                <a:chExt cx="1225550" cy="1228725"/>
              </a:xfrm>
            </p:grpSpPr>
            <p:pic>
              <p:nvPicPr>
                <p:cNvPr id="1029" name="Picture 5" descr="C:\Users\jaliya\AppData\Local\Microsoft\Windows\Temporary Internet Files\Content.IE5\ZADX9HCR\MCj04325990000[1].png"/>
                <p:cNvPicPr>
                  <a:picLocks noChangeAspect="1" noChangeArrowheads="1"/>
                </p:cNvPicPr>
                <p:nvPr/>
              </p:nvPicPr>
              <p:blipFill>
                <a:blip r:embed="rId3"/>
                <a:srcRect/>
                <a:stretch>
                  <a:fillRect/>
                </a:stretch>
              </p:blipFill>
              <p:spPr bwMode="auto">
                <a:xfrm>
                  <a:off x="4489450" y="3438525"/>
                  <a:ext cx="1066800" cy="1066800"/>
                </a:xfrm>
                <a:prstGeom prst="rect">
                  <a:avLst/>
                </a:prstGeom>
                <a:noFill/>
              </p:spPr>
            </p:pic>
            <p:pic>
              <p:nvPicPr>
                <p:cNvPr id="38" name="Picture 5" descr="C:\Users\jaliya\AppData\Local\Microsoft\Windows\Temporary Internet Files\Content.IE5\ZADX9HCR\MCj04325990000[1].png"/>
                <p:cNvPicPr>
                  <a:picLocks noChangeAspect="1" noChangeArrowheads="1"/>
                </p:cNvPicPr>
                <p:nvPr/>
              </p:nvPicPr>
              <p:blipFill>
                <a:blip r:embed="rId3"/>
                <a:srcRect/>
                <a:stretch>
                  <a:fillRect/>
                </a:stretch>
              </p:blipFill>
              <p:spPr bwMode="auto">
                <a:xfrm>
                  <a:off x="4572000" y="3352800"/>
                  <a:ext cx="1066800" cy="1066800"/>
                </a:xfrm>
                <a:prstGeom prst="rect">
                  <a:avLst/>
                </a:prstGeom>
                <a:noFill/>
              </p:spPr>
            </p:pic>
            <p:pic>
              <p:nvPicPr>
                <p:cNvPr id="39" name="Picture 5" descr="C:\Users\jaliya\AppData\Local\Microsoft\Windows\Temporary Internet Files\Content.IE5\ZADX9HCR\MCj04325990000[1].png"/>
                <p:cNvPicPr>
                  <a:picLocks noChangeAspect="1" noChangeArrowheads="1"/>
                </p:cNvPicPr>
                <p:nvPr/>
              </p:nvPicPr>
              <p:blipFill>
                <a:blip r:embed="rId3"/>
                <a:srcRect/>
                <a:stretch>
                  <a:fillRect/>
                </a:stretch>
              </p:blipFill>
              <p:spPr bwMode="auto">
                <a:xfrm>
                  <a:off x="4648200" y="3276600"/>
                  <a:ext cx="1066800" cy="1066800"/>
                </a:xfrm>
                <a:prstGeom prst="rect">
                  <a:avLst/>
                </a:prstGeom>
                <a:noFill/>
              </p:spPr>
            </p:pic>
          </p:grpSp>
          <p:sp>
            <p:nvSpPr>
              <p:cNvPr id="42" name="TextBox 41"/>
              <p:cNvSpPr txBox="1"/>
              <p:nvPr/>
            </p:nvSpPr>
            <p:spPr>
              <a:xfrm>
                <a:off x="2971800" y="3124200"/>
                <a:ext cx="2066463" cy="369332"/>
              </a:xfrm>
              <a:prstGeom prst="rect">
                <a:avLst/>
              </a:prstGeom>
              <a:noFill/>
            </p:spPr>
            <p:txBody>
              <a:bodyPr wrap="none" rtlCol="0">
                <a:spAutoFit/>
              </a:bodyPr>
              <a:lstStyle/>
              <a:p>
                <a:r>
                  <a:rPr lang="en-US" dirty="0" smtClean="0"/>
                  <a:t>Cap3data.00000000</a:t>
                </a:r>
                <a:endParaRPr lang="en-US" dirty="0"/>
              </a:p>
            </p:txBody>
          </p:sp>
          <p:pic>
            <p:nvPicPr>
              <p:cNvPr id="1030" name="Picture 6" descr="C:\Users\jaliya\AppData\Local\Microsoft\Windows\Temporary Internet Files\Content.IE5\ZADX9HCR\MCj04325990000[1].png"/>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3048000" y="3429000"/>
                <a:ext cx="681037" cy="681037"/>
              </a:xfrm>
              <a:prstGeom prst="rect">
                <a:avLst/>
              </a:prstGeom>
              <a:noFill/>
            </p:spPr>
          </p:pic>
          <p:sp>
            <p:nvSpPr>
              <p:cNvPr id="44" name="TextBox 43"/>
              <p:cNvSpPr txBox="1"/>
              <p:nvPr/>
            </p:nvSpPr>
            <p:spPr>
              <a:xfrm>
                <a:off x="3810000" y="4572000"/>
                <a:ext cx="1172116" cy="646331"/>
              </a:xfrm>
              <a:prstGeom prst="rect">
                <a:avLst/>
              </a:prstGeom>
              <a:noFill/>
            </p:spPr>
            <p:txBody>
              <a:bodyPr wrap="none" rtlCol="0">
                <a:spAutoFit/>
              </a:bodyPr>
              <a:lstStyle/>
              <a:p>
                <a:r>
                  <a:rPr lang="en-US" dirty="0" smtClean="0"/>
                  <a:t>Input files </a:t>
                </a:r>
              </a:p>
              <a:p>
                <a:r>
                  <a:rPr lang="en-US" dirty="0" smtClean="0"/>
                  <a:t>(FASTA)</a:t>
                </a:r>
                <a:endParaRPr lang="en-US" dirty="0"/>
              </a:p>
            </p:txBody>
          </p:sp>
          <p:pic>
            <p:nvPicPr>
              <p:cNvPr id="46" name="Picture 6" descr="C:\Users\jaliya\AppData\Local\Microsoft\Windows\Temporary Internet Files\Content.IE5\ZADX9HCR\MCj04325990000[1].png"/>
              <p:cNvPicPr>
                <a:picLocks noChangeAspect="1" noChangeArrowheads="1"/>
              </p:cNvPicPr>
              <p:nvPr/>
            </p:nvPicPr>
            <p:blipFill>
              <a:blip r:embed="rId3">
                <a:duotone>
                  <a:prstClr val="black"/>
                  <a:schemeClr val="accent4">
                    <a:tint val="45000"/>
                    <a:satMod val="400000"/>
                  </a:schemeClr>
                </a:duotone>
              </a:blip>
              <a:srcRect/>
              <a:stretch>
                <a:fillRect/>
              </a:stretch>
            </p:blipFill>
            <p:spPr bwMode="auto">
              <a:xfrm>
                <a:off x="3048000" y="2438400"/>
                <a:ext cx="681037" cy="681037"/>
              </a:xfrm>
              <a:prstGeom prst="rect">
                <a:avLst/>
              </a:prstGeom>
              <a:noFill/>
            </p:spPr>
          </p:pic>
          <p:sp>
            <p:nvSpPr>
              <p:cNvPr id="48" name="TextBox 47"/>
              <p:cNvSpPr txBox="1"/>
              <p:nvPr/>
            </p:nvSpPr>
            <p:spPr>
              <a:xfrm>
                <a:off x="3048000" y="2133600"/>
                <a:ext cx="1320746" cy="369332"/>
              </a:xfrm>
              <a:prstGeom prst="rect">
                <a:avLst/>
              </a:prstGeom>
              <a:noFill/>
            </p:spPr>
            <p:txBody>
              <a:bodyPr wrap="none" rtlCol="0">
                <a:spAutoFit/>
              </a:bodyPr>
              <a:lstStyle/>
              <a:p>
                <a:r>
                  <a:rPr lang="en-US" dirty="0" smtClean="0"/>
                  <a:t>Cap3data.pf</a:t>
                </a:r>
                <a:endParaRPr lang="en-US" dirty="0"/>
              </a:p>
            </p:txBody>
          </p:sp>
        </p:grpSp>
        <p:sp>
          <p:nvSpPr>
            <p:cNvPr id="51" name="TextBox 50"/>
            <p:cNvSpPr txBox="1"/>
            <p:nvPr/>
          </p:nvSpPr>
          <p:spPr>
            <a:xfrm>
              <a:off x="3276600" y="2209800"/>
              <a:ext cx="1471878" cy="369332"/>
            </a:xfrm>
            <a:prstGeom prst="rect">
              <a:avLst/>
            </a:prstGeom>
            <a:noFill/>
          </p:spPr>
          <p:txBody>
            <a:bodyPr wrap="none" rtlCol="0">
              <a:spAutoFit/>
            </a:bodyPr>
            <a:lstStyle/>
            <a:p>
              <a:r>
                <a:rPr lang="en-US" b="1" dirty="0" smtClean="0"/>
                <a:t>GCB-K18-N01</a:t>
              </a:r>
              <a:endParaRPr lang="en-US" b="1" dirty="0"/>
            </a:p>
          </p:txBody>
        </p:sp>
      </p:grpSp>
      <p:sp>
        <p:nvSpPr>
          <p:cNvPr id="53" name="Right Arrow 52"/>
          <p:cNvSpPr/>
          <p:nvPr/>
        </p:nvSpPr>
        <p:spPr>
          <a:xfrm>
            <a:off x="5029200" y="2286000"/>
            <a:ext cx="304800" cy="1524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5" name="Right Arrow 54"/>
          <p:cNvSpPr/>
          <p:nvPr/>
        </p:nvSpPr>
        <p:spPr>
          <a:xfrm>
            <a:off x="5029200" y="3505200"/>
            <a:ext cx="304800" cy="1524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914400"/>
          </a:xfrm>
        </p:spPr>
        <p:txBody>
          <a:bodyPr>
            <a:normAutofit/>
          </a:bodyPr>
          <a:lstStyle/>
          <a:p>
            <a:r>
              <a:rPr lang="en-US" sz="3600" dirty="0" smtClean="0"/>
              <a:t>CAP3 - Performance</a:t>
            </a:r>
            <a:endParaRPr lang="en-US" sz="3600" dirty="0"/>
          </a:p>
        </p:txBody>
      </p:sp>
      <p:sp>
        <p:nvSpPr>
          <p:cNvPr id="3" name="Content Placeholder 2"/>
          <p:cNvSpPr>
            <a:spLocks noGrp="1"/>
          </p:cNvSpPr>
          <p:nvPr>
            <p:ph idx="1"/>
          </p:nvPr>
        </p:nvSpPr>
        <p:spPr>
          <a:xfrm>
            <a:off x="457200" y="4114800"/>
            <a:ext cx="8229600" cy="2011363"/>
          </a:xfrm>
        </p:spPr>
        <p:txBody>
          <a:bodyPr/>
          <a:lstStyle/>
          <a:p>
            <a:endParaRPr lang="en-US" dirty="0"/>
          </a:p>
        </p:txBody>
      </p:sp>
      <p:pic>
        <p:nvPicPr>
          <p:cNvPr id="2050" name="Picture 2" descr="E:\academic\phd\Publications\eScience2009\gnuplot\cap3.png"/>
          <p:cNvPicPr>
            <a:picLocks noChangeAspect="1" noChangeArrowheads="1"/>
          </p:cNvPicPr>
          <p:nvPr/>
        </p:nvPicPr>
        <p:blipFill>
          <a:blip r:embed="rId3"/>
          <a:srcRect/>
          <a:stretch>
            <a:fillRect/>
          </a:stretch>
        </p:blipFill>
        <p:spPr bwMode="auto">
          <a:xfrm>
            <a:off x="304800" y="762000"/>
            <a:ext cx="8587838" cy="5715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762000"/>
          </a:xfrm>
        </p:spPr>
        <p:txBody>
          <a:bodyPr>
            <a:normAutofit/>
          </a:bodyPr>
          <a:lstStyle/>
          <a:p>
            <a:r>
              <a:rPr lang="en-US" sz="3600" dirty="0" smtClean="0"/>
              <a:t>High Energy Physics Data Analysis</a:t>
            </a:r>
            <a:endParaRPr lang="en-US" sz="3600" dirty="0"/>
          </a:p>
        </p:txBody>
      </p:sp>
      <p:sp>
        <p:nvSpPr>
          <p:cNvPr id="3" name="Content Placeholder 2"/>
          <p:cNvSpPr>
            <a:spLocks noGrp="1"/>
          </p:cNvSpPr>
          <p:nvPr>
            <p:ph idx="1"/>
          </p:nvPr>
        </p:nvSpPr>
        <p:spPr>
          <a:xfrm>
            <a:off x="304800" y="4114800"/>
            <a:ext cx="8534400" cy="2743200"/>
          </a:xfrm>
        </p:spPr>
        <p:txBody>
          <a:bodyPr>
            <a:normAutofit fontScale="70000" lnSpcReduction="20000"/>
          </a:bodyPr>
          <a:lstStyle/>
          <a:p>
            <a:r>
              <a:rPr lang="en-US" dirty="0" smtClean="0"/>
              <a:t>Histogramming of events from a large (up to 1TB) data set</a:t>
            </a:r>
          </a:p>
          <a:p>
            <a:r>
              <a:rPr lang="en-US" dirty="0" smtClean="0"/>
              <a:t>Data analysis requires ROOT framework (ROOT Interpreted Scripts)</a:t>
            </a:r>
            <a:endParaRPr lang="en-US" dirty="0"/>
          </a:p>
          <a:p>
            <a:r>
              <a:rPr lang="en-US" dirty="0" smtClean="0"/>
              <a:t>Performance depends on disk access speeds</a:t>
            </a:r>
          </a:p>
          <a:p>
            <a:r>
              <a:rPr lang="en-US" dirty="0" smtClean="0"/>
              <a:t>Hadoop implementation uses a shared parallel file system (</a:t>
            </a:r>
            <a:r>
              <a:rPr lang="en-US" dirty="0" err="1" smtClean="0"/>
              <a:t>Lustre</a:t>
            </a:r>
            <a:r>
              <a:rPr lang="en-US" dirty="0" smtClean="0"/>
              <a:t>)</a:t>
            </a:r>
          </a:p>
          <a:p>
            <a:pPr lvl="1"/>
            <a:r>
              <a:rPr lang="en-US" dirty="0" smtClean="0"/>
              <a:t>ROOT scripts cannot access data from HDFS</a:t>
            </a:r>
          </a:p>
          <a:p>
            <a:pPr lvl="1"/>
            <a:r>
              <a:rPr lang="en-US" dirty="0" smtClean="0"/>
              <a:t>On demand data movement has significant overhead</a:t>
            </a:r>
          </a:p>
          <a:p>
            <a:r>
              <a:rPr lang="en-US" dirty="0" smtClean="0"/>
              <a:t>Dryad stores data in local disks </a:t>
            </a:r>
          </a:p>
          <a:p>
            <a:pPr lvl="1"/>
            <a:r>
              <a:rPr lang="en-US" dirty="0" smtClean="0"/>
              <a:t>Better performance</a:t>
            </a:r>
          </a:p>
        </p:txBody>
      </p:sp>
      <p:pic>
        <p:nvPicPr>
          <p:cNvPr id="4" name="Picture 3" descr="HEP_color.png"/>
          <p:cNvPicPr>
            <a:picLocks noChangeAspect="1"/>
          </p:cNvPicPr>
          <p:nvPr/>
        </p:nvPicPr>
        <p:blipFill>
          <a:blip r:embed="rId3"/>
          <a:stretch>
            <a:fillRect/>
          </a:stretch>
        </p:blipFill>
        <p:spPr>
          <a:xfrm>
            <a:off x="228600" y="1295400"/>
            <a:ext cx="3331336" cy="2438400"/>
          </a:xfrm>
          <a:prstGeom prst="rect">
            <a:avLst/>
          </a:prstGeom>
        </p:spPr>
      </p:pic>
      <p:pic>
        <p:nvPicPr>
          <p:cNvPr id="4098" name="Picture 2" descr="E:\academic\phd\Publications\eScience2009\gnuplot\hep.png"/>
          <p:cNvPicPr>
            <a:picLocks noChangeAspect="1" noChangeArrowheads="1"/>
          </p:cNvPicPr>
          <p:nvPr/>
        </p:nvPicPr>
        <p:blipFill>
          <a:blip r:embed="rId4"/>
          <a:srcRect/>
          <a:stretch>
            <a:fillRect/>
          </a:stretch>
        </p:blipFill>
        <p:spPr bwMode="auto">
          <a:xfrm>
            <a:off x="3733800" y="762000"/>
            <a:ext cx="4931632" cy="33528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010400" cy="1143000"/>
          </a:xfrm>
        </p:spPr>
        <p:txBody>
          <a:bodyPr>
            <a:normAutofit/>
          </a:bodyPr>
          <a:lstStyle/>
          <a:p>
            <a:r>
              <a:rPr lang="en-US" sz="3200" dirty="0" smtClean="0"/>
              <a:t>Reduce Phase of Particle Physics </a:t>
            </a:r>
            <a:br>
              <a:rPr lang="en-US" sz="3200" dirty="0" smtClean="0"/>
            </a:br>
            <a:r>
              <a:rPr lang="en-US" sz="3200" dirty="0" smtClean="0"/>
              <a:t>“Find the Higgs” using Dryad</a:t>
            </a:r>
            <a:endParaRPr lang="en-US" sz="3200" dirty="0"/>
          </a:p>
        </p:txBody>
      </p:sp>
      <p:sp>
        <p:nvSpPr>
          <p:cNvPr id="3" name="Content Placeholder 2"/>
          <p:cNvSpPr>
            <a:spLocks noGrp="1"/>
          </p:cNvSpPr>
          <p:nvPr>
            <p:ph idx="1"/>
          </p:nvPr>
        </p:nvSpPr>
        <p:spPr>
          <a:xfrm>
            <a:off x="381000" y="5943600"/>
            <a:ext cx="8001000" cy="685800"/>
          </a:xfrm>
        </p:spPr>
        <p:txBody>
          <a:bodyPr>
            <a:noAutofit/>
          </a:bodyPr>
          <a:lstStyle/>
          <a:p>
            <a:r>
              <a:rPr lang="en-US" sz="2000" dirty="0" smtClean="0"/>
              <a:t>Combine Histograms produced by separate Root “Maps” (of event data to partial histograms) into a single Histogram delivered to Client</a:t>
            </a:r>
            <a:endParaRPr lang="en-US" sz="2000" dirty="0"/>
          </a:p>
        </p:txBody>
      </p:sp>
      <p:pic>
        <p:nvPicPr>
          <p:cNvPr id="1026" name="Picture 2" descr="C:\Documents and Settings\Geoffrey Fox\Desktop\hep_screen.png"/>
          <p:cNvPicPr>
            <a:picLocks noChangeAspect="1" noChangeArrowheads="1"/>
          </p:cNvPicPr>
          <p:nvPr/>
        </p:nvPicPr>
        <p:blipFill>
          <a:blip r:embed="rId3"/>
          <a:srcRect/>
          <a:stretch>
            <a:fillRect/>
          </a:stretch>
        </p:blipFill>
        <p:spPr bwMode="auto">
          <a:xfrm>
            <a:off x="0" y="1219200"/>
            <a:ext cx="9148611" cy="47244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762000"/>
          </a:xfrm>
        </p:spPr>
        <p:txBody>
          <a:bodyPr>
            <a:normAutofit/>
          </a:bodyPr>
          <a:lstStyle/>
          <a:p>
            <a:r>
              <a:rPr lang="en-US" sz="3600" dirty="0" smtClean="0"/>
              <a:t>Kmeans Clustering</a:t>
            </a:r>
            <a:endParaRPr lang="en-US" sz="3600" dirty="0"/>
          </a:p>
        </p:txBody>
      </p:sp>
      <p:sp>
        <p:nvSpPr>
          <p:cNvPr id="3" name="Content Placeholder 2"/>
          <p:cNvSpPr>
            <a:spLocks noGrp="1"/>
          </p:cNvSpPr>
          <p:nvPr>
            <p:ph idx="1"/>
          </p:nvPr>
        </p:nvSpPr>
        <p:spPr>
          <a:xfrm>
            <a:off x="304800" y="4114800"/>
            <a:ext cx="8153400" cy="2514600"/>
          </a:xfrm>
        </p:spPr>
        <p:txBody>
          <a:bodyPr>
            <a:normAutofit/>
          </a:bodyPr>
          <a:lstStyle/>
          <a:p>
            <a:r>
              <a:rPr lang="en-US" sz="2100" dirty="0" smtClean="0"/>
              <a:t>Iteratively refining operation</a:t>
            </a:r>
          </a:p>
          <a:p>
            <a:r>
              <a:rPr lang="en-US" sz="2100" dirty="0" smtClean="0"/>
              <a:t>New maps/reducers/vertices in every iteration </a:t>
            </a:r>
          </a:p>
          <a:p>
            <a:r>
              <a:rPr lang="en-US" sz="2100" dirty="0" smtClean="0"/>
              <a:t>File system based communication</a:t>
            </a:r>
          </a:p>
          <a:p>
            <a:r>
              <a:rPr lang="en-US" sz="2100" dirty="0" smtClean="0"/>
              <a:t>Loop unrolling in DryadLINQ provide better performance</a:t>
            </a:r>
          </a:p>
          <a:p>
            <a:r>
              <a:rPr lang="en-US" sz="2100" dirty="0" smtClean="0"/>
              <a:t>The overheads are extremely large compared to MPI</a:t>
            </a:r>
          </a:p>
          <a:p>
            <a:pPr lvl="1">
              <a:buNone/>
            </a:pPr>
            <a:endParaRPr lang="en-US" dirty="0" smtClean="0"/>
          </a:p>
          <a:p>
            <a:endParaRPr lang="en-US" dirty="0" smtClean="0"/>
          </a:p>
        </p:txBody>
      </p:sp>
      <p:pic>
        <p:nvPicPr>
          <p:cNvPr id="6" name="Picture 2" descr="D:\Academic\Ph.D\eScience2008\images\eps\kmeans_color.png"/>
          <p:cNvPicPr>
            <a:picLocks noChangeAspect="1" noChangeArrowheads="1"/>
          </p:cNvPicPr>
          <p:nvPr/>
        </p:nvPicPr>
        <p:blipFill>
          <a:blip r:embed="rId3"/>
          <a:srcRect/>
          <a:stretch>
            <a:fillRect/>
          </a:stretch>
        </p:blipFill>
        <p:spPr bwMode="auto">
          <a:xfrm>
            <a:off x="0" y="990600"/>
            <a:ext cx="3558013" cy="2971800"/>
          </a:xfrm>
          <a:prstGeom prst="rect">
            <a:avLst/>
          </a:prstGeom>
          <a:noFill/>
        </p:spPr>
      </p:pic>
      <p:pic>
        <p:nvPicPr>
          <p:cNvPr id="5122" name="Picture 2" descr="E:\academic\phd\Publications\eScience2009\gnuplot\kmeans.png"/>
          <p:cNvPicPr>
            <a:picLocks noChangeAspect="1" noChangeArrowheads="1"/>
          </p:cNvPicPr>
          <p:nvPr/>
        </p:nvPicPr>
        <p:blipFill>
          <a:blip r:embed="rId4"/>
          <a:srcRect/>
          <a:stretch>
            <a:fillRect/>
          </a:stretch>
        </p:blipFill>
        <p:spPr bwMode="auto">
          <a:xfrm>
            <a:off x="3581400" y="685800"/>
            <a:ext cx="5410200" cy="3442294"/>
          </a:xfrm>
          <a:prstGeom prst="rect">
            <a:avLst/>
          </a:prstGeom>
          <a:noFill/>
        </p:spPr>
      </p:pic>
      <p:sp>
        <p:nvSpPr>
          <p:cNvPr id="8" name="TextBox 7"/>
          <p:cNvSpPr txBox="1"/>
          <p:nvPr/>
        </p:nvSpPr>
        <p:spPr>
          <a:xfrm>
            <a:off x="6172200" y="2819400"/>
            <a:ext cx="2199833" cy="369332"/>
          </a:xfrm>
          <a:prstGeom prst="rect">
            <a:avLst/>
          </a:prstGeom>
          <a:noFill/>
        </p:spPr>
        <p:txBody>
          <a:bodyPr wrap="none" rtlCol="0">
            <a:spAutoFit/>
          </a:bodyPr>
          <a:lstStyle/>
          <a:p>
            <a:r>
              <a:rPr lang="en-US" dirty="0" smtClean="0"/>
              <a:t>Time for 20 iterations</a:t>
            </a:r>
            <a:endParaRPr lang="en-US" dirty="0"/>
          </a:p>
        </p:txBody>
      </p:sp>
      <p:sp>
        <p:nvSpPr>
          <p:cNvPr id="9" name="Right Brace 8"/>
          <p:cNvSpPr/>
          <p:nvPr/>
        </p:nvSpPr>
        <p:spPr>
          <a:xfrm>
            <a:off x="5867400" y="4648200"/>
            <a:ext cx="228600" cy="53340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6324600" y="4572000"/>
            <a:ext cx="1211678" cy="646331"/>
          </a:xfrm>
          <a:prstGeom prst="rect">
            <a:avLst/>
          </a:prstGeom>
          <a:noFill/>
        </p:spPr>
        <p:txBody>
          <a:bodyPr wrap="none" rtlCol="0">
            <a:spAutoFit/>
          </a:bodyPr>
          <a:lstStyle/>
          <a:p>
            <a:r>
              <a:rPr lang="en-US" b="1" dirty="0" smtClean="0">
                <a:solidFill>
                  <a:srgbClr val="C00000"/>
                </a:solidFill>
              </a:rPr>
              <a:t>Large</a:t>
            </a:r>
          </a:p>
          <a:p>
            <a:r>
              <a:rPr lang="en-US" b="1" dirty="0" smtClean="0">
                <a:solidFill>
                  <a:srgbClr val="C00000"/>
                </a:solidFill>
              </a:rPr>
              <a:t>Overheads</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38200"/>
          </a:xfrm>
        </p:spPr>
        <p:txBody>
          <a:bodyPr>
            <a:normAutofit/>
          </a:bodyPr>
          <a:lstStyle/>
          <a:p>
            <a:r>
              <a:rPr lang="en-US" sz="3600" dirty="0" smtClean="0"/>
              <a:t>Pairwise Distances – ALU Sequencing</a:t>
            </a:r>
            <a:endParaRPr lang="en-US" sz="3600" dirty="0"/>
          </a:p>
        </p:txBody>
      </p:sp>
      <p:sp>
        <p:nvSpPr>
          <p:cNvPr id="3" name="Content Placeholder 2"/>
          <p:cNvSpPr>
            <a:spLocks noGrp="1"/>
          </p:cNvSpPr>
          <p:nvPr>
            <p:ph idx="1"/>
          </p:nvPr>
        </p:nvSpPr>
        <p:spPr>
          <a:xfrm>
            <a:off x="304800" y="3657600"/>
            <a:ext cx="5257800" cy="2057400"/>
          </a:xfrm>
        </p:spPr>
        <p:txBody>
          <a:bodyPr>
            <a:normAutofit fontScale="62500" lnSpcReduction="20000"/>
          </a:bodyPr>
          <a:lstStyle/>
          <a:p>
            <a:r>
              <a:rPr lang="en-US" dirty="0" smtClean="0"/>
              <a:t>Calculate pairwise distances for a collection of genes (used for clustering, MDS)</a:t>
            </a:r>
          </a:p>
          <a:p>
            <a:r>
              <a:rPr lang="en-US" dirty="0" smtClean="0"/>
              <a:t>O(N^2) problem </a:t>
            </a:r>
          </a:p>
          <a:p>
            <a:r>
              <a:rPr lang="en-US" dirty="0" smtClean="0"/>
              <a:t>“Doubly Data Parallel” at Dryad Stage</a:t>
            </a:r>
          </a:p>
          <a:p>
            <a:r>
              <a:rPr lang="en-US" dirty="0" smtClean="0"/>
              <a:t>Performance close to MPI</a:t>
            </a:r>
          </a:p>
          <a:p>
            <a:r>
              <a:rPr lang="en-US" dirty="0" smtClean="0"/>
              <a:t>Performed on 768 cores (Tempest Cluster)</a:t>
            </a:r>
          </a:p>
          <a:p>
            <a:pPr lvl="1">
              <a:buNone/>
            </a:pPr>
            <a:endParaRPr lang="en-US" dirty="0"/>
          </a:p>
        </p:txBody>
      </p:sp>
      <p:pic>
        <p:nvPicPr>
          <p:cNvPr id="6147" name="Picture 3" descr="E:\academic\phd\Publications\InternPresentation\ALU.png"/>
          <p:cNvPicPr>
            <a:picLocks noChangeAspect="1" noChangeArrowheads="1"/>
          </p:cNvPicPr>
          <p:nvPr/>
        </p:nvPicPr>
        <p:blipFill>
          <a:blip r:embed="rId3"/>
          <a:srcRect/>
          <a:stretch>
            <a:fillRect/>
          </a:stretch>
        </p:blipFill>
        <p:spPr bwMode="auto">
          <a:xfrm>
            <a:off x="228600" y="762000"/>
            <a:ext cx="6477000" cy="2864654"/>
          </a:xfrm>
          <a:prstGeom prst="rect">
            <a:avLst/>
          </a:prstGeom>
          <a:noFill/>
        </p:spPr>
      </p:pic>
      <p:graphicFrame>
        <p:nvGraphicFramePr>
          <p:cNvPr id="121" name="Chart 120"/>
          <p:cNvGraphicFramePr/>
          <p:nvPr/>
        </p:nvGraphicFramePr>
        <p:xfrm>
          <a:off x="5638800" y="4114800"/>
          <a:ext cx="35052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22" name="Down Arrow Callout 121"/>
          <p:cNvSpPr/>
          <p:nvPr/>
        </p:nvSpPr>
        <p:spPr>
          <a:xfrm>
            <a:off x="6858000" y="2819400"/>
            <a:ext cx="2133600" cy="1676400"/>
          </a:xfrm>
          <a:prstGeom prst="downArrowCallout">
            <a:avLst>
              <a:gd name="adj1" fmla="val 12207"/>
              <a:gd name="adj2" fmla="val 25000"/>
              <a:gd name="adj3" fmla="val 25000"/>
              <a:gd name="adj4" fmla="val 6497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125 million distances</a:t>
            </a:r>
          </a:p>
          <a:p>
            <a:pPr algn="ctr"/>
            <a:r>
              <a:rPr lang="en-US" dirty="0" smtClean="0"/>
              <a:t>4 hours &amp; 46 minutes</a:t>
            </a:r>
          </a:p>
          <a:p>
            <a:pPr algn="ctr"/>
            <a:endParaRPr lang="en-US" dirty="0"/>
          </a:p>
        </p:txBody>
      </p:sp>
      <p:pic>
        <p:nvPicPr>
          <p:cNvPr id="123" name="Picture 122" descr="C:\gcf\multicore_msft09\ACTIVEMDSProg\Genome35339.png"/>
          <p:cNvPicPr/>
          <p:nvPr/>
        </p:nvPicPr>
        <p:blipFill>
          <a:blip r:embed="rId5" cstate="print"/>
          <a:srcRect/>
          <a:stretch>
            <a:fillRect/>
          </a:stretch>
        </p:blipFill>
        <p:spPr bwMode="auto">
          <a:xfrm>
            <a:off x="6781800" y="762000"/>
            <a:ext cx="2209800" cy="1524000"/>
          </a:xfrm>
          <a:prstGeom prst="rect">
            <a:avLst/>
          </a:prstGeom>
          <a:noFill/>
          <a:ln w="9525">
            <a:noFill/>
            <a:miter lim="800000"/>
            <a:headEnd/>
            <a:tailEnd/>
          </a:ln>
        </p:spPr>
      </p:pic>
      <p:sp>
        <p:nvSpPr>
          <p:cNvPr id="126" name="TextBox 125"/>
          <p:cNvSpPr txBox="1"/>
          <p:nvPr/>
        </p:nvSpPr>
        <p:spPr>
          <a:xfrm>
            <a:off x="1676400" y="5638800"/>
            <a:ext cx="3962400" cy="1015663"/>
          </a:xfrm>
          <a:prstGeom prst="rect">
            <a:avLst/>
          </a:prstGeom>
          <a:noFill/>
        </p:spPr>
        <p:txBody>
          <a:bodyPr wrap="square" rtlCol="0">
            <a:spAutoFit/>
          </a:bodyPr>
          <a:lstStyle/>
          <a:p>
            <a:r>
              <a:rPr lang="en-US" sz="2000" b="1" dirty="0" smtClean="0"/>
              <a:t>Processes work better than threads when used inside vertices </a:t>
            </a:r>
          </a:p>
          <a:p>
            <a:r>
              <a:rPr lang="en-US" sz="2000" b="1" dirty="0" smtClean="0"/>
              <a:t>100% utilization vs. 70% </a:t>
            </a:r>
            <a:endParaRPr lang="en-US" sz="20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fontScale="90000"/>
          </a:bodyPr>
          <a:lstStyle/>
          <a:p>
            <a:r>
              <a:rPr lang="en-US" dirty="0" smtClean="0"/>
              <a:t>Dryad versus MPI for Smith Waterman</a:t>
            </a:r>
            <a:endParaRPr lang="en-US" dirty="0"/>
          </a:p>
        </p:txBody>
      </p:sp>
      <p:pic>
        <p:nvPicPr>
          <p:cNvPr id="5" name="Picture 4"/>
          <p:cNvPicPr/>
          <p:nvPr/>
        </p:nvPicPr>
        <p:blipFill>
          <a:blip r:embed="rId3"/>
          <a:srcRect/>
          <a:stretch>
            <a:fillRect/>
          </a:stretch>
        </p:blipFill>
        <p:spPr bwMode="auto">
          <a:xfrm>
            <a:off x="457200" y="1143000"/>
            <a:ext cx="8534400" cy="4876800"/>
          </a:xfrm>
          <a:prstGeom prst="rect">
            <a:avLst/>
          </a:prstGeom>
          <a:noFill/>
          <a:ln w="9525">
            <a:noFill/>
            <a:miter lim="800000"/>
            <a:headEnd/>
            <a:tailEnd/>
          </a:ln>
        </p:spPr>
      </p:pic>
      <p:sp>
        <p:nvSpPr>
          <p:cNvPr id="7" name="TextBox 6"/>
          <p:cNvSpPr txBox="1"/>
          <p:nvPr/>
        </p:nvSpPr>
        <p:spPr>
          <a:xfrm>
            <a:off x="1828800" y="6096000"/>
            <a:ext cx="2135328" cy="369332"/>
          </a:xfrm>
          <a:prstGeom prst="rect">
            <a:avLst/>
          </a:prstGeom>
          <a:noFill/>
        </p:spPr>
        <p:txBody>
          <a:bodyPr wrap="none" rtlCol="0">
            <a:spAutoFit/>
          </a:bodyPr>
          <a:lstStyle/>
          <a:p>
            <a:r>
              <a:rPr lang="en-US" dirty="0" smtClean="0"/>
              <a:t>Flat is perfect scaling</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FutureGrid</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September 10, 2009 Press Release</a:t>
            </a:r>
            <a:endParaRPr lang="en-US" dirty="0" smtClean="0"/>
          </a:p>
          <a:p>
            <a:r>
              <a:rPr lang="en-US" dirty="0" smtClean="0"/>
              <a:t>BLOOMINGTON, Ind. -- The future of scientific computing will be developed with the leadership of Indiana University and nine national and international partners as part of a $15 million project largely supported by a $10.1 million grant from the National Science Foundation (NSF). The award will be used to establish FutureGrid—one of only two experimental systems (other one is GPU enhanced cluster) in the NSF Track 2 program that funds the most powerful, next-generation scientific supercomputers in the nation.</a:t>
            </a:r>
          </a:p>
          <a:p>
            <a:r>
              <a:rPr lang="en-US" dirty="0" smtClean="0">
                <a:hlinkClick r:id="rId3"/>
              </a:rPr>
              <a:t>http://uitspress.iu.edu/news/page/normal/11841.html</a:t>
            </a:r>
            <a:r>
              <a:rPr lang="en-US" dirty="0" smtClean="0"/>
              <a:t>  </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fontScale="90000"/>
          </a:bodyPr>
          <a:lstStyle/>
          <a:p>
            <a:r>
              <a:rPr lang="en-US" dirty="0" smtClean="0"/>
              <a:t>Dryad versus MPI for Smith Waterman</a:t>
            </a:r>
            <a:endParaRPr lang="en-US" dirty="0"/>
          </a:p>
        </p:txBody>
      </p:sp>
      <p:pic>
        <p:nvPicPr>
          <p:cNvPr id="6" name="Picture 5"/>
          <p:cNvPicPr/>
          <p:nvPr/>
        </p:nvPicPr>
        <p:blipFill>
          <a:blip r:embed="rId3"/>
          <a:srcRect/>
          <a:stretch>
            <a:fillRect/>
          </a:stretch>
        </p:blipFill>
        <p:spPr bwMode="auto">
          <a:xfrm>
            <a:off x="457200" y="1295400"/>
            <a:ext cx="8077200" cy="4568790"/>
          </a:xfrm>
          <a:prstGeom prst="rect">
            <a:avLst/>
          </a:prstGeom>
          <a:noFill/>
          <a:ln w="9525">
            <a:noFill/>
            <a:miter lim="800000"/>
            <a:headEnd/>
            <a:tailEnd/>
          </a:ln>
        </p:spPr>
      </p:pic>
      <p:sp>
        <p:nvSpPr>
          <p:cNvPr id="7" name="TextBox 6"/>
          <p:cNvSpPr txBox="1"/>
          <p:nvPr/>
        </p:nvSpPr>
        <p:spPr>
          <a:xfrm>
            <a:off x="1828800" y="6096000"/>
            <a:ext cx="2135328" cy="369332"/>
          </a:xfrm>
          <a:prstGeom prst="rect">
            <a:avLst/>
          </a:prstGeom>
          <a:noFill/>
        </p:spPr>
        <p:txBody>
          <a:bodyPr wrap="none" rtlCol="0">
            <a:spAutoFit/>
          </a:bodyPr>
          <a:lstStyle/>
          <a:p>
            <a:r>
              <a:rPr lang="en-US" dirty="0" smtClean="0"/>
              <a:t>Flat is perfect scaling</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143000"/>
          </a:xfrm>
        </p:spPr>
        <p:txBody>
          <a:bodyPr/>
          <a:lstStyle/>
          <a:p>
            <a:r>
              <a:rPr lang="en-US" dirty="0" smtClean="0"/>
              <a:t>Alu and Sequencing Workflow</a:t>
            </a:r>
            <a:endParaRPr lang="en-US" dirty="0"/>
          </a:p>
        </p:txBody>
      </p:sp>
      <p:sp>
        <p:nvSpPr>
          <p:cNvPr id="3" name="Content Placeholder 2"/>
          <p:cNvSpPr>
            <a:spLocks noGrp="1"/>
          </p:cNvSpPr>
          <p:nvPr>
            <p:ph idx="1"/>
          </p:nvPr>
        </p:nvSpPr>
        <p:spPr>
          <a:xfrm>
            <a:off x="0" y="914400"/>
            <a:ext cx="9067800" cy="5943600"/>
          </a:xfrm>
        </p:spPr>
        <p:txBody>
          <a:bodyPr>
            <a:normAutofit fontScale="85000" lnSpcReduction="20000"/>
          </a:bodyPr>
          <a:lstStyle/>
          <a:p>
            <a:r>
              <a:rPr lang="en-US" dirty="0" smtClean="0"/>
              <a:t>Data is a collection of N sequences – 100’s of characters long</a:t>
            </a:r>
          </a:p>
          <a:p>
            <a:pPr lvl="1"/>
            <a:r>
              <a:rPr lang="en-US" dirty="0" smtClean="0"/>
              <a:t>These cannot be thought of as vectors because there are missing characters</a:t>
            </a:r>
          </a:p>
          <a:p>
            <a:pPr lvl="1"/>
            <a:r>
              <a:rPr lang="en-US" dirty="0" smtClean="0"/>
              <a:t>“Multiple Sequence Alignment” (creating vectors of characters) doesn’t seem to work if N larger than O(100)</a:t>
            </a:r>
          </a:p>
          <a:p>
            <a:r>
              <a:rPr lang="en-US" dirty="0" smtClean="0"/>
              <a:t>Can calculate N</a:t>
            </a:r>
            <a:r>
              <a:rPr lang="en-US" baseline="30000" dirty="0" smtClean="0"/>
              <a:t>2</a:t>
            </a:r>
            <a:r>
              <a:rPr lang="en-US" dirty="0" smtClean="0"/>
              <a:t> dissimilarities (distances) between sequences (all pairs)</a:t>
            </a:r>
          </a:p>
          <a:p>
            <a:r>
              <a:rPr lang="en-US" dirty="0" smtClean="0"/>
              <a:t>Find families by clustering (much better methods than Kmeans). As no vectors, use vector free O(N</a:t>
            </a:r>
            <a:r>
              <a:rPr lang="en-US" baseline="30000" dirty="0" smtClean="0"/>
              <a:t>2</a:t>
            </a:r>
            <a:r>
              <a:rPr lang="en-US" dirty="0" smtClean="0"/>
              <a:t>) methods</a:t>
            </a:r>
          </a:p>
          <a:p>
            <a:r>
              <a:rPr lang="en-US" dirty="0" smtClean="0"/>
              <a:t>Map to 3D for visualization using Multidimensional Scaling MDS – also O(N</a:t>
            </a:r>
            <a:r>
              <a:rPr lang="en-US" baseline="30000" dirty="0" smtClean="0"/>
              <a:t>2</a:t>
            </a:r>
            <a:r>
              <a:rPr lang="en-US" dirty="0" smtClean="0"/>
              <a:t>)</a:t>
            </a:r>
          </a:p>
          <a:p>
            <a:r>
              <a:rPr lang="en-US" dirty="0" smtClean="0"/>
              <a:t>N = 50,000 runs in 10 hours (all above) on 768 cores</a:t>
            </a:r>
          </a:p>
          <a:p>
            <a:r>
              <a:rPr lang="en-US" dirty="0" smtClean="0"/>
              <a:t>Our collaborators just gave us 170,000 sequences and want to look at 1.5 million – will develop new algorithms!</a:t>
            </a:r>
          </a:p>
          <a:p>
            <a:r>
              <a:rPr lang="en-US" dirty="0" smtClean="0">
                <a:solidFill>
                  <a:srgbClr val="C00000"/>
                </a:solidFill>
              </a:rPr>
              <a:t>MapReduce++ will do all steps as MDS, Clustering just need MPI Broadcast/Reduce</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gcf\multicore_msft09\ACTIVEMDSProg\ALU35339\AllAlu35339A.png"/>
          <p:cNvPicPr>
            <a:picLocks noChangeAspect="1" noChangeArrowheads="1"/>
          </p:cNvPicPr>
          <p:nvPr/>
        </p:nvPicPr>
        <p:blipFill>
          <a:blip r:embed="rId3"/>
          <a:srcRect/>
          <a:stretch>
            <a:fillRect/>
          </a:stretch>
        </p:blipFill>
        <p:spPr bwMode="auto">
          <a:xfrm>
            <a:off x="228600" y="762000"/>
            <a:ext cx="8497436" cy="58674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gcf\multicore_msft09\ACTIVEMDSProg\ALU35339\Alu35339YaYbChimp=2Human.png"/>
          <p:cNvPicPr>
            <a:picLocks noChangeAspect="1" noChangeArrowheads="1"/>
          </p:cNvPicPr>
          <p:nvPr/>
        </p:nvPicPr>
        <p:blipFill>
          <a:blip r:embed="rId3"/>
          <a:srcRect/>
          <a:stretch>
            <a:fillRect/>
          </a:stretch>
        </p:blipFill>
        <p:spPr bwMode="auto">
          <a:xfrm>
            <a:off x="304800" y="762000"/>
            <a:ext cx="8445501" cy="5708651"/>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Geoffrey Fox\Desktop\URGENT\MC30000\MG30000-17clustersC.png"/>
          <p:cNvPicPr>
            <a:picLocks noChangeAspect="1" noChangeArrowheads="1"/>
          </p:cNvPicPr>
          <p:nvPr/>
        </p:nvPicPr>
        <p:blipFill>
          <a:blip r:embed="rId3"/>
          <a:srcRect/>
          <a:stretch>
            <a:fillRect/>
          </a:stretch>
        </p:blipFill>
        <p:spPr bwMode="auto">
          <a:xfrm>
            <a:off x="12714" y="304800"/>
            <a:ext cx="9131286" cy="61722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026" name="Picture 2" descr="F:\WeightedPatientMDSEnvPC0.png"/>
          <p:cNvPicPr>
            <a:picLocks noChangeAspect="1" noChangeArrowheads="1"/>
          </p:cNvPicPr>
          <p:nvPr/>
        </p:nvPicPr>
        <p:blipFill>
          <a:blip r:embed="rId3"/>
          <a:srcRect/>
          <a:stretch>
            <a:fillRect/>
          </a:stretch>
        </p:blipFill>
        <p:spPr bwMode="auto">
          <a:xfrm>
            <a:off x="0" y="-26030"/>
            <a:ext cx="9144000" cy="6884030"/>
          </a:xfrm>
          <a:prstGeom prst="rect">
            <a:avLst/>
          </a:prstGeom>
          <a:noFill/>
        </p:spPr>
      </p:pic>
      <p:sp>
        <p:nvSpPr>
          <p:cNvPr id="5" name="Content Placeholder 4"/>
          <p:cNvSpPr>
            <a:spLocks noGrp="1"/>
          </p:cNvSpPr>
          <p:nvPr>
            <p:ph idx="1"/>
          </p:nvPr>
        </p:nvSpPr>
        <p:spPr>
          <a:xfrm>
            <a:off x="228600" y="5257800"/>
            <a:ext cx="8229600" cy="1600200"/>
          </a:xfrm>
        </p:spPr>
        <p:txBody>
          <a:bodyPr>
            <a:normAutofit fontScale="70000" lnSpcReduction="20000"/>
          </a:bodyPr>
          <a:lstStyle/>
          <a:p>
            <a:r>
              <a:rPr lang="en-US" dirty="0" smtClean="0">
                <a:solidFill>
                  <a:schemeClr val="bg1"/>
                </a:solidFill>
              </a:rPr>
              <a:t>MDS of 635 Census Blocks with 97 Environmental Properties</a:t>
            </a:r>
          </a:p>
          <a:p>
            <a:r>
              <a:rPr lang="en-US" dirty="0" smtClean="0">
                <a:solidFill>
                  <a:schemeClr val="bg1"/>
                </a:solidFill>
              </a:rPr>
              <a:t>Shows expected Correlation with Principal Component – color varies from greenish to reddish as projection of leading eigenvector changes value</a:t>
            </a:r>
          </a:p>
          <a:p>
            <a:r>
              <a:rPr lang="en-US" dirty="0" smtClean="0">
                <a:solidFill>
                  <a:schemeClr val="bg1"/>
                </a:solidFill>
              </a:rPr>
              <a:t>Ten color bins used</a:t>
            </a:r>
            <a:endParaRPr lang="en-US" dirty="0">
              <a:solidFill>
                <a:schemeClr val="bg1"/>
              </a:solidFill>
            </a:endParaRPr>
          </a:p>
        </p:txBody>
      </p:sp>
      <p:sp>
        <p:nvSpPr>
          <p:cNvPr id="6" name="TextBox 5"/>
          <p:cNvSpPr txBox="1"/>
          <p:nvPr/>
        </p:nvSpPr>
        <p:spPr>
          <a:xfrm>
            <a:off x="1143000" y="533400"/>
            <a:ext cx="5147884" cy="1384995"/>
          </a:xfrm>
          <a:prstGeom prst="rect">
            <a:avLst/>
          </a:prstGeom>
          <a:noFill/>
        </p:spPr>
        <p:txBody>
          <a:bodyPr wrap="none" rtlCol="0">
            <a:spAutoFit/>
          </a:bodyPr>
          <a:lstStyle/>
          <a:p>
            <a:pPr algn="l" rtl="0"/>
            <a:r>
              <a:rPr lang="en-US" sz="2800" kern="1200" dirty="0" smtClean="0">
                <a:solidFill>
                  <a:prstClr val="white"/>
                </a:solidFill>
                <a:latin typeface="Calibri"/>
                <a:ea typeface="+mn-ea"/>
                <a:cs typeface="+mn-cs"/>
              </a:rPr>
              <a:t>Apply MDS to Patient Record Data</a:t>
            </a:r>
          </a:p>
          <a:p>
            <a:pPr algn="l" rtl="0"/>
            <a:r>
              <a:rPr lang="en-US" sz="2800" dirty="0" smtClean="0">
                <a:solidFill>
                  <a:prstClr val="white"/>
                </a:solidFill>
                <a:latin typeface="Calibri"/>
              </a:rPr>
              <a:t>and correlation to GIS properties</a:t>
            </a:r>
          </a:p>
          <a:p>
            <a:pPr algn="l" rtl="0"/>
            <a:r>
              <a:rPr lang="en-US" sz="2800" kern="1200" dirty="0" smtClean="0">
                <a:solidFill>
                  <a:prstClr val="white"/>
                </a:solidFill>
                <a:latin typeface="Calibri"/>
                <a:ea typeface="+mn-ea"/>
                <a:cs typeface="+mn-cs"/>
              </a:rPr>
              <a:t>MDS </a:t>
            </a:r>
            <a:r>
              <a:rPr lang="en-US" sz="2800" kern="1200" dirty="0">
                <a:solidFill>
                  <a:prstClr val="white"/>
                </a:solidFill>
                <a:latin typeface="Calibri"/>
                <a:ea typeface="+mn-ea"/>
                <a:cs typeface="+mn-cs"/>
              </a:rPr>
              <a:t>and </a:t>
            </a:r>
            <a:r>
              <a:rPr lang="en-US" sz="2800" kern="1200" dirty="0" smtClean="0">
                <a:solidFill>
                  <a:prstClr val="white"/>
                </a:solidFill>
                <a:latin typeface="Calibri"/>
                <a:ea typeface="+mn-ea"/>
                <a:cs typeface="+mn-cs"/>
              </a:rPr>
              <a:t>Primary PCA Vector</a:t>
            </a:r>
            <a:endParaRPr lang="en-US" sz="2800" kern="1200" dirty="0">
              <a:solidFill>
                <a:prstClr val="white"/>
              </a:solidFill>
              <a:latin typeface="Calibri"/>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fontScale="90000"/>
          </a:bodyPr>
          <a:lstStyle/>
          <a:p>
            <a:r>
              <a:rPr lang="en-US" dirty="0" smtClean="0"/>
              <a:t>MPI on Clouds: Matrix Multiplication</a:t>
            </a:r>
            <a:endParaRPr lang="en-US" dirty="0"/>
          </a:p>
        </p:txBody>
      </p:sp>
      <p:sp>
        <p:nvSpPr>
          <p:cNvPr id="8" name="Content Placeholder 7"/>
          <p:cNvSpPr>
            <a:spLocks noGrp="1"/>
          </p:cNvSpPr>
          <p:nvPr>
            <p:ph idx="1"/>
          </p:nvPr>
        </p:nvSpPr>
        <p:spPr>
          <a:xfrm>
            <a:off x="457200" y="4572000"/>
            <a:ext cx="8229600" cy="1554163"/>
          </a:xfrm>
        </p:spPr>
        <p:txBody>
          <a:bodyPr>
            <a:normAutofit fontScale="62500" lnSpcReduction="20000"/>
          </a:bodyPr>
          <a:lstStyle/>
          <a:p>
            <a:r>
              <a:rPr lang="en-US" dirty="0" smtClean="0"/>
              <a:t>Implements Cannon’s Algorithm [1]</a:t>
            </a:r>
          </a:p>
          <a:p>
            <a:r>
              <a:rPr lang="en-US" dirty="0" smtClean="0"/>
              <a:t>Exchange large messages</a:t>
            </a:r>
          </a:p>
          <a:p>
            <a:r>
              <a:rPr lang="en-US" dirty="0" smtClean="0"/>
              <a:t>More susceptible to bandwidth than latency</a:t>
            </a:r>
          </a:p>
          <a:p>
            <a:r>
              <a:rPr lang="en-US" dirty="0" smtClean="0"/>
              <a:t>At 81 MPI processes, at least 14% reduction in speedup is noticeable</a:t>
            </a:r>
          </a:p>
          <a:p>
            <a:endParaRPr lang="en-US" dirty="0"/>
          </a:p>
        </p:txBody>
      </p:sp>
      <p:pic>
        <p:nvPicPr>
          <p:cNvPr id="132098" name="Picture 2"/>
          <p:cNvPicPr>
            <a:picLocks noChangeAspect="1" noChangeArrowheads="1"/>
          </p:cNvPicPr>
          <p:nvPr/>
        </p:nvPicPr>
        <p:blipFill>
          <a:blip r:embed="rId3"/>
          <a:srcRect/>
          <a:stretch>
            <a:fillRect/>
          </a:stretch>
        </p:blipFill>
        <p:spPr bwMode="auto">
          <a:xfrm>
            <a:off x="0" y="1447800"/>
            <a:ext cx="4558442" cy="3049566"/>
          </a:xfrm>
          <a:prstGeom prst="rect">
            <a:avLst/>
          </a:prstGeom>
          <a:noFill/>
          <a:ln w="9525">
            <a:noFill/>
            <a:miter lim="800000"/>
            <a:headEnd/>
            <a:tailEnd/>
          </a:ln>
        </p:spPr>
      </p:pic>
      <p:sp>
        <p:nvSpPr>
          <p:cNvPr id="5" name="TextBox 4"/>
          <p:cNvSpPr txBox="1"/>
          <p:nvPr/>
        </p:nvSpPr>
        <p:spPr>
          <a:xfrm>
            <a:off x="762000" y="1066800"/>
            <a:ext cx="3186129" cy="677108"/>
          </a:xfrm>
          <a:prstGeom prst="rect">
            <a:avLst/>
          </a:prstGeom>
          <a:noFill/>
        </p:spPr>
        <p:txBody>
          <a:bodyPr wrap="none" rtlCol="0">
            <a:spAutoFit/>
          </a:bodyPr>
          <a:lstStyle/>
          <a:p>
            <a:r>
              <a:rPr lang="en-US" sz="2000" b="1" dirty="0" smtClean="0"/>
              <a:t>Performance -  64 CPU cores</a:t>
            </a:r>
          </a:p>
          <a:p>
            <a:endParaRPr lang="en-US" dirty="0"/>
          </a:p>
        </p:txBody>
      </p:sp>
      <p:pic>
        <p:nvPicPr>
          <p:cNvPr id="132099" name="Picture 3"/>
          <p:cNvPicPr>
            <a:picLocks noChangeAspect="1" noChangeArrowheads="1"/>
          </p:cNvPicPr>
          <p:nvPr/>
        </p:nvPicPr>
        <p:blipFill>
          <a:blip r:embed="rId4"/>
          <a:srcRect/>
          <a:stretch>
            <a:fillRect/>
          </a:stretch>
        </p:blipFill>
        <p:spPr bwMode="auto">
          <a:xfrm>
            <a:off x="4613908" y="1447800"/>
            <a:ext cx="4530092" cy="3110792"/>
          </a:xfrm>
          <a:prstGeom prst="rect">
            <a:avLst/>
          </a:prstGeom>
          <a:noFill/>
          <a:ln w="9525">
            <a:noFill/>
            <a:miter lim="800000"/>
            <a:headEnd/>
            <a:tailEnd/>
          </a:ln>
        </p:spPr>
      </p:pic>
      <p:sp>
        <p:nvSpPr>
          <p:cNvPr id="7" name="TextBox 6"/>
          <p:cNvSpPr txBox="1"/>
          <p:nvPr/>
        </p:nvSpPr>
        <p:spPr>
          <a:xfrm>
            <a:off x="4646102" y="1066800"/>
            <a:ext cx="4497898" cy="677108"/>
          </a:xfrm>
          <a:prstGeom prst="rect">
            <a:avLst/>
          </a:prstGeom>
          <a:noFill/>
        </p:spPr>
        <p:txBody>
          <a:bodyPr wrap="none" rtlCol="0">
            <a:spAutoFit/>
          </a:bodyPr>
          <a:lstStyle/>
          <a:p>
            <a:r>
              <a:rPr lang="en-US" sz="2000" b="1" dirty="0" smtClean="0"/>
              <a:t>Speedup – Fixed matrix size (5184x5184)</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914400"/>
          </a:xfrm>
        </p:spPr>
        <p:txBody>
          <a:bodyPr/>
          <a:lstStyle/>
          <a:p>
            <a:r>
              <a:rPr lang="en-US" dirty="0" smtClean="0"/>
              <a:t>MPI on Clouds Kmeans Clustering</a:t>
            </a:r>
            <a:endParaRPr lang="en-US" dirty="0"/>
          </a:p>
        </p:txBody>
      </p:sp>
      <p:sp>
        <p:nvSpPr>
          <p:cNvPr id="8" name="Content Placeholder 7"/>
          <p:cNvSpPr>
            <a:spLocks noGrp="1"/>
          </p:cNvSpPr>
          <p:nvPr>
            <p:ph idx="1"/>
          </p:nvPr>
        </p:nvSpPr>
        <p:spPr>
          <a:xfrm>
            <a:off x="457200" y="4343400"/>
            <a:ext cx="8229600" cy="2057400"/>
          </a:xfrm>
        </p:spPr>
        <p:txBody>
          <a:bodyPr>
            <a:normAutofit fontScale="62500" lnSpcReduction="20000"/>
          </a:bodyPr>
          <a:lstStyle/>
          <a:p>
            <a:r>
              <a:rPr lang="en-US" dirty="0" smtClean="0"/>
              <a:t>Perform Kmeans clustering for up to 40 million 3D data points</a:t>
            </a:r>
          </a:p>
          <a:p>
            <a:r>
              <a:rPr lang="en-US" dirty="0" smtClean="0"/>
              <a:t>Amount of communication depends only on the number of cluster centers</a:t>
            </a:r>
          </a:p>
          <a:p>
            <a:r>
              <a:rPr lang="en-US" dirty="0" smtClean="0"/>
              <a:t>Amount of communication  &lt;&lt; Computation and the amount of data processed</a:t>
            </a:r>
          </a:p>
          <a:p>
            <a:r>
              <a:rPr lang="en-US" dirty="0" smtClean="0"/>
              <a:t>At the highest granularity VMs show at least 3.5 times overhead compared to bare-metal</a:t>
            </a:r>
          </a:p>
          <a:p>
            <a:r>
              <a:rPr lang="en-US" dirty="0" smtClean="0"/>
              <a:t>Extremely large overheads for smaller grain sizes</a:t>
            </a:r>
            <a:endParaRPr lang="en-US" dirty="0"/>
          </a:p>
        </p:txBody>
      </p:sp>
      <p:pic>
        <p:nvPicPr>
          <p:cNvPr id="133122" name="Picture 2"/>
          <p:cNvPicPr>
            <a:picLocks noChangeAspect="1" noChangeArrowheads="1"/>
          </p:cNvPicPr>
          <p:nvPr/>
        </p:nvPicPr>
        <p:blipFill>
          <a:blip r:embed="rId3"/>
          <a:srcRect/>
          <a:stretch>
            <a:fillRect/>
          </a:stretch>
        </p:blipFill>
        <p:spPr bwMode="auto">
          <a:xfrm>
            <a:off x="152400" y="1371600"/>
            <a:ext cx="4300968" cy="2962234"/>
          </a:xfrm>
          <a:prstGeom prst="rect">
            <a:avLst/>
          </a:prstGeom>
          <a:noFill/>
          <a:ln w="9525">
            <a:noFill/>
            <a:miter lim="800000"/>
            <a:headEnd/>
            <a:tailEnd/>
          </a:ln>
        </p:spPr>
      </p:pic>
      <p:pic>
        <p:nvPicPr>
          <p:cNvPr id="133123" name="Picture 3"/>
          <p:cNvPicPr>
            <a:picLocks noChangeAspect="1" noChangeArrowheads="1"/>
          </p:cNvPicPr>
          <p:nvPr/>
        </p:nvPicPr>
        <p:blipFill>
          <a:blip r:embed="rId4"/>
          <a:srcRect/>
          <a:stretch>
            <a:fillRect/>
          </a:stretch>
        </p:blipFill>
        <p:spPr bwMode="auto">
          <a:xfrm>
            <a:off x="4572000" y="1447800"/>
            <a:ext cx="4392446" cy="2895600"/>
          </a:xfrm>
          <a:prstGeom prst="rect">
            <a:avLst/>
          </a:prstGeom>
          <a:noFill/>
          <a:ln w="9525">
            <a:noFill/>
            <a:miter lim="800000"/>
            <a:headEnd/>
            <a:tailEnd/>
          </a:ln>
        </p:spPr>
      </p:pic>
      <p:sp>
        <p:nvSpPr>
          <p:cNvPr id="9" name="TextBox 8"/>
          <p:cNvSpPr txBox="1"/>
          <p:nvPr/>
        </p:nvSpPr>
        <p:spPr>
          <a:xfrm>
            <a:off x="762000" y="1066800"/>
            <a:ext cx="2991845" cy="369332"/>
          </a:xfrm>
          <a:prstGeom prst="rect">
            <a:avLst/>
          </a:prstGeom>
          <a:noFill/>
        </p:spPr>
        <p:txBody>
          <a:bodyPr wrap="none" rtlCol="0">
            <a:spAutoFit/>
          </a:bodyPr>
          <a:lstStyle/>
          <a:p>
            <a:r>
              <a:rPr lang="en-US" b="1" dirty="0" smtClean="0"/>
              <a:t>Performance – 128 CPU cores</a:t>
            </a:r>
            <a:endParaRPr lang="en-US" b="1" dirty="0"/>
          </a:p>
        </p:txBody>
      </p:sp>
      <p:sp>
        <p:nvSpPr>
          <p:cNvPr id="10" name="TextBox 9"/>
          <p:cNvSpPr txBox="1"/>
          <p:nvPr/>
        </p:nvSpPr>
        <p:spPr>
          <a:xfrm>
            <a:off x="6477000" y="1066800"/>
            <a:ext cx="1120307" cy="369332"/>
          </a:xfrm>
          <a:prstGeom prst="rect">
            <a:avLst/>
          </a:prstGeom>
          <a:noFill/>
        </p:spPr>
        <p:txBody>
          <a:bodyPr wrap="none" rtlCol="0">
            <a:spAutoFit/>
          </a:bodyPr>
          <a:lstStyle/>
          <a:p>
            <a:r>
              <a:rPr lang="en-US" b="1" dirty="0" smtClean="0"/>
              <a:t>Overhead</a:t>
            </a:r>
            <a:endParaRPr lang="en-US"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r>
              <a:rPr lang="en-US" dirty="0" smtClean="0"/>
              <a:t>MPI on Clouds </a:t>
            </a:r>
            <a:br>
              <a:rPr lang="en-US" dirty="0" smtClean="0"/>
            </a:br>
            <a:r>
              <a:rPr lang="en-US" dirty="0" smtClean="0"/>
              <a:t>Parallel Wave Equation Solver</a:t>
            </a:r>
            <a:endParaRPr lang="en-US" dirty="0"/>
          </a:p>
        </p:txBody>
      </p:sp>
      <p:sp>
        <p:nvSpPr>
          <p:cNvPr id="3" name="Content Placeholder 2"/>
          <p:cNvSpPr>
            <a:spLocks noGrp="1"/>
          </p:cNvSpPr>
          <p:nvPr>
            <p:ph idx="1"/>
          </p:nvPr>
        </p:nvSpPr>
        <p:spPr>
          <a:xfrm>
            <a:off x="457200" y="5181600"/>
            <a:ext cx="8229600" cy="1447800"/>
          </a:xfrm>
        </p:spPr>
        <p:txBody>
          <a:bodyPr>
            <a:normAutofit fontScale="55000" lnSpcReduction="20000"/>
          </a:bodyPr>
          <a:lstStyle/>
          <a:p>
            <a:r>
              <a:rPr lang="en-US" dirty="0" smtClean="0"/>
              <a:t>Clear difference in performance and speedups between VMs and bare-metal</a:t>
            </a:r>
          </a:p>
          <a:p>
            <a:r>
              <a:rPr lang="en-US" dirty="0" smtClean="0"/>
              <a:t>Very small messages (the message size in each </a:t>
            </a:r>
            <a:r>
              <a:rPr lang="en-US" i="1" dirty="0" err="1" smtClean="0"/>
              <a:t>MPI_Sendrecv</a:t>
            </a:r>
            <a:r>
              <a:rPr lang="en-US" i="1" dirty="0" smtClean="0"/>
              <a:t>() </a:t>
            </a:r>
            <a:r>
              <a:rPr lang="en-US" dirty="0" smtClean="0"/>
              <a:t>call is only 8 bytes)</a:t>
            </a:r>
          </a:p>
          <a:p>
            <a:r>
              <a:rPr lang="en-US" dirty="0" smtClean="0"/>
              <a:t>More susceptible to latency</a:t>
            </a:r>
          </a:p>
          <a:p>
            <a:r>
              <a:rPr lang="en-US" dirty="0" smtClean="0"/>
              <a:t>At 51200 data points, at least 40% decrease in performance is observed in VMs</a:t>
            </a:r>
            <a:endParaRPr lang="en-US" dirty="0"/>
          </a:p>
        </p:txBody>
      </p:sp>
      <p:pic>
        <p:nvPicPr>
          <p:cNvPr id="134147" name="Picture 3"/>
          <p:cNvPicPr>
            <a:picLocks noChangeAspect="1" noChangeArrowheads="1"/>
          </p:cNvPicPr>
          <p:nvPr/>
        </p:nvPicPr>
        <p:blipFill>
          <a:blip r:embed="rId3"/>
          <a:srcRect/>
          <a:stretch>
            <a:fillRect/>
          </a:stretch>
        </p:blipFill>
        <p:spPr bwMode="auto">
          <a:xfrm>
            <a:off x="152400" y="1981199"/>
            <a:ext cx="4305584" cy="2906632"/>
          </a:xfrm>
          <a:prstGeom prst="rect">
            <a:avLst/>
          </a:prstGeom>
          <a:noFill/>
          <a:ln w="9525">
            <a:noFill/>
            <a:miter lim="800000"/>
            <a:headEnd/>
            <a:tailEnd/>
          </a:ln>
        </p:spPr>
      </p:pic>
      <p:pic>
        <p:nvPicPr>
          <p:cNvPr id="134148" name="Picture 4"/>
          <p:cNvPicPr>
            <a:picLocks noChangeAspect="1" noChangeArrowheads="1"/>
          </p:cNvPicPr>
          <p:nvPr/>
        </p:nvPicPr>
        <p:blipFill>
          <a:blip r:embed="rId4"/>
          <a:srcRect/>
          <a:stretch>
            <a:fillRect/>
          </a:stretch>
        </p:blipFill>
        <p:spPr bwMode="auto">
          <a:xfrm>
            <a:off x="4572000" y="1981199"/>
            <a:ext cx="4318808" cy="2940154"/>
          </a:xfrm>
          <a:prstGeom prst="rect">
            <a:avLst/>
          </a:prstGeom>
          <a:noFill/>
          <a:ln w="9525">
            <a:noFill/>
            <a:miter lim="800000"/>
            <a:headEnd/>
            <a:tailEnd/>
          </a:ln>
        </p:spPr>
      </p:pic>
      <p:sp>
        <p:nvSpPr>
          <p:cNvPr id="7" name="TextBox 6"/>
          <p:cNvSpPr txBox="1"/>
          <p:nvPr/>
        </p:nvSpPr>
        <p:spPr>
          <a:xfrm>
            <a:off x="762000" y="1676399"/>
            <a:ext cx="3186129" cy="677108"/>
          </a:xfrm>
          <a:prstGeom prst="rect">
            <a:avLst/>
          </a:prstGeom>
          <a:noFill/>
        </p:spPr>
        <p:txBody>
          <a:bodyPr wrap="none" rtlCol="0">
            <a:spAutoFit/>
          </a:bodyPr>
          <a:lstStyle/>
          <a:p>
            <a:r>
              <a:rPr lang="en-US" sz="2000" b="1" dirty="0" smtClean="0"/>
              <a:t>Performance -  64 CPU cores</a:t>
            </a:r>
          </a:p>
          <a:p>
            <a:endParaRPr lang="en-US" dirty="0"/>
          </a:p>
        </p:txBody>
      </p:sp>
      <p:sp>
        <p:nvSpPr>
          <p:cNvPr id="8" name="TextBox 7"/>
          <p:cNvSpPr txBox="1"/>
          <p:nvPr/>
        </p:nvSpPr>
        <p:spPr>
          <a:xfrm>
            <a:off x="4800600" y="1600199"/>
            <a:ext cx="3839641" cy="677108"/>
          </a:xfrm>
          <a:prstGeom prst="rect">
            <a:avLst/>
          </a:prstGeom>
          <a:noFill/>
        </p:spPr>
        <p:txBody>
          <a:bodyPr wrap="none" rtlCol="0">
            <a:spAutoFit/>
          </a:bodyPr>
          <a:lstStyle/>
          <a:p>
            <a:r>
              <a:rPr lang="en-US" sz="2000" b="1" dirty="0" smtClean="0"/>
              <a:t>Total Speedup – 30720 data points</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0" y="685800"/>
            <a:ext cx="9144000" cy="6102396"/>
            <a:chOff x="0" y="1526122"/>
            <a:chExt cx="6791418" cy="5262074"/>
          </a:xfrm>
        </p:grpSpPr>
        <p:grpSp>
          <p:nvGrpSpPr>
            <p:cNvPr id="3" name="Group 9"/>
            <p:cNvGrpSpPr/>
            <p:nvPr/>
          </p:nvGrpSpPr>
          <p:grpSpPr>
            <a:xfrm>
              <a:off x="0" y="1526122"/>
              <a:ext cx="6791418" cy="5262074"/>
              <a:chOff x="1322343" y="1165194"/>
              <a:chExt cx="6791418" cy="5262074"/>
            </a:xfrm>
          </p:grpSpPr>
          <p:pic>
            <p:nvPicPr>
              <p:cNvPr id="302082" name="Picture 2"/>
              <p:cNvPicPr>
                <a:picLocks noChangeAspect="1" noChangeArrowheads="1"/>
              </p:cNvPicPr>
              <p:nvPr/>
            </p:nvPicPr>
            <p:blipFill>
              <a:blip r:embed="rId3"/>
              <a:srcRect l="6832" t="17832" r="2952" b="2418"/>
              <a:stretch>
                <a:fillRect/>
              </a:stretch>
            </p:blipFill>
            <p:spPr bwMode="auto">
              <a:xfrm>
                <a:off x="1322343" y="1676376"/>
                <a:ext cx="6791418" cy="4345047"/>
              </a:xfrm>
              <a:prstGeom prst="rect">
                <a:avLst/>
              </a:prstGeom>
              <a:noFill/>
              <a:ln w="9525">
                <a:noFill/>
                <a:miter lim="800000"/>
                <a:headEnd/>
                <a:tailEnd/>
              </a:ln>
              <a:effectLst/>
            </p:spPr>
          </p:pic>
          <p:sp>
            <p:nvSpPr>
              <p:cNvPr id="5" name="Rectangle 4"/>
              <p:cNvSpPr/>
              <p:nvPr/>
            </p:nvSpPr>
            <p:spPr>
              <a:xfrm>
                <a:off x="1833525" y="1165194"/>
                <a:ext cx="4973643" cy="584775"/>
              </a:xfrm>
              <a:prstGeom prst="rect">
                <a:avLst/>
              </a:prstGeom>
            </p:spPr>
            <p:txBody>
              <a:bodyPr wrap="square">
                <a:spAutoFit/>
              </a:bodyPr>
              <a:lstStyle/>
              <a:p>
                <a:pPr algn="ctr">
                  <a:defRPr sz="1400" b="1" i="0" u="none" strike="noStrike" kern="1200" baseline="0">
                    <a:solidFill>
                      <a:prstClr val="black"/>
                    </a:solidFill>
                    <a:latin typeface="+mn-lt"/>
                    <a:ea typeface="+mn-ea"/>
                    <a:cs typeface="+mn-cs"/>
                  </a:defRPr>
                </a:pPr>
                <a:r>
                  <a:rPr lang="en-US" sz="1600" dirty="0" smtClean="0">
                    <a:solidFill>
                      <a:prstClr val="black"/>
                    </a:solidFill>
                  </a:rPr>
                  <a:t>PWDA Parallel Pairwise data clustering </a:t>
                </a:r>
              </a:p>
              <a:p>
                <a:pPr algn="ctr">
                  <a:defRPr sz="1400" b="1" i="0" u="none" strike="noStrike" kern="1200" baseline="0">
                    <a:solidFill>
                      <a:prstClr val="black"/>
                    </a:solidFill>
                    <a:latin typeface="+mn-lt"/>
                    <a:ea typeface="+mn-ea"/>
                    <a:cs typeface="+mn-cs"/>
                  </a:defRPr>
                </a:pPr>
                <a:r>
                  <a:rPr lang="en-US" sz="1600" dirty="0" smtClean="0">
                    <a:solidFill>
                      <a:prstClr val="black"/>
                    </a:solidFill>
                  </a:rPr>
                  <a:t>by Deterministic Annealing run on 24 core computer</a:t>
                </a:r>
                <a:endParaRPr lang="en-US" sz="1600" dirty="0">
                  <a:solidFill>
                    <a:prstClr val="black"/>
                  </a:solidFill>
                </a:endParaRPr>
              </a:p>
            </p:txBody>
          </p:sp>
          <p:sp>
            <p:nvSpPr>
              <p:cNvPr id="6" name="Rectangle 5"/>
              <p:cNvSpPr/>
              <p:nvPr/>
            </p:nvSpPr>
            <p:spPr>
              <a:xfrm>
                <a:off x="2052603" y="6057936"/>
                <a:ext cx="4216411" cy="369332"/>
              </a:xfrm>
              <a:prstGeom prst="rect">
                <a:avLst/>
              </a:prstGeom>
            </p:spPr>
            <p:txBody>
              <a:bodyPr wrap="none">
                <a:spAutoFit/>
              </a:bodyPr>
              <a:lstStyle/>
              <a:p>
                <a:pPr algn="l"/>
                <a:r>
                  <a:rPr lang="en-US" dirty="0" smtClean="0">
                    <a:solidFill>
                      <a:prstClr val="black"/>
                    </a:solidFill>
                    <a:latin typeface="Calibri"/>
                  </a:rPr>
                  <a:t>Parallel Pattern (Thread X Process X Node)</a:t>
                </a:r>
                <a:endParaRPr lang="en-US" dirty="0">
                  <a:solidFill>
                    <a:prstClr val="black"/>
                  </a:solidFill>
                  <a:latin typeface="Calibri"/>
                </a:endParaRPr>
              </a:p>
            </p:txBody>
          </p:sp>
          <p:sp>
            <p:nvSpPr>
              <p:cNvPr id="7" name="TextBox 6"/>
              <p:cNvSpPr txBox="1"/>
              <p:nvPr/>
            </p:nvSpPr>
            <p:spPr>
              <a:xfrm>
                <a:off x="2023965" y="3031559"/>
                <a:ext cx="1326004" cy="369332"/>
              </a:xfrm>
              <a:prstGeom prst="rect">
                <a:avLst/>
              </a:prstGeom>
              <a:noFill/>
            </p:spPr>
            <p:txBody>
              <a:bodyPr wrap="none" rtlCol="0">
                <a:spAutoFit/>
              </a:bodyPr>
              <a:lstStyle/>
              <a:p>
                <a:r>
                  <a:rPr lang="en-US" dirty="0" smtClean="0"/>
                  <a:t>Threading</a:t>
                </a:r>
                <a:endParaRPr lang="en-US" dirty="0"/>
              </a:p>
            </p:txBody>
          </p:sp>
          <p:sp>
            <p:nvSpPr>
              <p:cNvPr id="8" name="TextBox 7"/>
              <p:cNvSpPr txBox="1"/>
              <p:nvPr/>
            </p:nvSpPr>
            <p:spPr>
              <a:xfrm>
                <a:off x="3549636" y="2297097"/>
                <a:ext cx="1313180" cy="646331"/>
              </a:xfrm>
              <a:prstGeom prst="rect">
                <a:avLst/>
              </a:prstGeom>
              <a:noFill/>
            </p:spPr>
            <p:txBody>
              <a:bodyPr wrap="none" rtlCol="0">
                <a:spAutoFit/>
              </a:bodyPr>
              <a:lstStyle/>
              <a:p>
                <a:pPr algn="ctr"/>
                <a:r>
                  <a:rPr lang="en-US" dirty="0" smtClean="0"/>
                  <a:t>Intra-node</a:t>
                </a:r>
                <a:br>
                  <a:rPr lang="en-US" dirty="0" smtClean="0"/>
                </a:br>
                <a:r>
                  <a:rPr lang="en-US" dirty="0" smtClean="0"/>
                  <a:t>MPI</a:t>
                </a:r>
                <a:endParaRPr lang="en-US" dirty="0"/>
              </a:p>
            </p:txBody>
          </p:sp>
          <p:sp>
            <p:nvSpPr>
              <p:cNvPr id="9" name="TextBox 8"/>
              <p:cNvSpPr txBox="1"/>
              <p:nvPr/>
            </p:nvSpPr>
            <p:spPr>
              <a:xfrm>
                <a:off x="5156208" y="2625714"/>
                <a:ext cx="1313180" cy="646331"/>
              </a:xfrm>
              <a:prstGeom prst="rect">
                <a:avLst/>
              </a:prstGeom>
              <a:noFill/>
            </p:spPr>
            <p:txBody>
              <a:bodyPr wrap="none" rtlCol="0">
                <a:spAutoFit/>
              </a:bodyPr>
              <a:lstStyle/>
              <a:p>
                <a:pPr algn="ctr"/>
                <a:r>
                  <a:rPr lang="en-US" dirty="0" smtClean="0"/>
                  <a:t>Inter-node</a:t>
                </a:r>
                <a:br>
                  <a:rPr lang="en-US" dirty="0" smtClean="0"/>
                </a:br>
                <a:r>
                  <a:rPr lang="en-US" dirty="0" smtClean="0"/>
                  <a:t>MPI</a:t>
                </a:r>
                <a:endParaRPr lang="en-US" dirty="0"/>
              </a:p>
            </p:txBody>
          </p:sp>
        </p:grpSp>
        <p:sp>
          <p:nvSpPr>
            <p:cNvPr id="12" name="TextBox 11"/>
            <p:cNvSpPr txBox="1"/>
            <p:nvPr/>
          </p:nvSpPr>
          <p:spPr>
            <a:xfrm>
              <a:off x="555570" y="2224071"/>
              <a:ext cx="1010213" cy="523220"/>
            </a:xfrm>
            <a:prstGeom prst="rect">
              <a:avLst/>
            </a:prstGeom>
            <a:noFill/>
          </p:spPr>
          <p:txBody>
            <a:bodyPr wrap="none" rtlCol="0">
              <a:spAutoFit/>
            </a:bodyPr>
            <a:lstStyle/>
            <a:p>
              <a:pPr algn="l"/>
              <a:r>
                <a:rPr lang="en-US" sz="1400" dirty="0" smtClean="0"/>
                <a:t>Parallel</a:t>
              </a:r>
              <a:br>
                <a:rPr lang="en-US" sz="1400" dirty="0" smtClean="0"/>
              </a:br>
              <a:r>
                <a:rPr lang="en-US" sz="1400" dirty="0" smtClean="0"/>
                <a:t>Overhead</a:t>
              </a:r>
              <a:endParaRPr lang="en-US" sz="1400"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FutureGrid</a:t>
            </a:r>
            <a:endParaRPr lang="en-US" dirty="0"/>
          </a:p>
        </p:txBody>
      </p:sp>
      <p:sp>
        <p:nvSpPr>
          <p:cNvPr id="3" name="Content Placeholder 2"/>
          <p:cNvSpPr>
            <a:spLocks noGrp="1"/>
          </p:cNvSpPr>
          <p:nvPr>
            <p:ph idx="1"/>
          </p:nvPr>
        </p:nvSpPr>
        <p:spPr>
          <a:xfrm>
            <a:off x="0" y="1447800"/>
            <a:ext cx="9144000" cy="5410200"/>
          </a:xfrm>
        </p:spPr>
        <p:txBody>
          <a:bodyPr>
            <a:normAutofit fontScale="92500" lnSpcReduction="20000"/>
          </a:bodyPr>
          <a:lstStyle/>
          <a:p>
            <a:r>
              <a:rPr lang="en-US" dirty="0" smtClean="0"/>
              <a:t>FutureGrid is part of TeraGrid – NSF’s national network of supercomputers – and is aimed at providing a distributed testbed of ~9 clusters for both application and computer scientists exploring</a:t>
            </a:r>
          </a:p>
          <a:p>
            <a:pPr lvl="1"/>
            <a:r>
              <a:rPr lang="en-US" dirty="0" smtClean="0"/>
              <a:t>Clouds</a:t>
            </a:r>
          </a:p>
          <a:p>
            <a:pPr lvl="1"/>
            <a:r>
              <a:rPr lang="en-US" dirty="0" smtClean="0"/>
              <a:t>Grids</a:t>
            </a:r>
          </a:p>
          <a:p>
            <a:pPr lvl="1"/>
            <a:r>
              <a:rPr lang="en-US" dirty="0" smtClean="0"/>
              <a:t>Multicore and architecture diversity</a:t>
            </a:r>
          </a:p>
          <a:p>
            <a:r>
              <a:rPr lang="en-US" dirty="0" smtClean="0"/>
              <a:t>Testbed enabled by virtual machine technology including virtual network</a:t>
            </a:r>
          </a:p>
          <a:p>
            <a:pPr lvl="1"/>
            <a:r>
              <a:rPr lang="en-US" dirty="0" smtClean="0"/>
              <a:t>Dedicated network connects  allowing experiments to be isolated</a:t>
            </a:r>
          </a:p>
          <a:p>
            <a:r>
              <a:rPr lang="en-US" dirty="0" smtClean="0"/>
              <a:t>Modest number of cores (5000) but will be relatively large as a Science Cloud</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914400" y="990600"/>
            <a:ext cx="7529553" cy="4999059"/>
            <a:chOff x="0" y="0"/>
            <a:chExt cx="6164263" cy="3874580"/>
          </a:xfrm>
        </p:grpSpPr>
        <p:pic>
          <p:nvPicPr>
            <p:cNvPr id="11" name="Picture 2"/>
            <p:cNvPicPr>
              <a:picLocks noChangeAspect="1" noChangeArrowheads="1"/>
            </p:cNvPicPr>
            <p:nvPr/>
          </p:nvPicPr>
          <p:blipFill>
            <a:blip r:embed="rId3"/>
            <a:srcRect/>
            <a:stretch>
              <a:fillRect/>
            </a:stretch>
          </p:blipFill>
          <p:spPr bwMode="auto">
            <a:xfrm>
              <a:off x="0" y="0"/>
              <a:ext cx="6164263" cy="3559175"/>
            </a:xfrm>
            <a:prstGeom prst="rect">
              <a:avLst/>
            </a:prstGeom>
            <a:noFill/>
            <a:ln w="9525">
              <a:noFill/>
              <a:miter lim="800000"/>
              <a:headEnd/>
              <a:tailEnd/>
            </a:ln>
            <a:effectLst/>
          </p:spPr>
        </p:pic>
        <p:sp>
          <p:nvSpPr>
            <p:cNvPr id="12" name="TextBox 11"/>
            <p:cNvSpPr txBox="1"/>
            <p:nvPr/>
          </p:nvSpPr>
          <p:spPr>
            <a:xfrm>
              <a:off x="555570" y="182565"/>
              <a:ext cx="5186035" cy="369332"/>
            </a:xfrm>
            <a:prstGeom prst="rect">
              <a:avLst/>
            </a:prstGeom>
            <a:solidFill>
              <a:schemeClr val="bg1"/>
            </a:solidFill>
          </p:spPr>
          <p:txBody>
            <a:bodyPr wrap="none" rtlCol="0">
              <a:spAutoFit/>
            </a:bodyPr>
            <a:lstStyle/>
            <a:p>
              <a:pPr algn="l"/>
              <a:r>
                <a:rPr lang="en-US" dirty="0" smtClean="0"/>
                <a:t>Pairwise Clustering: 4 Clusters 35339 Points  </a:t>
              </a:r>
            </a:p>
          </p:txBody>
        </p:sp>
        <p:sp>
          <p:nvSpPr>
            <p:cNvPr id="13" name="TextBox 12"/>
            <p:cNvSpPr txBox="1"/>
            <p:nvPr/>
          </p:nvSpPr>
          <p:spPr>
            <a:xfrm>
              <a:off x="1030239" y="3505248"/>
              <a:ext cx="3929281" cy="369332"/>
            </a:xfrm>
            <a:prstGeom prst="rect">
              <a:avLst/>
            </a:prstGeom>
            <a:solidFill>
              <a:schemeClr val="bg1"/>
            </a:solidFill>
          </p:spPr>
          <p:txBody>
            <a:bodyPr wrap="none" rtlCol="0">
              <a:spAutoFit/>
            </a:bodyPr>
            <a:lstStyle/>
            <a:p>
              <a:r>
                <a:rPr lang="en-US" dirty="0" smtClean="0"/>
                <a:t>Threads x MPI Processes x Nodes</a:t>
              </a:r>
              <a:endParaRPr lang="en-US" dirty="0"/>
            </a:p>
          </p:txBody>
        </p:sp>
        <p:sp>
          <p:nvSpPr>
            <p:cNvPr id="14" name="TextBox 13"/>
            <p:cNvSpPr txBox="1"/>
            <p:nvPr/>
          </p:nvSpPr>
          <p:spPr>
            <a:xfrm>
              <a:off x="4699540" y="2490385"/>
              <a:ext cx="991079" cy="262400"/>
            </a:xfrm>
            <a:prstGeom prst="rect">
              <a:avLst/>
            </a:prstGeom>
            <a:noFill/>
          </p:spPr>
          <p:txBody>
            <a:bodyPr wrap="none" rtlCol="0">
              <a:spAutoFit/>
            </a:bodyPr>
            <a:lstStyle/>
            <a:p>
              <a:pPr algn="l"/>
              <a:r>
                <a:rPr lang="en-US" sz="1600" dirty="0" smtClean="0"/>
                <a:t>0.19 hours</a:t>
              </a:r>
              <a:endParaRPr lang="en-US" sz="1600" dirty="0"/>
            </a:p>
          </p:txBody>
        </p:sp>
        <p:sp>
          <p:nvSpPr>
            <p:cNvPr id="15" name="TextBox 14"/>
            <p:cNvSpPr txBox="1"/>
            <p:nvPr/>
          </p:nvSpPr>
          <p:spPr>
            <a:xfrm>
              <a:off x="544509" y="2348886"/>
              <a:ext cx="1076123" cy="262400"/>
            </a:xfrm>
            <a:prstGeom prst="rect">
              <a:avLst/>
            </a:prstGeom>
            <a:solidFill>
              <a:schemeClr val="bg1"/>
            </a:solidFill>
          </p:spPr>
          <p:txBody>
            <a:bodyPr wrap="square" rtlCol="0">
              <a:spAutoFit/>
            </a:bodyPr>
            <a:lstStyle/>
            <a:p>
              <a:pPr algn="ctr"/>
              <a:r>
                <a:rPr lang="en-US" sz="1600" dirty="0" smtClean="0"/>
                <a:t>0.46 hours</a:t>
              </a:r>
              <a:endParaRPr lang="en-US" sz="1600" dirty="0"/>
            </a:p>
          </p:txBody>
        </p:sp>
        <p:sp>
          <p:nvSpPr>
            <p:cNvPr id="16" name="TextBox 15"/>
            <p:cNvSpPr txBox="1"/>
            <p:nvPr/>
          </p:nvSpPr>
          <p:spPr>
            <a:xfrm>
              <a:off x="519057" y="1131903"/>
              <a:ext cx="2210862" cy="369332"/>
            </a:xfrm>
            <a:prstGeom prst="rect">
              <a:avLst/>
            </a:prstGeom>
            <a:noFill/>
          </p:spPr>
          <p:txBody>
            <a:bodyPr wrap="square" rtlCol="0">
              <a:spAutoFit/>
            </a:bodyPr>
            <a:lstStyle/>
            <a:p>
              <a:r>
                <a:rPr lang="en-US" dirty="0" smtClean="0"/>
                <a:t>Parallel Overhead</a:t>
              </a: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0" y="609600"/>
            <a:ext cx="9144000" cy="5474732"/>
            <a:chOff x="0" y="609600"/>
            <a:chExt cx="9144000" cy="5474732"/>
          </a:xfrm>
        </p:grpSpPr>
        <p:pic>
          <p:nvPicPr>
            <p:cNvPr id="51202" name="Picture 2"/>
            <p:cNvPicPr>
              <a:picLocks noChangeAspect="1" noChangeArrowheads="1"/>
            </p:cNvPicPr>
            <p:nvPr/>
          </p:nvPicPr>
          <p:blipFill>
            <a:blip r:embed="rId3"/>
            <a:srcRect r="11630"/>
            <a:stretch>
              <a:fillRect/>
            </a:stretch>
          </p:blipFill>
          <p:spPr bwMode="auto">
            <a:xfrm>
              <a:off x="0" y="609600"/>
              <a:ext cx="9082506" cy="4992309"/>
            </a:xfrm>
            <a:prstGeom prst="rect">
              <a:avLst/>
            </a:prstGeom>
            <a:noFill/>
            <a:ln w="9525">
              <a:noFill/>
              <a:miter lim="800000"/>
              <a:headEnd/>
              <a:tailEnd/>
            </a:ln>
            <a:effectLst/>
          </p:spPr>
        </p:pic>
        <p:sp>
          <p:nvSpPr>
            <p:cNvPr id="5" name="TextBox 4"/>
            <p:cNvSpPr txBox="1"/>
            <p:nvPr/>
          </p:nvSpPr>
          <p:spPr>
            <a:xfrm>
              <a:off x="4114800" y="5715000"/>
              <a:ext cx="570990" cy="369332"/>
            </a:xfrm>
            <a:prstGeom prst="rect">
              <a:avLst/>
            </a:prstGeom>
            <a:noFill/>
          </p:spPr>
          <p:txBody>
            <a:bodyPr wrap="none" rtlCol="0">
              <a:spAutoFit/>
            </a:bodyPr>
            <a:lstStyle/>
            <a:p>
              <a:r>
                <a:rPr lang="en-US" b="1" dirty="0" smtClean="0"/>
                <a:t>MPI</a:t>
              </a:r>
              <a:endParaRPr lang="en-US" b="1" dirty="0"/>
            </a:p>
          </p:txBody>
        </p:sp>
        <p:sp>
          <p:nvSpPr>
            <p:cNvPr id="6" name="TextBox 5"/>
            <p:cNvSpPr txBox="1"/>
            <p:nvPr/>
          </p:nvSpPr>
          <p:spPr>
            <a:xfrm>
              <a:off x="533400" y="5715000"/>
              <a:ext cx="570990" cy="369332"/>
            </a:xfrm>
            <a:prstGeom prst="rect">
              <a:avLst/>
            </a:prstGeom>
            <a:noFill/>
          </p:spPr>
          <p:txBody>
            <a:bodyPr wrap="none" rtlCol="0">
              <a:spAutoFit/>
            </a:bodyPr>
            <a:lstStyle/>
            <a:p>
              <a:r>
                <a:rPr lang="en-US" b="1" dirty="0" smtClean="0"/>
                <a:t>MPI</a:t>
              </a:r>
              <a:endParaRPr lang="en-US" b="1" dirty="0"/>
            </a:p>
          </p:txBody>
        </p:sp>
        <p:sp>
          <p:nvSpPr>
            <p:cNvPr id="7" name="TextBox 6"/>
            <p:cNvSpPr txBox="1"/>
            <p:nvPr/>
          </p:nvSpPr>
          <p:spPr>
            <a:xfrm>
              <a:off x="8153400" y="1143000"/>
              <a:ext cx="570990" cy="369332"/>
            </a:xfrm>
            <a:prstGeom prst="rect">
              <a:avLst/>
            </a:prstGeom>
            <a:noFill/>
          </p:spPr>
          <p:txBody>
            <a:bodyPr wrap="none" rtlCol="0">
              <a:spAutoFit/>
            </a:bodyPr>
            <a:lstStyle/>
            <a:p>
              <a:r>
                <a:rPr lang="en-US" b="1" dirty="0" smtClean="0"/>
                <a:t>MPI</a:t>
              </a:r>
              <a:endParaRPr lang="en-US" b="1" dirty="0"/>
            </a:p>
          </p:txBody>
        </p:sp>
        <p:cxnSp>
          <p:nvCxnSpPr>
            <p:cNvPr id="9" name="Straight Arrow Connector 8"/>
            <p:cNvCxnSpPr/>
            <p:nvPr/>
          </p:nvCxnSpPr>
          <p:spPr>
            <a:xfrm rot="5400000" flipH="1" flipV="1">
              <a:off x="457200" y="5257800"/>
              <a:ext cx="609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4039394" y="5333206"/>
              <a:ext cx="609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 y="2209800"/>
              <a:ext cx="2453300" cy="461665"/>
            </a:xfrm>
            <a:prstGeom prst="rect">
              <a:avLst/>
            </a:prstGeom>
            <a:solidFill>
              <a:schemeClr val="bg1"/>
            </a:solidFill>
          </p:spPr>
          <p:txBody>
            <a:bodyPr wrap="none" rtlCol="0">
              <a:spAutoFit/>
            </a:bodyPr>
            <a:lstStyle/>
            <a:p>
              <a:r>
                <a:rPr lang="en-US" sz="2400" b="1" dirty="0" smtClean="0"/>
                <a:t>Parallel Overhead</a:t>
              </a:r>
              <a:endParaRPr lang="en-US" sz="2400" b="1" dirty="0"/>
            </a:p>
          </p:txBody>
        </p:sp>
        <p:sp>
          <p:nvSpPr>
            <p:cNvPr id="12" name="TextBox 11"/>
            <p:cNvSpPr txBox="1"/>
            <p:nvPr/>
          </p:nvSpPr>
          <p:spPr>
            <a:xfrm>
              <a:off x="1447800" y="3200400"/>
              <a:ext cx="853760" cy="369332"/>
            </a:xfrm>
            <a:prstGeom prst="rect">
              <a:avLst/>
            </a:prstGeom>
            <a:solidFill>
              <a:schemeClr val="bg1"/>
            </a:solidFill>
          </p:spPr>
          <p:txBody>
            <a:bodyPr wrap="none" rtlCol="0">
              <a:spAutoFit/>
            </a:bodyPr>
            <a:lstStyle/>
            <a:p>
              <a:r>
                <a:rPr lang="en-US" b="1" dirty="0" smtClean="0"/>
                <a:t>Thread</a:t>
              </a:r>
              <a:endParaRPr lang="en-US" b="1" dirty="0"/>
            </a:p>
          </p:txBody>
        </p:sp>
        <p:sp>
          <p:nvSpPr>
            <p:cNvPr id="13" name="TextBox 12"/>
            <p:cNvSpPr txBox="1"/>
            <p:nvPr/>
          </p:nvSpPr>
          <p:spPr>
            <a:xfrm>
              <a:off x="685800" y="4038600"/>
              <a:ext cx="853760" cy="369332"/>
            </a:xfrm>
            <a:prstGeom prst="rect">
              <a:avLst/>
            </a:prstGeom>
            <a:noFill/>
          </p:spPr>
          <p:txBody>
            <a:bodyPr wrap="none" rtlCol="0">
              <a:spAutoFit/>
            </a:bodyPr>
            <a:lstStyle/>
            <a:p>
              <a:r>
                <a:rPr lang="en-US" b="1" dirty="0" smtClean="0"/>
                <a:t>Thread</a:t>
              </a:r>
              <a:endParaRPr lang="en-US" b="1" dirty="0"/>
            </a:p>
          </p:txBody>
        </p:sp>
        <p:sp>
          <p:nvSpPr>
            <p:cNvPr id="14" name="TextBox 13"/>
            <p:cNvSpPr txBox="1"/>
            <p:nvPr/>
          </p:nvSpPr>
          <p:spPr>
            <a:xfrm>
              <a:off x="8290240" y="4191000"/>
              <a:ext cx="853760" cy="369332"/>
            </a:xfrm>
            <a:prstGeom prst="rect">
              <a:avLst/>
            </a:prstGeom>
            <a:noFill/>
          </p:spPr>
          <p:txBody>
            <a:bodyPr wrap="none" rtlCol="0">
              <a:spAutoFit/>
            </a:bodyPr>
            <a:lstStyle/>
            <a:p>
              <a:r>
                <a:rPr lang="en-US" b="1" dirty="0" smtClean="0"/>
                <a:t>Thread</a:t>
              </a:r>
              <a:endParaRPr lang="en-US" b="1" dirty="0"/>
            </a:p>
          </p:txBody>
        </p:sp>
        <p:sp>
          <p:nvSpPr>
            <p:cNvPr id="15" name="TextBox 14"/>
            <p:cNvSpPr txBox="1"/>
            <p:nvPr/>
          </p:nvSpPr>
          <p:spPr>
            <a:xfrm>
              <a:off x="2438400" y="5181600"/>
              <a:ext cx="1579343" cy="461665"/>
            </a:xfrm>
            <a:prstGeom prst="rect">
              <a:avLst/>
            </a:prstGeom>
            <a:solidFill>
              <a:schemeClr val="bg1"/>
            </a:solidFill>
          </p:spPr>
          <p:txBody>
            <a:bodyPr wrap="none" rtlCol="0">
              <a:spAutoFit/>
            </a:bodyPr>
            <a:lstStyle/>
            <a:p>
              <a:r>
                <a:rPr lang="en-US" sz="2400" b="1" dirty="0" smtClean="0"/>
                <a:t>Parallelism</a:t>
              </a:r>
              <a:endParaRPr lang="en-US" sz="2400" b="1" dirty="0"/>
            </a:p>
          </p:txBody>
        </p:sp>
        <p:sp>
          <p:nvSpPr>
            <p:cNvPr id="16" name="TextBox 15"/>
            <p:cNvSpPr txBox="1"/>
            <p:nvPr/>
          </p:nvSpPr>
          <p:spPr>
            <a:xfrm>
              <a:off x="1676400" y="914400"/>
              <a:ext cx="6288260" cy="461665"/>
            </a:xfrm>
            <a:prstGeom prst="rect">
              <a:avLst/>
            </a:prstGeom>
            <a:noFill/>
          </p:spPr>
          <p:txBody>
            <a:bodyPr wrap="none" rtlCol="0">
              <a:spAutoFit/>
            </a:bodyPr>
            <a:lstStyle/>
            <a:p>
              <a:r>
                <a:rPr lang="en-US" sz="2400" b="1" dirty="0" smtClean="0"/>
                <a:t>MG30000 Clustering by Deterministic Annealing</a:t>
              </a:r>
              <a:endParaRPr lang="en-US" sz="2400" b="1" dirty="0"/>
            </a:p>
          </p:txBody>
        </p:sp>
        <p:sp>
          <p:nvSpPr>
            <p:cNvPr id="17" name="TextBox 16"/>
            <p:cNvSpPr txBox="1"/>
            <p:nvPr/>
          </p:nvSpPr>
          <p:spPr>
            <a:xfrm>
              <a:off x="3429000" y="3200400"/>
              <a:ext cx="853760" cy="369332"/>
            </a:xfrm>
            <a:prstGeom prst="rect">
              <a:avLst/>
            </a:prstGeom>
            <a:solidFill>
              <a:schemeClr val="bg1"/>
            </a:solidFill>
          </p:spPr>
          <p:txBody>
            <a:bodyPr wrap="none" rtlCol="0">
              <a:spAutoFit/>
            </a:bodyPr>
            <a:lstStyle/>
            <a:p>
              <a:r>
                <a:rPr lang="en-US" b="1" dirty="0" smtClean="0"/>
                <a:t>Thread</a:t>
              </a:r>
              <a:endParaRPr lang="en-US" b="1" dirty="0"/>
            </a:p>
          </p:txBody>
        </p:sp>
        <p:sp>
          <p:nvSpPr>
            <p:cNvPr id="18" name="TextBox 17"/>
            <p:cNvSpPr txBox="1"/>
            <p:nvPr/>
          </p:nvSpPr>
          <p:spPr>
            <a:xfrm>
              <a:off x="5029200" y="3657600"/>
              <a:ext cx="853760" cy="369332"/>
            </a:xfrm>
            <a:prstGeom prst="rect">
              <a:avLst/>
            </a:prstGeom>
            <a:solidFill>
              <a:schemeClr val="bg1"/>
            </a:solidFill>
          </p:spPr>
          <p:txBody>
            <a:bodyPr wrap="none" rtlCol="0">
              <a:spAutoFit/>
            </a:bodyPr>
            <a:lstStyle/>
            <a:p>
              <a:r>
                <a:rPr lang="en-US" b="1" dirty="0" smtClean="0"/>
                <a:t>Thread</a:t>
              </a:r>
              <a:endParaRPr lang="en-US" b="1" dirty="0"/>
            </a:p>
          </p:txBody>
        </p:sp>
        <p:sp>
          <p:nvSpPr>
            <p:cNvPr id="19" name="TextBox 18"/>
            <p:cNvSpPr txBox="1"/>
            <p:nvPr/>
          </p:nvSpPr>
          <p:spPr>
            <a:xfrm>
              <a:off x="6248400" y="3962400"/>
              <a:ext cx="853760" cy="369332"/>
            </a:xfrm>
            <a:prstGeom prst="rect">
              <a:avLst/>
            </a:prstGeom>
            <a:solidFill>
              <a:schemeClr val="bg1"/>
            </a:solidFill>
          </p:spPr>
          <p:txBody>
            <a:bodyPr wrap="none" rtlCol="0">
              <a:spAutoFit/>
            </a:bodyPr>
            <a:lstStyle/>
            <a:p>
              <a:r>
                <a:rPr lang="en-US" b="1" dirty="0" smtClean="0"/>
                <a:t>Thread</a:t>
              </a:r>
              <a:endParaRPr lang="en-US" b="1" dirty="0"/>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t>Conclusions</a:t>
            </a:r>
            <a:endParaRPr lang="en-US" sz="3600" b="1" dirty="0"/>
          </a:p>
        </p:txBody>
      </p:sp>
      <p:sp>
        <p:nvSpPr>
          <p:cNvPr id="3" name="Content Placeholder 2"/>
          <p:cNvSpPr>
            <a:spLocks noGrp="1"/>
          </p:cNvSpPr>
          <p:nvPr>
            <p:ph idx="1"/>
          </p:nvPr>
        </p:nvSpPr>
        <p:spPr>
          <a:xfrm>
            <a:off x="0" y="838200"/>
            <a:ext cx="9144000" cy="6019800"/>
          </a:xfrm>
        </p:spPr>
        <p:txBody>
          <a:bodyPr>
            <a:normAutofit/>
          </a:bodyPr>
          <a:lstStyle/>
          <a:p>
            <a:r>
              <a:rPr lang="en-US" dirty="0" smtClean="0"/>
              <a:t>      We looked at several applications with various computation, communication, and data access requirements</a:t>
            </a:r>
          </a:p>
          <a:p>
            <a:r>
              <a:rPr lang="en-US" dirty="0" smtClean="0"/>
              <a:t>All DryadLINQ applications work, and in many cases perform better than Hadoop</a:t>
            </a:r>
          </a:p>
          <a:p>
            <a:r>
              <a:rPr lang="en-US" b="1" dirty="0" smtClean="0">
                <a:solidFill>
                  <a:srgbClr val="C00000"/>
                </a:solidFill>
              </a:rPr>
              <a:t>We can definitely use DryadLINQ (and Hadoop) for scientific analyses</a:t>
            </a:r>
            <a:endParaRPr lang="en-US" dirty="0" smtClean="0"/>
          </a:p>
          <a:p>
            <a:r>
              <a:rPr lang="en-US" dirty="0" smtClean="0"/>
              <a:t>Coding is much simpler in DryadLINQ than Hadoop</a:t>
            </a:r>
          </a:p>
          <a:p>
            <a:r>
              <a:rPr lang="en-US" dirty="0" smtClean="0">
                <a:solidFill>
                  <a:srgbClr val="C00000"/>
                </a:solidFill>
              </a:rPr>
              <a:t>A key issue is support of inhomogeneous data</a:t>
            </a:r>
          </a:p>
          <a:p>
            <a:r>
              <a:rPr lang="en-US" dirty="0" smtClean="0"/>
              <a:t>Data deluge implies need for very large datamining applications requiring clouds and new technologies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620000" cy="990600"/>
          </a:xfrm>
        </p:spPr>
        <p:txBody>
          <a:bodyPr>
            <a:normAutofit/>
          </a:bodyPr>
          <a:lstStyle/>
          <a:p>
            <a:r>
              <a:rPr lang="en-US" sz="3200" dirty="0" smtClean="0"/>
              <a:t>High end Multi Dimension scaling MDS</a:t>
            </a:r>
            <a:endParaRPr lang="en-US" sz="3200" dirty="0"/>
          </a:p>
        </p:txBody>
      </p:sp>
      <p:sp>
        <p:nvSpPr>
          <p:cNvPr id="3" name="Content Placeholder 2"/>
          <p:cNvSpPr>
            <a:spLocks noGrp="1"/>
          </p:cNvSpPr>
          <p:nvPr>
            <p:ph idx="1"/>
          </p:nvPr>
        </p:nvSpPr>
        <p:spPr>
          <a:xfrm>
            <a:off x="304800" y="1143000"/>
            <a:ext cx="8458200" cy="5334000"/>
          </a:xfrm>
        </p:spPr>
        <p:txBody>
          <a:bodyPr>
            <a:normAutofit fontScale="62500" lnSpcReduction="20000"/>
          </a:bodyPr>
          <a:lstStyle/>
          <a:p>
            <a:r>
              <a:rPr lang="en-US" sz="2900" dirty="0" smtClean="0"/>
              <a:t>Given dissimilarities </a:t>
            </a:r>
            <a:r>
              <a:rPr lang="en-US" sz="2900" dirty="0" smtClean="0">
                <a:solidFill>
                  <a:srgbClr val="FF0000"/>
                </a:solidFill>
              </a:rPr>
              <a:t>D(</a:t>
            </a:r>
            <a:r>
              <a:rPr lang="en-US" sz="2900" dirty="0" err="1" smtClean="0">
                <a:solidFill>
                  <a:srgbClr val="FF0000"/>
                </a:solidFill>
              </a:rPr>
              <a:t>i,j</a:t>
            </a:r>
            <a:r>
              <a:rPr lang="en-US" sz="2900" dirty="0" smtClean="0">
                <a:solidFill>
                  <a:srgbClr val="FF0000"/>
                </a:solidFill>
              </a:rPr>
              <a:t>)</a:t>
            </a:r>
            <a:r>
              <a:rPr lang="en-US" sz="2900" dirty="0" smtClean="0"/>
              <a:t>, find the best set of vectors </a:t>
            </a:r>
            <a:r>
              <a:rPr lang="en-US" sz="2900" u="sng" dirty="0" smtClean="0"/>
              <a:t>x</a:t>
            </a:r>
            <a:r>
              <a:rPr lang="en-US" sz="2900" baseline="-25000" dirty="0" smtClean="0"/>
              <a:t>i</a:t>
            </a:r>
            <a:r>
              <a:rPr lang="en-US" sz="2900" dirty="0" smtClean="0"/>
              <a:t> in </a:t>
            </a:r>
            <a:r>
              <a:rPr lang="en-US" sz="2900" i="1" dirty="0" smtClean="0"/>
              <a:t>d</a:t>
            </a:r>
            <a:r>
              <a:rPr lang="en-US" sz="2900" dirty="0" smtClean="0"/>
              <a:t> (any number) dimensions minimizing </a:t>
            </a:r>
            <a:br>
              <a:rPr lang="en-US" sz="2900" dirty="0" smtClean="0"/>
            </a:br>
            <a:r>
              <a:rPr lang="en-US" sz="2900" dirty="0" smtClean="0"/>
              <a:t>	</a:t>
            </a:r>
            <a:r>
              <a:rPr lang="en-US" sz="2900" dirty="0" smtClean="0">
                <a:sym typeface="Symbol"/>
              </a:rPr>
              <a:t></a:t>
            </a:r>
            <a:r>
              <a:rPr lang="en-US" sz="2900" baseline="-25000" dirty="0" err="1" smtClean="0">
                <a:sym typeface="Symbol"/>
              </a:rPr>
              <a:t>i,j</a:t>
            </a:r>
            <a:r>
              <a:rPr lang="en-US" sz="2900" dirty="0" smtClean="0"/>
              <a:t> weight(</a:t>
            </a:r>
            <a:r>
              <a:rPr lang="en-US" sz="2900" dirty="0" err="1" smtClean="0"/>
              <a:t>i,j</a:t>
            </a:r>
            <a:r>
              <a:rPr lang="en-US" sz="2900" dirty="0" smtClean="0"/>
              <a:t>) (</a:t>
            </a:r>
            <a:r>
              <a:rPr lang="en-US" sz="2900" dirty="0" smtClean="0">
                <a:solidFill>
                  <a:srgbClr val="FF0000"/>
                </a:solidFill>
              </a:rPr>
              <a:t>D(</a:t>
            </a:r>
            <a:r>
              <a:rPr lang="en-US" sz="2900" dirty="0" err="1" smtClean="0">
                <a:solidFill>
                  <a:srgbClr val="FF0000"/>
                </a:solidFill>
              </a:rPr>
              <a:t>i,j</a:t>
            </a:r>
            <a:r>
              <a:rPr lang="en-US" sz="2900" dirty="0" smtClean="0">
                <a:solidFill>
                  <a:srgbClr val="FF0000"/>
                </a:solidFill>
              </a:rPr>
              <a:t>)</a:t>
            </a:r>
            <a:r>
              <a:rPr lang="en-US" sz="2900" dirty="0" smtClean="0"/>
              <a:t> – |</a:t>
            </a:r>
            <a:r>
              <a:rPr lang="en-US" sz="2900" u="sng" dirty="0" smtClean="0"/>
              <a:t>x</a:t>
            </a:r>
            <a:r>
              <a:rPr lang="en-US" sz="2900" baseline="-25000" dirty="0" smtClean="0"/>
              <a:t>i</a:t>
            </a:r>
            <a:r>
              <a:rPr lang="en-US" sz="2900" dirty="0" smtClean="0"/>
              <a:t> – </a:t>
            </a:r>
            <a:r>
              <a:rPr lang="en-US" sz="2900" u="sng" dirty="0" err="1" smtClean="0"/>
              <a:t>x</a:t>
            </a:r>
            <a:r>
              <a:rPr lang="en-US" sz="2900" baseline="-25000" dirty="0" err="1" smtClean="0"/>
              <a:t>j</a:t>
            </a:r>
            <a:r>
              <a:rPr lang="en-US" sz="2900" dirty="0" err="1" smtClean="0"/>
              <a:t>|</a:t>
            </a:r>
            <a:r>
              <a:rPr lang="en-US" sz="2900" baseline="30000" dirty="0" err="1" smtClean="0"/>
              <a:t>n</a:t>
            </a:r>
            <a:r>
              <a:rPr lang="en-US" sz="2900" dirty="0" smtClean="0"/>
              <a:t>)</a:t>
            </a:r>
            <a:r>
              <a:rPr lang="en-US" sz="2900" baseline="30000" dirty="0" smtClean="0"/>
              <a:t>2       </a:t>
            </a:r>
            <a:r>
              <a:rPr lang="en-US" sz="2900" dirty="0" smtClean="0"/>
              <a:t>        (*)</a:t>
            </a:r>
            <a:endParaRPr lang="en-US" sz="2900" baseline="30000" dirty="0" smtClean="0"/>
          </a:p>
          <a:p>
            <a:r>
              <a:rPr lang="en-US" sz="2900" dirty="0" smtClean="0"/>
              <a:t>Weight chosen to </a:t>
            </a:r>
            <a:r>
              <a:rPr lang="en-US" sz="2900" dirty="0" err="1" smtClean="0"/>
              <a:t>refelect</a:t>
            </a:r>
            <a:r>
              <a:rPr lang="en-US" sz="2900" dirty="0" smtClean="0"/>
              <a:t> importance of point or perhaps a desire (</a:t>
            </a:r>
            <a:r>
              <a:rPr lang="en-US" sz="2900" dirty="0" err="1" smtClean="0"/>
              <a:t>Sammon’s</a:t>
            </a:r>
            <a:r>
              <a:rPr lang="en-US" sz="2900" dirty="0" smtClean="0"/>
              <a:t> method) to fit smaller distance more than larger ones</a:t>
            </a:r>
          </a:p>
          <a:p>
            <a:r>
              <a:rPr lang="en-US" sz="2900" dirty="0" smtClean="0"/>
              <a:t>n is typically 1 (Euclidean distance) but 2 also useful</a:t>
            </a:r>
          </a:p>
          <a:p>
            <a:r>
              <a:rPr lang="en-US" sz="2900" dirty="0" smtClean="0"/>
              <a:t>Normal approach is Expectation </a:t>
            </a:r>
            <a:r>
              <a:rPr lang="en-US" sz="2900" dirty="0" err="1" smtClean="0"/>
              <a:t>Maximation</a:t>
            </a:r>
            <a:r>
              <a:rPr lang="en-US" sz="2900" dirty="0" smtClean="0"/>
              <a:t> and we are exploring adding deterministic annealing to improve robustness</a:t>
            </a:r>
          </a:p>
          <a:p>
            <a:r>
              <a:rPr lang="en-US" sz="2900" dirty="0" smtClean="0"/>
              <a:t>Currently mainly note (*) is “just” </a:t>
            </a:r>
            <a:r>
              <a:rPr lang="en-US" sz="2900" dirty="0" smtClean="0">
                <a:sym typeface="Symbol"/>
              </a:rPr>
              <a:t></a:t>
            </a:r>
            <a:r>
              <a:rPr lang="en-US" sz="2900" baseline="30000" dirty="0" smtClean="0">
                <a:sym typeface="Symbol"/>
              </a:rPr>
              <a:t>2</a:t>
            </a:r>
            <a:r>
              <a:rPr lang="en-US" sz="2900" dirty="0" smtClean="0">
                <a:sym typeface="Symbol"/>
              </a:rPr>
              <a:t> and one can use very reliable nonlinear optimizers</a:t>
            </a:r>
          </a:p>
          <a:p>
            <a:pPr lvl="1"/>
            <a:r>
              <a:rPr lang="en-US" sz="2900" dirty="0" smtClean="0">
                <a:sym typeface="Symbol"/>
              </a:rPr>
              <a:t>We have good results with </a:t>
            </a:r>
            <a:r>
              <a:rPr lang="en-US" sz="2900" dirty="0" err="1" smtClean="0">
                <a:sym typeface="Symbol"/>
              </a:rPr>
              <a:t>Levenberg</a:t>
            </a:r>
            <a:r>
              <a:rPr lang="en-US" sz="2900" dirty="0" smtClean="0">
                <a:sym typeface="Symbol"/>
              </a:rPr>
              <a:t>–Marquardt approach to </a:t>
            </a:r>
            <a:r>
              <a:rPr lang="en-US" sz="2900" baseline="30000" dirty="0" smtClean="0">
                <a:sym typeface="Symbol"/>
              </a:rPr>
              <a:t>2</a:t>
            </a:r>
            <a:r>
              <a:rPr lang="en-US" sz="2900" dirty="0" smtClean="0">
                <a:sym typeface="Symbol"/>
              </a:rPr>
              <a:t> solution (adding suitable multiple of unit matrix to nonlinear second derivative matrix). However EM also works well</a:t>
            </a:r>
          </a:p>
          <a:p>
            <a:r>
              <a:rPr lang="en-US" sz="2900" dirty="0" smtClean="0">
                <a:sym typeface="Symbol"/>
              </a:rPr>
              <a:t>We have some novel features</a:t>
            </a:r>
          </a:p>
          <a:p>
            <a:pPr lvl="1"/>
            <a:r>
              <a:rPr lang="en-US" sz="2900" dirty="0" smtClean="0">
                <a:sym typeface="Symbol"/>
              </a:rPr>
              <a:t>Fully parallel over unknowns </a:t>
            </a:r>
            <a:r>
              <a:rPr lang="en-US" sz="2900" u="sng" dirty="0" smtClean="0"/>
              <a:t>x</a:t>
            </a:r>
            <a:r>
              <a:rPr lang="en-US" sz="2900" baseline="-25000" dirty="0" smtClean="0"/>
              <a:t>i</a:t>
            </a:r>
            <a:r>
              <a:rPr lang="en-US" sz="2900" dirty="0" smtClean="0"/>
              <a:t> </a:t>
            </a:r>
          </a:p>
          <a:p>
            <a:pPr lvl="1"/>
            <a:r>
              <a:rPr lang="en-US" sz="2900" dirty="0" smtClean="0"/>
              <a:t>Allow “incremental use”; fixing MDS from a subset of data and adding  new points</a:t>
            </a:r>
          </a:p>
          <a:p>
            <a:pPr lvl="1"/>
            <a:r>
              <a:rPr lang="en-US" sz="2900" dirty="0" smtClean="0"/>
              <a:t>Allow general d, n and weight(</a:t>
            </a:r>
            <a:r>
              <a:rPr lang="en-US" sz="2900" dirty="0" err="1" smtClean="0"/>
              <a:t>i,j</a:t>
            </a:r>
            <a:r>
              <a:rPr lang="en-US" sz="2900" dirty="0" smtClean="0"/>
              <a:t>)</a:t>
            </a:r>
          </a:p>
          <a:p>
            <a:pPr lvl="1"/>
            <a:r>
              <a:rPr lang="en-US" sz="2900" dirty="0" smtClean="0"/>
              <a:t>Can optimally align different versions of MDS (e.g. different choices of weight(</a:t>
            </a:r>
            <a:r>
              <a:rPr lang="en-US" sz="2900" dirty="0" err="1" smtClean="0"/>
              <a:t>i,j</a:t>
            </a:r>
            <a:r>
              <a:rPr lang="en-US" sz="2900" dirty="0" smtClean="0"/>
              <a:t>) to allow precise comparisons</a:t>
            </a:r>
          </a:p>
          <a:p>
            <a:r>
              <a:rPr lang="en-US" sz="2900" dirty="0" smtClean="0"/>
              <a:t>Feeds directly to powerful Point Visualizer</a:t>
            </a:r>
          </a:p>
          <a:p>
            <a:pPr>
              <a:buNone/>
            </a:pP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239000" cy="609600"/>
          </a:xfrm>
        </p:spPr>
        <p:txBody>
          <a:bodyPr>
            <a:normAutofit/>
          </a:bodyPr>
          <a:lstStyle/>
          <a:p>
            <a:r>
              <a:rPr lang="en-US" sz="3200" dirty="0" smtClean="0"/>
              <a:t>Deterministic Annealing Clustering</a:t>
            </a:r>
            <a:endParaRPr lang="en-US" sz="3200" dirty="0"/>
          </a:p>
        </p:txBody>
      </p:sp>
      <p:sp>
        <p:nvSpPr>
          <p:cNvPr id="3" name="Content Placeholder 2"/>
          <p:cNvSpPr>
            <a:spLocks noGrp="1"/>
          </p:cNvSpPr>
          <p:nvPr>
            <p:ph idx="1"/>
          </p:nvPr>
        </p:nvSpPr>
        <p:spPr>
          <a:xfrm>
            <a:off x="76200" y="1295400"/>
            <a:ext cx="8839200" cy="4648200"/>
          </a:xfrm>
        </p:spPr>
        <p:txBody>
          <a:bodyPr>
            <a:normAutofit/>
          </a:bodyPr>
          <a:lstStyle/>
          <a:p>
            <a:r>
              <a:rPr lang="en-US" sz="1800" dirty="0" smtClean="0"/>
              <a:t>Clustering methods like </a:t>
            </a:r>
            <a:r>
              <a:rPr lang="en-US" sz="1800" dirty="0" err="1" smtClean="0"/>
              <a:t>Kmeans</a:t>
            </a:r>
            <a:r>
              <a:rPr lang="en-US" sz="1800" dirty="0" smtClean="0"/>
              <a:t> very sensitive to false minima but some 20 years ago an EM (Expectation Maximization) method using annealing (deterministic NOT Monte Carlo) developed by Ken Rose (UCSB), Fox and others</a:t>
            </a:r>
          </a:p>
          <a:p>
            <a:r>
              <a:rPr lang="en-US" sz="1800" dirty="0" smtClean="0"/>
              <a:t>Annealing is in distance resolution – Temperature T looks at distance scales of order T</a:t>
            </a:r>
            <a:r>
              <a:rPr lang="en-US" sz="1800" baseline="30000" dirty="0" smtClean="0"/>
              <a:t>0.5</a:t>
            </a:r>
            <a:r>
              <a:rPr lang="en-US" sz="1800" dirty="0" smtClean="0"/>
              <a:t>.</a:t>
            </a:r>
          </a:p>
          <a:p>
            <a:r>
              <a:rPr lang="en-US" sz="1800" dirty="0" smtClean="0"/>
              <a:t>Method automatically splits clusters where instability detected</a:t>
            </a:r>
          </a:p>
          <a:p>
            <a:r>
              <a:rPr lang="en-US" sz="1800" dirty="0" smtClean="0"/>
              <a:t>Highly efficient parallel algorithm</a:t>
            </a:r>
          </a:p>
          <a:p>
            <a:r>
              <a:rPr lang="en-US" sz="1800" dirty="0" smtClean="0"/>
              <a:t>Points are assigned probabilities for belonging to a particular cluster</a:t>
            </a:r>
          </a:p>
          <a:p>
            <a:r>
              <a:rPr lang="en-US" sz="1800" dirty="0" smtClean="0"/>
              <a:t>Original work based in a vector space e.g. cluster has a vector as its center</a:t>
            </a:r>
          </a:p>
          <a:p>
            <a:r>
              <a:rPr lang="en-US" sz="1800" dirty="0" smtClean="0"/>
              <a:t>Major advance 10 years ago in Germany showed how one could use vector free approach – just the distances </a:t>
            </a:r>
            <a:r>
              <a:rPr lang="en-US" sz="1800" dirty="0" smtClean="0">
                <a:solidFill>
                  <a:srgbClr val="FF0000"/>
                </a:solidFill>
              </a:rPr>
              <a:t>D(</a:t>
            </a:r>
            <a:r>
              <a:rPr lang="en-US" sz="1800" dirty="0" err="1" smtClean="0">
                <a:solidFill>
                  <a:srgbClr val="FF0000"/>
                </a:solidFill>
              </a:rPr>
              <a:t>i,j</a:t>
            </a:r>
            <a:r>
              <a:rPr lang="en-US" sz="1800" dirty="0" smtClean="0">
                <a:solidFill>
                  <a:srgbClr val="FF0000"/>
                </a:solidFill>
              </a:rPr>
              <a:t>) </a:t>
            </a:r>
            <a:r>
              <a:rPr lang="en-US" sz="1800" dirty="0" smtClean="0"/>
              <a:t>at cost of O(N</a:t>
            </a:r>
            <a:r>
              <a:rPr lang="en-US" sz="1800" baseline="30000" dirty="0" smtClean="0"/>
              <a:t>2</a:t>
            </a:r>
            <a:r>
              <a:rPr lang="en-US" sz="1800" dirty="0" smtClean="0"/>
              <a:t>) complexity.</a:t>
            </a:r>
          </a:p>
          <a:p>
            <a:r>
              <a:rPr lang="en-US" sz="1800" dirty="0" smtClean="0"/>
              <a:t>We have extended this and implemented in threading and/or MPI</a:t>
            </a:r>
          </a:p>
          <a:p>
            <a:r>
              <a:rPr lang="en-US" sz="1800" dirty="0" smtClean="0"/>
              <a:t>We will release this as a service later this year followed by vector version</a:t>
            </a:r>
          </a:p>
          <a:p>
            <a:pPr lvl="1"/>
            <a:r>
              <a:rPr lang="en-US" sz="1800" dirty="0" smtClean="0"/>
              <a:t>Gene Sequence applications naturally fit vector free approach.</a:t>
            </a:r>
            <a:endParaRPr lang="en-US" sz="1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010400" cy="685800"/>
          </a:xfrm>
        </p:spPr>
        <p:txBody>
          <a:bodyPr>
            <a:normAutofit/>
          </a:bodyPr>
          <a:lstStyle/>
          <a:p>
            <a:r>
              <a:rPr lang="en-US" sz="3200" dirty="0" smtClean="0"/>
              <a:t>Key Features of our Approach</a:t>
            </a:r>
            <a:endParaRPr lang="en-US" sz="3200" dirty="0"/>
          </a:p>
        </p:txBody>
      </p:sp>
      <p:sp>
        <p:nvSpPr>
          <p:cNvPr id="3" name="Content Placeholder 2"/>
          <p:cNvSpPr>
            <a:spLocks noGrp="1"/>
          </p:cNvSpPr>
          <p:nvPr>
            <p:ph idx="1"/>
          </p:nvPr>
        </p:nvSpPr>
        <p:spPr>
          <a:xfrm>
            <a:off x="457200" y="1219200"/>
            <a:ext cx="8077200" cy="4267200"/>
          </a:xfrm>
        </p:spPr>
        <p:txBody>
          <a:bodyPr>
            <a:normAutofit/>
          </a:bodyPr>
          <a:lstStyle/>
          <a:p>
            <a:r>
              <a:rPr lang="en-US" sz="2000" dirty="0" smtClean="0"/>
              <a:t>Initially we will make key capabilities available as services that we eventually be implemented on virtual clusters (clouds) to address very large problems</a:t>
            </a:r>
          </a:p>
          <a:p>
            <a:pPr lvl="1"/>
            <a:r>
              <a:rPr lang="en-US" sz="2000" dirty="0" smtClean="0"/>
              <a:t>Basic Pairwise dissimilarity calculations</a:t>
            </a:r>
          </a:p>
          <a:p>
            <a:pPr lvl="1"/>
            <a:r>
              <a:rPr lang="en-US" sz="2000" dirty="0" smtClean="0"/>
              <a:t>R (done already by us and others)</a:t>
            </a:r>
          </a:p>
          <a:p>
            <a:pPr lvl="1"/>
            <a:r>
              <a:rPr lang="en-US" sz="2000" dirty="0" smtClean="0"/>
              <a:t>MDS in various forms</a:t>
            </a:r>
          </a:p>
          <a:p>
            <a:pPr lvl="1"/>
            <a:r>
              <a:rPr lang="en-US" sz="2000" dirty="0" smtClean="0"/>
              <a:t>Vector and </a:t>
            </a:r>
            <a:r>
              <a:rPr lang="en-US" sz="2000" dirty="0" err="1" smtClean="0"/>
              <a:t>Pairwise</a:t>
            </a:r>
            <a:r>
              <a:rPr lang="en-US" sz="2000" dirty="0" smtClean="0"/>
              <a:t> Deterministic annealing clustering</a:t>
            </a:r>
          </a:p>
          <a:p>
            <a:r>
              <a:rPr lang="en-US" sz="2000" dirty="0" smtClean="0"/>
              <a:t>Point viewer (</a:t>
            </a:r>
            <a:r>
              <a:rPr lang="en-US" sz="2000" dirty="0" err="1" smtClean="0"/>
              <a:t>Plotviz</a:t>
            </a:r>
            <a:r>
              <a:rPr lang="en-US" sz="2000" dirty="0" smtClean="0"/>
              <a:t>) either as download (to Windows!) or as  a Web service</a:t>
            </a:r>
          </a:p>
          <a:p>
            <a:r>
              <a:rPr lang="en-US" sz="2000" dirty="0" smtClean="0"/>
              <a:t>Note all our code written in C# (high performance managed code) and runs on Microsoft HPCS 2008 (with Dryad extensions)</a:t>
            </a:r>
          </a:p>
          <a:p>
            <a:pPr lvl="1"/>
            <a:endParaRPr lang="en-US" sz="2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6629400" cy="639762"/>
          </a:xfrm>
        </p:spPr>
        <p:txBody>
          <a:bodyPr>
            <a:normAutofit fontScale="90000"/>
          </a:bodyPr>
          <a:lstStyle/>
          <a:p>
            <a:r>
              <a:rPr lang="en-US" dirty="0" smtClean="0"/>
              <a:t>Canonical Correlation</a:t>
            </a:r>
            <a:endParaRPr lang="en-US" dirty="0"/>
          </a:p>
        </p:txBody>
      </p:sp>
      <p:sp>
        <p:nvSpPr>
          <p:cNvPr id="3" name="Content Placeholder 2"/>
          <p:cNvSpPr>
            <a:spLocks noGrp="1"/>
          </p:cNvSpPr>
          <p:nvPr>
            <p:ph idx="1"/>
          </p:nvPr>
        </p:nvSpPr>
        <p:spPr>
          <a:xfrm>
            <a:off x="152400" y="990600"/>
            <a:ext cx="4572000" cy="5867400"/>
          </a:xfrm>
        </p:spPr>
        <p:txBody>
          <a:bodyPr/>
          <a:lstStyle/>
          <a:p>
            <a:r>
              <a:rPr lang="en-US" sz="2800" dirty="0" smtClean="0"/>
              <a:t>Choose </a:t>
            </a:r>
            <a:r>
              <a:rPr lang="en-US" sz="2800" dirty="0"/>
              <a:t> vectors </a:t>
            </a:r>
            <a:r>
              <a:rPr lang="en-US" sz="2800" i="1" u="sng" dirty="0"/>
              <a:t>a</a:t>
            </a:r>
            <a:r>
              <a:rPr lang="en-US" sz="2800" dirty="0"/>
              <a:t> and </a:t>
            </a:r>
            <a:r>
              <a:rPr lang="en-US" sz="2800" i="1" u="sng" dirty="0"/>
              <a:t>b</a:t>
            </a:r>
            <a:r>
              <a:rPr lang="en-US" sz="2800" dirty="0"/>
              <a:t> such that the random variables </a:t>
            </a:r>
            <a:r>
              <a:rPr lang="en-US" sz="2800" u="sng" dirty="0" smtClean="0"/>
              <a:t>U</a:t>
            </a:r>
            <a:r>
              <a:rPr lang="en-US" sz="2800" dirty="0" smtClean="0"/>
              <a:t> = </a:t>
            </a:r>
            <a:r>
              <a:rPr lang="en-US" sz="2800" i="1" u="sng" dirty="0" err="1" smtClean="0"/>
              <a:t>a</a:t>
            </a:r>
            <a:r>
              <a:rPr lang="en-US" sz="2800" baseline="30000" dirty="0" err="1" smtClean="0"/>
              <a:t>T</a:t>
            </a:r>
            <a:r>
              <a:rPr lang="en-US" sz="2800" dirty="0" err="1" smtClean="0"/>
              <a:t>.</a:t>
            </a:r>
            <a:r>
              <a:rPr lang="en-US" sz="2800" i="1" u="sng" dirty="0" err="1" smtClean="0"/>
              <a:t>X</a:t>
            </a:r>
            <a:r>
              <a:rPr lang="en-US" sz="2800" dirty="0" smtClean="0"/>
              <a:t> </a:t>
            </a:r>
            <a:r>
              <a:rPr lang="en-US" sz="2800" dirty="0"/>
              <a:t>and </a:t>
            </a:r>
            <a:r>
              <a:rPr lang="en-US" sz="2800" u="sng" dirty="0" smtClean="0"/>
              <a:t>V</a:t>
            </a:r>
            <a:r>
              <a:rPr lang="en-US" sz="2800" dirty="0" smtClean="0"/>
              <a:t> = </a:t>
            </a:r>
            <a:r>
              <a:rPr lang="en-US" sz="2800" i="1" u="sng" dirty="0" err="1" smtClean="0"/>
              <a:t>b</a:t>
            </a:r>
            <a:r>
              <a:rPr lang="en-US" sz="2800" baseline="30000" dirty="0" err="1" smtClean="0"/>
              <a:t>T</a:t>
            </a:r>
            <a:r>
              <a:rPr lang="en-US" sz="2800" dirty="0" err="1" smtClean="0"/>
              <a:t>.</a:t>
            </a:r>
            <a:r>
              <a:rPr lang="en-US" sz="2800" i="1" u="sng" dirty="0" err="1" smtClean="0"/>
              <a:t>Y</a:t>
            </a:r>
            <a:r>
              <a:rPr lang="en-US" sz="2800" u="sng" dirty="0" smtClean="0"/>
              <a:t> </a:t>
            </a:r>
            <a:r>
              <a:rPr lang="en-US" sz="2800" dirty="0"/>
              <a:t>maximize </a:t>
            </a:r>
            <a:r>
              <a:rPr lang="en-US" sz="2800" dirty="0" smtClean="0"/>
              <a:t>the correlation  </a:t>
            </a:r>
            <a:br>
              <a:rPr lang="en-US" sz="2800" dirty="0" smtClean="0"/>
            </a:br>
            <a:r>
              <a:rPr lang="en-US" sz="2800" dirty="0" smtClean="0">
                <a:sym typeface="Symbol"/>
              </a:rPr>
              <a:t></a:t>
            </a:r>
            <a:r>
              <a:rPr lang="en-US" sz="2800" dirty="0"/>
              <a:t>= </a:t>
            </a:r>
            <a:r>
              <a:rPr lang="en-US" sz="2800" dirty="0" err="1"/>
              <a:t>cor</a:t>
            </a:r>
            <a:r>
              <a:rPr lang="en-US" sz="2800" dirty="0"/>
              <a:t>(</a:t>
            </a:r>
            <a:r>
              <a:rPr lang="en-US" sz="2800" i="1" u="sng" dirty="0" err="1"/>
              <a:t>a</a:t>
            </a:r>
            <a:r>
              <a:rPr lang="en-US" sz="2800" baseline="30000" dirty="0" err="1"/>
              <a:t>T</a:t>
            </a:r>
            <a:r>
              <a:rPr lang="en-US" sz="2800" dirty="0" err="1"/>
              <a:t>.</a:t>
            </a:r>
            <a:r>
              <a:rPr lang="en-US" sz="2800" i="1" u="sng" dirty="0" err="1"/>
              <a:t>X</a:t>
            </a:r>
            <a:r>
              <a:rPr lang="en-US" sz="2800" dirty="0"/>
              <a:t>,</a:t>
            </a:r>
            <a:r>
              <a:rPr lang="en-US" sz="2800" i="1" dirty="0"/>
              <a:t> </a:t>
            </a:r>
            <a:r>
              <a:rPr lang="en-US" sz="2800" i="1" u="sng" dirty="0" err="1"/>
              <a:t>b</a:t>
            </a:r>
            <a:r>
              <a:rPr lang="en-US" sz="2800" baseline="30000" dirty="0" err="1"/>
              <a:t>T</a:t>
            </a:r>
            <a:r>
              <a:rPr lang="en-US" sz="2800" dirty="0" err="1"/>
              <a:t>.</a:t>
            </a:r>
            <a:r>
              <a:rPr lang="en-US" sz="2800" i="1" u="sng" dirty="0" err="1"/>
              <a:t>Y</a:t>
            </a:r>
            <a:r>
              <a:rPr lang="en-US" sz="2800" dirty="0" smtClean="0"/>
              <a:t>).</a:t>
            </a:r>
          </a:p>
          <a:p>
            <a:r>
              <a:rPr lang="en-US" sz="2800" u="sng" dirty="0" smtClean="0"/>
              <a:t>X</a:t>
            </a:r>
            <a:r>
              <a:rPr lang="en-US" sz="2800" dirty="0" smtClean="0"/>
              <a:t> Environmental Data</a:t>
            </a:r>
          </a:p>
          <a:p>
            <a:r>
              <a:rPr lang="en-US" sz="2800" u="sng" dirty="0" smtClean="0"/>
              <a:t>Y</a:t>
            </a:r>
            <a:r>
              <a:rPr lang="en-US" sz="2800" dirty="0" smtClean="0"/>
              <a:t> Patient Data</a:t>
            </a:r>
          </a:p>
          <a:p>
            <a:r>
              <a:rPr lang="en-US" sz="2800" dirty="0" smtClean="0"/>
              <a:t>Use R to calculate </a:t>
            </a:r>
            <a:r>
              <a:rPr lang="en-US" sz="2800" dirty="0" smtClean="0">
                <a:sym typeface="Symbol"/>
              </a:rPr>
              <a:t> </a:t>
            </a:r>
            <a:r>
              <a:rPr lang="en-US" sz="2800" dirty="0" smtClean="0"/>
              <a:t>= 0.76 </a:t>
            </a:r>
          </a:p>
          <a:p>
            <a:endParaRPr lang="en-US" dirty="0"/>
          </a:p>
        </p:txBody>
      </p:sp>
      <p:pic>
        <p:nvPicPr>
          <p:cNvPr id="4" name="Picture 3"/>
          <p:cNvPicPr/>
          <p:nvPr/>
        </p:nvPicPr>
        <p:blipFill>
          <a:blip r:embed="rId3"/>
          <a:srcRect/>
          <a:stretch>
            <a:fillRect/>
          </a:stretch>
        </p:blipFill>
        <p:spPr bwMode="auto">
          <a:xfrm>
            <a:off x="4724400" y="685801"/>
            <a:ext cx="44196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0"/>
            <a:ext cx="8229600" cy="792163"/>
          </a:xfrm>
        </p:spPr>
        <p:txBody>
          <a:bodyPr/>
          <a:lstStyle/>
          <a:p>
            <a:r>
              <a:rPr lang="en-US" dirty="0" smtClean="0"/>
              <a:t>CCA vector u correlation with MDS is 0.68</a:t>
            </a:r>
            <a:endParaRPr lang="en-US" dirty="0"/>
          </a:p>
        </p:txBody>
      </p:sp>
      <p:pic>
        <p:nvPicPr>
          <p:cNvPr id="2050" name="Picture 2" descr="C:\Documents and Settings\Geoffrey Fox\Desktop\URGENT\CCA-MDS Pics\PatientMDSR9cc_u_0.png"/>
          <p:cNvPicPr>
            <a:picLocks noChangeAspect="1" noChangeArrowheads="1"/>
          </p:cNvPicPr>
          <p:nvPr/>
        </p:nvPicPr>
        <p:blipFill>
          <a:blip r:embed="rId3"/>
          <a:srcRect t="5339" r="10714" b="17241"/>
          <a:stretch>
            <a:fillRect/>
          </a:stretch>
        </p:blipFill>
        <p:spPr bwMode="auto">
          <a:xfrm>
            <a:off x="0" y="-1"/>
            <a:ext cx="9144000" cy="535934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Documents and Settings\Geoffrey Fox\Desktop\FutureGrid_01.tiff"/>
          <p:cNvPicPr>
            <a:picLocks noChangeAspect="1" noChangeArrowheads="1"/>
          </p:cNvPicPr>
          <p:nvPr/>
        </p:nvPicPr>
        <p:blipFill>
          <a:blip r:embed="rId3"/>
          <a:srcRect/>
          <a:stretch>
            <a:fillRect/>
          </a:stretch>
        </p:blipFill>
        <p:spPr bwMode="auto">
          <a:xfrm>
            <a:off x="-14076" y="381000"/>
            <a:ext cx="9158076" cy="6477000"/>
          </a:xfrm>
          <a:prstGeom prst="rect">
            <a:avLst/>
          </a:prstGeom>
          <a:noFill/>
        </p:spPr>
      </p:pic>
      <p:sp>
        <p:nvSpPr>
          <p:cNvPr id="9" name="TextBox 8"/>
          <p:cNvSpPr txBox="1"/>
          <p:nvPr/>
        </p:nvSpPr>
        <p:spPr>
          <a:xfrm>
            <a:off x="609600" y="6488668"/>
            <a:ext cx="6415731" cy="369332"/>
          </a:xfrm>
          <a:prstGeom prst="rect">
            <a:avLst/>
          </a:prstGeom>
          <a:noFill/>
        </p:spPr>
        <p:txBody>
          <a:bodyPr wrap="none" rtlCol="0">
            <a:spAutoFit/>
          </a:bodyPr>
          <a:lstStyle/>
          <a:p>
            <a:r>
              <a:rPr lang="en-US" b="1" dirty="0" smtClean="0"/>
              <a:t>Add 768 core Windows Server at IU and Network Fault Generator</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
            <a:ext cx="7848600" cy="1143000"/>
          </a:xfrm>
        </p:spPr>
        <p:txBody>
          <a:bodyPr/>
          <a:lstStyle/>
          <a:p>
            <a:r>
              <a:rPr lang="en-US" dirty="0" smtClean="0"/>
              <a:t>Indiana University is already part of base TeraGrid through Big Red and services</a:t>
            </a:r>
            <a:endParaRPr lang="en-US" dirty="0"/>
          </a:p>
        </p:txBody>
      </p:sp>
      <p:pic>
        <p:nvPicPr>
          <p:cNvPr id="4" name="Picture 2"/>
          <p:cNvPicPr>
            <a:picLocks noChangeAspect="1" noChangeArrowheads="1"/>
          </p:cNvPicPr>
          <p:nvPr/>
        </p:nvPicPr>
        <p:blipFill>
          <a:blip r:embed="rId3"/>
          <a:srcRect/>
          <a:stretch>
            <a:fillRect/>
          </a:stretch>
        </p:blipFill>
        <p:spPr bwMode="auto">
          <a:xfrm>
            <a:off x="0" y="1371600"/>
            <a:ext cx="920537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23418"/>
          <a:ext cx="9144000" cy="6881418"/>
        </p:xfrm>
        <a:graphic>
          <a:graphicData uri="http://schemas.openxmlformats.org/presentationml/2006/ole">
            <p:oleObj spid="_x0000_s6146" name="Acrobat Document" r:id="rId4" imgW="9669364" imgH="6263640" progId="AcroExch.Document.7">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38" name="Rectangle 2"/>
          <p:cNvSpPr>
            <a:spLocks noGrp="1" noChangeArrowheads="1"/>
          </p:cNvSpPr>
          <p:nvPr>
            <p:ph type="title"/>
          </p:nvPr>
        </p:nvSpPr>
        <p:spPr>
          <a:xfrm>
            <a:off x="0" y="152400"/>
            <a:ext cx="8382000" cy="595313"/>
          </a:xfrm>
          <a:ln/>
        </p:spPr>
        <p:txBody>
          <a:bodyPr>
            <a:normAutofit fontScale="90000"/>
          </a:bodyPr>
          <a:lstStyle/>
          <a:p>
            <a:pPr defTabSz="457200">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2013" algn="l"/>
                <a:tab pos="6399213" algn="l"/>
                <a:tab pos="6858000" algn="l"/>
                <a:tab pos="7315200" algn="l"/>
                <a:tab pos="7770813" algn="l"/>
                <a:tab pos="8228013" algn="l"/>
                <a:tab pos="8686800" algn="l"/>
                <a:tab pos="9144000" algn="l"/>
              </a:tabLst>
            </a:pPr>
            <a:r>
              <a:rPr lang="en-US" sz="2400" b="1" dirty="0">
                <a:solidFill>
                  <a:srgbClr val="FF0000"/>
                </a:solidFill>
              </a:rPr>
              <a:t>CICC Chemical Informatics and Cyberinfrastructure </a:t>
            </a:r>
            <a:r>
              <a:rPr lang="en-US" sz="2400" b="1" dirty="0" smtClean="0">
                <a:solidFill>
                  <a:srgbClr val="FF0000"/>
                </a:solidFill>
              </a:rPr>
              <a:t/>
            </a:r>
            <a:br>
              <a:rPr lang="en-US" sz="2400" b="1" dirty="0" smtClean="0">
                <a:solidFill>
                  <a:srgbClr val="FF0000"/>
                </a:solidFill>
              </a:rPr>
            </a:br>
            <a:r>
              <a:rPr lang="en-US" sz="2400" b="1" dirty="0" err="1" smtClean="0">
                <a:solidFill>
                  <a:srgbClr val="FF0000"/>
                </a:solidFill>
              </a:rPr>
              <a:t>Collaboratory</a:t>
            </a:r>
            <a:r>
              <a:rPr lang="en-GB" sz="2400" b="1" dirty="0" smtClean="0">
                <a:solidFill>
                  <a:srgbClr val="FF0000"/>
                </a:solidFill>
              </a:rPr>
              <a:t> </a:t>
            </a:r>
            <a:r>
              <a:rPr lang="en-GB" sz="2400" b="1" dirty="0">
                <a:solidFill>
                  <a:srgbClr val="FF0000"/>
                </a:solidFill>
              </a:rPr>
              <a:t>Web Service Infrastructure</a:t>
            </a:r>
          </a:p>
        </p:txBody>
      </p:sp>
      <p:sp>
        <p:nvSpPr>
          <p:cNvPr id="1217539" name="Text Box 3"/>
          <p:cNvSpPr txBox="1">
            <a:spLocks noChangeArrowheads="1"/>
          </p:cNvSpPr>
          <p:nvPr/>
        </p:nvSpPr>
        <p:spPr bwMode="auto">
          <a:xfrm>
            <a:off x="5562600" y="5486400"/>
            <a:ext cx="3106738" cy="1122363"/>
          </a:xfrm>
          <a:prstGeom prst="rect">
            <a:avLst/>
          </a:prstGeom>
          <a:noFill/>
          <a:ln w="9525">
            <a:noFill/>
            <a:miter lim="800000"/>
            <a:headEnd/>
            <a:tailEnd/>
          </a:ln>
          <a:effectLst/>
        </p:spPr>
        <p:txBody>
          <a:bodyPr wrap="none" lIns="82936" tIns="41469" rIns="82936" bIns="41469">
            <a:spAutoFit/>
          </a:bodyPr>
          <a:lstStyle/>
          <a:p>
            <a:pPr algn="l" defTabSz="828675" hangingPunct="0">
              <a:lnSpc>
                <a:spcPct val="108000"/>
              </a:lnSpc>
              <a:buClr>
                <a:srgbClr val="000000"/>
              </a:buClr>
              <a:buSzPct val="45000"/>
              <a:buFont typeface="Wingdings" pitchFamily="2" charset="2"/>
              <a:buNone/>
            </a:pPr>
            <a:r>
              <a:rPr lang="en-US" b="1">
                <a:latin typeface="Arial" pitchFamily="34" charset="0"/>
              </a:rPr>
              <a:t>Portal Services</a:t>
            </a:r>
          </a:p>
          <a:p>
            <a:pPr algn="l" defTabSz="828675" hangingPunct="0">
              <a:lnSpc>
                <a:spcPct val="108000"/>
              </a:lnSpc>
              <a:buClr>
                <a:srgbClr val="000000"/>
              </a:buClr>
              <a:buSzPct val="45000"/>
              <a:buFont typeface="Wingdings" pitchFamily="2" charset="2"/>
              <a:buNone/>
            </a:pPr>
            <a:r>
              <a:rPr lang="en-US" sz="1500" i="1">
                <a:latin typeface="Arial" pitchFamily="34" charset="0"/>
              </a:rPr>
              <a:t>	RSS Feeds</a:t>
            </a:r>
          </a:p>
          <a:p>
            <a:pPr algn="l" defTabSz="828675" hangingPunct="0">
              <a:lnSpc>
                <a:spcPct val="108000"/>
              </a:lnSpc>
              <a:buClr>
                <a:srgbClr val="000000"/>
              </a:buClr>
              <a:buSzPct val="45000"/>
              <a:buFont typeface="Wingdings" pitchFamily="2" charset="2"/>
              <a:buNone/>
            </a:pPr>
            <a:r>
              <a:rPr lang="en-US" sz="1500" i="1">
                <a:latin typeface="Arial" pitchFamily="34" charset="0"/>
              </a:rPr>
              <a:t>	User Profiles</a:t>
            </a:r>
          </a:p>
          <a:p>
            <a:pPr algn="l" defTabSz="828675" hangingPunct="0">
              <a:lnSpc>
                <a:spcPct val="108000"/>
              </a:lnSpc>
              <a:buClr>
                <a:srgbClr val="000000"/>
              </a:buClr>
              <a:buSzPct val="45000"/>
              <a:buFont typeface="Wingdings" pitchFamily="2" charset="2"/>
              <a:buNone/>
            </a:pPr>
            <a:r>
              <a:rPr lang="en-US" sz="1500" i="1">
                <a:latin typeface="Arial" pitchFamily="34" charset="0"/>
              </a:rPr>
              <a:t>	Collaboration as in Sakai</a:t>
            </a:r>
            <a:endParaRPr lang="en-US" sz="1500">
              <a:latin typeface="Arial" pitchFamily="34" charset="0"/>
            </a:endParaRPr>
          </a:p>
        </p:txBody>
      </p:sp>
      <p:sp>
        <p:nvSpPr>
          <p:cNvPr id="1217540" name="Text Box 4"/>
          <p:cNvSpPr txBox="1">
            <a:spLocks noChangeArrowheads="1"/>
          </p:cNvSpPr>
          <p:nvPr/>
        </p:nvSpPr>
        <p:spPr bwMode="auto">
          <a:xfrm>
            <a:off x="0" y="5487988"/>
            <a:ext cx="5318125" cy="1370012"/>
          </a:xfrm>
          <a:prstGeom prst="rect">
            <a:avLst/>
          </a:prstGeom>
          <a:noFill/>
          <a:ln w="9525">
            <a:noFill/>
            <a:miter lim="800000"/>
            <a:headEnd/>
            <a:tailEnd/>
          </a:ln>
          <a:effectLst/>
        </p:spPr>
        <p:txBody>
          <a:bodyPr wrap="none" lIns="82936" tIns="41469" rIns="82936" bIns="41469">
            <a:spAutoFit/>
          </a:bodyPr>
          <a:lstStyle/>
          <a:p>
            <a:pPr algn="l" defTabSz="828675" hangingPunct="0">
              <a:lnSpc>
                <a:spcPct val="108000"/>
              </a:lnSpc>
              <a:buClr>
                <a:srgbClr val="000000"/>
              </a:buClr>
              <a:buSzPct val="45000"/>
              <a:buFont typeface="Wingdings" pitchFamily="2" charset="2"/>
              <a:buNone/>
            </a:pPr>
            <a:r>
              <a:rPr lang="en-US" b="1">
                <a:latin typeface="Arial" pitchFamily="34" charset="0"/>
              </a:rPr>
              <a:t>Core Grid Services</a:t>
            </a:r>
          </a:p>
          <a:p>
            <a:pPr algn="l" defTabSz="828675" hangingPunct="0">
              <a:lnSpc>
                <a:spcPct val="108000"/>
              </a:lnSpc>
              <a:buClr>
                <a:srgbClr val="000000"/>
              </a:buClr>
              <a:buSzPct val="45000"/>
              <a:buFont typeface="Wingdings" pitchFamily="2" charset="2"/>
              <a:buNone/>
            </a:pPr>
            <a:r>
              <a:rPr lang="en-US" sz="1500" i="1">
                <a:latin typeface="Arial" pitchFamily="34" charset="0"/>
              </a:rPr>
              <a:t>	Service Registry</a:t>
            </a:r>
          </a:p>
          <a:p>
            <a:pPr algn="l" defTabSz="828675" hangingPunct="0">
              <a:lnSpc>
                <a:spcPct val="108000"/>
              </a:lnSpc>
              <a:buClr>
                <a:srgbClr val="000000"/>
              </a:buClr>
              <a:buSzPct val="45000"/>
              <a:buFont typeface="Wingdings" pitchFamily="2" charset="2"/>
              <a:buNone/>
            </a:pPr>
            <a:r>
              <a:rPr lang="en-US" sz="1500" i="1">
                <a:latin typeface="Arial" pitchFamily="34" charset="0"/>
              </a:rPr>
              <a:t>	Job Submission and Management</a:t>
            </a:r>
          </a:p>
          <a:p>
            <a:pPr algn="l" defTabSz="828675" hangingPunct="0">
              <a:lnSpc>
                <a:spcPct val="108000"/>
              </a:lnSpc>
              <a:buClr>
                <a:srgbClr val="000000"/>
              </a:buClr>
              <a:buSzPct val="45000"/>
              <a:buFont typeface="Wingdings" pitchFamily="2" charset="2"/>
              <a:buNone/>
            </a:pPr>
            <a:r>
              <a:rPr lang="en-US" sz="1500" i="1">
                <a:latin typeface="Arial" pitchFamily="34" charset="0"/>
              </a:rPr>
              <a:t>		</a:t>
            </a:r>
            <a:r>
              <a:rPr lang="en-US" sz="1500">
                <a:latin typeface="Arial" pitchFamily="34" charset="0"/>
              </a:rPr>
              <a:t>Local Clusters</a:t>
            </a:r>
          </a:p>
          <a:p>
            <a:pPr algn="l" defTabSz="828675" hangingPunct="0">
              <a:lnSpc>
                <a:spcPct val="108000"/>
              </a:lnSpc>
              <a:buClr>
                <a:srgbClr val="000000"/>
              </a:buClr>
              <a:buSzPct val="45000"/>
              <a:buFont typeface="Wingdings" pitchFamily="2" charset="2"/>
              <a:buNone/>
            </a:pPr>
            <a:r>
              <a:rPr lang="en-US" sz="1500">
                <a:latin typeface="Arial" pitchFamily="34" charset="0"/>
              </a:rPr>
              <a:t>		IU Big Red, TeraGrid, Open Science Grid</a:t>
            </a:r>
          </a:p>
        </p:txBody>
      </p:sp>
      <p:pic>
        <p:nvPicPr>
          <p:cNvPr id="1217546" name="Picture 10"/>
          <p:cNvPicPr>
            <a:picLocks noChangeAspect="1" noChangeArrowheads="1"/>
          </p:cNvPicPr>
          <p:nvPr/>
        </p:nvPicPr>
        <p:blipFill>
          <a:blip r:embed="rId4"/>
          <a:srcRect/>
          <a:stretch>
            <a:fillRect/>
          </a:stretch>
        </p:blipFill>
        <p:spPr bwMode="auto">
          <a:xfrm>
            <a:off x="8229600" y="0"/>
            <a:ext cx="914400" cy="914400"/>
          </a:xfrm>
          <a:prstGeom prst="rect">
            <a:avLst/>
          </a:prstGeom>
          <a:noFill/>
          <a:ln w="9525" algn="ctr">
            <a:noFill/>
            <a:miter lim="800000"/>
            <a:headEnd/>
            <a:tailEnd/>
          </a:ln>
          <a:effectLst/>
        </p:spPr>
      </p:pic>
      <p:grpSp>
        <p:nvGrpSpPr>
          <p:cNvPr id="18" name="Group 17"/>
          <p:cNvGrpSpPr/>
          <p:nvPr/>
        </p:nvGrpSpPr>
        <p:grpSpPr>
          <a:xfrm>
            <a:off x="304800" y="838200"/>
            <a:ext cx="8632825" cy="4786313"/>
            <a:chOff x="304800" y="838200"/>
            <a:chExt cx="8632825" cy="4786313"/>
          </a:xfrm>
        </p:grpSpPr>
        <p:grpSp>
          <p:nvGrpSpPr>
            <p:cNvPr id="3" name="Group 5"/>
            <p:cNvGrpSpPr>
              <a:grpSpLocks/>
            </p:cNvGrpSpPr>
            <p:nvPr/>
          </p:nvGrpSpPr>
          <p:grpSpPr bwMode="auto">
            <a:xfrm>
              <a:off x="304800" y="838200"/>
              <a:ext cx="8632825" cy="4786313"/>
              <a:chOff x="199" y="365"/>
              <a:chExt cx="5996" cy="3324"/>
            </a:xfrm>
          </p:grpSpPr>
          <p:sp>
            <p:nvSpPr>
              <p:cNvPr id="1217542" name="Text Box 6"/>
              <p:cNvSpPr txBox="1">
                <a:spLocks noChangeArrowheads="1"/>
              </p:cNvSpPr>
              <p:nvPr/>
            </p:nvSpPr>
            <p:spPr bwMode="auto">
              <a:xfrm>
                <a:off x="4327" y="3197"/>
                <a:ext cx="1868" cy="402"/>
              </a:xfrm>
              <a:prstGeom prst="rect">
                <a:avLst/>
              </a:prstGeom>
              <a:noFill/>
              <a:ln w="9525">
                <a:noFill/>
                <a:miter lim="800000"/>
                <a:headEnd/>
                <a:tailEnd/>
              </a:ln>
              <a:effectLst/>
            </p:spPr>
            <p:txBody>
              <a:bodyPr wrap="none" lIns="82936" tIns="41469" rIns="82936" bIns="41469">
                <a:spAutoFit/>
              </a:bodyPr>
              <a:lstStyle/>
              <a:p>
                <a:pPr algn="l" defTabSz="828675" hangingPunct="0">
                  <a:lnSpc>
                    <a:spcPct val="108000"/>
                  </a:lnSpc>
                  <a:buClr>
                    <a:srgbClr val="000000"/>
                  </a:buClr>
                  <a:buSzPct val="45000"/>
                  <a:buFont typeface="Wingdings" pitchFamily="2" charset="2"/>
                  <a:buNone/>
                </a:pPr>
                <a:r>
                  <a:rPr lang="en-US" sz="1500" i="1">
                    <a:latin typeface="Arial" pitchFamily="34" charset="0"/>
                  </a:rPr>
                  <a:t>Varuna.net</a:t>
                </a:r>
              </a:p>
              <a:p>
                <a:pPr algn="l" defTabSz="828675" hangingPunct="0">
                  <a:lnSpc>
                    <a:spcPct val="108000"/>
                  </a:lnSpc>
                  <a:buClr>
                    <a:srgbClr val="000000"/>
                  </a:buClr>
                  <a:buSzPct val="45000"/>
                  <a:buFont typeface="Wingdings" pitchFamily="2" charset="2"/>
                  <a:buNone/>
                </a:pPr>
                <a:r>
                  <a:rPr lang="en-US" sz="1500">
                    <a:latin typeface="Arial" pitchFamily="34" charset="0"/>
                  </a:rPr>
                  <a:t>	Quantum Chemistry</a:t>
                </a:r>
              </a:p>
            </p:txBody>
          </p:sp>
          <p:grpSp>
            <p:nvGrpSpPr>
              <p:cNvPr id="4" name="Group 7"/>
              <p:cNvGrpSpPr>
                <a:grpSpLocks/>
              </p:cNvGrpSpPr>
              <p:nvPr/>
            </p:nvGrpSpPr>
            <p:grpSpPr bwMode="auto">
              <a:xfrm>
                <a:off x="199" y="365"/>
                <a:ext cx="5762" cy="3324"/>
                <a:chOff x="487" y="317"/>
                <a:chExt cx="5762" cy="3324"/>
              </a:xfrm>
            </p:grpSpPr>
            <p:graphicFrame>
              <p:nvGraphicFramePr>
                <p:cNvPr id="1217544" name="Object 8"/>
                <p:cNvGraphicFramePr>
                  <a:graphicFrameLocks noChangeAspect="1"/>
                </p:cNvGraphicFramePr>
                <p:nvPr/>
              </p:nvGraphicFramePr>
              <p:xfrm>
                <a:off x="487" y="317"/>
                <a:ext cx="5762" cy="3324"/>
              </p:xfrm>
              <a:graphic>
                <a:graphicData uri="http://schemas.openxmlformats.org/presentationml/2006/ole">
                  <p:oleObj spid="_x0000_s7170" name="Worksheet" r:id="rId5" imgW="9135000" imgH="5392800" progId="Excel.Sheet.8">
                    <p:embed/>
                  </p:oleObj>
                </a:graphicData>
              </a:graphic>
            </p:graphicFrame>
            <p:sp>
              <p:nvSpPr>
                <p:cNvPr id="1217545" name="Text Box 9"/>
                <p:cNvSpPr txBox="1">
                  <a:spLocks noChangeArrowheads="1"/>
                </p:cNvSpPr>
                <p:nvPr/>
              </p:nvSpPr>
              <p:spPr bwMode="auto">
                <a:xfrm>
                  <a:off x="942" y="3025"/>
                  <a:ext cx="2949" cy="573"/>
                </a:xfrm>
                <a:prstGeom prst="rect">
                  <a:avLst/>
                </a:prstGeom>
                <a:noFill/>
                <a:ln w="9525">
                  <a:noFill/>
                  <a:miter lim="800000"/>
                  <a:headEnd/>
                  <a:tailEnd/>
                </a:ln>
                <a:effectLst/>
              </p:spPr>
              <p:txBody>
                <a:bodyPr wrap="none" lIns="82936" tIns="41469" rIns="82936" bIns="41469">
                  <a:spAutoFit/>
                </a:bodyPr>
                <a:lstStyle/>
                <a:p>
                  <a:pPr algn="l" defTabSz="828675" hangingPunct="0">
                    <a:lnSpc>
                      <a:spcPct val="108000"/>
                    </a:lnSpc>
                    <a:buClr>
                      <a:srgbClr val="000000"/>
                    </a:buClr>
                    <a:buSzPct val="45000"/>
                    <a:buFont typeface="Wingdings" pitchFamily="2" charset="2"/>
                    <a:buNone/>
                  </a:pPr>
                  <a:r>
                    <a:rPr lang="en-US" sz="1500">
                      <a:latin typeface="Arial" pitchFamily="34" charset="0"/>
                    </a:rPr>
                    <a:t>OSCAR Document Analysis</a:t>
                  </a:r>
                </a:p>
                <a:p>
                  <a:pPr algn="l" defTabSz="828675" hangingPunct="0">
                    <a:lnSpc>
                      <a:spcPct val="108000"/>
                    </a:lnSpc>
                    <a:buClr>
                      <a:srgbClr val="000000"/>
                    </a:buClr>
                    <a:buSzPct val="45000"/>
                    <a:buFont typeface="Wingdings" pitchFamily="2" charset="2"/>
                    <a:buNone/>
                  </a:pPr>
                  <a:r>
                    <a:rPr lang="en-US" sz="1500">
                      <a:latin typeface="Arial" pitchFamily="34" charset="0"/>
                    </a:rPr>
                    <a:t>InChI Generation/Search</a:t>
                  </a:r>
                </a:p>
                <a:p>
                  <a:pPr algn="l" defTabSz="828675" hangingPunct="0">
                    <a:lnSpc>
                      <a:spcPct val="108000"/>
                    </a:lnSpc>
                    <a:buClr>
                      <a:srgbClr val="000000"/>
                    </a:buClr>
                    <a:buSzPct val="45000"/>
                    <a:buFont typeface="Wingdings" pitchFamily="2" charset="2"/>
                    <a:buNone/>
                  </a:pPr>
                  <a:r>
                    <a:rPr lang="en-US" sz="1500">
                      <a:latin typeface="Arial" pitchFamily="34" charset="0"/>
                    </a:rPr>
                    <a:t>Computational Chemistry (Gamess, Jaguar etc.)</a:t>
                  </a:r>
                </a:p>
              </p:txBody>
            </p:sp>
          </p:grpSp>
        </p:grpSp>
        <p:sp>
          <p:nvSpPr>
            <p:cNvPr id="17" name="TextBox 16"/>
            <p:cNvSpPr txBox="1"/>
            <p:nvPr/>
          </p:nvSpPr>
          <p:spPr>
            <a:xfrm>
              <a:off x="4191000" y="2438400"/>
              <a:ext cx="1315425" cy="323165"/>
            </a:xfrm>
            <a:prstGeom prst="rect">
              <a:avLst/>
            </a:prstGeom>
            <a:noFill/>
          </p:spPr>
          <p:txBody>
            <a:bodyPr wrap="none" rtlCol="0">
              <a:spAutoFit/>
            </a:bodyPr>
            <a:lstStyle/>
            <a:p>
              <a:r>
                <a:rPr lang="en-US" sz="1500" dirty="0" smtClean="0"/>
                <a:t>GTM and MDS</a:t>
              </a:r>
              <a:endParaRPr lang="en-US" sz="1500" dirty="0"/>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Gateways in PTI</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Science gateways provide Web user interfaces and Web services for accessing Grids and Clouds.</a:t>
            </a:r>
          </a:p>
          <a:p>
            <a:pPr lvl="1"/>
            <a:r>
              <a:rPr lang="en-US" dirty="0" smtClean="0"/>
              <a:t>NSF </a:t>
            </a:r>
            <a:r>
              <a:rPr lang="en-US" dirty="0" err="1" smtClean="0"/>
              <a:t>TeraGrid</a:t>
            </a:r>
            <a:r>
              <a:rPr lang="en-US" dirty="0" smtClean="0"/>
              <a:t>, Amazon EC2, etc</a:t>
            </a:r>
          </a:p>
          <a:p>
            <a:r>
              <a:rPr lang="en-US" dirty="0" smtClean="0"/>
              <a:t>Workflow and large scale job submission to Grids and Clouds.</a:t>
            </a:r>
          </a:p>
          <a:p>
            <a:r>
              <a:rPr lang="en-US" dirty="0" smtClean="0"/>
              <a:t>Web 2.0 approaches to Web-based science.</a:t>
            </a:r>
          </a:p>
          <a:p>
            <a:pPr lvl="1"/>
            <a:r>
              <a:rPr lang="en-US" dirty="0" smtClean="0"/>
              <a:t>JavaScript Grid APIs for building Gadgets and Mash-ups.</a:t>
            </a:r>
          </a:p>
          <a:p>
            <a:pPr lvl="1"/>
            <a:r>
              <a:rPr lang="en-US" dirty="0" smtClean="0"/>
              <a:t>Open Social-based social networking gadgets</a:t>
            </a:r>
          </a:p>
          <a:p>
            <a:pPr lvl="1"/>
            <a:r>
              <a:rPr lang="en-US" dirty="0" err="1" smtClean="0"/>
              <a:t>iGoogle</a:t>
            </a:r>
            <a:r>
              <a:rPr lang="en-US" dirty="0" smtClean="0"/>
              <a:t> style gadget containers</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9041</TotalTime>
  <Words>2904</Words>
  <Application>Microsoft Office PowerPoint</Application>
  <PresentationFormat>On-screen Show (4:3)</PresentationFormat>
  <Paragraphs>434</Paragraphs>
  <Slides>47</Slides>
  <Notes>47</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47</vt:i4>
      </vt:variant>
    </vt:vector>
  </HeadingPairs>
  <TitlesOfParts>
    <vt:vector size="51" baseType="lpstr">
      <vt:lpstr>Office Theme</vt:lpstr>
      <vt:lpstr>2_Office Theme</vt:lpstr>
      <vt:lpstr>Acrobat Document</vt:lpstr>
      <vt:lpstr>Worksheet</vt:lpstr>
      <vt:lpstr>New Approaches to Scientific Computing</vt:lpstr>
      <vt:lpstr>PTI Activities in Digital Science Center</vt:lpstr>
      <vt:lpstr>FutureGrid</vt:lpstr>
      <vt:lpstr>FutureGrid</vt:lpstr>
      <vt:lpstr>Slide 5</vt:lpstr>
      <vt:lpstr>Slide 6</vt:lpstr>
      <vt:lpstr>Slide 7</vt:lpstr>
      <vt:lpstr>CICC Chemical Informatics and Cyberinfrastructure  Collaboratory Web Service Infrastructure</vt:lpstr>
      <vt:lpstr>Science Gateways in PTI</vt:lpstr>
      <vt:lpstr>OGCE Workflow Tools Wrap and Execute Codes on the TeraGrid</vt:lpstr>
      <vt:lpstr>Slide 11</vt:lpstr>
      <vt:lpstr>Slide 12</vt:lpstr>
      <vt:lpstr>Slide 13</vt:lpstr>
      <vt:lpstr>ORE-CHEM Project</vt:lpstr>
      <vt:lpstr>IU’s ORE-CHEM Pipeline (Phase I)</vt:lpstr>
      <vt:lpstr>Data Intensive (Science) Applications</vt:lpstr>
      <vt:lpstr>MapReduce “File/Data Repository” Parallelism</vt:lpstr>
      <vt:lpstr>Cloud Computing: Infrastructure and Runtimes</vt:lpstr>
      <vt:lpstr>Application Classes </vt:lpstr>
      <vt:lpstr>Applications &amp; Different Interconnection Patterns</vt:lpstr>
      <vt:lpstr>Cluster Configurations</vt:lpstr>
      <vt:lpstr>Current Bio/Cheminformatics work</vt:lpstr>
      <vt:lpstr>CAP3 - DNA Sequence Assembly Program</vt:lpstr>
      <vt:lpstr>CAP3 - Performance</vt:lpstr>
      <vt:lpstr>High Energy Physics Data Analysis</vt:lpstr>
      <vt:lpstr>Reduce Phase of Particle Physics  “Find the Higgs” using Dryad</vt:lpstr>
      <vt:lpstr>Kmeans Clustering</vt:lpstr>
      <vt:lpstr>Pairwise Distances – ALU Sequencing</vt:lpstr>
      <vt:lpstr>Dryad versus MPI for Smith Waterman</vt:lpstr>
      <vt:lpstr>Dryad versus MPI for Smith Waterman</vt:lpstr>
      <vt:lpstr>Alu and Sequencing Workflow</vt:lpstr>
      <vt:lpstr>Slide 32</vt:lpstr>
      <vt:lpstr>Slide 33</vt:lpstr>
      <vt:lpstr>Slide 34</vt:lpstr>
      <vt:lpstr>Slide 35</vt:lpstr>
      <vt:lpstr>MPI on Clouds: Matrix Multiplication</vt:lpstr>
      <vt:lpstr>MPI on Clouds Kmeans Clustering</vt:lpstr>
      <vt:lpstr>MPI on Clouds  Parallel Wave Equation Solver</vt:lpstr>
      <vt:lpstr>Slide 39</vt:lpstr>
      <vt:lpstr>Slide 40</vt:lpstr>
      <vt:lpstr>Slide 41</vt:lpstr>
      <vt:lpstr>Conclusions</vt:lpstr>
      <vt:lpstr>High end Multi Dimension scaling MDS</vt:lpstr>
      <vt:lpstr>Deterministic Annealing Clustering</vt:lpstr>
      <vt:lpstr>Key Features of our Approach</vt:lpstr>
      <vt:lpstr>Canonical Correlation</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ptl</dc:creator>
  <cp:lastModifiedBy> </cp:lastModifiedBy>
  <cp:revision>291</cp:revision>
  <dcterms:created xsi:type="dcterms:W3CDTF">2009-02-17T15:34:47Z</dcterms:created>
  <dcterms:modified xsi:type="dcterms:W3CDTF">2009-09-25T00:58:57Z</dcterms:modified>
</cp:coreProperties>
</file>