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17"/>
  </p:notesMasterIdLst>
  <p:sldIdLst>
    <p:sldId id="297" r:id="rId3"/>
    <p:sldId id="301" r:id="rId4"/>
    <p:sldId id="385" r:id="rId5"/>
    <p:sldId id="303" r:id="rId6"/>
    <p:sldId id="338" r:id="rId7"/>
    <p:sldId id="310" r:id="rId8"/>
    <p:sldId id="311" r:id="rId9"/>
    <p:sldId id="337" r:id="rId10"/>
    <p:sldId id="326" r:id="rId11"/>
    <p:sldId id="387" r:id="rId12"/>
    <p:sldId id="341" r:id="rId13"/>
    <p:sldId id="343" r:id="rId14"/>
    <p:sldId id="388" r:id="rId15"/>
    <p:sldId id="3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9" autoAdjust="0"/>
    <p:restoredTop sz="83228" autoAdjust="0"/>
  </p:normalViewPr>
  <p:slideViewPr>
    <p:cSldViewPr>
      <p:cViewPr varScale="1">
        <p:scale>
          <a:sx n="84" d="100"/>
          <a:sy n="84" d="100"/>
        </p:scale>
        <p:origin x="-1110" y="-7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7/20/2012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a:t>
            </a:fld>
            <a:endParaRPr lang="en-US"/>
          </a:p>
        </p:txBody>
      </p:sp>
    </p:spTree>
    <p:extLst>
      <p:ext uri="{BB962C8B-B14F-4D97-AF65-F5344CB8AC3E}">
        <p14:creationId xmlns:p14="http://schemas.microsoft.com/office/powerpoint/2010/main" val="31239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14</a:t>
            </a:fld>
            <a:endParaRPr lang="en-US"/>
          </a:p>
        </p:txBody>
      </p:sp>
    </p:spTree>
    <p:extLst>
      <p:ext uri="{BB962C8B-B14F-4D97-AF65-F5344CB8AC3E}">
        <p14:creationId xmlns:p14="http://schemas.microsoft.com/office/powerpoint/2010/main" val="50805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7/20/2012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64531524"/>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3720056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7"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8"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18154298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4"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07369768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3"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2685784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3583"/>
            <a:ext cx="3008313" cy="1162050"/>
          </a:xfrm>
        </p:spPr>
        <p:txBody>
          <a:bodyPr anchor="b"/>
          <a:lstStyle>
            <a:lvl1pPr algn="l">
              <a:defRPr sz="2000" b="1"/>
            </a:lvl1pPr>
          </a:lstStyle>
          <a:p>
            <a:r>
              <a:rPr lang="es-ES" smtClean="0"/>
              <a:t>Haga clic para modificar el estilo de título del patrón</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testo 3"/>
          <p:cNvSpPr>
            <a:spLocks noGrp="1"/>
          </p:cNvSpPr>
          <p:nvPr>
            <p:ph type="body" sz="half" idx="2"/>
          </p:nvPr>
        </p:nvSpPr>
        <p:spPr>
          <a:xfrm>
            <a:off x="457200" y="2315633"/>
            <a:ext cx="3008313" cy="3810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27531839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9928"/>
            <a:ext cx="5486400" cy="566738"/>
          </a:xfrm>
        </p:spPr>
        <p:txBody>
          <a:bodyPr anchor="b"/>
          <a:lstStyle>
            <a:lvl1pPr algn="l">
              <a:defRPr sz="2000" b="1"/>
            </a:lvl1pPr>
          </a:lstStyle>
          <a:p>
            <a:r>
              <a:rPr lang="es-ES" smtClean="0"/>
              <a:t>Haga clic para modificar el estilo de título del patrón</a:t>
            </a:r>
            <a:endParaRPr lang="it-IT"/>
          </a:p>
        </p:txBody>
      </p:sp>
      <p:sp>
        <p:nvSpPr>
          <p:cNvPr id="3" name="Segnaposto immagine 2"/>
          <p:cNvSpPr>
            <a:spLocks noGrp="1"/>
          </p:cNvSpPr>
          <p:nvPr>
            <p:ph type="pic" idx="1"/>
          </p:nvPr>
        </p:nvSpPr>
        <p:spPr>
          <a:xfrm>
            <a:off x="1792288" y="1132417"/>
            <a:ext cx="5486400" cy="3764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it-IT" noProof="0" smtClean="0"/>
          </a:p>
        </p:txBody>
      </p:sp>
      <p:sp>
        <p:nvSpPr>
          <p:cNvPr id="4" name="Segnaposto testo 3"/>
          <p:cNvSpPr>
            <a:spLocks noGrp="1"/>
          </p:cNvSpPr>
          <p:nvPr>
            <p:ph type="body" sz="half" idx="2"/>
          </p:nvPr>
        </p:nvSpPr>
        <p:spPr>
          <a:xfrm>
            <a:off x="1792288" y="55366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74968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889130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a:xfrm>
            <a:off x="457200" y="1174750"/>
            <a:ext cx="6019800" cy="4951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7195226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7/20/2012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7/20/2012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7/20/2012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7/20/2012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7/20/2012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7/20/2012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683339465"/>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stile</a:t>
            </a:r>
            <a:endParaRPr lang="it-IT" dirty="0"/>
          </a:p>
        </p:txBody>
      </p:sp>
      <p:sp>
        <p:nvSpPr>
          <p:cNvPr id="3" name="Segnaposto contenut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17916846"/>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7/20/2012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46388" y="0"/>
            <a:ext cx="5840412"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5CAD0137-A6C9-432D-8888-8878A5138444}" type="slidenum">
              <a:rPr lang="es-ES" smtClean="0">
                <a:solidFill>
                  <a:prstClr val="white"/>
                </a:solidFill>
              </a:rPr>
              <a:pPr/>
              <a:t>‹#›</a:t>
            </a:fld>
            <a:endParaRPr lang="es-ES">
              <a:solidFill>
                <a:prstClr val="white"/>
              </a:solidFill>
            </a:endParaRPr>
          </a:p>
        </p:txBody>
      </p:sp>
      <p:sp>
        <p:nvSpPr>
          <p:cNvPr id="7" name="Segnaposto piè di pagina 4"/>
          <p:cNvSpPr>
            <a:spLocks noGrp="1"/>
          </p:cNvSpPr>
          <p:nvPr>
            <p:ph type="ftr" sz="quarter" idx="3"/>
          </p:nvPr>
        </p:nvSpPr>
        <p:spPr>
          <a:xfrm>
            <a:off x="1371600" y="6483350"/>
            <a:ext cx="7772400" cy="365125"/>
          </a:xfrm>
          <a:prstGeom prst="rect">
            <a:avLst/>
          </a:prstGeom>
        </p:spPr>
        <p:txBody>
          <a:bodyPr/>
          <a:lstStyle>
            <a:lvl1pPr algn="ctr" fontAlgn="auto">
              <a:spcBef>
                <a:spcPts val="0"/>
              </a:spcBef>
              <a:spcAft>
                <a:spcPts val="0"/>
              </a:spcAft>
              <a:defRPr sz="1200">
                <a:solidFill>
                  <a:schemeClr val="bg1"/>
                </a:solidFill>
                <a:latin typeface="+mn-lt"/>
                <a:ea typeface="+mn-ea"/>
                <a:cs typeface="+mn-cs"/>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895259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rgbClr val="766190"/>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10.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hyperlink" Target="https://sites.google.com/site/opensourceiotclou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991600" cy="1905000"/>
          </a:xfrm>
        </p:spPr>
        <p:txBody>
          <a:bodyPr>
            <a:noAutofit/>
          </a:bodyPr>
          <a:lstStyle/>
          <a:p>
            <a:r>
              <a:rPr lang="en-US" sz="4800" i="1" dirty="0" smtClean="0"/>
              <a:t>Some remarks on </a:t>
            </a:r>
            <a:br>
              <a:rPr lang="en-US" sz="4800" i="1" dirty="0" smtClean="0"/>
            </a:br>
            <a:r>
              <a:rPr lang="en-US" sz="4800" i="1" dirty="0" smtClean="0"/>
              <a:t>Use of Clouds to Support</a:t>
            </a:r>
            <a:br>
              <a:rPr lang="en-US" sz="4800" i="1" dirty="0" smtClean="0"/>
            </a:br>
            <a:r>
              <a:rPr lang="en-US" sz="4800" i="1" dirty="0" smtClean="0"/>
              <a:t>Long Tail of Science</a:t>
            </a:r>
            <a:endParaRPr lang="en-US" sz="4800" b="1" dirty="0"/>
          </a:p>
        </p:txBody>
      </p:sp>
      <p:sp>
        <p:nvSpPr>
          <p:cNvPr id="3" name="Subtitle 2"/>
          <p:cNvSpPr>
            <a:spLocks noGrp="1"/>
          </p:cNvSpPr>
          <p:nvPr>
            <p:ph type="subTitle" idx="1"/>
          </p:nvPr>
        </p:nvSpPr>
        <p:spPr>
          <a:xfrm>
            <a:off x="0" y="2819400"/>
            <a:ext cx="9144000" cy="1295400"/>
          </a:xfrm>
        </p:spPr>
        <p:txBody>
          <a:bodyPr>
            <a:noAutofit/>
          </a:bodyPr>
          <a:lstStyle/>
          <a:p>
            <a:r>
              <a:rPr lang="en-US" sz="2400" b="1" dirty="0" smtClean="0">
                <a:solidFill>
                  <a:schemeClr val="tx1"/>
                </a:solidFill>
              </a:rPr>
              <a:t>July 18 2012</a:t>
            </a:r>
          </a:p>
          <a:p>
            <a:r>
              <a:rPr lang="en-US" sz="2400" dirty="0" smtClean="0"/>
              <a:t>XSEDE 2012 Chicago ILL July </a:t>
            </a:r>
            <a:r>
              <a:rPr lang="en-US" sz="2400" dirty="0"/>
              <a:t>2012 </a:t>
            </a:r>
            <a:endParaRPr lang="it-IT" sz="2400" b="1" dirty="0" smtClean="0">
              <a:solidFill>
                <a:schemeClr val="tx1"/>
              </a:solidFill>
            </a:endParaRPr>
          </a:p>
        </p:txBody>
      </p:sp>
      <p:sp>
        <p:nvSpPr>
          <p:cNvPr id="5" name="Subtitle 2"/>
          <p:cNvSpPr txBox="1">
            <a:spLocks/>
          </p:cNvSpPr>
          <p:nvPr/>
        </p:nvSpPr>
        <p:spPr>
          <a:xfrm>
            <a:off x="0" y="4419600"/>
            <a:ext cx="9144000" cy="1600200"/>
          </a:xfrm>
          <a:prstGeom prst="rect">
            <a:avLst/>
          </a:prstGeom>
        </p:spPr>
        <p:txBody>
          <a:bodyPr vert="horz" lIns="91440" tIns="45720" rIns="91440" bIns="45720" rtlCol="0">
            <a:normAutofit fontScale="92500" lnSpcReduction="20000"/>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Pervasive Technology Institute</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Computational Science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Lets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dirty="0"/>
          </a:p>
        </p:txBody>
      </p:sp>
    </p:spTree>
    <p:extLst>
      <p:ext uri="{BB962C8B-B14F-4D97-AF65-F5344CB8AC3E}">
        <p14:creationId xmlns:p14="http://schemas.microsoft.com/office/powerpoint/2010/main" val="1650073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7620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July 14 2012: 223 Projects, 968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Arial" pitchFamily="34" charset="0"/>
              </a:rPr>
              <a:t>FutureGrid </a:t>
            </a:r>
            <a:r>
              <a:rPr lang="en-US" sz="2400" dirty="0">
                <a:cs typeface="Arial" pitchFamily="34" charset="0"/>
              </a:rPr>
              <a:t>has ~4400 distributed cores (including GPU’s, large memory and disk) with a </a:t>
            </a:r>
            <a:r>
              <a:rPr lang="en-US" sz="2400" b="1" dirty="0">
                <a:cs typeface="Arial" pitchFamily="34" charset="0"/>
              </a:rPr>
              <a:t>dedicated network</a:t>
            </a:r>
            <a:r>
              <a:rPr lang="en-US" sz="2400" dirty="0">
                <a:cs typeface="Arial" pitchFamily="34" charset="0"/>
              </a:rPr>
              <a:t> and a Spirent XGEM network fault and delay generator</a:t>
            </a:r>
          </a:p>
          <a:p>
            <a:r>
              <a:rPr lang="en-US" sz="2400" dirty="0" smtClean="0">
                <a:cs typeface="Times New Roman" pitchFamily="18" charset="0"/>
              </a:rPr>
              <a:t>The FutureGrid testbed provides to </a:t>
            </a:r>
            <a:r>
              <a:rPr lang="en-US" sz="2400" b="1" dirty="0" smtClean="0">
                <a:solidFill>
                  <a:srgbClr val="FF0000"/>
                </a:solidFill>
                <a:cs typeface="Times New Roman" pitchFamily="18" charset="0"/>
              </a:rPr>
              <a:t>long tail of science</a:t>
            </a:r>
            <a:r>
              <a:rPr lang="en-US" sz="2400" dirty="0" smtClean="0">
                <a:cs typeface="Times New Roman" pitchFamily="18" charset="0"/>
              </a:rPr>
              <a:t>:</a:t>
            </a:r>
          </a:p>
          <a:p>
            <a:pPr lvl="1"/>
            <a:r>
              <a:rPr lang="en-US" sz="2400" dirty="0" smtClean="0">
                <a:solidFill>
                  <a:srgbClr val="FF0000"/>
                </a:solidFill>
                <a:cs typeface="Times New Roman" pitchFamily="18" charset="0"/>
              </a:rPr>
              <a:t>User-customizable Interactive Environment </a:t>
            </a:r>
            <a:r>
              <a:rPr lang="en-US" sz="2400" dirty="0" smtClean="0">
                <a:cs typeface="Times New Roman" pitchFamily="18" charset="0"/>
              </a:rPr>
              <a:t>supporting </a:t>
            </a:r>
            <a:r>
              <a:rPr lang="en-US" sz="2400" dirty="0" smtClean="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without virtualization.  </a:t>
            </a: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advanced cyberinfrastructure (computer/computational science) classes</a:t>
            </a:r>
          </a:p>
          <a:p>
            <a:pPr lvl="1"/>
            <a:r>
              <a:rPr lang="en-US" sz="2400" dirty="0" smtClean="0">
                <a:cs typeface="Times New Roman" pitchFamily="18" charset="0"/>
              </a:rPr>
              <a:t>Library of </a:t>
            </a:r>
            <a:r>
              <a:rPr lang="en-US" sz="2400" b="1" dirty="0" smtClean="0">
                <a:solidFill>
                  <a:srgbClr val="FF0000"/>
                </a:solidFill>
                <a:cs typeface="Times New Roman" pitchFamily="18" charset="0"/>
              </a:rPr>
              <a:t>Images </a:t>
            </a:r>
            <a:r>
              <a:rPr lang="en-US" sz="2400" dirty="0" smtClean="0">
                <a:cs typeface="Times New Roman" pitchFamily="18" charset="0"/>
              </a:rPr>
              <a:t>and</a:t>
            </a:r>
            <a:r>
              <a:rPr lang="en-US" sz="2400" b="1" dirty="0" smtClean="0">
                <a:solidFill>
                  <a:srgbClr val="FF0000"/>
                </a:solidFill>
                <a:cs typeface="Times New Roman" pitchFamily="18" charset="0"/>
              </a:rPr>
              <a:t> Appliances</a:t>
            </a:r>
            <a:endParaRPr lang="en-US" sz="2400" b="1" dirty="0" smtClean="0">
              <a:solidFill>
                <a:srgbClr val="FF0000"/>
              </a:solidFill>
            </a:endParaRPr>
          </a:p>
          <a:p>
            <a:endParaRPr lang="en-US" sz="2400" dirty="0" smtClean="0">
              <a:cs typeface="Times New Roman" pitchFamily="18" charset="0"/>
            </a:endParaRPr>
          </a:p>
        </p:txBody>
      </p:sp>
    </p:spTree>
    <p:extLst>
      <p:ext uri="{BB962C8B-B14F-4D97-AF65-F5344CB8AC3E}">
        <p14:creationId xmlns:p14="http://schemas.microsoft.com/office/powerpoint/2010/main" val="2855416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9 Partners</a:t>
            </a:r>
          </a:p>
          <a:p>
            <a:r>
              <a:rPr lang="en-US" sz="2400" dirty="0" smtClean="0">
                <a:latin typeface="Arial" pitchFamily="34" charset="0"/>
                <a:cs typeface="Arial" pitchFamily="34" charset="0"/>
              </a:rPr>
              <a:t>Rather than loading images onto VM’s as in Amazon or Azure,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RAIN software</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Supports </a:t>
            </a:r>
            <a:r>
              <a:rPr lang="en-US" sz="2400" b="1" dirty="0" smtClean="0">
                <a:solidFill>
                  <a:srgbClr val="FF0000"/>
                </a:solidFill>
                <a:latin typeface="Arial" pitchFamily="34" charset="0"/>
                <a:cs typeface="Arial" pitchFamily="34" charset="0"/>
              </a:rPr>
              <a:t>Appliances with tutorials </a:t>
            </a:r>
            <a:r>
              <a:rPr lang="en-US" sz="2400" dirty="0" smtClean="0">
                <a:latin typeface="Arial" pitchFamily="34" charset="0"/>
                <a:cs typeface="Arial" pitchFamily="34" charset="0"/>
              </a:rPr>
              <a:t>on use</a:t>
            </a:r>
          </a:p>
          <a:p>
            <a:r>
              <a:rPr lang="en-US" sz="2400" dirty="0" smtClean="0">
                <a:latin typeface="Arial" pitchFamily="34" charset="0"/>
                <a:cs typeface="Arial" pitchFamily="34" charset="0"/>
              </a:rPr>
              <a:t>Use it at Virtual </a:t>
            </a:r>
            <a:r>
              <a:rPr lang="en-US" sz="2400" b="1" dirty="0" smtClean="0">
                <a:solidFill>
                  <a:srgbClr val="FF0000"/>
                </a:solidFill>
                <a:latin typeface="Arial" pitchFamily="34" charset="0"/>
                <a:cs typeface="Arial" pitchFamily="34" charset="0"/>
              </a:rPr>
              <a:t>Science Cloud Summer School </a:t>
            </a:r>
            <a:r>
              <a:rPr lang="en-US" sz="2400" dirty="0" smtClean="0">
                <a:latin typeface="Arial" pitchFamily="34" charset="0"/>
                <a:cs typeface="Arial" pitchFamily="34" charset="0"/>
              </a:rPr>
              <a:t>July 30—August 3 2012. </a:t>
            </a:r>
          </a:p>
          <a:p>
            <a:pPr lvl="1"/>
            <a:r>
              <a:rPr lang="en-US" sz="2000" dirty="0" smtClean="0">
                <a:latin typeface="Arial" pitchFamily="34" charset="0"/>
                <a:cs typeface="Arial" pitchFamily="34" charset="0"/>
              </a:rPr>
              <a:t>Several application talks</a:t>
            </a:r>
          </a:p>
          <a:p>
            <a:pPr lvl="1"/>
            <a:r>
              <a:rPr lang="en-US" sz="2000" dirty="0" smtClean="0">
                <a:latin typeface="Arial" pitchFamily="34" charset="0"/>
                <a:cs typeface="Arial" pitchFamily="34" charset="0"/>
              </a:rPr>
              <a:t>10 HBCU faculty from ADMI </a:t>
            </a:r>
          </a:p>
          <a:p>
            <a:pPr>
              <a:buNone/>
            </a:pPr>
            <a:endParaRPr lang="en-US" sz="2600" dirty="0"/>
          </a:p>
        </p:txBody>
      </p:sp>
      <p:grpSp>
        <p:nvGrpSpPr>
          <p:cNvPr id="17" name="Group 16"/>
          <p:cNvGrpSpPr/>
          <p:nvPr/>
        </p:nvGrpSpPr>
        <p:grpSpPr>
          <a:xfrm>
            <a:off x="930110" y="2791055"/>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343505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5 Use Types for FutureGrid (</a:t>
            </a:r>
            <a:r>
              <a:rPr lang="en-US" dirty="0" smtClean="0">
                <a:solidFill>
                  <a:srgbClr val="FF0000"/>
                </a:solidFill>
              </a:rPr>
              <a:t>red</a:t>
            </a:r>
            <a:r>
              <a:rPr lang="en-US" dirty="0" smtClean="0"/>
              <a:t> latest)</a:t>
            </a:r>
            <a:endParaRPr lang="en-US" dirty="0"/>
          </a:p>
        </p:txBody>
      </p:sp>
      <p:sp>
        <p:nvSpPr>
          <p:cNvPr id="3" name="Content Placeholder 2"/>
          <p:cNvSpPr>
            <a:spLocks noGrp="1"/>
          </p:cNvSpPr>
          <p:nvPr>
            <p:ph idx="1"/>
          </p:nvPr>
        </p:nvSpPr>
        <p:spPr>
          <a:xfrm>
            <a:off x="0" y="762000"/>
            <a:ext cx="9144000" cy="5410200"/>
          </a:xfrm>
          <a:solidFill>
            <a:schemeClr val="bg1"/>
          </a:solidFill>
        </p:spPr>
        <p:txBody>
          <a:bodyPr/>
          <a:lstStyle/>
          <a:p>
            <a:pPr>
              <a:spcBef>
                <a:spcPts val="0"/>
              </a:spcBef>
            </a:pPr>
            <a:r>
              <a:rPr lang="en-US" sz="2800" b="1" dirty="0" smtClean="0"/>
              <a:t>223 </a:t>
            </a:r>
            <a:r>
              <a:rPr lang="en-US" sz="2800" dirty="0" smtClean="0"/>
              <a:t>approved projects (968 users) July 14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(8%)(</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Interoperability test-beds (3%)(</a:t>
            </a:r>
            <a:r>
              <a:rPr lang="en-US" sz="2800" b="1" dirty="0" smtClean="0">
                <a:solidFill>
                  <a:srgbClr val="FF0000"/>
                </a:solidFill>
              </a:rPr>
              <a:t>2%</a:t>
            </a:r>
            <a:r>
              <a:rPr lang="en-US" sz="2800" b="1" dirty="0" smtClean="0"/>
              <a:t>)</a:t>
            </a:r>
          </a:p>
          <a:p>
            <a:pPr lvl="1">
              <a:spcBef>
                <a:spcPts val="0"/>
              </a:spcBef>
            </a:pPr>
            <a:r>
              <a:rPr lang="en-US" sz="2400" dirty="0" smtClean="0"/>
              <a:t>Grids and Clouds; </a:t>
            </a:r>
            <a:r>
              <a:rPr lang="en-US" sz="2400" b="1" dirty="0" smtClean="0"/>
              <a:t>Standards</a:t>
            </a:r>
            <a:r>
              <a:rPr lang="en-US" sz="2400" dirty="0" smtClean="0"/>
              <a:t>; from Open Grid Forum OGF</a:t>
            </a:r>
          </a:p>
          <a:p>
            <a:pPr>
              <a:spcBef>
                <a:spcPts val="0"/>
              </a:spcBef>
            </a:pPr>
            <a:r>
              <a:rPr lang="en-US" sz="2800" b="1" dirty="0" smtClean="0"/>
              <a:t>Domain Science applications (31%)(</a:t>
            </a:r>
            <a:r>
              <a:rPr lang="en-US" sz="2800" b="1" dirty="0" smtClean="0">
                <a:solidFill>
                  <a:srgbClr val="FF0000"/>
                </a:solidFill>
              </a:rPr>
              <a:t>26%)</a:t>
            </a:r>
          </a:p>
          <a:p>
            <a:pPr lvl="1">
              <a:spcBef>
                <a:spcPts val="0"/>
              </a:spcBef>
            </a:pPr>
            <a:r>
              <a:rPr lang="en-US" sz="2400" dirty="0" smtClean="0"/>
              <a:t>Life science highlighted (18%)(</a:t>
            </a:r>
            <a:r>
              <a:rPr lang="en-US" sz="2400" dirty="0" smtClean="0">
                <a:solidFill>
                  <a:srgbClr val="FF0000"/>
                </a:solidFill>
              </a:rPr>
              <a:t>14%</a:t>
            </a:r>
            <a:r>
              <a:rPr lang="en-US" sz="2400" dirty="0" smtClean="0"/>
              <a:t>), Non Life Science (13%)(</a:t>
            </a:r>
            <a:r>
              <a:rPr lang="en-US" sz="2400" dirty="0" smtClean="0">
                <a:solidFill>
                  <a:srgbClr val="FF0000"/>
                </a:solidFill>
              </a:rPr>
              <a:t>12%</a:t>
            </a:r>
            <a:r>
              <a:rPr lang="en-US" sz="2400" dirty="0" smtClean="0"/>
              <a:t>)</a:t>
            </a:r>
          </a:p>
          <a:p>
            <a:pPr>
              <a:spcBef>
                <a:spcPts val="0"/>
              </a:spcBef>
            </a:pPr>
            <a:r>
              <a:rPr lang="en-US" sz="2800" b="1" dirty="0" smtClean="0"/>
              <a:t>Computer science (47%)(</a:t>
            </a:r>
            <a:r>
              <a:rPr lang="en-US" sz="2800" b="1" dirty="0" smtClean="0">
                <a:solidFill>
                  <a:srgbClr val="FF0000"/>
                </a:solidFill>
              </a:rPr>
              <a:t>57%</a:t>
            </a:r>
            <a:r>
              <a:rPr lang="en-US" sz="2800" b="1" dirty="0" smtClean="0"/>
              <a:t>)</a:t>
            </a:r>
          </a:p>
          <a:p>
            <a:pPr lvl="1">
              <a:spcBef>
                <a:spcPts val="0"/>
              </a:spcBef>
            </a:pPr>
            <a:r>
              <a:rPr lang="en-US" sz="2400" dirty="0" smtClean="0"/>
              <a:t>Largest current category</a:t>
            </a:r>
          </a:p>
          <a:p>
            <a:pPr>
              <a:spcBef>
                <a:spcPts val="0"/>
              </a:spcBef>
            </a:pPr>
            <a:r>
              <a:rPr lang="en-US" sz="2800" b="1" dirty="0" smtClean="0"/>
              <a:t>Computer Systems Evaluation (27%)(</a:t>
            </a:r>
            <a:r>
              <a:rPr lang="en-US" sz="2800" b="1" dirty="0" smtClean="0">
                <a:solidFill>
                  <a:srgbClr val="FF0000"/>
                </a:solidFill>
              </a:rPr>
              <a:t>29%</a:t>
            </a:r>
            <a:r>
              <a:rPr lang="en-US" sz="2800" b="1" dirty="0" smtClean="0"/>
              <a:t>)</a:t>
            </a:r>
          </a:p>
          <a:p>
            <a:pPr lvl="1">
              <a:spcBef>
                <a:spcPts val="0"/>
              </a:spcBef>
            </a:pPr>
            <a:r>
              <a:rPr lang="en-US" sz="2400" dirty="0" smtClean="0"/>
              <a:t>XSEDE (TIS, TAS), OSG, EGI</a:t>
            </a:r>
          </a:p>
          <a:p>
            <a:pPr lvl="1">
              <a:spcBef>
                <a:spcPts val="0"/>
              </a:spcBef>
            </a:pPr>
            <a:r>
              <a:rPr lang="en-US" sz="2400" dirty="0" smtClean="0"/>
              <a:t>See Andrew </a:t>
            </a:r>
            <a:r>
              <a:rPr lang="en-US" sz="2400" dirty="0" err="1" smtClean="0"/>
              <a:t>Grimshaw’s</a:t>
            </a:r>
            <a:r>
              <a:rPr lang="en-US" sz="2400" dirty="0" smtClean="0"/>
              <a:t> discussion of XSEDE testing in Book Chapter</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Tree>
    <p:extLst>
      <p:ext uri="{BB962C8B-B14F-4D97-AF65-F5344CB8AC3E}">
        <p14:creationId xmlns:p14="http://schemas.microsoft.com/office/powerpoint/2010/main" val="18407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3" t="29623" r="25058"/>
          <a:stretch/>
        </p:blipFill>
        <p:spPr bwMode="auto">
          <a:xfrm>
            <a:off x="19455" y="0"/>
            <a:ext cx="7600545" cy="694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flipH="1">
            <a:off x="7677522" y="914399"/>
            <a:ext cx="978408" cy="3048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flipH="1">
            <a:off x="7677522" y="5791200"/>
            <a:ext cx="978408" cy="3048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flipH="1">
            <a:off x="7677522" y="5105400"/>
            <a:ext cx="978408" cy="3048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flipH="1">
            <a:off x="7677522" y="2133600"/>
            <a:ext cx="978408" cy="3048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flipH="1">
            <a:off x="7677522" y="3733800"/>
            <a:ext cx="978408" cy="3048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668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solidFill>
                  <a:srgbClr val="FF0000"/>
                </a:solidFill>
              </a:rPr>
              <a:t>not using Scheduler, Workflow or MapReduce</a:t>
            </a:r>
            <a:r>
              <a:rPr lang="en-US" sz="2400" dirty="0" smtClean="0"/>
              <a:t>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4225" y="76200"/>
            <a:ext cx="6944239" cy="1143000"/>
          </a:xfrm>
        </p:spPr>
        <p:txBody>
          <a:bodyPr>
            <a:noAutofit/>
          </a:bodyPr>
          <a:lstStyle/>
          <a:p>
            <a:r>
              <a:rPr lang="en-GB" b="1" dirty="0" smtClean="0"/>
              <a:t>27 Venus-C Azure “Long Tail” Applications chosen from ~70 </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3</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59617600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11"/>
          </p:nvPr>
        </p:nvSpPr>
        <p:spPr>
          <a:xfrm>
            <a:off x="1371600" y="6597352"/>
            <a:ext cx="7772400" cy="189715"/>
          </a:xfr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501978445"/>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pPr lvl="1"/>
            <a:r>
              <a:rPr lang="en-US" sz="2400" dirty="0" smtClean="0"/>
              <a:t>All will be studied by Computer Science</a:t>
            </a:r>
            <a:endParaRPr lang="en-US" sz="2400" b="1" dirty="0" smtClean="0">
              <a:solidFill>
                <a:srgbClr val="FF0000"/>
              </a:solidFill>
            </a:endParaRP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499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488725021"/>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49"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800871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r>
              <a:rPr lang="en-US" sz="2800" b="1" dirty="0" smtClean="0"/>
              <a:t>Data Parallel Languages </a:t>
            </a:r>
            <a:r>
              <a:rPr lang="en-US" sz="2800" dirty="0" smtClean="0"/>
              <a:t>like Pig; more successful than HPF?</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91197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a:t>
            </a:r>
            <a:r>
              <a:rPr lang="en-US" sz="3600" dirty="0" err="1" smtClean="0"/>
              <a:t>PaaS</a:t>
            </a:r>
            <a:endParaRPr lang="en-US" sz="3600" dirty="0"/>
          </a:p>
        </p:txBody>
      </p:sp>
      <p:sp>
        <p:nvSpPr>
          <p:cNvPr id="3" name="Content Placeholder 2"/>
          <p:cNvSpPr>
            <a:spLocks noGrp="1"/>
          </p:cNvSpPr>
          <p:nvPr>
            <p:ph idx="1"/>
          </p:nvPr>
        </p:nvSpPr>
        <p:spPr>
          <a:xfrm>
            <a:off x="0" y="1219200"/>
            <a:ext cx="9144000" cy="4525963"/>
          </a:xfrm>
        </p:spPr>
        <p:txBody>
          <a:bodyPr/>
          <a:lstStyle/>
          <a:p>
            <a:r>
              <a:rPr lang="en-US" sz="2800" b="1" dirty="0" smtClean="0"/>
              <a:t>Services Portals</a:t>
            </a:r>
            <a:r>
              <a:rPr lang="en-US" sz="2800" dirty="0" smtClean="0"/>
              <a:t> and </a:t>
            </a:r>
            <a:r>
              <a:rPr lang="en-US" sz="2800" b="1" dirty="0" smtClean="0"/>
              <a:t>Workflow</a:t>
            </a:r>
            <a:r>
              <a:rPr lang="en-US" sz="2800" dirty="0" smtClean="0"/>
              <a:t> as in clouds</a:t>
            </a:r>
          </a:p>
          <a:p>
            <a:r>
              <a:rPr lang="en-US" sz="2800" b="1" dirty="0" smtClean="0"/>
              <a:t>MPI </a:t>
            </a:r>
            <a:r>
              <a:rPr lang="en-US" sz="2800" dirty="0" smtClean="0"/>
              <a:t>and </a:t>
            </a:r>
            <a:r>
              <a:rPr lang="en-US" sz="2800" b="1" dirty="0" smtClean="0"/>
              <a:t>GPU/multicore threaded</a:t>
            </a:r>
            <a:r>
              <a:rPr lang="en-US" sz="2800" dirty="0" smtClean="0"/>
              <a:t> parallelism</a:t>
            </a:r>
          </a:p>
          <a:p>
            <a:r>
              <a:rPr lang="en-US" sz="2800" b="1" dirty="0" smtClean="0"/>
              <a:t>GridFTP </a:t>
            </a:r>
            <a:r>
              <a:rPr lang="en-US" sz="2800" dirty="0" smtClean="0"/>
              <a:t>and high speed networking</a:t>
            </a:r>
          </a:p>
          <a:p>
            <a:r>
              <a:rPr lang="en-US" sz="2800" b="1" dirty="0" smtClean="0"/>
              <a:t>Wonderful libraries </a:t>
            </a:r>
            <a:r>
              <a:rPr lang="en-US" sz="2800" dirty="0" smtClean="0"/>
              <a:t>supporting parallel linear algebra, particle evolution, partial differential equation solution</a:t>
            </a:r>
          </a:p>
          <a:p>
            <a:r>
              <a:rPr lang="en-US" sz="2800" b="1" dirty="0" smtClean="0"/>
              <a:t>Globus, Condor, SAGA, Unicore, Genesis </a:t>
            </a:r>
            <a:r>
              <a:rPr lang="en-US" sz="2800" dirty="0" smtClean="0"/>
              <a:t>for Grids</a:t>
            </a:r>
          </a:p>
          <a:p>
            <a:r>
              <a:rPr lang="en-US" sz="2800" b="1" dirty="0" smtClean="0"/>
              <a:t>Parallel I/O </a:t>
            </a:r>
            <a:r>
              <a:rPr lang="en-US" sz="2800" dirty="0" smtClean="0"/>
              <a:t>for high performance in an application</a:t>
            </a:r>
          </a:p>
          <a:p>
            <a:r>
              <a:rPr lang="en-US" sz="2800" b="1" dirty="0" smtClean="0"/>
              <a:t>Wide area File System </a:t>
            </a:r>
            <a:r>
              <a:rPr lang="en-US" sz="2800" dirty="0" smtClean="0"/>
              <a:t>(e.g. Lustre) supporting file sharing</a:t>
            </a:r>
          </a:p>
          <a:p>
            <a:r>
              <a:rPr lang="en-US" sz="2800" dirty="0" smtClean="0">
                <a:solidFill>
                  <a:srgbClr val="FF0000"/>
                </a:solidFill>
              </a:rPr>
              <a:t>This is a rather different style of </a:t>
            </a:r>
            <a:r>
              <a:rPr lang="en-US" sz="2800" b="1" dirty="0" err="1" smtClean="0">
                <a:solidFill>
                  <a:srgbClr val="FF0000"/>
                </a:solidFill>
              </a:rPr>
              <a:t>PaaS</a:t>
            </a:r>
            <a:r>
              <a:rPr lang="en-US" sz="2800" dirty="0" smtClean="0">
                <a:solidFill>
                  <a:srgbClr val="FF0000"/>
                </a:solidFill>
              </a:rPr>
              <a:t> from clouds – </a:t>
            </a:r>
            <a:br>
              <a:rPr lang="en-US" sz="2800" dirty="0" smtClean="0">
                <a:solidFill>
                  <a:srgbClr val="FF0000"/>
                </a:solidFill>
              </a:rPr>
            </a:br>
            <a:r>
              <a:rPr lang="en-US" sz="2800" b="1" dirty="0" smtClean="0">
                <a:solidFill>
                  <a:srgbClr val="FF0000"/>
                </a:solidFill>
              </a:rPr>
              <a:t>could we unify Cloud and HPC </a:t>
            </a:r>
            <a:r>
              <a:rPr lang="en-US" sz="2800" b="1" dirty="0" err="1" smtClean="0">
                <a:solidFill>
                  <a:srgbClr val="FF0000"/>
                </a:solidFill>
              </a:rPr>
              <a:t>PaaS</a:t>
            </a:r>
            <a:r>
              <a:rPr lang="en-US" sz="2800" b="1" dirty="0" smtClean="0">
                <a:solidFill>
                  <a:srgbClr val="FF0000"/>
                </a:solidFill>
              </a:rPr>
              <a:t> as </a:t>
            </a:r>
            <a:r>
              <a:rPr lang="en-US" sz="2800" b="1" dirty="0" err="1" smtClean="0">
                <a:solidFill>
                  <a:srgbClr val="FF0000"/>
                </a:solidFill>
              </a:rPr>
              <a:t>SciencePaaS</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1717100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990600"/>
            <a:ext cx="9067800" cy="4525963"/>
          </a:xfrm>
        </p:spPr>
        <p:txBody>
          <a:bodyPr/>
          <a:lstStyle/>
          <a:p>
            <a:r>
              <a:rPr lang="en-US" sz="2800" dirty="0" smtClean="0"/>
              <a:t>If you package a capability X as </a:t>
            </a:r>
            <a:r>
              <a:rPr lang="en-US" sz="2800" b="1" dirty="0" err="1" smtClean="0">
                <a:solidFill>
                  <a:srgbClr val="FF0000"/>
                </a:solidFill>
              </a:rPr>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solidFill>
                  <a:srgbClr val="FF0000"/>
                </a:solidFill>
              </a:rPr>
              <a:t>X-role or X-appliance</a:t>
            </a:r>
            <a:r>
              <a:rPr lang="en-US" sz="2800" dirty="0" smtClean="0"/>
              <a:t>, then X built into VM and you just need to add your own code and run</a:t>
            </a:r>
          </a:p>
          <a:p>
            <a:pPr lvl="1"/>
            <a:r>
              <a:rPr lang="en-US" sz="2400" b="1" dirty="0" smtClean="0"/>
              <a:t>Azure Generic worker role </a:t>
            </a:r>
            <a:r>
              <a:rPr lang="en-US" sz="2400" dirty="0" smtClean="0"/>
              <a:t>builds in I/O and scheduling</a:t>
            </a:r>
          </a:p>
          <a:p>
            <a:r>
              <a:rPr lang="en-US" sz="2800" dirty="0" smtClean="0"/>
              <a:t>Lets take all useful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Use </a:t>
            </a:r>
            <a:r>
              <a:rPr lang="en-US" sz="2800" b="1" dirty="0" smtClean="0"/>
              <a:t>virtual clusters </a:t>
            </a:r>
            <a:r>
              <a:rPr lang="en-US" sz="2800" dirty="0" smtClean="0"/>
              <a:t>to support parallelism</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876800"/>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400" b="1" dirty="0" smtClean="0"/>
              <a:t>New optimizations </a:t>
            </a:r>
            <a:r>
              <a:rPr lang="en-US" sz="2400" dirty="0" smtClean="0"/>
              <a:t>e.g. for huge messages</a:t>
            </a:r>
          </a:p>
          <a:p>
            <a:pPr lvl="1"/>
            <a:r>
              <a:rPr lang="en-US" sz="2400" dirty="0" smtClean="0"/>
              <a:t>e.g. </a:t>
            </a:r>
            <a:r>
              <a:rPr lang="en-US" sz="2400" b="1" dirty="0" smtClean="0"/>
              <a:t>Expectation Maximization (EM) </a:t>
            </a:r>
            <a:r>
              <a:rPr lang="en-US" sz="2400" dirty="0" smtClean="0"/>
              <a:t>dominated by broadcasts and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r>
              <a:rPr lang="en-US" sz="2400" dirty="0" smtClean="0"/>
              <a:t>Current standard </a:t>
            </a:r>
            <a:r>
              <a:rPr lang="en-US" sz="2400" b="1" dirty="0" smtClean="0"/>
              <a:t>algorithms</a:t>
            </a:r>
            <a:r>
              <a:rPr lang="en-US" sz="2400" dirty="0" smtClean="0"/>
              <a:t> such as those in R library </a:t>
            </a:r>
            <a:r>
              <a:rPr lang="en-US" sz="2400" b="1" dirty="0" smtClean="0"/>
              <a:t>not designed for big data?</a:t>
            </a:r>
          </a:p>
          <a:p>
            <a:pPr lvl="1"/>
            <a:r>
              <a:rPr lang="en-US" sz="2400" dirty="0" smtClean="0"/>
              <a:t>Need to develop </a:t>
            </a:r>
            <a:r>
              <a:rPr lang="en-US" sz="2400" b="1" dirty="0" smtClean="0">
                <a:solidFill>
                  <a:srgbClr val="FF0000"/>
                </a:solidFill>
              </a:rPr>
              <a:t>appliances and libraries </a:t>
            </a:r>
            <a:r>
              <a:rPr lang="en-US" sz="2400" dirty="0" smtClean="0"/>
              <a:t>supporting data intensive applications</a:t>
            </a:r>
          </a:p>
          <a:p>
            <a:pPr lvl="1"/>
            <a:endParaRPr lang="en-US" sz="2400" b="1"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9</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U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17014</TotalTime>
  <Words>1268</Words>
  <Application>Microsoft Office PowerPoint</Application>
  <PresentationFormat>On-screen Show (4:3)</PresentationFormat>
  <Paragraphs>177</Paragraphs>
  <Slides>14</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3_Office Theme</vt:lpstr>
      <vt:lpstr>VENUS-C</vt:lpstr>
      <vt:lpstr>PhotoImpact</vt:lpstr>
      <vt:lpstr>Some remarks on  Use of Clouds to Support Long Tail of Science</vt:lpstr>
      <vt:lpstr>What Applications work in Clouds</vt:lpstr>
      <vt:lpstr>27 Venus-C Azure “Long Tail” Applications chosen from ~70 </vt:lpstr>
      <vt:lpstr>Internet of Things and the Cloud </vt:lpstr>
      <vt:lpstr>Sensors as a Service</vt:lpstr>
      <vt:lpstr>What to use in Clouds: Cloud PaaS</vt:lpstr>
      <vt:lpstr>What to use in Grids and Supercomputers? HPC PaaS</vt:lpstr>
      <vt:lpstr>aaS versus Roles/Appliances</vt:lpstr>
      <vt:lpstr>Data Intensive Applications</vt:lpstr>
      <vt:lpstr>Computational Science as a Service</vt:lpstr>
      <vt:lpstr>FutureGrid Key Concepts I</vt:lpstr>
      <vt:lpstr>FutureGrid key Concepts II</vt:lpstr>
      <vt:lpstr>5 Use Types for FutureGrid (red latest)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820</cp:revision>
  <dcterms:created xsi:type="dcterms:W3CDTF">2010-11-02T19:01:47Z</dcterms:created>
  <dcterms:modified xsi:type="dcterms:W3CDTF">2012-07-21T13:03:43Z</dcterms:modified>
</cp:coreProperties>
</file>