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7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  <p:sldMasterId id="2147483673" r:id="rId3"/>
    <p:sldMasterId id="2147483681" r:id="rId4"/>
    <p:sldMasterId id="2147483689" r:id="rId5"/>
    <p:sldMasterId id="2147483697" r:id="rId6"/>
    <p:sldMasterId id="2147483705" r:id="rId7"/>
    <p:sldMasterId id="2147483713" r:id="rId8"/>
    <p:sldMasterId id="2147483735" r:id="rId9"/>
  </p:sldMasterIdLst>
  <p:notesMasterIdLst>
    <p:notesMasterId r:id="rId36"/>
  </p:notesMasterIdLst>
  <p:sldIdLst>
    <p:sldId id="265" r:id="rId10"/>
    <p:sldId id="589" r:id="rId11"/>
    <p:sldId id="583" r:id="rId12"/>
    <p:sldId id="584" r:id="rId13"/>
    <p:sldId id="590" r:id="rId14"/>
    <p:sldId id="586" r:id="rId15"/>
    <p:sldId id="587" r:id="rId16"/>
    <p:sldId id="588" r:id="rId17"/>
    <p:sldId id="592" r:id="rId18"/>
    <p:sldId id="593" r:id="rId19"/>
    <p:sldId id="594" r:id="rId20"/>
    <p:sldId id="595" r:id="rId21"/>
    <p:sldId id="591" r:id="rId22"/>
    <p:sldId id="297" r:id="rId23"/>
    <p:sldId id="482" r:id="rId24"/>
    <p:sldId id="483" r:id="rId25"/>
    <p:sldId id="557" r:id="rId26"/>
    <p:sldId id="560" r:id="rId27"/>
    <p:sldId id="561" r:id="rId28"/>
    <p:sldId id="558" r:id="rId29"/>
    <p:sldId id="562" r:id="rId30"/>
    <p:sldId id="465" r:id="rId31"/>
    <p:sldId id="580" r:id="rId32"/>
    <p:sldId id="581" r:id="rId33"/>
    <p:sldId id="582" r:id="rId34"/>
    <p:sldId id="596" r:id="rId35"/>
  </p:sldIdLst>
  <p:sldSz cx="9144000" cy="6858000" type="screen4x3"/>
  <p:notesSz cx="6858000" cy="9144000"/>
  <p:custDataLst>
    <p:tags r:id="rId3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19" autoAdjust="0"/>
    <p:restoredTop sz="86406" autoAdjust="0"/>
  </p:normalViewPr>
  <p:slideViewPr>
    <p:cSldViewPr snapToGrid="0" snapToObjects="1">
      <p:cViewPr varScale="1">
        <p:scale>
          <a:sx n="75" d="100"/>
          <a:sy n="75" d="100"/>
        </p:scale>
        <p:origin x="102" y="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506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7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6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3.xml"/><Relationship Id="rId9" Type="http://schemas.openxmlformats.org/officeDocument/2006/relationships/slideMaster" Target="slideMasters/slideMaster8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C38FE-F884-4E17-A83D-543C466F79A5}" type="datetimeFigureOut">
              <a:rPr lang="en-US" smtClean="0"/>
              <a:t>9/3/2014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C080E-B00D-4181-91FC-08D9D4473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48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112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74917-5EB3-415D-9340-9CAA674FD7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750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863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Big</a:t>
            </a:r>
            <a:r>
              <a:rPr lang="en-US" baseline="0" dirty="0" smtClean="0"/>
              <a:t> dwarfs are Ogres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Implement Ogres  in ABDS+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102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74917-5EB3-415D-9340-9CAA674FD7E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77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74917-5EB3-415D-9340-9CAA674FD7E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968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Big</a:t>
            </a:r>
            <a:r>
              <a:rPr lang="en-US" baseline="0" dirty="0" smtClean="0"/>
              <a:t> dwarfs are Ogres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Implement Ogres  in ABDS+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4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74917-5EB3-415D-9340-9CAA674FD7E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50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BFGS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Broyden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–Fletcher–Goldfarb–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Shanno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algorithm</a:t>
            </a:r>
          </a:p>
          <a:p>
            <a:r>
              <a:rPr lang="en-US" dirty="0" smtClean="0"/>
              <a:t>L = </a:t>
            </a:r>
            <a:r>
              <a:rPr lang="en-US" smtClean="0"/>
              <a:t>limited memory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80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36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60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51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53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0"/>
            <a:ext cx="51816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2"/>
          </p:nvPr>
        </p:nvSpPr>
        <p:spPr>
          <a:xfrm>
            <a:off x="4733108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323943" y="6291943"/>
            <a:ext cx="6132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10646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283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593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520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7376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813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0927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09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F3C2F90-AF55-4721-B57A-3E9E907EF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1479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56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0903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4434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7795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8520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874683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F3C2F90-AF55-4721-B57A-3E9E907EF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7786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00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832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977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1935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8872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613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628117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F3C2F90-AF55-4721-B57A-3E9E907EF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1420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812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4459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8087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361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507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9/3/2014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864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352708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F3C2F90-AF55-4721-B57A-3E9E907EF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6981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896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069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076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369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7634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91A8F5D-09CF-4B12-BCB2-FCB998BDD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687101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F3C2F90-AF55-4721-B57A-3E9E907EFA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671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090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9/3/2014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014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308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6275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solidFill>
                  <a:schemeClr val="tx1"/>
                </a:solidFill>
                <a:latin typeface="Franklin Gothic Medium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Franklin Gothic Medium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solidFill>
                  <a:schemeClr val="tx1"/>
                </a:solidFill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8458" y="6343818"/>
            <a:ext cx="533400" cy="154953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F5B7371F-B25E-42BE-91F9-DCD17E1CF49D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301142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15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569686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722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089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0"/>
            <a:ext cx="51816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2"/>
          </p:nvPr>
        </p:nvSpPr>
        <p:spPr>
          <a:xfrm>
            <a:off x="4733108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323943" y="6291943"/>
            <a:ext cx="6132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143976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113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3229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327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698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9/3/2014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716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2092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solidFill>
                  <a:schemeClr val="tx1"/>
                </a:solidFill>
                <a:latin typeface="Franklin Gothic Medium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Franklin Gothic Medium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solidFill>
                  <a:schemeClr val="tx1"/>
                </a:solidFill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8458" y="6343818"/>
            <a:ext cx="533400" cy="154953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F5B7371F-B25E-42BE-91F9-DCD17E1CF49D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301142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921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569686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531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0"/>
            <a:ext cx="51816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2"/>
          </p:nvPr>
        </p:nvSpPr>
        <p:spPr>
          <a:xfrm>
            <a:off x="4733108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323943" y="6291943"/>
            <a:ext cx="6132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379670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8064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448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9/3/2014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78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9/3/2014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30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8E24-CD6D-F245-BA50-44436EA38975}" type="datetimeFigureOut">
              <a:rPr lang="en-US" smtClean="0"/>
              <a:t>9/3/2014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58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9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Relationship Id="rId9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3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61.xml"/><Relationship Id="rId9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08E24-CD6D-F245-BA50-44436EA38975}" type="datetimeFigureOut">
              <a:rPr lang="en-US" smtClean="0"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35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45" r:id="rId13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5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34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850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8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97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11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73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10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6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2" r:id="rId6"/>
    <p:sldLayoutId id="2147483743" r:id="rId7"/>
    <p:sldLayoutId id="2147483744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infomall.org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bigdatawg.nist.gov/usecases.ph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igdatacoursespring2014.appspot.com/course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0361" y="797869"/>
            <a:ext cx="9144000" cy="1470025"/>
          </a:xfrm>
        </p:spPr>
        <p:txBody>
          <a:bodyPr>
            <a:noAutofit/>
          </a:bodyPr>
          <a:lstStyle/>
          <a:p>
            <a:r>
              <a:rPr lang="en-US" sz="3600" b="1" dirty="0"/>
              <a:t>What is the "Big Data" version of the </a:t>
            </a:r>
            <a:r>
              <a:rPr lang="en-US" sz="3600" b="1" dirty="0" err="1"/>
              <a:t>Linpack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>benchmark</a:t>
            </a:r>
            <a:r>
              <a:rPr lang="en-US" sz="3600" b="1" dirty="0" smtClean="0"/>
              <a:t>?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>–    (We will never get anywhere without one.)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433989"/>
            <a:ext cx="9144000" cy="1617744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Clusters, Clouds, and Data for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Scientific </a:t>
            </a:r>
            <a:r>
              <a:rPr lang="en-US" sz="2400" dirty="0">
                <a:solidFill>
                  <a:schemeClr val="tx1"/>
                </a:solidFill>
              </a:rPr>
              <a:t>Computing</a:t>
            </a:r>
          </a:p>
          <a:p>
            <a:r>
              <a:rPr lang="en-US" sz="2400" dirty="0">
                <a:solidFill>
                  <a:schemeClr val="tx1"/>
                </a:solidFill>
              </a:rPr>
              <a:t>CCDSC 2014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September 3 2014</a:t>
            </a:r>
            <a:endParaRPr lang="it-IT" sz="2400" b="1" dirty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23025" y="4186858"/>
            <a:ext cx="9144000" cy="2588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prstClr val="black"/>
                </a:solidFill>
                <a:cs typeface="Times New Roman" pitchFamily="18" charset="0"/>
              </a:rPr>
              <a:t>Geoffrey </a:t>
            </a:r>
            <a:r>
              <a:rPr lang="en-US" sz="2400" b="1" dirty="0">
                <a:solidFill>
                  <a:prstClr val="black"/>
                </a:solidFill>
                <a:cs typeface="Times New Roman" pitchFamily="18" charset="0"/>
              </a:rPr>
              <a:t>Fox </a:t>
            </a:r>
            <a:endParaRPr lang="en-US" sz="2400" b="1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  <a:hlinkClick r:id="rId3"/>
              </a:rPr>
              <a:t>gcf@indiana.edu</a:t>
            </a:r>
            <a:r>
              <a:rPr lang="en-US" sz="2400" dirty="0" smtClean="0">
                <a:solidFill>
                  <a:prstClr val="black"/>
                </a:solidFill>
              </a:rPr>
              <a:t>           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hlinkClick r:id="rId4"/>
              </a:rPr>
              <a:t>http://www.infomall.org</a:t>
            </a:r>
            <a:endParaRPr lang="en-US" sz="2000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School of Informatics and Computing</a:t>
            </a:r>
          </a:p>
          <a:p>
            <a:pPr algn="ctr">
              <a:spcBef>
                <a:spcPct val="20000"/>
              </a:spcBef>
            </a:pP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Digital Science Center</a:t>
            </a:r>
          </a:p>
          <a:p>
            <a:pPr algn="ctr">
              <a:spcBef>
                <a:spcPct val="20000"/>
              </a:spcBef>
            </a:pP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Indiana University Bloomington</a:t>
            </a:r>
            <a:endParaRPr lang="en-US" sz="20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90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453"/>
            <a:ext cx="8229600" cy="827332"/>
          </a:xfrm>
        </p:spPr>
        <p:txBody>
          <a:bodyPr/>
          <a:lstStyle/>
          <a:p>
            <a:r>
              <a:rPr lang="en-US" b="1" dirty="0" smtClean="0"/>
              <a:t>HPC Benchmark Classics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73370"/>
            <a:ext cx="9061938" cy="4525963"/>
          </a:xfrm>
        </p:spPr>
        <p:txBody>
          <a:bodyPr>
            <a:noAutofit/>
          </a:bodyPr>
          <a:lstStyle/>
          <a:p>
            <a:r>
              <a:rPr lang="en-US" sz="2800" b="1" dirty="0" err="1" smtClean="0"/>
              <a:t>Linpack</a:t>
            </a:r>
            <a:r>
              <a:rPr lang="en-US" sz="2800" b="1" dirty="0" smtClean="0"/>
              <a:t> </a:t>
            </a:r>
            <a:r>
              <a:rPr lang="en-US" sz="2800" dirty="0" smtClean="0"/>
              <a:t>or HPL: Parallel LU factorization for solution of linear equations</a:t>
            </a:r>
          </a:p>
          <a:p>
            <a:r>
              <a:rPr lang="en-US" sz="2800" b="1" dirty="0" smtClean="0"/>
              <a:t>NPB</a:t>
            </a:r>
            <a:r>
              <a:rPr lang="en-US" sz="2800" dirty="0" smtClean="0"/>
              <a:t> version 1: Mainly classic HPC solver kernels</a:t>
            </a:r>
          </a:p>
          <a:p>
            <a:pPr lvl="1"/>
            <a:r>
              <a:rPr lang="en-US" dirty="0" smtClean="0"/>
              <a:t>MG: </a:t>
            </a:r>
            <a:r>
              <a:rPr lang="en-US" dirty="0" err="1" smtClean="0"/>
              <a:t>Multigrid</a:t>
            </a:r>
            <a:endParaRPr lang="en-US" dirty="0" smtClean="0"/>
          </a:p>
          <a:p>
            <a:pPr lvl="1"/>
            <a:r>
              <a:rPr lang="en-US" dirty="0" smtClean="0"/>
              <a:t>CG: Conjugate Gradient</a:t>
            </a:r>
          </a:p>
          <a:p>
            <a:pPr lvl="1"/>
            <a:r>
              <a:rPr lang="en-US" dirty="0" smtClean="0"/>
              <a:t>FT: Fast Fourier Transform</a:t>
            </a:r>
          </a:p>
          <a:p>
            <a:pPr lvl="1"/>
            <a:r>
              <a:rPr lang="en-US" dirty="0" smtClean="0"/>
              <a:t>IS: Integer sort</a:t>
            </a:r>
          </a:p>
          <a:p>
            <a:pPr lvl="1"/>
            <a:r>
              <a:rPr lang="en-US" dirty="0" smtClean="0"/>
              <a:t>EP: Embarrassingly Parallel</a:t>
            </a:r>
          </a:p>
          <a:p>
            <a:pPr lvl="1"/>
            <a:r>
              <a:rPr lang="en-US" dirty="0" smtClean="0"/>
              <a:t>BT: Block </a:t>
            </a:r>
            <a:r>
              <a:rPr lang="en-US" dirty="0" err="1" smtClean="0"/>
              <a:t>Tridiagonal</a:t>
            </a:r>
            <a:endParaRPr lang="en-US" dirty="0" smtClean="0"/>
          </a:p>
          <a:p>
            <a:pPr lvl="1"/>
            <a:r>
              <a:rPr lang="en-US" dirty="0" smtClean="0"/>
              <a:t>SP: Scalar </a:t>
            </a:r>
            <a:r>
              <a:rPr lang="en-US" dirty="0" err="1" smtClean="0"/>
              <a:t>Pentadiagonal</a:t>
            </a:r>
            <a:endParaRPr lang="en-US" dirty="0" smtClean="0"/>
          </a:p>
          <a:p>
            <a:pPr lvl="1"/>
            <a:r>
              <a:rPr lang="en-US" dirty="0" smtClean="0"/>
              <a:t> LU: Lower-Upper symmetric Gauss Seidel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91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523" y="0"/>
            <a:ext cx="8229600" cy="867508"/>
          </a:xfrm>
        </p:spPr>
        <p:txBody>
          <a:bodyPr/>
          <a:lstStyle/>
          <a:p>
            <a:r>
              <a:rPr lang="en-US" b="1" dirty="0" smtClean="0"/>
              <a:t>13 Berkeley Dwarfs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91308"/>
            <a:ext cx="9144000" cy="6066692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Dense </a:t>
            </a:r>
            <a:r>
              <a:rPr lang="en-US" b="1" dirty="0">
                <a:solidFill>
                  <a:srgbClr val="0070C0"/>
                </a:solidFill>
              </a:rPr>
              <a:t>Linear </a:t>
            </a:r>
            <a:r>
              <a:rPr lang="en-US" b="1" dirty="0" smtClean="0">
                <a:solidFill>
                  <a:srgbClr val="0070C0"/>
                </a:solidFill>
              </a:rPr>
              <a:t>Algebra 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Sparse Linear Algebra</a:t>
            </a:r>
          </a:p>
          <a:p>
            <a:r>
              <a:rPr lang="en-US" b="1" dirty="0">
                <a:solidFill>
                  <a:srgbClr val="0070C0"/>
                </a:solidFill>
              </a:rPr>
              <a:t>Spectral Methods</a:t>
            </a:r>
          </a:p>
          <a:p>
            <a:r>
              <a:rPr lang="en-US" b="1" dirty="0">
                <a:solidFill>
                  <a:srgbClr val="0070C0"/>
                </a:solidFill>
              </a:rPr>
              <a:t>N-Body Methods</a:t>
            </a:r>
          </a:p>
          <a:p>
            <a:r>
              <a:rPr lang="en-US" b="1" dirty="0">
                <a:solidFill>
                  <a:srgbClr val="0070C0"/>
                </a:solidFill>
              </a:rPr>
              <a:t>Structured Grids</a:t>
            </a:r>
          </a:p>
          <a:p>
            <a:r>
              <a:rPr lang="en-US" b="1" dirty="0">
                <a:solidFill>
                  <a:srgbClr val="0070C0"/>
                </a:solidFill>
              </a:rPr>
              <a:t>Unstructured Grids</a:t>
            </a:r>
          </a:p>
          <a:p>
            <a:r>
              <a:rPr lang="en-US" dirty="0"/>
              <a:t>MapReduce</a:t>
            </a:r>
          </a:p>
          <a:p>
            <a:r>
              <a:rPr lang="en-US" dirty="0"/>
              <a:t>Combinational Logic</a:t>
            </a:r>
          </a:p>
          <a:p>
            <a:r>
              <a:rPr lang="en-US" dirty="0"/>
              <a:t>Graph Traversal</a:t>
            </a:r>
          </a:p>
          <a:p>
            <a:r>
              <a:rPr lang="en-US" dirty="0"/>
              <a:t>Dynamic Programming</a:t>
            </a:r>
          </a:p>
          <a:p>
            <a:r>
              <a:rPr lang="en-US" dirty="0"/>
              <a:t>Backtrack and Branch-and-Bound</a:t>
            </a:r>
          </a:p>
          <a:p>
            <a:r>
              <a:rPr lang="en-US" dirty="0"/>
              <a:t>Graphical Models</a:t>
            </a:r>
          </a:p>
          <a:p>
            <a:r>
              <a:rPr lang="en-US" dirty="0"/>
              <a:t>Finite State Machines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85138" y="791308"/>
            <a:ext cx="471267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First 6 of these correspond to </a:t>
            </a:r>
            <a:r>
              <a:rPr lang="en-US" sz="2400" dirty="0" err="1" smtClean="0">
                <a:solidFill>
                  <a:srgbClr val="0070C0"/>
                </a:solidFill>
              </a:rPr>
              <a:t>Colella’s</a:t>
            </a:r>
            <a:r>
              <a:rPr lang="en-US" sz="2400" dirty="0" smtClean="0">
                <a:solidFill>
                  <a:srgbClr val="0070C0"/>
                </a:solidFill>
              </a:rPr>
              <a:t> original. 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Monte Carlo dropped.</a:t>
            </a:r>
            <a:endParaRPr lang="en-US" sz="2400" dirty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N-body methods are a subset of Particle in </a:t>
            </a:r>
            <a:r>
              <a:rPr lang="en-US" sz="2400" dirty="0" err="1" smtClean="0">
                <a:solidFill>
                  <a:srgbClr val="0070C0"/>
                </a:solidFill>
              </a:rPr>
              <a:t>Colella</a:t>
            </a:r>
            <a:r>
              <a:rPr lang="en-US" sz="2400" dirty="0" smtClean="0">
                <a:solidFill>
                  <a:srgbClr val="0070C0"/>
                </a:solidFill>
              </a:rPr>
              <a:t>.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Note a little inconsistent in that MapReduce is a programming model and spectral method is a numerical method.</a:t>
            </a:r>
          </a:p>
          <a:p>
            <a:r>
              <a:rPr lang="en-US" sz="2800" b="1" dirty="0" smtClean="0"/>
              <a:t>NO clean solution likely for Big Data. Need </a:t>
            </a:r>
            <a:r>
              <a:rPr lang="en-US" sz="2800" b="1" dirty="0" smtClean="0"/>
              <a:t>multiple facets!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526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121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7 Computational Giants of </a:t>
            </a:r>
            <a:br>
              <a:rPr lang="en-US" b="1" dirty="0"/>
            </a:br>
            <a:r>
              <a:rPr lang="en-US" b="1" dirty="0" smtClean="0"/>
              <a:t>NRC Massive </a:t>
            </a:r>
            <a:r>
              <a:rPr lang="en-US" b="1" dirty="0"/>
              <a:t>Data </a:t>
            </a:r>
            <a:r>
              <a:rPr lang="en-US" b="1" dirty="0" smtClean="0"/>
              <a:t>Analysis Report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90" y="1496683"/>
            <a:ext cx="9049110" cy="4525963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rgbClr val="CC00FF"/>
                </a:solidFill>
              </a:rPr>
              <a:t>G1:</a:t>
            </a:r>
            <a:r>
              <a:rPr lang="en-US" dirty="0"/>
              <a:t>	Basic </a:t>
            </a:r>
            <a:r>
              <a:rPr lang="en-US" dirty="0" smtClean="0"/>
              <a:t>Statistics </a:t>
            </a:r>
            <a:r>
              <a:rPr lang="en-US" dirty="0" smtClean="0"/>
              <a:t>(see </a:t>
            </a:r>
            <a:r>
              <a:rPr lang="en-US" dirty="0" err="1" smtClean="0"/>
              <a:t>MRStat</a:t>
            </a:r>
            <a:r>
              <a:rPr lang="en-US" dirty="0" smtClean="0"/>
              <a:t> later)</a:t>
            </a:r>
            <a:endParaRPr lang="en-US" dirty="0"/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rgbClr val="CC00FF"/>
                </a:solidFill>
              </a:rPr>
              <a:t>G2:</a:t>
            </a:r>
            <a:r>
              <a:rPr lang="en-US" dirty="0"/>
              <a:t>	Generalized N-Body Problems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rgbClr val="CC00FF"/>
                </a:solidFill>
              </a:rPr>
              <a:t>G3:</a:t>
            </a:r>
            <a:r>
              <a:rPr lang="en-US" dirty="0"/>
              <a:t>	Graph-Theoretic Computations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rgbClr val="CC00FF"/>
                </a:solidFill>
              </a:rPr>
              <a:t>G4:</a:t>
            </a:r>
            <a:r>
              <a:rPr lang="en-US" dirty="0"/>
              <a:t>	Linear Algebraic Computations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rgbClr val="CC00FF"/>
                </a:solidFill>
              </a:rPr>
              <a:t>G5:</a:t>
            </a:r>
            <a:r>
              <a:rPr lang="en-US" dirty="0"/>
              <a:t>	</a:t>
            </a:r>
            <a:r>
              <a:rPr lang="en-US" dirty="0" smtClean="0"/>
              <a:t>Optimizations e.g. Linear Programming</a:t>
            </a:r>
            <a:endParaRPr lang="en-US" dirty="0"/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rgbClr val="CC00FF"/>
                </a:solidFill>
              </a:rPr>
              <a:t>G6:</a:t>
            </a:r>
            <a:r>
              <a:rPr lang="en-US" dirty="0"/>
              <a:t>	</a:t>
            </a:r>
            <a:r>
              <a:rPr lang="en-US" dirty="0" smtClean="0"/>
              <a:t>Integration e.g. LDA and other GML</a:t>
            </a:r>
            <a:endParaRPr lang="en-US" dirty="0"/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rgbClr val="CC00FF"/>
                </a:solidFill>
              </a:rPr>
              <a:t>G7:</a:t>
            </a:r>
            <a:r>
              <a:rPr lang="en-US" dirty="0"/>
              <a:t>	Alignment </a:t>
            </a:r>
            <a:r>
              <a:rPr lang="en-US" dirty="0" smtClean="0"/>
              <a:t>Problems e.g. BLAST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Why? Cover Big Data Application Survey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77800" y="3886200"/>
            <a:ext cx="84455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Performed by NIST Big Data Working Group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Analysis with </a:t>
            </a:r>
            <a:r>
              <a:rPr lang="en-US" dirty="0" err="1" smtClean="0">
                <a:solidFill>
                  <a:schemeClr val="tx1"/>
                </a:solidFill>
              </a:rPr>
              <a:t>Shantenu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Jha</a:t>
            </a:r>
            <a:r>
              <a:rPr lang="en-US" dirty="0" smtClean="0">
                <a:solidFill>
                  <a:schemeClr val="tx1"/>
                </a:solidFill>
              </a:rPr>
              <a:t> and Judy </a:t>
            </a:r>
            <a:r>
              <a:rPr lang="en-US" dirty="0" err="1" smtClean="0">
                <a:solidFill>
                  <a:schemeClr val="tx1"/>
                </a:solidFill>
              </a:rPr>
              <a:t>Qiu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33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661"/>
            <a:ext cx="9144000" cy="71803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latin typeface="+mn-lt"/>
              </a:rPr>
              <a:t>51 Detailed Use Cases: </a:t>
            </a:r>
            <a:r>
              <a:rPr lang="en-US" sz="3100" b="1" dirty="0" smtClean="0">
                <a:latin typeface="+mn-lt"/>
              </a:rPr>
              <a:t>Contributed July-September 2013</a:t>
            </a:r>
            <a:br>
              <a:rPr lang="en-US" sz="3100" b="1" dirty="0" smtClean="0">
                <a:latin typeface="+mn-lt"/>
              </a:rPr>
            </a:br>
            <a:r>
              <a:rPr lang="en-US" sz="3100" b="1" dirty="0" smtClean="0">
                <a:latin typeface="+mn-lt"/>
              </a:rPr>
              <a:t>Covers goals, data features such as 3 V’s, software, hardware</a:t>
            </a:r>
            <a:endParaRPr lang="en-US" sz="31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8233"/>
            <a:ext cx="9144000" cy="5898036"/>
          </a:xfrm>
        </p:spPr>
        <p:txBody>
          <a:bodyPr>
            <a:noAutofit/>
          </a:bodyPr>
          <a:lstStyle/>
          <a:p>
            <a:pPr lvl="0"/>
            <a:r>
              <a:rPr lang="en-US" sz="1800" u="sng" dirty="0">
                <a:solidFill>
                  <a:srgbClr val="0070C0"/>
                </a:solidFill>
                <a:hlinkClick r:id="rId3"/>
              </a:rPr>
              <a:t>http://bigdatawg.nist.gov/usecases.php</a:t>
            </a:r>
            <a:endParaRPr lang="en-US" sz="1800" u="sng" dirty="0">
              <a:solidFill>
                <a:srgbClr val="0070C0"/>
              </a:solidFill>
            </a:endParaRPr>
          </a:p>
          <a:p>
            <a:r>
              <a:rPr lang="en-US" sz="1800" dirty="0">
                <a:hlinkClick r:id="rId4"/>
              </a:rPr>
              <a:t>https://</a:t>
            </a:r>
            <a:r>
              <a:rPr lang="en-US" sz="1800" dirty="0" smtClean="0">
                <a:hlinkClick r:id="rId4"/>
              </a:rPr>
              <a:t>bigdatacoursespring2014.appspot.com/course</a:t>
            </a:r>
            <a:r>
              <a:rPr lang="en-US" sz="1800" dirty="0" smtClean="0"/>
              <a:t> (Section 5)</a:t>
            </a:r>
          </a:p>
          <a:p>
            <a:r>
              <a:rPr lang="en-US" sz="1800" b="1" dirty="0" smtClean="0"/>
              <a:t>Government Operation(4): </a:t>
            </a:r>
            <a:r>
              <a:rPr lang="en-US" sz="1800" dirty="0"/>
              <a:t>National Archives and Records </a:t>
            </a:r>
            <a:r>
              <a:rPr lang="en-US" sz="1800" dirty="0" smtClean="0"/>
              <a:t>Administration, Census Bureau</a:t>
            </a:r>
          </a:p>
          <a:p>
            <a:r>
              <a:rPr lang="en-US" sz="1800" b="1" dirty="0" smtClean="0"/>
              <a:t>Commercial(8): </a:t>
            </a:r>
            <a:r>
              <a:rPr lang="en-US" sz="1800" dirty="0" smtClean="0"/>
              <a:t>Finance in Cloud, Cloud Backup, </a:t>
            </a:r>
            <a:r>
              <a:rPr lang="en-US" sz="1800" dirty="0" err="1" smtClean="0"/>
              <a:t>Mendeley</a:t>
            </a:r>
            <a:r>
              <a:rPr lang="en-US" sz="1800" dirty="0" smtClean="0"/>
              <a:t> (Citations), Netflix, Web Search, Digital Materials, Cargo shipping (as in UPS)</a:t>
            </a:r>
          </a:p>
          <a:p>
            <a:r>
              <a:rPr lang="en-US" sz="1800" b="1" dirty="0" smtClean="0"/>
              <a:t>Defense(3): </a:t>
            </a:r>
            <a:r>
              <a:rPr lang="en-US" sz="1800" dirty="0" smtClean="0"/>
              <a:t>Sensors, Image surveillance, Situation Assessment</a:t>
            </a:r>
          </a:p>
          <a:p>
            <a:r>
              <a:rPr lang="en-US" sz="1800" b="1" dirty="0" smtClean="0"/>
              <a:t>Healthcare and Life Sciences(10): </a:t>
            </a:r>
            <a:r>
              <a:rPr lang="en-US" sz="1800" dirty="0" smtClean="0"/>
              <a:t>Medical records, Graph and Probabilistic analysis, Pathology, </a:t>
            </a:r>
            <a:r>
              <a:rPr lang="en-US" sz="1800" dirty="0" err="1" smtClean="0"/>
              <a:t>Bioimaging</a:t>
            </a:r>
            <a:r>
              <a:rPr lang="en-US" sz="1800" dirty="0" smtClean="0"/>
              <a:t>, Genomics, Epidemiology, People Activity models, Biodiversity</a:t>
            </a:r>
          </a:p>
          <a:p>
            <a:r>
              <a:rPr lang="en-US" sz="1800" b="1" dirty="0"/>
              <a:t>Deep Learning and Social </a:t>
            </a:r>
            <a:r>
              <a:rPr lang="en-US" sz="1800" b="1" dirty="0" smtClean="0"/>
              <a:t>Media(6): </a:t>
            </a:r>
            <a:r>
              <a:rPr lang="en-US" sz="1800" dirty="0" smtClean="0"/>
              <a:t>Driving Car, </a:t>
            </a:r>
            <a:r>
              <a:rPr lang="en-US" sz="1800" dirty="0" err="1" smtClean="0"/>
              <a:t>Geolocate</a:t>
            </a:r>
            <a:r>
              <a:rPr lang="en-US" sz="1800" dirty="0" smtClean="0"/>
              <a:t> images/cameras, Twitter, Crowd Sourcing, Network Science, NIST benchmark datasets</a:t>
            </a:r>
          </a:p>
          <a:p>
            <a:r>
              <a:rPr lang="en-US" sz="1800" b="1" dirty="0"/>
              <a:t>The Ecosystem for </a:t>
            </a:r>
            <a:r>
              <a:rPr lang="en-US" sz="1800" b="1" dirty="0" smtClean="0"/>
              <a:t>Research(4): </a:t>
            </a:r>
            <a:r>
              <a:rPr lang="en-US" sz="1800" dirty="0" smtClean="0"/>
              <a:t>Metadata, Collaboration, Language Translation, Light source experiments</a:t>
            </a:r>
          </a:p>
          <a:p>
            <a:r>
              <a:rPr lang="en-US" sz="1800" b="1" dirty="0"/>
              <a:t>Astronomy and </a:t>
            </a:r>
            <a:r>
              <a:rPr lang="en-US" sz="1800" b="1" dirty="0" smtClean="0"/>
              <a:t>Physics(5): </a:t>
            </a:r>
            <a:r>
              <a:rPr lang="en-US" sz="1800" dirty="0" smtClean="0"/>
              <a:t>Sky Surveys including comparison to simulation, Large Hadron Collider at CERN, Belle Accelerator II in Japan</a:t>
            </a:r>
          </a:p>
          <a:p>
            <a:r>
              <a:rPr lang="en-US" sz="1800" b="1" dirty="0" smtClean="0"/>
              <a:t>Earth</a:t>
            </a:r>
            <a:r>
              <a:rPr lang="en-US" sz="1800" b="1" dirty="0"/>
              <a:t>, Environmental and Polar </a:t>
            </a:r>
            <a:r>
              <a:rPr lang="en-US" sz="1800" b="1" dirty="0" smtClean="0"/>
              <a:t>Science(10): </a:t>
            </a:r>
            <a:r>
              <a:rPr lang="en-US" sz="1800" dirty="0" smtClean="0"/>
              <a:t>Radar Scattering in Atmosphere, Earthquake, Ocean, Earth Observation, Ice sheet Radar scattering, Earth radar mapping, Climate simulation datasets, Atmospheric </a:t>
            </a:r>
            <a:r>
              <a:rPr lang="en-US" sz="1800" dirty="0"/>
              <a:t>turbulence identification, Subsurface </a:t>
            </a:r>
            <a:r>
              <a:rPr lang="en-US" sz="1800" dirty="0" smtClean="0"/>
              <a:t>Biogeochemistry (microbes </a:t>
            </a:r>
            <a:r>
              <a:rPr lang="en-US" sz="1800" dirty="0"/>
              <a:t>to watersheds), AmeriFlux and FLUXNET </a:t>
            </a:r>
            <a:r>
              <a:rPr lang="en-US" sz="1800" dirty="0" smtClean="0"/>
              <a:t>gas sensors</a:t>
            </a:r>
          </a:p>
          <a:p>
            <a:r>
              <a:rPr lang="en-US" sz="1800" b="1" dirty="0" smtClean="0"/>
              <a:t>Energy(1): </a:t>
            </a:r>
            <a:r>
              <a:rPr lang="en-US" sz="1800" dirty="0" smtClean="0"/>
              <a:t>Smart grid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34079" y="829865"/>
            <a:ext cx="40480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26 Features for each use case</a:t>
            </a:r>
          </a:p>
          <a:p>
            <a:r>
              <a:rPr lang="en-US" sz="24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                       Biased to science</a:t>
            </a:r>
            <a:endParaRPr lang="en-US" sz="24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69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51"/>
            <a:ext cx="8229600" cy="700147"/>
          </a:xfrm>
        </p:spPr>
        <p:txBody>
          <a:bodyPr>
            <a:noAutofit/>
          </a:bodyPr>
          <a:lstStyle/>
          <a:p>
            <a:r>
              <a:rPr lang="en-US" b="1" dirty="0" smtClean="0"/>
              <a:t>Features of 51 Use Cases 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91" y="750498"/>
            <a:ext cx="8936966" cy="4525963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C00FF"/>
                </a:solidFill>
              </a:rPr>
              <a:t>PP (26)</a:t>
            </a:r>
            <a:r>
              <a:rPr lang="en-US" sz="2400" dirty="0" smtClean="0">
                <a:solidFill>
                  <a:srgbClr val="CC00FF"/>
                </a:solidFill>
              </a:rPr>
              <a:t> </a:t>
            </a:r>
            <a:r>
              <a:rPr lang="en-US" sz="2400" dirty="0" smtClean="0"/>
              <a:t>Pleasingly </a:t>
            </a:r>
            <a:r>
              <a:rPr lang="en-US" sz="2400" dirty="0"/>
              <a:t>Parallel or Map Only</a:t>
            </a:r>
          </a:p>
          <a:p>
            <a:r>
              <a:rPr lang="en-US" sz="2400" b="1" dirty="0" smtClean="0">
                <a:solidFill>
                  <a:srgbClr val="CC00FF"/>
                </a:solidFill>
              </a:rPr>
              <a:t>MR (18) </a:t>
            </a:r>
            <a:r>
              <a:rPr lang="en-US" sz="2400" dirty="0" smtClean="0"/>
              <a:t>Classic </a:t>
            </a:r>
            <a:r>
              <a:rPr lang="en-US" sz="2400" dirty="0"/>
              <a:t>MapReduce MR (add </a:t>
            </a:r>
            <a:r>
              <a:rPr lang="en-US" sz="2400" dirty="0" err="1"/>
              <a:t>MRStat</a:t>
            </a:r>
            <a:r>
              <a:rPr lang="en-US" sz="2400" dirty="0"/>
              <a:t> below for full count)</a:t>
            </a:r>
          </a:p>
          <a:p>
            <a:r>
              <a:rPr lang="en-US" sz="2400" b="1" dirty="0" err="1" smtClean="0">
                <a:solidFill>
                  <a:srgbClr val="CC00FF"/>
                </a:solidFill>
              </a:rPr>
              <a:t>MRStat</a:t>
            </a:r>
            <a:r>
              <a:rPr lang="en-US" sz="2400" b="1" dirty="0" smtClean="0">
                <a:solidFill>
                  <a:srgbClr val="CC00FF"/>
                </a:solidFill>
              </a:rPr>
              <a:t> (7</a:t>
            </a:r>
            <a:r>
              <a:rPr lang="en-US" sz="2400" dirty="0" smtClean="0"/>
              <a:t>) Simple </a:t>
            </a:r>
            <a:r>
              <a:rPr lang="en-US" sz="2400" dirty="0"/>
              <a:t>version of MR where key computations are simple reduction as found in statistical averages such as histograms and averages</a:t>
            </a:r>
          </a:p>
          <a:p>
            <a:r>
              <a:rPr lang="en-US" sz="2400" b="1" dirty="0" err="1" smtClean="0">
                <a:solidFill>
                  <a:srgbClr val="CC00FF"/>
                </a:solidFill>
              </a:rPr>
              <a:t>MRIter</a:t>
            </a:r>
            <a:r>
              <a:rPr lang="en-US" sz="2400" b="1" dirty="0" smtClean="0">
                <a:solidFill>
                  <a:srgbClr val="CC00FF"/>
                </a:solidFill>
              </a:rPr>
              <a:t> (23</a:t>
            </a:r>
            <a:r>
              <a:rPr lang="en-US" sz="2400" dirty="0" smtClean="0">
                <a:solidFill>
                  <a:srgbClr val="CC00FF"/>
                </a:solidFill>
              </a:rPr>
              <a:t>)</a:t>
            </a:r>
            <a:r>
              <a:rPr lang="en-US" sz="2400" dirty="0" smtClean="0"/>
              <a:t> Iterative </a:t>
            </a:r>
            <a:r>
              <a:rPr lang="en-US" sz="2400" dirty="0"/>
              <a:t>MapReduce or </a:t>
            </a:r>
            <a:r>
              <a:rPr lang="en-US" sz="2400" dirty="0" smtClean="0"/>
              <a:t>MPI (Spark, Twister)</a:t>
            </a:r>
            <a:endParaRPr lang="en-US" sz="2400" dirty="0"/>
          </a:p>
          <a:p>
            <a:r>
              <a:rPr lang="en-US" sz="2400" b="1" dirty="0" smtClean="0">
                <a:solidFill>
                  <a:srgbClr val="CC00FF"/>
                </a:solidFill>
              </a:rPr>
              <a:t>Graph (9)</a:t>
            </a:r>
            <a:r>
              <a:rPr lang="en-US" sz="2400" dirty="0" smtClean="0"/>
              <a:t> Complex </a:t>
            </a:r>
            <a:r>
              <a:rPr lang="en-US" sz="2400" dirty="0"/>
              <a:t>graph data structure needed in analysis </a:t>
            </a:r>
          </a:p>
          <a:p>
            <a:r>
              <a:rPr lang="en-US" sz="2400" b="1" dirty="0" smtClean="0">
                <a:solidFill>
                  <a:srgbClr val="CC00FF"/>
                </a:solidFill>
              </a:rPr>
              <a:t>Fusion (11)</a:t>
            </a:r>
            <a:r>
              <a:rPr lang="en-US" sz="2400" dirty="0" smtClean="0"/>
              <a:t> Integrate </a:t>
            </a:r>
            <a:r>
              <a:rPr lang="en-US" sz="2400" dirty="0"/>
              <a:t>diverse data to aid discovery/decision making; could involve sophisticated algorithms or could just be a portal</a:t>
            </a:r>
          </a:p>
          <a:p>
            <a:r>
              <a:rPr lang="en-US" sz="2400" b="1" dirty="0" smtClean="0">
                <a:solidFill>
                  <a:srgbClr val="CC00FF"/>
                </a:solidFill>
              </a:rPr>
              <a:t>Streaming (41) </a:t>
            </a:r>
            <a:r>
              <a:rPr lang="en-US" sz="2400" dirty="0" smtClean="0"/>
              <a:t>Some </a:t>
            </a:r>
            <a:r>
              <a:rPr lang="en-US" sz="2400" dirty="0"/>
              <a:t>data comes in incrementally and is processed this way</a:t>
            </a:r>
          </a:p>
          <a:p>
            <a:r>
              <a:rPr lang="en-US" sz="2400" b="1" dirty="0">
                <a:solidFill>
                  <a:srgbClr val="CC00FF"/>
                </a:solidFill>
              </a:rPr>
              <a:t>Classify	</a:t>
            </a:r>
            <a:r>
              <a:rPr lang="en-US" sz="2400" b="1" dirty="0" smtClean="0">
                <a:solidFill>
                  <a:srgbClr val="CC00FF"/>
                </a:solidFill>
              </a:rPr>
              <a:t>(30) </a:t>
            </a:r>
            <a:r>
              <a:rPr lang="en-US" sz="2400" dirty="0" smtClean="0"/>
              <a:t>Classification</a:t>
            </a:r>
            <a:r>
              <a:rPr lang="en-US" sz="2400" dirty="0"/>
              <a:t>: divide data into </a:t>
            </a:r>
            <a:r>
              <a:rPr lang="en-US" sz="2400" dirty="0" smtClean="0"/>
              <a:t>categories</a:t>
            </a:r>
          </a:p>
          <a:p>
            <a:r>
              <a:rPr lang="en-US" sz="2400" b="1" dirty="0" smtClean="0">
                <a:solidFill>
                  <a:srgbClr val="CC00FF"/>
                </a:solidFill>
              </a:rPr>
              <a:t>S/Q (12) </a:t>
            </a:r>
            <a:r>
              <a:rPr lang="en-US" sz="2400" dirty="0" smtClean="0"/>
              <a:t>Index</a:t>
            </a:r>
            <a:r>
              <a:rPr lang="en-US" sz="2400" dirty="0"/>
              <a:t>, Search and Query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2388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7751"/>
          </a:xfrm>
        </p:spPr>
        <p:txBody>
          <a:bodyPr/>
          <a:lstStyle/>
          <a:p>
            <a:r>
              <a:rPr lang="en-US" b="1" dirty="0"/>
              <a:t>Features of 51 Use Cases </a:t>
            </a:r>
            <a:r>
              <a:rPr lang="en-US" b="1" dirty="0" smtClean="0"/>
              <a:t>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799"/>
            <a:ext cx="8988724" cy="598242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C00FF"/>
                </a:solidFill>
              </a:rPr>
              <a:t>CF (4) </a:t>
            </a:r>
            <a:r>
              <a:rPr lang="en-US" sz="2400" dirty="0" smtClean="0"/>
              <a:t>Collaborative </a:t>
            </a:r>
            <a:r>
              <a:rPr lang="en-US" sz="2400" dirty="0"/>
              <a:t>Filtering for recommender engines</a:t>
            </a:r>
          </a:p>
          <a:p>
            <a:r>
              <a:rPr lang="en-US" sz="2400" b="1" dirty="0" smtClean="0">
                <a:solidFill>
                  <a:srgbClr val="CC00FF"/>
                </a:solidFill>
              </a:rPr>
              <a:t>LML (36) </a:t>
            </a:r>
            <a:r>
              <a:rPr lang="en-US" sz="2400" dirty="0" smtClean="0"/>
              <a:t>Local </a:t>
            </a:r>
            <a:r>
              <a:rPr lang="en-US" sz="2400" dirty="0"/>
              <a:t>Machine Learning (Independent for each parallel entity)</a:t>
            </a:r>
          </a:p>
          <a:p>
            <a:r>
              <a:rPr lang="en-US" sz="2400" b="1" dirty="0" smtClean="0">
                <a:solidFill>
                  <a:srgbClr val="CC00FF"/>
                </a:solidFill>
              </a:rPr>
              <a:t>GML (23) </a:t>
            </a:r>
            <a:r>
              <a:rPr lang="en-US" sz="2400" dirty="0" smtClean="0"/>
              <a:t>Global </a:t>
            </a:r>
            <a:r>
              <a:rPr lang="en-US" sz="2400" dirty="0"/>
              <a:t>Machine Learning: Deep Learning, Clustering, LDA, PLSI, MDS, </a:t>
            </a:r>
          </a:p>
          <a:p>
            <a:pPr lvl="1"/>
            <a:r>
              <a:rPr lang="en-US" sz="2000" dirty="0"/>
              <a:t>Large Scale Optimizations as in </a:t>
            </a:r>
            <a:r>
              <a:rPr lang="en-US" sz="2000" dirty="0" err="1"/>
              <a:t>Variational</a:t>
            </a:r>
            <a:r>
              <a:rPr lang="en-US" sz="2000" dirty="0"/>
              <a:t> Bayes, MCMC, Lifted Belief Propagation, Stochastic Gradient Descent, L-BFGS, </a:t>
            </a:r>
            <a:r>
              <a:rPr lang="en-US" sz="2000" dirty="0" err="1"/>
              <a:t>Levenberg</a:t>
            </a:r>
            <a:r>
              <a:rPr lang="en-US" sz="2000" dirty="0"/>
              <a:t>-Marquardt . Can call EGO or Exascale Global Optimization with scalable parallel algorithm</a:t>
            </a:r>
          </a:p>
          <a:p>
            <a:r>
              <a:rPr lang="en-US" sz="2400" b="1" dirty="0" smtClean="0">
                <a:solidFill>
                  <a:srgbClr val="CC00FF"/>
                </a:solidFill>
              </a:rPr>
              <a:t>Workflow (51) </a:t>
            </a:r>
            <a:r>
              <a:rPr lang="en-US" sz="2400" dirty="0" smtClean="0"/>
              <a:t>Universal </a:t>
            </a:r>
          </a:p>
          <a:p>
            <a:r>
              <a:rPr lang="en-US" sz="2400" b="1" dirty="0" smtClean="0">
                <a:solidFill>
                  <a:srgbClr val="CC00FF"/>
                </a:solidFill>
              </a:rPr>
              <a:t>GIS (16) </a:t>
            </a:r>
            <a:r>
              <a:rPr lang="en-US" sz="2400" dirty="0" smtClean="0"/>
              <a:t>Geotagged </a:t>
            </a:r>
            <a:r>
              <a:rPr lang="en-US" sz="2400" dirty="0"/>
              <a:t>data and often displayed in ESRI, Microsoft Virtual Earth, Google Earth, </a:t>
            </a:r>
            <a:r>
              <a:rPr lang="en-US" sz="2400" dirty="0" err="1"/>
              <a:t>GeoServer</a:t>
            </a:r>
            <a:r>
              <a:rPr lang="en-US" sz="2400" dirty="0"/>
              <a:t> etc.</a:t>
            </a:r>
          </a:p>
          <a:p>
            <a:r>
              <a:rPr lang="en-US" sz="2400" b="1" dirty="0">
                <a:solidFill>
                  <a:srgbClr val="CC00FF"/>
                </a:solidFill>
              </a:rPr>
              <a:t>HPC	</a:t>
            </a:r>
            <a:r>
              <a:rPr lang="en-US" sz="2400" b="1" dirty="0" smtClean="0">
                <a:solidFill>
                  <a:srgbClr val="CC00FF"/>
                </a:solidFill>
              </a:rPr>
              <a:t>(5) </a:t>
            </a:r>
            <a:r>
              <a:rPr lang="en-US" sz="2400" dirty="0" smtClean="0"/>
              <a:t>Classic </a:t>
            </a:r>
            <a:r>
              <a:rPr lang="en-US" sz="2400" dirty="0"/>
              <a:t>large-scale simulation of cosmos, materials, etc. generating (visualization) data</a:t>
            </a:r>
          </a:p>
          <a:p>
            <a:r>
              <a:rPr lang="en-US" sz="2400" b="1" dirty="0" smtClean="0">
                <a:solidFill>
                  <a:srgbClr val="CC00FF"/>
                </a:solidFill>
              </a:rPr>
              <a:t>Agent (2) </a:t>
            </a:r>
            <a:r>
              <a:rPr lang="en-US" sz="2400" dirty="0" smtClean="0"/>
              <a:t>Simulations </a:t>
            </a:r>
            <a:r>
              <a:rPr lang="en-US" sz="2400" dirty="0"/>
              <a:t>of models of data-defined macroscopic entities represented as agents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092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0101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Data Source and Style Facet </a:t>
            </a:r>
            <a:r>
              <a:rPr lang="en-US" sz="3600" b="1" dirty="0" smtClean="0"/>
              <a:t>I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15461"/>
            <a:ext cx="9144000" cy="6242539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</a:pPr>
            <a:r>
              <a:rPr lang="en-US" sz="2400" dirty="0" smtClean="0"/>
              <a:t>(</a:t>
            </a:r>
            <a:r>
              <a:rPr lang="en-US" sz="2400" dirty="0" err="1" smtClean="0"/>
              <a:t>i</a:t>
            </a:r>
            <a:r>
              <a:rPr lang="en-US" sz="2400" dirty="0"/>
              <a:t>) </a:t>
            </a:r>
            <a:r>
              <a:rPr lang="en-US" sz="2400" b="1" dirty="0"/>
              <a:t>SQL or NoSQL: </a:t>
            </a:r>
            <a:r>
              <a:rPr lang="en-US" sz="2400" dirty="0"/>
              <a:t>NoSQL includes Document, Column, Key-value, Graph, Triple </a:t>
            </a:r>
            <a:r>
              <a:rPr lang="en-US" sz="2400" dirty="0" smtClean="0"/>
              <a:t>store</a:t>
            </a:r>
          </a:p>
          <a:p>
            <a:pPr>
              <a:spcBef>
                <a:spcPts val="200"/>
              </a:spcBef>
            </a:pPr>
            <a:r>
              <a:rPr lang="en-US" sz="2400" dirty="0" smtClean="0"/>
              <a:t>(ii) Other </a:t>
            </a:r>
            <a:r>
              <a:rPr lang="en-US" sz="2400" b="1" dirty="0" smtClean="0"/>
              <a:t>Enterprise data systems: </a:t>
            </a:r>
            <a:r>
              <a:rPr lang="en-US" sz="2400" dirty="0" smtClean="0"/>
              <a:t>e.g. Warehouses</a:t>
            </a:r>
            <a:endParaRPr lang="en-US" sz="2400" dirty="0" smtClean="0"/>
          </a:p>
          <a:p>
            <a:pPr>
              <a:spcBef>
                <a:spcPts val="200"/>
              </a:spcBef>
            </a:pPr>
            <a:r>
              <a:rPr lang="en-US" sz="2400" dirty="0" smtClean="0"/>
              <a:t>(iii) </a:t>
            </a:r>
            <a:r>
              <a:rPr lang="en-US" sz="2400" b="1" dirty="0" smtClean="0"/>
              <a:t>Set </a:t>
            </a:r>
            <a:r>
              <a:rPr lang="en-US" sz="2400" b="1" dirty="0"/>
              <a:t>of </a:t>
            </a:r>
            <a:r>
              <a:rPr lang="en-US" sz="2400" b="1" dirty="0" smtClean="0"/>
              <a:t>Files: </a:t>
            </a:r>
            <a:r>
              <a:rPr lang="en-US" sz="2400" dirty="0" smtClean="0"/>
              <a:t>as </a:t>
            </a:r>
            <a:r>
              <a:rPr lang="en-US" sz="2400" dirty="0"/>
              <a:t>managed in </a:t>
            </a:r>
            <a:r>
              <a:rPr lang="en-US" sz="2400" dirty="0" err="1"/>
              <a:t>iRODS</a:t>
            </a:r>
            <a:r>
              <a:rPr lang="en-US" sz="2400" dirty="0"/>
              <a:t> and extremely common in scientific </a:t>
            </a:r>
            <a:r>
              <a:rPr lang="en-US" sz="2400" dirty="0" smtClean="0"/>
              <a:t>research</a:t>
            </a:r>
          </a:p>
          <a:p>
            <a:pPr>
              <a:spcBef>
                <a:spcPts val="200"/>
              </a:spcBef>
            </a:pPr>
            <a:r>
              <a:rPr lang="en-US" sz="2400" dirty="0" smtClean="0"/>
              <a:t>(iv) </a:t>
            </a:r>
            <a:r>
              <a:rPr lang="en-US" sz="2400" b="1" dirty="0"/>
              <a:t>File, Object, Block and Data-parallel </a:t>
            </a:r>
            <a:r>
              <a:rPr lang="en-US" sz="2400" dirty="0"/>
              <a:t>(HDFS) raw storage: Separated from computing?</a:t>
            </a:r>
            <a:endParaRPr lang="en-US" sz="2400" dirty="0" smtClean="0"/>
          </a:p>
          <a:p>
            <a:pPr>
              <a:spcBef>
                <a:spcPts val="200"/>
              </a:spcBef>
            </a:pPr>
            <a:r>
              <a:rPr lang="en-US" sz="2400" dirty="0" smtClean="0"/>
              <a:t>(v</a:t>
            </a:r>
            <a:r>
              <a:rPr lang="en-US" sz="2400" dirty="0"/>
              <a:t>) </a:t>
            </a:r>
            <a:r>
              <a:rPr lang="en-US" sz="2400" b="1" dirty="0"/>
              <a:t>Internet of </a:t>
            </a:r>
            <a:r>
              <a:rPr lang="en-US" sz="2400" b="1" dirty="0" smtClean="0"/>
              <a:t>Things: </a:t>
            </a:r>
            <a:r>
              <a:rPr lang="en-US" sz="2400" dirty="0" smtClean="0"/>
              <a:t>24 to 50 Billion devices on Internet by 2020</a:t>
            </a:r>
          </a:p>
          <a:p>
            <a:pPr>
              <a:spcBef>
                <a:spcPts val="200"/>
              </a:spcBef>
            </a:pPr>
            <a:r>
              <a:rPr lang="en-US" sz="2400" dirty="0" smtClean="0"/>
              <a:t>(vi) </a:t>
            </a:r>
            <a:r>
              <a:rPr lang="en-US" sz="2400" b="1" dirty="0" smtClean="0"/>
              <a:t>Streaming</a:t>
            </a:r>
            <a:r>
              <a:rPr lang="en-US" sz="2400" b="1" dirty="0"/>
              <a:t>: </a:t>
            </a:r>
            <a:r>
              <a:rPr lang="en-US" sz="2400" dirty="0"/>
              <a:t>Incremental update of datasets with new algorithms to achieve real-time response (G7)</a:t>
            </a:r>
          </a:p>
          <a:p>
            <a:pPr>
              <a:spcBef>
                <a:spcPts val="200"/>
              </a:spcBef>
            </a:pPr>
            <a:r>
              <a:rPr lang="en-US" sz="2400" dirty="0" smtClean="0"/>
              <a:t>(vii) </a:t>
            </a:r>
            <a:r>
              <a:rPr lang="en-US" sz="2400" b="1" dirty="0"/>
              <a:t>HPC </a:t>
            </a:r>
            <a:r>
              <a:rPr lang="en-US" sz="2400" b="1" dirty="0" smtClean="0"/>
              <a:t>simulations: </a:t>
            </a:r>
            <a:r>
              <a:rPr lang="en-US" sz="2400" dirty="0"/>
              <a:t>generate major (visualization) output that often needs to </a:t>
            </a:r>
            <a:r>
              <a:rPr lang="en-US" sz="2400" dirty="0" smtClean="0"/>
              <a:t>be mined </a:t>
            </a:r>
          </a:p>
          <a:p>
            <a:pPr>
              <a:spcBef>
                <a:spcPts val="200"/>
              </a:spcBef>
            </a:pPr>
            <a:r>
              <a:rPr lang="en-US" sz="2400" dirty="0" smtClean="0"/>
              <a:t>(viii) Involve </a:t>
            </a:r>
            <a:r>
              <a:rPr lang="en-US" sz="2400" b="1" dirty="0" smtClean="0"/>
              <a:t>GIS:</a:t>
            </a:r>
            <a:r>
              <a:rPr lang="en-US" sz="2400" dirty="0" smtClean="0"/>
              <a:t> Geographical </a:t>
            </a:r>
            <a:r>
              <a:rPr lang="en-US" sz="2400" dirty="0"/>
              <a:t>Information </a:t>
            </a:r>
            <a:r>
              <a:rPr lang="en-US" sz="2400" dirty="0" smtClean="0"/>
              <a:t>Systems </a:t>
            </a:r>
            <a:r>
              <a:rPr lang="en-US" sz="2400" dirty="0"/>
              <a:t>provide attractive access to geospatial data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2154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410"/>
            <a:ext cx="9144000" cy="11430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2. Perform </a:t>
            </a:r>
            <a:r>
              <a:rPr lang="en-US" sz="2800" b="1" dirty="0"/>
              <a:t>real time analytics on data source streams and notify users when specified events occur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06373" y="6051249"/>
            <a:ext cx="494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Storm, Kafka, </a:t>
            </a:r>
            <a:r>
              <a:rPr lang="en-US" sz="2400" dirty="0" err="1" smtClean="0"/>
              <a:t>Hbase</a:t>
            </a:r>
            <a:r>
              <a:rPr lang="en-US" sz="2400" dirty="0" smtClean="0"/>
              <a:t>, Zookeeper</a:t>
            </a:r>
            <a:endParaRPr lang="en-US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183933" y="1735196"/>
            <a:ext cx="8776134" cy="3942575"/>
            <a:chOff x="457198" y="1344126"/>
            <a:chExt cx="8776134" cy="3942575"/>
          </a:xfrm>
        </p:grpSpPr>
        <p:sp>
          <p:nvSpPr>
            <p:cNvPr id="4" name="Oval 3"/>
            <p:cNvSpPr/>
            <p:nvPr/>
          </p:nvSpPr>
          <p:spPr>
            <a:xfrm>
              <a:off x="457200" y="2785241"/>
              <a:ext cx="2317531" cy="42041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Streaming Data</a:t>
              </a:r>
              <a:endParaRPr lang="en-US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457199" y="3505199"/>
              <a:ext cx="2317531" cy="42041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/>
                <a:t>Streaming Data</a:t>
              </a:r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457198" y="4225157"/>
              <a:ext cx="2317531" cy="42041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/>
                <a:t>Streaming Data</a:t>
              </a:r>
              <a:endParaRPr lang="en-US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804744" y="3279228"/>
              <a:ext cx="1965435" cy="64638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Posted Data</a:t>
              </a:r>
              <a:endParaRPr lang="en-US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574220" y="3279228"/>
              <a:ext cx="1965435" cy="64638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Identified Events</a:t>
              </a:r>
              <a:endParaRPr 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770179" y="1881352"/>
              <a:ext cx="1912883" cy="76725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Filter Identifying Events</a:t>
              </a:r>
              <a:endParaRPr lang="en-US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5389" y="1344126"/>
              <a:ext cx="1258709" cy="1361657"/>
            </a:xfrm>
            <a:prstGeom prst="rect">
              <a:avLst/>
            </a:prstGeom>
          </p:spPr>
        </p:pic>
        <p:cxnSp>
          <p:nvCxnSpPr>
            <p:cNvPr id="12" name="Straight Arrow Connector 11"/>
            <p:cNvCxnSpPr/>
            <p:nvPr/>
          </p:nvCxnSpPr>
          <p:spPr>
            <a:xfrm>
              <a:off x="4434098" y="1817031"/>
              <a:ext cx="1230978" cy="20792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2845040" y="3058510"/>
              <a:ext cx="912406" cy="344558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2895780" y="3976513"/>
              <a:ext cx="861666" cy="458851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2946521" y="3695211"/>
              <a:ext cx="810925" cy="40389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4873812" y="2407350"/>
              <a:ext cx="787007" cy="80707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7587200" y="2705783"/>
              <a:ext cx="95862" cy="53380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 flipV="1">
              <a:off x="4652818" y="2492507"/>
              <a:ext cx="1782774" cy="99999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ounded Rectangle 27"/>
            <p:cNvSpPr/>
            <p:nvPr/>
          </p:nvSpPr>
          <p:spPr>
            <a:xfrm>
              <a:off x="5049587" y="4640316"/>
              <a:ext cx="1965435" cy="64638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Repository</a:t>
              </a:r>
              <a:endParaRPr lang="en-US" dirty="0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H="1">
              <a:off x="6824480" y="4016062"/>
              <a:ext cx="333065" cy="5611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4897821" y="4002368"/>
              <a:ext cx="434191" cy="57488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4572000" y="1469296"/>
              <a:ext cx="13535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Specify filter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618939" y="4239453"/>
              <a:ext cx="8843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Archive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730510" y="2613076"/>
              <a:ext cx="15028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Post Selected Events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486479" y="2698808"/>
              <a:ext cx="16230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Fetch streamed Data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1433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3854"/>
            <a:ext cx="905479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5. Perform </a:t>
            </a:r>
            <a:r>
              <a:rPr lang="en-US" sz="3200" b="1" dirty="0"/>
              <a:t>interactive analytics on data in analytics-optimized </a:t>
            </a:r>
            <a:r>
              <a:rPr lang="en-US" sz="3200" b="1" dirty="0" smtClean="0"/>
              <a:t>data system</a:t>
            </a:r>
            <a:endParaRPr lang="en-US" sz="32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2236858" y="4162109"/>
            <a:ext cx="5633545" cy="52551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Hadoop, Spark, Giraph, Pig …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236858" y="5019353"/>
            <a:ext cx="5633545" cy="52551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Storage: HDFS, </a:t>
            </a:r>
            <a:r>
              <a:rPr lang="en-US" dirty="0" err="1" smtClean="0"/>
              <a:t>Hbase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94594" y="6292407"/>
            <a:ext cx="4813738" cy="45823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Data, Streaming, Batch …..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995448" y="5682807"/>
            <a:ext cx="861849" cy="4885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3615558" y="5735359"/>
            <a:ext cx="861849" cy="4885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572000" y="5743352"/>
            <a:ext cx="861849" cy="4885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2277484" y="1571232"/>
            <a:ext cx="5613078" cy="869846"/>
            <a:chOff x="1609805" y="1758098"/>
            <a:chExt cx="5613078" cy="86984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9805" y="1758098"/>
              <a:ext cx="881148" cy="85615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9943" y="1758098"/>
              <a:ext cx="861850" cy="8374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0525" y="1758098"/>
              <a:ext cx="869846" cy="86984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0895" y="1758098"/>
              <a:ext cx="881148" cy="85615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1033" y="1758098"/>
              <a:ext cx="861850" cy="8374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1615" y="1758098"/>
              <a:ext cx="869846" cy="869846"/>
            </a:xfrm>
            <a:prstGeom prst="rect">
              <a:avLst/>
            </a:prstGeom>
          </p:spPr>
        </p:pic>
      </p:grpSp>
      <p:sp>
        <p:nvSpPr>
          <p:cNvPr id="17" name="Rounded Rectangle 16"/>
          <p:cNvSpPr/>
          <p:nvPr/>
        </p:nvSpPr>
        <p:spPr>
          <a:xfrm>
            <a:off x="4070913" y="3280427"/>
            <a:ext cx="1965435" cy="64638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Mahout, R</a:t>
            </a:r>
            <a:endParaRPr lang="en-US" dirty="0"/>
          </a:p>
        </p:txBody>
      </p:sp>
      <p:sp>
        <p:nvSpPr>
          <p:cNvPr id="22" name="Up-Down Arrow 21"/>
          <p:cNvSpPr/>
          <p:nvPr/>
        </p:nvSpPr>
        <p:spPr>
          <a:xfrm>
            <a:off x="4904393" y="2540319"/>
            <a:ext cx="298475" cy="641317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45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The Answer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0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0101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Data Source and Style Facet </a:t>
            </a:r>
            <a:r>
              <a:rPr lang="en-US" sz="3600" b="1" dirty="0" smtClean="0"/>
              <a:t>II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15461"/>
            <a:ext cx="9144000" cy="6242539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</a:pPr>
            <a:r>
              <a:rPr lang="en-US" sz="2800" dirty="0" smtClean="0"/>
              <a:t>Before data gets to compute system, there is often an </a:t>
            </a:r>
            <a:r>
              <a:rPr lang="en-US" sz="2800" b="1" dirty="0" smtClean="0"/>
              <a:t>initial data gathering phase</a:t>
            </a:r>
            <a:r>
              <a:rPr lang="en-US" sz="2800" dirty="0" smtClean="0"/>
              <a:t> which is characterized by a </a:t>
            </a:r>
            <a:r>
              <a:rPr lang="en-US" sz="2800" b="1" dirty="0" smtClean="0"/>
              <a:t>block size and timing</a:t>
            </a:r>
            <a:r>
              <a:rPr lang="en-US" sz="2800" dirty="0" smtClean="0"/>
              <a:t>. Block size varies from month (Remote Sensing, Seismic) to day (genomic) to seconds or lower (Real time control, streaming)</a:t>
            </a:r>
          </a:p>
          <a:p>
            <a:pPr>
              <a:spcBef>
                <a:spcPts val="200"/>
              </a:spcBef>
            </a:pPr>
            <a:r>
              <a:rPr lang="en-US" sz="2800" dirty="0" smtClean="0"/>
              <a:t>There are </a:t>
            </a:r>
            <a:r>
              <a:rPr lang="en-US" sz="2800" b="1" dirty="0" smtClean="0"/>
              <a:t>storage/compute system styles: </a:t>
            </a:r>
            <a:r>
              <a:rPr lang="en-US" sz="2800" dirty="0" smtClean="0"/>
              <a:t>Shared, Dedicated, Permanent, Transient</a:t>
            </a:r>
          </a:p>
          <a:p>
            <a:pPr>
              <a:spcBef>
                <a:spcPts val="200"/>
              </a:spcBef>
            </a:pPr>
            <a:r>
              <a:rPr lang="en-US" sz="2800" dirty="0" smtClean="0"/>
              <a:t>Other characteristics are needed for permanent </a:t>
            </a:r>
            <a:r>
              <a:rPr lang="en-US" sz="2800" b="1" dirty="0" smtClean="0"/>
              <a:t>auxiliary/comparison datasets</a:t>
            </a:r>
            <a:r>
              <a:rPr lang="en-US" sz="2800" b="1" dirty="0"/>
              <a:t> </a:t>
            </a:r>
            <a:r>
              <a:rPr lang="en-US" sz="2800" b="1" dirty="0" smtClean="0"/>
              <a:t>a</a:t>
            </a:r>
            <a:r>
              <a:rPr lang="en-US" sz="2800" dirty="0" smtClean="0"/>
              <a:t>nd these could be interdisciplinary, implying nontrivial data movement/replication</a:t>
            </a:r>
          </a:p>
          <a:p>
            <a:pPr>
              <a:spcBef>
                <a:spcPts val="200"/>
              </a:spcBef>
            </a:pPr>
            <a:r>
              <a:rPr lang="en-US" sz="2800" dirty="0" smtClean="0"/>
              <a:t>10 </a:t>
            </a:r>
            <a:r>
              <a:rPr lang="en-US" sz="2800" b="1" dirty="0" smtClean="0"/>
              <a:t>Data Access/Use Styles </a:t>
            </a:r>
            <a:r>
              <a:rPr lang="en-US" sz="2800" dirty="0" smtClean="0"/>
              <a:t>from Bob Marcus at </a:t>
            </a:r>
            <a:r>
              <a:rPr lang="en-US" sz="2800" dirty="0" smtClean="0"/>
              <a:t>NIST (you have seen his patterns 2 and 5 and my extension for science 5A follows)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5062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3854"/>
            <a:ext cx="6842234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5A. Perform </a:t>
            </a:r>
            <a:r>
              <a:rPr lang="en-US" sz="3200" b="1" dirty="0"/>
              <a:t>interactive analytics on </a:t>
            </a:r>
            <a:r>
              <a:rPr lang="en-US" sz="3200" b="1" dirty="0" smtClean="0"/>
              <a:t>observational scientific data</a:t>
            </a:r>
            <a:endParaRPr lang="en-US" sz="32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2082570" y="2743231"/>
            <a:ext cx="5633545" cy="52551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Grid or Many Task Software, Hadoop, Spark, Giraph, Pig …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082570" y="3600475"/>
            <a:ext cx="5633545" cy="52551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Storage: HDFS, </a:t>
            </a:r>
            <a:r>
              <a:rPr lang="en-US" dirty="0" err="1" smtClean="0"/>
              <a:t>Hbase</a:t>
            </a:r>
            <a:r>
              <a:rPr lang="en-US" dirty="0" smtClean="0"/>
              <a:t>, File Collection (</a:t>
            </a:r>
            <a:r>
              <a:rPr lang="en-US" dirty="0" err="1" smtClean="0"/>
              <a:t>Lustre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92706" y="4802586"/>
            <a:ext cx="3769845" cy="69668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Streaming Twitter data for Social Networking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402317" y="4457719"/>
            <a:ext cx="17470" cy="5674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016326" y="4209988"/>
            <a:ext cx="861849" cy="4885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3198554" y="1691960"/>
            <a:ext cx="2434991" cy="64638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Science Analysis Code, Mahout, R</a:t>
            </a:r>
            <a:endParaRPr lang="en-US" dirty="0"/>
          </a:p>
        </p:txBody>
      </p:sp>
      <p:sp>
        <p:nvSpPr>
          <p:cNvPr id="22" name="Up-Down Arrow 21"/>
          <p:cNvSpPr/>
          <p:nvPr/>
        </p:nvSpPr>
        <p:spPr>
          <a:xfrm rot="16200000">
            <a:off x="2408279" y="1694495"/>
            <a:ext cx="298475" cy="641317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40" y="1485392"/>
            <a:ext cx="1258709" cy="136165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633545" y="4437627"/>
            <a:ext cx="3603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Transport batch of data to primary analysis data system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176626" y="5827522"/>
            <a:ext cx="3769845" cy="71578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Record Scientific Data in “field”</a:t>
            </a:r>
            <a:endParaRPr lang="en-US" dirty="0"/>
          </a:p>
        </p:txBody>
      </p:sp>
      <p:sp>
        <p:nvSpPr>
          <p:cNvPr id="25" name="Can 24"/>
          <p:cNvSpPr/>
          <p:nvPr/>
        </p:nvSpPr>
        <p:spPr>
          <a:xfrm>
            <a:off x="5250118" y="5219446"/>
            <a:ext cx="1297827" cy="1538705"/>
          </a:xfrm>
          <a:prstGeom prst="ca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Local Accumulate and initial computing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085112" y="6225135"/>
            <a:ext cx="100942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65226" y="4209988"/>
            <a:ext cx="1612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Direct Transfer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758152" y="5219446"/>
            <a:ext cx="2385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NIST Examples include LHC, Remote </a:t>
            </a:r>
            <a:r>
              <a:rPr lang="en-US" dirty="0" smtClean="0"/>
              <a:t>Sensing, Astronomy </a:t>
            </a:r>
            <a:r>
              <a:rPr lang="en-US" dirty="0" smtClean="0"/>
              <a:t>and Bioinformatics</a:t>
            </a:r>
          </a:p>
        </p:txBody>
      </p:sp>
    </p:spTree>
    <p:extLst>
      <p:ext uri="{BB962C8B-B14F-4D97-AF65-F5344CB8AC3E}">
        <p14:creationId xmlns:p14="http://schemas.microsoft.com/office/powerpoint/2010/main" val="204119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Why? Typical Big Data Analytics</a:t>
            </a:r>
            <a:endParaRPr lang="en-US" b="1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See Mahout, </a:t>
            </a:r>
            <a:r>
              <a:rPr lang="en-US" dirty="0" err="1" smtClean="0">
                <a:solidFill>
                  <a:schemeClr val="tx1"/>
                </a:solidFill>
              </a:rPr>
              <a:t>MLLib</a:t>
            </a:r>
            <a:r>
              <a:rPr lang="en-US" dirty="0" smtClean="0">
                <a:solidFill>
                  <a:schemeClr val="tx1"/>
                </a:solidFill>
              </a:rPr>
              <a:t>, R, usage in application survey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61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3224"/>
            <a:ext cx="9144000" cy="702824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Core Analytics </a:t>
            </a:r>
            <a:r>
              <a:rPr lang="en-US" sz="3600" b="1" dirty="0" smtClean="0"/>
              <a:t>I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85652"/>
            <a:ext cx="9144000" cy="6360695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70C0"/>
                </a:solidFill>
              </a:rPr>
              <a:t>Map-Only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Pleasingly parallel - </a:t>
            </a:r>
            <a:r>
              <a:rPr lang="en-US" sz="2400" b="1" dirty="0" smtClean="0"/>
              <a:t>Local </a:t>
            </a:r>
            <a:r>
              <a:rPr lang="en-US" sz="2400" b="1" dirty="0"/>
              <a:t>Machine Learning </a:t>
            </a: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70C0"/>
                </a:solidFill>
              </a:rPr>
              <a:t>MapReduce: </a:t>
            </a:r>
            <a:r>
              <a:rPr lang="en-US" sz="2800" b="1" dirty="0" smtClean="0"/>
              <a:t>Search/Query/Index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Summarizing </a:t>
            </a:r>
            <a:r>
              <a:rPr lang="en-US" sz="2400" b="1" dirty="0" smtClean="0"/>
              <a:t>statistics </a:t>
            </a:r>
            <a:r>
              <a:rPr lang="en-US" sz="2400" dirty="0" smtClean="0"/>
              <a:t>as in LHC Data analysis (histograms) </a:t>
            </a:r>
            <a:r>
              <a:rPr lang="en-US" sz="2400" b="1" dirty="0" smtClean="0">
                <a:solidFill>
                  <a:srgbClr val="0070C0"/>
                </a:solidFill>
              </a:rPr>
              <a:t>(G1)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Recommender </a:t>
            </a:r>
            <a:r>
              <a:rPr lang="en-US" sz="2400" dirty="0"/>
              <a:t>Systems (</a:t>
            </a:r>
            <a:r>
              <a:rPr lang="en-US" sz="2400" b="1" dirty="0"/>
              <a:t>Collaborative </a:t>
            </a:r>
            <a:r>
              <a:rPr lang="en-US" sz="2400" b="1" dirty="0" smtClean="0"/>
              <a:t>Filtering</a:t>
            </a:r>
            <a:r>
              <a:rPr lang="en-US" sz="2400" dirty="0" smtClean="0"/>
              <a:t>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Linear Classifiers (</a:t>
            </a:r>
            <a:r>
              <a:rPr lang="en-US" sz="2400" b="1" dirty="0"/>
              <a:t>Bayes, Random </a:t>
            </a:r>
            <a:r>
              <a:rPr lang="en-US" sz="2400" b="1" dirty="0" smtClean="0"/>
              <a:t>Forests</a:t>
            </a:r>
            <a:r>
              <a:rPr lang="en-US" sz="2400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70C0"/>
                </a:solidFill>
              </a:rPr>
              <a:t>Alignment and Streaming (G7)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Genomic Alignment, Incremental Classifiers</a:t>
            </a: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70C0"/>
                </a:solidFill>
              </a:rPr>
              <a:t>Global </a:t>
            </a:r>
            <a:r>
              <a:rPr lang="en-US" sz="2800" b="1" dirty="0" smtClean="0">
                <a:solidFill>
                  <a:srgbClr val="0070C0"/>
                </a:solidFill>
              </a:rPr>
              <a:t>Analytics: </a:t>
            </a:r>
            <a:r>
              <a:rPr lang="en-US" sz="2400" b="1" dirty="0" smtClean="0">
                <a:solidFill>
                  <a:srgbClr val="0070C0"/>
                </a:solidFill>
              </a:rPr>
              <a:t>Nonlinear </a:t>
            </a:r>
            <a:r>
              <a:rPr lang="en-US" sz="2400" b="1" dirty="0" smtClean="0">
                <a:solidFill>
                  <a:srgbClr val="0070C0"/>
                </a:solidFill>
              </a:rPr>
              <a:t>Solvers </a:t>
            </a:r>
            <a:r>
              <a:rPr lang="en-US" sz="2400" dirty="0" smtClean="0"/>
              <a:t>(structure depends on objective function)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(G5,G6)</a:t>
            </a:r>
            <a:endParaRPr lang="en-US" sz="2400" b="1" dirty="0">
              <a:solidFill>
                <a:srgbClr val="0070C0"/>
              </a:solidFill>
            </a:endParaRPr>
          </a:p>
          <a:p>
            <a:pPr lvl="1"/>
            <a:r>
              <a:rPr lang="en-US" sz="2400" dirty="0"/>
              <a:t>Stochastic Gradient Descent </a:t>
            </a:r>
            <a:r>
              <a:rPr lang="en-US" sz="2400" dirty="0" smtClean="0"/>
              <a:t>SGD</a:t>
            </a:r>
            <a:endParaRPr lang="en-US" sz="2400" dirty="0"/>
          </a:p>
          <a:p>
            <a:pPr lvl="1"/>
            <a:r>
              <a:rPr lang="en-US" sz="2400" dirty="0"/>
              <a:t>(L-)BFGS approximation to Newton’s Method</a:t>
            </a:r>
          </a:p>
          <a:p>
            <a:pPr lvl="1"/>
            <a:r>
              <a:rPr lang="en-US" sz="2400" dirty="0" err="1"/>
              <a:t>Levenberg</a:t>
            </a:r>
            <a:r>
              <a:rPr lang="en-US" sz="2400" dirty="0"/>
              <a:t>-Marquardt </a:t>
            </a:r>
            <a:r>
              <a:rPr lang="en-US" sz="2400" dirty="0" smtClean="0"/>
              <a:t>solver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61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3224"/>
            <a:ext cx="9144000" cy="702824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Core Analytics </a:t>
            </a:r>
            <a:r>
              <a:rPr lang="en-US" sz="3600" b="1" dirty="0" smtClean="0"/>
              <a:t>II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691"/>
            <a:ext cx="9144000" cy="6360695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</a:rPr>
              <a:t>Global Analytics: Map-Collective </a:t>
            </a:r>
            <a:r>
              <a:rPr lang="en-US" b="1" dirty="0" smtClean="0">
                <a:solidFill>
                  <a:srgbClr val="0070C0"/>
                </a:solidFill>
              </a:rPr>
              <a:t>(</a:t>
            </a:r>
            <a:r>
              <a:rPr lang="en-US" b="1" dirty="0">
                <a:solidFill>
                  <a:srgbClr val="0070C0"/>
                </a:solidFill>
              </a:rPr>
              <a:t>See Mahout, </a:t>
            </a:r>
            <a:r>
              <a:rPr lang="en-US" b="1" dirty="0" err="1">
                <a:solidFill>
                  <a:srgbClr val="0070C0"/>
                </a:solidFill>
              </a:rPr>
              <a:t>MLlib</a:t>
            </a:r>
            <a:r>
              <a:rPr lang="en-US" b="1" dirty="0">
                <a:solidFill>
                  <a:srgbClr val="0070C0"/>
                </a:solidFill>
              </a:rPr>
              <a:t>) (G2,G4,G6)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</a:rPr>
              <a:t>Often use </a:t>
            </a:r>
            <a:r>
              <a:rPr lang="en-US" b="1" dirty="0">
                <a:solidFill>
                  <a:srgbClr val="0070C0"/>
                </a:solidFill>
              </a:rPr>
              <a:t>matrix-matrix,-vector operations, solvers (conjugate gradient)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Clustering</a:t>
            </a:r>
            <a:r>
              <a:rPr lang="en-US" dirty="0"/>
              <a:t> (many methods), </a:t>
            </a:r>
            <a:r>
              <a:rPr lang="en-US" b="1" dirty="0" smtClean="0"/>
              <a:t>Mixture </a:t>
            </a:r>
            <a:r>
              <a:rPr lang="en-US" b="1" dirty="0"/>
              <a:t>Models, LDA </a:t>
            </a:r>
            <a:r>
              <a:rPr lang="en-US" dirty="0"/>
              <a:t>(Latent Dirichlet Allocation), </a:t>
            </a:r>
            <a:r>
              <a:rPr lang="en-US" b="1" dirty="0"/>
              <a:t>PLSI </a:t>
            </a:r>
            <a:r>
              <a:rPr lang="en-US" dirty="0"/>
              <a:t>(Probabilistic Latent Semantic Indexing</a:t>
            </a:r>
            <a:r>
              <a:rPr lang="en-US" dirty="0" smtClean="0"/>
              <a:t>)</a:t>
            </a:r>
            <a:endParaRPr lang="en-US" dirty="0"/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b="1" dirty="0" smtClean="0"/>
              <a:t>SVM </a:t>
            </a:r>
            <a:r>
              <a:rPr lang="en-US" dirty="0"/>
              <a:t>and </a:t>
            </a:r>
            <a:r>
              <a:rPr lang="en-US" b="1" dirty="0"/>
              <a:t>Logistic Regression</a:t>
            </a:r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Outlier </a:t>
            </a:r>
            <a:r>
              <a:rPr lang="en-US" b="1" dirty="0" smtClean="0"/>
              <a:t>Detection</a:t>
            </a:r>
            <a:r>
              <a:rPr lang="en-US" dirty="0"/>
              <a:t> </a:t>
            </a:r>
            <a:r>
              <a:rPr lang="en-US" dirty="0" smtClean="0"/>
              <a:t>(several approaches)</a:t>
            </a:r>
            <a:endParaRPr lang="en-US" dirty="0"/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b="1" dirty="0" smtClean="0"/>
              <a:t>PageRank</a:t>
            </a:r>
            <a:r>
              <a:rPr lang="en-US" dirty="0"/>
              <a:t>, (find leading eigenvector of sparse matrix)</a:t>
            </a:r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SVD</a:t>
            </a:r>
            <a:r>
              <a:rPr lang="en-US" dirty="0"/>
              <a:t> (Singular Value Decomposition)</a:t>
            </a:r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MDS</a:t>
            </a:r>
            <a:r>
              <a:rPr lang="en-US" dirty="0"/>
              <a:t> (Multidimensional Scaling)</a:t>
            </a:r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dirty="0"/>
              <a:t>Learning Neural Networks (</a:t>
            </a:r>
            <a:r>
              <a:rPr lang="en-US" b="1" dirty="0"/>
              <a:t>Deep Learning</a:t>
            </a:r>
            <a:r>
              <a:rPr lang="en-US" dirty="0"/>
              <a:t>)</a:t>
            </a:r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Hidden Markov Models</a:t>
            </a:r>
            <a:endParaRPr lang="en-US" b="1" dirty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77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3224"/>
            <a:ext cx="9144000" cy="702824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Core Analytics </a:t>
            </a:r>
            <a:r>
              <a:rPr lang="en-US" sz="3600" b="1" dirty="0" smtClean="0"/>
              <a:t>III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007768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Global Analytics – Map-Communication (targets for Giraph</a:t>
            </a:r>
            <a:r>
              <a:rPr lang="en-US" b="1" dirty="0" smtClean="0">
                <a:solidFill>
                  <a:srgbClr val="0070C0"/>
                </a:solidFill>
              </a:rPr>
              <a:t>) (</a:t>
            </a:r>
            <a:r>
              <a:rPr lang="en-US" b="1" dirty="0">
                <a:solidFill>
                  <a:srgbClr val="0070C0"/>
                </a:solidFill>
              </a:rPr>
              <a:t>G3</a:t>
            </a:r>
            <a:r>
              <a:rPr lang="en-US" b="1" dirty="0" smtClean="0">
                <a:solidFill>
                  <a:srgbClr val="0070C0"/>
                </a:solidFill>
              </a:rPr>
              <a:t>) </a:t>
            </a:r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b="1" dirty="0" smtClean="0"/>
              <a:t>Graph Structure (Communities, </a:t>
            </a:r>
            <a:r>
              <a:rPr lang="en-US" b="1" dirty="0" err="1" smtClean="0"/>
              <a:t>subgraphs</a:t>
            </a:r>
            <a:r>
              <a:rPr lang="en-US" b="1" dirty="0" smtClean="0"/>
              <a:t>/motifs, diameter, maximal cliques, connected components)</a:t>
            </a:r>
            <a:endParaRPr lang="en-US" b="1" dirty="0"/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Network Dynamics - Graph simulation Algorithms </a:t>
            </a:r>
            <a:r>
              <a:rPr lang="en-US" dirty="0"/>
              <a:t>(epidemiology</a:t>
            </a:r>
            <a:r>
              <a:rPr lang="en-US" dirty="0" smtClean="0"/>
              <a:t>)</a:t>
            </a:r>
            <a:endParaRPr lang="en-US" b="1" dirty="0" smtClean="0"/>
          </a:p>
          <a:p>
            <a:pPr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</a:rPr>
              <a:t>Global Analytics – Asynchronous Shared Memory (may be distributed algorithms</a:t>
            </a:r>
            <a:r>
              <a:rPr lang="en-US" b="1" dirty="0" smtClean="0">
                <a:solidFill>
                  <a:srgbClr val="0070C0"/>
                </a:solidFill>
              </a:rPr>
              <a:t>)</a:t>
            </a:r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b="1" dirty="0" smtClean="0"/>
              <a:t>Graph </a:t>
            </a:r>
            <a:r>
              <a:rPr lang="en-US" b="1" dirty="0"/>
              <a:t>Structure </a:t>
            </a:r>
            <a:r>
              <a:rPr lang="en-US" b="1" dirty="0" smtClean="0"/>
              <a:t>(</a:t>
            </a:r>
            <a:r>
              <a:rPr lang="en-US" b="1" dirty="0" err="1" smtClean="0"/>
              <a:t>Betweenness</a:t>
            </a:r>
            <a:r>
              <a:rPr lang="en-US" b="1" dirty="0" smtClean="0"/>
              <a:t> centrality, shortest path) (G3)</a:t>
            </a:r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Linear/Quadratic Programming, Combinatorial Optimization, Branch and Bound (G5)</a:t>
            </a:r>
            <a:endParaRPr lang="en-US" b="1" dirty="0" smtClean="0"/>
          </a:p>
          <a:p>
            <a:pPr marL="0" indent="0">
              <a:spcBef>
                <a:spcPts val="200"/>
              </a:spcBef>
              <a:buNone/>
            </a:pP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32119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" y="28453"/>
            <a:ext cx="9143998" cy="7921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Proposed Spectrum of </a:t>
            </a:r>
            <a:r>
              <a:rPr lang="en-US" sz="3600" b="1" dirty="0" smtClean="0"/>
              <a:t>Benchmarks/Features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820615"/>
            <a:ext cx="8932984" cy="6037385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Classic Database: </a:t>
            </a:r>
            <a:r>
              <a:rPr lang="en-US" sz="2800" dirty="0" smtClean="0"/>
              <a:t>TPC benchmarks</a:t>
            </a:r>
          </a:p>
          <a:p>
            <a:r>
              <a:rPr lang="en-US" sz="2800" b="1" dirty="0" smtClean="0"/>
              <a:t>NoSQL Data systems: </a:t>
            </a:r>
            <a:r>
              <a:rPr lang="en-US" sz="2800" dirty="0" smtClean="0"/>
              <a:t>store, index, query (e.g. on Tweets)</a:t>
            </a:r>
          </a:p>
          <a:p>
            <a:r>
              <a:rPr lang="en-US" sz="2800" b="1" dirty="0" smtClean="0"/>
              <a:t>Hard core commercial: </a:t>
            </a:r>
            <a:r>
              <a:rPr lang="en-US" sz="2800" dirty="0" smtClean="0"/>
              <a:t>Web</a:t>
            </a:r>
            <a:r>
              <a:rPr lang="en-US" sz="2800" b="1" dirty="0" smtClean="0"/>
              <a:t> </a:t>
            </a:r>
            <a:r>
              <a:rPr lang="en-US" sz="2800" dirty="0" smtClean="0"/>
              <a:t>Search, Collaborative Filtering (different structure and defer to Google!)</a:t>
            </a:r>
          </a:p>
          <a:p>
            <a:r>
              <a:rPr lang="en-US" sz="2800" b="1" dirty="0" smtClean="0"/>
              <a:t>Streaming</a:t>
            </a:r>
            <a:r>
              <a:rPr lang="en-US" sz="2800" b="1" dirty="0" smtClean="0"/>
              <a:t>: </a:t>
            </a:r>
            <a:r>
              <a:rPr lang="en-US" sz="2800" dirty="0" smtClean="0"/>
              <a:t>Gather in Pub-Sub(Kafka) + Process </a:t>
            </a:r>
            <a:r>
              <a:rPr lang="en-US" sz="2800" dirty="0" smtClean="0"/>
              <a:t>(Apache Storm</a:t>
            </a:r>
            <a:r>
              <a:rPr lang="en-US" sz="2800" dirty="0" smtClean="0"/>
              <a:t>) solution (e.g. gather tweets, Internet of Things)</a:t>
            </a:r>
          </a:p>
          <a:p>
            <a:r>
              <a:rPr lang="en-US" sz="2800" b="1" dirty="0" smtClean="0"/>
              <a:t>Pleasingly parallel (Local Analytics): </a:t>
            </a:r>
            <a:r>
              <a:rPr lang="en-US" sz="2800" dirty="0" smtClean="0"/>
              <a:t>as in initial  steps of LHC, Astronomy, Pathology, </a:t>
            </a:r>
            <a:r>
              <a:rPr lang="en-US" sz="2800" dirty="0" err="1" smtClean="0"/>
              <a:t>Bioimaging</a:t>
            </a:r>
            <a:r>
              <a:rPr lang="en-US" sz="2800" dirty="0" smtClean="0"/>
              <a:t> (differ in type of data analysis)</a:t>
            </a:r>
          </a:p>
          <a:p>
            <a:r>
              <a:rPr lang="en-US" sz="2800" b="1" dirty="0" smtClean="0"/>
              <a:t>“Global” Analytics: </a:t>
            </a:r>
            <a:r>
              <a:rPr lang="en-US" sz="2800" dirty="0" smtClean="0"/>
              <a:t>Deep Learning, SVM, Multidimensional Scaling, Graph Community </a:t>
            </a:r>
            <a:r>
              <a:rPr lang="en-US" sz="2800" dirty="0"/>
              <a:t>finding (~Clustering) to </a:t>
            </a:r>
            <a:r>
              <a:rPr lang="en-US" sz="2800" dirty="0" smtClean="0"/>
              <a:t>Shortest Path </a:t>
            </a:r>
            <a:r>
              <a:rPr lang="en-US" sz="2800" dirty="0" smtClean="0"/>
              <a:t>(? Shared </a:t>
            </a:r>
            <a:r>
              <a:rPr lang="en-US" sz="2800" dirty="0" smtClean="0"/>
              <a:t>memory) </a:t>
            </a:r>
          </a:p>
          <a:p>
            <a:r>
              <a:rPr lang="en-US" sz="2800" b="1" dirty="0" smtClean="0"/>
              <a:t>Workflow</a:t>
            </a:r>
            <a:r>
              <a:rPr lang="en-US" sz="2800" dirty="0" smtClean="0"/>
              <a:t> linking above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0670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523" y="169130"/>
            <a:ext cx="8229600" cy="850778"/>
          </a:xfrm>
        </p:spPr>
        <p:txBody>
          <a:bodyPr>
            <a:noAutofit/>
          </a:bodyPr>
          <a:lstStyle/>
          <a:p>
            <a:r>
              <a:rPr lang="en-US" sz="5400" b="1" dirty="0" err="1" smtClean="0"/>
              <a:t>Linpack</a:t>
            </a:r>
            <a:r>
              <a:rPr lang="en-US" sz="5400" b="1" dirty="0" smtClean="0"/>
              <a:t> for data?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25770"/>
            <a:ext cx="8897815" cy="556259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There is a simple solution – </a:t>
            </a:r>
            <a:r>
              <a:rPr lang="en-US" b="1" dirty="0" smtClean="0"/>
              <a:t>use </a:t>
            </a:r>
            <a:r>
              <a:rPr lang="en-US" b="1" dirty="0" err="1" smtClean="0"/>
              <a:t>Linpack</a:t>
            </a:r>
            <a:endParaRPr lang="en-US" b="1" dirty="0" smtClean="0"/>
          </a:p>
          <a:p>
            <a:r>
              <a:rPr lang="en-US" dirty="0" smtClean="0"/>
              <a:t>The core </a:t>
            </a:r>
            <a:r>
              <a:rPr lang="en-US" dirty="0" smtClean="0"/>
              <a:t>of many </a:t>
            </a:r>
            <a:r>
              <a:rPr lang="en-US" dirty="0" smtClean="0"/>
              <a:t>data analytics algorithms is often linear algebra and involves full not sparse matrices although</a:t>
            </a:r>
          </a:p>
          <a:p>
            <a:pPr lvl="1"/>
            <a:r>
              <a:rPr lang="en-US" dirty="0" smtClean="0"/>
              <a:t>Not always Matrix solvers but rather large matrix multiplication</a:t>
            </a:r>
          </a:p>
          <a:p>
            <a:pPr lvl="1"/>
            <a:r>
              <a:rPr lang="en-US" dirty="0" smtClean="0"/>
              <a:t>Matrix solution can be done (much faster) with conjugate gradient in cases I’ve looked at (200 iterations for matrix size of a million)</a:t>
            </a:r>
          </a:p>
          <a:p>
            <a:r>
              <a:rPr lang="en-US" dirty="0" smtClean="0"/>
              <a:t>Big Data can be dominated by analytics but also by other aspects of problem such as </a:t>
            </a:r>
            <a:r>
              <a:rPr lang="en-US" dirty="0" err="1" smtClean="0"/>
              <a:t>datastore</a:t>
            </a:r>
            <a:r>
              <a:rPr lang="en-US" dirty="0" smtClean="0"/>
              <a:t> access and data transport.</a:t>
            </a:r>
          </a:p>
          <a:p>
            <a:r>
              <a:rPr lang="en-US" dirty="0" smtClean="0"/>
              <a:t>I will expand “topic of presentation” to </a:t>
            </a:r>
            <a:r>
              <a:rPr lang="en-US" dirty="0" smtClean="0"/>
              <a:t>“broad </a:t>
            </a:r>
            <a:r>
              <a:rPr lang="en-US" dirty="0" smtClean="0"/>
              <a:t>based benchmark set</a:t>
            </a:r>
            <a:r>
              <a:rPr lang="en-US" dirty="0" smtClean="0"/>
              <a:t>” in spirit of Berkeley Dwarfs i.e. “capture key features” and “grand challenges” in (academic) Big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65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453"/>
            <a:ext cx="9143999" cy="792162"/>
          </a:xfrm>
        </p:spPr>
        <p:txBody>
          <a:bodyPr>
            <a:normAutofit/>
          </a:bodyPr>
          <a:lstStyle/>
          <a:p>
            <a:r>
              <a:rPr lang="en-US" sz="3600" b="1" dirty="0"/>
              <a:t>Proposed Spectrum of Benchmarks/Features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820615"/>
            <a:ext cx="8932984" cy="6037385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Classic Database: </a:t>
            </a:r>
            <a:r>
              <a:rPr lang="en-US" sz="2800" dirty="0" smtClean="0"/>
              <a:t>TPC benchmarks</a:t>
            </a:r>
          </a:p>
          <a:p>
            <a:r>
              <a:rPr lang="en-US" sz="2800" b="1" dirty="0" smtClean="0"/>
              <a:t>NoSQL Data systems: </a:t>
            </a:r>
            <a:r>
              <a:rPr lang="en-US" sz="2800" dirty="0" smtClean="0"/>
              <a:t>store, index, query (e.g. on Tweets)</a:t>
            </a:r>
          </a:p>
          <a:p>
            <a:r>
              <a:rPr lang="en-US" sz="2800" b="1" dirty="0" smtClean="0"/>
              <a:t>Hard core commercial: </a:t>
            </a:r>
            <a:r>
              <a:rPr lang="en-US" sz="2800" dirty="0" smtClean="0"/>
              <a:t>Web</a:t>
            </a:r>
            <a:r>
              <a:rPr lang="en-US" sz="2800" b="1" dirty="0" smtClean="0"/>
              <a:t> </a:t>
            </a:r>
            <a:r>
              <a:rPr lang="en-US" sz="2800" dirty="0" smtClean="0"/>
              <a:t>Search, Collaborative </a:t>
            </a:r>
            <a:r>
              <a:rPr lang="en-US" sz="2800" dirty="0"/>
              <a:t>Filtering (different structure and defer to Google</a:t>
            </a:r>
            <a:r>
              <a:rPr lang="en-US" sz="2800" dirty="0" smtClean="0"/>
              <a:t>!)</a:t>
            </a:r>
            <a:endParaRPr lang="en-US" sz="2800" dirty="0" smtClean="0"/>
          </a:p>
          <a:p>
            <a:r>
              <a:rPr lang="en-US" sz="2800" b="1" dirty="0" smtClean="0"/>
              <a:t>Streaming: </a:t>
            </a:r>
            <a:r>
              <a:rPr lang="en-US" sz="2800" dirty="0" smtClean="0"/>
              <a:t>Gather in Pub-Sub(Kafka) + Process </a:t>
            </a:r>
            <a:r>
              <a:rPr lang="en-US" sz="2800" dirty="0" smtClean="0"/>
              <a:t>(Apache Storm</a:t>
            </a:r>
            <a:r>
              <a:rPr lang="en-US" sz="2800" dirty="0" smtClean="0"/>
              <a:t>) solution (e.g. gather tweets, Internet of Things)</a:t>
            </a:r>
          </a:p>
          <a:p>
            <a:r>
              <a:rPr lang="en-US" sz="2800" b="1" dirty="0" smtClean="0"/>
              <a:t>Pleasingly parallel (Local Analytics): </a:t>
            </a:r>
            <a:r>
              <a:rPr lang="en-US" sz="2800" dirty="0" smtClean="0"/>
              <a:t>as in initial  steps of LHC, Astronomy, Pathology, </a:t>
            </a:r>
            <a:r>
              <a:rPr lang="en-US" sz="2800" dirty="0" err="1" smtClean="0"/>
              <a:t>Bioimaging</a:t>
            </a:r>
            <a:r>
              <a:rPr lang="en-US" sz="2800" dirty="0" smtClean="0"/>
              <a:t> (differ in type of data analysis)</a:t>
            </a:r>
          </a:p>
          <a:p>
            <a:r>
              <a:rPr lang="en-US" sz="2800" b="1" dirty="0" smtClean="0"/>
              <a:t>“Global” Analytics: </a:t>
            </a:r>
            <a:r>
              <a:rPr lang="en-US" sz="2800" dirty="0" smtClean="0"/>
              <a:t>Deep Learning, SVM, Multidimensional Scaling, Graph Community (~Clustering) to finding to Shortest Path (?Shared memory) </a:t>
            </a:r>
          </a:p>
          <a:p>
            <a:r>
              <a:rPr lang="en-US" sz="2800" b="1" dirty="0" smtClean="0"/>
              <a:t>Workflow</a:t>
            </a:r>
            <a:r>
              <a:rPr lang="en-US" sz="2800" dirty="0" smtClean="0"/>
              <a:t> linking above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7054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Why? Cover Software </a:t>
            </a:r>
            <a:r>
              <a:rPr lang="en-US" b="1" dirty="0" smtClean="0"/>
              <a:t>Stack</a:t>
            </a:r>
            <a:br>
              <a:rPr lang="en-US" b="1" dirty="0" smtClean="0"/>
            </a:br>
            <a:r>
              <a:rPr lang="en-US" b="1" dirty="0" smtClean="0"/>
              <a:t>Stress different components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93952" y="3911600"/>
            <a:ext cx="6883400" cy="2184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Combines HPC and </a:t>
            </a:r>
            <a:r>
              <a:rPr lang="en-US" dirty="0" smtClean="0">
                <a:solidFill>
                  <a:schemeClr val="tx1"/>
                </a:solidFill>
              </a:rPr>
              <a:t>Apache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(cover some of Google systems! e.g. </a:t>
            </a:r>
            <a:r>
              <a:rPr lang="en-US" dirty="0" err="1" smtClean="0">
                <a:solidFill>
                  <a:schemeClr val="tx1"/>
                </a:solidFill>
              </a:rPr>
              <a:t>Dremel</a:t>
            </a:r>
            <a:r>
              <a:rPr lang="en-US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Drill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Bigtable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  </a:t>
            </a:r>
            <a:r>
              <a:rPr lang="en-US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Hbase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140 packages but still incomplete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Analysis with Judy </a:t>
            </a:r>
            <a:r>
              <a:rPr lang="en-US" dirty="0" err="1" smtClean="0">
                <a:solidFill>
                  <a:schemeClr val="tx1"/>
                </a:solidFill>
              </a:rPr>
              <a:t>Qiu</a:t>
            </a:r>
            <a:r>
              <a:rPr lang="en-US" dirty="0" smtClean="0">
                <a:solidFill>
                  <a:schemeClr val="tx1"/>
                </a:solidFill>
              </a:rPr>
              <a:t> and </a:t>
            </a:r>
            <a:r>
              <a:rPr lang="en-US" dirty="0" err="1" smtClean="0">
                <a:solidFill>
                  <a:schemeClr val="tx1"/>
                </a:solidFill>
              </a:rPr>
              <a:t>Shantenu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Jha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21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5200"/>
          <a:stretch/>
        </p:blipFill>
        <p:spPr>
          <a:xfrm>
            <a:off x="-1" y="-1490"/>
            <a:ext cx="9144001" cy="685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14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486400" cy="841248"/>
          </a:xfrm>
        </p:spPr>
        <p:txBody>
          <a:bodyPr>
            <a:normAutofit/>
          </a:bodyPr>
          <a:lstStyle/>
          <a:p>
            <a:r>
              <a:rPr lang="en-US" b="1" dirty="0" smtClean="0"/>
              <a:t>HPC-ABDS Layers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95045"/>
            <a:ext cx="9070428" cy="5640059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2000" dirty="0"/>
              <a:t>Message Protocols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Distributed Coordination: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Security &amp; Privacy: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Monitoring: 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err="1" smtClean="0"/>
              <a:t>IaaS</a:t>
            </a:r>
            <a:r>
              <a:rPr lang="en-US" sz="2000" dirty="0" smtClean="0"/>
              <a:t> </a:t>
            </a:r>
            <a:r>
              <a:rPr lang="en-US" sz="2000" dirty="0"/>
              <a:t>Management from HPC to hypervisors</a:t>
            </a:r>
            <a:r>
              <a:rPr lang="en-US" sz="2000" dirty="0" smtClean="0"/>
              <a:t>: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DevOps: </a:t>
            </a:r>
            <a:endParaRPr lang="en-US" sz="2000" dirty="0" smtClean="0"/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/>
              <a:t>Interoperability: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File systems: </a:t>
            </a:r>
            <a:endParaRPr lang="en-US" sz="2000" dirty="0" smtClean="0"/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Cluster Resource Management: </a:t>
            </a:r>
            <a:endParaRPr lang="en-US" sz="2000" dirty="0" smtClean="0"/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Data Transport: </a:t>
            </a:r>
            <a:endParaRPr lang="en-US" sz="2000" dirty="0" smtClean="0"/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/>
              <a:t>SQL / NoSQL / File </a:t>
            </a:r>
            <a:r>
              <a:rPr lang="en-US" sz="2000" dirty="0"/>
              <a:t>management</a:t>
            </a:r>
            <a:r>
              <a:rPr lang="en-US" sz="2000" dirty="0" smtClean="0"/>
              <a:t>: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In-memory </a:t>
            </a:r>
            <a:r>
              <a:rPr lang="en-US" sz="2000" dirty="0" err="1" smtClean="0"/>
              <a:t>databases&amp;caches</a:t>
            </a:r>
            <a:r>
              <a:rPr lang="en-US" sz="2000" dirty="0" smtClean="0"/>
              <a:t> / Object-relational mapping / Extraction Tools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/>
              <a:t>Inter </a:t>
            </a:r>
            <a:r>
              <a:rPr lang="en-US" sz="2000" dirty="0"/>
              <a:t>process communication Collectives, point-to-point, </a:t>
            </a:r>
            <a:r>
              <a:rPr lang="en-US" sz="2000" dirty="0" smtClean="0"/>
              <a:t>publish-subscribe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Basic Programming model and runtime, SPMD, Streaming, MapReduce, MPI</a:t>
            </a:r>
            <a:r>
              <a:rPr lang="en-US" sz="2000" dirty="0" smtClean="0"/>
              <a:t>: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High level Programming: </a:t>
            </a:r>
            <a:endParaRPr lang="en-US" sz="2000" dirty="0" smtClean="0"/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Application and Analytics: </a:t>
            </a:r>
            <a:endParaRPr lang="en-US" sz="2000" dirty="0" smtClean="0"/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Workflow-Orchestration</a:t>
            </a:r>
            <a:r>
              <a:rPr lang="en-US" sz="2000" dirty="0" smtClean="0"/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95952" y="2929579"/>
            <a:ext cx="441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Here are 17 functionalities. Technologies are presented in this order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4 Cross cutting at top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13 in order of layered diagram starting at bottom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45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645" y="181333"/>
            <a:ext cx="9078686" cy="80771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Maybe a Big Data Initiative would include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802432"/>
            <a:ext cx="9144000" cy="6055567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We don’t need 140 software packages so can choose e.g.</a:t>
            </a:r>
          </a:p>
          <a:p>
            <a:r>
              <a:rPr lang="en-US" sz="2200" b="1" dirty="0" smtClean="0"/>
              <a:t>Workflow: </a:t>
            </a:r>
            <a:r>
              <a:rPr lang="en-US" sz="2200" dirty="0" smtClean="0"/>
              <a:t>Python, Pegasus </a:t>
            </a:r>
            <a:r>
              <a:rPr lang="en-US" sz="2200" dirty="0" smtClean="0"/>
              <a:t>or Kepler</a:t>
            </a:r>
          </a:p>
          <a:p>
            <a:r>
              <a:rPr lang="en-US" sz="2200" b="1" dirty="0" smtClean="0"/>
              <a:t>Data </a:t>
            </a:r>
            <a:r>
              <a:rPr lang="en-US" sz="2200" b="1" dirty="0" smtClean="0"/>
              <a:t>  </a:t>
            </a:r>
            <a:r>
              <a:rPr lang="en-US" sz="2200" dirty="0" smtClean="0"/>
              <a:t>Mahout, R, </a:t>
            </a:r>
            <a:r>
              <a:rPr lang="en-US" sz="2200" dirty="0" err="1" smtClean="0"/>
              <a:t>ImageJ</a:t>
            </a:r>
            <a:r>
              <a:rPr lang="en-US" sz="2200" dirty="0" smtClean="0"/>
              <a:t>, </a:t>
            </a:r>
            <a:r>
              <a:rPr lang="en-US" sz="2200" dirty="0" err="1" smtClean="0"/>
              <a:t>Scalapack</a:t>
            </a:r>
            <a:r>
              <a:rPr lang="en-US" sz="2200" dirty="0" smtClean="0"/>
              <a:t> </a:t>
            </a:r>
          </a:p>
          <a:p>
            <a:r>
              <a:rPr lang="en-US" sz="2200" b="1" dirty="0" smtClean="0"/>
              <a:t>High level Programming: </a:t>
            </a:r>
            <a:r>
              <a:rPr lang="en-US" sz="2200" dirty="0" smtClean="0"/>
              <a:t>Hive, Pig</a:t>
            </a:r>
          </a:p>
          <a:p>
            <a:r>
              <a:rPr lang="en-US" sz="2200" b="1" dirty="0" smtClean="0"/>
              <a:t>Parallel Programming model: </a:t>
            </a:r>
            <a:r>
              <a:rPr lang="en-US" sz="2200" dirty="0" smtClean="0"/>
              <a:t>Hadoop, Spark, Giraph (Twister4Azure, Harp), </a:t>
            </a:r>
            <a:r>
              <a:rPr lang="en-US" sz="2200" dirty="0" smtClean="0"/>
              <a:t>Storm</a:t>
            </a:r>
          </a:p>
          <a:p>
            <a:r>
              <a:rPr lang="en-US" sz="2200" b="1" dirty="0" smtClean="0"/>
              <a:t>Communication: </a:t>
            </a:r>
            <a:r>
              <a:rPr lang="en-US" sz="2200" dirty="0" smtClean="0"/>
              <a:t>MPI</a:t>
            </a:r>
            <a:r>
              <a:rPr lang="en-US" sz="2200" dirty="0" smtClean="0"/>
              <a:t>; </a:t>
            </a:r>
            <a:r>
              <a:rPr lang="en-US" sz="2200" dirty="0" smtClean="0"/>
              <a:t>Kafka </a:t>
            </a:r>
            <a:r>
              <a:rPr lang="en-US" sz="2200" dirty="0" smtClean="0"/>
              <a:t>or </a:t>
            </a:r>
            <a:r>
              <a:rPr lang="en-US" sz="2200" dirty="0" err="1" smtClean="0"/>
              <a:t>RabbitMQ</a:t>
            </a:r>
            <a:r>
              <a:rPr lang="en-US" sz="2200" dirty="0" smtClean="0"/>
              <a:t> (</a:t>
            </a:r>
            <a:r>
              <a:rPr lang="en-US" sz="2200" dirty="0" smtClean="0"/>
              <a:t>Streaming)</a:t>
            </a:r>
            <a:endParaRPr lang="en-US" sz="2200" dirty="0" smtClean="0"/>
          </a:p>
          <a:p>
            <a:r>
              <a:rPr lang="en-US" sz="2200" b="1" dirty="0" smtClean="0"/>
              <a:t>In-memory: </a:t>
            </a:r>
            <a:r>
              <a:rPr lang="en-US" sz="2200" dirty="0" err="1" smtClean="0"/>
              <a:t>Memcached</a:t>
            </a:r>
            <a:endParaRPr lang="en-US" sz="2200" dirty="0" smtClean="0"/>
          </a:p>
          <a:p>
            <a:r>
              <a:rPr lang="en-US" sz="2200" b="1" dirty="0" smtClean="0"/>
              <a:t>Data Management: </a:t>
            </a:r>
            <a:r>
              <a:rPr lang="en-US" sz="2200" dirty="0" err="1" smtClean="0"/>
              <a:t>Hbase</a:t>
            </a:r>
            <a:r>
              <a:rPr lang="en-US" sz="2200" dirty="0" smtClean="0"/>
              <a:t>, </a:t>
            </a:r>
            <a:r>
              <a:rPr lang="en-US" sz="2200" dirty="0" err="1" smtClean="0"/>
              <a:t>MongoDB</a:t>
            </a:r>
            <a:r>
              <a:rPr lang="en-US" sz="2200" dirty="0" smtClean="0"/>
              <a:t>, MySQL or Derby</a:t>
            </a:r>
          </a:p>
          <a:p>
            <a:r>
              <a:rPr lang="en-US" sz="2200" b="1" dirty="0" smtClean="0"/>
              <a:t>Distributed Coordination: </a:t>
            </a:r>
            <a:r>
              <a:rPr lang="en-US" sz="2200" dirty="0" smtClean="0"/>
              <a:t>Zookeeper</a:t>
            </a:r>
          </a:p>
          <a:p>
            <a:r>
              <a:rPr lang="en-US" sz="2200" b="1" dirty="0" smtClean="0"/>
              <a:t>Cluster Management: </a:t>
            </a:r>
            <a:r>
              <a:rPr lang="en-US" sz="2200" dirty="0" smtClean="0"/>
              <a:t>Yarn, </a:t>
            </a:r>
            <a:r>
              <a:rPr lang="en-US" sz="2200" dirty="0" err="1" smtClean="0"/>
              <a:t>Slurm</a:t>
            </a:r>
            <a:endParaRPr lang="en-US" sz="2200" dirty="0" smtClean="0"/>
          </a:p>
          <a:p>
            <a:r>
              <a:rPr lang="en-US" sz="2200" b="1" dirty="0" smtClean="0"/>
              <a:t>File Systems: </a:t>
            </a:r>
            <a:r>
              <a:rPr lang="en-US" sz="2200" dirty="0" smtClean="0"/>
              <a:t>HDFS, </a:t>
            </a:r>
            <a:r>
              <a:rPr lang="en-US" sz="2200" dirty="0" err="1" smtClean="0"/>
              <a:t>Lustre</a:t>
            </a:r>
            <a:endParaRPr lang="en-US" sz="2200" dirty="0" smtClean="0"/>
          </a:p>
          <a:p>
            <a:r>
              <a:rPr lang="en-US" sz="2200" b="1" dirty="0" smtClean="0"/>
              <a:t>DevOps: </a:t>
            </a:r>
            <a:r>
              <a:rPr lang="en-US" sz="2200" dirty="0" err="1" smtClean="0"/>
              <a:t>Cloudmesh</a:t>
            </a:r>
            <a:r>
              <a:rPr lang="en-US" sz="2200" dirty="0" smtClean="0"/>
              <a:t>, Chef, Puppet, Docker, Cobbler</a:t>
            </a:r>
          </a:p>
          <a:p>
            <a:r>
              <a:rPr lang="en-US" sz="2200" b="1" dirty="0" err="1" smtClean="0"/>
              <a:t>IaaS</a:t>
            </a:r>
            <a:r>
              <a:rPr lang="en-US" sz="2200" b="1" dirty="0" smtClean="0"/>
              <a:t>: </a:t>
            </a:r>
            <a:r>
              <a:rPr lang="en-US" sz="2200" dirty="0" smtClean="0"/>
              <a:t>Amazon, Azure, OpenStack, Libcloud</a:t>
            </a:r>
          </a:p>
          <a:p>
            <a:r>
              <a:rPr lang="en-US" sz="2200" b="1" dirty="0" smtClean="0"/>
              <a:t>Monitoring: </a:t>
            </a:r>
            <a:r>
              <a:rPr lang="en-US" sz="2200" dirty="0" smtClean="0"/>
              <a:t>Inca, Ganglia, </a:t>
            </a:r>
            <a:r>
              <a:rPr lang="en-US" sz="2200" dirty="0" err="1" smtClean="0"/>
              <a:t>Nagios</a:t>
            </a:r>
            <a:endParaRPr lang="en-US" sz="2200" dirty="0" smtClean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08882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Why? Build on </a:t>
            </a:r>
            <a:r>
              <a:rPr lang="en-US" b="1" dirty="0" smtClean="0"/>
              <a:t>Parallel </a:t>
            </a:r>
            <a:r>
              <a:rPr lang="en-US" b="1" dirty="0" smtClean="0"/>
              <a:t>Computing Experience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77800" y="3886200"/>
            <a:ext cx="84455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Benchmarks Instantiate Key Features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87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45521&quot;&gt;&lt;property id=&quot;20148&quot; value=&quot;5&quot;/&gt;&lt;property id=&quot;20300&quot; value=&quot;Slide 1 - &amp;quot;What is the &amp;quot;Big Data&amp;quot; version of the Linpack benchmark? –    (We will never get anywhere without one.)&amp;quot;&quot;/&gt;&lt;property id=&quot;20307&quot; value=&quot;265&quot;/&gt;&lt;/object&gt;&lt;object type=&quot;3&quot; unique_id=&quot;154284&quot;&gt;&lt;property id=&quot;20148&quot; value=&quot;5&quot;/&gt;&lt;property id=&quot;20300&quot; value=&quot;Slide 14 - &amp;quot;51 Detailed Use Cases: Contributed July-September 2013 Covers goals, data features such as 3 V’s, software, hardwa&quot;/&gt;&lt;property id=&quot;20307&quot; value=&quot;297&quot;/&gt;&lt;/object&gt;&lt;object type=&quot;3&quot; unique_id=&quot;181793&quot;&gt;&lt;property id=&quot;20148&quot; value=&quot;5&quot;/&gt;&lt;property id=&quot;20300&quot; value=&quot;Slide 22 - &amp;quot;Why? Typical Big Data Analytics&amp;quot;&quot;/&gt;&lt;property id=&quot;20307&quot; value=&quot;465&quot;/&gt;&lt;/object&gt;&lt;object type=&quot;3&quot; unique_id=&quot;186564&quot;&gt;&lt;property id=&quot;20148&quot; value=&quot;5&quot;/&gt;&lt;property id=&quot;20300&quot; value=&quot;Slide 15 - &amp;quot;Features of 51 Use Cases I&amp;quot;&quot;/&gt;&lt;property id=&quot;20307&quot; value=&quot;482&quot;/&gt;&lt;/object&gt;&lt;object type=&quot;3&quot; unique_id=&quot;186565&quot;&gt;&lt;property id=&quot;20148&quot; value=&quot;5&quot;/&gt;&lt;property id=&quot;20300&quot; value=&quot;Slide 16 - &amp;quot;Features of 51 Use Cases II&amp;quot;&quot;/&gt;&lt;property id=&quot;20307&quot; value=&quot;483&quot;/&gt;&lt;/object&gt;&lt;object type=&quot;3&quot; unique_id=&quot;351943&quot;&gt;&lt;property id=&quot;20148&quot; value=&quot;5&quot;/&gt;&lt;property id=&quot;20300&quot; value=&quot;Slide 17 - &amp;quot;Data Source and Style Facet I &amp;quot;&quot;/&gt;&lt;property id=&quot;20307&quot; value=&quot;557&quot;/&gt;&lt;/object&gt;&lt;object type=&quot;3&quot; unique_id=&quot;351944&quot;&gt;&lt;property id=&quot;20148&quot; value=&quot;5&quot;/&gt;&lt;property id=&quot;20300&quot; value=&quot;Slide 20 - &amp;quot;Data Source and Style Facet II&amp;quot;&quot;/&gt;&lt;property id=&quot;20307&quot; value=&quot;558&quot;/&gt;&lt;/object&gt;&lt;object type=&quot;3&quot; unique_id=&quot;351946&quot;&gt;&lt;property id=&quot;20148&quot; value=&quot;5&quot;/&gt;&lt;property id=&quot;20300&quot; value=&quot;Slide 18 - &amp;quot;2. Perform real time analytics on data source streams and notify users when specified events occur&amp;quot;&quot;/&gt;&lt;property id=&quot;20307&quot; value=&quot;560&quot;/&gt;&lt;/object&gt;&lt;object type=&quot;3&quot; unique_id=&quot;351947&quot;&gt;&lt;property id=&quot;20148&quot; value=&quot;5&quot;/&gt;&lt;property id=&quot;20300&quot; value=&quot;Slide 19 - &amp;quot;5. Perform interactive analytics on data in analytics-optimized data system&amp;quot;&quot;/&gt;&lt;property id=&quot;20307&quot; value=&quot;561&quot;/&gt;&lt;/object&gt;&lt;object type=&quot;3&quot; unique_id=&quot;351948&quot;&gt;&lt;property id=&quot;20148&quot; value=&quot;5&quot;/&gt;&lt;property id=&quot;20300&quot; value=&quot;Slide 21 - &amp;quot;5A. Perform interactive analytics on observational scientific data&amp;quot;&quot;/&gt;&lt;property id=&quot;20307&quot; value=&quot;562&quot;/&gt;&lt;/object&gt;&lt;object type=&quot;3&quot; unique_id=&quot;356239&quot;&gt;&lt;property id=&quot;20148&quot; value=&quot;5&quot;/&gt;&lt;property id=&quot;20300&quot; value=&quot;Slide 23 - &amp;quot;Core Analytics I&amp;quot;&quot;/&gt;&lt;property id=&quot;20307&quot; value=&quot;580&quot;/&gt;&lt;/object&gt;&lt;object type=&quot;3&quot; unique_id=&quot;356240&quot;&gt;&lt;property id=&quot;20148&quot; value=&quot;5&quot;/&gt;&lt;property id=&quot;20300&quot; value=&quot;Slide 24 - &amp;quot;Core Analytics II&amp;quot;&quot;/&gt;&lt;property id=&quot;20307&quot; value=&quot;581&quot;/&gt;&lt;/object&gt;&lt;object type=&quot;3&quot; unique_id=&quot;356241&quot;&gt;&lt;property id=&quot;20148&quot; value=&quot;5&quot;/&gt;&lt;property id=&quot;20300&quot; value=&quot;Slide 25 - &amp;quot;Core Analytics III&amp;quot;&quot;/&gt;&lt;property id=&quot;20307&quot; value=&quot;582&quot;/&gt;&lt;/object&gt;&lt;object type=&quot;3&quot; unique_id=&quot;356452&quot;&gt;&lt;property id=&quot;20148&quot; value=&quot;5&quot;/&gt;&lt;property id=&quot;20300&quot; value=&quot;Slide 3 - &amp;quot;Linpack for data?&amp;quot;&quot;/&gt;&lt;property id=&quot;20307&quot; value=&quot;583&quot;/&gt;&lt;/object&gt;&lt;object type=&quot;3&quot; unique_id=&quot;356677&quot;&gt;&lt;property id=&quot;20148&quot; value=&quot;5&quot;/&gt;&lt;property id=&quot;20300&quot; value=&quot;Slide 4 - &amp;quot;Proposed Spectrum of Benchmarks/Features&amp;quot;&quot;/&gt;&lt;property id=&quot;20307&quot; value=&quot;584&quot;/&gt;&lt;/object&gt;&lt;object type=&quot;3&quot; unique_id=&quot;358624&quot;&gt;&lt;property id=&quot;20148&quot; value=&quot;5&quot;/&gt;&lt;property id=&quot;20300&quot; value=&quot;Slide 2 - &amp;quot;The Answer&amp;quot;&quot;/&gt;&lt;property id=&quot;20307&quot; value=&quot;589&quot;/&gt;&lt;/object&gt;&lt;object type=&quot;3&quot; unique_id=&quot;358625&quot;&gt;&lt;property id=&quot;20148&quot; value=&quot;5&quot;/&gt;&lt;property id=&quot;20300&quot; value=&quot;Slide 5 - &amp;quot;Why? Cover Software Stack Stress different components&amp;quot;&quot;/&gt;&lt;property id=&quot;20307&quot; value=&quot;590&quot;/&gt;&lt;/object&gt;&lt;object type=&quot;3&quot; unique_id=&quot;358626&quot;&gt;&lt;property id=&quot;20148&quot; value=&quot;5&quot;/&gt;&lt;property id=&quot;20300&quot; value=&quot;Slide 6&quot;/&gt;&lt;property id=&quot;20307&quot; value=&quot;586&quot;/&gt;&lt;/object&gt;&lt;object type=&quot;3&quot; unique_id=&quot;358627&quot;&gt;&lt;property id=&quot;20148&quot; value=&quot;5&quot;/&gt;&lt;property id=&quot;20300&quot; value=&quot;Slide 7 - &amp;quot;HPC-ABDS Layers&amp;quot;&quot;/&gt;&lt;property id=&quot;20307&quot; value=&quot;587&quot;/&gt;&lt;/object&gt;&lt;object type=&quot;3&quot; unique_id=&quot;358628&quot;&gt;&lt;property id=&quot;20148&quot; value=&quot;5&quot;/&gt;&lt;property id=&quot;20300&quot; value=&quot;Slide 8 - &amp;quot;Maybe a Big Data Initiative would include&amp;quot;&quot;/&gt;&lt;property id=&quot;20307&quot; value=&quot;588&quot;/&gt;&lt;/object&gt;&lt;object type=&quot;3&quot; unique_id=&quot;358629&quot;&gt;&lt;property id=&quot;20148&quot; value=&quot;5&quot;/&gt;&lt;property id=&quot;20300&quot; value=&quot;Slide 9 - &amp;quot;Why? Build on Parallel Computing Experience&amp;quot;&quot;/&gt;&lt;property id=&quot;20307&quot; value=&quot;592&quot;/&gt;&lt;/object&gt;&lt;object type=&quot;3&quot; unique_id=&quot;358630&quot;&gt;&lt;property id=&quot;20148&quot; value=&quot;5&quot;/&gt;&lt;property id=&quot;20300&quot; value=&quot;Slide 10 - &amp;quot;HPC Benchmark Classics&amp;quot;&quot;/&gt;&lt;property id=&quot;20307&quot; value=&quot;593&quot;/&gt;&lt;/object&gt;&lt;object type=&quot;3&quot; unique_id=&quot;358631&quot;&gt;&lt;property id=&quot;20148&quot; value=&quot;5&quot;/&gt;&lt;property id=&quot;20300&quot; value=&quot;Slide 11 - &amp;quot;13 Berkeley Dwarfs&amp;quot;&quot;/&gt;&lt;property id=&quot;20307&quot; value=&quot;594&quot;/&gt;&lt;/object&gt;&lt;object type=&quot;3&quot; unique_id=&quot;358632&quot;&gt;&lt;property id=&quot;20148&quot; value=&quot;5&quot;/&gt;&lt;property id=&quot;20300&quot; value=&quot;Slide 12 - &amp;quot;7 Computational Giants of  NRC Massive Data Analysis Report &amp;quot;&quot;/&gt;&lt;property id=&quot;20307&quot; value=&quot;595&quot;/&gt;&lt;/object&gt;&lt;object type=&quot;3&quot; unique_id=&quot;358633&quot;&gt;&lt;property id=&quot;20148&quot; value=&quot;5&quot;/&gt;&lt;property id=&quot;20300&quot; value=&quot;Slide 13 - &amp;quot;Why? Cover Big Data Application Survey&amp;quot;&quot;/&gt;&lt;property id=&quot;20307&quot; value=&quot;591&quot;/&gt;&lt;/object&gt;&lt;object type=&quot;3&quot; unique_id=&quot;358634&quot;&gt;&lt;property id=&quot;20148&quot; value=&quot;5&quot;/&gt;&lt;property id=&quot;20300&quot; value=&quot;Slide 26 - &amp;quot;Proposed Spectrum of Benchmarks/Features&amp;quot;&quot;/&gt;&lt;property id=&quot;20307&quot; value=&quot;596&quot;/&gt;&lt;/object&gt;&lt;/object&gt;&lt;object type=&quot;8&quot; unique_id=&quot;1001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12-0623-Sample-1img-full_V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athena xmlns="http://schemas.microsoft.com/edu/athena" version="0.1.1819.0"/>
</file>

<file path=customXml/itemProps1.xml><?xml version="1.0" encoding="utf-8"?>
<ds:datastoreItem xmlns:ds="http://schemas.openxmlformats.org/officeDocument/2006/customXml" ds:itemID="{8EB78B8A-8892-4EDF-8FBF-57B4F544245A}">
  <ds:schemaRefs>
    <ds:schemaRef ds:uri="http://schemas.microsoft.com/edu/athen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23087</TotalTime>
  <Words>1971</Words>
  <Application>Microsoft Office PowerPoint</Application>
  <PresentationFormat>On-screen Show (4:3)</PresentationFormat>
  <Paragraphs>242</Paragraphs>
  <Slides>26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26</vt:i4>
      </vt:variant>
    </vt:vector>
  </HeadingPairs>
  <TitlesOfParts>
    <vt:vector size="41" baseType="lpstr">
      <vt:lpstr>Arial</vt:lpstr>
      <vt:lpstr>Calibri</vt:lpstr>
      <vt:lpstr>Franklin Gothic Book</vt:lpstr>
      <vt:lpstr>Franklin Gothic Demi</vt:lpstr>
      <vt:lpstr>Franklin Gothic Medium</vt:lpstr>
      <vt:lpstr>Times New Roman</vt:lpstr>
      <vt:lpstr>Wingdings</vt:lpstr>
      <vt:lpstr>Office Theme</vt:lpstr>
      <vt:lpstr>12-0623-Sample-1img-full_V5</vt:lpstr>
      <vt:lpstr>1_12-0623-Sample-1img-full_V5</vt:lpstr>
      <vt:lpstr>2_12-0623-Sample-1img-full_V5</vt:lpstr>
      <vt:lpstr>3_12-0623-Sample-1img-full_V5</vt:lpstr>
      <vt:lpstr>4_12-0623-Sample-1img-full_V5</vt:lpstr>
      <vt:lpstr>5_12-0623-Sample-1img-full_V5</vt:lpstr>
      <vt:lpstr>6_12-0623-Sample-1img-full_V5</vt:lpstr>
      <vt:lpstr>What is the "Big Data" version of the Linpack benchmark? –    (We will never get anywhere without one.)</vt:lpstr>
      <vt:lpstr>The Answer</vt:lpstr>
      <vt:lpstr>Linpack for data?</vt:lpstr>
      <vt:lpstr>Proposed Spectrum of Benchmarks/Features</vt:lpstr>
      <vt:lpstr>Why? Cover Software Stack Stress different components</vt:lpstr>
      <vt:lpstr>PowerPoint Presentation</vt:lpstr>
      <vt:lpstr>HPC-ABDS Layers</vt:lpstr>
      <vt:lpstr>Maybe a Big Data Initiative would include</vt:lpstr>
      <vt:lpstr>Why? Build on Parallel Computing Experience</vt:lpstr>
      <vt:lpstr>HPC Benchmark Classics</vt:lpstr>
      <vt:lpstr>13 Berkeley Dwarfs</vt:lpstr>
      <vt:lpstr>7 Computational Giants of  NRC Massive Data Analysis Report </vt:lpstr>
      <vt:lpstr>Why? Cover Big Data Application Survey</vt:lpstr>
      <vt:lpstr>51 Detailed Use Cases: Contributed July-September 2013 Covers goals, data features such as 3 V’s, software, hardware</vt:lpstr>
      <vt:lpstr>Features of 51 Use Cases I</vt:lpstr>
      <vt:lpstr>Features of 51 Use Cases II</vt:lpstr>
      <vt:lpstr>Data Source and Style Facet I </vt:lpstr>
      <vt:lpstr>2. Perform real time analytics on data source streams and notify users when specified events occur</vt:lpstr>
      <vt:lpstr>5. Perform interactive analytics on data in analytics-optimized data system</vt:lpstr>
      <vt:lpstr>Data Source and Style Facet II</vt:lpstr>
      <vt:lpstr>5A. Perform interactive analytics on observational scientific data</vt:lpstr>
      <vt:lpstr>Why? Typical Big Data Analytics</vt:lpstr>
      <vt:lpstr>Core Analytics I</vt:lpstr>
      <vt:lpstr>Core Analytics II</vt:lpstr>
      <vt:lpstr>Core Analytics III</vt:lpstr>
      <vt:lpstr>Proposed Spectrum of Benchmarks/Features</vt:lpstr>
    </vt:vector>
  </TitlesOfParts>
  <Company>CCT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Shantenu Jha</dc:creator>
  <cp:lastModifiedBy>Geoffrey Fox</cp:lastModifiedBy>
  <cp:revision>467</cp:revision>
  <dcterms:created xsi:type="dcterms:W3CDTF">2014-02-25T01:32:12Z</dcterms:created>
  <dcterms:modified xsi:type="dcterms:W3CDTF">2014-09-03T10:57:36Z</dcterms:modified>
</cp:coreProperties>
</file>