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4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5056" autoAdjust="0"/>
  </p:normalViewPr>
  <p:slideViewPr>
    <p:cSldViewPr snapToObjects="1">
      <p:cViewPr>
        <p:scale>
          <a:sx n="100" d="100"/>
          <a:sy n="100" d="100"/>
        </p:scale>
        <p:origin x="-984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printerSettings" Target="printerSettings/printerSettings1.bin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19088-24AF-814E-8B72-147DEA592EC1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E9434-60A8-2E4B-9C7D-DF4C37F70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AF211F-2F36-C548-B5F9-BCCA16D430A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9CC0509F-026C-0A40-98FF-CA0410E63276}" type="datetimeFigureOut">
              <a:rPr lang="en-US" smtClean="0"/>
              <a:pPr/>
              <a:t>5/20/08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AE3EDAC7-904F-5044-9D07-962926BBA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Courier New"/>
        <a:buChar char="o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ourier New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i-ciec.org" TargetMode="External"/><Relationship Id="rId3" Type="http://schemas.openxmlformats.org/officeDocument/2006/relationships/hyperlink" Target="mailto:mpierce@cs.indian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i-ciec.org/eduwik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l.ico.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Social Networking for Research Communities Using Tagging and Shared Bookmarks: a Web 2.0 Application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Marlon Pierce, Geoffrey Fox, Joshua Rosen, </a:t>
            </a:r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Maini</a:t>
            </a:r>
            <a:r>
              <a:rPr lang="en-US" dirty="0" smtClean="0"/>
              <a:t>, and </a:t>
            </a:r>
            <a:r>
              <a:rPr lang="en-US" dirty="0" err="1" smtClean="0"/>
              <a:t>Jong</a:t>
            </a:r>
            <a:r>
              <a:rPr lang="en-US" dirty="0" smtClean="0"/>
              <a:t> </a:t>
            </a:r>
            <a:r>
              <a:rPr lang="en-US" dirty="0" err="1" smtClean="0"/>
              <a:t>Youl</a:t>
            </a:r>
            <a:r>
              <a:rPr lang="en-US" dirty="0" smtClean="0"/>
              <a:t> </a:t>
            </a:r>
            <a:r>
              <a:rPr lang="en-US" dirty="0" err="1" smtClean="0"/>
              <a:t>Choi</a:t>
            </a:r>
            <a:endParaRPr lang="en-US" dirty="0" smtClean="0"/>
          </a:p>
          <a:p>
            <a:r>
              <a:rPr lang="en-US" dirty="0" smtClean="0"/>
              <a:t>Community Grids Lab, Indiana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/>
          <a:srcRect b="3850"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5789613" y="3962400"/>
            <a:ext cx="282098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12" charset="0"/>
              </a:rPr>
              <a:t>You can interact with a page</a:t>
            </a:r>
          </a:p>
        </p:txBody>
      </p:sp>
      <p:cxnSp>
        <p:nvCxnSpPr>
          <p:cNvPr id="8" name="Straight Arrow Connector 7"/>
          <p:cNvCxnSpPr>
            <a:stCxn id="3075" idx="1"/>
          </p:cNvCxnSpPr>
          <p:nvPr/>
        </p:nvCxnSpPr>
        <p:spPr>
          <a:xfrm rot="10800000" flipV="1">
            <a:off x="4572000" y="4146550"/>
            <a:ext cx="1217613" cy="882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6173788" y="5268913"/>
            <a:ext cx="2513012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12" charset="0"/>
              </a:rPr>
              <a:t>Or with the code directly</a:t>
            </a:r>
          </a:p>
        </p:txBody>
      </p:sp>
      <p:cxnSp>
        <p:nvCxnSpPr>
          <p:cNvPr id="13" name="Straight Arrow Connector 12"/>
          <p:cNvCxnSpPr>
            <a:stCxn id="3077" idx="1"/>
          </p:cNvCxnSpPr>
          <p:nvPr/>
        </p:nvCxnSpPr>
        <p:spPr>
          <a:xfrm rot="10800000" flipV="1">
            <a:off x="5181600" y="5453856"/>
            <a:ext cx="992188" cy="489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1828800" y="1295400"/>
            <a:ext cx="3379788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12" charset="0"/>
              </a:rPr>
              <a:t>Your algorithm is displayed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38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6200" y="1255693"/>
            <a:ext cx="512559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Your RSS feed will be available </a:t>
            </a:r>
          </a:p>
          <a:p>
            <a:r>
              <a:rPr lang="en-US" sz="2800" dirty="0" smtClean="0"/>
              <a:t>from </a:t>
            </a:r>
            <a:r>
              <a:rPr lang="en-US" sz="2800" dirty="0" err="1" smtClean="0"/>
              <a:t>OpenKapow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4267200" y="457201"/>
            <a:ext cx="1905000" cy="798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672300" y="2033300"/>
            <a:ext cx="1524000" cy="202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b="38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0433" y="3048000"/>
            <a:ext cx="2026967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12" charset="0"/>
              </a:rPr>
              <a:t>Grants.gov</a:t>
            </a:r>
            <a:r>
              <a:rPr lang="en-US" sz="2400" dirty="0">
                <a:latin typeface="Calibri" pitchFamily="-112" charset="0"/>
              </a:rPr>
              <a:t> </a:t>
            </a:r>
            <a:r>
              <a:rPr lang="en-US" sz="2400" dirty="0" err="1">
                <a:latin typeface="Calibri" pitchFamily="-112" charset="0"/>
              </a:rPr>
              <a:t>rss</a:t>
            </a:r>
            <a:r>
              <a:rPr lang="en-US" sz="2400" dirty="0">
                <a:latin typeface="Calibri" pitchFamily="-112" charset="0"/>
              </a:rPr>
              <a:t> </a:t>
            </a:r>
            <a:br>
              <a:rPr lang="en-US" sz="2400" dirty="0">
                <a:latin typeface="Calibri" pitchFamily="-112" charset="0"/>
              </a:rPr>
            </a:br>
            <a:r>
              <a:rPr lang="en-US" sz="2400" dirty="0">
                <a:latin typeface="Calibri" pitchFamily="-112" charset="0"/>
              </a:rPr>
              <a:t>feed shown on </a:t>
            </a:r>
            <a:br>
              <a:rPr lang="en-US" sz="2400" dirty="0">
                <a:latin typeface="Calibri" pitchFamily="-112" charset="0"/>
              </a:rPr>
            </a:br>
            <a:r>
              <a:rPr lang="en-US" sz="2400" dirty="0">
                <a:latin typeface="Calibri" pitchFamily="-112" charset="0"/>
              </a:rPr>
              <a:t>main page of </a:t>
            </a:r>
            <a:br>
              <a:rPr lang="en-US" sz="2400" dirty="0">
                <a:latin typeface="Calibri" pitchFamily="-112" charset="0"/>
              </a:rPr>
            </a:br>
            <a:r>
              <a:rPr lang="en-US" sz="2400" dirty="0">
                <a:latin typeface="Calibri" pitchFamily="-112" charset="0"/>
              </a:rPr>
              <a:t>portal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 b="3226"/>
          <a:stretch>
            <a:fillRect/>
          </a:stretch>
        </p:blipFill>
        <p:spPr bwMode="auto">
          <a:xfrm>
            <a:off x="133350" y="0"/>
            <a:ext cx="885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33350" y="2667000"/>
            <a:ext cx="200025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12" charset="0"/>
              </a:rPr>
              <a:t>When logged in</a:t>
            </a:r>
            <a:r>
              <a:rPr lang="en-US" sz="2400" dirty="0" smtClean="0">
                <a:latin typeface="Calibri" pitchFamily="-112" charset="0"/>
              </a:rPr>
              <a:t>, click-tags allow you to mark interesting links with </a:t>
            </a:r>
            <a:r>
              <a:rPr lang="en-US" sz="2400" dirty="0">
                <a:latin typeface="Calibri" pitchFamily="-112" charset="0"/>
              </a:rPr>
              <a:t>a  single click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 b="3226"/>
          <a:stretch>
            <a:fillRect/>
          </a:stretch>
        </p:blipFill>
        <p:spPr bwMode="auto">
          <a:xfrm>
            <a:off x="133350" y="0"/>
            <a:ext cx="885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33350" y="3429000"/>
            <a:ext cx="177165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12" charset="0"/>
              </a:rPr>
              <a:t>Click tag will </a:t>
            </a:r>
            <a:r>
              <a:rPr lang="en-US" sz="2400" dirty="0" smtClean="0">
                <a:latin typeface="Calibri" pitchFamily="-112" charset="0"/>
              </a:rPr>
              <a:t>show any </a:t>
            </a:r>
            <a:r>
              <a:rPr lang="en-US" sz="2400" dirty="0">
                <a:latin typeface="Calibri" pitchFamily="-112" charset="0"/>
              </a:rPr>
              <a:t>tags that </a:t>
            </a:r>
            <a:r>
              <a:rPr lang="en-US" sz="2400" dirty="0" smtClean="0">
                <a:latin typeface="Calibri" pitchFamily="-112" charset="0"/>
              </a:rPr>
              <a:t>have</a:t>
            </a:r>
            <a:r>
              <a:rPr lang="en-US" sz="2400" dirty="0">
                <a:latin typeface="Calibri" pitchFamily="-112" charset="0"/>
              </a:rPr>
              <a:t> </a:t>
            </a:r>
            <a:r>
              <a:rPr lang="en-US" sz="2400" dirty="0" smtClean="0">
                <a:latin typeface="Calibri" pitchFamily="-112" charset="0"/>
              </a:rPr>
              <a:t>been </a:t>
            </a:r>
            <a:r>
              <a:rPr lang="en-US" sz="2400" dirty="0">
                <a:latin typeface="Calibri" pitchFamily="-112" charset="0"/>
              </a:rPr>
              <a:t>clicked.</a:t>
            </a:r>
          </a:p>
        </p:txBody>
      </p:sp>
      <p:cxnSp>
        <p:nvCxnSpPr>
          <p:cNvPr id="9" name="Straight Arrow Connector 8"/>
          <p:cNvCxnSpPr>
            <a:stCxn id="11267" idx="3"/>
          </p:cNvCxnSpPr>
          <p:nvPr/>
        </p:nvCxnSpPr>
        <p:spPr>
          <a:xfrm flipV="1">
            <a:off x="1905000" y="3276602"/>
            <a:ext cx="457200" cy="1121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1267" idx="3"/>
          </p:cNvCxnSpPr>
          <p:nvPr/>
        </p:nvCxnSpPr>
        <p:spPr>
          <a:xfrm flipV="1">
            <a:off x="1905000" y="3962400"/>
            <a:ext cx="457200" cy="436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Social bookmarks create </a:t>
            </a:r>
            <a:r>
              <a:rPr lang="en-US" dirty="0" err="1" smtClean="0"/>
              <a:t>folksonomies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People, Web site profiles are defined by their associated tags</a:t>
            </a:r>
          </a:p>
          <a:p>
            <a:pPr lvl="1"/>
            <a:r>
              <a:rPr lang="en-US" dirty="0" smtClean="0"/>
              <a:t>Users, URLs, and tags define graphs.</a:t>
            </a:r>
          </a:p>
          <a:p>
            <a:pPr lvl="1"/>
            <a:r>
              <a:rPr lang="en-US" dirty="0" smtClean="0"/>
              <a:t>Similar to graphs in RDF, OWL based </a:t>
            </a:r>
            <a:r>
              <a:rPr lang="en-US" dirty="0" err="1" smtClean="0"/>
              <a:t>ontologies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Difference is that these are </a:t>
            </a:r>
          </a:p>
          <a:p>
            <a:pPr lvl="1"/>
            <a:r>
              <a:rPr lang="en-US" dirty="0" smtClean="0"/>
              <a:t>NOT predefined, but emerge and evolve from use.</a:t>
            </a:r>
          </a:p>
          <a:p>
            <a:pPr lvl="1"/>
            <a:r>
              <a:rPr lang="en-US" dirty="0" smtClean="0"/>
              <a:t>Are suitable for analysis through graph and matrix analysis rather than description logics.</a:t>
            </a:r>
          </a:p>
          <a:p>
            <a:r>
              <a:rPr lang="en-US" dirty="0" smtClean="0"/>
              <a:t>For example, you can build simple recommendation systems using linear algebra</a:t>
            </a:r>
          </a:p>
          <a:p>
            <a:pPr lvl="1"/>
            <a:r>
              <a:rPr lang="en-US" dirty="0" smtClean="0"/>
              <a:t>Convert tag graph into matrix.</a:t>
            </a:r>
          </a:p>
          <a:p>
            <a:pPr lvl="1"/>
            <a:r>
              <a:rPr lang="en-US" dirty="0" smtClean="0"/>
              <a:t>Find eigenvectors, keep only largest </a:t>
            </a:r>
          </a:p>
          <a:p>
            <a:pPr lvl="1"/>
            <a:r>
              <a:rPr lang="en-US" dirty="0" smtClean="0"/>
              <a:t>Calculate dot products for tags.</a:t>
            </a:r>
          </a:p>
          <a:p>
            <a:r>
              <a:rPr lang="en-US" dirty="0" smtClean="0"/>
              <a:t>We are systematically reviewing various techniques for this analysis.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Portal: </a:t>
            </a:r>
            <a:r>
              <a:rPr lang="en-US" dirty="0" smtClean="0">
                <a:hlinkClick r:id="rId2"/>
              </a:rPr>
              <a:t>http://www.msi-ciec.org</a:t>
            </a:r>
            <a:endParaRPr lang="en-US" dirty="0" smtClean="0"/>
          </a:p>
          <a:p>
            <a:pPr lvl="1"/>
            <a:r>
              <a:rPr lang="en-US" dirty="0" smtClean="0"/>
              <a:t>Accounts are open</a:t>
            </a:r>
          </a:p>
          <a:p>
            <a:pPr lvl="1"/>
            <a:r>
              <a:rPr lang="en-US" dirty="0" smtClean="0"/>
              <a:t>But it would be more useful for us if you give us feedback (bug reports and feature requests).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mpierce@cs.indiana.edu</a:t>
            </a:r>
            <a:endParaRPr lang="en-US" dirty="0" smtClean="0"/>
          </a:p>
          <a:p>
            <a:r>
              <a:rPr lang="en-US" dirty="0" smtClean="0"/>
              <a:t>See me for demonstrations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MSI-CIEC is an NSF funded project to engage researchers at minority-serving institutions in modern cyberinfrastructure </a:t>
            </a:r>
          </a:p>
          <a:p>
            <a:pPr lvl="1"/>
            <a:r>
              <a:rPr lang="en-US" sz="2400" dirty="0" smtClean="0"/>
              <a:t>“Minority Serving Institution-Cyberinfrastructure Empowerment Consortium”</a:t>
            </a:r>
          </a:p>
          <a:p>
            <a:pPr lvl="1"/>
            <a:r>
              <a:rPr lang="en-US" sz="2400" dirty="0" smtClean="0"/>
              <a:t>See </a:t>
            </a:r>
            <a:r>
              <a:rPr lang="en-US" sz="2400" dirty="0" smtClean="0">
                <a:hlinkClick r:id="rId2"/>
              </a:rPr>
              <a:t>http://www.msi-ciec.org/eduwiki</a:t>
            </a:r>
            <a:r>
              <a:rPr lang="en-US" sz="2400" dirty="0" smtClean="0"/>
              <a:t> for more info.</a:t>
            </a:r>
          </a:p>
          <a:p>
            <a:r>
              <a:rPr lang="en-US" sz="2400" dirty="0" smtClean="0"/>
              <a:t>As part of MSI-CIEC, we wanted to pursue social networking and other Web 2.0 approaches.</a:t>
            </a:r>
          </a:p>
          <a:p>
            <a:r>
              <a:rPr lang="en-US" sz="2400" dirty="0" smtClean="0"/>
              <a:t>Enable MSI researchers to find others with similar research interests.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and Social </a:t>
            </a:r>
            <a:r>
              <a:rPr lang="en-US" dirty="0" err="1" smtClean="0"/>
              <a:t>Bookmarking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was pioneered by sites such as </a:t>
            </a:r>
            <a:r>
              <a:rPr lang="en-US" sz="2400" dirty="0" smtClean="0">
                <a:hlinkClick r:id="rId2"/>
              </a:rPr>
              <a:t>http://del.ico.us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Connotea</a:t>
            </a:r>
            <a:r>
              <a:rPr lang="en-US" sz="2400" dirty="0" smtClean="0"/>
              <a:t> and </a:t>
            </a:r>
            <a:r>
              <a:rPr lang="en-US" sz="2400" dirty="0" err="1" smtClean="0"/>
              <a:t>CiteULike</a:t>
            </a:r>
            <a:r>
              <a:rPr lang="en-US" sz="2400" dirty="0" smtClean="0"/>
              <a:t> extend and specialize this for scientific journals.</a:t>
            </a:r>
          </a:p>
          <a:p>
            <a:r>
              <a:rPr lang="en-US" sz="2400" dirty="0" smtClean="0"/>
              <a:t>Idea is to</a:t>
            </a:r>
            <a:r>
              <a:rPr lang="en-US" sz="2400" dirty="0" smtClean="0"/>
              <a:t> put y</a:t>
            </a:r>
            <a:r>
              <a:rPr lang="en-US" sz="2400" dirty="0" smtClean="0"/>
              <a:t>our </a:t>
            </a:r>
            <a:r>
              <a:rPr lang="en-US" sz="2400" dirty="0" smtClean="0"/>
              <a:t>bookmarks of </a:t>
            </a:r>
            <a:r>
              <a:rPr lang="en-US" sz="2400" dirty="0" smtClean="0"/>
              <a:t>interesting URLs on a remote, Web accessible database rather than within your browser.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hey can be shared </a:t>
            </a:r>
          </a:p>
          <a:p>
            <a:r>
              <a:rPr lang="en-US" sz="2400" dirty="0" smtClean="0"/>
              <a:t>URLs are tagged with keywords</a:t>
            </a:r>
          </a:p>
          <a:p>
            <a:r>
              <a:rPr lang="en-US" sz="2400" dirty="0" smtClean="0"/>
              <a:t>Everything has an RSS feed</a:t>
            </a:r>
          </a:p>
          <a:p>
            <a:pPr lvl="1"/>
            <a:r>
              <a:rPr lang="en-US" sz="2400" dirty="0" smtClean="0"/>
              <a:t>Tags, users, </a:t>
            </a:r>
            <a:r>
              <a:rPr lang="en-US" sz="2400" dirty="0" err="1" smtClean="0"/>
              <a:t>user+tag</a:t>
            </a:r>
            <a:r>
              <a:rPr lang="en-US" sz="2400" dirty="0" smtClean="0"/>
              <a:t> combos, groups, and so on.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07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1447800"/>
            <a:ext cx="1981200" cy="2133600"/>
          </a:xfrm>
          <a:prstGeom prst="roundRect">
            <a:avLst/>
          </a:prstGeom>
          <a:solidFill>
            <a:srgbClr val="FFFF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34200" y="2057400"/>
            <a:ext cx="1902914" cy="2997200"/>
          </a:xfrm>
          <a:prstGeom prst="roundRect">
            <a:avLst/>
          </a:prstGeom>
          <a:solidFill>
            <a:srgbClr val="FFFF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52400"/>
            <a:ext cx="18804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Tag Clouds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286000" y="675620"/>
            <a:ext cx="2514600" cy="1000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2" y="675622"/>
            <a:ext cx="1447799" cy="1381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5877580"/>
            <a:ext cx="58965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Click-</a:t>
            </a:r>
            <a:r>
              <a:rPr lang="en-US" sz="2800" dirty="0" err="1"/>
              <a:t>T</a:t>
            </a:r>
            <a:r>
              <a:rPr lang="en-US" sz="2800" dirty="0" err="1" smtClean="0"/>
              <a:t>aggable</a:t>
            </a:r>
            <a:r>
              <a:rPr lang="en-US" sz="2800" dirty="0" smtClean="0"/>
              <a:t> </a:t>
            </a:r>
            <a:r>
              <a:rPr lang="en-US" sz="2800" dirty="0" err="1" smtClean="0"/>
              <a:t>Grants.gov</a:t>
            </a:r>
            <a:r>
              <a:rPr lang="en-US" sz="2800" dirty="0" smtClean="0"/>
              <a:t> RSS Feed</a:t>
            </a:r>
            <a:endParaRPr lang="en-US" sz="2800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rot="16200000" flipV="1">
            <a:off x="4326539" y="5350861"/>
            <a:ext cx="1000780" cy="5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4.png"/>
          <p:cNvPicPr>
            <a:picLocks noChangeAspect="1"/>
          </p:cNvPicPr>
          <p:nvPr/>
        </p:nvPicPr>
        <p:blipFill>
          <a:blip r:embed="rId2"/>
          <a:srcRect l="24576" t="21374"/>
          <a:stretch>
            <a:fillRect/>
          </a:stretch>
        </p:blipFill>
        <p:spPr>
          <a:xfrm>
            <a:off x="269289" y="1600200"/>
            <a:ext cx="8493711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29200" y="152400"/>
            <a:ext cx="40386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Click a tag and see all associated links.  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5400000">
            <a:off x="5868206" y="2096303"/>
            <a:ext cx="2170091" cy="190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3963205" y="-37296"/>
            <a:ext cx="1941492" cy="422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icture 16.png"/>
          <p:cNvPicPr>
            <a:picLocks noChangeAspect="1"/>
          </p:cNvPicPr>
          <p:nvPr/>
        </p:nvPicPr>
        <p:blipFill>
          <a:blip r:embed="rId3"/>
          <a:srcRect r="43333"/>
          <a:stretch>
            <a:fillRect/>
          </a:stretch>
        </p:blipFill>
        <p:spPr>
          <a:xfrm>
            <a:off x="76200" y="223836"/>
            <a:ext cx="4724400" cy="836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429000" y="457200"/>
            <a:ext cx="1371600" cy="60324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Sweet Spots for Research Communities?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social </a:t>
            </a:r>
            <a:r>
              <a:rPr lang="en-US" sz="2400" dirty="0" err="1" smtClean="0"/>
              <a:t>bookmarking</a:t>
            </a:r>
            <a:r>
              <a:rPr lang="en-US" sz="2400" dirty="0" smtClean="0"/>
              <a:t> sites have much less profiling and social networking capabilities than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, </a:t>
            </a:r>
            <a:r>
              <a:rPr lang="en-US" sz="2400" dirty="0" err="1" smtClean="0"/>
              <a:t>MySpace</a:t>
            </a:r>
            <a:r>
              <a:rPr lang="en-US" sz="2400" dirty="0" smtClean="0"/>
              <a:t>, etc.</a:t>
            </a:r>
          </a:p>
          <a:p>
            <a:pPr lvl="1"/>
            <a:r>
              <a:rPr lang="en-US" sz="2400" dirty="0" smtClean="0"/>
              <a:t>You can find my bookmarks on </a:t>
            </a:r>
            <a:r>
              <a:rPr lang="en-US" sz="2400" dirty="0" err="1" smtClean="0"/>
              <a:t>del.icio.us</a:t>
            </a:r>
            <a:r>
              <a:rPr lang="en-US" sz="2400" dirty="0" smtClean="0"/>
              <a:t> but not much else about me.</a:t>
            </a:r>
          </a:p>
          <a:p>
            <a:r>
              <a:rPr lang="en-US" sz="2400" dirty="0" smtClean="0"/>
              <a:t>NSF already has many rich sources of data that can be converted into tags and imported.</a:t>
            </a:r>
          </a:p>
          <a:p>
            <a:pPr lvl="1"/>
            <a:r>
              <a:rPr lang="en-US" sz="2400" dirty="0" smtClean="0"/>
              <a:t>Previously funded research: division, directorate, project, investigators, etc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We also import people and create profiles.</a:t>
            </a:r>
            <a:endParaRPr lang="en-US" sz="2000" dirty="0" smtClean="0"/>
          </a:p>
          <a:p>
            <a:pPr lvl="1"/>
            <a:r>
              <a:rPr lang="en-US" sz="2400" dirty="0" smtClean="0"/>
              <a:t>TeraGrid projects and allocations.</a:t>
            </a:r>
          </a:p>
          <a:p>
            <a:pPr lvl="1"/>
            <a:r>
              <a:rPr lang="en-US" sz="2400" dirty="0" smtClean="0"/>
              <a:t>RSS feeds of funding opportunities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2"/>
          <a:srcRect r="24167"/>
          <a:stretch>
            <a:fillRect/>
          </a:stretch>
        </p:blipFill>
        <p:spPr>
          <a:xfrm>
            <a:off x="2133600" y="76200"/>
            <a:ext cx="6934200" cy="523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icture 13.png"/>
          <p:cNvPicPr>
            <a:picLocks noChangeAspect="1"/>
          </p:cNvPicPr>
          <p:nvPr/>
        </p:nvPicPr>
        <p:blipFill>
          <a:blip r:embed="rId3"/>
          <a:srcRect l="25000" r="24167" b="39521"/>
          <a:stretch>
            <a:fillRect/>
          </a:stretch>
        </p:blipFill>
        <p:spPr>
          <a:xfrm>
            <a:off x="76200" y="1600200"/>
            <a:ext cx="4648200" cy="516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24400" y="5562600"/>
            <a:ext cx="4343400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Collaborators, awards, and tag profiles are automatically generated.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35803"/>
            <a:ext cx="4191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User profiles allow you to describe yourself.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819400" y="3657600"/>
            <a:ext cx="2667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733800" y="45720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648450" y="1657350"/>
            <a:ext cx="1219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6675026" cy="58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75" y="152400"/>
            <a:ext cx="5500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Search NSF Tags to find matches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75026" y="0"/>
            <a:ext cx="242334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NSF search tags include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esearcher name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Directorate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ward number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Size of award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Year of award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TeraGrid allocation 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5400000">
            <a:off x="1508242" y="-84846"/>
            <a:ext cx="543580" cy="2064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374" y="5638800"/>
            <a:ext cx="58054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We can span multiple databases with tags. 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rot="5400000">
            <a:off x="1439154" y="1446266"/>
            <a:ext cx="2143780" cy="60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Tagging and </a:t>
            </a:r>
            <a:r>
              <a:rPr lang="en-US" dirty="0" err="1" smtClean="0"/>
              <a:t>Grants.gov</a:t>
            </a:r>
            <a:r>
              <a:rPr lang="en-US" dirty="0" smtClean="0"/>
              <a:t>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many useful RSS feeds that we can embed into the portal.</a:t>
            </a:r>
          </a:p>
          <a:p>
            <a:pPr lvl="1"/>
            <a:r>
              <a:rPr lang="en-US" dirty="0" smtClean="0"/>
              <a:t>NSF’s “Research Opportunities” feed.</a:t>
            </a:r>
          </a:p>
          <a:p>
            <a:r>
              <a:rPr lang="en-US" dirty="0" smtClean="0"/>
              <a:t>Let’s make it easy to tag these things so you can find collaborators.</a:t>
            </a:r>
          </a:p>
          <a:p>
            <a:pPr lvl="1"/>
            <a:r>
              <a:rPr lang="en-US" dirty="0" smtClean="0"/>
              <a:t>Display feeds in the portal</a:t>
            </a:r>
          </a:p>
          <a:p>
            <a:pPr lvl="1"/>
            <a:r>
              <a:rPr lang="en-US" dirty="0" smtClean="0"/>
              <a:t>“Interested” and “Uninterested” tags can be assigned in one click.</a:t>
            </a:r>
          </a:p>
          <a:p>
            <a:pPr lvl="1"/>
            <a:r>
              <a:rPr lang="en-US" dirty="0" smtClean="0"/>
              <a:t>You can add other tags later.</a:t>
            </a:r>
          </a:p>
          <a:p>
            <a:r>
              <a:rPr lang="en-US" dirty="0" smtClean="0"/>
              <a:t>Why no </a:t>
            </a:r>
            <a:r>
              <a:rPr lang="en-US" dirty="0" err="1" smtClean="0"/>
              <a:t>Grants.gov</a:t>
            </a:r>
            <a:r>
              <a:rPr lang="en-US" dirty="0" smtClean="0"/>
              <a:t> feed?</a:t>
            </a:r>
          </a:p>
          <a:p>
            <a:pPr lvl="1"/>
            <a:r>
              <a:rPr lang="en-US" dirty="0" smtClean="0"/>
              <a:t>Let’s make one with </a:t>
            </a:r>
            <a:r>
              <a:rPr lang="en-US" dirty="0" err="1" smtClean="0"/>
              <a:t>OpenKapow’s</a:t>
            </a:r>
            <a:r>
              <a:rPr lang="en-US" dirty="0" smtClean="0"/>
              <a:t> </a:t>
            </a:r>
            <a:r>
              <a:rPr lang="en-US" smtClean="0"/>
              <a:t>Robomaker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350</TotalTime>
  <Words>672</Words>
  <Application>Microsoft Macintosh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Revolution</vt:lpstr>
      <vt:lpstr>Social Networking for Research Communities Using Tagging and Shared Bookmarks: a Web 2.0 Application</vt:lpstr>
      <vt:lpstr>Motivation</vt:lpstr>
      <vt:lpstr>Tagging and Social Bookmarking</vt:lpstr>
      <vt:lpstr>Slide 4</vt:lpstr>
      <vt:lpstr>Slide 5</vt:lpstr>
      <vt:lpstr>Sweet Spots for Research Communities?</vt:lpstr>
      <vt:lpstr>Slide 7</vt:lpstr>
      <vt:lpstr>Slide 8</vt:lpstr>
      <vt:lpstr>Click Tagging and Grants.gov Feed</vt:lpstr>
      <vt:lpstr>Slide 10</vt:lpstr>
      <vt:lpstr>Slide 11</vt:lpstr>
      <vt:lpstr>Slide 12</vt:lpstr>
      <vt:lpstr>Slide 13</vt:lpstr>
      <vt:lpstr>Slide 14</vt:lpstr>
      <vt:lpstr>Research Opportunities</vt:lpstr>
      <vt:lpstr>More Information</vt:lpstr>
    </vt:vector>
  </TitlesOfParts>
  <Company>Indiana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Networking for Research Communities Using Tagging and Shared Bookmarks: a Web 2.0 Application</dc:title>
  <dc:creator>Marlon  Pierce</dc:creator>
  <cp:lastModifiedBy>Marlon  Pierce</cp:lastModifiedBy>
  <cp:revision>21</cp:revision>
  <dcterms:created xsi:type="dcterms:W3CDTF">2008-05-20T23:06:36Z</dcterms:created>
  <dcterms:modified xsi:type="dcterms:W3CDTF">2008-05-20T23:47:46Z</dcterms:modified>
</cp:coreProperties>
</file>